
<file path=[Content_Types].xml><?xml version="1.0" encoding="utf-8"?>
<Types xmlns="http://schemas.openxmlformats.org/package/2006/content-types">
  <Default Extension="png" ContentType="image/png"/>
  <Default Extension="pdf" ContentType="application/pdf"/>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80"/>
  </p:notesMasterIdLst>
  <p:handoutMasterIdLst>
    <p:handoutMasterId r:id="rId81"/>
  </p:handoutMasterIdLst>
  <p:sldIdLst>
    <p:sldId id="260" r:id="rId2"/>
    <p:sldId id="324" r:id="rId3"/>
    <p:sldId id="258" r:id="rId4"/>
    <p:sldId id="261" r:id="rId5"/>
    <p:sldId id="295" r:id="rId6"/>
    <p:sldId id="296" r:id="rId7"/>
    <p:sldId id="322" r:id="rId8"/>
    <p:sldId id="333" r:id="rId9"/>
    <p:sldId id="342" r:id="rId10"/>
    <p:sldId id="262" r:id="rId11"/>
    <p:sldId id="297" r:id="rId12"/>
    <p:sldId id="298" r:id="rId13"/>
    <p:sldId id="343" r:id="rId14"/>
    <p:sldId id="299" r:id="rId15"/>
    <p:sldId id="300" r:id="rId16"/>
    <p:sldId id="301" r:id="rId17"/>
    <p:sldId id="344" r:id="rId18"/>
    <p:sldId id="302" r:id="rId19"/>
    <p:sldId id="303" r:id="rId20"/>
    <p:sldId id="304" r:id="rId21"/>
    <p:sldId id="345" r:id="rId22"/>
    <p:sldId id="305" r:id="rId23"/>
    <p:sldId id="334" r:id="rId24"/>
    <p:sldId id="306" r:id="rId25"/>
    <p:sldId id="307" r:id="rId26"/>
    <p:sldId id="335" r:id="rId27"/>
    <p:sldId id="264" r:id="rId28"/>
    <p:sldId id="308" r:id="rId29"/>
    <p:sldId id="336" r:id="rId30"/>
    <p:sldId id="309" r:id="rId31"/>
    <p:sldId id="310" r:id="rId32"/>
    <p:sldId id="285" r:id="rId33"/>
    <p:sldId id="337" r:id="rId34"/>
    <p:sldId id="338" r:id="rId35"/>
    <p:sldId id="339" r:id="rId36"/>
    <p:sldId id="340" r:id="rId37"/>
    <p:sldId id="286" r:id="rId38"/>
    <p:sldId id="312" r:id="rId39"/>
    <p:sldId id="313" r:id="rId40"/>
    <p:sldId id="346" r:id="rId41"/>
    <p:sldId id="347" r:id="rId42"/>
    <p:sldId id="348" r:id="rId43"/>
    <p:sldId id="349" r:id="rId44"/>
    <p:sldId id="323" r:id="rId45"/>
    <p:sldId id="341" r:id="rId46"/>
    <p:sldId id="288" r:id="rId47"/>
    <p:sldId id="350" r:id="rId48"/>
    <p:sldId id="316" r:id="rId49"/>
    <p:sldId id="317" r:id="rId50"/>
    <p:sldId id="318" r:id="rId51"/>
    <p:sldId id="319" r:id="rId52"/>
    <p:sldId id="351" r:id="rId53"/>
    <p:sldId id="352" r:id="rId54"/>
    <p:sldId id="353" r:id="rId55"/>
    <p:sldId id="354" r:id="rId56"/>
    <p:sldId id="355" r:id="rId57"/>
    <p:sldId id="356" r:id="rId58"/>
    <p:sldId id="357" r:id="rId59"/>
    <p:sldId id="358" r:id="rId60"/>
    <p:sldId id="359" r:id="rId61"/>
    <p:sldId id="360" r:id="rId62"/>
    <p:sldId id="361" r:id="rId63"/>
    <p:sldId id="362" r:id="rId64"/>
    <p:sldId id="363" r:id="rId65"/>
    <p:sldId id="364" r:id="rId66"/>
    <p:sldId id="365" r:id="rId67"/>
    <p:sldId id="366" r:id="rId68"/>
    <p:sldId id="367" r:id="rId69"/>
    <p:sldId id="368" r:id="rId70"/>
    <p:sldId id="369" r:id="rId71"/>
    <p:sldId id="370" r:id="rId72"/>
    <p:sldId id="371" r:id="rId73"/>
    <p:sldId id="372" r:id="rId74"/>
    <p:sldId id="373" r:id="rId75"/>
    <p:sldId id="374" r:id="rId76"/>
    <p:sldId id="375" r:id="rId77"/>
    <p:sldId id="376" r:id="rId78"/>
    <p:sldId id="332"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e Cathey" initials="" lastIdx="0" clrIdx="0"/>
  <p:cmAuthor id="2" name="Michael Wilkinson" initials="MW" lastIdx="10" clrIdx="1">
    <p:extLst/>
  </p:cmAuthor>
  <p:cmAuthor id="3" name="Elle Cathey" initials="EC" lastIdx="5"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7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06" autoAdjust="0"/>
    <p:restoredTop sz="56500" autoAdjust="0"/>
  </p:normalViewPr>
  <p:slideViewPr>
    <p:cSldViewPr snapToGrid="0" snapToObjects="1">
      <p:cViewPr varScale="1">
        <p:scale>
          <a:sx n="52" d="100"/>
          <a:sy n="52" d="100"/>
        </p:scale>
        <p:origin x="2520" y="6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3890"/>
    </p:cViewPr>
  </p:sorterViewPr>
  <p:notesViewPr>
    <p:cSldViewPr snapToGrid="0" snapToObjects="1">
      <p:cViewPr varScale="1">
        <p:scale>
          <a:sx n="60" d="100"/>
          <a:sy n="60" d="100"/>
        </p:scale>
        <p:origin x="-247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ommentAuthors" Target="commentAuthor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C0A8AA1-7273-0742-9DF1-5CF6110EAE0A}" type="datetimeFigureOut">
              <a:rPr lang="en-US" smtClean="0"/>
              <a:pPr/>
              <a:t>1/7/2016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1F7ADA8-2C99-7043-A31D-D6DCE4FB05BA}" type="slidenum">
              <a:rPr lang="en-US" smtClean="0"/>
              <a:pPr/>
              <a:t>‹#›</a:t>
            </a:fld>
            <a:endParaRPr lang="en-US" dirty="0"/>
          </a:p>
        </p:txBody>
      </p:sp>
    </p:spTree>
    <p:extLst>
      <p:ext uri="{BB962C8B-B14F-4D97-AF65-F5344CB8AC3E}">
        <p14:creationId xmlns:p14="http://schemas.microsoft.com/office/powerpoint/2010/main" val="26565011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E57F5F-4985-2E4C-B650-693D6FF9E23A}" type="datetimeFigureOut">
              <a:rPr lang="en-US" smtClean="0"/>
              <a:pPr/>
              <a:t>1/7/2016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FBA1D5-D119-4E4C-87A6-230C7B59CEE9}" type="slidenum">
              <a:rPr lang="en-US" smtClean="0"/>
              <a:pPr/>
              <a:t>‹#›</a:t>
            </a:fld>
            <a:endParaRPr lang="en-US" dirty="0"/>
          </a:p>
        </p:txBody>
      </p:sp>
    </p:spTree>
    <p:extLst>
      <p:ext uri="{BB962C8B-B14F-4D97-AF65-F5344CB8AC3E}">
        <p14:creationId xmlns:p14="http://schemas.microsoft.com/office/powerpoint/2010/main" val="123316112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So, let’s dig into Understanding Your</a:t>
            </a:r>
            <a:r>
              <a:rPr lang="en-US" i="1" baseline="0" dirty="0" smtClean="0"/>
              <a:t> Client…….</a:t>
            </a:r>
          </a:p>
          <a:p>
            <a:endParaRPr lang="en-US" i="1" baseline="0" dirty="0" smtClean="0"/>
          </a:p>
          <a:p>
            <a:r>
              <a:rPr lang="en-US" i="1" u="sng" dirty="0" smtClean="0">
                <a:latin typeface="Times New Roman" pitchFamily="18" charset="0"/>
              </a:rPr>
              <a:t>Timing: </a:t>
            </a:r>
            <a:r>
              <a:rPr lang="en-US" i="1" u="none" baseline="0" dirty="0" smtClean="0">
                <a:latin typeface="Times New Roman" pitchFamily="18" charset="0"/>
              </a:rPr>
              <a:t> 75 minutes Day 1 and 60 – 75 minutes Day 2 </a:t>
            </a:r>
            <a:endParaRPr lang="en-US" i="1" u="sng" dirty="0" smtClean="0">
              <a:latin typeface="Times New Roman" pitchFamily="18" charset="0"/>
            </a:endParaRPr>
          </a:p>
          <a:p>
            <a:pPr>
              <a:buFontTx/>
              <a:buNone/>
            </a:pPr>
            <a:endParaRPr lang="en-US" dirty="0" smtClean="0">
              <a:latin typeface="Times New Roman" pitchFamily="18" charset="0"/>
            </a:endParaRPr>
          </a:p>
          <a:p>
            <a:r>
              <a:rPr lang="en-US" i="1" u="sng" dirty="0" smtClean="0">
                <a:latin typeface="Times New Roman" pitchFamily="18" charset="0"/>
              </a:rPr>
              <a:t>Flip Charts:</a:t>
            </a:r>
          </a:p>
          <a:p>
            <a:pPr marL="228600" indent="-228600">
              <a:buFont typeface="+mj-lt"/>
              <a:buAutoNum type="arabicPeriod"/>
            </a:pPr>
            <a:r>
              <a:rPr lang="en-US" dirty="0" smtClean="0">
                <a:latin typeface="Times New Roman" pitchFamily="18" charset="0"/>
              </a:rPr>
              <a:t>Communication</a:t>
            </a:r>
            <a:r>
              <a:rPr lang="en-US" baseline="0" dirty="0" smtClean="0">
                <a:latin typeface="Times New Roman" pitchFamily="18" charset="0"/>
              </a:rPr>
              <a:t> Challenges</a:t>
            </a:r>
          </a:p>
          <a:p>
            <a:pPr marL="228600" indent="-228600">
              <a:buFont typeface="+mj-lt"/>
              <a:buAutoNum type="arabicPeriod"/>
            </a:pPr>
            <a:r>
              <a:rPr lang="en-US" baseline="0" dirty="0" smtClean="0">
                <a:latin typeface="Times New Roman" pitchFamily="18" charset="0"/>
              </a:rPr>
              <a:t>DISC Grid</a:t>
            </a:r>
          </a:p>
          <a:p>
            <a:pPr marL="228600" indent="-228600">
              <a:buFont typeface="+mj-lt"/>
              <a:buAutoNum type="arabicPeriod"/>
            </a:pPr>
            <a:r>
              <a:rPr lang="en-US" baseline="0" dirty="0" smtClean="0">
                <a:latin typeface="Times New Roman" pitchFamily="18" charset="0"/>
              </a:rPr>
              <a:t>Many Optional for Engagements</a:t>
            </a:r>
          </a:p>
          <a:p>
            <a:pPr marL="228600" indent="-228600">
              <a:buFont typeface="+mj-lt"/>
              <a:buAutoNum type="arabicPeriod"/>
            </a:pPr>
            <a:r>
              <a:rPr lang="en-US" baseline="0" dirty="0" smtClean="0">
                <a:latin typeface="Times New Roman" pitchFamily="18" charset="0"/>
              </a:rPr>
              <a:t>DISC by Style</a:t>
            </a:r>
            <a:endParaRPr lang="en-US" dirty="0" smtClean="0"/>
          </a:p>
          <a:p>
            <a:endParaRPr lang="en-US" dirty="0" smtClean="0"/>
          </a:p>
          <a:p>
            <a:endParaRPr lang="en-US" i="1"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a:t>
            </a:fld>
            <a:endParaRPr lang="en-US" dirty="0"/>
          </a:p>
        </p:txBody>
      </p:sp>
    </p:spTree>
    <p:extLst>
      <p:ext uri="{BB962C8B-B14F-4D97-AF65-F5344CB8AC3E}">
        <p14:creationId xmlns:p14="http://schemas.microsoft.com/office/powerpoint/2010/main" val="797748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(name) get us started read</a:t>
            </a:r>
            <a:r>
              <a:rPr lang="en-US" i="1" baseline="0" dirty="0" smtClean="0"/>
              <a:t> the 3 key points at the top of the slide……next (name) what is the value to the organization of the Hi D……ok, (name), what are those potential weaknesses……take a look at those classic occupations….(name), read those for us please…….</a:t>
            </a:r>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11</a:t>
            </a:fld>
            <a:endParaRPr lang="en-US" dirty="0"/>
          </a:p>
        </p:txBody>
      </p:sp>
    </p:spTree>
    <p:extLst>
      <p:ext uri="{BB962C8B-B14F-4D97-AF65-F5344CB8AC3E}">
        <p14:creationId xmlns:p14="http://schemas.microsoft.com/office/powerpoint/2010/main" val="4008439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Notice the Hi D is all about time….please circle time in your manual……(name) what about the communication do’s for the D….and,</a:t>
            </a:r>
            <a:r>
              <a:rPr lang="en-US" i="1" baseline="0" dirty="0" smtClean="0"/>
              <a:t> (name), what about those communication don’ts please…..great, what we like to think of as the tagline for those Hi D’s at Leadership Strategies is the following…..”Be Prepared, Be Brief and Be Gone:….again please make sure that you have circled Time and write that tagline, “Be Prepared, Be Brief, Be Gone” in your Participant Manuals…….before we move on, can you think about people you know like this? (raise your hand)….yes, me too</a:t>
            </a:r>
            <a:endParaRPr lang="en-US" i="1"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12</a:t>
            </a:fld>
            <a:endParaRPr lang="en-US" dirty="0"/>
          </a:p>
        </p:txBody>
      </p:sp>
    </p:spTree>
    <p:extLst>
      <p:ext uri="{BB962C8B-B14F-4D97-AF65-F5344CB8AC3E}">
        <p14:creationId xmlns:p14="http://schemas.microsoft.com/office/powerpoint/2010/main" val="2317652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Here is that wall</a:t>
            </a:r>
            <a:r>
              <a:rPr lang="en-US" i="1" baseline="0" dirty="0" smtClean="0"/>
              <a:t> again……i</a:t>
            </a:r>
            <a:r>
              <a:rPr lang="en-US" i="1" dirty="0" smtClean="0"/>
              <a:t>ts easy to understand the types by thinking of them as how each type gets to the other side of this wall that is a barrier to their goal</a:t>
            </a:r>
            <a:r>
              <a:rPr lang="en-US" i="1" baseline="0" dirty="0" smtClean="0"/>
              <a:t> but before we look at that Hi I, let’s do some review of the D….</a:t>
            </a:r>
          </a:p>
          <a:p>
            <a:endParaRPr lang="en-US" i="1" baseline="0" dirty="0" smtClean="0"/>
          </a:p>
          <a:p>
            <a:r>
              <a:rPr lang="en-US" i="1" baseline="0" dirty="0" smtClean="0"/>
              <a:t>(red) team the how does the D tackle the wall?.....(that’s right the put their shoulder down and go through it)…..</a:t>
            </a:r>
          </a:p>
          <a:p>
            <a:r>
              <a:rPr lang="en-US" i="1" baseline="0" dirty="0" smtClean="0"/>
              <a:t>(green) team what are the classic occupations for the D……(that’s right directors, C-level and entrepreneurs….)</a:t>
            </a:r>
          </a:p>
          <a:p>
            <a:r>
              <a:rPr lang="en-US" i="1" baseline="0" dirty="0" smtClean="0"/>
              <a:t>(blue) team the value to the organization…....</a:t>
            </a:r>
          </a:p>
          <a:p>
            <a:r>
              <a:rPr lang="en-US" i="1" baseline="0" dirty="0" smtClean="0"/>
              <a:t>(purple) team…..the potential weaknesses…….</a:t>
            </a:r>
          </a:p>
          <a:p>
            <a:r>
              <a:rPr lang="en-US" i="0" baseline="0" dirty="0" smtClean="0"/>
              <a:t>NOTE: conduct a backward build-up like this as you begin the next communication style each time. ALWAYS START WITH A DIFFERENT TEAM…for example, as you start the S and review both the D and the I, begin with the (green) team instead of the (red) team....and then when you start the C and review the D, the I and the S, start with the (blue) team instead of the (red) or the (green) team…..</a:t>
            </a:r>
          </a:p>
          <a:p>
            <a:endParaRPr lang="en-US" i="1" baseline="0" dirty="0" smtClean="0"/>
          </a:p>
          <a:p>
            <a:r>
              <a:rPr lang="en-US" i="1" baseline="0" dirty="0" smtClean="0"/>
              <a:t>Now,  back to our Hi I…..how do you think he/she deals with that wall…(take a comment or two)….good, you are on the right track….the Hi I is the one with the megaphone shouting, “Hey, folks, let’s go, we can all get over that wall….it’s great on the other side…”…they are cheering people over that wall…..and making it fun to tackle it…..</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14</a:t>
            </a:fld>
            <a:endParaRPr lang="en-US" dirty="0"/>
          </a:p>
        </p:txBody>
      </p:sp>
    </p:spTree>
    <p:extLst>
      <p:ext uri="{BB962C8B-B14F-4D97-AF65-F5344CB8AC3E}">
        <p14:creationId xmlns:p14="http://schemas.microsoft.com/office/powerpoint/2010/main" val="152176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(name) get us started read</a:t>
            </a:r>
            <a:r>
              <a:rPr lang="en-US" i="1" baseline="0" dirty="0" smtClean="0"/>
              <a:t> the 3 key points at the top of the slide……next (name) what is the value to the organization of the Hi D……ok, (name), what are those potential weaknesses……take a look at those classic occupations….(name), read those for us please…….</a:t>
            </a:r>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15</a:t>
            </a:fld>
            <a:endParaRPr lang="en-US" dirty="0"/>
          </a:p>
        </p:txBody>
      </p:sp>
    </p:spTree>
    <p:extLst>
      <p:ext uri="{BB962C8B-B14F-4D97-AF65-F5344CB8AC3E}">
        <p14:creationId xmlns:p14="http://schemas.microsoft.com/office/powerpoint/2010/main" val="3420119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smtClean="0"/>
              <a:t>Notice the Hi I is all about being</a:t>
            </a:r>
            <a:r>
              <a:rPr lang="en-US" i="1" baseline="0" dirty="0" smtClean="0"/>
              <a:t> heard…..</a:t>
            </a:r>
            <a:r>
              <a:rPr lang="en-US" i="1" dirty="0" smtClean="0"/>
              <a:t>.please circle Being Heard</a:t>
            </a:r>
            <a:r>
              <a:rPr lang="en-US" i="1" baseline="0" dirty="0" smtClean="0"/>
              <a:t> </a:t>
            </a:r>
            <a:r>
              <a:rPr lang="en-US" i="1" dirty="0" smtClean="0"/>
              <a:t>in your manual……(name) what about the communication do’s for the I….and,</a:t>
            </a:r>
            <a:r>
              <a:rPr lang="en-US" i="1" baseline="0" dirty="0" smtClean="0"/>
              <a:t> (name), what about those communication don’ts please…..great, what we like to think of as the tagline for those Hi I’s at Leadership Strategies is the following…..”Let Them Sell Themselves:….again please make sure that you have circled Time and write that tagline, “Let Them Sell Themselves” in your Participant Manuals…….before we move on, can you think about people you know like this? (raise your hand)….yes, me too</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16</a:t>
            </a:fld>
            <a:endParaRPr lang="en-US" dirty="0"/>
          </a:p>
        </p:txBody>
      </p:sp>
    </p:spTree>
    <p:extLst>
      <p:ext uri="{BB962C8B-B14F-4D97-AF65-F5344CB8AC3E}">
        <p14:creationId xmlns:p14="http://schemas.microsoft.com/office/powerpoint/2010/main" val="1741924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Here is that wall</a:t>
            </a:r>
            <a:r>
              <a:rPr lang="en-US" i="1" baseline="0" dirty="0" smtClean="0"/>
              <a:t> again……i</a:t>
            </a:r>
            <a:r>
              <a:rPr lang="en-US" i="1" dirty="0" smtClean="0"/>
              <a:t>ts easy to understand the types by thinking of them as how each type gets to the other side of this wall that is a barrier to their goal</a:t>
            </a:r>
            <a:r>
              <a:rPr lang="en-US" i="1" baseline="0" dirty="0" smtClean="0"/>
              <a:t> but before we look at that Hi S, let’s do some review of the D and I….</a:t>
            </a:r>
          </a:p>
          <a:p>
            <a:endParaRPr lang="en-US" i="1" baseline="0" dirty="0" smtClean="0"/>
          </a:p>
          <a:p>
            <a:r>
              <a:rPr lang="en-US" i="1" baseline="0" dirty="0" smtClean="0"/>
              <a:t>(red) team the how does the D tackle the wall?.....(that’s right the put their shoulder down and go through it)…..</a:t>
            </a:r>
          </a:p>
          <a:p>
            <a:r>
              <a:rPr lang="en-US" i="1" baseline="0" dirty="0" smtClean="0"/>
              <a:t>(green) team what are the classic occupations for the D……(that’s right directors, C-level and entrepreneurs….)</a:t>
            </a:r>
          </a:p>
          <a:p>
            <a:r>
              <a:rPr lang="en-US" i="1" baseline="0" dirty="0" smtClean="0"/>
              <a:t>(blue) team the value to the organization…....</a:t>
            </a:r>
          </a:p>
          <a:p>
            <a:r>
              <a:rPr lang="en-US" i="1" baseline="0" dirty="0" smtClean="0"/>
              <a:t>(purple) team…..the potential weaknesses…….</a:t>
            </a:r>
          </a:p>
          <a:p>
            <a:r>
              <a:rPr lang="en-US" i="1" baseline="0" dirty="0" smtClean="0"/>
              <a:t>NOTE: conduct a backward build up like this as you begin the next communication style each time ALWAYS START WITH W DIFFERENT TEAM…for example, as you start the S and review both the D and the I, begin with the (green) team instead of the (red) team....and then when you start the C and review the D, the I and the S, start with the (blue) team instead of the (red) or the (green) team…..</a:t>
            </a:r>
          </a:p>
          <a:p>
            <a:endParaRPr lang="en-US" i="1" baseline="0" dirty="0" smtClean="0"/>
          </a:p>
          <a:p>
            <a:r>
              <a:rPr lang="en-US" i="1" baseline="0" dirty="0" smtClean="0"/>
              <a:t>Now,  back to our Hi S…..how do you think he/she deals with that wall…(take a comment or two)….good, you are on the right track….the Hi S is the first person to stand in front of that wall with their hands cupped ready to boost/help others over that wall to get to the other side…..being liked is the key factor….so please circle Being Liked in your manual……..LSI’s approach for dealing with that Hi S is….Start with a personal comments and don’t assume silence means consent”……again, please write that tagline in your manuals……let’s see what we can learn about that Hi S……</a:t>
            </a:r>
          </a:p>
          <a:p>
            <a:endParaRPr lang="en-US" i="1" baseline="0" dirty="0" smtClean="0"/>
          </a:p>
          <a:p>
            <a:r>
              <a:rPr lang="en-US" i="1"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18</a:t>
            </a:fld>
            <a:endParaRPr lang="en-US" dirty="0"/>
          </a:p>
        </p:txBody>
      </p:sp>
    </p:spTree>
    <p:extLst>
      <p:ext uri="{BB962C8B-B14F-4D97-AF65-F5344CB8AC3E}">
        <p14:creationId xmlns:p14="http://schemas.microsoft.com/office/powerpoint/2010/main" val="1120609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(name) get us started read</a:t>
            </a:r>
            <a:r>
              <a:rPr lang="en-US" i="1" baseline="0" dirty="0" smtClean="0"/>
              <a:t> the 3 key points at the top of the slide……next (name) what is the value to the organization of the Hi S……ok, (name), what are those potential weaknesses……take a look at those classic occupations….(name), read those for us please…….</a:t>
            </a:r>
          </a:p>
          <a:p>
            <a:endParaRPr lang="en-US" i="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19</a:t>
            </a:fld>
            <a:endParaRPr lang="en-US" dirty="0"/>
          </a:p>
        </p:txBody>
      </p:sp>
    </p:spTree>
    <p:extLst>
      <p:ext uri="{BB962C8B-B14F-4D97-AF65-F5344CB8AC3E}">
        <p14:creationId xmlns:p14="http://schemas.microsoft.com/office/powerpoint/2010/main" val="3097352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smtClean="0"/>
              <a:t>Notice the Hi S is all about being</a:t>
            </a:r>
            <a:r>
              <a:rPr lang="en-US" i="1" baseline="0" dirty="0" smtClean="0"/>
              <a:t> liked…..</a:t>
            </a:r>
            <a:r>
              <a:rPr lang="en-US" i="1" dirty="0" smtClean="0"/>
              <a:t>.please circle Being Liked in your manual……(name) what about the communication do’s for the S….and,</a:t>
            </a:r>
            <a:r>
              <a:rPr lang="en-US" i="1" baseline="0" dirty="0" smtClean="0"/>
              <a:t> (name), what about those communication don’ts please…..great, what we like to think of as the tagline for those Hi S’ at Leadership Strategies is the following…..”Start Personal; don’t assume silence means consent”….again please make sure that you have circled Being Liked and write that tagline, “Start personal; don’t assume silence means consent” in your Participant Manuals…….before we move on, can you think about people you know like this? (raise your hand)….yes, I can think of some as well……</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20</a:t>
            </a:fld>
            <a:endParaRPr lang="en-US" dirty="0"/>
          </a:p>
        </p:txBody>
      </p:sp>
    </p:spTree>
    <p:extLst>
      <p:ext uri="{BB962C8B-B14F-4D97-AF65-F5344CB8AC3E}">
        <p14:creationId xmlns:p14="http://schemas.microsoft.com/office/powerpoint/2010/main" val="3589076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Here is that wall</a:t>
            </a:r>
            <a:r>
              <a:rPr lang="en-US" i="1" baseline="0" dirty="0" smtClean="0"/>
              <a:t> again……i</a:t>
            </a:r>
            <a:r>
              <a:rPr lang="en-US" i="1" dirty="0" smtClean="0"/>
              <a:t>ts easy to understand the types by thinking of them as how each type gets to the other side of this wall that is a barrier to their goal</a:t>
            </a:r>
            <a:r>
              <a:rPr lang="en-US" i="1" baseline="0" dirty="0" smtClean="0"/>
              <a:t> but before we look at that Hi C, let’s do some review of the D, the I and S….</a:t>
            </a:r>
          </a:p>
          <a:p>
            <a:endParaRPr lang="en-US" i="1" baseline="0" dirty="0" smtClean="0"/>
          </a:p>
          <a:p>
            <a:r>
              <a:rPr lang="en-US" i="1" baseline="0" dirty="0" smtClean="0"/>
              <a:t>(red) team the how does the D tackle the wall?.....(that’s right the put their shoulder down and go through it)…..</a:t>
            </a:r>
          </a:p>
          <a:p>
            <a:r>
              <a:rPr lang="en-US" i="1" baseline="0" dirty="0" smtClean="0"/>
              <a:t>(green) team what are the classic occupations for the D……(that’s right directors, C-level and entrepreneurs….)</a:t>
            </a:r>
          </a:p>
          <a:p>
            <a:r>
              <a:rPr lang="en-US" i="1" baseline="0" dirty="0" smtClean="0"/>
              <a:t>(blue) team the value to the organization…....</a:t>
            </a:r>
          </a:p>
          <a:p>
            <a:r>
              <a:rPr lang="en-US" i="1" baseline="0" dirty="0" smtClean="0"/>
              <a:t>(purple) team…..the potential weaknesses…….</a:t>
            </a:r>
          </a:p>
          <a:p>
            <a:r>
              <a:rPr lang="en-US" i="1" baseline="0" dirty="0" smtClean="0"/>
              <a:t>NOTE: conduct a backward build up like this as you begin the next communication style each time ALWAYS START WITH W DIFFERENT TEAM…for example, as you start the S and review both the D and the I, begin with the (green) team instead of the (red) team....and then when you start the C and review the D, the I and the S, start with the (blue) team instead of the (red) or the (green) team…..</a:t>
            </a:r>
          </a:p>
          <a:p>
            <a:endParaRPr lang="en-US" i="1" baseline="0" dirty="0" smtClean="0"/>
          </a:p>
          <a:p>
            <a:r>
              <a:rPr lang="en-US" i="1" baseline="0" dirty="0" smtClean="0"/>
              <a:t>Now,  back to our Hi C…..how do you think he/she deals with that wall…(take a comment or two)….good, you are on the right track….the Hi C gets out the ruler, the spreadsheet and gathers all the data they can…..a few weeks later he/she will tell you something like….”the wind is from the NE at 5 knots, so if you run at a speed of 9 miles/hour, hit the wall at 100-lbs psi at an angle of 45 degrees, you will get over that wall”…..</a:t>
            </a:r>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22</a:t>
            </a:fld>
            <a:endParaRPr lang="en-US" dirty="0"/>
          </a:p>
        </p:txBody>
      </p:sp>
    </p:spTree>
    <p:extLst>
      <p:ext uri="{BB962C8B-B14F-4D97-AF65-F5344CB8AC3E}">
        <p14:creationId xmlns:p14="http://schemas.microsoft.com/office/powerpoint/2010/main" val="2809547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baseline="0" dirty="0" smtClean="0"/>
          </a:p>
          <a:p>
            <a:r>
              <a:rPr lang="en-US" i="1" baseline="0" dirty="0" smtClean="0"/>
              <a:t>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23</a:t>
            </a:fld>
            <a:endParaRPr lang="en-US" dirty="0"/>
          </a:p>
        </p:txBody>
      </p:sp>
    </p:spTree>
    <p:extLst>
      <p:ext uri="{BB962C8B-B14F-4D97-AF65-F5344CB8AC3E}">
        <p14:creationId xmlns:p14="http://schemas.microsoft.com/office/powerpoint/2010/main" val="2893958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Review:</a:t>
            </a:r>
            <a:r>
              <a:rPr lang="en-US" i="1" baseline="0" dirty="0" smtClean="0"/>
              <a:t> we just completed our module on Defining the Need and we discussed the 6 question areas, SSR-ing problem statements, funneling evaluation statements and some tips on effective note taking……we also practiced some of these techniques in Exercise #1 where you had an opportunity to meet and interview B Porter……</a:t>
            </a:r>
          </a:p>
          <a:p>
            <a:endParaRPr lang="en-US" i="1" baseline="0" dirty="0" smtClean="0"/>
          </a:p>
          <a:p>
            <a:r>
              <a:rPr lang="en-US" i="1" baseline="0" dirty="0" smtClean="0"/>
              <a:t>Preview: what we are going to do next is talk about Understanding Your Client…..some great techniques for communicating more effectively with the various clients we will encounter as a consultant…...</a:t>
            </a:r>
          </a:p>
          <a:p>
            <a:endParaRPr lang="en-US" i="1" baseline="0" dirty="0" smtClean="0"/>
          </a:p>
          <a:p>
            <a:r>
              <a:rPr lang="en-US" i="1" baseline="0" dirty="0" smtClean="0"/>
              <a:t>Big View: and that’s important because as a consultant our clients expect that we will adapt to them and not for them to change to better communicate with them…..how many of you have worked with multiple clients in your earlier experiences (raise your hand)….yes, me too……now how many of you have found that our clients are all the same (nod your head no)…..that’s what we have discovered as well…..so let’s start by introducing a great tool that I know you will find helpful in improving our relationships with our clients………</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a:t>
            </a:fld>
            <a:endParaRPr lang="en-US" dirty="0"/>
          </a:p>
        </p:txBody>
      </p:sp>
    </p:spTree>
    <p:extLst>
      <p:ext uri="{BB962C8B-B14F-4D97-AF65-F5344CB8AC3E}">
        <p14:creationId xmlns:p14="http://schemas.microsoft.com/office/powerpoint/2010/main" val="2953868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(name) get us started read</a:t>
            </a:r>
            <a:r>
              <a:rPr lang="en-US" i="1" baseline="0" dirty="0" smtClean="0"/>
              <a:t> the 3 key points at the top of the slide……next (name) what is the value to the organization of the Hi C……ok, (name), what are those potential weaknesses……take a look at those classic occupations….(name), read those for us please…….</a:t>
            </a:r>
          </a:p>
          <a:p>
            <a:endParaRPr lang="en-US" i="1" dirty="0" smtClean="0"/>
          </a:p>
          <a:p>
            <a:endParaRPr lang="en-US" i="1"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24</a:t>
            </a:fld>
            <a:endParaRPr lang="en-US" dirty="0"/>
          </a:p>
        </p:txBody>
      </p:sp>
    </p:spTree>
    <p:extLst>
      <p:ext uri="{BB962C8B-B14F-4D97-AF65-F5344CB8AC3E}">
        <p14:creationId xmlns:p14="http://schemas.microsoft.com/office/powerpoint/2010/main" val="4089683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smtClean="0"/>
              <a:t>Notice the Hi C is all about being</a:t>
            </a:r>
            <a:r>
              <a:rPr lang="en-US" i="1" baseline="0" dirty="0" smtClean="0"/>
              <a:t> right…..</a:t>
            </a:r>
            <a:r>
              <a:rPr lang="en-US" i="1" dirty="0" smtClean="0"/>
              <a:t>.please circle Being Right in your manual……They do not need to be right; they need the</a:t>
            </a:r>
            <a:r>
              <a:rPr lang="en-US" i="1" baseline="0" dirty="0" smtClean="0"/>
              <a:t> </a:t>
            </a:r>
            <a:r>
              <a:rPr lang="en-US" i="1" u="sng" dirty="0" smtClean="0"/>
              <a:t>solution</a:t>
            </a:r>
            <a:r>
              <a:rPr lang="en-US" i="1" dirty="0" smtClean="0"/>
              <a:t> or </a:t>
            </a:r>
            <a:r>
              <a:rPr lang="en-US" i="1" u="sng" dirty="0" smtClean="0"/>
              <a:t>answer</a:t>
            </a:r>
            <a:r>
              <a:rPr lang="en-US" i="1" dirty="0" smtClean="0"/>
              <a:t> to be right…..(name) what about the communication dos for the C?….and,</a:t>
            </a:r>
            <a:r>
              <a:rPr lang="en-US" i="1" baseline="0" dirty="0" smtClean="0"/>
              <a:t> (name), what about those communication don’ts, please?…..great, what we like to think of as the tagline for those Hi C’ s at Leadership Strategies is Give them time for the details ….again please make sure that you have circled Being Right and write that tagline, “Give them time for the details” in your Participant Manuals…….before we move on, can you think about people you know like this? (raise your hand)….yes, I can think of some as well……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i="1"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i="0" baseline="0" dirty="0" smtClean="0"/>
              <a:t>Time permitting, conduct one final round of review of the key points of each of the 4 styles – but asking the questions differently.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i="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i="1" baseline="0" dirty="0" smtClean="0"/>
              <a:t>(Team red), tell me what each of the 4 letters in DISC stands for... Next team, tell me what each style does at the wall... Next team, what value does each style bring?... Next team, what is a downside of each style?... Next team, what is the key factor for each?... Next team, what is the shorthand for dealing with each style?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i="1"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i="1" baseline="0" dirty="0" smtClean="0"/>
              <a:t>One of the following 2 examples can help as well:</a:t>
            </a:r>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25</a:t>
            </a:fld>
            <a:endParaRPr lang="en-US" dirty="0"/>
          </a:p>
        </p:txBody>
      </p:sp>
    </p:spTree>
    <p:extLst>
      <p:ext uri="{BB962C8B-B14F-4D97-AF65-F5344CB8AC3E}">
        <p14:creationId xmlns:p14="http://schemas.microsoft.com/office/powerpoint/2010/main" val="4078901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i="1" baseline="0" dirty="0" smtClean="0"/>
              <a:t>Salad Bar with a C, then S, then I and last a D in the line……</a:t>
            </a:r>
          </a:p>
          <a:p>
            <a:pPr marL="685800" marR="0" lvl="1" indent="-22860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i="1" baseline="0" dirty="0" smtClean="0"/>
              <a:t>Hi C…examining each item on the salad bar before ever so carefully placing each item in just the right spot on their plate….not letting the salad items touching the bread, etc.</a:t>
            </a:r>
          </a:p>
          <a:p>
            <a:pPr marL="685800" marR="0" lvl="1" indent="-22860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i="1" baseline="0" dirty="0" smtClean="0"/>
              <a:t>Hi S…stating, “doesn’t this look good….the salad is really fresh…don’t you think it looks good?”</a:t>
            </a:r>
          </a:p>
          <a:p>
            <a:pPr marL="685800" marR="0" lvl="1" indent="-22860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i="1" baseline="0" dirty="0" smtClean="0"/>
              <a:t>Hi I….turning to the Hi D behind him saying….”what do you think is going on up there in the front of this line?.....have you been here before?...what do you think I should take?”….etc.</a:t>
            </a:r>
          </a:p>
          <a:p>
            <a:pPr marL="685800" marR="0" lvl="1" indent="-22860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i="1" baseline="0" dirty="0" smtClean="0"/>
              <a:t>Hi D….about ready to explode and make a run to the front of the line……</a:t>
            </a: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i="1" baseline="0" dirty="0" smtClean="0"/>
              <a:t>AND/OR</a:t>
            </a: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i="1" baseline="0" dirty="0" smtClean="0"/>
          </a:p>
          <a:p>
            <a:pPr marL="171450" marR="0" lvl="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i="1" baseline="0" dirty="0" smtClean="0"/>
              <a:t>Elevator with lots of people that have been waiting a long, long time for an elevator to go to the 9</a:t>
            </a:r>
            <a:r>
              <a:rPr lang="en-US" i="1" baseline="30000" dirty="0" smtClean="0"/>
              <a:t>th</a:t>
            </a:r>
            <a:r>
              <a:rPr lang="en-US" i="1" baseline="0" dirty="0" smtClean="0"/>
              <a:t> floor</a:t>
            </a:r>
          </a:p>
          <a:p>
            <a:pPr marL="628650" marR="0" lvl="1"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i="1" baseline="0" dirty="0" smtClean="0"/>
              <a:t>Hi D….keeps pushing the button to call for the elevator…muttering under his/her breath…..”where is the darn elevator….I am in a hurry”….</a:t>
            </a:r>
          </a:p>
          <a:p>
            <a:pPr marL="628650" marR="0" lvl="1"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i="1" baseline="0" dirty="0" smtClean="0"/>
              <a:t>Hi I….elevator door opens, gets in and starts saying…..”Come on you can fit, come on in here with the rest of us….we can all make it”….</a:t>
            </a:r>
          </a:p>
          <a:p>
            <a:pPr marL="628650" marR="0" lvl="1"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i="1" baseline="0" dirty="0" smtClean="0"/>
              <a:t>Hi S….starts taking the stairs…..complaining every step he/she takes……to the 9</a:t>
            </a:r>
            <a:r>
              <a:rPr lang="en-US" i="1" baseline="30000" dirty="0" smtClean="0"/>
              <a:t>th</a:t>
            </a:r>
            <a:r>
              <a:rPr lang="en-US" i="1" baseline="0" dirty="0" smtClean="0"/>
              <a:t> floor…..</a:t>
            </a:r>
          </a:p>
          <a:p>
            <a:pPr marL="628650" marR="0" lvl="1"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i="1" baseline="0" dirty="0" smtClean="0"/>
              <a:t>Hi C….gets on the elevator, looks at the loading chart with the weight limit amount and beings calculating the weight on the elevator…..</a:t>
            </a:r>
            <a:endParaRPr lang="en-US" i="1"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26</a:t>
            </a:fld>
            <a:endParaRPr lang="en-US" dirty="0"/>
          </a:p>
        </p:txBody>
      </p:sp>
    </p:spTree>
    <p:extLst>
      <p:ext uri="{BB962C8B-B14F-4D97-AF65-F5344CB8AC3E}">
        <p14:creationId xmlns:p14="http://schemas.microsoft.com/office/powerpoint/2010/main" val="3044954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Let’s try to apply what we have just covered about the characteristics</a:t>
            </a:r>
            <a:r>
              <a:rPr lang="en-US" i="1" baseline="0" dirty="0" smtClean="0"/>
              <a:t> of the 4 styles by using the scenario as follows…….</a:t>
            </a:r>
          </a:p>
          <a:p>
            <a:endParaRPr lang="en-US" i="1" baseline="0" dirty="0" smtClean="0"/>
          </a:p>
          <a:p>
            <a:r>
              <a:rPr lang="en-US" i="1" baseline="0" dirty="0" smtClean="0"/>
              <a:t>Purpose: in teams, apply the ways to adjust our styles based on the communication style of our boss…or client</a:t>
            </a:r>
          </a:p>
          <a:p>
            <a:r>
              <a:rPr lang="en-US" i="1" baseline="0" dirty="0" smtClean="0"/>
              <a:t>Example:….do the review of the slide and conduct the Hi D together with your leading the first words out of you mouth……</a:t>
            </a:r>
          </a:p>
          <a:p>
            <a:r>
              <a:rPr lang="en-US" i="1" baseline="0" dirty="0" smtClean="0"/>
              <a:t>Directions: now that we are clear on what we need to do, let’s first assign new team leaders/spokesperson for each team…..now, let me ask each team to take 3 minutes to decide how you would approach the I, the S and the C….</a:t>
            </a:r>
          </a:p>
          <a:p>
            <a:r>
              <a:rPr lang="en-US" i="1" baseline="0" dirty="0" smtClean="0"/>
              <a:t>Questions: before we begin, are there any questions………</a:t>
            </a:r>
          </a:p>
          <a:p>
            <a:r>
              <a:rPr lang="en-US" i="1" baseline="0" dirty="0" smtClean="0"/>
              <a:t>(start the timer…..when time is up have a different team go first for each of the 3 styles checking in with other teams to discuss differences……)</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27</a:t>
            </a:fld>
            <a:endParaRPr lang="en-US" dirty="0"/>
          </a:p>
        </p:txBody>
      </p:sp>
    </p:spTree>
    <p:extLst>
      <p:ext uri="{BB962C8B-B14F-4D97-AF65-F5344CB8AC3E}">
        <p14:creationId xmlns:p14="http://schemas.microsoft.com/office/powerpoint/2010/main" val="3699518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The Hi D</a:t>
            </a:r>
          </a:p>
          <a:p>
            <a:r>
              <a:rPr lang="en-US" i="1" dirty="0" smtClean="0"/>
              <a:t>The first words out of your mouth are on the slide……to enter a conversation</a:t>
            </a:r>
            <a:r>
              <a:rPr lang="en-US" i="1" baseline="0" dirty="0" smtClean="0"/>
              <a:t> might include the following key points:</a:t>
            </a:r>
          </a:p>
          <a:p>
            <a:pPr marL="171450" indent="-171450">
              <a:buFont typeface="Arial" pitchFamily="34" charset="0"/>
              <a:buChar char="•"/>
            </a:pPr>
            <a:r>
              <a:rPr lang="en-US" i="1" dirty="0" smtClean="0"/>
              <a:t>The alternative you are recommending</a:t>
            </a:r>
          </a:p>
          <a:p>
            <a:pPr marL="171450" indent="-171450">
              <a:buFont typeface="Arial" pitchFamily="34" charset="0"/>
              <a:buChar char="•"/>
            </a:pPr>
            <a:r>
              <a:rPr lang="en-US" i="1" dirty="0" smtClean="0"/>
              <a:t>The problem it solves</a:t>
            </a:r>
          </a:p>
          <a:p>
            <a:pPr marL="171450" indent="-171450">
              <a:buFont typeface="Arial" pitchFamily="34" charset="0"/>
              <a:buChar char="•"/>
            </a:pPr>
            <a:r>
              <a:rPr lang="en-US" i="1" dirty="0" smtClean="0"/>
              <a:t>Benefits associated with your recommendations</a:t>
            </a:r>
          </a:p>
          <a:p>
            <a:pPr marL="171450" indent="-171450">
              <a:buFont typeface="Arial" pitchFamily="34" charset="0"/>
              <a:buChar char="•"/>
            </a:pPr>
            <a:r>
              <a:rPr lang="en-US" i="1" dirty="0" smtClean="0"/>
              <a:t>Get confirmation on moving forward with your recommendation</a:t>
            </a:r>
          </a:p>
          <a:p>
            <a:pPr marL="171450" indent="-171450">
              <a:buFont typeface="Arial" pitchFamily="34" charset="0"/>
              <a:buChar char="•"/>
            </a:pPr>
            <a:endParaRPr lang="en-US" i="1" dirty="0" smtClean="0"/>
          </a:p>
          <a:p>
            <a:pPr marL="0" indent="0">
              <a:buFont typeface="Arial" pitchFamily="34" charset="0"/>
              <a:buNone/>
            </a:pPr>
            <a:r>
              <a:rPr lang="en-US" i="1" dirty="0" smtClean="0"/>
              <a:t>The Hi I</a:t>
            </a:r>
          </a:p>
          <a:p>
            <a:r>
              <a:rPr lang="en-US" i="1" dirty="0" smtClean="0"/>
              <a:t>The</a:t>
            </a:r>
            <a:r>
              <a:rPr lang="en-US" i="1" baseline="0" dirty="0" smtClean="0"/>
              <a:t> first words out of your mouth are on the slide. A further conversation might include:</a:t>
            </a:r>
          </a:p>
          <a:p>
            <a:pPr marL="171450" indent="-171450">
              <a:buFont typeface="Arial" pitchFamily="34" charset="0"/>
              <a:buChar char="•"/>
            </a:pPr>
            <a:r>
              <a:rPr lang="en-US" i="1" baseline="0" dirty="0" smtClean="0"/>
              <a:t>I would like  your input on…..</a:t>
            </a:r>
          </a:p>
          <a:p>
            <a:pPr marL="171450" indent="-171450">
              <a:buFont typeface="Arial" pitchFamily="34" charset="0"/>
              <a:buChar char="•"/>
            </a:pPr>
            <a:r>
              <a:rPr lang="en-US" i="1" baseline="0" dirty="0" smtClean="0"/>
              <a:t>High level of the problem</a:t>
            </a:r>
          </a:p>
          <a:p>
            <a:pPr marL="171450" indent="-171450">
              <a:buFont typeface="Arial" pitchFamily="34" charset="0"/>
              <a:buChar char="•"/>
            </a:pPr>
            <a:r>
              <a:rPr lang="en-US" i="1" baseline="0" dirty="0" smtClean="0"/>
              <a:t>Ask for possible solutions</a:t>
            </a:r>
          </a:p>
          <a:p>
            <a:pPr marL="171450" indent="-171450">
              <a:buFont typeface="Arial" pitchFamily="34" charset="0"/>
              <a:buChar char="•"/>
            </a:pPr>
            <a:r>
              <a:rPr lang="en-US" i="1" baseline="0" dirty="0" smtClean="0"/>
              <a:t>Share your alternative…ask for comments/input</a:t>
            </a:r>
          </a:p>
          <a:p>
            <a:pPr marL="171450" indent="-171450">
              <a:buFont typeface="Arial" pitchFamily="34" charset="0"/>
              <a:buChar char="•"/>
            </a:pPr>
            <a:r>
              <a:rPr lang="en-US" i="1" baseline="0" dirty="0" smtClean="0"/>
              <a:t>Ask for associated benefits</a:t>
            </a:r>
          </a:p>
          <a:p>
            <a:pPr marL="171450" indent="-171450">
              <a:buFont typeface="Arial" pitchFamily="34" charset="0"/>
              <a:buChar char="•"/>
            </a:pPr>
            <a:r>
              <a:rPr lang="en-US" i="1" baseline="0" dirty="0" smtClean="0"/>
              <a:t>Ask for agreement to moving forward</a:t>
            </a:r>
          </a:p>
        </p:txBody>
      </p:sp>
      <p:sp>
        <p:nvSpPr>
          <p:cNvPr id="4" name="Slide Number Placeholder 3"/>
          <p:cNvSpPr>
            <a:spLocks noGrp="1"/>
          </p:cNvSpPr>
          <p:nvPr>
            <p:ph type="sldNum" sz="quarter" idx="10"/>
          </p:nvPr>
        </p:nvSpPr>
        <p:spPr/>
        <p:txBody>
          <a:bodyPr/>
          <a:lstStyle/>
          <a:p>
            <a:fld id="{13FBA1D5-D119-4E4C-87A6-230C7B59CEE9}" type="slidenum">
              <a:rPr lang="en-US" smtClean="0"/>
              <a:pPr/>
              <a:t>28</a:t>
            </a:fld>
            <a:endParaRPr lang="en-US" dirty="0"/>
          </a:p>
        </p:txBody>
      </p:sp>
    </p:spTree>
    <p:extLst>
      <p:ext uri="{BB962C8B-B14F-4D97-AF65-F5344CB8AC3E}">
        <p14:creationId xmlns:p14="http://schemas.microsoft.com/office/powerpoint/2010/main" val="3145920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i="1" baseline="0" dirty="0" smtClean="0"/>
              <a:t>The Hi S</a:t>
            </a:r>
          </a:p>
          <a:p>
            <a:r>
              <a:rPr lang="en-US" i="1" dirty="0" smtClean="0"/>
              <a:t>First words</a:t>
            </a:r>
            <a:r>
              <a:rPr lang="en-US" i="1" baseline="0" dirty="0" smtClean="0"/>
              <a:t> out of your mouth are on the slide….if further conversation ensues might include the following:</a:t>
            </a:r>
          </a:p>
          <a:p>
            <a:pPr marL="171450" indent="-171450">
              <a:buFont typeface="Arial" pitchFamily="34" charset="0"/>
              <a:buChar char="•"/>
            </a:pPr>
            <a:r>
              <a:rPr lang="en-US" i="1" baseline="0" dirty="0" smtClean="0"/>
              <a:t>I would like your help on something</a:t>
            </a:r>
          </a:p>
          <a:p>
            <a:pPr marL="171450" indent="-171450">
              <a:buFont typeface="Arial" pitchFamily="34" charset="0"/>
              <a:buChar char="•"/>
            </a:pPr>
            <a:r>
              <a:rPr lang="en-US" i="1" baseline="0" dirty="0" smtClean="0"/>
              <a:t>Summary of the problem</a:t>
            </a:r>
          </a:p>
          <a:p>
            <a:pPr marL="171450" indent="-171450">
              <a:buFont typeface="Arial" pitchFamily="34" charset="0"/>
              <a:buChar char="•"/>
            </a:pPr>
            <a:r>
              <a:rPr lang="en-US" i="1" baseline="0" dirty="0" smtClean="0"/>
              <a:t>Share your recommendation</a:t>
            </a:r>
          </a:p>
          <a:p>
            <a:pPr marL="171450" indent="-171450">
              <a:buFont typeface="Arial" pitchFamily="34" charset="0"/>
              <a:buChar char="•"/>
            </a:pPr>
            <a:r>
              <a:rPr lang="en-US" i="1" baseline="0" dirty="0" smtClean="0"/>
              <a:t>Share the benefits</a:t>
            </a:r>
          </a:p>
          <a:p>
            <a:pPr marL="171450" indent="-171450">
              <a:buFont typeface="Arial" pitchFamily="34" charset="0"/>
              <a:buChar char="•"/>
            </a:pPr>
            <a:r>
              <a:rPr lang="en-US" i="1" baseline="0" dirty="0" smtClean="0"/>
              <a:t>Ask for agreement to move forward</a:t>
            </a:r>
            <a:endParaRPr lang="en-US" i="1" dirty="0" smtClean="0"/>
          </a:p>
          <a:p>
            <a:pPr marL="0" indent="0">
              <a:buFont typeface="Arial" pitchFamily="34" charset="0"/>
              <a:buNone/>
            </a:pPr>
            <a:endParaRPr lang="en-US" i="1" baseline="0" dirty="0" smtClean="0"/>
          </a:p>
          <a:p>
            <a:pPr marL="0" indent="0">
              <a:buFont typeface="Arial" pitchFamily="34" charset="0"/>
              <a:buNone/>
            </a:pPr>
            <a:r>
              <a:rPr lang="en-US" i="1" baseline="0" dirty="0" smtClean="0"/>
              <a:t>The Hi C</a:t>
            </a:r>
          </a:p>
          <a:p>
            <a:r>
              <a:rPr lang="en-US" i="1" dirty="0" smtClean="0"/>
              <a:t>First words out of you mouth on the slide…..further</a:t>
            </a:r>
            <a:r>
              <a:rPr lang="en-US" i="1" baseline="0" dirty="0" smtClean="0"/>
              <a:t> conversation will occur and should include:</a:t>
            </a:r>
          </a:p>
          <a:p>
            <a:pPr marL="171450" indent="-171450">
              <a:buFont typeface="Arial" pitchFamily="34" charset="0"/>
              <a:buChar char="•"/>
            </a:pPr>
            <a:r>
              <a:rPr lang="en-US" i="1" baseline="0" dirty="0" smtClean="0"/>
              <a:t>Detailed description of the problem area</a:t>
            </a:r>
          </a:p>
          <a:p>
            <a:pPr marL="171450" indent="-171450">
              <a:buFont typeface="Arial" pitchFamily="34" charset="0"/>
              <a:buChar char="•"/>
            </a:pPr>
            <a:r>
              <a:rPr lang="en-US" i="1" baseline="0" dirty="0" smtClean="0"/>
              <a:t>Review of each alternative, +’s and –’s of each alternative</a:t>
            </a:r>
          </a:p>
          <a:p>
            <a:pPr marL="171450" indent="-171450">
              <a:buFont typeface="Arial" pitchFamily="34" charset="0"/>
              <a:buChar char="•"/>
            </a:pPr>
            <a:r>
              <a:rPr lang="en-US" i="1" baseline="0" dirty="0" smtClean="0"/>
              <a:t>Detail rationale for the recommended alternative you are recommending</a:t>
            </a:r>
          </a:p>
          <a:p>
            <a:pPr marL="171450" indent="-171450">
              <a:buFont typeface="Arial" pitchFamily="34" charset="0"/>
              <a:buChar char="•"/>
            </a:pPr>
            <a:r>
              <a:rPr lang="en-US" i="1" baseline="0" dirty="0" smtClean="0"/>
              <a:t>Outline the need for consideration and the cost of any delay beyond (pick a date you need to get recommendation started)</a:t>
            </a:r>
          </a:p>
          <a:p>
            <a:pPr marL="171450" indent="-171450">
              <a:buFont typeface="Arial" pitchFamily="34" charset="0"/>
              <a:buChar char="•"/>
            </a:pPr>
            <a:r>
              <a:rPr lang="en-US" i="1" baseline="0" dirty="0" smtClean="0"/>
              <a:t>Gain agreement on a solution and timing</a:t>
            </a:r>
            <a:endParaRPr lang="en-US" i="1" dirty="0" smtClean="0"/>
          </a:p>
          <a:p>
            <a:pPr marL="0" indent="0">
              <a:buFont typeface="Arial" pitchFamily="34" charset="0"/>
              <a:buNone/>
            </a:pPr>
            <a:endParaRPr lang="en-US" i="1" baseline="0" dirty="0" smtClean="0"/>
          </a:p>
          <a:p>
            <a:pPr marL="0" indent="0">
              <a:buFont typeface="Arial" pitchFamily="34" charset="0"/>
              <a:buNone/>
            </a:pPr>
            <a:endParaRPr lang="en-US" i="1" baseline="0" dirty="0" smtClean="0"/>
          </a:p>
          <a:p>
            <a:pPr marL="0" indent="0">
              <a:buFont typeface="Arial" pitchFamily="34" charset="0"/>
              <a:buNone/>
            </a:pPr>
            <a:endParaRPr lang="en-US" i="1" dirty="0" smtClean="0"/>
          </a:p>
          <a:p>
            <a:pPr marL="171450" indent="-171450">
              <a:buFont typeface="Arial" pitchFamily="34" charset="0"/>
              <a:buChar char="•"/>
            </a:pPr>
            <a:endParaRPr lang="en-US" i="1" dirty="0" smtClean="0"/>
          </a:p>
          <a:p>
            <a:pPr marL="171450" indent="-171450">
              <a:buFont typeface="Arial" pitchFamily="34" charset="0"/>
              <a:buChar char="•"/>
            </a:pPr>
            <a:endParaRPr lang="en-US" i="1" dirty="0" smtClean="0"/>
          </a:p>
        </p:txBody>
      </p:sp>
      <p:sp>
        <p:nvSpPr>
          <p:cNvPr id="4" name="Slide Number Placeholder 3"/>
          <p:cNvSpPr>
            <a:spLocks noGrp="1"/>
          </p:cNvSpPr>
          <p:nvPr>
            <p:ph type="sldNum" sz="quarter" idx="10"/>
          </p:nvPr>
        </p:nvSpPr>
        <p:spPr/>
        <p:txBody>
          <a:bodyPr/>
          <a:lstStyle/>
          <a:p>
            <a:fld id="{13FBA1D5-D119-4E4C-87A6-230C7B59CEE9}" type="slidenum">
              <a:rPr lang="en-US" smtClean="0"/>
              <a:pPr/>
              <a:t>29</a:t>
            </a:fld>
            <a:endParaRPr lang="en-US" dirty="0"/>
          </a:p>
        </p:txBody>
      </p:sp>
    </p:spTree>
    <p:extLst>
      <p:ext uri="{BB962C8B-B14F-4D97-AF65-F5344CB8AC3E}">
        <p14:creationId xmlns:p14="http://schemas.microsoft.com/office/powerpoint/2010/main" val="16808054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Alright, let’s try another team engagement……</a:t>
            </a:r>
          </a:p>
          <a:p>
            <a:r>
              <a:rPr lang="en-US" i="1" dirty="0" smtClean="0"/>
              <a:t>Purpose…..you</a:t>
            </a:r>
            <a:r>
              <a:rPr lang="en-US" i="1" baseline="0" dirty="0" smtClean="0"/>
              <a:t> are planning to meet with somebody….based on their dominant style, we want to determine how much time we would likely plan to spend with that person and then the tasks and the likely order of those tasks, we would use in meeting with a person of that style……</a:t>
            </a:r>
          </a:p>
          <a:p>
            <a:r>
              <a:rPr lang="en-US" i="1" baseline="0" dirty="0" smtClean="0"/>
              <a:t>Example…..for example if we had either 15, 30, 45 or 60 minutes to meet with a particular style…..who would you think we would plan to spend 15 minutes with……(purple) team, what do you think?......(red) team do you agree?.....other teams, any different thoughts……OK, that’s correct it would be the D…..remember our friend the Hi D…..the tagline for communicating with him/her is “be prepared, be brief, be gone”…….so 15 minutes would be correct….</a:t>
            </a:r>
          </a:p>
          <a:p>
            <a:r>
              <a:rPr lang="en-US" i="1" baseline="0" dirty="0" smtClean="0"/>
              <a:t>Directions……alright first let’s select a new team leader…..now that we have new team leads, I would like each team to determine which style we would assign 30, 45, and 60 minutes for and then order the tasks we would go through for each style……let me give you 5 minutes co complete that….</a:t>
            </a:r>
          </a:p>
          <a:p>
            <a:r>
              <a:rPr lang="en-US" i="1" baseline="0" dirty="0" smtClean="0"/>
              <a:t>(start the timer and when complete, facilitate the discussion of answers with questions, discussion, etc.)…..</a:t>
            </a:r>
          </a:p>
          <a:p>
            <a:endParaRPr lang="en-US" i="1" baseline="0" dirty="0" smtClean="0"/>
          </a:p>
          <a:p>
            <a:r>
              <a:rPr lang="en-US" i="1" baseline="0" dirty="0" smtClean="0"/>
              <a:t>OK, any questions of comments……great, then let’s look at the 2 dimensions we have been using for the DISC communication styles and look at some other tips for adapting our styles to improved our communication with that style…..</a:t>
            </a:r>
            <a:endParaRPr lang="en-US" i="1"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30</a:t>
            </a:fld>
            <a:endParaRPr lang="en-US" dirty="0"/>
          </a:p>
        </p:txBody>
      </p:sp>
    </p:spTree>
    <p:extLst>
      <p:ext uri="{BB962C8B-B14F-4D97-AF65-F5344CB8AC3E}">
        <p14:creationId xmlns:p14="http://schemas.microsoft.com/office/powerpoint/2010/main" val="2222050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[cont’d] Alright, let’s try another team engagement……</a:t>
            </a:r>
          </a:p>
          <a:p>
            <a:r>
              <a:rPr lang="en-US" i="1" dirty="0" smtClean="0"/>
              <a:t>Purpose…..you</a:t>
            </a:r>
            <a:r>
              <a:rPr lang="en-US" i="1" baseline="0" dirty="0" smtClean="0"/>
              <a:t> are planning to meet with somebody….based on their dominant style, we want to determine how much time we would likely plan to spend with that person and then the tasks and the likely order of those tasks, we would use in meeting with a person of that style……</a:t>
            </a:r>
          </a:p>
          <a:p>
            <a:r>
              <a:rPr lang="en-US" i="1" baseline="0" dirty="0" smtClean="0"/>
              <a:t>Example…..for example if we had either 15, 30, 45 or 60 minutes to meet with a particular style…..who would you think we would plan to spend 15 minutes with……(purple) team, what do you think?......(red) team do you agree?.....other teams, any different thoughts……OK, that’s correct it would be the D…..remember our friend the Hi D…..the tagline for communicating with him/her is “be prepared, be brief, be gone”…….so 15 minutes would be correct….</a:t>
            </a:r>
          </a:p>
          <a:p>
            <a:r>
              <a:rPr lang="en-US" i="1" baseline="0" dirty="0" smtClean="0"/>
              <a:t>Directions……alright first let’s select a new team leader…..now that we have new team leads, I would like each team to determine which style we would assign 30, 45, and 60 minutes for and then order the tasks we would go through for each style……let me give you 5 minutes co complete that….</a:t>
            </a:r>
          </a:p>
          <a:p>
            <a:r>
              <a:rPr lang="en-US" i="1" baseline="0" dirty="0" smtClean="0"/>
              <a:t>(start the timer and when complete, facilitate the discussion of answers with questions, discussion, etc.)…..</a:t>
            </a:r>
          </a:p>
          <a:p>
            <a:endParaRPr lang="en-US" i="1" baseline="0" dirty="0" smtClean="0"/>
          </a:p>
          <a:p>
            <a:r>
              <a:rPr lang="en-US" i="1" baseline="0" dirty="0" smtClean="0"/>
              <a:t>OK, any questions of comments……great, then let’s look at the 2 dimensions we have been using for the DISC communication styles and look at some other tips for adapting our styles to improved our communication with that style…..</a:t>
            </a:r>
            <a:endParaRPr lang="en-US" i="1"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31</a:t>
            </a:fld>
            <a:endParaRPr lang="en-US" dirty="0"/>
          </a:p>
        </p:txBody>
      </p:sp>
    </p:spTree>
    <p:extLst>
      <p:ext uri="{BB962C8B-B14F-4D97-AF65-F5344CB8AC3E}">
        <p14:creationId xmlns:p14="http://schemas.microsoft.com/office/powerpoint/2010/main" val="28979516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We could carry around a DISC test and ask our clients to complete that so we can know how to communicate with them….how realistic would that be? (nod</a:t>
            </a:r>
            <a:r>
              <a:rPr lang="en-US" i="1" baseline="0" dirty="0" smtClean="0"/>
              <a:t> your head no)……..instead, let’s put more “meat on the bones” and look at the 2 dimensions of DISC…………</a:t>
            </a:r>
            <a:r>
              <a:rPr lang="en-US" i="1" dirty="0" smtClean="0"/>
              <a:t>(NOTE: build the axis 1 at a time with Y then X)…so let’s start with the Y axis…..DISC says there are Direct</a:t>
            </a:r>
            <a:r>
              <a:rPr lang="en-US" i="1" baseline="0" dirty="0" smtClean="0"/>
              <a:t> Communicators and Indirect Communicators….for example, if a Direct Communicator came into this room and the temperature was about 60 degrees…..(red) team, what would a Direct Communicator say…..that’s about right, “It’s cold in here”………or words to that effect….on the other hand if an Indirect Communicator came into the same room at the same temperature, they might say something like, “Is anybody uncomfortable”…..it’s not right, it’s not wrong, it just is……we need to realize that when an Indirect Communicator says, “Is anybody uncomfortable”…..that is the same to the Direct Communicator that says, “It’s cold in here”…….let’s look at the characteristics of each……</a:t>
            </a:r>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32</a:t>
            </a:fld>
            <a:endParaRPr lang="en-US" dirty="0"/>
          </a:p>
        </p:txBody>
      </p:sp>
    </p:spTree>
    <p:extLst>
      <p:ext uri="{BB962C8B-B14F-4D97-AF65-F5344CB8AC3E}">
        <p14:creationId xmlns:p14="http://schemas.microsoft.com/office/powerpoint/2010/main" val="4784591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smtClean="0"/>
              <a:t>Direct Communicators tend to:</a:t>
            </a:r>
          </a:p>
          <a:p>
            <a:pPr marL="171450" indent="-171450">
              <a:buFont typeface="Arial" pitchFamily="34" charset="0"/>
              <a:buChar char="•"/>
            </a:pPr>
            <a:r>
              <a:rPr lang="en-US" i="1" baseline="0" dirty="0" smtClean="0"/>
              <a:t>Make statements or tell</a:t>
            </a:r>
          </a:p>
          <a:p>
            <a:pPr marL="171450" indent="-171450">
              <a:buFont typeface="Arial" pitchFamily="34" charset="0"/>
              <a:buChar char="•"/>
            </a:pPr>
            <a:r>
              <a:rPr lang="en-US" i="1" baseline="0" dirty="0" smtClean="0"/>
              <a:t>Have more voice variety and inflection</a:t>
            </a:r>
          </a:p>
          <a:p>
            <a:pPr marL="171450" indent="-171450">
              <a:buFont typeface="Arial" pitchFamily="34" charset="0"/>
              <a:buChar char="•"/>
            </a:pPr>
            <a:r>
              <a:rPr lang="en-US" i="1" baseline="0" dirty="0" smtClean="0"/>
              <a:t>Talk through things</a:t>
            </a:r>
          </a:p>
          <a:p>
            <a:pPr marL="171450" indent="-171450">
              <a:buFont typeface="Arial" pitchFamily="34" charset="0"/>
              <a:buChar char="•"/>
            </a:pPr>
            <a:r>
              <a:rPr lang="en-US" i="1" baseline="0" dirty="0" smtClean="0"/>
              <a:t>Are more forceful</a:t>
            </a:r>
          </a:p>
          <a:p>
            <a:pPr marL="171450" indent="-171450">
              <a:buFont typeface="Arial" pitchFamily="34" charset="0"/>
              <a:buChar char="•"/>
            </a:pPr>
            <a:r>
              <a:rPr lang="en-US" i="1" baseline="0" dirty="0" smtClean="0"/>
              <a:t>Speak both faster and louder</a:t>
            </a:r>
          </a:p>
          <a:p>
            <a:pPr marL="171450" indent="-171450">
              <a:buFont typeface="Arial" pitchFamily="34" charset="0"/>
              <a:buChar char="•"/>
            </a:pPr>
            <a:r>
              <a:rPr lang="en-US" i="1" baseline="0" dirty="0" smtClean="0"/>
              <a:t>Have firm handshakes and more eye contact</a:t>
            </a:r>
          </a:p>
          <a:p>
            <a:pPr marL="171450" indent="-171450">
              <a:buFont typeface="Arial" pitchFamily="34" charset="0"/>
              <a:buChar char="•"/>
            </a:pPr>
            <a:r>
              <a:rPr lang="en-US" i="1" baseline="0" dirty="0" smtClean="0"/>
              <a:t>Use gestures while they speak for emphasis</a:t>
            </a:r>
          </a:p>
          <a:p>
            <a:pPr marL="171450" indent="-171450">
              <a:buFont typeface="Arial" pitchFamily="34" charset="0"/>
              <a:buChar char="•"/>
            </a:pPr>
            <a:r>
              <a:rPr lang="en-US" i="1" baseline="0" dirty="0" smtClean="0"/>
              <a:t>Display impatience, interrupt to ask questions or make statements</a:t>
            </a:r>
          </a:p>
        </p:txBody>
      </p:sp>
      <p:sp>
        <p:nvSpPr>
          <p:cNvPr id="4" name="Slide Number Placeholder 3"/>
          <p:cNvSpPr>
            <a:spLocks noGrp="1"/>
          </p:cNvSpPr>
          <p:nvPr>
            <p:ph type="sldNum" sz="quarter" idx="10"/>
          </p:nvPr>
        </p:nvSpPr>
        <p:spPr/>
        <p:txBody>
          <a:bodyPr/>
          <a:lstStyle/>
          <a:p>
            <a:fld id="{13FBA1D5-D119-4E4C-87A6-230C7B59CEE9}" type="slidenum">
              <a:rPr lang="en-US" smtClean="0"/>
              <a:pPr/>
              <a:t>33</a:t>
            </a:fld>
            <a:endParaRPr lang="en-US" dirty="0"/>
          </a:p>
        </p:txBody>
      </p:sp>
    </p:spTree>
    <p:extLst>
      <p:ext uri="{BB962C8B-B14F-4D97-AF65-F5344CB8AC3E}">
        <p14:creationId xmlns:p14="http://schemas.microsoft.com/office/powerpoint/2010/main" val="827312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In this module, we will cover</a:t>
            </a:r>
            <a:r>
              <a:rPr lang="en-US" i="1" baseline="0" dirty="0" smtClean="0"/>
              <a:t> 9 best practices or techniques….we will start this module today, provide you your personal communication profile to review this evening and then wrap the module up tomorrow morning…….let’s get started……</a:t>
            </a:r>
            <a:endParaRPr lang="en-US" i="1" dirty="0" smtClean="0"/>
          </a:p>
        </p:txBody>
      </p:sp>
      <p:sp>
        <p:nvSpPr>
          <p:cNvPr id="4" name="Slide Number Placeholder 3"/>
          <p:cNvSpPr>
            <a:spLocks noGrp="1"/>
          </p:cNvSpPr>
          <p:nvPr>
            <p:ph type="sldNum" sz="quarter" idx="10"/>
          </p:nvPr>
        </p:nvSpPr>
        <p:spPr/>
        <p:txBody>
          <a:bodyPr/>
          <a:lstStyle/>
          <a:p>
            <a:fld id="{13FBA1D5-D119-4E4C-87A6-230C7B59CEE9}" type="slidenum">
              <a:rPr lang="en-US" smtClean="0"/>
              <a:pPr/>
              <a:t>3</a:t>
            </a:fld>
            <a:endParaRPr lang="en-US" dirty="0"/>
          </a:p>
        </p:txBody>
      </p:sp>
    </p:spTree>
    <p:extLst>
      <p:ext uri="{BB962C8B-B14F-4D97-AF65-F5344CB8AC3E}">
        <p14:creationId xmlns:p14="http://schemas.microsoft.com/office/powerpoint/2010/main" val="136805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i="1" baseline="0" dirty="0" smtClean="0"/>
              <a:t>Indirect Communicators tend to:</a:t>
            </a:r>
          </a:p>
          <a:p>
            <a:pPr marL="171450" indent="-171450">
              <a:buFont typeface="Arial" pitchFamily="34" charset="0"/>
              <a:buChar char="•"/>
            </a:pPr>
            <a:r>
              <a:rPr lang="en-US" i="1" baseline="0" dirty="0" smtClean="0"/>
              <a:t>Ask questions….is anyone uncomfortable?</a:t>
            </a:r>
          </a:p>
          <a:p>
            <a:pPr marL="171450" indent="-171450">
              <a:buFont typeface="Arial" pitchFamily="34" charset="0"/>
              <a:buChar char="•"/>
            </a:pPr>
            <a:r>
              <a:rPr lang="en-US" i="1" baseline="0" dirty="0" smtClean="0"/>
              <a:t>Listen rather than talk</a:t>
            </a:r>
          </a:p>
          <a:p>
            <a:pPr marL="171450" indent="-171450">
              <a:buFont typeface="Arial" pitchFamily="34" charset="0"/>
              <a:buChar char="•"/>
            </a:pPr>
            <a:r>
              <a:rPr lang="en-US" i="1" baseline="0" dirty="0" smtClean="0"/>
              <a:t>Reserve their opinions</a:t>
            </a:r>
          </a:p>
          <a:p>
            <a:pPr marL="171450" indent="-171450">
              <a:buFont typeface="Arial" pitchFamily="34" charset="0"/>
              <a:buChar char="•"/>
            </a:pPr>
            <a:r>
              <a:rPr lang="en-US" i="1" baseline="0" dirty="0" smtClean="0"/>
              <a:t>Have a more steady cadence of speech and speak more slowly</a:t>
            </a:r>
          </a:p>
          <a:p>
            <a:pPr marL="171450" indent="-171450">
              <a:buFont typeface="Arial" pitchFamily="34" charset="0"/>
              <a:buChar char="•"/>
            </a:pPr>
            <a:r>
              <a:rPr lang="en-US" i="1" baseline="0" dirty="0" smtClean="0"/>
              <a:t>Speak more softly</a:t>
            </a:r>
          </a:p>
          <a:p>
            <a:pPr marL="171450" indent="-171450">
              <a:buFont typeface="Arial" pitchFamily="34" charset="0"/>
              <a:buChar char="•"/>
            </a:pPr>
            <a:r>
              <a:rPr lang="en-US" i="1" baseline="0" dirty="0" smtClean="0"/>
              <a:t>Give gentle handshakes and less eye contact</a:t>
            </a:r>
          </a:p>
          <a:p>
            <a:pPr marL="171450" indent="-171450">
              <a:buFont typeface="Arial" pitchFamily="34" charset="0"/>
              <a:buChar char="•"/>
            </a:pPr>
            <a:r>
              <a:rPr lang="en-US" i="1" baseline="0" dirty="0" smtClean="0"/>
              <a:t>Limit their gestures when speaking; more reserved style</a:t>
            </a:r>
          </a:p>
          <a:p>
            <a:pPr marL="171450" indent="-171450">
              <a:buFont typeface="Arial" pitchFamily="34" charset="0"/>
              <a:buChar char="•"/>
            </a:pPr>
            <a:r>
              <a:rPr lang="en-US" i="1" baseline="0" dirty="0" smtClean="0"/>
              <a:t>Display patience and avoid interrupting others</a:t>
            </a:r>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34</a:t>
            </a:fld>
            <a:endParaRPr lang="en-US" dirty="0"/>
          </a:p>
        </p:txBody>
      </p:sp>
    </p:spTree>
    <p:extLst>
      <p:ext uri="{BB962C8B-B14F-4D97-AF65-F5344CB8AC3E}">
        <p14:creationId xmlns:p14="http://schemas.microsoft.com/office/powerpoint/2010/main" val="4164661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i="1" baseline="0" dirty="0" smtClean="0"/>
              <a:t>Let’s look at the X axis…….on the right side we have People Oriented communicators…..and on the left side we have Task Oriented people……..let’s think about WWII generals, who would have been the Task Oriented general (allow the group to respond)….yes, Patton ………and our People Oriented general…..yes, Ike would be one……let’s look at the characteristics of each……</a:t>
            </a: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i="1" baseline="0" dirty="0" smtClean="0"/>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i="1" baseline="0" dirty="0" smtClean="0"/>
              <a:t>People Oriented Communicators tend to:</a:t>
            </a:r>
          </a:p>
          <a:p>
            <a:pPr marL="171450" indent="-171450">
              <a:buFont typeface="Arial" pitchFamily="34" charset="0"/>
              <a:buChar char="•"/>
            </a:pPr>
            <a:r>
              <a:rPr lang="en-US" i="1" baseline="0" dirty="0" smtClean="0"/>
              <a:t>Tell stories</a:t>
            </a:r>
          </a:p>
          <a:p>
            <a:pPr marL="171450" indent="-171450">
              <a:buFont typeface="Arial" pitchFamily="34" charset="0"/>
              <a:buChar char="•"/>
            </a:pPr>
            <a:r>
              <a:rPr lang="en-US" i="1" baseline="0" dirty="0" smtClean="0"/>
              <a:t>Share their feelings</a:t>
            </a:r>
          </a:p>
          <a:p>
            <a:pPr marL="171450" indent="-171450">
              <a:buFont typeface="Arial" pitchFamily="34" charset="0"/>
              <a:buChar char="•"/>
            </a:pPr>
            <a:r>
              <a:rPr lang="en-US" i="1" baseline="0" dirty="0" smtClean="0"/>
              <a:t>Use informal speech</a:t>
            </a:r>
          </a:p>
          <a:p>
            <a:pPr marL="171450" indent="-171450">
              <a:buFont typeface="Arial" pitchFamily="34" charset="0"/>
              <a:buChar char="•"/>
            </a:pPr>
            <a:r>
              <a:rPr lang="en-US" i="1" baseline="0" dirty="0" smtClean="0"/>
              <a:t>Express opinions directly</a:t>
            </a:r>
          </a:p>
          <a:p>
            <a:pPr marL="171450" indent="-171450">
              <a:buFont typeface="Arial" pitchFamily="34" charset="0"/>
              <a:buChar char="•"/>
            </a:pPr>
            <a:r>
              <a:rPr lang="en-US" i="1" baseline="0" dirty="0" smtClean="0"/>
              <a:t>Use lots of inflection</a:t>
            </a:r>
          </a:p>
          <a:p>
            <a:pPr marL="171450" indent="-171450">
              <a:buFont typeface="Arial" pitchFamily="34" charset="0"/>
              <a:buChar char="•"/>
            </a:pPr>
            <a:r>
              <a:rPr lang="en-US" i="1" baseline="0" dirty="0" smtClean="0"/>
              <a:t>Have vocal pitch variation</a:t>
            </a:r>
          </a:p>
          <a:p>
            <a:pPr marL="171450" indent="-171450">
              <a:buFont typeface="Arial" pitchFamily="34" charset="0"/>
              <a:buChar char="•"/>
            </a:pPr>
            <a:r>
              <a:rPr lang="en-US" i="1" baseline="0" dirty="0" smtClean="0"/>
              <a:t>Show animated facial expressions</a:t>
            </a:r>
          </a:p>
          <a:p>
            <a:pPr marL="171450" indent="-171450">
              <a:buFont typeface="Arial" pitchFamily="34" charset="0"/>
              <a:buChar char="•"/>
            </a:pPr>
            <a:r>
              <a:rPr lang="en-US" i="1" baseline="0" dirty="0" smtClean="0"/>
              <a:t>Are contact oriented……”let’s get back together to wrap this up”</a:t>
            </a:r>
          </a:p>
          <a:p>
            <a:pPr marL="171450" indent="-171450">
              <a:buFont typeface="Arial" pitchFamily="34" charset="0"/>
              <a:buChar char="•"/>
            </a:pPr>
            <a:r>
              <a:rPr lang="en-US" i="1" baseline="0" dirty="0" smtClean="0"/>
              <a:t>Exhibit dramatic action</a:t>
            </a:r>
          </a:p>
        </p:txBody>
      </p:sp>
      <p:sp>
        <p:nvSpPr>
          <p:cNvPr id="4" name="Slide Number Placeholder 3"/>
          <p:cNvSpPr>
            <a:spLocks noGrp="1"/>
          </p:cNvSpPr>
          <p:nvPr>
            <p:ph type="sldNum" sz="quarter" idx="10"/>
          </p:nvPr>
        </p:nvSpPr>
        <p:spPr/>
        <p:txBody>
          <a:bodyPr/>
          <a:lstStyle/>
          <a:p>
            <a:fld id="{13FBA1D5-D119-4E4C-87A6-230C7B59CEE9}" type="slidenum">
              <a:rPr lang="en-US" smtClean="0"/>
              <a:pPr/>
              <a:t>35</a:t>
            </a:fld>
            <a:endParaRPr lang="en-US" dirty="0"/>
          </a:p>
        </p:txBody>
      </p:sp>
    </p:spTree>
    <p:extLst>
      <p:ext uri="{BB962C8B-B14F-4D97-AF65-F5344CB8AC3E}">
        <p14:creationId xmlns:p14="http://schemas.microsoft.com/office/powerpoint/2010/main" val="2264158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i="1" baseline="0" dirty="0" smtClean="0"/>
              <a:t>Task Oriented Communicators tend to:</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i="1" baseline="0" dirty="0" smtClean="0"/>
              <a:t>Talk about facts and data</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i="1" baseline="0" dirty="0" smtClean="0"/>
              <a:t>Not disclose their feelings</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i="1" baseline="0" dirty="0" smtClean="0"/>
              <a:t>Use more formal speech</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i="1" baseline="0" dirty="0" smtClean="0"/>
              <a:t>Use little vocal inflection\</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i="1" baseline="0" dirty="0" smtClean="0"/>
              <a:t>Not vary their voice pitch</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i="1" baseline="0" dirty="0" smtClean="0"/>
              <a:t>Offer fewer facial expressions</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i="1" baseline="0" dirty="0" smtClean="0"/>
              <a:t>Control their hand and body movement</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i="1" baseline="0" dirty="0" smtClean="0"/>
              <a:t>Do not encourage contact….”why don’t you get back to me with an email for follow –up?”</a:t>
            </a:r>
          </a:p>
          <a:p>
            <a:pPr marL="0" indent="0">
              <a:buFont typeface="Arial" pitchFamily="34" charset="0"/>
              <a:buNone/>
            </a:pPr>
            <a:endParaRPr lang="en-US" i="1" baseline="0" dirty="0" smtClean="0"/>
          </a:p>
          <a:p>
            <a:pPr marL="0" indent="0">
              <a:buFont typeface="Arial" pitchFamily="34" charset="0"/>
              <a:buNone/>
            </a:pPr>
            <a:r>
              <a:rPr lang="en-US" i="1" baseline="0" dirty="0" smtClean="0"/>
              <a:t>Let’s wrap this up by starting with the (purple) team and moving to my left…..(purple) team, who would be the Direct and Task oriented communicator?....that’s right the D  and the D’s key factor is….good, Being Done……(blue) team, who would be the Direct and People oriented  communicator?......good, the I and the I’s key factor is…..great, Being Heard…….on to the (green) team, who would be the Indirect and People oriented communicator?....that’s it, our S and the S’ tagline is……that’s it, Being Liked and, finally our (red) team, who would be the Indirect and Task oriented communicator?....yes, the C and the C’s tagline……that’s it, Being Right…….I think we have this, so let’s move on……</a:t>
            </a:r>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36</a:t>
            </a:fld>
            <a:endParaRPr lang="en-US" dirty="0"/>
          </a:p>
        </p:txBody>
      </p:sp>
    </p:spTree>
    <p:extLst>
      <p:ext uri="{BB962C8B-B14F-4D97-AF65-F5344CB8AC3E}">
        <p14:creationId xmlns:p14="http://schemas.microsoft.com/office/powerpoint/2010/main" val="21508562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Let’s try another activity</a:t>
            </a:r>
            <a:r>
              <a:rPr lang="en-US" i="1" baseline="0" dirty="0" smtClean="0"/>
              <a:t> in our teams…..</a:t>
            </a:r>
          </a:p>
          <a:p>
            <a:r>
              <a:rPr lang="en-US" i="1" baseline="0" dirty="0" smtClean="0"/>
              <a:t>Purpose…let’s see what would happen if we were using a team of people all of whom have the same communication style (or bias)….in other words, we are observing a group of people working together and all of them have the same Hi D, Hi I, Hi S or Hi C communication styles….we want to ask your team to identify what you are observing as you study that group…..let’s look at the 4 areas we want to ask you about…..</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37</a:t>
            </a:fld>
            <a:endParaRPr lang="en-US" dirty="0"/>
          </a:p>
        </p:txBody>
      </p:sp>
    </p:spTree>
    <p:extLst>
      <p:ext uri="{BB962C8B-B14F-4D97-AF65-F5344CB8AC3E}">
        <p14:creationId xmlns:p14="http://schemas.microsoft.com/office/powerpoint/2010/main" val="26138477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First, let’s assign a new leader of each team…..(will the person that has the most siblings take the team leadership please)……..here are the four questions we would like you and your team</a:t>
            </a:r>
            <a:r>
              <a:rPr lang="en-US" i="1" baseline="0" dirty="0" smtClean="0"/>
              <a:t> to answer for each group………</a:t>
            </a:r>
            <a:endParaRPr lang="en-US" i="1" dirty="0" smtClean="0"/>
          </a:p>
          <a:p>
            <a:endParaRPr lang="en-US" i="1" dirty="0" smtClean="0"/>
          </a:p>
          <a:p>
            <a:r>
              <a:rPr lang="en-US" i="1" dirty="0" smtClean="0"/>
              <a:t>First</a:t>
            </a:r>
            <a:r>
              <a:rPr lang="en-US" i="1" baseline="0" dirty="0" smtClean="0"/>
              <a:t> is “What would the key issue be with that group?”…………the way to look at that would be to ask if the key factor is _________then what would be the key issue with that group……use 1 word to complete each phrase…….</a:t>
            </a:r>
          </a:p>
          <a:p>
            <a:endParaRPr lang="en-US" i="1" baseline="0" dirty="0" smtClean="0"/>
          </a:p>
          <a:p>
            <a:r>
              <a:rPr lang="en-US" i="1" baseline="0" dirty="0" smtClean="0"/>
              <a:t>The 2</a:t>
            </a:r>
            <a:r>
              <a:rPr lang="en-US" i="1" baseline="30000" dirty="0" smtClean="0"/>
              <a:t>nd</a:t>
            </a:r>
            <a:r>
              <a:rPr lang="en-US" i="1" baseline="0" dirty="0" smtClean="0"/>
              <a:t> column is answered this way, “if this communication style was assigned that task, would they finish it in the assigned time?”……..in other words would a groups of Hi D’s, Hi I’s, Hi S’ or Hi C’s complete that task assigned to them?......</a:t>
            </a:r>
          </a:p>
          <a:p>
            <a:endParaRPr lang="en-US" i="1" baseline="0" dirty="0" smtClean="0"/>
          </a:p>
          <a:p>
            <a:r>
              <a:rPr lang="en-US" i="1" baseline="0" dirty="0" smtClean="0"/>
              <a:t>For the 3</a:t>
            </a:r>
            <a:r>
              <a:rPr lang="en-US" i="1" baseline="30000" dirty="0" smtClean="0"/>
              <a:t>rd</a:t>
            </a:r>
            <a:r>
              <a:rPr lang="en-US" i="1" baseline="0" dirty="0" smtClean="0"/>
              <a:t> column, we would like you to ask yourselves this question….”Imagine the team did finish….what would the quality of their overall work be?’…….</a:t>
            </a:r>
          </a:p>
          <a:p>
            <a:endParaRPr lang="en-US" i="1" baseline="0" dirty="0" smtClean="0"/>
          </a:p>
          <a:p>
            <a:r>
              <a:rPr lang="en-US" i="1" baseline="0" dirty="0" smtClean="0"/>
              <a:t>The last column would answer the question……”At the end of the task, how would the team members feel about each other?”…..</a:t>
            </a:r>
          </a:p>
          <a:p>
            <a:endParaRPr lang="en-US" i="1" baseline="0" dirty="0" smtClean="0"/>
          </a:p>
          <a:p>
            <a:r>
              <a:rPr lang="en-US" i="1" baseline="0" dirty="0" smtClean="0"/>
              <a:t>Are there any questions……….</a:t>
            </a:r>
          </a:p>
          <a:p>
            <a:endParaRPr lang="en-US" i="1" baseline="0" dirty="0" smtClean="0"/>
          </a:p>
          <a:p>
            <a:r>
              <a:rPr lang="en-US" i="1" baseline="0" dirty="0" smtClean="0"/>
              <a:t>(NOTE: you may complete 1 row together and then assign a team each 1 row to complete……timing is 2 minutes)………..</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38</a:t>
            </a:fld>
            <a:endParaRPr lang="en-US" dirty="0"/>
          </a:p>
        </p:txBody>
      </p:sp>
    </p:spTree>
    <p:extLst>
      <p:ext uri="{BB962C8B-B14F-4D97-AF65-F5344CB8AC3E}">
        <p14:creationId xmlns:p14="http://schemas.microsoft.com/office/powerpoint/2010/main" val="511583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Here is another perspective to think about….while we might</a:t>
            </a:r>
            <a:r>
              <a:rPr lang="en-US" i="1" baseline="0" dirty="0" smtClean="0"/>
              <a:t> prefer to interact with certain people…..really effective teams have a multitude of styles to be most effective…..there are many reasons and this activity will demonstrate 1 key reason….that is certain activities are often better suited to different styles…..so let’s complete this activity as follows…..</a:t>
            </a:r>
          </a:p>
          <a:p>
            <a:endParaRPr lang="en-US" i="1" baseline="0" dirty="0" smtClean="0"/>
          </a:p>
          <a:p>
            <a:r>
              <a:rPr lang="en-US" i="1" baseline="0" dirty="0" smtClean="0"/>
              <a:t>(NOTE: either do as an entire group with team round robin or break into small teams, each team completes their answers and then do round robin by teams to review responses)……………………….</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39</a:t>
            </a:fld>
            <a:endParaRPr lang="en-US" dirty="0"/>
          </a:p>
        </p:txBody>
      </p:sp>
    </p:spTree>
    <p:extLst>
      <p:ext uri="{BB962C8B-B14F-4D97-AF65-F5344CB8AC3E}">
        <p14:creationId xmlns:p14="http://schemas.microsoft.com/office/powerpoint/2010/main" val="39535206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Here is a sample of a typical</a:t>
            </a:r>
            <a:r>
              <a:rPr lang="en-US" i="1" baseline="0" dirty="0" smtClean="0"/>
              <a:t> DISC profile for a famous Hi D, Ted Turner…..(Red) team, help us by telling us what your observation is on this profile [guide the discussion]</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40</a:t>
            </a:fld>
            <a:endParaRPr lang="en-US" dirty="0"/>
          </a:p>
        </p:txBody>
      </p:sp>
    </p:spTree>
    <p:extLst>
      <p:ext uri="{BB962C8B-B14F-4D97-AF65-F5344CB8AC3E}">
        <p14:creationId xmlns:p14="http://schemas.microsoft.com/office/powerpoint/2010/main" val="27221657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Here is a sample of a typical</a:t>
            </a:r>
            <a:r>
              <a:rPr lang="en-US" i="1" baseline="0" dirty="0" smtClean="0"/>
              <a:t> DISC profile for a famous Hi I, Bill Clinton…..(Green) team, help us by telling us what your observation is on this profile [guide the discussion]</a:t>
            </a:r>
            <a:endParaRPr lang="en-US" i="1" dirty="0" smtClean="0"/>
          </a:p>
          <a:p>
            <a:endParaRPr lang="en-US" dirty="0" smtClean="0"/>
          </a:p>
        </p:txBody>
      </p:sp>
      <p:sp>
        <p:nvSpPr>
          <p:cNvPr id="4" name="Slide Number Placeholder 3"/>
          <p:cNvSpPr>
            <a:spLocks noGrp="1"/>
          </p:cNvSpPr>
          <p:nvPr>
            <p:ph type="sldNum" sz="quarter" idx="10"/>
          </p:nvPr>
        </p:nvSpPr>
        <p:spPr/>
        <p:txBody>
          <a:bodyPr/>
          <a:lstStyle/>
          <a:p>
            <a:fld id="{13FBA1D5-D119-4E4C-87A6-230C7B59CEE9}" type="slidenum">
              <a:rPr lang="en-US" smtClean="0"/>
              <a:pPr/>
              <a:t>41</a:t>
            </a:fld>
            <a:endParaRPr lang="en-US" dirty="0"/>
          </a:p>
        </p:txBody>
      </p:sp>
    </p:spTree>
    <p:extLst>
      <p:ext uri="{BB962C8B-B14F-4D97-AF65-F5344CB8AC3E}">
        <p14:creationId xmlns:p14="http://schemas.microsoft.com/office/powerpoint/2010/main" val="17227994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Here is a sample of a typical</a:t>
            </a:r>
            <a:r>
              <a:rPr lang="en-US" i="1" baseline="0" dirty="0" smtClean="0"/>
              <a:t> DISC profile for a famous Hi S, Princess Diana …..(Blue) team, help us by telling us what your observation is on this profile [guide the discussion]</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42</a:t>
            </a:fld>
            <a:endParaRPr lang="en-US" dirty="0"/>
          </a:p>
        </p:txBody>
      </p:sp>
    </p:spTree>
    <p:extLst>
      <p:ext uri="{BB962C8B-B14F-4D97-AF65-F5344CB8AC3E}">
        <p14:creationId xmlns:p14="http://schemas.microsoft.com/office/powerpoint/2010/main" val="22092028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Finally, here is a sample of a typical</a:t>
            </a:r>
            <a:r>
              <a:rPr lang="en-US" i="1" baseline="0" dirty="0" smtClean="0"/>
              <a:t> DISC profile for a famous Hi C, a character from Star Trek, Dr. Spock…..(Purple) team, help us by telling us what your observation is on this profile [guide the discussion]</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43</a:t>
            </a:fld>
            <a:endParaRPr lang="en-US" dirty="0"/>
          </a:p>
        </p:txBody>
      </p:sp>
    </p:spTree>
    <p:extLst>
      <p:ext uri="{BB962C8B-B14F-4D97-AF65-F5344CB8AC3E}">
        <p14:creationId xmlns:p14="http://schemas.microsoft.com/office/powerpoint/2010/main" val="303281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Let me ask each of you</a:t>
            </a:r>
            <a:r>
              <a:rPr lang="en-US" i="1" baseline="0" dirty="0" smtClean="0"/>
              <a:t> to take a post-it note and a pen……using that post-it note I would like you to think about…..(use the words on the slide)…..you may want to include the person’s name or at least his/her initials…….let me give you about 30 seconds to do that……(when the time is up)…..let me start with (name) and go around the room clockwise to as you to read those 3 things each of you listed…….(make some comments including things that are similar, different, what they mean about communicating, etc.)…….alright, I would like each of you to keep this post-it note and simply put it aside….we will refer to it later…….</a:t>
            </a:r>
            <a:endParaRPr lang="en-US" i="1"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4</a:t>
            </a:fld>
            <a:endParaRPr lang="en-US" dirty="0"/>
          </a:p>
        </p:txBody>
      </p:sp>
    </p:spTree>
    <p:extLst>
      <p:ext uri="{BB962C8B-B14F-4D97-AF65-F5344CB8AC3E}">
        <p14:creationId xmlns:p14="http://schemas.microsoft.com/office/powerpoint/2010/main" val="29317980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a:t>
            </a:r>
            <a:r>
              <a:rPr lang="en-US" i="1" baseline="0" dirty="0" smtClean="0"/>
              <a:t> am sure you have been thinking, yes, I must be a ______....well we are about to share with each of you the results of your DISC Communication Survey…..the reason we intentionally did not share these with you before we reviewed some of our DISC basics was we wanted you to think about this from the “outside in” instead of from the “inside out”…..in other words, what we find is that when people are provided their DISC results first, they want to know more about themselves and look at all of the traits and characteristics from their own perspective…….so this evening, we are going to ask you to do a short review of your DISC Style Report but before we do, let me make a few comments about the reports……</a:t>
            </a:r>
          </a:p>
          <a:p>
            <a:r>
              <a:rPr lang="en-US" i="1" baseline="0" dirty="0" smtClean="0"/>
              <a:t/>
            </a:r>
            <a:br>
              <a:rPr lang="en-US" i="1" baseline="0" dirty="0" smtClean="0"/>
            </a:br>
            <a:r>
              <a:rPr lang="en-US" i="1" baseline="0" dirty="0" smtClean="0"/>
              <a:t>Left side (bar chart graphs)”</a:t>
            </a:r>
          </a:p>
          <a:p>
            <a:endParaRPr lang="en-US" i="1" baseline="0" dirty="0" smtClean="0"/>
          </a:p>
          <a:p>
            <a:pPr marL="171450" indent="-171450">
              <a:buFont typeface="Arial" pitchFamily="34" charset="0"/>
              <a:buChar char="•"/>
            </a:pPr>
            <a:r>
              <a:rPr lang="en-US" i="1" baseline="0" dirty="0" smtClean="0"/>
              <a:t>On the right hand graph, you will find your Natural Style…..that is how you are “naturally wired”…..typically this is how you have been since your adolescence…..the natural style typically does not change short of some catastrophic event in our lives….the Natural Style is based on your responses to the “least” responses on the survey….it is actually the least number of “least” responses that indicate what you are really like…..</a:t>
            </a:r>
          </a:p>
          <a:p>
            <a:pPr marL="171450" indent="-171450">
              <a:buFont typeface="Arial" pitchFamily="34" charset="0"/>
              <a:buChar char="•"/>
            </a:pPr>
            <a:r>
              <a:rPr lang="en-US" i="1" baseline="0" dirty="0" smtClean="0"/>
              <a:t>On the left hand graph, you will find your Adaptive Style…...this is how you adapt to your environment….since we spend a significant amount of our waking time at work, it is often a reflection of how we think we need to communicate at work…..the Adaptive Style does tend to change based on your environment, your responsibilities, etc.</a:t>
            </a:r>
          </a:p>
          <a:p>
            <a:pPr marL="171450" indent="-171450">
              <a:buFont typeface="Arial" pitchFamily="34" charset="0"/>
              <a:buChar char="•"/>
            </a:pPr>
            <a:r>
              <a:rPr lang="en-US" i="1" baseline="0" dirty="0" smtClean="0"/>
              <a:t>When we see the Natural Style and the Adaptive Style very similar, we like to say….”What you see is what you get”…….</a:t>
            </a:r>
          </a:p>
        </p:txBody>
      </p:sp>
      <p:sp>
        <p:nvSpPr>
          <p:cNvPr id="4" name="Slide Number Placeholder 3"/>
          <p:cNvSpPr>
            <a:spLocks noGrp="1"/>
          </p:cNvSpPr>
          <p:nvPr>
            <p:ph type="sldNum" sz="quarter" idx="10"/>
          </p:nvPr>
        </p:nvSpPr>
        <p:spPr/>
        <p:txBody>
          <a:bodyPr/>
          <a:lstStyle/>
          <a:p>
            <a:fld id="{13FBA1D5-D119-4E4C-87A6-230C7B59CEE9}" type="slidenum">
              <a:rPr lang="en-US" smtClean="0"/>
              <a:pPr/>
              <a:t>44</a:t>
            </a:fld>
            <a:endParaRPr lang="en-US" dirty="0"/>
          </a:p>
        </p:txBody>
      </p:sp>
    </p:spTree>
    <p:extLst>
      <p:ext uri="{BB962C8B-B14F-4D97-AF65-F5344CB8AC3E}">
        <p14:creationId xmlns:p14="http://schemas.microsoft.com/office/powerpoint/2010/main" val="6551818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i="1" baseline="0" dirty="0" smtClean="0"/>
              <a:t>On the right hand side, The Wheel</a:t>
            </a:r>
          </a:p>
          <a:p>
            <a:pPr marL="0" indent="0">
              <a:buFont typeface="Arial" pitchFamily="34" charset="0"/>
              <a:buNone/>
            </a:pPr>
            <a:endParaRPr lang="en-US" i="1" baseline="0" dirty="0" smtClean="0"/>
          </a:p>
          <a:p>
            <a:pPr marL="171450" indent="-171450">
              <a:buFont typeface="Arial" pitchFamily="34" charset="0"/>
              <a:buChar char="•"/>
            </a:pPr>
            <a:r>
              <a:rPr lang="en-US" i="1" baseline="0" dirty="0" smtClean="0"/>
              <a:t>This is a quick and easy reference of “how much you have to stretch” between your Natural and Adaptive Styles. It does not mean that you cannot do this……think of this as a rubber band….if your dot and your star are close together, that rubber band does not need to stretch very much. If your dot and your star a far apart, that rubber band must stretch a lot. Typically that would “feel” like more tiring from a mental or concentration type of focus.</a:t>
            </a:r>
          </a:p>
          <a:p>
            <a:pPr marL="171450" indent="-171450">
              <a:buFont typeface="Arial" pitchFamily="34" charset="0"/>
              <a:buChar char="•"/>
            </a:pPr>
            <a:endParaRPr lang="en-US" i="1" dirty="0" smtClean="0"/>
          </a:p>
        </p:txBody>
      </p:sp>
      <p:sp>
        <p:nvSpPr>
          <p:cNvPr id="4" name="Slide Number Placeholder 3"/>
          <p:cNvSpPr>
            <a:spLocks noGrp="1"/>
          </p:cNvSpPr>
          <p:nvPr>
            <p:ph type="sldNum" sz="quarter" idx="10"/>
          </p:nvPr>
        </p:nvSpPr>
        <p:spPr/>
        <p:txBody>
          <a:bodyPr/>
          <a:lstStyle/>
          <a:p>
            <a:fld id="{13FBA1D5-D119-4E4C-87A6-230C7B59CEE9}" type="slidenum">
              <a:rPr lang="en-US" smtClean="0"/>
              <a:pPr/>
              <a:t>45</a:t>
            </a:fld>
            <a:endParaRPr lang="en-US" dirty="0"/>
          </a:p>
        </p:txBody>
      </p:sp>
    </p:spTree>
    <p:extLst>
      <p:ext uri="{BB962C8B-B14F-4D97-AF65-F5344CB8AC3E}">
        <p14:creationId xmlns:p14="http://schemas.microsoft.com/office/powerpoint/2010/main" val="32922381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i="1" baseline="0" dirty="0" smtClean="0"/>
              <a:t>For this evening’s assignment, we would like you to review your DISC Profile and do the following:</a:t>
            </a:r>
          </a:p>
          <a:p>
            <a:pPr marL="171450" indent="-171450">
              <a:buFont typeface="Arial" pitchFamily="34" charset="0"/>
              <a:buChar char="•"/>
            </a:pPr>
            <a:r>
              <a:rPr lang="en-US" i="1" dirty="0" smtClean="0"/>
              <a:t>Circle</a:t>
            </a:r>
            <a:r>
              <a:rPr lang="en-US" i="1" baseline="0" dirty="0" smtClean="0"/>
              <a:t> the major items with which you agree</a:t>
            </a:r>
          </a:p>
          <a:p>
            <a:pPr marL="171450" indent="-171450">
              <a:buFont typeface="Arial" pitchFamily="34" charset="0"/>
              <a:buChar char="•"/>
            </a:pPr>
            <a:r>
              <a:rPr lang="en-US" i="1" baseline="0" dirty="0" smtClean="0"/>
              <a:t>For those items with which you do not agree, mark those with an X</a:t>
            </a:r>
          </a:p>
          <a:p>
            <a:pPr marL="171450" indent="-171450">
              <a:buFont typeface="Arial" pitchFamily="34" charset="0"/>
              <a:buChar char="•"/>
            </a:pPr>
            <a:r>
              <a:rPr lang="en-US" i="1" baseline="0" dirty="0" smtClean="0"/>
              <a:t>For those items you are not certain about….you think that might be you or might not be you….mark those with a ?</a:t>
            </a:r>
          </a:p>
          <a:p>
            <a:pPr marL="171450" indent="-171450">
              <a:buFont typeface="Arial" pitchFamily="34" charset="0"/>
              <a:buChar char="•"/>
            </a:pPr>
            <a:endParaRPr lang="en-US" i="1" baseline="0" dirty="0" smtClean="0"/>
          </a:p>
          <a:p>
            <a:pPr marL="0" indent="0">
              <a:buFont typeface="Arial" pitchFamily="34" charset="0"/>
              <a:buNone/>
            </a:pPr>
            <a:r>
              <a:rPr lang="en-US" i="1" baseline="0" dirty="0" smtClean="0"/>
              <a:t>We find it very interesting to ask someone that knows you very well to review your DISC Profile and see what they agree or disagree with….you may find their comments very insightful and give you another perspective on how other people may “see you”…….  </a:t>
            </a:r>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46</a:t>
            </a:fld>
            <a:endParaRPr lang="en-US" dirty="0"/>
          </a:p>
        </p:txBody>
      </p:sp>
    </p:spTree>
    <p:extLst>
      <p:ext uri="{BB962C8B-B14F-4D97-AF65-F5344CB8AC3E}">
        <p14:creationId xmlns:p14="http://schemas.microsoft.com/office/powerpoint/2010/main" val="5904623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smtClean="0"/>
              <a:t>How many of you have picked up a few key tips or techniques today? [raise your hand] That</a:t>
            </a:r>
            <a:r>
              <a:rPr lang="en-US" b="0" i="1" baseline="0" dirty="0" smtClean="0"/>
              <a:t> is great and what I would like to request that you do before we reconvene for Day 2 is so share a key “take way” from today by tweeting that tonight. That visibility will help all of us to “share the power” I have been referring to. Any questions? [facilitate the discussion] Thanks and I look forward to another great day tomorrow.</a:t>
            </a:r>
            <a:endParaRPr lang="en-US" b="0"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47</a:t>
            </a:fld>
            <a:endParaRPr lang="en-US" dirty="0"/>
          </a:p>
        </p:txBody>
      </p:sp>
    </p:spTree>
    <p:extLst>
      <p:ext uri="{BB962C8B-B14F-4D97-AF65-F5344CB8AC3E}">
        <p14:creationId xmlns:p14="http://schemas.microsoft.com/office/powerpoint/2010/main" val="2266171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Team</a:t>
            </a:r>
            <a:r>
              <a:rPr lang="en-US" i="1" baseline="0" dirty="0" smtClean="0"/>
              <a:t> Activity with teams assigned by their dominant Natural Style (primary or secondary style)…..</a:t>
            </a:r>
          </a:p>
          <a:p>
            <a:r>
              <a:rPr lang="en-US" i="1" baseline="0" dirty="0" smtClean="0"/>
              <a:t>Purpose….to ask each team to outline their responses to the 4 areas on the slide on the 4 flip charts….each flip chart should be completed in the quadrants matching the slide……</a:t>
            </a:r>
          </a:p>
          <a:p>
            <a:r>
              <a:rPr lang="en-US" i="1" baseline="0" dirty="0" smtClean="0"/>
              <a:t>Directions…..each team will select their documenter to write on the flip chart and their spokesperson to report their flip chart to the entire group….we will allow (8 to 10 minutes for the teams to complete their flip chart)……</a:t>
            </a:r>
          </a:p>
          <a:p>
            <a:r>
              <a:rPr lang="en-US" i="1" baseline="0" dirty="0" smtClean="0"/>
              <a:t>Questions…..are there any questions?.....OK, let’s start the activity……(start the clock)</a:t>
            </a:r>
          </a:p>
          <a:p>
            <a:r>
              <a:rPr lang="en-US" i="1" baseline="0" dirty="0" smtClean="0"/>
              <a:t>(NOTE: during the team’s working observe and make notes that reflect “typical” behavior from that style….e.g.….look for the I’s to all be talking at the same time, the C’s to have lots of info and neat flip charts, etc….on more than 1 occasion, I have had the D’s come up to me and ask me to tell the I’s to be quiet and get them to work on the assignment as an example….facilitate the exercise debrief to include some of the following:</a:t>
            </a:r>
          </a:p>
          <a:p>
            <a:pPr marL="171450" indent="-171450">
              <a:buFont typeface="Arial" pitchFamily="34" charset="0"/>
              <a:buChar char="•"/>
            </a:pPr>
            <a:r>
              <a:rPr lang="en-US" i="1" baseline="0" dirty="0" smtClean="0"/>
              <a:t>Think about the process your team went through to complete this activity….how you started and then went through the work together…..what ONE word describes what you felt or thought about the activity</a:t>
            </a:r>
          </a:p>
          <a:p>
            <a:pPr marL="171450" indent="-171450">
              <a:buFont typeface="Arial" pitchFamily="34" charset="0"/>
              <a:buChar char="•"/>
            </a:pPr>
            <a:r>
              <a:rPr lang="en-US" i="1" baseline="0" dirty="0" smtClean="0"/>
              <a:t>For Least Preferred…..what if your boss or client was one of these communication styles…..what could you do to communicate more effectively with that person?</a:t>
            </a:r>
          </a:p>
          <a:p>
            <a:pPr marL="171450" indent="-171450">
              <a:buFont typeface="Arial" pitchFamily="34" charset="0"/>
              <a:buChar char="•"/>
            </a:pPr>
            <a:r>
              <a:rPr lang="en-US" i="1" baseline="0" dirty="0" smtClean="0"/>
              <a:t>Then turn to that styles – the one least preferred on that team’s chart…and ask them…..what could that group to do communicate with you more effectively)</a:t>
            </a:r>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48</a:t>
            </a:fld>
            <a:endParaRPr lang="en-US" dirty="0"/>
          </a:p>
        </p:txBody>
      </p:sp>
    </p:spTree>
    <p:extLst>
      <p:ext uri="{BB962C8B-B14F-4D97-AF65-F5344CB8AC3E}">
        <p14:creationId xmlns:p14="http://schemas.microsoft.com/office/powerpoint/2010/main" val="37702007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We’ve talked about the What and the So What….let’s move to the Now What……as consultants it is</a:t>
            </a:r>
            <a:r>
              <a:rPr lang="en-US" i="1" baseline="0" dirty="0" smtClean="0"/>
              <a:t> not enough to understand the communication styles and their characteristics….it’s not enough to by willing to adapt our style for better communication with our clients….yes, it is a start though…..to be truly effective, the Facilitative Consultant, must do these things well and also be constantly vigilant to recognize when we are or may be miscommunicating with our clients….or bosses or project team members…..the key here is to understand your strengths and know how to be versatile or how to adapt your style to complement your clients and your teams……</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49</a:t>
            </a:fld>
            <a:endParaRPr lang="en-US" dirty="0"/>
          </a:p>
        </p:txBody>
      </p:sp>
    </p:spTree>
    <p:extLst>
      <p:ext uri="{BB962C8B-B14F-4D97-AF65-F5344CB8AC3E}">
        <p14:creationId xmlns:p14="http://schemas.microsoft.com/office/powerpoint/2010/main" val="16520383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Let’s take</a:t>
            </a:r>
            <a:r>
              <a:rPr lang="en-US" i="1" baseline="0" dirty="0" smtClean="0"/>
              <a:t> a look at the 4 DISC styles, each of the styles’ key factors and then determine some of the signs we might look for that would alert us that we might be miscommunicating with each of the styles……..(go through each style asking a team and facilitating the discussion….some key points:</a:t>
            </a:r>
          </a:p>
          <a:p>
            <a:pPr marL="171450" indent="-171450">
              <a:buFont typeface="Arial" pitchFamily="34" charset="0"/>
              <a:buChar char="•"/>
            </a:pPr>
            <a:r>
              <a:rPr lang="en-US" i="1" baseline="0" dirty="0" smtClean="0"/>
              <a:t>D….my work on other things…could even say, “that’s OK, go ahead, I’m listening”….taps their foot, turns to their PC to multitask, looks at their watch for time…..</a:t>
            </a:r>
          </a:p>
          <a:p>
            <a:pPr marL="171450" indent="-171450">
              <a:buFont typeface="Arial" pitchFamily="34" charset="0"/>
              <a:buChar char="•"/>
            </a:pPr>
            <a:r>
              <a:rPr lang="en-US" i="1" baseline="0" dirty="0" smtClean="0"/>
              <a:t>I…..interrupts constantly…..rambles or goes back to talk about something that has already been covered because they did not get or finish their say….want the floor…..</a:t>
            </a:r>
          </a:p>
          <a:p>
            <a:pPr marL="171450" indent="-171450">
              <a:buFont typeface="Arial" pitchFamily="34" charset="0"/>
              <a:buChar char="•"/>
            </a:pPr>
            <a:r>
              <a:rPr lang="en-US" i="1" baseline="0" dirty="0" smtClean="0"/>
              <a:t>S….difficult to read….less eye contact and get very quiet…..you may want to be very careful in wording your questions from “what do you think?”….to “how might we make this better”……..over the longer term look for head nods in the meeting but no action after the meeting….</a:t>
            </a:r>
          </a:p>
          <a:p>
            <a:pPr marL="171450" indent="-171450">
              <a:buFont typeface="Arial" pitchFamily="34" charset="0"/>
              <a:buChar char="•"/>
            </a:pPr>
            <a:r>
              <a:rPr lang="en-US" i="1" baseline="0" dirty="0" smtClean="0"/>
              <a:t>C…keeps asking for more facts, data, research…..asks you to take them through what you did….keeps returning to previous topic to get additional information……</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50</a:t>
            </a:fld>
            <a:endParaRPr lang="en-US" dirty="0"/>
          </a:p>
        </p:txBody>
      </p:sp>
    </p:spTree>
    <p:extLst>
      <p:ext uri="{BB962C8B-B14F-4D97-AF65-F5344CB8AC3E}">
        <p14:creationId xmlns:p14="http://schemas.microsoft.com/office/powerpoint/2010/main" val="24197023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The</a:t>
            </a:r>
            <a:r>
              <a:rPr lang="en-US" i="1" baseline="0" dirty="0" smtClean="0"/>
              <a:t> key here is as a Facilitative Consultant we want to adapt our communication style to better communication with our clients. And a key part here would be to be aware of the signs when we may be miscommunicating with a client. Let’s take a look.</a:t>
            </a:r>
          </a:p>
          <a:p>
            <a:endParaRPr lang="en-US" i="1" baseline="0" dirty="0" smtClean="0"/>
          </a:p>
          <a:p>
            <a:r>
              <a:rPr lang="en-US" i="1" baseline="0" dirty="0" smtClean="0"/>
              <a:t>Let me ask you in your teams to [select a team lead] to discuss a situation where you found yourself communicating in a manner that might not have been most productive….a time when you might not have been getting your point across….or the client was simply, not getting what you were saying…..can you identify a tip or technique that we have discussed where understanding DISC might help in those situations?</a:t>
            </a:r>
          </a:p>
          <a:p>
            <a:endParaRPr lang="en-US" i="1" baseline="0" dirty="0" smtClean="0"/>
          </a:p>
          <a:p>
            <a:r>
              <a:rPr lang="en-US" i="1" baseline="0" dirty="0" smtClean="0"/>
              <a:t>[guide a conversation after allowing about 4 minutes in teams]</a:t>
            </a:r>
            <a:endParaRPr lang="en-US" i="1"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51</a:t>
            </a:fld>
            <a:endParaRPr lang="en-US" dirty="0"/>
          </a:p>
        </p:txBody>
      </p:sp>
    </p:spTree>
    <p:extLst>
      <p:ext uri="{BB962C8B-B14F-4D97-AF65-F5344CB8AC3E}">
        <p14:creationId xmlns:p14="http://schemas.microsoft.com/office/powerpoint/2010/main" val="3303536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52</a:t>
            </a:fld>
            <a:endParaRPr lang="en-US" dirty="0"/>
          </a:p>
        </p:txBody>
      </p:sp>
    </p:spTree>
    <p:extLst>
      <p:ext uri="{BB962C8B-B14F-4D97-AF65-F5344CB8AC3E}">
        <p14:creationId xmlns:p14="http://schemas.microsoft.com/office/powerpoint/2010/main" val="9431835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53</a:t>
            </a:fld>
            <a:endParaRPr lang="en-US" dirty="0"/>
          </a:p>
        </p:txBody>
      </p:sp>
    </p:spTree>
    <p:extLst>
      <p:ext uri="{BB962C8B-B14F-4D97-AF65-F5344CB8AC3E}">
        <p14:creationId xmlns:p14="http://schemas.microsoft.com/office/powerpoint/2010/main" val="3137236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Each of us typically have a</a:t>
            </a:r>
            <a:r>
              <a:rPr lang="en-US" i="1" baseline="0" dirty="0" smtClean="0"/>
              <a:t> style or an approach that we are comfortable with in terms of communicating. Some are more forthright, some more reserved; some more face-to-face, some more inclined to written communication. As a Facilitative Consultant, we should understand how to best communicate with our clients and adapt our style to best accommodate theirs. Often times it may “feel” that we are speaking a “different language” and in this module we will talk about “the language of DISC!”</a:t>
            </a:r>
            <a:endParaRPr lang="en-US" i="1"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5</a:t>
            </a:fld>
            <a:endParaRPr lang="en-US" dirty="0"/>
          </a:p>
        </p:txBody>
      </p:sp>
    </p:spTree>
    <p:extLst>
      <p:ext uri="{BB962C8B-B14F-4D97-AF65-F5344CB8AC3E}">
        <p14:creationId xmlns:p14="http://schemas.microsoft.com/office/powerpoint/2010/main" val="20751890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54</a:t>
            </a:fld>
            <a:endParaRPr lang="en-US" dirty="0"/>
          </a:p>
        </p:txBody>
      </p:sp>
    </p:spTree>
    <p:extLst>
      <p:ext uri="{BB962C8B-B14F-4D97-AF65-F5344CB8AC3E}">
        <p14:creationId xmlns:p14="http://schemas.microsoft.com/office/powerpoint/2010/main" val="14636844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55</a:t>
            </a:fld>
            <a:endParaRPr lang="en-US" dirty="0"/>
          </a:p>
        </p:txBody>
      </p:sp>
    </p:spTree>
    <p:extLst>
      <p:ext uri="{BB962C8B-B14F-4D97-AF65-F5344CB8AC3E}">
        <p14:creationId xmlns:p14="http://schemas.microsoft.com/office/powerpoint/2010/main" val="18459028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56</a:t>
            </a:fld>
            <a:endParaRPr lang="en-US" dirty="0"/>
          </a:p>
        </p:txBody>
      </p:sp>
    </p:spTree>
    <p:extLst>
      <p:ext uri="{BB962C8B-B14F-4D97-AF65-F5344CB8AC3E}">
        <p14:creationId xmlns:p14="http://schemas.microsoft.com/office/powerpoint/2010/main" val="17061666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57</a:t>
            </a:fld>
            <a:endParaRPr lang="en-US" dirty="0"/>
          </a:p>
        </p:txBody>
      </p:sp>
    </p:spTree>
    <p:extLst>
      <p:ext uri="{BB962C8B-B14F-4D97-AF65-F5344CB8AC3E}">
        <p14:creationId xmlns:p14="http://schemas.microsoft.com/office/powerpoint/2010/main" val="37866408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58</a:t>
            </a:fld>
            <a:endParaRPr lang="en-US" dirty="0"/>
          </a:p>
        </p:txBody>
      </p:sp>
    </p:spTree>
    <p:extLst>
      <p:ext uri="{BB962C8B-B14F-4D97-AF65-F5344CB8AC3E}">
        <p14:creationId xmlns:p14="http://schemas.microsoft.com/office/powerpoint/2010/main" val="20477223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59</a:t>
            </a:fld>
            <a:endParaRPr lang="en-US" dirty="0"/>
          </a:p>
        </p:txBody>
      </p:sp>
    </p:spTree>
    <p:extLst>
      <p:ext uri="{BB962C8B-B14F-4D97-AF65-F5344CB8AC3E}">
        <p14:creationId xmlns:p14="http://schemas.microsoft.com/office/powerpoint/2010/main" val="8740961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60</a:t>
            </a:fld>
            <a:endParaRPr lang="en-US" dirty="0"/>
          </a:p>
        </p:txBody>
      </p:sp>
    </p:spTree>
    <p:extLst>
      <p:ext uri="{BB962C8B-B14F-4D97-AF65-F5344CB8AC3E}">
        <p14:creationId xmlns:p14="http://schemas.microsoft.com/office/powerpoint/2010/main" val="6303409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61</a:t>
            </a:fld>
            <a:endParaRPr lang="en-US" dirty="0"/>
          </a:p>
        </p:txBody>
      </p:sp>
    </p:spTree>
    <p:extLst>
      <p:ext uri="{BB962C8B-B14F-4D97-AF65-F5344CB8AC3E}">
        <p14:creationId xmlns:p14="http://schemas.microsoft.com/office/powerpoint/2010/main" val="17447407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62</a:t>
            </a:fld>
            <a:endParaRPr lang="en-US" dirty="0"/>
          </a:p>
        </p:txBody>
      </p:sp>
    </p:spTree>
    <p:extLst>
      <p:ext uri="{BB962C8B-B14F-4D97-AF65-F5344CB8AC3E}">
        <p14:creationId xmlns:p14="http://schemas.microsoft.com/office/powerpoint/2010/main" val="16006428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63</a:t>
            </a:fld>
            <a:endParaRPr lang="en-US" dirty="0"/>
          </a:p>
        </p:txBody>
      </p:sp>
    </p:spTree>
    <p:extLst>
      <p:ext uri="{BB962C8B-B14F-4D97-AF65-F5344CB8AC3E}">
        <p14:creationId xmlns:p14="http://schemas.microsoft.com/office/powerpoint/2010/main" val="1858991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What do we mean by communication</a:t>
            </a:r>
            <a:r>
              <a:rPr lang="en-US" i="1" baseline="0" dirty="0" smtClean="0"/>
              <a:t> styles?...how does that relate to us as consultants…how may we use it…….let me ask this…..have you ever been in a situation with someone where you explain and explain and simply do not connect…I mean you have tried your hardest but the person you are trying to explain something to just isn’t getting it……and then to add insult to injury, in comes someone else, they explain it (and you’re thinking, hey, that’s what I’ve been saying) and immediately the other person says, “Oh, I get it that makes a lot of sense to me”……again, you’re thinking that is exactly what I was saying….why were you not getting it when I said it…..essentially, if it feels to you like you are speaking a different language, you just might be…..we call that the language of DISC………..</a:t>
            </a:r>
          </a:p>
          <a:p>
            <a:endParaRPr lang="en-US" i="1" baseline="0" dirty="0" smtClean="0"/>
          </a:p>
          <a:p>
            <a:endParaRPr lang="en-US" i="1" baseline="0" dirty="0" smtClean="0"/>
          </a:p>
          <a:p>
            <a:r>
              <a:rPr lang="en-US" i="1" baseline="0" dirty="0" smtClean="0"/>
              <a:t>We want to learn about the DISC Model so that we can communicate more effectively…..at the same time, we do not want to “pigeonhole” people --- by remembering that all of us have some of each characteristic….D, I, S and C</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6</a:t>
            </a:fld>
            <a:endParaRPr lang="en-US" dirty="0"/>
          </a:p>
        </p:txBody>
      </p:sp>
    </p:spTree>
    <p:extLst>
      <p:ext uri="{BB962C8B-B14F-4D97-AF65-F5344CB8AC3E}">
        <p14:creationId xmlns:p14="http://schemas.microsoft.com/office/powerpoint/2010/main" val="29926212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64</a:t>
            </a:fld>
            <a:endParaRPr lang="en-US" dirty="0"/>
          </a:p>
        </p:txBody>
      </p:sp>
    </p:spTree>
    <p:extLst>
      <p:ext uri="{BB962C8B-B14F-4D97-AF65-F5344CB8AC3E}">
        <p14:creationId xmlns:p14="http://schemas.microsoft.com/office/powerpoint/2010/main" val="37494862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65</a:t>
            </a:fld>
            <a:endParaRPr lang="en-US" dirty="0"/>
          </a:p>
        </p:txBody>
      </p:sp>
    </p:spTree>
    <p:extLst>
      <p:ext uri="{BB962C8B-B14F-4D97-AF65-F5344CB8AC3E}">
        <p14:creationId xmlns:p14="http://schemas.microsoft.com/office/powerpoint/2010/main" val="4954284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66</a:t>
            </a:fld>
            <a:endParaRPr lang="en-US" dirty="0"/>
          </a:p>
        </p:txBody>
      </p:sp>
    </p:spTree>
    <p:extLst>
      <p:ext uri="{BB962C8B-B14F-4D97-AF65-F5344CB8AC3E}">
        <p14:creationId xmlns:p14="http://schemas.microsoft.com/office/powerpoint/2010/main" val="39667337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67</a:t>
            </a:fld>
            <a:endParaRPr lang="en-US" dirty="0"/>
          </a:p>
        </p:txBody>
      </p:sp>
    </p:spTree>
    <p:extLst>
      <p:ext uri="{BB962C8B-B14F-4D97-AF65-F5344CB8AC3E}">
        <p14:creationId xmlns:p14="http://schemas.microsoft.com/office/powerpoint/2010/main" val="11396224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68</a:t>
            </a:fld>
            <a:endParaRPr lang="en-US" dirty="0"/>
          </a:p>
        </p:txBody>
      </p:sp>
    </p:spTree>
    <p:extLst>
      <p:ext uri="{BB962C8B-B14F-4D97-AF65-F5344CB8AC3E}">
        <p14:creationId xmlns:p14="http://schemas.microsoft.com/office/powerpoint/2010/main" val="19837077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69</a:t>
            </a:fld>
            <a:endParaRPr lang="en-US" dirty="0"/>
          </a:p>
        </p:txBody>
      </p:sp>
    </p:spTree>
    <p:extLst>
      <p:ext uri="{BB962C8B-B14F-4D97-AF65-F5344CB8AC3E}">
        <p14:creationId xmlns:p14="http://schemas.microsoft.com/office/powerpoint/2010/main" val="28765114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70</a:t>
            </a:fld>
            <a:endParaRPr lang="en-US" dirty="0"/>
          </a:p>
        </p:txBody>
      </p:sp>
    </p:spTree>
    <p:extLst>
      <p:ext uri="{BB962C8B-B14F-4D97-AF65-F5344CB8AC3E}">
        <p14:creationId xmlns:p14="http://schemas.microsoft.com/office/powerpoint/2010/main" val="3495746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71</a:t>
            </a:fld>
            <a:endParaRPr lang="en-US" dirty="0"/>
          </a:p>
        </p:txBody>
      </p:sp>
    </p:spTree>
    <p:extLst>
      <p:ext uri="{BB962C8B-B14F-4D97-AF65-F5344CB8AC3E}">
        <p14:creationId xmlns:p14="http://schemas.microsoft.com/office/powerpoint/2010/main" val="26102476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72</a:t>
            </a:fld>
            <a:endParaRPr lang="en-US" dirty="0"/>
          </a:p>
        </p:txBody>
      </p:sp>
    </p:spTree>
    <p:extLst>
      <p:ext uri="{BB962C8B-B14F-4D97-AF65-F5344CB8AC3E}">
        <p14:creationId xmlns:p14="http://schemas.microsoft.com/office/powerpoint/2010/main" val="42474485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73</a:t>
            </a:fld>
            <a:endParaRPr lang="en-US" dirty="0"/>
          </a:p>
        </p:txBody>
      </p:sp>
    </p:spTree>
    <p:extLst>
      <p:ext uri="{BB962C8B-B14F-4D97-AF65-F5344CB8AC3E}">
        <p14:creationId xmlns:p14="http://schemas.microsoft.com/office/powerpoint/2010/main" val="2532705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smtClean="0"/>
              <a:t>DISC stands for Drive, Influence, Steadiness and Compliance and is the forerunner to other communication style models (e.g. Myers-Briggs) and it was started at Harvard in the late 20’s by a psychologist named William Marston. He is responsible for the predecessor of the DISC Model we use today.</a:t>
            </a:r>
          </a:p>
          <a:p>
            <a:endParaRPr lang="en-US" i="1" baseline="0" dirty="0" smtClean="0"/>
          </a:p>
          <a:p>
            <a:r>
              <a:rPr lang="en-US" i="1" baseline="0" dirty="0" smtClean="0"/>
              <a:t>Marston said that all humans are made up of these 4 characteristics (Drive, Influence, Steadiness and Compliance) but in different proportions.  In other words every one of us in this room have all 4 of these characteristics but in different “levels”…..some of us have more D than others, some less, etc.</a:t>
            </a:r>
          </a:p>
          <a:p>
            <a:endParaRPr lang="en-US" dirty="0" smtClean="0"/>
          </a:p>
          <a:p>
            <a:r>
              <a:rPr lang="en-US" i="1" dirty="0" smtClean="0"/>
              <a:t>Most</a:t>
            </a:r>
            <a:r>
              <a:rPr lang="en-US" i="1" baseline="0" dirty="0" smtClean="0"/>
              <a:t> people are “high” in 1 or 2 characteristics and “low” on the others….they key is that DISC describes communications only and not personality….assigning good, bad or indifferent to the communication style or behavior characteristics depends on your own value system….for example both Michael Jordan and Saddam Hussein were both Hi D’s…..some of us would describe 1 of them as good and the other as bad….</a:t>
            </a:r>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7</a:t>
            </a:fld>
            <a:endParaRPr lang="en-US" dirty="0"/>
          </a:p>
        </p:txBody>
      </p:sp>
    </p:spTree>
    <p:extLst>
      <p:ext uri="{BB962C8B-B14F-4D97-AF65-F5344CB8AC3E}">
        <p14:creationId xmlns:p14="http://schemas.microsoft.com/office/powerpoint/2010/main" val="31844596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74</a:t>
            </a:fld>
            <a:endParaRPr lang="en-US" dirty="0"/>
          </a:p>
        </p:txBody>
      </p:sp>
    </p:spTree>
    <p:extLst>
      <p:ext uri="{BB962C8B-B14F-4D97-AF65-F5344CB8AC3E}">
        <p14:creationId xmlns:p14="http://schemas.microsoft.com/office/powerpoint/2010/main" val="38680902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75</a:t>
            </a:fld>
            <a:endParaRPr lang="en-US" dirty="0"/>
          </a:p>
        </p:txBody>
      </p:sp>
    </p:spTree>
    <p:extLst>
      <p:ext uri="{BB962C8B-B14F-4D97-AF65-F5344CB8AC3E}">
        <p14:creationId xmlns:p14="http://schemas.microsoft.com/office/powerpoint/2010/main" val="22744926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76</a:t>
            </a:fld>
            <a:endParaRPr lang="en-US" dirty="0"/>
          </a:p>
        </p:txBody>
      </p:sp>
    </p:spTree>
    <p:extLst>
      <p:ext uri="{BB962C8B-B14F-4D97-AF65-F5344CB8AC3E}">
        <p14:creationId xmlns:p14="http://schemas.microsoft.com/office/powerpoint/2010/main" val="38279649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77</a:t>
            </a:fld>
            <a:endParaRPr lang="en-US" dirty="0"/>
          </a:p>
        </p:txBody>
      </p:sp>
    </p:spTree>
    <p:extLst>
      <p:ext uri="{BB962C8B-B14F-4D97-AF65-F5344CB8AC3E}">
        <p14:creationId xmlns:p14="http://schemas.microsoft.com/office/powerpoint/2010/main" val="3600900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78</a:t>
            </a:fld>
            <a:endParaRPr lang="en-US" dirty="0"/>
          </a:p>
        </p:txBody>
      </p:sp>
    </p:spTree>
    <p:extLst>
      <p:ext uri="{BB962C8B-B14F-4D97-AF65-F5344CB8AC3E}">
        <p14:creationId xmlns:p14="http://schemas.microsoft.com/office/powerpoint/2010/main" val="200040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smtClean="0"/>
              <a:t>Facilitative consultants tend to adapt their communication style or behavior to adjust to the situation or person/people they are dealing with at that time…….your natural style is the typical behavior or communication style you exhibit when you are in a comfortable environment such as with your family or close friends…..you also have an adaptive style which is representative of the style you exhibit in your environment….since we spend about ½ of our waking time at work, it is most often how you adapt your communication style to accommodate your work environment……..in general, the psychologists say that our natural style is “cemented” in our teens and rarely changes…..on the other hand, your adaptive style typically changes as your environment changes…for example, changing jobs or responsibilities…….adapting is more comfortable for some and challenging for others….it’s not bad to adapt and, in fact, can be very helpful.</a:t>
            </a:r>
          </a:p>
          <a:p>
            <a:endParaRPr lang="en-US" i="1" baseline="0" dirty="0" smtClean="0"/>
          </a:p>
          <a:p>
            <a:r>
              <a:rPr lang="en-US" i="1" baseline="0" dirty="0" smtClean="0"/>
              <a:t>By understanding people’s Hi and Low DISC characteristics can help you  to communicate more effectively with our clients, our bosses and our peers…without needing that “interpreter” I referred to earlier……as consultants it helps us to contribute to more effective relationships with our clients and to use the glue or client relationship management to sustain our involvement with clients without that 3</a:t>
            </a:r>
            <a:r>
              <a:rPr lang="en-US" i="1" baseline="30000" dirty="0" smtClean="0"/>
              <a:t>rd</a:t>
            </a:r>
            <a:r>
              <a:rPr lang="en-US" i="1" baseline="0" dirty="0" smtClean="0"/>
              <a:t> party, or interpreter, to help us…..</a:t>
            </a:r>
            <a:endParaRPr lang="en-US" i="1" dirty="0" smtClean="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8</a:t>
            </a:fld>
            <a:endParaRPr lang="en-US" dirty="0"/>
          </a:p>
        </p:txBody>
      </p:sp>
    </p:spTree>
    <p:extLst>
      <p:ext uri="{BB962C8B-B14F-4D97-AF65-F5344CB8AC3E}">
        <p14:creationId xmlns:p14="http://schemas.microsoft.com/office/powerpoint/2010/main" val="4202402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To help us understand the different</a:t>
            </a:r>
            <a:r>
              <a:rPr lang="en-US" i="1" baseline="0" dirty="0" smtClean="0"/>
              <a:t> communication styles, imagine the task in front of you is to get over a brick wall that is standing before you…let’s take a look at how the various styles would tackle that task….keep in mind that most people are not as High as the High characteristics we are going to be talking about for the next few minutes….these are extremes or think about it as if this person had only 1 communication style and not the combination each of us actually do have…..view these extremes as kind of a caricature to help us understand the characteristics of each style…..</a:t>
            </a:r>
          </a:p>
          <a:p>
            <a:endParaRPr lang="en-US" i="1" baseline="0" dirty="0" smtClean="0"/>
          </a:p>
          <a:p>
            <a:r>
              <a:rPr lang="en-US" i="1" baseline="0" dirty="0" smtClean="0"/>
              <a:t>So what do you think the Hi D would do about that wall?....(red) team….that’s right the Hi D would:</a:t>
            </a:r>
          </a:p>
          <a:p>
            <a:pPr marL="171450" indent="-171450">
              <a:buFont typeface="Arial" pitchFamily="34" charset="0"/>
              <a:buChar char="•"/>
            </a:pPr>
            <a:r>
              <a:rPr lang="en-US" i="1" baseline="0" dirty="0" smtClean="0"/>
              <a:t>Lower their shoulder and break through the wall.</a:t>
            </a:r>
          </a:p>
          <a:p>
            <a:pPr marL="171450" indent="-171450">
              <a:buFont typeface="Arial" pitchFamily="34" charset="0"/>
              <a:buChar char="•"/>
            </a:pPr>
            <a:r>
              <a:rPr lang="en-US" i="1" baseline="0" dirty="0" smtClean="0"/>
              <a:t>The key factor for the D is time</a:t>
            </a:r>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10</a:t>
            </a:fld>
            <a:endParaRPr lang="en-US" dirty="0"/>
          </a:p>
        </p:txBody>
      </p:sp>
    </p:spTree>
    <p:extLst>
      <p:ext uri="{BB962C8B-B14F-4D97-AF65-F5344CB8AC3E}">
        <p14:creationId xmlns:p14="http://schemas.microsoft.com/office/powerpoint/2010/main" val="4252726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r>
              <a:rPr lang="en-US" smtClean="0"/>
              <a:t>Click to edit Master title style</a:t>
            </a:r>
            <a:endParaRPr lang="en-US" dirty="0"/>
          </a:p>
        </p:txBody>
      </p:sp>
      <p:sp>
        <p:nvSpPr>
          <p:cNvPr id="7" name="Rectangle 6"/>
          <p:cNvSpPr/>
          <p:nvPr/>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a:stretch>
            <a:fillRect/>
          </a:stretch>
        </p:blipFill>
        <p:spPr>
          <a:xfrm>
            <a:off x="6519411" y="6360186"/>
            <a:ext cx="2335269" cy="444477"/>
          </a:xfrm>
          <a:prstGeom prst="rect">
            <a:avLst/>
          </a:prstGeom>
        </p:spPr>
      </p:pic>
      <p:sp>
        <p:nvSpPr>
          <p:cNvPr id="12" name="Slide Number Placeholder 5"/>
          <p:cNvSpPr txBox="1">
            <a:spLocks/>
          </p:cNvSpPr>
          <p:nvPr/>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p:nvPicPr>
        <p:blipFill>
          <a:blip r:embed="rId4"/>
          <a:stretch>
            <a:fillRect/>
          </a:stretch>
        </p:blipFill>
        <p:spPr>
          <a:xfrm>
            <a:off x="5996887" y="1771917"/>
            <a:ext cx="3188182" cy="3564146"/>
          </a:xfrm>
          <a:prstGeom prst="rect">
            <a:avLst/>
          </a:prstGeom>
        </p:spPr>
      </p:pic>
      <p:sp>
        <p:nvSpPr>
          <p:cNvPr id="15" name="TextBox 14"/>
          <p:cNvSpPr txBox="1"/>
          <p:nvPr/>
        </p:nvSpPr>
        <p:spPr>
          <a:xfrm>
            <a:off x="680960" y="6565612"/>
            <a:ext cx="3357009" cy="246221"/>
          </a:xfrm>
          <a:prstGeom prst="rect">
            <a:avLst/>
          </a:prstGeom>
          <a:noFill/>
        </p:spPr>
        <p:txBody>
          <a:bodyPr wrap="none" rtlCol="0">
            <a:spAutoFit/>
          </a:bodyPr>
          <a:lstStyle/>
          <a:p>
            <a:pPr algn="l"/>
            <a:r>
              <a:rPr lang="en-US" sz="1000" dirty="0" smtClean="0">
                <a:solidFill>
                  <a:srgbClr val="00467F"/>
                </a:solidFill>
                <a:latin typeface="Franklin Gothic Book"/>
                <a:cs typeface="Franklin Gothic Book"/>
              </a:rPr>
              <a:t>Copyright 1992-2016, Leadership Strategies, Inc. - V16.01</a:t>
            </a:r>
          </a:p>
        </p:txBody>
      </p:sp>
      <p:sp>
        <p:nvSpPr>
          <p:cNvPr id="16" name="TextBox 15"/>
          <p:cNvSpPr txBox="1"/>
          <p:nvPr/>
        </p:nvSpPr>
        <p:spPr>
          <a:xfrm>
            <a:off x="4056343" y="6565612"/>
            <a:ext cx="2268257" cy="246221"/>
          </a:xfrm>
          <a:prstGeom prst="rect">
            <a:avLst/>
          </a:prstGeom>
          <a:noFill/>
        </p:spPr>
        <p:txBody>
          <a:bodyPr wrap="none" rtlCol="0">
            <a:spAutoFit/>
          </a:bodyPr>
          <a:lstStyle/>
          <a:p>
            <a:pPr algn="ctr"/>
            <a:r>
              <a:rPr lang="en-US" sz="1000" dirty="0" smtClean="0">
                <a:solidFill>
                  <a:srgbClr val="00467F"/>
                </a:solidFill>
                <a:latin typeface="Franklin Gothic Book"/>
                <a:cs typeface="Franklin Gothic Book"/>
              </a:rPr>
              <a:t>Duplication prohibited without consent</a:t>
            </a:r>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4" name="Picture 8"/>
          <p:cNvPicPr>
            <a:picLocks noChangeAspect="1"/>
          </p:cNvPicPr>
          <p:nvPr userDrawn="1"/>
        </p:nvPicPr>
        <p:blipFill>
          <a:blip r:embed="rId2"/>
          <a:srcRect/>
          <a:stretch>
            <a:fillRect/>
          </a:stretch>
        </p:blipFill>
        <p:spPr bwMode="auto">
          <a:xfrm>
            <a:off x="6500813" y="6356350"/>
            <a:ext cx="2354262" cy="447675"/>
          </a:xfrm>
          <a:prstGeom prst="rect">
            <a:avLst/>
          </a:prstGeom>
          <a:noFill/>
          <a:ln w="9525">
            <a:noFill/>
            <a:miter lim="800000"/>
            <a:headEnd/>
            <a:tailEnd/>
          </a:ln>
        </p:spPr>
      </p:pic>
      <p:sp>
        <p:nvSpPr>
          <p:cNvPr id="5" name="TextBox 4"/>
          <p:cNvSpPr txBox="1">
            <a:spLocks noChangeArrowheads="1"/>
          </p:cNvSpPr>
          <p:nvPr userDrawn="1"/>
        </p:nvSpPr>
        <p:spPr bwMode="auto">
          <a:xfrm>
            <a:off x="3709988" y="6565900"/>
            <a:ext cx="22669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eaLnBrk="1" hangingPunct="1">
              <a:defRPr/>
            </a:pPr>
            <a:r>
              <a:rPr lang="en-US" altLang="en-US" sz="1000" b="0" dirty="0" smtClean="0">
                <a:solidFill>
                  <a:schemeClr val="bg1"/>
                </a:solidFill>
                <a:latin typeface="Franklin Gothic Book" panose="020B0503020102020204" pitchFamily="34" charset="0"/>
              </a:rPr>
              <a:t>Duplication prohibited without consent</a:t>
            </a:r>
          </a:p>
        </p:txBody>
      </p:sp>
      <p:sp>
        <p:nvSpPr>
          <p:cNvPr id="6" name="TextBox 5"/>
          <p:cNvSpPr txBox="1">
            <a:spLocks noChangeArrowheads="1"/>
          </p:cNvSpPr>
          <p:nvPr userDrawn="1"/>
        </p:nvSpPr>
        <p:spPr bwMode="auto">
          <a:xfrm>
            <a:off x="414338"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eaLnBrk="1" hangingPunct="1">
              <a:defRPr/>
            </a:pPr>
            <a:r>
              <a:rPr lang="en-US" altLang="en-US" sz="1000" b="0" dirty="0" smtClean="0">
                <a:solidFill>
                  <a:schemeClr val="bg1"/>
                </a:solidFill>
                <a:latin typeface="Franklin Gothic Book" panose="020B0503020102020204" pitchFamily="34" charset="0"/>
              </a:rPr>
              <a:t>Copyright 1992-2016, Leadership Strategies, Inc. V16.01</a:t>
            </a:r>
          </a:p>
        </p:txBody>
      </p:sp>
      <p:sp>
        <p:nvSpPr>
          <p:cNvPr id="8" name="Title 7"/>
          <p:cNvSpPr>
            <a:spLocks noGrp="1"/>
          </p:cNvSpPr>
          <p:nvPr>
            <p:ph type="title"/>
          </p:nvPr>
        </p:nvSpPr>
        <p:spPr>
          <a:xfrm>
            <a:off x="783390" y="2412474"/>
            <a:ext cx="8071290" cy="1694614"/>
          </a:xfrm>
        </p:spPr>
        <p:txBody>
          <a:bodyP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
        <p:nvSpPr>
          <p:cNvPr id="7" name="Slide Number Placeholder 5"/>
          <p:cNvSpPr>
            <a:spLocks noGrp="1"/>
          </p:cNvSpPr>
          <p:nvPr>
            <p:ph type="sldNum" sz="quarter" idx="10"/>
          </p:nvPr>
        </p:nvSpPr>
        <p:spPr>
          <a:xfrm>
            <a:off x="0" y="6446838"/>
            <a:ext cx="342900" cy="365125"/>
          </a:xfrm>
        </p:spPr>
        <p:txBody>
          <a:bodyPr anchor="b"/>
          <a:lstStyle>
            <a:lvl1pPr algn="ctr">
              <a:defRPr sz="1000">
                <a:solidFill>
                  <a:schemeClr val="bg1"/>
                </a:solidFill>
              </a:defRPr>
            </a:lvl1pPr>
          </a:lstStyle>
          <a:p>
            <a:fld id="{43219808-9B2A-4404-88B2-94B628D6694C}"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3" name="TextBox 2"/>
          <p:cNvSpPr txBox="1"/>
          <p:nvPr userDrawn="1"/>
        </p:nvSpPr>
        <p:spPr>
          <a:xfrm>
            <a:off x="358985" y="6565612"/>
            <a:ext cx="3292889" cy="246221"/>
          </a:xfrm>
          <a:prstGeom prst="rect">
            <a:avLst/>
          </a:prstGeom>
          <a:noFill/>
        </p:spPr>
        <p:txBody>
          <a:bodyPr wrap="none" rtlCol="0">
            <a:spAutoFit/>
          </a:bodyPr>
          <a:lstStyle/>
          <a:p>
            <a:pPr algn="l"/>
            <a:r>
              <a:rPr lang="en-US" sz="1000" baseline="0" dirty="0" smtClean="0">
                <a:solidFill>
                  <a:schemeClr val="bg1"/>
                </a:solidFill>
                <a:latin typeface="Franklin Gothic Book"/>
                <a:cs typeface="Franklin Gothic Book"/>
              </a:rPr>
              <a:t>Copyright 1992-2016, Leadership Strategies, Inc. V16.01</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extLst>
      <p:ext uri="{BB962C8B-B14F-4D97-AF65-F5344CB8AC3E}">
        <p14:creationId xmlns:p14="http://schemas.microsoft.com/office/powerpoint/2010/main" val="5465339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background_standard_screen.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Rectangle 4"/>
          <p:cNvSpPr/>
          <p:nvPr userDrawn="1"/>
        </p:nvSpPr>
        <p:spPr>
          <a:xfrm>
            <a:off x="0" y="0"/>
            <a:ext cx="3429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Rectangle 5"/>
          <p:cNvSpPr/>
          <p:nvPr userDrawn="1"/>
        </p:nvSpPr>
        <p:spPr>
          <a:xfrm>
            <a:off x="333375" y="0"/>
            <a:ext cx="92075"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 name="TextBox 6"/>
          <p:cNvSpPr txBox="1">
            <a:spLocks noChangeArrowheads="1"/>
          </p:cNvSpPr>
          <p:nvPr userDrawn="1"/>
        </p:nvSpPr>
        <p:spPr bwMode="auto">
          <a:xfrm>
            <a:off x="436563"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rgbClr val="00467F"/>
                </a:solidFill>
                <a:latin typeface="Franklin Gothic Book" panose="020B0503020102020204" pitchFamily="34" charset="0"/>
              </a:rPr>
              <a:t>Copyright 1992-2016, Leadership Strategies, Inc. V16.01</a:t>
            </a:r>
          </a:p>
        </p:txBody>
      </p:sp>
      <p:pic>
        <p:nvPicPr>
          <p:cNvPr id="8" name="Picture 11"/>
          <p:cNvPicPr>
            <a:picLocks noChangeAspect="1"/>
          </p:cNvPicPr>
          <p:nvPr userDrawn="1"/>
        </p:nvPicPr>
        <p:blipFill>
          <a:blip r:embed="rId3"/>
          <a:srcRect/>
          <a:stretch>
            <a:fillRect/>
          </a:stretch>
        </p:blipFill>
        <p:spPr bwMode="auto">
          <a:xfrm>
            <a:off x="6519863" y="6359525"/>
            <a:ext cx="2335212" cy="444500"/>
          </a:xfrm>
          <a:prstGeom prst="rect">
            <a:avLst/>
          </a:prstGeom>
          <a:noFill/>
          <a:ln w="9525">
            <a:noFill/>
            <a:miter lim="800000"/>
            <a:headEnd/>
            <a:tailEnd/>
          </a:ln>
        </p:spPr>
      </p:pic>
      <p:sp>
        <p:nvSpPr>
          <p:cNvPr id="9" name="TextBox 8"/>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rgbClr val="00467F"/>
                </a:solidFill>
                <a:latin typeface="Franklin Gothic Book" panose="020B0503020102020204" pitchFamily="34" charset="0"/>
              </a:rPr>
              <a:t>Duplication prohibited without consent.</a:t>
            </a:r>
          </a:p>
        </p:txBody>
      </p:sp>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10"/>
          </p:nvPr>
        </p:nvSpPr>
        <p:spPr>
          <a:xfrm>
            <a:off x="0" y="6446838"/>
            <a:ext cx="457200" cy="365125"/>
          </a:xfrm>
        </p:spPr>
        <p:txBody>
          <a:bodyPr anchor="b"/>
          <a:lstStyle>
            <a:lvl1pPr algn="l">
              <a:defRPr sz="1000">
                <a:solidFill>
                  <a:schemeClr val="bg1"/>
                </a:solidFill>
              </a:defRPr>
            </a:lvl1pPr>
          </a:lstStyle>
          <a:p>
            <a:fld id="{72776919-FB17-4522-B863-258834BA748C}"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7" descr="background_standard_screen.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Rectangle 4"/>
          <p:cNvSpPr/>
          <p:nvPr userDrawn="1"/>
        </p:nvSpPr>
        <p:spPr>
          <a:xfrm>
            <a:off x="0" y="0"/>
            <a:ext cx="3429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Rectangle 5"/>
          <p:cNvSpPr/>
          <p:nvPr userDrawn="1"/>
        </p:nvSpPr>
        <p:spPr>
          <a:xfrm>
            <a:off x="333375" y="0"/>
            <a:ext cx="92075"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 name="TextBox 6"/>
          <p:cNvSpPr txBox="1">
            <a:spLocks noChangeArrowheads="1"/>
          </p:cNvSpPr>
          <p:nvPr userDrawn="1"/>
        </p:nvSpPr>
        <p:spPr bwMode="auto">
          <a:xfrm>
            <a:off x="436563"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rgbClr val="00467F"/>
                </a:solidFill>
                <a:latin typeface="Franklin Gothic Book" panose="020B0503020102020204" pitchFamily="34" charset="0"/>
              </a:rPr>
              <a:t>Copyright 1992-2016, Leadership Strategies, Inc. V16.01</a:t>
            </a:r>
          </a:p>
        </p:txBody>
      </p:sp>
      <p:pic>
        <p:nvPicPr>
          <p:cNvPr id="8" name="Picture 11"/>
          <p:cNvPicPr>
            <a:picLocks noChangeAspect="1"/>
          </p:cNvPicPr>
          <p:nvPr userDrawn="1"/>
        </p:nvPicPr>
        <p:blipFill>
          <a:blip r:embed="rId3"/>
          <a:srcRect/>
          <a:stretch>
            <a:fillRect/>
          </a:stretch>
        </p:blipFill>
        <p:spPr bwMode="auto">
          <a:xfrm>
            <a:off x="6519863" y="6359525"/>
            <a:ext cx="2335212" cy="444500"/>
          </a:xfrm>
          <a:prstGeom prst="rect">
            <a:avLst/>
          </a:prstGeom>
          <a:noFill/>
          <a:ln w="9525">
            <a:noFill/>
            <a:miter lim="800000"/>
            <a:headEnd/>
            <a:tailEnd/>
          </a:ln>
        </p:spPr>
      </p:pic>
      <p:sp>
        <p:nvSpPr>
          <p:cNvPr id="9" name="TextBox 8"/>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rgbClr val="00467F"/>
                </a:solidFill>
                <a:latin typeface="Franklin Gothic Book" panose="020B0503020102020204" pitchFamily="34" charset="0"/>
              </a:rPr>
              <a:t>Duplication prohibited without consent.</a:t>
            </a:r>
          </a:p>
        </p:txBody>
      </p:sp>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10"/>
          </p:nvPr>
        </p:nvSpPr>
        <p:spPr>
          <a:xfrm>
            <a:off x="0" y="6446838"/>
            <a:ext cx="381000" cy="365125"/>
          </a:xfrm>
        </p:spPr>
        <p:txBody>
          <a:bodyPr anchor="b"/>
          <a:lstStyle>
            <a:lvl1pPr algn="l">
              <a:defRPr sz="1000">
                <a:solidFill>
                  <a:schemeClr val="bg1"/>
                </a:solidFill>
              </a:defRPr>
            </a:lvl1pPr>
          </a:lstStyle>
          <a:p>
            <a:fld id="{1629BB7F-B0D9-4018-881C-3262A51A97A1}"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5" name="Picture 7" descr="background_standard_screen.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Rectangle 5"/>
          <p:cNvSpPr/>
          <p:nvPr userDrawn="1"/>
        </p:nvSpPr>
        <p:spPr>
          <a:xfrm>
            <a:off x="0" y="0"/>
            <a:ext cx="3429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 name="Rectangle 6"/>
          <p:cNvSpPr/>
          <p:nvPr userDrawn="1"/>
        </p:nvSpPr>
        <p:spPr>
          <a:xfrm>
            <a:off x="333375" y="0"/>
            <a:ext cx="92075"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TextBox 7"/>
          <p:cNvSpPr txBox="1">
            <a:spLocks noChangeArrowheads="1"/>
          </p:cNvSpPr>
          <p:nvPr userDrawn="1"/>
        </p:nvSpPr>
        <p:spPr bwMode="auto">
          <a:xfrm>
            <a:off x="436563"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rgbClr val="00467F"/>
                </a:solidFill>
                <a:latin typeface="Franklin Gothic Book" panose="020B0503020102020204" pitchFamily="34" charset="0"/>
              </a:rPr>
              <a:t>Copyright 1992-2016, Leadership Strategies, Inc. V16.01</a:t>
            </a:r>
          </a:p>
        </p:txBody>
      </p:sp>
      <p:pic>
        <p:nvPicPr>
          <p:cNvPr id="9" name="Picture 11"/>
          <p:cNvPicPr>
            <a:picLocks noChangeAspect="1"/>
          </p:cNvPicPr>
          <p:nvPr userDrawn="1"/>
        </p:nvPicPr>
        <p:blipFill>
          <a:blip r:embed="rId3"/>
          <a:srcRect/>
          <a:stretch>
            <a:fillRect/>
          </a:stretch>
        </p:blipFill>
        <p:spPr bwMode="auto">
          <a:xfrm>
            <a:off x="6519863" y="6359525"/>
            <a:ext cx="2335212" cy="444500"/>
          </a:xfrm>
          <a:prstGeom prst="rect">
            <a:avLst/>
          </a:prstGeom>
          <a:noFill/>
          <a:ln w="9525">
            <a:noFill/>
            <a:miter lim="800000"/>
            <a:headEnd/>
            <a:tailEnd/>
          </a:ln>
        </p:spPr>
      </p:pic>
      <p:sp>
        <p:nvSpPr>
          <p:cNvPr id="10" name="TextBox 9"/>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rgbClr val="00467F"/>
                </a:solidFill>
                <a:latin typeface="Franklin Gothic Book" panose="020B0503020102020204" pitchFamily="34" charset="0"/>
              </a:rPr>
              <a:t>Duplication prohibited without consent.</a:t>
            </a:r>
          </a:p>
        </p:txBody>
      </p:sp>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Slide Number Placeholder 5"/>
          <p:cNvSpPr>
            <a:spLocks noGrp="1"/>
          </p:cNvSpPr>
          <p:nvPr>
            <p:ph type="sldNum" sz="quarter" idx="14"/>
          </p:nvPr>
        </p:nvSpPr>
        <p:spPr>
          <a:xfrm>
            <a:off x="0" y="6446838"/>
            <a:ext cx="457200" cy="365125"/>
          </a:xfrm>
        </p:spPr>
        <p:txBody>
          <a:bodyPr anchor="b"/>
          <a:lstStyle>
            <a:lvl1pPr algn="l">
              <a:defRPr sz="1000">
                <a:solidFill>
                  <a:schemeClr val="bg1"/>
                </a:solidFill>
              </a:defRPr>
            </a:lvl1pPr>
          </a:lstStyle>
          <a:p>
            <a:fld id="{B07C9D45-70B9-44AF-B850-E8F354D79719}"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8"/>
          <p:cNvPicPr>
            <a:picLocks noChangeAspect="1"/>
          </p:cNvPicPr>
          <p:nvPr userDrawn="1"/>
        </p:nvPicPr>
        <p:blipFill>
          <a:blip r:embed="rId2"/>
          <a:srcRect/>
          <a:stretch>
            <a:fillRect/>
          </a:stretch>
        </p:blipFill>
        <p:spPr bwMode="auto">
          <a:xfrm>
            <a:off x="6500813" y="6356350"/>
            <a:ext cx="2354262" cy="447675"/>
          </a:xfrm>
          <a:prstGeom prst="rect">
            <a:avLst/>
          </a:prstGeom>
          <a:noFill/>
          <a:ln w="9525">
            <a:noFill/>
            <a:miter lim="800000"/>
            <a:headEnd/>
            <a:tailEnd/>
          </a:ln>
        </p:spPr>
      </p:pic>
      <p:sp>
        <p:nvSpPr>
          <p:cNvPr id="6" name="TextBox 5"/>
          <p:cNvSpPr txBox="1">
            <a:spLocks noChangeArrowheads="1"/>
          </p:cNvSpPr>
          <p:nvPr userDrawn="1"/>
        </p:nvSpPr>
        <p:spPr bwMode="auto">
          <a:xfrm>
            <a:off x="358775"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chemeClr val="bg1"/>
                </a:solidFill>
                <a:latin typeface="Franklin Gothic Book" panose="020B0503020102020204" pitchFamily="34" charset="0"/>
              </a:rPr>
              <a:t>Copyright 1992-2016, Leadership Strategies, Inc. V16.01</a:t>
            </a:r>
          </a:p>
        </p:txBody>
      </p:sp>
      <p:sp>
        <p:nvSpPr>
          <p:cNvPr id="7" name="TextBox 6"/>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chemeClr val="bg1"/>
                </a:solidFill>
                <a:latin typeface="Franklin Gothic Book" panose="020B0503020102020204" pitchFamily="34" charset="0"/>
              </a:rPr>
              <a:t>Duplication prohibited without consent.</a:t>
            </a:r>
          </a:p>
        </p:txBody>
      </p:sp>
      <p:grpSp>
        <p:nvGrpSpPr>
          <p:cNvPr id="2" name="Group 22"/>
          <p:cNvGrpSpPr>
            <a:grpSpLocks/>
          </p:cNvGrpSpPr>
          <p:nvPr userDrawn="1"/>
        </p:nvGrpSpPr>
        <p:grpSpPr bwMode="auto">
          <a:xfrm>
            <a:off x="76200" y="381000"/>
            <a:ext cx="8991600" cy="5029200"/>
            <a:chOff x="76200" y="381000"/>
            <a:chExt cx="8991600" cy="5029200"/>
          </a:xfrm>
        </p:grpSpPr>
        <p:sp>
          <p:nvSpPr>
            <p:cNvPr id="9" name="Rectangle 8"/>
            <p:cNvSpPr/>
            <p:nvPr userDrawn="1"/>
          </p:nvSpPr>
          <p:spPr>
            <a:xfrm>
              <a:off x="5257800" y="381000"/>
              <a:ext cx="3108960" cy="4937760"/>
            </a:xfrm>
            <a:prstGeom prst="rect">
              <a:avLst/>
            </a:prstGeom>
            <a:noFill/>
          </p:spPr>
          <p:txBody>
            <a:bodyPr wrap="none">
              <a:spAutoFit/>
            </a:bodyPr>
            <a:lstStyle/>
            <a:p>
              <a:pPr algn="ctr">
                <a:defRPr/>
              </a:pPr>
              <a:r>
                <a:rPr lang="en-US" sz="40000" b="0" dirty="0">
                  <a:ln w="152400" cmpd="sng">
                    <a:solidFill>
                      <a:schemeClr val="bg1"/>
                    </a:solidFill>
                    <a:prstDash val="solid"/>
                  </a:ln>
                  <a:noFill/>
                  <a:latin typeface="Arial Black" pitchFamily="34" charset="0"/>
                  <a:cs typeface="+mn-cs"/>
                </a:rPr>
                <a:t>?</a:t>
              </a:r>
            </a:p>
          </p:txBody>
        </p:sp>
        <p:grpSp>
          <p:nvGrpSpPr>
            <p:cNvPr id="3" name="Group 73"/>
            <p:cNvGrpSpPr>
              <a:grpSpLocks/>
            </p:cNvGrpSpPr>
            <p:nvPr userDrawn="1"/>
          </p:nvGrpSpPr>
          <p:grpSpPr bwMode="auto">
            <a:xfrm>
              <a:off x="76200" y="4191000"/>
              <a:ext cx="8991600" cy="1219200"/>
              <a:chOff x="76200" y="4191000"/>
              <a:chExt cx="8991600" cy="1219200"/>
            </a:xfrm>
          </p:grpSpPr>
          <p:sp>
            <p:nvSpPr>
              <p:cNvPr id="11" name="Rectangle 10"/>
              <p:cNvSpPr/>
              <p:nvPr userDrawn="1"/>
            </p:nvSpPr>
            <p:spPr>
              <a:xfrm>
                <a:off x="6096000" y="4191000"/>
                <a:ext cx="1295400" cy="12192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nvGrpSpPr>
              <p:cNvPr id="8" name="Group 70"/>
              <p:cNvGrpSpPr>
                <a:grpSpLocks/>
              </p:cNvGrpSpPr>
              <p:nvPr userDrawn="1"/>
            </p:nvGrpSpPr>
            <p:grpSpPr bwMode="auto">
              <a:xfrm>
                <a:off x="76200" y="4288536"/>
                <a:ext cx="8991600" cy="893064"/>
                <a:chOff x="76200" y="4288536"/>
                <a:chExt cx="8991600" cy="893064"/>
              </a:xfrm>
            </p:grpSpPr>
            <p:grpSp>
              <p:nvGrpSpPr>
                <p:cNvPr id="10" name="Group 69"/>
                <p:cNvGrpSpPr>
                  <a:grpSpLocks/>
                </p:cNvGrpSpPr>
                <p:nvPr userDrawn="1"/>
              </p:nvGrpSpPr>
              <p:grpSpPr bwMode="auto">
                <a:xfrm>
                  <a:off x="6236208" y="4288536"/>
                  <a:ext cx="1014984" cy="886968"/>
                  <a:chOff x="6236208" y="4288536"/>
                  <a:chExt cx="1014984" cy="886968"/>
                </a:xfrm>
              </p:grpSpPr>
              <p:cxnSp>
                <p:nvCxnSpPr>
                  <p:cNvPr id="20" name="Straight Connector 19"/>
                  <p:cNvCxnSpPr/>
                  <p:nvPr userDrawn="1"/>
                </p:nvCxnSpPr>
                <p:spPr>
                  <a:xfrm>
                    <a:off x="6235700" y="4287838"/>
                    <a:ext cx="1016000" cy="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6235700" y="4324350"/>
                    <a:ext cx="0" cy="85090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7251700" y="4324350"/>
                    <a:ext cx="0" cy="85090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 name="Group 68"/>
                <p:cNvGrpSpPr>
                  <a:grpSpLocks/>
                </p:cNvGrpSpPr>
                <p:nvPr userDrawn="1"/>
              </p:nvGrpSpPr>
              <p:grpSpPr bwMode="auto">
                <a:xfrm>
                  <a:off x="76200" y="5175504"/>
                  <a:ext cx="6120384" cy="0"/>
                  <a:chOff x="76200" y="5175504"/>
                  <a:chExt cx="6120384" cy="0"/>
                </a:xfrm>
              </p:grpSpPr>
              <p:cxnSp>
                <p:nvCxnSpPr>
                  <p:cNvPr id="18" name="Straight Connector 17"/>
                  <p:cNvCxnSpPr/>
                  <p:nvPr userDrawn="1"/>
                </p:nvCxnSpPr>
                <p:spPr>
                  <a:xfrm>
                    <a:off x="1066800" y="2147483647"/>
                    <a:ext cx="5129213" cy="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76200" y="2147483647"/>
                    <a:ext cx="1066800" cy="0"/>
                  </a:xfrm>
                  <a:prstGeom prst="line">
                    <a:avLst/>
                  </a:prstGeom>
                  <a:ln w="152400" cap="sq">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 name="Group 67"/>
                <p:cNvGrpSpPr>
                  <a:grpSpLocks/>
                </p:cNvGrpSpPr>
                <p:nvPr userDrawn="1"/>
              </p:nvGrpSpPr>
              <p:grpSpPr bwMode="auto">
                <a:xfrm>
                  <a:off x="7251192" y="5175504"/>
                  <a:ext cx="1816608" cy="6096"/>
                  <a:chOff x="7251192" y="5175504"/>
                  <a:chExt cx="1816608" cy="6096"/>
                </a:xfrm>
              </p:grpSpPr>
              <p:cxnSp>
                <p:nvCxnSpPr>
                  <p:cNvPr id="16" name="Straight Connector 15"/>
                  <p:cNvCxnSpPr/>
                  <p:nvPr userDrawn="1"/>
                </p:nvCxnSpPr>
                <p:spPr>
                  <a:xfrm flipV="1">
                    <a:off x="7251700" y="5175250"/>
                    <a:ext cx="1014413" cy="635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001000" y="5175250"/>
                    <a:ext cx="1066800" cy="0"/>
                  </a:xfrm>
                  <a:prstGeom prst="line">
                    <a:avLst/>
                  </a:prstGeom>
                  <a:ln w="152400" cap="sq">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grpSp>
      <p:cxnSp>
        <p:nvCxnSpPr>
          <p:cNvPr id="23" name="Straight Connector 22"/>
          <p:cNvCxnSpPr/>
          <p:nvPr userDrawn="1"/>
        </p:nvCxnSpPr>
        <p:spPr bwMode="auto">
          <a:xfrm>
            <a:off x="609600" y="5181600"/>
            <a:ext cx="5586413" cy="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bwMode="auto">
          <a:xfrm>
            <a:off x="76200" y="5181600"/>
            <a:ext cx="762000" cy="0"/>
          </a:xfrm>
          <a:prstGeom prst="line">
            <a:avLst/>
          </a:prstGeom>
          <a:ln w="152400" cap="sq">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6" name="Title 7"/>
          <p:cNvSpPr>
            <a:spLocks noGrp="1"/>
          </p:cNvSpPr>
          <p:nvPr>
            <p:ph type="title"/>
          </p:nvPr>
        </p:nvSpPr>
        <p:spPr>
          <a:xfrm>
            <a:off x="758952" y="1298448"/>
            <a:ext cx="4498848" cy="1197864"/>
          </a:xfrm>
        </p:spPr>
        <p:txBody>
          <a:bodyPr>
            <a:noAutofit/>
          </a:bodyPr>
          <a:lstStyle>
            <a:lvl1pPr>
              <a:defRPr sz="3600">
                <a:solidFill>
                  <a:schemeClr val="bg1"/>
                </a:solidFill>
                <a:latin typeface="Franklin Gothic Book" pitchFamily="34" charset="0"/>
                <a:cs typeface="Franklin Gothic Book" pitchFamily="34" charset="0"/>
              </a:defRPr>
            </a:lvl1pPr>
          </a:lstStyle>
          <a:p>
            <a:r>
              <a:rPr lang="en-US" dirty="0" smtClean="0"/>
              <a:t>Click to edit Master title style</a:t>
            </a:r>
            <a:endParaRPr lang="en-US" dirty="0"/>
          </a:p>
        </p:txBody>
      </p:sp>
      <p:sp>
        <p:nvSpPr>
          <p:cNvPr id="27" name="Text Placeholder 9"/>
          <p:cNvSpPr>
            <a:spLocks noGrp="1"/>
          </p:cNvSpPr>
          <p:nvPr>
            <p:ph type="body" sz="quarter" idx="13"/>
          </p:nvPr>
        </p:nvSpPr>
        <p:spPr>
          <a:xfrm>
            <a:off x="758952" y="2514600"/>
            <a:ext cx="4471416" cy="2587752"/>
          </a:xfrm>
        </p:spPr>
        <p:txBody>
          <a:bodyPr>
            <a:noAutofit/>
          </a:bodyPr>
          <a:lstStyle>
            <a:lvl1pPr marL="0" indent="0">
              <a:spcBef>
                <a:spcPts val="0"/>
              </a:spcBef>
              <a:buFont typeface="Arial" pitchFamily="34" charset="0"/>
              <a:buNone/>
              <a:defRPr sz="2400">
                <a:solidFill>
                  <a:schemeClr val="bg1"/>
                </a:solidFill>
                <a:latin typeface="Franklin Gothic Book" pitchFamily="34" charset="0"/>
              </a:defRPr>
            </a:lvl1pPr>
            <a:lvl2pPr marL="0" indent="0">
              <a:spcBef>
                <a:spcPts val="0"/>
              </a:spcBef>
              <a:buFont typeface="Arial" pitchFamily="34" charset="0"/>
              <a:buNone/>
              <a:defRPr sz="2400">
                <a:solidFill>
                  <a:schemeClr val="bg1"/>
                </a:solidFill>
                <a:latin typeface="Franklin Gothic Book" pitchFamily="34" charset="0"/>
              </a:defRPr>
            </a:lvl2pPr>
            <a:lvl3pPr marL="0" indent="0">
              <a:spcBef>
                <a:spcPts val="0"/>
              </a:spcBef>
              <a:buFont typeface="Arial" pitchFamily="34" charset="0"/>
              <a:buNone/>
              <a:defRPr sz="2400">
                <a:solidFill>
                  <a:schemeClr val="bg1"/>
                </a:solidFill>
                <a:latin typeface="Franklin Gothic Book" pitchFamily="34" charset="0"/>
              </a:defRPr>
            </a:lvl3pPr>
            <a:lvl4pPr marL="0" indent="0">
              <a:spcBef>
                <a:spcPts val="0"/>
              </a:spcBef>
              <a:buFont typeface="Arial" pitchFamily="34" charset="0"/>
              <a:buNone/>
              <a:defRPr sz="2400">
                <a:solidFill>
                  <a:schemeClr val="bg1"/>
                </a:solidFill>
                <a:latin typeface="Franklin Gothic Book" pitchFamily="34" charset="0"/>
              </a:defRPr>
            </a:lvl4pPr>
            <a:lvl5pPr marL="0" indent="0">
              <a:spcBef>
                <a:spcPts val="0"/>
              </a:spcBef>
              <a:buFont typeface="Arial" pitchFamily="34" charset="0"/>
              <a:buNone/>
              <a:defRPr sz="2400">
                <a:solidFill>
                  <a:schemeClr val="bg1"/>
                </a:solidFill>
                <a:latin typeface="Franklin Gothic Book"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Slide Number Placeholder 5"/>
          <p:cNvSpPr>
            <a:spLocks noGrp="1"/>
          </p:cNvSpPr>
          <p:nvPr>
            <p:ph type="sldNum" sz="quarter" idx="14"/>
          </p:nvPr>
        </p:nvSpPr>
        <p:spPr>
          <a:xfrm>
            <a:off x="0" y="6446838"/>
            <a:ext cx="533400" cy="365125"/>
          </a:xfrm>
        </p:spPr>
        <p:txBody>
          <a:bodyPr anchor="b"/>
          <a:lstStyle>
            <a:lvl1pPr algn="ctr">
              <a:defRPr sz="1000">
                <a:solidFill>
                  <a:schemeClr val="bg1"/>
                </a:solidFill>
              </a:defRPr>
            </a:lvl1pPr>
          </a:lstStyle>
          <a:p>
            <a:fld id="{8663F1C4-7898-4EF6-99F4-E1BE05FB5B77}"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4" name="Picture 8"/>
          <p:cNvPicPr>
            <a:picLocks noChangeAspect="1"/>
          </p:cNvPicPr>
          <p:nvPr userDrawn="1"/>
        </p:nvPicPr>
        <p:blipFill>
          <a:blip r:embed="rId2"/>
          <a:srcRect/>
          <a:stretch>
            <a:fillRect/>
          </a:stretch>
        </p:blipFill>
        <p:spPr bwMode="auto">
          <a:xfrm>
            <a:off x="6500813" y="6356350"/>
            <a:ext cx="2354262" cy="447675"/>
          </a:xfrm>
          <a:prstGeom prst="rect">
            <a:avLst/>
          </a:prstGeom>
          <a:noFill/>
          <a:ln w="9525">
            <a:noFill/>
            <a:miter lim="800000"/>
            <a:headEnd/>
            <a:tailEnd/>
          </a:ln>
        </p:spPr>
      </p:pic>
      <p:sp>
        <p:nvSpPr>
          <p:cNvPr id="5" name="TextBox 4"/>
          <p:cNvSpPr txBox="1">
            <a:spLocks noChangeArrowheads="1"/>
          </p:cNvSpPr>
          <p:nvPr userDrawn="1"/>
        </p:nvSpPr>
        <p:spPr bwMode="auto">
          <a:xfrm>
            <a:off x="358775"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chemeClr val="bg1"/>
                </a:solidFill>
                <a:latin typeface="Franklin Gothic Book" panose="020B0503020102020204" pitchFamily="34" charset="0"/>
              </a:rPr>
              <a:t>Copyright 1992-2016, Leadership Strategies, Inc. V16.01</a:t>
            </a:r>
          </a:p>
        </p:txBody>
      </p:sp>
      <p:sp>
        <p:nvSpPr>
          <p:cNvPr id="6" name="TextBox 5"/>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chemeClr val="bg1"/>
                </a:solidFill>
                <a:latin typeface="Franklin Gothic Book" panose="020B0503020102020204" pitchFamily="34" charset="0"/>
              </a:rPr>
              <a:t>Duplication prohibited without consent.</a:t>
            </a:r>
          </a:p>
        </p:txBody>
      </p:sp>
      <p:sp>
        <p:nvSpPr>
          <p:cNvPr id="8" name="Title 7"/>
          <p:cNvSpPr>
            <a:spLocks noGrp="1"/>
          </p:cNvSpPr>
          <p:nvPr>
            <p:ph type="title"/>
          </p:nvPr>
        </p:nvSpPr>
        <p:spPr>
          <a:xfrm>
            <a:off x="758952" y="1298448"/>
            <a:ext cx="8071290" cy="1694614"/>
          </a:xfrm>
        </p:spPr>
        <p:txBody>
          <a:bodyP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
        <p:nvSpPr>
          <p:cNvPr id="7" name="Slide Number Placeholder 5"/>
          <p:cNvSpPr>
            <a:spLocks noGrp="1"/>
          </p:cNvSpPr>
          <p:nvPr>
            <p:ph type="sldNum" sz="quarter" idx="10"/>
          </p:nvPr>
        </p:nvSpPr>
        <p:spPr>
          <a:xfrm>
            <a:off x="0" y="6446838"/>
            <a:ext cx="533400" cy="365125"/>
          </a:xfrm>
        </p:spPr>
        <p:txBody>
          <a:bodyPr anchor="b"/>
          <a:lstStyle>
            <a:lvl1pPr algn="ctr">
              <a:defRPr sz="1000">
                <a:solidFill>
                  <a:schemeClr val="bg1"/>
                </a:solidFill>
              </a:defRPr>
            </a:lvl1pPr>
          </a:lstStyle>
          <a:p>
            <a:fld id="{E2FD2777-F157-4C86-A524-FFB544CC5980}"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ll-in-the-blanks in manual">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8"/>
          <p:cNvPicPr>
            <a:picLocks noChangeAspect="1"/>
          </p:cNvPicPr>
          <p:nvPr userDrawn="1"/>
        </p:nvPicPr>
        <p:blipFill>
          <a:blip r:embed="rId2"/>
          <a:srcRect/>
          <a:stretch>
            <a:fillRect/>
          </a:stretch>
        </p:blipFill>
        <p:spPr bwMode="auto">
          <a:xfrm>
            <a:off x="6500813" y="6356350"/>
            <a:ext cx="2354262" cy="447675"/>
          </a:xfrm>
          <a:prstGeom prst="rect">
            <a:avLst/>
          </a:prstGeom>
          <a:noFill/>
          <a:ln w="9525">
            <a:noFill/>
            <a:miter lim="800000"/>
            <a:headEnd/>
            <a:tailEnd/>
          </a:ln>
        </p:spPr>
      </p:pic>
      <p:sp>
        <p:nvSpPr>
          <p:cNvPr id="6" name="TextBox 5"/>
          <p:cNvSpPr txBox="1">
            <a:spLocks noChangeArrowheads="1"/>
          </p:cNvSpPr>
          <p:nvPr userDrawn="1"/>
        </p:nvSpPr>
        <p:spPr bwMode="auto">
          <a:xfrm>
            <a:off x="358775"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chemeClr val="bg1"/>
                </a:solidFill>
                <a:latin typeface="Franklin Gothic Book" panose="020B0503020102020204" pitchFamily="34" charset="0"/>
              </a:rPr>
              <a:t>Copyright 1992-2016, Leadership Strategies, Inc. V16.01</a:t>
            </a:r>
          </a:p>
        </p:txBody>
      </p:sp>
      <p:sp>
        <p:nvSpPr>
          <p:cNvPr id="7" name="TextBox 6"/>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chemeClr val="bg1"/>
                </a:solidFill>
                <a:latin typeface="Franklin Gothic Book" panose="020B0503020102020204" pitchFamily="34" charset="0"/>
              </a:rPr>
              <a:t>Duplication prohibited without consent.</a:t>
            </a:r>
          </a:p>
        </p:txBody>
      </p:sp>
      <p:sp>
        <p:nvSpPr>
          <p:cNvPr id="8" name="Title 7"/>
          <p:cNvSpPr>
            <a:spLocks noGrp="1"/>
          </p:cNvSpPr>
          <p:nvPr>
            <p:ph type="title"/>
          </p:nvPr>
        </p:nvSpPr>
        <p:spPr>
          <a:xfrm>
            <a:off x="786384" y="137160"/>
            <a:ext cx="8074152" cy="1143000"/>
          </a:xfrm>
        </p:spPr>
        <p:txBody>
          <a:bodyPr>
            <a:noAutofit/>
          </a:bodyPr>
          <a:lstStyle>
            <a:lvl1pPr>
              <a:defRPr sz="4800">
                <a:solidFill>
                  <a:schemeClr val="bg1"/>
                </a:solidFill>
                <a:latin typeface="Franklin Gothic Medium" pitchFamily="34" charset="0"/>
                <a:cs typeface="Franklin Gothic Medium" pitchFamily="34" charset="0"/>
              </a:defRPr>
            </a:lvl1pPr>
          </a:lstStyle>
          <a:p>
            <a:r>
              <a:rPr lang="en-US" dirty="0" smtClean="0"/>
              <a:t>Click to edit Master title style</a:t>
            </a:r>
            <a:endParaRPr lang="en-US" dirty="0"/>
          </a:p>
        </p:txBody>
      </p:sp>
      <p:sp>
        <p:nvSpPr>
          <p:cNvPr id="11" name="Content Placeholder 2"/>
          <p:cNvSpPr>
            <a:spLocks noGrp="1"/>
          </p:cNvSpPr>
          <p:nvPr>
            <p:ph idx="1"/>
          </p:nvPr>
        </p:nvSpPr>
        <p:spPr>
          <a:xfrm>
            <a:off x="783390" y="1457760"/>
            <a:ext cx="8071290" cy="4898590"/>
          </a:xfrm>
        </p:spPr>
        <p:txBody>
          <a:bodyPr/>
          <a:lstStyle>
            <a:lvl1pPr marL="0" indent="0">
              <a:buClr>
                <a:srgbClr val="99AB21"/>
              </a:buClr>
              <a:buNone/>
              <a:defRPr>
                <a:solidFill>
                  <a:schemeClr val="bg1"/>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chemeClr val="bg1"/>
                </a:solidFill>
                <a:latin typeface="Franklin Gothic Book"/>
                <a:cs typeface="Franklin Gothic Book"/>
              </a:defRPr>
            </a:lvl3pPr>
            <a:lvl4pPr>
              <a:buClr>
                <a:srgbClr val="99AB21"/>
              </a:buClr>
              <a:defRPr>
                <a:solidFill>
                  <a:schemeClr val="bg1"/>
                </a:solidFill>
                <a:latin typeface="Franklin Gothic Book"/>
                <a:cs typeface="Franklin Gothic Book"/>
              </a:defRPr>
            </a:lvl4pPr>
            <a:lvl5pPr>
              <a:buClr>
                <a:srgbClr val="99AB21"/>
              </a:buClr>
              <a:defRPr>
                <a:solidFill>
                  <a:schemeClr val="bg1"/>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10"/>
          </p:nvPr>
        </p:nvSpPr>
        <p:spPr>
          <a:xfrm>
            <a:off x="-152400" y="6446838"/>
            <a:ext cx="495300" cy="365125"/>
          </a:xfrm>
        </p:spPr>
        <p:txBody>
          <a:bodyPr anchor="b"/>
          <a:lstStyle>
            <a:lvl1pPr>
              <a:defRPr sz="1000">
                <a:solidFill>
                  <a:schemeClr val="bg1"/>
                </a:solidFill>
              </a:defRPr>
            </a:lvl1pPr>
          </a:lstStyle>
          <a:p>
            <a:fld id="{1E39F939-5B1E-49B7-9AF3-E7BE804FC8D9}"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ole Play &amp; Exercises">
    <p:spTree>
      <p:nvGrpSpPr>
        <p:cNvPr id="1" name=""/>
        <p:cNvGrpSpPr/>
        <p:nvPr/>
      </p:nvGrpSpPr>
      <p:grpSpPr>
        <a:xfrm>
          <a:off x="0" y="0"/>
          <a:ext cx="0" cy="0"/>
          <a:chOff x="0" y="0"/>
          <a:chExt cx="0" cy="0"/>
        </a:xfrm>
      </p:grpSpPr>
      <p:sp>
        <p:nvSpPr>
          <p:cNvPr id="4" name="Freeform 3"/>
          <p:cNvSpPr/>
          <p:nvPr userDrawn="1"/>
        </p:nvSpPr>
        <p:spPr>
          <a:xfrm>
            <a:off x="0" y="0"/>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858000">
                <a:moveTo>
                  <a:pt x="0" y="0"/>
                </a:moveTo>
                <a:lnTo>
                  <a:pt x="9144000" y="0"/>
                </a:lnTo>
                <a:lnTo>
                  <a:pt x="9144000" y="6858000"/>
                </a:lnTo>
                <a:lnTo>
                  <a:pt x="0" y="6858000"/>
                </a:lnTo>
                <a:lnTo>
                  <a:pt x="0" y="0"/>
                </a:lnTo>
                <a:close/>
              </a:path>
            </a:pathLst>
          </a:cu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8"/>
          <p:cNvPicPr>
            <a:picLocks noChangeAspect="1"/>
          </p:cNvPicPr>
          <p:nvPr/>
        </p:nvPicPr>
        <p:blipFill>
          <a:blip r:embed="rId2"/>
          <a:srcRect/>
          <a:stretch>
            <a:fillRect/>
          </a:stretch>
        </p:blipFill>
        <p:spPr bwMode="auto">
          <a:xfrm>
            <a:off x="6500813" y="6356350"/>
            <a:ext cx="2354262" cy="447675"/>
          </a:xfrm>
          <a:prstGeom prst="rect">
            <a:avLst/>
          </a:prstGeom>
          <a:noFill/>
          <a:ln w="9525">
            <a:noFill/>
            <a:miter lim="800000"/>
            <a:headEnd/>
            <a:tailEnd/>
          </a:ln>
        </p:spPr>
      </p:pic>
      <p:sp>
        <p:nvSpPr>
          <p:cNvPr id="6" name="TextBox 5"/>
          <p:cNvSpPr txBox="1">
            <a:spLocks noChangeArrowheads="1"/>
          </p:cNvSpPr>
          <p:nvPr userDrawn="1"/>
        </p:nvSpPr>
        <p:spPr bwMode="auto">
          <a:xfrm>
            <a:off x="358775"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chemeClr val="bg1"/>
                </a:solidFill>
                <a:latin typeface="Franklin Gothic Book" panose="020B0503020102020204" pitchFamily="34" charset="0"/>
              </a:rPr>
              <a:t>Copyright 1992-2016, Leadership Strategies, Inc. V16.01</a:t>
            </a:r>
          </a:p>
        </p:txBody>
      </p:sp>
      <p:sp>
        <p:nvSpPr>
          <p:cNvPr id="7" name="TextBox 6"/>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chemeClr val="bg1"/>
                </a:solidFill>
                <a:latin typeface="Franklin Gothic Book" panose="020B0503020102020204" pitchFamily="34" charset="0"/>
              </a:rPr>
              <a:t>Duplication prohibited without consent.</a:t>
            </a:r>
          </a:p>
        </p:txBody>
      </p:sp>
      <p:sp>
        <p:nvSpPr>
          <p:cNvPr id="9" name="Title 7"/>
          <p:cNvSpPr>
            <a:spLocks noGrp="1"/>
          </p:cNvSpPr>
          <p:nvPr>
            <p:ph type="title"/>
          </p:nvPr>
        </p:nvSpPr>
        <p:spPr>
          <a:xfrm>
            <a:off x="758952" y="1298448"/>
            <a:ext cx="4498848" cy="1197864"/>
          </a:xfrm>
        </p:spPr>
        <p:txBody>
          <a:bodyPr>
            <a:noAutofit/>
          </a:bodyPr>
          <a:lstStyle>
            <a:lvl1pPr>
              <a:defRPr sz="3600">
                <a:solidFill>
                  <a:schemeClr val="bg1"/>
                </a:solidFill>
                <a:latin typeface="Franklin Gothic Book"/>
                <a:cs typeface="Franklin Gothic Book"/>
              </a:defRPr>
            </a:lvl1pPr>
          </a:lstStyle>
          <a:p>
            <a:r>
              <a:rPr lang="en-US" dirty="0" smtClean="0"/>
              <a:t>Click to edit Master title style</a:t>
            </a:r>
            <a:endParaRPr lang="en-US" dirty="0"/>
          </a:p>
        </p:txBody>
      </p:sp>
      <p:sp>
        <p:nvSpPr>
          <p:cNvPr id="10" name="Text Placeholder 9"/>
          <p:cNvSpPr>
            <a:spLocks noGrp="1"/>
          </p:cNvSpPr>
          <p:nvPr>
            <p:ph type="body" sz="quarter" idx="13"/>
          </p:nvPr>
        </p:nvSpPr>
        <p:spPr>
          <a:xfrm>
            <a:off x="758952" y="2514600"/>
            <a:ext cx="4498848" cy="2587752"/>
          </a:xfrm>
        </p:spPr>
        <p:txBody>
          <a:bodyPr>
            <a:noAutofit/>
          </a:bodyPr>
          <a:lstStyle>
            <a:lvl1pPr marL="0" indent="0">
              <a:spcBef>
                <a:spcPts val="0"/>
              </a:spcBef>
              <a:buFont typeface="Arial" pitchFamily="34" charset="0"/>
              <a:buNone/>
              <a:defRPr sz="2400">
                <a:solidFill>
                  <a:schemeClr val="bg1"/>
                </a:solidFill>
                <a:latin typeface="Franklin Gothic Book" pitchFamily="34" charset="0"/>
              </a:defRPr>
            </a:lvl1pPr>
            <a:lvl2pPr marL="0" indent="0">
              <a:spcBef>
                <a:spcPts val="0"/>
              </a:spcBef>
              <a:buFont typeface="Arial" pitchFamily="34" charset="0"/>
              <a:buNone/>
              <a:defRPr sz="2400">
                <a:solidFill>
                  <a:schemeClr val="bg1"/>
                </a:solidFill>
                <a:latin typeface="Franklin Gothic Book" pitchFamily="34" charset="0"/>
              </a:defRPr>
            </a:lvl2pPr>
            <a:lvl3pPr marL="0" indent="0">
              <a:spcBef>
                <a:spcPts val="0"/>
              </a:spcBef>
              <a:buFont typeface="Arial" pitchFamily="34" charset="0"/>
              <a:buNone/>
              <a:defRPr sz="2400">
                <a:solidFill>
                  <a:schemeClr val="bg1"/>
                </a:solidFill>
                <a:latin typeface="Franklin Gothic Book" pitchFamily="34" charset="0"/>
              </a:defRPr>
            </a:lvl3pPr>
            <a:lvl4pPr marL="0" indent="0">
              <a:spcBef>
                <a:spcPts val="0"/>
              </a:spcBef>
              <a:buFont typeface="Arial" pitchFamily="34" charset="0"/>
              <a:buNone/>
              <a:defRPr sz="2400">
                <a:solidFill>
                  <a:schemeClr val="bg1"/>
                </a:solidFill>
                <a:latin typeface="Franklin Gothic Book" pitchFamily="34" charset="0"/>
              </a:defRPr>
            </a:lvl4pPr>
            <a:lvl5pPr marL="0" indent="0">
              <a:spcBef>
                <a:spcPts val="0"/>
              </a:spcBef>
              <a:buFont typeface="Arial" pitchFamily="34" charset="0"/>
              <a:buNone/>
              <a:defRPr sz="2400">
                <a:solidFill>
                  <a:schemeClr val="bg1"/>
                </a:solidFill>
                <a:latin typeface="Franklin Gothic Book"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5"/>
          <p:cNvSpPr>
            <a:spLocks noGrp="1"/>
          </p:cNvSpPr>
          <p:nvPr>
            <p:ph type="sldNum" sz="quarter" idx="14"/>
          </p:nvPr>
        </p:nvSpPr>
        <p:spPr>
          <a:xfrm>
            <a:off x="0" y="6446838"/>
            <a:ext cx="342900" cy="365125"/>
          </a:xfrm>
        </p:spPr>
        <p:txBody>
          <a:bodyPr anchor="b"/>
          <a:lstStyle>
            <a:lvl1pPr algn="ctr">
              <a:defRPr sz="1000">
                <a:solidFill>
                  <a:schemeClr val="bg1"/>
                </a:solidFill>
              </a:defRPr>
            </a:lvl1pPr>
          </a:lstStyle>
          <a:p>
            <a:fld id="{D07ECC83-96C6-4EE3-8CB4-29417B3FED79}"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4" name="Picture 8"/>
          <p:cNvPicPr>
            <a:picLocks noChangeAspect="1"/>
          </p:cNvPicPr>
          <p:nvPr/>
        </p:nvPicPr>
        <p:blipFill>
          <a:blip r:embed="rId2"/>
          <a:srcRect/>
          <a:stretch>
            <a:fillRect/>
          </a:stretch>
        </p:blipFill>
        <p:spPr bwMode="auto">
          <a:xfrm>
            <a:off x="6500813" y="6356350"/>
            <a:ext cx="2354262" cy="447675"/>
          </a:xfrm>
          <a:prstGeom prst="rect">
            <a:avLst/>
          </a:prstGeom>
          <a:noFill/>
          <a:ln w="9525">
            <a:noFill/>
            <a:miter lim="800000"/>
            <a:headEnd/>
            <a:tailEnd/>
          </a:ln>
        </p:spPr>
      </p:pic>
      <p:sp>
        <p:nvSpPr>
          <p:cNvPr id="5" name="TextBox 4"/>
          <p:cNvSpPr txBox="1">
            <a:spLocks noChangeArrowheads="1"/>
          </p:cNvSpPr>
          <p:nvPr userDrawn="1"/>
        </p:nvSpPr>
        <p:spPr bwMode="auto">
          <a:xfrm>
            <a:off x="358775" y="6565900"/>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smtClean="0">
                <a:solidFill>
                  <a:schemeClr val="bg1"/>
                </a:solidFill>
                <a:latin typeface="Franklin Gothic Book" panose="020B0503020102020204" pitchFamily="34" charset="0"/>
              </a:rPr>
              <a:t>Copyright 1992-2016, Leadership Strategies, Inc. V16.01</a:t>
            </a:r>
          </a:p>
        </p:txBody>
      </p:sp>
      <p:sp>
        <p:nvSpPr>
          <p:cNvPr id="6" name="TextBox 5"/>
          <p:cNvSpPr txBox="1">
            <a:spLocks noChangeArrowheads="1"/>
          </p:cNvSpPr>
          <p:nvPr userDrawn="1"/>
        </p:nvSpPr>
        <p:spPr bwMode="auto">
          <a:xfrm>
            <a:off x="3690938" y="6565900"/>
            <a:ext cx="2305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smtClean="0">
                <a:solidFill>
                  <a:schemeClr val="bg1"/>
                </a:solidFill>
                <a:latin typeface="Franklin Gothic Book" panose="020B0503020102020204" pitchFamily="34" charset="0"/>
              </a:rPr>
              <a:t>Duplication prohibited without consent.</a:t>
            </a:r>
          </a:p>
        </p:txBody>
      </p:sp>
      <p:sp>
        <p:nvSpPr>
          <p:cNvPr id="9" name="Title 7"/>
          <p:cNvSpPr>
            <a:spLocks noGrp="1"/>
          </p:cNvSpPr>
          <p:nvPr>
            <p:ph type="title"/>
          </p:nvPr>
        </p:nvSpPr>
        <p:spPr>
          <a:xfrm>
            <a:off x="783390" y="2412474"/>
            <a:ext cx="8071290" cy="1694614"/>
          </a:xfrm>
        </p:spPr>
        <p:txBody>
          <a:bodyP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
        <p:nvSpPr>
          <p:cNvPr id="7" name="Slide Number Placeholder 5"/>
          <p:cNvSpPr>
            <a:spLocks noGrp="1"/>
          </p:cNvSpPr>
          <p:nvPr>
            <p:ph type="sldNum" sz="quarter" idx="10"/>
          </p:nvPr>
        </p:nvSpPr>
        <p:spPr>
          <a:xfrm>
            <a:off x="0" y="6446838"/>
            <a:ext cx="342900" cy="365125"/>
          </a:xfrm>
        </p:spPr>
        <p:txBody>
          <a:bodyPr anchor="b"/>
          <a:lstStyle>
            <a:lvl1pPr algn="ctr">
              <a:defRPr sz="1000">
                <a:solidFill>
                  <a:schemeClr val="bg1"/>
                </a:solidFill>
              </a:defRPr>
            </a:lvl1pPr>
          </a:lstStyle>
          <a:p>
            <a:fld id="{286462A8-5F93-4AFF-816A-0949833867AE}" type="slidenum">
              <a:rPr lang="en-US" altLang="en-US"/>
              <a:pPr/>
              <a:t>‹#›</a:t>
            </a:fld>
            <a:endParaRPr lang="en-US" altLang="en-US" dirty="0"/>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82638" y="107950"/>
            <a:ext cx="790416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nvPr>
        </p:nvSpPr>
        <p:spPr>
          <a:xfrm>
            <a:off x="476250" y="6356350"/>
            <a:ext cx="3971925" cy="365125"/>
          </a:xfrm>
          <a:prstGeom prst="rect">
            <a:avLst/>
          </a:prstGeom>
        </p:spPr>
        <p:txBody>
          <a:bodyPr vert="horz" lIns="91440" tIns="45720" rIns="91440" bIns="45720" rtlCol="0" anchor="ctr"/>
          <a:lstStyle>
            <a:lvl1pPr algn="l" eaLnBrk="0" hangingPunct="0">
              <a:defRPr sz="1200" dirty="0">
                <a:solidFill>
                  <a:srgbClr val="00467F"/>
                </a:solidFill>
                <a:latin typeface="Franklin Gothic Book"/>
                <a:cs typeface="Franklin Gothic Book"/>
              </a:defRPr>
            </a:lvl1pPr>
          </a:lstStyle>
          <a:p>
            <a:pPr>
              <a:defRPr/>
            </a:pPr>
            <a:r>
              <a:rPr lang="en-US" dirty="0" smtClean="0"/>
              <a:t>Copyright 1992-2016, Leadership Strategies, Inc. V16.01</a:t>
            </a:r>
          </a:p>
          <a:p>
            <a:pPr>
              <a:defRPr/>
            </a:pPr>
            <a:endParaRPr lang="en-US" dirty="0"/>
          </a:p>
        </p:txBody>
      </p:sp>
      <p:sp>
        <p:nvSpPr>
          <p:cNvPr id="6" name="Slide Number Placeholder 5"/>
          <p:cNvSpPr>
            <a:spLocks noGrp="1"/>
          </p:cNvSpPr>
          <p:nvPr>
            <p:ph type="sldNum" sz="quarter" idx="4"/>
          </p:nvPr>
        </p:nvSpPr>
        <p:spPr>
          <a:xfrm>
            <a:off x="8294688" y="6356350"/>
            <a:ext cx="392112"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A923CB4-BF81-4B01-B3DC-C955297ACFA8}" type="slidenum">
              <a:rPr lang="en-US" altLang="en-US"/>
              <a:pPr/>
              <a:t>‹#›</a:t>
            </a:fld>
            <a:endParaRPr lang="en-US" altLang="en-US" dirty="0"/>
          </a:p>
        </p:txBody>
      </p:sp>
      <p:sp>
        <p:nvSpPr>
          <p:cNvPr id="7" name="Footer Placeholder 4"/>
          <p:cNvSpPr txBox="1">
            <a:spLocks/>
          </p:cNvSpPr>
          <p:nvPr/>
        </p:nvSpPr>
        <p:spPr>
          <a:xfrm>
            <a:off x="4183063" y="6356350"/>
            <a:ext cx="3863975" cy="365125"/>
          </a:xfrm>
          <a:prstGeom prst="rect">
            <a:avLst/>
          </a:prstGeom>
        </p:spPr>
        <p:txBody>
          <a:bodyPr anchor="ctr"/>
          <a:lstStyle>
            <a:lvl1pPr algn="l">
              <a:defRPr sz="1200">
                <a:solidFill>
                  <a:schemeClr val="tx1">
                    <a:tint val="75000"/>
                  </a:schemeClr>
                </a:solidFill>
              </a:defRPr>
            </a:lvl1pPr>
          </a:lstStyle>
          <a:p>
            <a:pPr algn="ctr" defTabSz="457200" eaLnBrk="1" fontAlgn="auto" hangingPunct="1">
              <a:spcBef>
                <a:spcPts val="0"/>
              </a:spcBef>
              <a:spcAft>
                <a:spcPts val="0"/>
              </a:spcAft>
              <a:defRPr/>
            </a:pPr>
            <a:r>
              <a:rPr lang="en-US" b="0" dirty="0" smtClean="0">
                <a:solidFill>
                  <a:srgbClr val="00467F"/>
                </a:solidFill>
                <a:latin typeface="Franklin Gothic Book"/>
                <a:cs typeface="Franklin Gothic Book"/>
              </a:rPr>
              <a:t>Duplication prohibited without consent.</a:t>
            </a:r>
          </a:p>
          <a:p>
            <a:pPr defTabSz="457200" eaLnBrk="1" fontAlgn="auto" hangingPunct="1">
              <a:spcBef>
                <a:spcPts val="0"/>
              </a:spcBef>
              <a:spcAft>
                <a:spcPts val="0"/>
              </a:spcAft>
              <a:defRPr/>
            </a:pPr>
            <a:endParaRPr lang="en-US" b="0" dirty="0">
              <a:latin typeface="+mn-lt"/>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iming>
    <p:tnLst>
      <p:par>
        <p:cTn id="1" dur="indefinite" restart="never" nodeType="tmRoot"/>
      </p:par>
    </p:tnLst>
  </p:timing>
  <p:hf hdr="0" ftr="0" dt="0"/>
  <p:txStyles>
    <p:titleStyle>
      <a:lvl1pPr algn="l" defTabSz="457200" rtl="0" eaLnBrk="0" fontAlgn="base" hangingPunct="0">
        <a:spcBef>
          <a:spcPct val="0"/>
        </a:spcBef>
        <a:spcAft>
          <a:spcPct val="0"/>
        </a:spcAft>
        <a:defRPr sz="4400" kern="1200">
          <a:solidFill>
            <a:srgbClr val="00467F"/>
          </a:solidFill>
          <a:latin typeface="Franklin Gothic Medium"/>
          <a:ea typeface="Franklin Gothic Medium" pitchFamily="34" charset="0"/>
          <a:cs typeface="Franklin Gothic Medium"/>
        </a:defRPr>
      </a:lvl1pPr>
      <a:lvl2pPr algn="l" defTabSz="457200" rtl="0" eaLnBrk="0" fontAlgn="base" hangingPunct="0">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2pPr>
      <a:lvl3pPr algn="l" defTabSz="457200" rtl="0" eaLnBrk="0" fontAlgn="base" hangingPunct="0">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3pPr>
      <a:lvl4pPr algn="l" defTabSz="457200" rtl="0" eaLnBrk="0" fontAlgn="base" hangingPunct="0">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4pPr>
      <a:lvl5pPr algn="l" defTabSz="457200" rtl="0" eaLnBrk="0" fontAlgn="base" hangingPunct="0">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5pPr>
      <a:lvl6pPr marL="457200" algn="l" defTabSz="457200" rtl="0" fontAlgn="base">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6pPr>
      <a:lvl7pPr marL="914400" algn="l" defTabSz="457200" rtl="0" fontAlgn="base">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7pPr>
      <a:lvl8pPr marL="1371600" algn="l" defTabSz="457200" rtl="0" fontAlgn="base">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8pPr>
      <a:lvl9pPr marL="1828800" algn="l" defTabSz="457200" rtl="0" fontAlgn="base">
        <a:spcBef>
          <a:spcPct val="0"/>
        </a:spcBef>
        <a:spcAft>
          <a:spcPct val="0"/>
        </a:spcAft>
        <a:defRPr sz="4400">
          <a:solidFill>
            <a:srgbClr val="00467F"/>
          </a:solidFill>
          <a:latin typeface="Franklin Gothic Medium" pitchFamily="34" charset="0"/>
          <a:ea typeface="Franklin Gothic Medium" pitchFamily="34" charset="0"/>
          <a:cs typeface="Franklin Gothic Medium"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rgbClr val="00467F"/>
          </a:solidFill>
          <a:latin typeface="Arial"/>
          <a:ea typeface="+mn-ea"/>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00467F"/>
          </a:solidFill>
          <a:latin typeface="Arial"/>
          <a:ea typeface="+mn-ea"/>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00467F"/>
          </a:solidFill>
          <a:latin typeface="Arial"/>
          <a:ea typeface="+mn-ea"/>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00467F"/>
          </a:solidFill>
          <a:latin typeface="Arial"/>
          <a:ea typeface="+mn-ea"/>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4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mailto:etraining@leadstrat.com" TargetMode="External"/><Relationship Id="rId7"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hyperlink" Target="http://www.facebook.com/Leadstrat"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p:sp>
        <p:nvSpPr>
          <p:cNvPr id="4" name="Slide Number Placeholder 3"/>
          <p:cNvSpPr>
            <a:spLocks noGrp="1"/>
          </p:cNvSpPr>
          <p:nvPr>
            <p:ph type="sldNum" sz="quarter" idx="10"/>
          </p:nvPr>
        </p:nvSpPr>
        <p:spPr/>
        <p:txBody>
          <a:bodyPr/>
          <a:lstStyle/>
          <a:p>
            <a:fld id="{F29FD61F-2294-5D42-A9D7-9928D42B3773}" type="slidenum">
              <a:rPr lang="en-US" smtClean="0"/>
              <a:pPr/>
              <a:t>1</a:t>
            </a:fld>
            <a:endParaRPr lang="en-US" dirty="0"/>
          </a:p>
        </p:txBody>
      </p:sp>
      <p:sp>
        <p:nvSpPr>
          <p:cNvPr id="5" name="Title 1"/>
          <p:cNvSpPr txBox="1">
            <a:spLocks/>
          </p:cNvSpPr>
          <p:nvPr/>
        </p:nvSpPr>
        <p:spPr>
          <a:xfrm>
            <a:off x="0" y="4656667"/>
            <a:ext cx="9144000" cy="2031999"/>
          </a:xfrm>
          <a:prstGeom prst="rect">
            <a:avLst/>
          </a:prstGeom>
        </p:spPr>
        <p:txBody>
          <a:bodyPr vert="horz" lIns="91440" tIns="45720" rIns="91440" bIns="45720" rtlCol="0" anchor="t">
            <a:noAutofit/>
          </a:bodyPr>
          <a:lstStyle/>
          <a:p>
            <a:pPr marL="0" marR="0" lvl="0" indent="0" algn="ctr" defTabSz="457200" rtl="0" eaLnBrk="1" fontAlgn="auto" latinLnBrk="0" hangingPunct="1">
              <a:lnSpc>
                <a:spcPct val="80000"/>
              </a:lnSpc>
              <a:spcBef>
                <a:spcPct val="0"/>
              </a:spcBef>
              <a:spcAft>
                <a:spcPts val="0"/>
              </a:spcAft>
              <a:buClrTx/>
              <a:buSzTx/>
              <a:buFontTx/>
              <a:buNone/>
              <a:tabLst/>
              <a:defRPr/>
            </a:pPr>
            <a:r>
              <a:rPr kumimoji="0" lang="en-US" sz="7600" b="0" i="0" u="none" strike="noStrike" kern="1200" cap="all" spc="0" normalizeH="0" baseline="0" noProof="0" dirty="0" smtClean="0">
                <a:ln>
                  <a:noFill/>
                </a:ln>
                <a:solidFill>
                  <a:schemeClr val="bg1"/>
                </a:solidFill>
                <a:effectLst/>
                <a:uLnTx/>
                <a:uFillTx/>
                <a:latin typeface="Franklin Gothic Medium"/>
                <a:ea typeface="+mj-ea"/>
                <a:cs typeface="Franklin Gothic Medium"/>
              </a:rPr>
              <a:t>V.</a:t>
            </a:r>
            <a:r>
              <a:rPr kumimoji="0" lang="en-US" sz="7600" b="0" i="0" u="none" strike="noStrike" kern="1200" cap="all" spc="0" normalizeH="0" noProof="0" dirty="0" smtClean="0">
                <a:ln>
                  <a:noFill/>
                </a:ln>
                <a:solidFill>
                  <a:schemeClr val="bg1"/>
                </a:solidFill>
                <a:effectLst/>
                <a:uLnTx/>
                <a:uFillTx/>
                <a:latin typeface="Franklin Gothic Medium"/>
                <a:ea typeface="+mj-ea"/>
                <a:cs typeface="Franklin Gothic Medium"/>
              </a:rPr>
              <a:t> </a:t>
            </a:r>
            <a:r>
              <a:rPr kumimoji="0" lang="en-US" sz="7600" b="0" i="0" u="none" strike="noStrike" kern="1200" cap="all" spc="0" normalizeH="0" baseline="0" noProof="0" dirty="0" smtClean="0">
                <a:ln>
                  <a:noFill/>
                </a:ln>
                <a:solidFill>
                  <a:schemeClr val="bg1"/>
                </a:solidFill>
                <a:effectLst/>
                <a:uLnTx/>
                <a:uFillTx/>
                <a:latin typeface="Franklin Gothic Medium"/>
                <a:ea typeface="+mj-ea"/>
                <a:cs typeface="Franklin Gothic Medium"/>
              </a:rPr>
              <a:t>Understanding</a:t>
            </a:r>
            <a:br>
              <a:rPr kumimoji="0" lang="en-US" sz="7600" b="0" i="0" u="none" strike="noStrike" kern="1200" cap="all" spc="0" normalizeH="0" baseline="0" noProof="0" dirty="0" smtClean="0">
                <a:ln>
                  <a:noFill/>
                </a:ln>
                <a:solidFill>
                  <a:schemeClr val="bg1"/>
                </a:solidFill>
                <a:effectLst/>
                <a:uLnTx/>
                <a:uFillTx/>
                <a:latin typeface="Franklin Gothic Medium"/>
                <a:ea typeface="+mj-ea"/>
                <a:cs typeface="Franklin Gothic Medium"/>
              </a:rPr>
            </a:br>
            <a:r>
              <a:rPr kumimoji="0" lang="en-US" sz="7600" b="0" i="0" u="none" strike="noStrike" kern="1200" cap="all" spc="0" normalizeH="0" baseline="0" noProof="0" dirty="0" smtClean="0">
                <a:ln>
                  <a:noFill/>
                </a:ln>
                <a:solidFill>
                  <a:schemeClr val="bg1"/>
                </a:solidFill>
                <a:effectLst/>
                <a:uLnTx/>
                <a:uFillTx/>
                <a:latin typeface="Franklin Gothic Medium"/>
                <a:ea typeface="+mj-ea"/>
                <a:cs typeface="Franklin Gothic Medium"/>
              </a:rPr>
              <a:t>Your Client </a:t>
            </a:r>
            <a:endParaRPr kumimoji="0" lang="en-US" sz="76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pic>
        <p:nvPicPr>
          <p:cNvPr id="6" name="Picture 5"/>
          <p:cNvPicPr>
            <a:picLocks noChangeAspect="1"/>
          </p:cNvPicPr>
          <p:nvPr/>
        </p:nvPicPr>
        <p:blipFill>
          <a:blip r:embed="rId3"/>
          <a:stretch>
            <a:fillRect/>
          </a:stretch>
        </p:blipFill>
        <p:spPr>
          <a:xfrm>
            <a:off x="6500608" y="6356607"/>
            <a:ext cx="2354072" cy="448056"/>
          </a:xfrm>
          <a:prstGeom prst="rect">
            <a:avLst/>
          </a:prstGeom>
        </p:spPr>
      </p:pic>
      <p:pic>
        <p:nvPicPr>
          <p:cNvPr id="11" name="Picture 10" descr="Know_your_customers.jpg"/>
          <p:cNvPicPr>
            <a:picLocks noChangeAspect="1"/>
          </p:cNvPicPr>
          <p:nvPr/>
        </p:nvPicPr>
        <p:blipFill rotWithShape="1">
          <a:blip r:embed="rId4">
            <a:extLst>
              <a:ext uri="{28A0092B-C50C-407E-A947-70E740481C1C}">
                <a14:useLocalDpi xmlns:a14="http://schemas.microsoft.com/office/drawing/2010/main" val="0"/>
              </a:ext>
            </a:extLst>
          </a:blip>
          <a:srcRect b="8950"/>
          <a:stretch/>
        </p:blipFill>
        <p:spPr>
          <a:xfrm>
            <a:off x="0" y="0"/>
            <a:ext cx="9144000" cy="4656668"/>
          </a:xfrm>
          <a:prstGeom prst="rect">
            <a:avLst/>
          </a:prstGeom>
        </p:spPr>
      </p:pic>
    </p:spTree>
    <p:extLst>
      <p:ext uri="{BB962C8B-B14F-4D97-AF65-F5344CB8AC3E}">
        <p14:creationId xmlns:p14="http://schemas.microsoft.com/office/powerpoint/2010/main" val="177601896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300" dirty="0" smtClean="0">
                <a:solidFill>
                  <a:schemeClr val="tx2"/>
                </a:solidFill>
              </a:rPr>
              <a:t>The High D</a:t>
            </a:r>
            <a:r>
              <a:rPr lang="en-US" dirty="0" smtClean="0">
                <a:solidFill>
                  <a:schemeClr val="tx2"/>
                </a:solidFill>
              </a:rPr>
              <a:t/>
            </a:r>
            <a:br>
              <a:rPr lang="en-US" dirty="0" smtClean="0">
                <a:solidFill>
                  <a:schemeClr val="tx2"/>
                </a:solidFill>
              </a:rPr>
            </a:br>
            <a:endParaRPr lang="en-US" dirty="0">
              <a:solidFill>
                <a:schemeClr val="tx2"/>
              </a:solidFill>
            </a:endParaRPr>
          </a:p>
        </p:txBody>
      </p:sp>
      <p:sp>
        <p:nvSpPr>
          <p:cNvPr id="3" name="Content Placeholder 2"/>
          <p:cNvSpPr>
            <a:spLocks noGrp="1"/>
          </p:cNvSpPr>
          <p:nvPr>
            <p:ph idx="1"/>
          </p:nvPr>
        </p:nvSpPr>
        <p:spPr>
          <a:xfrm>
            <a:off x="783390" y="1089635"/>
            <a:ext cx="5460999" cy="4898590"/>
          </a:xfrm>
        </p:spPr>
        <p:txBody>
          <a:bodyPr>
            <a:normAutofit fontScale="92500"/>
          </a:bodyPr>
          <a:lstStyle/>
          <a:p>
            <a:pPr marL="0" indent="0">
              <a:buNone/>
            </a:pPr>
            <a:r>
              <a:rPr lang="en-US" b="1" dirty="0" smtClean="0">
                <a:solidFill>
                  <a:schemeClr val="accent3"/>
                </a:solidFill>
              </a:rPr>
              <a:t>“Breaks through the wall”</a:t>
            </a:r>
            <a:endParaRPr lang="en-US" dirty="0" smtClean="0">
              <a:solidFill>
                <a:schemeClr val="accent3"/>
              </a:solidFill>
            </a:endParaRPr>
          </a:p>
          <a:p>
            <a:pPr marL="0" indent="0">
              <a:buNone/>
            </a:pPr>
            <a:r>
              <a:rPr lang="en-US" dirty="0" smtClean="0">
                <a:solidFill>
                  <a:srgbClr val="1F497D"/>
                </a:solidFill>
              </a:rPr>
              <a:t>High Ds tend to take a direct, assertive approach to solving problems. They enjoy challenges and get satisfaction from overcoming them.</a:t>
            </a:r>
          </a:p>
          <a:p>
            <a:pPr marL="0" indent="0">
              <a:buNone/>
            </a:pPr>
            <a:endParaRPr lang="en-US" sz="1900" dirty="0" smtClean="0">
              <a:solidFill>
                <a:srgbClr val="1F497D"/>
              </a:solidFill>
            </a:endParaRPr>
          </a:p>
          <a:p>
            <a:pPr marL="0" indent="0">
              <a:buNone/>
            </a:pPr>
            <a:r>
              <a:rPr lang="en-US" b="1" dirty="0" smtClean="0">
                <a:solidFill>
                  <a:schemeClr val="accent3"/>
                </a:solidFill>
              </a:rPr>
              <a:t>Classic Occupations</a:t>
            </a:r>
          </a:p>
          <a:p>
            <a:pPr marL="0" indent="0">
              <a:buNone/>
            </a:pPr>
            <a:r>
              <a:rPr lang="en-US" dirty="0" smtClean="0">
                <a:solidFill>
                  <a:srgbClr val="1F497D"/>
                </a:solidFill>
              </a:rPr>
              <a:t>Entrepreneurs, team leaders, directors</a:t>
            </a:r>
          </a:p>
          <a:p>
            <a:pPr marL="0" indent="0">
              <a:buNone/>
            </a:pPr>
            <a:endParaRPr lang="en-US" dirty="0">
              <a:solidFill>
                <a:schemeClr val="accent3"/>
              </a:solidFill>
            </a:endParaRPr>
          </a:p>
        </p:txBody>
      </p:sp>
      <p:sp>
        <p:nvSpPr>
          <p:cNvPr id="9" name="Slide Number Placeholder 8"/>
          <p:cNvSpPr>
            <a:spLocks noGrp="1"/>
          </p:cNvSpPr>
          <p:nvPr>
            <p:ph type="sldNum" sz="quarter" idx="10"/>
          </p:nvPr>
        </p:nvSpPr>
        <p:spPr/>
        <p:txBody>
          <a:bodyPr/>
          <a:lstStyle/>
          <a:p>
            <a:fld id="{D3A7A54F-1440-6D43-BEC7-AA5E25BCB837}" type="slidenum">
              <a:rPr lang="en-US" smtClean="0"/>
              <a:pPr/>
              <a:t>10</a:t>
            </a:fld>
            <a:endParaRPr lang="en-US" dirty="0"/>
          </a:p>
        </p:txBody>
      </p:sp>
      <p:sp>
        <p:nvSpPr>
          <p:cNvPr id="4" name="Content Placeholder 2"/>
          <p:cNvSpPr txBox="1">
            <a:spLocks/>
          </p:cNvSpPr>
          <p:nvPr/>
        </p:nvSpPr>
        <p:spPr>
          <a:xfrm>
            <a:off x="5714999" y="465668"/>
            <a:ext cx="2889251" cy="572324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a:solidFill>
                <a:schemeClr val="accent3"/>
              </a:solidFill>
            </a:endParaRPr>
          </a:p>
        </p:txBody>
      </p:sp>
      <p:pic>
        <p:nvPicPr>
          <p:cNvPr id="5" name="Picture 4" descr="DRIVE_diagram.pdf"/>
          <p:cNvPicPr>
            <a:picLocks noChangeAspect="1"/>
          </p:cNvPicPr>
          <p:nvPr/>
        </p:nvPicPr>
        <p:blipFill rotWithShape="1">
          <a:blip r:embed="rId3">
            <a:extLst>
              <a:ext uri="{28A0092B-C50C-407E-A947-70E740481C1C}">
                <a14:useLocalDpi xmlns:a14="http://schemas.microsoft.com/office/drawing/2010/main" val="0"/>
              </a:ext>
            </a:extLst>
          </a:blip>
          <a:srcRect l="35059" t="30247" r="34652" b="29938"/>
          <a:stretch/>
        </p:blipFill>
        <p:spPr>
          <a:xfrm>
            <a:off x="5873754" y="539749"/>
            <a:ext cx="2735051" cy="5556248"/>
          </a:xfrm>
          <a:prstGeom prst="rect">
            <a:avLst/>
          </a:prstGeom>
        </p:spPr>
      </p:pic>
      <p:sp>
        <p:nvSpPr>
          <p:cNvPr id="6" name="TextBox 5"/>
          <p:cNvSpPr txBox="1"/>
          <p:nvPr/>
        </p:nvSpPr>
        <p:spPr>
          <a:xfrm>
            <a:off x="8754150" y="5302587"/>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5-4</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37936361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High D</a:t>
            </a:r>
            <a:endParaRPr lang="en-US" dirty="0"/>
          </a:p>
        </p:txBody>
      </p:sp>
      <p:sp>
        <p:nvSpPr>
          <p:cNvPr id="3" name="Content Placeholder 2"/>
          <p:cNvSpPr>
            <a:spLocks noGrp="1"/>
          </p:cNvSpPr>
          <p:nvPr>
            <p:ph idx="1"/>
          </p:nvPr>
        </p:nvSpPr>
        <p:spPr>
          <a:xfrm>
            <a:off x="783390" y="1457760"/>
            <a:ext cx="4005178" cy="4898590"/>
          </a:xfrm>
        </p:spPr>
        <p:txBody>
          <a:bodyPr>
            <a:normAutofit/>
          </a:bodyPr>
          <a:lstStyle/>
          <a:p>
            <a:pPr marL="0" indent="0">
              <a:buNone/>
            </a:pPr>
            <a:r>
              <a:rPr lang="en-US" sz="2600" b="1" u="sng" dirty="0" smtClean="0"/>
              <a:t>Value to the Organization</a:t>
            </a:r>
          </a:p>
          <a:p>
            <a:pPr marL="0" indent="0">
              <a:buNone/>
            </a:pPr>
            <a:r>
              <a:rPr lang="en-US" sz="2600" dirty="0" smtClean="0"/>
              <a:t>High Ds tend to:</a:t>
            </a:r>
          </a:p>
          <a:p>
            <a:pPr marL="514350" indent="-514350">
              <a:buFont typeface="+mj-lt"/>
              <a:buAutoNum type="arabicPeriod"/>
            </a:pPr>
            <a:r>
              <a:rPr lang="en-US" sz="2600" dirty="0" smtClean="0"/>
              <a:t>Focus on getting the job done</a:t>
            </a:r>
          </a:p>
          <a:p>
            <a:pPr marL="514350" indent="-514350">
              <a:buFont typeface="+mj-lt"/>
              <a:buAutoNum type="arabicPeriod"/>
            </a:pPr>
            <a:r>
              <a:rPr lang="en-US" sz="2600" dirty="0" smtClean="0"/>
              <a:t>Address problems directly</a:t>
            </a:r>
          </a:p>
          <a:p>
            <a:pPr marL="514350" indent="-514350">
              <a:buFont typeface="+mj-lt"/>
              <a:buAutoNum type="arabicPeriod"/>
            </a:pPr>
            <a:r>
              <a:rPr lang="en-US" sz="2600" dirty="0" smtClean="0"/>
              <a:t>Make tough decisions quickly</a:t>
            </a:r>
            <a:endParaRPr lang="en-US" sz="2600" dirty="0"/>
          </a:p>
        </p:txBody>
      </p:sp>
      <p:sp>
        <p:nvSpPr>
          <p:cNvPr id="4" name="Slide Number Placeholder 3"/>
          <p:cNvSpPr>
            <a:spLocks noGrp="1"/>
          </p:cNvSpPr>
          <p:nvPr>
            <p:ph type="sldNum" sz="quarter" idx="10"/>
          </p:nvPr>
        </p:nvSpPr>
        <p:spPr/>
        <p:txBody>
          <a:bodyPr/>
          <a:lstStyle/>
          <a:p>
            <a:fld id="{D3A7A54F-1440-6D43-BEC7-AA5E25BCB837}" type="slidenum">
              <a:rPr lang="en-US" smtClean="0"/>
              <a:pPr/>
              <a:t>11</a:t>
            </a:fld>
            <a:endParaRPr lang="en-US" dirty="0"/>
          </a:p>
        </p:txBody>
      </p:sp>
      <p:sp>
        <p:nvSpPr>
          <p:cNvPr id="5" name="Content Placeholder 2"/>
          <p:cNvSpPr txBox="1">
            <a:spLocks/>
          </p:cNvSpPr>
          <p:nvPr/>
        </p:nvSpPr>
        <p:spPr>
          <a:xfrm>
            <a:off x="5190157" y="1422409"/>
            <a:ext cx="3752750" cy="46418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600" b="1" u="sng" dirty="0" smtClean="0"/>
              <a:t>Potential Weaknesses</a:t>
            </a:r>
          </a:p>
          <a:p>
            <a:pPr marL="0" indent="0">
              <a:buFont typeface="Arial"/>
              <a:buNone/>
            </a:pPr>
            <a:r>
              <a:rPr lang="en-US" sz="2600" dirty="0" smtClean="0"/>
              <a:t>High Ds can:</a:t>
            </a:r>
          </a:p>
          <a:p>
            <a:pPr marL="514350" indent="-514350">
              <a:buFont typeface="+mj-lt"/>
              <a:buAutoNum type="arabicPeriod"/>
            </a:pPr>
            <a:r>
              <a:rPr lang="en-US" sz="2600" dirty="0" smtClean="0"/>
              <a:t>Be overly abrasive, pushy, competitive</a:t>
            </a:r>
          </a:p>
          <a:p>
            <a:pPr marL="514350" indent="-514350">
              <a:buFont typeface="+mj-lt"/>
              <a:buAutoNum type="arabicPeriod"/>
            </a:pPr>
            <a:r>
              <a:rPr lang="en-US" sz="2600" dirty="0" smtClean="0"/>
              <a:t>Be too concerned about the goal, not people</a:t>
            </a:r>
          </a:p>
          <a:p>
            <a:pPr marL="514350" indent="-514350">
              <a:buFont typeface="+mj-lt"/>
              <a:buAutoNum type="arabicPeriod"/>
            </a:pPr>
            <a:r>
              <a:rPr lang="en-US" sz="2600" dirty="0" smtClean="0"/>
              <a:t>Make decisions too quickly before having all the facts</a:t>
            </a:r>
            <a:endParaRPr lang="en-US" sz="2600" dirty="0"/>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5-4</a:t>
            </a:r>
            <a:endParaRPr lang="en-US" sz="1400" dirty="0">
              <a:solidFill>
                <a:srgbClr val="002C54"/>
              </a:solidFill>
              <a:latin typeface="Arial Black" pitchFamily="34" charset="0"/>
            </a:endParaRPr>
          </a:p>
        </p:txBody>
      </p:sp>
      <p:sp>
        <p:nvSpPr>
          <p:cNvPr id="7" name="TextBox 6"/>
          <p:cNvSpPr txBox="1"/>
          <p:nvPr/>
        </p:nvSpPr>
        <p:spPr>
          <a:xfrm>
            <a:off x="8787400" y="5161257"/>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322630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89" y="132198"/>
            <a:ext cx="8159517" cy="1143000"/>
          </a:xfrm>
        </p:spPr>
        <p:txBody>
          <a:bodyPr>
            <a:normAutofit fontScale="90000"/>
          </a:bodyPr>
          <a:lstStyle/>
          <a:p>
            <a:r>
              <a:rPr lang="en-US" dirty="0" smtClean="0"/>
              <a:t>The High D</a:t>
            </a:r>
            <a:br>
              <a:rPr lang="en-US" dirty="0" smtClean="0"/>
            </a:br>
            <a:r>
              <a:rPr lang="en-US" sz="2800" dirty="0" smtClean="0">
                <a:solidFill>
                  <a:schemeClr val="accent3"/>
                </a:solidFill>
              </a:rPr>
              <a:t>Key Factors: TIME, BEING DONE, OVERCOMING OBSTACLES</a:t>
            </a:r>
            <a:endParaRPr lang="en-US" sz="2800" dirty="0">
              <a:solidFill>
                <a:schemeClr val="accent3"/>
              </a:solidFill>
            </a:endParaRPr>
          </a:p>
        </p:txBody>
      </p:sp>
      <p:sp>
        <p:nvSpPr>
          <p:cNvPr id="3" name="Content Placeholder 2"/>
          <p:cNvSpPr>
            <a:spLocks noGrp="1"/>
          </p:cNvSpPr>
          <p:nvPr>
            <p:ph idx="1"/>
          </p:nvPr>
        </p:nvSpPr>
        <p:spPr>
          <a:xfrm>
            <a:off x="783390" y="1824562"/>
            <a:ext cx="4149557" cy="4531787"/>
          </a:xfrm>
        </p:spPr>
        <p:txBody>
          <a:bodyPr>
            <a:normAutofit/>
          </a:bodyPr>
          <a:lstStyle/>
          <a:p>
            <a:pPr marL="0" indent="0">
              <a:buNone/>
            </a:pPr>
            <a:r>
              <a:rPr lang="en-US" sz="2600" b="1" u="sng" dirty="0" smtClean="0"/>
              <a:t>Communication Dos</a:t>
            </a:r>
          </a:p>
          <a:p>
            <a:pPr marL="514350" indent="-514350">
              <a:buFont typeface="+mj-lt"/>
              <a:buAutoNum type="arabicPeriod"/>
            </a:pPr>
            <a:r>
              <a:rPr lang="en-US" sz="2600" dirty="0" smtClean="0"/>
              <a:t>Be prepared – tell them what you are going to tell them</a:t>
            </a:r>
          </a:p>
          <a:p>
            <a:pPr marL="514350" indent="-514350">
              <a:buFont typeface="+mj-lt"/>
              <a:buAutoNum type="arabicPeriod"/>
            </a:pPr>
            <a:r>
              <a:rPr lang="en-US" sz="2600" dirty="0" smtClean="0"/>
              <a:t>State your points clearly, briefly, specifically</a:t>
            </a:r>
          </a:p>
          <a:p>
            <a:pPr marL="514350" indent="-514350">
              <a:buFont typeface="+mj-lt"/>
              <a:buAutoNum type="arabicPeriod"/>
            </a:pPr>
            <a:r>
              <a:rPr lang="en-US" sz="2600" dirty="0" smtClean="0"/>
              <a:t>Give only as much detail as necessary</a:t>
            </a:r>
            <a:endParaRPr lang="en-US" sz="2600" dirty="0"/>
          </a:p>
        </p:txBody>
      </p:sp>
      <p:sp>
        <p:nvSpPr>
          <p:cNvPr id="4" name="Slide Number Placeholder 3"/>
          <p:cNvSpPr>
            <a:spLocks noGrp="1"/>
          </p:cNvSpPr>
          <p:nvPr>
            <p:ph type="sldNum" sz="quarter" idx="10"/>
          </p:nvPr>
        </p:nvSpPr>
        <p:spPr/>
        <p:txBody>
          <a:bodyPr/>
          <a:lstStyle/>
          <a:p>
            <a:fld id="{D3A7A54F-1440-6D43-BEC7-AA5E25BCB837}" type="slidenum">
              <a:rPr lang="en-US" smtClean="0"/>
              <a:pPr/>
              <a:t>12</a:t>
            </a:fld>
            <a:endParaRPr lang="en-US" dirty="0"/>
          </a:p>
        </p:txBody>
      </p:sp>
      <p:sp>
        <p:nvSpPr>
          <p:cNvPr id="5" name="Content Placeholder 2"/>
          <p:cNvSpPr txBox="1">
            <a:spLocks/>
          </p:cNvSpPr>
          <p:nvPr/>
        </p:nvSpPr>
        <p:spPr>
          <a:xfrm>
            <a:off x="5190157" y="1824563"/>
            <a:ext cx="3752750" cy="46418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600" b="1" u="sng" dirty="0" smtClean="0"/>
              <a:t>Communication Don’ts</a:t>
            </a:r>
          </a:p>
          <a:p>
            <a:pPr marL="514350" indent="-514350">
              <a:buFont typeface="+mj-lt"/>
              <a:buAutoNum type="arabicPeriod"/>
            </a:pPr>
            <a:r>
              <a:rPr lang="en-US" sz="2600" dirty="0" smtClean="0"/>
              <a:t>Don’t waste their time with idle chatter</a:t>
            </a:r>
          </a:p>
          <a:p>
            <a:pPr marL="514350" indent="-514350">
              <a:buFont typeface="+mj-lt"/>
              <a:buAutoNum type="arabicPeriod"/>
            </a:pPr>
            <a:r>
              <a:rPr lang="en-US" sz="2600" dirty="0" smtClean="0"/>
              <a:t>Don’t ramble or tell long stories</a:t>
            </a:r>
          </a:p>
          <a:p>
            <a:pPr marL="514350" indent="-514350">
              <a:buFont typeface="+mj-lt"/>
              <a:buAutoNum type="arabicPeriod"/>
            </a:pPr>
            <a:r>
              <a:rPr lang="en-US" sz="2600" dirty="0" smtClean="0"/>
              <a:t>Don’t be too detailed unless they ask for it</a:t>
            </a:r>
            <a:endParaRPr lang="en-US" sz="2600" dirty="0"/>
          </a:p>
        </p:txBody>
      </p:sp>
      <p:sp>
        <p:nvSpPr>
          <p:cNvPr id="6" name="TextBox 5"/>
          <p:cNvSpPr txBox="1"/>
          <p:nvPr/>
        </p:nvSpPr>
        <p:spPr>
          <a:xfrm>
            <a:off x="8787400" y="5306614"/>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5-4</a:t>
            </a:r>
            <a:endParaRPr lang="en-US" sz="1400" dirty="0">
              <a:solidFill>
                <a:srgbClr val="002C54"/>
              </a:solidFill>
              <a:latin typeface="Arial Black" pitchFamily="34" charset="0"/>
            </a:endParaRPr>
          </a:p>
        </p:txBody>
      </p:sp>
      <p:sp>
        <p:nvSpPr>
          <p:cNvPr id="8" name="TextBox 7"/>
          <p:cNvSpPr txBox="1"/>
          <p:nvPr/>
        </p:nvSpPr>
        <p:spPr>
          <a:xfrm>
            <a:off x="2353732" y="5474301"/>
            <a:ext cx="4436537" cy="461665"/>
          </a:xfrm>
          <a:prstGeom prst="rect">
            <a:avLst/>
          </a:prstGeom>
          <a:noFill/>
        </p:spPr>
        <p:txBody>
          <a:bodyPr wrap="square" rtlCol="0">
            <a:spAutoFit/>
          </a:bodyPr>
          <a:lstStyle/>
          <a:p>
            <a:r>
              <a:rPr lang="en-US" sz="2400" b="1" dirty="0">
                <a:solidFill>
                  <a:srgbClr val="F68E04"/>
                </a:solidFill>
                <a:latin typeface="Franklin Gothic Book"/>
                <a:cs typeface="Franklin Gothic Book"/>
              </a:rPr>
              <a:t>“Be prepared, be brief, be gone.</a:t>
            </a:r>
            <a:r>
              <a:rPr lang="en-US" sz="2400" b="1" dirty="0" smtClean="0">
                <a:solidFill>
                  <a:srgbClr val="F68E04"/>
                </a:solidFill>
                <a:latin typeface="Franklin Gothic Book"/>
                <a:cs typeface="Franklin Gothic Book"/>
              </a:rPr>
              <a:t>”</a:t>
            </a:r>
            <a:endParaRPr lang="en-US" sz="2400" b="1" dirty="0">
              <a:solidFill>
                <a:srgbClr val="F68E04"/>
              </a:solidFill>
              <a:latin typeface="Franklin Gothic Book"/>
              <a:cs typeface="Franklin Gothic Book"/>
            </a:endParaRPr>
          </a:p>
        </p:txBody>
      </p:sp>
    </p:spTree>
    <p:extLst>
      <p:ext uri="{BB962C8B-B14F-4D97-AF65-F5344CB8AC3E}">
        <p14:creationId xmlns:p14="http://schemas.microsoft.com/office/powerpoint/2010/main" val="31350085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4952" y="2466474"/>
            <a:ext cx="4907922" cy="1694614"/>
          </a:xfrm>
        </p:spPr>
        <p:txBody>
          <a:bodyPr/>
          <a:lstStyle/>
          <a:p>
            <a:r>
              <a:rPr lang="en-US" sz="6000" b="1" dirty="0" smtClean="0"/>
              <a:t>The High I</a:t>
            </a:r>
            <a:endParaRPr lang="en-US" sz="6000" b="1" dirty="0"/>
          </a:p>
        </p:txBody>
      </p:sp>
      <p:sp>
        <p:nvSpPr>
          <p:cNvPr id="4" name="Slide Number Placeholder 3"/>
          <p:cNvSpPr>
            <a:spLocks noGrp="1"/>
          </p:cNvSpPr>
          <p:nvPr>
            <p:ph type="sldNum" sz="quarter" idx="10"/>
          </p:nvPr>
        </p:nvSpPr>
        <p:spPr/>
        <p:txBody>
          <a:bodyPr/>
          <a:lstStyle/>
          <a:p>
            <a:fld id="{72776919-FB17-4522-B863-258834BA748C}" type="slidenum">
              <a:rPr lang="en-US" altLang="en-US" smtClean="0"/>
              <a:pPr/>
              <a:t>13</a:t>
            </a:fld>
            <a:endParaRPr lang="en-US" alt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5088" y="495551"/>
            <a:ext cx="3860117" cy="5783356"/>
          </a:xfrm>
          <a:prstGeom prst="rect">
            <a:avLst/>
          </a:prstGeom>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300" dirty="0" smtClean="0">
                <a:solidFill>
                  <a:schemeClr val="tx2"/>
                </a:solidFill>
              </a:rPr>
              <a:t>The High I</a:t>
            </a:r>
            <a:r>
              <a:rPr lang="en-US" dirty="0" smtClean="0">
                <a:solidFill>
                  <a:schemeClr val="tx2"/>
                </a:solidFill>
              </a:rPr>
              <a:t/>
            </a:r>
            <a:br>
              <a:rPr lang="en-US" dirty="0" smtClean="0">
                <a:solidFill>
                  <a:schemeClr val="tx2"/>
                </a:solidFill>
              </a:rPr>
            </a:br>
            <a:endParaRPr lang="en-US" dirty="0">
              <a:solidFill>
                <a:schemeClr val="tx2"/>
              </a:solidFill>
            </a:endParaRPr>
          </a:p>
        </p:txBody>
      </p:sp>
      <p:sp>
        <p:nvSpPr>
          <p:cNvPr id="3" name="Content Placeholder 2"/>
          <p:cNvSpPr>
            <a:spLocks noGrp="1"/>
          </p:cNvSpPr>
          <p:nvPr>
            <p:ph idx="1"/>
          </p:nvPr>
        </p:nvSpPr>
        <p:spPr>
          <a:xfrm>
            <a:off x="783390" y="1077760"/>
            <a:ext cx="5364747" cy="4898590"/>
          </a:xfrm>
        </p:spPr>
        <p:txBody>
          <a:bodyPr>
            <a:normAutofit lnSpcReduction="10000"/>
          </a:bodyPr>
          <a:lstStyle/>
          <a:p>
            <a:pPr marL="0" indent="0">
              <a:buNone/>
            </a:pPr>
            <a:r>
              <a:rPr lang="en-US" b="1" dirty="0" smtClean="0">
                <a:solidFill>
                  <a:schemeClr val="accent3"/>
                </a:solidFill>
              </a:rPr>
              <a:t>“Motivates people to overcome the wall”</a:t>
            </a:r>
            <a:endParaRPr lang="en-US" dirty="0" smtClean="0">
              <a:solidFill>
                <a:schemeClr val="accent3"/>
              </a:solidFill>
            </a:endParaRPr>
          </a:p>
          <a:p>
            <a:pPr marL="0" indent="0">
              <a:buNone/>
            </a:pPr>
            <a:r>
              <a:rPr lang="en-US" dirty="0" smtClean="0">
                <a:solidFill>
                  <a:srgbClr val="1F497D"/>
                </a:solidFill>
              </a:rPr>
              <a:t>High Is tend to enjoy helping people see the big picture. They motivate and inspire others to succeed.</a:t>
            </a:r>
          </a:p>
          <a:p>
            <a:pPr marL="0" indent="0">
              <a:buNone/>
            </a:pPr>
            <a:endParaRPr lang="en-US" sz="1900" dirty="0" smtClean="0">
              <a:solidFill>
                <a:srgbClr val="1F497D"/>
              </a:solidFill>
            </a:endParaRPr>
          </a:p>
          <a:p>
            <a:pPr marL="0" indent="0">
              <a:buNone/>
            </a:pPr>
            <a:r>
              <a:rPr lang="en-US" b="1" dirty="0" smtClean="0">
                <a:solidFill>
                  <a:schemeClr val="accent3"/>
                </a:solidFill>
              </a:rPr>
              <a:t>Classic Occupations</a:t>
            </a:r>
          </a:p>
          <a:p>
            <a:pPr marL="0" indent="0">
              <a:buNone/>
            </a:pPr>
            <a:r>
              <a:rPr lang="en-US" dirty="0" smtClean="0">
                <a:solidFill>
                  <a:srgbClr val="1F497D"/>
                </a:solidFill>
              </a:rPr>
              <a:t>Salespeople, teachers, planners</a:t>
            </a:r>
          </a:p>
          <a:p>
            <a:pPr marL="0" indent="0">
              <a:buNone/>
            </a:pPr>
            <a:endParaRPr lang="en-US" dirty="0">
              <a:solidFill>
                <a:schemeClr val="accent3"/>
              </a:solidFill>
            </a:endParaRPr>
          </a:p>
        </p:txBody>
      </p:sp>
      <p:sp>
        <p:nvSpPr>
          <p:cNvPr id="5" name="Slide Number Placeholder 4"/>
          <p:cNvSpPr>
            <a:spLocks noGrp="1"/>
          </p:cNvSpPr>
          <p:nvPr>
            <p:ph type="sldNum" sz="quarter" idx="10"/>
          </p:nvPr>
        </p:nvSpPr>
        <p:spPr/>
        <p:txBody>
          <a:bodyPr/>
          <a:lstStyle/>
          <a:p>
            <a:fld id="{D3A7A54F-1440-6D43-BEC7-AA5E25BCB837}" type="slidenum">
              <a:rPr lang="en-US" smtClean="0"/>
              <a:pPr/>
              <a:t>14</a:t>
            </a:fld>
            <a:endParaRPr lang="en-US" dirty="0"/>
          </a:p>
        </p:txBody>
      </p:sp>
      <p:sp>
        <p:nvSpPr>
          <p:cNvPr id="4" name="Content Placeholder 2"/>
          <p:cNvSpPr txBox="1">
            <a:spLocks/>
          </p:cNvSpPr>
          <p:nvPr/>
        </p:nvSpPr>
        <p:spPr>
          <a:xfrm>
            <a:off x="5714999" y="465668"/>
            <a:ext cx="2889251" cy="572324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a:solidFill>
                <a:schemeClr val="accent3"/>
              </a:solidFill>
            </a:endParaRPr>
          </a:p>
        </p:txBody>
      </p:sp>
      <p:pic>
        <p:nvPicPr>
          <p:cNvPr id="6" name="Picture 5" descr="INFLUENCE_diagram.pdf"/>
          <p:cNvPicPr>
            <a:picLocks noChangeAspect="1"/>
          </p:cNvPicPr>
          <p:nvPr/>
        </p:nvPicPr>
        <p:blipFill rotWithShape="1">
          <a:blip r:embed="rId3">
            <a:extLst>
              <a:ext uri="{28A0092B-C50C-407E-A947-70E740481C1C}">
                <a14:useLocalDpi xmlns:a14="http://schemas.microsoft.com/office/drawing/2010/main" val="0"/>
              </a:ext>
            </a:extLst>
          </a:blip>
          <a:srcRect l="36967" t="30247" r="36799" b="30247"/>
          <a:stretch/>
        </p:blipFill>
        <p:spPr>
          <a:xfrm>
            <a:off x="5979562" y="529746"/>
            <a:ext cx="2359917" cy="5492170"/>
          </a:xfrm>
          <a:prstGeom prst="rect">
            <a:avLst/>
          </a:prstGeom>
        </p:spPr>
      </p:pic>
      <p:sp>
        <p:nvSpPr>
          <p:cNvPr id="7" name="TextBox 6"/>
          <p:cNvSpPr txBox="1"/>
          <p:nvPr/>
        </p:nvSpPr>
        <p:spPr>
          <a:xfrm>
            <a:off x="8754150" y="489342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8" name="TextBox 7"/>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5-5</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2715768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High I</a:t>
            </a:r>
            <a:endParaRPr lang="en-US" dirty="0"/>
          </a:p>
        </p:txBody>
      </p:sp>
      <p:sp>
        <p:nvSpPr>
          <p:cNvPr id="3" name="Content Placeholder 2"/>
          <p:cNvSpPr>
            <a:spLocks noGrp="1"/>
          </p:cNvSpPr>
          <p:nvPr>
            <p:ph idx="1"/>
          </p:nvPr>
        </p:nvSpPr>
        <p:spPr/>
        <p:txBody>
          <a:bodyPr>
            <a:normAutofit/>
          </a:bodyPr>
          <a:lstStyle/>
          <a:p>
            <a:pPr marL="0" indent="0">
              <a:buNone/>
            </a:pPr>
            <a:r>
              <a:rPr lang="en-US" sz="2600" b="1" u="sng" dirty="0" smtClean="0"/>
              <a:t>Value to the Organization</a:t>
            </a:r>
          </a:p>
          <a:p>
            <a:pPr marL="0" indent="0">
              <a:buNone/>
            </a:pPr>
            <a:r>
              <a:rPr lang="en-US" sz="2600" dirty="0" smtClean="0"/>
              <a:t>High Is tend to:</a:t>
            </a:r>
          </a:p>
          <a:p>
            <a:pPr marL="514350" indent="-514350">
              <a:buFont typeface="+mj-lt"/>
              <a:buAutoNum type="arabicPeriod"/>
            </a:pPr>
            <a:r>
              <a:rPr lang="en-US" sz="2600" dirty="0" smtClean="0"/>
              <a:t>See the big picture</a:t>
            </a:r>
          </a:p>
          <a:p>
            <a:pPr marL="514350" indent="-514350">
              <a:buFont typeface="+mj-lt"/>
              <a:buAutoNum type="arabicPeriod"/>
            </a:pPr>
            <a:r>
              <a:rPr lang="en-US" sz="2600" dirty="0" smtClean="0"/>
              <a:t>Motivate and sell others</a:t>
            </a:r>
          </a:p>
          <a:p>
            <a:pPr marL="514350" indent="-514350">
              <a:buFont typeface="+mj-lt"/>
              <a:buAutoNum type="arabicPeriod"/>
            </a:pPr>
            <a:r>
              <a:rPr lang="en-US" sz="2600" dirty="0" smtClean="0"/>
              <a:t>Develop creative solutions</a:t>
            </a:r>
            <a:endParaRPr lang="en-US" sz="2600" dirty="0"/>
          </a:p>
        </p:txBody>
      </p:sp>
      <p:sp>
        <p:nvSpPr>
          <p:cNvPr id="4" name="Slide Number Placeholder 3"/>
          <p:cNvSpPr>
            <a:spLocks noGrp="1"/>
          </p:cNvSpPr>
          <p:nvPr>
            <p:ph type="sldNum" sz="quarter" idx="14"/>
          </p:nvPr>
        </p:nvSpPr>
        <p:spPr/>
        <p:txBody>
          <a:bodyPr/>
          <a:lstStyle/>
          <a:p>
            <a:fld id="{D3A7A54F-1440-6D43-BEC7-AA5E25BCB837}" type="slidenum">
              <a:rPr lang="en-US" smtClean="0"/>
              <a:pPr/>
              <a:t>15</a:t>
            </a:fld>
            <a:endParaRPr lang="en-US" dirty="0"/>
          </a:p>
        </p:txBody>
      </p:sp>
      <p:sp>
        <p:nvSpPr>
          <p:cNvPr id="5" name="Content Placeholder 2"/>
          <p:cNvSpPr txBox="1">
            <a:spLocks/>
          </p:cNvSpPr>
          <p:nvPr/>
        </p:nvSpPr>
        <p:spPr>
          <a:xfrm>
            <a:off x="5190157" y="1422409"/>
            <a:ext cx="3752750" cy="46418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600" b="1" u="sng" dirty="0" smtClean="0"/>
              <a:t>Potential Weaknesses</a:t>
            </a:r>
          </a:p>
          <a:p>
            <a:pPr marL="0" indent="0">
              <a:buFont typeface="Arial"/>
              <a:buNone/>
            </a:pPr>
            <a:r>
              <a:rPr lang="en-US" sz="2600" dirty="0" smtClean="0"/>
              <a:t>High Is can:</a:t>
            </a:r>
          </a:p>
          <a:p>
            <a:pPr marL="514350" indent="-514350">
              <a:buFont typeface="+mj-lt"/>
              <a:buAutoNum type="arabicPeriod"/>
            </a:pPr>
            <a:r>
              <a:rPr lang="en-US" sz="2600" dirty="0" smtClean="0"/>
              <a:t>Be so talkative that they don’t listen</a:t>
            </a:r>
          </a:p>
          <a:p>
            <a:pPr marL="514350" indent="-514350">
              <a:buFont typeface="+mj-lt"/>
              <a:buAutoNum type="arabicPeriod"/>
            </a:pPr>
            <a:r>
              <a:rPr lang="en-US" sz="2600" dirty="0" smtClean="0"/>
              <a:t>Spend so much time on the vision that they never execute</a:t>
            </a:r>
          </a:p>
          <a:p>
            <a:pPr marL="514350" indent="-514350">
              <a:buFont typeface="+mj-lt"/>
              <a:buAutoNum type="arabicPeriod"/>
            </a:pPr>
            <a:r>
              <a:rPr lang="en-US" sz="2600" dirty="0" smtClean="0"/>
              <a:t>Overlook details</a:t>
            </a:r>
            <a:endParaRPr lang="en-US" sz="2600" dirty="0"/>
          </a:p>
        </p:txBody>
      </p:sp>
      <p:sp>
        <p:nvSpPr>
          <p:cNvPr id="6" name="TextBox 5"/>
          <p:cNvSpPr txBox="1"/>
          <p:nvPr/>
        </p:nvSpPr>
        <p:spPr>
          <a:xfrm>
            <a:off x="8754150" y="4310369"/>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5-5</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2877245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High I</a:t>
            </a:r>
            <a:br>
              <a:rPr lang="en-US" dirty="0" smtClean="0"/>
            </a:br>
            <a:r>
              <a:rPr lang="en-US" sz="2800" dirty="0" smtClean="0">
                <a:solidFill>
                  <a:schemeClr val="accent3"/>
                </a:solidFill>
              </a:rPr>
              <a:t>Key Factors: IDEAS, BEING HEARD</a:t>
            </a:r>
            <a:endParaRPr lang="en-US" sz="2800" dirty="0">
              <a:solidFill>
                <a:schemeClr val="accent3"/>
              </a:solidFill>
            </a:endParaRPr>
          </a:p>
        </p:txBody>
      </p:sp>
      <p:sp>
        <p:nvSpPr>
          <p:cNvPr id="3" name="Content Placeholder 2"/>
          <p:cNvSpPr>
            <a:spLocks noGrp="1"/>
          </p:cNvSpPr>
          <p:nvPr>
            <p:ph idx="1"/>
          </p:nvPr>
        </p:nvSpPr>
        <p:spPr>
          <a:xfrm>
            <a:off x="783390" y="1824562"/>
            <a:ext cx="3941010" cy="4531787"/>
          </a:xfrm>
        </p:spPr>
        <p:txBody>
          <a:bodyPr>
            <a:normAutofit/>
          </a:bodyPr>
          <a:lstStyle/>
          <a:p>
            <a:pPr marL="0" indent="0">
              <a:buNone/>
            </a:pPr>
            <a:r>
              <a:rPr lang="en-US" sz="2600" b="1" u="sng" dirty="0" smtClean="0"/>
              <a:t>Communication Dos</a:t>
            </a:r>
          </a:p>
          <a:p>
            <a:pPr marL="514350" indent="-514350">
              <a:buFont typeface="+mj-lt"/>
              <a:buAutoNum type="arabicPeriod"/>
            </a:pPr>
            <a:r>
              <a:rPr lang="en-US" sz="2600" dirty="0" smtClean="0"/>
              <a:t>Give them the big picture before going into details</a:t>
            </a:r>
          </a:p>
          <a:p>
            <a:pPr marL="514350" indent="-514350">
              <a:buFont typeface="+mj-lt"/>
              <a:buAutoNum type="arabicPeriod"/>
            </a:pPr>
            <a:r>
              <a:rPr lang="en-US" sz="2600" dirty="0" smtClean="0"/>
              <a:t>Give them a chance to share their ideas</a:t>
            </a:r>
          </a:p>
          <a:p>
            <a:pPr marL="514350" indent="-514350">
              <a:buFont typeface="+mj-lt"/>
              <a:buAutoNum type="arabicPeriod"/>
            </a:pPr>
            <a:r>
              <a:rPr lang="en-US" sz="2600" dirty="0" smtClean="0"/>
              <a:t>Keep the conversation friendly and warm</a:t>
            </a:r>
            <a:endParaRPr lang="en-US" sz="2600" dirty="0"/>
          </a:p>
        </p:txBody>
      </p:sp>
      <p:sp>
        <p:nvSpPr>
          <p:cNvPr id="4" name="Slide Number Placeholder 3"/>
          <p:cNvSpPr>
            <a:spLocks noGrp="1"/>
          </p:cNvSpPr>
          <p:nvPr>
            <p:ph type="sldNum" sz="quarter" idx="14"/>
          </p:nvPr>
        </p:nvSpPr>
        <p:spPr/>
        <p:txBody>
          <a:bodyPr/>
          <a:lstStyle/>
          <a:p>
            <a:fld id="{D3A7A54F-1440-6D43-BEC7-AA5E25BCB837}" type="slidenum">
              <a:rPr lang="en-US" smtClean="0"/>
              <a:pPr/>
              <a:t>16</a:t>
            </a:fld>
            <a:endParaRPr lang="en-US" dirty="0"/>
          </a:p>
        </p:txBody>
      </p:sp>
      <p:sp>
        <p:nvSpPr>
          <p:cNvPr id="5" name="Content Placeholder 2"/>
          <p:cNvSpPr txBox="1">
            <a:spLocks/>
          </p:cNvSpPr>
          <p:nvPr/>
        </p:nvSpPr>
        <p:spPr>
          <a:xfrm>
            <a:off x="5190157" y="1824563"/>
            <a:ext cx="3752750" cy="464184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600" b="1" u="sng" dirty="0" smtClean="0"/>
              <a:t>Communication Don’ts</a:t>
            </a:r>
          </a:p>
          <a:p>
            <a:pPr marL="514350" indent="-514350">
              <a:buFont typeface="+mj-lt"/>
              <a:buAutoNum type="arabicPeriod"/>
            </a:pPr>
            <a:r>
              <a:rPr lang="en-US" sz="2600" dirty="0" smtClean="0"/>
              <a:t>Don’t dwell on details and facts; instead, provide these in writing</a:t>
            </a:r>
          </a:p>
          <a:p>
            <a:pPr marL="514350" indent="-514350">
              <a:buFont typeface="+mj-lt"/>
              <a:buAutoNum type="arabicPeriod"/>
            </a:pPr>
            <a:r>
              <a:rPr lang="en-US" sz="2600" dirty="0" smtClean="0"/>
              <a:t>Don’t tell them what to do without giving them an opportunity to respond</a:t>
            </a:r>
          </a:p>
          <a:p>
            <a:pPr marL="514350" indent="-514350">
              <a:buFont typeface="+mj-lt"/>
              <a:buAutoNum type="arabicPeriod"/>
            </a:pPr>
            <a:r>
              <a:rPr lang="en-US" sz="2600" dirty="0" smtClean="0"/>
              <a:t>Don’t allow them to ramble too long</a:t>
            </a:r>
            <a:endParaRPr lang="en-US" sz="2600" dirty="0"/>
          </a:p>
        </p:txBody>
      </p:sp>
      <p:sp>
        <p:nvSpPr>
          <p:cNvPr id="6" name="TextBox 5"/>
          <p:cNvSpPr txBox="1"/>
          <p:nvPr/>
        </p:nvSpPr>
        <p:spPr>
          <a:xfrm>
            <a:off x="8754150" y="5796685"/>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5-5</a:t>
            </a:r>
            <a:endParaRPr lang="en-US" sz="1400" dirty="0">
              <a:solidFill>
                <a:srgbClr val="002C54"/>
              </a:solidFill>
              <a:latin typeface="Arial Black" pitchFamily="34" charset="0"/>
            </a:endParaRPr>
          </a:p>
        </p:txBody>
      </p:sp>
      <p:sp>
        <p:nvSpPr>
          <p:cNvPr id="8" name="TextBox 7"/>
          <p:cNvSpPr txBox="1"/>
          <p:nvPr/>
        </p:nvSpPr>
        <p:spPr>
          <a:xfrm>
            <a:off x="2713566" y="6011872"/>
            <a:ext cx="3716868" cy="461665"/>
          </a:xfrm>
          <a:prstGeom prst="rect">
            <a:avLst/>
          </a:prstGeom>
          <a:noFill/>
        </p:spPr>
        <p:txBody>
          <a:bodyPr wrap="square" rtlCol="0">
            <a:spAutoFit/>
          </a:bodyPr>
          <a:lstStyle/>
          <a:p>
            <a:r>
              <a:rPr lang="en-US" sz="2400" b="1" dirty="0">
                <a:solidFill>
                  <a:srgbClr val="F68E04"/>
                </a:solidFill>
                <a:latin typeface="Franklin Gothic Book"/>
                <a:cs typeface="Franklin Gothic Book"/>
              </a:rPr>
              <a:t>“Let them sell themselves</a:t>
            </a:r>
            <a:r>
              <a:rPr lang="en-US" sz="2400" b="1" dirty="0" smtClean="0">
                <a:solidFill>
                  <a:srgbClr val="F68E04"/>
                </a:solidFill>
                <a:latin typeface="Franklin Gothic Book"/>
                <a:cs typeface="Franklin Gothic Book"/>
              </a:rPr>
              <a:t>!”</a:t>
            </a:r>
            <a:endParaRPr lang="en-US" sz="2400" b="1" dirty="0">
              <a:solidFill>
                <a:srgbClr val="F68E04"/>
              </a:solidFill>
              <a:latin typeface="Franklin Gothic Book"/>
              <a:cs typeface="Franklin Gothic Book"/>
            </a:endParaRPr>
          </a:p>
        </p:txBody>
      </p:sp>
    </p:spTree>
    <p:extLst>
      <p:ext uri="{BB962C8B-B14F-4D97-AF65-F5344CB8AC3E}">
        <p14:creationId xmlns:p14="http://schemas.microsoft.com/office/powerpoint/2010/main" val="1719005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4952" y="2466474"/>
            <a:ext cx="4907922" cy="1694614"/>
          </a:xfrm>
        </p:spPr>
        <p:txBody>
          <a:bodyPr/>
          <a:lstStyle/>
          <a:p>
            <a:r>
              <a:rPr lang="en-US" sz="6000" b="1" dirty="0" smtClean="0"/>
              <a:t>The High S</a:t>
            </a:r>
            <a:endParaRPr lang="en-US" sz="6000" b="1" dirty="0"/>
          </a:p>
        </p:txBody>
      </p:sp>
      <p:sp>
        <p:nvSpPr>
          <p:cNvPr id="4" name="Slide Number Placeholder 3"/>
          <p:cNvSpPr>
            <a:spLocks noGrp="1"/>
          </p:cNvSpPr>
          <p:nvPr>
            <p:ph type="sldNum" sz="quarter" idx="10"/>
          </p:nvPr>
        </p:nvSpPr>
        <p:spPr/>
        <p:txBody>
          <a:bodyPr/>
          <a:lstStyle/>
          <a:p>
            <a:fld id="{72776919-FB17-4522-B863-258834BA748C}" type="slidenum">
              <a:rPr lang="en-US" altLang="en-US" smtClean="0"/>
              <a:pPr/>
              <a:t>17</a:t>
            </a:fld>
            <a:endParaRPr lang="en-US" alt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3907" y="491724"/>
            <a:ext cx="3862672" cy="5787183"/>
          </a:xfrm>
          <a:prstGeom prst="rect">
            <a:avLst/>
          </a:prstGeom>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300" dirty="0" smtClean="0">
                <a:solidFill>
                  <a:schemeClr val="tx2"/>
                </a:solidFill>
              </a:rPr>
              <a:t>The High S</a:t>
            </a:r>
            <a:r>
              <a:rPr lang="en-US" dirty="0" smtClean="0">
                <a:solidFill>
                  <a:schemeClr val="tx2"/>
                </a:solidFill>
              </a:rPr>
              <a:t/>
            </a:r>
            <a:br>
              <a:rPr lang="en-US" dirty="0" smtClean="0">
                <a:solidFill>
                  <a:schemeClr val="tx2"/>
                </a:solidFill>
              </a:rPr>
            </a:br>
            <a:endParaRPr lang="en-US" dirty="0">
              <a:solidFill>
                <a:schemeClr val="tx2"/>
              </a:solidFill>
            </a:endParaRPr>
          </a:p>
        </p:txBody>
      </p:sp>
      <p:sp>
        <p:nvSpPr>
          <p:cNvPr id="3" name="Content Placeholder 2"/>
          <p:cNvSpPr>
            <a:spLocks noGrp="1"/>
          </p:cNvSpPr>
          <p:nvPr>
            <p:ph idx="1"/>
          </p:nvPr>
        </p:nvSpPr>
        <p:spPr>
          <a:xfrm>
            <a:off x="783390" y="1018385"/>
            <a:ext cx="5629442" cy="4898590"/>
          </a:xfrm>
        </p:spPr>
        <p:txBody>
          <a:bodyPr>
            <a:normAutofit fontScale="92500"/>
          </a:bodyPr>
          <a:lstStyle/>
          <a:p>
            <a:pPr marL="0" indent="0">
              <a:buNone/>
            </a:pPr>
            <a:r>
              <a:rPr lang="en-US" b="1" dirty="0" smtClean="0">
                <a:solidFill>
                  <a:schemeClr val="accent3"/>
                </a:solidFill>
              </a:rPr>
              <a:t>“Helps others over the wall”</a:t>
            </a:r>
            <a:endParaRPr lang="en-US" dirty="0" smtClean="0">
              <a:solidFill>
                <a:schemeClr val="accent3"/>
              </a:solidFill>
            </a:endParaRPr>
          </a:p>
          <a:p>
            <a:pPr marL="0" indent="0">
              <a:buNone/>
            </a:pPr>
            <a:r>
              <a:rPr lang="en-US" dirty="0" smtClean="0">
                <a:solidFill>
                  <a:srgbClr val="1F497D"/>
                </a:solidFill>
              </a:rPr>
              <a:t>High Ss tend to be the stabilizing force within an organization. They tend to be dependable, loyal workers who prefer a stable, secure environment.</a:t>
            </a:r>
          </a:p>
          <a:p>
            <a:pPr marL="0" indent="0">
              <a:buNone/>
            </a:pPr>
            <a:endParaRPr lang="en-US" sz="1900" dirty="0" smtClean="0">
              <a:solidFill>
                <a:srgbClr val="1F497D"/>
              </a:solidFill>
            </a:endParaRPr>
          </a:p>
          <a:p>
            <a:pPr marL="0" indent="0">
              <a:buNone/>
            </a:pPr>
            <a:r>
              <a:rPr lang="en-US" b="1" dirty="0" smtClean="0">
                <a:solidFill>
                  <a:schemeClr val="accent3"/>
                </a:solidFill>
              </a:rPr>
              <a:t>Classic Occupations</a:t>
            </a:r>
          </a:p>
          <a:p>
            <a:pPr marL="0" indent="0">
              <a:buNone/>
            </a:pPr>
            <a:r>
              <a:rPr lang="en-US" dirty="0" smtClean="0">
                <a:solidFill>
                  <a:srgbClr val="1F497D"/>
                </a:solidFill>
              </a:rPr>
              <a:t>Social service workers, retail clerks, civil servants</a:t>
            </a:r>
          </a:p>
          <a:p>
            <a:pPr marL="0" indent="0">
              <a:buNone/>
            </a:pPr>
            <a:endParaRPr lang="en-US" dirty="0">
              <a:solidFill>
                <a:schemeClr val="accent3"/>
              </a:solidFill>
            </a:endParaRPr>
          </a:p>
        </p:txBody>
      </p:sp>
      <p:sp>
        <p:nvSpPr>
          <p:cNvPr id="8" name="Slide Number Placeholder 7"/>
          <p:cNvSpPr>
            <a:spLocks noGrp="1"/>
          </p:cNvSpPr>
          <p:nvPr>
            <p:ph type="sldNum" sz="quarter" idx="10"/>
          </p:nvPr>
        </p:nvSpPr>
        <p:spPr/>
        <p:txBody>
          <a:bodyPr/>
          <a:lstStyle/>
          <a:p>
            <a:fld id="{D3A7A54F-1440-6D43-BEC7-AA5E25BCB837}" type="slidenum">
              <a:rPr lang="en-US" smtClean="0"/>
              <a:pPr/>
              <a:t>18</a:t>
            </a:fld>
            <a:endParaRPr lang="en-US" dirty="0"/>
          </a:p>
        </p:txBody>
      </p:sp>
      <p:sp>
        <p:nvSpPr>
          <p:cNvPr id="4" name="Content Placeholder 2"/>
          <p:cNvSpPr txBox="1">
            <a:spLocks/>
          </p:cNvSpPr>
          <p:nvPr/>
        </p:nvSpPr>
        <p:spPr>
          <a:xfrm>
            <a:off x="5714999" y="465668"/>
            <a:ext cx="2889251" cy="572324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a:solidFill>
                <a:schemeClr val="accent3"/>
              </a:solidFill>
            </a:endParaRPr>
          </a:p>
        </p:txBody>
      </p:sp>
      <p:pic>
        <p:nvPicPr>
          <p:cNvPr id="5" name="Picture 4" descr="STEADINESS_diagram.pdf"/>
          <p:cNvPicPr>
            <a:picLocks noChangeAspect="1"/>
          </p:cNvPicPr>
          <p:nvPr/>
        </p:nvPicPr>
        <p:blipFill rotWithShape="1">
          <a:blip r:embed="rId3">
            <a:extLst>
              <a:ext uri="{28A0092B-C50C-407E-A947-70E740481C1C}">
                <a14:useLocalDpi xmlns:a14="http://schemas.microsoft.com/office/drawing/2010/main" val="0"/>
              </a:ext>
            </a:extLst>
          </a:blip>
          <a:srcRect l="36491" t="30556" r="36559" b="30093"/>
          <a:stretch/>
        </p:blipFill>
        <p:spPr>
          <a:xfrm>
            <a:off x="6069546" y="514226"/>
            <a:ext cx="2450042" cy="5528855"/>
          </a:xfrm>
          <a:prstGeom prst="rect">
            <a:avLst/>
          </a:prstGeom>
        </p:spPr>
      </p:pic>
      <p:sp>
        <p:nvSpPr>
          <p:cNvPr id="6" name="TextBox 5"/>
          <p:cNvSpPr txBox="1"/>
          <p:nvPr/>
        </p:nvSpPr>
        <p:spPr>
          <a:xfrm>
            <a:off x="8754150" y="4728217"/>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5-6</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4173473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High S</a:t>
            </a:r>
            <a:endParaRPr lang="en-US" dirty="0"/>
          </a:p>
        </p:txBody>
      </p:sp>
      <p:sp>
        <p:nvSpPr>
          <p:cNvPr id="3" name="Content Placeholder 2"/>
          <p:cNvSpPr>
            <a:spLocks noGrp="1"/>
          </p:cNvSpPr>
          <p:nvPr>
            <p:ph idx="1"/>
          </p:nvPr>
        </p:nvSpPr>
        <p:spPr/>
        <p:txBody>
          <a:bodyPr>
            <a:normAutofit/>
          </a:bodyPr>
          <a:lstStyle/>
          <a:p>
            <a:pPr marL="0" indent="0">
              <a:buNone/>
            </a:pPr>
            <a:r>
              <a:rPr lang="en-US" sz="2600" b="1" u="sng" dirty="0" smtClean="0"/>
              <a:t>Value to the Organization</a:t>
            </a:r>
          </a:p>
          <a:p>
            <a:pPr marL="0" indent="0">
              <a:buNone/>
            </a:pPr>
            <a:r>
              <a:rPr lang="en-US" sz="2600" dirty="0" smtClean="0"/>
              <a:t>High Ss tend to be:</a:t>
            </a:r>
          </a:p>
          <a:p>
            <a:pPr marL="514350" indent="-514350">
              <a:buFont typeface="+mj-lt"/>
              <a:buAutoNum type="arabicPeriod"/>
            </a:pPr>
            <a:r>
              <a:rPr lang="en-US" sz="2600" dirty="0" smtClean="0"/>
              <a:t>Supportive, dependable workers</a:t>
            </a:r>
          </a:p>
          <a:p>
            <a:pPr marL="514350" indent="-514350">
              <a:buFont typeface="+mj-lt"/>
              <a:buAutoNum type="arabicPeriod"/>
            </a:pPr>
            <a:r>
              <a:rPr lang="en-US" sz="2600" dirty="0" smtClean="0"/>
              <a:t>Accommodating and tolerant of others</a:t>
            </a:r>
          </a:p>
          <a:p>
            <a:pPr marL="514350" indent="-514350">
              <a:buFont typeface="+mj-lt"/>
              <a:buAutoNum type="arabicPeriod"/>
            </a:pPr>
            <a:r>
              <a:rPr lang="en-US" sz="2600" dirty="0" smtClean="0"/>
              <a:t>People-oriented, good listeners</a:t>
            </a:r>
            <a:endParaRPr lang="en-US" sz="2600" dirty="0"/>
          </a:p>
        </p:txBody>
      </p:sp>
      <p:sp>
        <p:nvSpPr>
          <p:cNvPr id="4" name="Slide Number Placeholder 3"/>
          <p:cNvSpPr>
            <a:spLocks noGrp="1"/>
          </p:cNvSpPr>
          <p:nvPr>
            <p:ph type="sldNum" sz="quarter" idx="14"/>
          </p:nvPr>
        </p:nvSpPr>
        <p:spPr/>
        <p:txBody>
          <a:bodyPr/>
          <a:lstStyle/>
          <a:p>
            <a:fld id="{D3A7A54F-1440-6D43-BEC7-AA5E25BCB837}" type="slidenum">
              <a:rPr lang="en-US" smtClean="0"/>
              <a:pPr/>
              <a:t>19</a:t>
            </a:fld>
            <a:endParaRPr lang="en-US" dirty="0"/>
          </a:p>
        </p:txBody>
      </p:sp>
      <p:sp>
        <p:nvSpPr>
          <p:cNvPr id="5" name="Content Placeholder 2"/>
          <p:cNvSpPr txBox="1">
            <a:spLocks/>
          </p:cNvSpPr>
          <p:nvPr/>
        </p:nvSpPr>
        <p:spPr>
          <a:xfrm>
            <a:off x="5190157" y="1422409"/>
            <a:ext cx="3752750" cy="46418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600" b="1" u="sng" dirty="0" smtClean="0"/>
              <a:t>Potential Weaknesses</a:t>
            </a:r>
          </a:p>
          <a:p>
            <a:pPr marL="0" indent="0">
              <a:buFont typeface="Arial"/>
              <a:buNone/>
            </a:pPr>
            <a:r>
              <a:rPr lang="en-US" sz="2600" dirty="0" smtClean="0"/>
              <a:t>High Ss can:</a:t>
            </a:r>
          </a:p>
          <a:p>
            <a:pPr marL="514350" indent="-514350">
              <a:buFont typeface="+mj-lt"/>
              <a:buAutoNum type="arabicPeriod"/>
            </a:pPr>
            <a:r>
              <a:rPr lang="en-US" sz="2600" dirty="0" smtClean="0"/>
              <a:t>Avoid dealing with issues until they become big problems</a:t>
            </a:r>
          </a:p>
          <a:p>
            <a:pPr marL="514350" indent="-514350">
              <a:buFont typeface="+mj-lt"/>
              <a:buAutoNum type="arabicPeriod"/>
            </a:pPr>
            <a:r>
              <a:rPr lang="en-US" sz="2600" dirty="0" smtClean="0"/>
              <a:t>Be slow to accept change; hold grudges</a:t>
            </a:r>
          </a:p>
          <a:p>
            <a:pPr marL="514350" indent="-514350">
              <a:buFont typeface="+mj-lt"/>
              <a:buAutoNum type="arabicPeriod"/>
            </a:pPr>
            <a:r>
              <a:rPr lang="en-US" sz="2600" dirty="0" smtClean="0"/>
              <a:t>Lack vision and creativity</a:t>
            </a:r>
            <a:endParaRPr lang="en-US" sz="2600" dirty="0"/>
          </a:p>
        </p:txBody>
      </p:sp>
      <p:sp>
        <p:nvSpPr>
          <p:cNvPr id="6" name="TextBox 5"/>
          <p:cNvSpPr txBox="1"/>
          <p:nvPr/>
        </p:nvSpPr>
        <p:spPr>
          <a:xfrm>
            <a:off x="8754150" y="4649025"/>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5-6</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2646044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Checkpoint</a:t>
            </a:r>
            <a:endParaRPr lang="en-US" dirty="0"/>
          </a:p>
        </p:txBody>
      </p:sp>
      <p:sp>
        <p:nvSpPr>
          <p:cNvPr id="5" name="TextBox 4"/>
          <p:cNvSpPr txBox="1"/>
          <p:nvPr/>
        </p:nvSpPr>
        <p:spPr>
          <a:xfrm>
            <a:off x="8754150" y="5241057"/>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2</a:t>
            </a:fld>
            <a:endParaRPr lang="en-US" dirty="0"/>
          </a:p>
        </p:txBody>
      </p:sp>
      <p:grpSp>
        <p:nvGrpSpPr>
          <p:cNvPr id="7" name="Group 6"/>
          <p:cNvGrpSpPr/>
          <p:nvPr/>
        </p:nvGrpSpPr>
        <p:grpSpPr>
          <a:xfrm>
            <a:off x="2754119" y="1116480"/>
            <a:ext cx="3502152" cy="3490732"/>
            <a:chOff x="4930766" y="1704310"/>
            <a:chExt cx="3502152" cy="3490732"/>
          </a:xfrm>
        </p:grpSpPr>
        <p:grpSp>
          <p:nvGrpSpPr>
            <p:cNvPr id="8" name="Group 36"/>
            <p:cNvGrpSpPr/>
            <p:nvPr/>
          </p:nvGrpSpPr>
          <p:grpSpPr>
            <a:xfrm>
              <a:off x="4930766" y="1704310"/>
              <a:ext cx="3502152" cy="3490732"/>
              <a:chOff x="4930766" y="1704310"/>
              <a:chExt cx="3502152" cy="3490732"/>
            </a:xfrm>
          </p:grpSpPr>
          <p:grpSp>
            <p:nvGrpSpPr>
              <p:cNvPr id="19" name="Group 32"/>
              <p:cNvGrpSpPr/>
              <p:nvPr/>
            </p:nvGrpSpPr>
            <p:grpSpPr>
              <a:xfrm>
                <a:off x="4942429" y="1710263"/>
                <a:ext cx="3478826" cy="3478826"/>
                <a:chOff x="4951586" y="1711625"/>
                <a:chExt cx="3478826" cy="3478826"/>
              </a:xfrm>
            </p:grpSpPr>
            <p:grpSp>
              <p:nvGrpSpPr>
                <p:cNvPr id="27" name="Group 31"/>
                <p:cNvGrpSpPr/>
                <p:nvPr/>
              </p:nvGrpSpPr>
              <p:grpSpPr>
                <a:xfrm>
                  <a:off x="4951586" y="1711625"/>
                  <a:ext cx="3478826" cy="3478826"/>
                  <a:chOff x="4941815" y="1699719"/>
                  <a:chExt cx="3478826" cy="3478826"/>
                </a:xfrm>
              </p:grpSpPr>
              <p:sp>
                <p:nvSpPr>
                  <p:cNvPr id="31" name="Pie 30"/>
                  <p:cNvSpPr/>
                  <p:nvPr/>
                </p:nvSpPr>
                <p:spPr>
                  <a:xfrm>
                    <a:off x="4941815" y="1699719"/>
                    <a:ext cx="3478826" cy="3478826"/>
                  </a:xfrm>
                  <a:prstGeom prst="pie">
                    <a:avLst>
                      <a:gd name="adj1" fmla="val 10789398"/>
                      <a:gd name="adj2" fmla="val 16200000"/>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Pie 31"/>
                  <p:cNvSpPr/>
                  <p:nvPr/>
                </p:nvSpPr>
                <p:spPr>
                  <a:xfrm flipH="1">
                    <a:off x="4941815" y="1699719"/>
                    <a:ext cx="3478826" cy="3478826"/>
                  </a:xfrm>
                  <a:prstGeom prst="pie">
                    <a:avLst>
                      <a:gd name="adj1" fmla="val 10789398"/>
                      <a:gd name="adj2" fmla="val 16200000"/>
                    </a:avLst>
                  </a:prstGeom>
                  <a:solidFill>
                    <a:schemeClr val="accent2"/>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8" name="Group 30"/>
                <p:cNvGrpSpPr/>
                <p:nvPr/>
              </p:nvGrpSpPr>
              <p:grpSpPr>
                <a:xfrm>
                  <a:off x="4951586" y="1711625"/>
                  <a:ext cx="3478826" cy="3478826"/>
                  <a:chOff x="4961357" y="1723531"/>
                  <a:chExt cx="3478826" cy="3478826"/>
                </a:xfrm>
              </p:grpSpPr>
              <p:sp>
                <p:nvSpPr>
                  <p:cNvPr id="29" name="Pie 21"/>
                  <p:cNvSpPr/>
                  <p:nvPr/>
                </p:nvSpPr>
                <p:spPr>
                  <a:xfrm flipH="1" flipV="1">
                    <a:off x="4961357" y="1723531"/>
                    <a:ext cx="3478826" cy="3478826"/>
                  </a:xfrm>
                  <a:prstGeom prst="pie">
                    <a:avLst>
                      <a:gd name="adj1" fmla="val 10789398"/>
                      <a:gd name="adj2" fmla="val 16200000"/>
                    </a:avLst>
                  </a:prstGeom>
                  <a:solidFill>
                    <a:schemeClr val="accent3"/>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Pie 29"/>
                  <p:cNvSpPr/>
                  <p:nvPr/>
                </p:nvSpPr>
                <p:spPr>
                  <a:xfrm flipV="1">
                    <a:off x="4961357" y="1723531"/>
                    <a:ext cx="3478826" cy="3478826"/>
                  </a:xfrm>
                  <a:prstGeom prst="pie">
                    <a:avLst>
                      <a:gd name="adj1" fmla="val 10789398"/>
                      <a:gd name="adj2" fmla="val 16200000"/>
                    </a:avLst>
                  </a:prstGeom>
                  <a:solidFill>
                    <a:schemeClr val="tx1">
                      <a:lumMod val="50000"/>
                      <a:lumOff val="50000"/>
                    </a:schemeClr>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20" name="Group 27"/>
              <p:cNvGrpSpPr/>
              <p:nvPr/>
            </p:nvGrpSpPr>
            <p:grpSpPr>
              <a:xfrm>
                <a:off x="4930766" y="1704310"/>
                <a:ext cx="3502152" cy="3490732"/>
                <a:chOff x="4930766" y="1711625"/>
                <a:chExt cx="3502152" cy="3490732"/>
              </a:xfrm>
            </p:grpSpPr>
            <p:cxnSp>
              <p:nvCxnSpPr>
                <p:cNvPr id="21" name="Straight Connector 20"/>
                <p:cNvCxnSpPr/>
                <p:nvPr/>
              </p:nvCxnSpPr>
              <p:spPr>
                <a:xfrm>
                  <a:off x="6647776" y="1711625"/>
                  <a:ext cx="25380" cy="3490732"/>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22" name="Group 26"/>
                <p:cNvGrpSpPr/>
                <p:nvPr/>
              </p:nvGrpSpPr>
              <p:grpSpPr>
                <a:xfrm>
                  <a:off x="4930766" y="2754510"/>
                  <a:ext cx="3502152" cy="1336781"/>
                  <a:chOff x="4930766" y="2772816"/>
                  <a:chExt cx="3502152" cy="1336781"/>
                </a:xfrm>
              </p:grpSpPr>
              <p:cxnSp>
                <p:nvCxnSpPr>
                  <p:cNvPr id="23" name="Straight Connector 13"/>
                  <p:cNvCxnSpPr/>
                  <p:nvPr/>
                </p:nvCxnSpPr>
                <p:spPr>
                  <a:xfrm rot="16200000">
                    <a:off x="6681842" y="1690131"/>
                    <a:ext cx="0" cy="3502152"/>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24" name="Group 25"/>
                  <p:cNvGrpSpPr/>
                  <p:nvPr/>
                </p:nvGrpSpPr>
                <p:grpSpPr>
                  <a:xfrm>
                    <a:off x="5727832" y="2772816"/>
                    <a:ext cx="1874503" cy="1336781"/>
                    <a:chOff x="5734185" y="2772816"/>
                    <a:chExt cx="1874503" cy="1336781"/>
                  </a:xfrm>
                </p:grpSpPr>
                <p:sp>
                  <p:nvSpPr>
                    <p:cNvPr id="25" name="Oval 23"/>
                    <p:cNvSpPr/>
                    <p:nvPr/>
                  </p:nvSpPr>
                  <p:spPr>
                    <a:xfrm>
                      <a:off x="6003046" y="2772816"/>
                      <a:ext cx="1336781" cy="133678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latin typeface="Franklin Gothic Book" pitchFamily="34" charset="0"/>
                      </a:endParaRPr>
                    </a:p>
                  </p:txBody>
                </p:sp>
                <p:sp>
                  <p:nvSpPr>
                    <p:cNvPr id="26" name="TextBox 24"/>
                    <p:cNvSpPr txBox="1"/>
                    <p:nvPr/>
                  </p:nvSpPr>
                  <p:spPr>
                    <a:xfrm>
                      <a:off x="5734185" y="2954458"/>
                      <a:ext cx="1874503" cy="830997"/>
                    </a:xfrm>
                    <a:prstGeom prst="rect">
                      <a:avLst/>
                    </a:prstGeom>
                    <a:noFill/>
                  </p:spPr>
                  <p:txBody>
                    <a:bodyPr wrap="square" rtlCol="0">
                      <a:spAutoFit/>
                    </a:bodyPr>
                    <a:lstStyle/>
                    <a:p>
                      <a:pPr algn="ctr"/>
                      <a:r>
                        <a:rPr lang="en-US" sz="1600" dirty="0" smtClean="0">
                          <a:solidFill>
                            <a:schemeClr val="accent2"/>
                          </a:solidFill>
                          <a:latin typeface="Franklin Gothic Book" pitchFamily="34" charset="0"/>
                        </a:rPr>
                        <a:t>Client</a:t>
                      </a:r>
                    </a:p>
                    <a:p>
                      <a:pPr algn="ctr"/>
                      <a:r>
                        <a:rPr lang="en-US" sz="1600" dirty="0" smtClean="0">
                          <a:solidFill>
                            <a:schemeClr val="accent2"/>
                          </a:solidFill>
                          <a:latin typeface="Franklin Gothic Book" pitchFamily="34" charset="0"/>
                        </a:rPr>
                        <a:t>Relationship</a:t>
                      </a:r>
                    </a:p>
                    <a:p>
                      <a:pPr algn="ctr"/>
                      <a:r>
                        <a:rPr lang="en-US" sz="1600" dirty="0" smtClean="0">
                          <a:solidFill>
                            <a:schemeClr val="accent2"/>
                          </a:solidFill>
                          <a:latin typeface="Franklin Gothic Book" pitchFamily="34" charset="0"/>
                        </a:rPr>
                        <a:t>Management</a:t>
                      </a:r>
                      <a:endParaRPr lang="en-US" sz="1600" dirty="0">
                        <a:solidFill>
                          <a:schemeClr val="accent2"/>
                        </a:solidFill>
                        <a:latin typeface="Franklin Gothic Book" pitchFamily="34" charset="0"/>
                      </a:endParaRPr>
                    </a:p>
                  </p:txBody>
                </p:sp>
              </p:grpSp>
            </p:grpSp>
          </p:grpSp>
        </p:grpSp>
        <p:grpSp>
          <p:nvGrpSpPr>
            <p:cNvPr id="9" name="Group 28"/>
            <p:cNvGrpSpPr/>
            <p:nvPr/>
          </p:nvGrpSpPr>
          <p:grpSpPr>
            <a:xfrm>
              <a:off x="6241499" y="1872438"/>
              <a:ext cx="880865" cy="3110808"/>
              <a:chOff x="6241499" y="1872438"/>
              <a:chExt cx="880865" cy="3110808"/>
            </a:xfrm>
          </p:grpSpPr>
          <p:sp>
            <p:nvSpPr>
              <p:cNvPr id="15" name="Oval 14"/>
              <p:cNvSpPr/>
              <p:nvPr/>
            </p:nvSpPr>
            <p:spPr>
              <a:xfrm>
                <a:off x="6811734" y="4672616"/>
                <a:ext cx="310630" cy="31063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b="1" dirty="0" smtClean="0">
                    <a:solidFill>
                      <a:schemeClr val="accent3">
                        <a:lumMod val="60000"/>
                        <a:lumOff val="40000"/>
                      </a:schemeClr>
                    </a:solidFill>
                  </a:rPr>
                  <a:t>3</a:t>
                </a:r>
                <a:endParaRPr lang="en-US" sz="7200" b="1" dirty="0">
                  <a:solidFill>
                    <a:schemeClr val="accent3">
                      <a:lumMod val="60000"/>
                      <a:lumOff val="40000"/>
                    </a:schemeClr>
                  </a:solidFill>
                </a:endParaRPr>
              </a:p>
            </p:txBody>
          </p:sp>
          <p:sp>
            <p:nvSpPr>
              <p:cNvPr id="16" name="Oval 15"/>
              <p:cNvSpPr/>
              <p:nvPr/>
            </p:nvSpPr>
            <p:spPr>
              <a:xfrm>
                <a:off x="6241499" y="4672616"/>
                <a:ext cx="310630" cy="310630"/>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b="1" dirty="0" smtClean="0">
                    <a:solidFill>
                      <a:schemeClr val="bg1">
                        <a:lumMod val="65000"/>
                      </a:schemeClr>
                    </a:solidFill>
                  </a:rPr>
                  <a:t>4</a:t>
                </a:r>
                <a:endParaRPr lang="en-US" sz="7200" b="1" dirty="0">
                  <a:solidFill>
                    <a:schemeClr val="bg1">
                      <a:lumMod val="65000"/>
                    </a:schemeClr>
                  </a:solidFill>
                </a:endParaRPr>
              </a:p>
            </p:txBody>
          </p:sp>
          <p:sp>
            <p:nvSpPr>
              <p:cNvPr id="17" name="Oval 16"/>
              <p:cNvSpPr/>
              <p:nvPr/>
            </p:nvSpPr>
            <p:spPr>
              <a:xfrm>
                <a:off x="6241499" y="1872438"/>
                <a:ext cx="310630" cy="310630"/>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b="1" dirty="0" smtClean="0">
                    <a:solidFill>
                      <a:schemeClr val="accent4">
                        <a:lumMod val="40000"/>
                        <a:lumOff val="60000"/>
                      </a:schemeClr>
                    </a:solidFill>
                  </a:rPr>
                  <a:t>1</a:t>
                </a:r>
                <a:endParaRPr lang="en-US" sz="7200" b="1" dirty="0">
                  <a:solidFill>
                    <a:schemeClr val="accent4">
                      <a:lumMod val="40000"/>
                      <a:lumOff val="60000"/>
                    </a:schemeClr>
                  </a:solidFill>
                </a:endParaRPr>
              </a:p>
            </p:txBody>
          </p:sp>
          <p:sp>
            <p:nvSpPr>
              <p:cNvPr id="18" name="Oval 17"/>
              <p:cNvSpPr/>
              <p:nvPr/>
            </p:nvSpPr>
            <p:spPr>
              <a:xfrm>
                <a:off x="6811734" y="1872438"/>
                <a:ext cx="310630" cy="310630"/>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b="1" dirty="0" smtClean="0">
                    <a:solidFill>
                      <a:srgbClr val="FFC000"/>
                    </a:solidFill>
                  </a:rPr>
                  <a:t>2</a:t>
                </a:r>
                <a:endParaRPr lang="en-US" sz="7200" b="1" dirty="0">
                  <a:solidFill>
                    <a:srgbClr val="FFC000"/>
                  </a:solidFill>
                </a:endParaRPr>
              </a:p>
            </p:txBody>
          </p:sp>
        </p:grpSp>
        <p:grpSp>
          <p:nvGrpSpPr>
            <p:cNvPr id="10" name="Group 29"/>
            <p:cNvGrpSpPr/>
            <p:nvPr/>
          </p:nvGrpSpPr>
          <p:grpSpPr>
            <a:xfrm>
              <a:off x="4996080" y="2282041"/>
              <a:ext cx="3210170" cy="2279864"/>
              <a:chOff x="4996080" y="2282041"/>
              <a:chExt cx="3210170" cy="2279864"/>
            </a:xfrm>
          </p:grpSpPr>
          <p:sp>
            <p:nvSpPr>
              <p:cNvPr id="11" name="TextBox 10"/>
              <p:cNvSpPr txBox="1"/>
              <p:nvPr/>
            </p:nvSpPr>
            <p:spPr>
              <a:xfrm>
                <a:off x="6828635" y="2282041"/>
                <a:ext cx="1372915" cy="707886"/>
              </a:xfrm>
              <a:prstGeom prst="rect">
                <a:avLst/>
              </a:prstGeom>
              <a:noFill/>
            </p:spPr>
            <p:txBody>
              <a:bodyPr wrap="square" rtlCol="0">
                <a:spAutoFit/>
              </a:bodyPr>
              <a:lstStyle/>
              <a:p>
                <a:pPr algn="ctr"/>
                <a:r>
                  <a:rPr lang="en-US" sz="2000" b="1" dirty="0" smtClean="0">
                    <a:solidFill>
                      <a:schemeClr val="bg1"/>
                    </a:solidFill>
                    <a:latin typeface="Franklin Gothic Book" pitchFamily="34" charset="0"/>
                  </a:rPr>
                  <a:t>Prepare to Execute</a:t>
                </a:r>
                <a:endParaRPr lang="en-US" sz="2000" b="1" dirty="0">
                  <a:solidFill>
                    <a:schemeClr val="bg1"/>
                  </a:solidFill>
                  <a:latin typeface="Franklin Gothic Book" pitchFamily="34" charset="0"/>
                </a:endParaRPr>
              </a:p>
            </p:txBody>
          </p:sp>
          <p:sp>
            <p:nvSpPr>
              <p:cNvPr id="12" name="TextBox 11"/>
              <p:cNvSpPr txBox="1"/>
              <p:nvPr/>
            </p:nvSpPr>
            <p:spPr>
              <a:xfrm>
                <a:off x="6833335" y="3854019"/>
                <a:ext cx="1372915" cy="707886"/>
              </a:xfrm>
              <a:prstGeom prst="rect">
                <a:avLst/>
              </a:prstGeom>
              <a:noFill/>
            </p:spPr>
            <p:txBody>
              <a:bodyPr wrap="square" rtlCol="0">
                <a:spAutoFit/>
              </a:bodyPr>
              <a:lstStyle/>
              <a:p>
                <a:pPr algn="ctr"/>
                <a:r>
                  <a:rPr lang="en-US" sz="2000" b="1" dirty="0" smtClean="0">
                    <a:solidFill>
                      <a:schemeClr val="bg1"/>
                    </a:solidFill>
                    <a:latin typeface="Franklin Gothic Book" pitchFamily="34" charset="0"/>
                  </a:rPr>
                  <a:t>Execute the Project</a:t>
                </a:r>
                <a:endParaRPr lang="en-US" sz="2000" b="1" dirty="0">
                  <a:solidFill>
                    <a:schemeClr val="bg1"/>
                  </a:solidFill>
                  <a:latin typeface="Franklin Gothic Book" pitchFamily="34" charset="0"/>
                </a:endParaRPr>
              </a:p>
            </p:txBody>
          </p:sp>
          <p:sp>
            <p:nvSpPr>
              <p:cNvPr id="13" name="TextBox 12"/>
              <p:cNvSpPr txBox="1"/>
              <p:nvPr/>
            </p:nvSpPr>
            <p:spPr>
              <a:xfrm>
                <a:off x="5087971" y="2282041"/>
                <a:ext cx="1372915" cy="707886"/>
              </a:xfrm>
              <a:prstGeom prst="rect">
                <a:avLst/>
              </a:prstGeom>
              <a:noFill/>
            </p:spPr>
            <p:txBody>
              <a:bodyPr wrap="square" rtlCol="0">
                <a:spAutoFit/>
              </a:bodyPr>
              <a:lstStyle/>
              <a:p>
                <a:pPr algn="ctr"/>
                <a:r>
                  <a:rPr lang="en-US" sz="2000" b="1" dirty="0" smtClean="0">
                    <a:solidFill>
                      <a:schemeClr val="bg1"/>
                    </a:solidFill>
                    <a:latin typeface="Franklin Gothic Book" pitchFamily="34" charset="0"/>
                  </a:rPr>
                  <a:t>Define</a:t>
                </a:r>
              </a:p>
              <a:p>
                <a:pPr algn="ctr"/>
                <a:r>
                  <a:rPr lang="en-US" sz="2000" b="1" dirty="0" smtClean="0">
                    <a:solidFill>
                      <a:schemeClr val="bg1"/>
                    </a:solidFill>
                    <a:latin typeface="Franklin Gothic Book" pitchFamily="34" charset="0"/>
                  </a:rPr>
                  <a:t>the Need</a:t>
                </a:r>
                <a:endParaRPr lang="en-US" sz="2000" b="1" dirty="0">
                  <a:solidFill>
                    <a:schemeClr val="bg1"/>
                  </a:solidFill>
                  <a:latin typeface="Franklin Gothic Book" pitchFamily="34" charset="0"/>
                </a:endParaRPr>
              </a:p>
            </p:txBody>
          </p:sp>
          <p:sp>
            <p:nvSpPr>
              <p:cNvPr id="14" name="TextBox 13"/>
              <p:cNvSpPr txBox="1"/>
              <p:nvPr/>
            </p:nvSpPr>
            <p:spPr>
              <a:xfrm>
                <a:off x="4996080" y="3854019"/>
                <a:ext cx="1651696" cy="707886"/>
              </a:xfrm>
              <a:prstGeom prst="rect">
                <a:avLst/>
              </a:prstGeom>
              <a:noFill/>
            </p:spPr>
            <p:txBody>
              <a:bodyPr wrap="square" rtlCol="0">
                <a:spAutoFit/>
              </a:bodyPr>
              <a:lstStyle/>
              <a:p>
                <a:pPr algn="ctr"/>
                <a:r>
                  <a:rPr lang="en-US" sz="2000" b="1" dirty="0" smtClean="0">
                    <a:solidFill>
                      <a:schemeClr val="bg1"/>
                    </a:solidFill>
                    <a:latin typeface="Franklin Gothic Book" pitchFamily="34" charset="0"/>
                  </a:rPr>
                  <a:t>Review</a:t>
                </a:r>
              </a:p>
              <a:p>
                <a:pPr algn="ctr"/>
                <a:r>
                  <a:rPr lang="en-US" sz="2000" b="1" dirty="0" smtClean="0">
                    <a:solidFill>
                      <a:schemeClr val="bg1"/>
                    </a:solidFill>
                    <a:latin typeface="Franklin Gothic Book" pitchFamily="34" charset="0"/>
                  </a:rPr>
                  <a:t>&amp; Assess</a:t>
                </a:r>
                <a:endParaRPr lang="en-US" sz="2000" b="1" dirty="0">
                  <a:solidFill>
                    <a:schemeClr val="bg1"/>
                  </a:solidFill>
                  <a:latin typeface="Franklin Gothic Book" pitchFamily="34" charset="0"/>
                </a:endParaRPr>
              </a:p>
            </p:txBody>
          </p:sp>
        </p:grpSp>
      </p:grpSp>
      <p:sp>
        <p:nvSpPr>
          <p:cNvPr id="33" name="Right Arrow 32"/>
          <p:cNvSpPr/>
          <p:nvPr/>
        </p:nvSpPr>
        <p:spPr>
          <a:xfrm flipH="1">
            <a:off x="1067600" y="4198624"/>
            <a:ext cx="3377435" cy="2273980"/>
          </a:xfrm>
          <a:prstGeom prst="rightArrow">
            <a:avLst/>
          </a:prstGeom>
          <a:solidFill>
            <a:schemeClr val="accent4"/>
          </a:solidFill>
          <a:ln w="571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ight Arrow 33"/>
          <p:cNvSpPr/>
          <p:nvPr/>
        </p:nvSpPr>
        <p:spPr>
          <a:xfrm>
            <a:off x="4556248" y="4198624"/>
            <a:ext cx="3377435" cy="2273980"/>
          </a:xfrm>
          <a:prstGeom prst="rightArrow">
            <a:avLst/>
          </a:prstGeom>
          <a:solidFill>
            <a:schemeClr val="accent3"/>
          </a:solidFill>
          <a:ln w="571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35" name="TextBox 34"/>
          <p:cNvSpPr txBox="1"/>
          <p:nvPr/>
        </p:nvSpPr>
        <p:spPr>
          <a:xfrm>
            <a:off x="4734632" y="4827783"/>
            <a:ext cx="2292294" cy="1015663"/>
          </a:xfrm>
          <a:prstGeom prst="rect">
            <a:avLst/>
          </a:prstGeom>
          <a:noFill/>
        </p:spPr>
        <p:txBody>
          <a:bodyPr wrap="none" rtlCol="0">
            <a:spAutoFit/>
          </a:bodyPr>
          <a:lstStyle/>
          <a:p>
            <a:r>
              <a:rPr lang="en-US" sz="2000" dirty="0" smtClean="0">
                <a:solidFill>
                  <a:schemeClr val="bg1"/>
                </a:solidFill>
              </a:rPr>
              <a:t>Next:</a:t>
            </a:r>
          </a:p>
          <a:p>
            <a:r>
              <a:rPr lang="en-US" sz="2000" b="1" dirty="0" smtClean="0">
                <a:solidFill>
                  <a:schemeClr val="bg1"/>
                </a:solidFill>
              </a:rPr>
              <a:t>Understanding Your</a:t>
            </a:r>
          </a:p>
          <a:p>
            <a:r>
              <a:rPr lang="en-US" sz="2000" b="1" dirty="0" smtClean="0">
                <a:solidFill>
                  <a:schemeClr val="bg1"/>
                </a:solidFill>
              </a:rPr>
              <a:t>Client</a:t>
            </a:r>
          </a:p>
        </p:txBody>
      </p:sp>
      <p:sp>
        <p:nvSpPr>
          <p:cNvPr id="36" name="TextBox 35"/>
          <p:cNvSpPr txBox="1"/>
          <p:nvPr/>
        </p:nvSpPr>
        <p:spPr>
          <a:xfrm>
            <a:off x="2253358" y="4827783"/>
            <a:ext cx="2716057" cy="707886"/>
          </a:xfrm>
          <a:prstGeom prst="rect">
            <a:avLst/>
          </a:prstGeom>
          <a:noFill/>
        </p:spPr>
        <p:txBody>
          <a:bodyPr wrap="square" rtlCol="0">
            <a:spAutoFit/>
          </a:bodyPr>
          <a:lstStyle/>
          <a:p>
            <a:r>
              <a:rPr lang="en-US" sz="2000" dirty="0" smtClean="0">
                <a:solidFill>
                  <a:schemeClr val="bg1"/>
                </a:solidFill>
              </a:rPr>
              <a:t>Ending:</a:t>
            </a:r>
          </a:p>
          <a:p>
            <a:r>
              <a:rPr lang="en-US" sz="2000" b="1" dirty="0" smtClean="0">
                <a:solidFill>
                  <a:schemeClr val="bg1"/>
                </a:solidFill>
              </a:rPr>
              <a:t>Define the Need</a:t>
            </a:r>
            <a:endParaRPr lang="en-US" sz="2000" dirty="0">
              <a:solidFill>
                <a:schemeClr val="bg1"/>
              </a:solidFill>
            </a:endParaRPr>
          </a:p>
        </p:txBody>
      </p:sp>
    </p:spTree>
    <p:extLst>
      <p:ext uri="{BB962C8B-B14F-4D97-AF65-F5344CB8AC3E}">
        <p14:creationId xmlns:p14="http://schemas.microsoft.com/office/powerpoint/2010/main" val="367967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7" presetClass="entr" presetSubtype="2"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ppt_x</p:attrName>
                                        </p:attrNameLst>
                                      </p:cBhvr>
                                      <p:tavLst>
                                        <p:tav tm="0">
                                          <p:val>
                                            <p:strVal val="#ppt_x+#ppt_w/2"/>
                                          </p:val>
                                        </p:tav>
                                        <p:tav tm="100000">
                                          <p:val>
                                            <p:strVal val="#ppt_x"/>
                                          </p:val>
                                        </p:tav>
                                      </p:tavLst>
                                    </p:anim>
                                    <p:anim calcmode="lin" valueType="num">
                                      <p:cBhvr>
                                        <p:cTn id="12" dur="500" fill="hold"/>
                                        <p:tgtEl>
                                          <p:spTgt spid="33"/>
                                        </p:tgtEl>
                                        <p:attrNameLst>
                                          <p:attrName>ppt_y</p:attrName>
                                        </p:attrNameLst>
                                      </p:cBhvr>
                                      <p:tavLst>
                                        <p:tav tm="0">
                                          <p:val>
                                            <p:strVal val="#ppt_y"/>
                                          </p:val>
                                        </p:tav>
                                        <p:tav tm="100000">
                                          <p:val>
                                            <p:strVal val="#ppt_y"/>
                                          </p:val>
                                        </p:tav>
                                      </p:tavLst>
                                    </p:anim>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strVal val="#ppt_h"/>
                                          </p:val>
                                        </p:tav>
                                        <p:tav tm="100000">
                                          <p:val>
                                            <p:strVal val="#ppt_h"/>
                                          </p:val>
                                        </p:tav>
                                      </p:tavLst>
                                    </p:anim>
                                  </p:childTnLst>
                                </p:cTn>
                              </p:par>
                              <p:par>
                                <p:cTn id="15" presetID="1" presetClass="entr" presetSubtype="0" fill="hold" nodeType="withEffect">
                                  <p:stCondLst>
                                    <p:cond delay="0"/>
                                  </p:stCondLst>
                                  <p:childTnLst>
                                    <p:set>
                                      <p:cBhvr>
                                        <p:cTn id="16"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7" presetClass="entr" presetSubtype="8"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500" fill="hold"/>
                                        <p:tgtEl>
                                          <p:spTgt spid="34"/>
                                        </p:tgtEl>
                                        <p:attrNameLst>
                                          <p:attrName>ppt_x</p:attrName>
                                        </p:attrNameLst>
                                      </p:cBhvr>
                                      <p:tavLst>
                                        <p:tav tm="0">
                                          <p:val>
                                            <p:strVal val="#ppt_x-#ppt_w/2"/>
                                          </p:val>
                                        </p:tav>
                                        <p:tav tm="100000">
                                          <p:val>
                                            <p:strVal val="#ppt_x"/>
                                          </p:val>
                                        </p:tav>
                                      </p:tavLst>
                                    </p:anim>
                                    <p:anim calcmode="lin" valueType="num">
                                      <p:cBhvr>
                                        <p:cTn id="26" dur="500" fill="hold"/>
                                        <p:tgtEl>
                                          <p:spTgt spid="34"/>
                                        </p:tgtEl>
                                        <p:attrNameLst>
                                          <p:attrName>ppt_y</p:attrName>
                                        </p:attrNameLst>
                                      </p:cBhvr>
                                      <p:tavLst>
                                        <p:tav tm="0">
                                          <p:val>
                                            <p:strVal val="#ppt_y"/>
                                          </p:val>
                                        </p:tav>
                                        <p:tav tm="100000">
                                          <p:val>
                                            <p:strVal val="#ppt_y"/>
                                          </p:val>
                                        </p:tav>
                                      </p:tavLst>
                                    </p:anim>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strVal val="#ppt_h"/>
                                          </p:val>
                                        </p:tav>
                                        <p:tav tm="100000">
                                          <p:val>
                                            <p:strVal val="#ppt_h"/>
                                          </p:val>
                                        </p:tav>
                                      </p:tavLst>
                                    </p:anim>
                                  </p:childTnLst>
                                </p:cTn>
                              </p:par>
                              <p:par>
                                <p:cTn id="29" presetID="1" presetClass="entr" presetSubtype="0" fill="hold" nodeType="withEffect">
                                  <p:stCondLst>
                                    <p:cond delay="0"/>
                                  </p:stCondLst>
                                  <p:childTnLst>
                                    <p:set>
                                      <p:cBhvr>
                                        <p:cTn id="30"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High S</a:t>
            </a:r>
            <a:br>
              <a:rPr lang="en-US" dirty="0" smtClean="0"/>
            </a:br>
            <a:r>
              <a:rPr lang="en-US" sz="2800" dirty="0" smtClean="0">
                <a:solidFill>
                  <a:schemeClr val="accent3"/>
                </a:solidFill>
              </a:rPr>
              <a:t>Key Factors: SECURITY, BEING LIKED</a:t>
            </a:r>
            <a:endParaRPr lang="en-US" sz="2800" dirty="0">
              <a:solidFill>
                <a:schemeClr val="accent3"/>
              </a:solidFill>
            </a:endParaRPr>
          </a:p>
        </p:txBody>
      </p:sp>
      <p:sp>
        <p:nvSpPr>
          <p:cNvPr id="3" name="Content Placeholder 2"/>
          <p:cNvSpPr>
            <a:spLocks noGrp="1"/>
          </p:cNvSpPr>
          <p:nvPr>
            <p:ph idx="1"/>
          </p:nvPr>
        </p:nvSpPr>
        <p:spPr>
          <a:xfrm>
            <a:off x="783390" y="1824562"/>
            <a:ext cx="3941010" cy="4531787"/>
          </a:xfrm>
        </p:spPr>
        <p:txBody>
          <a:bodyPr>
            <a:normAutofit/>
          </a:bodyPr>
          <a:lstStyle/>
          <a:p>
            <a:pPr marL="0" indent="0">
              <a:buNone/>
            </a:pPr>
            <a:r>
              <a:rPr lang="en-US" sz="2600" b="1" u="sng" dirty="0" smtClean="0"/>
              <a:t>Communication Dos</a:t>
            </a:r>
          </a:p>
          <a:p>
            <a:pPr marL="514350" indent="-514350">
              <a:buFont typeface="+mj-lt"/>
              <a:buAutoNum type="arabicPeriod"/>
            </a:pPr>
            <a:r>
              <a:rPr lang="en-US" sz="2600" dirty="0" smtClean="0"/>
              <a:t>Start with a personal comment</a:t>
            </a:r>
          </a:p>
          <a:p>
            <a:pPr marL="514350" indent="-514350">
              <a:buFont typeface="+mj-lt"/>
              <a:buAutoNum type="arabicPeriod"/>
            </a:pPr>
            <a:r>
              <a:rPr lang="en-US" sz="2600" dirty="0" smtClean="0"/>
              <a:t>Present ideas deliberately and clearly; provide assurances</a:t>
            </a:r>
          </a:p>
          <a:p>
            <a:pPr marL="514350" indent="-514350">
              <a:buFont typeface="+mj-lt"/>
              <a:buAutoNum type="arabicPeriod"/>
            </a:pPr>
            <a:r>
              <a:rPr lang="en-US" sz="2600" dirty="0" smtClean="0"/>
              <a:t>Make sure they are in agreement before moving on</a:t>
            </a:r>
            <a:endParaRPr lang="en-US" sz="2600" dirty="0"/>
          </a:p>
        </p:txBody>
      </p:sp>
      <p:sp>
        <p:nvSpPr>
          <p:cNvPr id="4" name="Slide Number Placeholder 3"/>
          <p:cNvSpPr>
            <a:spLocks noGrp="1"/>
          </p:cNvSpPr>
          <p:nvPr>
            <p:ph type="sldNum" sz="quarter" idx="14"/>
          </p:nvPr>
        </p:nvSpPr>
        <p:spPr/>
        <p:txBody>
          <a:bodyPr/>
          <a:lstStyle/>
          <a:p>
            <a:fld id="{D3A7A54F-1440-6D43-BEC7-AA5E25BCB837}" type="slidenum">
              <a:rPr lang="en-US" smtClean="0"/>
              <a:pPr/>
              <a:t>20</a:t>
            </a:fld>
            <a:endParaRPr lang="en-US" dirty="0"/>
          </a:p>
        </p:txBody>
      </p:sp>
      <p:sp>
        <p:nvSpPr>
          <p:cNvPr id="5" name="Content Placeholder 2"/>
          <p:cNvSpPr txBox="1">
            <a:spLocks/>
          </p:cNvSpPr>
          <p:nvPr/>
        </p:nvSpPr>
        <p:spPr>
          <a:xfrm>
            <a:off x="5190157" y="1824563"/>
            <a:ext cx="3752750" cy="46418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600" b="1" u="sng" dirty="0" smtClean="0"/>
              <a:t>Communication Don’ts</a:t>
            </a:r>
          </a:p>
          <a:p>
            <a:pPr marL="514350" indent="-514350">
              <a:buFont typeface="+mj-lt"/>
              <a:buAutoNum type="arabicPeriod"/>
            </a:pPr>
            <a:r>
              <a:rPr lang="en-US" sz="2600" dirty="0" smtClean="0"/>
              <a:t>Don’t dive straight into business</a:t>
            </a:r>
          </a:p>
          <a:p>
            <a:pPr marL="514350" indent="-514350">
              <a:buFont typeface="+mj-lt"/>
              <a:buAutoNum type="arabicPeriod"/>
            </a:pPr>
            <a:r>
              <a:rPr lang="en-US" sz="2600" dirty="0" smtClean="0"/>
              <a:t>Don’t be demanding or abrasive</a:t>
            </a:r>
          </a:p>
          <a:p>
            <a:pPr marL="514350" indent="-514350">
              <a:buFont typeface="+mj-lt"/>
              <a:buAutoNum type="arabicPeriod"/>
            </a:pPr>
            <a:r>
              <a:rPr lang="en-US" sz="2600" dirty="0" smtClean="0"/>
              <a:t>Don’t assume “silence means consent”</a:t>
            </a:r>
            <a:endParaRPr lang="en-US" sz="2600" dirty="0"/>
          </a:p>
        </p:txBody>
      </p:sp>
      <p:sp>
        <p:nvSpPr>
          <p:cNvPr id="6" name="TextBox 5"/>
          <p:cNvSpPr txBox="1"/>
          <p:nvPr/>
        </p:nvSpPr>
        <p:spPr>
          <a:xfrm>
            <a:off x="8754150" y="5771974"/>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5-6</a:t>
            </a:r>
            <a:endParaRPr lang="en-US" sz="1400" dirty="0">
              <a:solidFill>
                <a:srgbClr val="002C54"/>
              </a:solidFill>
              <a:latin typeface="Arial Black" pitchFamily="34" charset="0"/>
            </a:endParaRPr>
          </a:p>
        </p:txBody>
      </p:sp>
      <p:sp>
        <p:nvSpPr>
          <p:cNvPr id="8" name="TextBox 7"/>
          <p:cNvSpPr txBox="1"/>
          <p:nvPr/>
        </p:nvSpPr>
        <p:spPr>
          <a:xfrm>
            <a:off x="2429933" y="5986471"/>
            <a:ext cx="4284134" cy="461665"/>
          </a:xfrm>
          <a:prstGeom prst="rect">
            <a:avLst/>
          </a:prstGeom>
          <a:noFill/>
        </p:spPr>
        <p:txBody>
          <a:bodyPr wrap="square" rtlCol="0">
            <a:spAutoFit/>
          </a:bodyPr>
          <a:lstStyle/>
          <a:p>
            <a:r>
              <a:rPr lang="en-US" sz="2400" b="1" dirty="0">
                <a:solidFill>
                  <a:srgbClr val="F68E04"/>
                </a:solidFill>
                <a:latin typeface="Franklin Gothic Book"/>
                <a:cs typeface="Franklin Gothic Book"/>
              </a:rPr>
              <a:t>“Start personal; don’t assume.”</a:t>
            </a:r>
          </a:p>
        </p:txBody>
      </p:sp>
    </p:spTree>
    <p:extLst>
      <p:ext uri="{BB962C8B-B14F-4D97-AF65-F5344CB8AC3E}">
        <p14:creationId xmlns:p14="http://schemas.microsoft.com/office/powerpoint/2010/main" val="2313001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4952" y="2466474"/>
            <a:ext cx="4907922" cy="1694614"/>
          </a:xfrm>
        </p:spPr>
        <p:txBody>
          <a:bodyPr/>
          <a:lstStyle/>
          <a:p>
            <a:r>
              <a:rPr lang="en-US" sz="6000" b="1" dirty="0" smtClean="0"/>
              <a:t>The High C</a:t>
            </a:r>
            <a:endParaRPr lang="en-US" sz="6000" b="1" dirty="0"/>
          </a:p>
        </p:txBody>
      </p:sp>
      <p:sp>
        <p:nvSpPr>
          <p:cNvPr id="4" name="Slide Number Placeholder 3"/>
          <p:cNvSpPr>
            <a:spLocks noGrp="1"/>
          </p:cNvSpPr>
          <p:nvPr>
            <p:ph type="sldNum" sz="quarter" idx="10"/>
          </p:nvPr>
        </p:nvSpPr>
        <p:spPr/>
        <p:txBody>
          <a:bodyPr/>
          <a:lstStyle/>
          <a:p>
            <a:fld id="{72776919-FB17-4522-B863-258834BA748C}" type="slidenum">
              <a:rPr lang="en-US" altLang="en-US" smtClean="0"/>
              <a:pPr/>
              <a:t>21</a:t>
            </a:fld>
            <a:endParaRPr lang="en-US" alt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0663" t="7651" r="24105" b="4046"/>
          <a:stretch/>
        </p:blipFill>
        <p:spPr>
          <a:xfrm>
            <a:off x="4280032" y="495551"/>
            <a:ext cx="4445020" cy="5783356"/>
          </a:xfrm>
          <a:prstGeom prst="rect">
            <a:avLst/>
          </a:prstGeom>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300" dirty="0" smtClean="0">
                <a:solidFill>
                  <a:schemeClr val="tx2"/>
                </a:solidFill>
              </a:rPr>
              <a:t>The High C</a:t>
            </a:r>
            <a:r>
              <a:rPr lang="en-US" dirty="0" smtClean="0">
                <a:solidFill>
                  <a:schemeClr val="tx2"/>
                </a:solidFill>
              </a:rPr>
              <a:t/>
            </a:r>
            <a:br>
              <a:rPr lang="en-US" dirty="0" smtClean="0">
                <a:solidFill>
                  <a:schemeClr val="tx2"/>
                </a:solidFill>
              </a:rPr>
            </a:br>
            <a:endParaRPr lang="en-US" dirty="0">
              <a:solidFill>
                <a:schemeClr val="tx2"/>
              </a:solidFill>
            </a:endParaRPr>
          </a:p>
        </p:txBody>
      </p:sp>
      <p:sp>
        <p:nvSpPr>
          <p:cNvPr id="3" name="Content Placeholder 2"/>
          <p:cNvSpPr>
            <a:spLocks noGrp="1"/>
          </p:cNvSpPr>
          <p:nvPr>
            <p:ph idx="1"/>
          </p:nvPr>
        </p:nvSpPr>
        <p:spPr>
          <a:xfrm>
            <a:off x="783390" y="1042135"/>
            <a:ext cx="5448968" cy="4898590"/>
          </a:xfrm>
        </p:spPr>
        <p:txBody>
          <a:bodyPr>
            <a:normAutofit fontScale="92500" lnSpcReduction="10000"/>
          </a:bodyPr>
          <a:lstStyle/>
          <a:p>
            <a:pPr marL="0" indent="0">
              <a:buNone/>
            </a:pPr>
            <a:r>
              <a:rPr lang="en-US" b="1" dirty="0" smtClean="0">
                <a:solidFill>
                  <a:schemeClr val="accent3"/>
                </a:solidFill>
              </a:rPr>
              <a:t>“Develops detailed plans for scaling the wall”</a:t>
            </a:r>
            <a:endParaRPr lang="en-US" dirty="0" smtClean="0">
              <a:solidFill>
                <a:schemeClr val="accent3"/>
              </a:solidFill>
            </a:endParaRPr>
          </a:p>
          <a:p>
            <a:pPr marL="0" indent="0">
              <a:buNone/>
            </a:pPr>
            <a:r>
              <a:rPr lang="en-US" dirty="0" smtClean="0">
                <a:solidFill>
                  <a:srgbClr val="1F497D"/>
                </a:solidFill>
              </a:rPr>
              <a:t>High Cs tend to rely on rational logic and evidence to reach conclusions. They make sure that things are done “by the book.”</a:t>
            </a:r>
          </a:p>
          <a:p>
            <a:pPr marL="0" indent="0">
              <a:buNone/>
            </a:pPr>
            <a:endParaRPr lang="en-US" sz="1900" dirty="0" smtClean="0">
              <a:solidFill>
                <a:srgbClr val="1F497D"/>
              </a:solidFill>
            </a:endParaRPr>
          </a:p>
          <a:p>
            <a:pPr marL="0" indent="0">
              <a:buNone/>
            </a:pPr>
            <a:r>
              <a:rPr lang="en-US" b="1" dirty="0" smtClean="0">
                <a:solidFill>
                  <a:schemeClr val="accent3"/>
                </a:solidFill>
              </a:rPr>
              <a:t>Classic Occupations</a:t>
            </a:r>
          </a:p>
          <a:p>
            <a:pPr marL="0" indent="0">
              <a:buNone/>
            </a:pPr>
            <a:r>
              <a:rPr lang="en-US" dirty="0" smtClean="0">
                <a:solidFill>
                  <a:srgbClr val="1F497D"/>
                </a:solidFill>
              </a:rPr>
              <a:t>Researchers, analysts, accountants</a:t>
            </a:r>
          </a:p>
          <a:p>
            <a:pPr marL="0" indent="0">
              <a:buNone/>
            </a:pPr>
            <a:endParaRPr lang="en-US" dirty="0">
              <a:solidFill>
                <a:schemeClr val="accent3"/>
              </a:solidFill>
            </a:endParaRPr>
          </a:p>
        </p:txBody>
      </p:sp>
      <p:sp>
        <p:nvSpPr>
          <p:cNvPr id="5" name="Slide Number Placeholder 4"/>
          <p:cNvSpPr>
            <a:spLocks noGrp="1"/>
          </p:cNvSpPr>
          <p:nvPr>
            <p:ph type="sldNum" sz="quarter" idx="10"/>
          </p:nvPr>
        </p:nvSpPr>
        <p:spPr/>
        <p:txBody>
          <a:bodyPr/>
          <a:lstStyle/>
          <a:p>
            <a:fld id="{D3A7A54F-1440-6D43-BEC7-AA5E25BCB837}" type="slidenum">
              <a:rPr lang="en-US" smtClean="0"/>
              <a:pPr/>
              <a:t>22</a:t>
            </a:fld>
            <a:endParaRPr lang="en-US" dirty="0"/>
          </a:p>
        </p:txBody>
      </p:sp>
      <p:sp>
        <p:nvSpPr>
          <p:cNvPr id="4" name="Content Placeholder 2"/>
          <p:cNvSpPr txBox="1">
            <a:spLocks/>
          </p:cNvSpPr>
          <p:nvPr/>
        </p:nvSpPr>
        <p:spPr>
          <a:xfrm>
            <a:off x="5714999" y="465668"/>
            <a:ext cx="2889251" cy="572324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a:solidFill>
                <a:schemeClr val="accent3"/>
              </a:solidFill>
            </a:endParaRPr>
          </a:p>
        </p:txBody>
      </p:sp>
      <p:pic>
        <p:nvPicPr>
          <p:cNvPr id="6" name="Picture 5" descr="Compliance_diagram.pdf"/>
          <p:cNvPicPr>
            <a:picLocks noChangeAspect="1"/>
          </p:cNvPicPr>
          <p:nvPr/>
        </p:nvPicPr>
        <p:blipFill rotWithShape="1">
          <a:blip r:embed="rId3">
            <a:extLst>
              <a:ext uri="{28A0092B-C50C-407E-A947-70E740481C1C}">
                <a14:useLocalDpi xmlns:a14="http://schemas.microsoft.com/office/drawing/2010/main" val="0"/>
              </a:ext>
            </a:extLst>
          </a:blip>
          <a:srcRect l="36730" t="30556" r="37036" b="30247"/>
          <a:stretch/>
        </p:blipFill>
        <p:spPr>
          <a:xfrm>
            <a:off x="6021906" y="514226"/>
            <a:ext cx="2378136" cy="5491332"/>
          </a:xfrm>
          <a:prstGeom prst="rect">
            <a:avLst/>
          </a:prstGeom>
        </p:spPr>
      </p:pic>
      <p:sp>
        <p:nvSpPr>
          <p:cNvPr id="7" name="TextBox 6"/>
          <p:cNvSpPr txBox="1"/>
          <p:nvPr/>
        </p:nvSpPr>
        <p:spPr>
          <a:xfrm>
            <a:off x="8754150" y="5030507"/>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8" name="TextBox 7"/>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5-7</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2259786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300" dirty="0" smtClean="0">
                <a:solidFill>
                  <a:schemeClr val="tx2"/>
                </a:solidFill>
              </a:rPr>
              <a:t>The High C</a:t>
            </a:r>
            <a:r>
              <a:rPr lang="en-US" dirty="0" smtClean="0">
                <a:solidFill>
                  <a:schemeClr val="tx2"/>
                </a:solidFill>
              </a:rPr>
              <a:t/>
            </a:r>
            <a:br>
              <a:rPr lang="en-US" dirty="0" smtClean="0">
                <a:solidFill>
                  <a:schemeClr val="tx2"/>
                </a:solidFill>
              </a:rPr>
            </a:br>
            <a:endParaRPr lang="en-US" dirty="0">
              <a:solidFill>
                <a:schemeClr val="tx2"/>
              </a:solidFill>
            </a:endParaRPr>
          </a:p>
        </p:txBody>
      </p:sp>
      <p:sp>
        <p:nvSpPr>
          <p:cNvPr id="3" name="Content Placeholder 2"/>
          <p:cNvSpPr>
            <a:spLocks noGrp="1"/>
          </p:cNvSpPr>
          <p:nvPr>
            <p:ph idx="1"/>
          </p:nvPr>
        </p:nvSpPr>
        <p:spPr>
          <a:xfrm>
            <a:off x="783390" y="1457760"/>
            <a:ext cx="5593347" cy="4898590"/>
          </a:xfrm>
        </p:spPr>
        <p:txBody>
          <a:bodyPr>
            <a:normAutofit fontScale="92500"/>
          </a:bodyPr>
          <a:lstStyle/>
          <a:p>
            <a:pPr marL="0" indent="0">
              <a:buNone/>
            </a:pPr>
            <a:r>
              <a:rPr lang="en-US" b="1" dirty="0" smtClean="0">
                <a:solidFill>
                  <a:schemeClr val="accent3"/>
                </a:solidFill>
              </a:rPr>
              <a:t>“Develops detailed plans for scaling the wall”</a:t>
            </a:r>
            <a:endParaRPr lang="en-US" dirty="0" smtClean="0">
              <a:solidFill>
                <a:schemeClr val="accent3"/>
              </a:solidFill>
            </a:endParaRPr>
          </a:p>
          <a:p>
            <a:pPr marL="0" indent="0">
              <a:buNone/>
            </a:pPr>
            <a:r>
              <a:rPr lang="en-US" dirty="0" smtClean="0">
                <a:solidFill>
                  <a:srgbClr val="1F497D"/>
                </a:solidFill>
              </a:rPr>
              <a:t>High Cs tend to rely on rational logic and evidence to reach conclusions. They make sure that things are done “by the book.”</a:t>
            </a:r>
          </a:p>
          <a:p>
            <a:pPr marL="0" indent="0">
              <a:buNone/>
            </a:pPr>
            <a:endParaRPr lang="en-US" sz="1900" dirty="0" smtClean="0">
              <a:solidFill>
                <a:srgbClr val="1F497D"/>
              </a:solidFill>
            </a:endParaRPr>
          </a:p>
          <a:p>
            <a:pPr marL="0" indent="0">
              <a:buNone/>
            </a:pPr>
            <a:r>
              <a:rPr lang="en-US" b="1" dirty="0" smtClean="0">
                <a:solidFill>
                  <a:schemeClr val="accent3"/>
                </a:solidFill>
              </a:rPr>
              <a:t>Classic Occupations</a:t>
            </a:r>
          </a:p>
          <a:p>
            <a:pPr marL="0" indent="0">
              <a:buNone/>
            </a:pPr>
            <a:r>
              <a:rPr lang="en-US" dirty="0" smtClean="0">
                <a:solidFill>
                  <a:srgbClr val="1F497D"/>
                </a:solidFill>
              </a:rPr>
              <a:t>Researchers, analysts, accountants</a:t>
            </a:r>
          </a:p>
          <a:p>
            <a:pPr marL="0" indent="0">
              <a:buNone/>
            </a:pPr>
            <a:endParaRPr lang="en-US" dirty="0">
              <a:solidFill>
                <a:schemeClr val="accent3"/>
              </a:solidFill>
            </a:endParaRPr>
          </a:p>
        </p:txBody>
      </p:sp>
      <p:sp>
        <p:nvSpPr>
          <p:cNvPr id="5" name="Slide Number Placeholder 4"/>
          <p:cNvSpPr>
            <a:spLocks noGrp="1"/>
          </p:cNvSpPr>
          <p:nvPr>
            <p:ph type="sldNum" sz="quarter" idx="10"/>
          </p:nvPr>
        </p:nvSpPr>
        <p:spPr/>
        <p:txBody>
          <a:bodyPr/>
          <a:lstStyle/>
          <a:p>
            <a:fld id="{D3A7A54F-1440-6D43-BEC7-AA5E25BCB837}" type="slidenum">
              <a:rPr lang="en-US" smtClean="0"/>
              <a:pPr/>
              <a:t>23</a:t>
            </a:fld>
            <a:endParaRPr lang="en-US" dirty="0"/>
          </a:p>
        </p:txBody>
      </p:sp>
      <p:sp>
        <p:nvSpPr>
          <p:cNvPr id="4" name="Content Placeholder 2"/>
          <p:cNvSpPr txBox="1">
            <a:spLocks/>
          </p:cNvSpPr>
          <p:nvPr/>
        </p:nvSpPr>
        <p:spPr>
          <a:xfrm>
            <a:off x="5714999" y="465668"/>
            <a:ext cx="2889251" cy="572324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a:solidFill>
                <a:schemeClr val="accent3"/>
              </a:solidFill>
            </a:endParaRPr>
          </a:p>
        </p:txBody>
      </p:sp>
      <p:pic>
        <p:nvPicPr>
          <p:cNvPr id="6" name="Picture 5" descr="Compliance_diagram.pdf"/>
          <p:cNvPicPr>
            <a:picLocks noChangeAspect="1"/>
          </p:cNvPicPr>
          <p:nvPr/>
        </p:nvPicPr>
        <p:blipFill rotWithShape="1">
          <a:blip r:embed="rId3">
            <a:extLst>
              <a:ext uri="{28A0092B-C50C-407E-A947-70E740481C1C}">
                <a14:useLocalDpi xmlns:a14="http://schemas.microsoft.com/office/drawing/2010/main" val="0"/>
              </a:ext>
            </a:extLst>
          </a:blip>
          <a:srcRect l="36730" t="30556" r="37036" b="30247"/>
          <a:stretch/>
        </p:blipFill>
        <p:spPr>
          <a:xfrm>
            <a:off x="6021906" y="514226"/>
            <a:ext cx="2378136" cy="5491332"/>
          </a:xfrm>
          <a:prstGeom prst="rect">
            <a:avLst/>
          </a:prstGeom>
        </p:spPr>
      </p:pic>
      <p:sp>
        <p:nvSpPr>
          <p:cNvPr id="7" name="TextBox 6"/>
          <p:cNvSpPr txBox="1"/>
          <p:nvPr/>
        </p:nvSpPr>
        <p:spPr>
          <a:xfrm>
            <a:off x="8754150" y="5220507"/>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8" name="TextBox 7"/>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5-7</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649514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High C</a:t>
            </a:r>
            <a:endParaRPr lang="en-US" dirty="0"/>
          </a:p>
        </p:txBody>
      </p:sp>
      <p:sp>
        <p:nvSpPr>
          <p:cNvPr id="3" name="Content Placeholder 2"/>
          <p:cNvSpPr>
            <a:spLocks noGrp="1"/>
          </p:cNvSpPr>
          <p:nvPr>
            <p:ph idx="1"/>
          </p:nvPr>
        </p:nvSpPr>
        <p:spPr>
          <a:xfrm>
            <a:off x="783390" y="1457760"/>
            <a:ext cx="3941010" cy="4898590"/>
          </a:xfrm>
        </p:spPr>
        <p:txBody>
          <a:bodyPr>
            <a:normAutofit/>
          </a:bodyPr>
          <a:lstStyle/>
          <a:p>
            <a:pPr marL="0" indent="0">
              <a:buNone/>
            </a:pPr>
            <a:r>
              <a:rPr lang="en-US" sz="2600" b="1" u="sng" dirty="0" smtClean="0"/>
              <a:t>Value to the Organization</a:t>
            </a:r>
          </a:p>
          <a:p>
            <a:pPr marL="0" indent="0">
              <a:buNone/>
            </a:pPr>
            <a:r>
              <a:rPr lang="en-US" sz="2600" dirty="0" smtClean="0"/>
              <a:t>High Cs tend to:</a:t>
            </a:r>
          </a:p>
          <a:p>
            <a:pPr marL="514350" indent="-514350">
              <a:buFont typeface="+mj-lt"/>
              <a:buAutoNum type="arabicPeriod"/>
            </a:pPr>
            <a:r>
              <a:rPr lang="en-US" sz="2600" dirty="0" smtClean="0"/>
              <a:t>Be organized and detail oriented</a:t>
            </a:r>
          </a:p>
          <a:p>
            <a:pPr marL="514350" indent="-514350">
              <a:buFont typeface="+mj-lt"/>
              <a:buAutoNum type="arabicPeriod"/>
            </a:pPr>
            <a:r>
              <a:rPr lang="en-US" sz="2600" dirty="0" smtClean="0"/>
              <a:t>Make sure decisions are well supported</a:t>
            </a:r>
          </a:p>
          <a:p>
            <a:pPr marL="514350" indent="-514350">
              <a:buFont typeface="+mj-lt"/>
              <a:buAutoNum type="arabicPeriod"/>
            </a:pPr>
            <a:r>
              <a:rPr lang="en-US" sz="2600" dirty="0" smtClean="0"/>
              <a:t>Ensure that procedures are properly followed</a:t>
            </a:r>
            <a:endParaRPr lang="en-US" sz="2600" dirty="0"/>
          </a:p>
        </p:txBody>
      </p:sp>
      <p:sp>
        <p:nvSpPr>
          <p:cNvPr id="4" name="Slide Number Placeholder 3"/>
          <p:cNvSpPr>
            <a:spLocks noGrp="1"/>
          </p:cNvSpPr>
          <p:nvPr>
            <p:ph type="sldNum" sz="quarter" idx="14"/>
          </p:nvPr>
        </p:nvSpPr>
        <p:spPr/>
        <p:txBody>
          <a:bodyPr/>
          <a:lstStyle/>
          <a:p>
            <a:fld id="{D3A7A54F-1440-6D43-BEC7-AA5E25BCB837}" type="slidenum">
              <a:rPr lang="en-US" smtClean="0"/>
              <a:pPr/>
              <a:t>24</a:t>
            </a:fld>
            <a:endParaRPr lang="en-US" dirty="0"/>
          </a:p>
        </p:txBody>
      </p:sp>
      <p:sp>
        <p:nvSpPr>
          <p:cNvPr id="5" name="Content Placeholder 2"/>
          <p:cNvSpPr txBox="1">
            <a:spLocks/>
          </p:cNvSpPr>
          <p:nvPr/>
        </p:nvSpPr>
        <p:spPr>
          <a:xfrm>
            <a:off x="5190157" y="1457760"/>
            <a:ext cx="3752750" cy="443999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600" b="1" u="sng" dirty="0" smtClean="0"/>
              <a:t>Potential Weaknesses</a:t>
            </a:r>
          </a:p>
          <a:p>
            <a:pPr marL="0" indent="0">
              <a:buFont typeface="Arial"/>
              <a:buNone/>
            </a:pPr>
            <a:r>
              <a:rPr lang="en-US" sz="2600" dirty="0" smtClean="0"/>
              <a:t>High Cs can be:</a:t>
            </a:r>
          </a:p>
          <a:p>
            <a:pPr marL="514350" indent="-514350">
              <a:buFont typeface="+mj-lt"/>
              <a:buAutoNum type="arabicPeriod"/>
            </a:pPr>
            <a:r>
              <a:rPr lang="en-US" sz="2600" dirty="0" smtClean="0"/>
              <a:t>Perfectionists and very hard to please</a:t>
            </a:r>
          </a:p>
          <a:p>
            <a:pPr marL="514350" indent="-514350">
              <a:buFont typeface="+mj-lt"/>
              <a:buAutoNum type="arabicPeriod"/>
            </a:pPr>
            <a:r>
              <a:rPr lang="en-US" sz="2600" dirty="0" smtClean="0"/>
              <a:t>Too focused on facts and figures and not on people</a:t>
            </a:r>
          </a:p>
          <a:p>
            <a:pPr marL="514350" indent="-514350">
              <a:buFont typeface="+mj-lt"/>
              <a:buAutoNum type="arabicPeriod"/>
            </a:pPr>
            <a:r>
              <a:rPr lang="en-US" sz="2600" dirty="0" smtClean="0"/>
              <a:t>Overly cautious, take too long to make a decision (analysis paralysis)</a:t>
            </a:r>
            <a:endParaRPr lang="en-US" sz="2600" dirty="0"/>
          </a:p>
        </p:txBody>
      </p:sp>
      <p:sp>
        <p:nvSpPr>
          <p:cNvPr id="6" name="TextBox 5"/>
          <p:cNvSpPr txBox="1"/>
          <p:nvPr/>
        </p:nvSpPr>
        <p:spPr>
          <a:xfrm>
            <a:off x="8754150" y="5040596"/>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5-7</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1341399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High C</a:t>
            </a:r>
            <a:br>
              <a:rPr lang="en-US" dirty="0" smtClean="0"/>
            </a:br>
            <a:r>
              <a:rPr lang="en-US" sz="2800" dirty="0" smtClean="0">
                <a:solidFill>
                  <a:schemeClr val="accent3"/>
                </a:solidFill>
              </a:rPr>
              <a:t>Key Factors: ACCURACY, BEING RIGHT*</a:t>
            </a:r>
            <a:endParaRPr lang="en-US" sz="2800" dirty="0">
              <a:solidFill>
                <a:schemeClr val="accent3"/>
              </a:solidFill>
            </a:endParaRPr>
          </a:p>
        </p:txBody>
      </p:sp>
      <p:sp>
        <p:nvSpPr>
          <p:cNvPr id="3" name="Content Placeholder 2"/>
          <p:cNvSpPr>
            <a:spLocks noGrp="1"/>
          </p:cNvSpPr>
          <p:nvPr>
            <p:ph idx="1"/>
          </p:nvPr>
        </p:nvSpPr>
        <p:spPr>
          <a:xfrm>
            <a:off x="783390" y="1674336"/>
            <a:ext cx="3941010" cy="4359108"/>
          </a:xfrm>
        </p:spPr>
        <p:txBody>
          <a:bodyPr>
            <a:normAutofit/>
          </a:bodyPr>
          <a:lstStyle/>
          <a:p>
            <a:pPr marL="0" indent="0">
              <a:buNone/>
            </a:pPr>
            <a:r>
              <a:rPr lang="en-US" sz="2600" b="1" u="sng" dirty="0" smtClean="0"/>
              <a:t>Communication Dos</a:t>
            </a:r>
          </a:p>
          <a:p>
            <a:pPr marL="514350" indent="-514350">
              <a:buFont typeface="+mj-lt"/>
              <a:buAutoNum type="arabicPeriod"/>
            </a:pPr>
            <a:r>
              <a:rPr lang="en-US" sz="2600" dirty="0" smtClean="0"/>
              <a:t>Present ideas in a logical fashion</a:t>
            </a:r>
          </a:p>
          <a:p>
            <a:pPr marL="514350" indent="-514350">
              <a:buFont typeface="+mj-lt"/>
              <a:buAutoNum type="arabicPeriod"/>
            </a:pPr>
            <a:r>
              <a:rPr lang="en-US" sz="2600" dirty="0" smtClean="0"/>
              <a:t>Stay on topic</a:t>
            </a:r>
          </a:p>
          <a:p>
            <a:pPr marL="514350" indent="-514350">
              <a:buFont typeface="+mj-lt"/>
              <a:buAutoNum type="arabicPeriod"/>
            </a:pPr>
            <a:r>
              <a:rPr lang="en-US" sz="2600" dirty="0" smtClean="0"/>
              <a:t>Provide facts and figures that back up claims</a:t>
            </a:r>
            <a:endParaRPr lang="en-US" sz="2600" dirty="0"/>
          </a:p>
        </p:txBody>
      </p:sp>
      <p:sp>
        <p:nvSpPr>
          <p:cNvPr id="4" name="Slide Number Placeholder 3"/>
          <p:cNvSpPr>
            <a:spLocks noGrp="1"/>
          </p:cNvSpPr>
          <p:nvPr>
            <p:ph type="sldNum" sz="quarter" idx="14"/>
          </p:nvPr>
        </p:nvSpPr>
        <p:spPr/>
        <p:txBody>
          <a:bodyPr/>
          <a:lstStyle/>
          <a:p>
            <a:fld id="{D3A7A54F-1440-6D43-BEC7-AA5E25BCB837}" type="slidenum">
              <a:rPr lang="en-US" smtClean="0"/>
              <a:pPr/>
              <a:t>25</a:t>
            </a:fld>
            <a:endParaRPr lang="en-US" dirty="0"/>
          </a:p>
        </p:txBody>
      </p:sp>
      <p:sp>
        <p:nvSpPr>
          <p:cNvPr id="5" name="Content Placeholder 2"/>
          <p:cNvSpPr txBox="1">
            <a:spLocks/>
          </p:cNvSpPr>
          <p:nvPr/>
        </p:nvSpPr>
        <p:spPr>
          <a:xfrm>
            <a:off x="5190157" y="1674336"/>
            <a:ext cx="3752750" cy="46418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600" b="1" u="sng" dirty="0" smtClean="0"/>
              <a:t>Communication Don’ts</a:t>
            </a:r>
          </a:p>
          <a:p>
            <a:pPr marL="514350" indent="-514350">
              <a:buFont typeface="+mj-lt"/>
              <a:buAutoNum type="arabicPeriod"/>
            </a:pPr>
            <a:r>
              <a:rPr lang="en-US" sz="2600" dirty="0" smtClean="0"/>
              <a:t>Don’t be disorganized or make random comments</a:t>
            </a:r>
          </a:p>
          <a:p>
            <a:pPr marL="514350" indent="-514350">
              <a:buFont typeface="+mj-lt"/>
              <a:buAutoNum type="arabicPeriod"/>
            </a:pPr>
            <a:r>
              <a:rPr lang="en-US" sz="2600" dirty="0" smtClean="0"/>
              <a:t>Don’t rely on emotional appeal to gain agreement</a:t>
            </a:r>
          </a:p>
          <a:p>
            <a:pPr marL="514350" indent="-514350">
              <a:buFont typeface="+mj-lt"/>
              <a:buAutoNum type="arabicPeriod"/>
            </a:pPr>
            <a:r>
              <a:rPr lang="en-US" sz="2600" dirty="0" smtClean="0"/>
              <a:t>Don’t force a rapid decision</a:t>
            </a:r>
            <a:endParaRPr lang="en-US" sz="2600" dirty="0"/>
          </a:p>
        </p:txBody>
      </p:sp>
      <p:sp>
        <p:nvSpPr>
          <p:cNvPr id="6" name="TextBox 5"/>
          <p:cNvSpPr txBox="1"/>
          <p:nvPr/>
        </p:nvSpPr>
        <p:spPr>
          <a:xfrm>
            <a:off x="8754150" y="551697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5-7</a:t>
            </a:r>
            <a:endParaRPr lang="en-US" sz="1400" dirty="0">
              <a:solidFill>
                <a:srgbClr val="002C54"/>
              </a:solidFill>
              <a:latin typeface="Arial Black" pitchFamily="34" charset="0"/>
            </a:endParaRPr>
          </a:p>
        </p:txBody>
      </p:sp>
      <p:sp>
        <p:nvSpPr>
          <p:cNvPr id="8" name="TextBox 7"/>
          <p:cNvSpPr txBox="1"/>
          <p:nvPr/>
        </p:nvSpPr>
        <p:spPr>
          <a:xfrm>
            <a:off x="2379133" y="5689596"/>
            <a:ext cx="4385734" cy="461665"/>
          </a:xfrm>
          <a:prstGeom prst="rect">
            <a:avLst/>
          </a:prstGeom>
          <a:noFill/>
        </p:spPr>
        <p:txBody>
          <a:bodyPr wrap="square" rtlCol="0">
            <a:spAutoFit/>
          </a:bodyPr>
          <a:lstStyle/>
          <a:p>
            <a:r>
              <a:rPr lang="en-US" sz="2400" b="1" dirty="0">
                <a:solidFill>
                  <a:srgbClr val="F68E04"/>
                </a:solidFill>
                <a:latin typeface="Franklin Gothic Book"/>
                <a:cs typeface="Franklin Gothic Book"/>
              </a:rPr>
              <a:t>“Give them time for the details.”</a:t>
            </a:r>
          </a:p>
        </p:txBody>
      </p:sp>
    </p:spTree>
    <p:extLst>
      <p:ext uri="{BB962C8B-B14F-4D97-AF65-F5344CB8AC3E}">
        <p14:creationId xmlns:p14="http://schemas.microsoft.com/office/powerpoint/2010/main" val="3362485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High C</a:t>
            </a:r>
            <a:br>
              <a:rPr lang="en-US" dirty="0" smtClean="0"/>
            </a:br>
            <a:r>
              <a:rPr lang="en-US" sz="2800" dirty="0" smtClean="0">
                <a:solidFill>
                  <a:schemeClr val="accent3"/>
                </a:solidFill>
              </a:rPr>
              <a:t>Key Factors: ACCURACY, BEING RIGHT*</a:t>
            </a:r>
            <a:endParaRPr lang="en-US" sz="2800" dirty="0">
              <a:solidFill>
                <a:schemeClr val="accent3"/>
              </a:solidFill>
            </a:endParaRPr>
          </a:p>
        </p:txBody>
      </p:sp>
      <p:sp>
        <p:nvSpPr>
          <p:cNvPr id="3" name="Content Placeholder 2"/>
          <p:cNvSpPr>
            <a:spLocks noGrp="1"/>
          </p:cNvSpPr>
          <p:nvPr>
            <p:ph idx="1"/>
          </p:nvPr>
        </p:nvSpPr>
        <p:spPr/>
        <p:txBody>
          <a:bodyPr>
            <a:normAutofit/>
          </a:bodyPr>
          <a:lstStyle/>
          <a:p>
            <a:pPr marL="0" indent="0">
              <a:buNone/>
            </a:pPr>
            <a:r>
              <a:rPr lang="en-US" sz="2600" b="1" u="sng" dirty="0" smtClean="0"/>
              <a:t>Communication Dos</a:t>
            </a:r>
          </a:p>
          <a:p>
            <a:pPr marL="514350" indent="-514350">
              <a:buFont typeface="+mj-lt"/>
              <a:buAutoNum type="arabicPeriod"/>
            </a:pPr>
            <a:r>
              <a:rPr lang="en-US" sz="2600" dirty="0" smtClean="0"/>
              <a:t>Present ideas in a logical fashion</a:t>
            </a:r>
          </a:p>
          <a:p>
            <a:pPr marL="514350" indent="-514350">
              <a:buFont typeface="+mj-lt"/>
              <a:buAutoNum type="arabicPeriod"/>
            </a:pPr>
            <a:r>
              <a:rPr lang="en-US" sz="2600" dirty="0" smtClean="0"/>
              <a:t>Stay on topic</a:t>
            </a:r>
          </a:p>
          <a:p>
            <a:pPr marL="514350" indent="-514350">
              <a:buFont typeface="+mj-lt"/>
              <a:buAutoNum type="arabicPeriod"/>
            </a:pPr>
            <a:r>
              <a:rPr lang="en-US" sz="2600" dirty="0" smtClean="0"/>
              <a:t>Provide facts and figures that back up claims</a:t>
            </a:r>
            <a:endParaRPr lang="en-US" sz="2600" dirty="0"/>
          </a:p>
        </p:txBody>
      </p:sp>
      <p:sp>
        <p:nvSpPr>
          <p:cNvPr id="4" name="Slide Number Placeholder 3"/>
          <p:cNvSpPr>
            <a:spLocks noGrp="1"/>
          </p:cNvSpPr>
          <p:nvPr>
            <p:ph type="sldNum" sz="quarter" idx="14"/>
          </p:nvPr>
        </p:nvSpPr>
        <p:spPr/>
        <p:txBody>
          <a:bodyPr/>
          <a:lstStyle/>
          <a:p>
            <a:fld id="{D3A7A54F-1440-6D43-BEC7-AA5E25BCB837}" type="slidenum">
              <a:rPr lang="en-US" smtClean="0"/>
              <a:pPr/>
              <a:t>26</a:t>
            </a:fld>
            <a:endParaRPr lang="en-US" dirty="0"/>
          </a:p>
        </p:txBody>
      </p:sp>
      <p:sp>
        <p:nvSpPr>
          <p:cNvPr id="5" name="Content Placeholder 2"/>
          <p:cNvSpPr txBox="1">
            <a:spLocks/>
          </p:cNvSpPr>
          <p:nvPr/>
        </p:nvSpPr>
        <p:spPr>
          <a:xfrm>
            <a:off x="5190157" y="1457760"/>
            <a:ext cx="3752750" cy="46418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600" b="1" u="sng" dirty="0" smtClean="0"/>
              <a:t>Communication Don’ts</a:t>
            </a:r>
          </a:p>
          <a:p>
            <a:pPr marL="514350" indent="-514350">
              <a:buFont typeface="+mj-lt"/>
              <a:buAutoNum type="arabicPeriod"/>
            </a:pPr>
            <a:r>
              <a:rPr lang="en-US" sz="2600" dirty="0" smtClean="0"/>
              <a:t>Don’t be disorganized or make random comments</a:t>
            </a:r>
          </a:p>
          <a:p>
            <a:pPr marL="514350" indent="-514350">
              <a:buFont typeface="+mj-lt"/>
              <a:buAutoNum type="arabicPeriod"/>
            </a:pPr>
            <a:r>
              <a:rPr lang="en-US" sz="2600" dirty="0" smtClean="0"/>
              <a:t>Don’t rely on emotional appeal to gain agreement</a:t>
            </a:r>
          </a:p>
          <a:p>
            <a:pPr marL="514350" indent="-514350">
              <a:buFont typeface="+mj-lt"/>
              <a:buAutoNum type="arabicPeriod"/>
            </a:pPr>
            <a:r>
              <a:rPr lang="en-US" sz="2600" dirty="0" smtClean="0"/>
              <a:t>Don’t force a rapid decision</a:t>
            </a:r>
            <a:endParaRPr lang="en-US" sz="2600" dirty="0"/>
          </a:p>
        </p:txBody>
      </p:sp>
      <p:sp>
        <p:nvSpPr>
          <p:cNvPr id="6" name="TextBox 5"/>
          <p:cNvSpPr txBox="1"/>
          <p:nvPr/>
        </p:nvSpPr>
        <p:spPr>
          <a:xfrm>
            <a:off x="8754150" y="5741655"/>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5-7</a:t>
            </a:r>
            <a:endParaRPr lang="en-US" sz="1400" dirty="0">
              <a:solidFill>
                <a:srgbClr val="002C54"/>
              </a:solidFill>
              <a:latin typeface="Arial Black" pitchFamily="34" charset="0"/>
            </a:endParaRPr>
          </a:p>
        </p:txBody>
      </p:sp>
      <p:sp>
        <p:nvSpPr>
          <p:cNvPr id="8" name="TextBox 7"/>
          <p:cNvSpPr txBox="1"/>
          <p:nvPr/>
        </p:nvSpPr>
        <p:spPr>
          <a:xfrm>
            <a:off x="2379133" y="5986471"/>
            <a:ext cx="4385734" cy="461665"/>
          </a:xfrm>
          <a:prstGeom prst="rect">
            <a:avLst/>
          </a:prstGeom>
          <a:noFill/>
        </p:spPr>
        <p:txBody>
          <a:bodyPr wrap="square" rtlCol="0">
            <a:spAutoFit/>
          </a:bodyPr>
          <a:lstStyle/>
          <a:p>
            <a:r>
              <a:rPr lang="en-US" sz="2400" b="1" dirty="0">
                <a:solidFill>
                  <a:srgbClr val="F68E04"/>
                </a:solidFill>
                <a:latin typeface="Franklin Gothic Book"/>
                <a:cs typeface="Franklin Gothic Book"/>
              </a:rPr>
              <a:t>“Give them time for the details.”</a:t>
            </a:r>
          </a:p>
        </p:txBody>
      </p:sp>
    </p:spTree>
    <p:extLst>
      <p:ext uri="{BB962C8B-B14F-4D97-AF65-F5344CB8AC3E}">
        <p14:creationId xmlns:p14="http://schemas.microsoft.com/office/powerpoint/2010/main" val="26554003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240000">
            <a:off x="5317958" y="520800"/>
            <a:ext cx="3171497" cy="4751642"/>
          </a:xfrm>
          <a:prstGeom prst="rect">
            <a:avLst/>
          </a:prstGeom>
          <a:effectLst>
            <a:softEdge rad="63500"/>
          </a:effectLst>
        </p:spPr>
      </p:pic>
      <p:sp>
        <p:nvSpPr>
          <p:cNvPr id="2" name="Title 1"/>
          <p:cNvSpPr>
            <a:spLocks noGrp="1"/>
          </p:cNvSpPr>
          <p:nvPr>
            <p:ph type="title"/>
          </p:nvPr>
        </p:nvSpPr>
        <p:spPr/>
        <p:txBody>
          <a:bodyPr>
            <a:normAutofit/>
          </a:bodyPr>
          <a:lstStyle/>
          <a:p>
            <a:r>
              <a:rPr lang="en-US" dirty="0" smtClean="0"/>
              <a:t>C. A Sample Scenario</a:t>
            </a:r>
            <a:endParaRPr lang="en-US" dirty="0"/>
          </a:p>
        </p:txBody>
      </p:sp>
      <p:sp>
        <p:nvSpPr>
          <p:cNvPr id="3" name="Content Placeholder 2"/>
          <p:cNvSpPr>
            <a:spLocks noGrp="1"/>
          </p:cNvSpPr>
          <p:nvPr>
            <p:ph idx="1"/>
          </p:nvPr>
        </p:nvSpPr>
        <p:spPr>
          <a:xfrm>
            <a:off x="783390" y="1457760"/>
            <a:ext cx="8071290" cy="4898590"/>
          </a:xfrm>
        </p:spPr>
        <p:txBody>
          <a:bodyPr>
            <a:normAutofit fontScale="92500" lnSpcReduction="20000"/>
          </a:bodyPr>
          <a:lstStyle/>
          <a:p>
            <a:pPr marL="0" indent="0">
              <a:buNone/>
            </a:pPr>
            <a:r>
              <a:rPr lang="en-US" sz="3000" dirty="0" smtClean="0"/>
              <a:t>A problem has arisen in your area.</a:t>
            </a:r>
          </a:p>
          <a:p>
            <a:r>
              <a:rPr lang="en-US" sz="3000" dirty="0" smtClean="0">
                <a:solidFill>
                  <a:srgbClr val="1F497D"/>
                </a:solidFill>
              </a:rPr>
              <a:t>You have fully researched the problem.</a:t>
            </a:r>
          </a:p>
          <a:p>
            <a:r>
              <a:rPr lang="en-US" sz="3000" dirty="0" smtClean="0">
                <a:solidFill>
                  <a:srgbClr val="1F497D"/>
                </a:solidFill>
              </a:rPr>
              <a:t>You have created an eight-page document that delineates the problem, specifies four possible alternatives, and gives the strengths and weaknesses.</a:t>
            </a:r>
          </a:p>
          <a:p>
            <a:r>
              <a:rPr lang="en-US" sz="3000" dirty="0" smtClean="0">
                <a:solidFill>
                  <a:srgbClr val="1F497D"/>
                </a:solidFill>
              </a:rPr>
              <a:t>You favor alternative four.</a:t>
            </a:r>
          </a:p>
          <a:p>
            <a:endParaRPr lang="en-US" sz="3000" dirty="0" smtClean="0">
              <a:solidFill>
                <a:srgbClr val="1F497D"/>
              </a:solidFill>
            </a:endParaRPr>
          </a:p>
          <a:p>
            <a:pPr marL="0" indent="0">
              <a:buNone/>
            </a:pPr>
            <a:r>
              <a:rPr lang="en-US" sz="3000" dirty="0" smtClean="0">
                <a:solidFill>
                  <a:srgbClr val="1F497D"/>
                </a:solidFill>
              </a:rPr>
              <a:t>You are about to meet with your boss to discuss the problem. You knock on the door. You hear, “Come in.” Depending on your boss’s communication style, what would be the first words out of your mouth?</a:t>
            </a:r>
            <a:endParaRPr lang="en-US" sz="3000" dirty="0">
              <a:solidFill>
                <a:srgbClr val="1F497D"/>
              </a:solidFill>
            </a:endParaRPr>
          </a:p>
        </p:txBody>
      </p:sp>
      <p:sp>
        <p:nvSpPr>
          <p:cNvPr id="6" name="Slide Number Placeholder 5"/>
          <p:cNvSpPr>
            <a:spLocks noGrp="1"/>
          </p:cNvSpPr>
          <p:nvPr>
            <p:ph type="sldNum" sz="quarter" idx="10"/>
          </p:nvPr>
        </p:nvSpPr>
        <p:spPr/>
        <p:txBody>
          <a:bodyPr/>
          <a:lstStyle/>
          <a:p>
            <a:fld id="{D3A7A54F-1440-6D43-BEC7-AA5E25BCB837}" type="slidenum">
              <a:rPr lang="en-US" smtClean="0"/>
              <a:pPr/>
              <a:t>27</a:t>
            </a:fld>
            <a:endParaRPr lang="en-US" dirty="0"/>
          </a:p>
        </p:txBody>
      </p:sp>
      <p:sp>
        <p:nvSpPr>
          <p:cNvPr id="4" name="TextBox 3"/>
          <p:cNvSpPr txBox="1"/>
          <p:nvPr/>
        </p:nvSpPr>
        <p:spPr>
          <a:xfrm>
            <a:off x="8754150" y="5326337"/>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5-8</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1519158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 A Sample Scenario</a:t>
            </a:r>
            <a:endParaRPr lang="en-US" dirty="0"/>
          </a:p>
        </p:txBody>
      </p:sp>
      <p:sp>
        <p:nvSpPr>
          <p:cNvPr id="16" name="Slide Number Placeholder 15"/>
          <p:cNvSpPr>
            <a:spLocks noGrp="1"/>
          </p:cNvSpPr>
          <p:nvPr>
            <p:ph type="sldNum" sz="quarter" idx="10"/>
          </p:nvPr>
        </p:nvSpPr>
        <p:spPr/>
        <p:txBody>
          <a:bodyPr/>
          <a:lstStyle/>
          <a:p>
            <a:fld id="{D3A7A54F-1440-6D43-BEC7-AA5E25BCB837}" type="slidenum">
              <a:rPr lang="en-US" smtClean="0"/>
              <a:pPr/>
              <a:t>28</a:t>
            </a:fld>
            <a:endParaRPr lang="en-US" dirty="0"/>
          </a:p>
        </p:txBody>
      </p:sp>
      <p:sp>
        <p:nvSpPr>
          <p:cNvPr id="4" name="TextBox 3"/>
          <p:cNvSpPr txBox="1"/>
          <p:nvPr/>
        </p:nvSpPr>
        <p:spPr>
          <a:xfrm>
            <a:off x="8754150" y="5104094"/>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573420013"/>
              </p:ext>
            </p:extLst>
          </p:nvPr>
        </p:nvGraphicFramePr>
        <p:xfrm>
          <a:off x="952500" y="1515533"/>
          <a:ext cx="7545917" cy="4530937"/>
        </p:xfrm>
        <a:graphic>
          <a:graphicData uri="http://schemas.openxmlformats.org/drawingml/2006/table">
            <a:tbl>
              <a:tblPr firstRow="1" bandRow="1">
                <a:tableStyleId>{2D5ABB26-0587-4C30-8999-92F81FD0307C}</a:tableStyleId>
              </a:tblPr>
              <a:tblGrid>
                <a:gridCol w="2370667"/>
                <a:gridCol w="5175250"/>
              </a:tblGrid>
              <a:tr h="1035050">
                <a:tc>
                  <a:txBody>
                    <a:bodyPr/>
                    <a:lstStyle/>
                    <a:p>
                      <a:pPr algn="ctr"/>
                      <a:endParaRPr lang="en-US" sz="2800" b="0" i="1" dirty="0">
                        <a:solidFill>
                          <a:srgbClr val="1F497D"/>
                        </a:solidFill>
                        <a:latin typeface="Franklin Gothic Book Italic"/>
                        <a:cs typeface="Franklin Gothic Book Italic"/>
                      </a:endParaRPr>
                    </a:p>
                  </a:txBody>
                  <a:tcPr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endParaRPr lang="en-US" dirty="0">
                        <a:solidFill>
                          <a:srgbClr val="1F497D"/>
                        </a:solidFill>
                      </a:endParaRPr>
                    </a:p>
                  </a:txBody>
                  <a:tcP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tr>
              <a:tr h="1164167">
                <a:tc>
                  <a:txBody>
                    <a:bodyPr/>
                    <a:lstStyle/>
                    <a:p>
                      <a:pPr algn="ctr"/>
                      <a:endParaRPr lang="en-US" sz="2800" i="1" dirty="0">
                        <a:solidFill>
                          <a:srgbClr val="1F497D"/>
                        </a:solidFill>
                        <a:latin typeface="Franklin Gothic Book"/>
                        <a:cs typeface="Franklin Gothic Book"/>
                      </a:endParaRPr>
                    </a:p>
                  </a:txBody>
                  <a:tcPr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solidFill>
                          <a:srgbClr val="1F497D"/>
                        </a:solidFill>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1143000">
                <a:tc>
                  <a:txBody>
                    <a:bodyPr/>
                    <a:lstStyle/>
                    <a:p>
                      <a:pPr algn="ctr"/>
                      <a:endParaRPr lang="en-US" sz="2800" i="1" dirty="0">
                        <a:solidFill>
                          <a:srgbClr val="1F497D"/>
                        </a:solidFill>
                        <a:latin typeface="Franklin Gothic Book"/>
                        <a:cs typeface="Franklin Gothic Book"/>
                      </a:endParaRPr>
                    </a:p>
                  </a:txBody>
                  <a:tcPr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solidFill>
                          <a:srgbClr val="1F497D"/>
                        </a:solidFill>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370840">
                <a:tc>
                  <a:txBody>
                    <a:bodyPr/>
                    <a:lstStyle/>
                    <a:p>
                      <a:pPr algn="ctr"/>
                      <a:endParaRPr lang="en-US" sz="2800" i="1" dirty="0">
                        <a:solidFill>
                          <a:srgbClr val="1F497D"/>
                        </a:solidFill>
                        <a:latin typeface="Franklin Gothic Book"/>
                        <a:cs typeface="Franklin Gothic Book"/>
                      </a:endParaRPr>
                    </a:p>
                  </a:txBody>
                  <a:tcPr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endParaRPr lang="en-US" baseline="0" dirty="0" smtClean="0">
                        <a:solidFill>
                          <a:srgbClr val="1F497D"/>
                        </a:solidFill>
                      </a:endParaRPr>
                    </a:p>
                    <a:p>
                      <a:endParaRPr lang="en-US" baseline="0" dirty="0" smtClean="0">
                        <a:solidFill>
                          <a:srgbClr val="1F497D"/>
                        </a:solidFill>
                      </a:endParaRPr>
                    </a:p>
                    <a:p>
                      <a:r>
                        <a:rPr lang="en-US" baseline="0" dirty="0" smtClean="0">
                          <a:solidFill>
                            <a:srgbClr val="1F497D"/>
                          </a:solidFill>
                        </a:rPr>
                        <a:t> </a:t>
                      </a:r>
                    </a:p>
                    <a:p>
                      <a:endParaRPr lang="en-US" dirty="0">
                        <a:solidFill>
                          <a:srgbClr val="1F497D"/>
                        </a:solidFill>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tcPr>
                </a:tc>
              </a:tr>
            </a:tbl>
          </a:graphicData>
        </a:graphic>
      </p:graphicFrame>
      <p:sp>
        <p:nvSpPr>
          <p:cNvPr id="5" name="Rectangle 4"/>
          <p:cNvSpPr/>
          <p:nvPr/>
        </p:nvSpPr>
        <p:spPr>
          <a:xfrm>
            <a:off x="783390" y="1127680"/>
            <a:ext cx="2355517" cy="369332"/>
          </a:xfrm>
          <a:prstGeom prst="rect">
            <a:avLst/>
          </a:prstGeom>
        </p:spPr>
        <p:txBody>
          <a:bodyPr wrap="none">
            <a:spAutoFit/>
          </a:bodyPr>
          <a:lstStyle/>
          <a:p>
            <a:r>
              <a:rPr lang="en-US" b="1" dirty="0" smtClean="0">
                <a:solidFill>
                  <a:schemeClr val="accent2"/>
                </a:solidFill>
                <a:latin typeface="Franklin Gothic Demi" panose="020B0703020102020204" pitchFamily="34" charset="0"/>
              </a:rPr>
              <a:t>Your boss’ DISC style:</a:t>
            </a:r>
            <a:endParaRPr lang="en-US" b="1" dirty="0">
              <a:solidFill>
                <a:schemeClr val="accent2"/>
              </a:solidFill>
              <a:latin typeface="Franklin Gothic Demi" panose="020B0703020102020204" pitchFamily="34" charset="0"/>
            </a:endParaRPr>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5-8</a:t>
            </a:r>
            <a:endParaRPr lang="en-US" sz="1400" dirty="0">
              <a:solidFill>
                <a:srgbClr val="002C54"/>
              </a:solidFill>
              <a:latin typeface="Arial Black" pitchFamily="34" charset="0"/>
            </a:endParaRPr>
          </a:p>
        </p:txBody>
      </p:sp>
      <p:sp>
        <p:nvSpPr>
          <p:cNvPr id="7" name="TextBox 6"/>
          <p:cNvSpPr txBox="1"/>
          <p:nvPr/>
        </p:nvSpPr>
        <p:spPr>
          <a:xfrm>
            <a:off x="1075267" y="1566332"/>
            <a:ext cx="2175933" cy="769441"/>
          </a:xfrm>
          <a:prstGeom prst="rect">
            <a:avLst/>
          </a:prstGeom>
          <a:noFill/>
        </p:spPr>
        <p:txBody>
          <a:bodyPr wrap="square" rtlCol="0">
            <a:spAutoFit/>
          </a:bodyPr>
          <a:lstStyle/>
          <a:p>
            <a:pPr lvl="0" algn="ctr"/>
            <a:r>
              <a:rPr lang="en-US" sz="2800" dirty="0">
                <a:solidFill>
                  <a:srgbClr val="1F497D"/>
                </a:solidFill>
                <a:latin typeface="Franklin Gothic Demi"/>
                <a:cs typeface="Franklin Gothic Demi"/>
              </a:rPr>
              <a:t>High D</a:t>
            </a:r>
          </a:p>
          <a:p>
            <a:pPr lvl="0" algn="ctr"/>
            <a:r>
              <a:rPr lang="en-US" sz="1600" i="1" dirty="0">
                <a:solidFill>
                  <a:srgbClr val="1F497D"/>
                </a:solidFill>
                <a:latin typeface="Franklin Gothic Book Italic"/>
                <a:cs typeface="Franklin Gothic Book Italic"/>
              </a:rPr>
              <a:t>Being Done</a:t>
            </a:r>
          </a:p>
        </p:txBody>
      </p:sp>
      <p:sp>
        <p:nvSpPr>
          <p:cNvPr id="8" name="TextBox 7"/>
          <p:cNvSpPr txBox="1"/>
          <p:nvPr/>
        </p:nvSpPr>
        <p:spPr>
          <a:xfrm>
            <a:off x="1075267" y="2641599"/>
            <a:ext cx="2175933" cy="769441"/>
          </a:xfrm>
          <a:prstGeom prst="rect">
            <a:avLst/>
          </a:prstGeom>
          <a:noFill/>
        </p:spPr>
        <p:txBody>
          <a:bodyPr wrap="square" rtlCol="0">
            <a:spAutoFit/>
          </a:bodyPr>
          <a:lstStyle/>
          <a:p>
            <a:pPr algn="ctr"/>
            <a:r>
              <a:rPr lang="en-US" sz="2800" dirty="0">
                <a:solidFill>
                  <a:srgbClr val="1F497D"/>
                </a:solidFill>
                <a:latin typeface="Franklin Gothic Demi"/>
                <a:cs typeface="Franklin Gothic Demi"/>
              </a:rPr>
              <a:t>High I</a:t>
            </a:r>
          </a:p>
          <a:p>
            <a:pPr algn="ctr"/>
            <a:r>
              <a:rPr lang="en-US" sz="1600" i="1" dirty="0">
                <a:solidFill>
                  <a:srgbClr val="1F497D"/>
                </a:solidFill>
                <a:latin typeface="Franklin Gothic Book"/>
                <a:cs typeface="Franklin Gothic Book"/>
              </a:rPr>
              <a:t>Being Heard</a:t>
            </a:r>
          </a:p>
        </p:txBody>
      </p:sp>
      <p:sp>
        <p:nvSpPr>
          <p:cNvPr id="9" name="TextBox 8"/>
          <p:cNvSpPr txBox="1"/>
          <p:nvPr/>
        </p:nvSpPr>
        <p:spPr>
          <a:xfrm>
            <a:off x="1075267" y="3801532"/>
            <a:ext cx="2175933" cy="769441"/>
          </a:xfrm>
          <a:prstGeom prst="rect">
            <a:avLst/>
          </a:prstGeom>
          <a:noFill/>
        </p:spPr>
        <p:txBody>
          <a:bodyPr wrap="square" rtlCol="0">
            <a:spAutoFit/>
          </a:bodyPr>
          <a:lstStyle/>
          <a:p>
            <a:pPr algn="ctr"/>
            <a:r>
              <a:rPr lang="en-US" sz="2800" dirty="0">
                <a:solidFill>
                  <a:srgbClr val="1F497D"/>
                </a:solidFill>
                <a:latin typeface="Franklin Gothic Demi"/>
                <a:cs typeface="Franklin Gothic Demi"/>
              </a:rPr>
              <a:t>High S</a:t>
            </a:r>
          </a:p>
          <a:p>
            <a:pPr algn="ctr"/>
            <a:r>
              <a:rPr lang="en-US" sz="1600" i="1" dirty="0">
                <a:solidFill>
                  <a:srgbClr val="1F497D"/>
                </a:solidFill>
                <a:latin typeface="Franklin Gothic Book"/>
                <a:cs typeface="Franklin Gothic Book"/>
              </a:rPr>
              <a:t>Being Liked</a:t>
            </a:r>
          </a:p>
        </p:txBody>
      </p:sp>
      <p:sp>
        <p:nvSpPr>
          <p:cNvPr id="10" name="TextBox 9"/>
          <p:cNvSpPr txBox="1"/>
          <p:nvPr/>
        </p:nvSpPr>
        <p:spPr>
          <a:xfrm>
            <a:off x="1075267" y="4954620"/>
            <a:ext cx="2175933" cy="769441"/>
          </a:xfrm>
          <a:prstGeom prst="rect">
            <a:avLst/>
          </a:prstGeom>
          <a:noFill/>
        </p:spPr>
        <p:txBody>
          <a:bodyPr wrap="square" rtlCol="0">
            <a:spAutoFit/>
          </a:bodyPr>
          <a:lstStyle/>
          <a:p>
            <a:pPr algn="ctr"/>
            <a:r>
              <a:rPr lang="en-US" sz="2800" dirty="0">
                <a:solidFill>
                  <a:srgbClr val="1F497D"/>
                </a:solidFill>
                <a:latin typeface="Franklin Gothic Demi"/>
                <a:cs typeface="Franklin Gothic Demi"/>
              </a:rPr>
              <a:t>High C</a:t>
            </a:r>
          </a:p>
          <a:p>
            <a:pPr algn="ctr"/>
            <a:r>
              <a:rPr lang="en-US" sz="1600" i="1" dirty="0">
                <a:solidFill>
                  <a:srgbClr val="1F497D"/>
                </a:solidFill>
                <a:latin typeface="Franklin Gothic Book"/>
                <a:cs typeface="Franklin Gothic Book"/>
              </a:rPr>
              <a:t>Being </a:t>
            </a:r>
            <a:r>
              <a:rPr lang="en-US" sz="1600" i="1" dirty="0" smtClean="0">
                <a:solidFill>
                  <a:srgbClr val="1F497D"/>
                </a:solidFill>
                <a:latin typeface="Franklin Gothic Book"/>
                <a:cs typeface="Franklin Gothic Book"/>
              </a:rPr>
              <a:t>Right</a:t>
            </a:r>
            <a:endParaRPr lang="en-US" sz="1600" i="1" dirty="0">
              <a:solidFill>
                <a:srgbClr val="1F497D"/>
              </a:solidFill>
              <a:latin typeface="Franklin Gothic Book"/>
              <a:cs typeface="Franklin Gothic Book"/>
            </a:endParaRPr>
          </a:p>
        </p:txBody>
      </p:sp>
      <p:sp>
        <p:nvSpPr>
          <p:cNvPr id="11" name="TextBox 10"/>
          <p:cNvSpPr txBox="1"/>
          <p:nvPr/>
        </p:nvSpPr>
        <p:spPr>
          <a:xfrm>
            <a:off x="3386667" y="1566332"/>
            <a:ext cx="4885266" cy="1384995"/>
          </a:xfrm>
          <a:prstGeom prst="rect">
            <a:avLst/>
          </a:prstGeom>
          <a:noFill/>
        </p:spPr>
        <p:txBody>
          <a:bodyPr wrap="square" rtlCol="0">
            <a:spAutoFit/>
          </a:bodyPr>
          <a:lstStyle/>
          <a:p>
            <a:r>
              <a:rPr lang="en-US" sz="2800" dirty="0">
                <a:solidFill>
                  <a:srgbClr val="1F497D"/>
                </a:solidFill>
              </a:rPr>
              <a:t>Can you take eight minutes? I need your decision on…</a:t>
            </a:r>
          </a:p>
          <a:p>
            <a:endParaRPr lang="en-US" sz="2800" dirty="0"/>
          </a:p>
        </p:txBody>
      </p:sp>
      <p:sp>
        <p:nvSpPr>
          <p:cNvPr id="12" name="TextBox 11"/>
          <p:cNvSpPr txBox="1"/>
          <p:nvPr/>
        </p:nvSpPr>
        <p:spPr>
          <a:xfrm>
            <a:off x="3386667" y="2650064"/>
            <a:ext cx="4885266" cy="954107"/>
          </a:xfrm>
          <a:prstGeom prst="rect">
            <a:avLst/>
          </a:prstGeom>
          <a:noFill/>
        </p:spPr>
        <p:txBody>
          <a:bodyPr wrap="square" rtlCol="0">
            <a:spAutoFit/>
          </a:bodyPr>
          <a:lstStyle/>
          <a:p>
            <a:r>
              <a:rPr lang="en-US" sz="2800" dirty="0">
                <a:solidFill>
                  <a:srgbClr val="1F497D"/>
                </a:solidFill>
              </a:rPr>
              <a:t>How was your weekend?</a:t>
            </a:r>
          </a:p>
          <a:p>
            <a:endParaRPr lang="en-US" sz="2800" dirty="0"/>
          </a:p>
        </p:txBody>
      </p:sp>
      <p:sp>
        <p:nvSpPr>
          <p:cNvPr id="13" name="TextBox 12"/>
          <p:cNvSpPr txBox="1"/>
          <p:nvPr/>
        </p:nvSpPr>
        <p:spPr>
          <a:xfrm>
            <a:off x="3386667" y="3801532"/>
            <a:ext cx="4885266" cy="954107"/>
          </a:xfrm>
          <a:prstGeom prst="rect">
            <a:avLst/>
          </a:prstGeom>
          <a:noFill/>
        </p:spPr>
        <p:txBody>
          <a:bodyPr wrap="square" rtlCol="0">
            <a:spAutoFit/>
          </a:bodyPr>
          <a:lstStyle/>
          <a:p>
            <a:r>
              <a:rPr lang="en-US" sz="2800" dirty="0">
                <a:solidFill>
                  <a:srgbClr val="1F497D"/>
                </a:solidFill>
              </a:rPr>
              <a:t>How are you?</a:t>
            </a:r>
          </a:p>
          <a:p>
            <a:endParaRPr lang="en-US" sz="2800" dirty="0"/>
          </a:p>
        </p:txBody>
      </p:sp>
      <p:sp>
        <p:nvSpPr>
          <p:cNvPr id="14" name="TextBox 13"/>
          <p:cNvSpPr txBox="1"/>
          <p:nvPr/>
        </p:nvSpPr>
        <p:spPr>
          <a:xfrm>
            <a:off x="3386666" y="4954619"/>
            <a:ext cx="5367483" cy="1815882"/>
          </a:xfrm>
          <a:prstGeom prst="rect">
            <a:avLst/>
          </a:prstGeom>
          <a:noFill/>
        </p:spPr>
        <p:txBody>
          <a:bodyPr wrap="square" rtlCol="0">
            <a:spAutoFit/>
          </a:bodyPr>
          <a:lstStyle/>
          <a:p>
            <a:r>
              <a:rPr lang="en-US" sz="2800" dirty="0">
                <a:solidFill>
                  <a:srgbClr val="1F497D"/>
                </a:solidFill>
              </a:rPr>
              <a:t>(E-mail sent in advance.) If now is ok, I would like to take as much time as you need to discuss…</a:t>
            </a:r>
          </a:p>
          <a:p>
            <a:endParaRPr lang="en-US" sz="2800" dirty="0"/>
          </a:p>
        </p:txBody>
      </p:sp>
    </p:spTree>
    <p:extLst>
      <p:ext uri="{BB962C8B-B14F-4D97-AF65-F5344CB8AC3E}">
        <p14:creationId xmlns:p14="http://schemas.microsoft.com/office/powerpoint/2010/main" val="4184699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 A Sample Scenario</a:t>
            </a:r>
            <a:endParaRPr lang="en-US" dirty="0"/>
          </a:p>
        </p:txBody>
      </p:sp>
      <p:sp>
        <p:nvSpPr>
          <p:cNvPr id="16" name="Slide Number Placeholder 15"/>
          <p:cNvSpPr>
            <a:spLocks noGrp="1"/>
          </p:cNvSpPr>
          <p:nvPr>
            <p:ph type="sldNum" sz="quarter" idx="10"/>
          </p:nvPr>
        </p:nvSpPr>
        <p:spPr/>
        <p:txBody>
          <a:bodyPr/>
          <a:lstStyle/>
          <a:p>
            <a:fld id="{D3A7A54F-1440-6D43-BEC7-AA5E25BCB837}" type="slidenum">
              <a:rPr lang="en-US" smtClean="0"/>
              <a:pPr/>
              <a:t>29</a:t>
            </a:fld>
            <a:endParaRPr lang="en-US" dirty="0"/>
          </a:p>
        </p:txBody>
      </p:sp>
      <p:sp>
        <p:nvSpPr>
          <p:cNvPr id="4" name="TextBox 3"/>
          <p:cNvSpPr txBox="1"/>
          <p:nvPr/>
        </p:nvSpPr>
        <p:spPr>
          <a:xfrm>
            <a:off x="8754150" y="5104094"/>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graphicFrame>
        <p:nvGraphicFramePr>
          <p:cNvPr id="3" name="Table 2"/>
          <p:cNvGraphicFramePr>
            <a:graphicFrameLocks noGrp="1"/>
          </p:cNvGraphicFramePr>
          <p:nvPr>
            <p:extLst/>
          </p:nvPr>
        </p:nvGraphicFramePr>
        <p:xfrm>
          <a:off x="952500" y="1515533"/>
          <a:ext cx="7545917" cy="4530937"/>
        </p:xfrm>
        <a:graphic>
          <a:graphicData uri="http://schemas.openxmlformats.org/drawingml/2006/table">
            <a:tbl>
              <a:tblPr firstRow="1" bandRow="1">
                <a:tableStyleId>{2D5ABB26-0587-4C30-8999-92F81FD0307C}</a:tableStyleId>
              </a:tblPr>
              <a:tblGrid>
                <a:gridCol w="2370667"/>
                <a:gridCol w="5175250"/>
              </a:tblGrid>
              <a:tr h="1035050">
                <a:tc>
                  <a:txBody>
                    <a:bodyPr/>
                    <a:lstStyle/>
                    <a:p>
                      <a:pPr algn="ctr"/>
                      <a:endParaRPr lang="en-US" sz="2800" b="0" i="1" dirty="0">
                        <a:solidFill>
                          <a:srgbClr val="1F497D"/>
                        </a:solidFill>
                        <a:latin typeface="Franklin Gothic Book Italic"/>
                        <a:cs typeface="Franklin Gothic Book Italic"/>
                      </a:endParaRPr>
                    </a:p>
                  </a:txBody>
                  <a:tcPr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endParaRPr lang="en-US" dirty="0">
                        <a:solidFill>
                          <a:srgbClr val="1F497D"/>
                        </a:solidFill>
                      </a:endParaRPr>
                    </a:p>
                  </a:txBody>
                  <a:tcP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tr>
              <a:tr h="1164167">
                <a:tc>
                  <a:txBody>
                    <a:bodyPr/>
                    <a:lstStyle/>
                    <a:p>
                      <a:pPr algn="ctr"/>
                      <a:endParaRPr lang="en-US" sz="2800" i="1" dirty="0">
                        <a:solidFill>
                          <a:srgbClr val="1F497D"/>
                        </a:solidFill>
                        <a:latin typeface="Franklin Gothic Book"/>
                        <a:cs typeface="Franklin Gothic Book"/>
                      </a:endParaRPr>
                    </a:p>
                  </a:txBody>
                  <a:tcPr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solidFill>
                          <a:srgbClr val="1F497D"/>
                        </a:solidFill>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1143000">
                <a:tc>
                  <a:txBody>
                    <a:bodyPr/>
                    <a:lstStyle/>
                    <a:p>
                      <a:pPr algn="ctr"/>
                      <a:endParaRPr lang="en-US" sz="2800" i="1" dirty="0">
                        <a:solidFill>
                          <a:srgbClr val="1F497D"/>
                        </a:solidFill>
                        <a:latin typeface="Franklin Gothic Book"/>
                        <a:cs typeface="Franklin Gothic Book"/>
                      </a:endParaRPr>
                    </a:p>
                  </a:txBody>
                  <a:tcPr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solidFill>
                          <a:srgbClr val="1F497D"/>
                        </a:solidFill>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370840">
                <a:tc>
                  <a:txBody>
                    <a:bodyPr/>
                    <a:lstStyle/>
                    <a:p>
                      <a:pPr algn="ctr"/>
                      <a:endParaRPr lang="en-US" sz="2800" i="1" dirty="0">
                        <a:solidFill>
                          <a:srgbClr val="1F497D"/>
                        </a:solidFill>
                        <a:latin typeface="Franklin Gothic Book"/>
                        <a:cs typeface="Franklin Gothic Book"/>
                      </a:endParaRPr>
                    </a:p>
                  </a:txBody>
                  <a:tcPr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endParaRPr lang="en-US" baseline="0" dirty="0" smtClean="0">
                        <a:solidFill>
                          <a:srgbClr val="1F497D"/>
                        </a:solidFill>
                      </a:endParaRPr>
                    </a:p>
                    <a:p>
                      <a:endParaRPr lang="en-US" baseline="0" dirty="0" smtClean="0">
                        <a:solidFill>
                          <a:srgbClr val="1F497D"/>
                        </a:solidFill>
                      </a:endParaRPr>
                    </a:p>
                    <a:p>
                      <a:r>
                        <a:rPr lang="en-US" baseline="0" dirty="0" smtClean="0">
                          <a:solidFill>
                            <a:srgbClr val="1F497D"/>
                          </a:solidFill>
                        </a:rPr>
                        <a:t> </a:t>
                      </a:r>
                    </a:p>
                    <a:p>
                      <a:endParaRPr lang="en-US" dirty="0">
                        <a:solidFill>
                          <a:srgbClr val="1F497D"/>
                        </a:solidFill>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tcPr>
                </a:tc>
              </a:tr>
            </a:tbl>
          </a:graphicData>
        </a:graphic>
      </p:graphicFrame>
      <p:sp>
        <p:nvSpPr>
          <p:cNvPr id="5" name="Rectangle 4"/>
          <p:cNvSpPr/>
          <p:nvPr/>
        </p:nvSpPr>
        <p:spPr>
          <a:xfrm>
            <a:off x="783390" y="1127680"/>
            <a:ext cx="2355517" cy="369332"/>
          </a:xfrm>
          <a:prstGeom prst="rect">
            <a:avLst/>
          </a:prstGeom>
        </p:spPr>
        <p:txBody>
          <a:bodyPr wrap="none">
            <a:spAutoFit/>
          </a:bodyPr>
          <a:lstStyle/>
          <a:p>
            <a:r>
              <a:rPr lang="en-US" b="1" dirty="0" smtClean="0">
                <a:solidFill>
                  <a:schemeClr val="accent2"/>
                </a:solidFill>
                <a:latin typeface="Franklin Gothic Demi" panose="020B0703020102020204" pitchFamily="34" charset="0"/>
              </a:rPr>
              <a:t>Your boss’ DISC style:</a:t>
            </a:r>
            <a:endParaRPr lang="en-US" b="1" dirty="0">
              <a:solidFill>
                <a:schemeClr val="accent2"/>
              </a:solidFill>
              <a:latin typeface="Franklin Gothic Demi" panose="020B0703020102020204" pitchFamily="34" charset="0"/>
            </a:endParaRPr>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5-8</a:t>
            </a:r>
            <a:endParaRPr lang="en-US" sz="1400" dirty="0">
              <a:solidFill>
                <a:srgbClr val="002C54"/>
              </a:solidFill>
              <a:latin typeface="Arial Black" pitchFamily="34" charset="0"/>
            </a:endParaRPr>
          </a:p>
        </p:txBody>
      </p:sp>
      <p:sp>
        <p:nvSpPr>
          <p:cNvPr id="7" name="TextBox 6"/>
          <p:cNvSpPr txBox="1"/>
          <p:nvPr/>
        </p:nvSpPr>
        <p:spPr>
          <a:xfrm>
            <a:off x="1075267" y="1566332"/>
            <a:ext cx="2175933" cy="769441"/>
          </a:xfrm>
          <a:prstGeom prst="rect">
            <a:avLst/>
          </a:prstGeom>
          <a:noFill/>
        </p:spPr>
        <p:txBody>
          <a:bodyPr wrap="square" rtlCol="0">
            <a:spAutoFit/>
          </a:bodyPr>
          <a:lstStyle/>
          <a:p>
            <a:pPr lvl="0" algn="ctr"/>
            <a:r>
              <a:rPr lang="en-US" sz="2800" dirty="0">
                <a:solidFill>
                  <a:srgbClr val="1F497D"/>
                </a:solidFill>
                <a:latin typeface="Franklin Gothic Demi"/>
                <a:cs typeface="Franklin Gothic Demi"/>
              </a:rPr>
              <a:t>High D</a:t>
            </a:r>
          </a:p>
          <a:p>
            <a:pPr lvl="0" algn="ctr"/>
            <a:r>
              <a:rPr lang="en-US" sz="1600" i="1" dirty="0">
                <a:solidFill>
                  <a:srgbClr val="1F497D"/>
                </a:solidFill>
                <a:latin typeface="Franklin Gothic Book Italic"/>
                <a:cs typeface="Franklin Gothic Book Italic"/>
              </a:rPr>
              <a:t>Being Done</a:t>
            </a:r>
          </a:p>
        </p:txBody>
      </p:sp>
      <p:sp>
        <p:nvSpPr>
          <p:cNvPr id="8" name="TextBox 7"/>
          <p:cNvSpPr txBox="1"/>
          <p:nvPr/>
        </p:nvSpPr>
        <p:spPr>
          <a:xfrm>
            <a:off x="1075267" y="2641599"/>
            <a:ext cx="2175933" cy="769441"/>
          </a:xfrm>
          <a:prstGeom prst="rect">
            <a:avLst/>
          </a:prstGeom>
          <a:noFill/>
        </p:spPr>
        <p:txBody>
          <a:bodyPr wrap="square" rtlCol="0">
            <a:spAutoFit/>
          </a:bodyPr>
          <a:lstStyle/>
          <a:p>
            <a:pPr algn="ctr"/>
            <a:r>
              <a:rPr lang="en-US" sz="2800" dirty="0">
                <a:solidFill>
                  <a:srgbClr val="1F497D"/>
                </a:solidFill>
                <a:latin typeface="Franklin Gothic Demi"/>
                <a:cs typeface="Franklin Gothic Demi"/>
              </a:rPr>
              <a:t>High I</a:t>
            </a:r>
          </a:p>
          <a:p>
            <a:pPr algn="ctr"/>
            <a:r>
              <a:rPr lang="en-US" sz="1600" i="1" dirty="0">
                <a:solidFill>
                  <a:srgbClr val="1F497D"/>
                </a:solidFill>
                <a:latin typeface="Franklin Gothic Book"/>
                <a:cs typeface="Franklin Gothic Book"/>
              </a:rPr>
              <a:t>Being Heard</a:t>
            </a:r>
          </a:p>
        </p:txBody>
      </p:sp>
      <p:sp>
        <p:nvSpPr>
          <p:cNvPr id="9" name="TextBox 8"/>
          <p:cNvSpPr txBox="1"/>
          <p:nvPr/>
        </p:nvSpPr>
        <p:spPr>
          <a:xfrm>
            <a:off x="1075267" y="3801532"/>
            <a:ext cx="2175933" cy="769441"/>
          </a:xfrm>
          <a:prstGeom prst="rect">
            <a:avLst/>
          </a:prstGeom>
          <a:noFill/>
        </p:spPr>
        <p:txBody>
          <a:bodyPr wrap="square" rtlCol="0">
            <a:spAutoFit/>
          </a:bodyPr>
          <a:lstStyle/>
          <a:p>
            <a:pPr algn="ctr"/>
            <a:r>
              <a:rPr lang="en-US" sz="2800" dirty="0">
                <a:solidFill>
                  <a:srgbClr val="1F497D"/>
                </a:solidFill>
                <a:latin typeface="Franklin Gothic Demi"/>
                <a:cs typeface="Franklin Gothic Demi"/>
              </a:rPr>
              <a:t>High S</a:t>
            </a:r>
          </a:p>
          <a:p>
            <a:pPr algn="ctr"/>
            <a:r>
              <a:rPr lang="en-US" sz="1600" i="1" dirty="0">
                <a:solidFill>
                  <a:srgbClr val="1F497D"/>
                </a:solidFill>
                <a:latin typeface="Franklin Gothic Book"/>
                <a:cs typeface="Franklin Gothic Book"/>
              </a:rPr>
              <a:t>Being Liked</a:t>
            </a:r>
          </a:p>
        </p:txBody>
      </p:sp>
      <p:sp>
        <p:nvSpPr>
          <p:cNvPr id="10" name="TextBox 9"/>
          <p:cNvSpPr txBox="1"/>
          <p:nvPr/>
        </p:nvSpPr>
        <p:spPr>
          <a:xfrm>
            <a:off x="1075267" y="4954620"/>
            <a:ext cx="2175933" cy="769441"/>
          </a:xfrm>
          <a:prstGeom prst="rect">
            <a:avLst/>
          </a:prstGeom>
          <a:noFill/>
        </p:spPr>
        <p:txBody>
          <a:bodyPr wrap="square" rtlCol="0">
            <a:spAutoFit/>
          </a:bodyPr>
          <a:lstStyle/>
          <a:p>
            <a:pPr algn="ctr"/>
            <a:r>
              <a:rPr lang="en-US" sz="2800" dirty="0">
                <a:solidFill>
                  <a:srgbClr val="1F497D"/>
                </a:solidFill>
                <a:latin typeface="Franklin Gothic Demi"/>
                <a:cs typeface="Franklin Gothic Demi"/>
              </a:rPr>
              <a:t>High C</a:t>
            </a:r>
          </a:p>
          <a:p>
            <a:pPr algn="ctr"/>
            <a:r>
              <a:rPr lang="en-US" sz="1600" i="1" dirty="0">
                <a:solidFill>
                  <a:srgbClr val="1F497D"/>
                </a:solidFill>
                <a:latin typeface="Franklin Gothic Book"/>
                <a:cs typeface="Franklin Gothic Book"/>
              </a:rPr>
              <a:t>Being </a:t>
            </a:r>
            <a:r>
              <a:rPr lang="en-US" sz="1600" i="1" dirty="0" smtClean="0">
                <a:solidFill>
                  <a:srgbClr val="1F497D"/>
                </a:solidFill>
                <a:latin typeface="Franklin Gothic Book"/>
                <a:cs typeface="Franklin Gothic Book"/>
              </a:rPr>
              <a:t>Right</a:t>
            </a:r>
            <a:endParaRPr lang="en-US" sz="1600" i="1" dirty="0">
              <a:solidFill>
                <a:srgbClr val="1F497D"/>
              </a:solidFill>
              <a:latin typeface="Franklin Gothic Book"/>
              <a:cs typeface="Franklin Gothic Book"/>
            </a:endParaRPr>
          </a:p>
        </p:txBody>
      </p:sp>
      <p:sp>
        <p:nvSpPr>
          <p:cNvPr id="11" name="TextBox 10"/>
          <p:cNvSpPr txBox="1"/>
          <p:nvPr/>
        </p:nvSpPr>
        <p:spPr>
          <a:xfrm>
            <a:off x="3386667" y="1566332"/>
            <a:ext cx="4885266" cy="1384995"/>
          </a:xfrm>
          <a:prstGeom prst="rect">
            <a:avLst/>
          </a:prstGeom>
          <a:noFill/>
        </p:spPr>
        <p:txBody>
          <a:bodyPr wrap="square" rtlCol="0">
            <a:spAutoFit/>
          </a:bodyPr>
          <a:lstStyle/>
          <a:p>
            <a:r>
              <a:rPr lang="en-US" sz="2800" dirty="0">
                <a:solidFill>
                  <a:srgbClr val="1F497D"/>
                </a:solidFill>
              </a:rPr>
              <a:t>Can you take eight minutes? I need your decision on…</a:t>
            </a:r>
          </a:p>
          <a:p>
            <a:endParaRPr lang="en-US" sz="2800" dirty="0"/>
          </a:p>
        </p:txBody>
      </p:sp>
      <p:sp>
        <p:nvSpPr>
          <p:cNvPr id="12" name="TextBox 11"/>
          <p:cNvSpPr txBox="1"/>
          <p:nvPr/>
        </p:nvSpPr>
        <p:spPr>
          <a:xfrm>
            <a:off x="3386667" y="2650064"/>
            <a:ext cx="4885266" cy="954107"/>
          </a:xfrm>
          <a:prstGeom prst="rect">
            <a:avLst/>
          </a:prstGeom>
          <a:noFill/>
        </p:spPr>
        <p:txBody>
          <a:bodyPr wrap="square" rtlCol="0">
            <a:spAutoFit/>
          </a:bodyPr>
          <a:lstStyle/>
          <a:p>
            <a:r>
              <a:rPr lang="en-US" sz="2800" dirty="0">
                <a:solidFill>
                  <a:srgbClr val="1F497D"/>
                </a:solidFill>
              </a:rPr>
              <a:t>How was your weekend?</a:t>
            </a:r>
          </a:p>
          <a:p>
            <a:endParaRPr lang="en-US" sz="2800" dirty="0"/>
          </a:p>
        </p:txBody>
      </p:sp>
      <p:sp>
        <p:nvSpPr>
          <p:cNvPr id="13" name="TextBox 12"/>
          <p:cNvSpPr txBox="1"/>
          <p:nvPr/>
        </p:nvSpPr>
        <p:spPr>
          <a:xfrm>
            <a:off x="3386667" y="3801532"/>
            <a:ext cx="4885266" cy="954107"/>
          </a:xfrm>
          <a:prstGeom prst="rect">
            <a:avLst/>
          </a:prstGeom>
          <a:noFill/>
        </p:spPr>
        <p:txBody>
          <a:bodyPr wrap="square" rtlCol="0">
            <a:spAutoFit/>
          </a:bodyPr>
          <a:lstStyle/>
          <a:p>
            <a:r>
              <a:rPr lang="en-US" sz="2800" dirty="0">
                <a:solidFill>
                  <a:srgbClr val="1F497D"/>
                </a:solidFill>
              </a:rPr>
              <a:t>How are you?</a:t>
            </a:r>
          </a:p>
          <a:p>
            <a:endParaRPr lang="en-US" sz="2800" dirty="0"/>
          </a:p>
        </p:txBody>
      </p:sp>
      <p:sp>
        <p:nvSpPr>
          <p:cNvPr id="14" name="TextBox 13"/>
          <p:cNvSpPr txBox="1"/>
          <p:nvPr/>
        </p:nvSpPr>
        <p:spPr>
          <a:xfrm>
            <a:off x="3386666" y="4954619"/>
            <a:ext cx="5367483" cy="1815882"/>
          </a:xfrm>
          <a:prstGeom prst="rect">
            <a:avLst/>
          </a:prstGeom>
          <a:noFill/>
        </p:spPr>
        <p:txBody>
          <a:bodyPr wrap="square" rtlCol="0">
            <a:spAutoFit/>
          </a:bodyPr>
          <a:lstStyle/>
          <a:p>
            <a:r>
              <a:rPr lang="en-US" sz="2800" dirty="0">
                <a:solidFill>
                  <a:srgbClr val="1F497D"/>
                </a:solidFill>
              </a:rPr>
              <a:t>(E-mail sent in advance.) If now is ok, I would like to take as much time as you need to discuss…</a:t>
            </a:r>
          </a:p>
          <a:p>
            <a:endParaRPr lang="en-US" sz="2800" dirty="0"/>
          </a:p>
        </p:txBody>
      </p:sp>
    </p:spTree>
    <p:extLst>
      <p:ext uri="{BB962C8B-B14F-4D97-AF65-F5344CB8AC3E}">
        <p14:creationId xmlns:p14="http://schemas.microsoft.com/office/powerpoint/2010/main" val="2814361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4"/>
          <p:cNvSpPr>
            <a:spLocks noGrp="1"/>
          </p:cNvSpPr>
          <p:nvPr>
            <p:ph type="title"/>
          </p:nvPr>
        </p:nvSpPr>
        <p:spPr>
          <a:xfrm>
            <a:off x="783390" y="132198"/>
            <a:ext cx="8071290" cy="1143000"/>
          </a:xfrm>
        </p:spPr>
        <p:txBody>
          <a:bodyPr>
            <a:normAutofit/>
          </a:bodyPr>
          <a:lstStyle/>
          <a:p>
            <a:r>
              <a:rPr lang="en-US" dirty="0" smtClean="0"/>
              <a:t>The Facilitative Consultant</a:t>
            </a:r>
            <a:endParaRPr lang="en-US" dirty="0"/>
          </a:p>
        </p:txBody>
      </p:sp>
      <p:sp>
        <p:nvSpPr>
          <p:cNvPr id="29" name="Content Placeholder 5"/>
          <p:cNvSpPr>
            <a:spLocks noGrp="1"/>
          </p:cNvSpPr>
          <p:nvPr>
            <p:ph idx="1"/>
          </p:nvPr>
        </p:nvSpPr>
        <p:spPr>
          <a:xfrm>
            <a:off x="783390" y="1826350"/>
            <a:ext cx="8071290" cy="4529999"/>
          </a:xfrm>
        </p:spPr>
        <p:txBody>
          <a:bodyPr>
            <a:noAutofit/>
          </a:bodyPr>
          <a:lstStyle/>
          <a:p>
            <a:pPr marL="514350" indent="-514350">
              <a:buFont typeface="+mj-lt"/>
              <a:buAutoNum type="alphaUcPeriod"/>
            </a:pPr>
            <a:r>
              <a:rPr lang="en-US" sz="2400" dirty="0" smtClean="0"/>
              <a:t>Typical Communication Problems</a:t>
            </a:r>
          </a:p>
          <a:p>
            <a:pPr marL="514350" indent="-514350">
              <a:buFont typeface="+mj-lt"/>
              <a:buAutoNum type="alphaUcPeriod"/>
            </a:pPr>
            <a:r>
              <a:rPr lang="en-US" sz="2400" dirty="0" smtClean="0"/>
              <a:t>Understanding Communication Styles</a:t>
            </a:r>
          </a:p>
          <a:p>
            <a:pPr marL="514350" indent="-514350">
              <a:buFont typeface="+mj-lt"/>
              <a:buAutoNum type="alphaUcPeriod"/>
            </a:pPr>
            <a:r>
              <a:rPr lang="en-US" sz="2400" dirty="0" smtClean="0"/>
              <a:t>A Sample Scenario</a:t>
            </a:r>
          </a:p>
          <a:p>
            <a:pPr marL="514350" indent="-514350">
              <a:buFont typeface="+mj-lt"/>
              <a:buAutoNum type="alphaUcPeriod"/>
            </a:pPr>
            <a:r>
              <a:rPr lang="en-US" sz="2400" dirty="0" smtClean="0"/>
              <a:t>Identifying the Styles of Others</a:t>
            </a:r>
          </a:p>
          <a:p>
            <a:pPr marL="514350" indent="-514350">
              <a:buFont typeface="+mj-lt"/>
              <a:buAutoNum type="alphaUcPeriod"/>
            </a:pPr>
            <a:r>
              <a:rPr lang="en-US" sz="2400" dirty="0" smtClean="0"/>
              <a:t>Assigning the Project Team</a:t>
            </a:r>
          </a:p>
          <a:p>
            <a:pPr marL="514350" indent="-514350">
              <a:buFont typeface="+mj-lt"/>
              <a:buAutoNum type="alphaUcPeriod"/>
            </a:pPr>
            <a:r>
              <a:rPr lang="en-US" sz="2400" dirty="0" smtClean="0"/>
              <a:t>DISC Profiles</a:t>
            </a:r>
          </a:p>
          <a:p>
            <a:pPr marL="514350" indent="-514350">
              <a:buFont typeface="+mj-lt"/>
              <a:buAutoNum type="alphaUcPeriod"/>
            </a:pPr>
            <a:r>
              <a:rPr lang="en-US" sz="2400" dirty="0" smtClean="0"/>
              <a:t>Your Personal DISC Profile</a:t>
            </a:r>
          </a:p>
          <a:p>
            <a:pPr marL="514350" indent="-514350">
              <a:buFont typeface="+mj-lt"/>
              <a:buAutoNum type="alphaUcPeriod"/>
            </a:pPr>
            <a:r>
              <a:rPr lang="en-US" sz="2400" dirty="0" smtClean="0"/>
              <a:t>Adapting Your Style</a:t>
            </a:r>
          </a:p>
          <a:p>
            <a:pPr marL="514350" indent="-514350">
              <a:buFont typeface="+mj-lt"/>
              <a:buAutoNum type="alphaUcPeriod"/>
            </a:pPr>
            <a:r>
              <a:rPr lang="en-US" sz="2400" dirty="0" smtClean="0"/>
              <a:t>Success Strategies for Applying DISC</a:t>
            </a:r>
          </a:p>
        </p:txBody>
      </p:sp>
      <p:sp>
        <p:nvSpPr>
          <p:cNvPr id="5" name="Slide Number Placeholder 3"/>
          <p:cNvSpPr>
            <a:spLocks noGrp="1"/>
          </p:cNvSpPr>
          <p:nvPr>
            <p:ph type="sldNum" sz="quarter" idx="10"/>
          </p:nvPr>
        </p:nvSpPr>
        <p:spPr/>
        <p:txBody>
          <a:bodyPr/>
          <a:lstStyle/>
          <a:p>
            <a:fld id="{F29FD61F-2294-5D42-A9D7-9928D42B3773}" type="slidenum">
              <a:rPr lang="en-US" smtClean="0"/>
              <a:pPr/>
              <a:t>3</a:t>
            </a:fld>
            <a:endParaRPr lang="en-US" dirty="0"/>
          </a:p>
        </p:txBody>
      </p:sp>
      <p:sp>
        <p:nvSpPr>
          <p:cNvPr id="30" name="Title 4"/>
          <p:cNvSpPr txBox="1">
            <a:spLocks/>
          </p:cNvSpPr>
          <p:nvPr/>
        </p:nvSpPr>
        <p:spPr>
          <a:xfrm>
            <a:off x="783390" y="1113662"/>
            <a:ext cx="8071290" cy="616433"/>
          </a:xfrm>
          <a:prstGeom prst="rect">
            <a:avLst/>
          </a:prstGeom>
        </p:spPr>
        <p:txBody>
          <a:bodyPr vert="horz" lIns="91440" tIns="45720" rIns="91440" bIns="45720" rtlCol="0" anchor="ctr">
            <a:normAutofit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cap="all" spc="0" normalizeH="0" baseline="0" noProof="0" dirty="0" smtClean="0">
                <a:ln>
                  <a:noFill/>
                </a:ln>
                <a:solidFill>
                  <a:srgbClr val="AFBD22"/>
                </a:solidFill>
                <a:effectLst/>
                <a:uLnTx/>
                <a:uFillTx/>
                <a:latin typeface="Franklin Gothic Book"/>
                <a:ea typeface="+mj-ea"/>
                <a:cs typeface="Franklin Gothic Book"/>
              </a:rPr>
              <a:t>V. Understanding your client</a:t>
            </a:r>
            <a:endParaRPr kumimoji="0" lang="en-US" sz="3700" b="0" i="0" u="none" strike="noStrike" kern="1200" cap="all" spc="0" normalizeH="0" baseline="0" noProof="0" dirty="0">
              <a:ln>
                <a:noFill/>
              </a:ln>
              <a:solidFill>
                <a:srgbClr val="AFBD22"/>
              </a:solidFill>
              <a:effectLst/>
              <a:uLnTx/>
              <a:uFillTx/>
              <a:latin typeface="Franklin Gothic Book"/>
              <a:ea typeface="+mj-ea"/>
              <a:cs typeface="Franklin Gothic Book"/>
            </a:endParaRPr>
          </a:p>
        </p:txBody>
      </p:sp>
    </p:spTree>
    <p:extLst>
      <p:ext uri="{BB962C8B-B14F-4D97-AF65-F5344CB8AC3E}">
        <p14:creationId xmlns:p14="http://schemas.microsoft.com/office/powerpoint/2010/main" val="122386751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 A Sample Scenario</a:t>
            </a:r>
            <a:endParaRPr lang="en-US" dirty="0"/>
          </a:p>
        </p:txBody>
      </p:sp>
      <p:sp>
        <p:nvSpPr>
          <p:cNvPr id="3" name="Content Placeholder 2"/>
          <p:cNvSpPr>
            <a:spLocks noGrp="1"/>
          </p:cNvSpPr>
          <p:nvPr>
            <p:ph idx="1"/>
          </p:nvPr>
        </p:nvSpPr>
        <p:spPr/>
        <p:txBody>
          <a:bodyPr>
            <a:normAutofit/>
          </a:bodyPr>
          <a:lstStyle/>
          <a:p>
            <a:pPr marL="0" indent="0">
              <a:buNone/>
            </a:pPr>
            <a:r>
              <a:rPr lang="en-US" sz="3000" dirty="0" smtClean="0"/>
              <a:t>Of the four types, which would likely take 15 minutes or less? Which type would take 60 minutes or more? Of the two remaining types, give one 30 minutes and the other 45.</a:t>
            </a:r>
            <a:endParaRPr lang="en-US" sz="800" dirty="0">
              <a:solidFill>
                <a:srgbClr val="1F497D"/>
              </a:solidFill>
            </a:endParaRPr>
          </a:p>
        </p:txBody>
      </p:sp>
      <p:sp>
        <p:nvSpPr>
          <p:cNvPr id="9" name="Slide Number Placeholder 8"/>
          <p:cNvSpPr>
            <a:spLocks noGrp="1"/>
          </p:cNvSpPr>
          <p:nvPr>
            <p:ph type="sldNum" sz="quarter" idx="10"/>
          </p:nvPr>
        </p:nvSpPr>
        <p:spPr/>
        <p:txBody>
          <a:bodyPr/>
          <a:lstStyle/>
          <a:p>
            <a:fld id="{D3A7A54F-1440-6D43-BEC7-AA5E25BCB837}" type="slidenum">
              <a:rPr lang="en-US" smtClean="0"/>
              <a:pPr/>
              <a:t>30</a:t>
            </a:fld>
            <a:endParaRPr lang="en-US" dirty="0"/>
          </a:p>
        </p:txBody>
      </p:sp>
      <p:sp>
        <p:nvSpPr>
          <p:cNvPr id="4" name="Content Placeholder 2"/>
          <p:cNvSpPr txBox="1">
            <a:spLocks/>
          </p:cNvSpPr>
          <p:nvPr/>
        </p:nvSpPr>
        <p:spPr>
          <a:xfrm>
            <a:off x="804336" y="3530559"/>
            <a:ext cx="3979333" cy="186694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		                 </a:t>
            </a:r>
            <a:r>
              <a:rPr lang="en-US" sz="4000" b="1" dirty="0" smtClean="0"/>
              <a:t>D</a:t>
            </a:r>
            <a:r>
              <a:rPr lang="en-US" b="1" dirty="0"/>
              <a:t/>
            </a:r>
            <a:br>
              <a:rPr lang="en-US" b="1" dirty="0"/>
            </a:br>
            <a:endParaRPr lang="en-US" b="1" dirty="0" smtClean="0"/>
          </a:p>
          <a:p>
            <a:pPr marL="0" indent="0">
              <a:buFont typeface="Arial"/>
              <a:buNone/>
            </a:pPr>
            <a:r>
              <a:rPr lang="en-US" dirty="0" smtClean="0"/>
              <a:t>Total Time     ______   </a:t>
            </a:r>
            <a:endParaRPr lang="en-US" dirty="0">
              <a:solidFill>
                <a:srgbClr val="1F497D"/>
              </a:solidFill>
            </a:endParaRPr>
          </a:p>
        </p:txBody>
      </p:sp>
      <p:sp>
        <p:nvSpPr>
          <p:cNvPr id="5" name="Content Placeholder 2"/>
          <p:cNvSpPr txBox="1">
            <a:spLocks/>
          </p:cNvSpPr>
          <p:nvPr/>
        </p:nvSpPr>
        <p:spPr>
          <a:xfrm>
            <a:off x="4470407" y="3524173"/>
            <a:ext cx="1519765" cy="186694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     </a:t>
            </a:r>
            <a:r>
              <a:rPr lang="en-US" sz="4000" b="1" dirty="0" smtClean="0"/>
              <a:t>I</a:t>
            </a:r>
            <a:r>
              <a:rPr lang="en-US" b="1" dirty="0"/>
              <a:t/>
            </a:r>
            <a:br>
              <a:rPr lang="en-US" b="1" dirty="0"/>
            </a:br>
            <a:endParaRPr lang="en-US" b="1" dirty="0" smtClean="0"/>
          </a:p>
          <a:p>
            <a:pPr marL="0" indent="0">
              <a:buFont typeface="Arial"/>
              <a:buNone/>
            </a:pPr>
            <a:r>
              <a:rPr lang="en-US" dirty="0" smtClean="0"/>
              <a:t>______   </a:t>
            </a:r>
            <a:endParaRPr lang="en-US" dirty="0">
              <a:solidFill>
                <a:srgbClr val="1F497D"/>
              </a:solidFill>
            </a:endParaRPr>
          </a:p>
        </p:txBody>
      </p:sp>
      <p:sp>
        <p:nvSpPr>
          <p:cNvPr id="6" name="Content Placeholder 2"/>
          <p:cNvSpPr txBox="1">
            <a:spLocks/>
          </p:cNvSpPr>
          <p:nvPr/>
        </p:nvSpPr>
        <p:spPr>
          <a:xfrm>
            <a:off x="5882218" y="3524132"/>
            <a:ext cx="1519765" cy="186694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     </a:t>
            </a:r>
            <a:r>
              <a:rPr lang="en-US" sz="4000" b="1" dirty="0" smtClean="0"/>
              <a:t>S</a:t>
            </a:r>
            <a:r>
              <a:rPr lang="en-US" b="1" dirty="0"/>
              <a:t/>
            </a:r>
            <a:br>
              <a:rPr lang="en-US" b="1" dirty="0"/>
            </a:br>
            <a:endParaRPr lang="en-US" b="1" dirty="0" smtClean="0"/>
          </a:p>
          <a:p>
            <a:pPr marL="0" indent="0">
              <a:buFont typeface="Arial"/>
              <a:buNone/>
            </a:pPr>
            <a:r>
              <a:rPr lang="en-US" dirty="0" smtClean="0"/>
              <a:t>______   </a:t>
            </a:r>
            <a:endParaRPr lang="en-US" dirty="0">
              <a:solidFill>
                <a:srgbClr val="1F497D"/>
              </a:solidFill>
            </a:endParaRPr>
          </a:p>
        </p:txBody>
      </p:sp>
      <p:sp>
        <p:nvSpPr>
          <p:cNvPr id="7" name="Content Placeholder 2"/>
          <p:cNvSpPr txBox="1">
            <a:spLocks/>
          </p:cNvSpPr>
          <p:nvPr/>
        </p:nvSpPr>
        <p:spPr>
          <a:xfrm>
            <a:off x="7296162" y="3524132"/>
            <a:ext cx="1519765" cy="186694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00467F"/>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     </a:t>
            </a:r>
            <a:r>
              <a:rPr lang="en-US" sz="4000" b="1" dirty="0" smtClean="0"/>
              <a:t>C</a:t>
            </a:r>
            <a:r>
              <a:rPr lang="en-US" b="1" dirty="0"/>
              <a:t/>
            </a:r>
            <a:br>
              <a:rPr lang="en-US" b="1" dirty="0"/>
            </a:br>
            <a:endParaRPr lang="en-US" b="1" dirty="0" smtClean="0"/>
          </a:p>
          <a:p>
            <a:pPr marL="0" indent="0">
              <a:buFont typeface="Arial"/>
              <a:buNone/>
            </a:pPr>
            <a:r>
              <a:rPr lang="en-US" dirty="0" smtClean="0"/>
              <a:t>______   </a:t>
            </a:r>
            <a:endParaRPr lang="en-US" dirty="0">
              <a:solidFill>
                <a:srgbClr val="1F497D"/>
              </a:solidFill>
            </a:endParaRPr>
          </a:p>
        </p:txBody>
      </p:sp>
      <p:sp>
        <p:nvSpPr>
          <p:cNvPr id="10" name="TextBox 9"/>
          <p:cNvSpPr txBox="1"/>
          <p:nvPr/>
        </p:nvSpPr>
        <p:spPr>
          <a:xfrm>
            <a:off x="8754150" y="4638689"/>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8" name="TextBox 7"/>
          <p:cNvSpPr txBox="1"/>
          <p:nvPr/>
        </p:nvSpPr>
        <p:spPr>
          <a:xfrm>
            <a:off x="3164417" y="4733689"/>
            <a:ext cx="1159239" cy="584775"/>
          </a:xfrm>
          <a:prstGeom prst="rect">
            <a:avLst/>
          </a:prstGeom>
          <a:noFill/>
        </p:spPr>
        <p:txBody>
          <a:bodyPr wrap="square" rtlCol="0">
            <a:spAutoFit/>
          </a:bodyPr>
          <a:lstStyle/>
          <a:p>
            <a:pPr algn="ctr"/>
            <a:r>
              <a:rPr lang="en-US" sz="3200" dirty="0" smtClean="0">
                <a:solidFill>
                  <a:schemeClr val="accent2"/>
                </a:solidFill>
                <a:latin typeface="Franklin Gothic Book"/>
                <a:cs typeface="Franklin Gothic Book"/>
              </a:rPr>
              <a:t>15</a:t>
            </a:r>
            <a:endParaRPr lang="en-US" sz="3200" dirty="0">
              <a:solidFill>
                <a:schemeClr val="accent2"/>
              </a:solidFill>
              <a:latin typeface="Franklin Gothic Book"/>
              <a:cs typeface="Franklin Gothic Book"/>
            </a:endParaRPr>
          </a:p>
        </p:txBody>
      </p:sp>
      <p:sp>
        <p:nvSpPr>
          <p:cNvPr id="11" name="TextBox 10"/>
          <p:cNvSpPr txBox="1"/>
          <p:nvPr/>
        </p:nvSpPr>
        <p:spPr>
          <a:xfrm>
            <a:off x="4576228" y="4736882"/>
            <a:ext cx="1159239" cy="584775"/>
          </a:xfrm>
          <a:prstGeom prst="rect">
            <a:avLst/>
          </a:prstGeom>
          <a:noFill/>
        </p:spPr>
        <p:txBody>
          <a:bodyPr wrap="square" rtlCol="0">
            <a:spAutoFit/>
          </a:bodyPr>
          <a:lstStyle/>
          <a:p>
            <a:pPr algn="ctr"/>
            <a:r>
              <a:rPr lang="en-US" sz="3200" dirty="0">
                <a:solidFill>
                  <a:schemeClr val="accent2"/>
                </a:solidFill>
                <a:latin typeface="Franklin Gothic Book"/>
                <a:cs typeface="Franklin Gothic Book"/>
              </a:rPr>
              <a:t>4</a:t>
            </a:r>
            <a:r>
              <a:rPr lang="en-US" sz="3200" dirty="0" smtClean="0">
                <a:solidFill>
                  <a:schemeClr val="accent2"/>
                </a:solidFill>
                <a:latin typeface="Franklin Gothic Book"/>
                <a:cs typeface="Franklin Gothic Book"/>
              </a:rPr>
              <a:t>5</a:t>
            </a:r>
            <a:endParaRPr lang="en-US" sz="3200" dirty="0">
              <a:solidFill>
                <a:schemeClr val="accent2"/>
              </a:solidFill>
              <a:latin typeface="Franklin Gothic Book"/>
              <a:cs typeface="Franklin Gothic Book"/>
            </a:endParaRPr>
          </a:p>
        </p:txBody>
      </p:sp>
      <p:sp>
        <p:nvSpPr>
          <p:cNvPr id="12" name="TextBox 11"/>
          <p:cNvSpPr txBox="1"/>
          <p:nvPr/>
        </p:nvSpPr>
        <p:spPr>
          <a:xfrm>
            <a:off x="5990172" y="4740365"/>
            <a:ext cx="1153578" cy="584775"/>
          </a:xfrm>
          <a:prstGeom prst="rect">
            <a:avLst/>
          </a:prstGeom>
          <a:noFill/>
        </p:spPr>
        <p:txBody>
          <a:bodyPr wrap="square" rtlCol="0">
            <a:spAutoFit/>
          </a:bodyPr>
          <a:lstStyle/>
          <a:p>
            <a:pPr algn="ctr"/>
            <a:r>
              <a:rPr lang="en-US" sz="3200" dirty="0" smtClean="0">
                <a:solidFill>
                  <a:schemeClr val="accent2"/>
                </a:solidFill>
                <a:latin typeface="Franklin Gothic Book"/>
                <a:cs typeface="Franklin Gothic Book"/>
              </a:rPr>
              <a:t>30</a:t>
            </a:r>
            <a:endParaRPr lang="en-US" sz="3200" dirty="0">
              <a:solidFill>
                <a:schemeClr val="accent2"/>
              </a:solidFill>
              <a:latin typeface="Franklin Gothic Book"/>
              <a:cs typeface="Franklin Gothic Book"/>
            </a:endParaRPr>
          </a:p>
        </p:txBody>
      </p:sp>
      <p:sp>
        <p:nvSpPr>
          <p:cNvPr id="13" name="TextBox 12"/>
          <p:cNvSpPr txBox="1"/>
          <p:nvPr/>
        </p:nvSpPr>
        <p:spPr>
          <a:xfrm>
            <a:off x="7401983" y="4733689"/>
            <a:ext cx="1199755" cy="584775"/>
          </a:xfrm>
          <a:prstGeom prst="rect">
            <a:avLst/>
          </a:prstGeom>
          <a:noFill/>
        </p:spPr>
        <p:txBody>
          <a:bodyPr wrap="square" rtlCol="0">
            <a:spAutoFit/>
          </a:bodyPr>
          <a:lstStyle/>
          <a:p>
            <a:pPr algn="ctr"/>
            <a:r>
              <a:rPr lang="en-US" sz="3200" dirty="0" smtClean="0">
                <a:solidFill>
                  <a:schemeClr val="accent2"/>
                </a:solidFill>
                <a:latin typeface="Franklin Gothic Book"/>
                <a:cs typeface="Franklin Gothic Book"/>
              </a:rPr>
              <a:t>60</a:t>
            </a:r>
            <a:endParaRPr lang="en-US" sz="3200" dirty="0">
              <a:solidFill>
                <a:schemeClr val="accent2"/>
              </a:solidFill>
              <a:latin typeface="Franklin Gothic Book"/>
              <a:cs typeface="Franklin Gothic Book"/>
            </a:endParaRPr>
          </a:p>
        </p:txBody>
      </p:sp>
      <p:sp>
        <p:nvSpPr>
          <p:cNvPr id="14" name="TextBox 13"/>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5-9</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1491617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 A Sample Scenario</a:t>
            </a:r>
            <a:endParaRPr lang="en-US" dirty="0"/>
          </a:p>
        </p:txBody>
      </p:sp>
      <p:sp>
        <p:nvSpPr>
          <p:cNvPr id="3" name="Content Placeholder 2"/>
          <p:cNvSpPr>
            <a:spLocks noGrp="1"/>
          </p:cNvSpPr>
          <p:nvPr>
            <p:ph idx="1"/>
          </p:nvPr>
        </p:nvSpPr>
        <p:spPr>
          <a:xfrm>
            <a:off x="783390" y="1045029"/>
            <a:ext cx="8071290" cy="5311321"/>
          </a:xfrm>
        </p:spPr>
        <p:txBody>
          <a:bodyPr>
            <a:normAutofit/>
          </a:bodyPr>
          <a:lstStyle/>
          <a:p>
            <a:pPr marL="0" indent="0">
              <a:buNone/>
            </a:pPr>
            <a:r>
              <a:rPr lang="en-US" sz="1600" dirty="0" smtClean="0"/>
              <a:t>Depending upon the style of your boss, which activities would you do 1</a:t>
            </a:r>
            <a:r>
              <a:rPr lang="en-US" sz="1600" baseline="30000" dirty="0" smtClean="0"/>
              <a:t>st</a:t>
            </a:r>
            <a:r>
              <a:rPr lang="en-US" sz="1600" dirty="0" smtClean="0"/>
              <a:t>, 2</a:t>
            </a:r>
            <a:r>
              <a:rPr lang="en-US" sz="1600" baseline="30000" dirty="0" smtClean="0"/>
              <a:t>nd</a:t>
            </a:r>
            <a:r>
              <a:rPr lang="en-US" sz="1600" dirty="0" smtClean="0"/>
              <a:t>, 3</a:t>
            </a:r>
            <a:r>
              <a:rPr lang="en-US" sz="1600" baseline="30000" dirty="0" smtClean="0"/>
              <a:t>rd</a:t>
            </a:r>
            <a:r>
              <a:rPr lang="en-US" sz="1600" dirty="0" smtClean="0"/>
              <a:t>, etc.?</a:t>
            </a:r>
          </a:p>
          <a:p>
            <a:pPr marL="0" indent="0">
              <a:buNone/>
            </a:pPr>
            <a:endParaRPr lang="en-US" sz="1600" dirty="0" smtClean="0"/>
          </a:p>
          <a:p>
            <a:pPr marL="0" indent="0">
              <a:buNone/>
            </a:pPr>
            <a:endParaRPr lang="en-US" sz="300" dirty="0">
              <a:solidFill>
                <a:srgbClr val="1F497D"/>
              </a:solidFill>
            </a:endParaRPr>
          </a:p>
        </p:txBody>
      </p:sp>
      <p:sp>
        <p:nvSpPr>
          <p:cNvPr id="28" name="Slide Number Placeholder 27"/>
          <p:cNvSpPr>
            <a:spLocks noGrp="1"/>
          </p:cNvSpPr>
          <p:nvPr>
            <p:ph type="sldNum" sz="quarter" idx="10"/>
          </p:nvPr>
        </p:nvSpPr>
        <p:spPr/>
        <p:txBody>
          <a:bodyPr/>
          <a:lstStyle/>
          <a:p>
            <a:fld id="{D3A7A54F-1440-6D43-BEC7-AA5E25BCB837}" type="slidenum">
              <a:rPr lang="en-US" smtClean="0"/>
              <a:pPr/>
              <a:t>31</a:t>
            </a:fld>
            <a:endParaRPr lang="en-US" dirty="0"/>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5-9</a:t>
            </a:r>
            <a:endParaRPr lang="en-US" sz="1400" dirty="0">
              <a:solidFill>
                <a:srgbClr val="002C54"/>
              </a:solidFill>
              <a:latin typeface="Arial Black"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486025025"/>
              </p:ext>
            </p:extLst>
          </p:nvPr>
        </p:nvGraphicFramePr>
        <p:xfrm>
          <a:off x="1297570" y="1474235"/>
          <a:ext cx="6587647" cy="4686085"/>
        </p:xfrm>
        <a:graphic>
          <a:graphicData uri="http://schemas.openxmlformats.org/drawingml/2006/table">
            <a:tbl>
              <a:tblPr firstRow="1" bandRow="1">
                <a:tableStyleId>{21E4AEA4-8DFA-4A89-87EB-49C32662AFE0}</a:tableStyleId>
              </a:tblPr>
              <a:tblGrid>
                <a:gridCol w="3082455"/>
                <a:gridCol w="842523"/>
                <a:gridCol w="892459"/>
                <a:gridCol w="845474"/>
                <a:gridCol w="924736"/>
              </a:tblGrid>
              <a:tr h="539110">
                <a:tc>
                  <a:txBody>
                    <a:bodyPr/>
                    <a:lstStyle/>
                    <a:p>
                      <a:endParaRPr lang="en-US" sz="1500" b="1" dirty="0" smtClean="0">
                        <a:latin typeface="Franklin Gothic Book"/>
                        <a:cs typeface="Franklin Gothic Book"/>
                      </a:endParaRPr>
                    </a:p>
                  </a:txBody>
                  <a:tcPr marL="85832" marR="85832" marT="42916" marB="42916"/>
                </a:tc>
                <a:tc>
                  <a:txBody>
                    <a:bodyPr/>
                    <a:lstStyle/>
                    <a:p>
                      <a:pPr algn="ctr"/>
                      <a:r>
                        <a:rPr lang="en-US" sz="3000" dirty="0" smtClean="0"/>
                        <a:t>D</a:t>
                      </a:r>
                      <a:endParaRPr lang="en-US" sz="3000" b="1" dirty="0">
                        <a:latin typeface="Franklin Gothic Book"/>
                        <a:cs typeface="Franklin Gothic Book"/>
                      </a:endParaRPr>
                    </a:p>
                  </a:txBody>
                  <a:tcPr marL="85832" marR="85832" marT="42916" marB="42916"/>
                </a:tc>
                <a:tc>
                  <a:txBody>
                    <a:bodyPr/>
                    <a:lstStyle/>
                    <a:p>
                      <a:pPr algn="ctr"/>
                      <a:r>
                        <a:rPr lang="en-US" sz="3000" dirty="0" smtClean="0"/>
                        <a:t>I</a:t>
                      </a:r>
                      <a:endParaRPr lang="en-US" sz="3000" b="1" dirty="0">
                        <a:latin typeface="Franklin Gothic Book"/>
                        <a:cs typeface="Franklin Gothic Book"/>
                      </a:endParaRPr>
                    </a:p>
                  </a:txBody>
                  <a:tcPr marL="85832" marR="85832" marT="42916" marB="42916"/>
                </a:tc>
                <a:tc>
                  <a:txBody>
                    <a:bodyPr/>
                    <a:lstStyle/>
                    <a:p>
                      <a:pPr algn="ctr"/>
                      <a:r>
                        <a:rPr lang="en-US" sz="3000" dirty="0" smtClean="0"/>
                        <a:t>S</a:t>
                      </a:r>
                      <a:endParaRPr lang="en-US" sz="3000" b="1" dirty="0">
                        <a:latin typeface="Franklin Gothic Book"/>
                        <a:cs typeface="Franklin Gothic Book"/>
                      </a:endParaRPr>
                    </a:p>
                  </a:txBody>
                  <a:tcPr marL="85832" marR="85832" marT="42916" marB="42916"/>
                </a:tc>
                <a:tc>
                  <a:txBody>
                    <a:bodyPr/>
                    <a:lstStyle/>
                    <a:p>
                      <a:pPr algn="ctr"/>
                      <a:r>
                        <a:rPr lang="en-US" sz="3000" dirty="0" smtClean="0"/>
                        <a:t>C</a:t>
                      </a:r>
                      <a:endParaRPr lang="en-US" sz="3000" b="1" dirty="0">
                        <a:latin typeface="Franklin Gothic Book"/>
                        <a:cs typeface="Franklin Gothic Book"/>
                      </a:endParaRPr>
                    </a:p>
                  </a:txBody>
                  <a:tcPr marL="85832" marR="85832" marT="42916" marB="42916"/>
                </a:tc>
              </a:tr>
              <a:tr h="344848">
                <a:tc>
                  <a:txBody>
                    <a:bodyPr/>
                    <a:lstStyle/>
                    <a:p>
                      <a:pPr>
                        <a:lnSpc>
                          <a:spcPct val="80000"/>
                        </a:lnSpc>
                      </a:pPr>
                      <a:r>
                        <a:rPr lang="en-US" sz="1300" dirty="0" smtClean="0"/>
                        <a:t>Total</a:t>
                      </a:r>
                      <a:r>
                        <a:rPr lang="en-US" sz="1300" baseline="0" dirty="0" smtClean="0"/>
                        <a:t> Time</a:t>
                      </a:r>
                      <a:endParaRPr lang="en-US" sz="1300" dirty="0">
                        <a:solidFill>
                          <a:schemeClr val="tx1"/>
                        </a:solidFill>
                        <a:latin typeface="Franklin Gothic Book"/>
                        <a:cs typeface="Franklin Gothic Book"/>
                      </a:endParaRPr>
                    </a:p>
                  </a:txBody>
                  <a:tcPr marL="85832" marR="85832" marT="42916" marB="42916" anchor="ctr"/>
                </a:tc>
                <a:tc>
                  <a:txBody>
                    <a:bodyPr/>
                    <a:lstStyle/>
                    <a:p>
                      <a:pPr algn="ctr"/>
                      <a:r>
                        <a:rPr lang="en-US" sz="1700" dirty="0" smtClean="0"/>
                        <a:t>15</a:t>
                      </a:r>
                      <a:endParaRPr lang="en-US" sz="1700" dirty="0">
                        <a:latin typeface="Franklin Gothic Book"/>
                        <a:cs typeface="Franklin Gothic Book"/>
                      </a:endParaRPr>
                    </a:p>
                  </a:txBody>
                  <a:tcPr marL="85832" marR="85832" marT="42916" marB="42916"/>
                </a:tc>
                <a:tc>
                  <a:txBody>
                    <a:bodyPr/>
                    <a:lstStyle/>
                    <a:p>
                      <a:pPr algn="ctr"/>
                      <a:r>
                        <a:rPr lang="en-US" sz="1700" dirty="0" smtClean="0"/>
                        <a:t>45</a:t>
                      </a:r>
                      <a:endParaRPr lang="en-US" sz="1700" dirty="0">
                        <a:latin typeface="Franklin Gothic Book"/>
                        <a:cs typeface="Franklin Gothic Book"/>
                      </a:endParaRPr>
                    </a:p>
                  </a:txBody>
                  <a:tcPr marL="85832" marR="85832" marT="42916" marB="42916"/>
                </a:tc>
                <a:tc>
                  <a:txBody>
                    <a:bodyPr/>
                    <a:lstStyle/>
                    <a:p>
                      <a:pPr algn="ctr"/>
                      <a:r>
                        <a:rPr lang="en-US" sz="1700" dirty="0" smtClean="0"/>
                        <a:t>30</a:t>
                      </a:r>
                      <a:endParaRPr lang="en-US" sz="1700" dirty="0">
                        <a:latin typeface="Franklin Gothic Book"/>
                        <a:cs typeface="Franklin Gothic Book"/>
                      </a:endParaRPr>
                    </a:p>
                  </a:txBody>
                  <a:tcPr marL="85832" marR="85832" marT="42916" marB="42916"/>
                </a:tc>
                <a:tc>
                  <a:txBody>
                    <a:bodyPr/>
                    <a:lstStyle/>
                    <a:p>
                      <a:pPr algn="ctr"/>
                      <a:r>
                        <a:rPr lang="en-US" sz="1700" dirty="0" smtClean="0"/>
                        <a:t>60</a:t>
                      </a:r>
                      <a:endParaRPr lang="en-US" sz="1700" dirty="0">
                        <a:latin typeface="Franklin Gothic Book"/>
                        <a:cs typeface="Franklin Gothic Book"/>
                      </a:endParaRPr>
                    </a:p>
                  </a:txBody>
                  <a:tcPr marL="85832" marR="85832" marT="42916" marB="42916"/>
                </a:tc>
              </a:tr>
              <a:tr h="344848">
                <a:tc>
                  <a:txBody>
                    <a:bodyPr/>
                    <a:lstStyle/>
                    <a:p>
                      <a:pPr>
                        <a:lnSpc>
                          <a:spcPct val="80000"/>
                        </a:lnSpc>
                      </a:pPr>
                      <a:r>
                        <a:rPr lang="en-US" sz="1300" dirty="0" smtClean="0"/>
                        <a:t>Pleasantries</a:t>
                      </a:r>
                      <a:endParaRPr lang="en-US" sz="1300" dirty="0">
                        <a:solidFill>
                          <a:schemeClr val="tx1"/>
                        </a:solidFill>
                        <a:latin typeface="Franklin Gothic Book"/>
                        <a:cs typeface="Franklin Gothic Book"/>
                      </a:endParaRPr>
                    </a:p>
                  </a:txBody>
                  <a:tcPr marL="85832" marR="85832" marT="42916" marB="42916" anchor="ctr"/>
                </a:tc>
                <a:tc>
                  <a:txBody>
                    <a:bodyPr/>
                    <a:lstStyle/>
                    <a:p>
                      <a:endParaRPr lang="en-US" sz="1700" dirty="0">
                        <a:latin typeface="Franklin Gothic Book"/>
                        <a:cs typeface="Franklin Gothic Book"/>
                      </a:endParaRPr>
                    </a:p>
                  </a:txBody>
                  <a:tcPr marL="85832" marR="85832" marT="42916" marB="42916"/>
                </a:tc>
                <a:tc>
                  <a:txBody>
                    <a:bodyPr/>
                    <a:lstStyle/>
                    <a:p>
                      <a:endParaRPr lang="en-US" sz="1700" dirty="0">
                        <a:latin typeface="Franklin Gothic Book"/>
                        <a:cs typeface="Franklin Gothic Book"/>
                      </a:endParaRPr>
                    </a:p>
                  </a:txBody>
                  <a:tcPr marL="85832" marR="85832" marT="42916" marB="42916"/>
                </a:tc>
                <a:tc>
                  <a:txBody>
                    <a:bodyPr/>
                    <a:lstStyle/>
                    <a:p>
                      <a:endParaRPr lang="en-US" sz="1700" dirty="0">
                        <a:latin typeface="Franklin Gothic Book"/>
                        <a:cs typeface="Franklin Gothic Book"/>
                      </a:endParaRPr>
                    </a:p>
                  </a:txBody>
                  <a:tcPr marL="85832" marR="85832" marT="42916" marB="42916"/>
                </a:tc>
                <a:tc>
                  <a:txBody>
                    <a:bodyPr/>
                    <a:lstStyle/>
                    <a:p>
                      <a:endParaRPr lang="en-US" sz="1700" dirty="0">
                        <a:latin typeface="Franklin Gothic Book"/>
                        <a:cs typeface="Franklin Gothic Book"/>
                      </a:endParaRPr>
                    </a:p>
                  </a:txBody>
                  <a:tcPr marL="85832" marR="85832" marT="42916" marB="42916"/>
                </a:tc>
              </a:tr>
              <a:tr h="526666">
                <a:tc>
                  <a:txBody>
                    <a:bodyPr/>
                    <a:lstStyle/>
                    <a:p>
                      <a:pPr marL="0" marR="0" lvl="0" indent="0" algn="l" defTabSz="914400" rtl="0" eaLnBrk="1" fontAlgn="base" latinLnBrk="0" hangingPunct="1">
                        <a:lnSpc>
                          <a:spcPct val="80000"/>
                        </a:lnSpc>
                        <a:spcBef>
                          <a:spcPct val="50000"/>
                        </a:spcBef>
                        <a:spcAft>
                          <a:spcPct val="0"/>
                        </a:spcAft>
                        <a:buClr>
                          <a:srgbClr val="99CC00"/>
                        </a:buClr>
                        <a:buSzPct val="75000"/>
                        <a:buFont typeface="Wingdings" pitchFamily="2" charset="2"/>
                        <a:buNone/>
                        <a:tabLst/>
                      </a:pPr>
                      <a:r>
                        <a:rPr kumimoji="0" lang="en-US" sz="1300" b="1" u="none" strike="noStrike" cap="none" normalizeH="0" baseline="0" dirty="0" smtClean="0">
                          <a:ln>
                            <a:noFill/>
                          </a:ln>
                          <a:effectLst/>
                        </a:rPr>
                        <a:t>Explanation of the Problem</a:t>
                      </a:r>
                    </a:p>
                    <a:p>
                      <a:pPr marL="0" marR="0" lvl="0" indent="0" algn="l" defTabSz="914400" rtl="0" eaLnBrk="1" fontAlgn="base" latinLnBrk="0" hangingPunct="1">
                        <a:lnSpc>
                          <a:spcPct val="80000"/>
                        </a:lnSpc>
                        <a:spcBef>
                          <a:spcPct val="50000"/>
                        </a:spcBef>
                        <a:spcAft>
                          <a:spcPct val="0"/>
                        </a:spcAft>
                        <a:buClr>
                          <a:srgbClr val="99CC00"/>
                        </a:buClr>
                        <a:buSzPct val="75000"/>
                        <a:buFont typeface="Wingdings" pitchFamily="2" charset="2"/>
                        <a:buNone/>
                        <a:tabLst/>
                      </a:pPr>
                      <a:r>
                        <a:rPr kumimoji="0" lang="en-US" sz="1300" u="none" strike="noStrike" cap="none" normalizeH="0" baseline="0" dirty="0" smtClean="0">
                          <a:ln>
                            <a:noFill/>
                          </a:ln>
                          <a:effectLst/>
                        </a:rPr>
                        <a:t>   - High-level explanation</a:t>
                      </a:r>
                      <a:endParaRPr kumimoji="0" lang="en-US" sz="1300" b="1" i="0" u="none" strike="noStrike" cap="none" normalizeH="0" baseline="0" dirty="0" smtClean="0">
                        <a:ln>
                          <a:noFill/>
                        </a:ln>
                        <a:solidFill>
                          <a:schemeClr val="tx1"/>
                        </a:solidFill>
                        <a:effectLst/>
                        <a:latin typeface="Franklin Gothic Book"/>
                        <a:cs typeface="Franklin Gothic Book"/>
                      </a:endParaRPr>
                    </a:p>
                  </a:txBody>
                  <a:tcPr marL="85832" marR="85832" marT="42916" marB="42916" anchor="ctr"/>
                </a:tc>
                <a:tc>
                  <a:txBody>
                    <a:bodyPr/>
                    <a:lstStyle/>
                    <a:p>
                      <a:endParaRPr lang="en-US" sz="1700" dirty="0">
                        <a:latin typeface="Franklin Gothic Book"/>
                        <a:cs typeface="Franklin Gothic Book"/>
                      </a:endParaRPr>
                    </a:p>
                  </a:txBody>
                  <a:tcPr marL="85832" marR="85832" marT="42916" marB="42916"/>
                </a:tc>
                <a:tc>
                  <a:txBody>
                    <a:bodyPr/>
                    <a:lstStyle/>
                    <a:p>
                      <a:endParaRPr lang="en-US" sz="1700" dirty="0">
                        <a:latin typeface="Franklin Gothic Book"/>
                        <a:cs typeface="Franklin Gothic Book"/>
                      </a:endParaRPr>
                    </a:p>
                  </a:txBody>
                  <a:tcPr marL="85832" marR="85832" marT="42916" marB="42916"/>
                </a:tc>
                <a:tc>
                  <a:txBody>
                    <a:bodyPr/>
                    <a:lstStyle/>
                    <a:p>
                      <a:endParaRPr lang="en-US" sz="1700" dirty="0">
                        <a:latin typeface="Franklin Gothic Book"/>
                        <a:cs typeface="Franklin Gothic Book"/>
                      </a:endParaRPr>
                    </a:p>
                  </a:txBody>
                  <a:tcPr marL="85832" marR="85832" marT="42916" marB="42916"/>
                </a:tc>
                <a:tc>
                  <a:txBody>
                    <a:bodyPr/>
                    <a:lstStyle/>
                    <a:p>
                      <a:endParaRPr lang="en-US" sz="1700" dirty="0">
                        <a:latin typeface="Franklin Gothic Book"/>
                        <a:cs typeface="Franklin Gothic Book"/>
                      </a:endParaRPr>
                    </a:p>
                  </a:txBody>
                  <a:tcPr marL="85832" marR="85832" marT="42916" marB="42916"/>
                </a:tc>
              </a:tr>
              <a:tr h="344848">
                <a:tc>
                  <a:txBody>
                    <a:bodyPr/>
                    <a:lstStyle/>
                    <a:p>
                      <a:pPr>
                        <a:lnSpc>
                          <a:spcPct val="80000"/>
                        </a:lnSpc>
                      </a:pPr>
                      <a:r>
                        <a:rPr lang="en-US" sz="1300" dirty="0" smtClean="0"/>
                        <a:t>   -</a:t>
                      </a:r>
                      <a:r>
                        <a:rPr kumimoji="0" lang="en-US" sz="1300" u="none" strike="noStrike" cap="none" normalizeH="0" baseline="0" dirty="0" smtClean="0">
                          <a:ln>
                            <a:noFill/>
                          </a:ln>
                          <a:effectLst/>
                        </a:rPr>
                        <a:t> Detailed explanation</a:t>
                      </a:r>
                      <a:endParaRPr lang="en-US" sz="1300" dirty="0">
                        <a:solidFill>
                          <a:schemeClr val="tx1"/>
                        </a:solidFill>
                        <a:latin typeface="Franklin Gothic Book"/>
                        <a:cs typeface="Franklin Gothic Book"/>
                      </a:endParaRPr>
                    </a:p>
                  </a:txBody>
                  <a:tcPr marL="85832" marR="85832" marT="42916" marB="42916" anchor="ctr"/>
                </a:tc>
                <a:tc>
                  <a:txBody>
                    <a:bodyPr/>
                    <a:lstStyle/>
                    <a:p>
                      <a:endParaRPr lang="en-US" sz="1700" dirty="0">
                        <a:latin typeface="Franklin Gothic Book"/>
                        <a:cs typeface="Franklin Gothic Book"/>
                      </a:endParaRPr>
                    </a:p>
                  </a:txBody>
                  <a:tcPr marL="85832" marR="85832" marT="42916" marB="42916"/>
                </a:tc>
                <a:tc>
                  <a:txBody>
                    <a:bodyPr/>
                    <a:lstStyle/>
                    <a:p>
                      <a:endParaRPr lang="en-US" sz="1700" dirty="0">
                        <a:latin typeface="Franklin Gothic Book"/>
                        <a:cs typeface="Franklin Gothic Book"/>
                      </a:endParaRPr>
                    </a:p>
                  </a:txBody>
                  <a:tcPr marL="85832" marR="85832" marT="42916" marB="42916"/>
                </a:tc>
                <a:tc>
                  <a:txBody>
                    <a:bodyPr/>
                    <a:lstStyle/>
                    <a:p>
                      <a:endParaRPr lang="en-US" sz="1700" dirty="0">
                        <a:latin typeface="Franklin Gothic Book"/>
                        <a:cs typeface="Franklin Gothic Book"/>
                      </a:endParaRPr>
                    </a:p>
                  </a:txBody>
                  <a:tcPr marL="85832" marR="85832" marT="42916" marB="42916"/>
                </a:tc>
                <a:tc>
                  <a:txBody>
                    <a:bodyPr/>
                    <a:lstStyle/>
                    <a:p>
                      <a:endParaRPr lang="en-US" sz="1700" dirty="0">
                        <a:latin typeface="Franklin Gothic Book"/>
                        <a:cs typeface="Franklin Gothic Book"/>
                      </a:endParaRPr>
                    </a:p>
                  </a:txBody>
                  <a:tcPr marL="85832" marR="85832" marT="42916" marB="42916"/>
                </a:tc>
              </a:tr>
              <a:tr h="344848">
                <a:tc>
                  <a:txBody>
                    <a:bodyPr/>
                    <a:lstStyle/>
                    <a:p>
                      <a:pPr>
                        <a:lnSpc>
                          <a:spcPct val="80000"/>
                        </a:lnSpc>
                      </a:pPr>
                      <a:r>
                        <a:rPr kumimoji="0" lang="en-US" sz="1300" u="none" strike="noStrike" cap="none" normalizeH="0" baseline="0" dirty="0" smtClean="0">
                          <a:ln>
                            <a:noFill/>
                          </a:ln>
                          <a:effectLst/>
                        </a:rPr>
                        <a:t>   - Asking how to solve the problem</a:t>
                      </a:r>
                      <a:endParaRPr lang="en-US" sz="1300" dirty="0">
                        <a:solidFill>
                          <a:schemeClr val="tx1"/>
                        </a:solidFill>
                        <a:latin typeface="Franklin Gothic Book"/>
                        <a:cs typeface="Franklin Gothic Book"/>
                      </a:endParaRPr>
                    </a:p>
                  </a:txBody>
                  <a:tcPr marL="85832" marR="85832" marT="42916" marB="42916" anchor="ctr"/>
                </a:tc>
                <a:tc>
                  <a:txBody>
                    <a:bodyPr/>
                    <a:lstStyle/>
                    <a:p>
                      <a:endParaRPr lang="en-US" sz="1700" dirty="0">
                        <a:latin typeface="Franklin Gothic Book"/>
                        <a:cs typeface="Franklin Gothic Book"/>
                      </a:endParaRPr>
                    </a:p>
                  </a:txBody>
                  <a:tcPr marL="85832" marR="85832" marT="42916" marB="42916"/>
                </a:tc>
                <a:tc>
                  <a:txBody>
                    <a:bodyPr/>
                    <a:lstStyle/>
                    <a:p>
                      <a:endParaRPr lang="en-US" sz="1700" dirty="0">
                        <a:latin typeface="Franklin Gothic Book"/>
                        <a:cs typeface="Franklin Gothic Book"/>
                      </a:endParaRPr>
                    </a:p>
                  </a:txBody>
                  <a:tcPr marL="85832" marR="85832" marT="42916" marB="42916"/>
                </a:tc>
                <a:tc>
                  <a:txBody>
                    <a:bodyPr/>
                    <a:lstStyle/>
                    <a:p>
                      <a:endParaRPr lang="en-US" sz="1700" dirty="0">
                        <a:latin typeface="Franklin Gothic Book"/>
                        <a:cs typeface="Franklin Gothic Book"/>
                      </a:endParaRPr>
                    </a:p>
                  </a:txBody>
                  <a:tcPr marL="85832" marR="85832" marT="42916" marB="42916"/>
                </a:tc>
                <a:tc>
                  <a:txBody>
                    <a:bodyPr/>
                    <a:lstStyle/>
                    <a:p>
                      <a:endParaRPr lang="en-US" sz="1700" dirty="0">
                        <a:latin typeface="Franklin Gothic Book"/>
                        <a:cs typeface="Franklin Gothic Book"/>
                      </a:endParaRPr>
                    </a:p>
                  </a:txBody>
                  <a:tcPr marL="85832" marR="85832" marT="42916" marB="42916"/>
                </a:tc>
              </a:tr>
              <a:tr h="526666">
                <a:tc>
                  <a:txBody>
                    <a:bodyPr/>
                    <a:lstStyle/>
                    <a:p>
                      <a:pPr marL="0" marR="0" lvl="0" indent="0" algn="l" defTabSz="914400" rtl="0" eaLnBrk="1" fontAlgn="base" latinLnBrk="0" hangingPunct="1">
                        <a:lnSpc>
                          <a:spcPct val="80000"/>
                        </a:lnSpc>
                        <a:spcBef>
                          <a:spcPct val="50000"/>
                        </a:spcBef>
                        <a:spcAft>
                          <a:spcPct val="0"/>
                        </a:spcAft>
                        <a:buClr>
                          <a:srgbClr val="99CC00"/>
                        </a:buClr>
                        <a:buSzPct val="75000"/>
                        <a:buFont typeface="Wingdings" pitchFamily="2" charset="2"/>
                        <a:buNone/>
                        <a:tabLst/>
                      </a:pPr>
                      <a:r>
                        <a:rPr kumimoji="0" lang="en-US" sz="1300" b="1" u="none" strike="noStrike" cap="none" normalizeH="0" baseline="0" dirty="0" smtClean="0">
                          <a:ln>
                            <a:noFill/>
                          </a:ln>
                          <a:effectLst/>
                        </a:rPr>
                        <a:t>Offering your solution(s)</a:t>
                      </a:r>
                    </a:p>
                    <a:p>
                      <a:pPr marL="0" marR="0" lvl="0" indent="0" algn="l" defTabSz="914400" rtl="0" eaLnBrk="1" fontAlgn="base" latinLnBrk="0" hangingPunct="1">
                        <a:lnSpc>
                          <a:spcPct val="80000"/>
                        </a:lnSpc>
                        <a:spcBef>
                          <a:spcPct val="50000"/>
                        </a:spcBef>
                        <a:spcAft>
                          <a:spcPct val="0"/>
                        </a:spcAft>
                        <a:buClr>
                          <a:srgbClr val="99CC00"/>
                        </a:buClr>
                        <a:buSzPct val="75000"/>
                        <a:buFont typeface="Wingdings" pitchFamily="2" charset="2"/>
                        <a:buNone/>
                        <a:tabLst/>
                      </a:pPr>
                      <a:r>
                        <a:rPr kumimoji="0" lang="en-US" sz="1300" u="none" strike="noStrike" cap="none" normalizeH="0" baseline="0" dirty="0" smtClean="0">
                          <a:ln>
                            <a:noFill/>
                          </a:ln>
                          <a:effectLst/>
                        </a:rPr>
                        <a:t>   - High-level explanation</a:t>
                      </a:r>
                      <a:endParaRPr kumimoji="0" lang="en-US" sz="1300" b="1" i="0" u="none" strike="noStrike" cap="none" normalizeH="0" baseline="0" dirty="0" smtClean="0">
                        <a:ln>
                          <a:noFill/>
                        </a:ln>
                        <a:solidFill>
                          <a:schemeClr val="tx1"/>
                        </a:solidFill>
                        <a:effectLst/>
                        <a:latin typeface="Franklin Gothic Book"/>
                        <a:cs typeface="Franklin Gothic Book"/>
                      </a:endParaRPr>
                    </a:p>
                  </a:txBody>
                  <a:tcPr marL="85832" marR="85832" marT="42916" marB="42916" anchor="ctr"/>
                </a:tc>
                <a:tc>
                  <a:txBody>
                    <a:bodyPr/>
                    <a:lstStyle/>
                    <a:p>
                      <a:endParaRPr lang="en-US" sz="1700" dirty="0">
                        <a:latin typeface="Franklin Gothic Book"/>
                        <a:cs typeface="Franklin Gothic Book"/>
                      </a:endParaRPr>
                    </a:p>
                  </a:txBody>
                  <a:tcPr marL="85832" marR="85832" marT="42916" marB="42916"/>
                </a:tc>
                <a:tc>
                  <a:txBody>
                    <a:bodyPr/>
                    <a:lstStyle/>
                    <a:p>
                      <a:endParaRPr lang="en-US" sz="1700" dirty="0">
                        <a:latin typeface="Franklin Gothic Book"/>
                        <a:cs typeface="Franklin Gothic Book"/>
                      </a:endParaRPr>
                    </a:p>
                  </a:txBody>
                  <a:tcPr marL="85832" marR="85832" marT="42916" marB="42916"/>
                </a:tc>
                <a:tc>
                  <a:txBody>
                    <a:bodyPr/>
                    <a:lstStyle/>
                    <a:p>
                      <a:endParaRPr lang="en-US" sz="1700" dirty="0">
                        <a:latin typeface="Franklin Gothic Book"/>
                        <a:cs typeface="Franklin Gothic Book"/>
                      </a:endParaRPr>
                    </a:p>
                  </a:txBody>
                  <a:tcPr marL="85832" marR="85832" marT="42916" marB="42916"/>
                </a:tc>
                <a:tc>
                  <a:txBody>
                    <a:bodyPr/>
                    <a:lstStyle/>
                    <a:p>
                      <a:endParaRPr lang="en-US" sz="1700" dirty="0">
                        <a:latin typeface="Franklin Gothic Book"/>
                        <a:cs typeface="Franklin Gothic Book"/>
                      </a:endParaRPr>
                    </a:p>
                  </a:txBody>
                  <a:tcPr marL="85832" marR="85832" marT="42916" marB="42916"/>
                </a:tc>
              </a:tr>
              <a:tr h="344848">
                <a:tc>
                  <a:txBody>
                    <a:bodyPr/>
                    <a:lstStyle/>
                    <a:p>
                      <a:pPr>
                        <a:lnSpc>
                          <a:spcPct val="80000"/>
                        </a:lnSpc>
                      </a:pPr>
                      <a:r>
                        <a:rPr kumimoji="0" lang="en-US" sz="1300" u="none" strike="noStrike" cap="none" normalizeH="0" baseline="0" dirty="0" smtClean="0">
                          <a:ln>
                            <a:noFill/>
                          </a:ln>
                          <a:effectLst/>
                        </a:rPr>
                        <a:t>   - Detailed explanation</a:t>
                      </a:r>
                      <a:endParaRPr lang="en-US" sz="1300" dirty="0">
                        <a:solidFill>
                          <a:schemeClr val="tx1"/>
                        </a:solidFill>
                        <a:latin typeface="Franklin Gothic Book"/>
                        <a:cs typeface="Franklin Gothic Book"/>
                      </a:endParaRPr>
                    </a:p>
                  </a:txBody>
                  <a:tcPr marL="85832" marR="85832" marT="42916" marB="42916" anchor="ctr"/>
                </a:tc>
                <a:tc>
                  <a:txBody>
                    <a:bodyPr/>
                    <a:lstStyle/>
                    <a:p>
                      <a:endParaRPr lang="en-US" sz="1700" dirty="0">
                        <a:latin typeface="Franklin Gothic Book"/>
                        <a:cs typeface="Franklin Gothic Book"/>
                      </a:endParaRPr>
                    </a:p>
                  </a:txBody>
                  <a:tcPr marL="85832" marR="85832" marT="42916" marB="42916"/>
                </a:tc>
                <a:tc>
                  <a:txBody>
                    <a:bodyPr/>
                    <a:lstStyle/>
                    <a:p>
                      <a:endParaRPr lang="en-US" sz="1700" dirty="0">
                        <a:latin typeface="Franklin Gothic Book"/>
                        <a:cs typeface="Franklin Gothic Book"/>
                      </a:endParaRPr>
                    </a:p>
                  </a:txBody>
                  <a:tcPr marL="85832" marR="85832" marT="42916" marB="42916"/>
                </a:tc>
                <a:tc>
                  <a:txBody>
                    <a:bodyPr/>
                    <a:lstStyle/>
                    <a:p>
                      <a:endParaRPr lang="en-US" sz="1700" dirty="0">
                        <a:latin typeface="Franklin Gothic Book"/>
                        <a:cs typeface="Franklin Gothic Book"/>
                      </a:endParaRPr>
                    </a:p>
                  </a:txBody>
                  <a:tcPr marL="85832" marR="85832" marT="42916" marB="42916"/>
                </a:tc>
                <a:tc>
                  <a:txBody>
                    <a:bodyPr/>
                    <a:lstStyle/>
                    <a:p>
                      <a:endParaRPr lang="en-US" sz="1700" dirty="0">
                        <a:latin typeface="Franklin Gothic Book"/>
                        <a:cs typeface="Franklin Gothic Book"/>
                      </a:endParaRPr>
                    </a:p>
                  </a:txBody>
                  <a:tcPr marL="85832" marR="85832" marT="42916" marB="42916"/>
                </a:tc>
              </a:tr>
              <a:tr h="526666">
                <a:tc>
                  <a:txBody>
                    <a:bodyPr/>
                    <a:lstStyle/>
                    <a:p>
                      <a:pPr marL="0" marR="0" lvl="0" indent="0" algn="l" defTabSz="914400" rtl="0" eaLnBrk="1" fontAlgn="base" latinLnBrk="0" hangingPunct="1">
                        <a:lnSpc>
                          <a:spcPct val="80000"/>
                        </a:lnSpc>
                        <a:spcBef>
                          <a:spcPct val="50000"/>
                        </a:spcBef>
                        <a:spcAft>
                          <a:spcPct val="0"/>
                        </a:spcAft>
                        <a:buClr>
                          <a:srgbClr val="99CC00"/>
                        </a:buClr>
                        <a:buSzPct val="75000"/>
                        <a:buFont typeface="Wingdings" pitchFamily="2" charset="2"/>
                        <a:buNone/>
                        <a:tabLst/>
                      </a:pPr>
                      <a:r>
                        <a:rPr kumimoji="0" lang="en-US" sz="1300" b="1" u="none" strike="noStrike" cap="none" normalizeH="0" baseline="0" dirty="0" smtClean="0">
                          <a:ln>
                            <a:noFill/>
                          </a:ln>
                          <a:effectLst/>
                        </a:rPr>
                        <a:t>Benefits of your solution(s) </a:t>
                      </a:r>
                    </a:p>
                    <a:p>
                      <a:pPr marL="0" marR="0" lvl="0" indent="0" algn="l" defTabSz="914400" rtl="0" eaLnBrk="1" fontAlgn="base" latinLnBrk="0" hangingPunct="1">
                        <a:lnSpc>
                          <a:spcPct val="80000"/>
                        </a:lnSpc>
                        <a:spcBef>
                          <a:spcPct val="50000"/>
                        </a:spcBef>
                        <a:spcAft>
                          <a:spcPct val="0"/>
                        </a:spcAft>
                        <a:buClr>
                          <a:srgbClr val="99CC00"/>
                        </a:buClr>
                        <a:buSzPct val="75000"/>
                        <a:buFont typeface="Wingdings" pitchFamily="2" charset="2"/>
                        <a:buNone/>
                        <a:tabLst/>
                      </a:pPr>
                      <a:r>
                        <a:rPr kumimoji="0" lang="en-US" sz="1300" u="none" strike="noStrike" cap="none" normalizeH="0" baseline="0" dirty="0" smtClean="0">
                          <a:ln>
                            <a:noFill/>
                          </a:ln>
                          <a:effectLst/>
                        </a:rPr>
                        <a:t>   - Asking sponsor for the benefits</a:t>
                      </a:r>
                      <a:endParaRPr kumimoji="0" lang="en-US" sz="1300" b="0" i="0" u="none" strike="noStrike" cap="none" normalizeH="0" baseline="0" dirty="0" smtClean="0">
                        <a:ln>
                          <a:noFill/>
                        </a:ln>
                        <a:solidFill>
                          <a:schemeClr val="tx1"/>
                        </a:solidFill>
                        <a:effectLst/>
                        <a:latin typeface="Franklin Gothic Book"/>
                        <a:cs typeface="Franklin Gothic Book"/>
                      </a:endParaRPr>
                    </a:p>
                  </a:txBody>
                  <a:tcPr marL="85832" marR="85832" marT="42916" marB="42916" anchor="ctr"/>
                </a:tc>
                <a:tc>
                  <a:txBody>
                    <a:bodyPr/>
                    <a:lstStyle/>
                    <a:p>
                      <a:endParaRPr lang="en-US" sz="1700" dirty="0">
                        <a:latin typeface="Franklin Gothic Book"/>
                        <a:cs typeface="Franklin Gothic Book"/>
                      </a:endParaRPr>
                    </a:p>
                  </a:txBody>
                  <a:tcPr marL="85832" marR="85832" marT="42916" marB="42916"/>
                </a:tc>
                <a:tc>
                  <a:txBody>
                    <a:bodyPr/>
                    <a:lstStyle/>
                    <a:p>
                      <a:endParaRPr lang="en-US" sz="1700" dirty="0">
                        <a:latin typeface="Franklin Gothic Book"/>
                        <a:cs typeface="Franklin Gothic Book"/>
                      </a:endParaRPr>
                    </a:p>
                  </a:txBody>
                  <a:tcPr marL="85832" marR="85832" marT="42916" marB="42916"/>
                </a:tc>
                <a:tc>
                  <a:txBody>
                    <a:bodyPr/>
                    <a:lstStyle/>
                    <a:p>
                      <a:endParaRPr lang="en-US" sz="1700" dirty="0">
                        <a:latin typeface="Franklin Gothic Book"/>
                        <a:cs typeface="Franklin Gothic Book"/>
                      </a:endParaRPr>
                    </a:p>
                  </a:txBody>
                  <a:tcPr marL="85832" marR="85832" marT="42916" marB="42916"/>
                </a:tc>
                <a:tc>
                  <a:txBody>
                    <a:bodyPr/>
                    <a:lstStyle/>
                    <a:p>
                      <a:endParaRPr lang="en-US" sz="1700" dirty="0">
                        <a:latin typeface="Franklin Gothic Book"/>
                        <a:cs typeface="Franklin Gothic Book"/>
                      </a:endParaRPr>
                    </a:p>
                  </a:txBody>
                  <a:tcPr marL="85832" marR="85832" marT="42916" marB="42916"/>
                </a:tc>
              </a:tr>
              <a:tr h="344848">
                <a:tc>
                  <a:txBody>
                    <a:bodyPr/>
                    <a:lstStyle/>
                    <a:p>
                      <a:pPr marL="0" marR="0" lvl="0" indent="0" algn="l" defTabSz="914400" rtl="0" eaLnBrk="1" fontAlgn="base" latinLnBrk="0" hangingPunct="1">
                        <a:lnSpc>
                          <a:spcPct val="80000"/>
                        </a:lnSpc>
                        <a:spcBef>
                          <a:spcPct val="50000"/>
                        </a:spcBef>
                        <a:spcAft>
                          <a:spcPct val="0"/>
                        </a:spcAft>
                        <a:buClr>
                          <a:srgbClr val="99CC00"/>
                        </a:buClr>
                        <a:buSzPct val="75000"/>
                        <a:buFont typeface="Wingdings" pitchFamily="2" charset="2"/>
                        <a:buNone/>
                        <a:tabLst/>
                      </a:pPr>
                      <a:r>
                        <a:rPr kumimoji="0" lang="en-US" sz="1300" u="none" strike="noStrike" cap="none" normalizeH="0" baseline="0" dirty="0" smtClean="0">
                          <a:ln>
                            <a:noFill/>
                          </a:ln>
                          <a:effectLst/>
                        </a:rPr>
                        <a:t>   - Explaining the benefits</a:t>
                      </a:r>
                      <a:endParaRPr kumimoji="0" lang="en-US" sz="1300" b="0" i="0" u="none" strike="noStrike" cap="none" normalizeH="0" baseline="0" dirty="0" smtClean="0">
                        <a:ln>
                          <a:noFill/>
                        </a:ln>
                        <a:solidFill>
                          <a:schemeClr val="tx1"/>
                        </a:solidFill>
                        <a:effectLst/>
                        <a:latin typeface="Franklin Gothic Book"/>
                        <a:cs typeface="Franklin Gothic Book"/>
                      </a:endParaRPr>
                    </a:p>
                  </a:txBody>
                  <a:tcPr marL="85832" marR="85832" marT="42916" marB="42916" anchor="ctr"/>
                </a:tc>
                <a:tc>
                  <a:txBody>
                    <a:bodyPr/>
                    <a:lstStyle/>
                    <a:p>
                      <a:endParaRPr lang="en-US" sz="1700" dirty="0">
                        <a:latin typeface="Franklin Gothic Book"/>
                        <a:cs typeface="Franklin Gothic Book"/>
                      </a:endParaRPr>
                    </a:p>
                  </a:txBody>
                  <a:tcPr marL="85832" marR="85832" marT="42916" marB="42916"/>
                </a:tc>
                <a:tc>
                  <a:txBody>
                    <a:bodyPr/>
                    <a:lstStyle/>
                    <a:p>
                      <a:endParaRPr lang="en-US" sz="1700" dirty="0">
                        <a:latin typeface="Franklin Gothic Book"/>
                        <a:cs typeface="Franklin Gothic Book"/>
                      </a:endParaRPr>
                    </a:p>
                  </a:txBody>
                  <a:tcPr marL="85832" marR="85832" marT="42916" marB="42916"/>
                </a:tc>
                <a:tc>
                  <a:txBody>
                    <a:bodyPr/>
                    <a:lstStyle/>
                    <a:p>
                      <a:endParaRPr lang="en-US" sz="1700" dirty="0">
                        <a:latin typeface="Franklin Gothic Book"/>
                        <a:cs typeface="Franklin Gothic Book"/>
                      </a:endParaRPr>
                    </a:p>
                  </a:txBody>
                  <a:tcPr marL="85832" marR="85832" marT="42916" marB="42916"/>
                </a:tc>
                <a:tc>
                  <a:txBody>
                    <a:bodyPr/>
                    <a:lstStyle/>
                    <a:p>
                      <a:endParaRPr lang="en-US" sz="1700" dirty="0">
                        <a:latin typeface="Franklin Gothic Book"/>
                        <a:cs typeface="Franklin Gothic Book"/>
                      </a:endParaRPr>
                    </a:p>
                  </a:txBody>
                  <a:tcPr marL="85832" marR="85832" marT="42916" marB="42916"/>
                </a:tc>
              </a:tr>
              <a:tr h="493583">
                <a:tc>
                  <a:txBody>
                    <a:bodyPr/>
                    <a:lstStyle/>
                    <a:p>
                      <a:pPr marL="0" marR="0" lvl="0" indent="0" algn="l" defTabSz="914400" rtl="0" eaLnBrk="1" fontAlgn="base" latinLnBrk="0" hangingPunct="1">
                        <a:lnSpc>
                          <a:spcPct val="80000"/>
                        </a:lnSpc>
                        <a:spcBef>
                          <a:spcPct val="50000"/>
                        </a:spcBef>
                        <a:spcAft>
                          <a:spcPct val="0"/>
                        </a:spcAft>
                        <a:buClr>
                          <a:srgbClr val="99CC00"/>
                        </a:buClr>
                        <a:buSzPct val="75000"/>
                        <a:buFont typeface="Wingdings" pitchFamily="2" charset="2"/>
                        <a:buNone/>
                        <a:tabLst/>
                        <a:defRPr/>
                      </a:pPr>
                      <a:r>
                        <a:rPr kumimoji="0" lang="en-US" sz="1300" u="none" strike="noStrike" cap="none" normalizeH="0" baseline="0" dirty="0" smtClean="0">
                          <a:ln>
                            <a:noFill/>
                          </a:ln>
                          <a:effectLst/>
                        </a:rPr>
                        <a:t>Reaching agreement on the next step</a:t>
                      </a:r>
                      <a:endParaRPr kumimoji="0" lang="en-US" sz="1300" b="0" i="0" u="none" strike="noStrike" cap="none" normalizeH="0" baseline="0" dirty="0" smtClean="0">
                        <a:ln>
                          <a:noFill/>
                        </a:ln>
                        <a:solidFill>
                          <a:schemeClr val="tx1"/>
                        </a:solidFill>
                        <a:effectLst/>
                        <a:latin typeface="Franklin Gothic Book"/>
                        <a:cs typeface="Franklin Gothic Book"/>
                      </a:endParaRPr>
                    </a:p>
                  </a:txBody>
                  <a:tcPr marL="85832" marR="85832" marT="42916" marB="42916" anchor="ctr"/>
                </a:tc>
                <a:tc>
                  <a:txBody>
                    <a:bodyPr/>
                    <a:lstStyle/>
                    <a:p>
                      <a:endParaRPr lang="en-US" sz="1700" dirty="0">
                        <a:latin typeface="Franklin Gothic Book"/>
                        <a:cs typeface="Franklin Gothic Book"/>
                      </a:endParaRPr>
                    </a:p>
                  </a:txBody>
                  <a:tcPr marL="85832" marR="85832" marT="42916" marB="42916"/>
                </a:tc>
                <a:tc>
                  <a:txBody>
                    <a:bodyPr/>
                    <a:lstStyle/>
                    <a:p>
                      <a:endParaRPr lang="en-US" sz="1700" dirty="0">
                        <a:latin typeface="Franklin Gothic Book"/>
                        <a:cs typeface="Franklin Gothic Book"/>
                      </a:endParaRPr>
                    </a:p>
                  </a:txBody>
                  <a:tcPr marL="85832" marR="85832" marT="42916" marB="42916"/>
                </a:tc>
                <a:tc>
                  <a:txBody>
                    <a:bodyPr/>
                    <a:lstStyle/>
                    <a:p>
                      <a:endParaRPr lang="en-US" sz="1700" dirty="0">
                        <a:latin typeface="Franklin Gothic Book"/>
                        <a:cs typeface="Franklin Gothic Book"/>
                      </a:endParaRPr>
                    </a:p>
                  </a:txBody>
                  <a:tcPr marL="85832" marR="85832" marT="42916" marB="42916"/>
                </a:tc>
                <a:tc>
                  <a:txBody>
                    <a:bodyPr/>
                    <a:lstStyle/>
                    <a:p>
                      <a:endParaRPr lang="en-US" sz="1700" dirty="0">
                        <a:latin typeface="Franklin Gothic Book"/>
                        <a:cs typeface="Franklin Gothic Book"/>
                      </a:endParaRPr>
                    </a:p>
                  </a:txBody>
                  <a:tcPr marL="85832" marR="85832" marT="42916" marB="42916"/>
                </a:tc>
              </a:tr>
            </a:tbl>
          </a:graphicData>
        </a:graphic>
      </p:graphicFrame>
      <p:sp>
        <p:nvSpPr>
          <p:cNvPr id="4" name="TextBox 3"/>
          <p:cNvSpPr txBox="1"/>
          <p:nvPr/>
        </p:nvSpPr>
        <p:spPr>
          <a:xfrm>
            <a:off x="4637256" y="2813441"/>
            <a:ext cx="302388" cy="338554"/>
          </a:xfrm>
          <a:prstGeom prst="rect">
            <a:avLst/>
          </a:prstGeom>
          <a:noFill/>
        </p:spPr>
        <p:txBody>
          <a:bodyPr wrap="square" rtlCol="0" anchor="t">
            <a:spAutoFit/>
          </a:bodyPr>
          <a:lstStyle/>
          <a:p>
            <a:pPr algn="ctr"/>
            <a:r>
              <a:rPr lang="en-US" sz="1600" b="1" dirty="0" smtClean="0"/>
              <a:t>2</a:t>
            </a:r>
            <a:endParaRPr lang="en-US" sz="1600" b="1" dirty="0"/>
          </a:p>
        </p:txBody>
      </p:sp>
      <p:sp>
        <p:nvSpPr>
          <p:cNvPr id="8" name="TextBox 7"/>
          <p:cNvSpPr txBox="1"/>
          <p:nvPr/>
        </p:nvSpPr>
        <p:spPr>
          <a:xfrm>
            <a:off x="4637256" y="4019498"/>
            <a:ext cx="302388" cy="338554"/>
          </a:xfrm>
          <a:prstGeom prst="rect">
            <a:avLst/>
          </a:prstGeom>
          <a:noFill/>
        </p:spPr>
        <p:txBody>
          <a:bodyPr wrap="square" rtlCol="0" anchor="t">
            <a:spAutoFit/>
          </a:bodyPr>
          <a:lstStyle/>
          <a:p>
            <a:pPr algn="ctr"/>
            <a:r>
              <a:rPr lang="en-US" sz="1600" b="1" dirty="0" smtClean="0"/>
              <a:t>1</a:t>
            </a:r>
            <a:endParaRPr lang="en-US" sz="1600" b="1" dirty="0"/>
          </a:p>
        </p:txBody>
      </p:sp>
      <p:sp>
        <p:nvSpPr>
          <p:cNvPr id="9" name="TextBox 8"/>
          <p:cNvSpPr txBox="1"/>
          <p:nvPr/>
        </p:nvSpPr>
        <p:spPr>
          <a:xfrm>
            <a:off x="4637256" y="5358394"/>
            <a:ext cx="302388" cy="338554"/>
          </a:xfrm>
          <a:prstGeom prst="rect">
            <a:avLst/>
          </a:prstGeom>
          <a:noFill/>
        </p:spPr>
        <p:txBody>
          <a:bodyPr wrap="square" rtlCol="0" anchor="t">
            <a:spAutoFit/>
          </a:bodyPr>
          <a:lstStyle/>
          <a:p>
            <a:pPr algn="ctr"/>
            <a:r>
              <a:rPr lang="en-US" sz="1600" b="1" dirty="0" smtClean="0"/>
              <a:t>3</a:t>
            </a:r>
            <a:endParaRPr lang="en-US" sz="1600" b="1" dirty="0"/>
          </a:p>
        </p:txBody>
      </p:sp>
      <p:sp>
        <p:nvSpPr>
          <p:cNvPr id="10" name="TextBox 9"/>
          <p:cNvSpPr txBox="1"/>
          <p:nvPr/>
        </p:nvSpPr>
        <p:spPr>
          <a:xfrm>
            <a:off x="4637256" y="5742874"/>
            <a:ext cx="302388" cy="338554"/>
          </a:xfrm>
          <a:prstGeom prst="rect">
            <a:avLst/>
          </a:prstGeom>
          <a:noFill/>
        </p:spPr>
        <p:txBody>
          <a:bodyPr wrap="square" rtlCol="0" anchor="t">
            <a:spAutoFit/>
          </a:bodyPr>
          <a:lstStyle/>
          <a:p>
            <a:pPr algn="ctr"/>
            <a:r>
              <a:rPr lang="en-US" sz="1600" b="1" dirty="0" smtClean="0"/>
              <a:t>4</a:t>
            </a:r>
            <a:endParaRPr lang="en-US" sz="1600" b="1" dirty="0"/>
          </a:p>
        </p:txBody>
      </p:sp>
      <p:sp>
        <p:nvSpPr>
          <p:cNvPr id="11" name="TextBox 10"/>
          <p:cNvSpPr txBox="1"/>
          <p:nvPr/>
        </p:nvSpPr>
        <p:spPr>
          <a:xfrm>
            <a:off x="5537914" y="2380909"/>
            <a:ext cx="302388" cy="338554"/>
          </a:xfrm>
          <a:prstGeom prst="rect">
            <a:avLst/>
          </a:prstGeom>
          <a:noFill/>
        </p:spPr>
        <p:txBody>
          <a:bodyPr wrap="square" rtlCol="0" anchor="t">
            <a:spAutoFit/>
          </a:bodyPr>
          <a:lstStyle/>
          <a:p>
            <a:pPr algn="ctr"/>
            <a:r>
              <a:rPr lang="en-US" sz="1600" b="1" dirty="0" smtClean="0"/>
              <a:t>1</a:t>
            </a:r>
            <a:endParaRPr lang="en-US" sz="1600" b="1" dirty="0"/>
          </a:p>
        </p:txBody>
      </p:sp>
      <p:sp>
        <p:nvSpPr>
          <p:cNvPr id="12" name="TextBox 11"/>
          <p:cNvSpPr txBox="1"/>
          <p:nvPr/>
        </p:nvSpPr>
        <p:spPr>
          <a:xfrm>
            <a:off x="5537914" y="2813441"/>
            <a:ext cx="302388" cy="338554"/>
          </a:xfrm>
          <a:prstGeom prst="rect">
            <a:avLst/>
          </a:prstGeom>
          <a:noFill/>
        </p:spPr>
        <p:txBody>
          <a:bodyPr wrap="square" rtlCol="0" anchor="t">
            <a:spAutoFit/>
          </a:bodyPr>
          <a:lstStyle/>
          <a:p>
            <a:pPr algn="ctr"/>
            <a:r>
              <a:rPr lang="en-US" sz="1600" b="1" dirty="0" smtClean="0"/>
              <a:t>2</a:t>
            </a:r>
            <a:endParaRPr lang="en-US" sz="1600" b="1" dirty="0"/>
          </a:p>
        </p:txBody>
      </p:sp>
      <p:sp>
        <p:nvSpPr>
          <p:cNvPr id="13" name="TextBox 12"/>
          <p:cNvSpPr txBox="1"/>
          <p:nvPr/>
        </p:nvSpPr>
        <p:spPr>
          <a:xfrm>
            <a:off x="5537914" y="3586169"/>
            <a:ext cx="302388" cy="338554"/>
          </a:xfrm>
          <a:prstGeom prst="rect">
            <a:avLst/>
          </a:prstGeom>
          <a:noFill/>
        </p:spPr>
        <p:txBody>
          <a:bodyPr wrap="square" rtlCol="0" anchor="t">
            <a:spAutoFit/>
          </a:bodyPr>
          <a:lstStyle/>
          <a:p>
            <a:pPr algn="ctr"/>
            <a:r>
              <a:rPr lang="en-US" sz="1600" b="1" dirty="0" smtClean="0"/>
              <a:t>3</a:t>
            </a:r>
            <a:endParaRPr lang="en-US" sz="1600" b="1" dirty="0"/>
          </a:p>
        </p:txBody>
      </p:sp>
      <p:sp>
        <p:nvSpPr>
          <p:cNvPr id="14" name="TextBox 13"/>
          <p:cNvSpPr txBox="1"/>
          <p:nvPr/>
        </p:nvSpPr>
        <p:spPr>
          <a:xfrm>
            <a:off x="5537914" y="4019498"/>
            <a:ext cx="302388" cy="338554"/>
          </a:xfrm>
          <a:prstGeom prst="rect">
            <a:avLst/>
          </a:prstGeom>
          <a:noFill/>
        </p:spPr>
        <p:txBody>
          <a:bodyPr wrap="square" rtlCol="0" anchor="t">
            <a:spAutoFit/>
          </a:bodyPr>
          <a:lstStyle/>
          <a:p>
            <a:pPr algn="ctr"/>
            <a:r>
              <a:rPr lang="en-US" sz="1600" b="1" dirty="0" smtClean="0"/>
              <a:t>4</a:t>
            </a:r>
            <a:endParaRPr lang="en-US" sz="1600" b="1" dirty="0"/>
          </a:p>
        </p:txBody>
      </p:sp>
      <p:sp>
        <p:nvSpPr>
          <p:cNvPr id="15" name="TextBox 14"/>
          <p:cNvSpPr txBox="1"/>
          <p:nvPr/>
        </p:nvSpPr>
        <p:spPr>
          <a:xfrm>
            <a:off x="5537914" y="4881640"/>
            <a:ext cx="302388" cy="338554"/>
          </a:xfrm>
          <a:prstGeom prst="rect">
            <a:avLst/>
          </a:prstGeom>
          <a:noFill/>
        </p:spPr>
        <p:txBody>
          <a:bodyPr wrap="square" rtlCol="0" anchor="t">
            <a:spAutoFit/>
          </a:bodyPr>
          <a:lstStyle/>
          <a:p>
            <a:pPr algn="ctr"/>
            <a:r>
              <a:rPr lang="en-US" sz="1600" b="1" dirty="0" smtClean="0"/>
              <a:t>5</a:t>
            </a:r>
            <a:endParaRPr lang="en-US" sz="1600" b="1" dirty="0"/>
          </a:p>
        </p:txBody>
      </p:sp>
      <p:sp>
        <p:nvSpPr>
          <p:cNvPr id="16" name="TextBox 15"/>
          <p:cNvSpPr txBox="1"/>
          <p:nvPr/>
        </p:nvSpPr>
        <p:spPr>
          <a:xfrm>
            <a:off x="5537914" y="5742874"/>
            <a:ext cx="302388" cy="338554"/>
          </a:xfrm>
          <a:prstGeom prst="rect">
            <a:avLst/>
          </a:prstGeom>
          <a:noFill/>
        </p:spPr>
        <p:txBody>
          <a:bodyPr wrap="square" rtlCol="0" anchor="t">
            <a:spAutoFit/>
          </a:bodyPr>
          <a:lstStyle/>
          <a:p>
            <a:pPr algn="ctr"/>
            <a:r>
              <a:rPr lang="en-US" sz="1600" b="1" dirty="0" smtClean="0"/>
              <a:t>6</a:t>
            </a:r>
            <a:endParaRPr lang="en-US" sz="1600" b="1" dirty="0"/>
          </a:p>
        </p:txBody>
      </p:sp>
      <p:sp>
        <p:nvSpPr>
          <p:cNvPr id="17" name="TextBox 16"/>
          <p:cNvSpPr txBox="1"/>
          <p:nvPr/>
        </p:nvSpPr>
        <p:spPr>
          <a:xfrm>
            <a:off x="6379197" y="2380909"/>
            <a:ext cx="302388" cy="338554"/>
          </a:xfrm>
          <a:prstGeom prst="rect">
            <a:avLst/>
          </a:prstGeom>
          <a:noFill/>
        </p:spPr>
        <p:txBody>
          <a:bodyPr wrap="square" rtlCol="0" anchor="t">
            <a:spAutoFit/>
          </a:bodyPr>
          <a:lstStyle/>
          <a:p>
            <a:pPr algn="ctr"/>
            <a:r>
              <a:rPr lang="en-US" sz="1600" b="1" dirty="0" smtClean="0"/>
              <a:t>1</a:t>
            </a:r>
            <a:endParaRPr lang="en-US" sz="1600" b="1" dirty="0"/>
          </a:p>
        </p:txBody>
      </p:sp>
      <p:sp>
        <p:nvSpPr>
          <p:cNvPr id="18" name="TextBox 17"/>
          <p:cNvSpPr txBox="1"/>
          <p:nvPr/>
        </p:nvSpPr>
        <p:spPr>
          <a:xfrm>
            <a:off x="6379197" y="2813441"/>
            <a:ext cx="302388" cy="338554"/>
          </a:xfrm>
          <a:prstGeom prst="rect">
            <a:avLst/>
          </a:prstGeom>
          <a:noFill/>
        </p:spPr>
        <p:txBody>
          <a:bodyPr wrap="square" rtlCol="0" anchor="t">
            <a:spAutoFit/>
          </a:bodyPr>
          <a:lstStyle/>
          <a:p>
            <a:pPr algn="ctr"/>
            <a:r>
              <a:rPr lang="en-US" sz="1600" b="1" dirty="0" smtClean="0"/>
              <a:t>2</a:t>
            </a:r>
            <a:endParaRPr lang="en-US" sz="1600" b="1" dirty="0"/>
          </a:p>
        </p:txBody>
      </p:sp>
      <p:sp>
        <p:nvSpPr>
          <p:cNvPr id="19" name="TextBox 18"/>
          <p:cNvSpPr txBox="1"/>
          <p:nvPr/>
        </p:nvSpPr>
        <p:spPr>
          <a:xfrm>
            <a:off x="6379197" y="4019498"/>
            <a:ext cx="302388" cy="338554"/>
          </a:xfrm>
          <a:prstGeom prst="rect">
            <a:avLst/>
          </a:prstGeom>
          <a:noFill/>
        </p:spPr>
        <p:txBody>
          <a:bodyPr wrap="square" rtlCol="0" anchor="t">
            <a:spAutoFit/>
          </a:bodyPr>
          <a:lstStyle/>
          <a:p>
            <a:pPr algn="ctr"/>
            <a:r>
              <a:rPr lang="en-US" sz="1600" b="1" dirty="0" smtClean="0"/>
              <a:t>3</a:t>
            </a:r>
            <a:endParaRPr lang="en-US" sz="1600" b="1" dirty="0"/>
          </a:p>
        </p:txBody>
      </p:sp>
      <p:sp>
        <p:nvSpPr>
          <p:cNvPr id="20" name="TextBox 19"/>
          <p:cNvSpPr txBox="1"/>
          <p:nvPr/>
        </p:nvSpPr>
        <p:spPr>
          <a:xfrm>
            <a:off x="6379197" y="5358394"/>
            <a:ext cx="302388" cy="338554"/>
          </a:xfrm>
          <a:prstGeom prst="rect">
            <a:avLst/>
          </a:prstGeom>
          <a:noFill/>
        </p:spPr>
        <p:txBody>
          <a:bodyPr wrap="square" rtlCol="0" anchor="t">
            <a:spAutoFit/>
          </a:bodyPr>
          <a:lstStyle/>
          <a:p>
            <a:pPr algn="ctr"/>
            <a:r>
              <a:rPr lang="en-US" sz="1600" b="1" dirty="0" smtClean="0"/>
              <a:t>4</a:t>
            </a:r>
            <a:endParaRPr lang="en-US" sz="1600" b="1" dirty="0"/>
          </a:p>
        </p:txBody>
      </p:sp>
      <p:sp>
        <p:nvSpPr>
          <p:cNvPr id="21" name="TextBox 20"/>
          <p:cNvSpPr txBox="1"/>
          <p:nvPr/>
        </p:nvSpPr>
        <p:spPr>
          <a:xfrm>
            <a:off x="6379197" y="5742874"/>
            <a:ext cx="302388" cy="338554"/>
          </a:xfrm>
          <a:prstGeom prst="rect">
            <a:avLst/>
          </a:prstGeom>
          <a:noFill/>
        </p:spPr>
        <p:txBody>
          <a:bodyPr wrap="square" rtlCol="0" anchor="t">
            <a:spAutoFit/>
          </a:bodyPr>
          <a:lstStyle/>
          <a:p>
            <a:pPr algn="ctr"/>
            <a:r>
              <a:rPr lang="en-US" sz="1600" b="1" dirty="0" smtClean="0"/>
              <a:t>5</a:t>
            </a:r>
            <a:endParaRPr lang="en-US" sz="1600" b="1" dirty="0"/>
          </a:p>
        </p:txBody>
      </p:sp>
      <p:sp>
        <p:nvSpPr>
          <p:cNvPr id="22" name="TextBox 21"/>
          <p:cNvSpPr txBox="1"/>
          <p:nvPr/>
        </p:nvSpPr>
        <p:spPr>
          <a:xfrm>
            <a:off x="7279854" y="2813441"/>
            <a:ext cx="302388" cy="338554"/>
          </a:xfrm>
          <a:prstGeom prst="rect">
            <a:avLst/>
          </a:prstGeom>
          <a:noFill/>
        </p:spPr>
        <p:txBody>
          <a:bodyPr wrap="square" rtlCol="0" anchor="t">
            <a:spAutoFit/>
          </a:bodyPr>
          <a:lstStyle/>
          <a:p>
            <a:pPr algn="ctr"/>
            <a:r>
              <a:rPr lang="en-US" sz="1600" b="1" dirty="0" smtClean="0"/>
              <a:t>1</a:t>
            </a:r>
            <a:endParaRPr lang="en-US" sz="1600" b="1" dirty="0"/>
          </a:p>
        </p:txBody>
      </p:sp>
      <p:sp>
        <p:nvSpPr>
          <p:cNvPr id="23" name="TextBox 22"/>
          <p:cNvSpPr txBox="1"/>
          <p:nvPr/>
        </p:nvSpPr>
        <p:spPr>
          <a:xfrm>
            <a:off x="7279854" y="3252973"/>
            <a:ext cx="302388" cy="338554"/>
          </a:xfrm>
          <a:prstGeom prst="rect">
            <a:avLst/>
          </a:prstGeom>
          <a:noFill/>
        </p:spPr>
        <p:txBody>
          <a:bodyPr wrap="square" rtlCol="0" anchor="t">
            <a:spAutoFit/>
          </a:bodyPr>
          <a:lstStyle/>
          <a:p>
            <a:pPr algn="ctr"/>
            <a:r>
              <a:rPr lang="en-US" sz="1600" b="1" dirty="0" smtClean="0"/>
              <a:t>2</a:t>
            </a:r>
            <a:endParaRPr lang="en-US" sz="1600" b="1" dirty="0"/>
          </a:p>
        </p:txBody>
      </p:sp>
      <p:sp>
        <p:nvSpPr>
          <p:cNvPr id="24" name="TextBox 23"/>
          <p:cNvSpPr txBox="1"/>
          <p:nvPr/>
        </p:nvSpPr>
        <p:spPr>
          <a:xfrm>
            <a:off x="7279854" y="4019498"/>
            <a:ext cx="302388" cy="338554"/>
          </a:xfrm>
          <a:prstGeom prst="rect">
            <a:avLst/>
          </a:prstGeom>
          <a:noFill/>
        </p:spPr>
        <p:txBody>
          <a:bodyPr wrap="square" rtlCol="0" anchor="t">
            <a:spAutoFit/>
          </a:bodyPr>
          <a:lstStyle/>
          <a:p>
            <a:pPr algn="ctr"/>
            <a:r>
              <a:rPr lang="en-US" sz="1600" b="1" dirty="0" smtClean="0"/>
              <a:t>3</a:t>
            </a:r>
            <a:endParaRPr lang="en-US" sz="1600" b="1" dirty="0"/>
          </a:p>
        </p:txBody>
      </p:sp>
      <p:sp>
        <p:nvSpPr>
          <p:cNvPr id="25" name="TextBox 24"/>
          <p:cNvSpPr txBox="1"/>
          <p:nvPr/>
        </p:nvSpPr>
        <p:spPr>
          <a:xfrm>
            <a:off x="7279854" y="4459874"/>
            <a:ext cx="302388" cy="338554"/>
          </a:xfrm>
          <a:prstGeom prst="rect">
            <a:avLst/>
          </a:prstGeom>
          <a:noFill/>
        </p:spPr>
        <p:txBody>
          <a:bodyPr wrap="square" rtlCol="0" anchor="t">
            <a:spAutoFit/>
          </a:bodyPr>
          <a:lstStyle/>
          <a:p>
            <a:pPr algn="ctr"/>
            <a:r>
              <a:rPr lang="en-US" sz="1600" b="1" dirty="0" smtClean="0"/>
              <a:t>4</a:t>
            </a:r>
            <a:endParaRPr lang="en-US" sz="1600" b="1" dirty="0"/>
          </a:p>
        </p:txBody>
      </p:sp>
      <p:sp>
        <p:nvSpPr>
          <p:cNvPr id="26" name="TextBox 25"/>
          <p:cNvSpPr txBox="1"/>
          <p:nvPr/>
        </p:nvSpPr>
        <p:spPr>
          <a:xfrm>
            <a:off x="7279854" y="5358394"/>
            <a:ext cx="302388" cy="338554"/>
          </a:xfrm>
          <a:prstGeom prst="rect">
            <a:avLst/>
          </a:prstGeom>
          <a:noFill/>
        </p:spPr>
        <p:txBody>
          <a:bodyPr wrap="square" rtlCol="0" anchor="t">
            <a:spAutoFit/>
          </a:bodyPr>
          <a:lstStyle/>
          <a:p>
            <a:pPr algn="ctr"/>
            <a:r>
              <a:rPr lang="en-US" sz="1600" b="1" dirty="0" smtClean="0"/>
              <a:t>5</a:t>
            </a:r>
            <a:endParaRPr lang="en-US" sz="1600" b="1" dirty="0"/>
          </a:p>
        </p:txBody>
      </p:sp>
      <p:sp>
        <p:nvSpPr>
          <p:cNvPr id="27" name="TextBox 26"/>
          <p:cNvSpPr txBox="1"/>
          <p:nvPr/>
        </p:nvSpPr>
        <p:spPr>
          <a:xfrm>
            <a:off x="7279854" y="5742874"/>
            <a:ext cx="302388" cy="338554"/>
          </a:xfrm>
          <a:prstGeom prst="rect">
            <a:avLst/>
          </a:prstGeom>
          <a:noFill/>
        </p:spPr>
        <p:txBody>
          <a:bodyPr wrap="square" rtlCol="0" anchor="t">
            <a:spAutoFit/>
          </a:bodyPr>
          <a:lstStyle/>
          <a:p>
            <a:pPr algn="ctr"/>
            <a:r>
              <a:rPr lang="en-US" sz="1600" b="1" dirty="0" smtClean="0"/>
              <a:t>6</a:t>
            </a:r>
            <a:endParaRPr lang="en-US" sz="1600" b="1" dirty="0"/>
          </a:p>
        </p:txBody>
      </p:sp>
      <p:sp>
        <p:nvSpPr>
          <p:cNvPr id="29" name="TextBox 28"/>
          <p:cNvSpPr txBox="1"/>
          <p:nvPr/>
        </p:nvSpPr>
        <p:spPr>
          <a:xfrm>
            <a:off x="8754150" y="5485739"/>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1653709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fontScale="90000"/>
          </a:bodyPr>
          <a:lstStyle/>
          <a:p>
            <a:r>
              <a:rPr lang="en-US" dirty="0" smtClean="0"/>
              <a:t>D. Identifying the Styles of Others</a:t>
            </a:r>
            <a:endParaRPr lang="en-US" dirty="0"/>
          </a:p>
        </p:txBody>
      </p:sp>
      <p:sp>
        <p:nvSpPr>
          <p:cNvPr id="7" name="Slide Number Placeholder 6"/>
          <p:cNvSpPr>
            <a:spLocks noGrp="1"/>
          </p:cNvSpPr>
          <p:nvPr>
            <p:ph type="sldNum" sz="quarter" idx="10"/>
          </p:nvPr>
        </p:nvSpPr>
        <p:spPr/>
        <p:txBody>
          <a:bodyPr/>
          <a:lstStyle/>
          <a:p>
            <a:fld id="{D3A7A54F-1440-6D43-BEC7-AA5E25BCB837}" type="slidenum">
              <a:rPr lang="en-US" smtClean="0"/>
              <a:pPr/>
              <a:t>32</a:t>
            </a:fld>
            <a:endParaRPr lang="en-US" dirty="0"/>
          </a:p>
        </p:txBody>
      </p:sp>
      <p:sp>
        <p:nvSpPr>
          <p:cNvPr id="4" name="TextBox 3"/>
          <p:cNvSpPr txBox="1"/>
          <p:nvPr/>
        </p:nvSpPr>
        <p:spPr>
          <a:xfrm>
            <a:off x="8754150" y="463347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5-10</a:t>
            </a:r>
            <a:endParaRPr lang="en-US" sz="1400" dirty="0">
              <a:solidFill>
                <a:srgbClr val="002C54"/>
              </a:solidFill>
              <a:latin typeface="Arial Black" pitchFamily="34" charset="0"/>
            </a:endParaRPr>
          </a:p>
        </p:txBody>
      </p:sp>
      <p:grpSp>
        <p:nvGrpSpPr>
          <p:cNvPr id="3" name="Group 2"/>
          <p:cNvGrpSpPr/>
          <p:nvPr/>
        </p:nvGrpSpPr>
        <p:grpSpPr>
          <a:xfrm>
            <a:off x="1005418" y="1616897"/>
            <a:ext cx="7450666" cy="4383852"/>
            <a:chOff x="1005418" y="1616897"/>
            <a:chExt cx="7450666" cy="4383852"/>
          </a:xfrm>
        </p:grpSpPr>
        <p:pic>
          <p:nvPicPr>
            <p:cNvPr id="6" name="Picture 5" descr="Identifying Styles_diagram.pdf"/>
            <p:cNvPicPr>
              <a:picLocks noChangeAspect="1"/>
            </p:cNvPicPr>
            <p:nvPr/>
          </p:nvPicPr>
          <p:blipFill rotWithShape="1">
            <a:blip r:embed="rId3">
              <a:extLst>
                <a:ext uri="{28A0092B-C50C-407E-A947-70E740481C1C}">
                  <a14:useLocalDpi xmlns:a14="http://schemas.microsoft.com/office/drawing/2010/main" val="0"/>
                </a:ext>
              </a:extLst>
            </a:blip>
            <a:srcRect l="11267" t="7717" r="11540" b="56326"/>
            <a:stretch/>
          </p:blipFill>
          <p:spPr>
            <a:xfrm>
              <a:off x="1005418" y="1616897"/>
              <a:ext cx="7450666" cy="4383852"/>
            </a:xfrm>
            <a:prstGeom prst="rect">
              <a:avLst/>
            </a:prstGeom>
          </p:spPr>
        </p:pic>
        <p:sp>
          <p:nvSpPr>
            <p:cNvPr id="2" name="TextBox 1"/>
            <p:cNvSpPr txBox="1"/>
            <p:nvPr/>
          </p:nvSpPr>
          <p:spPr>
            <a:xfrm>
              <a:off x="3873498" y="5028746"/>
              <a:ext cx="177800" cy="261610"/>
            </a:xfrm>
            <a:prstGeom prst="rect">
              <a:avLst/>
            </a:prstGeom>
            <a:noFill/>
          </p:spPr>
          <p:txBody>
            <a:bodyPr wrap="square" rtlCol="0">
              <a:spAutoFit/>
            </a:bodyPr>
            <a:lstStyle/>
            <a:p>
              <a:r>
                <a:rPr lang="en-US" sz="1100" dirty="0" smtClean="0">
                  <a:latin typeface="Franklin Gothic Book"/>
                  <a:cs typeface="Franklin Gothic Book"/>
                </a:rPr>
                <a:t>*</a:t>
              </a:r>
              <a:endParaRPr lang="en-US" sz="1100" dirty="0">
                <a:latin typeface="Franklin Gothic Book"/>
                <a:cs typeface="Franklin Gothic Book"/>
              </a:endParaRPr>
            </a:p>
          </p:txBody>
        </p:sp>
      </p:grpSp>
      <p:pic>
        <p:nvPicPr>
          <p:cNvPr id="9" name="Picture 8" descr="Screen Shot 2015-03-02 at 11.20.46 AM.png"/>
          <p:cNvPicPr>
            <a:picLocks noChangeAspect="1"/>
          </p:cNvPicPr>
          <p:nvPr/>
        </p:nvPicPr>
        <p:blipFill rotWithShape="1">
          <a:blip r:embed="rId4">
            <a:extLst>
              <a:ext uri="{28A0092B-C50C-407E-A947-70E740481C1C}">
                <a14:useLocalDpi xmlns:a14="http://schemas.microsoft.com/office/drawing/2010/main" val="0"/>
              </a:ext>
            </a:extLst>
          </a:blip>
          <a:srcRect l="26333" t="26439" r="51982" b="45472"/>
          <a:stretch/>
        </p:blipFill>
        <p:spPr>
          <a:xfrm>
            <a:off x="2450013" y="2168937"/>
            <a:ext cx="1944278" cy="1494658"/>
          </a:xfrm>
          <a:prstGeom prst="rect">
            <a:avLst/>
          </a:prstGeom>
        </p:spPr>
      </p:pic>
      <p:pic>
        <p:nvPicPr>
          <p:cNvPr id="12" name="Picture 11" descr="Screen Shot 2015-03-02 at 11.20.46 AM.png"/>
          <p:cNvPicPr>
            <a:picLocks noChangeAspect="1"/>
          </p:cNvPicPr>
          <p:nvPr/>
        </p:nvPicPr>
        <p:blipFill rotWithShape="1">
          <a:blip r:embed="rId4">
            <a:extLst>
              <a:ext uri="{28A0092B-C50C-407E-A947-70E740481C1C}">
                <a14:useLocalDpi xmlns:a14="http://schemas.microsoft.com/office/drawing/2010/main" val="0"/>
              </a:ext>
            </a:extLst>
          </a:blip>
          <a:srcRect l="52530" t="51807" r="25785" b="20104"/>
          <a:stretch/>
        </p:blipFill>
        <p:spPr>
          <a:xfrm>
            <a:off x="5136036" y="3967019"/>
            <a:ext cx="1944278" cy="1494658"/>
          </a:xfrm>
          <a:prstGeom prst="rect">
            <a:avLst/>
          </a:prstGeom>
        </p:spPr>
      </p:pic>
      <p:pic>
        <p:nvPicPr>
          <p:cNvPr id="13" name="Picture 12" descr="Screen Shot 2015-03-02 at 11.20.46 AM.png"/>
          <p:cNvPicPr>
            <a:picLocks noChangeAspect="1"/>
          </p:cNvPicPr>
          <p:nvPr/>
        </p:nvPicPr>
        <p:blipFill rotWithShape="1">
          <a:blip r:embed="rId4">
            <a:extLst>
              <a:ext uri="{28A0092B-C50C-407E-A947-70E740481C1C}">
                <a14:useLocalDpi xmlns:a14="http://schemas.microsoft.com/office/drawing/2010/main" val="0"/>
              </a:ext>
            </a:extLst>
          </a:blip>
          <a:srcRect l="23501" t="53399" r="54814" b="18512"/>
          <a:stretch/>
        </p:blipFill>
        <p:spPr>
          <a:xfrm>
            <a:off x="2450013" y="3967019"/>
            <a:ext cx="1944278" cy="1494658"/>
          </a:xfrm>
          <a:prstGeom prst="rect">
            <a:avLst/>
          </a:prstGeom>
        </p:spPr>
      </p:pic>
      <p:pic>
        <p:nvPicPr>
          <p:cNvPr id="10" name="Picture 9" descr="Screen Shot 2015-03-02 at 11.20.46 AM.png"/>
          <p:cNvPicPr>
            <a:picLocks noChangeAspect="1"/>
          </p:cNvPicPr>
          <p:nvPr/>
        </p:nvPicPr>
        <p:blipFill rotWithShape="1">
          <a:blip r:embed="rId4">
            <a:extLst>
              <a:ext uri="{28A0092B-C50C-407E-A947-70E740481C1C}">
                <a14:useLocalDpi xmlns:a14="http://schemas.microsoft.com/office/drawing/2010/main" val="0"/>
              </a:ext>
            </a:extLst>
          </a:blip>
          <a:srcRect l="52530" t="26041" r="25785" b="45870"/>
          <a:stretch/>
        </p:blipFill>
        <p:spPr>
          <a:xfrm>
            <a:off x="5136036" y="2168937"/>
            <a:ext cx="1944278" cy="1494658"/>
          </a:xfrm>
          <a:prstGeom prst="rect">
            <a:avLst/>
          </a:prstGeom>
        </p:spPr>
      </p:pic>
    </p:spTree>
    <p:extLst>
      <p:ext uri="{BB962C8B-B14F-4D97-AF65-F5344CB8AC3E}">
        <p14:creationId xmlns:p14="http://schemas.microsoft.com/office/powerpoint/2010/main" val="1889499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fontScale="90000"/>
          </a:bodyPr>
          <a:lstStyle/>
          <a:p>
            <a:r>
              <a:rPr lang="en-US" dirty="0" smtClean="0"/>
              <a:t>D. Identifying the Styles of Others</a:t>
            </a:r>
            <a:endParaRPr lang="en-US" dirty="0"/>
          </a:p>
        </p:txBody>
      </p:sp>
      <p:sp>
        <p:nvSpPr>
          <p:cNvPr id="7" name="Slide Number Placeholder 6"/>
          <p:cNvSpPr>
            <a:spLocks noGrp="1"/>
          </p:cNvSpPr>
          <p:nvPr>
            <p:ph type="sldNum" sz="quarter" idx="10"/>
          </p:nvPr>
        </p:nvSpPr>
        <p:spPr/>
        <p:txBody>
          <a:bodyPr/>
          <a:lstStyle/>
          <a:p>
            <a:fld id="{D3A7A54F-1440-6D43-BEC7-AA5E25BCB837}" type="slidenum">
              <a:rPr lang="en-US" smtClean="0"/>
              <a:pPr/>
              <a:t>33</a:t>
            </a:fld>
            <a:endParaRPr lang="en-US" dirty="0"/>
          </a:p>
        </p:txBody>
      </p:sp>
      <p:sp>
        <p:nvSpPr>
          <p:cNvPr id="4" name="TextBox 3"/>
          <p:cNvSpPr txBox="1"/>
          <p:nvPr/>
        </p:nvSpPr>
        <p:spPr>
          <a:xfrm>
            <a:off x="8754150" y="463347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5-10</a:t>
            </a:r>
            <a:endParaRPr lang="en-US" sz="1400" dirty="0">
              <a:solidFill>
                <a:srgbClr val="002C54"/>
              </a:solidFill>
              <a:latin typeface="Arial Black" pitchFamily="34" charset="0"/>
            </a:endParaRPr>
          </a:p>
        </p:txBody>
      </p:sp>
      <p:grpSp>
        <p:nvGrpSpPr>
          <p:cNvPr id="3" name="Group 2"/>
          <p:cNvGrpSpPr/>
          <p:nvPr/>
        </p:nvGrpSpPr>
        <p:grpSpPr>
          <a:xfrm>
            <a:off x="1005418" y="1616897"/>
            <a:ext cx="7450666" cy="4383852"/>
            <a:chOff x="1005418" y="1616897"/>
            <a:chExt cx="7450666" cy="4383852"/>
          </a:xfrm>
        </p:grpSpPr>
        <p:pic>
          <p:nvPicPr>
            <p:cNvPr id="6" name="Picture 5" descr="Identifying Styles_diagram.pdf"/>
            <p:cNvPicPr>
              <a:picLocks noChangeAspect="1"/>
            </p:cNvPicPr>
            <p:nvPr/>
          </p:nvPicPr>
          <p:blipFill rotWithShape="1">
            <a:blip r:embed="rId3">
              <a:extLst>
                <a:ext uri="{28A0092B-C50C-407E-A947-70E740481C1C}">
                  <a14:useLocalDpi xmlns:a14="http://schemas.microsoft.com/office/drawing/2010/main" val="0"/>
                </a:ext>
              </a:extLst>
            </a:blip>
            <a:srcRect l="11267" t="7717" r="11540" b="56326"/>
            <a:stretch/>
          </p:blipFill>
          <p:spPr>
            <a:xfrm>
              <a:off x="1005418" y="1616897"/>
              <a:ext cx="7450666" cy="4383852"/>
            </a:xfrm>
            <a:prstGeom prst="rect">
              <a:avLst/>
            </a:prstGeom>
          </p:spPr>
        </p:pic>
        <p:sp>
          <p:nvSpPr>
            <p:cNvPr id="2" name="TextBox 1"/>
            <p:cNvSpPr txBox="1"/>
            <p:nvPr/>
          </p:nvSpPr>
          <p:spPr>
            <a:xfrm>
              <a:off x="3873498" y="5028746"/>
              <a:ext cx="177800" cy="261610"/>
            </a:xfrm>
            <a:prstGeom prst="rect">
              <a:avLst/>
            </a:prstGeom>
            <a:noFill/>
          </p:spPr>
          <p:txBody>
            <a:bodyPr wrap="square" rtlCol="0">
              <a:spAutoFit/>
            </a:bodyPr>
            <a:lstStyle/>
            <a:p>
              <a:r>
                <a:rPr lang="en-US" sz="1100" dirty="0" smtClean="0">
                  <a:latin typeface="Franklin Gothic Book"/>
                  <a:cs typeface="Franklin Gothic Book"/>
                </a:rPr>
                <a:t>*</a:t>
              </a:r>
              <a:endParaRPr lang="en-US" sz="1100" dirty="0">
                <a:latin typeface="Franklin Gothic Book"/>
                <a:cs typeface="Franklin Gothic Book"/>
              </a:endParaRPr>
            </a:p>
          </p:txBody>
        </p:sp>
      </p:grpSp>
      <p:pic>
        <p:nvPicPr>
          <p:cNvPr id="9" name="Picture 8" descr="Screen Shot 2015-03-02 at 11.20.46 AM.png"/>
          <p:cNvPicPr>
            <a:picLocks noChangeAspect="1"/>
          </p:cNvPicPr>
          <p:nvPr/>
        </p:nvPicPr>
        <p:blipFill rotWithShape="1">
          <a:blip r:embed="rId4">
            <a:extLst>
              <a:ext uri="{28A0092B-C50C-407E-A947-70E740481C1C}">
                <a14:useLocalDpi xmlns:a14="http://schemas.microsoft.com/office/drawing/2010/main" val="0"/>
              </a:ext>
            </a:extLst>
          </a:blip>
          <a:srcRect l="26333" t="26439" r="51982" b="45472"/>
          <a:stretch/>
        </p:blipFill>
        <p:spPr>
          <a:xfrm>
            <a:off x="2450013" y="2168937"/>
            <a:ext cx="1944278" cy="1494658"/>
          </a:xfrm>
          <a:prstGeom prst="rect">
            <a:avLst/>
          </a:prstGeom>
        </p:spPr>
      </p:pic>
      <p:pic>
        <p:nvPicPr>
          <p:cNvPr id="10" name="Picture 9" descr="Screen Shot 2015-03-02 at 11.20.46 AM.png"/>
          <p:cNvPicPr>
            <a:picLocks noChangeAspect="1"/>
          </p:cNvPicPr>
          <p:nvPr/>
        </p:nvPicPr>
        <p:blipFill rotWithShape="1">
          <a:blip r:embed="rId4">
            <a:extLst>
              <a:ext uri="{28A0092B-C50C-407E-A947-70E740481C1C}">
                <a14:useLocalDpi xmlns:a14="http://schemas.microsoft.com/office/drawing/2010/main" val="0"/>
              </a:ext>
            </a:extLst>
          </a:blip>
          <a:srcRect l="52530" t="26041" r="25785" b="45870"/>
          <a:stretch/>
        </p:blipFill>
        <p:spPr>
          <a:xfrm>
            <a:off x="5136036" y="2168937"/>
            <a:ext cx="1944278" cy="1494658"/>
          </a:xfrm>
          <a:prstGeom prst="rect">
            <a:avLst/>
          </a:prstGeom>
        </p:spPr>
      </p:pic>
      <p:pic>
        <p:nvPicPr>
          <p:cNvPr id="12" name="Picture 11" descr="Screen Shot 2015-03-02 at 11.20.46 AM.png"/>
          <p:cNvPicPr>
            <a:picLocks noChangeAspect="1"/>
          </p:cNvPicPr>
          <p:nvPr/>
        </p:nvPicPr>
        <p:blipFill rotWithShape="1">
          <a:blip r:embed="rId4">
            <a:extLst>
              <a:ext uri="{28A0092B-C50C-407E-A947-70E740481C1C}">
                <a14:useLocalDpi xmlns:a14="http://schemas.microsoft.com/office/drawing/2010/main" val="0"/>
              </a:ext>
            </a:extLst>
          </a:blip>
          <a:srcRect l="52530" t="51807" r="25785" b="20104"/>
          <a:stretch/>
        </p:blipFill>
        <p:spPr>
          <a:xfrm>
            <a:off x="5136036" y="3967019"/>
            <a:ext cx="1944278" cy="1494658"/>
          </a:xfrm>
          <a:prstGeom prst="rect">
            <a:avLst/>
          </a:prstGeom>
        </p:spPr>
      </p:pic>
      <p:pic>
        <p:nvPicPr>
          <p:cNvPr id="13" name="Picture 12" descr="Screen Shot 2015-03-02 at 11.20.46 AM.png"/>
          <p:cNvPicPr>
            <a:picLocks noChangeAspect="1"/>
          </p:cNvPicPr>
          <p:nvPr/>
        </p:nvPicPr>
        <p:blipFill rotWithShape="1">
          <a:blip r:embed="rId4">
            <a:extLst>
              <a:ext uri="{28A0092B-C50C-407E-A947-70E740481C1C}">
                <a14:useLocalDpi xmlns:a14="http://schemas.microsoft.com/office/drawing/2010/main" val="0"/>
              </a:ext>
            </a:extLst>
          </a:blip>
          <a:srcRect l="23501" t="53399" r="54814" b="18512"/>
          <a:stretch/>
        </p:blipFill>
        <p:spPr>
          <a:xfrm>
            <a:off x="2450013" y="3967019"/>
            <a:ext cx="1944278" cy="1494658"/>
          </a:xfrm>
          <a:prstGeom prst="rect">
            <a:avLst/>
          </a:prstGeom>
        </p:spPr>
      </p:pic>
    </p:spTree>
    <p:extLst>
      <p:ext uri="{BB962C8B-B14F-4D97-AF65-F5344CB8AC3E}">
        <p14:creationId xmlns:p14="http://schemas.microsoft.com/office/powerpoint/2010/main" val="98411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fontScale="90000"/>
          </a:bodyPr>
          <a:lstStyle/>
          <a:p>
            <a:r>
              <a:rPr lang="en-US" dirty="0" smtClean="0"/>
              <a:t>D. Identifying the Styles of Others</a:t>
            </a:r>
            <a:endParaRPr lang="en-US" dirty="0"/>
          </a:p>
        </p:txBody>
      </p:sp>
      <p:sp>
        <p:nvSpPr>
          <p:cNvPr id="7" name="Slide Number Placeholder 6"/>
          <p:cNvSpPr>
            <a:spLocks noGrp="1"/>
          </p:cNvSpPr>
          <p:nvPr>
            <p:ph type="sldNum" sz="quarter" idx="10"/>
          </p:nvPr>
        </p:nvSpPr>
        <p:spPr/>
        <p:txBody>
          <a:bodyPr/>
          <a:lstStyle/>
          <a:p>
            <a:fld id="{D3A7A54F-1440-6D43-BEC7-AA5E25BCB837}" type="slidenum">
              <a:rPr lang="en-US" smtClean="0"/>
              <a:pPr/>
              <a:t>34</a:t>
            </a:fld>
            <a:endParaRPr lang="en-US" dirty="0"/>
          </a:p>
        </p:txBody>
      </p:sp>
      <p:sp>
        <p:nvSpPr>
          <p:cNvPr id="4" name="TextBox 3"/>
          <p:cNvSpPr txBox="1"/>
          <p:nvPr/>
        </p:nvSpPr>
        <p:spPr>
          <a:xfrm>
            <a:off x="8754150" y="463347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5-10</a:t>
            </a:r>
            <a:endParaRPr lang="en-US" sz="1400" dirty="0">
              <a:solidFill>
                <a:srgbClr val="002C54"/>
              </a:solidFill>
              <a:latin typeface="Arial Black" pitchFamily="34" charset="0"/>
            </a:endParaRPr>
          </a:p>
        </p:txBody>
      </p:sp>
      <p:grpSp>
        <p:nvGrpSpPr>
          <p:cNvPr id="3" name="Group 2"/>
          <p:cNvGrpSpPr/>
          <p:nvPr/>
        </p:nvGrpSpPr>
        <p:grpSpPr>
          <a:xfrm>
            <a:off x="1005418" y="1616897"/>
            <a:ext cx="7450666" cy="4383852"/>
            <a:chOff x="1005418" y="1616897"/>
            <a:chExt cx="7450666" cy="4383852"/>
          </a:xfrm>
        </p:grpSpPr>
        <p:pic>
          <p:nvPicPr>
            <p:cNvPr id="6" name="Picture 5" descr="Identifying Styles_diagram.pdf"/>
            <p:cNvPicPr>
              <a:picLocks noChangeAspect="1"/>
            </p:cNvPicPr>
            <p:nvPr/>
          </p:nvPicPr>
          <p:blipFill rotWithShape="1">
            <a:blip r:embed="rId3">
              <a:extLst>
                <a:ext uri="{28A0092B-C50C-407E-A947-70E740481C1C}">
                  <a14:useLocalDpi xmlns:a14="http://schemas.microsoft.com/office/drawing/2010/main" val="0"/>
                </a:ext>
              </a:extLst>
            </a:blip>
            <a:srcRect l="11267" t="7717" r="11540" b="56326"/>
            <a:stretch/>
          </p:blipFill>
          <p:spPr>
            <a:xfrm>
              <a:off x="1005418" y="1616897"/>
              <a:ext cx="7450666" cy="4383852"/>
            </a:xfrm>
            <a:prstGeom prst="rect">
              <a:avLst/>
            </a:prstGeom>
          </p:spPr>
        </p:pic>
        <p:sp>
          <p:nvSpPr>
            <p:cNvPr id="2" name="TextBox 1"/>
            <p:cNvSpPr txBox="1"/>
            <p:nvPr/>
          </p:nvSpPr>
          <p:spPr>
            <a:xfrm>
              <a:off x="3873498" y="5028746"/>
              <a:ext cx="177800" cy="261610"/>
            </a:xfrm>
            <a:prstGeom prst="rect">
              <a:avLst/>
            </a:prstGeom>
            <a:noFill/>
          </p:spPr>
          <p:txBody>
            <a:bodyPr wrap="square" rtlCol="0">
              <a:spAutoFit/>
            </a:bodyPr>
            <a:lstStyle/>
            <a:p>
              <a:r>
                <a:rPr lang="en-US" sz="1100" dirty="0" smtClean="0">
                  <a:latin typeface="Franklin Gothic Book"/>
                  <a:cs typeface="Franklin Gothic Book"/>
                </a:rPr>
                <a:t>*</a:t>
              </a:r>
              <a:endParaRPr lang="en-US" sz="1100" dirty="0">
                <a:latin typeface="Franklin Gothic Book"/>
                <a:cs typeface="Franklin Gothic Book"/>
              </a:endParaRPr>
            </a:p>
          </p:txBody>
        </p:sp>
      </p:grpSp>
      <p:pic>
        <p:nvPicPr>
          <p:cNvPr id="9" name="Picture 8" descr="Screen Shot 2015-03-02 at 11.20.46 AM.png"/>
          <p:cNvPicPr>
            <a:picLocks noChangeAspect="1"/>
          </p:cNvPicPr>
          <p:nvPr/>
        </p:nvPicPr>
        <p:blipFill rotWithShape="1">
          <a:blip r:embed="rId4">
            <a:extLst>
              <a:ext uri="{28A0092B-C50C-407E-A947-70E740481C1C}">
                <a14:useLocalDpi xmlns:a14="http://schemas.microsoft.com/office/drawing/2010/main" val="0"/>
              </a:ext>
            </a:extLst>
          </a:blip>
          <a:srcRect l="26333" t="26439" r="51982" b="45472"/>
          <a:stretch/>
        </p:blipFill>
        <p:spPr>
          <a:xfrm>
            <a:off x="2450013" y="2168937"/>
            <a:ext cx="1944278" cy="1494658"/>
          </a:xfrm>
          <a:prstGeom prst="rect">
            <a:avLst/>
          </a:prstGeom>
        </p:spPr>
      </p:pic>
      <p:pic>
        <p:nvPicPr>
          <p:cNvPr id="10" name="Picture 9" descr="Screen Shot 2015-03-02 at 11.20.46 AM.png"/>
          <p:cNvPicPr>
            <a:picLocks noChangeAspect="1"/>
          </p:cNvPicPr>
          <p:nvPr/>
        </p:nvPicPr>
        <p:blipFill rotWithShape="1">
          <a:blip r:embed="rId4">
            <a:extLst>
              <a:ext uri="{28A0092B-C50C-407E-A947-70E740481C1C}">
                <a14:useLocalDpi xmlns:a14="http://schemas.microsoft.com/office/drawing/2010/main" val="0"/>
              </a:ext>
            </a:extLst>
          </a:blip>
          <a:srcRect l="52530" t="26041" r="25785" b="45870"/>
          <a:stretch/>
        </p:blipFill>
        <p:spPr>
          <a:xfrm>
            <a:off x="5136036" y="2168937"/>
            <a:ext cx="1944278" cy="1494658"/>
          </a:xfrm>
          <a:prstGeom prst="rect">
            <a:avLst/>
          </a:prstGeom>
        </p:spPr>
      </p:pic>
      <p:pic>
        <p:nvPicPr>
          <p:cNvPr id="12" name="Picture 11" descr="Screen Shot 2015-03-02 at 11.20.46 AM.png"/>
          <p:cNvPicPr>
            <a:picLocks noChangeAspect="1"/>
          </p:cNvPicPr>
          <p:nvPr/>
        </p:nvPicPr>
        <p:blipFill rotWithShape="1">
          <a:blip r:embed="rId4">
            <a:extLst>
              <a:ext uri="{28A0092B-C50C-407E-A947-70E740481C1C}">
                <a14:useLocalDpi xmlns:a14="http://schemas.microsoft.com/office/drawing/2010/main" val="0"/>
              </a:ext>
            </a:extLst>
          </a:blip>
          <a:srcRect l="52530" t="51807" r="25785" b="20104"/>
          <a:stretch/>
        </p:blipFill>
        <p:spPr>
          <a:xfrm>
            <a:off x="5136036" y="3967019"/>
            <a:ext cx="1944278" cy="1494658"/>
          </a:xfrm>
          <a:prstGeom prst="rect">
            <a:avLst/>
          </a:prstGeom>
        </p:spPr>
      </p:pic>
      <p:pic>
        <p:nvPicPr>
          <p:cNvPr id="13" name="Picture 12" descr="Screen Shot 2015-03-02 at 11.20.46 AM.png"/>
          <p:cNvPicPr>
            <a:picLocks noChangeAspect="1"/>
          </p:cNvPicPr>
          <p:nvPr/>
        </p:nvPicPr>
        <p:blipFill rotWithShape="1">
          <a:blip r:embed="rId4">
            <a:extLst>
              <a:ext uri="{28A0092B-C50C-407E-A947-70E740481C1C}">
                <a14:useLocalDpi xmlns:a14="http://schemas.microsoft.com/office/drawing/2010/main" val="0"/>
              </a:ext>
            </a:extLst>
          </a:blip>
          <a:srcRect l="23501" t="53399" r="54814" b="18512"/>
          <a:stretch/>
        </p:blipFill>
        <p:spPr>
          <a:xfrm>
            <a:off x="2450013" y="3967019"/>
            <a:ext cx="1944278" cy="1494658"/>
          </a:xfrm>
          <a:prstGeom prst="rect">
            <a:avLst/>
          </a:prstGeom>
        </p:spPr>
      </p:pic>
    </p:spTree>
    <p:extLst>
      <p:ext uri="{BB962C8B-B14F-4D97-AF65-F5344CB8AC3E}">
        <p14:creationId xmlns:p14="http://schemas.microsoft.com/office/powerpoint/2010/main" val="3419542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fontScale="90000"/>
          </a:bodyPr>
          <a:lstStyle/>
          <a:p>
            <a:r>
              <a:rPr lang="en-US" dirty="0" smtClean="0"/>
              <a:t>D. Identifying the Styles of Others</a:t>
            </a:r>
            <a:endParaRPr lang="en-US" dirty="0"/>
          </a:p>
        </p:txBody>
      </p:sp>
      <p:sp>
        <p:nvSpPr>
          <p:cNvPr id="7" name="Slide Number Placeholder 6"/>
          <p:cNvSpPr>
            <a:spLocks noGrp="1"/>
          </p:cNvSpPr>
          <p:nvPr>
            <p:ph type="sldNum" sz="quarter" idx="10"/>
          </p:nvPr>
        </p:nvSpPr>
        <p:spPr/>
        <p:txBody>
          <a:bodyPr/>
          <a:lstStyle/>
          <a:p>
            <a:fld id="{D3A7A54F-1440-6D43-BEC7-AA5E25BCB837}" type="slidenum">
              <a:rPr lang="en-US" smtClean="0"/>
              <a:pPr/>
              <a:t>35</a:t>
            </a:fld>
            <a:endParaRPr lang="en-US" dirty="0"/>
          </a:p>
        </p:txBody>
      </p:sp>
      <p:sp>
        <p:nvSpPr>
          <p:cNvPr id="4" name="TextBox 3"/>
          <p:cNvSpPr txBox="1"/>
          <p:nvPr/>
        </p:nvSpPr>
        <p:spPr>
          <a:xfrm>
            <a:off x="8754150" y="463347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5-10</a:t>
            </a:r>
            <a:endParaRPr lang="en-US" sz="1400" dirty="0">
              <a:solidFill>
                <a:srgbClr val="002C54"/>
              </a:solidFill>
              <a:latin typeface="Arial Black" pitchFamily="34" charset="0"/>
            </a:endParaRPr>
          </a:p>
        </p:txBody>
      </p:sp>
      <p:grpSp>
        <p:nvGrpSpPr>
          <p:cNvPr id="3" name="Group 2"/>
          <p:cNvGrpSpPr/>
          <p:nvPr/>
        </p:nvGrpSpPr>
        <p:grpSpPr>
          <a:xfrm>
            <a:off x="1005418" y="1616897"/>
            <a:ext cx="7450666" cy="4383852"/>
            <a:chOff x="1005418" y="1616897"/>
            <a:chExt cx="7450666" cy="4383852"/>
          </a:xfrm>
        </p:grpSpPr>
        <p:pic>
          <p:nvPicPr>
            <p:cNvPr id="6" name="Picture 5" descr="Identifying Styles_diagram.pdf"/>
            <p:cNvPicPr>
              <a:picLocks noChangeAspect="1"/>
            </p:cNvPicPr>
            <p:nvPr/>
          </p:nvPicPr>
          <p:blipFill rotWithShape="1">
            <a:blip r:embed="rId3">
              <a:extLst>
                <a:ext uri="{28A0092B-C50C-407E-A947-70E740481C1C}">
                  <a14:useLocalDpi xmlns:a14="http://schemas.microsoft.com/office/drawing/2010/main" val="0"/>
                </a:ext>
              </a:extLst>
            </a:blip>
            <a:srcRect l="11267" t="7717" r="11540" b="56326"/>
            <a:stretch/>
          </p:blipFill>
          <p:spPr>
            <a:xfrm>
              <a:off x="1005418" y="1616897"/>
              <a:ext cx="7450666" cy="4383852"/>
            </a:xfrm>
            <a:prstGeom prst="rect">
              <a:avLst/>
            </a:prstGeom>
          </p:spPr>
        </p:pic>
        <p:sp>
          <p:nvSpPr>
            <p:cNvPr id="2" name="TextBox 1"/>
            <p:cNvSpPr txBox="1"/>
            <p:nvPr/>
          </p:nvSpPr>
          <p:spPr>
            <a:xfrm>
              <a:off x="3873498" y="5028746"/>
              <a:ext cx="177800" cy="261610"/>
            </a:xfrm>
            <a:prstGeom prst="rect">
              <a:avLst/>
            </a:prstGeom>
            <a:noFill/>
          </p:spPr>
          <p:txBody>
            <a:bodyPr wrap="square" rtlCol="0">
              <a:spAutoFit/>
            </a:bodyPr>
            <a:lstStyle/>
            <a:p>
              <a:r>
                <a:rPr lang="en-US" sz="1100" dirty="0" smtClean="0">
                  <a:latin typeface="Franklin Gothic Book"/>
                  <a:cs typeface="Franklin Gothic Book"/>
                </a:rPr>
                <a:t>*</a:t>
              </a:r>
              <a:endParaRPr lang="en-US" sz="1100" dirty="0">
                <a:latin typeface="Franklin Gothic Book"/>
                <a:cs typeface="Franklin Gothic Book"/>
              </a:endParaRPr>
            </a:p>
          </p:txBody>
        </p:sp>
      </p:grpSp>
      <p:pic>
        <p:nvPicPr>
          <p:cNvPr id="9" name="Picture 8" descr="Screen Shot 2015-03-02 at 11.20.46 AM.png"/>
          <p:cNvPicPr>
            <a:picLocks noChangeAspect="1"/>
          </p:cNvPicPr>
          <p:nvPr/>
        </p:nvPicPr>
        <p:blipFill rotWithShape="1">
          <a:blip r:embed="rId4">
            <a:extLst>
              <a:ext uri="{28A0092B-C50C-407E-A947-70E740481C1C}">
                <a14:useLocalDpi xmlns:a14="http://schemas.microsoft.com/office/drawing/2010/main" val="0"/>
              </a:ext>
            </a:extLst>
          </a:blip>
          <a:srcRect l="26333" t="26439" r="51982" b="45472"/>
          <a:stretch/>
        </p:blipFill>
        <p:spPr>
          <a:xfrm>
            <a:off x="2450013" y="2168937"/>
            <a:ext cx="1944278" cy="1494658"/>
          </a:xfrm>
          <a:prstGeom prst="rect">
            <a:avLst/>
          </a:prstGeom>
        </p:spPr>
      </p:pic>
      <p:pic>
        <p:nvPicPr>
          <p:cNvPr id="10" name="Picture 9" descr="Screen Shot 2015-03-02 at 11.20.46 AM.png"/>
          <p:cNvPicPr>
            <a:picLocks noChangeAspect="1"/>
          </p:cNvPicPr>
          <p:nvPr/>
        </p:nvPicPr>
        <p:blipFill rotWithShape="1">
          <a:blip r:embed="rId4">
            <a:extLst>
              <a:ext uri="{28A0092B-C50C-407E-A947-70E740481C1C}">
                <a14:useLocalDpi xmlns:a14="http://schemas.microsoft.com/office/drawing/2010/main" val="0"/>
              </a:ext>
            </a:extLst>
          </a:blip>
          <a:srcRect l="52530" t="26041" r="25785" b="45870"/>
          <a:stretch/>
        </p:blipFill>
        <p:spPr>
          <a:xfrm>
            <a:off x="5136036" y="2168937"/>
            <a:ext cx="1944278" cy="1494658"/>
          </a:xfrm>
          <a:prstGeom prst="rect">
            <a:avLst/>
          </a:prstGeom>
        </p:spPr>
      </p:pic>
      <p:pic>
        <p:nvPicPr>
          <p:cNvPr id="12" name="Picture 11" descr="Screen Shot 2015-03-02 at 11.20.46 AM.png"/>
          <p:cNvPicPr>
            <a:picLocks noChangeAspect="1"/>
          </p:cNvPicPr>
          <p:nvPr/>
        </p:nvPicPr>
        <p:blipFill rotWithShape="1">
          <a:blip r:embed="rId4">
            <a:extLst>
              <a:ext uri="{28A0092B-C50C-407E-A947-70E740481C1C}">
                <a14:useLocalDpi xmlns:a14="http://schemas.microsoft.com/office/drawing/2010/main" val="0"/>
              </a:ext>
            </a:extLst>
          </a:blip>
          <a:srcRect l="52530" t="51807" r="25785" b="20104"/>
          <a:stretch/>
        </p:blipFill>
        <p:spPr>
          <a:xfrm>
            <a:off x="5136036" y="3967019"/>
            <a:ext cx="1944278" cy="1494658"/>
          </a:xfrm>
          <a:prstGeom prst="rect">
            <a:avLst/>
          </a:prstGeom>
        </p:spPr>
      </p:pic>
      <p:pic>
        <p:nvPicPr>
          <p:cNvPr id="13" name="Picture 12" descr="Screen Shot 2015-03-02 at 11.20.46 AM.png"/>
          <p:cNvPicPr>
            <a:picLocks noChangeAspect="1"/>
          </p:cNvPicPr>
          <p:nvPr/>
        </p:nvPicPr>
        <p:blipFill rotWithShape="1">
          <a:blip r:embed="rId4">
            <a:extLst>
              <a:ext uri="{28A0092B-C50C-407E-A947-70E740481C1C}">
                <a14:useLocalDpi xmlns:a14="http://schemas.microsoft.com/office/drawing/2010/main" val="0"/>
              </a:ext>
            </a:extLst>
          </a:blip>
          <a:srcRect l="23501" t="53399" r="54814" b="18512"/>
          <a:stretch/>
        </p:blipFill>
        <p:spPr>
          <a:xfrm>
            <a:off x="2450013" y="3967019"/>
            <a:ext cx="1944278" cy="1494658"/>
          </a:xfrm>
          <a:prstGeom prst="rect">
            <a:avLst/>
          </a:prstGeom>
        </p:spPr>
      </p:pic>
    </p:spTree>
    <p:extLst>
      <p:ext uri="{BB962C8B-B14F-4D97-AF65-F5344CB8AC3E}">
        <p14:creationId xmlns:p14="http://schemas.microsoft.com/office/powerpoint/2010/main" val="1165522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fontScale="90000"/>
          </a:bodyPr>
          <a:lstStyle/>
          <a:p>
            <a:r>
              <a:rPr lang="en-US" dirty="0" smtClean="0"/>
              <a:t>D. Identifying the Styles of Others</a:t>
            </a:r>
            <a:endParaRPr lang="en-US" dirty="0"/>
          </a:p>
        </p:txBody>
      </p:sp>
      <p:sp>
        <p:nvSpPr>
          <p:cNvPr id="7" name="Slide Number Placeholder 6"/>
          <p:cNvSpPr>
            <a:spLocks noGrp="1"/>
          </p:cNvSpPr>
          <p:nvPr>
            <p:ph type="sldNum" sz="quarter" idx="10"/>
          </p:nvPr>
        </p:nvSpPr>
        <p:spPr/>
        <p:txBody>
          <a:bodyPr/>
          <a:lstStyle/>
          <a:p>
            <a:fld id="{D3A7A54F-1440-6D43-BEC7-AA5E25BCB837}" type="slidenum">
              <a:rPr lang="en-US" smtClean="0"/>
              <a:pPr/>
              <a:t>36</a:t>
            </a:fld>
            <a:endParaRPr lang="en-US" dirty="0"/>
          </a:p>
        </p:txBody>
      </p:sp>
      <p:sp>
        <p:nvSpPr>
          <p:cNvPr id="4" name="TextBox 3"/>
          <p:cNvSpPr txBox="1"/>
          <p:nvPr/>
        </p:nvSpPr>
        <p:spPr>
          <a:xfrm>
            <a:off x="8754150" y="463347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5-10</a:t>
            </a:r>
            <a:endParaRPr lang="en-US" sz="1400" dirty="0">
              <a:solidFill>
                <a:srgbClr val="002C54"/>
              </a:solidFill>
              <a:latin typeface="Arial Black" pitchFamily="34" charset="0"/>
            </a:endParaRPr>
          </a:p>
        </p:txBody>
      </p:sp>
      <p:grpSp>
        <p:nvGrpSpPr>
          <p:cNvPr id="3" name="Group 2"/>
          <p:cNvGrpSpPr/>
          <p:nvPr/>
        </p:nvGrpSpPr>
        <p:grpSpPr>
          <a:xfrm>
            <a:off x="1005418" y="1616897"/>
            <a:ext cx="7450666" cy="4383852"/>
            <a:chOff x="1005418" y="1616897"/>
            <a:chExt cx="7450666" cy="4383852"/>
          </a:xfrm>
        </p:grpSpPr>
        <p:pic>
          <p:nvPicPr>
            <p:cNvPr id="6" name="Picture 5" descr="Identifying Styles_diagram.pdf"/>
            <p:cNvPicPr>
              <a:picLocks noChangeAspect="1"/>
            </p:cNvPicPr>
            <p:nvPr/>
          </p:nvPicPr>
          <p:blipFill rotWithShape="1">
            <a:blip r:embed="rId3">
              <a:extLst>
                <a:ext uri="{28A0092B-C50C-407E-A947-70E740481C1C}">
                  <a14:useLocalDpi xmlns:a14="http://schemas.microsoft.com/office/drawing/2010/main" val="0"/>
                </a:ext>
              </a:extLst>
            </a:blip>
            <a:srcRect l="11267" t="7717" r="11540" b="56326"/>
            <a:stretch/>
          </p:blipFill>
          <p:spPr>
            <a:xfrm>
              <a:off x="1005418" y="1616897"/>
              <a:ext cx="7450666" cy="4383852"/>
            </a:xfrm>
            <a:prstGeom prst="rect">
              <a:avLst/>
            </a:prstGeom>
          </p:spPr>
        </p:pic>
        <p:sp>
          <p:nvSpPr>
            <p:cNvPr id="2" name="TextBox 1"/>
            <p:cNvSpPr txBox="1"/>
            <p:nvPr/>
          </p:nvSpPr>
          <p:spPr>
            <a:xfrm>
              <a:off x="3873498" y="5028746"/>
              <a:ext cx="177800" cy="261610"/>
            </a:xfrm>
            <a:prstGeom prst="rect">
              <a:avLst/>
            </a:prstGeom>
            <a:noFill/>
          </p:spPr>
          <p:txBody>
            <a:bodyPr wrap="square" rtlCol="0">
              <a:spAutoFit/>
            </a:bodyPr>
            <a:lstStyle/>
            <a:p>
              <a:r>
                <a:rPr lang="en-US" sz="1100" dirty="0" smtClean="0">
                  <a:latin typeface="Franklin Gothic Book"/>
                  <a:cs typeface="Franklin Gothic Book"/>
                </a:rPr>
                <a:t>*</a:t>
              </a:r>
              <a:endParaRPr lang="en-US" sz="1100" dirty="0">
                <a:latin typeface="Franklin Gothic Book"/>
                <a:cs typeface="Franklin Gothic Book"/>
              </a:endParaRPr>
            </a:p>
          </p:txBody>
        </p:sp>
      </p:grpSp>
      <p:pic>
        <p:nvPicPr>
          <p:cNvPr id="9" name="Picture 8" descr="Screen Shot 2015-03-02 at 11.20.46 AM.png"/>
          <p:cNvPicPr>
            <a:picLocks noChangeAspect="1"/>
          </p:cNvPicPr>
          <p:nvPr/>
        </p:nvPicPr>
        <p:blipFill rotWithShape="1">
          <a:blip r:embed="rId4">
            <a:extLst>
              <a:ext uri="{28A0092B-C50C-407E-A947-70E740481C1C}">
                <a14:useLocalDpi xmlns:a14="http://schemas.microsoft.com/office/drawing/2010/main" val="0"/>
              </a:ext>
            </a:extLst>
          </a:blip>
          <a:srcRect l="26333" t="26439" r="51982" b="45472"/>
          <a:stretch/>
        </p:blipFill>
        <p:spPr>
          <a:xfrm>
            <a:off x="2450013" y="2168937"/>
            <a:ext cx="1944278" cy="1494658"/>
          </a:xfrm>
          <a:prstGeom prst="rect">
            <a:avLst/>
          </a:prstGeom>
        </p:spPr>
      </p:pic>
      <p:pic>
        <p:nvPicPr>
          <p:cNvPr id="10" name="Picture 9" descr="Screen Shot 2015-03-02 at 11.20.46 AM.png"/>
          <p:cNvPicPr>
            <a:picLocks noChangeAspect="1"/>
          </p:cNvPicPr>
          <p:nvPr/>
        </p:nvPicPr>
        <p:blipFill rotWithShape="1">
          <a:blip r:embed="rId4">
            <a:extLst>
              <a:ext uri="{28A0092B-C50C-407E-A947-70E740481C1C}">
                <a14:useLocalDpi xmlns:a14="http://schemas.microsoft.com/office/drawing/2010/main" val="0"/>
              </a:ext>
            </a:extLst>
          </a:blip>
          <a:srcRect l="52530" t="26041" r="25785" b="45870"/>
          <a:stretch/>
        </p:blipFill>
        <p:spPr>
          <a:xfrm>
            <a:off x="5136036" y="2168937"/>
            <a:ext cx="1944278" cy="1494658"/>
          </a:xfrm>
          <a:prstGeom prst="rect">
            <a:avLst/>
          </a:prstGeom>
        </p:spPr>
      </p:pic>
      <p:pic>
        <p:nvPicPr>
          <p:cNvPr id="12" name="Picture 11" descr="Screen Shot 2015-03-02 at 11.20.46 AM.png"/>
          <p:cNvPicPr>
            <a:picLocks noChangeAspect="1"/>
          </p:cNvPicPr>
          <p:nvPr/>
        </p:nvPicPr>
        <p:blipFill rotWithShape="1">
          <a:blip r:embed="rId4">
            <a:extLst>
              <a:ext uri="{28A0092B-C50C-407E-A947-70E740481C1C}">
                <a14:useLocalDpi xmlns:a14="http://schemas.microsoft.com/office/drawing/2010/main" val="0"/>
              </a:ext>
            </a:extLst>
          </a:blip>
          <a:srcRect l="52530" t="51807" r="25785" b="20104"/>
          <a:stretch/>
        </p:blipFill>
        <p:spPr>
          <a:xfrm>
            <a:off x="5136036" y="3967019"/>
            <a:ext cx="1944278" cy="1494658"/>
          </a:xfrm>
          <a:prstGeom prst="rect">
            <a:avLst/>
          </a:prstGeom>
        </p:spPr>
      </p:pic>
      <p:pic>
        <p:nvPicPr>
          <p:cNvPr id="13" name="Picture 12" descr="Screen Shot 2015-03-02 at 11.20.46 AM.png"/>
          <p:cNvPicPr>
            <a:picLocks noChangeAspect="1"/>
          </p:cNvPicPr>
          <p:nvPr/>
        </p:nvPicPr>
        <p:blipFill rotWithShape="1">
          <a:blip r:embed="rId4">
            <a:extLst>
              <a:ext uri="{28A0092B-C50C-407E-A947-70E740481C1C}">
                <a14:useLocalDpi xmlns:a14="http://schemas.microsoft.com/office/drawing/2010/main" val="0"/>
              </a:ext>
            </a:extLst>
          </a:blip>
          <a:srcRect l="23501" t="53399" r="54814" b="18512"/>
          <a:stretch/>
        </p:blipFill>
        <p:spPr>
          <a:xfrm>
            <a:off x="2450013" y="3967019"/>
            <a:ext cx="1944278" cy="1494658"/>
          </a:xfrm>
          <a:prstGeom prst="rect">
            <a:avLst/>
          </a:prstGeom>
        </p:spPr>
      </p:pic>
    </p:spTree>
    <p:extLst>
      <p:ext uri="{BB962C8B-B14F-4D97-AF65-F5344CB8AC3E}">
        <p14:creationId xmlns:p14="http://schemas.microsoft.com/office/powerpoint/2010/main" val="1807678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21574" y="1213270"/>
            <a:ext cx="8710551" cy="4592858"/>
          </a:xfrm>
          <a:prstGeom prst="rect">
            <a:avLst/>
          </a:prstGeom>
        </p:spPr>
      </p:pic>
      <p:sp>
        <p:nvSpPr>
          <p:cNvPr id="3" name="Content Placeholder 2"/>
          <p:cNvSpPr>
            <a:spLocks noGrp="1"/>
          </p:cNvSpPr>
          <p:nvPr>
            <p:ph idx="1"/>
          </p:nvPr>
        </p:nvSpPr>
        <p:spPr>
          <a:xfrm>
            <a:off x="433450" y="1213270"/>
            <a:ext cx="8686800" cy="4592858"/>
          </a:xfrm>
          <a:solidFill>
            <a:schemeClr val="bg1">
              <a:alpha val="80000"/>
            </a:schemeClr>
          </a:solidFill>
        </p:spPr>
        <p:txBody>
          <a:bodyPr>
            <a:normAutofit lnSpcReduction="10000"/>
          </a:bodyPr>
          <a:lstStyle/>
          <a:p>
            <a:pPr marL="457200" indent="0">
              <a:buNone/>
            </a:pPr>
            <a:r>
              <a:rPr lang="en-US" sz="3000" dirty="0" smtClean="0">
                <a:solidFill>
                  <a:srgbClr val="1F497D"/>
                </a:solidFill>
              </a:rPr>
              <a:t>You have been assigned to observe a task force that has been given two days to:</a:t>
            </a:r>
          </a:p>
          <a:p>
            <a:pPr marL="731520"/>
            <a:r>
              <a:rPr lang="en-US" sz="3000" dirty="0">
                <a:solidFill>
                  <a:srgbClr val="1F497D"/>
                </a:solidFill>
              </a:rPr>
              <a:t>I</a:t>
            </a:r>
            <a:r>
              <a:rPr lang="en-US" sz="3000" dirty="0" smtClean="0">
                <a:solidFill>
                  <a:srgbClr val="1F497D"/>
                </a:solidFill>
              </a:rPr>
              <a:t>dentify key problems within the hiring process</a:t>
            </a:r>
          </a:p>
          <a:p>
            <a:pPr marL="731520"/>
            <a:r>
              <a:rPr lang="en-US" sz="3000" dirty="0" smtClean="0">
                <a:solidFill>
                  <a:srgbClr val="1F497D"/>
                </a:solidFill>
              </a:rPr>
              <a:t>Develop potential solutions</a:t>
            </a:r>
          </a:p>
          <a:p>
            <a:pPr marL="731520"/>
            <a:r>
              <a:rPr lang="en-US" sz="3000" dirty="0" smtClean="0">
                <a:solidFill>
                  <a:srgbClr val="1F497D"/>
                </a:solidFill>
              </a:rPr>
              <a:t>Document a detailed implementation plan</a:t>
            </a:r>
          </a:p>
          <a:p>
            <a:pPr marL="457200"/>
            <a:endParaRPr lang="en-US" sz="3000" dirty="0" smtClean="0">
              <a:solidFill>
                <a:srgbClr val="1F497D"/>
              </a:solidFill>
            </a:endParaRPr>
          </a:p>
          <a:p>
            <a:pPr marL="457200" indent="0">
              <a:buNone/>
            </a:pPr>
            <a:r>
              <a:rPr lang="en-US" sz="3000" dirty="0" smtClean="0">
                <a:solidFill>
                  <a:srgbClr val="1F497D"/>
                </a:solidFill>
              </a:rPr>
              <a:t>What would be the result at the end of the two days </a:t>
            </a:r>
            <a:r>
              <a:rPr lang="en-US" sz="3000" b="1" dirty="0" smtClean="0">
                <a:solidFill>
                  <a:srgbClr val="1F497D"/>
                </a:solidFill>
              </a:rPr>
              <a:t>if everyone on the team had the same style</a:t>
            </a:r>
            <a:r>
              <a:rPr lang="en-US" sz="3000" dirty="0" smtClean="0">
                <a:solidFill>
                  <a:srgbClr val="1F497D"/>
                </a:solidFill>
              </a:rPr>
              <a:t> as follows… ?</a:t>
            </a:r>
            <a:endParaRPr lang="en-US" sz="3000" dirty="0">
              <a:solidFill>
                <a:srgbClr val="1F497D"/>
              </a:solidFill>
            </a:endParaRPr>
          </a:p>
        </p:txBody>
      </p:sp>
      <p:sp>
        <p:nvSpPr>
          <p:cNvPr id="2" name="Title 1"/>
          <p:cNvSpPr>
            <a:spLocks noGrp="1"/>
          </p:cNvSpPr>
          <p:nvPr>
            <p:ph type="title"/>
          </p:nvPr>
        </p:nvSpPr>
        <p:spPr/>
        <p:txBody>
          <a:bodyPr>
            <a:normAutofit/>
          </a:bodyPr>
          <a:lstStyle/>
          <a:p>
            <a:r>
              <a:rPr lang="en-US" dirty="0" smtClean="0"/>
              <a:t>E. Assigning the Project Team</a:t>
            </a:r>
            <a:endParaRPr lang="en-US" dirty="0"/>
          </a:p>
        </p:txBody>
      </p:sp>
      <p:sp>
        <p:nvSpPr>
          <p:cNvPr id="6" name="Slide Number Placeholder 5"/>
          <p:cNvSpPr>
            <a:spLocks noGrp="1"/>
          </p:cNvSpPr>
          <p:nvPr>
            <p:ph type="sldNum" sz="quarter" idx="10"/>
          </p:nvPr>
        </p:nvSpPr>
        <p:spPr/>
        <p:txBody>
          <a:bodyPr/>
          <a:lstStyle/>
          <a:p>
            <a:fld id="{D3A7A54F-1440-6D43-BEC7-AA5E25BCB837}" type="slidenum">
              <a:rPr lang="en-US" smtClean="0"/>
              <a:pPr/>
              <a:t>37</a:t>
            </a:fld>
            <a:endParaRPr lang="en-US" dirty="0"/>
          </a:p>
        </p:txBody>
      </p:sp>
      <p:sp>
        <p:nvSpPr>
          <p:cNvPr id="4" name="TextBox 3"/>
          <p:cNvSpPr txBox="1"/>
          <p:nvPr/>
        </p:nvSpPr>
        <p:spPr>
          <a:xfrm>
            <a:off x="8754150" y="4776021"/>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5-11</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2629475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 Assigning the Project Team</a:t>
            </a:r>
            <a:endParaRPr lang="en-US" dirty="0"/>
          </a:p>
        </p:txBody>
      </p:sp>
      <p:sp>
        <p:nvSpPr>
          <p:cNvPr id="27" name="Slide Number Placeholder 26"/>
          <p:cNvSpPr>
            <a:spLocks noGrp="1"/>
          </p:cNvSpPr>
          <p:nvPr>
            <p:ph type="sldNum" sz="quarter" idx="10"/>
          </p:nvPr>
        </p:nvSpPr>
        <p:spPr/>
        <p:txBody>
          <a:bodyPr/>
          <a:lstStyle/>
          <a:p>
            <a:fld id="{D3A7A54F-1440-6D43-BEC7-AA5E25BCB837}" type="slidenum">
              <a:rPr lang="en-US" smtClean="0"/>
              <a:pPr/>
              <a:t>38</a:t>
            </a:fld>
            <a:endParaRPr lang="en-US" dirty="0"/>
          </a:p>
        </p:txBody>
      </p:sp>
      <p:sp>
        <p:nvSpPr>
          <p:cNvPr id="4" name="TextBox 3"/>
          <p:cNvSpPr txBox="1"/>
          <p:nvPr/>
        </p:nvSpPr>
        <p:spPr>
          <a:xfrm>
            <a:off x="8754150" y="4843039"/>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840623741"/>
              </p:ext>
            </p:extLst>
          </p:nvPr>
        </p:nvGraphicFramePr>
        <p:xfrm>
          <a:off x="512065" y="1446735"/>
          <a:ext cx="8510016" cy="4136667"/>
        </p:xfrm>
        <a:graphic>
          <a:graphicData uri="http://schemas.openxmlformats.org/drawingml/2006/table">
            <a:tbl>
              <a:tblPr firstRow="1" bandRow="1">
                <a:tableStyleId>{2D5ABB26-0587-4C30-8999-92F81FD0307C}</a:tableStyleId>
              </a:tblPr>
              <a:tblGrid>
                <a:gridCol w="965317"/>
                <a:gridCol w="1741306"/>
                <a:gridCol w="1645920"/>
                <a:gridCol w="2267712"/>
                <a:gridCol w="1889761"/>
              </a:tblGrid>
              <a:tr h="370840">
                <a:tc>
                  <a:txBody>
                    <a:bodyPr/>
                    <a:lstStyle/>
                    <a:p>
                      <a:endParaRPr lang="en-US" sz="1600" dirty="0">
                        <a:latin typeface="Franklin Gothic Book"/>
                        <a:cs typeface="Franklin Gothic Book"/>
                      </a:endParaRPr>
                    </a:p>
                  </a:txBody>
                  <a:tcP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solidFill>
                            <a:srgbClr val="00467F"/>
                          </a:solidFill>
                          <a:latin typeface="Franklin Gothic Book"/>
                          <a:cs typeface="Franklin Gothic Book"/>
                        </a:rPr>
                        <a:t>What would be the key issue in the room?</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solidFill>
                            <a:srgbClr val="00467F"/>
                          </a:solidFill>
                          <a:latin typeface="Franklin Gothic Book"/>
                          <a:cs typeface="Franklin Gothic Book"/>
                        </a:rPr>
                        <a:t>Would they finish?</a:t>
                      </a:r>
                    </a:p>
                    <a:p>
                      <a:endParaRPr lang="en-US" sz="1600" b="1"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r>
                        <a:rPr lang="en-US" sz="1600" b="1" dirty="0" smtClean="0">
                          <a:solidFill>
                            <a:srgbClr val="00467F"/>
                          </a:solidFill>
                          <a:latin typeface="Franklin Gothic Book"/>
                          <a:cs typeface="Franklin Gothic Book"/>
                        </a:rPr>
                        <a:t>What would be the quality of what they finished?</a:t>
                      </a:r>
                      <a:endParaRPr lang="en-US" sz="1600" b="1"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r>
                        <a:rPr lang="en-US" sz="1600" b="1" dirty="0" smtClean="0">
                          <a:solidFill>
                            <a:srgbClr val="00467F"/>
                          </a:solidFill>
                          <a:latin typeface="Franklin Gothic Book"/>
                          <a:cs typeface="Franklin Gothic Book"/>
                        </a:rPr>
                        <a:t>How would they feel about one another?</a:t>
                      </a:r>
                      <a:endParaRPr lang="en-US" sz="1600" b="1"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tr>
              <a:tr h="370840">
                <a:tc>
                  <a:txBody>
                    <a:bodyPr/>
                    <a:lstStyle/>
                    <a:p>
                      <a:pPr algn="ctr"/>
                      <a:endParaRPr lang="en-US" sz="1600" dirty="0">
                        <a:latin typeface="Franklin Gothic Book"/>
                        <a:cs typeface="Franklin Gothic Book"/>
                      </a:endParaRPr>
                    </a:p>
                  </a:txBody>
                  <a:tcP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400" dirty="0" smtClean="0">
                          <a:solidFill>
                            <a:srgbClr val="00467F"/>
                          </a:solidFill>
                          <a:latin typeface="Franklin Gothic Book"/>
                          <a:cs typeface="Franklin Gothic Book"/>
                        </a:rPr>
                        <a:t>“Who</a:t>
                      </a:r>
                      <a:r>
                        <a:rPr lang="en-US" sz="1400" baseline="0" dirty="0" smtClean="0">
                          <a:solidFill>
                            <a:srgbClr val="00467F"/>
                          </a:solidFill>
                          <a:latin typeface="Franklin Gothic Book"/>
                          <a:cs typeface="Franklin Gothic Book"/>
                        </a:rPr>
                        <a:t> ________”</a:t>
                      </a:r>
                      <a:endParaRPr lang="en-US" sz="1400"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400" dirty="0" smtClean="0">
                          <a:solidFill>
                            <a:srgbClr val="00467F"/>
                          </a:solidFill>
                          <a:latin typeface="Franklin Gothic Book"/>
                          <a:cs typeface="Franklin Gothic Book"/>
                        </a:rPr>
                        <a:t>Yes/No/Maybe</a:t>
                      </a:r>
                      <a:endParaRPr lang="en-US" sz="1400"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400" dirty="0" smtClean="0">
                          <a:solidFill>
                            <a:srgbClr val="00467F"/>
                          </a:solidFill>
                          <a:latin typeface="Franklin Gothic Book"/>
                          <a:cs typeface="Franklin Gothic Book"/>
                        </a:rPr>
                        <a:t>High/Medium/Low</a:t>
                      </a:r>
                      <a:endParaRPr lang="en-US" sz="1400"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400" dirty="0" smtClean="0">
                          <a:solidFill>
                            <a:srgbClr val="00467F"/>
                          </a:solidFill>
                          <a:latin typeface="Franklin Gothic Book"/>
                          <a:cs typeface="Franklin Gothic Book"/>
                        </a:rPr>
                        <a:t>Like/Not</a:t>
                      </a:r>
                      <a:r>
                        <a:rPr lang="en-US" sz="1400" baseline="0" dirty="0" smtClean="0">
                          <a:solidFill>
                            <a:srgbClr val="00467F"/>
                          </a:solidFill>
                          <a:latin typeface="Franklin Gothic Book"/>
                          <a:cs typeface="Franklin Gothic Book"/>
                        </a:rPr>
                        <a:t> Like/ N</a:t>
                      </a:r>
                      <a:r>
                        <a:rPr lang="en-US" sz="1400" dirty="0" smtClean="0">
                          <a:solidFill>
                            <a:srgbClr val="00467F"/>
                          </a:solidFill>
                          <a:latin typeface="Franklin Gothic Book"/>
                          <a:cs typeface="Franklin Gothic Book"/>
                        </a:rPr>
                        <a:t>eutral</a:t>
                      </a:r>
                      <a:endParaRPr lang="en-US" sz="1400"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763270">
                <a:tc>
                  <a:txBody>
                    <a:bodyPr/>
                    <a:lstStyle/>
                    <a:p>
                      <a:pPr algn="ctr"/>
                      <a:r>
                        <a:rPr lang="en-US" sz="2000" b="1" dirty="0" smtClean="0">
                          <a:solidFill>
                            <a:schemeClr val="accent2"/>
                          </a:solidFill>
                          <a:latin typeface="Franklin Gothic Book"/>
                          <a:cs typeface="Franklin Gothic Book"/>
                        </a:rPr>
                        <a:t>D</a:t>
                      </a:r>
                      <a:endParaRPr lang="en-US" sz="2000" b="1" dirty="0">
                        <a:solidFill>
                          <a:schemeClr val="accent2"/>
                        </a:solidFill>
                        <a:latin typeface="Franklin Gothic Book"/>
                        <a:cs typeface="Franklin Gothic Book"/>
                      </a:endParaRPr>
                    </a:p>
                  </a:txBody>
                  <a:tcPr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1600"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1600"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1600" i="1"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1600"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751417">
                <a:tc>
                  <a:txBody>
                    <a:bodyPr/>
                    <a:lstStyle/>
                    <a:p>
                      <a:pPr algn="ctr"/>
                      <a:r>
                        <a:rPr lang="en-US" sz="2000" b="1" dirty="0" smtClean="0">
                          <a:solidFill>
                            <a:schemeClr val="accent2"/>
                          </a:solidFill>
                          <a:latin typeface="Franklin Gothic Book"/>
                          <a:cs typeface="Franklin Gothic Book"/>
                        </a:rPr>
                        <a:t>I</a:t>
                      </a:r>
                      <a:endParaRPr lang="en-US" sz="2000" b="1" dirty="0">
                        <a:solidFill>
                          <a:schemeClr val="accent2"/>
                        </a:solidFill>
                        <a:latin typeface="Franklin Gothic Book"/>
                        <a:cs typeface="Franklin Gothic Book"/>
                      </a:endParaRPr>
                    </a:p>
                  </a:txBody>
                  <a:tcPr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1600"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1600"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1600" i="1"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1600"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740833">
                <a:tc>
                  <a:txBody>
                    <a:bodyPr/>
                    <a:lstStyle/>
                    <a:p>
                      <a:pPr algn="ctr"/>
                      <a:r>
                        <a:rPr lang="en-US" sz="2000" b="1" dirty="0" smtClean="0">
                          <a:solidFill>
                            <a:schemeClr val="accent2"/>
                          </a:solidFill>
                          <a:latin typeface="Franklin Gothic Book"/>
                          <a:cs typeface="Franklin Gothic Book"/>
                        </a:rPr>
                        <a:t>S</a:t>
                      </a:r>
                      <a:endParaRPr lang="en-US" sz="2000" b="1" dirty="0">
                        <a:solidFill>
                          <a:schemeClr val="accent2"/>
                        </a:solidFill>
                        <a:latin typeface="Franklin Gothic Book"/>
                        <a:cs typeface="Franklin Gothic Book"/>
                      </a:endParaRPr>
                    </a:p>
                  </a:txBody>
                  <a:tcPr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1600"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1600"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1600" i="1"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1600"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687347">
                <a:tc>
                  <a:txBody>
                    <a:bodyPr/>
                    <a:lstStyle/>
                    <a:p>
                      <a:pPr algn="ctr"/>
                      <a:r>
                        <a:rPr lang="en-US" sz="2000" b="1" dirty="0" smtClean="0">
                          <a:solidFill>
                            <a:schemeClr val="accent2"/>
                          </a:solidFill>
                          <a:latin typeface="Franklin Gothic Book"/>
                          <a:cs typeface="Franklin Gothic Book"/>
                        </a:rPr>
                        <a:t>C</a:t>
                      </a:r>
                      <a:endParaRPr lang="en-US" sz="2000" b="1" dirty="0">
                        <a:solidFill>
                          <a:schemeClr val="accent2"/>
                        </a:solidFill>
                        <a:latin typeface="Franklin Gothic Book"/>
                        <a:cs typeface="Franklin Gothic Book"/>
                      </a:endParaRPr>
                    </a:p>
                  </a:txBody>
                  <a:tcPr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endParaRPr lang="en-US" sz="1600"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endParaRPr lang="en-US" sz="1600"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endParaRPr lang="en-US" sz="1600"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endParaRPr lang="en-US" sz="1600" dirty="0">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tcPr>
                </a:tc>
              </a:tr>
            </a:tbl>
          </a:graphicData>
        </a:graphic>
      </p:graphicFrame>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5-11</a:t>
            </a:r>
            <a:endParaRPr lang="en-US" sz="1400" dirty="0">
              <a:solidFill>
                <a:srgbClr val="002C54"/>
              </a:solidFill>
              <a:latin typeface="Arial Black" pitchFamily="34" charset="0"/>
            </a:endParaRPr>
          </a:p>
        </p:txBody>
      </p:sp>
      <p:sp>
        <p:nvSpPr>
          <p:cNvPr id="10" name="TextBox 9"/>
          <p:cNvSpPr txBox="1"/>
          <p:nvPr/>
        </p:nvSpPr>
        <p:spPr>
          <a:xfrm>
            <a:off x="1598337" y="2810150"/>
            <a:ext cx="1486022" cy="369332"/>
          </a:xfrm>
          <a:prstGeom prst="rect">
            <a:avLst/>
          </a:prstGeom>
          <a:noFill/>
        </p:spPr>
        <p:txBody>
          <a:bodyPr wrap="square" rtlCol="0">
            <a:spAutoFit/>
          </a:bodyPr>
          <a:lstStyle/>
          <a:p>
            <a:pPr algn="ctr"/>
            <a:r>
              <a:rPr lang="en-US" dirty="0" smtClean="0">
                <a:latin typeface="Franklin Gothic Book"/>
                <a:cs typeface="Franklin Gothic Book"/>
              </a:rPr>
              <a:t>Leads</a:t>
            </a:r>
            <a:endParaRPr lang="en-US" dirty="0">
              <a:latin typeface="Franklin Gothic Book"/>
              <a:cs typeface="Franklin Gothic Book"/>
            </a:endParaRPr>
          </a:p>
        </p:txBody>
      </p:sp>
      <p:sp>
        <p:nvSpPr>
          <p:cNvPr id="11" name="TextBox 10"/>
          <p:cNvSpPr txBox="1"/>
          <p:nvPr/>
        </p:nvSpPr>
        <p:spPr>
          <a:xfrm>
            <a:off x="3300350" y="2810150"/>
            <a:ext cx="1486022" cy="369332"/>
          </a:xfrm>
          <a:prstGeom prst="rect">
            <a:avLst/>
          </a:prstGeom>
          <a:noFill/>
        </p:spPr>
        <p:txBody>
          <a:bodyPr wrap="square" rtlCol="0">
            <a:spAutoFit/>
          </a:bodyPr>
          <a:lstStyle/>
          <a:p>
            <a:pPr algn="ctr"/>
            <a:r>
              <a:rPr lang="en-US" dirty="0">
                <a:latin typeface="Franklin Gothic Book"/>
                <a:cs typeface="Franklin Gothic Book"/>
              </a:rPr>
              <a:t>Yes</a:t>
            </a:r>
          </a:p>
        </p:txBody>
      </p:sp>
      <p:sp>
        <p:nvSpPr>
          <p:cNvPr id="12" name="TextBox 11"/>
          <p:cNvSpPr txBox="1"/>
          <p:nvPr/>
        </p:nvSpPr>
        <p:spPr>
          <a:xfrm>
            <a:off x="4941886" y="2687040"/>
            <a:ext cx="2125356" cy="615553"/>
          </a:xfrm>
          <a:prstGeom prst="rect">
            <a:avLst/>
          </a:prstGeom>
          <a:noFill/>
        </p:spPr>
        <p:txBody>
          <a:bodyPr wrap="square" rtlCol="0">
            <a:spAutoFit/>
          </a:bodyPr>
          <a:lstStyle/>
          <a:p>
            <a:pPr algn="ctr"/>
            <a:r>
              <a:rPr lang="en-US" dirty="0">
                <a:latin typeface="Franklin Gothic Book"/>
                <a:cs typeface="Franklin Gothic Book"/>
              </a:rPr>
              <a:t>Low</a:t>
            </a:r>
          </a:p>
          <a:p>
            <a:pPr algn="ctr"/>
            <a:r>
              <a:rPr lang="en-US" sz="1600" i="1" dirty="0">
                <a:latin typeface="Franklin Gothic Book"/>
                <a:cs typeface="Franklin Gothic Book"/>
              </a:rPr>
              <a:t>Fast/Low </a:t>
            </a:r>
            <a:r>
              <a:rPr lang="en-US" sz="1600" i="1" dirty="0" smtClean="0">
                <a:latin typeface="Franklin Gothic Book"/>
                <a:cs typeface="Franklin Gothic Book"/>
              </a:rPr>
              <a:t>Teamwork</a:t>
            </a:r>
            <a:endParaRPr lang="en-US" sz="1600" i="1" dirty="0">
              <a:latin typeface="Franklin Gothic Book"/>
              <a:cs typeface="Franklin Gothic Book"/>
            </a:endParaRPr>
          </a:p>
        </p:txBody>
      </p:sp>
      <p:sp>
        <p:nvSpPr>
          <p:cNvPr id="13" name="TextBox 12"/>
          <p:cNvSpPr txBox="1"/>
          <p:nvPr/>
        </p:nvSpPr>
        <p:spPr>
          <a:xfrm>
            <a:off x="7188197" y="2810150"/>
            <a:ext cx="1771130" cy="369332"/>
          </a:xfrm>
          <a:prstGeom prst="rect">
            <a:avLst/>
          </a:prstGeom>
          <a:noFill/>
        </p:spPr>
        <p:txBody>
          <a:bodyPr wrap="square" rtlCol="0">
            <a:spAutoFit/>
          </a:bodyPr>
          <a:lstStyle/>
          <a:p>
            <a:pPr algn="ctr"/>
            <a:r>
              <a:rPr lang="en-US" dirty="0">
                <a:latin typeface="Franklin Gothic Book"/>
                <a:cs typeface="Franklin Gothic Book"/>
              </a:rPr>
              <a:t>Not Like</a:t>
            </a:r>
          </a:p>
        </p:txBody>
      </p:sp>
      <p:sp>
        <p:nvSpPr>
          <p:cNvPr id="14" name="TextBox 13"/>
          <p:cNvSpPr txBox="1"/>
          <p:nvPr/>
        </p:nvSpPr>
        <p:spPr>
          <a:xfrm>
            <a:off x="1598337" y="3587750"/>
            <a:ext cx="1486022" cy="369332"/>
          </a:xfrm>
          <a:prstGeom prst="rect">
            <a:avLst/>
          </a:prstGeom>
          <a:noFill/>
        </p:spPr>
        <p:txBody>
          <a:bodyPr wrap="square" rtlCol="0">
            <a:spAutoFit/>
          </a:bodyPr>
          <a:lstStyle/>
          <a:p>
            <a:pPr algn="ctr"/>
            <a:r>
              <a:rPr lang="en-US" dirty="0">
                <a:latin typeface="Franklin Gothic Book"/>
                <a:cs typeface="Franklin Gothic Book"/>
              </a:rPr>
              <a:t>Speaks</a:t>
            </a:r>
          </a:p>
        </p:txBody>
      </p:sp>
      <p:sp>
        <p:nvSpPr>
          <p:cNvPr id="15" name="TextBox 14"/>
          <p:cNvSpPr txBox="1"/>
          <p:nvPr/>
        </p:nvSpPr>
        <p:spPr>
          <a:xfrm>
            <a:off x="3300350" y="3587750"/>
            <a:ext cx="1486022" cy="369332"/>
          </a:xfrm>
          <a:prstGeom prst="rect">
            <a:avLst/>
          </a:prstGeom>
          <a:noFill/>
        </p:spPr>
        <p:txBody>
          <a:bodyPr wrap="square" rtlCol="0">
            <a:spAutoFit/>
          </a:bodyPr>
          <a:lstStyle/>
          <a:p>
            <a:pPr algn="ctr"/>
            <a:r>
              <a:rPr lang="en-US" dirty="0">
                <a:latin typeface="Franklin Gothic Book"/>
                <a:cs typeface="Franklin Gothic Book"/>
              </a:rPr>
              <a:t>Maybe</a:t>
            </a:r>
          </a:p>
        </p:txBody>
      </p:sp>
      <p:sp>
        <p:nvSpPr>
          <p:cNvPr id="17" name="TextBox 16"/>
          <p:cNvSpPr txBox="1"/>
          <p:nvPr/>
        </p:nvSpPr>
        <p:spPr>
          <a:xfrm>
            <a:off x="4941886" y="3464640"/>
            <a:ext cx="2125356" cy="615553"/>
          </a:xfrm>
          <a:prstGeom prst="rect">
            <a:avLst/>
          </a:prstGeom>
          <a:noFill/>
        </p:spPr>
        <p:txBody>
          <a:bodyPr wrap="square" rtlCol="0">
            <a:spAutoFit/>
          </a:bodyPr>
          <a:lstStyle/>
          <a:p>
            <a:pPr algn="ctr"/>
            <a:r>
              <a:rPr lang="en-US" dirty="0">
                <a:latin typeface="Franklin Gothic Book"/>
                <a:cs typeface="Franklin Gothic Book"/>
              </a:rPr>
              <a:t>Low</a:t>
            </a:r>
          </a:p>
          <a:p>
            <a:pPr algn="ctr"/>
            <a:r>
              <a:rPr lang="en-US" sz="1600" i="1" dirty="0">
                <a:latin typeface="Franklin Gothic Book"/>
                <a:cs typeface="Franklin Gothic Book"/>
              </a:rPr>
              <a:t>High Level/Low Work</a:t>
            </a:r>
          </a:p>
        </p:txBody>
      </p:sp>
      <p:sp>
        <p:nvSpPr>
          <p:cNvPr id="18" name="TextBox 17"/>
          <p:cNvSpPr txBox="1"/>
          <p:nvPr/>
        </p:nvSpPr>
        <p:spPr>
          <a:xfrm>
            <a:off x="7188197" y="3587750"/>
            <a:ext cx="1771130" cy="369332"/>
          </a:xfrm>
          <a:prstGeom prst="rect">
            <a:avLst/>
          </a:prstGeom>
          <a:noFill/>
        </p:spPr>
        <p:txBody>
          <a:bodyPr wrap="square" rtlCol="0">
            <a:spAutoFit/>
          </a:bodyPr>
          <a:lstStyle/>
          <a:p>
            <a:pPr algn="ctr"/>
            <a:r>
              <a:rPr lang="en-US" dirty="0">
                <a:latin typeface="Franklin Gothic Book"/>
                <a:cs typeface="Franklin Gothic Book"/>
              </a:rPr>
              <a:t>Like</a:t>
            </a:r>
          </a:p>
        </p:txBody>
      </p:sp>
      <p:sp>
        <p:nvSpPr>
          <p:cNvPr id="19" name="TextBox 18"/>
          <p:cNvSpPr txBox="1"/>
          <p:nvPr/>
        </p:nvSpPr>
        <p:spPr>
          <a:xfrm>
            <a:off x="1598337" y="4346179"/>
            <a:ext cx="1486022" cy="369332"/>
          </a:xfrm>
          <a:prstGeom prst="rect">
            <a:avLst/>
          </a:prstGeom>
          <a:noFill/>
        </p:spPr>
        <p:txBody>
          <a:bodyPr wrap="square" rtlCol="0">
            <a:spAutoFit/>
          </a:bodyPr>
          <a:lstStyle/>
          <a:p>
            <a:pPr algn="ctr"/>
            <a:r>
              <a:rPr lang="en-US" dirty="0">
                <a:latin typeface="Franklin Gothic Book"/>
                <a:cs typeface="Franklin Gothic Book"/>
              </a:rPr>
              <a:t>Confronts</a:t>
            </a:r>
          </a:p>
        </p:txBody>
      </p:sp>
      <p:sp>
        <p:nvSpPr>
          <p:cNvPr id="20" name="TextBox 19"/>
          <p:cNvSpPr txBox="1"/>
          <p:nvPr/>
        </p:nvSpPr>
        <p:spPr>
          <a:xfrm>
            <a:off x="3300350" y="4346179"/>
            <a:ext cx="1486022" cy="369332"/>
          </a:xfrm>
          <a:prstGeom prst="rect">
            <a:avLst/>
          </a:prstGeom>
          <a:noFill/>
        </p:spPr>
        <p:txBody>
          <a:bodyPr wrap="square" rtlCol="0">
            <a:spAutoFit/>
          </a:bodyPr>
          <a:lstStyle/>
          <a:p>
            <a:pPr algn="ctr"/>
            <a:r>
              <a:rPr lang="en-US" dirty="0">
                <a:latin typeface="Franklin Gothic Book"/>
                <a:cs typeface="Franklin Gothic Book"/>
              </a:rPr>
              <a:t>Yes</a:t>
            </a:r>
          </a:p>
        </p:txBody>
      </p:sp>
      <p:sp>
        <p:nvSpPr>
          <p:cNvPr id="21" name="TextBox 20"/>
          <p:cNvSpPr txBox="1"/>
          <p:nvPr/>
        </p:nvSpPr>
        <p:spPr>
          <a:xfrm>
            <a:off x="4941886" y="4207680"/>
            <a:ext cx="2125356" cy="646331"/>
          </a:xfrm>
          <a:prstGeom prst="rect">
            <a:avLst/>
          </a:prstGeom>
          <a:noFill/>
        </p:spPr>
        <p:txBody>
          <a:bodyPr wrap="square" rtlCol="0">
            <a:spAutoFit/>
          </a:bodyPr>
          <a:lstStyle/>
          <a:p>
            <a:pPr algn="ctr"/>
            <a:r>
              <a:rPr lang="en-US" sz="2000" dirty="0">
                <a:latin typeface="Franklin Gothic Book"/>
                <a:cs typeface="Franklin Gothic Book"/>
              </a:rPr>
              <a:t>Low</a:t>
            </a:r>
          </a:p>
          <a:p>
            <a:pPr algn="ctr"/>
            <a:r>
              <a:rPr lang="en-US" sz="1600" i="1" dirty="0">
                <a:latin typeface="Franklin Gothic Book"/>
                <a:cs typeface="Franklin Gothic Book"/>
              </a:rPr>
              <a:t>Creativity, Challenge</a:t>
            </a:r>
          </a:p>
        </p:txBody>
      </p:sp>
      <p:sp>
        <p:nvSpPr>
          <p:cNvPr id="22" name="TextBox 21"/>
          <p:cNvSpPr txBox="1"/>
          <p:nvPr/>
        </p:nvSpPr>
        <p:spPr>
          <a:xfrm>
            <a:off x="7188197" y="4346179"/>
            <a:ext cx="1771130" cy="369332"/>
          </a:xfrm>
          <a:prstGeom prst="rect">
            <a:avLst/>
          </a:prstGeom>
          <a:noFill/>
        </p:spPr>
        <p:txBody>
          <a:bodyPr wrap="square" rtlCol="0">
            <a:spAutoFit/>
          </a:bodyPr>
          <a:lstStyle/>
          <a:p>
            <a:pPr algn="ctr"/>
            <a:r>
              <a:rPr lang="en-US" dirty="0" smtClean="0">
                <a:latin typeface="Franklin Gothic Book"/>
                <a:cs typeface="Franklin Gothic Book"/>
              </a:rPr>
              <a:t>Love</a:t>
            </a:r>
            <a:endParaRPr lang="en-US" dirty="0">
              <a:latin typeface="Franklin Gothic Book"/>
              <a:cs typeface="Franklin Gothic Book"/>
            </a:endParaRPr>
          </a:p>
        </p:txBody>
      </p:sp>
      <p:sp>
        <p:nvSpPr>
          <p:cNvPr id="23" name="TextBox 22"/>
          <p:cNvSpPr txBox="1"/>
          <p:nvPr/>
        </p:nvSpPr>
        <p:spPr>
          <a:xfrm>
            <a:off x="1598337" y="5064985"/>
            <a:ext cx="1486022" cy="369332"/>
          </a:xfrm>
          <a:prstGeom prst="rect">
            <a:avLst/>
          </a:prstGeom>
          <a:noFill/>
        </p:spPr>
        <p:txBody>
          <a:bodyPr wrap="square" rtlCol="0">
            <a:spAutoFit/>
          </a:bodyPr>
          <a:lstStyle/>
          <a:p>
            <a:pPr algn="ctr"/>
            <a:r>
              <a:rPr lang="en-US" dirty="0">
                <a:latin typeface="Franklin Gothic Book"/>
                <a:cs typeface="Franklin Gothic Book"/>
              </a:rPr>
              <a:t>Stops</a:t>
            </a:r>
          </a:p>
        </p:txBody>
      </p:sp>
      <p:sp>
        <p:nvSpPr>
          <p:cNvPr id="24" name="TextBox 23"/>
          <p:cNvSpPr txBox="1"/>
          <p:nvPr/>
        </p:nvSpPr>
        <p:spPr>
          <a:xfrm>
            <a:off x="3300350" y="5064985"/>
            <a:ext cx="1486022" cy="369332"/>
          </a:xfrm>
          <a:prstGeom prst="rect">
            <a:avLst/>
          </a:prstGeom>
          <a:noFill/>
        </p:spPr>
        <p:txBody>
          <a:bodyPr wrap="square" rtlCol="0">
            <a:spAutoFit/>
          </a:bodyPr>
          <a:lstStyle/>
          <a:p>
            <a:pPr algn="ctr"/>
            <a:r>
              <a:rPr lang="en-US" dirty="0">
                <a:latin typeface="Franklin Gothic Book"/>
                <a:cs typeface="Franklin Gothic Book"/>
              </a:rPr>
              <a:t>No</a:t>
            </a:r>
          </a:p>
        </p:txBody>
      </p:sp>
      <p:sp>
        <p:nvSpPr>
          <p:cNvPr id="25" name="TextBox 24"/>
          <p:cNvSpPr txBox="1"/>
          <p:nvPr/>
        </p:nvSpPr>
        <p:spPr>
          <a:xfrm>
            <a:off x="4941886" y="5049596"/>
            <a:ext cx="2125356" cy="400110"/>
          </a:xfrm>
          <a:prstGeom prst="rect">
            <a:avLst/>
          </a:prstGeom>
          <a:noFill/>
        </p:spPr>
        <p:txBody>
          <a:bodyPr wrap="square" rtlCol="0">
            <a:spAutoFit/>
          </a:bodyPr>
          <a:lstStyle/>
          <a:p>
            <a:pPr algn="ctr"/>
            <a:r>
              <a:rPr lang="en-US" sz="2000" dirty="0">
                <a:latin typeface="Franklin Gothic Book"/>
                <a:cs typeface="Franklin Gothic Book"/>
              </a:rPr>
              <a:t>High</a:t>
            </a:r>
          </a:p>
        </p:txBody>
      </p:sp>
      <p:sp>
        <p:nvSpPr>
          <p:cNvPr id="26" name="TextBox 25"/>
          <p:cNvSpPr txBox="1"/>
          <p:nvPr/>
        </p:nvSpPr>
        <p:spPr>
          <a:xfrm>
            <a:off x="7188197" y="5064985"/>
            <a:ext cx="1771130" cy="369332"/>
          </a:xfrm>
          <a:prstGeom prst="rect">
            <a:avLst/>
          </a:prstGeom>
          <a:noFill/>
        </p:spPr>
        <p:txBody>
          <a:bodyPr wrap="square" rtlCol="0">
            <a:spAutoFit/>
          </a:bodyPr>
          <a:lstStyle/>
          <a:p>
            <a:pPr algn="ctr"/>
            <a:r>
              <a:rPr lang="en-US" dirty="0">
                <a:latin typeface="Franklin Gothic Book"/>
                <a:cs typeface="Franklin Gothic Book"/>
              </a:rPr>
              <a:t>Neutral</a:t>
            </a:r>
          </a:p>
        </p:txBody>
      </p:sp>
    </p:spTree>
    <p:extLst>
      <p:ext uri="{BB962C8B-B14F-4D97-AF65-F5344CB8AC3E}">
        <p14:creationId xmlns:p14="http://schemas.microsoft.com/office/powerpoint/2010/main" val="1424378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7" grpId="0"/>
      <p:bldP spid="18" grpId="0"/>
      <p:bldP spid="19" grpId="0"/>
      <p:bldP spid="20" grpId="0"/>
      <p:bldP spid="21" grpId="0"/>
      <p:bldP spid="22" grpId="0"/>
      <p:bldP spid="23" grpId="0"/>
      <p:bldP spid="24" grpId="0"/>
      <p:bldP spid="25" grpId="0"/>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 Assigning the Project Team</a:t>
            </a:r>
            <a:endParaRPr lang="en-US" dirty="0"/>
          </a:p>
        </p:txBody>
      </p:sp>
      <p:sp>
        <p:nvSpPr>
          <p:cNvPr id="14" name="Slide Number Placeholder 13"/>
          <p:cNvSpPr>
            <a:spLocks noGrp="1"/>
          </p:cNvSpPr>
          <p:nvPr>
            <p:ph type="sldNum" sz="quarter" idx="10"/>
          </p:nvPr>
        </p:nvSpPr>
        <p:spPr/>
        <p:txBody>
          <a:bodyPr/>
          <a:lstStyle/>
          <a:p>
            <a:fld id="{D3A7A54F-1440-6D43-BEC7-AA5E25BCB837}" type="slidenum">
              <a:rPr lang="en-US" smtClean="0"/>
              <a:pPr/>
              <a:t>39</a:t>
            </a:fld>
            <a:endParaRPr lang="en-US" dirty="0"/>
          </a:p>
        </p:txBody>
      </p:sp>
      <p:sp>
        <p:nvSpPr>
          <p:cNvPr id="4" name="TextBox 3"/>
          <p:cNvSpPr txBox="1"/>
          <p:nvPr/>
        </p:nvSpPr>
        <p:spPr>
          <a:xfrm>
            <a:off x="8754150" y="5370998"/>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708556446"/>
              </p:ext>
            </p:extLst>
          </p:nvPr>
        </p:nvGraphicFramePr>
        <p:xfrm>
          <a:off x="783390" y="1341844"/>
          <a:ext cx="7970760" cy="4734560"/>
        </p:xfrm>
        <a:graphic>
          <a:graphicData uri="http://schemas.openxmlformats.org/drawingml/2006/table">
            <a:tbl>
              <a:tblPr firstRow="1" bandRow="1">
                <a:tableStyleId>{2D5ABB26-0587-4C30-8999-92F81FD0307C}</a:tableStyleId>
              </a:tblPr>
              <a:tblGrid>
                <a:gridCol w="2616273"/>
                <a:gridCol w="1252706"/>
                <a:gridCol w="1274879"/>
                <a:gridCol w="1441166"/>
                <a:gridCol w="1385736"/>
              </a:tblGrid>
              <a:tr h="370840">
                <a:tc>
                  <a:txBody>
                    <a:bodyPr/>
                    <a:lstStyle/>
                    <a:p>
                      <a:endParaRPr lang="en-US" sz="2800" dirty="0">
                        <a:solidFill>
                          <a:srgbClr val="00467F"/>
                        </a:solidFill>
                        <a:latin typeface="Franklin Gothic Book"/>
                        <a:cs typeface="Franklin Gothic Book"/>
                      </a:endParaRPr>
                    </a:p>
                  </a:txBody>
                  <a:tcP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dirty="0" smtClean="0">
                          <a:solidFill>
                            <a:srgbClr val="00467F"/>
                          </a:solidFill>
                          <a:latin typeface="Franklin Gothic Book"/>
                          <a:cs typeface="Franklin Gothic Book"/>
                        </a:rPr>
                        <a:t>Drive</a:t>
                      </a:r>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dirty="0" smtClean="0">
                          <a:solidFill>
                            <a:srgbClr val="00467F"/>
                          </a:solidFill>
                          <a:latin typeface="Franklin Gothic Book"/>
                          <a:cs typeface="Franklin Gothic Book"/>
                        </a:rPr>
                        <a:t>Influence</a:t>
                      </a:r>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dirty="0" smtClean="0">
                          <a:solidFill>
                            <a:srgbClr val="00467F"/>
                          </a:solidFill>
                          <a:latin typeface="Franklin Gothic Book"/>
                          <a:cs typeface="Franklin Gothic Book"/>
                        </a:rPr>
                        <a:t>Steadiness</a:t>
                      </a:r>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dirty="0" smtClean="0">
                          <a:solidFill>
                            <a:srgbClr val="00467F"/>
                          </a:solidFill>
                          <a:latin typeface="Franklin Gothic Book"/>
                          <a:cs typeface="Franklin Gothic Book"/>
                        </a:rPr>
                        <a:t>Compliance</a:t>
                      </a:r>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tr>
              <a:tr h="370840">
                <a:tc>
                  <a:txBody>
                    <a:bodyPr/>
                    <a:lstStyle/>
                    <a:p>
                      <a:r>
                        <a:rPr lang="en-US" sz="1600" b="1" dirty="0" smtClean="0">
                          <a:solidFill>
                            <a:srgbClr val="00467F"/>
                          </a:solidFill>
                          <a:latin typeface="Franklin Gothic Book"/>
                          <a:cs typeface="Franklin Gothic Book"/>
                        </a:rPr>
                        <a:t>Which Style is Naturally</a:t>
                      </a:r>
                    </a:p>
                    <a:p>
                      <a:r>
                        <a:rPr lang="en-US" sz="1600" b="1" dirty="0" smtClean="0">
                          <a:solidFill>
                            <a:srgbClr val="00467F"/>
                          </a:solidFill>
                          <a:latin typeface="Franklin Gothic Book"/>
                          <a:cs typeface="Franklin Gothic Book"/>
                        </a:rPr>
                        <a:t>Best At… ?</a:t>
                      </a:r>
                    </a:p>
                  </a:txBody>
                  <a:tcP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3200" b="1" dirty="0" smtClean="0">
                          <a:solidFill>
                            <a:srgbClr val="00467F"/>
                          </a:solidFill>
                          <a:latin typeface="Franklin Gothic Book"/>
                          <a:cs typeface="Franklin Gothic Book"/>
                        </a:rPr>
                        <a:t>D</a:t>
                      </a:r>
                      <a:endParaRPr lang="en-US" sz="3200" b="1"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3200" b="1" dirty="0" smtClean="0">
                          <a:solidFill>
                            <a:srgbClr val="00467F"/>
                          </a:solidFill>
                          <a:latin typeface="Franklin Gothic Book"/>
                          <a:cs typeface="Franklin Gothic Book"/>
                        </a:rPr>
                        <a:t>I</a:t>
                      </a:r>
                      <a:endParaRPr lang="en-US" sz="3200" b="1"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3200" b="1" dirty="0" smtClean="0">
                          <a:solidFill>
                            <a:srgbClr val="00467F"/>
                          </a:solidFill>
                          <a:latin typeface="Franklin Gothic Book"/>
                          <a:cs typeface="Franklin Gothic Book"/>
                        </a:rPr>
                        <a:t>S</a:t>
                      </a:r>
                      <a:endParaRPr lang="en-US" sz="3200" b="1"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3200" b="1" dirty="0" smtClean="0">
                          <a:solidFill>
                            <a:srgbClr val="00467F"/>
                          </a:solidFill>
                          <a:latin typeface="Franklin Gothic Book"/>
                          <a:cs typeface="Franklin Gothic Book"/>
                        </a:rPr>
                        <a:t>C</a:t>
                      </a:r>
                      <a:endParaRPr lang="en-US" sz="3200" b="1"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370840">
                <a:tc>
                  <a:txBody>
                    <a:bodyPr/>
                    <a:lstStyle/>
                    <a:p>
                      <a:r>
                        <a:rPr lang="en-US" sz="1600" dirty="0" smtClean="0">
                          <a:solidFill>
                            <a:srgbClr val="00467F"/>
                          </a:solidFill>
                          <a:latin typeface="Franklin Gothic Book"/>
                          <a:cs typeface="Franklin Gothic Book"/>
                        </a:rPr>
                        <a:t>1. Identifying problems</a:t>
                      </a:r>
                      <a:endParaRPr lang="en-US" sz="1600" dirty="0">
                        <a:solidFill>
                          <a:srgbClr val="00467F"/>
                        </a:solidFill>
                        <a:latin typeface="Franklin Gothic Book"/>
                        <a:cs typeface="Franklin Gothic Book"/>
                      </a:endParaRPr>
                    </a:p>
                  </a:txBody>
                  <a:tcP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370840">
                <a:tc>
                  <a:txBody>
                    <a:bodyPr/>
                    <a:lstStyle/>
                    <a:p>
                      <a:r>
                        <a:rPr lang="en-US" sz="1600" dirty="0" smtClean="0">
                          <a:solidFill>
                            <a:srgbClr val="00467F"/>
                          </a:solidFill>
                          <a:latin typeface="Franklin Gothic Book"/>
                          <a:cs typeface="Franklin Gothic Book"/>
                        </a:rPr>
                        <a:t>2. Brainstorming </a:t>
                      </a:r>
                      <a:br>
                        <a:rPr lang="en-US" sz="1600" dirty="0" smtClean="0">
                          <a:solidFill>
                            <a:srgbClr val="00467F"/>
                          </a:solidFill>
                          <a:latin typeface="Franklin Gothic Book"/>
                          <a:cs typeface="Franklin Gothic Book"/>
                        </a:rPr>
                      </a:br>
                      <a:r>
                        <a:rPr lang="en-US" sz="1600" dirty="0" smtClean="0">
                          <a:solidFill>
                            <a:srgbClr val="00467F"/>
                          </a:solidFill>
                          <a:latin typeface="Franklin Gothic Book"/>
                          <a:cs typeface="Franklin Gothic Book"/>
                        </a:rPr>
                        <a:t>    solutions</a:t>
                      </a:r>
                      <a:endParaRPr lang="en-US" sz="1600" dirty="0">
                        <a:solidFill>
                          <a:srgbClr val="00467F"/>
                        </a:solidFill>
                        <a:latin typeface="Franklin Gothic Book"/>
                        <a:cs typeface="Franklin Gothic Book"/>
                      </a:endParaRPr>
                    </a:p>
                  </a:txBody>
                  <a:tcP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370840">
                <a:tc>
                  <a:txBody>
                    <a:bodyPr/>
                    <a:lstStyle/>
                    <a:p>
                      <a:r>
                        <a:rPr lang="en-US" sz="1600" dirty="0" smtClean="0">
                          <a:solidFill>
                            <a:srgbClr val="00467F"/>
                          </a:solidFill>
                          <a:latin typeface="Franklin Gothic Book"/>
                          <a:cs typeface="Franklin Gothic Book"/>
                        </a:rPr>
                        <a:t>3. Developing the </a:t>
                      </a:r>
                      <a:br>
                        <a:rPr lang="en-US" sz="1600" dirty="0" smtClean="0">
                          <a:solidFill>
                            <a:srgbClr val="00467F"/>
                          </a:solidFill>
                          <a:latin typeface="Franklin Gothic Book"/>
                          <a:cs typeface="Franklin Gothic Book"/>
                        </a:rPr>
                      </a:br>
                      <a:r>
                        <a:rPr lang="en-US" sz="1600" dirty="0" smtClean="0">
                          <a:solidFill>
                            <a:srgbClr val="00467F"/>
                          </a:solidFill>
                          <a:latin typeface="Franklin Gothic Book"/>
                          <a:cs typeface="Franklin Gothic Book"/>
                        </a:rPr>
                        <a:t>    detailed plan</a:t>
                      </a:r>
                      <a:endParaRPr lang="en-US" sz="1600" dirty="0">
                        <a:solidFill>
                          <a:srgbClr val="00467F"/>
                        </a:solidFill>
                        <a:latin typeface="Franklin Gothic Book"/>
                        <a:cs typeface="Franklin Gothic Book"/>
                      </a:endParaRPr>
                    </a:p>
                  </a:txBody>
                  <a:tcP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370840">
                <a:tc>
                  <a:txBody>
                    <a:bodyPr/>
                    <a:lstStyle/>
                    <a:p>
                      <a:r>
                        <a:rPr lang="en-US" sz="1600" dirty="0" smtClean="0">
                          <a:solidFill>
                            <a:srgbClr val="00467F"/>
                          </a:solidFill>
                          <a:latin typeface="Franklin Gothic Book"/>
                          <a:cs typeface="Franklin Gothic Book"/>
                        </a:rPr>
                        <a:t>4. Documenting the plan</a:t>
                      </a:r>
                      <a:endParaRPr lang="en-US" sz="1600" dirty="0">
                        <a:solidFill>
                          <a:srgbClr val="00467F"/>
                        </a:solidFill>
                        <a:latin typeface="Franklin Gothic Book"/>
                        <a:cs typeface="Franklin Gothic Book"/>
                      </a:endParaRPr>
                    </a:p>
                  </a:txBody>
                  <a:tcP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370840">
                <a:tc>
                  <a:txBody>
                    <a:bodyPr/>
                    <a:lstStyle/>
                    <a:p>
                      <a:r>
                        <a:rPr lang="en-US" sz="1600" dirty="0" smtClean="0">
                          <a:solidFill>
                            <a:srgbClr val="00467F"/>
                          </a:solidFill>
                          <a:latin typeface="Franklin Gothic Book"/>
                          <a:cs typeface="Franklin Gothic Book"/>
                        </a:rPr>
                        <a:t>5. Selling the plan to </a:t>
                      </a:r>
                      <a:br>
                        <a:rPr lang="en-US" sz="1600" dirty="0" smtClean="0">
                          <a:solidFill>
                            <a:srgbClr val="00467F"/>
                          </a:solidFill>
                          <a:latin typeface="Franklin Gothic Book"/>
                          <a:cs typeface="Franklin Gothic Book"/>
                        </a:rPr>
                      </a:br>
                      <a:r>
                        <a:rPr lang="en-US" sz="1600" dirty="0" smtClean="0">
                          <a:solidFill>
                            <a:srgbClr val="00467F"/>
                          </a:solidFill>
                          <a:latin typeface="Franklin Gothic Book"/>
                          <a:cs typeface="Franklin Gothic Book"/>
                        </a:rPr>
                        <a:t>    management</a:t>
                      </a:r>
                      <a:endParaRPr lang="en-US" sz="1600" dirty="0">
                        <a:solidFill>
                          <a:srgbClr val="00467F"/>
                        </a:solidFill>
                        <a:latin typeface="Franklin Gothic Book"/>
                        <a:cs typeface="Franklin Gothic Book"/>
                      </a:endParaRPr>
                    </a:p>
                  </a:txBody>
                  <a:tcP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370840">
                <a:tc>
                  <a:txBody>
                    <a:bodyPr/>
                    <a:lstStyle/>
                    <a:p>
                      <a:r>
                        <a:rPr lang="en-US" sz="1600" dirty="0" smtClean="0">
                          <a:solidFill>
                            <a:srgbClr val="00467F"/>
                          </a:solidFill>
                          <a:latin typeface="Franklin Gothic Book"/>
                          <a:cs typeface="Franklin Gothic Book"/>
                        </a:rPr>
                        <a:t>6. Overseeing plan </a:t>
                      </a:r>
                    </a:p>
                    <a:p>
                      <a:r>
                        <a:rPr lang="en-US" sz="1600" dirty="0" smtClean="0">
                          <a:solidFill>
                            <a:srgbClr val="00467F"/>
                          </a:solidFill>
                          <a:latin typeface="Franklin Gothic Book"/>
                          <a:cs typeface="Franklin Gothic Book"/>
                        </a:rPr>
                        <a:t>    execution</a:t>
                      </a:r>
                      <a:endParaRPr lang="en-US" sz="1600" dirty="0">
                        <a:solidFill>
                          <a:srgbClr val="00467F"/>
                        </a:solidFill>
                        <a:latin typeface="Franklin Gothic Book"/>
                        <a:cs typeface="Franklin Gothic Book"/>
                      </a:endParaRPr>
                    </a:p>
                  </a:txBody>
                  <a:tcP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370840">
                <a:tc>
                  <a:txBody>
                    <a:bodyPr/>
                    <a:lstStyle/>
                    <a:p>
                      <a:r>
                        <a:rPr lang="en-US" sz="1600" dirty="0" smtClean="0">
                          <a:solidFill>
                            <a:srgbClr val="00467F"/>
                          </a:solidFill>
                          <a:latin typeface="Franklin Gothic Book"/>
                          <a:cs typeface="Franklin Gothic Book"/>
                        </a:rPr>
                        <a:t>7.</a:t>
                      </a:r>
                      <a:r>
                        <a:rPr lang="en-US" sz="1600" baseline="0" dirty="0" smtClean="0">
                          <a:solidFill>
                            <a:srgbClr val="00467F"/>
                          </a:solidFill>
                          <a:latin typeface="Franklin Gothic Book"/>
                          <a:cs typeface="Franklin Gothic Book"/>
                        </a:rPr>
                        <a:t> Executing the work </a:t>
                      </a:r>
                      <a:br>
                        <a:rPr lang="en-US" sz="1600" baseline="0" dirty="0" smtClean="0">
                          <a:solidFill>
                            <a:srgbClr val="00467F"/>
                          </a:solidFill>
                          <a:latin typeface="Franklin Gothic Book"/>
                          <a:cs typeface="Franklin Gothic Book"/>
                        </a:rPr>
                      </a:br>
                      <a:r>
                        <a:rPr lang="en-US" sz="1600" baseline="0" dirty="0" smtClean="0">
                          <a:solidFill>
                            <a:srgbClr val="00467F"/>
                          </a:solidFill>
                          <a:latin typeface="Franklin Gothic Book"/>
                          <a:cs typeface="Franklin Gothic Book"/>
                        </a:rPr>
                        <a:t>    plan</a:t>
                      </a:r>
                      <a:endParaRPr lang="en-US" sz="1600" dirty="0">
                        <a:solidFill>
                          <a:srgbClr val="00467F"/>
                        </a:solidFill>
                        <a:latin typeface="Franklin Gothic Book"/>
                        <a:cs typeface="Franklin Gothic Book"/>
                      </a:endParaRPr>
                    </a:p>
                  </a:txBody>
                  <a:tcP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tcPr>
                </a:tc>
              </a:tr>
            </a:tbl>
          </a:graphicData>
        </a:graphic>
      </p:graphicFrame>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5-12</a:t>
            </a:r>
            <a:endParaRPr lang="en-US" sz="1400" dirty="0">
              <a:solidFill>
                <a:srgbClr val="002C54"/>
              </a:solidFill>
              <a:latin typeface="Arial Black" pitchFamily="34" charset="0"/>
            </a:endParaRPr>
          </a:p>
        </p:txBody>
      </p:sp>
      <p:sp>
        <p:nvSpPr>
          <p:cNvPr id="7" name="TextBox 6"/>
          <p:cNvSpPr txBox="1"/>
          <p:nvPr/>
        </p:nvSpPr>
        <p:spPr>
          <a:xfrm>
            <a:off x="7844811" y="2436663"/>
            <a:ext cx="457902" cy="369332"/>
          </a:xfrm>
          <a:prstGeom prst="rect">
            <a:avLst/>
          </a:prstGeom>
          <a:noFill/>
        </p:spPr>
        <p:txBody>
          <a:bodyPr wrap="square" rtlCol="0">
            <a:spAutoFit/>
          </a:bodyPr>
          <a:lstStyle/>
          <a:p>
            <a:pPr algn="ctr"/>
            <a:r>
              <a:rPr lang="en-US" b="1" dirty="0" smtClean="0">
                <a:solidFill>
                  <a:schemeClr val="accent2"/>
                </a:solidFill>
              </a:rPr>
              <a:t>X</a:t>
            </a:r>
            <a:endParaRPr lang="en-US" b="1" dirty="0">
              <a:solidFill>
                <a:schemeClr val="accent2"/>
              </a:solidFill>
            </a:endParaRPr>
          </a:p>
        </p:txBody>
      </p:sp>
      <p:sp>
        <p:nvSpPr>
          <p:cNvPr id="8" name="TextBox 7"/>
          <p:cNvSpPr txBox="1"/>
          <p:nvPr/>
        </p:nvSpPr>
        <p:spPr>
          <a:xfrm>
            <a:off x="5045561" y="2946423"/>
            <a:ext cx="457902" cy="369332"/>
          </a:xfrm>
          <a:prstGeom prst="rect">
            <a:avLst/>
          </a:prstGeom>
          <a:noFill/>
        </p:spPr>
        <p:txBody>
          <a:bodyPr wrap="square" rtlCol="0">
            <a:spAutoFit/>
          </a:bodyPr>
          <a:lstStyle/>
          <a:p>
            <a:pPr algn="ctr"/>
            <a:r>
              <a:rPr lang="en-US" b="1" dirty="0" smtClean="0">
                <a:solidFill>
                  <a:schemeClr val="accent2"/>
                </a:solidFill>
              </a:rPr>
              <a:t>X</a:t>
            </a:r>
            <a:endParaRPr lang="en-US" b="1" dirty="0">
              <a:solidFill>
                <a:schemeClr val="accent2"/>
              </a:solidFill>
            </a:endParaRPr>
          </a:p>
        </p:txBody>
      </p:sp>
      <p:sp>
        <p:nvSpPr>
          <p:cNvPr id="9" name="TextBox 8"/>
          <p:cNvSpPr txBox="1"/>
          <p:nvPr/>
        </p:nvSpPr>
        <p:spPr>
          <a:xfrm>
            <a:off x="7844811" y="3473646"/>
            <a:ext cx="457902" cy="369332"/>
          </a:xfrm>
          <a:prstGeom prst="rect">
            <a:avLst/>
          </a:prstGeom>
          <a:noFill/>
        </p:spPr>
        <p:txBody>
          <a:bodyPr wrap="square" rtlCol="0">
            <a:spAutoFit/>
          </a:bodyPr>
          <a:lstStyle/>
          <a:p>
            <a:pPr algn="ctr"/>
            <a:r>
              <a:rPr lang="en-US" b="1" dirty="0" smtClean="0">
                <a:solidFill>
                  <a:schemeClr val="accent2"/>
                </a:solidFill>
              </a:rPr>
              <a:t>X</a:t>
            </a:r>
            <a:endParaRPr lang="en-US" b="1" dirty="0">
              <a:solidFill>
                <a:schemeClr val="accent2"/>
              </a:solidFill>
            </a:endParaRPr>
          </a:p>
        </p:txBody>
      </p:sp>
      <p:sp>
        <p:nvSpPr>
          <p:cNvPr id="10" name="TextBox 9"/>
          <p:cNvSpPr txBox="1"/>
          <p:nvPr/>
        </p:nvSpPr>
        <p:spPr>
          <a:xfrm>
            <a:off x="6427907" y="3981035"/>
            <a:ext cx="457902" cy="369332"/>
          </a:xfrm>
          <a:prstGeom prst="rect">
            <a:avLst/>
          </a:prstGeom>
          <a:noFill/>
        </p:spPr>
        <p:txBody>
          <a:bodyPr wrap="square" rtlCol="0">
            <a:spAutoFit/>
          </a:bodyPr>
          <a:lstStyle/>
          <a:p>
            <a:pPr algn="ctr"/>
            <a:r>
              <a:rPr lang="en-US" b="1" dirty="0" smtClean="0">
                <a:solidFill>
                  <a:schemeClr val="accent2"/>
                </a:solidFill>
              </a:rPr>
              <a:t>X</a:t>
            </a:r>
            <a:endParaRPr lang="en-US" b="1" dirty="0">
              <a:solidFill>
                <a:schemeClr val="accent2"/>
              </a:solidFill>
            </a:endParaRPr>
          </a:p>
        </p:txBody>
      </p:sp>
      <p:sp>
        <p:nvSpPr>
          <p:cNvPr id="11" name="TextBox 10"/>
          <p:cNvSpPr txBox="1"/>
          <p:nvPr/>
        </p:nvSpPr>
        <p:spPr>
          <a:xfrm>
            <a:off x="6427907" y="5581481"/>
            <a:ext cx="457902" cy="369332"/>
          </a:xfrm>
          <a:prstGeom prst="rect">
            <a:avLst/>
          </a:prstGeom>
          <a:noFill/>
        </p:spPr>
        <p:txBody>
          <a:bodyPr wrap="square" rtlCol="0">
            <a:spAutoFit/>
          </a:bodyPr>
          <a:lstStyle/>
          <a:p>
            <a:pPr algn="ctr"/>
            <a:r>
              <a:rPr lang="en-US" b="1" dirty="0" smtClean="0">
                <a:solidFill>
                  <a:schemeClr val="accent2"/>
                </a:solidFill>
              </a:rPr>
              <a:t>X</a:t>
            </a:r>
            <a:endParaRPr lang="en-US" b="1" dirty="0">
              <a:solidFill>
                <a:schemeClr val="accent2"/>
              </a:solidFill>
            </a:endParaRPr>
          </a:p>
        </p:txBody>
      </p:sp>
      <p:sp>
        <p:nvSpPr>
          <p:cNvPr id="12" name="TextBox 11"/>
          <p:cNvSpPr txBox="1"/>
          <p:nvPr/>
        </p:nvSpPr>
        <p:spPr>
          <a:xfrm>
            <a:off x="5045561" y="4415223"/>
            <a:ext cx="457902" cy="369332"/>
          </a:xfrm>
          <a:prstGeom prst="rect">
            <a:avLst/>
          </a:prstGeom>
          <a:noFill/>
        </p:spPr>
        <p:txBody>
          <a:bodyPr wrap="square" rtlCol="0">
            <a:spAutoFit/>
          </a:bodyPr>
          <a:lstStyle/>
          <a:p>
            <a:pPr algn="ctr"/>
            <a:r>
              <a:rPr lang="en-US" b="1" dirty="0" smtClean="0">
                <a:solidFill>
                  <a:schemeClr val="accent2"/>
                </a:solidFill>
              </a:rPr>
              <a:t>X</a:t>
            </a:r>
            <a:endParaRPr lang="en-US" b="1" dirty="0">
              <a:solidFill>
                <a:schemeClr val="accent2"/>
              </a:solidFill>
            </a:endParaRPr>
          </a:p>
        </p:txBody>
      </p:sp>
      <p:sp>
        <p:nvSpPr>
          <p:cNvPr id="13" name="TextBox 12"/>
          <p:cNvSpPr txBox="1"/>
          <p:nvPr/>
        </p:nvSpPr>
        <p:spPr>
          <a:xfrm>
            <a:off x="3792810" y="5009195"/>
            <a:ext cx="457902" cy="369332"/>
          </a:xfrm>
          <a:prstGeom prst="rect">
            <a:avLst/>
          </a:prstGeom>
          <a:noFill/>
        </p:spPr>
        <p:txBody>
          <a:bodyPr wrap="square" rtlCol="0">
            <a:spAutoFit/>
          </a:bodyPr>
          <a:lstStyle/>
          <a:p>
            <a:pPr algn="ctr"/>
            <a:r>
              <a:rPr lang="en-US" b="1" dirty="0" smtClean="0">
                <a:solidFill>
                  <a:schemeClr val="accent2"/>
                </a:solidFill>
              </a:rPr>
              <a:t>X</a:t>
            </a:r>
            <a:endParaRPr lang="en-US" b="1" dirty="0">
              <a:solidFill>
                <a:schemeClr val="accent2"/>
              </a:solidFill>
            </a:endParaRPr>
          </a:p>
        </p:txBody>
      </p:sp>
    </p:spTree>
    <p:extLst>
      <p:ext uri="{BB962C8B-B14F-4D97-AF65-F5344CB8AC3E}">
        <p14:creationId xmlns:p14="http://schemas.microsoft.com/office/powerpoint/2010/main" val="1404127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521701" y="1423421"/>
            <a:ext cx="4788549" cy="4788549"/>
          </a:xfrm>
          <a:prstGeom prst="rect">
            <a:avLst/>
          </a:prstGeom>
          <a:effectLst>
            <a:softEdge rad="317500"/>
          </a:effectLst>
        </p:spPr>
      </p:pic>
      <p:sp>
        <p:nvSpPr>
          <p:cNvPr id="2" name="Title 1"/>
          <p:cNvSpPr>
            <a:spLocks noGrp="1"/>
          </p:cNvSpPr>
          <p:nvPr>
            <p:ph type="title"/>
          </p:nvPr>
        </p:nvSpPr>
        <p:spPr/>
        <p:txBody>
          <a:bodyPr>
            <a:normAutofit fontScale="90000"/>
          </a:bodyPr>
          <a:lstStyle/>
          <a:p>
            <a:r>
              <a:rPr lang="en-US" dirty="0"/>
              <a:t>A</a:t>
            </a:r>
            <a:r>
              <a:rPr lang="en-US" dirty="0" smtClean="0"/>
              <a:t>. Typical Communication </a:t>
            </a:r>
            <a:br>
              <a:rPr lang="en-US" dirty="0" smtClean="0"/>
            </a:br>
            <a:r>
              <a:rPr lang="en-US" dirty="0" smtClean="0"/>
              <a:t>Problems</a:t>
            </a:r>
            <a:endParaRPr lang="en-US" dirty="0"/>
          </a:p>
        </p:txBody>
      </p:sp>
      <p:sp>
        <p:nvSpPr>
          <p:cNvPr id="3" name="Content Placeholder 2"/>
          <p:cNvSpPr>
            <a:spLocks noGrp="1"/>
          </p:cNvSpPr>
          <p:nvPr>
            <p:ph idx="1"/>
          </p:nvPr>
        </p:nvSpPr>
        <p:spPr>
          <a:xfrm>
            <a:off x="783390" y="1555669"/>
            <a:ext cx="4726761" cy="4741305"/>
          </a:xfrm>
        </p:spPr>
        <p:txBody>
          <a:bodyPr>
            <a:normAutofit fontScale="92500" lnSpcReduction="10000"/>
          </a:bodyPr>
          <a:lstStyle/>
          <a:p>
            <a:pPr marL="0" indent="0">
              <a:buNone/>
            </a:pPr>
            <a:r>
              <a:rPr lang="en-US" sz="2800" dirty="0" smtClean="0"/>
              <a:t>Think about someone with whom you find it difficult to communicate. It may be someone with whom you work – a superior, a peer, or a subordinate – or it may be someone in your personal life. </a:t>
            </a:r>
          </a:p>
          <a:p>
            <a:pPr marL="0" indent="0">
              <a:buNone/>
            </a:pPr>
            <a:endParaRPr lang="en-US" sz="2800" b="1" dirty="0" smtClean="0"/>
          </a:p>
          <a:p>
            <a:pPr marL="0" indent="0">
              <a:buNone/>
            </a:pPr>
            <a:r>
              <a:rPr lang="en-US" sz="2800" b="1" dirty="0" smtClean="0"/>
              <a:t>Describe three specific things about this person’s communication style that you find difficult.</a:t>
            </a:r>
            <a:endParaRPr lang="en-US" sz="2800" b="1" dirty="0"/>
          </a:p>
        </p:txBody>
      </p:sp>
      <p:sp>
        <p:nvSpPr>
          <p:cNvPr id="6" name="Slide Number Placeholder 5"/>
          <p:cNvSpPr>
            <a:spLocks noGrp="1"/>
          </p:cNvSpPr>
          <p:nvPr>
            <p:ph type="sldNum" sz="quarter" idx="10"/>
          </p:nvPr>
        </p:nvSpPr>
        <p:spPr/>
        <p:txBody>
          <a:bodyPr/>
          <a:lstStyle/>
          <a:p>
            <a:fld id="{D3A7A54F-1440-6D43-BEC7-AA5E25BCB837}" type="slidenum">
              <a:rPr lang="en-US" smtClean="0"/>
              <a:pPr/>
              <a:t>4</a:t>
            </a:fld>
            <a:endParaRPr lang="en-US" dirty="0"/>
          </a:p>
        </p:txBody>
      </p:sp>
      <p:sp>
        <p:nvSpPr>
          <p:cNvPr id="4" name="TextBox 3"/>
          <p:cNvSpPr txBox="1"/>
          <p:nvPr/>
        </p:nvSpPr>
        <p:spPr>
          <a:xfrm>
            <a:off x="8754150" y="5428473"/>
            <a:ext cx="389850" cy="830997"/>
          </a:xfrm>
          <a:prstGeom prst="rect">
            <a:avLst/>
          </a:prstGeom>
          <a:noFill/>
        </p:spPr>
        <p:txBody>
          <a:bodyPr wrap="none" rtlCol="0">
            <a:spAutoFit/>
          </a:bodyPr>
          <a:lstStyle/>
          <a:p>
            <a:r>
              <a:rPr lang="en-US" sz="4800" b="1" dirty="0" smtClean="0">
                <a:solidFill>
                  <a:schemeClr val="bg1">
                    <a:lumMod val="85000"/>
                  </a:schemeClr>
                </a:solidFill>
                <a:latin typeface="Arial Black" pitchFamily="34" charset="0"/>
              </a:rPr>
              <a:t>-</a:t>
            </a:r>
            <a:endParaRPr lang="en-US" sz="4800" b="1" dirty="0">
              <a:solidFill>
                <a:schemeClr val="bg1">
                  <a:lumMod val="8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5-2</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2891644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 Classic DISC Profiles</a:t>
            </a:r>
            <a:endParaRPr lang="en-US" dirty="0"/>
          </a:p>
        </p:txBody>
      </p:sp>
      <p:sp>
        <p:nvSpPr>
          <p:cNvPr id="3" name="Content Placeholder 2"/>
          <p:cNvSpPr>
            <a:spLocks noGrp="1"/>
          </p:cNvSpPr>
          <p:nvPr>
            <p:ph idx="1"/>
          </p:nvPr>
        </p:nvSpPr>
        <p:spPr>
          <a:xfrm>
            <a:off x="764679" y="1457760"/>
            <a:ext cx="4113463" cy="874431"/>
          </a:xfrm>
        </p:spPr>
        <p:txBody>
          <a:bodyPr/>
          <a:lstStyle/>
          <a:p>
            <a:pPr marL="0" indent="0" algn="ctr">
              <a:buNone/>
            </a:pPr>
            <a:r>
              <a:rPr lang="en-US" dirty="0" smtClean="0"/>
              <a:t>Ted Turner - CNN</a:t>
            </a:r>
            <a:endParaRPr lang="en-US" dirty="0"/>
          </a:p>
        </p:txBody>
      </p:sp>
      <p:sp>
        <p:nvSpPr>
          <p:cNvPr id="6" name="Rectangle 2"/>
          <p:cNvSpPr>
            <a:spLocks noChangeArrowheads="1"/>
          </p:cNvSpPr>
          <p:nvPr/>
        </p:nvSpPr>
        <p:spPr bwMode="auto">
          <a:xfrm>
            <a:off x="5290874" y="1417791"/>
            <a:ext cx="3124200" cy="3657600"/>
          </a:xfrm>
          <a:prstGeom prst="rect">
            <a:avLst/>
          </a:prstGeom>
          <a:solidFill>
            <a:schemeClr val="bg1">
              <a:alpha val="50195"/>
            </a:schemeClr>
          </a:solidFill>
          <a:ln w="9525">
            <a:solidFill>
              <a:srgbClr val="00467F"/>
            </a:solidFill>
            <a:miter lim="800000"/>
            <a:headEnd/>
            <a:tailEnd/>
          </a:ln>
        </p:spPr>
        <p:txBody>
          <a:bodyPr wrap="none" anchor="ctr"/>
          <a:lstStyle/>
          <a:p>
            <a:pPr algn="ctr" eaLnBrk="1" hangingPunct="1"/>
            <a:endParaRPr lang="en-US" sz="2400" dirty="0">
              <a:solidFill>
                <a:schemeClr val="tx1"/>
              </a:solidFill>
              <a:latin typeface="Times New Roman" charset="0"/>
            </a:endParaRPr>
          </a:p>
        </p:txBody>
      </p:sp>
      <p:sp>
        <p:nvSpPr>
          <p:cNvPr id="7" name="Text Box 5"/>
          <p:cNvSpPr txBox="1">
            <a:spLocks noChangeArrowheads="1"/>
          </p:cNvSpPr>
          <p:nvPr/>
        </p:nvSpPr>
        <p:spPr bwMode="auto">
          <a:xfrm>
            <a:off x="5367074" y="1341591"/>
            <a:ext cx="29972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algn="ctr" eaLnBrk="1" hangingPunct="1"/>
            <a:r>
              <a:rPr lang="en-US" sz="3000" dirty="0">
                <a:solidFill>
                  <a:srgbClr val="00467F"/>
                </a:solidFill>
                <a:latin typeface="Franklin Gothic Medium"/>
                <a:cs typeface="Franklin Gothic Medium"/>
              </a:rPr>
              <a:t>D      I       S       C</a:t>
            </a:r>
          </a:p>
        </p:txBody>
      </p:sp>
      <p:sp>
        <p:nvSpPr>
          <p:cNvPr id="8" name="Line 7"/>
          <p:cNvSpPr>
            <a:spLocks noChangeShapeType="1"/>
          </p:cNvSpPr>
          <p:nvPr/>
        </p:nvSpPr>
        <p:spPr bwMode="auto">
          <a:xfrm>
            <a:off x="5290874" y="3094191"/>
            <a:ext cx="3124200" cy="0"/>
          </a:xfrm>
          <a:prstGeom prst="line">
            <a:avLst/>
          </a:prstGeom>
          <a:noFill/>
          <a:ln w="9525" cap="rnd">
            <a:solidFill>
              <a:schemeClr val="tx1"/>
            </a:solidFill>
            <a:prstDash val="sysDot"/>
            <a:miter lim="800000"/>
            <a:headEnd/>
            <a:tailEnd/>
          </a:ln>
          <a:extLst>
            <a:ext uri="{909E8E84-426E-40dd-AFC4-6F175D3DCCD1}">
              <a14:hiddenFill xmlns:a14="http://schemas.microsoft.com/office/drawing/2010/main" xmlns="">
                <a:noFill/>
              </a14:hiddenFill>
            </a:ext>
          </a:extLst>
        </p:spPr>
        <p:txBody>
          <a:bodyPr wrap="none"/>
          <a:lstStyle/>
          <a:p>
            <a:endParaRPr lang="en-US" dirty="0"/>
          </a:p>
        </p:txBody>
      </p:sp>
      <p:sp>
        <p:nvSpPr>
          <p:cNvPr id="9" name="Freeform 8"/>
          <p:cNvSpPr>
            <a:spLocks/>
          </p:cNvSpPr>
          <p:nvPr/>
        </p:nvSpPr>
        <p:spPr bwMode="auto">
          <a:xfrm>
            <a:off x="5595674" y="1874991"/>
            <a:ext cx="2667000" cy="2743200"/>
          </a:xfrm>
          <a:custGeom>
            <a:avLst/>
            <a:gdLst>
              <a:gd name="T0" fmla="*/ 0 w 1680"/>
              <a:gd name="T1" fmla="*/ 0 h 1728"/>
              <a:gd name="T2" fmla="*/ 2147483647 w 1680"/>
              <a:gd name="T3" fmla="*/ 2147483647 h 1728"/>
              <a:gd name="T4" fmla="*/ 2147483647 w 1680"/>
              <a:gd name="T5" fmla="*/ 2147483647 h 1728"/>
              <a:gd name="T6" fmla="*/ 2147483647 w 1680"/>
              <a:gd name="T7" fmla="*/ 2147483647 h 1728"/>
              <a:gd name="T8" fmla="*/ 0 60000 65536"/>
              <a:gd name="T9" fmla="*/ 0 60000 65536"/>
              <a:gd name="T10" fmla="*/ 0 60000 65536"/>
              <a:gd name="T11" fmla="*/ 0 60000 65536"/>
              <a:gd name="T12" fmla="*/ 0 w 1680"/>
              <a:gd name="T13" fmla="*/ 0 h 1728"/>
              <a:gd name="T14" fmla="*/ 1680 w 1680"/>
              <a:gd name="T15" fmla="*/ 1728 h 1728"/>
            </a:gdLst>
            <a:ahLst/>
            <a:cxnLst>
              <a:cxn ang="T8">
                <a:pos x="T0" y="T1"/>
              </a:cxn>
              <a:cxn ang="T9">
                <a:pos x="T2" y="T3"/>
              </a:cxn>
              <a:cxn ang="T10">
                <a:pos x="T4" y="T5"/>
              </a:cxn>
              <a:cxn ang="T11">
                <a:pos x="T6" y="T7"/>
              </a:cxn>
            </a:cxnLst>
            <a:rect l="T12" t="T13" r="T14" b="T15"/>
            <a:pathLst>
              <a:path w="1680" h="1728">
                <a:moveTo>
                  <a:pt x="0" y="0"/>
                </a:moveTo>
                <a:lnTo>
                  <a:pt x="528" y="432"/>
                </a:lnTo>
                <a:lnTo>
                  <a:pt x="1056" y="1008"/>
                </a:lnTo>
                <a:lnTo>
                  <a:pt x="1680" y="1728"/>
                </a:lnTo>
              </a:path>
            </a:pathLst>
          </a:custGeom>
          <a:noFill/>
          <a:ln w="28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dirty="0">
              <a:solidFill>
                <a:schemeClr val="accent2"/>
              </a:solidFill>
            </a:endParaRPr>
          </a:p>
        </p:txBody>
      </p:sp>
      <p:sp>
        <p:nvSpPr>
          <p:cNvPr id="10" name="Text Box 9"/>
          <p:cNvSpPr txBox="1">
            <a:spLocks noChangeArrowheads="1"/>
          </p:cNvSpPr>
          <p:nvPr/>
        </p:nvSpPr>
        <p:spPr bwMode="auto">
          <a:xfrm>
            <a:off x="5502012" y="1798791"/>
            <a:ext cx="3222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accent2"/>
                </a:solidFill>
                <a:latin typeface="Arial Black" charset="0"/>
              </a:rPr>
              <a:t>X</a:t>
            </a:r>
          </a:p>
        </p:txBody>
      </p:sp>
      <p:sp>
        <p:nvSpPr>
          <p:cNvPr id="11" name="Text Box 10"/>
          <p:cNvSpPr txBox="1">
            <a:spLocks noChangeArrowheads="1"/>
          </p:cNvSpPr>
          <p:nvPr/>
        </p:nvSpPr>
        <p:spPr bwMode="auto">
          <a:xfrm>
            <a:off x="6187812" y="2332191"/>
            <a:ext cx="3222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accent2"/>
                </a:solidFill>
                <a:latin typeface="Arial Black" charset="0"/>
              </a:rPr>
              <a:t>X</a:t>
            </a:r>
          </a:p>
        </p:txBody>
      </p:sp>
      <p:sp>
        <p:nvSpPr>
          <p:cNvPr id="12" name="Text Box 11"/>
          <p:cNvSpPr txBox="1">
            <a:spLocks noChangeArrowheads="1"/>
          </p:cNvSpPr>
          <p:nvPr/>
        </p:nvSpPr>
        <p:spPr bwMode="auto">
          <a:xfrm>
            <a:off x="7102212" y="3322791"/>
            <a:ext cx="3222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accent2"/>
                </a:solidFill>
                <a:latin typeface="Arial Black" charset="0"/>
              </a:rPr>
              <a:t>X</a:t>
            </a:r>
          </a:p>
        </p:txBody>
      </p:sp>
      <p:sp>
        <p:nvSpPr>
          <p:cNvPr id="13" name="Text Box 12"/>
          <p:cNvSpPr txBox="1">
            <a:spLocks noChangeArrowheads="1"/>
          </p:cNvSpPr>
          <p:nvPr/>
        </p:nvSpPr>
        <p:spPr bwMode="auto">
          <a:xfrm>
            <a:off x="8092812" y="4465791"/>
            <a:ext cx="3222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accent2"/>
                </a:solidFill>
                <a:latin typeface="Arial Black" charset="0"/>
              </a:rPr>
              <a:t>X</a:t>
            </a:r>
          </a:p>
        </p:txBody>
      </p:sp>
      <p:sp>
        <p:nvSpPr>
          <p:cNvPr id="14" name="TextBox 13"/>
          <p:cNvSpPr txBox="1"/>
          <p:nvPr/>
        </p:nvSpPr>
        <p:spPr>
          <a:xfrm>
            <a:off x="5498276" y="5220259"/>
            <a:ext cx="2764398" cy="646331"/>
          </a:xfrm>
          <a:prstGeom prst="rect">
            <a:avLst/>
          </a:prstGeom>
          <a:noFill/>
        </p:spPr>
        <p:txBody>
          <a:bodyPr wrap="none" rtlCol="0">
            <a:spAutoFit/>
          </a:bodyPr>
          <a:lstStyle/>
          <a:p>
            <a:r>
              <a:rPr lang="en-US" sz="3600" dirty="0" smtClean="0">
                <a:solidFill>
                  <a:schemeClr val="accent2"/>
                </a:solidFill>
                <a:latin typeface="Franklin Gothic Medium"/>
                <a:cs typeface="Franklin Gothic Medium"/>
              </a:rPr>
              <a:t>Entrepreneur</a:t>
            </a:r>
            <a:endParaRPr lang="en-US" sz="3600" dirty="0">
              <a:solidFill>
                <a:schemeClr val="accent2"/>
              </a:solidFill>
              <a:latin typeface="Franklin Gothic Medium"/>
              <a:cs typeface="Franklin Gothic Medium"/>
            </a:endParaRPr>
          </a:p>
        </p:txBody>
      </p:sp>
      <p:pic>
        <p:nvPicPr>
          <p:cNvPr id="15" name="Picture 14"/>
          <p:cNvPicPr>
            <a:picLocks noChangeAspect="1"/>
          </p:cNvPicPr>
          <p:nvPr/>
        </p:nvPicPr>
        <p:blipFill>
          <a:blip r:embed="rId3"/>
          <a:stretch>
            <a:fillRect/>
          </a:stretch>
        </p:blipFill>
        <p:spPr>
          <a:xfrm>
            <a:off x="831479" y="2332191"/>
            <a:ext cx="3979862" cy="2731278"/>
          </a:xfrm>
          <a:prstGeom prst="rect">
            <a:avLst/>
          </a:prstGeom>
        </p:spPr>
      </p:pic>
      <p:sp>
        <p:nvSpPr>
          <p:cNvPr id="16" name="TextBox 15"/>
          <p:cNvSpPr txBox="1"/>
          <p:nvPr/>
        </p:nvSpPr>
        <p:spPr>
          <a:xfrm>
            <a:off x="8739003" y="5177457"/>
            <a:ext cx="668862" cy="707886"/>
          </a:xfrm>
          <a:prstGeom prst="rect">
            <a:avLst/>
          </a:prstGeom>
          <a:noFill/>
        </p:spPr>
        <p:txBody>
          <a:bodyPr wrap="square" rtlCol="0">
            <a:spAutoFit/>
          </a:bodyPr>
          <a:lstStyle/>
          <a:p>
            <a:r>
              <a:rPr lang="en-US" sz="4000" b="1" dirty="0" smtClean="0">
                <a:solidFill>
                  <a:schemeClr val="bg1">
                    <a:lumMod val="75000"/>
                  </a:schemeClr>
                </a:solidFill>
              </a:rPr>
              <a:t>-</a:t>
            </a:r>
            <a:endParaRPr lang="en-US" sz="4000" b="1" dirty="0">
              <a:solidFill>
                <a:schemeClr val="bg1">
                  <a:lumMod val="75000"/>
                </a:schemeClr>
              </a:solidFill>
            </a:endParaRPr>
          </a:p>
        </p:txBody>
      </p:sp>
      <p:sp>
        <p:nvSpPr>
          <p:cNvPr id="17" name="TextBox 16"/>
          <p:cNvSpPr txBox="1"/>
          <p:nvPr/>
        </p:nvSpPr>
        <p:spPr>
          <a:xfrm>
            <a:off x="8754150" y="5142390"/>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18"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40</a:t>
            </a:fld>
            <a:endParaRPr lang="en-US" dirty="0"/>
          </a:p>
        </p:txBody>
      </p:sp>
      <p:sp>
        <p:nvSpPr>
          <p:cNvPr id="19" name="TextBox 18"/>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5-13</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1482739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10" grpId="0" autoUpdateAnimBg="0"/>
      <p:bldP spid="11" grpId="0" autoUpdateAnimBg="0"/>
      <p:bldP spid="12" grpId="0" autoUpdateAnimBg="0"/>
      <p:bldP spid="13" grpId="0" autoUpdateAnimBg="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 Classic DISC Profiles</a:t>
            </a:r>
            <a:endParaRPr lang="en-US" dirty="0"/>
          </a:p>
        </p:txBody>
      </p:sp>
      <p:sp>
        <p:nvSpPr>
          <p:cNvPr id="3" name="Content Placeholder 2"/>
          <p:cNvSpPr>
            <a:spLocks noGrp="1"/>
          </p:cNvSpPr>
          <p:nvPr>
            <p:ph idx="1"/>
          </p:nvPr>
        </p:nvSpPr>
        <p:spPr>
          <a:xfrm>
            <a:off x="1288734" y="1457760"/>
            <a:ext cx="2774887" cy="1255431"/>
          </a:xfrm>
        </p:spPr>
        <p:txBody>
          <a:bodyPr/>
          <a:lstStyle/>
          <a:p>
            <a:pPr marL="0" indent="0" algn="ctr">
              <a:buNone/>
            </a:pPr>
            <a:r>
              <a:rPr lang="en-US" dirty="0" smtClean="0"/>
              <a:t>Bill Clinton</a:t>
            </a:r>
            <a:endParaRPr lang="en-US" dirty="0"/>
          </a:p>
        </p:txBody>
      </p:sp>
      <p:sp>
        <p:nvSpPr>
          <p:cNvPr id="14" name="TextBox 13"/>
          <p:cNvSpPr txBox="1"/>
          <p:nvPr/>
        </p:nvSpPr>
        <p:spPr>
          <a:xfrm>
            <a:off x="5828156" y="5220259"/>
            <a:ext cx="2163874" cy="646331"/>
          </a:xfrm>
          <a:prstGeom prst="rect">
            <a:avLst/>
          </a:prstGeom>
          <a:noFill/>
        </p:spPr>
        <p:txBody>
          <a:bodyPr wrap="none" rtlCol="0">
            <a:spAutoFit/>
          </a:bodyPr>
          <a:lstStyle/>
          <a:p>
            <a:pPr algn="ctr"/>
            <a:r>
              <a:rPr lang="en-US" sz="3600" dirty="0" smtClean="0">
                <a:solidFill>
                  <a:schemeClr val="accent2"/>
                </a:solidFill>
                <a:latin typeface="Franklin Gothic Medium"/>
                <a:cs typeface="Franklin Gothic Medium"/>
              </a:rPr>
              <a:t>Salesman</a:t>
            </a:r>
            <a:endParaRPr lang="en-US" sz="3600" dirty="0">
              <a:solidFill>
                <a:schemeClr val="accent2"/>
              </a:solidFill>
              <a:latin typeface="Franklin Gothic Medium"/>
              <a:cs typeface="Franklin Gothic Medium"/>
            </a:endParaRPr>
          </a:p>
        </p:txBody>
      </p:sp>
      <p:sp>
        <p:nvSpPr>
          <p:cNvPr id="15" name="Rectangle 2"/>
          <p:cNvSpPr>
            <a:spLocks noChangeArrowheads="1"/>
          </p:cNvSpPr>
          <p:nvPr/>
        </p:nvSpPr>
        <p:spPr bwMode="auto">
          <a:xfrm>
            <a:off x="5290874" y="1417791"/>
            <a:ext cx="3124200" cy="3657600"/>
          </a:xfrm>
          <a:prstGeom prst="rect">
            <a:avLst/>
          </a:prstGeom>
          <a:solidFill>
            <a:srgbClr val="FFFFFF">
              <a:alpha val="50195"/>
            </a:srgbClr>
          </a:solidFill>
          <a:ln w="9525">
            <a:solidFill>
              <a:srgbClr val="00467F"/>
            </a:solidFill>
            <a:miter lim="800000"/>
            <a:headEnd/>
            <a:tailEnd/>
          </a:ln>
        </p:spPr>
        <p:txBody>
          <a:bodyPr wrap="none" anchor="ctr"/>
          <a:lstStyle/>
          <a:p>
            <a:pPr algn="ctr" eaLnBrk="1" hangingPunct="1"/>
            <a:endParaRPr lang="en-US" sz="2400" dirty="0">
              <a:solidFill>
                <a:schemeClr val="accent2"/>
              </a:solidFill>
              <a:latin typeface="Times New Roman" charset="0"/>
            </a:endParaRPr>
          </a:p>
        </p:txBody>
      </p:sp>
      <p:sp>
        <p:nvSpPr>
          <p:cNvPr id="16" name="Text Box 4"/>
          <p:cNvSpPr txBox="1">
            <a:spLocks noChangeArrowheads="1"/>
          </p:cNvSpPr>
          <p:nvPr/>
        </p:nvSpPr>
        <p:spPr bwMode="auto">
          <a:xfrm>
            <a:off x="5367074" y="1341591"/>
            <a:ext cx="29972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algn="ctr" eaLnBrk="1" hangingPunct="1"/>
            <a:r>
              <a:rPr lang="en-US" sz="3000" dirty="0">
                <a:solidFill>
                  <a:srgbClr val="00467F"/>
                </a:solidFill>
                <a:latin typeface="Franklin Gothic Medium"/>
                <a:cs typeface="Franklin Gothic Medium"/>
              </a:rPr>
              <a:t>D      I       S       C</a:t>
            </a:r>
          </a:p>
        </p:txBody>
      </p:sp>
      <p:sp>
        <p:nvSpPr>
          <p:cNvPr id="17" name="Line 6"/>
          <p:cNvSpPr>
            <a:spLocks noChangeShapeType="1"/>
          </p:cNvSpPr>
          <p:nvPr/>
        </p:nvSpPr>
        <p:spPr bwMode="auto">
          <a:xfrm>
            <a:off x="5290874" y="3094191"/>
            <a:ext cx="3124200" cy="0"/>
          </a:xfrm>
          <a:prstGeom prst="line">
            <a:avLst/>
          </a:prstGeom>
          <a:noFill/>
          <a:ln w="9525" cap="rnd">
            <a:solidFill>
              <a:schemeClr val="tx1"/>
            </a:solidFill>
            <a:prstDash val="sysDot"/>
            <a:miter lim="800000"/>
            <a:headEnd/>
            <a:tailEnd/>
          </a:ln>
          <a:extLst>
            <a:ext uri="{909E8E84-426E-40dd-AFC4-6F175D3DCCD1}">
              <a14:hiddenFill xmlns:a14="http://schemas.microsoft.com/office/drawing/2010/main" xmlns="">
                <a:noFill/>
              </a14:hiddenFill>
            </a:ext>
          </a:extLst>
        </p:spPr>
        <p:txBody>
          <a:bodyPr wrap="none"/>
          <a:lstStyle/>
          <a:p>
            <a:endParaRPr lang="en-US" dirty="0"/>
          </a:p>
        </p:txBody>
      </p:sp>
      <p:sp>
        <p:nvSpPr>
          <p:cNvPr id="18" name="Freeform 7"/>
          <p:cNvSpPr>
            <a:spLocks/>
          </p:cNvSpPr>
          <p:nvPr/>
        </p:nvSpPr>
        <p:spPr bwMode="auto">
          <a:xfrm>
            <a:off x="5668699" y="1914679"/>
            <a:ext cx="2593975" cy="2703512"/>
          </a:xfrm>
          <a:custGeom>
            <a:avLst/>
            <a:gdLst>
              <a:gd name="T0" fmla="*/ 0 w 1634"/>
              <a:gd name="T1" fmla="*/ 2147483647 h 1703"/>
              <a:gd name="T2" fmla="*/ 2147483647 w 1634"/>
              <a:gd name="T3" fmla="*/ 0 h 1703"/>
              <a:gd name="T4" fmla="*/ 2147483647 w 1634"/>
              <a:gd name="T5" fmla="*/ 2147483647 h 1703"/>
              <a:gd name="T6" fmla="*/ 2147483647 w 1634"/>
              <a:gd name="T7" fmla="*/ 2147483647 h 1703"/>
              <a:gd name="T8" fmla="*/ 0 60000 65536"/>
              <a:gd name="T9" fmla="*/ 0 60000 65536"/>
              <a:gd name="T10" fmla="*/ 0 60000 65536"/>
              <a:gd name="T11" fmla="*/ 0 60000 65536"/>
              <a:gd name="T12" fmla="*/ 0 w 1634"/>
              <a:gd name="T13" fmla="*/ 0 h 1703"/>
              <a:gd name="T14" fmla="*/ 1634 w 1634"/>
              <a:gd name="T15" fmla="*/ 1703 h 1703"/>
            </a:gdLst>
            <a:ahLst/>
            <a:cxnLst>
              <a:cxn ang="T8">
                <a:pos x="T0" y="T1"/>
              </a:cxn>
              <a:cxn ang="T9">
                <a:pos x="T2" y="T3"/>
              </a:cxn>
              <a:cxn ang="T10">
                <a:pos x="T4" y="T5"/>
              </a:cxn>
              <a:cxn ang="T11">
                <a:pos x="T6" y="T7"/>
              </a:cxn>
            </a:cxnLst>
            <a:rect l="T12" t="T13" r="T14" b="T15"/>
            <a:pathLst>
              <a:path w="1634" h="1703">
                <a:moveTo>
                  <a:pt x="0" y="593"/>
                </a:moveTo>
                <a:lnTo>
                  <a:pt x="434" y="0"/>
                </a:lnTo>
                <a:lnTo>
                  <a:pt x="1002" y="493"/>
                </a:lnTo>
                <a:lnTo>
                  <a:pt x="1634" y="1703"/>
                </a:lnTo>
              </a:path>
            </a:pathLst>
          </a:custGeom>
          <a:noFill/>
          <a:ln w="28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dirty="0"/>
          </a:p>
        </p:txBody>
      </p:sp>
      <p:sp>
        <p:nvSpPr>
          <p:cNvPr id="19" name="Text Box 8"/>
          <p:cNvSpPr txBox="1">
            <a:spLocks noChangeArrowheads="1"/>
          </p:cNvSpPr>
          <p:nvPr/>
        </p:nvSpPr>
        <p:spPr bwMode="auto">
          <a:xfrm>
            <a:off x="6205274" y="1798791"/>
            <a:ext cx="3222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accent2"/>
                </a:solidFill>
                <a:latin typeface="Arial Black" charset="0"/>
              </a:rPr>
              <a:t>X</a:t>
            </a:r>
          </a:p>
        </p:txBody>
      </p:sp>
      <p:sp>
        <p:nvSpPr>
          <p:cNvPr id="20" name="Text Box 9"/>
          <p:cNvSpPr txBox="1">
            <a:spLocks noChangeArrowheads="1"/>
          </p:cNvSpPr>
          <p:nvPr/>
        </p:nvSpPr>
        <p:spPr bwMode="auto">
          <a:xfrm>
            <a:off x="5519474" y="2713191"/>
            <a:ext cx="3222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accent2"/>
                </a:solidFill>
                <a:latin typeface="Arial Black" charset="0"/>
              </a:rPr>
              <a:t>X</a:t>
            </a:r>
          </a:p>
        </p:txBody>
      </p:sp>
      <p:sp>
        <p:nvSpPr>
          <p:cNvPr id="21" name="Text Box 10"/>
          <p:cNvSpPr txBox="1">
            <a:spLocks noChangeArrowheads="1"/>
          </p:cNvSpPr>
          <p:nvPr/>
        </p:nvSpPr>
        <p:spPr bwMode="auto">
          <a:xfrm>
            <a:off x="7102212" y="2560791"/>
            <a:ext cx="3222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accent2"/>
                </a:solidFill>
                <a:latin typeface="Arial Black" charset="0"/>
              </a:rPr>
              <a:t>X</a:t>
            </a:r>
          </a:p>
        </p:txBody>
      </p:sp>
      <p:sp>
        <p:nvSpPr>
          <p:cNvPr id="22" name="Text Box 11"/>
          <p:cNvSpPr txBox="1">
            <a:spLocks noChangeArrowheads="1"/>
          </p:cNvSpPr>
          <p:nvPr/>
        </p:nvSpPr>
        <p:spPr bwMode="auto">
          <a:xfrm>
            <a:off x="8092812" y="4465791"/>
            <a:ext cx="3222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accent2"/>
                </a:solidFill>
                <a:latin typeface="Arial Black" charset="0"/>
              </a:rPr>
              <a:t>X</a:t>
            </a:r>
          </a:p>
        </p:txBody>
      </p:sp>
      <p:pic>
        <p:nvPicPr>
          <p:cNvPr id="24" name="Picture 23"/>
          <p:cNvPicPr>
            <a:picLocks noChangeAspect="1"/>
          </p:cNvPicPr>
          <p:nvPr/>
        </p:nvPicPr>
        <p:blipFill>
          <a:blip r:embed="rId3"/>
          <a:stretch>
            <a:fillRect/>
          </a:stretch>
        </p:blipFill>
        <p:spPr>
          <a:xfrm>
            <a:off x="1330846" y="2113836"/>
            <a:ext cx="2690663" cy="2656755"/>
          </a:xfrm>
          <a:prstGeom prst="rect">
            <a:avLst/>
          </a:prstGeom>
        </p:spPr>
      </p:pic>
      <p:sp>
        <p:nvSpPr>
          <p:cNvPr id="23" name="TextBox 22"/>
          <p:cNvSpPr txBox="1"/>
          <p:nvPr/>
        </p:nvSpPr>
        <p:spPr>
          <a:xfrm>
            <a:off x="8739003" y="5177457"/>
            <a:ext cx="668862" cy="707886"/>
          </a:xfrm>
          <a:prstGeom prst="rect">
            <a:avLst/>
          </a:prstGeom>
          <a:noFill/>
        </p:spPr>
        <p:txBody>
          <a:bodyPr wrap="square" rtlCol="0">
            <a:spAutoFit/>
          </a:bodyPr>
          <a:lstStyle/>
          <a:p>
            <a:r>
              <a:rPr lang="en-US" sz="4000" b="1" dirty="0" smtClean="0">
                <a:solidFill>
                  <a:schemeClr val="bg1">
                    <a:lumMod val="75000"/>
                  </a:schemeClr>
                </a:solidFill>
              </a:rPr>
              <a:t>-</a:t>
            </a:r>
            <a:endParaRPr lang="en-US" sz="4000" b="1" dirty="0">
              <a:solidFill>
                <a:schemeClr val="bg1">
                  <a:lumMod val="75000"/>
                </a:schemeClr>
              </a:solidFill>
            </a:endParaRPr>
          </a:p>
        </p:txBody>
      </p:sp>
      <p:sp>
        <p:nvSpPr>
          <p:cNvPr id="25" name="TextBox 24"/>
          <p:cNvSpPr txBox="1"/>
          <p:nvPr/>
        </p:nvSpPr>
        <p:spPr>
          <a:xfrm>
            <a:off x="8754150" y="5142390"/>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26"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41</a:t>
            </a:fld>
            <a:endParaRPr lang="en-US" dirty="0"/>
          </a:p>
        </p:txBody>
      </p:sp>
    </p:spTree>
    <p:extLst>
      <p:ext uri="{BB962C8B-B14F-4D97-AF65-F5344CB8AC3E}">
        <p14:creationId xmlns:p14="http://schemas.microsoft.com/office/powerpoint/2010/main" val="595858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ssolv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19" grpId="0" autoUpdateAnimBg="0"/>
      <p:bldP spid="20" grpId="0" autoUpdateAnimBg="0"/>
      <p:bldP spid="21" grpId="0" autoUpdateAnimBg="0"/>
      <p:bldP spid="22"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 Classic DISC Profiles</a:t>
            </a:r>
            <a:endParaRPr lang="en-US" dirty="0"/>
          </a:p>
        </p:txBody>
      </p:sp>
      <p:sp>
        <p:nvSpPr>
          <p:cNvPr id="3" name="Content Placeholder 2"/>
          <p:cNvSpPr>
            <a:spLocks noGrp="1"/>
          </p:cNvSpPr>
          <p:nvPr>
            <p:ph idx="1"/>
          </p:nvPr>
        </p:nvSpPr>
        <p:spPr>
          <a:xfrm>
            <a:off x="1433118" y="1361504"/>
            <a:ext cx="2838087" cy="726212"/>
          </a:xfrm>
        </p:spPr>
        <p:txBody>
          <a:bodyPr/>
          <a:lstStyle/>
          <a:p>
            <a:pPr marL="0" indent="0" algn="ctr">
              <a:buNone/>
            </a:pPr>
            <a:r>
              <a:rPr lang="en-US" dirty="0" smtClean="0"/>
              <a:t>Princess Diana</a:t>
            </a:r>
            <a:endParaRPr lang="en-US" dirty="0"/>
          </a:p>
        </p:txBody>
      </p:sp>
      <p:sp>
        <p:nvSpPr>
          <p:cNvPr id="14" name="TextBox 13"/>
          <p:cNvSpPr txBox="1"/>
          <p:nvPr/>
        </p:nvSpPr>
        <p:spPr>
          <a:xfrm>
            <a:off x="5432300" y="5220259"/>
            <a:ext cx="2923547" cy="646331"/>
          </a:xfrm>
          <a:prstGeom prst="rect">
            <a:avLst/>
          </a:prstGeom>
          <a:noFill/>
        </p:spPr>
        <p:txBody>
          <a:bodyPr wrap="none" rtlCol="0">
            <a:spAutoFit/>
          </a:bodyPr>
          <a:lstStyle/>
          <a:p>
            <a:pPr algn="ctr"/>
            <a:r>
              <a:rPr lang="en-US" sz="3600" dirty="0" smtClean="0">
                <a:solidFill>
                  <a:schemeClr val="accent2"/>
                </a:solidFill>
                <a:latin typeface="Franklin Gothic Medium"/>
                <a:cs typeface="Franklin Gothic Medium"/>
              </a:rPr>
              <a:t>Social Worker</a:t>
            </a:r>
            <a:endParaRPr lang="en-US" sz="3600" dirty="0">
              <a:solidFill>
                <a:schemeClr val="accent2"/>
              </a:solidFill>
              <a:latin typeface="Franklin Gothic Medium"/>
              <a:cs typeface="Franklin Gothic Medium"/>
            </a:endParaRPr>
          </a:p>
        </p:txBody>
      </p:sp>
      <p:sp>
        <p:nvSpPr>
          <p:cNvPr id="24" name="Rectangle 2"/>
          <p:cNvSpPr>
            <a:spLocks noChangeArrowheads="1"/>
          </p:cNvSpPr>
          <p:nvPr/>
        </p:nvSpPr>
        <p:spPr bwMode="auto">
          <a:xfrm>
            <a:off x="5290874" y="1401916"/>
            <a:ext cx="3124200" cy="3657600"/>
          </a:xfrm>
          <a:prstGeom prst="rect">
            <a:avLst/>
          </a:prstGeom>
          <a:solidFill>
            <a:srgbClr val="FFFFFF">
              <a:alpha val="50195"/>
            </a:srgbClr>
          </a:solidFill>
          <a:ln w="9525">
            <a:solidFill>
              <a:srgbClr val="00467F"/>
            </a:solidFill>
            <a:miter lim="800000"/>
            <a:headEnd/>
            <a:tailEnd/>
          </a:ln>
        </p:spPr>
        <p:txBody>
          <a:bodyPr wrap="none" anchor="ctr"/>
          <a:lstStyle/>
          <a:p>
            <a:pPr algn="ctr" eaLnBrk="1" hangingPunct="1"/>
            <a:endParaRPr lang="en-US" sz="2400" dirty="0">
              <a:solidFill>
                <a:schemeClr val="tx1"/>
              </a:solidFill>
              <a:latin typeface="Times New Roman" charset="0"/>
            </a:endParaRPr>
          </a:p>
        </p:txBody>
      </p:sp>
      <p:sp>
        <p:nvSpPr>
          <p:cNvPr id="25" name="Text Box 4"/>
          <p:cNvSpPr txBox="1">
            <a:spLocks noChangeArrowheads="1"/>
          </p:cNvSpPr>
          <p:nvPr/>
        </p:nvSpPr>
        <p:spPr bwMode="auto">
          <a:xfrm>
            <a:off x="5367074" y="1325716"/>
            <a:ext cx="29972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algn="ctr" eaLnBrk="1" hangingPunct="1"/>
            <a:r>
              <a:rPr lang="en-US" sz="3000" dirty="0">
                <a:solidFill>
                  <a:srgbClr val="00467F"/>
                </a:solidFill>
                <a:latin typeface="Franklin Gothic Medium"/>
                <a:cs typeface="Franklin Gothic Medium"/>
              </a:rPr>
              <a:t>D      I       S       C</a:t>
            </a:r>
          </a:p>
        </p:txBody>
      </p:sp>
      <p:sp>
        <p:nvSpPr>
          <p:cNvPr id="26" name="Line 6"/>
          <p:cNvSpPr>
            <a:spLocks noChangeShapeType="1"/>
          </p:cNvSpPr>
          <p:nvPr/>
        </p:nvSpPr>
        <p:spPr bwMode="auto">
          <a:xfrm>
            <a:off x="5290874" y="3078316"/>
            <a:ext cx="3124200" cy="0"/>
          </a:xfrm>
          <a:prstGeom prst="line">
            <a:avLst/>
          </a:prstGeom>
          <a:noFill/>
          <a:ln w="9525" cap="rnd">
            <a:solidFill>
              <a:schemeClr val="tx1"/>
            </a:solidFill>
            <a:prstDash val="sysDot"/>
            <a:miter lim="800000"/>
            <a:headEnd/>
            <a:tailEnd/>
          </a:ln>
          <a:extLst>
            <a:ext uri="{909E8E84-426E-40dd-AFC4-6F175D3DCCD1}">
              <a14:hiddenFill xmlns:a14="http://schemas.microsoft.com/office/drawing/2010/main" xmlns="">
                <a:noFill/>
              </a14:hiddenFill>
            </a:ext>
          </a:extLst>
        </p:spPr>
        <p:txBody>
          <a:bodyPr wrap="none"/>
          <a:lstStyle/>
          <a:p>
            <a:endParaRPr lang="en-US" dirty="0"/>
          </a:p>
        </p:txBody>
      </p:sp>
      <p:sp>
        <p:nvSpPr>
          <p:cNvPr id="27" name="Freeform 7"/>
          <p:cNvSpPr>
            <a:spLocks/>
          </p:cNvSpPr>
          <p:nvPr/>
        </p:nvSpPr>
        <p:spPr bwMode="auto">
          <a:xfrm>
            <a:off x="5668699" y="1898804"/>
            <a:ext cx="2478088" cy="1947862"/>
          </a:xfrm>
          <a:custGeom>
            <a:avLst/>
            <a:gdLst>
              <a:gd name="T0" fmla="*/ 0 w 1561"/>
              <a:gd name="T1" fmla="*/ 2147483647 h 1227"/>
              <a:gd name="T2" fmla="*/ 2147483647 w 1561"/>
              <a:gd name="T3" fmla="*/ 2147483647 h 1227"/>
              <a:gd name="T4" fmla="*/ 2147483647 w 1561"/>
              <a:gd name="T5" fmla="*/ 0 h 1227"/>
              <a:gd name="T6" fmla="*/ 2147483647 w 1561"/>
              <a:gd name="T7" fmla="*/ 2147483647 h 1227"/>
              <a:gd name="T8" fmla="*/ 0 60000 65536"/>
              <a:gd name="T9" fmla="*/ 0 60000 65536"/>
              <a:gd name="T10" fmla="*/ 0 60000 65536"/>
              <a:gd name="T11" fmla="*/ 0 60000 65536"/>
              <a:gd name="T12" fmla="*/ 0 w 1561"/>
              <a:gd name="T13" fmla="*/ 0 h 1227"/>
              <a:gd name="T14" fmla="*/ 1561 w 1561"/>
              <a:gd name="T15" fmla="*/ 1227 h 1227"/>
            </a:gdLst>
            <a:ahLst/>
            <a:cxnLst>
              <a:cxn ang="T8">
                <a:pos x="T0" y="T1"/>
              </a:cxn>
              <a:cxn ang="T9">
                <a:pos x="T2" y="T3"/>
              </a:cxn>
              <a:cxn ang="T10">
                <a:pos x="T4" y="T5"/>
              </a:cxn>
              <a:cxn ang="T11">
                <a:pos x="T6" y="T7"/>
              </a:cxn>
            </a:cxnLst>
            <a:rect l="T12" t="T13" r="T14" b="T15"/>
            <a:pathLst>
              <a:path w="1561" h="1227">
                <a:moveTo>
                  <a:pt x="0" y="1227"/>
                </a:moveTo>
                <a:lnTo>
                  <a:pt x="467" y="484"/>
                </a:lnTo>
                <a:lnTo>
                  <a:pt x="968" y="0"/>
                </a:lnTo>
                <a:lnTo>
                  <a:pt x="1561" y="593"/>
                </a:lnTo>
              </a:path>
            </a:pathLst>
          </a:custGeom>
          <a:noFill/>
          <a:ln w="28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dirty="0"/>
          </a:p>
        </p:txBody>
      </p:sp>
      <p:sp>
        <p:nvSpPr>
          <p:cNvPr id="28" name="Text Box 8"/>
          <p:cNvSpPr txBox="1">
            <a:spLocks noChangeArrowheads="1"/>
          </p:cNvSpPr>
          <p:nvPr/>
        </p:nvSpPr>
        <p:spPr bwMode="auto">
          <a:xfrm>
            <a:off x="7043474" y="1782916"/>
            <a:ext cx="3222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accent2"/>
                </a:solidFill>
                <a:latin typeface="Arial Black" charset="0"/>
              </a:rPr>
              <a:t>X</a:t>
            </a:r>
          </a:p>
        </p:txBody>
      </p:sp>
      <p:sp>
        <p:nvSpPr>
          <p:cNvPr id="29" name="Text Box 9"/>
          <p:cNvSpPr txBox="1">
            <a:spLocks noChangeArrowheads="1"/>
          </p:cNvSpPr>
          <p:nvPr/>
        </p:nvSpPr>
        <p:spPr bwMode="auto">
          <a:xfrm>
            <a:off x="5519474" y="3687916"/>
            <a:ext cx="3222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accent2"/>
                </a:solidFill>
                <a:latin typeface="Arial Black" charset="0"/>
              </a:rPr>
              <a:t>X</a:t>
            </a:r>
          </a:p>
        </p:txBody>
      </p:sp>
      <p:sp>
        <p:nvSpPr>
          <p:cNvPr id="30" name="Text Box 10"/>
          <p:cNvSpPr txBox="1">
            <a:spLocks noChangeArrowheads="1"/>
          </p:cNvSpPr>
          <p:nvPr/>
        </p:nvSpPr>
        <p:spPr bwMode="auto">
          <a:xfrm>
            <a:off x="6264012" y="2544916"/>
            <a:ext cx="3222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accent2"/>
                </a:solidFill>
                <a:latin typeface="Arial Black" charset="0"/>
              </a:rPr>
              <a:t>X</a:t>
            </a:r>
          </a:p>
        </p:txBody>
      </p:sp>
      <p:sp>
        <p:nvSpPr>
          <p:cNvPr id="31" name="Text Box 11"/>
          <p:cNvSpPr txBox="1">
            <a:spLocks noChangeArrowheads="1"/>
          </p:cNvSpPr>
          <p:nvPr/>
        </p:nvSpPr>
        <p:spPr bwMode="auto">
          <a:xfrm>
            <a:off x="7970574" y="2697316"/>
            <a:ext cx="3222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accent2"/>
                </a:solidFill>
                <a:latin typeface="Arial Black" charset="0"/>
              </a:rPr>
              <a:t>X</a:t>
            </a:r>
          </a:p>
        </p:txBody>
      </p:sp>
      <p:pic>
        <p:nvPicPr>
          <p:cNvPr id="32" name="Picture 31"/>
          <p:cNvPicPr>
            <a:picLocks noChangeAspect="1"/>
          </p:cNvPicPr>
          <p:nvPr/>
        </p:nvPicPr>
        <p:blipFill>
          <a:blip r:embed="rId3"/>
          <a:stretch>
            <a:fillRect/>
          </a:stretch>
        </p:blipFill>
        <p:spPr>
          <a:xfrm>
            <a:off x="1709161" y="1924363"/>
            <a:ext cx="2286000" cy="3038897"/>
          </a:xfrm>
          <a:prstGeom prst="rect">
            <a:avLst/>
          </a:prstGeom>
        </p:spPr>
      </p:pic>
      <p:sp>
        <p:nvSpPr>
          <p:cNvPr id="16" name="TextBox 15"/>
          <p:cNvSpPr txBox="1"/>
          <p:nvPr/>
        </p:nvSpPr>
        <p:spPr>
          <a:xfrm>
            <a:off x="8739003" y="5177457"/>
            <a:ext cx="668862" cy="707886"/>
          </a:xfrm>
          <a:prstGeom prst="rect">
            <a:avLst/>
          </a:prstGeom>
          <a:noFill/>
        </p:spPr>
        <p:txBody>
          <a:bodyPr wrap="square" rtlCol="0">
            <a:spAutoFit/>
          </a:bodyPr>
          <a:lstStyle/>
          <a:p>
            <a:r>
              <a:rPr lang="en-US" sz="4000" b="1" dirty="0" smtClean="0">
                <a:solidFill>
                  <a:schemeClr val="bg1">
                    <a:lumMod val="75000"/>
                  </a:schemeClr>
                </a:solidFill>
              </a:rPr>
              <a:t>-</a:t>
            </a:r>
            <a:endParaRPr lang="en-US" sz="4000" b="1" dirty="0">
              <a:solidFill>
                <a:schemeClr val="bg1">
                  <a:lumMod val="75000"/>
                </a:schemeClr>
              </a:solidFill>
            </a:endParaRPr>
          </a:p>
        </p:txBody>
      </p:sp>
      <p:sp>
        <p:nvSpPr>
          <p:cNvPr id="15" name="TextBox 14"/>
          <p:cNvSpPr txBox="1"/>
          <p:nvPr/>
        </p:nvSpPr>
        <p:spPr>
          <a:xfrm>
            <a:off x="8754150" y="5142390"/>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1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42</a:t>
            </a:fld>
            <a:endParaRPr lang="en-US" dirty="0"/>
          </a:p>
        </p:txBody>
      </p:sp>
    </p:spTree>
    <p:extLst>
      <p:ext uri="{BB962C8B-B14F-4D97-AF65-F5344CB8AC3E}">
        <p14:creationId xmlns:p14="http://schemas.microsoft.com/office/powerpoint/2010/main" val="9882468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dissolv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dissolv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dissolv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dissolv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animBg="1"/>
      <p:bldP spid="28" grpId="0" autoUpdateAnimBg="0"/>
      <p:bldP spid="29" grpId="0" autoUpdateAnimBg="0"/>
      <p:bldP spid="30" grpId="0" autoUpdateAnimBg="0"/>
      <p:bldP spid="31"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 Classic DISC Profiles</a:t>
            </a:r>
            <a:endParaRPr lang="en-US" dirty="0"/>
          </a:p>
        </p:txBody>
      </p:sp>
      <p:sp>
        <p:nvSpPr>
          <p:cNvPr id="3" name="Content Placeholder 2"/>
          <p:cNvSpPr>
            <a:spLocks noGrp="1"/>
          </p:cNvSpPr>
          <p:nvPr>
            <p:ph idx="1"/>
          </p:nvPr>
        </p:nvSpPr>
        <p:spPr>
          <a:xfrm>
            <a:off x="783390" y="1457760"/>
            <a:ext cx="4197684" cy="646160"/>
          </a:xfrm>
        </p:spPr>
        <p:txBody>
          <a:bodyPr/>
          <a:lstStyle/>
          <a:p>
            <a:pPr marL="0" indent="0" algn="ctr">
              <a:buNone/>
            </a:pPr>
            <a:r>
              <a:rPr lang="en-US" sz="2400" dirty="0" smtClean="0"/>
              <a:t>Mr. Spock – </a:t>
            </a:r>
            <a:r>
              <a:rPr lang="en-US" sz="2400" i="1" dirty="0" smtClean="0"/>
              <a:t>Star Trek (Original)</a:t>
            </a:r>
            <a:endParaRPr lang="en-US" sz="2400" i="1" dirty="0"/>
          </a:p>
        </p:txBody>
      </p:sp>
      <p:sp>
        <p:nvSpPr>
          <p:cNvPr id="14" name="TextBox 13"/>
          <p:cNvSpPr txBox="1"/>
          <p:nvPr/>
        </p:nvSpPr>
        <p:spPr>
          <a:xfrm>
            <a:off x="5597240" y="5220259"/>
            <a:ext cx="2432577" cy="646331"/>
          </a:xfrm>
          <a:prstGeom prst="rect">
            <a:avLst/>
          </a:prstGeom>
          <a:noFill/>
        </p:spPr>
        <p:txBody>
          <a:bodyPr wrap="none" rtlCol="0">
            <a:spAutoFit/>
          </a:bodyPr>
          <a:lstStyle/>
          <a:p>
            <a:r>
              <a:rPr lang="en-US" sz="3600" dirty="0" smtClean="0">
                <a:solidFill>
                  <a:schemeClr val="accent2"/>
                </a:solidFill>
                <a:latin typeface="Franklin Gothic Medium"/>
                <a:cs typeface="Franklin Gothic Medium"/>
              </a:rPr>
              <a:t>Researcher</a:t>
            </a:r>
            <a:endParaRPr lang="en-US" sz="3600" dirty="0">
              <a:solidFill>
                <a:schemeClr val="accent2"/>
              </a:solidFill>
              <a:latin typeface="Franklin Gothic Medium"/>
              <a:cs typeface="Franklin Gothic Medium"/>
            </a:endParaRPr>
          </a:p>
        </p:txBody>
      </p:sp>
      <p:sp>
        <p:nvSpPr>
          <p:cNvPr id="18" name="Rectangle 2"/>
          <p:cNvSpPr>
            <a:spLocks noChangeArrowheads="1"/>
          </p:cNvSpPr>
          <p:nvPr/>
        </p:nvSpPr>
        <p:spPr bwMode="auto">
          <a:xfrm>
            <a:off x="5290874" y="1418120"/>
            <a:ext cx="3124200" cy="3657600"/>
          </a:xfrm>
          <a:prstGeom prst="rect">
            <a:avLst/>
          </a:prstGeom>
          <a:solidFill>
            <a:srgbClr val="FFFFFF">
              <a:alpha val="50195"/>
            </a:srgbClr>
          </a:solidFill>
          <a:ln w="9525">
            <a:solidFill>
              <a:srgbClr val="00467F"/>
            </a:solidFill>
            <a:miter lim="800000"/>
            <a:headEnd/>
            <a:tailEnd/>
          </a:ln>
        </p:spPr>
        <p:txBody>
          <a:bodyPr wrap="none" anchor="ctr"/>
          <a:lstStyle/>
          <a:p>
            <a:pPr algn="ctr" eaLnBrk="1" hangingPunct="1"/>
            <a:endParaRPr lang="en-US" sz="2400" dirty="0">
              <a:solidFill>
                <a:schemeClr val="tx1"/>
              </a:solidFill>
              <a:latin typeface="Times New Roman" charset="0"/>
            </a:endParaRPr>
          </a:p>
        </p:txBody>
      </p:sp>
      <p:sp>
        <p:nvSpPr>
          <p:cNvPr id="19" name="Text Box 4"/>
          <p:cNvSpPr txBox="1">
            <a:spLocks noChangeArrowheads="1"/>
          </p:cNvSpPr>
          <p:nvPr/>
        </p:nvSpPr>
        <p:spPr bwMode="auto">
          <a:xfrm>
            <a:off x="5367074" y="1341920"/>
            <a:ext cx="29972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algn="ctr" eaLnBrk="1" hangingPunct="1"/>
            <a:r>
              <a:rPr lang="en-US" sz="3000" dirty="0">
                <a:solidFill>
                  <a:srgbClr val="00467F"/>
                </a:solidFill>
                <a:latin typeface="Franklin Gothic Medium"/>
                <a:cs typeface="Franklin Gothic Medium"/>
              </a:rPr>
              <a:t>D      I       S       C</a:t>
            </a:r>
          </a:p>
        </p:txBody>
      </p:sp>
      <p:sp>
        <p:nvSpPr>
          <p:cNvPr id="20" name="Line 6"/>
          <p:cNvSpPr>
            <a:spLocks noChangeShapeType="1"/>
          </p:cNvSpPr>
          <p:nvPr/>
        </p:nvSpPr>
        <p:spPr bwMode="auto">
          <a:xfrm>
            <a:off x="5290874" y="3094520"/>
            <a:ext cx="3124200" cy="0"/>
          </a:xfrm>
          <a:prstGeom prst="line">
            <a:avLst/>
          </a:prstGeom>
          <a:noFill/>
          <a:ln w="9525" cap="rnd">
            <a:solidFill>
              <a:schemeClr val="tx1"/>
            </a:solidFill>
            <a:prstDash val="sysDot"/>
            <a:miter lim="800000"/>
            <a:headEnd/>
            <a:tailEnd/>
          </a:ln>
          <a:extLst>
            <a:ext uri="{909E8E84-426E-40dd-AFC4-6F175D3DCCD1}">
              <a14:hiddenFill xmlns:a14="http://schemas.microsoft.com/office/drawing/2010/main" xmlns="">
                <a:noFill/>
              </a14:hiddenFill>
            </a:ext>
          </a:extLst>
        </p:spPr>
        <p:txBody>
          <a:bodyPr wrap="none"/>
          <a:lstStyle/>
          <a:p>
            <a:endParaRPr lang="en-US" dirty="0"/>
          </a:p>
        </p:txBody>
      </p:sp>
      <p:sp>
        <p:nvSpPr>
          <p:cNvPr id="21" name="Freeform 7"/>
          <p:cNvSpPr>
            <a:spLocks/>
          </p:cNvSpPr>
          <p:nvPr/>
        </p:nvSpPr>
        <p:spPr bwMode="auto">
          <a:xfrm>
            <a:off x="5668699" y="1941995"/>
            <a:ext cx="2465388" cy="2889250"/>
          </a:xfrm>
          <a:custGeom>
            <a:avLst/>
            <a:gdLst>
              <a:gd name="T0" fmla="*/ 0 w 1553"/>
              <a:gd name="T1" fmla="*/ 2147483647 h 1820"/>
              <a:gd name="T2" fmla="*/ 2147483647 w 1553"/>
              <a:gd name="T3" fmla="*/ 2147483647 h 1820"/>
              <a:gd name="T4" fmla="*/ 2147483647 w 1553"/>
              <a:gd name="T5" fmla="*/ 2147483647 h 1820"/>
              <a:gd name="T6" fmla="*/ 2147483647 w 1553"/>
              <a:gd name="T7" fmla="*/ 0 h 1820"/>
              <a:gd name="T8" fmla="*/ 0 60000 65536"/>
              <a:gd name="T9" fmla="*/ 0 60000 65536"/>
              <a:gd name="T10" fmla="*/ 0 60000 65536"/>
              <a:gd name="T11" fmla="*/ 0 60000 65536"/>
              <a:gd name="T12" fmla="*/ 0 w 1553"/>
              <a:gd name="T13" fmla="*/ 0 h 1820"/>
              <a:gd name="T14" fmla="*/ 1553 w 1553"/>
              <a:gd name="T15" fmla="*/ 1820 h 1820"/>
            </a:gdLst>
            <a:ahLst/>
            <a:cxnLst>
              <a:cxn ang="T8">
                <a:pos x="T0" y="T1"/>
              </a:cxn>
              <a:cxn ang="T9">
                <a:pos x="T2" y="T3"/>
              </a:cxn>
              <a:cxn ang="T10">
                <a:pos x="T4" y="T5"/>
              </a:cxn>
              <a:cxn ang="T11">
                <a:pos x="T6" y="T7"/>
              </a:cxn>
            </a:cxnLst>
            <a:rect l="T12" t="T13" r="T14" b="T15"/>
            <a:pathLst>
              <a:path w="1553" h="1820">
                <a:moveTo>
                  <a:pt x="0" y="1820"/>
                </a:moveTo>
                <a:lnTo>
                  <a:pt x="476" y="1486"/>
                </a:lnTo>
                <a:lnTo>
                  <a:pt x="1010" y="451"/>
                </a:lnTo>
                <a:lnTo>
                  <a:pt x="1553" y="0"/>
                </a:lnTo>
              </a:path>
            </a:pathLst>
          </a:custGeom>
          <a:noFill/>
          <a:ln w="28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dirty="0"/>
          </a:p>
        </p:txBody>
      </p:sp>
      <p:sp>
        <p:nvSpPr>
          <p:cNvPr id="22" name="Text Box 8"/>
          <p:cNvSpPr txBox="1">
            <a:spLocks noChangeArrowheads="1"/>
          </p:cNvSpPr>
          <p:nvPr/>
        </p:nvSpPr>
        <p:spPr bwMode="auto">
          <a:xfrm>
            <a:off x="7957874" y="1799120"/>
            <a:ext cx="3222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accent2"/>
                </a:solidFill>
                <a:latin typeface="Arial Black" charset="0"/>
              </a:rPr>
              <a:t>X</a:t>
            </a:r>
          </a:p>
        </p:txBody>
      </p:sp>
      <p:sp>
        <p:nvSpPr>
          <p:cNvPr id="23" name="Text Box 9"/>
          <p:cNvSpPr txBox="1">
            <a:spLocks noChangeArrowheads="1"/>
          </p:cNvSpPr>
          <p:nvPr/>
        </p:nvSpPr>
        <p:spPr bwMode="auto">
          <a:xfrm>
            <a:off x="5519474" y="4694720"/>
            <a:ext cx="3222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accent2"/>
                </a:solidFill>
                <a:latin typeface="Arial Black" charset="0"/>
              </a:rPr>
              <a:t>X</a:t>
            </a:r>
          </a:p>
        </p:txBody>
      </p:sp>
      <p:sp>
        <p:nvSpPr>
          <p:cNvPr id="24" name="Text Box 10"/>
          <p:cNvSpPr txBox="1">
            <a:spLocks noChangeArrowheads="1"/>
          </p:cNvSpPr>
          <p:nvPr/>
        </p:nvSpPr>
        <p:spPr bwMode="auto">
          <a:xfrm>
            <a:off x="6264012" y="4161320"/>
            <a:ext cx="3222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accent2"/>
                </a:solidFill>
                <a:latin typeface="Arial Black" charset="0"/>
              </a:rPr>
              <a:t>X</a:t>
            </a:r>
          </a:p>
        </p:txBody>
      </p:sp>
      <p:sp>
        <p:nvSpPr>
          <p:cNvPr id="25" name="Text Box 11"/>
          <p:cNvSpPr txBox="1">
            <a:spLocks noChangeArrowheads="1"/>
          </p:cNvSpPr>
          <p:nvPr/>
        </p:nvSpPr>
        <p:spPr bwMode="auto">
          <a:xfrm>
            <a:off x="7119674" y="2561120"/>
            <a:ext cx="3222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accent2"/>
                </a:solidFill>
                <a:latin typeface="Arial Black" charset="0"/>
              </a:rPr>
              <a:t>X</a:t>
            </a:r>
          </a:p>
        </p:txBody>
      </p:sp>
      <p:pic>
        <p:nvPicPr>
          <p:cNvPr id="26" name="Picture 25"/>
          <p:cNvPicPr>
            <a:picLocks noChangeAspect="1"/>
          </p:cNvPicPr>
          <p:nvPr/>
        </p:nvPicPr>
        <p:blipFill>
          <a:blip r:embed="rId3"/>
          <a:stretch>
            <a:fillRect/>
          </a:stretch>
        </p:blipFill>
        <p:spPr>
          <a:xfrm>
            <a:off x="1059640" y="2255593"/>
            <a:ext cx="3645184" cy="2741384"/>
          </a:xfrm>
          <a:prstGeom prst="rect">
            <a:avLst/>
          </a:prstGeom>
        </p:spPr>
      </p:pic>
      <p:sp>
        <p:nvSpPr>
          <p:cNvPr id="16" name="TextBox 15"/>
          <p:cNvSpPr txBox="1"/>
          <p:nvPr/>
        </p:nvSpPr>
        <p:spPr>
          <a:xfrm>
            <a:off x="8739003" y="5177457"/>
            <a:ext cx="668862" cy="707886"/>
          </a:xfrm>
          <a:prstGeom prst="rect">
            <a:avLst/>
          </a:prstGeom>
          <a:noFill/>
        </p:spPr>
        <p:txBody>
          <a:bodyPr wrap="square" rtlCol="0">
            <a:spAutoFit/>
          </a:bodyPr>
          <a:lstStyle/>
          <a:p>
            <a:r>
              <a:rPr lang="en-US" sz="4000" b="1" dirty="0" smtClean="0">
                <a:solidFill>
                  <a:schemeClr val="bg1">
                    <a:lumMod val="75000"/>
                  </a:schemeClr>
                </a:solidFill>
              </a:rPr>
              <a:t>-</a:t>
            </a:r>
            <a:endParaRPr lang="en-US" sz="4000" b="1" dirty="0">
              <a:solidFill>
                <a:schemeClr val="bg1">
                  <a:lumMod val="75000"/>
                </a:schemeClr>
              </a:solidFill>
            </a:endParaRPr>
          </a:p>
        </p:txBody>
      </p:sp>
      <p:sp>
        <p:nvSpPr>
          <p:cNvPr id="15" name="TextBox 14"/>
          <p:cNvSpPr txBox="1"/>
          <p:nvPr/>
        </p:nvSpPr>
        <p:spPr>
          <a:xfrm>
            <a:off x="8754150" y="5142390"/>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17" name="Slide Number Placeholder 3"/>
          <p:cNvSpPr>
            <a:spLocks noGrp="1"/>
          </p:cNvSpPr>
          <p:nvPr>
            <p:ph type="sldNum" sz="quarter" idx="10"/>
          </p:nvPr>
        </p:nvSpPr>
        <p:spPr>
          <a:xfrm>
            <a:off x="0" y="6446838"/>
            <a:ext cx="457200" cy="365125"/>
          </a:xfrm>
        </p:spPr>
        <p:txBody>
          <a:bodyPr/>
          <a:lstStyle/>
          <a:p>
            <a:fld id="{F29FD61F-2294-5D42-A9D7-9928D42B3773}" type="slidenum">
              <a:rPr lang="en-US" smtClean="0"/>
              <a:pPr/>
              <a:t>43</a:t>
            </a:fld>
            <a:endParaRPr lang="en-US" dirty="0"/>
          </a:p>
        </p:txBody>
      </p:sp>
    </p:spTree>
    <p:extLst>
      <p:ext uri="{BB962C8B-B14F-4D97-AF65-F5344CB8AC3E}">
        <p14:creationId xmlns:p14="http://schemas.microsoft.com/office/powerpoint/2010/main" val="1264343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dissolv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animBg="1"/>
      <p:bldP spid="22" grpId="0" autoUpdateAnimBg="0"/>
      <p:bldP spid="23" grpId="0" autoUpdateAnimBg="0"/>
      <p:bldP spid="24" grpId="0" autoUpdateAnimBg="0"/>
      <p:bldP spid="25"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207514" y="1590902"/>
            <a:ext cx="5124582" cy="4577015"/>
            <a:chOff x="4110489" y="1360607"/>
            <a:chExt cx="5299364" cy="4733121"/>
          </a:xfrm>
        </p:grpSpPr>
        <p:pic>
          <p:nvPicPr>
            <p:cNvPr id="10" name="Picture 9" descr="Talent%20Insights%20Management%20Staff.pdf"/>
            <p:cNvPicPr>
              <a:picLocks noChangeAspect="1"/>
            </p:cNvPicPr>
            <p:nvPr/>
          </p:nvPicPr>
          <p:blipFill rotWithShape="1">
            <a:blip r:embed="rId3">
              <a:extLst>
                <a:ext uri="{28A0092B-C50C-407E-A947-70E740481C1C}">
                  <a14:useLocalDpi xmlns:a14="http://schemas.microsoft.com/office/drawing/2010/main" val="0"/>
                </a:ext>
              </a:extLst>
            </a:blip>
            <a:srcRect t="21670" b="12456"/>
            <a:stretch/>
          </p:blipFill>
          <p:spPr>
            <a:xfrm>
              <a:off x="4110489" y="1360607"/>
              <a:ext cx="5299364" cy="4517677"/>
            </a:xfrm>
            <a:prstGeom prst="rect">
              <a:avLst/>
            </a:prstGeom>
          </p:spPr>
        </p:pic>
        <p:sp>
          <p:nvSpPr>
            <p:cNvPr id="12" name="TextBox 11"/>
            <p:cNvSpPr txBox="1"/>
            <p:nvPr/>
          </p:nvSpPr>
          <p:spPr>
            <a:xfrm>
              <a:off x="5676080" y="5878284"/>
              <a:ext cx="2168182" cy="215444"/>
            </a:xfrm>
            <a:prstGeom prst="rect">
              <a:avLst/>
            </a:prstGeom>
            <a:noFill/>
          </p:spPr>
          <p:txBody>
            <a:bodyPr wrap="none" rtlCol="0">
              <a:spAutoFit/>
            </a:bodyPr>
            <a:lstStyle/>
            <a:p>
              <a:pPr algn="ctr"/>
              <a:r>
                <a:rPr lang="en-US" sz="800" dirty="0"/>
                <a:t>Image </a:t>
              </a:r>
              <a:r>
                <a:rPr lang="en-US" sz="800" dirty="0" smtClean="0"/>
                <a:t>source: Target </a:t>
              </a:r>
              <a:r>
                <a:rPr lang="en-US" sz="800" dirty="0"/>
                <a:t>Training International, </a:t>
              </a:r>
              <a:r>
                <a:rPr lang="en-US" sz="800" dirty="0" smtClean="0"/>
                <a:t>Ltd  </a:t>
              </a:r>
              <a:endParaRPr lang="en-US" sz="800" dirty="0"/>
            </a:p>
          </p:txBody>
        </p:sp>
      </p:grpSp>
      <p:sp>
        <p:nvSpPr>
          <p:cNvPr id="2" name="Title 1"/>
          <p:cNvSpPr>
            <a:spLocks noGrp="1"/>
          </p:cNvSpPr>
          <p:nvPr>
            <p:ph type="title"/>
          </p:nvPr>
        </p:nvSpPr>
        <p:spPr/>
        <p:txBody>
          <a:bodyPr>
            <a:normAutofit/>
          </a:bodyPr>
          <a:lstStyle/>
          <a:p>
            <a:r>
              <a:rPr lang="en-US" dirty="0" smtClean="0"/>
              <a:t>F. DISC Profiles</a:t>
            </a:r>
            <a:endParaRPr lang="en-US" dirty="0"/>
          </a:p>
        </p:txBody>
      </p:sp>
      <p:sp>
        <p:nvSpPr>
          <p:cNvPr id="15" name="Slide Number Placeholder 14"/>
          <p:cNvSpPr>
            <a:spLocks noGrp="1"/>
          </p:cNvSpPr>
          <p:nvPr>
            <p:ph type="sldNum" sz="quarter" idx="10"/>
          </p:nvPr>
        </p:nvSpPr>
        <p:spPr/>
        <p:txBody>
          <a:bodyPr/>
          <a:lstStyle/>
          <a:p>
            <a:fld id="{D3A7A54F-1440-6D43-BEC7-AA5E25BCB837}" type="slidenum">
              <a:rPr lang="en-US" smtClean="0"/>
              <a:pPr/>
              <a:t>44</a:t>
            </a:fld>
            <a:endParaRPr lang="en-US" dirty="0"/>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5-13</a:t>
            </a:r>
            <a:endParaRPr lang="en-US" sz="1400" dirty="0">
              <a:solidFill>
                <a:srgbClr val="002C54"/>
              </a:solidFill>
              <a:latin typeface="Arial Black" pitchFamily="34" charset="0"/>
            </a:endParaRPr>
          </a:p>
        </p:txBody>
      </p:sp>
      <p:grpSp>
        <p:nvGrpSpPr>
          <p:cNvPr id="13" name="Group 12"/>
          <p:cNvGrpSpPr/>
          <p:nvPr/>
        </p:nvGrpSpPr>
        <p:grpSpPr>
          <a:xfrm>
            <a:off x="137930" y="1360607"/>
            <a:ext cx="4937643" cy="4302249"/>
            <a:chOff x="137930" y="1360607"/>
            <a:chExt cx="4937643" cy="4302249"/>
          </a:xfrm>
        </p:grpSpPr>
        <p:pic>
          <p:nvPicPr>
            <p:cNvPr id="9" name="Picture 8" descr="Talent%20Insights%20Management%20Staff.pdf"/>
            <p:cNvPicPr>
              <a:picLocks noChangeAspect="1"/>
            </p:cNvPicPr>
            <p:nvPr/>
          </p:nvPicPr>
          <p:blipFill rotWithShape="1">
            <a:blip r:embed="rId4">
              <a:extLst>
                <a:ext uri="{28A0092B-C50C-407E-A947-70E740481C1C}">
                  <a14:useLocalDpi xmlns:a14="http://schemas.microsoft.com/office/drawing/2010/main" val="0"/>
                </a:ext>
              </a:extLst>
            </a:blip>
            <a:srcRect t="22047" b="13591"/>
            <a:stretch/>
          </p:blipFill>
          <p:spPr>
            <a:xfrm>
              <a:off x="137930" y="1360607"/>
              <a:ext cx="4937643" cy="4112640"/>
            </a:xfrm>
            <a:prstGeom prst="rect">
              <a:avLst/>
            </a:prstGeom>
          </p:spPr>
        </p:pic>
        <p:sp>
          <p:nvSpPr>
            <p:cNvPr id="11" name="TextBox 10"/>
            <p:cNvSpPr txBox="1"/>
            <p:nvPr/>
          </p:nvSpPr>
          <p:spPr>
            <a:xfrm>
              <a:off x="1522660" y="5447412"/>
              <a:ext cx="2168182" cy="215444"/>
            </a:xfrm>
            <a:prstGeom prst="rect">
              <a:avLst/>
            </a:prstGeom>
            <a:noFill/>
          </p:spPr>
          <p:txBody>
            <a:bodyPr wrap="none" rtlCol="0">
              <a:spAutoFit/>
            </a:bodyPr>
            <a:lstStyle/>
            <a:p>
              <a:pPr algn="ctr"/>
              <a:r>
                <a:rPr lang="en-US" sz="800" dirty="0"/>
                <a:t>Image </a:t>
              </a:r>
              <a:r>
                <a:rPr lang="en-US" sz="800" dirty="0" smtClean="0"/>
                <a:t>source: Target </a:t>
              </a:r>
              <a:r>
                <a:rPr lang="en-US" sz="800" dirty="0"/>
                <a:t>Training International, </a:t>
              </a:r>
              <a:r>
                <a:rPr lang="en-US" sz="800" dirty="0" smtClean="0"/>
                <a:t>Ltd  </a:t>
              </a:r>
              <a:endParaRPr lang="en-US" sz="800" dirty="0"/>
            </a:p>
          </p:txBody>
        </p:sp>
      </p:grpSp>
    </p:spTree>
    <p:extLst>
      <p:ext uri="{BB962C8B-B14F-4D97-AF65-F5344CB8AC3E}">
        <p14:creationId xmlns:p14="http://schemas.microsoft.com/office/powerpoint/2010/main" val="1749063132"/>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 name="Group 13"/>
          <p:cNvGrpSpPr/>
          <p:nvPr/>
        </p:nvGrpSpPr>
        <p:grpSpPr>
          <a:xfrm>
            <a:off x="4207514" y="1590902"/>
            <a:ext cx="5124582" cy="4577015"/>
            <a:chOff x="4110489" y="1360607"/>
            <a:chExt cx="5299364" cy="4733121"/>
          </a:xfrm>
        </p:grpSpPr>
        <p:pic>
          <p:nvPicPr>
            <p:cNvPr id="10" name="Picture 9" descr="Talent%20Insights%20Management%20Staff.pdf"/>
            <p:cNvPicPr>
              <a:picLocks noChangeAspect="1"/>
            </p:cNvPicPr>
            <p:nvPr/>
          </p:nvPicPr>
          <p:blipFill rotWithShape="1">
            <a:blip r:embed="rId3">
              <a:extLst>
                <a:ext uri="{28A0092B-C50C-407E-A947-70E740481C1C}">
                  <a14:useLocalDpi xmlns:a14="http://schemas.microsoft.com/office/drawing/2010/main" val="0"/>
                </a:ext>
              </a:extLst>
            </a:blip>
            <a:srcRect t="21670" b="12456"/>
            <a:stretch/>
          </p:blipFill>
          <p:spPr>
            <a:xfrm>
              <a:off x="4110489" y="1360607"/>
              <a:ext cx="5299364" cy="4517677"/>
            </a:xfrm>
            <a:prstGeom prst="rect">
              <a:avLst/>
            </a:prstGeom>
          </p:spPr>
        </p:pic>
        <p:sp>
          <p:nvSpPr>
            <p:cNvPr id="12" name="TextBox 11"/>
            <p:cNvSpPr txBox="1"/>
            <p:nvPr/>
          </p:nvSpPr>
          <p:spPr>
            <a:xfrm>
              <a:off x="5676080" y="5878284"/>
              <a:ext cx="2168182" cy="215444"/>
            </a:xfrm>
            <a:prstGeom prst="rect">
              <a:avLst/>
            </a:prstGeom>
            <a:noFill/>
          </p:spPr>
          <p:txBody>
            <a:bodyPr wrap="none" rtlCol="0">
              <a:spAutoFit/>
            </a:bodyPr>
            <a:lstStyle/>
            <a:p>
              <a:pPr algn="ctr"/>
              <a:r>
                <a:rPr lang="en-US" sz="800" dirty="0"/>
                <a:t>Image </a:t>
              </a:r>
              <a:r>
                <a:rPr lang="en-US" sz="800" dirty="0" smtClean="0"/>
                <a:t>source: Target </a:t>
              </a:r>
              <a:r>
                <a:rPr lang="en-US" sz="800" dirty="0"/>
                <a:t>Training International, </a:t>
              </a:r>
              <a:r>
                <a:rPr lang="en-US" sz="800" dirty="0" smtClean="0"/>
                <a:t>Ltd  </a:t>
              </a:r>
              <a:endParaRPr lang="en-US" sz="800" dirty="0"/>
            </a:p>
          </p:txBody>
        </p:sp>
      </p:grpSp>
      <p:sp>
        <p:nvSpPr>
          <p:cNvPr id="2" name="Title 1"/>
          <p:cNvSpPr>
            <a:spLocks noGrp="1"/>
          </p:cNvSpPr>
          <p:nvPr>
            <p:ph type="title"/>
          </p:nvPr>
        </p:nvSpPr>
        <p:spPr/>
        <p:txBody>
          <a:bodyPr>
            <a:normAutofit/>
          </a:bodyPr>
          <a:lstStyle/>
          <a:p>
            <a:r>
              <a:rPr lang="en-US" dirty="0" smtClean="0"/>
              <a:t>F. DISC Profiles</a:t>
            </a:r>
            <a:endParaRPr lang="en-US" dirty="0"/>
          </a:p>
        </p:txBody>
      </p:sp>
      <p:sp>
        <p:nvSpPr>
          <p:cNvPr id="15" name="Slide Number Placeholder 14"/>
          <p:cNvSpPr>
            <a:spLocks noGrp="1"/>
          </p:cNvSpPr>
          <p:nvPr>
            <p:ph type="sldNum" sz="quarter" idx="10"/>
          </p:nvPr>
        </p:nvSpPr>
        <p:spPr/>
        <p:txBody>
          <a:bodyPr/>
          <a:lstStyle/>
          <a:p>
            <a:fld id="{D3A7A54F-1440-6D43-BEC7-AA5E25BCB837}" type="slidenum">
              <a:rPr lang="en-US" smtClean="0"/>
              <a:pPr/>
              <a:t>45</a:t>
            </a:fld>
            <a:endParaRPr lang="en-US" dirty="0"/>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5-13</a:t>
            </a:r>
            <a:endParaRPr lang="en-US" sz="1400" dirty="0">
              <a:solidFill>
                <a:srgbClr val="002C54"/>
              </a:solidFill>
              <a:latin typeface="Arial Black" pitchFamily="34" charset="0"/>
            </a:endParaRPr>
          </a:p>
        </p:txBody>
      </p:sp>
      <p:grpSp>
        <p:nvGrpSpPr>
          <p:cNvPr id="13" name="Group 12"/>
          <p:cNvGrpSpPr/>
          <p:nvPr/>
        </p:nvGrpSpPr>
        <p:grpSpPr>
          <a:xfrm>
            <a:off x="137930" y="1360607"/>
            <a:ext cx="4937643" cy="4302249"/>
            <a:chOff x="137930" y="1360607"/>
            <a:chExt cx="4937643" cy="4302249"/>
          </a:xfrm>
        </p:grpSpPr>
        <p:pic>
          <p:nvPicPr>
            <p:cNvPr id="9" name="Picture 8" descr="Talent%20Insights%20Management%20Staff.pdf"/>
            <p:cNvPicPr>
              <a:picLocks noChangeAspect="1"/>
            </p:cNvPicPr>
            <p:nvPr/>
          </p:nvPicPr>
          <p:blipFill rotWithShape="1">
            <a:blip r:embed="rId4">
              <a:extLst>
                <a:ext uri="{28A0092B-C50C-407E-A947-70E740481C1C}">
                  <a14:useLocalDpi xmlns:a14="http://schemas.microsoft.com/office/drawing/2010/main" val="0"/>
                </a:ext>
              </a:extLst>
            </a:blip>
            <a:srcRect t="22047" b="13591"/>
            <a:stretch/>
          </p:blipFill>
          <p:spPr>
            <a:xfrm>
              <a:off x="137930" y="1360607"/>
              <a:ext cx="4937643" cy="4112640"/>
            </a:xfrm>
            <a:prstGeom prst="rect">
              <a:avLst/>
            </a:prstGeom>
          </p:spPr>
        </p:pic>
        <p:sp>
          <p:nvSpPr>
            <p:cNvPr id="11" name="TextBox 10"/>
            <p:cNvSpPr txBox="1"/>
            <p:nvPr/>
          </p:nvSpPr>
          <p:spPr>
            <a:xfrm>
              <a:off x="1522660" y="5447412"/>
              <a:ext cx="2168182" cy="215444"/>
            </a:xfrm>
            <a:prstGeom prst="rect">
              <a:avLst/>
            </a:prstGeom>
            <a:noFill/>
          </p:spPr>
          <p:txBody>
            <a:bodyPr wrap="none" rtlCol="0">
              <a:spAutoFit/>
            </a:bodyPr>
            <a:lstStyle/>
            <a:p>
              <a:pPr algn="ctr"/>
              <a:r>
                <a:rPr lang="en-US" sz="800" dirty="0"/>
                <a:t>Image </a:t>
              </a:r>
              <a:r>
                <a:rPr lang="en-US" sz="800" dirty="0" smtClean="0"/>
                <a:t>source: Target </a:t>
              </a:r>
              <a:r>
                <a:rPr lang="en-US" sz="800" dirty="0"/>
                <a:t>Training International, </a:t>
              </a:r>
              <a:r>
                <a:rPr lang="en-US" sz="800" dirty="0" smtClean="0"/>
                <a:t>Ltd  </a:t>
              </a:r>
              <a:endParaRPr lang="en-US" sz="800" dirty="0"/>
            </a:p>
          </p:txBody>
        </p:sp>
      </p:grpSp>
    </p:spTree>
    <p:extLst>
      <p:ext uri="{BB962C8B-B14F-4D97-AF65-F5344CB8AC3E}">
        <p14:creationId xmlns:p14="http://schemas.microsoft.com/office/powerpoint/2010/main" val="3106585265"/>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dirty="0" smtClean="0"/>
              <a:t>G. Your Personal DISC Profile</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400" dirty="0" smtClean="0">
                <a:solidFill>
                  <a:schemeClr val="tx2"/>
                </a:solidFill>
              </a:rPr>
              <a:t>Your personal DISC profile is based on your responses to the 24 questions. As you read your profile… </a:t>
            </a:r>
          </a:p>
          <a:p>
            <a:pPr marL="0" indent="0">
              <a:buNone/>
            </a:pPr>
            <a:endParaRPr lang="en-US" sz="1200" dirty="0" smtClean="0">
              <a:solidFill>
                <a:schemeClr val="tx2"/>
              </a:solidFill>
            </a:endParaRPr>
          </a:p>
          <a:p>
            <a:pPr marL="514350" indent="-514350">
              <a:buFont typeface="+mj-lt"/>
              <a:buAutoNum type="arabicPeriod"/>
            </a:pPr>
            <a:r>
              <a:rPr lang="en-US" sz="2400" dirty="0">
                <a:solidFill>
                  <a:schemeClr val="tx2"/>
                </a:solidFill>
              </a:rPr>
              <a:t>Circle the major items with which you agree.</a:t>
            </a:r>
          </a:p>
          <a:p>
            <a:pPr marL="514350" indent="-514350">
              <a:buFont typeface="+mj-lt"/>
              <a:buAutoNum type="arabicPeriod"/>
            </a:pPr>
            <a:r>
              <a:rPr lang="en-US" sz="2400" dirty="0">
                <a:solidFill>
                  <a:schemeClr val="tx2"/>
                </a:solidFill>
              </a:rPr>
              <a:t>Cross out the major items with which you disagree.</a:t>
            </a:r>
          </a:p>
          <a:p>
            <a:pPr marL="514350" indent="-514350">
              <a:buFont typeface="+mj-lt"/>
              <a:buAutoNum type="arabicPeriod"/>
            </a:pPr>
            <a:r>
              <a:rPr lang="en-US" sz="2400" dirty="0">
                <a:solidFill>
                  <a:schemeClr val="tx2"/>
                </a:solidFill>
              </a:rPr>
              <a:t>Put a question mark </a:t>
            </a:r>
            <a:r>
              <a:rPr lang="en-US" sz="2400" dirty="0" smtClean="0">
                <a:solidFill>
                  <a:schemeClr val="tx2"/>
                </a:solidFill>
              </a:rPr>
              <a:t>   next to </a:t>
            </a:r>
            <a:r>
              <a:rPr lang="en-US" sz="2400" dirty="0">
                <a:solidFill>
                  <a:schemeClr val="tx2"/>
                </a:solidFill>
              </a:rPr>
              <a:t>major items of which you are unsure</a:t>
            </a:r>
            <a:r>
              <a:rPr lang="en-US" sz="2400" dirty="0" smtClean="0">
                <a:solidFill>
                  <a:schemeClr val="tx2"/>
                </a:solidFill>
              </a:rPr>
              <a:t>.</a:t>
            </a:r>
          </a:p>
          <a:p>
            <a:pPr marL="0" indent="0">
              <a:buNone/>
            </a:pPr>
            <a:endParaRPr lang="en-US" sz="2400" dirty="0">
              <a:solidFill>
                <a:schemeClr val="tx2"/>
              </a:solidFill>
            </a:endParaRPr>
          </a:p>
          <a:p>
            <a:pPr marL="0" indent="0">
              <a:buNone/>
            </a:pPr>
            <a:r>
              <a:rPr lang="en-US" sz="2400" dirty="0" smtClean="0">
                <a:solidFill>
                  <a:schemeClr val="tx2"/>
                </a:solidFill>
              </a:rPr>
              <a:t>Make note of a few major items that you felt were accurate about your communication style. </a:t>
            </a:r>
          </a:p>
          <a:p>
            <a:pPr marL="0" indent="0">
              <a:buNone/>
            </a:pPr>
            <a:endParaRPr lang="en-US" sz="2400" i="1" dirty="0">
              <a:solidFill>
                <a:schemeClr val="tx2"/>
              </a:solidFill>
            </a:endParaRPr>
          </a:p>
          <a:p>
            <a:pPr marL="0" indent="0">
              <a:buNone/>
            </a:pPr>
            <a:r>
              <a:rPr lang="en-US" sz="2400" i="1" dirty="0" smtClean="0">
                <a:solidFill>
                  <a:schemeClr val="tx2"/>
                </a:solidFill>
              </a:rPr>
              <a:t>By </a:t>
            </a:r>
            <a:r>
              <a:rPr lang="en-US" sz="2400" i="1" dirty="0">
                <a:solidFill>
                  <a:schemeClr val="tx2"/>
                </a:solidFill>
              </a:rPr>
              <a:t>focusing on the major items, you will most likely not have more than five items marked on a page</a:t>
            </a:r>
            <a:r>
              <a:rPr lang="en-US" sz="2400" i="1" dirty="0" smtClean="0">
                <a:solidFill>
                  <a:schemeClr val="tx2"/>
                </a:solidFill>
              </a:rPr>
              <a:t>.</a:t>
            </a:r>
            <a:endParaRPr lang="en-US" sz="2400" dirty="0">
              <a:solidFill>
                <a:schemeClr val="tx2"/>
              </a:solidFill>
            </a:endParaRPr>
          </a:p>
          <a:p>
            <a:pPr marL="0" indent="0">
              <a:buNone/>
            </a:pPr>
            <a:endParaRPr lang="en-US" sz="2400" dirty="0">
              <a:solidFill>
                <a:schemeClr val="tx2"/>
              </a:solidFill>
            </a:endParaRPr>
          </a:p>
        </p:txBody>
      </p:sp>
      <p:sp>
        <p:nvSpPr>
          <p:cNvPr id="2" name="Slide Number Placeholder 1"/>
          <p:cNvSpPr>
            <a:spLocks noGrp="1"/>
          </p:cNvSpPr>
          <p:nvPr>
            <p:ph type="sldNum" sz="quarter" idx="10"/>
          </p:nvPr>
        </p:nvSpPr>
        <p:spPr/>
        <p:txBody>
          <a:bodyPr/>
          <a:lstStyle/>
          <a:p>
            <a:fld id="{D3A7A54F-1440-6D43-BEC7-AA5E25BCB837}" type="slidenum">
              <a:rPr lang="en-US" smtClean="0"/>
              <a:pPr/>
              <a:t>46</a:t>
            </a:fld>
            <a:endParaRPr lang="en-US" dirty="0"/>
          </a:p>
        </p:txBody>
      </p:sp>
      <p:sp>
        <p:nvSpPr>
          <p:cNvPr id="4" name="TextBox 3"/>
          <p:cNvSpPr txBox="1"/>
          <p:nvPr/>
        </p:nvSpPr>
        <p:spPr>
          <a:xfrm>
            <a:off x="8754150" y="5643265"/>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5-14</a:t>
            </a:r>
            <a:endParaRPr lang="en-US" sz="1400" dirty="0">
              <a:solidFill>
                <a:srgbClr val="002C54"/>
              </a:solidFill>
              <a:latin typeface="Arial Black" pitchFamily="34" charset="0"/>
            </a:endParaRPr>
          </a:p>
        </p:txBody>
      </p:sp>
      <p:sp>
        <p:nvSpPr>
          <p:cNvPr id="7" name="Oval 6"/>
          <p:cNvSpPr/>
          <p:nvPr/>
        </p:nvSpPr>
        <p:spPr>
          <a:xfrm>
            <a:off x="6139546" y="2363189"/>
            <a:ext cx="1033153" cy="439387"/>
          </a:xfrm>
          <a:prstGeom prst="ellipse">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rot="420000" flipV="1">
            <a:off x="6673932" y="2873827"/>
            <a:ext cx="1211284" cy="273132"/>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rot="-300000">
            <a:off x="3925381" y="3025781"/>
            <a:ext cx="417102" cy="646331"/>
          </a:xfrm>
          <a:prstGeom prst="rect">
            <a:avLst/>
          </a:prstGeom>
          <a:noFill/>
        </p:spPr>
        <p:txBody>
          <a:bodyPr wrap="none" rtlCol="0">
            <a:spAutoFit/>
          </a:bodyPr>
          <a:lstStyle/>
          <a:p>
            <a:r>
              <a:rPr lang="en-US" sz="3600" dirty="0" smtClean="0">
                <a:solidFill>
                  <a:schemeClr val="accent2"/>
                </a:solidFill>
                <a:latin typeface="SimHei" pitchFamily="49" charset="-122"/>
                <a:ea typeface="SimHei" pitchFamily="49" charset="-122"/>
              </a:rPr>
              <a:t>?</a:t>
            </a:r>
            <a:endParaRPr lang="en-US" sz="3600" dirty="0">
              <a:solidFill>
                <a:schemeClr val="accent2"/>
              </a:solidFill>
              <a:latin typeface="SimHei" pitchFamily="49" charset="-122"/>
              <a:ea typeface="SimHei" pitchFamily="49" charset="-122"/>
            </a:endParaRPr>
          </a:p>
        </p:txBody>
      </p:sp>
    </p:spTree>
    <p:extLst>
      <p:ext uri="{BB962C8B-B14F-4D97-AF65-F5344CB8AC3E}">
        <p14:creationId xmlns:p14="http://schemas.microsoft.com/office/powerpoint/2010/main" val="3830006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par>
                          <p:cTn id="11" fill="hold">
                            <p:stCondLst>
                              <p:cond delay="0"/>
                            </p:stCondLst>
                            <p:childTnLst>
                              <p:par>
                                <p:cTn id="12" presetID="6" presetClass="entr" presetSubtype="16"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par>
                          <p:cTn id="19" fill="hold">
                            <p:stCondLst>
                              <p:cond delay="0"/>
                            </p:stCondLst>
                            <p:childTnLst>
                              <p:par>
                                <p:cTn id="20" presetID="3" presetClass="entr" presetSubtype="5" fill="hold" nodeType="afterEffect">
                                  <p:stCondLst>
                                    <p:cond delay="1500"/>
                                  </p:stCondLst>
                                  <p:childTnLst>
                                    <p:set>
                                      <p:cBhvr>
                                        <p:cTn id="21" dur="1" fill="hold">
                                          <p:stCondLst>
                                            <p:cond delay="0"/>
                                          </p:stCondLst>
                                        </p:cTn>
                                        <p:tgtEl>
                                          <p:spTgt spid="9"/>
                                        </p:tgtEl>
                                        <p:attrNameLst>
                                          <p:attrName>style.visibility</p:attrName>
                                        </p:attrNameLst>
                                      </p:cBhvr>
                                      <p:to>
                                        <p:strVal val="visible"/>
                                      </p:to>
                                    </p:set>
                                    <p:animEffect transition="in" filter="blinds(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par>
                          <p:cTn id="27" fill="hold">
                            <p:stCondLst>
                              <p:cond delay="0"/>
                            </p:stCondLst>
                            <p:childTnLst>
                              <p:par>
                                <p:cTn id="28" presetID="3" presetClass="entr" presetSubtype="10" fill="hold" grpId="0" nodeType="afterEffect">
                                  <p:stCondLst>
                                    <p:cond delay="1500"/>
                                  </p:stCondLst>
                                  <p:childTnLst>
                                    <p:set>
                                      <p:cBhvr>
                                        <p:cTn id="29" dur="1" fill="hold">
                                          <p:stCondLst>
                                            <p:cond delay="0"/>
                                          </p:stCondLst>
                                        </p:cTn>
                                        <p:tgtEl>
                                          <p:spTgt spid="15"/>
                                        </p:tgtEl>
                                        <p:attrNameLst>
                                          <p:attrName>style.visibility</p:attrName>
                                        </p:attrNameLst>
                                      </p:cBhvr>
                                      <p:to>
                                        <p:strVal val="visible"/>
                                      </p:to>
                                    </p:set>
                                    <p:animEffect transition="in" filter="blinds(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normAutofit/>
          </a:bodyPr>
          <a:lstStyle/>
          <a:p>
            <a:pPr algn="ctr" eaLnBrk="1" hangingPunct="1"/>
            <a:r>
              <a:rPr lang="en-US" sz="4800" b="1" dirty="0" smtClean="0">
                <a:solidFill>
                  <a:srgbClr val="004678"/>
                </a:solidFill>
              </a:rPr>
              <a:t>Questions?</a:t>
            </a:r>
          </a:p>
        </p:txBody>
      </p:sp>
      <p:sp>
        <p:nvSpPr>
          <p:cNvPr id="108547" name="Text Box 3"/>
          <p:cNvSpPr txBox="1">
            <a:spLocks noChangeArrowheads="1"/>
          </p:cNvSpPr>
          <p:nvPr/>
        </p:nvSpPr>
        <p:spPr bwMode="auto">
          <a:xfrm>
            <a:off x="2093912" y="1977497"/>
            <a:ext cx="5095876" cy="3427092"/>
          </a:xfrm>
          <a:prstGeom prst="rect">
            <a:avLst/>
          </a:prstGeom>
          <a:noFill/>
          <a:ln w="9525" algn="ctr">
            <a:noFill/>
            <a:miter lim="800000"/>
            <a:headEnd/>
            <a:tailEnd/>
          </a:ln>
        </p:spPr>
        <p:txBody>
          <a:bodyPr wrap="square" lIns="0" rIns="0" anchor="b">
            <a:spAutoFit/>
          </a:bodyPr>
          <a:lstStyle/>
          <a:p>
            <a:pPr>
              <a:lnSpc>
                <a:spcPct val="110000"/>
              </a:lnSpc>
              <a:spcBef>
                <a:spcPct val="20000"/>
              </a:spcBef>
            </a:pPr>
            <a:r>
              <a:rPr lang="en-US" sz="2000" dirty="0" smtClean="0">
                <a:solidFill>
                  <a:srgbClr val="000066"/>
                </a:solidFill>
                <a:latin typeface="+mj-lt"/>
                <a:hlinkClick r:id="rId3"/>
              </a:rPr>
              <a:t>etraining@leadstrat.com</a:t>
            </a:r>
            <a:r>
              <a:rPr lang="en-US" sz="2000" dirty="0" smtClean="0">
                <a:solidFill>
                  <a:srgbClr val="000066"/>
                </a:solidFill>
                <a:latin typeface="+mj-lt"/>
              </a:rPr>
              <a:t> </a:t>
            </a:r>
          </a:p>
          <a:p>
            <a:pPr>
              <a:lnSpc>
                <a:spcPct val="110000"/>
              </a:lnSpc>
              <a:spcBef>
                <a:spcPct val="20000"/>
              </a:spcBef>
            </a:pPr>
            <a:r>
              <a:rPr lang="en-US" dirty="0" smtClean="0">
                <a:solidFill>
                  <a:srgbClr val="004678"/>
                </a:solidFill>
                <a:latin typeface="+mj-lt"/>
              </a:rPr>
              <a:t>800.824.2850</a:t>
            </a:r>
          </a:p>
          <a:p>
            <a:pPr>
              <a:lnSpc>
                <a:spcPct val="110000"/>
              </a:lnSpc>
              <a:spcBef>
                <a:spcPct val="20000"/>
              </a:spcBef>
            </a:pPr>
            <a:r>
              <a:rPr lang="en-US" sz="1800" b="0" dirty="0" smtClean="0">
                <a:solidFill>
                  <a:srgbClr val="004678"/>
                </a:solidFill>
                <a:latin typeface="+mj-lt"/>
              </a:rPr>
              <a:t>Or, submit your questions for open discussion</a:t>
            </a:r>
          </a:p>
          <a:p>
            <a:pPr>
              <a:lnSpc>
                <a:spcPct val="110000"/>
              </a:lnSpc>
              <a:spcBef>
                <a:spcPct val="20000"/>
              </a:spcBef>
            </a:pPr>
            <a:r>
              <a:rPr lang="en-US" sz="1800" b="0" dirty="0" smtClean="0">
                <a:solidFill>
                  <a:srgbClr val="004678"/>
                </a:solidFill>
                <a:latin typeface="+mj-lt"/>
              </a:rPr>
              <a:t>on the </a:t>
            </a:r>
            <a:r>
              <a:rPr lang="en-US" sz="1800" dirty="0" smtClean="0">
                <a:solidFill>
                  <a:srgbClr val="004678"/>
                </a:solidFill>
                <a:latin typeface="+mj-lt"/>
              </a:rPr>
              <a:t>Linked-In “Leadership Strategies</a:t>
            </a:r>
          </a:p>
          <a:p>
            <a:pPr>
              <a:lnSpc>
                <a:spcPct val="110000"/>
              </a:lnSpc>
              <a:spcBef>
                <a:spcPct val="20000"/>
              </a:spcBef>
            </a:pPr>
            <a:r>
              <a:rPr lang="en-US" sz="1800" dirty="0" smtClean="0">
                <a:solidFill>
                  <a:srgbClr val="004678"/>
                </a:solidFill>
                <a:latin typeface="+mj-lt"/>
              </a:rPr>
              <a:t>Facilitation &amp; Leadership Community” </a:t>
            </a:r>
            <a:r>
              <a:rPr lang="en-US" sz="1800" b="0" dirty="0" smtClean="0">
                <a:solidFill>
                  <a:srgbClr val="004678"/>
                </a:solidFill>
                <a:latin typeface="+mj-lt"/>
              </a:rPr>
              <a:t>Group</a:t>
            </a:r>
          </a:p>
          <a:p>
            <a:pPr>
              <a:lnSpc>
                <a:spcPct val="110000"/>
              </a:lnSpc>
              <a:spcBef>
                <a:spcPct val="20000"/>
              </a:spcBef>
            </a:pPr>
            <a:endParaRPr lang="en-US" sz="1800" b="0" dirty="0" smtClean="0">
              <a:solidFill>
                <a:srgbClr val="004678"/>
              </a:solidFill>
              <a:latin typeface="+mj-lt"/>
            </a:endParaRPr>
          </a:p>
          <a:p>
            <a:pPr>
              <a:lnSpc>
                <a:spcPct val="110000"/>
              </a:lnSpc>
              <a:spcBef>
                <a:spcPct val="20000"/>
              </a:spcBef>
            </a:pPr>
            <a:r>
              <a:rPr lang="en-US" sz="1800" dirty="0" smtClean="0">
                <a:solidFill>
                  <a:srgbClr val="004678"/>
                </a:solidFill>
                <a:latin typeface="+mj-lt"/>
              </a:rPr>
              <a:t>Join us on Facebook at </a:t>
            </a:r>
          </a:p>
          <a:p>
            <a:pPr>
              <a:lnSpc>
                <a:spcPct val="110000"/>
              </a:lnSpc>
              <a:spcBef>
                <a:spcPct val="20000"/>
              </a:spcBef>
            </a:pPr>
            <a:r>
              <a:rPr lang="en-US" sz="1800" dirty="0" smtClean="0">
                <a:solidFill>
                  <a:srgbClr val="004678"/>
                </a:solidFill>
                <a:latin typeface="+mj-lt"/>
                <a:hlinkClick r:id="rId4"/>
              </a:rPr>
              <a:t>www.Facebook.com/Leadstrat</a:t>
            </a:r>
            <a:endParaRPr lang="en-US" sz="1800" dirty="0" smtClean="0">
              <a:solidFill>
                <a:srgbClr val="004678"/>
              </a:solidFill>
              <a:latin typeface="+mj-lt"/>
            </a:endParaRPr>
          </a:p>
          <a:p>
            <a:pPr>
              <a:lnSpc>
                <a:spcPct val="110000"/>
              </a:lnSpc>
              <a:spcBef>
                <a:spcPct val="20000"/>
              </a:spcBef>
            </a:pPr>
            <a:r>
              <a:rPr lang="en-US" sz="1800" dirty="0" smtClean="0">
                <a:solidFill>
                  <a:srgbClr val="004678"/>
                </a:solidFill>
                <a:latin typeface="+mj-lt"/>
              </a:rPr>
              <a:t>and Twitter @Leadstrat</a:t>
            </a:r>
            <a:endParaRPr lang="en-US" sz="1800" dirty="0">
              <a:solidFill>
                <a:srgbClr val="000066"/>
              </a:solidFill>
              <a:latin typeface="+mj-lt"/>
            </a:endParaRPr>
          </a:p>
        </p:txBody>
      </p:sp>
      <p:pic>
        <p:nvPicPr>
          <p:cNvPr id="108549"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57200" y="2296161"/>
            <a:ext cx="1554162" cy="20281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8550" name="Picture 7" descr="cover"/>
          <p:cNvPicPr>
            <a:picLocks noChangeAspect="1" noChangeArrowheads="1"/>
          </p:cNvPicPr>
          <p:nvPr/>
        </p:nvPicPr>
        <p:blipFill>
          <a:blip r:embed="rId6" cstate="print"/>
          <a:srcRect/>
          <a:stretch>
            <a:fillRect/>
          </a:stretch>
        </p:blipFill>
        <p:spPr bwMode="auto">
          <a:xfrm>
            <a:off x="7261225" y="2137089"/>
            <a:ext cx="1565275" cy="2408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Slide Number Placeholder 13"/>
          <p:cNvSpPr>
            <a:spLocks noGrp="1"/>
          </p:cNvSpPr>
          <p:nvPr>
            <p:ph type="sldNum" sz="quarter" idx="4294967295"/>
          </p:nvPr>
        </p:nvSpPr>
        <p:spPr>
          <a:xfrm>
            <a:off x="0" y="6446708"/>
            <a:ext cx="342943" cy="365125"/>
          </a:xfrm>
          <a:prstGeom prst="rect">
            <a:avLst/>
          </a:prstGeom>
        </p:spPr>
        <p:txBody>
          <a:bodyPr/>
          <a:lstStyle/>
          <a:p>
            <a:pPr>
              <a:defRPr/>
            </a:pPr>
            <a:fld id="{57F09362-3ECF-43FF-9131-C2EB0D040696}" type="slidenum">
              <a:rPr lang="en-US" altLang="en-US" smtClean="0"/>
              <a:pPr>
                <a:defRPr/>
              </a:pPr>
              <a:t>47</a:t>
            </a:fld>
            <a:endParaRPr lang="en-US" altLang="en-US" dirty="0"/>
          </a:p>
        </p:txBody>
      </p:sp>
      <p:sp>
        <p:nvSpPr>
          <p:cNvPr id="12" name="Footer Placeholder 11"/>
          <p:cNvSpPr>
            <a:spLocks noGrp="1"/>
          </p:cNvSpPr>
          <p:nvPr>
            <p:ph type="ftr" sz="quarter" idx="4294967295"/>
          </p:nvPr>
        </p:nvSpPr>
        <p:spPr>
          <a:xfrm>
            <a:off x="4787900" y="6353175"/>
            <a:ext cx="4068232" cy="365125"/>
          </a:xfrm>
          <a:prstGeom prst="rect">
            <a:avLst/>
          </a:prstGeom>
        </p:spPr>
        <p:txBody>
          <a:bodyPr/>
          <a:lstStyle/>
          <a:p>
            <a:pPr>
              <a:defRPr/>
            </a:pPr>
            <a:r>
              <a:rPr lang="en-US" altLang="en-US" dirty="0" smtClean="0"/>
              <a:t>A4                                                                  WORKBOOK AT: www.leadstrat.com/webinar-workbook-fg</a:t>
            </a:r>
            <a:endParaRPr lang="en-US" altLang="en-US" cap="none" dirty="0"/>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5799874"/>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 Adapting Your Style</a:t>
            </a:r>
            <a:endParaRPr lang="en-US" dirty="0"/>
          </a:p>
        </p:txBody>
      </p:sp>
      <p:sp>
        <p:nvSpPr>
          <p:cNvPr id="3" name="Content Placeholder 2"/>
          <p:cNvSpPr>
            <a:spLocks noGrp="1"/>
          </p:cNvSpPr>
          <p:nvPr>
            <p:ph idx="1"/>
          </p:nvPr>
        </p:nvSpPr>
        <p:spPr>
          <a:xfrm>
            <a:off x="783390" y="1275198"/>
            <a:ext cx="8071290" cy="5081152"/>
          </a:xfrm>
        </p:spPr>
        <p:txBody>
          <a:bodyPr>
            <a:noAutofit/>
          </a:bodyPr>
          <a:lstStyle/>
          <a:p>
            <a:pPr marL="0" indent="0">
              <a:buNone/>
            </a:pPr>
            <a:r>
              <a:rPr lang="en-US" sz="2800" dirty="0" smtClean="0">
                <a:solidFill>
                  <a:schemeClr val="tx2"/>
                </a:solidFill>
              </a:rPr>
              <a:t>Join with other members from the class who have your similar style. Answer the following questions:</a:t>
            </a:r>
          </a:p>
          <a:p>
            <a:pPr marL="0" indent="0">
              <a:buNone/>
            </a:pPr>
            <a:endParaRPr lang="en-US" sz="3000" dirty="0">
              <a:solidFill>
                <a:schemeClr val="tx2"/>
              </a:solidFill>
            </a:endParaRPr>
          </a:p>
        </p:txBody>
      </p:sp>
      <p:sp>
        <p:nvSpPr>
          <p:cNvPr id="7" name="Slide Number Placeholder 6"/>
          <p:cNvSpPr>
            <a:spLocks noGrp="1"/>
          </p:cNvSpPr>
          <p:nvPr>
            <p:ph type="sldNum" sz="quarter" idx="10"/>
          </p:nvPr>
        </p:nvSpPr>
        <p:spPr/>
        <p:txBody>
          <a:bodyPr/>
          <a:lstStyle/>
          <a:p>
            <a:fld id="{D3A7A54F-1440-6D43-BEC7-AA5E25BCB837}" type="slidenum">
              <a:rPr lang="en-US" smtClean="0"/>
              <a:pPr/>
              <a:t>48</a:t>
            </a:fld>
            <a:endParaRPr lang="en-US" dirty="0"/>
          </a:p>
        </p:txBody>
      </p:sp>
      <p:sp>
        <p:nvSpPr>
          <p:cNvPr id="4" name="TextBox 3"/>
          <p:cNvSpPr txBox="1"/>
          <p:nvPr/>
        </p:nvSpPr>
        <p:spPr>
          <a:xfrm>
            <a:off x="8754150" y="4355436"/>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165448640"/>
              </p:ext>
            </p:extLst>
          </p:nvPr>
        </p:nvGraphicFramePr>
        <p:xfrm>
          <a:off x="783390" y="2391831"/>
          <a:ext cx="7970760" cy="3829000"/>
        </p:xfrm>
        <a:graphic>
          <a:graphicData uri="http://schemas.openxmlformats.org/drawingml/2006/table">
            <a:tbl>
              <a:tblPr firstRow="1" bandRow="1">
                <a:tableStyleId>{2D5ABB26-0587-4C30-8999-92F81FD0307C}</a:tableStyleId>
              </a:tblPr>
              <a:tblGrid>
                <a:gridCol w="3985380"/>
                <a:gridCol w="3985380"/>
              </a:tblGrid>
              <a:tr h="1914500">
                <a:tc>
                  <a:txBody>
                    <a:bodyPr/>
                    <a:lstStyle/>
                    <a:p>
                      <a:pPr algn="ctr"/>
                      <a:r>
                        <a:rPr lang="en-US" dirty="0" smtClean="0">
                          <a:solidFill>
                            <a:srgbClr val="00467F"/>
                          </a:solidFill>
                          <a:latin typeface="Franklin Gothic Book"/>
                          <a:cs typeface="Franklin Gothic Book"/>
                        </a:rPr>
                        <a:t>What do you </a:t>
                      </a:r>
                      <a:r>
                        <a:rPr lang="en-US" b="1" dirty="0" smtClean="0">
                          <a:solidFill>
                            <a:schemeClr val="accent2"/>
                          </a:solidFill>
                          <a:latin typeface="Franklin Gothic Book"/>
                          <a:cs typeface="Franklin Gothic Book"/>
                        </a:rPr>
                        <a:t>BRING</a:t>
                      </a:r>
                      <a:r>
                        <a:rPr lang="en-US" dirty="0" smtClean="0">
                          <a:solidFill>
                            <a:srgbClr val="00467F"/>
                          </a:solidFill>
                          <a:latin typeface="Franklin Gothic Book"/>
                          <a:cs typeface="Franklin Gothic Book"/>
                        </a:rPr>
                        <a:t> to a group?</a:t>
                      </a:r>
                      <a:endParaRPr lang="en-US" dirty="0">
                        <a:solidFill>
                          <a:srgbClr val="00467F"/>
                        </a:solidFill>
                        <a:latin typeface="Franklin Gothic Book"/>
                        <a:cs typeface="Franklin Gothic Book"/>
                      </a:endParaRPr>
                    </a:p>
                  </a:txBody>
                  <a:tcP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dirty="0" smtClean="0">
                          <a:solidFill>
                            <a:srgbClr val="00467F"/>
                          </a:solidFill>
                          <a:latin typeface="Franklin Gothic Book"/>
                          <a:cs typeface="Franklin Gothic Book"/>
                        </a:rPr>
                        <a:t>What do you </a:t>
                      </a:r>
                      <a:r>
                        <a:rPr lang="en-US" b="1" dirty="0" smtClean="0">
                          <a:solidFill>
                            <a:schemeClr val="accent2"/>
                          </a:solidFill>
                          <a:latin typeface="Franklin Gothic Book"/>
                          <a:cs typeface="Franklin Gothic Book"/>
                        </a:rPr>
                        <a:t>NEED</a:t>
                      </a:r>
                      <a:r>
                        <a:rPr lang="en-US" baseline="0" dirty="0" smtClean="0">
                          <a:solidFill>
                            <a:srgbClr val="00467F"/>
                          </a:solidFill>
                          <a:latin typeface="Franklin Gothic Book"/>
                          <a:cs typeface="Franklin Gothic Book"/>
                        </a:rPr>
                        <a:t> from others in the group?</a:t>
                      </a:r>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tr>
              <a:tr h="1914500">
                <a:tc>
                  <a:txBody>
                    <a:bodyPr/>
                    <a:lstStyle/>
                    <a:p>
                      <a:pPr algn="ctr"/>
                      <a:r>
                        <a:rPr lang="en-US" dirty="0" smtClean="0">
                          <a:solidFill>
                            <a:srgbClr val="00467F"/>
                          </a:solidFill>
                          <a:latin typeface="Franklin Gothic Book"/>
                          <a:cs typeface="Franklin Gothic Book"/>
                        </a:rPr>
                        <a:t>With which style do you </a:t>
                      </a:r>
                      <a:r>
                        <a:rPr lang="en-US" b="1" dirty="0" smtClean="0">
                          <a:solidFill>
                            <a:schemeClr val="accent2"/>
                          </a:solidFill>
                          <a:latin typeface="Franklin Gothic Book"/>
                          <a:cs typeface="Franklin Gothic Book"/>
                        </a:rPr>
                        <a:t>MOST PREFER</a:t>
                      </a:r>
                      <a:r>
                        <a:rPr lang="en-US" b="1" dirty="0" smtClean="0">
                          <a:solidFill>
                            <a:srgbClr val="00467F"/>
                          </a:solidFill>
                          <a:latin typeface="Franklin Gothic Book"/>
                          <a:cs typeface="Franklin Gothic Book"/>
                        </a:rPr>
                        <a:t> </a:t>
                      </a:r>
                      <a:r>
                        <a:rPr lang="en-US" dirty="0" smtClean="0">
                          <a:solidFill>
                            <a:srgbClr val="00467F"/>
                          </a:solidFill>
                          <a:latin typeface="Franklin Gothic Book"/>
                          <a:cs typeface="Franklin Gothic Book"/>
                        </a:rPr>
                        <a:t>to interact? Why?</a:t>
                      </a:r>
                      <a:endParaRPr lang="en-US" dirty="0">
                        <a:solidFill>
                          <a:srgbClr val="00467F"/>
                        </a:solidFill>
                        <a:latin typeface="Franklin Gothic Book"/>
                        <a:cs typeface="Franklin Gothic Book"/>
                      </a:endParaRPr>
                    </a:p>
                  </a:txBody>
                  <a:tcP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algn="ctr"/>
                      <a:r>
                        <a:rPr lang="en-US" dirty="0" smtClean="0">
                          <a:solidFill>
                            <a:srgbClr val="00467F"/>
                          </a:solidFill>
                          <a:latin typeface="Franklin Gothic Book"/>
                          <a:cs typeface="Franklin Gothic Book"/>
                        </a:rPr>
                        <a:t>With which style do you </a:t>
                      </a:r>
                      <a:r>
                        <a:rPr lang="en-US" b="1" dirty="0" smtClean="0">
                          <a:solidFill>
                            <a:schemeClr val="accent2"/>
                          </a:solidFill>
                          <a:latin typeface="Franklin Gothic Book"/>
                          <a:cs typeface="Franklin Gothic Book"/>
                        </a:rPr>
                        <a:t>LEAST PREFER</a:t>
                      </a:r>
                      <a:r>
                        <a:rPr lang="en-US" b="1" dirty="0" smtClean="0">
                          <a:solidFill>
                            <a:srgbClr val="00467F"/>
                          </a:solidFill>
                          <a:latin typeface="Franklin Gothic Book"/>
                          <a:cs typeface="Franklin Gothic Book"/>
                        </a:rPr>
                        <a:t> </a:t>
                      </a:r>
                      <a:r>
                        <a:rPr lang="en-US" dirty="0" smtClean="0">
                          <a:solidFill>
                            <a:srgbClr val="00467F"/>
                          </a:solidFill>
                          <a:latin typeface="Franklin Gothic Book"/>
                          <a:cs typeface="Franklin Gothic Book"/>
                        </a:rPr>
                        <a:t>to interact? Why?</a:t>
                      </a:r>
                      <a:endParaRPr lang="en-US" dirty="0">
                        <a:solidFill>
                          <a:srgbClr val="00467F"/>
                        </a:solidFill>
                        <a:latin typeface="Franklin Gothic Book"/>
                        <a:cs typeface="Franklin Gothic Book"/>
                      </a:endParaRPr>
                    </a:p>
                  </a:txBody>
                  <a:tcP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tcPr>
                </a:tc>
              </a:tr>
            </a:tbl>
          </a:graphicData>
        </a:graphic>
      </p:graphicFrame>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5-15</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451981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168294"/>
            <a:ext cx="8071290" cy="1143000"/>
          </a:xfrm>
        </p:spPr>
        <p:txBody>
          <a:bodyPr>
            <a:normAutofit fontScale="90000"/>
          </a:bodyPr>
          <a:lstStyle/>
          <a:p>
            <a:r>
              <a:rPr lang="en-US" dirty="0" smtClean="0"/>
              <a:t>I. Success Strategies for Applying </a:t>
            </a:r>
            <a:br>
              <a:rPr lang="en-US" dirty="0" smtClean="0"/>
            </a:br>
            <a:r>
              <a:rPr lang="en-US" dirty="0" smtClean="0"/>
              <a:t>   DISC</a:t>
            </a:r>
            <a:endParaRPr lang="en-US" dirty="0"/>
          </a:p>
        </p:txBody>
      </p:sp>
      <p:sp>
        <p:nvSpPr>
          <p:cNvPr id="3" name="Content Placeholder 2"/>
          <p:cNvSpPr>
            <a:spLocks noGrp="1"/>
          </p:cNvSpPr>
          <p:nvPr>
            <p:ph idx="1"/>
          </p:nvPr>
        </p:nvSpPr>
        <p:spPr>
          <a:xfrm>
            <a:off x="783390" y="1612232"/>
            <a:ext cx="8071290" cy="4744118"/>
          </a:xfrm>
        </p:spPr>
        <p:txBody>
          <a:bodyPr>
            <a:noAutofit/>
          </a:bodyPr>
          <a:lstStyle/>
          <a:p>
            <a:r>
              <a:rPr lang="en-US" sz="3000" dirty="0" smtClean="0">
                <a:solidFill>
                  <a:schemeClr val="tx2"/>
                </a:solidFill>
              </a:rPr>
              <a:t>In working with a client, consider his/her dominant communication style.</a:t>
            </a:r>
          </a:p>
          <a:p>
            <a:r>
              <a:rPr lang="en-US" sz="3000" dirty="0" smtClean="0">
                <a:solidFill>
                  <a:schemeClr val="tx2"/>
                </a:solidFill>
              </a:rPr>
              <a:t>Adjust your communication approach so that it is more in line with your client’s style.</a:t>
            </a:r>
          </a:p>
          <a:p>
            <a:r>
              <a:rPr lang="en-US" sz="3000" dirty="0" smtClean="0">
                <a:solidFill>
                  <a:schemeClr val="tx2"/>
                </a:solidFill>
              </a:rPr>
              <a:t>Recognize your own communication bias!</a:t>
            </a:r>
          </a:p>
          <a:p>
            <a:r>
              <a:rPr lang="en-US" sz="3000" dirty="0" smtClean="0">
                <a:solidFill>
                  <a:schemeClr val="tx2"/>
                </a:solidFill>
              </a:rPr>
              <a:t>Look for signs that you may be miscommunicating.</a:t>
            </a:r>
          </a:p>
          <a:p>
            <a:pPr marL="514350" indent="-514350">
              <a:buFont typeface="+mj-lt"/>
              <a:buAutoNum type="arabicPeriod"/>
            </a:pPr>
            <a:endParaRPr lang="en-US" sz="3000" dirty="0" smtClean="0">
              <a:solidFill>
                <a:schemeClr val="tx2"/>
              </a:solidFill>
            </a:endParaRPr>
          </a:p>
          <a:p>
            <a:pPr marL="0" indent="0">
              <a:buNone/>
            </a:pPr>
            <a:endParaRPr lang="en-US" sz="3000" dirty="0">
              <a:solidFill>
                <a:schemeClr val="tx2"/>
              </a:solidFill>
            </a:endParaRPr>
          </a:p>
        </p:txBody>
      </p:sp>
      <p:sp>
        <p:nvSpPr>
          <p:cNvPr id="6" name="Slide Number Placeholder 5"/>
          <p:cNvSpPr>
            <a:spLocks noGrp="1"/>
          </p:cNvSpPr>
          <p:nvPr>
            <p:ph type="sldNum" sz="quarter" idx="10"/>
          </p:nvPr>
        </p:nvSpPr>
        <p:spPr/>
        <p:txBody>
          <a:bodyPr/>
          <a:lstStyle/>
          <a:p>
            <a:fld id="{D3A7A54F-1440-6D43-BEC7-AA5E25BCB837}" type="slidenum">
              <a:rPr lang="en-US" smtClean="0"/>
              <a:pPr/>
              <a:t>49</a:t>
            </a:fld>
            <a:endParaRPr lang="en-US" dirty="0"/>
          </a:p>
        </p:txBody>
      </p:sp>
      <p:sp>
        <p:nvSpPr>
          <p:cNvPr id="4" name="TextBox 3"/>
          <p:cNvSpPr txBox="1"/>
          <p:nvPr/>
        </p:nvSpPr>
        <p:spPr>
          <a:xfrm>
            <a:off x="8754150" y="4524229"/>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5-16</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2539081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6015978" y="1275198"/>
            <a:ext cx="3188182" cy="3564146"/>
          </a:xfrm>
          <a:prstGeom prst="rect">
            <a:avLst/>
          </a:prstGeom>
        </p:spPr>
      </p:pic>
      <p:sp>
        <p:nvSpPr>
          <p:cNvPr id="2" name="Title 1"/>
          <p:cNvSpPr>
            <a:spLocks noGrp="1"/>
          </p:cNvSpPr>
          <p:nvPr>
            <p:ph type="title"/>
          </p:nvPr>
        </p:nvSpPr>
        <p:spPr/>
        <p:txBody>
          <a:bodyPr>
            <a:normAutofit fontScale="90000"/>
          </a:bodyPr>
          <a:lstStyle/>
          <a:p>
            <a:r>
              <a:rPr lang="en-US" dirty="0"/>
              <a:t>B</a:t>
            </a:r>
            <a:r>
              <a:rPr lang="en-US" dirty="0" smtClean="0"/>
              <a:t>. Understanding Communication</a:t>
            </a:r>
            <a:br>
              <a:rPr lang="en-US" dirty="0" smtClean="0"/>
            </a:br>
            <a:r>
              <a:rPr lang="en-US" dirty="0" smtClean="0"/>
              <a:t>	 Styles</a:t>
            </a:r>
            <a:endParaRPr lang="en-US" dirty="0"/>
          </a:p>
        </p:txBody>
      </p:sp>
      <p:sp>
        <p:nvSpPr>
          <p:cNvPr id="3" name="Content Placeholder 2"/>
          <p:cNvSpPr>
            <a:spLocks noGrp="1"/>
          </p:cNvSpPr>
          <p:nvPr>
            <p:ph idx="1"/>
          </p:nvPr>
        </p:nvSpPr>
        <p:spPr>
          <a:xfrm>
            <a:off x="1091763" y="2081463"/>
            <a:ext cx="4924216" cy="4274886"/>
          </a:xfrm>
        </p:spPr>
        <p:txBody>
          <a:bodyPr>
            <a:normAutofit/>
          </a:bodyPr>
          <a:lstStyle/>
          <a:p>
            <a:pPr marL="0" indent="0">
              <a:buNone/>
            </a:pPr>
            <a:r>
              <a:rPr lang="en-US" b="1" dirty="0" smtClean="0"/>
              <a:t>If it feels as if you and your client are speaking different languages, you might be right!</a:t>
            </a:r>
          </a:p>
          <a:p>
            <a:pPr marL="0" indent="0">
              <a:buNone/>
            </a:pPr>
            <a:endParaRPr lang="en-US" sz="1100" b="1" dirty="0" smtClean="0"/>
          </a:p>
        </p:txBody>
      </p:sp>
      <p:sp>
        <p:nvSpPr>
          <p:cNvPr id="11" name="Slide Number Placeholder 10"/>
          <p:cNvSpPr>
            <a:spLocks noGrp="1"/>
          </p:cNvSpPr>
          <p:nvPr>
            <p:ph type="sldNum" sz="quarter" idx="10"/>
          </p:nvPr>
        </p:nvSpPr>
        <p:spPr/>
        <p:txBody>
          <a:bodyPr/>
          <a:lstStyle/>
          <a:p>
            <a:fld id="{D3A7A54F-1440-6D43-BEC7-AA5E25BCB837}" type="slidenum">
              <a:rPr lang="en-US" smtClean="0"/>
              <a:pPr/>
              <a:t>5</a:t>
            </a:fld>
            <a:endParaRPr lang="en-US" dirty="0"/>
          </a:p>
        </p:txBody>
      </p:sp>
      <p:sp>
        <p:nvSpPr>
          <p:cNvPr id="4" name="TextBox 3"/>
          <p:cNvSpPr txBox="1"/>
          <p:nvPr/>
        </p:nvSpPr>
        <p:spPr>
          <a:xfrm>
            <a:off x="8754150" y="3566721"/>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5-3</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1155149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168294"/>
            <a:ext cx="8071290" cy="1143000"/>
          </a:xfrm>
        </p:spPr>
        <p:txBody>
          <a:bodyPr>
            <a:normAutofit fontScale="90000"/>
          </a:bodyPr>
          <a:lstStyle/>
          <a:p>
            <a:r>
              <a:rPr lang="en-US" dirty="0" smtClean="0"/>
              <a:t>I. Success Strategies for Applying </a:t>
            </a:r>
            <a:br>
              <a:rPr lang="en-US" dirty="0" smtClean="0"/>
            </a:br>
            <a:r>
              <a:rPr lang="en-US" dirty="0" smtClean="0"/>
              <a:t>   DISC</a:t>
            </a:r>
            <a:endParaRPr lang="en-US" dirty="0"/>
          </a:p>
        </p:txBody>
      </p:sp>
      <p:sp>
        <p:nvSpPr>
          <p:cNvPr id="16" name="Slide Number Placeholder 15"/>
          <p:cNvSpPr>
            <a:spLocks noGrp="1"/>
          </p:cNvSpPr>
          <p:nvPr>
            <p:ph type="sldNum" sz="quarter" idx="10"/>
          </p:nvPr>
        </p:nvSpPr>
        <p:spPr/>
        <p:txBody>
          <a:bodyPr/>
          <a:lstStyle/>
          <a:p>
            <a:fld id="{D3A7A54F-1440-6D43-BEC7-AA5E25BCB837}" type="slidenum">
              <a:rPr lang="en-US" smtClean="0"/>
              <a:pPr/>
              <a:t>50</a:t>
            </a:fld>
            <a:endParaRPr lang="en-US" dirty="0"/>
          </a:p>
        </p:txBody>
      </p:sp>
      <p:sp>
        <p:nvSpPr>
          <p:cNvPr id="4" name="TextBox 3"/>
          <p:cNvSpPr txBox="1"/>
          <p:nvPr/>
        </p:nvSpPr>
        <p:spPr>
          <a:xfrm>
            <a:off x="8754150" y="5345340"/>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19104420"/>
              </p:ext>
            </p:extLst>
          </p:nvPr>
        </p:nvGraphicFramePr>
        <p:xfrm>
          <a:off x="985480" y="1696796"/>
          <a:ext cx="7644571" cy="4411283"/>
        </p:xfrm>
        <a:graphic>
          <a:graphicData uri="http://schemas.openxmlformats.org/drawingml/2006/table">
            <a:tbl>
              <a:tblPr firstRow="1" bandRow="1">
                <a:tableStyleId>{2D5ABB26-0587-4C30-8999-92F81FD0307C}</a:tableStyleId>
              </a:tblPr>
              <a:tblGrid>
                <a:gridCol w="1254573"/>
                <a:gridCol w="1608136"/>
                <a:gridCol w="4781862"/>
              </a:tblGrid>
              <a:tr h="859998">
                <a:tc>
                  <a:txBody>
                    <a:bodyPr/>
                    <a:lstStyle/>
                    <a:p>
                      <a:pPr algn="ctr"/>
                      <a:r>
                        <a:rPr lang="en-US" sz="2400" b="1" dirty="0" smtClean="0">
                          <a:solidFill>
                            <a:schemeClr val="accent2"/>
                          </a:solidFill>
                          <a:latin typeface="Franklin Gothic Book"/>
                          <a:cs typeface="Franklin Gothic Book"/>
                        </a:rPr>
                        <a:t>DISC Style</a:t>
                      </a:r>
                      <a:endParaRPr lang="en-US" sz="2400" b="1" dirty="0">
                        <a:solidFill>
                          <a:schemeClr val="accent2"/>
                        </a:solidFill>
                        <a:latin typeface="Franklin Gothic Book"/>
                        <a:cs typeface="Franklin Gothic Book"/>
                      </a:endParaRPr>
                    </a:p>
                  </a:txBody>
                  <a:tcPr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sz="2400" b="1" dirty="0" smtClean="0">
                          <a:solidFill>
                            <a:schemeClr val="accent2"/>
                          </a:solidFill>
                          <a:latin typeface="Franklin Gothic Book"/>
                          <a:cs typeface="Franklin Gothic Book"/>
                        </a:rPr>
                        <a:t>Factor</a:t>
                      </a:r>
                      <a:endParaRPr lang="en-US" sz="2400" b="1" dirty="0">
                        <a:solidFill>
                          <a:schemeClr val="accent2"/>
                        </a:solidFill>
                        <a:latin typeface="Franklin Gothic Book"/>
                        <a:cs typeface="Franklin Gothic Book"/>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l"/>
                      <a:r>
                        <a:rPr lang="en-US" sz="2400" b="1" dirty="0" smtClean="0">
                          <a:solidFill>
                            <a:schemeClr val="accent2"/>
                          </a:solidFill>
                          <a:latin typeface="Franklin Gothic Book"/>
                          <a:cs typeface="Franklin Gothic Book"/>
                        </a:rPr>
                        <a:t>Miscommunication Sign</a:t>
                      </a:r>
                      <a:endParaRPr lang="en-US" sz="2400" b="1" dirty="0">
                        <a:solidFill>
                          <a:schemeClr val="accent2"/>
                        </a:solidFill>
                        <a:latin typeface="Franklin Gothic Book"/>
                        <a:cs typeface="Franklin Gothic Book"/>
                      </a:endParaRPr>
                    </a:p>
                  </a:txBody>
                  <a:tcPr anchor="ct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tr>
              <a:tr h="971291">
                <a:tc>
                  <a:txBody>
                    <a:bodyPr/>
                    <a:lstStyle/>
                    <a:p>
                      <a:pPr algn="ctr"/>
                      <a:r>
                        <a:rPr lang="en-US" sz="1800" b="1" dirty="0" smtClean="0">
                          <a:solidFill>
                            <a:srgbClr val="00467F"/>
                          </a:solidFill>
                          <a:latin typeface="Franklin Gothic Book"/>
                          <a:cs typeface="Franklin Gothic Book"/>
                        </a:rPr>
                        <a:t>High D</a:t>
                      </a:r>
                      <a:endParaRPr lang="en-US" sz="1800" b="1" dirty="0">
                        <a:solidFill>
                          <a:srgbClr val="00467F"/>
                        </a:solidFill>
                        <a:latin typeface="Franklin Gothic Book"/>
                        <a:cs typeface="Franklin Gothic Book"/>
                      </a:endParaRPr>
                    </a:p>
                  </a:txBody>
                  <a:tcPr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sz="1800" b="0" dirty="0">
                        <a:latin typeface="Franklin Gothic Book"/>
                        <a:cs typeface="Franklin Gothic Book"/>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1800" b="0" dirty="0">
                        <a:latin typeface="Franklin Gothic Book"/>
                        <a:cs typeface="Franklin Gothic Book"/>
                      </a:endParaRPr>
                    </a:p>
                  </a:txBody>
                  <a:tcPr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859998">
                <a:tc>
                  <a:txBody>
                    <a:bodyPr/>
                    <a:lstStyle/>
                    <a:p>
                      <a:pPr algn="ctr"/>
                      <a:r>
                        <a:rPr lang="en-US" sz="1800" b="1" dirty="0" smtClean="0">
                          <a:solidFill>
                            <a:srgbClr val="00467F"/>
                          </a:solidFill>
                          <a:latin typeface="Franklin Gothic Book"/>
                          <a:cs typeface="Franklin Gothic Book"/>
                        </a:rPr>
                        <a:t>High I</a:t>
                      </a:r>
                      <a:endParaRPr lang="en-US" sz="1800" b="1" dirty="0">
                        <a:solidFill>
                          <a:srgbClr val="00467F"/>
                        </a:solidFill>
                        <a:latin typeface="Franklin Gothic Book"/>
                        <a:cs typeface="Franklin Gothic Book"/>
                      </a:endParaRPr>
                    </a:p>
                  </a:txBody>
                  <a:tcPr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sz="1800" b="0" dirty="0">
                        <a:latin typeface="Franklin Gothic Book"/>
                        <a:cs typeface="Franklin Gothic Book"/>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1800" b="0" dirty="0">
                        <a:latin typeface="Franklin Gothic Book"/>
                        <a:cs typeface="Franklin Gothic Book"/>
                      </a:endParaRPr>
                    </a:p>
                  </a:txBody>
                  <a:tcPr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859998">
                <a:tc>
                  <a:txBody>
                    <a:bodyPr/>
                    <a:lstStyle/>
                    <a:p>
                      <a:pPr algn="ctr"/>
                      <a:r>
                        <a:rPr lang="en-US" sz="1800" b="1" dirty="0" smtClean="0">
                          <a:solidFill>
                            <a:srgbClr val="00467F"/>
                          </a:solidFill>
                          <a:latin typeface="Franklin Gothic Book"/>
                          <a:cs typeface="Franklin Gothic Book"/>
                        </a:rPr>
                        <a:t>High S</a:t>
                      </a:r>
                      <a:endParaRPr lang="en-US" sz="1800" b="1" dirty="0">
                        <a:solidFill>
                          <a:srgbClr val="00467F"/>
                        </a:solidFill>
                        <a:latin typeface="Franklin Gothic Book"/>
                        <a:cs typeface="Franklin Gothic Book"/>
                      </a:endParaRPr>
                    </a:p>
                  </a:txBody>
                  <a:tcPr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sz="1800" b="0" dirty="0">
                        <a:latin typeface="Franklin Gothic Book"/>
                        <a:cs typeface="Franklin Gothic Book"/>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1800" b="0" dirty="0">
                        <a:latin typeface="Franklin Gothic Book"/>
                        <a:cs typeface="Franklin Gothic Book"/>
                      </a:endParaRPr>
                    </a:p>
                  </a:txBody>
                  <a:tcPr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859998">
                <a:tc>
                  <a:txBody>
                    <a:bodyPr/>
                    <a:lstStyle/>
                    <a:p>
                      <a:pPr algn="ctr"/>
                      <a:r>
                        <a:rPr lang="en-US" sz="1800" b="1" dirty="0" smtClean="0">
                          <a:solidFill>
                            <a:srgbClr val="00467F"/>
                          </a:solidFill>
                          <a:latin typeface="Franklin Gothic Book"/>
                          <a:cs typeface="Franklin Gothic Book"/>
                        </a:rPr>
                        <a:t>High C</a:t>
                      </a:r>
                      <a:endParaRPr lang="en-US" sz="1800" b="1" dirty="0">
                        <a:solidFill>
                          <a:srgbClr val="00467F"/>
                        </a:solidFill>
                        <a:latin typeface="Franklin Gothic Book"/>
                        <a:cs typeface="Franklin Gothic Book"/>
                      </a:endParaRPr>
                    </a:p>
                  </a:txBody>
                  <a:tcPr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algn="ctr"/>
                      <a:endParaRPr lang="en-US" sz="1800" b="0" dirty="0">
                        <a:latin typeface="Franklin Gothic Book"/>
                        <a:cs typeface="Franklin Gothic Book"/>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endParaRPr lang="en-US" sz="1800" b="0" dirty="0">
                        <a:latin typeface="Franklin Gothic Book"/>
                        <a:cs typeface="Franklin Gothic Book"/>
                      </a:endParaRPr>
                    </a:p>
                  </a:txBody>
                  <a:tcPr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tcPr>
                </a:tc>
              </a:tr>
            </a:tbl>
          </a:graphicData>
        </a:graphic>
      </p:graphicFrame>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5-16</a:t>
            </a:r>
            <a:endParaRPr lang="en-US" sz="1400" dirty="0">
              <a:solidFill>
                <a:srgbClr val="002C54"/>
              </a:solidFill>
              <a:latin typeface="Arial Black" pitchFamily="34" charset="0"/>
            </a:endParaRPr>
          </a:p>
        </p:txBody>
      </p:sp>
      <p:sp>
        <p:nvSpPr>
          <p:cNvPr id="7" name="TextBox 6"/>
          <p:cNvSpPr txBox="1"/>
          <p:nvPr/>
        </p:nvSpPr>
        <p:spPr>
          <a:xfrm>
            <a:off x="2362948" y="2859691"/>
            <a:ext cx="1330507" cy="369332"/>
          </a:xfrm>
          <a:prstGeom prst="rect">
            <a:avLst/>
          </a:prstGeom>
          <a:noFill/>
        </p:spPr>
        <p:txBody>
          <a:bodyPr wrap="square" rtlCol="0">
            <a:spAutoFit/>
          </a:bodyPr>
          <a:lstStyle/>
          <a:p>
            <a:pPr algn="ctr"/>
            <a:r>
              <a:rPr lang="en-US" dirty="0">
                <a:solidFill>
                  <a:srgbClr val="00467F"/>
                </a:solidFill>
                <a:latin typeface="Franklin Gothic Book"/>
                <a:cs typeface="Franklin Gothic Book"/>
              </a:rPr>
              <a:t>Being </a:t>
            </a:r>
            <a:r>
              <a:rPr lang="en-US" dirty="0" smtClean="0">
                <a:solidFill>
                  <a:srgbClr val="00467F"/>
                </a:solidFill>
                <a:latin typeface="Franklin Gothic Book"/>
                <a:cs typeface="Franklin Gothic Book"/>
              </a:rPr>
              <a:t>Done</a:t>
            </a:r>
            <a:endParaRPr lang="en-US" dirty="0">
              <a:solidFill>
                <a:srgbClr val="00467F"/>
              </a:solidFill>
              <a:latin typeface="Franklin Gothic Book"/>
              <a:cs typeface="Franklin Gothic Book"/>
            </a:endParaRPr>
          </a:p>
        </p:txBody>
      </p:sp>
      <p:sp>
        <p:nvSpPr>
          <p:cNvPr id="8" name="TextBox 7"/>
          <p:cNvSpPr txBox="1"/>
          <p:nvPr/>
        </p:nvSpPr>
        <p:spPr>
          <a:xfrm>
            <a:off x="2328389" y="3796046"/>
            <a:ext cx="1399625" cy="369332"/>
          </a:xfrm>
          <a:prstGeom prst="rect">
            <a:avLst/>
          </a:prstGeom>
          <a:noFill/>
        </p:spPr>
        <p:txBody>
          <a:bodyPr wrap="square" rtlCol="0">
            <a:spAutoFit/>
          </a:bodyPr>
          <a:lstStyle/>
          <a:p>
            <a:pPr algn="ctr"/>
            <a:r>
              <a:rPr lang="en-US" dirty="0">
                <a:solidFill>
                  <a:srgbClr val="00467F"/>
                </a:solidFill>
                <a:latin typeface="Franklin Gothic Book"/>
                <a:cs typeface="Franklin Gothic Book"/>
              </a:rPr>
              <a:t>Being Heard</a:t>
            </a:r>
          </a:p>
        </p:txBody>
      </p:sp>
      <p:sp>
        <p:nvSpPr>
          <p:cNvPr id="9" name="TextBox 8"/>
          <p:cNvSpPr txBox="1"/>
          <p:nvPr/>
        </p:nvSpPr>
        <p:spPr>
          <a:xfrm>
            <a:off x="2328389" y="4649256"/>
            <a:ext cx="1399625" cy="369332"/>
          </a:xfrm>
          <a:prstGeom prst="rect">
            <a:avLst/>
          </a:prstGeom>
          <a:noFill/>
        </p:spPr>
        <p:txBody>
          <a:bodyPr wrap="square" rtlCol="0">
            <a:spAutoFit/>
          </a:bodyPr>
          <a:lstStyle/>
          <a:p>
            <a:pPr algn="ctr"/>
            <a:r>
              <a:rPr lang="en-US" dirty="0">
                <a:solidFill>
                  <a:srgbClr val="00467F"/>
                </a:solidFill>
                <a:latin typeface="Franklin Gothic Book"/>
                <a:cs typeface="Franklin Gothic Book"/>
              </a:rPr>
              <a:t>Being Liked</a:t>
            </a:r>
          </a:p>
        </p:txBody>
      </p:sp>
      <p:sp>
        <p:nvSpPr>
          <p:cNvPr id="10" name="TextBox 9"/>
          <p:cNvSpPr txBox="1"/>
          <p:nvPr/>
        </p:nvSpPr>
        <p:spPr>
          <a:xfrm>
            <a:off x="2289511" y="5497061"/>
            <a:ext cx="1477380" cy="369332"/>
          </a:xfrm>
          <a:prstGeom prst="rect">
            <a:avLst/>
          </a:prstGeom>
          <a:noFill/>
        </p:spPr>
        <p:txBody>
          <a:bodyPr wrap="square" rtlCol="0">
            <a:spAutoFit/>
          </a:bodyPr>
          <a:lstStyle/>
          <a:p>
            <a:pPr algn="ctr"/>
            <a:r>
              <a:rPr lang="en-US" dirty="0">
                <a:solidFill>
                  <a:srgbClr val="00467F"/>
                </a:solidFill>
                <a:latin typeface="Franklin Gothic Book"/>
                <a:cs typeface="Franklin Gothic Book"/>
              </a:rPr>
              <a:t>Being </a:t>
            </a:r>
            <a:r>
              <a:rPr lang="en-US" dirty="0" smtClean="0">
                <a:solidFill>
                  <a:srgbClr val="00467F"/>
                </a:solidFill>
                <a:latin typeface="Franklin Gothic Book"/>
                <a:cs typeface="Franklin Gothic Book"/>
              </a:rPr>
              <a:t>Right</a:t>
            </a:r>
            <a:endParaRPr lang="en-US" dirty="0">
              <a:solidFill>
                <a:srgbClr val="00467F"/>
              </a:solidFill>
              <a:latin typeface="Franklin Gothic Book"/>
              <a:cs typeface="Franklin Gothic Book"/>
            </a:endParaRPr>
          </a:p>
        </p:txBody>
      </p:sp>
      <p:sp>
        <p:nvSpPr>
          <p:cNvPr id="11" name="TextBox 10"/>
          <p:cNvSpPr txBox="1"/>
          <p:nvPr/>
        </p:nvSpPr>
        <p:spPr>
          <a:xfrm>
            <a:off x="3952646" y="2813525"/>
            <a:ext cx="4453743" cy="461665"/>
          </a:xfrm>
          <a:prstGeom prst="rect">
            <a:avLst/>
          </a:prstGeom>
          <a:noFill/>
        </p:spPr>
        <p:txBody>
          <a:bodyPr wrap="square" rtlCol="0">
            <a:spAutoFit/>
          </a:bodyPr>
          <a:lstStyle/>
          <a:p>
            <a:r>
              <a:rPr lang="en-US" sz="2400" dirty="0">
                <a:solidFill>
                  <a:srgbClr val="00467F"/>
                </a:solidFill>
                <a:latin typeface="Franklin Gothic Book"/>
                <a:cs typeface="Franklin Gothic Book"/>
              </a:rPr>
              <a:t>Impatience, looking at watch</a:t>
            </a:r>
          </a:p>
        </p:txBody>
      </p:sp>
      <p:sp>
        <p:nvSpPr>
          <p:cNvPr id="12" name="TextBox 11"/>
          <p:cNvSpPr txBox="1"/>
          <p:nvPr/>
        </p:nvSpPr>
        <p:spPr>
          <a:xfrm>
            <a:off x="3952646" y="3749880"/>
            <a:ext cx="4453743" cy="461665"/>
          </a:xfrm>
          <a:prstGeom prst="rect">
            <a:avLst/>
          </a:prstGeom>
          <a:noFill/>
        </p:spPr>
        <p:txBody>
          <a:bodyPr wrap="square" rtlCol="0">
            <a:spAutoFit/>
          </a:bodyPr>
          <a:lstStyle/>
          <a:p>
            <a:r>
              <a:rPr lang="en-US" sz="2400" dirty="0">
                <a:solidFill>
                  <a:srgbClr val="00467F"/>
                </a:solidFill>
                <a:latin typeface="Franklin Gothic Book"/>
                <a:cs typeface="Franklin Gothic Book"/>
              </a:rPr>
              <a:t>Interrupting</a:t>
            </a:r>
          </a:p>
        </p:txBody>
      </p:sp>
      <p:sp>
        <p:nvSpPr>
          <p:cNvPr id="13" name="TextBox 12"/>
          <p:cNvSpPr txBox="1"/>
          <p:nvPr/>
        </p:nvSpPr>
        <p:spPr>
          <a:xfrm>
            <a:off x="3952646" y="4603090"/>
            <a:ext cx="4762627" cy="461665"/>
          </a:xfrm>
          <a:prstGeom prst="rect">
            <a:avLst/>
          </a:prstGeom>
          <a:noFill/>
        </p:spPr>
        <p:txBody>
          <a:bodyPr wrap="square" rtlCol="0">
            <a:spAutoFit/>
          </a:bodyPr>
          <a:lstStyle/>
          <a:p>
            <a:r>
              <a:rPr lang="en-US" sz="2400" dirty="0">
                <a:solidFill>
                  <a:srgbClr val="00467F"/>
                </a:solidFill>
                <a:latin typeface="Franklin Gothic Book"/>
                <a:cs typeface="Franklin Gothic Book"/>
              </a:rPr>
              <a:t>Shutting down, passive-aggressive</a:t>
            </a:r>
          </a:p>
        </p:txBody>
      </p:sp>
      <p:sp>
        <p:nvSpPr>
          <p:cNvPr id="15" name="TextBox 14"/>
          <p:cNvSpPr txBox="1"/>
          <p:nvPr/>
        </p:nvSpPr>
        <p:spPr>
          <a:xfrm>
            <a:off x="3952646" y="5450895"/>
            <a:ext cx="4453743" cy="461665"/>
          </a:xfrm>
          <a:prstGeom prst="rect">
            <a:avLst/>
          </a:prstGeom>
          <a:noFill/>
        </p:spPr>
        <p:txBody>
          <a:bodyPr wrap="square" rtlCol="0">
            <a:spAutoFit/>
          </a:bodyPr>
          <a:lstStyle/>
          <a:p>
            <a:r>
              <a:rPr lang="en-US" sz="2400" dirty="0">
                <a:solidFill>
                  <a:srgbClr val="00467F"/>
                </a:solidFill>
                <a:latin typeface="Franklin Gothic Book"/>
                <a:cs typeface="Franklin Gothic Book"/>
              </a:rPr>
              <a:t>Objecting, arguing</a:t>
            </a:r>
          </a:p>
        </p:txBody>
      </p:sp>
    </p:spTree>
    <p:extLst>
      <p:ext uri="{BB962C8B-B14F-4D97-AF65-F5344CB8AC3E}">
        <p14:creationId xmlns:p14="http://schemas.microsoft.com/office/powerpoint/2010/main" val="36420879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167823"/>
            <a:ext cx="8071290" cy="1143000"/>
          </a:xfrm>
        </p:spPr>
        <p:txBody>
          <a:bodyPr>
            <a:normAutofit fontScale="90000"/>
          </a:bodyPr>
          <a:lstStyle/>
          <a:p>
            <a:r>
              <a:rPr lang="en-US" dirty="0" smtClean="0"/>
              <a:t>I. Success Strategies for Applying </a:t>
            </a:r>
            <a:br>
              <a:rPr lang="en-US" dirty="0" smtClean="0"/>
            </a:br>
            <a:r>
              <a:rPr lang="en-US" dirty="0" smtClean="0"/>
              <a:t>   DISC</a:t>
            </a:r>
            <a:endParaRPr lang="en-US" dirty="0"/>
          </a:p>
        </p:txBody>
      </p:sp>
      <p:sp>
        <p:nvSpPr>
          <p:cNvPr id="7" name="Content Placeholder 2"/>
          <p:cNvSpPr>
            <a:spLocks noGrp="1"/>
          </p:cNvSpPr>
          <p:nvPr>
            <p:ph idx="1"/>
          </p:nvPr>
        </p:nvSpPr>
        <p:spPr>
          <a:xfrm>
            <a:off x="3404937" y="2656417"/>
            <a:ext cx="5449742" cy="3699932"/>
          </a:xfrm>
        </p:spPr>
        <p:txBody>
          <a:bodyPr>
            <a:noAutofit/>
          </a:bodyPr>
          <a:lstStyle/>
          <a:p>
            <a:pPr marL="0" indent="0">
              <a:buNone/>
            </a:pPr>
            <a:r>
              <a:rPr lang="en-US" sz="3000" dirty="0" smtClean="0">
                <a:solidFill>
                  <a:schemeClr val="tx2"/>
                </a:solidFill>
              </a:rPr>
              <a:t>A facilitative </a:t>
            </a:r>
            <a:r>
              <a:rPr lang="en-US" sz="3000" dirty="0">
                <a:solidFill>
                  <a:schemeClr val="tx2"/>
                </a:solidFill>
              </a:rPr>
              <a:t>c</a:t>
            </a:r>
            <a:r>
              <a:rPr lang="en-US" sz="3000" dirty="0" smtClean="0">
                <a:solidFill>
                  <a:schemeClr val="tx2"/>
                </a:solidFill>
              </a:rPr>
              <a:t>onsultant consciously adapts his/her communication style to the style of the client.</a:t>
            </a:r>
          </a:p>
          <a:p>
            <a:pPr marL="514350" indent="-514350">
              <a:buFont typeface="+mj-lt"/>
              <a:buAutoNum type="arabicPeriod"/>
            </a:pPr>
            <a:endParaRPr lang="en-US" sz="3000" dirty="0" smtClean="0">
              <a:solidFill>
                <a:schemeClr val="tx2"/>
              </a:solidFill>
            </a:endParaRPr>
          </a:p>
          <a:p>
            <a:pPr marL="0" indent="0">
              <a:buNone/>
            </a:pPr>
            <a:endParaRPr lang="en-US" sz="3000" dirty="0">
              <a:solidFill>
                <a:schemeClr val="tx2"/>
              </a:solidFill>
            </a:endParaRPr>
          </a:p>
        </p:txBody>
      </p:sp>
      <p:sp>
        <p:nvSpPr>
          <p:cNvPr id="4" name="Slide Number Placeholder 3"/>
          <p:cNvSpPr>
            <a:spLocks noGrp="1"/>
          </p:cNvSpPr>
          <p:nvPr>
            <p:ph type="sldNum" sz="quarter" idx="10"/>
          </p:nvPr>
        </p:nvSpPr>
        <p:spPr/>
        <p:txBody>
          <a:bodyPr/>
          <a:lstStyle/>
          <a:p>
            <a:fld id="{D3A7A54F-1440-6D43-BEC7-AA5E25BCB837}" type="slidenum">
              <a:rPr lang="en-US" smtClean="0"/>
              <a:pPr/>
              <a:t>51</a:t>
            </a:fld>
            <a:endParaRPr lang="en-US" dirty="0"/>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5-16</a:t>
            </a:r>
            <a:endParaRPr lang="en-US" sz="1400" dirty="0">
              <a:solidFill>
                <a:srgbClr val="002C54"/>
              </a:solidFill>
              <a:latin typeface="Arial Black" pitchFamily="34" charset="0"/>
            </a:endParaRPr>
          </a:p>
        </p:txBody>
      </p:sp>
      <p:grpSp>
        <p:nvGrpSpPr>
          <p:cNvPr id="8" name="Group 26"/>
          <p:cNvGrpSpPr>
            <a:grpSpLocks noChangeAspect="1"/>
          </p:cNvGrpSpPr>
          <p:nvPr/>
        </p:nvGrpSpPr>
        <p:grpSpPr bwMode="auto">
          <a:xfrm>
            <a:off x="1115700" y="2577150"/>
            <a:ext cx="2068513" cy="2054225"/>
            <a:chOff x="628" y="1586"/>
            <a:chExt cx="1303" cy="1294"/>
          </a:xfrm>
        </p:grpSpPr>
        <p:sp>
          <p:nvSpPr>
            <p:cNvPr id="9" name="AutoShape 25"/>
            <p:cNvSpPr>
              <a:spLocks noChangeAspect="1" noChangeArrowheads="1" noTextEdit="1"/>
            </p:cNvSpPr>
            <p:nvPr/>
          </p:nvSpPr>
          <p:spPr bwMode="auto">
            <a:xfrm>
              <a:off x="628" y="1586"/>
              <a:ext cx="1303" cy="12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27"/>
            <p:cNvSpPr>
              <a:spLocks/>
            </p:cNvSpPr>
            <p:nvPr/>
          </p:nvSpPr>
          <p:spPr bwMode="auto">
            <a:xfrm>
              <a:off x="732" y="1776"/>
              <a:ext cx="1077" cy="981"/>
            </a:xfrm>
            <a:custGeom>
              <a:avLst/>
              <a:gdLst/>
              <a:ahLst/>
              <a:cxnLst>
                <a:cxn ang="0">
                  <a:pos x="3341" y="0"/>
                </a:cxn>
                <a:cxn ang="0">
                  <a:pos x="3341" y="0"/>
                </a:cxn>
                <a:cxn ang="0">
                  <a:pos x="813" y="19"/>
                </a:cxn>
                <a:cxn ang="0">
                  <a:pos x="0" y="749"/>
                </a:cxn>
                <a:cxn ang="0">
                  <a:pos x="1517" y="2952"/>
                </a:cxn>
                <a:cxn ang="0">
                  <a:pos x="2064" y="3763"/>
                </a:cxn>
                <a:cxn ang="0">
                  <a:pos x="4128" y="730"/>
                </a:cxn>
                <a:cxn ang="0">
                  <a:pos x="3341" y="0"/>
                </a:cxn>
              </a:cxnLst>
              <a:rect l="0" t="0" r="r" b="b"/>
              <a:pathLst>
                <a:path w="4128" h="3763">
                  <a:moveTo>
                    <a:pt x="3341" y="0"/>
                  </a:moveTo>
                  <a:lnTo>
                    <a:pt x="3341" y="0"/>
                  </a:lnTo>
                  <a:lnTo>
                    <a:pt x="813" y="19"/>
                  </a:lnTo>
                  <a:lnTo>
                    <a:pt x="0" y="749"/>
                  </a:lnTo>
                  <a:lnTo>
                    <a:pt x="1517" y="2952"/>
                  </a:lnTo>
                  <a:lnTo>
                    <a:pt x="2064" y="3763"/>
                  </a:lnTo>
                  <a:lnTo>
                    <a:pt x="4128" y="730"/>
                  </a:lnTo>
                  <a:lnTo>
                    <a:pt x="3341"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28"/>
            <p:cNvSpPr>
              <a:spLocks/>
            </p:cNvSpPr>
            <p:nvPr/>
          </p:nvSpPr>
          <p:spPr bwMode="auto">
            <a:xfrm>
              <a:off x="1002" y="1726"/>
              <a:ext cx="536" cy="83"/>
            </a:xfrm>
            <a:custGeom>
              <a:avLst/>
              <a:gdLst/>
              <a:ahLst/>
              <a:cxnLst>
                <a:cxn ang="0">
                  <a:pos x="1027" y="317"/>
                </a:cxn>
                <a:cxn ang="0">
                  <a:pos x="1027" y="317"/>
                </a:cxn>
                <a:cxn ang="0">
                  <a:pos x="2054" y="158"/>
                </a:cxn>
                <a:cxn ang="0">
                  <a:pos x="1027" y="0"/>
                </a:cxn>
                <a:cxn ang="0">
                  <a:pos x="0" y="158"/>
                </a:cxn>
                <a:cxn ang="0">
                  <a:pos x="1027" y="317"/>
                </a:cxn>
              </a:cxnLst>
              <a:rect l="0" t="0" r="r" b="b"/>
              <a:pathLst>
                <a:path w="2054" h="317">
                  <a:moveTo>
                    <a:pt x="1027" y="317"/>
                  </a:moveTo>
                  <a:lnTo>
                    <a:pt x="1027" y="317"/>
                  </a:lnTo>
                  <a:cubicBezTo>
                    <a:pt x="1594" y="317"/>
                    <a:pt x="2054" y="246"/>
                    <a:pt x="2054" y="158"/>
                  </a:cubicBezTo>
                  <a:cubicBezTo>
                    <a:pt x="2054" y="71"/>
                    <a:pt x="1594" y="0"/>
                    <a:pt x="1027" y="0"/>
                  </a:cubicBezTo>
                  <a:cubicBezTo>
                    <a:pt x="460" y="0"/>
                    <a:pt x="0" y="71"/>
                    <a:pt x="0" y="158"/>
                  </a:cubicBezTo>
                  <a:cubicBezTo>
                    <a:pt x="0" y="246"/>
                    <a:pt x="460" y="317"/>
                    <a:pt x="1027" y="317"/>
                  </a:cubicBezTo>
                  <a:close/>
                </a:path>
              </a:pathLst>
            </a:custGeom>
            <a:solidFill>
              <a:srgbClr val="A4BF1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9"/>
            <p:cNvSpPr>
              <a:spLocks/>
            </p:cNvSpPr>
            <p:nvPr/>
          </p:nvSpPr>
          <p:spPr bwMode="auto">
            <a:xfrm>
              <a:off x="1137" y="1713"/>
              <a:ext cx="265" cy="35"/>
            </a:xfrm>
            <a:custGeom>
              <a:avLst/>
              <a:gdLst/>
              <a:ahLst/>
              <a:cxnLst>
                <a:cxn ang="0">
                  <a:pos x="54" y="0"/>
                </a:cxn>
                <a:cxn ang="0">
                  <a:pos x="54" y="0"/>
                </a:cxn>
                <a:cxn ang="0">
                  <a:pos x="0" y="53"/>
                </a:cxn>
                <a:cxn ang="0">
                  <a:pos x="0" y="81"/>
                </a:cxn>
                <a:cxn ang="0">
                  <a:pos x="54" y="134"/>
                </a:cxn>
                <a:cxn ang="0">
                  <a:pos x="960" y="134"/>
                </a:cxn>
                <a:cxn ang="0">
                  <a:pos x="1013" y="81"/>
                </a:cxn>
                <a:cxn ang="0">
                  <a:pos x="1013" y="53"/>
                </a:cxn>
                <a:cxn ang="0">
                  <a:pos x="960" y="0"/>
                </a:cxn>
                <a:cxn ang="0">
                  <a:pos x="54" y="0"/>
                </a:cxn>
              </a:cxnLst>
              <a:rect l="0" t="0" r="r" b="b"/>
              <a:pathLst>
                <a:path w="1013" h="134">
                  <a:moveTo>
                    <a:pt x="54" y="0"/>
                  </a:moveTo>
                  <a:lnTo>
                    <a:pt x="54" y="0"/>
                  </a:lnTo>
                  <a:cubicBezTo>
                    <a:pt x="54" y="0"/>
                    <a:pt x="0" y="0"/>
                    <a:pt x="0" y="53"/>
                  </a:cubicBezTo>
                  <a:lnTo>
                    <a:pt x="0" y="81"/>
                  </a:lnTo>
                  <a:cubicBezTo>
                    <a:pt x="0" y="81"/>
                    <a:pt x="0" y="134"/>
                    <a:pt x="54" y="134"/>
                  </a:cubicBezTo>
                  <a:lnTo>
                    <a:pt x="960" y="134"/>
                  </a:lnTo>
                  <a:cubicBezTo>
                    <a:pt x="960" y="134"/>
                    <a:pt x="1013" y="134"/>
                    <a:pt x="1013" y="81"/>
                  </a:cubicBezTo>
                  <a:lnTo>
                    <a:pt x="1013" y="53"/>
                  </a:lnTo>
                  <a:cubicBezTo>
                    <a:pt x="1013" y="53"/>
                    <a:pt x="1013" y="0"/>
                    <a:pt x="960" y="0"/>
                  </a:cubicBezTo>
                  <a:lnTo>
                    <a:pt x="54" y="0"/>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30"/>
            <p:cNvSpPr>
              <a:spLocks/>
            </p:cNvSpPr>
            <p:nvPr/>
          </p:nvSpPr>
          <p:spPr bwMode="auto">
            <a:xfrm>
              <a:off x="928" y="1712"/>
              <a:ext cx="233" cy="75"/>
            </a:xfrm>
            <a:custGeom>
              <a:avLst/>
              <a:gdLst/>
              <a:ahLst/>
              <a:cxnLst>
                <a:cxn ang="0">
                  <a:pos x="53" y="145"/>
                </a:cxn>
                <a:cxn ang="0">
                  <a:pos x="53" y="145"/>
                </a:cxn>
                <a:cxn ang="0">
                  <a:pos x="9" y="207"/>
                </a:cxn>
                <a:cxn ang="0">
                  <a:pos x="14" y="234"/>
                </a:cxn>
                <a:cxn ang="0">
                  <a:pos x="76" y="278"/>
                </a:cxn>
                <a:cxn ang="0">
                  <a:pos x="845" y="142"/>
                </a:cxn>
                <a:cxn ang="0">
                  <a:pos x="888" y="80"/>
                </a:cxn>
                <a:cxn ang="0">
                  <a:pos x="883" y="53"/>
                </a:cxn>
                <a:cxn ang="0">
                  <a:pos x="822" y="10"/>
                </a:cxn>
                <a:cxn ang="0">
                  <a:pos x="53" y="145"/>
                </a:cxn>
              </a:cxnLst>
              <a:rect l="0" t="0" r="r" b="b"/>
              <a:pathLst>
                <a:path w="897" h="287">
                  <a:moveTo>
                    <a:pt x="53" y="145"/>
                  </a:moveTo>
                  <a:lnTo>
                    <a:pt x="53" y="145"/>
                  </a:lnTo>
                  <a:cubicBezTo>
                    <a:pt x="53" y="145"/>
                    <a:pt x="0" y="154"/>
                    <a:pt x="9" y="207"/>
                  </a:cubicBezTo>
                  <a:lnTo>
                    <a:pt x="14" y="234"/>
                  </a:lnTo>
                  <a:cubicBezTo>
                    <a:pt x="14" y="234"/>
                    <a:pt x="23" y="287"/>
                    <a:pt x="76" y="278"/>
                  </a:cubicBezTo>
                  <a:lnTo>
                    <a:pt x="845" y="142"/>
                  </a:lnTo>
                  <a:cubicBezTo>
                    <a:pt x="845" y="142"/>
                    <a:pt x="897" y="133"/>
                    <a:pt x="888" y="80"/>
                  </a:cubicBezTo>
                  <a:lnTo>
                    <a:pt x="883" y="53"/>
                  </a:lnTo>
                  <a:cubicBezTo>
                    <a:pt x="883" y="53"/>
                    <a:pt x="874" y="0"/>
                    <a:pt x="822" y="10"/>
                  </a:cubicBezTo>
                  <a:lnTo>
                    <a:pt x="53" y="145"/>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31"/>
            <p:cNvSpPr>
              <a:spLocks/>
            </p:cNvSpPr>
            <p:nvPr/>
          </p:nvSpPr>
          <p:spPr bwMode="auto">
            <a:xfrm>
              <a:off x="1375" y="1712"/>
              <a:ext cx="242" cy="76"/>
            </a:xfrm>
            <a:custGeom>
              <a:avLst/>
              <a:gdLst/>
              <a:ahLst/>
              <a:cxnLst>
                <a:cxn ang="0">
                  <a:pos x="876" y="151"/>
                </a:cxn>
                <a:cxn ang="0">
                  <a:pos x="876" y="151"/>
                </a:cxn>
                <a:cxn ang="0">
                  <a:pos x="919" y="213"/>
                </a:cxn>
                <a:cxn ang="0">
                  <a:pos x="914" y="240"/>
                </a:cxn>
                <a:cxn ang="0">
                  <a:pos x="852" y="283"/>
                </a:cxn>
                <a:cxn ang="0">
                  <a:pos x="53" y="142"/>
                </a:cxn>
                <a:cxn ang="0">
                  <a:pos x="10" y="80"/>
                </a:cxn>
                <a:cxn ang="0">
                  <a:pos x="14" y="53"/>
                </a:cxn>
                <a:cxn ang="0">
                  <a:pos x="76" y="10"/>
                </a:cxn>
                <a:cxn ang="0">
                  <a:pos x="876" y="151"/>
                </a:cxn>
              </a:cxnLst>
              <a:rect l="0" t="0" r="r" b="b"/>
              <a:pathLst>
                <a:path w="928" h="292">
                  <a:moveTo>
                    <a:pt x="876" y="151"/>
                  </a:moveTo>
                  <a:lnTo>
                    <a:pt x="876" y="151"/>
                  </a:lnTo>
                  <a:cubicBezTo>
                    <a:pt x="876" y="151"/>
                    <a:pt x="928" y="160"/>
                    <a:pt x="919" y="213"/>
                  </a:cubicBezTo>
                  <a:lnTo>
                    <a:pt x="914" y="240"/>
                  </a:lnTo>
                  <a:cubicBezTo>
                    <a:pt x="914" y="240"/>
                    <a:pt x="905" y="292"/>
                    <a:pt x="852" y="283"/>
                  </a:cubicBezTo>
                  <a:lnTo>
                    <a:pt x="53" y="142"/>
                  </a:lnTo>
                  <a:cubicBezTo>
                    <a:pt x="53" y="142"/>
                    <a:pt x="0" y="133"/>
                    <a:pt x="10" y="80"/>
                  </a:cubicBezTo>
                  <a:lnTo>
                    <a:pt x="14" y="53"/>
                  </a:lnTo>
                  <a:cubicBezTo>
                    <a:pt x="14" y="53"/>
                    <a:pt x="24" y="0"/>
                    <a:pt x="76" y="10"/>
                  </a:cubicBezTo>
                  <a:lnTo>
                    <a:pt x="876" y="151"/>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32"/>
            <p:cNvSpPr>
              <a:spLocks/>
            </p:cNvSpPr>
            <p:nvPr/>
          </p:nvSpPr>
          <p:spPr bwMode="auto">
            <a:xfrm>
              <a:off x="703" y="1750"/>
              <a:ext cx="258" cy="237"/>
            </a:xfrm>
            <a:custGeom>
              <a:avLst/>
              <a:gdLst/>
              <a:ahLst/>
              <a:cxnLst>
                <a:cxn ang="0">
                  <a:pos x="39" y="773"/>
                </a:cxn>
                <a:cxn ang="0">
                  <a:pos x="39" y="773"/>
                </a:cxn>
                <a:cxn ang="0">
                  <a:pos x="35" y="848"/>
                </a:cxn>
                <a:cxn ang="0">
                  <a:pos x="54" y="869"/>
                </a:cxn>
                <a:cxn ang="0">
                  <a:pos x="129" y="873"/>
                </a:cxn>
                <a:cxn ang="0">
                  <a:pos x="948" y="135"/>
                </a:cxn>
                <a:cxn ang="0">
                  <a:pos x="952" y="60"/>
                </a:cxn>
                <a:cxn ang="0">
                  <a:pos x="934" y="39"/>
                </a:cxn>
                <a:cxn ang="0">
                  <a:pos x="858" y="36"/>
                </a:cxn>
                <a:cxn ang="0">
                  <a:pos x="39" y="773"/>
                </a:cxn>
              </a:cxnLst>
              <a:rect l="0" t="0" r="r" b="b"/>
              <a:pathLst>
                <a:path w="988" h="909">
                  <a:moveTo>
                    <a:pt x="39" y="773"/>
                  </a:moveTo>
                  <a:lnTo>
                    <a:pt x="39" y="773"/>
                  </a:lnTo>
                  <a:cubicBezTo>
                    <a:pt x="39" y="773"/>
                    <a:pt x="0" y="809"/>
                    <a:pt x="35" y="848"/>
                  </a:cubicBezTo>
                  <a:lnTo>
                    <a:pt x="54" y="869"/>
                  </a:lnTo>
                  <a:cubicBezTo>
                    <a:pt x="54" y="869"/>
                    <a:pt x="90" y="909"/>
                    <a:pt x="129" y="873"/>
                  </a:cubicBezTo>
                  <a:lnTo>
                    <a:pt x="948" y="135"/>
                  </a:lnTo>
                  <a:cubicBezTo>
                    <a:pt x="948" y="135"/>
                    <a:pt x="988" y="100"/>
                    <a:pt x="952" y="60"/>
                  </a:cubicBezTo>
                  <a:lnTo>
                    <a:pt x="934" y="39"/>
                  </a:lnTo>
                  <a:cubicBezTo>
                    <a:pt x="934" y="39"/>
                    <a:pt x="898" y="0"/>
                    <a:pt x="858" y="36"/>
                  </a:cubicBezTo>
                  <a:lnTo>
                    <a:pt x="39" y="773"/>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33"/>
            <p:cNvSpPr>
              <a:spLocks/>
            </p:cNvSpPr>
            <p:nvPr/>
          </p:nvSpPr>
          <p:spPr bwMode="auto">
            <a:xfrm>
              <a:off x="1580" y="1748"/>
              <a:ext cx="260" cy="239"/>
            </a:xfrm>
            <a:custGeom>
              <a:avLst/>
              <a:gdLst/>
              <a:ahLst/>
              <a:cxnLst>
                <a:cxn ang="0">
                  <a:pos x="955" y="779"/>
                </a:cxn>
                <a:cxn ang="0">
                  <a:pos x="955" y="779"/>
                </a:cxn>
                <a:cxn ang="0">
                  <a:pos x="959" y="854"/>
                </a:cxn>
                <a:cxn ang="0">
                  <a:pos x="941" y="875"/>
                </a:cxn>
                <a:cxn ang="0">
                  <a:pos x="865" y="879"/>
                </a:cxn>
                <a:cxn ang="0">
                  <a:pos x="40" y="135"/>
                </a:cxn>
                <a:cxn ang="0">
                  <a:pos x="36" y="60"/>
                </a:cxn>
                <a:cxn ang="0">
                  <a:pos x="54" y="39"/>
                </a:cxn>
                <a:cxn ang="0">
                  <a:pos x="130" y="35"/>
                </a:cxn>
                <a:cxn ang="0">
                  <a:pos x="955" y="779"/>
                </a:cxn>
              </a:cxnLst>
              <a:rect l="0" t="0" r="r" b="b"/>
              <a:pathLst>
                <a:path w="995" h="915">
                  <a:moveTo>
                    <a:pt x="955" y="779"/>
                  </a:moveTo>
                  <a:lnTo>
                    <a:pt x="955" y="779"/>
                  </a:lnTo>
                  <a:cubicBezTo>
                    <a:pt x="955" y="779"/>
                    <a:pt x="995" y="815"/>
                    <a:pt x="959" y="854"/>
                  </a:cubicBezTo>
                  <a:lnTo>
                    <a:pt x="941" y="875"/>
                  </a:lnTo>
                  <a:cubicBezTo>
                    <a:pt x="941" y="875"/>
                    <a:pt x="905" y="915"/>
                    <a:pt x="865" y="879"/>
                  </a:cubicBezTo>
                  <a:lnTo>
                    <a:pt x="40" y="135"/>
                  </a:lnTo>
                  <a:cubicBezTo>
                    <a:pt x="40" y="135"/>
                    <a:pt x="0" y="100"/>
                    <a:pt x="36" y="60"/>
                  </a:cubicBezTo>
                  <a:lnTo>
                    <a:pt x="54" y="39"/>
                  </a:lnTo>
                  <a:cubicBezTo>
                    <a:pt x="54" y="39"/>
                    <a:pt x="90" y="0"/>
                    <a:pt x="130" y="35"/>
                  </a:cubicBezTo>
                  <a:lnTo>
                    <a:pt x="955" y="779"/>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34"/>
            <p:cNvSpPr>
              <a:spLocks/>
            </p:cNvSpPr>
            <p:nvPr/>
          </p:nvSpPr>
          <p:spPr bwMode="auto">
            <a:xfrm>
              <a:off x="704" y="1946"/>
              <a:ext cx="590" cy="845"/>
            </a:xfrm>
            <a:custGeom>
              <a:avLst/>
              <a:gdLst/>
              <a:ahLst/>
              <a:cxnLst>
                <a:cxn ang="0">
                  <a:pos x="30" y="120"/>
                </a:cxn>
                <a:cxn ang="0">
                  <a:pos x="30" y="120"/>
                </a:cxn>
                <a:cxn ang="0">
                  <a:pos x="44" y="45"/>
                </a:cxn>
                <a:cxn ang="0">
                  <a:pos x="67" y="30"/>
                </a:cxn>
                <a:cxn ang="0">
                  <a:pos x="141" y="44"/>
                </a:cxn>
                <a:cxn ang="0">
                  <a:pos x="2235" y="3120"/>
                </a:cxn>
                <a:cxn ang="0">
                  <a:pos x="2221" y="3194"/>
                </a:cxn>
                <a:cxn ang="0">
                  <a:pos x="2198" y="3209"/>
                </a:cxn>
                <a:cxn ang="0">
                  <a:pos x="2124" y="3195"/>
                </a:cxn>
                <a:cxn ang="0">
                  <a:pos x="30" y="120"/>
                </a:cxn>
              </a:cxnLst>
              <a:rect l="0" t="0" r="r" b="b"/>
              <a:pathLst>
                <a:path w="2265" h="3239">
                  <a:moveTo>
                    <a:pt x="30" y="120"/>
                  </a:moveTo>
                  <a:lnTo>
                    <a:pt x="30" y="120"/>
                  </a:lnTo>
                  <a:cubicBezTo>
                    <a:pt x="30" y="120"/>
                    <a:pt x="0" y="76"/>
                    <a:pt x="44" y="45"/>
                  </a:cubicBezTo>
                  <a:lnTo>
                    <a:pt x="67" y="30"/>
                  </a:lnTo>
                  <a:cubicBezTo>
                    <a:pt x="67" y="30"/>
                    <a:pt x="111" y="0"/>
                    <a:pt x="141" y="44"/>
                  </a:cubicBezTo>
                  <a:lnTo>
                    <a:pt x="2235" y="3120"/>
                  </a:lnTo>
                  <a:cubicBezTo>
                    <a:pt x="2235" y="3120"/>
                    <a:pt x="2265" y="3164"/>
                    <a:pt x="2221" y="3194"/>
                  </a:cubicBezTo>
                  <a:lnTo>
                    <a:pt x="2198" y="3209"/>
                  </a:lnTo>
                  <a:cubicBezTo>
                    <a:pt x="2198" y="3209"/>
                    <a:pt x="2154" y="3239"/>
                    <a:pt x="2124" y="3195"/>
                  </a:cubicBezTo>
                  <a:lnTo>
                    <a:pt x="30" y="120"/>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35"/>
            <p:cNvSpPr>
              <a:spLocks/>
            </p:cNvSpPr>
            <p:nvPr/>
          </p:nvSpPr>
          <p:spPr bwMode="auto">
            <a:xfrm>
              <a:off x="1249" y="1946"/>
              <a:ext cx="592" cy="846"/>
            </a:xfrm>
            <a:custGeom>
              <a:avLst/>
              <a:gdLst/>
              <a:ahLst/>
              <a:cxnLst>
                <a:cxn ang="0">
                  <a:pos x="2239" y="120"/>
                </a:cxn>
                <a:cxn ang="0">
                  <a:pos x="2239" y="120"/>
                </a:cxn>
                <a:cxn ang="0">
                  <a:pos x="2225" y="45"/>
                </a:cxn>
                <a:cxn ang="0">
                  <a:pos x="2202" y="30"/>
                </a:cxn>
                <a:cxn ang="0">
                  <a:pos x="2128" y="44"/>
                </a:cxn>
                <a:cxn ang="0">
                  <a:pos x="30" y="3124"/>
                </a:cxn>
                <a:cxn ang="0">
                  <a:pos x="44" y="3198"/>
                </a:cxn>
                <a:cxn ang="0">
                  <a:pos x="67" y="3214"/>
                </a:cxn>
                <a:cxn ang="0">
                  <a:pos x="141" y="3200"/>
                </a:cxn>
                <a:cxn ang="0">
                  <a:pos x="2239" y="120"/>
                </a:cxn>
              </a:cxnLst>
              <a:rect l="0" t="0" r="r" b="b"/>
              <a:pathLst>
                <a:path w="2269" h="3244">
                  <a:moveTo>
                    <a:pt x="2239" y="120"/>
                  </a:moveTo>
                  <a:lnTo>
                    <a:pt x="2239" y="120"/>
                  </a:lnTo>
                  <a:cubicBezTo>
                    <a:pt x="2239" y="120"/>
                    <a:pt x="2269" y="76"/>
                    <a:pt x="2225" y="45"/>
                  </a:cubicBezTo>
                  <a:lnTo>
                    <a:pt x="2202" y="30"/>
                  </a:lnTo>
                  <a:cubicBezTo>
                    <a:pt x="2202" y="30"/>
                    <a:pt x="2158" y="0"/>
                    <a:pt x="2128" y="44"/>
                  </a:cubicBezTo>
                  <a:lnTo>
                    <a:pt x="30" y="3124"/>
                  </a:lnTo>
                  <a:cubicBezTo>
                    <a:pt x="30" y="3124"/>
                    <a:pt x="0" y="3168"/>
                    <a:pt x="44" y="3198"/>
                  </a:cubicBezTo>
                  <a:lnTo>
                    <a:pt x="67" y="3214"/>
                  </a:lnTo>
                  <a:cubicBezTo>
                    <a:pt x="67" y="3214"/>
                    <a:pt x="111" y="3244"/>
                    <a:pt x="141" y="3200"/>
                  </a:cubicBezTo>
                  <a:lnTo>
                    <a:pt x="2239" y="120"/>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36"/>
            <p:cNvSpPr>
              <a:spLocks/>
            </p:cNvSpPr>
            <p:nvPr/>
          </p:nvSpPr>
          <p:spPr bwMode="auto">
            <a:xfrm>
              <a:off x="1007" y="2011"/>
              <a:ext cx="530" cy="35"/>
            </a:xfrm>
            <a:custGeom>
              <a:avLst/>
              <a:gdLst/>
              <a:ahLst/>
              <a:cxnLst>
                <a:cxn ang="0">
                  <a:pos x="53" y="134"/>
                </a:cxn>
                <a:cxn ang="0">
                  <a:pos x="53" y="134"/>
                </a:cxn>
                <a:cxn ang="0">
                  <a:pos x="0" y="81"/>
                </a:cxn>
                <a:cxn ang="0">
                  <a:pos x="0" y="53"/>
                </a:cxn>
                <a:cxn ang="0">
                  <a:pos x="53" y="0"/>
                </a:cxn>
                <a:cxn ang="0">
                  <a:pos x="1977" y="0"/>
                </a:cxn>
                <a:cxn ang="0">
                  <a:pos x="2031" y="53"/>
                </a:cxn>
                <a:cxn ang="0">
                  <a:pos x="2031" y="81"/>
                </a:cxn>
                <a:cxn ang="0">
                  <a:pos x="1977" y="134"/>
                </a:cxn>
                <a:cxn ang="0">
                  <a:pos x="53" y="134"/>
                </a:cxn>
              </a:cxnLst>
              <a:rect l="0" t="0" r="r" b="b"/>
              <a:pathLst>
                <a:path w="2031" h="134">
                  <a:moveTo>
                    <a:pt x="53" y="134"/>
                  </a:moveTo>
                  <a:lnTo>
                    <a:pt x="53" y="134"/>
                  </a:lnTo>
                  <a:cubicBezTo>
                    <a:pt x="53" y="134"/>
                    <a:pt x="0" y="134"/>
                    <a:pt x="0" y="81"/>
                  </a:cubicBezTo>
                  <a:lnTo>
                    <a:pt x="0" y="53"/>
                  </a:lnTo>
                  <a:cubicBezTo>
                    <a:pt x="0" y="53"/>
                    <a:pt x="0" y="0"/>
                    <a:pt x="53" y="0"/>
                  </a:cubicBezTo>
                  <a:lnTo>
                    <a:pt x="1977" y="0"/>
                  </a:lnTo>
                  <a:cubicBezTo>
                    <a:pt x="1977" y="0"/>
                    <a:pt x="2031" y="0"/>
                    <a:pt x="2031" y="53"/>
                  </a:cubicBezTo>
                  <a:lnTo>
                    <a:pt x="2031" y="81"/>
                  </a:lnTo>
                  <a:cubicBezTo>
                    <a:pt x="2031" y="81"/>
                    <a:pt x="2031" y="134"/>
                    <a:pt x="1977" y="134"/>
                  </a:cubicBezTo>
                  <a:lnTo>
                    <a:pt x="53" y="134"/>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37"/>
            <p:cNvSpPr>
              <a:spLocks/>
            </p:cNvSpPr>
            <p:nvPr/>
          </p:nvSpPr>
          <p:spPr bwMode="auto">
            <a:xfrm>
              <a:off x="707" y="1943"/>
              <a:ext cx="327" cy="106"/>
            </a:xfrm>
            <a:custGeom>
              <a:avLst/>
              <a:gdLst/>
              <a:ahLst/>
              <a:cxnLst>
                <a:cxn ang="0">
                  <a:pos x="53" y="143"/>
                </a:cxn>
                <a:cxn ang="0">
                  <a:pos x="53" y="143"/>
                </a:cxn>
                <a:cxn ang="0">
                  <a:pos x="12" y="79"/>
                </a:cxn>
                <a:cxn ang="0">
                  <a:pos x="18" y="52"/>
                </a:cxn>
                <a:cxn ang="0">
                  <a:pos x="82" y="12"/>
                </a:cxn>
                <a:cxn ang="0">
                  <a:pos x="1205" y="261"/>
                </a:cxn>
                <a:cxn ang="0">
                  <a:pos x="1246" y="324"/>
                </a:cxn>
                <a:cxn ang="0">
                  <a:pos x="1240" y="351"/>
                </a:cxn>
                <a:cxn ang="0">
                  <a:pos x="1176" y="392"/>
                </a:cxn>
                <a:cxn ang="0">
                  <a:pos x="53" y="143"/>
                </a:cxn>
              </a:cxnLst>
              <a:rect l="0" t="0" r="r" b="b"/>
              <a:pathLst>
                <a:path w="1257" h="404">
                  <a:moveTo>
                    <a:pt x="53" y="143"/>
                  </a:moveTo>
                  <a:lnTo>
                    <a:pt x="53" y="143"/>
                  </a:lnTo>
                  <a:cubicBezTo>
                    <a:pt x="53" y="143"/>
                    <a:pt x="0" y="131"/>
                    <a:pt x="12" y="79"/>
                  </a:cubicBezTo>
                  <a:lnTo>
                    <a:pt x="18" y="52"/>
                  </a:lnTo>
                  <a:cubicBezTo>
                    <a:pt x="18" y="52"/>
                    <a:pt x="30" y="0"/>
                    <a:pt x="82" y="12"/>
                  </a:cubicBezTo>
                  <a:lnTo>
                    <a:pt x="1205" y="261"/>
                  </a:lnTo>
                  <a:cubicBezTo>
                    <a:pt x="1205" y="261"/>
                    <a:pt x="1257" y="272"/>
                    <a:pt x="1246" y="324"/>
                  </a:cubicBezTo>
                  <a:lnTo>
                    <a:pt x="1240" y="351"/>
                  </a:lnTo>
                  <a:cubicBezTo>
                    <a:pt x="1240" y="351"/>
                    <a:pt x="1228" y="404"/>
                    <a:pt x="1176" y="392"/>
                  </a:cubicBezTo>
                  <a:lnTo>
                    <a:pt x="53" y="143"/>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38"/>
            <p:cNvSpPr>
              <a:spLocks/>
            </p:cNvSpPr>
            <p:nvPr/>
          </p:nvSpPr>
          <p:spPr bwMode="auto">
            <a:xfrm>
              <a:off x="1508" y="1944"/>
              <a:ext cx="325" cy="104"/>
            </a:xfrm>
            <a:custGeom>
              <a:avLst/>
              <a:gdLst/>
              <a:ahLst/>
              <a:cxnLst>
                <a:cxn ang="0">
                  <a:pos x="1196" y="143"/>
                </a:cxn>
                <a:cxn ang="0">
                  <a:pos x="1196" y="143"/>
                </a:cxn>
                <a:cxn ang="0">
                  <a:pos x="1236" y="79"/>
                </a:cxn>
                <a:cxn ang="0">
                  <a:pos x="1230" y="52"/>
                </a:cxn>
                <a:cxn ang="0">
                  <a:pos x="1167" y="12"/>
                </a:cxn>
                <a:cxn ang="0">
                  <a:pos x="52" y="259"/>
                </a:cxn>
                <a:cxn ang="0">
                  <a:pos x="11" y="322"/>
                </a:cxn>
                <a:cxn ang="0">
                  <a:pos x="17" y="349"/>
                </a:cxn>
                <a:cxn ang="0">
                  <a:pos x="81" y="390"/>
                </a:cxn>
                <a:cxn ang="0">
                  <a:pos x="1196" y="143"/>
                </a:cxn>
              </a:cxnLst>
              <a:rect l="0" t="0" r="r" b="b"/>
              <a:pathLst>
                <a:path w="1248" h="401">
                  <a:moveTo>
                    <a:pt x="1196" y="143"/>
                  </a:moveTo>
                  <a:lnTo>
                    <a:pt x="1196" y="143"/>
                  </a:lnTo>
                  <a:cubicBezTo>
                    <a:pt x="1196" y="143"/>
                    <a:pt x="1248" y="131"/>
                    <a:pt x="1236" y="79"/>
                  </a:cubicBezTo>
                  <a:lnTo>
                    <a:pt x="1230" y="52"/>
                  </a:lnTo>
                  <a:cubicBezTo>
                    <a:pt x="1230" y="52"/>
                    <a:pt x="1219" y="0"/>
                    <a:pt x="1167" y="12"/>
                  </a:cubicBezTo>
                  <a:lnTo>
                    <a:pt x="52" y="259"/>
                  </a:lnTo>
                  <a:cubicBezTo>
                    <a:pt x="52" y="259"/>
                    <a:pt x="0" y="270"/>
                    <a:pt x="11" y="322"/>
                  </a:cubicBezTo>
                  <a:lnTo>
                    <a:pt x="17" y="349"/>
                  </a:lnTo>
                  <a:cubicBezTo>
                    <a:pt x="17" y="349"/>
                    <a:pt x="29" y="401"/>
                    <a:pt x="81" y="390"/>
                  </a:cubicBezTo>
                  <a:lnTo>
                    <a:pt x="1196" y="143"/>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39"/>
            <p:cNvSpPr>
              <a:spLocks/>
            </p:cNvSpPr>
            <p:nvPr/>
          </p:nvSpPr>
          <p:spPr bwMode="auto">
            <a:xfrm>
              <a:off x="1109" y="1786"/>
              <a:ext cx="325" cy="35"/>
            </a:xfrm>
            <a:custGeom>
              <a:avLst/>
              <a:gdLst/>
              <a:ahLst/>
              <a:cxnLst>
                <a:cxn ang="0">
                  <a:pos x="53" y="135"/>
                </a:cxn>
                <a:cxn ang="0">
                  <a:pos x="53" y="135"/>
                </a:cxn>
                <a:cxn ang="0">
                  <a:pos x="0" y="81"/>
                </a:cxn>
                <a:cxn ang="0">
                  <a:pos x="0" y="54"/>
                </a:cxn>
                <a:cxn ang="0">
                  <a:pos x="53" y="0"/>
                </a:cxn>
                <a:cxn ang="0">
                  <a:pos x="1195" y="0"/>
                </a:cxn>
                <a:cxn ang="0">
                  <a:pos x="1248" y="54"/>
                </a:cxn>
                <a:cxn ang="0">
                  <a:pos x="1248" y="81"/>
                </a:cxn>
                <a:cxn ang="0">
                  <a:pos x="1195" y="135"/>
                </a:cxn>
                <a:cxn ang="0">
                  <a:pos x="53" y="135"/>
                </a:cxn>
              </a:cxnLst>
              <a:rect l="0" t="0" r="r" b="b"/>
              <a:pathLst>
                <a:path w="1248" h="135">
                  <a:moveTo>
                    <a:pt x="53" y="135"/>
                  </a:moveTo>
                  <a:lnTo>
                    <a:pt x="53" y="135"/>
                  </a:lnTo>
                  <a:cubicBezTo>
                    <a:pt x="53" y="135"/>
                    <a:pt x="0" y="135"/>
                    <a:pt x="0" y="81"/>
                  </a:cubicBezTo>
                  <a:lnTo>
                    <a:pt x="0" y="54"/>
                  </a:lnTo>
                  <a:cubicBezTo>
                    <a:pt x="0" y="54"/>
                    <a:pt x="0" y="0"/>
                    <a:pt x="53" y="0"/>
                  </a:cubicBezTo>
                  <a:lnTo>
                    <a:pt x="1195" y="0"/>
                  </a:lnTo>
                  <a:cubicBezTo>
                    <a:pt x="1195" y="0"/>
                    <a:pt x="1248" y="0"/>
                    <a:pt x="1248" y="54"/>
                  </a:cubicBezTo>
                  <a:lnTo>
                    <a:pt x="1248" y="81"/>
                  </a:lnTo>
                  <a:cubicBezTo>
                    <a:pt x="1248" y="81"/>
                    <a:pt x="1248" y="135"/>
                    <a:pt x="1195" y="135"/>
                  </a:cubicBezTo>
                  <a:lnTo>
                    <a:pt x="53" y="135"/>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40"/>
            <p:cNvSpPr>
              <a:spLocks/>
            </p:cNvSpPr>
            <p:nvPr/>
          </p:nvSpPr>
          <p:spPr bwMode="auto">
            <a:xfrm>
              <a:off x="927" y="1749"/>
              <a:ext cx="212" cy="74"/>
            </a:xfrm>
            <a:custGeom>
              <a:avLst/>
              <a:gdLst/>
              <a:ahLst/>
              <a:cxnLst>
                <a:cxn ang="0">
                  <a:pos x="52" y="142"/>
                </a:cxn>
                <a:cxn ang="0">
                  <a:pos x="52" y="142"/>
                </a:cxn>
                <a:cxn ang="0">
                  <a:pos x="10" y="80"/>
                </a:cxn>
                <a:cxn ang="0">
                  <a:pos x="15" y="53"/>
                </a:cxn>
                <a:cxn ang="0">
                  <a:pos x="78" y="11"/>
                </a:cxn>
                <a:cxn ang="0">
                  <a:pos x="758" y="143"/>
                </a:cxn>
                <a:cxn ang="0">
                  <a:pos x="800" y="205"/>
                </a:cxn>
                <a:cxn ang="0">
                  <a:pos x="795" y="232"/>
                </a:cxn>
                <a:cxn ang="0">
                  <a:pos x="732" y="275"/>
                </a:cxn>
                <a:cxn ang="0">
                  <a:pos x="52" y="142"/>
                </a:cxn>
              </a:cxnLst>
              <a:rect l="0" t="0" r="r" b="b"/>
              <a:pathLst>
                <a:path w="810" h="285">
                  <a:moveTo>
                    <a:pt x="52" y="142"/>
                  </a:moveTo>
                  <a:lnTo>
                    <a:pt x="52" y="142"/>
                  </a:lnTo>
                  <a:cubicBezTo>
                    <a:pt x="52" y="142"/>
                    <a:pt x="0" y="132"/>
                    <a:pt x="10" y="80"/>
                  </a:cubicBezTo>
                  <a:lnTo>
                    <a:pt x="15" y="53"/>
                  </a:lnTo>
                  <a:cubicBezTo>
                    <a:pt x="15" y="53"/>
                    <a:pt x="26" y="0"/>
                    <a:pt x="78" y="11"/>
                  </a:cubicBezTo>
                  <a:lnTo>
                    <a:pt x="758" y="143"/>
                  </a:lnTo>
                  <a:cubicBezTo>
                    <a:pt x="758" y="143"/>
                    <a:pt x="810" y="153"/>
                    <a:pt x="800" y="205"/>
                  </a:cubicBezTo>
                  <a:lnTo>
                    <a:pt x="795" y="232"/>
                  </a:lnTo>
                  <a:cubicBezTo>
                    <a:pt x="795" y="232"/>
                    <a:pt x="784" y="285"/>
                    <a:pt x="732" y="275"/>
                  </a:cubicBezTo>
                  <a:lnTo>
                    <a:pt x="52" y="142"/>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41"/>
            <p:cNvSpPr>
              <a:spLocks/>
            </p:cNvSpPr>
            <p:nvPr/>
          </p:nvSpPr>
          <p:spPr bwMode="auto">
            <a:xfrm>
              <a:off x="1411" y="1749"/>
              <a:ext cx="207" cy="73"/>
            </a:xfrm>
            <a:custGeom>
              <a:avLst/>
              <a:gdLst/>
              <a:ahLst/>
              <a:cxnLst>
                <a:cxn ang="0">
                  <a:pos x="743" y="143"/>
                </a:cxn>
                <a:cxn ang="0">
                  <a:pos x="743" y="143"/>
                </a:cxn>
                <a:cxn ang="0">
                  <a:pos x="785" y="80"/>
                </a:cxn>
                <a:cxn ang="0">
                  <a:pos x="779" y="53"/>
                </a:cxn>
                <a:cxn ang="0">
                  <a:pos x="717" y="11"/>
                </a:cxn>
                <a:cxn ang="0">
                  <a:pos x="52" y="140"/>
                </a:cxn>
                <a:cxn ang="0">
                  <a:pos x="10" y="202"/>
                </a:cxn>
                <a:cxn ang="0">
                  <a:pos x="15" y="230"/>
                </a:cxn>
                <a:cxn ang="0">
                  <a:pos x="78" y="272"/>
                </a:cxn>
                <a:cxn ang="0">
                  <a:pos x="743" y="143"/>
                </a:cxn>
              </a:cxnLst>
              <a:rect l="0" t="0" r="r" b="b"/>
              <a:pathLst>
                <a:path w="795" h="282">
                  <a:moveTo>
                    <a:pt x="743" y="143"/>
                  </a:moveTo>
                  <a:lnTo>
                    <a:pt x="743" y="143"/>
                  </a:lnTo>
                  <a:cubicBezTo>
                    <a:pt x="743" y="143"/>
                    <a:pt x="795" y="132"/>
                    <a:pt x="785" y="80"/>
                  </a:cubicBezTo>
                  <a:lnTo>
                    <a:pt x="779" y="53"/>
                  </a:lnTo>
                  <a:cubicBezTo>
                    <a:pt x="779" y="53"/>
                    <a:pt x="769" y="0"/>
                    <a:pt x="717" y="11"/>
                  </a:cubicBezTo>
                  <a:lnTo>
                    <a:pt x="52" y="140"/>
                  </a:lnTo>
                  <a:cubicBezTo>
                    <a:pt x="52" y="140"/>
                    <a:pt x="0" y="150"/>
                    <a:pt x="10" y="202"/>
                  </a:cubicBezTo>
                  <a:lnTo>
                    <a:pt x="15" y="230"/>
                  </a:lnTo>
                  <a:cubicBezTo>
                    <a:pt x="15" y="230"/>
                    <a:pt x="25" y="282"/>
                    <a:pt x="78" y="272"/>
                  </a:cubicBezTo>
                  <a:lnTo>
                    <a:pt x="743" y="143"/>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42"/>
            <p:cNvSpPr>
              <a:spLocks/>
            </p:cNvSpPr>
            <p:nvPr/>
          </p:nvSpPr>
          <p:spPr bwMode="auto">
            <a:xfrm>
              <a:off x="998" y="1793"/>
              <a:ext cx="149" cy="246"/>
            </a:xfrm>
            <a:custGeom>
              <a:avLst/>
              <a:gdLst/>
              <a:ahLst/>
              <a:cxnLst>
                <a:cxn ang="0">
                  <a:pos x="24" y="834"/>
                </a:cxn>
                <a:cxn ang="0">
                  <a:pos x="24" y="834"/>
                </a:cxn>
                <a:cxn ang="0">
                  <a:pos x="47" y="906"/>
                </a:cxn>
                <a:cxn ang="0">
                  <a:pos x="72" y="918"/>
                </a:cxn>
                <a:cxn ang="0">
                  <a:pos x="144" y="895"/>
                </a:cxn>
                <a:cxn ang="0">
                  <a:pos x="544" y="109"/>
                </a:cxn>
                <a:cxn ang="0">
                  <a:pos x="521" y="37"/>
                </a:cxn>
                <a:cxn ang="0">
                  <a:pos x="496" y="24"/>
                </a:cxn>
                <a:cxn ang="0">
                  <a:pos x="425" y="48"/>
                </a:cxn>
                <a:cxn ang="0">
                  <a:pos x="24" y="834"/>
                </a:cxn>
              </a:cxnLst>
              <a:rect l="0" t="0" r="r" b="b"/>
              <a:pathLst>
                <a:path w="569" h="943">
                  <a:moveTo>
                    <a:pt x="24" y="834"/>
                  </a:moveTo>
                  <a:lnTo>
                    <a:pt x="24" y="834"/>
                  </a:lnTo>
                  <a:cubicBezTo>
                    <a:pt x="24" y="834"/>
                    <a:pt x="0" y="882"/>
                    <a:pt x="47" y="906"/>
                  </a:cubicBezTo>
                  <a:lnTo>
                    <a:pt x="72" y="918"/>
                  </a:lnTo>
                  <a:cubicBezTo>
                    <a:pt x="72" y="918"/>
                    <a:pt x="119" y="943"/>
                    <a:pt x="144" y="895"/>
                  </a:cubicBezTo>
                  <a:lnTo>
                    <a:pt x="544" y="109"/>
                  </a:lnTo>
                  <a:cubicBezTo>
                    <a:pt x="544" y="109"/>
                    <a:pt x="569" y="61"/>
                    <a:pt x="521" y="37"/>
                  </a:cubicBezTo>
                  <a:lnTo>
                    <a:pt x="496" y="24"/>
                  </a:lnTo>
                  <a:cubicBezTo>
                    <a:pt x="496" y="24"/>
                    <a:pt x="449" y="0"/>
                    <a:pt x="425" y="48"/>
                  </a:cubicBezTo>
                  <a:lnTo>
                    <a:pt x="24" y="834"/>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43"/>
            <p:cNvSpPr>
              <a:spLocks/>
            </p:cNvSpPr>
            <p:nvPr/>
          </p:nvSpPr>
          <p:spPr bwMode="auto">
            <a:xfrm>
              <a:off x="1401" y="1793"/>
              <a:ext cx="148" cy="246"/>
            </a:xfrm>
            <a:custGeom>
              <a:avLst/>
              <a:gdLst/>
              <a:ahLst/>
              <a:cxnLst>
                <a:cxn ang="0">
                  <a:pos x="545" y="834"/>
                </a:cxn>
                <a:cxn ang="0">
                  <a:pos x="545" y="834"/>
                </a:cxn>
                <a:cxn ang="0">
                  <a:pos x="522" y="906"/>
                </a:cxn>
                <a:cxn ang="0">
                  <a:pos x="497" y="918"/>
                </a:cxn>
                <a:cxn ang="0">
                  <a:pos x="425" y="895"/>
                </a:cxn>
                <a:cxn ang="0">
                  <a:pos x="25" y="109"/>
                </a:cxn>
                <a:cxn ang="0">
                  <a:pos x="48" y="37"/>
                </a:cxn>
                <a:cxn ang="0">
                  <a:pos x="73" y="24"/>
                </a:cxn>
                <a:cxn ang="0">
                  <a:pos x="144" y="48"/>
                </a:cxn>
                <a:cxn ang="0">
                  <a:pos x="545" y="834"/>
                </a:cxn>
              </a:cxnLst>
              <a:rect l="0" t="0" r="r" b="b"/>
              <a:pathLst>
                <a:path w="569" h="943">
                  <a:moveTo>
                    <a:pt x="545" y="834"/>
                  </a:moveTo>
                  <a:lnTo>
                    <a:pt x="545" y="834"/>
                  </a:lnTo>
                  <a:cubicBezTo>
                    <a:pt x="545" y="834"/>
                    <a:pt x="569" y="882"/>
                    <a:pt x="522" y="906"/>
                  </a:cubicBezTo>
                  <a:lnTo>
                    <a:pt x="497" y="918"/>
                  </a:lnTo>
                  <a:cubicBezTo>
                    <a:pt x="497" y="918"/>
                    <a:pt x="450" y="943"/>
                    <a:pt x="425" y="895"/>
                  </a:cubicBezTo>
                  <a:lnTo>
                    <a:pt x="25" y="109"/>
                  </a:lnTo>
                  <a:cubicBezTo>
                    <a:pt x="25" y="109"/>
                    <a:pt x="0" y="61"/>
                    <a:pt x="48" y="37"/>
                  </a:cubicBezTo>
                  <a:lnTo>
                    <a:pt x="73" y="24"/>
                  </a:lnTo>
                  <a:cubicBezTo>
                    <a:pt x="73" y="24"/>
                    <a:pt x="120" y="0"/>
                    <a:pt x="144" y="48"/>
                  </a:cubicBezTo>
                  <a:lnTo>
                    <a:pt x="545" y="834"/>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44"/>
            <p:cNvSpPr>
              <a:spLocks/>
            </p:cNvSpPr>
            <p:nvPr/>
          </p:nvSpPr>
          <p:spPr bwMode="auto">
            <a:xfrm>
              <a:off x="1254" y="2021"/>
              <a:ext cx="289" cy="736"/>
            </a:xfrm>
            <a:custGeom>
              <a:avLst/>
              <a:gdLst/>
              <a:ahLst/>
              <a:cxnLst>
                <a:cxn ang="0">
                  <a:pos x="1093" y="95"/>
                </a:cxn>
                <a:cxn ang="0">
                  <a:pos x="1093" y="95"/>
                </a:cxn>
                <a:cxn ang="0">
                  <a:pos x="1060" y="27"/>
                </a:cxn>
                <a:cxn ang="0">
                  <a:pos x="1034" y="17"/>
                </a:cxn>
                <a:cxn ang="0">
                  <a:pos x="966" y="50"/>
                </a:cxn>
                <a:cxn ang="0">
                  <a:pos x="18" y="2727"/>
                </a:cxn>
                <a:cxn ang="0">
                  <a:pos x="50" y="2795"/>
                </a:cxn>
                <a:cxn ang="0">
                  <a:pos x="76" y="2804"/>
                </a:cxn>
                <a:cxn ang="0">
                  <a:pos x="145" y="2772"/>
                </a:cxn>
                <a:cxn ang="0">
                  <a:pos x="1093" y="95"/>
                </a:cxn>
              </a:cxnLst>
              <a:rect l="0" t="0" r="r" b="b"/>
              <a:pathLst>
                <a:path w="1110" h="2822">
                  <a:moveTo>
                    <a:pt x="1093" y="95"/>
                  </a:moveTo>
                  <a:lnTo>
                    <a:pt x="1093" y="95"/>
                  </a:lnTo>
                  <a:cubicBezTo>
                    <a:pt x="1093" y="95"/>
                    <a:pt x="1110" y="45"/>
                    <a:pt x="1060" y="27"/>
                  </a:cubicBezTo>
                  <a:lnTo>
                    <a:pt x="1034" y="17"/>
                  </a:lnTo>
                  <a:cubicBezTo>
                    <a:pt x="1034" y="17"/>
                    <a:pt x="984" y="0"/>
                    <a:pt x="966" y="50"/>
                  </a:cubicBezTo>
                  <a:lnTo>
                    <a:pt x="18" y="2727"/>
                  </a:lnTo>
                  <a:cubicBezTo>
                    <a:pt x="18" y="2727"/>
                    <a:pt x="0" y="2777"/>
                    <a:pt x="50" y="2795"/>
                  </a:cubicBezTo>
                  <a:lnTo>
                    <a:pt x="76" y="2804"/>
                  </a:lnTo>
                  <a:cubicBezTo>
                    <a:pt x="76" y="2804"/>
                    <a:pt x="127" y="2822"/>
                    <a:pt x="145" y="2772"/>
                  </a:cubicBezTo>
                  <a:lnTo>
                    <a:pt x="1093" y="95"/>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45"/>
            <p:cNvSpPr>
              <a:spLocks/>
            </p:cNvSpPr>
            <p:nvPr/>
          </p:nvSpPr>
          <p:spPr bwMode="auto">
            <a:xfrm>
              <a:off x="1001" y="2021"/>
              <a:ext cx="290" cy="736"/>
            </a:xfrm>
            <a:custGeom>
              <a:avLst/>
              <a:gdLst/>
              <a:ahLst/>
              <a:cxnLst>
                <a:cxn ang="0">
                  <a:pos x="18" y="95"/>
                </a:cxn>
                <a:cxn ang="0">
                  <a:pos x="18" y="95"/>
                </a:cxn>
                <a:cxn ang="0">
                  <a:pos x="50" y="27"/>
                </a:cxn>
                <a:cxn ang="0">
                  <a:pos x="76" y="17"/>
                </a:cxn>
                <a:cxn ang="0">
                  <a:pos x="144" y="50"/>
                </a:cxn>
                <a:cxn ang="0">
                  <a:pos x="1092" y="2727"/>
                </a:cxn>
                <a:cxn ang="0">
                  <a:pos x="1060" y="2795"/>
                </a:cxn>
                <a:cxn ang="0">
                  <a:pos x="1034" y="2804"/>
                </a:cxn>
                <a:cxn ang="0">
                  <a:pos x="966" y="2772"/>
                </a:cxn>
                <a:cxn ang="0">
                  <a:pos x="18" y="95"/>
                </a:cxn>
              </a:cxnLst>
              <a:rect l="0" t="0" r="r" b="b"/>
              <a:pathLst>
                <a:path w="1110" h="2822">
                  <a:moveTo>
                    <a:pt x="18" y="95"/>
                  </a:moveTo>
                  <a:lnTo>
                    <a:pt x="18" y="95"/>
                  </a:lnTo>
                  <a:cubicBezTo>
                    <a:pt x="18" y="95"/>
                    <a:pt x="0" y="45"/>
                    <a:pt x="50" y="27"/>
                  </a:cubicBezTo>
                  <a:lnTo>
                    <a:pt x="76" y="17"/>
                  </a:lnTo>
                  <a:cubicBezTo>
                    <a:pt x="76" y="17"/>
                    <a:pt x="126" y="0"/>
                    <a:pt x="144" y="50"/>
                  </a:cubicBezTo>
                  <a:lnTo>
                    <a:pt x="1092" y="2727"/>
                  </a:lnTo>
                  <a:cubicBezTo>
                    <a:pt x="1092" y="2727"/>
                    <a:pt x="1110" y="2777"/>
                    <a:pt x="1060" y="2795"/>
                  </a:cubicBezTo>
                  <a:lnTo>
                    <a:pt x="1034" y="2804"/>
                  </a:lnTo>
                  <a:cubicBezTo>
                    <a:pt x="1034" y="2804"/>
                    <a:pt x="983" y="2822"/>
                    <a:pt x="966" y="2772"/>
                  </a:cubicBezTo>
                  <a:lnTo>
                    <a:pt x="18" y="95"/>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07263456"/>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52</a:t>
            </a:fld>
            <a:endParaRPr lang="en-US" dirty="0"/>
          </a:p>
        </p:txBody>
      </p:sp>
      <p:sp>
        <p:nvSpPr>
          <p:cNvPr id="6" name="Title 5"/>
          <p:cNvSpPr>
            <a:spLocks noGrp="1"/>
          </p:cNvSpPr>
          <p:nvPr>
            <p:ph type="title"/>
          </p:nvPr>
        </p:nvSpPr>
        <p:spPr>
          <a:xfrm>
            <a:off x="783390" y="1546198"/>
            <a:ext cx="8071290" cy="1694614"/>
          </a:xfrm>
        </p:spPr>
        <p:txBody>
          <a:bodyPr anchor="ctr"/>
          <a:lstStyle/>
          <a:p>
            <a:r>
              <a:rPr lang="en-US" sz="7800" dirty="0" smtClean="0">
                <a:latin typeface="Franklin Gothic Medium"/>
                <a:cs typeface="Franklin Gothic Medium"/>
              </a:rPr>
              <a:t>MODULE REVIEW</a:t>
            </a:r>
            <a:br>
              <a:rPr lang="en-US" sz="7800" dirty="0" smtClean="0">
                <a:latin typeface="Franklin Gothic Medium"/>
                <a:cs typeface="Franklin Gothic Medium"/>
              </a:rPr>
            </a:br>
            <a:r>
              <a:rPr lang="en-US" sz="7800" dirty="0" smtClean="0">
                <a:latin typeface="Franklin Gothic Medium"/>
                <a:cs typeface="Franklin Gothic Medium"/>
              </a:rPr>
              <a:t>DISC</a:t>
            </a:r>
            <a:endParaRPr lang="en-US" sz="7800" dirty="0">
              <a:latin typeface="Franklin Gothic Medium"/>
              <a:cs typeface="Franklin Gothic Medium"/>
            </a:endParaRPr>
          </a:p>
        </p:txBody>
      </p:sp>
      <p:pic>
        <p:nvPicPr>
          <p:cNvPr id="7" name="Picture 6"/>
          <p:cNvPicPr>
            <a:picLocks noChangeAspect="1"/>
          </p:cNvPicPr>
          <p:nvPr/>
        </p:nvPicPr>
        <p:blipFill>
          <a:blip r:embed="rId3"/>
          <a:stretch>
            <a:fillRect/>
          </a:stretch>
        </p:blipFill>
        <p:spPr>
          <a:xfrm>
            <a:off x="6400799" y="2454478"/>
            <a:ext cx="2453881" cy="2102460"/>
          </a:xfrm>
          <a:prstGeom prst="rect">
            <a:avLst/>
          </a:prstGeom>
        </p:spPr>
      </p:pic>
    </p:spTree>
    <p:extLst>
      <p:ext uri="{BB962C8B-B14F-4D97-AF65-F5344CB8AC3E}">
        <p14:creationId xmlns:p14="http://schemas.microsoft.com/office/powerpoint/2010/main" val="3552312381"/>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Driver</a:t>
            </a:r>
          </a:p>
          <a:p>
            <a:pPr>
              <a:spcAft>
                <a:spcPts val="1200"/>
              </a:spcAft>
            </a:pPr>
            <a:r>
              <a:rPr lang="en-US" dirty="0" smtClean="0"/>
              <a:t>Influencer</a:t>
            </a:r>
          </a:p>
          <a:p>
            <a:pPr>
              <a:spcAft>
                <a:spcPts val="1200"/>
              </a:spcAft>
            </a:pPr>
            <a:r>
              <a:rPr lang="en-US" dirty="0" smtClean="0"/>
              <a:t>Steadiness</a:t>
            </a:r>
          </a:p>
          <a:p>
            <a:pPr>
              <a:spcAft>
                <a:spcPts val="1200"/>
              </a:spcAft>
            </a:pPr>
            <a:r>
              <a:rPr lang="en-US" dirty="0" smtClean="0"/>
              <a:t>Compliance</a:t>
            </a:r>
            <a:endParaRPr lang="en-US" dirty="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53</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spc="0" normalizeH="0" baseline="0" noProof="0" dirty="0" smtClean="0">
                <a:ln>
                  <a:noFill/>
                </a:ln>
                <a:solidFill>
                  <a:srgbClr val="AFBD22"/>
                </a:solidFill>
                <a:effectLst/>
                <a:uLnTx/>
                <a:uFillTx/>
                <a:latin typeface="Franklin Gothic Medium"/>
                <a:ea typeface="+mj-ea"/>
                <a:cs typeface="Franklin Gothic Medium"/>
              </a:rPr>
              <a:t>What are the four communication styles</a:t>
            </a:r>
            <a:r>
              <a:rPr kumimoji="0" lang="en-US" sz="3700" b="0" i="0" u="none" strike="noStrike" kern="1200" spc="0" normalizeH="0" noProof="0" dirty="0" smtClean="0">
                <a:ln>
                  <a:noFill/>
                </a:ln>
                <a:solidFill>
                  <a:srgbClr val="AFBD22"/>
                </a:solidFill>
                <a:effectLst/>
                <a:uLnTx/>
                <a:uFillTx/>
                <a:latin typeface="Franklin Gothic Medium"/>
                <a:ea typeface="+mj-ea"/>
                <a:cs typeface="Franklin Gothic Medium"/>
              </a:rPr>
              <a:t>?</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762010" y="2860143"/>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3830705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Focus efforts on getting the job done</a:t>
            </a:r>
          </a:p>
          <a:p>
            <a:pPr>
              <a:spcAft>
                <a:spcPts val="1200"/>
              </a:spcAft>
            </a:pPr>
            <a:r>
              <a:rPr lang="en-US" dirty="0" smtClean="0"/>
              <a:t>Address problems directly</a:t>
            </a:r>
          </a:p>
          <a:p>
            <a:pPr>
              <a:spcAft>
                <a:spcPts val="1200"/>
              </a:spcAft>
            </a:pPr>
            <a:r>
              <a:rPr lang="en-US" dirty="0" smtClean="0"/>
              <a:t>Make tough decisions quickly</a:t>
            </a:r>
            <a:endParaRPr lang="en-US" dirty="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54</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fontScale="85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spc="0" normalizeH="0" baseline="0" noProof="0" dirty="0" smtClean="0">
                <a:ln>
                  <a:noFill/>
                </a:ln>
                <a:solidFill>
                  <a:srgbClr val="AFBD22"/>
                </a:solidFill>
                <a:effectLst/>
                <a:uLnTx/>
                <a:uFillTx/>
                <a:latin typeface="Franklin Gothic Medium"/>
                <a:ea typeface="+mj-ea"/>
                <a:cs typeface="Franklin Gothic Medium"/>
              </a:rPr>
              <a:t>What </a:t>
            </a:r>
            <a:r>
              <a:rPr lang="en-US" sz="3700" dirty="0" smtClean="0">
                <a:solidFill>
                  <a:srgbClr val="AFBD22"/>
                </a:solidFill>
                <a:latin typeface="Franklin Gothic Medium"/>
                <a:ea typeface="+mj-ea"/>
                <a:cs typeface="Franklin Gothic Medium"/>
              </a:rPr>
              <a:t>are some of the values to the organization of the D communication style?</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762010" y="501026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3465872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Be overly abrasive, pushy, competitive</a:t>
            </a:r>
          </a:p>
          <a:p>
            <a:pPr>
              <a:spcAft>
                <a:spcPts val="1200"/>
              </a:spcAft>
            </a:pPr>
            <a:r>
              <a:rPr lang="en-US" dirty="0" smtClean="0"/>
              <a:t>Be too concerned about the goal, not the people</a:t>
            </a:r>
          </a:p>
          <a:p>
            <a:pPr>
              <a:spcAft>
                <a:spcPts val="1200"/>
              </a:spcAft>
            </a:pPr>
            <a:r>
              <a:rPr lang="en-US" dirty="0" smtClean="0"/>
              <a:t>Make decisions too quickly before having all the facts</a:t>
            </a:r>
            <a:endParaRPr lang="en-US" dirty="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55</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fontScale="85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spc="0" normalizeH="0" baseline="0" noProof="0" dirty="0" smtClean="0">
                <a:ln>
                  <a:noFill/>
                </a:ln>
                <a:solidFill>
                  <a:srgbClr val="AFBD22"/>
                </a:solidFill>
                <a:effectLst/>
                <a:uLnTx/>
                <a:uFillTx/>
                <a:latin typeface="Franklin Gothic Medium"/>
                <a:ea typeface="+mj-ea"/>
                <a:cs typeface="Franklin Gothic Medium"/>
              </a:rPr>
              <a:t>What </a:t>
            </a:r>
            <a:r>
              <a:rPr lang="en-US" sz="3700" dirty="0" smtClean="0">
                <a:solidFill>
                  <a:srgbClr val="AFBD22"/>
                </a:solidFill>
                <a:latin typeface="Franklin Gothic Medium"/>
                <a:ea typeface="+mj-ea"/>
                <a:cs typeface="Franklin Gothic Medium"/>
              </a:rPr>
              <a:t>are some of the potential weaknesses of the D communication style?</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762010" y="501026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1053026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Be prepared – tell them what you are going to tell them</a:t>
            </a:r>
          </a:p>
          <a:p>
            <a:pPr>
              <a:spcAft>
                <a:spcPts val="1200"/>
              </a:spcAft>
            </a:pPr>
            <a:r>
              <a:rPr lang="en-US" dirty="0" smtClean="0"/>
              <a:t>State your points clearly, briefly, concisely</a:t>
            </a:r>
          </a:p>
          <a:p>
            <a:pPr>
              <a:spcAft>
                <a:spcPts val="1200"/>
              </a:spcAft>
            </a:pPr>
            <a:r>
              <a:rPr lang="en-US" dirty="0" smtClean="0"/>
              <a:t>Give only as much detail as necessary</a:t>
            </a:r>
            <a:endParaRPr lang="en-US" dirty="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56</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fontScale="85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spc="0" normalizeH="0" baseline="0" noProof="0" dirty="0" smtClean="0">
                <a:ln>
                  <a:noFill/>
                </a:ln>
                <a:solidFill>
                  <a:srgbClr val="AFBD22"/>
                </a:solidFill>
                <a:effectLst/>
                <a:uLnTx/>
                <a:uFillTx/>
                <a:latin typeface="Franklin Gothic Medium"/>
                <a:ea typeface="+mj-ea"/>
                <a:cs typeface="Franklin Gothic Medium"/>
              </a:rPr>
              <a:t>What </a:t>
            </a:r>
            <a:r>
              <a:rPr lang="en-US" sz="3700" dirty="0" smtClean="0">
                <a:solidFill>
                  <a:srgbClr val="AFBD22"/>
                </a:solidFill>
                <a:latin typeface="Franklin Gothic Medium"/>
                <a:ea typeface="+mj-ea"/>
                <a:cs typeface="Franklin Gothic Medium"/>
              </a:rPr>
              <a:t>are some of the DOs in communicating with the D communication style?</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762010" y="501026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3768747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Don’t waste their time with idle chatter</a:t>
            </a:r>
          </a:p>
          <a:p>
            <a:pPr>
              <a:spcAft>
                <a:spcPts val="1200"/>
              </a:spcAft>
            </a:pPr>
            <a:r>
              <a:rPr lang="en-US" dirty="0" smtClean="0"/>
              <a:t>Don’t ramble or tell long stories</a:t>
            </a:r>
          </a:p>
          <a:p>
            <a:pPr>
              <a:spcAft>
                <a:spcPts val="1200"/>
              </a:spcAft>
            </a:pPr>
            <a:r>
              <a:rPr lang="en-US" dirty="0" smtClean="0"/>
              <a:t>Don’t be too detailed unless they ask for it </a:t>
            </a:r>
            <a:endParaRPr lang="en-US" dirty="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57</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fontScale="77500" lnSpcReduction="2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spc="0" normalizeH="0" baseline="0" noProof="0" dirty="0" smtClean="0">
                <a:ln>
                  <a:noFill/>
                </a:ln>
                <a:solidFill>
                  <a:srgbClr val="AFBD22"/>
                </a:solidFill>
                <a:effectLst/>
                <a:uLnTx/>
                <a:uFillTx/>
                <a:latin typeface="Franklin Gothic Medium"/>
                <a:ea typeface="+mj-ea"/>
                <a:cs typeface="Franklin Gothic Medium"/>
              </a:rPr>
              <a:t>What </a:t>
            </a:r>
            <a:r>
              <a:rPr lang="en-US" sz="3700" dirty="0" smtClean="0">
                <a:solidFill>
                  <a:srgbClr val="AFBD22"/>
                </a:solidFill>
                <a:latin typeface="Franklin Gothic Medium"/>
                <a:ea typeface="+mj-ea"/>
                <a:cs typeface="Franklin Gothic Medium"/>
              </a:rPr>
              <a:t>are some of the DON’Ts in communicating with the D communication style?</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762010" y="501026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3194182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Be prepared, be brief, be gone</a:t>
            </a:r>
            <a:endParaRPr lang="en-US" dirty="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58</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spc="0" normalizeH="0" baseline="0" noProof="0" dirty="0" smtClean="0">
                <a:ln>
                  <a:noFill/>
                </a:ln>
                <a:solidFill>
                  <a:srgbClr val="AFBD22"/>
                </a:solidFill>
                <a:effectLst/>
                <a:uLnTx/>
                <a:uFillTx/>
                <a:latin typeface="Franklin Gothic Medium"/>
                <a:ea typeface="+mj-ea"/>
                <a:cs typeface="Franklin Gothic Medium"/>
              </a:rPr>
              <a:t>What is</a:t>
            </a:r>
            <a:r>
              <a:rPr lang="en-US" sz="3700" dirty="0" smtClean="0">
                <a:solidFill>
                  <a:srgbClr val="AFBD22"/>
                </a:solidFill>
                <a:latin typeface="Franklin Gothic Medium"/>
                <a:ea typeface="+mj-ea"/>
                <a:cs typeface="Franklin Gothic Medium"/>
              </a:rPr>
              <a:t> the tagline for communicating with the D communication style?</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762010" y="501026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3717205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See the big picture</a:t>
            </a:r>
          </a:p>
          <a:p>
            <a:pPr>
              <a:spcAft>
                <a:spcPts val="1200"/>
              </a:spcAft>
            </a:pPr>
            <a:r>
              <a:rPr lang="en-US" dirty="0" smtClean="0"/>
              <a:t>Motivate and sell others</a:t>
            </a:r>
          </a:p>
          <a:p>
            <a:pPr>
              <a:spcAft>
                <a:spcPts val="1200"/>
              </a:spcAft>
            </a:pPr>
            <a:r>
              <a:rPr lang="en-US" dirty="0" smtClean="0"/>
              <a:t>Develop creative solutions</a:t>
            </a:r>
            <a:endParaRPr lang="en-US" dirty="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59</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fontScale="925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spc="0" normalizeH="0" baseline="0" noProof="0" dirty="0" smtClean="0">
                <a:ln>
                  <a:noFill/>
                </a:ln>
                <a:solidFill>
                  <a:srgbClr val="AFBD22"/>
                </a:solidFill>
                <a:effectLst/>
                <a:uLnTx/>
                <a:uFillTx/>
                <a:latin typeface="Franklin Gothic Medium"/>
                <a:ea typeface="+mj-ea"/>
                <a:cs typeface="Franklin Gothic Medium"/>
              </a:rPr>
              <a:t>What </a:t>
            </a:r>
            <a:r>
              <a:rPr lang="en-US" sz="3700" dirty="0" smtClean="0">
                <a:solidFill>
                  <a:srgbClr val="AFBD22"/>
                </a:solidFill>
                <a:latin typeface="Franklin Gothic Medium"/>
                <a:ea typeface="+mj-ea"/>
                <a:cs typeface="Franklin Gothic Medium"/>
              </a:rPr>
              <a:t>are some of the values to the organization of the I communication style?</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762010" y="501026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3241585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a:t>
            </a:r>
            <a:r>
              <a:rPr lang="en-US" dirty="0" smtClean="0"/>
              <a:t>. Understanding Communication</a:t>
            </a:r>
            <a:br>
              <a:rPr lang="en-US" dirty="0" smtClean="0"/>
            </a:br>
            <a:r>
              <a:rPr lang="en-US" dirty="0" smtClean="0"/>
              <a:t>	 Styles</a:t>
            </a:r>
            <a:endParaRPr lang="en-US" dirty="0"/>
          </a:p>
        </p:txBody>
      </p:sp>
      <p:sp>
        <p:nvSpPr>
          <p:cNvPr id="3" name="Slide Number Placeholder 2"/>
          <p:cNvSpPr>
            <a:spLocks noGrp="1"/>
          </p:cNvSpPr>
          <p:nvPr>
            <p:ph type="sldNum" sz="quarter" idx="10"/>
          </p:nvPr>
        </p:nvSpPr>
        <p:spPr/>
        <p:txBody>
          <a:bodyPr/>
          <a:lstStyle/>
          <a:p>
            <a:fld id="{D3A7A54F-1440-6D43-BEC7-AA5E25BCB837}" type="slidenum">
              <a:rPr lang="en-US" smtClean="0"/>
              <a:pPr/>
              <a:t>6</a:t>
            </a:fld>
            <a:endParaRPr lang="en-US" dirty="0"/>
          </a:p>
        </p:txBody>
      </p:sp>
      <p:pic>
        <p:nvPicPr>
          <p:cNvPr id="5" name="Picture 4" descr="DRIVE_diagram.pdf"/>
          <p:cNvPicPr>
            <a:picLocks noChangeAspect="1"/>
          </p:cNvPicPr>
          <p:nvPr/>
        </p:nvPicPr>
        <p:blipFill rotWithShape="1">
          <a:blip r:embed="rId3">
            <a:extLst>
              <a:ext uri="{28A0092B-C50C-407E-A947-70E740481C1C}">
                <a14:useLocalDpi xmlns:a14="http://schemas.microsoft.com/office/drawing/2010/main" val="0"/>
              </a:ext>
            </a:extLst>
          </a:blip>
          <a:srcRect l="37205" t="30092" r="37037" b="29630"/>
          <a:stretch/>
        </p:blipFill>
        <p:spPr>
          <a:xfrm>
            <a:off x="1167333" y="1731249"/>
            <a:ext cx="1678461" cy="4056277"/>
          </a:xfrm>
          <a:prstGeom prst="rect">
            <a:avLst/>
          </a:prstGeom>
        </p:spPr>
      </p:pic>
      <p:pic>
        <p:nvPicPr>
          <p:cNvPr id="6" name="Picture 5" descr="INFLUENCE_diagram.pdf"/>
          <p:cNvPicPr>
            <a:picLocks noChangeAspect="1"/>
          </p:cNvPicPr>
          <p:nvPr/>
        </p:nvPicPr>
        <p:blipFill rotWithShape="1">
          <a:blip r:embed="rId4">
            <a:extLst>
              <a:ext uri="{28A0092B-C50C-407E-A947-70E740481C1C}">
                <a14:useLocalDpi xmlns:a14="http://schemas.microsoft.com/office/drawing/2010/main" val="0"/>
              </a:ext>
            </a:extLst>
          </a:blip>
          <a:srcRect l="37682" t="30092" r="37514" b="29630"/>
          <a:stretch/>
        </p:blipFill>
        <p:spPr>
          <a:xfrm>
            <a:off x="2892363" y="1731250"/>
            <a:ext cx="1616293" cy="4056276"/>
          </a:xfrm>
          <a:prstGeom prst="rect">
            <a:avLst/>
          </a:prstGeom>
        </p:spPr>
      </p:pic>
      <p:pic>
        <p:nvPicPr>
          <p:cNvPr id="7" name="Picture 6" descr="STEADINESS_diagram.pdf"/>
          <p:cNvPicPr>
            <a:picLocks noChangeAspect="1"/>
          </p:cNvPicPr>
          <p:nvPr/>
        </p:nvPicPr>
        <p:blipFill rotWithShape="1">
          <a:blip r:embed="rId5">
            <a:extLst>
              <a:ext uri="{28A0092B-C50C-407E-A947-70E740481C1C}">
                <a14:useLocalDpi xmlns:a14="http://schemas.microsoft.com/office/drawing/2010/main" val="0"/>
              </a:ext>
            </a:extLst>
          </a:blip>
          <a:srcRect l="36967" t="30092" r="36321" b="29630"/>
          <a:stretch/>
        </p:blipFill>
        <p:spPr>
          <a:xfrm>
            <a:off x="4564476" y="1731250"/>
            <a:ext cx="1740625" cy="4056276"/>
          </a:xfrm>
          <a:prstGeom prst="rect">
            <a:avLst/>
          </a:prstGeom>
        </p:spPr>
      </p:pic>
      <p:pic>
        <p:nvPicPr>
          <p:cNvPr id="8" name="Picture 7" descr="Compliance_diagram.pdf"/>
          <p:cNvPicPr>
            <a:picLocks noChangeAspect="1"/>
          </p:cNvPicPr>
          <p:nvPr/>
        </p:nvPicPr>
        <p:blipFill rotWithShape="1">
          <a:blip r:embed="rId6">
            <a:extLst>
              <a:ext uri="{28A0092B-C50C-407E-A947-70E740481C1C}">
                <a14:useLocalDpi xmlns:a14="http://schemas.microsoft.com/office/drawing/2010/main" val="0"/>
              </a:ext>
            </a:extLst>
          </a:blip>
          <a:srcRect l="37206" t="30092" r="36320" b="29630"/>
          <a:stretch/>
        </p:blipFill>
        <p:spPr>
          <a:xfrm>
            <a:off x="6310706" y="1731250"/>
            <a:ext cx="1725083" cy="4056276"/>
          </a:xfrm>
          <a:prstGeom prst="rect">
            <a:avLst/>
          </a:prstGeom>
        </p:spPr>
      </p:pic>
      <p:sp>
        <p:nvSpPr>
          <p:cNvPr id="9" name="TextBox 8"/>
          <p:cNvSpPr txBox="1"/>
          <p:nvPr/>
        </p:nvSpPr>
        <p:spPr>
          <a:xfrm>
            <a:off x="8754150" y="5400418"/>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10" name="TextBox 9"/>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5-3</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2625979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Be so talkative that they don’t listen</a:t>
            </a:r>
          </a:p>
          <a:p>
            <a:pPr>
              <a:spcAft>
                <a:spcPts val="1200"/>
              </a:spcAft>
            </a:pPr>
            <a:r>
              <a:rPr lang="en-US" dirty="0" smtClean="0"/>
              <a:t>Spend so much time on the vision that they never execute</a:t>
            </a:r>
          </a:p>
          <a:p>
            <a:pPr>
              <a:spcAft>
                <a:spcPts val="1200"/>
              </a:spcAft>
            </a:pPr>
            <a:r>
              <a:rPr lang="en-US" dirty="0" smtClean="0"/>
              <a:t>Overlook details</a:t>
            </a:r>
            <a:endParaRPr lang="en-US" dirty="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60</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fontScale="925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spc="0" normalizeH="0" baseline="0" noProof="0" dirty="0" smtClean="0">
                <a:ln>
                  <a:noFill/>
                </a:ln>
                <a:solidFill>
                  <a:srgbClr val="AFBD22"/>
                </a:solidFill>
                <a:effectLst/>
                <a:uLnTx/>
                <a:uFillTx/>
                <a:latin typeface="Franklin Gothic Medium"/>
                <a:ea typeface="+mj-ea"/>
                <a:cs typeface="Franklin Gothic Medium"/>
              </a:rPr>
              <a:t>What </a:t>
            </a:r>
            <a:r>
              <a:rPr lang="en-US" sz="3700" dirty="0" smtClean="0">
                <a:solidFill>
                  <a:srgbClr val="AFBD22"/>
                </a:solidFill>
                <a:latin typeface="Franklin Gothic Medium"/>
                <a:ea typeface="+mj-ea"/>
                <a:cs typeface="Franklin Gothic Medium"/>
              </a:rPr>
              <a:t>are some of the potential weaknesses of the I communication style?</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762010" y="501026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2871818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Give them the big picture before going into details</a:t>
            </a:r>
          </a:p>
          <a:p>
            <a:pPr>
              <a:spcAft>
                <a:spcPts val="1200"/>
              </a:spcAft>
            </a:pPr>
            <a:r>
              <a:rPr lang="en-US" dirty="0" smtClean="0"/>
              <a:t>Give the a chance to share their ideas</a:t>
            </a:r>
          </a:p>
          <a:p>
            <a:pPr>
              <a:spcAft>
                <a:spcPts val="1200"/>
              </a:spcAft>
            </a:pPr>
            <a:r>
              <a:rPr lang="en-US" dirty="0" smtClean="0"/>
              <a:t>Keep the conversation friendly and warm</a:t>
            </a:r>
            <a:endParaRPr lang="en-US" dirty="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61</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fontScale="85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spc="0" normalizeH="0" baseline="0" noProof="0" dirty="0" smtClean="0">
                <a:ln>
                  <a:noFill/>
                </a:ln>
                <a:solidFill>
                  <a:srgbClr val="AFBD22"/>
                </a:solidFill>
                <a:effectLst/>
                <a:uLnTx/>
                <a:uFillTx/>
                <a:latin typeface="Franklin Gothic Medium"/>
                <a:ea typeface="+mj-ea"/>
                <a:cs typeface="Franklin Gothic Medium"/>
              </a:rPr>
              <a:t>What </a:t>
            </a:r>
            <a:r>
              <a:rPr lang="en-US" sz="3700" dirty="0" smtClean="0">
                <a:solidFill>
                  <a:srgbClr val="AFBD22"/>
                </a:solidFill>
                <a:latin typeface="Franklin Gothic Medium"/>
                <a:ea typeface="+mj-ea"/>
                <a:cs typeface="Franklin Gothic Medium"/>
              </a:rPr>
              <a:t>are some of the DOs in communicating with the I communication style?</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762010" y="501026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2304894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Don’t dwell on details and facts; provide these in writing instead</a:t>
            </a:r>
          </a:p>
          <a:p>
            <a:pPr>
              <a:spcAft>
                <a:spcPts val="1200"/>
              </a:spcAft>
            </a:pPr>
            <a:r>
              <a:rPr lang="en-US" dirty="0" smtClean="0"/>
              <a:t>Don’t tell them what to do without giving them an opportunity to respond</a:t>
            </a:r>
          </a:p>
          <a:p>
            <a:pPr>
              <a:spcAft>
                <a:spcPts val="1200"/>
              </a:spcAft>
            </a:pPr>
            <a:r>
              <a:rPr lang="en-US" dirty="0" smtClean="0"/>
              <a:t>Don’t allow them to ramble too long </a:t>
            </a:r>
            <a:endParaRPr lang="en-US" dirty="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62</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fontScale="77500" lnSpcReduction="2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spc="0" normalizeH="0" baseline="0" noProof="0" dirty="0" smtClean="0">
                <a:ln>
                  <a:noFill/>
                </a:ln>
                <a:solidFill>
                  <a:srgbClr val="AFBD22"/>
                </a:solidFill>
                <a:effectLst/>
                <a:uLnTx/>
                <a:uFillTx/>
                <a:latin typeface="Franklin Gothic Medium"/>
                <a:ea typeface="+mj-ea"/>
                <a:cs typeface="Franklin Gothic Medium"/>
              </a:rPr>
              <a:t>What </a:t>
            </a:r>
            <a:r>
              <a:rPr lang="en-US" sz="3700" dirty="0" smtClean="0">
                <a:solidFill>
                  <a:srgbClr val="AFBD22"/>
                </a:solidFill>
                <a:latin typeface="Franklin Gothic Medium"/>
                <a:ea typeface="+mj-ea"/>
                <a:cs typeface="Franklin Gothic Medium"/>
              </a:rPr>
              <a:t>are some of the DON’Ts in communicating with the I communication style?</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762010" y="501026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2738692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Let them sell themselves</a:t>
            </a:r>
            <a:endParaRPr lang="en-US" dirty="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63</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spc="0" normalizeH="0" baseline="0" noProof="0" dirty="0" smtClean="0">
                <a:ln>
                  <a:noFill/>
                </a:ln>
                <a:solidFill>
                  <a:srgbClr val="AFBD22"/>
                </a:solidFill>
                <a:effectLst/>
                <a:uLnTx/>
                <a:uFillTx/>
                <a:latin typeface="Franklin Gothic Medium"/>
                <a:ea typeface="+mj-ea"/>
                <a:cs typeface="Franklin Gothic Medium"/>
              </a:rPr>
              <a:t>What is</a:t>
            </a:r>
            <a:r>
              <a:rPr lang="en-US" sz="3700" dirty="0" smtClean="0">
                <a:solidFill>
                  <a:srgbClr val="AFBD22"/>
                </a:solidFill>
                <a:latin typeface="Franklin Gothic Medium"/>
                <a:ea typeface="+mj-ea"/>
                <a:cs typeface="Franklin Gothic Medium"/>
              </a:rPr>
              <a:t> the tagline for communicating with the I communication style?</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762010" y="501026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3762141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Supportive, dependable workers</a:t>
            </a:r>
          </a:p>
          <a:p>
            <a:pPr>
              <a:spcAft>
                <a:spcPts val="1200"/>
              </a:spcAft>
            </a:pPr>
            <a:r>
              <a:rPr lang="en-US" dirty="0" smtClean="0"/>
              <a:t>Accommodating and tolerant of others</a:t>
            </a:r>
          </a:p>
          <a:p>
            <a:pPr>
              <a:spcAft>
                <a:spcPts val="1200"/>
              </a:spcAft>
            </a:pPr>
            <a:r>
              <a:rPr lang="en-US" dirty="0" smtClean="0"/>
              <a:t>People-oriented, good listeners</a:t>
            </a:r>
            <a:endParaRPr lang="en-US" dirty="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64</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fontScale="85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spc="0" normalizeH="0" baseline="0" noProof="0" dirty="0" smtClean="0">
                <a:ln>
                  <a:noFill/>
                </a:ln>
                <a:solidFill>
                  <a:srgbClr val="AFBD22"/>
                </a:solidFill>
                <a:effectLst/>
                <a:uLnTx/>
                <a:uFillTx/>
                <a:latin typeface="Franklin Gothic Medium"/>
                <a:ea typeface="+mj-ea"/>
                <a:cs typeface="Franklin Gothic Medium"/>
              </a:rPr>
              <a:t>What </a:t>
            </a:r>
            <a:r>
              <a:rPr lang="en-US" sz="3700" dirty="0" smtClean="0">
                <a:solidFill>
                  <a:srgbClr val="AFBD22"/>
                </a:solidFill>
                <a:latin typeface="Franklin Gothic Medium"/>
                <a:ea typeface="+mj-ea"/>
                <a:cs typeface="Franklin Gothic Medium"/>
              </a:rPr>
              <a:t>are some of the values to the organization of the S communication style?</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762010" y="501026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217752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Avoid dealing with issues until they become problems</a:t>
            </a:r>
          </a:p>
          <a:p>
            <a:pPr>
              <a:spcAft>
                <a:spcPts val="1200"/>
              </a:spcAft>
            </a:pPr>
            <a:r>
              <a:rPr lang="en-US" dirty="0" smtClean="0"/>
              <a:t>Be slow to accept change; hold grudges</a:t>
            </a:r>
          </a:p>
          <a:p>
            <a:pPr>
              <a:spcAft>
                <a:spcPts val="1200"/>
              </a:spcAft>
            </a:pPr>
            <a:r>
              <a:rPr lang="en-US" dirty="0" smtClean="0"/>
              <a:t>Lack vision and creativity</a:t>
            </a:r>
            <a:endParaRPr lang="en-US" dirty="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65</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fontScale="85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spc="0" normalizeH="0" baseline="0" noProof="0" dirty="0" smtClean="0">
                <a:ln>
                  <a:noFill/>
                </a:ln>
                <a:solidFill>
                  <a:srgbClr val="AFBD22"/>
                </a:solidFill>
                <a:effectLst/>
                <a:uLnTx/>
                <a:uFillTx/>
                <a:latin typeface="Franklin Gothic Medium"/>
                <a:ea typeface="+mj-ea"/>
                <a:cs typeface="Franklin Gothic Medium"/>
              </a:rPr>
              <a:t>What </a:t>
            </a:r>
            <a:r>
              <a:rPr lang="en-US" sz="3700" dirty="0" smtClean="0">
                <a:solidFill>
                  <a:srgbClr val="AFBD22"/>
                </a:solidFill>
                <a:latin typeface="Franklin Gothic Medium"/>
                <a:ea typeface="+mj-ea"/>
                <a:cs typeface="Franklin Gothic Medium"/>
              </a:rPr>
              <a:t>are some of the potential weaknesses of the S communication style?</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762010" y="501026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3333090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Start with a personal comment</a:t>
            </a:r>
          </a:p>
          <a:p>
            <a:pPr>
              <a:spcAft>
                <a:spcPts val="1200"/>
              </a:spcAft>
            </a:pPr>
            <a:r>
              <a:rPr lang="en-US" dirty="0" smtClean="0"/>
              <a:t>Present ideas deliberately and clearly; provide assurances</a:t>
            </a:r>
          </a:p>
          <a:p>
            <a:pPr>
              <a:spcAft>
                <a:spcPts val="1200"/>
              </a:spcAft>
            </a:pPr>
            <a:r>
              <a:rPr lang="en-US" dirty="0" smtClean="0"/>
              <a:t>Make sure they are in agreement before moving on </a:t>
            </a:r>
            <a:endParaRPr lang="en-US" dirty="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66</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fontScale="85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spc="0" normalizeH="0" baseline="0" noProof="0" dirty="0" smtClean="0">
                <a:ln>
                  <a:noFill/>
                </a:ln>
                <a:solidFill>
                  <a:srgbClr val="AFBD22"/>
                </a:solidFill>
                <a:effectLst/>
                <a:uLnTx/>
                <a:uFillTx/>
                <a:latin typeface="Franklin Gothic Medium"/>
                <a:ea typeface="+mj-ea"/>
                <a:cs typeface="Franklin Gothic Medium"/>
              </a:rPr>
              <a:t>What </a:t>
            </a:r>
            <a:r>
              <a:rPr lang="en-US" sz="3700" dirty="0" smtClean="0">
                <a:solidFill>
                  <a:srgbClr val="AFBD22"/>
                </a:solidFill>
                <a:latin typeface="Franklin Gothic Medium"/>
                <a:ea typeface="+mj-ea"/>
                <a:cs typeface="Franklin Gothic Medium"/>
              </a:rPr>
              <a:t>are some of the DOs in communicating with the S communication style?</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762010" y="501026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1920289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Don’t dive straight into business</a:t>
            </a:r>
          </a:p>
          <a:p>
            <a:pPr>
              <a:spcAft>
                <a:spcPts val="1200"/>
              </a:spcAft>
            </a:pPr>
            <a:r>
              <a:rPr lang="en-US" dirty="0" smtClean="0"/>
              <a:t>Don’t be demanding or abrasive </a:t>
            </a:r>
          </a:p>
          <a:p>
            <a:pPr>
              <a:spcAft>
                <a:spcPts val="1200"/>
              </a:spcAft>
            </a:pPr>
            <a:r>
              <a:rPr lang="en-US" dirty="0" smtClean="0"/>
              <a:t>Don’t assume silence means consent</a:t>
            </a:r>
            <a:endParaRPr lang="en-US" dirty="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67</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fontScale="77500" lnSpcReduction="2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spc="0" normalizeH="0" baseline="0" noProof="0" dirty="0" smtClean="0">
                <a:ln>
                  <a:noFill/>
                </a:ln>
                <a:solidFill>
                  <a:srgbClr val="AFBD22"/>
                </a:solidFill>
                <a:effectLst/>
                <a:uLnTx/>
                <a:uFillTx/>
                <a:latin typeface="Franklin Gothic Medium"/>
                <a:ea typeface="+mj-ea"/>
                <a:cs typeface="Franklin Gothic Medium"/>
              </a:rPr>
              <a:t>What </a:t>
            </a:r>
            <a:r>
              <a:rPr lang="en-US" sz="3700" dirty="0" smtClean="0">
                <a:solidFill>
                  <a:srgbClr val="AFBD22"/>
                </a:solidFill>
                <a:latin typeface="Franklin Gothic Medium"/>
                <a:ea typeface="+mj-ea"/>
                <a:cs typeface="Franklin Gothic Medium"/>
              </a:rPr>
              <a:t>are some of the DON’Ts in communicating with the S communication style?</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762010" y="501026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3740254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Start personal and don’t assume </a:t>
            </a:r>
            <a:endParaRPr lang="en-US" dirty="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68</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spc="0" normalizeH="0" baseline="0" noProof="0" dirty="0" smtClean="0">
                <a:ln>
                  <a:noFill/>
                </a:ln>
                <a:solidFill>
                  <a:srgbClr val="AFBD22"/>
                </a:solidFill>
                <a:effectLst/>
                <a:uLnTx/>
                <a:uFillTx/>
                <a:latin typeface="Franklin Gothic Medium"/>
                <a:ea typeface="+mj-ea"/>
                <a:cs typeface="Franklin Gothic Medium"/>
              </a:rPr>
              <a:t>What is</a:t>
            </a:r>
            <a:r>
              <a:rPr lang="en-US" sz="3700" dirty="0" smtClean="0">
                <a:solidFill>
                  <a:srgbClr val="AFBD22"/>
                </a:solidFill>
                <a:latin typeface="Franklin Gothic Medium"/>
                <a:ea typeface="+mj-ea"/>
                <a:cs typeface="Franklin Gothic Medium"/>
              </a:rPr>
              <a:t> the tagline for communicating with the S communication style?</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762010" y="501026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5157585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Be organized and detail-oriented</a:t>
            </a:r>
          </a:p>
          <a:p>
            <a:pPr>
              <a:spcAft>
                <a:spcPts val="1200"/>
              </a:spcAft>
            </a:pPr>
            <a:r>
              <a:rPr lang="en-US" dirty="0" smtClean="0"/>
              <a:t>Make sure decisions are well supported</a:t>
            </a:r>
          </a:p>
          <a:p>
            <a:pPr>
              <a:spcAft>
                <a:spcPts val="1200"/>
              </a:spcAft>
            </a:pPr>
            <a:r>
              <a:rPr lang="en-US" dirty="0" smtClean="0"/>
              <a:t>Ensure that procedures are properly followed</a:t>
            </a:r>
            <a:endParaRPr lang="en-US" dirty="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69</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fontScale="85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spc="0" normalizeH="0" baseline="0" noProof="0" dirty="0" smtClean="0">
                <a:ln>
                  <a:noFill/>
                </a:ln>
                <a:solidFill>
                  <a:srgbClr val="AFBD22"/>
                </a:solidFill>
                <a:effectLst/>
                <a:uLnTx/>
                <a:uFillTx/>
                <a:latin typeface="Franklin Gothic Medium"/>
                <a:ea typeface="+mj-ea"/>
                <a:cs typeface="Franklin Gothic Medium"/>
              </a:rPr>
              <a:t>What </a:t>
            </a:r>
            <a:r>
              <a:rPr lang="en-US" sz="3700" dirty="0" smtClean="0">
                <a:solidFill>
                  <a:srgbClr val="AFBD22"/>
                </a:solidFill>
                <a:latin typeface="Franklin Gothic Medium"/>
                <a:ea typeface="+mj-ea"/>
                <a:cs typeface="Franklin Gothic Medium"/>
              </a:rPr>
              <a:t>are some of the values to the organization of the C communication style?</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762010" y="501026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1803276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a:t>
            </a:r>
            <a:r>
              <a:rPr lang="en-US" dirty="0" smtClean="0"/>
              <a:t>. Understanding Communication</a:t>
            </a:r>
            <a:br>
              <a:rPr lang="en-US" dirty="0" smtClean="0"/>
            </a:br>
            <a:r>
              <a:rPr lang="en-US" dirty="0" smtClean="0"/>
              <a:t>	 Styles</a:t>
            </a:r>
            <a:endParaRPr lang="en-US" dirty="0"/>
          </a:p>
        </p:txBody>
      </p:sp>
      <p:sp>
        <p:nvSpPr>
          <p:cNvPr id="3" name="Content Placeholder 2"/>
          <p:cNvSpPr>
            <a:spLocks noGrp="1"/>
          </p:cNvSpPr>
          <p:nvPr>
            <p:ph idx="1"/>
          </p:nvPr>
        </p:nvSpPr>
        <p:spPr>
          <a:xfrm>
            <a:off x="1263316" y="1457760"/>
            <a:ext cx="7591364" cy="4898590"/>
          </a:xfrm>
        </p:spPr>
        <p:txBody>
          <a:bodyPr>
            <a:normAutofit/>
          </a:bodyPr>
          <a:lstStyle/>
          <a:p>
            <a:pPr marL="0" indent="0">
              <a:buNone/>
            </a:pPr>
            <a:endParaRPr lang="en-US" sz="3000" b="1" dirty="0" smtClean="0"/>
          </a:p>
          <a:p>
            <a:pPr marL="0" indent="0">
              <a:buNone/>
            </a:pPr>
            <a:r>
              <a:rPr lang="en-US" sz="3600" b="1" dirty="0" smtClean="0">
                <a:solidFill>
                  <a:schemeClr val="accent2"/>
                </a:solidFill>
              </a:rPr>
              <a:t>The DISC Model</a:t>
            </a:r>
            <a:endParaRPr lang="en-US" sz="3600" dirty="0" smtClean="0">
              <a:solidFill>
                <a:schemeClr val="accent2"/>
              </a:solidFill>
            </a:endParaRPr>
          </a:p>
          <a:p>
            <a:r>
              <a:rPr lang="en-US" sz="3000" dirty="0" smtClean="0"/>
              <a:t>Where did it come from?</a:t>
            </a:r>
          </a:p>
          <a:p>
            <a:r>
              <a:rPr lang="en-US" sz="3000" dirty="0" smtClean="0"/>
              <a:t>What does it mean?</a:t>
            </a:r>
          </a:p>
          <a:p>
            <a:r>
              <a:rPr lang="en-US" sz="3000" dirty="0" smtClean="0"/>
              <a:t>How can we use it?</a:t>
            </a:r>
            <a:endParaRPr lang="en-US" sz="3000" dirty="0"/>
          </a:p>
        </p:txBody>
      </p:sp>
      <p:sp>
        <p:nvSpPr>
          <p:cNvPr id="6" name="Slide Number Placeholder 5"/>
          <p:cNvSpPr>
            <a:spLocks noGrp="1"/>
          </p:cNvSpPr>
          <p:nvPr>
            <p:ph type="sldNum" sz="quarter" idx="10"/>
          </p:nvPr>
        </p:nvSpPr>
        <p:spPr/>
        <p:txBody>
          <a:bodyPr/>
          <a:lstStyle/>
          <a:p>
            <a:fld id="{D3A7A54F-1440-6D43-BEC7-AA5E25BCB837}" type="slidenum">
              <a:rPr lang="en-US" smtClean="0"/>
              <a:pPr/>
              <a:t>7</a:t>
            </a:fld>
            <a:endParaRPr lang="en-US" dirty="0"/>
          </a:p>
        </p:txBody>
      </p:sp>
      <p:sp>
        <p:nvSpPr>
          <p:cNvPr id="4" name="TextBox 3"/>
          <p:cNvSpPr txBox="1"/>
          <p:nvPr/>
        </p:nvSpPr>
        <p:spPr>
          <a:xfrm>
            <a:off x="8754150" y="3551240"/>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5-3</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4224810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Perfectionists and very hard to please</a:t>
            </a:r>
          </a:p>
          <a:p>
            <a:pPr>
              <a:spcAft>
                <a:spcPts val="1200"/>
              </a:spcAft>
            </a:pPr>
            <a:r>
              <a:rPr lang="en-US" dirty="0" smtClean="0"/>
              <a:t>Too focused on the facts and figures and not on people</a:t>
            </a:r>
          </a:p>
          <a:p>
            <a:pPr>
              <a:spcAft>
                <a:spcPts val="1200"/>
              </a:spcAft>
            </a:pPr>
            <a:r>
              <a:rPr lang="en-US" dirty="0" smtClean="0"/>
              <a:t>Overly cautious, take too long to make a decision (analysis paralysis)</a:t>
            </a:r>
            <a:endParaRPr lang="en-US" dirty="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70</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fontScale="85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spc="0" normalizeH="0" baseline="0" noProof="0" dirty="0" smtClean="0">
                <a:ln>
                  <a:noFill/>
                </a:ln>
                <a:solidFill>
                  <a:srgbClr val="AFBD22"/>
                </a:solidFill>
                <a:effectLst/>
                <a:uLnTx/>
                <a:uFillTx/>
                <a:latin typeface="Franklin Gothic Medium"/>
                <a:ea typeface="+mj-ea"/>
                <a:cs typeface="Franklin Gothic Medium"/>
              </a:rPr>
              <a:t>What </a:t>
            </a:r>
            <a:r>
              <a:rPr lang="en-US" sz="3700" dirty="0" smtClean="0">
                <a:solidFill>
                  <a:srgbClr val="AFBD22"/>
                </a:solidFill>
                <a:latin typeface="Franklin Gothic Medium"/>
                <a:ea typeface="+mj-ea"/>
                <a:cs typeface="Franklin Gothic Medium"/>
              </a:rPr>
              <a:t>are some of the potential weaknesses of the C communication style?</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762010" y="501026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4014866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Present ideas in a logical fashion</a:t>
            </a:r>
          </a:p>
          <a:p>
            <a:pPr>
              <a:spcAft>
                <a:spcPts val="1200"/>
              </a:spcAft>
            </a:pPr>
            <a:r>
              <a:rPr lang="en-US" dirty="0" smtClean="0"/>
              <a:t>Stay on topic</a:t>
            </a:r>
          </a:p>
          <a:p>
            <a:pPr>
              <a:spcAft>
                <a:spcPts val="1200"/>
              </a:spcAft>
            </a:pPr>
            <a:r>
              <a:rPr lang="en-US" dirty="0" smtClean="0"/>
              <a:t>Provide facts and figures that back up claims</a:t>
            </a:r>
            <a:endParaRPr lang="en-US" dirty="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71</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fontScale="85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spc="0" normalizeH="0" baseline="0" noProof="0" dirty="0" smtClean="0">
                <a:ln>
                  <a:noFill/>
                </a:ln>
                <a:solidFill>
                  <a:srgbClr val="AFBD22"/>
                </a:solidFill>
                <a:effectLst/>
                <a:uLnTx/>
                <a:uFillTx/>
                <a:latin typeface="Franklin Gothic Medium"/>
                <a:ea typeface="+mj-ea"/>
                <a:cs typeface="Franklin Gothic Medium"/>
              </a:rPr>
              <a:t>What </a:t>
            </a:r>
            <a:r>
              <a:rPr lang="en-US" sz="3700" dirty="0" smtClean="0">
                <a:solidFill>
                  <a:srgbClr val="AFBD22"/>
                </a:solidFill>
                <a:latin typeface="Franklin Gothic Medium"/>
                <a:ea typeface="+mj-ea"/>
                <a:cs typeface="Franklin Gothic Medium"/>
              </a:rPr>
              <a:t>are some of the DOs in communicating with the C communication style?</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762010" y="501026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1686100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Don’t be disorganized or make random comments</a:t>
            </a:r>
          </a:p>
          <a:p>
            <a:pPr>
              <a:spcAft>
                <a:spcPts val="1200"/>
              </a:spcAft>
            </a:pPr>
            <a:r>
              <a:rPr lang="en-US" dirty="0" smtClean="0"/>
              <a:t>Don’t rely on emotional appeal to gain agreement</a:t>
            </a:r>
          </a:p>
          <a:p>
            <a:pPr>
              <a:spcAft>
                <a:spcPts val="1200"/>
              </a:spcAft>
            </a:pPr>
            <a:r>
              <a:rPr lang="en-US" dirty="0" smtClean="0"/>
              <a:t>Don’t force a rapid decision </a:t>
            </a:r>
            <a:endParaRPr lang="en-US" dirty="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72</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fontScale="77500" lnSpcReduction="2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spc="0" normalizeH="0" baseline="0" noProof="0" dirty="0" smtClean="0">
                <a:ln>
                  <a:noFill/>
                </a:ln>
                <a:solidFill>
                  <a:srgbClr val="AFBD22"/>
                </a:solidFill>
                <a:effectLst/>
                <a:uLnTx/>
                <a:uFillTx/>
                <a:latin typeface="Franklin Gothic Medium"/>
                <a:ea typeface="+mj-ea"/>
                <a:cs typeface="Franklin Gothic Medium"/>
              </a:rPr>
              <a:t>What </a:t>
            </a:r>
            <a:r>
              <a:rPr lang="en-US" sz="3700" dirty="0" smtClean="0">
                <a:solidFill>
                  <a:srgbClr val="AFBD22"/>
                </a:solidFill>
                <a:latin typeface="Franklin Gothic Medium"/>
                <a:ea typeface="+mj-ea"/>
                <a:cs typeface="Franklin Gothic Medium"/>
              </a:rPr>
              <a:t>are some of the DON’Ts in communicating with the C communication style?</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762010" y="501026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3574721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Give them time for the details </a:t>
            </a:r>
            <a:endParaRPr lang="en-US" dirty="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73</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spc="0" normalizeH="0" baseline="0" noProof="0" dirty="0" smtClean="0">
                <a:ln>
                  <a:noFill/>
                </a:ln>
                <a:solidFill>
                  <a:srgbClr val="AFBD22"/>
                </a:solidFill>
                <a:effectLst/>
                <a:uLnTx/>
                <a:uFillTx/>
                <a:latin typeface="Franklin Gothic Medium"/>
                <a:ea typeface="+mj-ea"/>
                <a:cs typeface="Franklin Gothic Medium"/>
              </a:rPr>
              <a:t>What is</a:t>
            </a:r>
            <a:r>
              <a:rPr lang="en-US" sz="3700" dirty="0" smtClean="0">
                <a:solidFill>
                  <a:srgbClr val="AFBD22"/>
                </a:solidFill>
                <a:latin typeface="Franklin Gothic Medium"/>
                <a:ea typeface="+mj-ea"/>
                <a:cs typeface="Franklin Gothic Medium"/>
              </a:rPr>
              <a:t> the tagline for communicating with the C communication style?</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762010" y="501026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23629223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Impatience (time is the key factor)</a:t>
            </a:r>
            <a:endParaRPr lang="en-US" dirty="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74</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fontScale="85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700" dirty="0" smtClean="0">
                <a:solidFill>
                  <a:srgbClr val="AFBD22"/>
                </a:solidFill>
                <a:latin typeface="Franklin Gothic Medium"/>
                <a:ea typeface="+mj-ea"/>
                <a:cs typeface="Franklin Gothic Medium"/>
              </a:rPr>
              <a:t>What are the signs you are miscommunicating with the D communication style?</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762010" y="501026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2048678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Interrupting you (being heard is the key factor)</a:t>
            </a:r>
            <a:endParaRPr lang="en-US" dirty="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75</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fontScale="85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700" dirty="0" smtClean="0">
                <a:solidFill>
                  <a:srgbClr val="AFBD22"/>
                </a:solidFill>
                <a:latin typeface="Franklin Gothic Medium"/>
                <a:ea typeface="+mj-ea"/>
                <a:cs typeface="Franklin Gothic Medium"/>
              </a:rPr>
              <a:t>What are the signs you are miscommunicating with the I communication style?</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762010" y="501026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297706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Shutting down (being liked is the key factor)</a:t>
            </a:r>
            <a:endParaRPr lang="en-US" dirty="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76</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fontScale="85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700" dirty="0" smtClean="0">
                <a:solidFill>
                  <a:srgbClr val="AFBD22"/>
                </a:solidFill>
                <a:latin typeface="Franklin Gothic Medium"/>
                <a:ea typeface="+mj-ea"/>
                <a:cs typeface="Franklin Gothic Medium"/>
              </a:rPr>
              <a:t>What are the signs you are miscommunicating with the S communication style?</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762010" y="501026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1592410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smtClean="0"/>
              <a:t>Review</a:t>
            </a:r>
            <a:endParaRPr lang="en-US" dirty="0"/>
          </a:p>
        </p:txBody>
      </p:sp>
      <p:sp>
        <p:nvSpPr>
          <p:cNvPr id="27" name="Content Placeholder 26"/>
          <p:cNvSpPr>
            <a:spLocks noGrp="1"/>
          </p:cNvSpPr>
          <p:nvPr>
            <p:ph idx="1"/>
          </p:nvPr>
        </p:nvSpPr>
        <p:spPr>
          <a:xfrm>
            <a:off x="783390" y="2207258"/>
            <a:ext cx="8071290" cy="4898590"/>
          </a:xfrm>
        </p:spPr>
        <p:txBody>
          <a:bodyPr/>
          <a:lstStyle/>
          <a:p>
            <a:pPr>
              <a:spcAft>
                <a:spcPts val="1200"/>
              </a:spcAft>
            </a:pPr>
            <a:r>
              <a:rPr lang="en-US" dirty="0" smtClean="0"/>
              <a:t>Objecting or arguing (being right is the key factor)</a:t>
            </a:r>
            <a:endParaRPr lang="en-US" dirty="0"/>
          </a:p>
        </p:txBody>
      </p:sp>
      <p:sp>
        <p:nvSpPr>
          <p:cNvPr id="5" name="Slide Number Placeholder 4"/>
          <p:cNvSpPr>
            <a:spLocks noGrp="1"/>
          </p:cNvSpPr>
          <p:nvPr>
            <p:ph type="sldNum" sz="quarter" idx="4294967295"/>
          </p:nvPr>
        </p:nvSpPr>
        <p:spPr>
          <a:xfrm>
            <a:off x="0" y="6446708"/>
            <a:ext cx="342943" cy="365125"/>
          </a:xfrm>
          <a:prstGeom prst="rect">
            <a:avLst/>
          </a:prstGeom>
        </p:spPr>
        <p:txBody>
          <a:bodyPr/>
          <a:lstStyle/>
          <a:p>
            <a:fld id="{F29FD61F-2294-5D42-A9D7-9928D42B3773}" type="slidenum">
              <a:rPr lang="en-US" smtClean="0"/>
              <a:pPr/>
              <a:t>77</a:t>
            </a:fld>
            <a:endParaRPr lang="en-US" dirty="0"/>
          </a:p>
        </p:txBody>
      </p:sp>
      <p:sp>
        <p:nvSpPr>
          <p:cNvPr id="23" name="Title 4"/>
          <p:cNvSpPr txBox="1">
            <a:spLocks/>
          </p:cNvSpPr>
          <p:nvPr/>
        </p:nvSpPr>
        <p:spPr>
          <a:xfrm>
            <a:off x="783390" y="1058274"/>
            <a:ext cx="8071290" cy="1148985"/>
          </a:xfrm>
          <a:prstGeom prst="rect">
            <a:avLst/>
          </a:prstGeom>
        </p:spPr>
        <p:txBody>
          <a:bodyPr vert="horz" lIns="91440" tIns="45720" rIns="91440" bIns="45720" rtlCol="0" anchor="ctr">
            <a:normAutofit fontScale="85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700" dirty="0" smtClean="0">
                <a:solidFill>
                  <a:srgbClr val="AFBD22"/>
                </a:solidFill>
                <a:latin typeface="Franklin Gothic Medium"/>
                <a:ea typeface="+mj-ea"/>
                <a:cs typeface="Franklin Gothic Medium"/>
              </a:rPr>
              <a:t>What are the signs you are miscommunicating with the C communication style?</a:t>
            </a:r>
            <a:endParaRPr kumimoji="0" lang="en-US" sz="3700" b="0" i="0" u="none" strike="noStrike" kern="1200" spc="0" normalizeH="0" baseline="0" noProof="0" dirty="0">
              <a:ln>
                <a:noFill/>
              </a:ln>
              <a:solidFill>
                <a:srgbClr val="AFBD22"/>
              </a:solidFill>
              <a:effectLst/>
              <a:uLnTx/>
              <a:uFillTx/>
              <a:latin typeface="Franklin Gothic Medium"/>
              <a:ea typeface="+mj-ea"/>
              <a:cs typeface="Franklin Gothic Medium"/>
            </a:endParaRPr>
          </a:p>
        </p:txBody>
      </p:sp>
      <p:sp>
        <p:nvSpPr>
          <p:cNvPr id="6" name="TextBox 5"/>
          <p:cNvSpPr txBox="1"/>
          <p:nvPr/>
        </p:nvSpPr>
        <p:spPr>
          <a:xfrm>
            <a:off x="8762010" y="5010262"/>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extLst>
      <p:ext uri="{BB962C8B-B14F-4D97-AF65-F5344CB8AC3E}">
        <p14:creationId xmlns:p14="http://schemas.microsoft.com/office/powerpoint/2010/main" val="2331216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4"/>
          <p:cNvSpPr>
            <a:spLocks noGrp="1"/>
          </p:cNvSpPr>
          <p:nvPr>
            <p:ph type="title"/>
          </p:nvPr>
        </p:nvSpPr>
        <p:spPr>
          <a:xfrm>
            <a:off x="783390" y="132198"/>
            <a:ext cx="8071290" cy="1143000"/>
          </a:xfrm>
        </p:spPr>
        <p:txBody>
          <a:bodyPr>
            <a:normAutofit/>
          </a:bodyPr>
          <a:lstStyle/>
          <a:p>
            <a:r>
              <a:rPr lang="en-US" dirty="0" smtClean="0"/>
              <a:t>The Facilitative Consultant</a:t>
            </a:r>
            <a:endParaRPr lang="en-US" dirty="0"/>
          </a:p>
        </p:txBody>
      </p:sp>
      <p:sp>
        <p:nvSpPr>
          <p:cNvPr id="29" name="Content Placeholder 5"/>
          <p:cNvSpPr>
            <a:spLocks noGrp="1"/>
          </p:cNvSpPr>
          <p:nvPr>
            <p:ph idx="1"/>
          </p:nvPr>
        </p:nvSpPr>
        <p:spPr>
          <a:xfrm>
            <a:off x="938150" y="2006930"/>
            <a:ext cx="7916529" cy="4349419"/>
          </a:xfrm>
        </p:spPr>
        <p:txBody>
          <a:bodyPr>
            <a:noAutofit/>
          </a:bodyPr>
          <a:lstStyle/>
          <a:p>
            <a:pPr marL="514350" indent="-514350">
              <a:buFont typeface="+mj-lt"/>
              <a:buAutoNum type="alphaUcPeriod"/>
            </a:pPr>
            <a:r>
              <a:rPr lang="en-US" sz="2400" dirty="0" smtClean="0"/>
              <a:t>Typical Communication Problems</a:t>
            </a:r>
          </a:p>
          <a:p>
            <a:pPr marL="514350" indent="-514350">
              <a:buFont typeface="+mj-lt"/>
              <a:buAutoNum type="alphaUcPeriod"/>
            </a:pPr>
            <a:r>
              <a:rPr lang="en-US" sz="2400" dirty="0" smtClean="0"/>
              <a:t>Understanding Communication Styles</a:t>
            </a:r>
          </a:p>
          <a:p>
            <a:pPr marL="514350" indent="-514350">
              <a:buFont typeface="+mj-lt"/>
              <a:buAutoNum type="alphaUcPeriod"/>
            </a:pPr>
            <a:r>
              <a:rPr lang="en-US" sz="2400" dirty="0" smtClean="0"/>
              <a:t>A Sample Scenario</a:t>
            </a:r>
          </a:p>
          <a:p>
            <a:pPr marL="514350" indent="-514350">
              <a:buFont typeface="+mj-lt"/>
              <a:buAutoNum type="alphaUcPeriod"/>
            </a:pPr>
            <a:r>
              <a:rPr lang="en-US" sz="2400" dirty="0" smtClean="0"/>
              <a:t>Identifying the Styles of Others</a:t>
            </a:r>
          </a:p>
          <a:p>
            <a:pPr marL="514350" indent="-514350">
              <a:buFont typeface="+mj-lt"/>
              <a:buAutoNum type="alphaUcPeriod"/>
            </a:pPr>
            <a:r>
              <a:rPr lang="en-US" sz="2400" dirty="0" smtClean="0"/>
              <a:t>Assigning the Project Team</a:t>
            </a:r>
          </a:p>
          <a:p>
            <a:pPr marL="514350" indent="-514350">
              <a:buFont typeface="+mj-lt"/>
              <a:buAutoNum type="alphaUcPeriod"/>
            </a:pPr>
            <a:r>
              <a:rPr lang="en-US" sz="2400" dirty="0" smtClean="0"/>
              <a:t>DISC Profiles</a:t>
            </a:r>
          </a:p>
          <a:p>
            <a:pPr marL="514350" indent="-514350">
              <a:buFont typeface="+mj-lt"/>
              <a:buAutoNum type="alphaUcPeriod"/>
            </a:pPr>
            <a:r>
              <a:rPr lang="en-US" sz="2400" dirty="0" smtClean="0"/>
              <a:t>Your Personal DISC Profile</a:t>
            </a:r>
          </a:p>
          <a:p>
            <a:pPr marL="514350" indent="-514350">
              <a:buFont typeface="+mj-lt"/>
              <a:buAutoNum type="alphaUcPeriod"/>
            </a:pPr>
            <a:r>
              <a:rPr lang="en-US" sz="2400" dirty="0" smtClean="0"/>
              <a:t>Adapting Your Style</a:t>
            </a:r>
          </a:p>
          <a:p>
            <a:pPr marL="514350" indent="-514350">
              <a:buFont typeface="+mj-lt"/>
              <a:buAutoNum type="alphaUcPeriod"/>
            </a:pPr>
            <a:r>
              <a:rPr lang="en-US" sz="2400" dirty="0" smtClean="0"/>
              <a:t>Success Strategies for Applying DISC</a:t>
            </a:r>
          </a:p>
        </p:txBody>
      </p:sp>
      <p:sp>
        <p:nvSpPr>
          <p:cNvPr id="5" name="Slide Number Placeholder 3"/>
          <p:cNvSpPr>
            <a:spLocks noGrp="1"/>
          </p:cNvSpPr>
          <p:nvPr>
            <p:ph type="sldNum" sz="quarter" idx="10"/>
          </p:nvPr>
        </p:nvSpPr>
        <p:spPr/>
        <p:txBody>
          <a:bodyPr/>
          <a:lstStyle/>
          <a:p>
            <a:fld id="{F29FD61F-2294-5D42-A9D7-9928D42B3773}" type="slidenum">
              <a:rPr lang="en-US" smtClean="0"/>
              <a:pPr/>
              <a:t>78</a:t>
            </a:fld>
            <a:endParaRPr lang="en-US" dirty="0"/>
          </a:p>
        </p:txBody>
      </p:sp>
      <p:sp>
        <p:nvSpPr>
          <p:cNvPr id="30" name="Title 4"/>
          <p:cNvSpPr txBox="1">
            <a:spLocks/>
          </p:cNvSpPr>
          <p:nvPr/>
        </p:nvSpPr>
        <p:spPr>
          <a:xfrm>
            <a:off x="783390" y="1114918"/>
            <a:ext cx="8071290" cy="616433"/>
          </a:xfrm>
          <a:prstGeom prst="rect">
            <a:avLst/>
          </a:prstGeom>
        </p:spPr>
        <p:txBody>
          <a:bodyPr vert="horz" lIns="91440" tIns="45720" rIns="91440" bIns="45720" rtlCol="0" anchor="ctr">
            <a:normAutofit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cap="all" spc="0" normalizeH="0" baseline="0" noProof="0" dirty="0" smtClean="0">
                <a:ln>
                  <a:noFill/>
                </a:ln>
                <a:solidFill>
                  <a:srgbClr val="AFBD22"/>
                </a:solidFill>
                <a:effectLst/>
                <a:uLnTx/>
                <a:uFillTx/>
                <a:latin typeface="Franklin Gothic Book"/>
                <a:ea typeface="+mj-ea"/>
                <a:cs typeface="Franklin Gothic Book"/>
              </a:rPr>
              <a:t>V.</a:t>
            </a:r>
            <a:r>
              <a:rPr kumimoji="0" lang="en-US" sz="3700" b="0" i="0" u="none" strike="noStrike" kern="1200" cap="all" spc="0" normalizeH="0" noProof="0" dirty="0" smtClean="0">
                <a:ln>
                  <a:noFill/>
                </a:ln>
                <a:solidFill>
                  <a:srgbClr val="AFBD22"/>
                </a:solidFill>
                <a:effectLst/>
                <a:uLnTx/>
                <a:uFillTx/>
                <a:latin typeface="Franklin Gothic Book"/>
                <a:ea typeface="+mj-ea"/>
                <a:cs typeface="Franklin Gothic Book"/>
              </a:rPr>
              <a:t> </a:t>
            </a:r>
            <a:r>
              <a:rPr kumimoji="0" lang="en-US" sz="3700" b="0" i="0" u="none" strike="noStrike" kern="1200" cap="all" spc="0" normalizeH="0" baseline="0" noProof="0" dirty="0" smtClean="0">
                <a:ln>
                  <a:noFill/>
                </a:ln>
                <a:solidFill>
                  <a:srgbClr val="AFBD22"/>
                </a:solidFill>
                <a:effectLst/>
                <a:uLnTx/>
                <a:uFillTx/>
                <a:latin typeface="Franklin Gothic Book"/>
                <a:ea typeface="+mj-ea"/>
                <a:cs typeface="Franklin Gothic Book"/>
              </a:rPr>
              <a:t>Understanding your client</a:t>
            </a:r>
            <a:endParaRPr kumimoji="0" lang="en-US" sz="3700" b="0" i="0" u="none" strike="noStrike" kern="1200" cap="all" spc="0" normalizeH="0" baseline="0" noProof="0" dirty="0">
              <a:ln>
                <a:noFill/>
              </a:ln>
              <a:solidFill>
                <a:srgbClr val="AFBD22"/>
              </a:solidFill>
              <a:effectLst/>
              <a:uLnTx/>
              <a:uFillTx/>
              <a:latin typeface="Franklin Gothic Book"/>
              <a:ea typeface="+mj-ea"/>
              <a:cs typeface="Franklin Gothic Book"/>
            </a:endParaRPr>
          </a:p>
        </p:txBody>
      </p:sp>
    </p:spTree>
    <p:extLst>
      <p:ext uri="{BB962C8B-B14F-4D97-AF65-F5344CB8AC3E}">
        <p14:creationId xmlns:p14="http://schemas.microsoft.com/office/powerpoint/2010/main" val="421498442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a:t>
            </a:r>
            <a:r>
              <a:rPr lang="en-US" dirty="0" smtClean="0"/>
              <a:t>. Understanding Communication</a:t>
            </a:r>
            <a:br>
              <a:rPr lang="en-US" dirty="0" smtClean="0"/>
            </a:br>
            <a:r>
              <a:rPr lang="en-US" dirty="0" smtClean="0"/>
              <a:t>	 Styles</a:t>
            </a:r>
            <a:endParaRPr lang="en-US" dirty="0"/>
          </a:p>
        </p:txBody>
      </p:sp>
      <p:sp>
        <p:nvSpPr>
          <p:cNvPr id="3" name="Content Placeholder 2"/>
          <p:cNvSpPr>
            <a:spLocks noGrp="1"/>
          </p:cNvSpPr>
          <p:nvPr>
            <p:ph idx="1"/>
          </p:nvPr>
        </p:nvSpPr>
        <p:spPr>
          <a:xfrm>
            <a:off x="1323474" y="1650670"/>
            <a:ext cx="7531206" cy="4705680"/>
          </a:xfrm>
        </p:spPr>
        <p:txBody>
          <a:bodyPr>
            <a:normAutofit/>
          </a:bodyPr>
          <a:lstStyle/>
          <a:p>
            <a:pPr marL="0" indent="0">
              <a:buNone/>
            </a:pPr>
            <a:r>
              <a:rPr lang="en-US" sz="3600" b="1" dirty="0" smtClean="0">
                <a:solidFill>
                  <a:schemeClr val="accent2"/>
                </a:solidFill>
              </a:rPr>
              <a:t>The DISC Model</a:t>
            </a:r>
            <a:endParaRPr lang="en-US" sz="3600" dirty="0" smtClean="0">
              <a:solidFill>
                <a:schemeClr val="accent2"/>
              </a:solidFill>
            </a:endParaRPr>
          </a:p>
          <a:p>
            <a:r>
              <a:rPr lang="en-US" sz="3000" dirty="0" smtClean="0"/>
              <a:t>Where did it come from?</a:t>
            </a:r>
          </a:p>
          <a:p>
            <a:r>
              <a:rPr lang="en-US" sz="3000" dirty="0" smtClean="0"/>
              <a:t>What does it mean?</a:t>
            </a:r>
          </a:p>
          <a:p>
            <a:r>
              <a:rPr lang="en-US" sz="3000" dirty="0" smtClean="0"/>
              <a:t>How can we use it?</a:t>
            </a:r>
            <a:endParaRPr lang="en-US" sz="3000" dirty="0"/>
          </a:p>
        </p:txBody>
      </p:sp>
      <p:sp>
        <p:nvSpPr>
          <p:cNvPr id="6" name="Slide Number Placeholder 5"/>
          <p:cNvSpPr>
            <a:spLocks noGrp="1"/>
          </p:cNvSpPr>
          <p:nvPr>
            <p:ph type="sldNum" sz="quarter" idx="10"/>
          </p:nvPr>
        </p:nvSpPr>
        <p:spPr/>
        <p:txBody>
          <a:bodyPr/>
          <a:lstStyle/>
          <a:p>
            <a:fld id="{D3A7A54F-1440-6D43-BEC7-AA5E25BCB837}" type="slidenum">
              <a:rPr lang="en-US" smtClean="0"/>
              <a:pPr/>
              <a:t>8</a:t>
            </a:fld>
            <a:endParaRPr lang="en-US" dirty="0"/>
          </a:p>
        </p:txBody>
      </p:sp>
      <p:sp>
        <p:nvSpPr>
          <p:cNvPr id="4" name="TextBox 3"/>
          <p:cNvSpPr txBox="1"/>
          <p:nvPr/>
        </p:nvSpPr>
        <p:spPr>
          <a:xfrm>
            <a:off x="8754150" y="3527176"/>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5-3</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712949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4952" y="2466474"/>
            <a:ext cx="4907922" cy="1694614"/>
          </a:xfrm>
        </p:spPr>
        <p:txBody>
          <a:bodyPr/>
          <a:lstStyle/>
          <a:p>
            <a:r>
              <a:rPr lang="en-US" sz="6000" b="1" dirty="0" smtClean="0"/>
              <a:t>The High D</a:t>
            </a:r>
            <a:endParaRPr lang="en-US" sz="6000" b="1" dirty="0"/>
          </a:p>
        </p:txBody>
      </p:sp>
      <p:sp>
        <p:nvSpPr>
          <p:cNvPr id="4" name="Slide Number Placeholder 3"/>
          <p:cNvSpPr>
            <a:spLocks noGrp="1"/>
          </p:cNvSpPr>
          <p:nvPr>
            <p:ph type="sldNum" sz="quarter" idx="10"/>
          </p:nvPr>
        </p:nvSpPr>
        <p:spPr/>
        <p:txBody>
          <a:bodyPr/>
          <a:lstStyle/>
          <a:p>
            <a:fld id="{72776919-FB17-4522-B863-258834BA748C}" type="slidenum">
              <a:rPr lang="en-US" altLang="en-US" smtClean="0"/>
              <a:pPr/>
              <a:t>9</a:t>
            </a:fld>
            <a:endParaRPr lang="en-US" altLang="en-US" dirty="0"/>
          </a:p>
        </p:txBody>
      </p:sp>
      <p:pic>
        <p:nvPicPr>
          <p:cNvPr id="6" name="Content Placeholder 10"/>
          <p:cNvPicPr>
            <a:picLocks noChangeAspect="1"/>
          </p:cNvPicPr>
          <p:nvPr/>
        </p:nvPicPr>
        <p:blipFill rotWithShape="1">
          <a:blip r:embed="rId2">
            <a:extLst>
              <a:ext uri="{28A0092B-C50C-407E-A947-70E740481C1C}">
                <a14:useLocalDpi xmlns:a14="http://schemas.microsoft.com/office/drawing/2010/main" val="0"/>
              </a:ext>
            </a:extLst>
          </a:blip>
          <a:srcRect l="19373" r="21228" b="3247"/>
          <a:stretch/>
        </p:blipFill>
        <p:spPr>
          <a:xfrm>
            <a:off x="4343403" y="495551"/>
            <a:ext cx="4441802" cy="5783356"/>
          </a:xfrm>
          <a:prstGeom prst="rect">
            <a:avLst/>
          </a:prstGeom>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LSI Course PPT Theme.thmx</Template>
  <TotalTime>2782</TotalTime>
  <Words>9958</Words>
  <Application>Microsoft Office PowerPoint</Application>
  <PresentationFormat>On-screen Show (4:3)</PresentationFormat>
  <Paragraphs>1070</Paragraphs>
  <Slides>78</Slides>
  <Notes>74</Notes>
  <HiddenSlides>9</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78</vt:i4>
      </vt:variant>
    </vt:vector>
  </HeadingPairs>
  <TitlesOfParts>
    <vt:vector size="90" baseType="lpstr">
      <vt:lpstr>ＭＳ Ｐゴシック</vt:lpstr>
      <vt:lpstr>SimHei</vt:lpstr>
      <vt:lpstr>Arial</vt:lpstr>
      <vt:lpstr>Arial Black</vt:lpstr>
      <vt:lpstr>Calibri</vt:lpstr>
      <vt:lpstr>Franklin Gothic Book</vt:lpstr>
      <vt:lpstr>Franklin Gothic Book Italic</vt:lpstr>
      <vt:lpstr>Franklin Gothic Demi</vt:lpstr>
      <vt:lpstr>Franklin Gothic Medium</vt:lpstr>
      <vt:lpstr>Times New Roman</vt:lpstr>
      <vt:lpstr>Wingdings</vt:lpstr>
      <vt:lpstr>Office Theme</vt:lpstr>
      <vt:lpstr>PowerPoint Presentation</vt:lpstr>
      <vt:lpstr>Checkpoint</vt:lpstr>
      <vt:lpstr>The Facilitative Consultant</vt:lpstr>
      <vt:lpstr>A. Typical Communication  Problems</vt:lpstr>
      <vt:lpstr>B. Understanding Communication   Styles</vt:lpstr>
      <vt:lpstr>B. Understanding Communication   Styles</vt:lpstr>
      <vt:lpstr>B. Understanding Communication   Styles</vt:lpstr>
      <vt:lpstr>B. Understanding Communication   Styles</vt:lpstr>
      <vt:lpstr>The High D</vt:lpstr>
      <vt:lpstr>The High D </vt:lpstr>
      <vt:lpstr>The High D</vt:lpstr>
      <vt:lpstr>The High D Key Factors: TIME, BEING DONE, OVERCOMING OBSTACLES</vt:lpstr>
      <vt:lpstr>The High I</vt:lpstr>
      <vt:lpstr>The High I </vt:lpstr>
      <vt:lpstr>The High I</vt:lpstr>
      <vt:lpstr>The High I Key Factors: IDEAS, BEING HEARD</vt:lpstr>
      <vt:lpstr>The High S</vt:lpstr>
      <vt:lpstr>The High S </vt:lpstr>
      <vt:lpstr>The High S</vt:lpstr>
      <vt:lpstr>The High S Key Factors: SECURITY, BEING LIKED</vt:lpstr>
      <vt:lpstr>The High C</vt:lpstr>
      <vt:lpstr>The High C </vt:lpstr>
      <vt:lpstr>The High C </vt:lpstr>
      <vt:lpstr>The High C</vt:lpstr>
      <vt:lpstr>The High C Key Factors: ACCURACY, BEING RIGHT*</vt:lpstr>
      <vt:lpstr>The High C Key Factors: ACCURACY, BEING RIGHT*</vt:lpstr>
      <vt:lpstr>C. A Sample Scenario</vt:lpstr>
      <vt:lpstr>C. A Sample Scenario</vt:lpstr>
      <vt:lpstr>C. A Sample Scenario</vt:lpstr>
      <vt:lpstr>C. A Sample Scenario</vt:lpstr>
      <vt:lpstr>C. A Sample Scenario</vt:lpstr>
      <vt:lpstr>D. Identifying the Styles of Others</vt:lpstr>
      <vt:lpstr>D. Identifying the Styles of Others</vt:lpstr>
      <vt:lpstr>D. Identifying the Styles of Others</vt:lpstr>
      <vt:lpstr>D. Identifying the Styles of Others</vt:lpstr>
      <vt:lpstr>D. Identifying the Styles of Others</vt:lpstr>
      <vt:lpstr>E. Assigning the Project Team</vt:lpstr>
      <vt:lpstr>E. Assigning the Project Team</vt:lpstr>
      <vt:lpstr>E. Assigning the Project Team</vt:lpstr>
      <vt:lpstr>F. Classic DISC Profiles</vt:lpstr>
      <vt:lpstr>F. Classic DISC Profiles</vt:lpstr>
      <vt:lpstr>F. Classic DISC Profiles</vt:lpstr>
      <vt:lpstr>F. Classic DISC Profiles</vt:lpstr>
      <vt:lpstr>F. DISC Profiles</vt:lpstr>
      <vt:lpstr>F. DISC Profiles</vt:lpstr>
      <vt:lpstr>G. Your Personal DISC Profile</vt:lpstr>
      <vt:lpstr>Questions?</vt:lpstr>
      <vt:lpstr>H. Adapting Your Style</vt:lpstr>
      <vt:lpstr>I. Success Strategies for Applying     DISC</vt:lpstr>
      <vt:lpstr>I. Success Strategies for Applying     DISC</vt:lpstr>
      <vt:lpstr>I. Success Strategies for Applying     DISC</vt:lpstr>
      <vt:lpstr>MODULE REVIEW DISC</vt:lpstr>
      <vt:lpstr>Review</vt:lpstr>
      <vt:lpstr>Review</vt:lpstr>
      <vt:lpstr>Review</vt:lpstr>
      <vt:lpstr>Review</vt:lpstr>
      <vt:lpstr>Review</vt:lpstr>
      <vt:lpstr>Review</vt:lpstr>
      <vt:lpstr>Review</vt:lpstr>
      <vt:lpstr>Review</vt:lpstr>
      <vt:lpstr>Review</vt:lpstr>
      <vt:lpstr>Review</vt:lpstr>
      <vt:lpstr>Review</vt:lpstr>
      <vt:lpstr>Review</vt:lpstr>
      <vt:lpstr>Review</vt:lpstr>
      <vt:lpstr>Review</vt:lpstr>
      <vt:lpstr>Review</vt:lpstr>
      <vt:lpstr>Review</vt:lpstr>
      <vt:lpstr>Review</vt:lpstr>
      <vt:lpstr>Review</vt:lpstr>
      <vt:lpstr>Review</vt:lpstr>
      <vt:lpstr>Review</vt:lpstr>
      <vt:lpstr>Review</vt:lpstr>
      <vt:lpstr>Review</vt:lpstr>
      <vt:lpstr>Review</vt:lpstr>
      <vt:lpstr>Review</vt:lpstr>
      <vt:lpstr>Review</vt:lpstr>
      <vt:lpstr>The Facilitative Consultant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2004 Test Drive User</dc:creator>
  <cp:lastModifiedBy>Elle Cathey</cp:lastModifiedBy>
  <cp:revision>263</cp:revision>
  <dcterms:created xsi:type="dcterms:W3CDTF">2014-07-29T14:17:56Z</dcterms:created>
  <dcterms:modified xsi:type="dcterms:W3CDTF">2016-01-07T17:47:05Z</dcterms:modified>
</cp:coreProperties>
</file>