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60" r:id="rId2"/>
    <p:sldId id="297" r:id="rId3"/>
    <p:sldId id="298" r:id="rId4"/>
    <p:sldId id="258" r:id="rId5"/>
    <p:sldId id="261" r:id="rId6"/>
    <p:sldId id="308" r:id="rId7"/>
    <p:sldId id="278" r:id="rId8"/>
    <p:sldId id="307" r:id="rId9"/>
    <p:sldId id="262" r:id="rId10"/>
    <p:sldId id="279" r:id="rId11"/>
    <p:sldId id="295" r:id="rId12"/>
    <p:sldId id="296" r:id="rId13"/>
    <p:sldId id="282" r:id="rId14"/>
    <p:sldId id="302" r:id="rId15"/>
    <p:sldId id="309" r:id="rId16"/>
    <p:sldId id="310" r:id="rId17"/>
    <p:sldId id="303" r:id="rId18"/>
    <p:sldId id="304" r:id="rId19"/>
    <p:sldId id="315" r:id="rId20"/>
    <p:sldId id="264" r:id="rId21"/>
    <p:sldId id="311" r:id="rId22"/>
    <p:sldId id="284" r:id="rId23"/>
    <p:sldId id="285" r:id="rId24"/>
    <p:sldId id="312" r:id="rId25"/>
    <p:sldId id="326" r:id="rId26"/>
    <p:sldId id="328" r:id="rId27"/>
    <p:sldId id="317" r:id="rId28"/>
    <p:sldId id="313" r:id="rId29"/>
    <p:sldId id="287" r:id="rId30"/>
    <p:sldId id="288" r:id="rId31"/>
    <p:sldId id="289" r:id="rId32"/>
    <p:sldId id="290" r:id="rId33"/>
    <p:sldId id="314" r:id="rId34"/>
    <p:sldId id="291" r:id="rId35"/>
    <p:sldId id="292" r:id="rId36"/>
    <p:sldId id="293" r:id="rId37"/>
    <p:sldId id="294" r:id="rId38"/>
    <p:sldId id="320" r:id="rId39"/>
    <p:sldId id="321" r:id="rId40"/>
    <p:sldId id="322" r:id="rId41"/>
    <p:sldId id="323" r:id="rId42"/>
    <p:sldId id="324" r:id="rId43"/>
    <p:sldId id="325" r:id="rId44"/>
    <p:sldId id="305" r:id="rId45"/>
    <p:sldId id="3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6" clrIdx="0">
    <p:extLst/>
  </p:cmAuthor>
  <p:cmAuthor id="2" name="Elle Cathey" initials="E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2" autoAdjust="0"/>
    <p:restoredTop sz="48911" autoAdjust="0"/>
  </p:normalViewPr>
  <p:slideViewPr>
    <p:cSldViewPr snapToGrid="0" snapToObjects="1">
      <p:cViewPr varScale="1">
        <p:scale>
          <a:sx n="45" d="100"/>
          <a:sy n="45" d="100"/>
        </p:scale>
        <p:origin x="2610" y="4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492"/>
    </p:cViewPr>
  </p:sorterViewPr>
  <p:notesViewPr>
    <p:cSldViewPr snapToGrid="0" snapToObjects="1">
      <p:cViewPr varScale="1">
        <p:scale>
          <a:sx n="56" d="100"/>
          <a:sy n="56" d="100"/>
        </p:scale>
        <p:origin x="28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take a look at Defining the Need</a:t>
            </a:r>
            <a:r>
              <a:rPr lang="en-US" i="1" baseline="0" dirty="0" smtClean="0"/>
              <a:t> and how important questioning skills are to the Facilitative Consultant….</a:t>
            </a:r>
          </a:p>
          <a:p>
            <a:endParaRPr lang="en-US" i="1" baseline="0" dirty="0" smtClean="0"/>
          </a:p>
          <a:p>
            <a:r>
              <a:rPr lang="en-US" i="1" u="sng" dirty="0" smtClean="0">
                <a:latin typeface="Times New Roman" pitchFamily="18" charset="0"/>
              </a:rPr>
              <a:t>Timing: </a:t>
            </a:r>
            <a:r>
              <a:rPr lang="en-US" i="1" u="none" baseline="0" dirty="0" smtClean="0">
                <a:latin typeface="Times New Roman" pitchFamily="18" charset="0"/>
              </a:rPr>
              <a:t> 75 minutes  </a:t>
            </a:r>
            <a:endParaRPr lang="en-US" i="1" u="sng" dirty="0" smtClean="0">
              <a:latin typeface="Times New Roman" pitchFamily="18" charset="0"/>
            </a:endParaRPr>
          </a:p>
          <a:p>
            <a:pPr>
              <a:buFontTx/>
              <a:buNone/>
            </a:pPr>
            <a:r>
              <a:rPr lang="en-US" i="1" u="sng" dirty="0" smtClean="0">
                <a:latin typeface="Times New Roman" pitchFamily="18" charset="0"/>
              </a:rPr>
              <a:t> </a:t>
            </a:r>
          </a:p>
          <a:p>
            <a:r>
              <a:rPr lang="en-US" i="1" u="sng" dirty="0" smtClean="0">
                <a:latin typeface="Times New Roman" pitchFamily="18" charset="0"/>
              </a:rPr>
              <a:t>Flip Charts:</a:t>
            </a:r>
          </a:p>
          <a:p>
            <a:pPr marL="228600" indent="-228600">
              <a:buFont typeface="+mj-lt"/>
              <a:buAutoNum type="arabicPeriod"/>
            </a:pPr>
            <a:r>
              <a:rPr lang="en-US" dirty="0" smtClean="0">
                <a:latin typeface="Times New Roman" pitchFamily="18" charset="0"/>
              </a:rPr>
              <a:t>Questioning</a:t>
            </a:r>
            <a:r>
              <a:rPr lang="en-US" baseline="0" dirty="0" smtClean="0">
                <a:latin typeface="Times New Roman" pitchFamily="18" charset="0"/>
              </a:rPr>
              <a:t> Areas (may need 2 Flip Charts)</a:t>
            </a:r>
          </a:p>
          <a:p>
            <a:pPr marL="228600" indent="-228600">
              <a:buFont typeface="+mj-lt"/>
              <a:buAutoNum type="arabicPeriod"/>
            </a:pPr>
            <a:r>
              <a:rPr lang="en-US" baseline="0" dirty="0" smtClean="0">
                <a:latin typeface="Times New Roman" pitchFamily="18" charset="0"/>
              </a:rPr>
              <a:t>SSR-ing Problem Statements</a:t>
            </a:r>
          </a:p>
          <a:p>
            <a:pPr marL="228600" indent="-228600">
              <a:buFont typeface="+mj-lt"/>
              <a:buAutoNum type="arabicPeriod"/>
            </a:pPr>
            <a:r>
              <a:rPr lang="en-US" baseline="0" dirty="0" smtClean="0">
                <a:latin typeface="Times New Roman" pitchFamily="18" charset="0"/>
              </a:rPr>
              <a:t>Funneling Evaluation Statements </a:t>
            </a:r>
            <a:endParaRPr lang="en-US" dirty="0" smtClean="0"/>
          </a:p>
          <a:p>
            <a:endParaRPr lang="en-US" dirty="0" smtClean="0"/>
          </a:p>
          <a:p>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a:t>
            </a:r>
            <a:r>
              <a:rPr lang="en-US" i="1" baseline="0" dirty="0" smtClean="0"/>
              <a:t> important as our knowledge as a facilitative consultant, a large part of our job is working with a client, working on our relationship with the client and a KEY part of this is about the questions we ask. Think about it, any statement can be turned into a question; and the key is to ensure we are consistently considering the client perspective as well as gaining their buy-in as we work on projects with a client.</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10</a:t>
            </a:fld>
            <a:endParaRPr lang="en-US" dirty="0"/>
          </a:p>
        </p:txBody>
      </p:sp>
    </p:spTree>
    <p:extLst>
      <p:ext uri="{BB962C8B-B14F-4D97-AF65-F5344CB8AC3E}">
        <p14:creationId xmlns:p14="http://schemas.microsoft.com/office/powerpoint/2010/main" val="349243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will notice that as your team’s questions were collected during</a:t>
            </a:r>
            <a:r>
              <a:rPr lang="en-US" i="1" baseline="0" dirty="0" smtClean="0"/>
              <a:t> Last Person Standing I placed them in the 6 categories on the 2 flip charts that we used…..these categories are based on work done about 25 years ago by Neil Rackham…..Rackham studied thousands of sales people and documented the results of his work in a book called SPIN Selling (SPIN = Situation, Problems, Implications and Need-payoff). While he identified in sales four question types, we have added two additional questions for our work in consulting.</a:t>
            </a:r>
          </a:p>
          <a:p>
            <a:endParaRPr lang="en-US" i="1" baseline="0" dirty="0" smtClean="0"/>
          </a:p>
          <a:p>
            <a:r>
              <a:rPr lang="en-US" i="1" baseline="0" dirty="0" smtClean="0"/>
              <a:t>As you can see from your sticky notes we tended to ask more questions in (identify those areas) and not as much in (identify those areas)…..they recommendation we would like to make for you is the following: use page 4-4 in your participant manual as a starting point and build a set of questions that are even more relevant to the products/services your firm provides and use that as your template/format when interviewing project sponsors to ensure you are “covering all the bases” and avoid missing a key area and/or question……</a:t>
            </a:r>
          </a:p>
          <a:p>
            <a:endParaRPr lang="en-US" i="1" baseline="0" dirty="0" smtClean="0"/>
          </a:p>
          <a:p>
            <a:r>
              <a:rPr lang="en-US" i="1" baseline="0" dirty="0" smtClean="0"/>
              <a:t>Based on Rackham’s work he discovered something very interesting…….the data he collected was compelling regarding SUCCESSFUL vs. UNSUCCESSFUL sales calls…what Rackham defined as a SUCCESSFUL call was one that mover up a level or closer to the final decision to buy……those sales calls that did not mover forward, he referred to as UNSUCCESSFUL ……..let’s see if we can figure out which categories were SUCCESSFUL vs. UNSUCCESSFUL in Rackham's’ work…..</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11</a:t>
            </a:fld>
            <a:endParaRPr lang="en-US" dirty="0"/>
          </a:p>
        </p:txBody>
      </p:sp>
    </p:spTree>
    <p:extLst>
      <p:ext uri="{BB962C8B-B14F-4D97-AF65-F5344CB8AC3E}">
        <p14:creationId xmlns:p14="http://schemas.microsoft.com/office/powerpoint/2010/main" val="32743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[cont’d] You will notice that as your team’s questions were collected during</a:t>
            </a:r>
            <a:r>
              <a:rPr lang="en-US" i="1" baseline="0" dirty="0" smtClean="0"/>
              <a:t> Last Person Standing I placed them in the 6 categories on the 2 flip charts that we used…..these categories are based on work done about 25 years ago by Neil Rackham…..Rackham studied thousands of sales people and documented the results of his work in a book called SPIN Selling (SPIN = Situation, Problems, Implications and Need-payoff). While he identified in sales four question types, we have added two additional questions for our work in consulting.</a:t>
            </a:r>
          </a:p>
          <a:p>
            <a:endParaRPr lang="en-US" i="1" baseline="0" dirty="0" smtClean="0"/>
          </a:p>
          <a:p>
            <a:r>
              <a:rPr lang="en-US" i="1" baseline="0" dirty="0" smtClean="0"/>
              <a:t>As you can see from your sticky notes we tended to ask more questions in (identify those areas) and not as much in (identify those areas)…..they recommendation we would like to make for you is the following: use page 4-4 in your participant manual as a starting point and build a set of questions that are even more relevant to the products/services your firm provides and use that as your template/format when interviewing project sponsors to ensure you are “covering all the bases” and avoid missing a key area and/or question……</a:t>
            </a:r>
          </a:p>
          <a:p>
            <a:endParaRPr lang="en-US" i="1" baseline="0" dirty="0" smtClean="0"/>
          </a:p>
          <a:p>
            <a:r>
              <a:rPr lang="en-US" i="1" baseline="0" dirty="0" smtClean="0"/>
              <a:t>Based on Rackham’s work he discovered something very interesting…….the data he collected was compelling regarding SUCCESSFUL vs. UNSUCCESSFUL sales calls…what Rackham defined as a SUCCESSFUL call was one that mover up a level or closer to the final decision to buy……those sales calls that did not mover forward, he referred to as UNSUCCESSFUL ……..let’s see if we can figure out which categories were SUCCESSFUL vs. UNSUCCESSFUL in Rackham's’ work…..</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12</a:t>
            </a:fld>
            <a:endParaRPr lang="en-US" dirty="0"/>
          </a:p>
        </p:txBody>
      </p:sp>
    </p:spTree>
    <p:extLst>
      <p:ext uri="{BB962C8B-B14F-4D97-AF65-F5344CB8AC3E}">
        <p14:creationId xmlns:p14="http://schemas.microsoft.com/office/powerpoint/2010/main" val="387202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[cont’d] You will notice that as your team’s questions were collected during</a:t>
            </a:r>
            <a:r>
              <a:rPr lang="en-US" i="1" baseline="0" dirty="0" smtClean="0"/>
              <a:t> Last Person Standing I placed them in the 6 categories on the 2 flip charts that we used…..these categories are based on work done about 25 years ago by Neil Rackham…..Rackham studied thousands of sales people and documented the results of his work in a book called SPIN Selling (SPIN = Situation, Problems, Implications and Need-payoff). While he identified in sales four question types, we have added two additional questions for our work in consulting.</a:t>
            </a:r>
          </a:p>
          <a:p>
            <a:endParaRPr lang="en-US" i="1" baseline="0" dirty="0" smtClean="0"/>
          </a:p>
          <a:p>
            <a:r>
              <a:rPr lang="en-US" i="1" baseline="0" dirty="0" smtClean="0"/>
              <a:t>As you can see from your sticky notes we tended to ask more questions in (identify those areas) and not as much in (identify those areas)…..they recommendation we would like to make for you is the following: use page 4-4 in your participant manual as a starting point and build a set of questions that are even more relevant to the products/services your firm provides and use that as your template/format when interviewing project sponsors to ensure you are “covering all the bases” and avoid missing a key area and/or question……</a:t>
            </a:r>
          </a:p>
          <a:p>
            <a:endParaRPr lang="en-US" i="1" baseline="0" dirty="0" smtClean="0"/>
          </a:p>
          <a:p>
            <a:r>
              <a:rPr lang="en-US" i="1" baseline="0" dirty="0" smtClean="0"/>
              <a:t>Based on Rackham’s work he discovered something very interesting…….the data he collected was compelling regarding SUCCESSFUL vs. UNSUCCESSFUL sales calls…what Rackham defined as a SUCCESSFUL call was one that mover up a level or closer to the final decision to buy……those sales calls that did not mover forward, he referred to as UNSUCCESSFUL ……..let’s see if we can figure out which categories were SUCCESSFUL vs. UNSUCCESSFUL in Rackham's’ work…..</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13</a:t>
            </a:fld>
            <a:endParaRPr lang="en-US" dirty="0"/>
          </a:p>
        </p:txBody>
      </p:sp>
    </p:spTree>
    <p:extLst>
      <p:ext uri="{BB962C8B-B14F-4D97-AF65-F5344CB8AC3E}">
        <p14:creationId xmlns:p14="http://schemas.microsoft.com/office/powerpoint/2010/main" val="349554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Here’s how we will do that…..first let’s rotate our team lead (to</a:t>
            </a:r>
            <a:r>
              <a:rPr lang="en-US" i="1" baseline="0" dirty="0" smtClean="0"/>
              <a:t> the person sitting clockwise to our last team lead)…..are we clear on the team lead?.....great….</a:t>
            </a:r>
          </a:p>
          <a:p>
            <a:endParaRPr lang="en-US" i="1" baseline="0" dirty="0" smtClean="0"/>
          </a:p>
          <a:p>
            <a:pPr marL="171450" indent="-171450">
              <a:buFont typeface="Arial" pitchFamily="34" charset="0"/>
              <a:buChar char="•"/>
            </a:pPr>
            <a:r>
              <a:rPr lang="en-US" i="1" baseline="0" dirty="0" smtClean="0"/>
              <a:t>Purpose: let’s see what your team believes the 2 SUCCESSFUL and the 2 UNSUCCESSFUL categories are…..</a:t>
            </a:r>
          </a:p>
          <a:p>
            <a:pPr marL="171450" indent="-171450">
              <a:buFont typeface="Arial" pitchFamily="34" charset="0"/>
              <a:buChar char="•"/>
            </a:pPr>
            <a:r>
              <a:rPr lang="en-US" i="1" baseline="0" dirty="0" smtClean="0"/>
              <a:t>Direction: each team, take 4 sticky notes; mark 2 with a large S  (for successful) and 2 with a large U (for unsuccessful)…..I will give you 2 minutes to discuss this as a team and ask the team lead to record on each of the “S” sticky notes question types you believe dominate successful calls and, on the “U” sticky notes, questions that dominate unsuccessful calls.</a:t>
            </a:r>
          </a:p>
          <a:p>
            <a:pPr marL="171450" indent="-171450">
              <a:buFont typeface="Arial" pitchFamily="34" charset="0"/>
              <a:buChar char="•"/>
            </a:pPr>
            <a:r>
              <a:rPr lang="en-US" i="1" baseline="0" dirty="0" smtClean="0"/>
              <a:t>Questions: are we clear on what I am asking you to do as a team? Are there any questions? (respond to the questions)</a:t>
            </a:r>
          </a:p>
          <a:p>
            <a:pPr marL="171450" indent="-171450">
              <a:buFont typeface="Arial" pitchFamily="34" charset="0"/>
              <a:buChar char="•"/>
            </a:pPr>
            <a:r>
              <a:rPr lang="en-US" i="1" baseline="0" dirty="0" smtClean="0"/>
              <a:t>Starting question: OK then…..think about the discussion we just had….think about the interviews you may have been a part of in your experience….think about which of these areas your team believes would move a sales call forward – and put the category name on that sticky marked with an S……then think about the categories that your team believes would not move a call forward and put the category name on the sticky marked with a U……</a:t>
            </a:r>
          </a:p>
          <a:p>
            <a:pPr marL="171450" indent="-171450">
              <a:buFont typeface="Arial" pitchFamily="34" charset="0"/>
              <a:buChar char="•"/>
            </a:pPr>
            <a:endParaRPr lang="en-US" i="1" baseline="0" dirty="0" smtClean="0"/>
          </a:p>
          <a:p>
            <a:pPr marL="0" indent="0">
              <a:buFont typeface="Arial" pitchFamily="34" charset="0"/>
              <a:buNone/>
            </a:pPr>
            <a:r>
              <a:rPr lang="en-US" i="1" baseline="0" dirty="0" smtClean="0"/>
              <a:t>(start the timer….when the time is up)….Great, let me start with the (purple) team…which 2 categories did you mark as successful (take these 2 sticky notes and put it on the flip chart……..(continue team-by-team with the successful and then reverse the order of the teams for the unsuccessful sticky notes)…….</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14</a:t>
            </a:fld>
            <a:endParaRPr lang="en-US" dirty="0"/>
          </a:p>
        </p:txBody>
      </p:sp>
    </p:spTree>
    <p:extLst>
      <p:ext uri="{BB962C8B-B14F-4D97-AF65-F5344CB8AC3E}">
        <p14:creationId xmlns:p14="http://schemas.microsoft.com/office/powerpoint/2010/main" val="2100035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baseline="0" dirty="0" smtClean="0"/>
              <a:t>Based on Rackham’s work, we have found that the unsuccessful calls tended to focus on Current Situation and Solution Process….why? Because we are thinking like contractors. We are asking, “What do you want me to do?” (situation) and, “How do you want me to do it?” (solution)</a:t>
            </a:r>
          </a:p>
          <a:p>
            <a:pPr marL="0" indent="0">
              <a:buFont typeface="Arial" pitchFamily="34" charset="0"/>
              <a:buNone/>
            </a:pPr>
            <a:endParaRPr lang="en-US" i="1" baseline="0" dirty="0" smtClean="0"/>
          </a:p>
          <a:p>
            <a:pPr marL="0" indent="0">
              <a:buFont typeface="Arial" pitchFamily="34" charset="0"/>
              <a:buNone/>
            </a:pPr>
            <a:r>
              <a:rPr lang="en-US" i="1" baseline="0" dirty="0" smtClean="0"/>
              <a:t>On the other hand (now there’s a great Randy Travis song)…..when we dig into Problems &amp; Implications what happens? The client “feels that pain”…the challenges they are facing, the extra time and/or $$$$ being wasted….not only does that remind them it “hurts” to think about it……..the other category is Benefits…….why?......when we ask about benefits it’s like telling a patient how much better they will feel after the pain is gone….when the project achieves its stated objectives….. These questions focus on understanding the client’s business – not just what we are being asked to do.</a:t>
            </a:r>
          </a:p>
          <a:p>
            <a:pPr marL="0" indent="0">
              <a:buFont typeface="Arial" pitchFamily="34" charset="0"/>
              <a:buNone/>
            </a:pPr>
            <a:endParaRPr lang="en-US" i="1" baseline="0" dirty="0" smtClean="0"/>
          </a:p>
          <a:p>
            <a:pPr marL="0" indent="0">
              <a:buFont typeface="Arial" pitchFamily="34" charset="0"/>
              <a:buNone/>
            </a:pPr>
            <a:r>
              <a:rPr lang="en-US" i="1" baseline="0" dirty="0" smtClean="0"/>
              <a:t>Again, it is important to ensure we cover all 6 of the areas but it is critical to dig into the Problems &amp; Implications and Benefits……..</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15</a:t>
            </a:fld>
            <a:endParaRPr lang="en-US" dirty="0"/>
          </a:p>
        </p:txBody>
      </p:sp>
    </p:spTree>
    <p:extLst>
      <p:ext uri="{BB962C8B-B14F-4D97-AF65-F5344CB8AC3E}">
        <p14:creationId xmlns:p14="http://schemas.microsoft.com/office/powerpoint/2010/main" val="257311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baseline="0" dirty="0" smtClean="0"/>
              <a:t>(NOTE: time permitting you may delve into the key differentiation between problems &amp; implications……an example to use could be selling sump pumps……you knock on my door offering a sump pump to remove the 2 inches of water in my basement from the recent flooding………that’s a problem, water in the basement……..if I am a single man with nothing in my basement, I may be willing to live with that water until I get around to it………now, let’s change the story, ever so slightly……I am married and now I have my wife that is storing her off season clothes in the basement (with water in it)……..what’s the implication…….I get that water out of my basement now….or I may be facing the purchase of a new wardrobe --- now that’s the implication of the problem and that is why I will be motivated to buy that sump pump………)</a:t>
            </a:r>
          </a:p>
          <a:p>
            <a:pPr marL="171450" indent="-171450">
              <a:buFont typeface="Arial" pitchFamily="34" charset="0"/>
              <a:buChar char="•"/>
            </a:pP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16</a:t>
            </a:fld>
            <a:endParaRPr lang="en-US" dirty="0"/>
          </a:p>
        </p:txBody>
      </p:sp>
    </p:spTree>
    <p:extLst>
      <p:ext uri="{BB962C8B-B14F-4D97-AF65-F5344CB8AC3E}">
        <p14:creationId xmlns:p14="http://schemas.microsoft.com/office/powerpoint/2010/main" val="147999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take a look at</a:t>
            </a:r>
            <a:r>
              <a:rPr lang="en-US" i="1" baseline="0" dirty="0" smtClean="0"/>
              <a:t> another really helpful tip or technique…….can I ask for a volunteer from the (red) team to do this role play with me?......thanks (name), let’s do it….you be the Sponsor and I will be the consultant…..</a:t>
            </a:r>
          </a:p>
          <a:p>
            <a:endParaRPr lang="en-US" i="1" baseline="0" dirty="0" smtClean="0"/>
          </a:p>
          <a:p>
            <a:r>
              <a:rPr lang="en-US" i="1" baseline="0" dirty="0" smtClean="0"/>
              <a:t>(after the role play is complete) Well, what do you think……great series of questions, agree? (nod your head)…..good, the real key here is these questions were very specific…….they went through the process of SSR-ing (pronounces searing)……I was doing the following:</a:t>
            </a:r>
          </a:p>
          <a:p>
            <a:pPr marL="171450" indent="-171450">
              <a:buFont typeface="Arial" pitchFamily="34" charset="0"/>
              <a:buChar char="•"/>
            </a:pPr>
            <a:r>
              <a:rPr lang="en-US" i="1" baseline="0" dirty="0" smtClean="0"/>
              <a:t>Size: keying into the key problem statement I was SIZING the problem….the key problem statement you are hearing…..if you stop after simply hearing the problem statement without SSR-ing it, you may chase the wrong problem or you may wind up “majoring in the minors” as we like to say…but not do</a:t>
            </a:r>
          </a:p>
          <a:p>
            <a:pPr marL="628650" lvl="1" indent="-171450">
              <a:buFont typeface="Arial" pitchFamily="34" charset="0"/>
              <a:buChar char="•"/>
            </a:pPr>
            <a:r>
              <a:rPr lang="en-US" i="1" baseline="0" dirty="0" smtClean="0"/>
              <a:t>What are some other reasons to Size the problem? …(facilitate the discussion….ensure key points are covered including: we want to know the relative size of this problem related to others; we want to size the solution to the problem --- e.g. a client has a $500 purchasing problem and we would not want to offer a $5 million SAP solution)</a:t>
            </a:r>
          </a:p>
          <a:p>
            <a:pPr marL="171450" indent="-171450">
              <a:buFont typeface="Arial" pitchFamily="34" charset="0"/>
              <a:buChar char="•"/>
            </a:pPr>
            <a:r>
              <a:rPr lang="en-US" i="1" baseline="0" dirty="0" smtClean="0"/>
              <a:t>Symptom: this is the “how do you know question” and it alerts us to what they client is seeing and what their perceptions are as well as viewing the issue from there eyes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20</a:t>
            </a:fld>
            <a:endParaRPr lang="en-US" dirty="0"/>
          </a:p>
        </p:txBody>
      </p:sp>
    </p:spTree>
    <p:extLst>
      <p:ext uri="{BB962C8B-B14F-4D97-AF65-F5344CB8AC3E}">
        <p14:creationId xmlns:p14="http://schemas.microsoft.com/office/powerpoint/2010/main" val="90685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Root cause: this is they “why” this problem exists….sometimes this is not as easy to ascertain as you may think…..the Japanese quality process states that to get to root cause we may have to go to the “why question” 5 times…..some of the other key points to the R include:</a:t>
            </a:r>
          </a:p>
          <a:p>
            <a:pPr marL="628650" lvl="1" indent="-171450">
              <a:buFont typeface="Arial" pitchFamily="34" charset="0"/>
              <a:buChar char="•"/>
            </a:pPr>
            <a:r>
              <a:rPr lang="en-US" i="1" baseline="0" dirty="0" smtClean="0"/>
              <a:t>A problem can occur for a multiple set of reasons</a:t>
            </a:r>
          </a:p>
          <a:p>
            <a:pPr marL="628650" lvl="1" indent="-171450">
              <a:buFont typeface="Arial" pitchFamily="34" charset="0"/>
              <a:buChar char="•"/>
            </a:pPr>
            <a:r>
              <a:rPr lang="en-US" i="1" baseline="0" dirty="0" smtClean="0"/>
              <a:t>We cannot solve the problem by addressing the symptoms…..although we can spent a lot of time addressing the symptoms……we can solve the problem when we understand the real issue and what is causing it – the why</a:t>
            </a:r>
          </a:p>
          <a:p>
            <a:pPr marL="628650" lvl="1" indent="-171450">
              <a:buFont typeface="Arial" pitchFamily="34" charset="0"/>
              <a:buChar char="•"/>
            </a:pPr>
            <a:r>
              <a:rPr lang="en-US" i="1" baseline="0" dirty="0" smtClean="0"/>
              <a:t>Keep asking, why is that happening? Why is that true? How do you know? What is the cause of that? Go deeper if you can……..</a:t>
            </a:r>
          </a:p>
          <a:p>
            <a:pPr marL="0" lvl="0" indent="0">
              <a:buFont typeface="Arial" pitchFamily="34" charset="0"/>
              <a:buNone/>
            </a:pPr>
            <a:r>
              <a:rPr lang="en-US" i="1" baseline="0" dirty="0" smtClean="0"/>
              <a:t>Finally, you will find that during many sponsor interviews, you will hear problem statements all over the place….as consultants, we must work on drilling down to determine what is really wrong.</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21</a:t>
            </a:fld>
            <a:endParaRPr lang="en-US" dirty="0"/>
          </a:p>
        </p:txBody>
      </p:sp>
    </p:spTree>
    <p:extLst>
      <p:ext uri="{BB962C8B-B14F-4D97-AF65-F5344CB8AC3E}">
        <p14:creationId xmlns:p14="http://schemas.microsoft.com/office/powerpoint/2010/main" val="93262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a:t>
            </a:r>
            <a:r>
              <a:rPr lang="en-US" i="1" dirty="0" smtClean="0"/>
              <a:t>Let’s take a look at</a:t>
            </a:r>
            <a:r>
              <a:rPr lang="en-US" i="1" baseline="0" dirty="0" smtClean="0"/>
              <a:t> another really helpful tip or technique…….can I ask for a volunteer from the (red) team to do this role play with me?......thanks (name), let’s do it….you be the Sponsor and I will be the consultant…..</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22</a:t>
            </a:fld>
            <a:endParaRPr lang="en-US" dirty="0"/>
          </a:p>
        </p:txBody>
      </p:sp>
    </p:spTree>
    <p:extLst>
      <p:ext uri="{BB962C8B-B14F-4D97-AF65-F5344CB8AC3E}">
        <p14:creationId xmlns:p14="http://schemas.microsoft.com/office/powerpoint/2010/main" val="7914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Checkpoint:</a:t>
            </a:r>
            <a:r>
              <a:rPr lang="en-US" i="1" baseline="0" dirty="0" smtClean="0"/>
              <a:t> we have just completed our module on Relationship Management where we defined what relationship was, the 4 stages of the process of relationship management, the 5 C’s of trust and recovering from those inevitable mistakes…..</a:t>
            </a:r>
          </a:p>
          <a:p>
            <a:endParaRPr lang="en-US" i="1" baseline="0" dirty="0" smtClean="0"/>
          </a:p>
          <a:p>
            <a:r>
              <a:rPr lang="en-US" i="1" baseline="0" dirty="0" smtClean="0"/>
              <a:t>What we are going to do next is start in the first of the 4 stages in the consulting process, Defining the Need and focus on a skill all consultants need to have, and that is questioning…..</a:t>
            </a:r>
          </a:p>
          <a:p>
            <a:endParaRPr lang="en-US" i="1" baseline="0" dirty="0" smtClean="0"/>
          </a:p>
          <a:p>
            <a:r>
              <a:rPr lang="en-US" i="1" baseline="0" dirty="0" smtClean="0"/>
              <a:t>The reason that is important is that questioning allows us to better understand our clients, the issues and challenges they are facing and questioning allows us to improve our understanding of people, problems, processes and many other areas……  </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1327272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(after the role play is complete) Well, what do you think……great series of questions, agree? (nod your head)…..good, the real key here is these questions were very specific…….they went through the process of SSR-ing (pronounces searing)……I was doing the following:</a:t>
            </a:r>
          </a:p>
          <a:p>
            <a:pPr marL="171450" indent="-171450">
              <a:buFont typeface="Arial" pitchFamily="34" charset="0"/>
              <a:buChar char="•"/>
            </a:pPr>
            <a:r>
              <a:rPr lang="en-US" i="1" baseline="0" dirty="0" smtClean="0"/>
              <a:t>Size: keying into the key problem statement I was SIZING the problem….the key problem statement you are hearing…..if you stop after simply hearing the problem statement without SSR-ing it, you may chase the wrong problem or you may wind up “majoring in the minors” as we like to say…but not do</a:t>
            </a:r>
          </a:p>
          <a:p>
            <a:pPr marL="628650" lvl="1" indent="-171450">
              <a:buFont typeface="Arial" pitchFamily="34" charset="0"/>
              <a:buChar char="•"/>
            </a:pPr>
            <a:r>
              <a:rPr lang="en-US" i="1" baseline="0" dirty="0" smtClean="0"/>
              <a:t>What are some other reasons to Size the problem? …(facilitate the discussion….ensure key points are covered including: we want to know the relative size of this problem related to others; we want to size the solution to the problem --- e.g. a client has a $500 purchasing problem and we would not want to offer a $5 million SAP solution)</a:t>
            </a:r>
          </a:p>
          <a:p>
            <a:pPr marL="171450" indent="-171450">
              <a:buFont typeface="Arial" pitchFamily="34" charset="0"/>
              <a:buChar char="•"/>
            </a:pPr>
            <a:r>
              <a:rPr lang="en-US" i="1" baseline="0" dirty="0" smtClean="0"/>
              <a:t>Symptom: this is the “how do you know question” and it alerts us to what they client is seeing and what their perceptions are as well as viewing the issue from there eyes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23</a:t>
            </a:fld>
            <a:endParaRPr lang="en-US" dirty="0"/>
          </a:p>
        </p:txBody>
      </p:sp>
    </p:spTree>
    <p:extLst>
      <p:ext uri="{BB962C8B-B14F-4D97-AF65-F5344CB8AC3E}">
        <p14:creationId xmlns:p14="http://schemas.microsoft.com/office/powerpoint/2010/main" val="314800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Root cause: this is they “why” this problem exists….sometimes this is not as easy to ascertain as you may think…..the Japanese quality process states that to get to root cause we may have to go to the “why question” 5 times…..some of the other key points to the R include:</a:t>
            </a:r>
          </a:p>
          <a:p>
            <a:pPr marL="628650" lvl="1" indent="-171450">
              <a:buFont typeface="Arial" pitchFamily="34" charset="0"/>
              <a:buChar char="•"/>
            </a:pPr>
            <a:r>
              <a:rPr lang="en-US" i="1" baseline="0" dirty="0" smtClean="0"/>
              <a:t>A problem can occur for a multiple set of reasons</a:t>
            </a:r>
          </a:p>
          <a:p>
            <a:pPr marL="628650" lvl="1" indent="-171450">
              <a:buFont typeface="Arial" pitchFamily="34" charset="0"/>
              <a:buChar char="•"/>
            </a:pPr>
            <a:r>
              <a:rPr lang="en-US" i="1" baseline="0" dirty="0" smtClean="0"/>
              <a:t>We cannot solve the problem by addressing the symptoms…..although we can spent a lot of time addressing the symptoms……we can solve the problem when we understand the real issue and what is causing it – the why</a:t>
            </a:r>
          </a:p>
          <a:p>
            <a:pPr marL="628650" lvl="1" indent="-171450">
              <a:buFont typeface="Arial" pitchFamily="34" charset="0"/>
              <a:buChar char="•"/>
            </a:pPr>
            <a:r>
              <a:rPr lang="en-US" i="1" baseline="0" dirty="0" smtClean="0"/>
              <a:t>Keep asking, why is that happening? Why is that true? How do you know? What is the cause of that? Go deeper if you can……..</a:t>
            </a:r>
          </a:p>
          <a:p>
            <a:pPr marL="0" lvl="0" indent="0">
              <a:buFont typeface="Arial" pitchFamily="34" charset="0"/>
              <a:buNone/>
            </a:pPr>
            <a:r>
              <a:rPr lang="en-US" i="1" baseline="0" dirty="0" smtClean="0"/>
              <a:t>Finally, you will find that during many sponsor interviews, you will hear problem statements all over the place….as consultants, we must work on drilling down to determine what is really wrong.</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24</a:t>
            </a:fld>
            <a:endParaRPr lang="en-US" dirty="0"/>
          </a:p>
        </p:txBody>
      </p:sp>
    </p:spTree>
    <p:extLst>
      <p:ext uri="{BB962C8B-B14F-4D97-AF65-F5344CB8AC3E}">
        <p14:creationId xmlns:p14="http://schemas.microsoft.com/office/powerpoint/2010/main" val="280564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practice</a:t>
            </a:r>
            <a:r>
              <a:rPr lang="en-US" i="1" baseline="0" dirty="0" smtClean="0"/>
              <a:t> SSR-ing in our teams……..the way we will do this is to ask the (red) team to take the 1</a:t>
            </a:r>
            <a:r>
              <a:rPr lang="en-US" i="1" baseline="30000" dirty="0" smtClean="0"/>
              <a:t>st</a:t>
            </a:r>
            <a:r>
              <a:rPr lang="en-US" i="1" baseline="0" dirty="0" smtClean="0"/>
              <a:t> question…..etc. and our new team leader will be the person clockwise from our last team leader…..each team leader will write the questions, by category (SSR) for their team…..1 post-it will have the Size question(s), another the Symptom question(s) and the 3</a:t>
            </a:r>
            <a:r>
              <a:rPr lang="en-US" i="1" baseline="30000" dirty="0" smtClean="0"/>
              <a:t>rd</a:t>
            </a:r>
            <a:r>
              <a:rPr lang="en-US" i="1" baseline="0" dirty="0" smtClean="0"/>
              <a:t> the Root Cause question(s)……any questions…..(respond to questions)……alright then, I will set the clock for 2 minutes……let’s get started…..</a:t>
            </a:r>
          </a:p>
          <a:p>
            <a:endParaRPr lang="en-US" i="1" baseline="0" dirty="0" smtClean="0"/>
          </a:p>
          <a:p>
            <a:r>
              <a:rPr lang="en-US" i="1" baseline="0" dirty="0" smtClean="0"/>
              <a:t>(when the time is over)</a:t>
            </a:r>
          </a:p>
          <a:p>
            <a:endParaRPr lang="en-US" i="1" baseline="0" dirty="0" smtClean="0"/>
          </a:p>
          <a:p>
            <a:r>
              <a:rPr lang="en-US" i="1" baseline="0" dirty="0" smtClean="0"/>
              <a:t>OK, let’s start with the (green) team this time……let’s start with your Size questions……..then Symptom then Root Cause…..(have the team leaders read their size questions to you…..ask other teams if they agree whether or not that is a size question, etc. some examples of probing for the 3 scenarios are below:</a:t>
            </a:r>
          </a:p>
          <a:p>
            <a:endParaRPr lang="en-US" i="1" baseline="0" dirty="0" smtClean="0"/>
          </a:p>
          <a:p>
            <a:pPr marL="0" indent="0">
              <a:buNone/>
            </a:pPr>
            <a:r>
              <a:rPr lang="en-US" i="1" baseline="0" dirty="0" smtClean="0"/>
              <a:t>Scenario 1: Our people are not effective consultants</a:t>
            </a:r>
          </a:p>
          <a:p>
            <a:pPr marL="228600" lvl="0" indent="-228600">
              <a:buAutoNum type="arabicPeriod"/>
            </a:pPr>
            <a:r>
              <a:rPr lang="en-US" i="1" baseline="0" dirty="0" smtClean="0"/>
              <a:t>Size: what % are not effective? How many are not effective (out of how many total people)?</a:t>
            </a:r>
          </a:p>
          <a:p>
            <a:pPr marL="228600" lvl="0" indent="-228600">
              <a:buAutoNum type="arabicPeriod"/>
            </a:pPr>
            <a:r>
              <a:rPr lang="en-US" i="1" baseline="0" dirty="0" smtClean="0"/>
              <a:t>Symptom: How do you know they are not effective? What are you seeing that tells you they are not effective?</a:t>
            </a:r>
          </a:p>
          <a:p>
            <a:pPr marL="228600" lvl="0" indent="-228600">
              <a:buAutoNum type="arabicPeriod"/>
            </a:pPr>
            <a:r>
              <a:rPr lang="en-US" i="1" baseline="0" dirty="0" smtClean="0"/>
              <a:t>Root Cause: Why do they do _________ if ________ is not effective?</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25</a:t>
            </a:fld>
            <a:endParaRPr lang="en-US" dirty="0"/>
          </a:p>
        </p:txBody>
      </p:sp>
    </p:spTree>
    <p:extLst>
      <p:ext uri="{BB962C8B-B14F-4D97-AF65-F5344CB8AC3E}">
        <p14:creationId xmlns:p14="http://schemas.microsoft.com/office/powerpoint/2010/main" val="198791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i="1" baseline="0" dirty="0" smtClean="0"/>
              <a:t>Scenario 2: We are hiring the wrong people</a:t>
            </a:r>
          </a:p>
          <a:p>
            <a:pPr marL="228600" lvl="0" indent="-228600">
              <a:buAutoNum type="arabicPeriod"/>
            </a:pPr>
            <a:r>
              <a:rPr lang="en-US" i="1" baseline="0" dirty="0" smtClean="0"/>
              <a:t>Size: What % are wrong? How many are wrong (out of how many)?</a:t>
            </a:r>
          </a:p>
          <a:p>
            <a:pPr marL="228600" lvl="0" indent="-228600">
              <a:buAutoNum type="arabicPeriod"/>
            </a:pPr>
            <a:r>
              <a:rPr lang="en-US" i="1" baseline="0" dirty="0" smtClean="0"/>
              <a:t>Symptom: How do you know they are the wrong people? (note; key to determine if they are telling you that the hiring process is an issue or the onboarding process is an issue, etc.</a:t>
            </a:r>
          </a:p>
          <a:p>
            <a:pPr marL="228600" lvl="0" indent="-228600">
              <a:buAutoNum type="arabicPeriod"/>
            </a:pPr>
            <a:r>
              <a:rPr lang="en-US" i="1" baseline="0" dirty="0" smtClean="0"/>
              <a:t>Root Cause: Why do you ______________ if _______________ results in hiring the wrong people? (again honing in on where the problem really is so you tackle the root cause and not the symptom)</a:t>
            </a:r>
          </a:p>
          <a:p>
            <a:pPr marL="228600" lvl="0" indent="-228600">
              <a:buAutoNum type="arabicPeriod"/>
            </a:pPr>
            <a:endParaRPr lang="en-US" i="1" baseline="0" dirty="0" smtClean="0"/>
          </a:p>
          <a:p>
            <a:pPr marL="0" lvl="0" indent="0">
              <a:buNone/>
            </a:pPr>
            <a:r>
              <a:rPr lang="en-US" i="1" baseline="0" dirty="0" smtClean="0"/>
              <a:t>Scenario 3: Our current process needs to be streamlined</a:t>
            </a:r>
          </a:p>
          <a:p>
            <a:pPr marL="228600" lvl="0" indent="-228600">
              <a:buAutoNum type="arabicPeriod"/>
            </a:pPr>
            <a:r>
              <a:rPr lang="en-US" i="1" baseline="0" dirty="0" smtClean="0"/>
              <a:t>Size: How long does the existing process take?</a:t>
            </a:r>
          </a:p>
          <a:p>
            <a:pPr marL="228600" lvl="0" indent="-228600">
              <a:buAutoNum type="arabicPeriod"/>
            </a:pPr>
            <a:r>
              <a:rPr lang="en-US" i="1" baseline="0" dirty="0" smtClean="0"/>
              <a:t>Symptom: How do you know it needs to be streamlined? </a:t>
            </a:r>
          </a:p>
          <a:p>
            <a:pPr marL="228600" lvl="0" indent="-228600">
              <a:buAutoNum type="arabicPeriod"/>
            </a:pPr>
            <a:r>
              <a:rPr lang="en-US" i="1" baseline="0" dirty="0" smtClean="0"/>
              <a:t>Root Cause: Why do you _______ if __________ is not efficient/part of the streamlined process?</a:t>
            </a:r>
          </a:p>
          <a:p>
            <a:pPr marL="228600" lvl="0" indent="-228600">
              <a:buAutoNum type="arabicPeriod"/>
            </a:pPr>
            <a:endParaRPr lang="en-US" i="1" baseline="0" dirty="0" smtClean="0"/>
          </a:p>
          <a:p>
            <a:pPr marL="0" lvl="0" indent="0">
              <a:buNone/>
            </a:pPr>
            <a:r>
              <a:rPr lang="en-US" i="1" baseline="0" dirty="0" smtClean="0"/>
              <a:t>Scenario 4: Our information systems are causing some of our hiring problems</a:t>
            </a:r>
          </a:p>
          <a:p>
            <a:pPr marL="228600" lvl="0" indent="-228600">
              <a:buAutoNum type="arabicPeriod"/>
            </a:pPr>
            <a:r>
              <a:rPr lang="en-US" i="1" baseline="0" dirty="0" smtClean="0"/>
              <a:t>Size: How much are the systems involved in the hiring process?</a:t>
            </a:r>
          </a:p>
          <a:p>
            <a:pPr marL="228600" lvl="0" indent="-228600">
              <a:buAutoNum type="arabicPeriod"/>
            </a:pPr>
            <a:r>
              <a:rPr lang="en-US" i="1" baseline="0" dirty="0" smtClean="0"/>
              <a:t>Symptom: How do you know the systems are causing the problems?</a:t>
            </a:r>
          </a:p>
          <a:p>
            <a:pPr marL="228600" lvl="0" indent="-228600">
              <a:buAutoNum type="arabicPeriod"/>
            </a:pPr>
            <a:r>
              <a:rPr lang="en-US" i="1" baseline="0" dirty="0" smtClean="0"/>
              <a:t>Root Cause: Why do you use the system only for ______ if partial use causes ______ or Why do you use systems to do _______ if systems are causing __________? (lots of variations exist for many of these and, in particular, this Scenario)</a:t>
            </a:r>
          </a:p>
        </p:txBody>
      </p:sp>
      <p:sp>
        <p:nvSpPr>
          <p:cNvPr id="4" name="Slide Number Placeholder 3"/>
          <p:cNvSpPr>
            <a:spLocks noGrp="1"/>
          </p:cNvSpPr>
          <p:nvPr>
            <p:ph type="sldNum" sz="quarter" idx="10"/>
          </p:nvPr>
        </p:nvSpPr>
        <p:spPr/>
        <p:txBody>
          <a:bodyPr/>
          <a:lstStyle/>
          <a:p>
            <a:fld id="{13FBA1D5-D119-4E4C-87A6-230C7B59CEE9}" type="slidenum">
              <a:rPr lang="en-US" smtClean="0"/>
              <a:pPr/>
              <a:t>26</a:t>
            </a:fld>
            <a:endParaRPr lang="en-US" dirty="0"/>
          </a:p>
        </p:txBody>
      </p:sp>
    </p:spTree>
    <p:extLst>
      <p:ext uri="{BB962C8B-B14F-4D97-AF65-F5344CB8AC3E}">
        <p14:creationId xmlns:p14="http://schemas.microsoft.com/office/powerpoint/2010/main" val="406374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next technique,</a:t>
            </a:r>
            <a:r>
              <a:rPr lang="en-US" i="1" baseline="0" dirty="0" smtClean="0"/>
              <a:t> funneling, can be very helpful in determining what our clients really value……many of the clients we work with will often times have a tendency to offer us their evaluation statements which, unfunneled, can put us off on “wild goose chases”……for example, let’s go with a personal example first to highlight what we mean…….a good friend of yours says something like this to you, “Hey, I saw one of the best movies I have seen in a long time last Friday…..I highly recommend that you and your date go see that flick”……since this is a good friend of yours you go out for dinner, buy 2 movie tickets a bag of popcorn, drinks…..OK, you dropped about $50 before the movie starts running…..as the movie opens you realize this is a Jim Carrey slapstick comedy and you and your partner hate slapstick comedies and rally prefer suspense flicks……something like that ever happen to you? (raise your hand)….yes, me too…..well you made a decision or took an action, based on an Evaluation Statement…..you did not funnel it…..that might have sounded more like this……first your friend said:</a:t>
            </a:r>
          </a:p>
          <a:p>
            <a:endParaRPr lang="en-US" i="1" baseline="0" dirty="0" smtClean="0"/>
          </a:p>
          <a:p>
            <a:r>
              <a:rPr lang="en-US" i="1" baseline="0" dirty="0" smtClean="0"/>
              <a:t>“Hey, I saw one of the best movies I have seen in a long time last Friday…..I highly recommend that you and your date go see that flick”….and you might have thought to yourself….hey, that was an Evaluation Statement…..let me funnel it…..and you would have asked your friend, “what was it about that movie, that makes you say that?”…..you are probing for observations about the movie, to which your friend might have responded, “From the opening scene, Jim Carrey was hilarious, it had us laughing all movie long”……you could then have said something along the lines of, “Sounds like you really enjoy comedies, is that correct?”……your are confirming your friends Values…….</a:t>
            </a:r>
          </a:p>
        </p:txBody>
      </p:sp>
      <p:sp>
        <p:nvSpPr>
          <p:cNvPr id="4" name="Slide Number Placeholder 3"/>
          <p:cNvSpPr>
            <a:spLocks noGrp="1"/>
          </p:cNvSpPr>
          <p:nvPr>
            <p:ph type="sldNum" sz="quarter" idx="10"/>
          </p:nvPr>
        </p:nvSpPr>
        <p:spPr/>
        <p:txBody>
          <a:bodyPr/>
          <a:lstStyle/>
          <a:p>
            <a:fld id="{13FBA1D5-D119-4E4C-87A6-230C7B59CEE9}" type="slidenum">
              <a:rPr lang="en-US" smtClean="0"/>
              <a:pPr/>
              <a:t>27</a:t>
            </a:fld>
            <a:endParaRPr lang="en-US" dirty="0"/>
          </a:p>
        </p:txBody>
      </p:sp>
    </p:spTree>
    <p:extLst>
      <p:ext uri="{BB962C8B-B14F-4D97-AF65-F5344CB8AC3E}">
        <p14:creationId xmlns:p14="http://schemas.microsoft.com/office/powerpoint/2010/main" val="4039605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Let’s use more of a business scenario……(name), let me ask you to play the role of the Sponsor in the participant manual and I will play the role of the Consultant…..(do role play in the manual…...use the ask, what is the evaluation statement in this scenario…..”great, it was….”but he wasn’t very good”….what does that tell us about why?......that’s right not much…..so, what will we do…..probe for specifics…..that is what will tell you something about what that client values…….let’s look at 2 different ways that might proceed…….</a:t>
            </a:r>
          </a:p>
          <a:p>
            <a:endParaRPr lang="en-US" i="1" baseline="0" dirty="0" smtClean="0"/>
          </a:p>
          <a:p>
            <a:r>
              <a:rPr lang="en-US" i="1" baseline="0" dirty="0" smtClean="0"/>
              <a:t>Observation/Value Option 1:</a:t>
            </a:r>
          </a:p>
          <a:p>
            <a:r>
              <a:rPr lang="en-US" i="1" baseline="0" dirty="0" smtClean="0"/>
              <a:t>Observation: well every time we had  a meeting there was a rigid agenda, tight timeframes for each agenda item…....there was no room to simply talk about his problems……..</a:t>
            </a:r>
          </a:p>
          <a:p>
            <a:r>
              <a:rPr lang="en-US" i="1" baseline="0" dirty="0" smtClean="0"/>
              <a:t>Value: this Sponsor prefers a little less formal structure………</a:t>
            </a:r>
          </a:p>
          <a:p>
            <a:endParaRPr lang="en-US" i="1" baseline="0" dirty="0" smtClean="0"/>
          </a:p>
          <a:p>
            <a:r>
              <a:rPr lang="en-US" i="1" baseline="0" dirty="0" smtClean="0"/>
              <a:t>VERSUS</a:t>
            </a:r>
          </a:p>
          <a:p>
            <a:endParaRPr lang="en-US" i="1" baseline="0" dirty="0" smtClean="0"/>
          </a:p>
          <a:p>
            <a:r>
              <a:rPr lang="en-US" i="1" baseline="0" dirty="0" smtClean="0"/>
              <a:t>Observation/Value Option 2:</a:t>
            </a:r>
          </a:p>
          <a:p>
            <a:r>
              <a:rPr lang="en-US" i="1" baseline="0" dirty="0" smtClean="0"/>
              <a:t>Observation: well every time we had  a meeting there was a no agenda, no timeframes…....there was no structure or framework to work with…..</a:t>
            </a:r>
          </a:p>
          <a:p>
            <a:r>
              <a:rPr lang="en-US" i="1" baseline="0" dirty="0" smtClean="0"/>
              <a:t>Value: this Sponsor prefers process and a structured approach………</a:t>
            </a:r>
          </a:p>
          <a:p>
            <a:endParaRPr lang="en-US" i="1" baseline="0" dirty="0" smtClean="0"/>
          </a:p>
          <a:p>
            <a:r>
              <a:rPr lang="en-US" i="1" baseline="0" dirty="0" smtClean="0"/>
              <a:t>THE KEY: Same Evaluation Statement can have an entirely different set of observations and allow us, as consultants, to learn more about what our clients value</a:t>
            </a:r>
          </a:p>
          <a:p>
            <a:endParaRPr lang="en-US" i="1" baseline="0" dirty="0" smtClean="0"/>
          </a:p>
          <a:p>
            <a:r>
              <a:rPr lang="en-US" i="1" baseline="0" dirty="0" smtClean="0"/>
              <a:t>Has anyone had a relevant experience in dealing with an Evaluation Statement?....(have someone share or ask for questions and move on)</a:t>
            </a:r>
          </a:p>
          <a:p>
            <a:endParaRPr lang="en-US"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28</a:t>
            </a:fld>
            <a:endParaRPr lang="en-US" dirty="0"/>
          </a:p>
        </p:txBody>
      </p:sp>
    </p:spTree>
    <p:extLst>
      <p:ext uri="{BB962C8B-B14F-4D97-AF65-F5344CB8AC3E}">
        <p14:creationId xmlns:p14="http://schemas.microsoft.com/office/powerpoint/2010/main" val="4275271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29</a:t>
            </a:fld>
            <a:endParaRPr lang="en-US" dirty="0"/>
          </a:p>
        </p:txBody>
      </p:sp>
    </p:spTree>
    <p:extLst>
      <p:ext uri="{BB962C8B-B14F-4D97-AF65-F5344CB8AC3E}">
        <p14:creationId xmlns:p14="http://schemas.microsoft.com/office/powerpoint/2010/main" val="249914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assigning a participant as the Sponsor]</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30</a:t>
            </a:fld>
            <a:endParaRPr lang="en-US" dirty="0"/>
          </a:p>
        </p:txBody>
      </p:sp>
    </p:spTree>
    <p:extLst>
      <p:ext uri="{BB962C8B-B14F-4D97-AF65-F5344CB8AC3E}">
        <p14:creationId xmlns:p14="http://schemas.microsoft.com/office/powerpoint/2010/main" val="3636536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[cont’d: use</a:t>
            </a:r>
            <a:r>
              <a:rPr lang="en-US" baseline="0" dirty="0" smtClean="0"/>
              <a:t> this assigning a participant as the Sponsor]</a:t>
            </a:r>
            <a:endParaRPr lang="en-US"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31</a:t>
            </a:fld>
            <a:endParaRPr lang="en-US" dirty="0"/>
          </a:p>
        </p:txBody>
      </p:sp>
    </p:spTree>
    <p:extLst>
      <p:ext uri="{BB962C8B-B14F-4D97-AF65-F5344CB8AC3E}">
        <p14:creationId xmlns:p14="http://schemas.microsoft.com/office/powerpoint/2010/main" val="360606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Part of our jobs as consultants will include conducting meetings, interviews</a:t>
            </a:r>
            <a:r>
              <a:rPr lang="en-US" i="1" baseline="0" dirty="0" smtClean="0"/>
              <a:t> and similar things……can you imagine what one of our client executives think if you come to a meeting with them or an interview in their office and arrive without a place to take notes? Yes, that would strike them as less than prepared…..many times we may think that it might be better to focus on the conversation and make the notes later…..yet, often we get busy and, with the best of intentions, never get to those notes…….some key tips to more effective note taking:</a:t>
            </a:r>
          </a:p>
          <a:p>
            <a:endParaRPr lang="en-US" i="1" baseline="0" dirty="0" smtClean="0"/>
          </a:p>
          <a:p>
            <a:pPr marL="171450" indent="-171450">
              <a:buFont typeface="Arial" pitchFamily="34" charset="0"/>
              <a:buChar char="•"/>
            </a:pPr>
            <a:r>
              <a:rPr lang="en-US" i="1" baseline="0" dirty="0" smtClean="0"/>
              <a:t>Come prepared and come with a pad and pen to take notes</a:t>
            </a:r>
          </a:p>
          <a:p>
            <a:pPr marL="171450" indent="-171450">
              <a:buFont typeface="Arial" pitchFamily="34" charset="0"/>
              <a:buChar char="•"/>
            </a:pPr>
            <a:r>
              <a:rPr lang="en-US" i="1" baseline="0" dirty="0" smtClean="0"/>
              <a:t>Have a format or template; consider a grid format with the 6 question areas from our earlier discussion on the 6 key question areas: start with page 4-4 in your manual</a:t>
            </a:r>
          </a:p>
          <a:p>
            <a:pPr marL="171450" indent="-171450">
              <a:buFont typeface="Arial" pitchFamily="34" charset="0"/>
              <a:buChar char="•"/>
            </a:pPr>
            <a:r>
              <a:rPr lang="en-US" i="1" baseline="0" dirty="0" smtClean="0"/>
              <a:t>Once you have asked a question, allow the client an opportunity to respond; avoid interruptions; consider writing the question you want to follow-up with and noting that with a “?” mark in the margin</a:t>
            </a:r>
          </a:p>
          <a:p>
            <a:pPr marL="171450" indent="-171450">
              <a:buFont typeface="Arial" pitchFamily="34" charset="0"/>
              <a:buChar char="•"/>
            </a:pPr>
            <a:r>
              <a:rPr lang="en-US" i="1" baseline="0" dirty="0" smtClean="0"/>
              <a:t>Consider using a virtual meeting tool when interviewing remotely; the power of your client seeing their words helps them to crystalize their thinking….it is not unusual for us to hear this response when we take notes remotely and the client sees their words, “That’s not what I said” OR “That’s not what I meant”…….</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32</a:t>
            </a:fld>
            <a:endParaRPr lang="en-US" dirty="0"/>
          </a:p>
        </p:txBody>
      </p:sp>
    </p:spTree>
    <p:extLst>
      <p:ext uri="{BB962C8B-B14F-4D97-AF65-F5344CB8AC3E}">
        <p14:creationId xmlns:p14="http://schemas.microsoft.com/office/powerpoint/2010/main" val="117264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Checkpoint]</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a:t>
            </a:fld>
            <a:endParaRPr lang="en-US" dirty="0"/>
          </a:p>
        </p:txBody>
      </p:sp>
    </p:spTree>
    <p:extLst>
      <p:ext uri="{BB962C8B-B14F-4D97-AF65-F5344CB8AC3E}">
        <p14:creationId xmlns:p14="http://schemas.microsoft.com/office/powerpoint/2010/main" val="830191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Part of our jobs as consultants will include conducting meetings, interviews</a:t>
            </a:r>
            <a:r>
              <a:rPr lang="en-US" i="1" baseline="0" dirty="0" smtClean="0"/>
              <a:t> and similar things……can you imagine what one of our client executives think if you come to a meeting with them or an interview in their office and arrive without a place to take notes? Yes, that would strike them as less than prepared…..many times we may think that it might be better to focus on the conversation and make the notes later…..yet, often we get busy and, with the best of intentions, never get to those notes…….some key tips to more effective note taking:</a:t>
            </a:r>
          </a:p>
          <a:p>
            <a:endParaRPr lang="en-US" i="1" baseline="0" dirty="0" smtClean="0"/>
          </a:p>
          <a:p>
            <a:pPr marL="171450" indent="-171450">
              <a:buFont typeface="Arial" pitchFamily="34" charset="0"/>
              <a:buChar char="•"/>
            </a:pPr>
            <a:r>
              <a:rPr lang="en-US" i="1" baseline="0" dirty="0" smtClean="0"/>
              <a:t>Come prepared and come with a pad and pen to take notes</a:t>
            </a:r>
          </a:p>
          <a:p>
            <a:pPr marL="171450" indent="-171450">
              <a:buFont typeface="Arial" pitchFamily="34" charset="0"/>
              <a:buChar char="•"/>
            </a:pPr>
            <a:r>
              <a:rPr lang="en-US" i="1" baseline="0" dirty="0" smtClean="0"/>
              <a:t>Have a format or template; consider a grid format with the 6 question areas from our earlier discussion on the 6 key question areas: start with page 4-4 in your manual</a:t>
            </a:r>
          </a:p>
          <a:p>
            <a:pPr marL="171450" indent="-171450">
              <a:buFont typeface="Arial" pitchFamily="34" charset="0"/>
              <a:buChar char="•"/>
            </a:pPr>
            <a:r>
              <a:rPr lang="en-US" i="1" baseline="0" dirty="0" smtClean="0"/>
              <a:t>Once you have asked a question, allow the client an opportunity to respond; avoid interruptions; consider writing the question you want to follow-up with and noting that with a “?” mark in the margin</a:t>
            </a:r>
          </a:p>
          <a:p>
            <a:pPr marL="171450" indent="-171450">
              <a:buFont typeface="Arial" pitchFamily="34" charset="0"/>
              <a:buChar char="•"/>
            </a:pPr>
            <a:r>
              <a:rPr lang="en-US" i="1" baseline="0" dirty="0" smtClean="0"/>
              <a:t>Consider using a virtual meeting tool when interviewing remotely; the power of your client seeing their words helps them to crystalize their thinking….it is not unusual for us to hear this response when we take notes remotely and the client sees their words, “That’s not what I said” OR “That’s not what I meant”…….</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33</a:t>
            </a:fld>
            <a:endParaRPr lang="en-US" dirty="0"/>
          </a:p>
        </p:txBody>
      </p:sp>
    </p:spTree>
    <p:extLst>
      <p:ext uri="{BB962C8B-B14F-4D97-AF65-F5344CB8AC3E}">
        <p14:creationId xmlns:p14="http://schemas.microsoft.com/office/powerpoint/2010/main" val="1172647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34</a:t>
            </a:fld>
            <a:endParaRPr lang="en-US" dirty="0"/>
          </a:p>
        </p:txBody>
      </p:sp>
    </p:spTree>
    <p:extLst>
      <p:ext uri="{BB962C8B-B14F-4D97-AF65-F5344CB8AC3E}">
        <p14:creationId xmlns:p14="http://schemas.microsoft.com/office/powerpoint/2010/main" val="240045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35</a:t>
            </a:fld>
            <a:endParaRPr lang="en-US" dirty="0"/>
          </a:p>
        </p:txBody>
      </p:sp>
    </p:spTree>
    <p:extLst>
      <p:ext uri="{BB962C8B-B14F-4D97-AF65-F5344CB8AC3E}">
        <p14:creationId xmlns:p14="http://schemas.microsoft.com/office/powerpoint/2010/main" val="1641859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36</a:t>
            </a:fld>
            <a:endParaRPr lang="en-US" dirty="0"/>
          </a:p>
        </p:txBody>
      </p:sp>
    </p:spTree>
    <p:extLst>
      <p:ext uri="{BB962C8B-B14F-4D97-AF65-F5344CB8AC3E}">
        <p14:creationId xmlns:p14="http://schemas.microsoft.com/office/powerpoint/2010/main" val="413817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37</a:t>
            </a:fld>
            <a:endParaRPr lang="en-US" dirty="0"/>
          </a:p>
        </p:txBody>
      </p:sp>
    </p:spTree>
    <p:extLst>
      <p:ext uri="{BB962C8B-B14F-4D97-AF65-F5344CB8AC3E}">
        <p14:creationId xmlns:p14="http://schemas.microsoft.com/office/powerpoint/2010/main" val="420743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38</a:t>
            </a:fld>
            <a:endParaRPr lang="en-US" dirty="0"/>
          </a:p>
        </p:txBody>
      </p:sp>
    </p:spTree>
    <p:extLst>
      <p:ext uri="{BB962C8B-B14F-4D97-AF65-F5344CB8AC3E}">
        <p14:creationId xmlns:p14="http://schemas.microsoft.com/office/powerpoint/2010/main" val="261052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39</a:t>
            </a:fld>
            <a:endParaRPr lang="en-US" dirty="0"/>
          </a:p>
        </p:txBody>
      </p:sp>
    </p:spTree>
    <p:extLst>
      <p:ext uri="{BB962C8B-B14F-4D97-AF65-F5344CB8AC3E}">
        <p14:creationId xmlns:p14="http://schemas.microsoft.com/office/powerpoint/2010/main" val="2133842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40</a:t>
            </a:fld>
            <a:endParaRPr lang="en-US" dirty="0"/>
          </a:p>
        </p:txBody>
      </p:sp>
    </p:spTree>
    <p:extLst>
      <p:ext uri="{BB962C8B-B14F-4D97-AF65-F5344CB8AC3E}">
        <p14:creationId xmlns:p14="http://schemas.microsoft.com/office/powerpoint/2010/main" val="2965583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41</a:t>
            </a:fld>
            <a:endParaRPr lang="en-US" dirty="0"/>
          </a:p>
        </p:txBody>
      </p:sp>
    </p:spTree>
    <p:extLst>
      <p:ext uri="{BB962C8B-B14F-4D97-AF65-F5344CB8AC3E}">
        <p14:creationId xmlns:p14="http://schemas.microsoft.com/office/powerpoint/2010/main" val="1150944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42</a:t>
            </a:fld>
            <a:endParaRPr lang="en-US" dirty="0"/>
          </a:p>
        </p:txBody>
      </p:sp>
    </p:spTree>
    <p:extLst>
      <p:ext uri="{BB962C8B-B14F-4D97-AF65-F5344CB8AC3E}">
        <p14:creationId xmlns:p14="http://schemas.microsoft.com/office/powerpoint/2010/main" val="309164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In this module we will cover the 6 best practices or techniques shown</a:t>
            </a:r>
            <a:r>
              <a:rPr lang="en-US" i="1" baseline="0" dirty="0" smtClean="0"/>
              <a:t> on this slide and on page 4-1 of your participant manual……so let’s get started……</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1102708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43</a:t>
            </a:fld>
            <a:endParaRPr lang="en-US" dirty="0"/>
          </a:p>
        </p:txBody>
      </p:sp>
    </p:spTree>
    <p:extLst>
      <p:ext uri="{BB962C8B-B14F-4D97-AF65-F5344CB8AC3E}">
        <p14:creationId xmlns:p14="http://schemas.microsoft.com/office/powerpoint/2010/main" val="251363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44</a:t>
            </a:fld>
            <a:endParaRPr lang="en-US" dirty="0"/>
          </a:p>
        </p:txBody>
      </p:sp>
    </p:spTree>
    <p:extLst>
      <p:ext uri="{BB962C8B-B14F-4D97-AF65-F5344CB8AC3E}">
        <p14:creationId xmlns:p14="http://schemas.microsoft.com/office/powerpoint/2010/main" val="426076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[Slide to guide the introduction</a:t>
            </a:r>
            <a:r>
              <a:rPr lang="en-US" i="0" baseline="0" dirty="0" smtClean="0"/>
              <a:t> for Application Exercise #1]</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45</a:t>
            </a:fld>
            <a:endParaRPr lang="en-US" dirty="0"/>
          </a:p>
        </p:txBody>
      </p:sp>
    </p:spTree>
    <p:extLst>
      <p:ext uri="{BB962C8B-B14F-4D97-AF65-F5344CB8AC3E}">
        <p14:creationId xmlns:p14="http://schemas.microsoft.com/office/powerpoint/2010/main" val="376080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(name), would you please reading this call from the VP of Administration……..</a:t>
            </a:r>
          </a:p>
          <a:p>
            <a:endParaRPr lang="en-US" i="1" dirty="0" smtClean="0"/>
          </a:p>
          <a:p>
            <a:r>
              <a:rPr lang="en-US" i="1" dirty="0" smtClean="0"/>
              <a:t>Interesting isn’t it…..the way I would like you to complete</a:t>
            </a:r>
            <a:r>
              <a:rPr lang="en-US" i="1" baseline="0" dirty="0" smtClean="0"/>
              <a:t> this exercise is as follows:</a:t>
            </a:r>
          </a:p>
          <a:p>
            <a:pPr marL="171450" indent="-171450">
              <a:buFont typeface="Arial" pitchFamily="34" charset="0"/>
              <a:buChar char="•"/>
            </a:pPr>
            <a:r>
              <a:rPr lang="en-US" i="1" baseline="0" dirty="0" smtClean="0"/>
              <a:t>Purpose: the purpose of the exercise is to identify all of the questions that we would want to have prepared for our meeting next Tuesday…..</a:t>
            </a:r>
          </a:p>
          <a:p>
            <a:pPr marL="171450" indent="-171450">
              <a:buFont typeface="Arial" pitchFamily="34" charset="0"/>
              <a:buChar char="•"/>
            </a:pPr>
            <a:endParaRPr lang="en-US" i="1" baseline="0" dirty="0" smtClean="0"/>
          </a:p>
          <a:p>
            <a:pPr marL="171450" indent="-171450">
              <a:buFont typeface="Arial" pitchFamily="34" charset="0"/>
              <a:buChar char="•"/>
            </a:pPr>
            <a:r>
              <a:rPr lang="en-US" i="1" baseline="0" dirty="0" smtClean="0"/>
              <a:t>Directions: let’s do this using our teams once again, (select a new team lead for each team)….team leads, your job will be to both participate and write down each question on a separate sticky note……each sticky note should have 1 question you and your team would plan to ask in your meeting next Tuesday…..I will set the timer for 2 minutes for us to complete this exercise….</a:t>
            </a:r>
          </a:p>
          <a:p>
            <a:pPr marL="171450" indent="-171450">
              <a:buFont typeface="Arial" pitchFamily="34" charset="0"/>
              <a:buChar char="•"/>
            </a:pPr>
            <a:r>
              <a:rPr lang="en-US" i="1" baseline="0" dirty="0" smtClean="0"/>
              <a:t>Keep in mind, after the meeting, you are NOT going to tell them the solution to their problem! After the meeting, you will create a proposal that tells them the steps you will take to determine how to solve their problem.</a:t>
            </a:r>
          </a:p>
          <a:p>
            <a:pPr marL="171450" indent="-171450">
              <a:buFont typeface="Arial" pitchFamily="34" charset="0"/>
              <a:buChar char="•"/>
            </a:pPr>
            <a:r>
              <a:rPr lang="en-US" i="1" baseline="0" dirty="0" smtClean="0"/>
              <a:t>Questions: are there any questions?........</a:t>
            </a:r>
          </a:p>
          <a:p>
            <a:pPr marL="171450" indent="-171450">
              <a:buFont typeface="Arial" pitchFamily="34" charset="0"/>
              <a:buChar char="•"/>
            </a:pPr>
            <a:r>
              <a:rPr lang="en-US" i="1" baseline="0" dirty="0" smtClean="0"/>
              <a:t>Starting Question: Think about the scenario described by the VP of Admin….think about the questions you will want to ask next Tuesday in your meeting….the areas you want know more about so that you can develop the steps necessary to understand the client’s challenges and identify all of the steps you will  recommend to tackle the issue they are facing…….let’s get started …..the timer has started, you have 2 minutes…..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5</a:t>
            </a:fld>
            <a:endParaRPr lang="en-US" dirty="0"/>
          </a:p>
        </p:txBody>
      </p:sp>
    </p:spTree>
    <p:extLst>
      <p:ext uri="{BB962C8B-B14F-4D97-AF65-F5344CB8AC3E}">
        <p14:creationId xmlns:p14="http://schemas.microsoft.com/office/powerpoint/2010/main" val="293507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baseline="0" dirty="0" smtClean="0"/>
              <a:t>(Prepare 2 Flip Charts labeled as follow (use the abbreviations):</a:t>
            </a:r>
          </a:p>
          <a:p>
            <a:pPr marL="228600" indent="-228600">
              <a:buFont typeface="+mj-lt"/>
              <a:buAutoNum type="arabicPeriod"/>
            </a:pPr>
            <a:r>
              <a:rPr lang="en-US" i="1" baseline="0" dirty="0" smtClean="0"/>
              <a:t>Flip Chart 1: Question Areas</a:t>
            </a:r>
          </a:p>
          <a:p>
            <a:pPr marL="685800" lvl="1" indent="-228600">
              <a:buFont typeface="Arial" pitchFamily="34" charset="0"/>
              <a:buChar char="•"/>
            </a:pPr>
            <a:r>
              <a:rPr lang="en-US" i="1" baseline="0" dirty="0" smtClean="0"/>
              <a:t>3 rows: CS (Current Situation), P&amp;I (Problems &amp; Implications) and, (Benefits)</a:t>
            </a:r>
          </a:p>
          <a:p>
            <a:pPr marL="228600" lvl="0" indent="-228600">
              <a:buFont typeface="+mj-lt"/>
              <a:buAutoNum type="arabicPeriod"/>
            </a:pPr>
            <a:r>
              <a:rPr lang="en-US" i="1" baseline="0" dirty="0" smtClean="0"/>
              <a:t>Flip Chart 2: Question Areas</a:t>
            </a:r>
          </a:p>
          <a:p>
            <a:pPr marL="685800" lvl="1" indent="-228600">
              <a:buFont typeface="Arial" pitchFamily="34" charset="0"/>
              <a:buChar char="•"/>
            </a:pPr>
            <a:r>
              <a:rPr lang="en-US" i="1" baseline="0" dirty="0" smtClean="0"/>
              <a:t>3 rows: SP (Solution Process), DP (Decision Process) and, C&amp;B (Constraints &amp; Barriers) </a:t>
            </a:r>
          </a:p>
          <a:p>
            <a:pPr marL="0" lvl="0" indent="0">
              <a:buFont typeface="Arial" pitchFamily="34" charset="0"/>
              <a:buNone/>
            </a:pPr>
            <a:r>
              <a:rPr lang="en-US" i="1" baseline="0" dirty="0" smtClean="0"/>
              <a:t>(when the timer is at 0)…OK time is up, I would like each team leader to gather all of their sticky notes and join me at the front of the room……please line up by the 2</a:t>
            </a:r>
            <a:r>
              <a:rPr lang="en-US" i="1" baseline="30000" dirty="0" smtClean="0"/>
              <a:t>nd</a:t>
            </a:r>
            <a:r>
              <a:rPr lang="en-US" i="1" baseline="0" dirty="0" smtClean="0"/>
              <a:t> flip chart……..</a:t>
            </a:r>
          </a:p>
          <a:p>
            <a:pPr marL="0" lvl="0" indent="0">
              <a:buFont typeface="Arial" pitchFamily="34" charset="0"/>
              <a:buNone/>
            </a:pPr>
            <a:endParaRPr lang="en-US" i="1" baseline="0" dirty="0" smtClean="0"/>
          </a:p>
          <a:p>
            <a:pPr marL="0" lvl="0" indent="0">
              <a:buFont typeface="Arial" pitchFamily="34" charset="0"/>
              <a:buNone/>
            </a:pPr>
            <a:r>
              <a:rPr lang="en-US" i="1" baseline="0" dirty="0" smtClean="0"/>
              <a:t>Great, let me explain how are going to complete this exercise we refer to as Last Person Standing……(name of 1</a:t>
            </a:r>
            <a:r>
              <a:rPr lang="en-US" i="1" baseline="30000" dirty="0" smtClean="0"/>
              <a:t>st</a:t>
            </a:r>
            <a:r>
              <a:rPr lang="en-US" i="1" baseline="0" dirty="0" smtClean="0"/>
              <a:t> person in line), you are going to give me one of your sticky notes and announce the question that is on it and move to the back of the line…..I will then place it on one of our 2 flip charts……(name of 2</a:t>
            </a:r>
            <a:r>
              <a:rPr lang="en-US" i="1" baseline="30000" dirty="0" smtClean="0"/>
              <a:t>nd</a:t>
            </a:r>
            <a:r>
              <a:rPr lang="en-US" i="1" baseline="0" dirty="0" smtClean="0"/>
              <a:t> person in line), you will give me one of your sticky notes and announce it and move to the back of the line…..I will then place it on 1 of our 2 flip charts……etc.</a:t>
            </a:r>
          </a:p>
          <a:p>
            <a:pPr marL="0" lvl="0" indent="0">
              <a:buFont typeface="Arial" pitchFamily="34" charset="0"/>
              <a:buNone/>
            </a:pPr>
            <a:endParaRPr lang="en-US" i="1" baseline="0" dirty="0" smtClean="0"/>
          </a:p>
          <a:p>
            <a:pPr marL="0" lvl="0" indent="0">
              <a:buFont typeface="Arial" pitchFamily="34" charset="0"/>
              <a:buNone/>
            </a:pPr>
            <a:r>
              <a:rPr lang="en-US" i="1" baseline="0" dirty="0" smtClean="0"/>
              <a:t>Those of you at the tables, your job is to listen for a duplicate….in this case we will define a duplicate as any question that would be answered the same way…..if the answer to a question would be the same answer as any previous sticky note, it is the same and is therefore considered a dup…do we all understand what a duplicate will be?....good, when you hear a dup, you must cross your arms in the air and honk……let me see and hear what that will sound like……..oh, come on you can put more into it that that…..let me see it one more time…..that’s more like it…….</a:t>
            </a:r>
          </a:p>
          <a:p>
            <a:pPr marL="0" lvl="0" indent="0">
              <a:buFont typeface="Arial" pitchFamily="34" charset="0"/>
              <a:buNone/>
            </a:pPr>
            <a:endParaRPr lang="en-US" i="1" baseline="0" dirty="0" smtClean="0"/>
          </a:p>
          <a:p>
            <a:pPr marL="0" lvl="0" indent="0">
              <a:buFont typeface="Arial" pitchFamily="34" charset="0"/>
              <a:buNone/>
            </a:pPr>
            <a:r>
              <a:rPr lang="en-US" i="1" baseline="0" dirty="0" smtClean="0"/>
              <a:t>alright, (name) get us started</a:t>
            </a:r>
          </a:p>
          <a:p>
            <a:pPr marL="0" lvl="0" indent="0">
              <a:buFont typeface="Arial" pitchFamily="34" charset="0"/>
              <a:buNone/>
            </a:pPr>
            <a:endParaRPr lang="en-US" i="1" baseline="0" dirty="0" smtClean="0"/>
          </a:p>
          <a:p>
            <a:pPr marL="0" lvl="0" indent="0">
              <a:buFont typeface="Arial"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6</a:t>
            </a:fld>
            <a:endParaRPr lang="en-US" dirty="0"/>
          </a:p>
        </p:txBody>
      </p:sp>
    </p:spTree>
    <p:extLst>
      <p:ext uri="{BB962C8B-B14F-4D97-AF65-F5344CB8AC3E}">
        <p14:creationId xmlns:p14="http://schemas.microsoft.com/office/powerpoint/2010/main" val="96042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[cont’d from prior slide/instructor notes; after</a:t>
            </a:r>
            <a:r>
              <a:rPr lang="en-US" baseline="0" dirty="0" smtClean="0"/>
              <a:t> you collect the questions, post them on the Flip Chart with the 6 Question Areas; this serves as a good example of where they tend to focus their questions (we typically find a focus on Current Situation and Solution Processes.</a:t>
            </a:r>
            <a:r>
              <a:rPr lang="en-US" dirty="0" smtClean="0"/>
              <a:t>]</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7</a:t>
            </a:fld>
            <a:endParaRPr lang="en-US" dirty="0"/>
          </a:p>
        </p:txBody>
      </p:sp>
    </p:spTree>
    <p:extLst>
      <p:ext uri="{BB962C8B-B14F-4D97-AF65-F5344CB8AC3E}">
        <p14:creationId xmlns:p14="http://schemas.microsoft.com/office/powerpoint/2010/main" val="99067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a:t>
            </a:r>
            <a:r>
              <a:rPr lang="en-US" b="0" baseline="0" dirty="0" smtClean="0"/>
              <a:t> is a fill-in-the-blank in your participant manual. Think about what we have just been discussing, think about the purpose, the why of the checkpoint. What are some of the purposes of the checkpoint? [select volunteers]</a:t>
            </a:r>
            <a:endParaRPr lang="en-US" b="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8</a:t>
            </a:fld>
            <a:endParaRPr lang="en-US" dirty="0"/>
          </a:p>
        </p:txBody>
      </p:sp>
    </p:spTree>
    <p:extLst>
      <p:ext uri="{BB962C8B-B14F-4D97-AF65-F5344CB8AC3E}">
        <p14:creationId xmlns:p14="http://schemas.microsoft.com/office/powerpoint/2010/main" val="48959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The key to gaining the understanding</a:t>
            </a:r>
            <a:r>
              <a:rPr lang="en-US" i="1" baseline="0" dirty="0" smtClean="0"/>
              <a:t> of our client problems and challenges in is our ability to probing, digging, confirming our understanding of both their requirements and their needs……they key for understanding our client objectives is asking the RIGHT QUESTIONS…….</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9</a:t>
            </a:fld>
            <a:endParaRPr lang="en-US" dirty="0"/>
          </a:p>
        </p:txBody>
      </p:sp>
    </p:spTree>
    <p:extLst>
      <p:ext uri="{BB962C8B-B14F-4D97-AF65-F5344CB8AC3E}">
        <p14:creationId xmlns:p14="http://schemas.microsoft.com/office/powerpoint/2010/main" val="92875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1992-2016, Leadership Strategies, Inc. - V16.01</a:t>
            </a: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500608" y="6356607"/>
            <a:ext cx="2354072" cy="448056"/>
          </a:xfrm>
          <a:prstGeom prst="rect">
            <a:avLst/>
          </a:prstGeom>
        </p:spPr>
      </p:pic>
      <p:sp>
        <p:nvSpPr>
          <p:cNvPr id="3" name="TextBox 2"/>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1992-2016, Leadership Strategies, Inc. V16.01</a:t>
            </a:r>
          </a:p>
        </p:txBody>
      </p:sp>
      <p:sp>
        <p:nvSpPr>
          <p:cNvPr id="6" name="TextBox 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442014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182808"/>
            <a:ext cx="9144000" cy="1042067"/>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ts val="7760"/>
              </a:lnSpc>
              <a:spcBef>
                <a:spcPct val="0"/>
              </a:spcBef>
              <a:spcAft>
                <a:spcPts val="0"/>
              </a:spcAft>
              <a:buClrTx/>
              <a:buSzTx/>
              <a:buFontTx/>
              <a:buNone/>
              <a:tabLst/>
              <a:defRPr/>
            </a:pPr>
            <a:r>
              <a:rPr kumimoji="0" lang="en-US" sz="6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IV.</a:t>
            </a:r>
            <a:r>
              <a:rPr kumimoji="0" lang="en-US" sz="6800" b="0" i="0" u="none" strike="noStrike" kern="1200" cap="all" spc="0" normalizeH="0" noProof="0" dirty="0" smtClean="0">
                <a:ln>
                  <a:noFill/>
                </a:ln>
                <a:solidFill>
                  <a:schemeClr val="bg1"/>
                </a:solidFill>
                <a:effectLst/>
                <a:uLnTx/>
                <a:uFillTx/>
                <a:latin typeface="Franklin Gothic Medium"/>
                <a:ea typeface="+mj-ea"/>
                <a:cs typeface="Franklin Gothic Medium"/>
              </a:rPr>
              <a:t> </a:t>
            </a:r>
            <a:r>
              <a:rPr kumimoji="0" lang="en-US" sz="6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Defining</a:t>
            </a:r>
            <a:r>
              <a:rPr kumimoji="0" lang="en-US" sz="6800" b="0" i="0" u="none" strike="noStrike" kern="1200" cap="all" spc="0" normalizeH="0" noProof="0" dirty="0" smtClean="0">
                <a:ln>
                  <a:noFill/>
                </a:ln>
                <a:solidFill>
                  <a:schemeClr val="bg1"/>
                </a:solidFill>
                <a:effectLst/>
                <a:uLnTx/>
                <a:uFillTx/>
                <a:latin typeface="Franklin Gothic Medium"/>
                <a:ea typeface="+mj-ea"/>
                <a:cs typeface="Franklin Gothic Medium"/>
              </a:rPr>
              <a:t> the need</a:t>
            </a:r>
            <a:endParaRPr kumimoji="0" lang="en-US" sz="6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9" name="Picture 8" descr="Define the Need_image.pdf"/>
          <p:cNvPicPr>
            <a:picLocks noChangeAspect="1"/>
          </p:cNvPicPr>
          <p:nvPr/>
        </p:nvPicPr>
        <p:blipFill rotWithShape="1">
          <a:blip r:embed="rId4">
            <a:extLst>
              <a:ext uri="{28A0092B-C50C-407E-A947-70E740481C1C}">
                <a14:useLocalDpi xmlns:a14="http://schemas.microsoft.com/office/drawing/2010/main" val="0"/>
              </a:ext>
            </a:extLst>
          </a:blip>
          <a:srcRect t="1" b="26994"/>
          <a:stretch/>
        </p:blipFill>
        <p:spPr>
          <a:xfrm>
            <a:off x="0" y="1"/>
            <a:ext cx="9144000" cy="5006720"/>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B. Understanding Client </a:t>
            </a:r>
            <a:br>
              <a:rPr lang="en-US" dirty="0" smtClean="0">
                <a:solidFill>
                  <a:schemeClr val="tx2"/>
                </a:solidFill>
              </a:rPr>
            </a:br>
            <a:r>
              <a:rPr lang="en-US" dirty="0">
                <a:solidFill>
                  <a:schemeClr val="tx2"/>
                </a:solidFill>
              </a:rPr>
              <a:t> </a:t>
            </a:r>
            <a:r>
              <a:rPr lang="en-US" dirty="0" smtClean="0">
                <a:solidFill>
                  <a:schemeClr val="tx2"/>
                </a:solidFill>
              </a:rPr>
              <a:t>   </a:t>
            </a:r>
            <a:r>
              <a:rPr lang="en-US" sz="2700" dirty="0" smtClean="0">
                <a:solidFill>
                  <a:schemeClr val="tx2"/>
                </a:solidFill>
              </a:rPr>
              <a:t> </a:t>
            </a:r>
            <a:r>
              <a:rPr lang="en-US" dirty="0" smtClean="0">
                <a:solidFill>
                  <a:schemeClr val="tx2"/>
                </a:solidFill>
              </a:rPr>
              <a:t>Objectives</a:t>
            </a:r>
            <a:endParaRPr lang="en-US" dirty="0">
              <a:solidFill>
                <a:schemeClr val="tx2"/>
              </a:solidFill>
            </a:endParaRPr>
          </a:p>
        </p:txBody>
      </p:sp>
      <p:sp>
        <p:nvSpPr>
          <p:cNvPr id="8" name="Rectangle 7"/>
          <p:cNvSpPr/>
          <p:nvPr/>
        </p:nvSpPr>
        <p:spPr>
          <a:xfrm>
            <a:off x="3212541" y="2558557"/>
            <a:ext cx="5219043" cy="1938992"/>
          </a:xfrm>
          <a:prstGeom prst="rect">
            <a:avLst/>
          </a:prstGeom>
        </p:spPr>
        <p:txBody>
          <a:bodyPr wrap="square">
            <a:spAutoFit/>
          </a:bodyPr>
          <a:lstStyle/>
          <a:p>
            <a:r>
              <a:rPr lang="en-US" sz="3000" dirty="0" smtClean="0">
                <a:solidFill>
                  <a:schemeClr val="tx2"/>
                </a:solidFill>
              </a:rPr>
              <a:t>A facilitative consultant uses questions to help clients gain a deeper understanding of their own need.</a:t>
            </a:r>
            <a:endParaRPr lang="en-US" sz="3000" dirty="0"/>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3</a:t>
            </a:r>
          </a:p>
        </p:txBody>
      </p:sp>
      <p:grpSp>
        <p:nvGrpSpPr>
          <p:cNvPr id="1050" name="Group 26"/>
          <p:cNvGrpSpPr>
            <a:grpSpLocks noChangeAspect="1"/>
          </p:cNvGrpSpPr>
          <p:nvPr/>
        </p:nvGrpSpPr>
        <p:grpSpPr bwMode="auto">
          <a:xfrm>
            <a:off x="996950" y="2517775"/>
            <a:ext cx="2068513" cy="2054225"/>
            <a:chOff x="628" y="1586"/>
            <a:chExt cx="1303" cy="1294"/>
          </a:xfrm>
        </p:grpSpPr>
        <p:sp>
          <p:nvSpPr>
            <p:cNvPr id="1049" name="AutoShape 25"/>
            <p:cNvSpPr>
              <a:spLocks noChangeAspect="1" noChangeArrowheads="1" noTextEdit="1"/>
            </p:cNvSpPr>
            <p:nvPr/>
          </p:nvSpPr>
          <p:spPr bwMode="auto">
            <a:xfrm>
              <a:off x="628" y="1586"/>
              <a:ext cx="1303" cy="1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732" y="1776"/>
              <a:ext cx="1077" cy="981"/>
            </a:xfrm>
            <a:custGeom>
              <a:avLst/>
              <a:gdLst/>
              <a:ahLst/>
              <a:cxnLst>
                <a:cxn ang="0">
                  <a:pos x="3341" y="0"/>
                </a:cxn>
                <a:cxn ang="0">
                  <a:pos x="3341" y="0"/>
                </a:cxn>
                <a:cxn ang="0">
                  <a:pos x="813" y="19"/>
                </a:cxn>
                <a:cxn ang="0">
                  <a:pos x="0" y="749"/>
                </a:cxn>
                <a:cxn ang="0">
                  <a:pos x="1517" y="2952"/>
                </a:cxn>
                <a:cxn ang="0">
                  <a:pos x="2064" y="3763"/>
                </a:cxn>
                <a:cxn ang="0">
                  <a:pos x="4128" y="730"/>
                </a:cxn>
                <a:cxn ang="0">
                  <a:pos x="3341" y="0"/>
                </a:cxn>
              </a:cxnLst>
              <a:rect l="0" t="0" r="r" b="b"/>
              <a:pathLst>
                <a:path w="4128" h="3763">
                  <a:moveTo>
                    <a:pt x="3341" y="0"/>
                  </a:moveTo>
                  <a:lnTo>
                    <a:pt x="3341" y="0"/>
                  </a:lnTo>
                  <a:lnTo>
                    <a:pt x="813" y="19"/>
                  </a:lnTo>
                  <a:lnTo>
                    <a:pt x="0" y="749"/>
                  </a:lnTo>
                  <a:lnTo>
                    <a:pt x="1517" y="2952"/>
                  </a:lnTo>
                  <a:lnTo>
                    <a:pt x="2064" y="3763"/>
                  </a:lnTo>
                  <a:lnTo>
                    <a:pt x="4128" y="730"/>
                  </a:lnTo>
                  <a:lnTo>
                    <a:pt x="334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p:cNvSpPr>
            <p:nvPr/>
          </p:nvSpPr>
          <p:spPr bwMode="auto">
            <a:xfrm>
              <a:off x="1002" y="1726"/>
              <a:ext cx="536" cy="83"/>
            </a:xfrm>
            <a:custGeom>
              <a:avLst/>
              <a:gdLst/>
              <a:ahLst/>
              <a:cxnLst>
                <a:cxn ang="0">
                  <a:pos x="1027" y="317"/>
                </a:cxn>
                <a:cxn ang="0">
                  <a:pos x="1027" y="317"/>
                </a:cxn>
                <a:cxn ang="0">
                  <a:pos x="2054" y="158"/>
                </a:cxn>
                <a:cxn ang="0">
                  <a:pos x="1027" y="0"/>
                </a:cxn>
                <a:cxn ang="0">
                  <a:pos x="0" y="158"/>
                </a:cxn>
                <a:cxn ang="0">
                  <a:pos x="1027" y="317"/>
                </a:cxn>
              </a:cxnLst>
              <a:rect l="0" t="0" r="r" b="b"/>
              <a:pathLst>
                <a:path w="2054" h="317">
                  <a:moveTo>
                    <a:pt x="1027" y="317"/>
                  </a:moveTo>
                  <a:lnTo>
                    <a:pt x="1027" y="317"/>
                  </a:lnTo>
                  <a:cubicBezTo>
                    <a:pt x="1594" y="317"/>
                    <a:pt x="2054" y="246"/>
                    <a:pt x="2054" y="158"/>
                  </a:cubicBezTo>
                  <a:cubicBezTo>
                    <a:pt x="2054" y="71"/>
                    <a:pt x="1594" y="0"/>
                    <a:pt x="1027" y="0"/>
                  </a:cubicBezTo>
                  <a:cubicBezTo>
                    <a:pt x="460" y="0"/>
                    <a:pt x="0" y="71"/>
                    <a:pt x="0" y="158"/>
                  </a:cubicBezTo>
                  <a:cubicBezTo>
                    <a:pt x="0" y="246"/>
                    <a:pt x="460" y="317"/>
                    <a:pt x="1027" y="317"/>
                  </a:cubicBezTo>
                  <a:close/>
                </a:path>
              </a:pathLst>
            </a:custGeom>
            <a:solidFill>
              <a:srgbClr val="A4BF1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29"/>
            <p:cNvSpPr>
              <a:spLocks/>
            </p:cNvSpPr>
            <p:nvPr/>
          </p:nvSpPr>
          <p:spPr bwMode="auto">
            <a:xfrm>
              <a:off x="1137" y="1713"/>
              <a:ext cx="265" cy="35"/>
            </a:xfrm>
            <a:custGeom>
              <a:avLst/>
              <a:gdLst/>
              <a:ahLst/>
              <a:cxnLst>
                <a:cxn ang="0">
                  <a:pos x="54" y="0"/>
                </a:cxn>
                <a:cxn ang="0">
                  <a:pos x="54" y="0"/>
                </a:cxn>
                <a:cxn ang="0">
                  <a:pos x="0" y="53"/>
                </a:cxn>
                <a:cxn ang="0">
                  <a:pos x="0" y="81"/>
                </a:cxn>
                <a:cxn ang="0">
                  <a:pos x="54" y="134"/>
                </a:cxn>
                <a:cxn ang="0">
                  <a:pos x="960" y="134"/>
                </a:cxn>
                <a:cxn ang="0">
                  <a:pos x="1013" y="81"/>
                </a:cxn>
                <a:cxn ang="0">
                  <a:pos x="1013" y="53"/>
                </a:cxn>
                <a:cxn ang="0">
                  <a:pos x="960" y="0"/>
                </a:cxn>
                <a:cxn ang="0">
                  <a:pos x="54" y="0"/>
                </a:cxn>
              </a:cxnLst>
              <a:rect l="0" t="0" r="r" b="b"/>
              <a:pathLst>
                <a:path w="1013" h="134">
                  <a:moveTo>
                    <a:pt x="54" y="0"/>
                  </a:moveTo>
                  <a:lnTo>
                    <a:pt x="54" y="0"/>
                  </a:lnTo>
                  <a:cubicBezTo>
                    <a:pt x="54" y="0"/>
                    <a:pt x="0" y="0"/>
                    <a:pt x="0" y="53"/>
                  </a:cubicBezTo>
                  <a:lnTo>
                    <a:pt x="0" y="81"/>
                  </a:lnTo>
                  <a:cubicBezTo>
                    <a:pt x="0" y="81"/>
                    <a:pt x="0" y="134"/>
                    <a:pt x="54" y="134"/>
                  </a:cubicBezTo>
                  <a:lnTo>
                    <a:pt x="960" y="134"/>
                  </a:lnTo>
                  <a:cubicBezTo>
                    <a:pt x="960" y="134"/>
                    <a:pt x="1013" y="134"/>
                    <a:pt x="1013" y="81"/>
                  </a:cubicBezTo>
                  <a:lnTo>
                    <a:pt x="1013" y="53"/>
                  </a:lnTo>
                  <a:cubicBezTo>
                    <a:pt x="1013" y="53"/>
                    <a:pt x="1013" y="0"/>
                    <a:pt x="960" y="0"/>
                  </a:cubicBezTo>
                  <a:lnTo>
                    <a:pt x="54"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Freeform 30"/>
            <p:cNvSpPr>
              <a:spLocks/>
            </p:cNvSpPr>
            <p:nvPr/>
          </p:nvSpPr>
          <p:spPr bwMode="auto">
            <a:xfrm>
              <a:off x="928" y="1712"/>
              <a:ext cx="233" cy="75"/>
            </a:xfrm>
            <a:custGeom>
              <a:avLst/>
              <a:gdLst/>
              <a:ahLst/>
              <a:cxnLst>
                <a:cxn ang="0">
                  <a:pos x="53" y="145"/>
                </a:cxn>
                <a:cxn ang="0">
                  <a:pos x="53" y="145"/>
                </a:cxn>
                <a:cxn ang="0">
                  <a:pos x="9" y="207"/>
                </a:cxn>
                <a:cxn ang="0">
                  <a:pos x="14" y="234"/>
                </a:cxn>
                <a:cxn ang="0">
                  <a:pos x="76" y="278"/>
                </a:cxn>
                <a:cxn ang="0">
                  <a:pos x="845" y="142"/>
                </a:cxn>
                <a:cxn ang="0">
                  <a:pos x="888" y="80"/>
                </a:cxn>
                <a:cxn ang="0">
                  <a:pos x="883" y="53"/>
                </a:cxn>
                <a:cxn ang="0">
                  <a:pos x="822" y="10"/>
                </a:cxn>
                <a:cxn ang="0">
                  <a:pos x="53" y="145"/>
                </a:cxn>
              </a:cxnLst>
              <a:rect l="0" t="0" r="r" b="b"/>
              <a:pathLst>
                <a:path w="897" h="287">
                  <a:moveTo>
                    <a:pt x="53" y="145"/>
                  </a:moveTo>
                  <a:lnTo>
                    <a:pt x="53" y="145"/>
                  </a:lnTo>
                  <a:cubicBezTo>
                    <a:pt x="53" y="145"/>
                    <a:pt x="0" y="154"/>
                    <a:pt x="9" y="207"/>
                  </a:cubicBezTo>
                  <a:lnTo>
                    <a:pt x="14" y="234"/>
                  </a:lnTo>
                  <a:cubicBezTo>
                    <a:pt x="14" y="234"/>
                    <a:pt x="23" y="287"/>
                    <a:pt x="76" y="278"/>
                  </a:cubicBezTo>
                  <a:lnTo>
                    <a:pt x="845" y="142"/>
                  </a:lnTo>
                  <a:cubicBezTo>
                    <a:pt x="845" y="142"/>
                    <a:pt x="897" y="133"/>
                    <a:pt x="888" y="80"/>
                  </a:cubicBezTo>
                  <a:lnTo>
                    <a:pt x="883" y="53"/>
                  </a:lnTo>
                  <a:cubicBezTo>
                    <a:pt x="883" y="53"/>
                    <a:pt x="874" y="0"/>
                    <a:pt x="822" y="10"/>
                  </a:cubicBezTo>
                  <a:lnTo>
                    <a:pt x="53" y="14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p:cNvSpPr>
            <p:nvPr/>
          </p:nvSpPr>
          <p:spPr bwMode="auto">
            <a:xfrm>
              <a:off x="1375" y="1712"/>
              <a:ext cx="242" cy="76"/>
            </a:xfrm>
            <a:custGeom>
              <a:avLst/>
              <a:gdLst/>
              <a:ahLst/>
              <a:cxnLst>
                <a:cxn ang="0">
                  <a:pos x="876" y="151"/>
                </a:cxn>
                <a:cxn ang="0">
                  <a:pos x="876" y="151"/>
                </a:cxn>
                <a:cxn ang="0">
                  <a:pos x="919" y="213"/>
                </a:cxn>
                <a:cxn ang="0">
                  <a:pos x="914" y="240"/>
                </a:cxn>
                <a:cxn ang="0">
                  <a:pos x="852" y="283"/>
                </a:cxn>
                <a:cxn ang="0">
                  <a:pos x="53" y="142"/>
                </a:cxn>
                <a:cxn ang="0">
                  <a:pos x="10" y="80"/>
                </a:cxn>
                <a:cxn ang="0">
                  <a:pos x="14" y="53"/>
                </a:cxn>
                <a:cxn ang="0">
                  <a:pos x="76" y="10"/>
                </a:cxn>
                <a:cxn ang="0">
                  <a:pos x="876" y="151"/>
                </a:cxn>
              </a:cxnLst>
              <a:rect l="0" t="0" r="r" b="b"/>
              <a:pathLst>
                <a:path w="928" h="292">
                  <a:moveTo>
                    <a:pt x="876" y="151"/>
                  </a:moveTo>
                  <a:lnTo>
                    <a:pt x="876" y="151"/>
                  </a:lnTo>
                  <a:cubicBezTo>
                    <a:pt x="876" y="151"/>
                    <a:pt x="928" y="160"/>
                    <a:pt x="919" y="213"/>
                  </a:cubicBezTo>
                  <a:lnTo>
                    <a:pt x="914" y="240"/>
                  </a:lnTo>
                  <a:cubicBezTo>
                    <a:pt x="914" y="240"/>
                    <a:pt x="905" y="292"/>
                    <a:pt x="852" y="283"/>
                  </a:cubicBezTo>
                  <a:lnTo>
                    <a:pt x="53" y="142"/>
                  </a:lnTo>
                  <a:cubicBezTo>
                    <a:pt x="53" y="142"/>
                    <a:pt x="0" y="133"/>
                    <a:pt x="10" y="80"/>
                  </a:cubicBezTo>
                  <a:lnTo>
                    <a:pt x="14" y="53"/>
                  </a:lnTo>
                  <a:cubicBezTo>
                    <a:pt x="14" y="53"/>
                    <a:pt x="24" y="0"/>
                    <a:pt x="76" y="10"/>
                  </a:cubicBezTo>
                  <a:lnTo>
                    <a:pt x="876" y="151"/>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32"/>
            <p:cNvSpPr>
              <a:spLocks/>
            </p:cNvSpPr>
            <p:nvPr/>
          </p:nvSpPr>
          <p:spPr bwMode="auto">
            <a:xfrm>
              <a:off x="703" y="1750"/>
              <a:ext cx="258" cy="237"/>
            </a:xfrm>
            <a:custGeom>
              <a:avLst/>
              <a:gdLst/>
              <a:ahLst/>
              <a:cxnLst>
                <a:cxn ang="0">
                  <a:pos x="39" y="773"/>
                </a:cxn>
                <a:cxn ang="0">
                  <a:pos x="39" y="773"/>
                </a:cxn>
                <a:cxn ang="0">
                  <a:pos x="35" y="848"/>
                </a:cxn>
                <a:cxn ang="0">
                  <a:pos x="54" y="869"/>
                </a:cxn>
                <a:cxn ang="0">
                  <a:pos x="129" y="873"/>
                </a:cxn>
                <a:cxn ang="0">
                  <a:pos x="948" y="135"/>
                </a:cxn>
                <a:cxn ang="0">
                  <a:pos x="952" y="60"/>
                </a:cxn>
                <a:cxn ang="0">
                  <a:pos x="934" y="39"/>
                </a:cxn>
                <a:cxn ang="0">
                  <a:pos x="858" y="36"/>
                </a:cxn>
                <a:cxn ang="0">
                  <a:pos x="39" y="773"/>
                </a:cxn>
              </a:cxnLst>
              <a:rect l="0" t="0" r="r" b="b"/>
              <a:pathLst>
                <a:path w="988" h="909">
                  <a:moveTo>
                    <a:pt x="39" y="773"/>
                  </a:moveTo>
                  <a:lnTo>
                    <a:pt x="39" y="773"/>
                  </a:lnTo>
                  <a:cubicBezTo>
                    <a:pt x="39" y="773"/>
                    <a:pt x="0" y="809"/>
                    <a:pt x="35" y="848"/>
                  </a:cubicBezTo>
                  <a:lnTo>
                    <a:pt x="54" y="869"/>
                  </a:lnTo>
                  <a:cubicBezTo>
                    <a:pt x="54" y="869"/>
                    <a:pt x="90" y="909"/>
                    <a:pt x="129" y="873"/>
                  </a:cubicBezTo>
                  <a:lnTo>
                    <a:pt x="948" y="135"/>
                  </a:lnTo>
                  <a:cubicBezTo>
                    <a:pt x="948" y="135"/>
                    <a:pt x="988" y="100"/>
                    <a:pt x="952" y="60"/>
                  </a:cubicBezTo>
                  <a:lnTo>
                    <a:pt x="934" y="39"/>
                  </a:lnTo>
                  <a:cubicBezTo>
                    <a:pt x="934" y="39"/>
                    <a:pt x="898" y="0"/>
                    <a:pt x="858" y="36"/>
                  </a:cubicBezTo>
                  <a:lnTo>
                    <a:pt x="39" y="77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Freeform 33"/>
            <p:cNvSpPr>
              <a:spLocks/>
            </p:cNvSpPr>
            <p:nvPr/>
          </p:nvSpPr>
          <p:spPr bwMode="auto">
            <a:xfrm>
              <a:off x="1580" y="1748"/>
              <a:ext cx="260" cy="239"/>
            </a:xfrm>
            <a:custGeom>
              <a:avLst/>
              <a:gdLst/>
              <a:ahLst/>
              <a:cxnLst>
                <a:cxn ang="0">
                  <a:pos x="955" y="779"/>
                </a:cxn>
                <a:cxn ang="0">
                  <a:pos x="955" y="779"/>
                </a:cxn>
                <a:cxn ang="0">
                  <a:pos x="959" y="854"/>
                </a:cxn>
                <a:cxn ang="0">
                  <a:pos x="941" y="875"/>
                </a:cxn>
                <a:cxn ang="0">
                  <a:pos x="865" y="879"/>
                </a:cxn>
                <a:cxn ang="0">
                  <a:pos x="40" y="135"/>
                </a:cxn>
                <a:cxn ang="0">
                  <a:pos x="36" y="60"/>
                </a:cxn>
                <a:cxn ang="0">
                  <a:pos x="54" y="39"/>
                </a:cxn>
                <a:cxn ang="0">
                  <a:pos x="130" y="35"/>
                </a:cxn>
                <a:cxn ang="0">
                  <a:pos x="955" y="779"/>
                </a:cxn>
              </a:cxnLst>
              <a:rect l="0" t="0" r="r" b="b"/>
              <a:pathLst>
                <a:path w="995" h="915">
                  <a:moveTo>
                    <a:pt x="955" y="779"/>
                  </a:moveTo>
                  <a:lnTo>
                    <a:pt x="955" y="779"/>
                  </a:lnTo>
                  <a:cubicBezTo>
                    <a:pt x="955" y="779"/>
                    <a:pt x="995" y="815"/>
                    <a:pt x="959" y="854"/>
                  </a:cubicBezTo>
                  <a:lnTo>
                    <a:pt x="941" y="875"/>
                  </a:lnTo>
                  <a:cubicBezTo>
                    <a:pt x="941" y="875"/>
                    <a:pt x="905" y="915"/>
                    <a:pt x="865" y="879"/>
                  </a:cubicBezTo>
                  <a:lnTo>
                    <a:pt x="40" y="135"/>
                  </a:lnTo>
                  <a:cubicBezTo>
                    <a:pt x="40" y="135"/>
                    <a:pt x="0" y="100"/>
                    <a:pt x="36" y="60"/>
                  </a:cubicBezTo>
                  <a:lnTo>
                    <a:pt x="54" y="39"/>
                  </a:lnTo>
                  <a:cubicBezTo>
                    <a:pt x="54" y="39"/>
                    <a:pt x="90" y="0"/>
                    <a:pt x="130" y="35"/>
                  </a:cubicBezTo>
                  <a:lnTo>
                    <a:pt x="955" y="779"/>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704" y="1946"/>
              <a:ext cx="590" cy="845"/>
            </a:xfrm>
            <a:custGeom>
              <a:avLst/>
              <a:gdLst/>
              <a:ahLst/>
              <a:cxnLst>
                <a:cxn ang="0">
                  <a:pos x="30" y="120"/>
                </a:cxn>
                <a:cxn ang="0">
                  <a:pos x="30" y="120"/>
                </a:cxn>
                <a:cxn ang="0">
                  <a:pos x="44" y="45"/>
                </a:cxn>
                <a:cxn ang="0">
                  <a:pos x="67" y="30"/>
                </a:cxn>
                <a:cxn ang="0">
                  <a:pos x="141" y="44"/>
                </a:cxn>
                <a:cxn ang="0">
                  <a:pos x="2235" y="3120"/>
                </a:cxn>
                <a:cxn ang="0">
                  <a:pos x="2221" y="3194"/>
                </a:cxn>
                <a:cxn ang="0">
                  <a:pos x="2198" y="3209"/>
                </a:cxn>
                <a:cxn ang="0">
                  <a:pos x="2124" y="3195"/>
                </a:cxn>
                <a:cxn ang="0">
                  <a:pos x="30" y="120"/>
                </a:cxn>
              </a:cxnLst>
              <a:rect l="0" t="0" r="r" b="b"/>
              <a:pathLst>
                <a:path w="2265" h="3239">
                  <a:moveTo>
                    <a:pt x="30" y="120"/>
                  </a:moveTo>
                  <a:lnTo>
                    <a:pt x="30" y="120"/>
                  </a:lnTo>
                  <a:cubicBezTo>
                    <a:pt x="30" y="120"/>
                    <a:pt x="0" y="76"/>
                    <a:pt x="44" y="45"/>
                  </a:cubicBezTo>
                  <a:lnTo>
                    <a:pt x="67" y="30"/>
                  </a:lnTo>
                  <a:cubicBezTo>
                    <a:pt x="67" y="30"/>
                    <a:pt x="111" y="0"/>
                    <a:pt x="141" y="44"/>
                  </a:cubicBezTo>
                  <a:lnTo>
                    <a:pt x="2235" y="3120"/>
                  </a:lnTo>
                  <a:cubicBezTo>
                    <a:pt x="2235" y="3120"/>
                    <a:pt x="2265" y="3164"/>
                    <a:pt x="2221" y="3194"/>
                  </a:cubicBezTo>
                  <a:lnTo>
                    <a:pt x="2198" y="3209"/>
                  </a:lnTo>
                  <a:cubicBezTo>
                    <a:pt x="2198" y="3209"/>
                    <a:pt x="2154" y="3239"/>
                    <a:pt x="2124" y="3195"/>
                  </a:cubicBezTo>
                  <a:lnTo>
                    <a:pt x="30" y="12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1249" y="1946"/>
              <a:ext cx="592" cy="846"/>
            </a:xfrm>
            <a:custGeom>
              <a:avLst/>
              <a:gdLst/>
              <a:ahLst/>
              <a:cxnLst>
                <a:cxn ang="0">
                  <a:pos x="2239" y="120"/>
                </a:cxn>
                <a:cxn ang="0">
                  <a:pos x="2239" y="120"/>
                </a:cxn>
                <a:cxn ang="0">
                  <a:pos x="2225" y="45"/>
                </a:cxn>
                <a:cxn ang="0">
                  <a:pos x="2202" y="30"/>
                </a:cxn>
                <a:cxn ang="0">
                  <a:pos x="2128" y="44"/>
                </a:cxn>
                <a:cxn ang="0">
                  <a:pos x="30" y="3124"/>
                </a:cxn>
                <a:cxn ang="0">
                  <a:pos x="44" y="3198"/>
                </a:cxn>
                <a:cxn ang="0">
                  <a:pos x="67" y="3214"/>
                </a:cxn>
                <a:cxn ang="0">
                  <a:pos x="141" y="3200"/>
                </a:cxn>
                <a:cxn ang="0">
                  <a:pos x="2239" y="120"/>
                </a:cxn>
              </a:cxnLst>
              <a:rect l="0" t="0" r="r" b="b"/>
              <a:pathLst>
                <a:path w="2269" h="3244">
                  <a:moveTo>
                    <a:pt x="2239" y="120"/>
                  </a:moveTo>
                  <a:lnTo>
                    <a:pt x="2239" y="120"/>
                  </a:lnTo>
                  <a:cubicBezTo>
                    <a:pt x="2239" y="120"/>
                    <a:pt x="2269" y="76"/>
                    <a:pt x="2225" y="45"/>
                  </a:cubicBezTo>
                  <a:lnTo>
                    <a:pt x="2202" y="30"/>
                  </a:lnTo>
                  <a:cubicBezTo>
                    <a:pt x="2202" y="30"/>
                    <a:pt x="2158" y="0"/>
                    <a:pt x="2128" y="44"/>
                  </a:cubicBezTo>
                  <a:lnTo>
                    <a:pt x="30" y="3124"/>
                  </a:lnTo>
                  <a:cubicBezTo>
                    <a:pt x="30" y="3124"/>
                    <a:pt x="0" y="3168"/>
                    <a:pt x="44" y="3198"/>
                  </a:cubicBezTo>
                  <a:lnTo>
                    <a:pt x="67" y="3214"/>
                  </a:lnTo>
                  <a:cubicBezTo>
                    <a:pt x="67" y="3214"/>
                    <a:pt x="111" y="3244"/>
                    <a:pt x="141" y="3200"/>
                  </a:cubicBezTo>
                  <a:lnTo>
                    <a:pt x="2239" y="12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Freeform 36"/>
            <p:cNvSpPr>
              <a:spLocks/>
            </p:cNvSpPr>
            <p:nvPr/>
          </p:nvSpPr>
          <p:spPr bwMode="auto">
            <a:xfrm>
              <a:off x="1007" y="2011"/>
              <a:ext cx="530" cy="35"/>
            </a:xfrm>
            <a:custGeom>
              <a:avLst/>
              <a:gdLst/>
              <a:ahLst/>
              <a:cxnLst>
                <a:cxn ang="0">
                  <a:pos x="53" y="134"/>
                </a:cxn>
                <a:cxn ang="0">
                  <a:pos x="53" y="134"/>
                </a:cxn>
                <a:cxn ang="0">
                  <a:pos x="0" y="81"/>
                </a:cxn>
                <a:cxn ang="0">
                  <a:pos x="0" y="53"/>
                </a:cxn>
                <a:cxn ang="0">
                  <a:pos x="53" y="0"/>
                </a:cxn>
                <a:cxn ang="0">
                  <a:pos x="1977" y="0"/>
                </a:cxn>
                <a:cxn ang="0">
                  <a:pos x="2031" y="53"/>
                </a:cxn>
                <a:cxn ang="0">
                  <a:pos x="2031" y="81"/>
                </a:cxn>
                <a:cxn ang="0">
                  <a:pos x="1977" y="134"/>
                </a:cxn>
                <a:cxn ang="0">
                  <a:pos x="53" y="134"/>
                </a:cxn>
              </a:cxnLst>
              <a:rect l="0" t="0" r="r" b="b"/>
              <a:pathLst>
                <a:path w="2031" h="134">
                  <a:moveTo>
                    <a:pt x="53" y="134"/>
                  </a:moveTo>
                  <a:lnTo>
                    <a:pt x="53" y="134"/>
                  </a:lnTo>
                  <a:cubicBezTo>
                    <a:pt x="53" y="134"/>
                    <a:pt x="0" y="134"/>
                    <a:pt x="0" y="81"/>
                  </a:cubicBezTo>
                  <a:lnTo>
                    <a:pt x="0" y="53"/>
                  </a:lnTo>
                  <a:cubicBezTo>
                    <a:pt x="0" y="53"/>
                    <a:pt x="0" y="0"/>
                    <a:pt x="53" y="0"/>
                  </a:cubicBezTo>
                  <a:lnTo>
                    <a:pt x="1977" y="0"/>
                  </a:lnTo>
                  <a:cubicBezTo>
                    <a:pt x="1977" y="0"/>
                    <a:pt x="2031" y="0"/>
                    <a:pt x="2031" y="53"/>
                  </a:cubicBezTo>
                  <a:lnTo>
                    <a:pt x="2031" y="81"/>
                  </a:lnTo>
                  <a:cubicBezTo>
                    <a:pt x="2031" y="81"/>
                    <a:pt x="2031" y="134"/>
                    <a:pt x="1977" y="134"/>
                  </a:cubicBezTo>
                  <a:lnTo>
                    <a:pt x="53" y="1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707" y="1943"/>
              <a:ext cx="327" cy="106"/>
            </a:xfrm>
            <a:custGeom>
              <a:avLst/>
              <a:gdLst/>
              <a:ahLst/>
              <a:cxnLst>
                <a:cxn ang="0">
                  <a:pos x="53" y="143"/>
                </a:cxn>
                <a:cxn ang="0">
                  <a:pos x="53" y="143"/>
                </a:cxn>
                <a:cxn ang="0">
                  <a:pos x="12" y="79"/>
                </a:cxn>
                <a:cxn ang="0">
                  <a:pos x="18" y="52"/>
                </a:cxn>
                <a:cxn ang="0">
                  <a:pos x="82" y="12"/>
                </a:cxn>
                <a:cxn ang="0">
                  <a:pos x="1205" y="261"/>
                </a:cxn>
                <a:cxn ang="0">
                  <a:pos x="1246" y="324"/>
                </a:cxn>
                <a:cxn ang="0">
                  <a:pos x="1240" y="351"/>
                </a:cxn>
                <a:cxn ang="0">
                  <a:pos x="1176" y="392"/>
                </a:cxn>
                <a:cxn ang="0">
                  <a:pos x="53" y="143"/>
                </a:cxn>
              </a:cxnLst>
              <a:rect l="0" t="0" r="r" b="b"/>
              <a:pathLst>
                <a:path w="1257" h="404">
                  <a:moveTo>
                    <a:pt x="53" y="143"/>
                  </a:moveTo>
                  <a:lnTo>
                    <a:pt x="53" y="143"/>
                  </a:lnTo>
                  <a:cubicBezTo>
                    <a:pt x="53" y="143"/>
                    <a:pt x="0" y="131"/>
                    <a:pt x="12" y="79"/>
                  </a:cubicBezTo>
                  <a:lnTo>
                    <a:pt x="18" y="52"/>
                  </a:lnTo>
                  <a:cubicBezTo>
                    <a:pt x="18" y="52"/>
                    <a:pt x="30" y="0"/>
                    <a:pt x="82" y="12"/>
                  </a:cubicBezTo>
                  <a:lnTo>
                    <a:pt x="1205" y="261"/>
                  </a:lnTo>
                  <a:cubicBezTo>
                    <a:pt x="1205" y="261"/>
                    <a:pt x="1257" y="272"/>
                    <a:pt x="1246" y="324"/>
                  </a:cubicBezTo>
                  <a:lnTo>
                    <a:pt x="1240" y="351"/>
                  </a:lnTo>
                  <a:cubicBezTo>
                    <a:pt x="1240" y="351"/>
                    <a:pt x="1228" y="404"/>
                    <a:pt x="1176" y="392"/>
                  </a:cubicBezTo>
                  <a:lnTo>
                    <a:pt x="53"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38"/>
            <p:cNvSpPr>
              <a:spLocks/>
            </p:cNvSpPr>
            <p:nvPr/>
          </p:nvSpPr>
          <p:spPr bwMode="auto">
            <a:xfrm>
              <a:off x="1508" y="1944"/>
              <a:ext cx="325" cy="104"/>
            </a:xfrm>
            <a:custGeom>
              <a:avLst/>
              <a:gdLst/>
              <a:ahLst/>
              <a:cxnLst>
                <a:cxn ang="0">
                  <a:pos x="1196" y="143"/>
                </a:cxn>
                <a:cxn ang="0">
                  <a:pos x="1196" y="143"/>
                </a:cxn>
                <a:cxn ang="0">
                  <a:pos x="1236" y="79"/>
                </a:cxn>
                <a:cxn ang="0">
                  <a:pos x="1230" y="52"/>
                </a:cxn>
                <a:cxn ang="0">
                  <a:pos x="1167" y="12"/>
                </a:cxn>
                <a:cxn ang="0">
                  <a:pos x="52" y="259"/>
                </a:cxn>
                <a:cxn ang="0">
                  <a:pos x="11" y="322"/>
                </a:cxn>
                <a:cxn ang="0">
                  <a:pos x="17" y="349"/>
                </a:cxn>
                <a:cxn ang="0">
                  <a:pos x="81" y="390"/>
                </a:cxn>
                <a:cxn ang="0">
                  <a:pos x="1196" y="143"/>
                </a:cxn>
              </a:cxnLst>
              <a:rect l="0" t="0" r="r" b="b"/>
              <a:pathLst>
                <a:path w="1248" h="401">
                  <a:moveTo>
                    <a:pt x="1196" y="143"/>
                  </a:moveTo>
                  <a:lnTo>
                    <a:pt x="1196" y="143"/>
                  </a:lnTo>
                  <a:cubicBezTo>
                    <a:pt x="1196" y="143"/>
                    <a:pt x="1248" y="131"/>
                    <a:pt x="1236" y="79"/>
                  </a:cubicBezTo>
                  <a:lnTo>
                    <a:pt x="1230" y="52"/>
                  </a:lnTo>
                  <a:cubicBezTo>
                    <a:pt x="1230" y="52"/>
                    <a:pt x="1219" y="0"/>
                    <a:pt x="1167" y="12"/>
                  </a:cubicBezTo>
                  <a:lnTo>
                    <a:pt x="52" y="259"/>
                  </a:lnTo>
                  <a:cubicBezTo>
                    <a:pt x="52" y="259"/>
                    <a:pt x="0" y="270"/>
                    <a:pt x="11" y="322"/>
                  </a:cubicBezTo>
                  <a:lnTo>
                    <a:pt x="17" y="349"/>
                  </a:lnTo>
                  <a:cubicBezTo>
                    <a:pt x="17" y="349"/>
                    <a:pt x="29" y="401"/>
                    <a:pt x="81" y="390"/>
                  </a:cubicBezTo>
                  <a:lnTo>
                    <a:pt x="1196"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39"/>
            <p:cNvSpPr>
              <a:spLocks/>
            </p:cNvSpPr>
            <p:nvPr/>
          </p:nvSpPr>
          <p:spPr bwMode="auto">
            <a:xfrm>
              <a:off x="1109" y="1786"/>
              <a:ext cx="325" cy="35"/>
            </a:xfrm>
            <a:custGeom>
              <a:avLst/>
              <a:gdLst/>
              <a:ahLst/>
              <a:cxnLst>
                <a:cxn ang="0">
                  <a:pos x="53" y="135"/>
                </a:cxn>
                <a:cxn ang="0">
                  <a:pos x="53" y="135"/>
                </a:cxn>
                <a:cxn ang="0">
                  <a:pos x="0" y="81"/>
                </a:cxn>
                <a:cxn ang="0">
                  <a:pos x="0" y="54"/>
                </a:cxn>
                <a:cxn ang="0">
                  <a:pos x="53" y="0"/>
                </a:cxn>
                <a:cxn ang="0">
                  <a:pos x="1195" y="0"/>
                </a:cxn>
                <a:cxn ang="0">
                  <a:pos x="1248" y="54"/>
                </a:cxn>
                <a:cxn ang="0">
                  <a:pos x="1248" y="81"/>
                </a:cxn>
                <a:cxn ang="0">
                  <a:pos x="1195" y="135"/>
                </a:cxn>
                <a:cxn ang="0">
                  <a:pos x="53" y="135"/>
                </a:cxn>
              </a:cxnLst>
              <a:rect l="0" t="0" r="r" b="b"/>
              <a:pathLst>
                <a:path w="1248" h="135">
                  <a:moveTo>
                    <a:pt x="53" y="135"/>
                  </a:moveTo>
                  <a:lnTo>
                    <a:pt x="53" y="135"/>
                  </a:lnTo>
                  <a:cubicBezTo>
                    <a:pt x="53" y="135"/>
                    <a:pt x="0" y="135"/>
                    <a:pt x="0" y="81"/>
                  </a:cubicBezTo>
                  <a:lnTo>
                    <a:pt x="0" y="54"/>
                  </a:lnTo>
                  <a:cubicBezTo>
                    <a:pt x="0" y="54"/>
                    <a:pt x="0" y="0"/>
                    <a:pt x="53" y="0"/>
                  </a:cubicBezTo>
                  <a:lnTo>
                    <a:pt x="1195" y="0"/>
                  </a:lnTo>
                  <a:cubicBezTo>
                    <a:pt x="1195" y="0"/>
                    <a:pt x="1248" y="0"/>
                    <a:pt x="1248" y="54"/>
                  </a:cubicBezTo>
                  <a:lnTo>
                    <a:pt x="1248" y="81"/>
                  </a:lnTo>
                  <a:cubicBezTo>
                    <a:pt x="1248" y="81"/>
                    <a:pt x="1248" y="135"/>
                    <a:pt x="1195" y="135"/>
                  </a:cubicBezTo>
                  <a:lnTo>
                    <a:pt x="53" y="13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40"/>
            <p:cNvSpPr>
              <a:spLocks/>
            </p:cNvSpPr>
            <p:nvPr/>
          </p:nvSpPr>
          <p:spPr bwMode="auto">
            <a:xfrm>
              <a:off x="927" y="1749"/>
              <a:ext cx="212" cy="74"/>
            </a:xfrm>
            <a:custGeom>
              <a:avLst/>
              <a:gdLst/>
              <a:ahLst/>
              <a:cxnLst>
                <a:cxn ang="0">
                  <a:pos x="52" y="142"/>
                </a:cxn>
                <a:cxn ang="0">
                  <a:pos x="52" y="142"/>
                </a:cxn>
                <a:cxn ang="0">
                  <a:pos x="10" y="80"/>
                </a:cxn>
                <a:cxn ang="0">
                  <a:pos x="15" y="53"/>
                </a:cxn>
                <a:cxn ang="0">
                  <a:pos x="78" y="11"/>
                </a:cxn>
                <a:cxn ang="0">
                  <a:pos x="758" y="143"/>
                </a:cxn>
                <a:cxn ang="0">
                  <a:pos x="800" y="205"/>
                </a:cxn>
                <a:cxn ang="0">
                  <a:pos x="795" y="232"/>
                </a:cxn>
                <a:cxn ang="0">
                  <a:pos x="732" y="275"/>
                </a:cxn>
                <a:cxn ang="0">
                  <a:pos x="52" y="142"/>
                </a:cxn>
              </a:cxnLst>
              <a:rect l="0" t="0" r="r" b="b"/>
              <a:pathLst>
                <a:path w="810" h="285">
                  <a:moveTo>
                    <a:pt x="52" y="142"/>
                  </a:moveTo>
                  <a:lnTo>
                    <a:pt x="52" y="142"/>
                  </a:lnTo>
                  <a:cubicBezTo>
                    <a:pt x="52" y="142"/>
                    <a:pt x="0" y="132"/>
                    <a:pt x="10" y="80"/>
                  </a:cubicBezTo>
                  <a:lnTo>
                    <a:pt x="15" y="53"/>
                  </a:lnTo>
                  <a:cubicBezTo>
                    <a:pt x="15" y="53"/>
                    <a:pt x="26" y="0"/>
                    <a:pt x="78" y="11"/>
                  </a:cubicBezTo>
                  <a:lnTo>
                    <a:pt x="758" y="143"/>
                  </a:lnTo>
                  <a:cubicBezTo>
                    <a:pt x="758" y="143"/>
                    <a:pt x="810" y="153"/>
                    <a:pt x="800" y="205"/>
                  </a:cubicBezTo>
                  <a:lnTo>
                    <a:pt x="795" y="232"/>
                  </a:lnTo>
                  <a:cubicBezTo>
                    <a:pt x="795" y="232"/>
                    <a:pt x="784" y="285"/>
                    <a:pt x="732" y="275"/>
                  </a:cubicBezTo>
                  <a:lnTo>
                    <a:pt x="52" y="142"/>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Freeform 41"/>
            <p:cNvSpPr>
              <a:spLocks/>
            </p:cNvSpPr>
            <p:nvPr/>
          </p:nvSpPr>
          <p:spPr bwMode="auto">
            <a:xfrm>
              <a:off x="1411" y="1749"/>
              <a:ext cx="207" cy="73"/>
            </a:xfrm>
            <a:custGeom>
              <a:avLst/>
              <a:gdLst/>
              <a:ahLst/>
              <a:cxnLst>
                <a:cxn ang="0">
                  <a:pos x="743" y="143"/>
                </a:cxn>
                <a:cxn ang="0">
                  <a:pos x="743" y="143"/>
                </a:cxn>
                <a:cxn ang="0">
                  <a:pos x="785" y="80"/>
                </a:cxn>
                <a:cxn ang="0">
                  <a:pos x="779" y="53"/>
                </a:cxn>
                <a:cxn ang="0">
                  <a:pos x="717" y="11"/>
                </a:cxn>
                <a:cxn ang="0">
                  <a:pos x="52" y="140"/>
                </a:cxn>
                <a:cxn ang="0">
                  <a:pos x="10" y="202"/>
                </a:cxn>
                <a:cxn ang="0">
                  <a:pos x="15" y="230"/>
                </a:cxn>
                <a:cxn ang="0">
                  <a:pos x="78" y="272"/>
                </a:cxn>
                <a:cxn ang="0">
                  <a:pos x="743" y="143"/>
                </a:cxn>
              </a:cxnLst>
              <a:rect l="0" t="0" r="r" b="b"/>
              <a:pathLst>
                <a:path w="795" h="282">
                  <a:moveTo>
                    <a:pt x="743" y="143"/>
                  </a:moveTo>
                  <a:lnTo>
                    <a:pt x="743" y="143"/>
                  </a:lnTo>
                  <a:cubicBezTo>
                    <a:pt x="743" y="143"/>
                    <a:pt x="795" y="132"/>
                    <a:pt x="785" y="80"/>
                  </a:cubicBezTo>
                  <a:lnTo>
                    <a:pt x="779" y="53"/>
                  </a:lnTo>
                  <a:cubicBezTo>
                    <a:pt x="779" y="53"/>
                    <a:pt x="769" y="0"/>
                    <a:pt x="717" y="11"/>
                  </a:cubicBezTo>
                  <a:lnTo>
                    <a:pt x="52" y="140"/>
                  </a:lnTo>
                  <a:cubicBezTo>
                    <a:pt x="52" y="140"/>
                    <a:pt x="0" y="150"/>
                    <a:pt x="10" y="202"/>
                  </a:cubicBezTo>
                  <a:lnTo>
                    <a:pt x="15" y="230"/>
                  </a:lnTo>
                  <a:cubicBezTo>
                    <a:pt x="15" y="230"/>
                    <a:pt x="25" y="282"/>
                    <a:pt x="78" y="272"/>
                  </a:cubicBezTo>
                  <a:lnTo>
                    <a:pt x="743"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6" name="Freeform 42"/>
            <p:cNvSpPr>
              <a:spLocks/>
            </p:cNvSpPr>
            <p:nvPr/>
          </p:nvSpPr>
          <p:spPr bwMode="auto">
            <a:xfrm>
              <a:off x="998" y="1793"/>
              <a:ext cx="149" cy="246"/>
            </a:xfrm>
            <a:custGeom>
              <a:avLst/>
              <a:gdLst/>
              <a:ahLst/>
              <a:cxnLst>
                <a:cxn ang="0">
                  <a:pos x="24" y="834"/>
                </a:cxn>
                <a:cxn ang="0">
                  <a:pos x="24" y="834"/>
                </a:cxn>
                <a:cxn ang="0">
                  <a:pos x="47" y="906"/>
                </a:cxn>
                <a:cxn ang="0">
                  <a:pos x="72" y="918"/>
                </a:cxn>
                <a:cxn ang="0">
                  <a:pos x="144" y="895"/>
                </a:cxn>
                <a:cxn ang="0">
                  <a:pos x="544" y="109"/>
                </a:cxn>
                <a:cxn ang="0">
                  <a:pos x="521" y="37"/>
                </a:cxn>
                <a:cxn ang="0">
                  <a:pos x="496" y="24"/>
                </a:cxn>
                <a:cxn ang="0">
                  <a:pos x="425" y="48"/>
                </a:cxn>
                <a:cxn ang="0">
                  <a:pos x="24" y="834"/>
                </a:cxn>
              </a:cxnLst>
              <a:rect l="0" t="0" r="r" b="b"/>
              <a:pathLst>
                <a:path w="569" h="943">
                  <a:moveTo>
                    <a:pt x="24" y="834"/>
                  </a:moveTo>
                  <a:lnTo>
                    <a:pt x="24" y="834"/>
                  </a:lnTo>
                  <a:cubicBezTo>
                    <a:pt x="24" y="834"/>
                    <a:pt x="0" y="882"/>
                    <a:pt x="47" y="906"/>
                  </a:cubicBezTo>
                  <a:lnTo>
                    <a:pt x="72" y="918"/>
                  </a:lnTo>
                  <a:cubicBezTo>
                    <a:pt x="72" y="918"/>
                    <a:pt x="119" y="943"/>
                    <a:pt x="144" y="895"/>
                  </a:cubicBezTo>
                  <a:lnTo>
                    <a:pt x="544" y="109"/>
                  </a:lnTo>
                  <a:cubicBezTo>
                    <a:pt x="544" y="109"/>
                    <a:pt x="569" y="61"/>
                    <a:pt x="521" y="37"/>
                  </a:cubicBezTo>
                  <a:lnTo>
                    <a:pt x="496" y="24"/>
                  </a:lnTo>
                  <a:cubicBezTo>
                    <a:pt x="496" y="24"/>
                    <a:pt x="449" y="0"/>
                    <a:pt x="425" y="48"/>
                  </a:cubicBezTo>
                  <a:lnTo>
                    <a:pt x="24" y="8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Freeform 43"/>
            <p:cNvSpPr>
              <a:spLocks/>
            </p:cNvSpPr>
            <p:nvPr/>
          </p:nvSpPr>
          <p:spPr bwMode="auto">
            <a:xfrm>
              <a:off x="1401" y="1793"/>
              <a:ext cx="148" cy="246"/>
            </a:xfrm>
            <a:custGeom>
              <a:avLst/>
              <a:gdLst/>
              <a:ahLst/>
              <a:cxnLst>
                <a:cxn ang="0">
                  <a:pos x="545" y="834"/>
                </a:cxn>
                <a:cxn ang="0">
                  <a:pos x="545" y="834"/>
                </a:cxn>
                <a:cxn ang="0">
                  <a:pos x="522" y="906"/>
                </a:cxn>
                <a:cxn ang="0">
                  <a:pos x="497" y="918"/>
                </a:cxn>
                <a:cxn ang="0">
                  <a:pos x="425" y="895"/>
                </a:cxn>
                <a:cxn ang="0">
                  <a:pos x="25" y="109"/>
                </a:cxn>
                <a:cxn ang="0">
                  <a:pos x="48" y="37"/>
                </a:cxn>
                <a:cxn ang="0">
                  <a:pos x="73" y="24"/>
                </a:cxn>
                <a:cxn ang="0">
                  <a:pos x="144" y="48"/>
                </a:cxn>
                <a:cxn ang="0">
                  <a:pos x="545" y="834"/>
                </a:cxn>
              </a:cxnLst>
              <a:rect l="0" t="0" r="r" b="b"/>
              <a:pathLst>
                <a:path w="569" h="943">
                  <a:moveTo>
                    <a:pt x="545" y="834"/>
                  </a:moveTo>
                  <a:lnTo>
                    <a:pt x="545" y="834"/>
                  </a:lnTo>
                  <a:cubicBezTo>
                    <a:pt x="545" y="834"/>
                    <a:pt x="569" y="882"/>
                    <a:pt x="522" y="906"/>
                  </a:cubicBezTo>
                  <a:lnTo>
                    <a:pt x="497" y="918"/>
                  </a:lnTo>
                  <a:cubicBezTo>
                    <a:pt x="497" y="918"/>
                    <a:pt x="450" y="943"/>
                    <a:pt x="425" y="895"/>
                  </a:cubicBezTo>
                  <a:lnTo>
                    <a:pt x="25" y="109"/>
                  </a:lnTo>
                  <a:cubicBezTo>
                    <a:pt x="25" y="109"/>
                    <a:pt x="0" y="61"/>
                    <a:pt x="48" y="37"/>
                  </a:cubicBezTo>
                  <a:lnTo>
                    <a:pt x="73" y="24"/>
                  </a:lnTo>
                  <a:cubicBezTo>
                    <a:pt x="73" y="24"/>
                    <a:pt x="120" y="0"/>
                    <a:pt x="144" y="48"/>
                  </a:cubicBezTo>
                  <a:lnTo>
                    <a:pt x="545" y="8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Freeform 44"/>
            <p:cNvSpPr>
              <a:spLocks/>
            </p:cNvSpPr>
            <p:nvPr/>
          </p:nvSpPr>
          <p:spPr bwMode="auto">
            <a:xfrm>
              <a:off x="1254" y="2021"/>
              <a:ext cx="289" cy="736"/>
            </a:xfrm>
            <a:custGeom>
              <a:avLst/>
              <a:gdLst/>
              <a:ahLst/>
              <a:cxnLst>
                <a:cxn ang="0">
                  <a:pos x="1093" y="95"/>
                </a:cxn>
                <a:cxn ang="0">
                  <a:pos x="1093" y="95"/>
                </a:cxn>
                <a:cxn ang="0">
                  <a:pos x="1060" y="27"/>
                </a:cxn>
                <a:cxn ang="0">
                  <a:pos x="1034" y="17"/>
                </a:cxn>
                <a:cxn ang="0">
                  <a:pos x="966" y="50"/>
                </a:cxn>
                <a:cxn ang="0">
                  <a:pos x="18" y="2727"/>
                </a:cxn>
                <a:cxn ang="0">
                  <a:pos x="50" y="2795"/>
                </a:cxn>
                <a:cxn ang="0">
                  <a:pos x="76" y="2804"/>
                </a:cxn>
                <a:cxn ang="0">
                  <a:pos x="145" y="2772"/>
                </a:cxn>
                <a:cxn ang="0">
                  <a:pos x="1093" y="95"/>
                </a:cxn>
              </a:cxnLst>
              <a:rect l="0" t="0" r="r" b="b"/>
              <a:pathLst>
                <a:path w="1110" h="2822">
                  <a:moveTo>
                    <a:pt x="1093" y="95"/>
                  </a:moveTo>
                  <a:lnTo>
                    <a:pt x="1093" y="95"/>
                  </a:lnTo>
                  <a:cubicBezTo>
                    <a:pt x="1093" y="95"/>
                    <a:pt x="1110" y="45"/>
                    <a:pt x="1060" y="27"/>
                  </a:cubicBezTo>
                  <a:lnTo>
                    <a:pt x="1034" y="17"/>
                  </a:lnTo>
                  <a:cubicBezTo>
                    <a:pt x="1034" y="17"/>
                    <a:pt x="984" y="0"/>
                    <a:pt x="966" y="50"/>
                  </a:cubicBezTo>
                  <a:lnTo>
                    <a:pt x="18" y="2727"/>
                  </a:lnTo>
                  <a:cubicBezTo>
                    <a:pt x="18" y="2727"/>
                    <a:pt x="0" y="2777"/>
                    <a:pt x="50" y="2795"/>
                  </a:cubicBezTo>
                  <a:lnTo>
                    <a:pt x="76" y="2804"/>
                  </a:lnTo>
                  <a:cubicBezTo>
                    <a:pt x="76" y="2804"/>
                    <a:pt x="127" y="2822"/>
                    <a:pt x="145" y="2772"/>
                  </a:cubicBezTo>
                  <a:lnTo>
                    <a:pt x="1093" y="9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Freeform 45"/>
            <p:cNvSpPr>
              <a:spLocks/>
            </p:cNvSpPr>
            <p:nvPr/>
          </p:nvSpPr>
          <p:spPr bwMode="auto">
            <a:xfrm>
              <a:off x="1001" y="2021"/>
              <a:ext cx="290" cy="736"/>
            </a:xfrm>
            <a:custGeom>
              <a:avLst/>
              <a:gdLst/>
              <a:ahLst/>
              <a:cxnLst>
                <a:cxn ang="0">
                  <a:pos x="18" y="95"/>
                </a:cxn>
                <a:cxn ang="0">
                  <a:pos x="18" y="95"/>
                </a:cxn>
                <a:cxn ang="0">
                  <a:pos x="50" y="27"/>
                </a:cxn>
                <a:cxn ang="0">
                  <a:pos x="76" y="17"/>
                </a:cxn>
                <a:cxn ang="0">
                  <a:pos x="144" y="50"/>
                </a:cxn>
                <a:cxn ang="0">
                  <a:pos x="1092" y="2727"/>
                </a:cxn>
                <a:cxn ang="0">
                  <a:pos x="1060" y="2795"/>
                </a:cxn>
                <a:cxn ang="0">
                  <a:pos x="1034" y="2804"/>
                </a:cxn>
                <a:cxn ang="0">
                  <a:pos x="966" y="2772"/>
                </a:cxn>
                <a:cxn ang="0">
                  <a:pos x="18" y="95"/>
                </a:cxn>
              </a:cxnLst>
              <a:rect l="0" t="0" r="r" b="b"/>
              <a:pathLst>
                <a:path w="1110" h="2822">
                  <a:moveTo>
                    <a:pt x="18" y="95"/>
                  </a:moveTo>
                  <a:lnTo>
                    <a:pt x="18" y="95"/>
                  </a:lnTo>
                  <a:cubicBezTo>
                    <a:pt x="18" y="95"/>
                    <a:pt x="0" y="45"/>
                    <a:pt x="50" y="27"/>
                  </a:cubicBezTo>
                  <a:lnTo>
                    <a:pt x="76" y="17"/>
                  </a:lnTo>
                  <a:cubicBezTo>
                    <a:pt x="76" y="17"/>
                    <a:pt x="126" y="0"/>
                    <a:pt x="144" y="50"/>
                  </a:cubicBezTo>
                  <a:lnTo>
                    <a:pt x="1092" y="2727"/>
                  </a:lnTo>
                  <a:cubicBezTo>
                    <a:pt x="1092" y="2727"/>
                    <a:pt x="1110" y="2777"/>
                    <a:pt x="1060" y="2795"/>
                  </a:cubicBezTo>
                  <a:lnTo>
                    <a:pt x="1034" y="2804"/>
                  </a:lnTo>
                  <a:cubicBezTo>
                    <a:pt x="1034" y="2804"/>
                    <a:pt x="983" y="2822"/>
                    <a:pt x="966" y="2772"/>
                  </a:cubicBezTo>
                  <a:lnTo>
                    <a:pt x="18" y="9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10</a:t>
            </a:fld>
            <a:endParaRPr lang="en-US" dirty="0"/>
          </a:p>
        </p:txBody>
      </p:sp>
    </p:spTree>
    <p:extLst>
      <p:ext uri="{BB962C8B-B14F-4D97-AF65-F5344CB8AC3E}">
        <p14:creationId xmlns:p14="http://schemas.microsoft.com/office/powerpoint/2010/main" val="3456614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 The Project Sponsor Interview</a:t>
            </a:r>
            <a:endParaRPr lang="en-US" dirty="0">
              <a:solidFill>
                <a:schemeClr val="tx2"/>
              </a:solidFill>
            </a:endParaRPr>
          </a:p>
        </p:txBody>
      </p:sp>
      <p:sp>
        <p:nvSpPr>
          <p:cNvPr id="10" name="Content Placeholder 8"/>
          <p:cNvSpPr txBox="1">
            <a:spLocks/>
          </p:cNvSpPr>
          <p:nvPr/>
        </p:nvSpPr>
        <p:spPr>
          <a:xfrm>
            <a:off x="783390" y="1340538"/>
            <a:ext cx="8071290" cy="14323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solidFill>
                  <a:schemeClr val="accent2"/>
                </a:solidFill>
              </a:rPr>
              <a:t>Curren</a:t>
            </a:r>
            <a:r>
              <a:rPr lang="en-US" sz="2800" b="1" dirty="0" smtClean="0">
                <a:solidFill>
                  <a:schemeClr val="accent2"/>
                </a:solidFill>
              </a:rPr>
              <a:t>t</a:t>
            </a:r>
            <a:r>
              <a:rPr lang="en-US" sz="2400" dirty="0" smtClean="0"/>
              <a:t>              </a:t>
            </a:r>
            <a:r>
              <a:rPr lang="en-US" sz="2400" dirty="0" smtClean="0">
                <a:solidFill>
                  <a:schemeClr val="accent3"/>
                </a:solidFill>
              </a:rPr>
              <a:t>1.</a:t>
            </a:r>
            <a:r>
              <a:rPr lang="en-US" sz="2400" dirty="0" smtClean="0"/>
              <a:t>  How does it work today? How many people are </a:t>
            </a:r>
            <a:r>
              <a:rPr lang="en-US" sz="2600" b="1" dirty="0" smtClean="0">
                <a:solidFill>
                  <a:schemeClr val="accent2"/>
                </a:solidFill>
              </a:rPr>
              <a:t>Situation</a:t>
            </a:r>
            <a:r>
              <a:rPr lang="en-US" sz="2800" b="1" dirty="0" smtClean="0"/>
              <a:t>  </a:t>
            </a:r>
            <a:r>
              <a:rPr lang="en-US" sz="2400" dirty="0" smtClean="0"/>
              <a:t>               involved? What are the current costs?</a:t>
            </a:r>
          </a:p>
          <a:p>
            <a:pPr marL="0" indent="0">
              <a:buNone/>
            </a:pPr>
            <a:r>
              <a:rPr lang="en-US" sz="2400" dirty="0" smtClean="0"/>
              <a:t>                            </a:t>
            </a:r>
            <a:r>
              <a:rPr lang="en-US" sz="2400" dirty="0" smtClean="0">
                <a:solidFill>
                  <a:srgbClr val="AFBD22"/>
                </a:solidFill>
              </a:rPr>
              <a:t>2.</a:t>
            </a:r>
            <a:r>
              <a:rPr lang="en-US" sz="2400" dirty="0" smtClean="0"/>
              <a:t>  What is the overall scope of activity? What is </a:t>
            </a:r>
            <a:br>
              <a:rPr lang="en-US" sz="2400" dirty="0" smtClean="0"/>
            </a:br>
            <a:r>
              <a:rPr lang="en-US" sz="2400" dirty="0" smtClean="0"/>
              <a:t>                                  included? What is specifically excluded?             </a:t>
            </a:r>
            <a:endParaRPr lang="en-US" sz="2400" dirty="0"/>
          </a:p>
        </p:txBody>
      </p:sp>
      <p:sp>
        <p:nvSpPr>
          <p:cNvPr id="8" name="Content Placeholder 8"/>
          <p:cNvSpPr txBox="1">
            <a:spLocks/>
          </p:cNvSpPr>
          <p:nvPr/>
        </p:nvSpPr>
        <p:spPr>
          <a:xfrm>
            <a:off x="783390" y="2677590"/>
            <a:ext cx="8071290" cy="168274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solidFill>
                  <a:schemeClr val="accent2"/>
                </a:solidFill>
              </a:rPr>
              <a:t>Problems</a:t>
            </a:r>
            <a:r>
              <a:rPr lang="en-US" sz="2600" b="1" dirty="0" smtClean="0"/>
              <a:t> </a:t>
            </a:r>
            <a:r>
              <a:rPr lang="en-US" sz="2600" b="1" dirty="0" smtClean="0">
                <a:solidFill>
                  <a:schemeClr val="accent2"/>
                </a:solidFill>
              </a:rPr>
              <a:t>&amp;</a:t>
            </a:r>
            <a:r>
              <a:rPr lang="en-US" sz="2300" dirty="0" smtClean="0"/>
              <a:t>       </a:t>
            </a:r>
            <a:r>
              <a:rPr lang="en-US" sz="2400" dirty="0" smtClean="0">
                <a:solidFill>
                  <a:srgbClr val="AFBD22"/>
                </a:solidFill>
              </a:rPr>
              <a:t>3</a:t>
            </a:r>
            <a:r>
              <a:rPr lang="en-US" sz="2400" dirty="0" smtClean="0">
                <a:solidFill>
                  <a:schemeClr val="accent3"/>
                </a:solidFill>
              </a:rPr>
              <a:t>.</a:t>
            </a:r>
            <a:r>
              <a:rPr lang="en-US" sz="2400" dirty="0" smtClean="0"/>
              <a:t>  What are the problems you are trying to solve?</a:t>
            </a:r>
            <a:br>
              <a:rPr lang="en-US" sz="2400" dirty="0" smtClean="0"/>
            </a:br>
            <a:r>
              <a:rPr lang="en-US" sz="2600" b="1" dirty="0" smtClean="0">
                <a:solidFill>
                  <a:schemeClr val="accent2"/>
                </a:solidFill>
              </a:rPr>
              <a:t>Implications</a:t>
            </a:r>
            <a:r>
              <a:rPr lang="en-US" sz="2300" b="1" dirty="0" smtClean="0"/>
              <a:t>  </a:t>
            </a:r>
            <a:r>
              <a:rPr lang="en-US" sz="2300" dirty="0" smtClean="0"/>
              <a:t>    </a:t>
            </a:r>
            <a:r>
              <a:rPr lang="en-US" sz="2400" dirty="0" smtClean="0">
                <a:solidFill>
                  <a:srgbClr val="AFBD22"/>
                </a:solidFill>
              </a:rPr>
              <a:t>4.</a:t>
            </a:r>
            <a:r>
              <a:rPr lang="en-US" sz="2400" dirty="0" smtClean="0"/>
              <a:t>  How do you know there is a problem? What are</a:t>
            </a:r>
            <a:br>
              <a:rPr lang="en-US" sz="2400" dirty="0" smtClean="0"/>
            </a:br>
            <a:r>
              <a:rPr lang="en-US" sz="2400" dirty="0" smtClean="0"/>
              <a:t>                                  the symptoms? Why is this a problem? </a:t>
            </a:r>
            <a:br>
              <a:rPr lang="en-US" sz="2400" dirty="0" smtClean="0"/>
            </a:br>
            <a:r>
              <a:rPr lang="en-US" sz="2400" dirty="0" smtClean="0"/>
              <a:t>                            </a:t>
            </a:r>
            <a:r>
              <a:rPr lang="en-US" sz="2400" dirty="0" smtClean="0">
                <a:solidFill>
                  <a:srgbClr val="AFBD22"/>
                </a:solidFill>
              </a:rPr>
              <a:t>5.</a:t>
            </a:r>
            <a:r>
              <a:rPr lang="en-US" sz="2400" dirty="0" smtClean="0"/>
              <a:t>  What are the implications of not solving this </a:t>
            </a:r>
            <a:br>
              <a:rPr lang="en-US" sz="2400" dirty="0" smtClean="0"/>
            </a:br>
            <a:r>
              <a:rPr lang="en-US" sz="2400" dirty="0" smtClean="0"/>
              <a:t>                                  problem?             </a:t>
            </a:r>
            <a:endParaRPr lang="en-US" sz="2400" dirty="0"/>
          </a:p>
        </p:txBody>
      </p:sp>
      <p:sp>
        <p:nvSpPr>
          <p:cNvPr id="13" name="Content Placeholder 8"/>
          <p:cNvSpPr txBox="1">
            <a:spLocks/>
          </p:cNvSpPr>
          <p:nvPr/>
        </p:nvSpPr>
        <p:spPr>
          <a:xfrm>
            <a:off x="787628" y="4438636"/>
            <a:ext cx="8071290" cy="180553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solidFill>
                  <a:schemeClr val="accent2"/>
                </a:solidFill>
              </a:rPr>
              <a:t>Benefits</a:t>
            </a:r>
            <a:r>
              <a:rPr lang="en-US" sz="2300" dirty="0" smtClean="0"/>
              <a:t>           </a:t>
            </a:r>
            <a:r>
              <a:rPr lang="en-US" sz="2200" dirty="0" smtClean="0">
                <a:solidFill>
                  <a:srgbClr val="AFBD22"/>
                </a:solidFill>
              </a:rPr>
              <a:t>6.</a:t>
            </a:r>
            <a:r>
              <a:rPr lang="en-US" sz="2200" dirty="0" smtClean="0"/>
              <a:t>  What is it that you are hoping to achieve from</a:t>
            </a:r>
            <a:br>
              <a:rPr lang="en-US" sz="2200" dirty="0" smtClean="0"/>
            </a:br>
            <a:r>
              <a:rPr lang="en-US" sz="2200" dirty="0" smtClean="0"/>
              <a:t>                                  this </a:t>
            </a:r>
            <a:r>
              <a:rPr lang="en-US" sz="2200" dirty="0"/>
              <a:t>project?</a:t>
            </a:r>
            <a:br>
              <a:rPr lang="en-US" sz="2200" dirty="0"/>
            </a:br>
            <a:r>
              <a:rPr lang="en-US" sz="2200" dirty="0" smtClean="0"/>
              <a:t>                            </a:t>
            </a:r>
            <a:r>
              <a:rPr lang="en-US" sz="2200" dirty="0" smtClean="0">
                <a:solidFill>
                  <a:srgbClr val="AFBD22"/>
                </a:solidFill>
              </a:rPr>
              <a:t>7.</a:t>
            </a:r>
            <a:r>
              <a:rPr lang="en-US" sz="2200" dirty="0" smtClean="0"/>
              <a:t>  If </a:t>
            </a:r>
            <a:r>
              <a:rPr lang="en-US" sz="2200" dirty="0"/>
              <a:t>you solved this problem, what would be </a:t>
            </a:r>
            <a:r>
              <a:rPr lang="en-US" sz="2200" dirty="0" smtClean="0"/>
              <a:t>the</a:t>
            </a:r>
            <a:br>
              <a:rPr lang="en-US" sz="2200" dirty="0" smtClean="0"/>
            </a:br>
            <a:r>
              <a:rPr lang="en-US" sz="2200" dirty="0" smtClean="0"/>
              <a:t>                                 benefits </a:t>
            </a:r>
            <a:r>
              <a:rPr lang="en-US" sz="2200" dirty="0"/>
              <a:t>to your department and the overall </a:t>
            </a:r>
            <a:r>
              <a:rPr lang="en-US" sz="2200" dirty="0" smtClean="0"/>
              <a:t/>
            </a:r>
            <a:br>
              <a:rPr lang="en-US" sz="2200" dirty="0" smtClean="0"/>
            </a:br>
            <a:r>
              <a:rPr lang="en-US" sz="2200" dirty="0" smtClean="0"/>
              <a:t>                                 organization</a:t>
            </a:r>
            <a:r>
              <a:rPr lang="en-US" sz="2200" dirty="0"/>
              <a:t>?</a:t>
            </a:r>
          </a:p>
          <a:p>
            <a:pPr marL="0" indent="0">
              <a:buNone/>
            </a:pPr>
            <a:endParaRPr lang="en-US" sz="2400" dirty="0"/>
          </a:p>
        </p:txBody>
      </p:sp>
      <p:sp>
        <p:nvSpPr>
          <p:cNvPr id="14" name="TextBox 13"/>
          <p:cNvSpPr txBox="1"/>
          <p:nvPr/>
        </p:nvSpPr>
        <p:spPr>
          <a:xfrm>
            <a:off x="8754150" y="53792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4</a:t>
            </a: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11</a:t>
            </a:fld>
            <a:endParaRPr lang="en-US" dirty="0"/>
          </a:p>
        </p:txBody>
      </p:sp>
    </p:spTree>
    <p:extLst>
      <p:ext uri="{BB962C8B-B14F-4D97-AF65-F5344CB8AC3E}">
        <p14:creationId xmlns:p14="http://schemas.microsoft.com/office/powerpoint/2010/main" val="251637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 The Project Sponsor Interview</a:t>
            </a:r>
            <a:endParaRPr lang="en-US" dirty="0">
              <a:solidFill>
                <a:schemeClr val="tx2"/>
              </a:solidFill>
            </a:endParaRPr>
          </a:p>
        </p:txBody>
      </p:sp>
      <p:sp>
        <p:nvSpPr>
          <p:cNvPr id="10" name="Content Placeholder 8"/>
          <p:cNvSpPr txBox="1">
            <a:spLocks/>
          </p:cNvSpPr>
          <p:nvPr/>
        </p:nvSpPr>
        <p:spPr>
          <a:xfrm>
            <a:off x="783390" y="1340537"/>
            <a:ext cx="8071290" cy="39722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chemeClr val="accent2"/>
                </a:solidFill>
              </a:rPr>
              <a:t>Solution</a:t>
            </a:r>
            <a:r>
              <a:rPr lang="en-US" sz="2400" dirty="0" smtClean="0"/>
              <a:t>          </a:t>
            </a:r>
            <a:r>
              <a:rPr lang="en-US" sz="2200" dirty="0" smtClean="0">
                <a:solidFill>
                  <a:schemeClr val="accent3"/>
                </a:solidFill>
              </a:rPr>
              <a:t>8.</a:t>
            </a:r>
            <a:r>
              <a:rPr lang="en-US" sz="2200" dirty="0" smtClean="0"/>
              <a:t>  Have you already defined some components </a:t>
            </a:r>
            <a:r>
              <a:rPr lang="en-US" sz="2400" b="1" dirty="0" smtClean="0">
                <a:solidFill>
                  <a:schemeClr val="accent2"/>
                </a:solidFill>
              </a:rPr>
              <a:t>Process</a:t>
            </a:r>
            <a:r>
              <a:rPr lang="en-US" sz="2200" dirty="0" smtClean="0"/>
              <a:t>                 of the solution? What do you feel are likely </a:t>
            </a:r>
            <a:br>
              <a:rPr lang="en-US" sz="2200" dirty="0" smtClean="0"/>
            </a:br>
            <a:r>
              <a:rPr lang="en-US" sz="2200" dirty="0" smtClean="0"/>
              <a:t>                              </a:t>
            </a:r>
            <a:r>
              <a:rPr lang="en-US" sz="2100" dirty="0" smtClean="0"/>
              <a:t>  </a:t>
            </a:r>
            <a:r>
              <a:rPr lang="en-US" sz="2200" dirty="0" smtClean="0"/>
              <a:t>steps in the solution? </a:t>
            </a:r>
            <a:br>
              <a:rPr lang="en-US" sz="2200" dirty="0" smtClean="0"/>
            </a:br>
            <a:r>
              <a:rPr lang="en-US" sz="2200" dirty="0" smtClean="0"/>
              <a:t>                          </a:t>
            </a:r>
            <a:r>
              <a:rPr lang="en-US" sz="2200" dirty="0" smtClean="0">
                <a:solidFill>
                  <a:srgbClr val="AFBD22"/>
                </a:solidFill>
              </a:rPr>
              <a:t>9.</a:t>
            </a:r>
            <a:r>
              <a:rPr lang="en-US" sz="2200" dirty="0" smtClean="0"/>
              <a:t>  What challenges do you anticipate in solving</a:t>
            </a:r>
            <a:br>
              <a:rPr lang="en-US" sz="2200" dirty="0" smtClean="0"/>
            </a:br>
            <a:r>
              <a:rPr lang="en-US" sz="2200" dirty="0" smtClean="0"/>
              <a:t>                                the problem?   </a:t>
            </a:r>
            <a:br>
              <a:rPr lang="en-US" sz="2200" dirty="0" smtClean="0"/>
            </a:br>
            <a:r>
              <a:rPr lang="en-US" sz="2200" dirty="0" smtClean="0"/>
              <a:t>                        </a:t>
            </a:r>
            <a:r>
              <a:rPr lang="en-US" sz="2200" dirty="0" smtClean="0">
                <a:solidFill>
                  <a:srgbClr val="AFBD22"/>
                </a:solidFill>
              </a:rPr>
              <a:t>10.</a:t>
            </a:r>
            <a:r>
              <a:rPr lang="en-US" sz="2200" dirty="0" smtClean="0"/>
              <a:t>  Who will lead/coordinate the project from </a:t>
            </a:r>
            <a:br>
              <a:rPr lang="en-US" sz="2200" dirty="0" smtClean="0"/>
            </a:br>
            <a:r>
              <a:rPr lang="en-US" sz="2200" dirty="0" smtClean="0"/>
              <a:t>                                your organization? Who else will be involved?</a:t>
            </a:r>
            <a:br>
              <a:rPr lang="en-US" sz="2200" dirty="0" smtClean="0"/>
            </a:br>
            <a:r>
              <a:rPr lang="en-US" sz="2200" dirty="0" smtClean="0"/>
              <a:t>                                What role would you like us to play? What</a:t>
            </a:r>
            <a:br>
              <a:rPr lang="en-US" sz="2200" dirty="0" smtClean="0"/>
            </a:br>
            <a:r>
              <a:rPr lang="en-US" sz="2200" dirty="0" smtClean="0"/>
              <a:t>                                concerns do you have about our ability to </a:t>
            </a:r>
            <a:br>
              <a:rPr lang="en-US" sz="2200" dirty="0" smtClean="0"/>
            </a:br>
            <a:r>
              <a:rPr lang="en-US" sz="2200" dirty="0" smtClean="0"/>
              <a:t>                                meet this role?          </a:t>
            </a:r>
            <a:endParaRPr lang="en-US" sz="2200" dirty="0"/>
          </a:p>
        </p:txBody>
      </p:sp>
      <p:sp>
        <p:nvSpPr>
          <p:cNvPr id="6" name="TextBox 5"/>
          <p:cNvSpPr txBox="1"/>
          <p:nvPr/>
        </p:nvSpPr>
        <p:spPr>
          <a:xfrm>
            <a:off x="8754150" y="416220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4</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12</a:t>
            </a:fld>
            <a:endParaRPr lang="en-US" dirty="0"/>
          </a:p>
        </p:txBody>
      </p:sp>
    </p:spTree>
    <p:extLst>
      <p:ext uri="{BB962C8B-B14F-4D97-AF65-F5344CB8AC3E}">
        <p14:creationId xmlns:p14="http://schemas.microsoft.com/office/powerpoint/2010/main" val="42493815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 The Project Sponsor Interview</a:t>
            </a:r>
            <a:endParaRPr lang="en-US" dirty="0">
              <a:solidFill>
                <a:schemeClr val="tx2"/>
              </a:solidFill>
            </a:endParaRPr>
          </a:p>
        </p:txBody>
      </p:sp>
      <p:sp>
        <p:nvSpPr>
          <p:cNvPr id="10" name="Content Placeholder 8"/>
          <p:cNvSpPr txBox="1">
            <a:spLocks/>
          </p:cNvSpPr>
          <p:nvPr/>
        </p:nvSpPr>
        <p:spPr>
          <a:xfrm>
            <a:off x="878417" y="1456950"/>
            <a:ext cx="8012248" cy="1993217"/>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solidFill>
                  <a:schemeClr val="accent2"/>
                </a:solidFill>
              </a:rPr>
              <a:t>Decision</a:t>
            </a:r>
            <a:r>
              <a:rPr lang="en-US" sz="2400" dirty="0" smtClean="0"/>
              <a:t>          </a:t>
            </a:r>
            <a:r>
              <a:rPr lang="en-US" sz="2200" dirty="0" smtClean="0">
                <a:solidFill>
                  <a:srgbClr val="AFBD22"/>
                </a:solidFill>
              </a:rPr>
              <a:t>11</a:t>
            </a:r>
            <a:r>
              <a:rPr lang="en-US" sz="2400" dirty="0" smtClean="0">
                <a:solidFill>
                  <a:srgbClr val="AFBD22"/>
                </a:solidFill>
              </a:rPr>
              <a:t>.  </a:t>
            </a:r>
            <a:r>
              <a:rPr lang="en-US" sz="2400" dirty="0" smtClean="0"/>
              <a:t>How will the decision be made? What are the</a:t>
            </a:r>
            <a:br>
              <a:rPr lang="en-US" sz="2400" dirty="0" smtClean="0"/>
            </a:br>
            <a:r>
              <a:rPr lang="en-US" sz="2600" b="1" dirty="0" smtClean="0">
                <a:solidFill>
                  <a:schemeClr val="accent2"/>
                </a:solidFill>
              </a:rPr>
              <a:t>Process</a:t>
            </a:r>
            <a:r>
              <a:rPr lang="en-US" sz="2400" dirty="0" smtClean="0"/>
              <a:t>                   the decision steps? Who is involved? What</a:t>
            </a:r>
            <a:br>
              <a:rPr lang="en-US" sz="2400" dirty="0" smtClean="0"/>
            </a:br>
            <a:r>
              <a:rPr lang="en-US" sz="2400" dirty="0" smtClean="0"/>
              <a:t>                                 is the expected time frame?</a:t>
            </a:r>
          </a:p>
          <a:p>
            <a:pPr marL="0" indent="0">
              <a:buNone/>
            </a:pPr>
            <a:r>
              <a:rPr lang="en-US" sz="2200" dirty="0" smtClean="0">
                <a:solidFill>
                  <a:srgbClr val="AFBD22"/>
                </a:solidFill>
              </a:rPr>
              <a:t>                            </a:t>
            </a:r>
            <a:r>
              <a:rPr lang="en-US" sz="2400" dirty="0" smtClean="0">
                <a:solidFill>
                  <a:srgbClr val="AFBD22"/>
                </a:solidFill>
              </a:rPr>
              <a:t>12.  </a:t>
            </a:r>
            <a:r>
              <a:rPr lang="en-US" sz="2400" dirty="0" smtClean="0"/>
              <a:t>What are the next steps in moving</a:t>
            </a:r>
            <a:br>
              <a:rPr lang="en-US" sz="2400" dirty="0" smtClean="0"/>
            </a:br>
            <a:r>
              <a:rPr lang="en-US" sz="2400" dirty="0" smtClean="0"/>
              <a:t>                                 forward?</a:t>
            </a:r>
          </a:p>
        </p:txBody>
      </p:sp>
      <p:sp>
        <p:nvSpPr>
          <p:cNvPr id="8" name="Content Placeholder 8"/>
          <p:cNvSpPr txBox="1">
            <a:spLocks/>
          </p:cNvSpPr>
          <p:nvPr/>
        </p:nvSpPr>
        <p:spPr>
          <a:xfrm>
            <a:off x="872070" y="3475567"/>
            <a:ext cx="7976263" cy="19932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99AB21"/>
              </a:buClr>
              <a:buFont typeface="Arial"/>
              <a:buChar char="•"/>
              <a:defRPr sz="3200" kern="1200">
                <a:solidFill>
                  <a:srgbClr val="00467F"/>
                </a:solidFill>
                <a:latin typeface="Franklin Gothic Book"/>
                <a:ea typeface="+mn-ea"/>
                <a:cs typeface="Franklin Gothic Book"/>
              </a:defRPr>
            </a:lvl1pPr>
            <a:lvl2pPr marL="742950" indent="-285750" algn="l" defTabSz="457200" rtl="0" eaLnBrk="1" latinLnBrk="0" hangingPunct="1">
              <a:spcBef>
                <a:spcPct val="20000"/>
              </a:spcBef>
              <a:buClr>
                <a:srgbClr val="99AB21"/>
              </a:buClr>
              <a:buFont typeface="Arial"/>
              <a:buChar char="–"/>
              <a:defRPr sz="2800" kern="1200">
                <a:solidFill>
                  <a:srgbClr val="00467F"/>
                </a:solidFill>
                <a:latin typeface="Franklin Gothic Book"/>
                <a:ea typeface="+mn-ea"/>
                <a:cs typeface="Franklin Gothic Book"/>
              </a:defRPr>
            </a:lvl2pPr>
            <a:lvl3pPr marL="1143000" indent="-228600" algn="l" defTabSz="457200" rtl="0" eaLnBrk="1" latinLnBrk="0" hangingPunct="1">
              <a:spcBef>
                <a:spcPct val="20000"/>
              </a:spcBef>
              <a:buClr>
                <a:srgbClr val="99AB21"/>
              </a:buClr>
              <a:buFont typeface="Arial"/>
              <a:buChar char="•"/>
              <a:defRPr sz="2400" kern="1200">
                <a:solidFill>
                  <a:srgbClr val="00467F"/>
                </a:solidFill>
                <a:latin typeface="Franklin Gothic Book"/>
                <a:ea typeface="+mn-ea"/>
                <a:cs typeface="Franklin Gothic Book"/>
              </a:defRPr>
            </a:lvl3pPr>
            <a:lvl4pPr marL="16002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4pPr>
            <a:lvl5pPr marL="2057400" indent="-228600" algn="l" defTabSz="457200" rtl="0" eaLnBrk="1" latinLnBrk="0" hangingPunct="1">
              <a:spcBef>
                <a:spcPct val="20000"/>
              </a:spcBef>
              <a:buClr>
                <a:srgbClr val="99AB21"/>
              </a:buClr>
              <a:buFont typeface="Arial"/>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chemeClr val="accent2"/>
                </a:solidFill>
              </a:rPr>
              <a:t>Constraints</a:t>
            </a:r>
            <a:r>
              <a:rPr lang="en-US" sz="2200" dirty="0" smtClean="0"/>
              <a:t>     </a:t>
            </a:r>
            <a:r>
              <a:rPr lang="en-US" sz="2200" dirty="0" smtClean="0">
                <a:solidFill>
                  <a:srgbClr val="AFBD22"/>
                </a:solidFill>
              </a:rPr>
              <a:t>13.  </a:t>
            </a:r>
            <a:r>
              <a:rPr lang="en-US" sz="2200" dirty="0" smtClean="0"/>
              <a:t>What is your time frame for solving the </a:t>
            </a:r>
            <a:br>
              <a:rPr lang="en-US" sz="2200" dirty="0" smtClean="0"/>
            </a:br>
            <a:r>
              <a:rPr lang="en-US" sz="2400" b="1" dirty="0" smtClean="0">
                <a:solidFill>
                  <a:schemeClr val="accent2"/>
                </a:solidFill>
              </a:rPr>
              <a:t>&amp;</a:t>
            </a:r>
            <a:r>
              <a:rPr lang="en-US" sz="2400" b="1" dirty="0" smtClean="0"/>
              <a:t> </a:t>
            </a:r>
            <a:r>
              <a:rPr lang="en-US" sz="2400" b="1" dirty="0" smtClean="0">
                <a:solidFill>
                  <a:schemeClr val="accent2"/>
                </a:solidFill>
              </a:rPr>
              <a:t>Barriers</a:t>
            </a:r>
            <a:r>
              <a:rPr lang="en-US" sz="2200" dirty="0" smtClean="0"/>
              <a:t>               problem?</a:t>
            </a:r>
            <a:br>
              <a:rPr lang="en-US" sz="2200" dirty="0" smtClean="0"/>
            </a:br>
            <a:r>
              <a:rPr lang="en-US" sz="2200" dirty="0" smtClean="0"/>
              <a:t>                          </a:t>
            </a:r>
            <a:r>
              <a:rPr lang="en-US" sz="2200" dirty="0" smtClean="0">
                <a:solidFill>
                  <a:srgbClr val="AFBD22"/>
                </a:solidFill>
              </a:rPr>
              <a:t>14.</a:t>
            </a:r>
            <a:r>
              <a:rPr lang="en-US" sz="2200" dirty="0" smtClean="0"/>
              <a:t>  Have funds and resources been allocated for </a:t>
            </a:r>
            <a:br>
              <a:rPr lang="en-US" sz="2200" dirty="0" smtClean="0"/>
            </a:br>
            <a:r>
              <a:rPr lang="en-US" sz="2200" dirty="0" smtClean="0"/>
              <a:t>                                  the project? How much has been budgeted?</a:t>
            </a:r>
          </a:p>
        </p:txBody>
      </p:sp>
      <p:sp>
        <p:nvSpPr>
          <p:cNvPr id="12" name="TextBox 11"/>
          <p:cNvSpPr txBox="1"/>
          <p:nvPr/>
        </p:nvSpPr>
        <p:spPr>
          <a:xfrm>
            <a:off x="8754150" y="431036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5</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13</a:t>
            </a:fld>
            <a:endParaRPr lang="en-US" dirty="0"/>
          </a:p>
        </p:txBody>
      </p:sp>
    </p:spTree>
    <p:extLst>
      <p:ext uri="{BB962C8B-B14F-4D97-AF65-F5344CB8AC3E}">
        <p14:creationId xmlns:p14="http://schemas.microsoft.com/office/powerpoint/2010/main" val="2728119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The Project Sponsor Interview</a:t>
            </a:r>
            <a:endParaRPr lang="en-US" dirty="0"/>
          </a:p>
        </p:txBody>
      </p:sp>
      <p:sp>
        <p:nvSpPr>
          <p:cNvPr id="5" name="Text Box 87"/>
          <p:cNvSpPr txBox="1">
            <a:spLocks noChangeArrowheads="1"/>
          </p:cNvSpPr>
          <p:nvPr/>
        </p:nvSpPr>
        <p:spPr bwMode="auto">
          <a:xfrm>
            <a:off x="901085" y="5367337"/>
            <a:ext cx="7835900" cy="847725"/>
          </a:xfrm>
          <a:prstGeom prst="rect">
            <a:avLst/>
          </a:prstGeom>
          <a:noFill/>
          <a:ln w="25400">
            <a:noFill/>
            <a:miter lim="800000"/>
            <a:headEnd/>
            <a:tailEnd/>
          </a:ln>
        </p:spPr>
        <p:txBody>
          <a:bodyPr>
            <a:spAutoFit/>
          </a:bodyPr>
          <a:lstStyle/>
          <a:p>
            <a:pPr algn="ctr">
              <a:spcBef>
                <a:spcPct val="20000"/>
              </a:spcBef>
              <a:buClr>
                <a:schemeClr val="folHlink"/>
              </a:buClr>
              <a:buSzPct val="60000"/>
              <a:buFont typeface="Wingdings" pitchFamily="2" charset="2"/>
              <a:buNone/>
            </a:pPr>
            <a:r>
              <a:rPr lang="en-US" sz="2400" b="1" i="1" dirty="0">
                <a:solidFill>
                  <a:schemeClr val="tx2"/>
                </a:solidFill>
                <a:latin typeface="Franklin Gothic Book"/>
                <a:cs typeface="Franklin Gothic Book"/>
              </a:rPr>
              <a:t>Which question types tend to dominate successful interviews?  What about unsuccessful interviews?</a:t>
            </a:r>
          </a:p>
        </p:txBody>
      </p:sp>
      <p:graphicFrame>
        <p:nvGraphicFramePr>
          <p:cNvPr id="8" name="Group 117"/>
          <p:cNvGraphicFramePr>
            <a:graphicFrameLocks/>
          </p:cNvGraphicFramePr>
          <p:nvPr>
            <p:extLst>
              <p:ext uri="{D42A27DB-BD31-4B8C-83A1-F6EECF244321}">
                <p14:modId xmlns:p14="http://schemas.microsoft.com/office/powerpoint/2010/main" val="3556079278"/>
              </p:ext>
            </p:extLst>
          </p:nvPr>
        </p:nvGraphicFramePr>
        <p:xfrm>
          <a:off x="901085" y="1645505"/>
          <a:ext cx="7772400" cy="3337560"/>
        </p:xfrm>
        <a:graphic>
          <a:graphicData uri="http://schemas.openxmlformats.org/drawingml/2006/table">
            <a:tbl>
              <a:tblPr>
                <a:tableStyleId>{2D5ABB26-0587-4C30-8999-92F81FD0307C}</a:tableStyleId>
              </a:tblPr>
              <a:tblGrid>
                <a:gridCol w="798512"/>
                <a:gridCol w="2895600"/>
                <a:gridCol w="297437"/>
                <a:gridCol w="845563"/>
                <a:gridCol w="2935288"/>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Franklin Gothic Book"/>
                        <a:cs typeface="Franklin Gothic Book"/>
                      </a:endParaRPr>
                    </a:p>
                  </a:txBody>
                  <a:tcPr horzOverflow="overflow">
                    <a:lnL>
                      <a:noFill/>
                    </a:lnL>
                    <a:lnR>
                      <a:noFill/>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Current Situation</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Solution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08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Problems &amp; Implications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Decision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540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Benefits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Constraints &amp; Barriers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6" name="TextBox 5"/>
          <p:cNvSpPr txBox="1"/>
          <p:nvPr/>
        </p:nvSpPr>
        <p:spPr>
          <a:xfrm>
            <a:off x="8754150" y="5367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14</a:t>
            </a:fld>
            <a:endParaRPr lang="en-US" dirty="0"/>
          </a:p>
        </p:txBody>
      </p:sp>
    </p:spTree>
    <p:extLst>
      <p:ext uri="{BB962C8B-B14F-4D97-AF65-F5344CB8AC3E}">
        <p14:creationId xmlns:p14="http://schemas.microsoft.com/office/powerpoint/2010/main" val="756813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The Project Sponsor Interview</a:t>
            </a:r>
            <a:endParaRPr lang="en-US" dirty="0"/>
          </a:p>
        </p:txBody>
      </p:sp>
      <p:sp>
        <p:nvSpPr>
          <p:cNvPr id="5" name="Text Box 87"/>
          <p:cNvSpPr txBox="1">
            <a:spLocks noChangeArrowheads="1"/>
          </p:cNvSpPr>
          <p:nvPr/>
        </p:nvSpPr>
        <p:spPr bwMode="auto">
          <a:xfrm>
            <a:off x="901085" y="5367337"/>
            <a:ext cx="7835900" cy="847725"/>
          </a:xfrm>
          <a:prstGeom prst="rect">
            <a:avLst/>
          </a:prstGeom>
          <a:noFill/>
          <a:ln w="25400">
            <a:noFill/>
            <a:miter lim="800000"/>
            <a:headEnd/>
            <a:tailEnd/>
          </a:ln>
        </p:spPr>
        <p:txBody>
          <a:bodyPr>
            <a:spAutoFit/>
          </a:bodyPr>
          <a:lstStyle/>
          <a:p>
            <a:pPr>
              <a:spcBef>
                <a:spcPct val="20000"/>
              </a:spcBef>
              <a:buClr>
                <a:schemeClr val="folHlink"/>
              </a:buClr>
              <a:buSzPct val="60000"/>
              <a:buFont typeface="Wingdings" pitchFamily="2" charset="2"/>
              <a:buNone/>
            </a:pPr>
            <a:r>
              <a:rPr lang="en-US" sz="2400" b="1" i="1" dirty="0">
                <a:solidFill>
                  <a:schemeClr val="tx2"/>
                </a:solidFill>
                <a:latin typeface="Franklin Gothic Book"/>
                <a:cs typeface="Franklin Gothic Book"/>
              </a:rPr>
              <a:t>Which question types tend to dominate successful interviews?  What about unsuccessful interviews?</a:t>
            </a:r>
          </a:p>
        </p:txBody>
      </p:sp>
      <p:graphicFrame>
        <p:nvGraphicFramePr>
          <p:cNvPr id="8" name="Group 117"/>
          <p:cNvGraphicFramePr>
            <a:graphicFrameLocks/>
          </p:cNvGraphicFramePr>
          <p:nvPr>
            <p:extLst/>
          </p:nvPr>
        </p:nvGraphicFramePr>
        <p:xfrm>
          <a:off x="901085" y="1645505"/>
          <a:ext cx="7772400" cy="3337560"/>
        </p:xfrm>
        <a:graphic>
          <a:graphicData uri="http://schemas.openxmlformats.org/drawingml/2006/table">
            <a:tbl>
              <a:tblPr>
                <a:tableStyleId>{2D5ABB26-0587-4C30-8999-92F81FD0307C}</a:tableStyleId>
              </a:tblPr>
              <a:tblGrid>
                <a:gridCol w="798512"/>
                <a:gridCol w="2895600"/>
                <a:gridCol w="261811"/>
                <a:gridCol w="881189"/>
                <a:gridCol w="2935288"/>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Franklin Gothic Book"/>
                        <a:cs typeface="Franklin Gothic Book"/>
                      </a:endParaRPr>
                    </a:p>
                  </a:txBody>
                  <a:tcPr horzOverflow="overflow">
                    <a:lnL>
                      <a:noFill/>
                    </a:lnL>
                    <a:lnR>
                      <a:noFill/>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Current Situation</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Solution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08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Problems &amp; Implications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Decision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540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Benefits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Constraints &amp; Barriers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6" name="TextBox 5"/>
          <p:cNvSpPr txBox="1"/>
          <p:nvPr/>
        </p:nvSpPr>
        <p:spPr>
          <a:xfrm>
            <a:off x="8754150" y="5367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15</a:t>
            </a:fld>
            <a:endParaRPr lang="en-US" dirty="0"/>
          </a:p>
        </p:txBody>
      </p:sp>
    </p:spTree>
    <p:extLst>
      <p:ext uri="{BB962C8B-B14F-4D97-AF65-F5344CB8AC3E}">
        <p14:creationId xmlns:p14="http://schemas.microsoft.com/office/powerpoint/2010/main" val="3042256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The Project Sponsor Interview</a:t>
            </a:r>
            <a:endParaRPr lang="en-US" dirty="0"/>
          </a:p>
        </p:txBody>
      </p:sp>
      <p:sp>
        <p:nvSpPr>
          <p:cNvPr id="5" name="Text Box 87"/>
          <p:cNvSpPr txBox="1">
            <a:spLocks noChangeArrowheads="1"/>
          </p:cNvSpPr>
          <p:nvPr/>
        </p:nvSpPr>
        <p:spPr bwMode="auto">
          <a:xfrm>
            <a:off x="901085" y="5367337"/>
            <a:ext cx="7835900" cy="847725"/>
          </a:xfrm>
          <a:prstGeom prst="rect">
            <a:avLst/>
          </a:prstGeom>
          <a:noFill/>
          <a:ln w="25400">
            <a:noFill/>
            <a:miter lim="800000"/>
            <a:headEnd/>
            <a:tailEnd/>
          </a:ln>
        </p:spPr>
        <p:txBody>
          <a:bodyPr>
            <a:spAutoFit/>
          </a:bodyPr>
          <a:lstStyle/>
          <a:p>
            <a:pPr>
              <a:spcBef>
                <a:spcPct val="20000"/>
              </a:spcBef>
              <a:buClr>
                <a:schemeClr val="folHlink"/>
              </a:buClr>
              <a:buSzPct val="60000"/>
              <a:buFont typeface="Wingdings" pitchFamily="2" charset="2"/>
              <a:buNone/>
            </a:pPr>
            <a:r>
              <a:rPr lang="en-US" sz="2400" b="1" i="1" dirty="0">
                <a:solidFill>
                  <a:schemeClr val="tx2"/>
                </a:solidFill>
                <a:latin typeface="Franklin Gothic Book"/>
                <a:cs typeface="Franklin Gothic Book"/>
              </a:rPr>
              <a:t>Which question types tend to dominate successful interviews?  What about unsuccessful interviews?</a:t>
            </a:r>
          </a:p>
        </p:txBody>
      </p:sp>
      <p:graphicFrame>
        <p:nvGraphicFramePr>
          <p:cNvPr id="8" name="Group 117"/>
          <p:cNvGraphicFramePr>
            <a:graphicFrameLocks/>
          </p:cNvGraphicFramePr>
          <p:nvPr>
            <p:extLst/>
          </p:nvPr>
        </p:nvGraphicFramePr>
        <p:xfrm>
          <a:off x="901085" y="1645505"/>
          <a:ext cx="7772400" cy="3337560"/>
        </p:xfrm>
        <a:graphic>
          <a:graphicData uri="http://schemas.openxmlformats.org/drawingml/2006/table">
            <a:tbl>
              <a:tblPr>
                <a:tableStyleId>{2D5ABB26-0587-4C30-8999-92F81FD0307C}</a:tableStyleId>
              </a:tblPr>
              <a:tblGrid>
                <a:gridCol w="798512"/>
                <a:gridCol w="2895600"/>
                <a:gridCol w="261811"/>
                <a:gridCol w="881189"/>
                <a:gridCol w="2935288"/>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Franklin Gothic Book"/>
                        <a:cs typeface="Franklin Gothic Book"/>
                      </a:endParaRPr>
                    </a:p>
                  </a:txBody>
                  <a:tcPr horzOverflow="overflow">
                    <a:lnL>
                      <a:noFill/>
                    </a:lnL>
                    <a:lnR>
                      <a:noFill/>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Current Situation</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Solution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08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Problems &amp; Implications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Decision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540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Benefits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Constraints &amp; Barriers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6" name="TextBox 5"/>
          <p:cNvSpPr txBox="1"/>
          <p:nvPr/>
        </p:nvSpPr>
        <p:spPr>
          <a:xfrm>
            <a:off x="8754150" y="5367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16</a:t>
            </a:fld>
            <a:endParaRPr lang="en-US" dirty="0"/>
          </a:p>
        </p:txBody>
      </p:sp>
    </p:spTree>
    <p:extLst>
      <p:ext uri="{BB962C8B-B14F-4D97-AF65-F5344CB8AC3E}">
        <p14:creationId xmlns:p14="http://schemas.microsoft.com/office/powerpoint/2010/main" val="241415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The Project Sponsor Interview</a:t>
            </a:r>
            <a:endParaRPr lang="en-US" dirty="0"/>
          </a:p>
        </p:txBody>
      </p:sp>
      <p:graphicFrame>
        <p:nvGraphicFramePr>
          <p:cNvPr id="7" name="Group 117"/>
          <p:cNvGraphicFramePr>
            <a:graphicFrameLocks/>
          </p:cNvGraphicFramePr>
          <p:nvPr>
            <p:extLst>
              <p:ext uri="{D42A27DB-BD31-4B8C-83A1-F6EECF244321}">
                <p14:modId xmlns:p14="http://schemas.microsoft.com/office/powerpoint/2010/main" val="2869747045"/>
              </p:ext>
            </p:extLst>
          </p:nvPr>
        </p:nvGraphicFramePr>
        <p:xfrm>
          <a:off x="901085" y="1645505"/>
          <a:ext cx="7772400" cy="3337560"/>
        </p:xfrm>
        <a:graphic>
          <a:graphicData uri="http://schemas.openxmlformats.org/drawingml/2006/table">
            <a:tbl>
              <a:tblPr>
                <a:tableStyleId>{2D5ABB26-0587-4C30-8999-92F81FD0307C}</a:tableStyleId>
              </a:tblPr>
              <a:tblGrid>
                <a:gridCol w="798512"/>
                <a:gridCol w="2895600"/>
                <a:gridCol w="273686"/>
                <a:gridCol w="869314"/>
                <a:gridCol w="2935288"/>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Franklin Gothic Book"/>
                        <a:cs typeface="Franklin Gothic Book"/>
                      </a:endParaRPr>
                    </a:p>
                  </a:txBody>
                  <a:tcPr horzOverflow="overflow">
                    <a:lnL>
                      <a:noFill/>
                    </a:lnL>
                    <a:lnR>
                      <a:noFill/>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smtClean="0">
                          <a:ln>
                            <a:noFill/>
                          </a:ln>
                          <a:solidFill>
                            <a:schemeClr val="accent2"/>
                          </a:solidFill>
                          <a:effectLst/>
                          <a:latin typeface="Franklin Gothic Book"/>
                          <a:cs typeface="Franklin Gothic Book"/>
                        </a:rPr>
                        <a:t>U</a:t>
                      </a: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Current Situation</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smtClean="0">
                          <a:ln>
                            <a:noFill/>
                          </a:ln>
                          <a:solidFill>
                            <a:srgbClr val="F26522"/>
                          </a:solidFill>
                          <a:effectLst/>
                          <a:latin typeface="Franklin Gothic Book"/>
                          <a:cs typeface="Franklin Gothic Book"/>
                        </a:rPr>
                        <a:t>U</a:t>
                      </a: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Solution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08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Problems &amp; Implications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Decision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540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Benefits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Constraints &amp; Barriers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10" name="Text Box 87"/>
          <p:cNvSpPr txBox="1">
            <a:spLocks noChangeArrowheads="1"/>
          </p:cNvSpPr>
          <p:nvPr/>
        </p:nvSpPr>
        <p:spPr bwMode="auto">
          <a:xfrm>
            <a:off x="901085" y="5367337"/>
            <a:ext cx="7835900" cy="847725"/>
          </a:xfrm>
          <a:prstGeom prst="rect">
            <a:avLst/>
          </a:prstGeom>
          <a:noFill/>
          <a:ln w="25400">
            <a:noFill/>
            <a:miter lim="800000"/>
            <a:headEnd/>
            <a:tailEnd/>
          </a:ln>
        </p:spPr>
        <p:txBody>
          <a:bodyPr>
            <a:spAutoFit/>
          </a:bodyPr>
          <a:lstStyle/>
          <a:p>
            <a:pPr algn="ctr">
              <a:spcBef>
                <a:spcPct val="20000"/>
              </a:spcBef>
              <a:buClr>
                <a:schemeClr val="folHlink"/>
              </a:buClr>
              <a:buSzPct val="60000"/>
              <a:buFont typeface="Wingdings" pitchFamily="2" charset="2"/>
              <a:buNone/>
            </a:pPr>
            <a:r>
              <a:rPr lang="en-US" sz="2400" b="1" i="1" dirty="0">
                <a:solidFill>
                  <a:schemeClr val="tx2"/>
                </a:solidFill>
                <a:latin typeface="Franklin Gothic Book"/>
                <a:cs typeface="Franklin Gothic Book"/>
              </a:rPr>
              <a:t>Which question types tend to dominate successful interviews?  What about unsuccessful interviews?</a:t>
            </a:r>
          </a:p>
        </p:txBody>
      </p:sp>
      <p:sp>
        <p:nvSpPr>
          <p:cNvPr id="5" name="TextBox 4"/>
          <p:cNvSpPr txBox="1"/>
          <p:nvPr/>
        </p:nvSpPr>
        <p:spPr>
          <a:xfrm>
            <a:off x="8754150" y="217619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17</a:t>
            </a:fld>
            <a:endParaRPr lang="en-US" dirty="0"/>
          </a:p>
        </p:txBody>
      </p:sp>
    </p:spTree>
    <p:extLst>
      <p:ext uri="{BB962C8B-B14F-4D97-AF65-F5344CB8AC3E}">
        <p14:creationId xmlns:p14="http://schemas.microsoft.com/office/powerpoint/2010/main" val="29445678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The Project Sponsor Interview</a:t>
            </a:r>
            <a:endParaRPr lang="en-US" dirty="0"/>
          </a:p>
        </p:txBody>
      </p:sp>
      <p:graphicFrame>
        <p:nvGraphicFramePr>
          <p:cNvPr id="6" name="Group 117"/>
          <p:cNvGraphicFramePr>
            <a:graphicFrameLocks/>
          </p:cNvGraphicFramePr>
          <p:nvPr>
            <p:extLst>
              <p:ext uri="{D42A27DB-BD31-4B8C-83A1-F6EECF244321}">
                <p14:modId xmlns:p14="http://schemas.microsoft.com/office/powerpoint/2010/main" val="693547986"/>
              </p:ext>
            </p:extLst>
          </p:nvPr>
        </p:nvGraphicFramePr>
        <p:xfrm>
          <a:off x="901085" y="1645505"/>
          <a:ext cx="7772400" cy="3337560"/>
        </p:xfrm>
        <a:graphic>
          <a:graphicData uri="http://schemas.openxmlformats.org/drawingml/2006/table">
            <a:tbl>
              <a:tblPr>
                <a:tableStyleId>{2D5ABB26-0587-4C30-8999-92F81FD0307C}</a:tableStyleId>
              </a:tblPr>
              <a:tblGrid>
                <a:gridCol w="798512"/>
                <a:gridCol w="2895600"/>
                <a:gridCol w="249935"/>
                <a:gridCol w="893065"/>
                <a:gridCol w="2935288"/>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Franklin Gothic Book"/>
                        <a:cs typeface="Franklin Gothic Book"/>
                      </a:endParaRPr>
                    </a:p>
                  </a:txBody>
                  <a:tcPr horzOverflow="overflow">
                    <a:lnL>
                      <a:noFill/>
                    </a:lnL>
                    <a:lnR>
                      <a:noFill/>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u="none" strike="noStrike" cap="none" normalizeH="0" baseline="0" dirty="0" smtClean="0">
                          <a:ln>
                            <a:noFill/>
                          </a:ln>
                          <a:solidFill>
                            <a:schemeClr val="bg1"/>
                          </a:solidFill>
                          <a:effectLst/>
                          <a:latin typeface="Franklin Gothic Book"/>
                          <a:cs typeface="Franklin Gothic Book"/>
                        </a:rPr>
                        <a:t>S/U</a:t>
                      </a:r>
                      <a:endParaRPr kumimoji="0" lang="en-US" sz="2800" b="1" i="0" u="none" strike="noStrike" cap="none" normalizeH="0" baseline="0" dirty="0" smtClean="0">
                        <a:ln>
                          <a:noFill/>
                        </a:ln>
                        <a:solidFill>
                          <a:schemeClr val="bg1"/>
                        </a:solidFill>
                        <a:effectLst/>
                        <a:latin typeface="Franklin Gothic Book"/>
                        <a:cs typeface="Franklin Gothic Book"/>
                      </a:endParaRPr>
                    </a:p>
                  </a:txBody>
                  <a:tcPr horzOverflow="overflow">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4000" b="1" i="0" u="none" strike="noStrike" cap="none" normalizeH="0" baseline="0" dirty="0" smtClean="0">
                        <a:ln>
                          <a:noFill/>
                        </a:ln>
                        <a:solidFill>
                          <a:schemeClr val="accent2"/>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Current Situation</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4000" b="1" i="0" u="none" strike="noStrike" cap="none" normalizeH="0" baseline="0" dirty="0" smtClean="0">
                        <a:ln>
                          <a:noFill/>
                        </a:ln>
                        <a:solidFill>
                          <a:srgbClr val="F26522"/>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Solution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smtClean="0">
                          <a:ln>
                            <a:noFill/>
                          </a:ln>
                          <a:solidFill>
                            <a:schemeClr val="accent2"/>
                          </a:solidFill>
                          <a:effectLst/>
                          <a:latin typeface="Franklin Gothic Book"/>
                          <a:cs typeface="Franklin Gothic Book"/>
                        </a:rPr>
                        <a:t>S</a:t>
                      </a: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Problems &amp; Implications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Decision Process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54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4000" b="1" i="0" u="none" strike="noStrike" cap="none" normalizeH="0" baseline="0" dirty="0" smtClean="0">
                          <a:ln>
                            <a:noFill/>
                          </a:ln>
                          <a:solidFill>
                            <a:schemeClr val="accent2"/>
                          </a:solidFill>
                          <a:effectLst/>
                          <a:latin typeface="Franklin Gothic Book"/>
                          <a:cs typeface="Franklin Gothic Book"/>
                        </a:rPr>
                        <a:t>S</a:t>
                      </a: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Benefits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smtClean="0">
                          <a:ln>
                            <a:noFill/>
                          </a:ln>
                          <a:effectLst/>
                          <a:latin typeface="Franklin Gothic Book"/>
                          <a:cs typeface="Franklin Gothic Book"/>
                        </a:rPr>
                        <a:t>Constraints &amp; Barriers</a:t>
                      </a:r>
                      <a:endParaRPr kumimoji="0" lang="en-US" sz="2800" b="1"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7" name="Text Box 87"/>
          <p:cNvSpPr txBox="1">
            <a:spLocks noChangeArrowheads="1"/>
          </p:cNvSpPr>
          <p:nvPr/>
        </p:nvSpPr>
        <p:spPr bwMode="auto">
          <a:xfrm>
            <a:off x="901085" y="5367337"/>
            <a:ext cx="7835900" cy="847725"/>
          </a:xfrm>
          <a:prstGeom prst="rect">
            <a:avLst/>
          </a:prstGeom>
          <a:noFill/>
          <a:ln w="25400">
            <a:noFill/>
            <a:miter lim="800000"/>
            <a:headEnd/>
            <a:tailEnd/>
          </a:ln>
        </p:spPr>
        <p:txBody>
          <a:bodyPr>
            <a:spAutoFit/>
          </a:bodyPr>
          <a:lstStyle/>
          <a:p>
            <a:pPr algn="ctr">
              <a:spcBef>
                <a:spcPct val="20000"/>
              </a:spcBef>
              <a:buClr>
                <a:schemeClr val="folHlink"/>
              </a:buClr>
              <a:buSzPct val="60000"/>
              <a:buFont typeface="Wingdings" pitchFamily="2" charset="2"/>
              <a:buNone/>
            </a:pPr>
            <a:r>
              <a:rPr lang="en-US" sz="2400" b="1" i="1" dirty="0">
                <a:solidFill>
                  <a:schemeClr val="tx2"/>
                </a:solidFill>
                <a:latin typeface="Franklin Gothic Book"/>
                <a:cs typeface="Franklin Gothic Book"/>
              </a:rPr>
              <a:t>Which question types tend to dominate successful interviews?  What about unsuccessful interviews?</a:t>
            </a:r>
          </a:p>
        </p:txBody>
      </p:sp>
      <p:sp>
        <p:nvSpPr>
          <p:cNvPr id="5" name="TextBox 4"/>
          <p:cNvSpPr txBox="1"/>
          <p:nvPr/>
        </p:nvSpPr>
        <p:spPr>
          <a:xfrm>
            <a:off x="8754150" y="407092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18</a:t>
            </a:fld>
            <a:endParaRPr lang="en-US" dirty="0"/>
          </a:p>
        </p:txBody>
      </p:sp>
    </p:spTree>
    <p:extLst>
      <p:ext uri="{BB962C8B-B14F-4D97-AF65-F5344CB8AC3E}">
        <p14:creationId xmlns:p14="http://schemas.microsoft.com/office/powerpoint/2010/main" val="31879413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nna\Desktop\FC Slides\New Pics\61- SRR-ing problem statement.jpg"/>
          <p:cNvPicPr>
            <a:picLocks noChangeAspect="1" noChangeArrowheads="1"/>
          </p:cNvPicPr>
          <p:nvPr/>
        </p:nvPicPr>
        <p:blipFill>
          <a:blip r:embed="rId2"/>
          <a:srcRect/>
          <a:stretch>
            <a:fillRect/>
          </a:stretch>
        </p:blipFill>
        <p:spPr bwMode="auto">
          <a:xfrm>
            <a:off x="0" y="0"/>
            <a:ext cx="9144000" cy="6093756"/>
          </a:xfrm>
          <a:prstGeom prst="rect">
            <a:avLst/>
          </a:prstGeom>
          <a:noFill/>
        </p:spPr>
      </p:pic>
      <p:sp>
        <p:nvSpPr>
          <p:cNvPr id="5" name="Title 4"/>
          <p:cNvSpPr>
            <a:spLocks noGrp="1"/>
          </p:cNvSpPr>
          <p:nvPr>
            <p:ph type="title"/>
          </p:nvPr>
        </p:nvSpPr>
        <p:spPr>
          <a:xfrm>
            <a:off x="-1" y="4880755"/>
            <a:ext cx="9144000" cy="1217770"/>
          </a:xfrm>
          <a:solidFill>
            <a:schemeClr val="bg1">
              <a:alpha val="70000"/>
            </a:schemeClr>
          </a:solidFill>
        </p:spPr>
        <p:txBody>
          <a:bodyPr/>
          <a:lstStyle/>
          <a:p>
            <a:pPr algn="ctr"/>
            <a:r>
              <a:rPr lang="en-US" sz="4400" b="1" dirty="0" smtClean="0">
                <a:solidFill>
                  <a:schemeClr val="accent2"/>
                </a:solidFill>
              </a:rPr>
              <a:t>“SSR-ing” PROBLEM STATEMENTS</a:t>
            </a:r>
            <a:endParaRPr lang="en-US" sz="4400" b="1" dirty="0">
              <a:solidFill>
                <a:schemeClr val="accent2"/>
              </a:solidFill>
            </a:endParaRPr>
          </a:p>
        </p:txBody>
      </p:sp>
      <p:sp>
        <p:nvSpPr>
          <p:cNvPr id="4" name="Slide Number Placeholder 3"/>
          <p:cNvSpPr>
            <a:spLocks noGrp="1"/>
          </p:cNvSpPr>
          <p:nvPr>
            <p:ph type="sldNum" sz="quarter" idx="10"/>
          </p:nvPr>
        </p:nvSpPr>
        <p:spPr/>
        <p:txBody>
          <a:bodyPr/>
          <a:lstStyle/>
          <a:p>
            <a:fld id="{72776919-FB17-4522-B863-258834BA748C}" type="slidenum">
              <a:rPr lang="en-US" altLang="en-US" smtClean="0"/>
              <a:pPr/>
              <a:t>19</a:t>
            </a:fld>
            <a:endParaRPr lang="en-US"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5" name="TextBox 4"/>
          <p:cNvSpPr txBox="1"/>
          <p:nvPr/>
        </p:nvSpPr>
        <p:spPr>
          <a:xfrm>
            <a:off x="8754150" y="501244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a:t>
            </a:fld>
            <a:endParaRPr lang="en-US" dirty="0"/>
          </a:p>
        </p:txBody>
      </p:sp>
      <p:grpSp>
        <p:nvGrpSpPr>
          <p:cNvPr id="7" name="Group 6"/>
          <p:cNvGrpSpPr/>
          <p:nvPr/>
        </p:nvGrpSpPr>
        <p:grpSpPr>
          <a:xfrm>
            <a:off x="2774279" y="1032079"/>
            <a:ext cx="3502152" cy="3490732"/>
            <a:chOff x="4930766" y="1704310"/>
            <a:chExt cx="3502152" cy="3490732"/>
          </a:xfrm>
        </p:grpSpPr>
        <p:grpSp>
          <p:nvGrpSpPr>
            <p:cNvPr id="8" name="Group 36"/>
            <p:cNvGrpSpPr/>
            <p:nvPr/>
          </p:nvGrpSpPr>
          <p:grpSpPr>
            <a:xfrm>
              <a:off x="4930766" y="1704310"/>
              <a:ext cx="3502152" cy="3490732"/>
              <a:chOff x="4930766" y="1704310"/>
              <a:chExt cx="3502152" cy="3490732"/>
            </a:xfrm>
          </p:grpSpPr>
          <p:grpSp>
            <p:nvGrpSpPr>
              <p:cNvPr id="19" name="Group 32"/>
              <p:cNvGrpSpPr/>
              <p:nvPr/>
            </p:nvGrpSpPr>
            <p:grpSpPr>
              <a:xfrm>
                <a:off x="4942429" y="1710263"/>
                <a:ext cx="3478826" cy="3478826"/>
                <a:chOff x="4951586" y="1711625"/>
                <a:chExt cx="3478826" cy="3478826"/>
              </a:xfrm>
            </p:grpSpPr>
            <p:grpSp>
              <p:nvGrpSpPr>
                <p:cNvPr id="27" name="Group 31"/>
                <p:cNvGrpSpPr/>
                <p:nvPr/>
              </p:nvGrpSpPr>
              <p:grpSpPr>
                <a:xfrm>
                  <a:off x="4951586" y="1711625"/>
                  <a:ext cx="3478826" cy="3478826"/>
                  <a:chOff x="4941815" y="1699719"/>
                  <a:chExt cx="3478826" cy="3478826"/>
                </a:xfrm>
              </p:grpSpPr>
              <p:sp>
                <p:nvSpPr>
                  <p:cNvPr id="31" name="Pie 30"/>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ie 31"/>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30"/>
                <p:cNvGrpSpPr/>
                <p:nvPr/>
              </p:nvGrpSpPr>
              <p:grpSpPr>
                <a:xfrm>
                  <a:off x="4951586" y="1711625"/>
                  <a:ext cx="3478826" cy="3478826"/>
                  <a:chOff x="4961357" y="1723531"/>
                  <a:chExt cx="3478826" cy="3478826"/>
                </a:xfrm>
              </p:grpSpPr>
              <p:sp>
                <p:nvSpPr>
                  <p:cNvPr id="29"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Pie 29"/>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0" name="Group 27"/>
              <p:cNvGrpSpPr/>
              <p:nvPr/>
            </p:nvGrpSpPr>
            <p:grpSpPr>
              <a:xfrm>
                <a:off x="4930766" y="1704310"/>
                <a:ext cx="3502152" cy="3490732"/>
                <a:chOff x="4930766" y="1711625"/>
                <a:chExt cx="3502152" cy="3490732"/>
              </a:xfrm>
            </p:grpSpPr>
            <p:cxnSp>
              <p:nvCxnSpPr>
                <p:cNvPr id="21" name="Straight Connector 20"/>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2" name="Group 26"/>
                <p:cNvGrpSpPr/>
                <p:nvPr/>
              </p:nvGrpSpPr>
              <p:grpSpPr>
                <a:xfrm>
                  <a:off x="4930766" y="2754510"/>
                  <a:ext cx="3502152" cy="1336781"/>
                  <a:chOff x="4930766" y="2772816"/>
                  <a:chExt cx="3502152" cy="1336781"/>
                </a:xfrm>
              </p:grpSpPr>
              <p:cxnSp>
                <p:nvCxnSpPr>
                  <p:cNvPr id="23"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4" name="Group 25"/>
                  <p:cNvGrpSpPr/>
                  <p:nvPr/>
                </p:nvGrpSpPr>
                <p:grpSpPr>
                  <a:xfrm>
                    <a:off x="5727832" y="2772816"/>
                    <a:ext cx="1874503" cy="1336781"/>
                    <a:chOff x="5734185" y="2772816"/>
                    <a:chExt cx="1874503" cy="1336781"/>
                  </a:xfrm>
                </p:grpSpPr>
                <p:sp>
                  <p:nvSpPr>
                    <p:cNvPr id="25"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26"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9" name="Group 28"/>
            <p:cNvGrpSpPr/>
            <p:nvPr/>
          </p:nvGrpSpPr>
          <p:grpSpPr>
            <a:xfrm>
              <a:off x="6241499" y="1872438"/>
              <a:ext cx="880865" cy="3110808"/>
              <a:chOff x="6241499" y="1872438"/>
              <a:chExt cx="880865" cy="3110808"/>
            </a:xfrm>
          </p:grpSpPr>
          <p:sp>
            <p:nvSpPr>
              <p:cNvPr id="15" name="Oval 14"/>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16" name="Oval 15"/>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17" name="Oval 16"/>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18" name="Oval 17"/>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0" name="Group 29"/>
            <p:cNvGrpSpPr/>
            <p:nvPr/>
          </p:nvGrpSpPr>
          <p:grpSpPr>
            <a:xfrm>
              <a:off x="4996080" y="2282041"/>
              <a:ext cx="3210170" cy="2279864"/>
              <a:chOff x="4996080" y="2282041"/>
              <a:chExt cx="3210170" cy="2279864"/>
            </a:xfrm>
          </p:grpSpPr>
          <p:sp>
            <p:nvSpPr>
              <p:cNvPr id="11" name="TextBox 10"/>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2" name="TextBox 11"/>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3" name="TextBox 12"/>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4" name="TextBox 13"/>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
        <p:nvSpPr>
          <p:cNvPr id="34" name="Right Arrow 33"/>
          <p:cNvSpPr/>
          <p:nvPr/>
        </p:nvSpPr>
        <p:spPr>
          <a:xfrm flipH="1">
            <a:off x="1067600" y="4198624"/>
            <a:ext cx="3377435" cy="2273980"/>
          </a:xfrm>
          <a:prstGeom prst="rightArrow">
            <a:avLst/>
          </a:prstGeom>
          <a:solidFill>
            <a:schemeClr val="accent4"/>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2253358" y="4827783"/>
            <a:ext cx="2716057" cy="1015663"/>
          </a:xfrm>
          <a:prstGeom prst="rect">
            <a:avLst/>
          </a:prstGeom>
          <a:noFill/>
        </p:spPr>
        <p:txBody>
          <a:bodyPr wrap="square" rtlCol="0">
            <a:spAutoFit/>
          </a:bodyPr>
          <a:lstStyle/>
          <a:p>
            <a:r>
              <a:rPr lang="en-US" sz="2000" dirty="0" smtClean="0">
                <a:solidFill>
                  <a:schemeClr val="bg1"/>
                </a:solidFill>
              </a:rPr>
              <a:t>Ending:</a:t>
            </a:r>
          </a:p>
          <a:p>
            <a:r>
              <a:rPr lang="en-US" sz="2000" b="1" dirty="0" smtClean="0">
                <a:solidFill>
                  <a:schemeClr val="bg1"/>
                </a:solidFill>
              </a:rPr>
              <a:t>Client Relationship Management</a:t>
            </a:r>
            <a:endParaRPr lang="en-US" sz="2000" dirty="0">
              <a:solidFill>
                <a:schemeClr val="bg1"/>
              </a:solidFill>
            </a:endParaRPr>
          </a:p>
        </p:txBody>
      </p:sp>
      <p:sp>
        <p:nvSpPr>
          <p:cNvPr id="36" name="Right Arrow 35"/>
          <p:cNvSpPr/>
          <p:nvPr/>
        </p:nvSpPr>
        <p:spPr>
          <a:xfrm>
            <a:off x="4556248" y="4198624"/>
            <a:ext cx="3377435" cy="2273980"/>
          </a:xfrm>
          <a:prstGeom prst="rightArrow">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8" name="TextBox 37"/>
          <p:cNvSpPr txBox="1"/>
          <p:nvPr/>
        </p:nvSpPr>
        <p:spPr>
          <a:xfrm>
            <a:off x="4734632" y="4827783"/>
            <a:ext cx="1923668" cy="707886"/>
          </a:xfrm>
          <a:prstGeom prst="rect">
            <a:avLst/>
          </a:prstGeom>
          <a:noFill/>
        </p:spPr>
        <p:txBody>
          <a:bodyPr wrap="none" rtlCol="0">
            <a:spAutoFit/>
          </a:bodyPr>
          <a:lstStyle/>
          <a:p>
            <a:r>
              <a:rPr lang="en-US" sz="2000" dirty="0" smtClean="0">
                <a:solidFill>
                  <a:schemeClr val="bg1"/>
                </a:solidFill>
              </a:rPr>
              <a:t>Next:</a:t>
            </a:r>
          </a:p>
          <a:p>
            <a:r>
              <a:rPr lang="en-US" sz="2000" b="1" dirty="0" smtClean="0">
                <a:solidFill>
                  <a:schemeClr val="bg1"/>
                </a:solidFill>
              </a:rPr>
              <a:t>Define the Need</a:t>
            </a:r>
          </a:p>
        </p:txBody>
      </p:sp>
    </p:spTree>
    <p:extLst>
      <p:ext uri="{BB962C8B-B14F-4D97-AF65-F5344CB8AC3E}">
        <p14:creationId xmlns:p14="http://schemas.microsoft.com/office/powerpoint/2010/main" val="289164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2"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ppt_w/2"/>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par>
                                <p:cTn id="15" presetID="1" presetClass="entr" presetSubtype="0" fill="hold" nodeType="with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ppt_x</p:attrName>
                                        </p:attrNameLst>
                                      </p:cBhvr>
                                      <p:tavLst>
                                        <p:tav tm="0">
                                          <p:val>
                                            <p:strVal val="#ppt_x-#ppt_w/2"/>
                                          </p:val>
                                        </p:tav>
                                        <p:tav tm="100000">
                                          <p:val>
                                            <p:strVal val="#ppt_x"/>
                                          </p:val>
                                        </p:tav>
                                      </p:tavLst>
                                    </p:anim>
                                    <p:anim calcmode="lin" valueType="num">
                                      <p:cBhvr>
                                        <p:cTn id="26" dur="500" fill="hold"/>
                                        <p:tgtEl>
                                          <p:spTgt spid="36"/>
                                        </p:tgtEl>
                                        <p:attrNameLst>
                                          <p:attrName>ppt_y</p:attrName>
                                        </p:attrNameLst>
                                      </p:cBhvr>
                                      <p:tavLst>
                                        <p:tav tm="0">
                                          <p:val>
                                            <p:strVal val="#ppt_y"/>
                                          </p:val>
                                        </p:tav>
                                        <p:tav tm="100000">
                                          <p:val>
                                            <p:strVal val="#ppt_y"/>
                                          </p:val>
                                        </p:tav>
                                      </p:tavLst>
                                    </p:anim>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strVal val="#ppt_h"/>
                                          </p:val>
                                        </p:tav>
                                        <p:tav tm="100000">
                                          <p:val>
                                            <p:strVal val="#ppt_h"/>
                                          </p:val>
                                        </p:tav>
                                      </p:tavLst>
                                    </p:anim>
                                  </p:childTnLst>
                                </p:cTn>
                              </p:par>
                              <p:par>
                                <p:cTn id="29" presetID="1" presetClass="entr" presetSubtype="0" fill="hold" nodeType="with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“SSR-ing” Problem Statements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When you hear a </a:t>
            </a:r>
            <a:r>
              <a:rPr lang="en-US" sz="3000" b="1" dirty="0" smtClean="0"/>
              <a:t>key problem</a:t>
            </a:r>
            <a:r>
              <a:rPr lang="en-US" sz="3000" dirty="0" smtClean="0"/>
              <a:t>, attempt to “SSR” it by identifying the </a:t>
            </a:r>
            <a:r>
              <a:rPr lang="en-US" sz="3000" b="1" dirty="0" smtClean="0">
                <a:solidFill>
                  <a:srgbClr val="AFBD22"/>
                </a:solidFill>
              </a:rPr>
              <a:t>size, symptom, </a:t>
            </a:r>
            <a:r>
              <a:rPr lang="en-US" sz="3000" dirty="0" smtClean="0"/>
              <a:t>and</a:t>
            </a:r>
            <a:r>
              <a:rPr lang="en-US" sz="3000" b="1" dirty="0" smtClean="0">
                <a:solidFill>
                  <a:srgbClr val="AFBD22"/>
                </a:solidFill>
              </a:rPr>
              <a:t> root cause.</a:t>
            </a:r>
          </a:p>
          <a:p>
            <a:pPr marL="0" indent="0">
              <a:buNone/>
            </a:pPr>
            <a:endParaRPr lang="en-US" sz="1200" b="1" dirty="0" smtClean="0">
              <a:solidFill>
                <a:srgbClr val="AFBD22"/>
              </a:solidFill>
            </a:endParaRPr>
          </a:p>
          <a:p>
            <a:pPr marL="0" indent="0">
              <a:buNone/>
            </a:pPr>
            <a:r>
              <a:rPr lang="en-US" sz="3000" b="1" dirty="0" smtClean="0">
                <a:solidFill>
                  <a:srgbClr val="AFBD22"/>
                </a:solidFill>
              </a:rPr>
              <a:t>Example of SSR-ing a Problem Statement</a:t>
            </a:r>
          </a:p>
          <a:p>
            <a:pPr marL="0" indent="0">
              <a:buNone/>
            </a:pPr>
            <a:r>
              <a:rPr lang="en-US" sz="3000" dirty="0" smtClean="0">
                <a:solidFill>
                  <a:srgbClr val="1F497D"/>
                </a:solidFill>
              </a:rPr>
              <a:t>Sponsor:		One of our problems is that we 							waste unnecessary dollars on 		</a:t>
            </a:r>
            <a:r>
              <a:rPr lang="en-US" sz="3000" dirty="0">
                <a:solidFill>
                  <a:srgbClr val="1F497D"/>
                </a:solidFill>
              </a:rPr>
              <a:t>	</a:t>
            </a:r>
            <a:r>
              <a:rPr lang="en-US" sz="3000" dirty="0" smtClean="0">
                <a:solidFill>
                  <a:srgbClr val="1F497D"/>
                </a:solidFill>
              </a:rPr>
              <a:t>				want-ad advertising.</a:t>
            </a:r>
          </a:p>
          <a:p>
            <a:pPr marL="0" indent="0">
              <a:buNone/>
            </a:pPr>
            <a:r>
              <a:rPr lang="en-US" sz="3000" dirty="0" smtClean="0">
                <a:solidFill>
                  <a:srgbClr val="1F497D"/>
                </a:solidFill>
              </a:rPr>
              <a:t>Consultant:	About </a:t>
            </a:r>
            <a:r>
              <a:rPr lang="en-US" sz="3000" b="1" dirty="0" smtClean="0">
                <a:solidFill>
                  <a:srgbClr val="1F497D"/>
                </a:solidFill>
                <a:latin typeface="Arial" panose="020B0604020202020204" pitchFamily="34" charset="0"/>
                <a:cs typeface="Arial" panose="020B0604020202020204" pitchFamily="34" charset="0"/>
              </a:rPr>
              <a:t>how much </a:t>
            </a:r>
            <a:r>
              <a:rPr lang="en-US" sz="3000" dirty="0" smtClean="0">
                <a:solidFill>
                  <a:srgbClr val="1F497D"/>
                </a:solidFill>
              </a:rPr>
              <a:t>are you    </a:t>
            </a:r>
            <a:br>
              <a:rPr lang="en-US" sz="3000" dirty="0" smtClean="0">
                <a:solidFill>
                  <a:srgbClr val="1F497D"/>
                </a:solidFill>
              </a:rPr>
            </a:br>
            <a:r>
              <a:rPr lang="en-US" sz="3000" dirty="0" smtClean="0">
                <a:solidFill>
                  <a:srgbClr val="1F497D"/>
                </a:solidFill>
              </a:rPr>
              <a:t>                        spending? </a:t>
            </a:r>
            <a:r>
              <a:rPr lang="en-US" sz="3000" b="1" dirty="0" smtClean="0">
                <a:solidFill>
                  <a:srgbClr val="1F497D"/>
                </a:solidFill>
                <a:latin typeface="Arial" panose="020B0604020202020204" pitchFamily="34" charset="0"/>
                <a:cs typeface="Arial" panose="020B0604020202020204" pitchFamily="34" charset="0"/>
              </a:rPr>
              <a:t>(Size)</a:t>
            </a:r>
            <a:r>
              <a:rPr lang="en-US" sz="3000" dirty="0" smtClean="0">
                <a:solidFill>
                  <a:srgbClr val="1F497D"/>
                </a:solidFill>
              </a:rPr>
              <a:t>	</a:t>
            </a:r>
            <a:endParaRPr lang="en-US" sz="3000" dirty="0">
              <a:solidFill>
                <a:srgbClr val="1F497D"/>
              </a:solidFill>
            </a:endParaRPr>
          </a:p>
        </p:txBody>
      </p:sp>
      <p:sp>
        <p:nvSpPr>
          <p:cNvPr id="4" name="TextBox 3"/>
          <p:cNvSpPr txBox="1"/>
          <p:nvPr/>
        </p:nvSpPr>
        <p:spPr>
          <a:xfrm>
            <a:off x="8754150" y="533692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6</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20</a:t>
            </a:fld>
            <a:endParaRPr lang="en-US" dirty="0"/>
          </a:p>
        </p:txBody>
      </p:sp>
    </p:spTree>
    <p:extLst>
      <p:ext uri="{BB962C8B-B14F-4D97-AF65-F5344CB8AC3E}">
        <p14:creationId xmlns:p14="http://schemas.microsoft.com/office/powerpoint/2010/main" val="1519158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“SSR-ing” Problem Statements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When you hear a </a:t>
            </a:r>
            <a:r>
              <a:rPr lang="en-US" sz="3000" b="1" dirty="0" smtClean="0"/>
              <a:t>key problem</a:t>
            </a:r>
            <a:r>
              <a:rPr lang="en-US" sz="3000" dirty="0" smtClean="0"/>
              <a:t>, attempt to “SSR” it by identifying the </a:t>
            </a:r>
            <a:r>
              <a:rPr lang="en-US" sz="3000" b="1" dirty="0" smtClean="0">
                <a:solidFill>
                  <a:srgbClr val="AFBD22"/>
                </a:solidFill>
              </a:rPr>
              <a:t>size, symptom, </a:t>
            </a:r>
            <a:r>
              <a:rPr lang="en-US" sz="3000" dirty="0" smtClean="0"/>
              <a:t>and</a:t>
            </a:r>
            <a:r>
              <a:rPr lang="en-US" sz="3000" b="1" dirty="0" smtClean="0">
                <a:solidFill>
                  <a:srgbClr val="AFBD22"/>
                </a:solidFill>
              </a:rPr>
              <a:t> root cause.</a:t>
            </a:r>
          </a:p>
          <a:p>
            <a:pPr marL="0" indent="0">
              <a:buNone/>
            </a:pPr>
            <a:endParaRPr lang="en-US" sz="1200" b="1" dirty="0" smtClean="0">
              <a:solidFill>
                <a:srgbClr val="AFBD22"/>
              </a:solidFill>
            </a:endParaRPr>
          </a:p>
          <a:p>
            <a:pPr marL="0" indent="0">
              <a:buNone/>
            </a:pPr>
            <a:r>
              <a:rPr lang="en-US" sz="3000" b="1" dirty="0" smtClean="0">
                <a:solidFill>
                  <a:srgbClr val="AFBD22"/>
                </a:solidFill>
              </a:rPr>
              <a:t>Example of SSR-ing a Problem Statement</a:t>
            </a:r>
          </a:p>
          <a:p>
            <a:pPr marL="0" indent="0">
              <a:buNone/>
            </a:pPr>
            <a:r>
              <a:rPr lang="en-US" sz="3000" dirty="0" smtClean="0">
                <a:solidFill>
                  <a:srgbClr val="1F497D"/>
                </a:solidFill>
              </a:rPr>
              <a:t>Sponsor:		One of our problems is that we 							waste unnecessary dollars on 		</a:t>
            </a:r>
            <a:r>
              <a:rPr lang="en-US" sz="3000" dirty="0">
                <a:solidFill>
                  <a:srgbClr val="1F497D"/>
                </a:solidFill>
              </a:rPr>
              <a:t>	</a:t>
            </a:r>
            <a:r>
              <a:rPr lang="en-US" sz="3000" dirty="0" smtClean="0">
                <a:solidFill>
                  <a:srgbClr val="1F497D"/>
                </a:solidFill>
              </a:rPr>
              <a:t>				want-ad advertising.</a:t>
            </a:r>
          </a:p>
          <a:p>
            <a:pPr marL="0" indent="0">
              <a:buNone/>
            </a:pPr>
            <a:r>
              <a:rPr lang="en-US" sz="3000" dirty="0" smtClean="0">
                <a:solidFill>
                  <a:srgbClr val="1F497D"/>
                </a:solidFill>
              </a:rPr>
              <a:t>Consultant:	About </a:t>
            </a:r>
            <a:r>
              <a:rPr lang="en-US" sz="3000" b="1" dirty="0" smtClean="0">
                <a:solidFill>
                  <a:srgbClr val="1F497D"/>
                </a:solidFill>
                <a:latin typeface="Arial" panose="020B0604020202020204" pitchFamily="34" charset="0"/>
                <a:cs typeface="Arial" panose="020B0604020202020204" pitchFamily="34" charset="0"/>
              </a:rPr>
              <a:t>how much </a:t>
            </a:r>
            <a:r>
              <a:rPr lang="en-US" sz="3000" dirty="0" smtClean="0">
                <a:solidFill>
                  <a:srgbClr val="1F497D"/>
                </a:solidFill>
              </a:rPr>
              <a:t>are you    </a:t>
            </a:r>
            <a:br>
              <a:rPr lang="en-US" sz="3000" dirty="0" smtClean="0">
                <a:solidFill>
                  <a:srgbClr val="1F497D"/>
                </a:solidFill>
              </a:rPr>
            </a:br>
            <a:r>
              <a:rPr lang="en-US" sz="3000" dirty="0" smtClean="0">
                <a:solidFill>
                  <a:srgbClr val="1F497D"/>
                </a:solidFill>
              </a:rPr>
              <a:t>                        spending? </a:t>
            </a:r>
            <a:r>
              <a:rPr lang="en-US" sz="3000" b="1" dirty="0" smtClean="0">
                <a:solidFill>
                  <a:srgbClr val="1F497D"/>
                </a:solidFill>
                <a:latin typeface="Arial" panose="020B0604020202020204" pitchFamily="34" charset="0"/>
                <a:cs typeface="Arial" panose="020B0604020202020204" pitchFamily="34" charset="0"/>
              </a:rPr>
              <a:t>(Size)</a:t>
            </a:r>
            <a:r>
              <a:rPr lang="en-US" sz="3000" dirty="0" smtClean="0">
                <a:solidFill>
                  <a:srgbClr val="1F497D"/>
                </a:solidFill>
              </a:rPr>
              <a:t>	</a:t>
            </a:r>
            <a:endParaRPr lang="en-US" sz="3000" dirty="0">
              <a:solidFill>
                <a:srgbClr val="1F497D"/>
              </a:solidFill>
            </a:endParaRPr>
          </a:p>
        </p:txBody>
      </p:sp>
      <p:sp>
        <p:nvSpPr>
          <p:cNvPr id="4" name="TextBox 3"/>
          <p:cNvSpPr txBox="1"/>
          <p:nvPr/>
        </p:nvSpPr>
        <p:spPr>
          <a:xfrm>
            <a:off x="8754150" y="533692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6</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21</a:t>
            </a:fld>
            <a:endParaRPr lang="en-US" dirty="0"/>
          </a:p>
        </p:txBody>
      </p:sp>
    </p:spTree>
    <p:extLst>
      <p:ext uri="{BB962C8B-B14F-4D97-AF65-F5344CB8AC3E}">
        <p14:creationId xmlns:p14="http://schemas.microsoft.com/office/powerpoint/2010/main" val="626476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“SSR-ing” Problem Statements</a:t>
            </a:r>
            <a:br>
              <a:rPr lang="en-US"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1F497D"/>
                </a:solidFill>
              </a:rPr>
              <a:t>Sponsor:		About $10,000 a month.</a:t>
            </a:r>
          </a:p>
          <a:p>
            <a:pPr marL="2230438" indent="-2230438">
              <a:buNone/>
            </a:pPr>
            <a:r>
              <a:rPr lang="en-US" sz="3000" dirty="0" smtClean="0">
                <a:solidFill>
                  <a:srgbClr val="1F497D"/>
                </a:solidFill>
              </a:rPr>
              <a:t>Consultant:	That is a lot. </a:t>
            </a:r>
            <a:r>
              <a:rPr lang="en-US" sz="3000" b="1" dirty="0" smtClean="0">
                <a:solidFill>
                  <a:srgbClr val="1F497D"/>
                </a:solidFill>
                <a:latin typeface="Arial" panose="020B0604020202020204" pitchFamily="34" charset="0"/>
                <a:cs typeface="Arial" panose="020B0604020202020204" pitchFamily="34" charset="0"/>
              </a:rPr>
              <a:t>How do you know </a:t>
            </a:r>
            <a:r>
              <a:rPr lang="en-US" sz="3000" dirty="0" smtClean="0">
                <a:solidFill>
                  <a:srgbClr val="1F497D"/>
                </a:solidFill>
              </a:rPr>
              <a:t>it</a:t>
            </a:r>
            <a:br>
              <a:rPr lang="en-US" sz="3000" dirty="0" smtClean="0">
                <a:solidFill>
                  <a:srgbClr val="1F497D"/>
                </a:solidFill>
              </a:rPr>
            </a:br>
            <a:r>
              <a:rPr lang="en-US" sz="3000" dirty="0" smtClean="0">
                <a:solidFill>
                  <a:srgbClr val="1F497D"/>
                </a:solidFill>
              </a:rPr>
              <a:t>is wasted? </a:t>
            </a:r>
            <a:r>
              <a:rPr lang="en-US" sz="3000" b="1" dirty="0" smtClean="0">
                <a:solidFill>
                  <a:srgbClr val="1F497D"/>
                </a:solidFill>
                <a:latin typeface="Arial" panose="020B0604020202020204" pitchFamily="34" charset="0"/>
                <a:cs typeface="Arial" panose="020B0604020202020204" pitchFamily="34" charset="0"/>
              </a:rPr>
              <a:t>(Symptom)</a:t>
            </a:r>
          </a:p>
          <a:p>
            <a:pPr marL="0" indent="0">
              <a:buNone/>
            </a:pPr>
            <a:r>
              <a:rPr lang="en-US" sz="3000" dirty="0" smtClean="0">
                <a:solidFill>
                  <a:srgbClr val="1F497D"/>
                </a:solidFill>
              </a:rPr>
              <a:t>Sponsor:		Most of the jobs are filled in-house </a:t>
            </a:r>
            <a:br>
              <a:rPr lang="en-US" sz="3000" dirty="0" smtClean="0">
                <a:solidFill>
                  <a:srgbClr val="1F497D"/>
                </a:solidFill>
              </a:rPr>
            </a:br>
            <a:r>
              <a:rPr lang="en-US" sz="3000" dirty="0" smtClean="0">
                <a:solidFill>
                  <a:srgbClr val="1F497D"/>
                </a:solidFill>
              </a:rPr>
              <a:t>					through our job posting system.</a:t>
            </a:r>
          </a:p>
          <a:p>
            <a:pPr marL="2230438" indent="-2230438">
              <a:buNone/>
            </a:pPr>
            <a:r>
              <a:rPr lang="en-US" sz="3000" dirty="0" smtClean="0">
                <a:solidFill>
                  <a:srgbClr val="1F497D"/>
                </a:solidFill>
              </a:rPr>
              <a:t>Consultant:	</a:t>
            </a:r>
            <a:r>
              <a:rPr lang="en-US" sz="3000" b="1" dirty="0" smtClean="0">
                <a:solidFill>
                  <a:srgbClr val="1F497D"/>
                </a:solidFill>
                <a:latin typeface="Arial" panose="020B0604020202020204" pitchFamily="34" charset="0"/>
                <a:cs typeface="Arial" panose="020B0604020202020204" pitchFamily="34" charset="0"/>
              </a:rPr>
              <a:t>Why</a:t>
            </a:r>
            <a:r>
              <a:rPr lang="en-US" sz="3000" dirty="0" smtClean="0">
                <a:solidFill>
                  <a:srgbClr val="1F497D"/>
                </a:solidFill>
                <a:latin typeface="Arial" panose="020B0604020202020204" pitchFamily="34" charset="0"/>
                <a:cs typeface="Arial" panose="020B0604020202020204" pitchFamily="34" charset="0"/>
              </a:rPr>
              <a:t> </a:t>
            </a:r>
            <a:r>
              <a:rPr lang="en-US" sz="3000" dirty="0" smtClean="0">
                <a:solidFill>
                  <a:srgbClr val="1F497D"/>
                </a:solidFill>
              </a:rPr>
              <a:t>is advertising done if most </a:t>
            </a:r>
            <a:br>
              <a:rPr lang="en-US" sz="3000" dirty="0" smtClean="0">
                <a:solidFill>
                  <a:srgbClr val="1F497D"/>
                </a:solidFill>
              </a:rPr>
            </a:br>
            <a:r>
              <a:rPr lang="en-US" sz="3000" dirty="0" smtClean="0">
                <a:solidFill>
                  <a:srgbClr val="1F497D"/>
                </a:solidFill>
              </a:rPr>
              <a:t>	jobs are filled in-house? </a:t>
            </a:r>
            <a:br>
              <a:rPr lang="en-US" sz="3000" dirty="0" smtClean="0">
                <a:solidFill>
                  <a:srgbClr val="1F497D"/>
                </a:solidFill>
              </a:rPr>
            </a:br>
            <a:r>
              <a:rPr lang="en-US" sz="3000" b="1" dirty="0" smtClean="0">
                <a:solidFill>
                  <a:srgbClr val="1F497D"/>
                </a:solidFill>
                <a:latin typeface="Arial" panose="020B0604020202020204" pitchFamily="34" charset="0"/>
                <a:cs typeface="Arial" panose="020B0604020202020204" pitchFamily="34" charset="0"/>
              </a:rPr>
              <a:t>(Root cause)</a:t>
            </a:r>
            <a:endParaRPr lang="en-US" sz="3000" dirty="0">
              <a:solidFill>
                <a:srgbClr val="1F497D"/>
              </a:solidFill>
              <a:latin typeface="Arial" panose="020B0604020202020204" pitchFamily="34" charset="0"/>
              <a:cs typeface="Arial" panose="020B0604020202020204" pitchFamily="34" charset="0"/>
            </a:endParaRPr>
          </a:p>
        </p:txBody>
      </p:sp>
      <p:sp>
        <p:nvSpPr>
          <p:cNvPr id="4" name="TextBox 3"/>
          <p:cNvSpPr txBox="1"/>
          <p:nvPr/>
        </p:nvSpPr>
        <p:spPr>
          <a:xfrm>
            <a:off x="8754150" y="481527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6</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22</a:t>
            </a:fld>
            <a:endParaRPr lang="en-US" dirty="0"/>
          </a:p>
        </p:txBody>
      </p:sp>
    </p:spTree>
    <p:extLst>
      <p:ext uri="{BB962C8B-B14F-4D97-AF65-F5344CB8AC3E}">
        <p14:creationId xmlns:p14="http://schemas.microsoft.com/office/powerpoint/2010/main" val="3859921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“SSR-ing” Problem Statements</a:t>
            </a:r>
            <a:br>
              <a:rPr lang="en-US"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1F497D"/>
                </a:solidFill>
              </a:rPr>
              <a:t>Sponsor:		</a:t>
            </a:r>
            <a:r>
              <a:rPr lang="en-US" sz="3000" dirty="0" smtClean="0">
                <a:solidFill>
                  <a:srgbClr val="1F497D"/>
                </a:solidFill>
              </a:rPr>
              <a:t>I think one of our personnel </a:t>
            </a:r>
            <a:br>
              <a:rPr lang="en-US" sz="3000" dirty="0" smtClean="0">
                <a:solidFill>
                  <a:srgbClr val="1F497D"/>
                </a:solidFill>
              </a:rPr>
            </a:br>
            <a:r>
              <a:rPr lang="en-US" sz="3000" dirty="0" smtClean="0">
                <a:solidFill>
                  <a:srgbClr val="1F497D"/>
                </a:solidFill>
              </a:rPr>
              <a:t>					policies requires that a job be </a:t>
            </a:r>
            <a:br>
              <a:rPr lang="en-US" sz="3000" dirty="0" smtClean="0">
                <a:solidFill>
                  <a:srgbClr val="1F497D"/>
                </a:solidFill>
              </a:rPr>
            </a:br>
            <a:r>
              <a:rPr lang="en-US" sz="3000" dirty="0" smtClean="0">
                <a:solidFill>
                  <a:srgbClr val="1F497D"/>
                </a:solidFill>
              </a:rPr>
              <a:t>					widely advertised for some </a:t>
            </a:r>
            <a:br>
              <a:rPr lang="en-US" sz="3000" dirty="0" smtClean="0">
                <a:solidFill>
                  <a:srgbClr val="1F497D"/>
                </a:solidFill>
              </a:rPr>
            </a:br>
            <a:r>
              <a:rPr lang="en-US" sz="3000" dirty="0" smtClean="0">
                <a:solidFill>
                  <a:srgbClr val="1F497D"/>
                </a:solidFill>
              </a:rPr>
              <a:t>					number of days before we fill the </a:t>
            </a:r>
            <a:br>
              <a:rPr lang="en-US" sz="3000" dirty="0" smtClean="0">
                <a:solidFill>
                  <a:srgbClr val="1F497D"/>
                </a:solidFill>
              </a:rPr>
            </a:br>
            <a:r>
              <a:rPr lang="en-US" sz="3000" dirty="0" smtClean="0">
                <a:solidFill>
                  <a:srgbClr val="1F497D"/>
                </a:solidFill>
              </a:rPr>
              <a:t>					position.</a:t>
            </a:r>
            <a:endParaRPr lang="en-US" sz="3000" dirty="0">
              <a:solidFill>
                <a:srgbClr val="1F497D"/>
              </a:solidFill>
            </a:endParaRPr>
          </a:p>
          <a:p>
            <a:pPr marL="0" indent="0">
              <a:buNone/>
            </a:pPr>
            <a:r>
              <a:rPr lang="en-US" sz="3000" dirty="0" smtClean="0">
                <a:solidFill>
                  <a:srgbClr val="1F497D"/>
                </a:solidFill>
              </a:rPr>
              <a:t>Consultant:	We’ll investigate that to be sure. </a:t>
            </a:r>
            <a:br>
              <a:rPr lang="en-US" sz="3000" dirty="0" smtClean="0">
                <a:solidFill>
                  <a:srgbClr val="1F497D"/>
                </a:solidFill>
              </a:rPr>
            </a:br>
            <a:r>
              <a:rPr lang="en-US" sz="3000" dirty="0" smtClean="0">
                <a:solidFill>
                  <a:srgbClr val="1F497D"/>
                </a:solidFill>
              </a:rPr>
              <a:t>					What other problems are you </a:t>
            </a:r>
            <a:br>
              <a:rPr lang="en-US" sz="3000" dirty="0" smtClean="0">
                <a:solidFill>
                  <a:srgbClr val="1F497D"/>
                </a:solidFill>
              </a:rPr>
            </a:br>
            <a:r>
              <a:rPr lang="en-US" sz="3000" dirty="0" smtClean="0">
                <a:solidFill>
                  <a:srgbClr val="1F497D"/>
                </a:solidFill>
              </a:rPr>
              <a:t>					experiencing?</a:t>
            </a:r>
            <a:endParaRPr lang="en-US" sz="3000" dirty="0">
              <a:solidFill>
                <a:srgbClr val="1F497D"/>
              </a:solidFill>
            </a:endParaRPr>
          </a:p>
        </p:txBody>
      </p:sp>
      <p:sp>
        <p:nvSpPr>
          <p:cNvPr id="4" name="TextBox 3"/>
          <p:cNvSpPr txBox="1"/>
          <p:nvPr/>
        </p:nvSpPr>
        <p:spPr>
          <a:xfrm>
            <a:off x="8754150" y="451144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6</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23</a:t>
            </a:fld>
            <a:endParaRPr lang="en-US" dirty="0"/>
          </a:p>
        </p:txBody>
      </p:sp>
    </p:spTree>
    <p:extLst>
      <p:ext uri="{BB962C8B-B14F-4D97-AF65-F5344CB8AC3E}">
        <p14:creationId xmlns:p14="http://schemas.microsoft.com/office/powerpoint/2010/main" val="1889499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“SSR-ing” Problem Statements</a:t>
            </a:r>
            <a:br>
              <a:rPr lang="en-US"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1F497D"/>
                </a:solidFill>
              </a:rPr>
              <a:t>Sponsor:		</a:t>
            </a:r>
            <a:r>
              <a:rPr lang="en-US" sz="3000" dirty="0" smtClean="0">
                <a:solidFill>
                  <a:srgbClr val="1F497D"/>
                </a:solidFill>
              </a:rPr>
              <a:t>I think one of our personnel </a:t>
            </a:r>
            <a:br>
              <a:rPr lang="en-US" sz="3000" dirty="0" smtClean="0">
                <a:solidFill>
                  <a:srgbClr val="1F497D"/>
                </a:solidFill>
              </a:rPr>
            </a:br>
            <a:r>
              <a:rPr lang="en-US" sz="3000" dirty="0" smtClean="0">
                <a:solidFill>
                  <a:srgbClr val="1F497D"/>
                </a:solidFill>
              </a:rPr>
              <a:t>					policies requires that a job be </a:t>
            </a:r>
            <a:br>
              <a:rPr lang="en-US" sz="3000" dirty="0" smtClean="0">
                <a:solidFill>
                  <a:srgbClr val="1F497D"/>
                </a:solidFill>
              </a:rPr>
            </a:br>
            <a:r>
              <a:rPr lang="en-US" sz="3000" dirty="0" smtClean="0">
                <a:solidFill>
                  <a:srgbClr val="1F497D"/>
                </a:solidFill>
              </a:rPr>
              <a:t>					widely advertised for some </a:t>
            </a:r>
            <a:br>
              <a:rPr lang="en-US" sz="3000" dirty="0" smtClean="0">
                <a:solidFill>
                  <a:srgbClr val="1F497D"/>
                </a:solidFill>
              </a:rPr>
            </a:br>
            <a:r>
              <a:rPr lang="en-US" sz="3000" dirty="0" smtClean="0">
                <a:solidFill>
                  <a:srgbClr val="1F497D"/>
                </a:solidFill>
              </a:rPr>
              <a:t>					number of days before we fill the </a:t>
            </a:r>
            <a:br>
              <a:rPr lang="en-US" sz="3000" dirty="0" smtClean="0">
                <a:solidFill>
                  <a:srgbClr val="1F497D"/>
                </a:solidFill>
              </a:rPr>
            </a:br>
            <a:r>
              <a:rPr lang="en-US" sz="3000" dirty="0" smtClean="0">
                <a:solidFill>
                  <a:srgbClr val="1F497D"/>
                </a:solidFill>
              </a:rPr>
              <a:t>					position.</a:t>
            </a:r>
            <a:endParaRPr lang="en-US" sz="3000" dirty="0">
              <a:solidFill>
                <a:srgbClr val="1F497D"/>
              </a:solidFill>
            </a:endParaRPr>
          </a:p>
          <a:p>
            <a:pPr marL="0" indent="0">
              <a:buNone/>
            </a:pPr>
            <a:r>
              <a:rPr lang="en-US" sz="3000" dirty="0" smtClean="0">
                <a:solidFill>
                  <a:srgbClr val="1F497D"/>
                </a:solidFill>
              </a:rPr>
              <a:t>Consultant:	We’ll investigate that to be sure. </a:t>
            </a:r>
            <a:br>
              <a:rPr lang="en-US" sz="3000" dirty="0" smtClean="0">
                <a:solidFill>
                  <a:srgbClr val="1F497D"/>
                </a:solidFill>
              </a:rPr>
            </a:br>
            <a:r>
              <a:rPr lang="en-US" sz="3000" dirty="0" smtClean="0">
                <a:solidFill>
                  <a:srgbClr val="1F497D"/>
                </a:solidFill>
              </a:rPr>
              <a:t>					What other problems are you </a:t>
            </a:r>
            <a:br>
              <a:rPr lang="en-US" sz="3000" dirty="0" smtClean="0">
                <a:solidFill>
                  <a:srgbClr val="1F497D"/>
                </a:solidFill>
              </a:rPr>
            </a:br>
            <a:r>
              <a:rPr lang="en-US" sz="3000" dirty="0" smtClean="0">
                <a:solidFill>
                  <a:srgbClr val="1F497D"/>
                </a:solidFill>
              </a:rPr>
              <a:t>					experiencing?</a:t>
            </a:r>
            <a:endParaRPr lang="en-US" sz="3000" dirty="0">
              <a:solidFill>
                <a:srgbClr val="1F497D"/>
              </a:solidFill>
            </a:endParaRPr>
          </a:p>
        </p:txBody>
      </p:sp>
      <p:sp>
        <p:nvSpPr>
          <p:cNvPr id="4" name="TextBox 3"/>
          <p:cNvSpPr txBox="1"/>
          <p:nvPr/>
        </p:nvSpPr>
        <p:spPr>
          <a:xfrm>
            <a:off x="8754150" y="451144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6</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24</a:t>
            </a:fld>
            <a:endParaRPr lang="en-US" dirty="0"/>
          </a:p>
        </p:txBody>
      </p:sp>
    </p:spTree>
    <p:extLst>
      <p:ext uri="{BB962C8B-B14F-4D97-AF65-F5344CB8AC3E}">
        <p14:creationId xmlns:p14="http://schemas.microsoft.com/office/powerpoint/2010/main" val="3867963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776919-FB17-4522-B863-258834BA748C}" type="slidenum">
              <a:rPr lang="en-US" altLang="en-US" smtClean="0"/>
              <a:pPr/>
              <a:t>25</a:t>
            </a:fld>
            <a:endParaRPr lang="en-US" altLang="en-US" dirty="0"/>
          </a:p>
        </p:txBody>
      </p:sp>
      <p:sp>
        <p:nvSpPr>
          <p:cNvPr id="8" name="Rectangle 2"/>
          <p:cNvSpPr>
            <a:spLocks noGrp="1" noChangeArrowheads="1"/>
          </p:cNvSpPr>
          <p:nvPr>
            <p:ph type="title"/>
          </p:nvPr>
        </p:nvSpPr>
        <p:spPr>
          <a:xfrm>
            <a:off x="783390" y="132198"/>
            <a:ext cx="8071290" cy="1143000"/>
          </a:xfrm>
        </p:spPr>
        <p:txBody>
          <a:bodyPr/>
          <a:lstStyle/>
          <a:p>
            <a:pPr eaLnBrk="1" hangingPunct="1"/>
            <a:r>
              <a:rPr lang="en-US" sz="4000" dirty="0" smtClean="0"/>
              <a:t>SSR-ing Problem Statements</a:t>
            </a:r>
          </a:p>
        </p:txBody>
      </p:sp>
      <p:sp>
        <p:nvSpPr>
          <p:cNvPr id="9" name="Rectangle 3"/>
          <p:cNvSpPr txBox="1">
            <a:spLocks noChangeArrowheads="1"/>
          </p:cNvSpPr>
          <p:nvPr/>
        </p:nvSpPr>
        <p:spPr bwMode="auto">
          <a:xfrm>
            <a:off x="838200" y="990600"/>
            <a:ext cx="7772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99AB21"/>
              </a:buClr>
              <a:buFont typeface="Arial" pitchFamily="34" charset="0"/>
              <a:buChar char="•"/>
              <a:defRPr sz="3200" kern="1200">
                <a:solidFill>
                  <a:srgbClr val="00467F"/>
                </a:solidFill>
                <a:latin typeface="Franklin Gothic Book"/>
                <a:ea typeface="+mn-ea"/>
                <a:cs typeface="Franklin Gothic Book"/>
              </a:defRPr>
            </a:lvl1pPr>
            <a:lvl2pPr marL="742950" indent="-285750" algn="l" defTabSz="457200" rtl="0" eaLnBrk="0" fontAlgn="base" hangingPunct="0">
              <a:spcBef>
                <a:spcPct val="20000"/>
              </a:spcBef>
              <a:spcAft>
                <a:spcPct val="0"/>
              </a:spcAft>
              <a:buClr>
                <a:srgbClr val="F26522"/>
              </a:buClr>
              <a:buFont typeface="Arial" pitchFamily="34" charset="0"/>
              <a:buChar char="–"/>
              <a:defRPr sz="2800" kern="1200">
                <a:solidFill>
                  <a:srgbClr val="F26522"/>
                </a:solidFill>
                <a:latin typeface="Franklin Gothic Book"/>
                <a:ea typeface="+mn-ea"/>
                <a:cs typeface="Franklin Gothic Book"/>
              </a:defRPr>
            </a:lvl2pPr>
            <a:lvl3pPr marL="1143000" indent="-228600" algn="l" defTabSz="457200" rtl="0" eaLnBrk="0" fontAlgn="base" hangingPunct="0">
              <a:spcBef>
                <a:spcPct val="20000"/>
              </a:spcBef>
              <a:spcAft>
                <a:spcPct val="0"/>
              </a:spcAft>
              <a:buClr>
                <a:srgbClr val="99AB21"/>
              </a:buClr>
              <a:buFont typeface="Arial" pitchFamily="34" charset="0"/>
              <a:buChar char="•"/>
              <a:defRPr sz="2400" kern="1200">
                <a:solidFill>
                  <a:srgbClr val="00467F"/>
                </a:solidFill>
                <a:latin typeface="Franklin Gothic Book"/>
                <a:ea typeface="+mn-ea"/>
                <a:cs typeface="Franklin Gothic Book"/>
              </a:defRPr>
            </a:lvl3pPr>
            <a:lvl4pPr marL="1600200" indent="-228600" algn="l" defTabSz="457200" rtl="0" eaLnBrk="0" fontAlgn="base" hangingPunct="0">
              <a:spcBef>
                <a:spcPct val="20000"/>
              </a:spcBef>
              <a:spcAft>
                <a:spcPct val="0"/>
              </a:spcAft>
              <a:buClr>
                <a:srgbClr val="99AB21"/>
              </a:buClr>
              <a:buFont typeface="Arial" pitchFamily="34" charset="0"/>
              <a:buChar char="–"/>
              <a:defRPr sz="2000" kern="1200">
                <a:solidFill>
                  <a:srgbClr val="00467F"/>
                </a:solidFill>
                <a:latin typeface="Franklin Gothic Book"/>
                <a:ea typeface="+mn-ea"/>
                <a:cs typeface="Franklin Gothic Book"/>
              </a:defRPr>
            </a:lvl4pPr>
            <a:lvl5pPr marL="2057400" indent="-228600" algn="l" defTabSz="457200" rtl="0" eaLnBrk="0" fontAlgn="base" hangingPunct="0">
              <a:spcBef>
                <a:spcPct val="20000"/>
              </a:spcBef>
              <a:spcAft>
                <a:spcPct val="0"/>
              </a:spcAft>
              <a:buClr>
                <a:srgbClr val="99AB21"/>
              </a:buClr>
              <a:buFont typeface="Arial" pitchFamily="34" charset="0"/>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t>One of our problems is that we are hiring the wrong people</a:t>
            </a:r>
          </a:p>
          <a:p>
            <a:pPr eaLnBrk="1" hangingPunct="1"/>
            <a:r>
              <a:rPr lang="en-US" dirty="0" smtClean="0"/>
              <a:t>It just takes too long to hire people</a:t>
            </a:r>
          </a:p>
          <a:p>
            <a:pPr eaLnBrk="1" hangingPunct="1"/>
            <a:r>
              <a:rPr lang="en-US" dirty="0" smtClean="0"/>
              <a:t>The way we use technology in the hiring process creates a lot of issues for us</a:t>
            </a:r>
          </a:p>
        </p:txBody>
      </p:sp>
      <p:graphicFrame>
        <p:nvGraphicFramePr>
          <p:cNvPr id="10" name="Group 33"/>
          <p:cNvGraphicFramePr>
            <a:graphicFrameLocks noGrp="1"/>
          </p:cNvGraphicFramePr>
          <p:nvPr/>
        </p:nvGraphicFramePr>
        <p:xfrm>
          <a:off x="838200" y="4267200"/>
          <a:ext cx="7315200" cy="1463040"/>
        </p:xfrm>
        <a:graphic>
          <a:graphicData uri="http://schemas.openxmlformats.org/drawingml/2006/table">
            <a:tbl>
              <a:tblPr/>
              <a:tblGrid>
                <a:gridCol w="1828800"/>
                <a:gridCol w="5486400"/>
              </a:tblGrid>
              <a:tr h="477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Size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How much?  How many? How long?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Symptom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How do you know?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Root Cause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Why?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3292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776919-FB17-4522-B863-258834BA748C}" type="slidenum">
              <a:rPr lang="en-US" altLang="en-US" smtClean="0"/>
              <a:pPr/>
              <a:t>26</a:t>
            </a:fld>
            <a:endParaRPr lang="en-US" altLang="en-US" dirty="0"/>
          </a:p>
        </p:txBody>
      </p:sp>
      <p:sp>
        <p:nvSpPr>
          <p:cNvPr id="8" name="Rectangle 2"/>
          <p:cNvSpPr>
            <a:spLocks noGrp="1" noChangeArrowheads="1"/>
          </p:cNvSpPr>
          <p:nvPr>
            <p:ph type="title"/>
          </p:nvPr>
        </p:nvSpPr>
        <p:spPr>
          <a:xfrm>
            <a:off x="783390" y="132198"/>
            <a:ext cx="8071290" cy="1143000"/>
          </a:xfrm>
        </p:spPr>
        <p:txBody>
          <a:bodyPr/>
          <a:lstStyle/>
          <a:p>
            <a:pPr eaLnBrk="1" hangingPunct="1"/>
            <a:r>
              <a:rPr lang="en-US" sz="4000" dirty="0" smtClean="0"/>
              <a:t>SSR-ing Problem Statements</a:t>
            </a:r>
          </a:p>
        </p:txBody>
      </p:sp>
      <p:sp>
        <p:nvSpPr>
          <p:cNvPr id="9" name="Rectangle 3"/>
          <p:cNvSpPr txBox="1">
            <a:spLocks noChangeArrowheads="1"/>
          </p:cNvSpPr>
          <p:nvPr/>
        </p:nvSpPr>
        <p:spPr bwMode="auto">
          <a:xfrm>
            <a:off x="838200" y="990600"/>
            <a:ext cx="7772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99AB21"/>
              </a:buClr>
              <a:buFont typeface="Arial" pitchFamily="34" charset="0"/>
              <a:buChar char="•"/>
              <a:defRPr sz="3200" kern="1200">
                <a:solidFill>
                  <a:srgbClr val="00467F"/>
                </a:solidFill>
                <a:latin typeface="Franklin Gothic Book"/>
                <a:ea typeface="+mn-ea"/>
                <a:cs typeface="Franklin Gothic Book"/>
              </a:defRPr>
            </a:lvl1pPr>
            <a:lvl2pPr marL="742950" indent="-285750" algn="l" defTabSz="457200" rtl="0" eaLnBrk="0" fontAlgn="base" hangingPunct="0">
              <a:spcBef>
                <a:spcPct val="20000"/>
              </a:spcBef>
              <a:spcAft>
                <a:spcPct val="0"/>
              </a:spcAft>
              <a:buClr>
                <a:srgbClr val="F26522"/>
              </a:buClr>
              <a:buFont typeface="Arial" pitchFamily="34" charset="0"/>
              <a:buChar char="–"/>
              <a:defRPr sz="2800" kern="1200">
                <a:solidFill>
                  <a:srgbClr val="F26522"/>
                </a:solidFill>
                <a:latin typeface="Franklin Gothic Book"/>
                <a:ea typeface="+mn-ea"/>
                <a:cs typeface="Franklin Gothic Book"/>
              </a:defRPr>
            </a:lvl2pPr>
            <a:lvl3pPr marL="1143000" indent="-228600" algn="l" defTabSz="457200" rtl="0" eaLnBrk="0" fontAlgn="base" hangingPunct="0">
              <a:spcBef>
                <a:spcPct val="20000"/>
              </a:spcBef>
              <a:spcAft>
                <a:spcPct val="0"/>
              </a:spcAft>
              <a:buClr>
                <a:srgbClr val="99AB21"/>
              </a:buClr>
              <a:buFont typeface="Arial" pitchFamily="34" charset="0"/>
              <a:buChar char="•"/>
              <a:defRPr sz="2400" kern="1200">
                <a:solidFill>
                  <a:srgbClr val="00467F"/>
                </a:solidFill>
                <a:latin typeface="Franklin Gothic Book"/>
                <a:ea typeface="+mn-ea"/>
                <a:cs typeface="Franklin Gothic Book"/>
              </a:defRPr>
            </a:lvl3pPr>
            <a:lvl4pPr marL="1600200" indent="-228600" algn="l" defTabSz="457200" rtl="0" eaLnBrk="0" fontAlgn="base" hangingPunct="0">
              <a:spcBef>
                <a:spcPct val="20000"/>
              </a:spcBef>
              <a:spcAft>
                <a:spcPct val="0"/>
              </a:spcAft>
              <a:buClr>
                <a:srgbClr val="99AB21"/>
              </a:buClr>
              <a:buFont typeface="Arial" pitchFamily="34" charset="0"/>
              <a:buChar char="–"/>
              <a:defRPr sz="2000" kern="1200">
                <a:solidFill>
                  <a:srgbClr val="00467F"/>
                </a:solidFill>
                <a:latin typeface="Franklin Gothic Book"/>
                <a:ea typeface="+mn-ea"/>
                <a:cs typeface="Franklin Gothic Book"/>
              </a:defRPr>
            </a:lvl4pPr>
            <a:lvl5pPr marL="2057400" indent="-228600" algn="l" defTabSz="457200" rtl="0" eaLnBrk="0" fontAlgn="base" hangingPunct="0">
              <a:spcBef>
                <a:spcPct val="20000"/>
              </a:spcBef>
              <a:spcAft>
                <a:spcPct val="0"/>
              </a:spcAft>
              <a:buClr>
                <a:srgbClr val="99AB21"/>
              </a:buClr>
              <a:buFont typeface="Arial" pitchFamily="34" charset="0"/>
              <a:buChar char="»"/>
              <a:defRPr sz="2000" kern="1200">
                <a:solidFill>
                  <a:srgbClr val="00467F"/>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t>One of our problems is that we are hiring the wrong people</a:t>
            </a:r>
          </a:p>
          <a:p>
            <a:pPr eaLnBrk="1" hangingPunct="1"/>
            <a:r>
              <a:rPr lang="en-US" dirty="0" smtClean="0"/>
              <a:t>It just takes too long to hire people</a:t>
            </a:r>
          </a:p>
          <a:p>
            <a:pPr eaLnBrk="1" hangingPunct="1"/>
            <a:r>
              <a:rPr lang="en-US" dirty="0" smtClean="0"/>
              <a:t>The way we use technology in the hiring process creates a lot of issues for us</a:t>
            </a:r>
          </a:p>
        </p:txBody>
      </p:sp>
      <p:graphicFrame>
        <p:nvGraphicFramePr>
          <p:cNvPr id="10" name="Group 33"/>
          <p:cNvGraphicFramePr>
            <a:graphicFrameLocks noGrp="1"/>
          </p:cNvGraphicFramePr>
          <p:nvPr/>
        </p:nvGraphicFramePr>
        <p:xfrm>
          <a:off x="838200" y="4267200"/>
          <a:ext cx="7315200" cy="1463040"/>
        </p:xfrm>
        <a:graphic>
          <a:graphicData uri="http://schemas.openxmlformats.org/drawingml/2006/table">
            <a:tbl>
              <a:tblPr/>
              <a:tblGrid>
                <a:gridCol w="1828800"/>
                <a:gridCol w="5486400"/>
              </a:tblGrid>
              <a:tr h="477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Size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How much?  How many? How long?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Symptom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How do you know?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1" i="0" u="none" strike="noStrike" cap="none" normalizeH="0" baseline="0" dirty="0" smtClean="0">
                          <a:ln>
                            <a:noFill/>
                          </a:ln>
                          <a:solidFill>
                            <a:schemeClr val="tx1"/>
                          </a:solidFill>
                          <a:effectLst/>
                          <a:latin typeface="Times New Roman" pitchFamily="18" charset="0"/>
                        </a:rPr>
                        <a:t>Root Cause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600" b="0" i="0" u="none" strike="noStrike" cap="none" normalizeH="0" baseline="0" dirty="0" smtClean="0">
                          <a:ln>
                            <a:noFill/>
                          </a:ln>
                          <a:solidFill>
                            <a:schemeClr val="tx1"/>
                          </a:solidFill>
                          <a:effectLst/>
                          <a:latin typeface="Times New Roman" pitchFamily="18" charset="0"/>
                        </a:rPr>
                        <a:t>Why?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213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 Funneling Evaluation   </a:t>
            </a:r>
            <a:br>
              <a:rPr lang="en-US" dirty="0" smtClean="0"/>
            </a:br>
            <a:r>
              <a:rPr lang="en-US" dirty="0" smtClean="0"/>
              <a:t>	 Statements</a:t>
            </a:r>
            <a:endParaRPr lang="en-US" dirty="0"/>
          </a:p>
        </p:txBody>
      </p:sp>
      <p:sp>
        <p:nvSpPr>
          <p:cNvPr id="3" name="Content Placeholder 2"/>
          <p:cNvSpPr>
            <a:spLocks noGrp="1"/>
          </p:cNvSpPr>
          <p:nvPr>
            <p:ph idx="1"/>
          </p:nvPr>
        </p:nvSpPr>
        <p:spPr>
          <a:xfrm>
            <a:off x="783390" y="1843548"/>
            <a:ext cx="4614520" cy="4512802"/>
          </a:xfrm>
        </p:spPr>
        <p:txBody>
          <a:bodyPr>
            <a:noAutofit/>
          </a:bodyPr>
          <a:lstStyle/>
          <a:p>
            <a:pPr marL="0" indent="0">
              <a:buNone/>
            </a:pPr>
            <a:r>
              <a:rPr lang="en-US" sz="3000" dirty="0" smtClean="0">
                <a:solidFill>
                  <a:srgbClr val="1F497D"/>
                </a:solidFill>
              </a:rPr>
              <a:t>When you hear an </a:t>
            </a:r>
            <a:r>
              <a:rPr lang="en-US" sz="3000" b="1" dirty="0" smtClean="0">
                <a:solidFill>
                  <a:srgbClr val="1F497D"/>
                </a:solidFill>
              </a:rPr>
              <a:t>evaluation statement, </a:t>
            </a:r>
            <a:r>
              <a:rPr lang="en-US" sz="3000" b="1" dirty="0" smtClean="0">
                <a:solidFill>
                  <a:schemeClr val="accent3"/>
                </a:solidFill>
              </a:rPr>
              <a:t>probe for observations </a:t>
            </a:r>
            <a:r>
              <a:rPr lang="en-US" sz="3000" dirty="0" smtClean="0">
                <a:solidFill>
                  <a:srgbClr val="1F497D"/>
                </a:solidFill>
              </a:rPr>
              <a:t>that support the evaluation, </a:t>
            </a:r>
            <a:r>
              <a:rPr lang="en-US" sz="3000" b="1" dirty="0" smtClean="0">
                <a:solidFill>
                  <a:srgbClr val="AFBD22"/>
                </a:solidFill>
              </a:rPr>
              <a:t>identifying the underlying values</a:t>
            </a:r>
            <a:r>
              <a:rPr lang="en-US" sz="3000" dirty="0" smtClean="0">
                <a:solidFill>
                  <a:srgbClr val="1F497D"/>
                </a:solidFill>
              </a:rPr>
              <a:t>, and then </a:t>
            </a:r>
            <a:r>
              <a:rPr lang="en-US" sz="3000" b="1" dirty="0" smtClean="0">
                <a:solidFill>
                  <a:srgbClr val="AFBD22"/>
                </a:solidFill>
              </a:rPr>
              <a:t>play it back</a:t>
            </a:r>
            <a:r>
              <a:rPr lang="en-US" sz="3000" dirty="0" smtClean="0">
                <a:solidFill>
                  <a:srgbClr val="1F497D"/>
                </a:solidFill>
              </a:rPr>
              <a:t> to validate your understanding. </a:t>
            </a:r>
            <a:endParaRPr lang="en-US" sz="3000" dirty="0">
              <a:solidFill>
                <a:srgbClr val="1F497D"/>
              </a:solidFill>
            </a:endParaRPr>
          </a:p>
        </p:txBody>
      </p:sp>
      <p:sp>
        <p:nvSpPr>
          <p:cNvPr id="6" name="TextBox 5"/>
          <p:cNvSpPr txBox="1"/>
          <p:nvPr/>
        </p:nvSpPr>
        <p:spPr>
          <a:xfrm>
            <a:off x="8754150" y="500884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8</a:t>
            </a:r>
          </a:p>
        </p:txBody>
      </p:sp>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27</a:t>
            </a:fld>
            <a:endParaRPr lang="en-US" dirty="0"/>
          </a:p>
        </p:txBody>
      </p:sp>
      <p:grpSp>
        <p:nvGrpSpPr>
          <p:cNvPr id="23" name="Group 22"/>
          <p:cNvGrpSpPr/>
          <p:nvPr/>
        </p:nvGrpSpPr>
        <p:grpSpPr>
          <a:xfrm>
            <a:off x="5235413" y="1458097"/>
            <a:ext cx="3556000" cy="4781857"/>
            <a:chOff x="5235413" y="1458097"/>
            <a:chExt cx="3556000" cy="4781857"/>
          </a:xfrm>
        </p:grpSpPr>
        <p:grpSp>
          <p:nvGrpSpPr>
            <p:cNvPr id="22" name="Group 21"/>
            <p:cNvGrpSpPr/>
            <p:nvPr/>
          </p:nvGrpSpPr>
          <p:grpSpPr>
            <a:xfrm>
              <a:off x="5706656" y="1625119"/>
              <a:ext cx="2679494" cy="4614835"/>
              <a:chOff x="5706656" y="1625119"/>
              <a:chExt cx="2679494" cy="4614835"/>
            </a:xfrm>
          </p:grpSpPr>
          <p:sp>
            <p:nvSpPr>
              <p:cNvPr id="21" name="Oval 20"/>
              <p:cNvSpPr/>
              <p:nvPr/>
            </p:nvSpPr>
            <p:spPr>
              <a:xfrm>
                <a:off x="6790065" y="3362971"/>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327360" y="4916514"/>
                <a:ext cx="1507144" cy="400110"/>
              </a:xfrm>
              <a:prstGeom prst="rect">
                <a:avLst/>
              </a:prstGeom>
              <a:noFill/>
            </p:spPr>
            <p:txBody>
              <a:bodyPr wrap="none" rtlCol="0">
                <a:spAutoFit/>
              </a:bodyPr>
              <a:lstStyle/>
              <a:p>
                <a:r>
                  <a:rPr lang="en-US" sz="2000" dirty="0" smtClean="0">
                    <a:solidFill>
                      <a:schemeClr val="accent2"/>
                    </a:solidFill>
                  </a:rPr>
                  <a:t>EVALUATION</a:t>
                </a:r>
                <a:endParaRPr lang="en-US" sz="2000" dirty="0">
                  <a:solidFill>
                    <a:schemeClr val="accent2"/>
                  </a:solidFill>
                </a:endParaRPr>
              </a:p>
            </p:txBody>
          </p:sp>
          <p:sp>
            <p:nvSpPr>
              <p:cNvPr id="11" name="TextBox 10"/>
              <p:cNvSpPr txBox="1"/>
              <p:nvPr/>
            </p:nvSpPr>
            <p:spPr>
              <a:xfrm>
                <a:off x="6617984" y="5839844"/>
                <a:ext cx="859594" cy="400110"/>
              </a:xfrm>
              <a:prstGeom prst="rect">
                <a:avLst/>
              </a:prstGeom>
              <a:noFill/>
            </p:spPr>
            <p:txBody>
              <a:bodyPr wrap="none" rtlCol="0">
                <a:spAutoFit/>
              </a:bodyPr>
              <a:lstStyle/>
              <a:p>
                <a:r>
                  <a:rPr lang="en-US" sz="2000" dirty="0" smtClean="0">
                    <a:solidFill>
                      <a:schemeClr val="accent2"/>
                    </a:solidFill>
                  </a:rPr>
                  <a:t>VALUE</a:t>
                </a:r>
                <a:endParaRPr lang="en-US" sz="2000" dirty="0">
                  <a:solidFill>
                    <a:schemeClr val="accent2"/>
                  </a:solidFill>
                </a:endParaRPr>
              </a:p>
            </p:txBody>
          </p:sp>
          <p:sp>
            <p:nvSpPr>
              <p:cNvPr id="12" name="TextBox 11"/>
              <p:cNvSpPr txBox="1"/>
              <p:nvPr/>
            </p:nvSpPr>
            <p:spPr>
              <a:xfrm>
                <a:off x="6206109" y="2072156"/>
                <a:ext cx="1779270" cy="400110"/>
              </a:xfrm>
              <a:prstGeom prst="rect">
                <a:avLst/>
              </a:prstGeom>
              <a:noFill/>
            </p:spPr>
            <p:txBody>
              <a:bodyPr wrap="none" rtlCol="0">
                <a:spAutoFit/>
              </a:bodyPr>
              <a:lstStyle/>
              <a:p>
                <a:r>
                  <a:rPr lang="en-US" sz="2000" dirty="0" smtClean="0">
                    <a:solidFill>
                      <a:schemeClr val="accent2"/>
                    </a:solidFill>
                  </a:rPr>
                  <a:t>OBSERVATIONS</a:t>
                </a:r>
                <a:endParaRPr lang="en-US" sz="2000" dirty="0">
                  <a:solidFill>
                    <a:schemeClr val="accent2"/>
                  </a:solidFill>
                </a:endParaRPr>
              </a:p>
            </p:txBody>
          </p:sp>
          <p:sp>
            <p:nvSpPr>
              <p:cNvPr id="14" name="Down Arrow 13"/>
              <p:cNvSpPr/>
              <p:nvPr/>
            </p:nvSpPr>
            <p:spPr>
              <a:xfrm>
                <a:off x="6695913" y="4436315"/>
                <a:ext cx="635000" cy="406400"/>
              </a:xfrm>
              <a:prstGeom prst="downArrow">
                <a:avLst/>
              </a:prstGeom>
              <a:solidFill>
                <a:schemeClr val="accent3"/>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Oval 14"/>
              <p:cNvSpPr/>
              <p:nvPr/>
            </p:nvSpPr>
            <p:spPr>
              <a:xfrm>
                <a:off x="5706656" y="1975899"/>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wn Arrow 15"/>
              <p:cNvSpPr/>
              <p:nvPr/>
            </p:nvSpPr>
            <p:spPr>
              <a:xfrm>
                <a:off x="6695913" y="5359645"/>
                <a:ext cx="635000" cy="406400"/>
              </a:xfrm>
              <a:prstGeom prst="downArrow">
                <a:avLst/>
              </a:prstGeom>
              <a:solidFill>
                <a:schemeClr val="accent3"/>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Oval 16"/>
              <p:cNvSpPr/>
              <p:nvPr/>
            </p:nvSpPr>
            <p:spPr>
              <a:xfrm>
                <a:off x="6431270" y="2553122"/>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807965" y="1625119"/>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7973359" y="1921903"/>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7390586" y="2430950"/>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 3"/>
            <p:cNvSpPr/>
            <p:nvPr/>
          </p:nvSpPr>
          <p:spPr>
            <a:xfrm>
              <a:off x="5235413" y="1458097"/>
              <a:ext cx="3556000" cy="2844800"/>
            </a:xfrm>
            <a:prstGeom prst="funnel">
              <a:avLst/>
            </a:prstGeom>
            <a:ln>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629475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 Funneling Evaluation   </a:t>
            </a:r>
            <a:br>
              <a:rPr lang="en-US" dirty="0" smtClean="0"/>
            </a:br>
            <a:r>
              <a:rPr lang="en-US" dirty="0" smtClean="0"/>
              <a:t>	 Statements</a:t>
            </a:r>
            <a:endParaRPr lang="en-US" dirty="0"/>
          </a:p>
        </p:txBody>
      </p:sp>
      <p:sp>
        <p:nvSpPr>
          <p:cNvPr id="3" name="Content Placeholder 2"/>
          <p:cNvSpPr>
            <a:spLocks noGrp="1"/>
          </p:cNvSpPr>
          <p:nvPr>
            <p:ph idx="1"/>
          </p:nvPr>
        </p:nvSpPr>
        <p:spPr>
          <a:xfrm>
            <a:off x="783390" y="1873044"/>
            <a:ext cx="4570275" cy="4483305"/>
          </a:xfrm>
        </p:spPr>
        <p:txBody>
          <a:bodyPr>
            <a:noAutofit/>
          </a:bodyPr>
          <a:lstStyle/>
          <a:p>
            <a:pPr marL="0" indent="0">
              <a:buNone/>
            </a:pPr>
            <a:r>
              <a:rPr lang="en-US" sz="3000" dirty="0" smtClean="0">
                <a:solidFill>
                  <a:srgbClr val="1F497D"/>
                </a:solidFill>
              </a:rPr>
              <a:t>When you hear an </a:t>
            </a:r>
            <a:r>
              <a:rPr lang="en-US" sz="3000" b="1" dirty="0" smtClean="0">
                <a:solidFill>
                  <a:srgbClr val="1F497D"/>
                </a:solidFill>
              </a:rPr>
              <a:t>evaluation statement, </a:t>
            </a:r>
            <a:r>
              <a:rPr lang="en-US" sz="3000" b="1" dirty="0" smtClean="0">
                <a:solidFill>
                  <a:schemeClr val="accent3"/>
                </a:solidFill>
              </a:rPr>
              <a:t>probe for observations </a:t>
            </a:r>
            <a:r>
              <a:rPr lang="en-US" sz="3000" dirty="0" smtClean="0">
                <a:solidFill>
                  <a:srgbClr val="1F497D"/>
                </a:solidFill>
              </a:rPr>
              <a:t>that support the evaluation, </a:t>
            </a:r>
            <a:r>
              <a:rPr lang="en-US" sz="3000" b="1" dirty="0" smtClean="0">
                <a:solidFill>
                  <a:srgbClr val="AFBD22"/>
                </a:solidFill>
              </a:rPr>
              <a:t>identifying the underlying values</a:t>
            </a:r>
            <a:r>
              <a:rPr lang="en-US" sz="3000" dirty="0" smtClean="0">
                <a:solidFill>
                  <a:srgbClr val="1F497D"/>
                </a:solidFill>
              </a:rPr>
              <a:t>, and then </a:t>
            </a:r>
            <a:r>
              <a:rPr lang="en-US" sz="3000" b="1" dirty="0" smtClean="0">
                <a:solidFill>
                  <a:srgbClr val="AFBD22"/>
                </a:solidFill>
              </a:rPr>
              <a:t>play it back</a:t>
            </a:r>
            <a:r>
              <a:rPr lang="en-US" sz="3000" dirty="0" smtClean="0">
                <a:solidFill>
                  <a:srgbClr val="1F497D"/>
                </a:solidFill>
              </a:rPr>
              <a:t> to validate your understanding. </a:t>
            </a:r>
            <a:endParaRPr lang="en-US" sz="3000" dirty="0">
              <a:solidFill>
                <a:srgbClr val="1F497D"/>
              </a:solidFill>
            </a:endParaRPr>
          </a:p>
        </p:txBody>
      </p:sp>
      <p:sp>
        <p:nvSpPr>
          <p:cNvPr id="6" name="TextBox 5"/>
          <p:cNvSpPr txBox="1"/>
          <p:nvPr/>
        </p:nvSpPr>
        <p:spPr>
          <a:xfrm>
            <a:off x="8754150" y="500884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8</a:t>
            </a:r>
          </a:p>
        </p:txBody>
      </p:sp>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28</a:t>
            </a:fld>
            <a:endParaRPr lang="en-US" dirty="0"/>
          </a:p>
        </p:txBody>
      </p:sp>
      <p:grpSp>
        <p:nvGrpSpPr>
          <p:cNvPr id="9" name="Group 8"/>
          <p:cNvGrpSpPr/>
          <p:nvPr/>
        </p:nvGrpSpPr>
        <p:grpSpPr>
          <a:xfrm>
            <a:off x="5235413" y="1458097"/>
            <a:ext cx="3556000" cy="4781857"/>
            <a:chOff x="5235413" y="1458097"/>
            <a:chExt cx="3556000" cy="4781857"/>
          </a:xfrm>
        </p:grpSpPr>
        <p:grpSp>
          <p:nvGrpSpPr>
            <p:cNvPr id="10" name="Group 21"/>
            <p:cNvGrpSpPr/>
            <p:nvPr/>
          </p:nvGrpSpPr>
          <p:grpSpPr>
            <a:xfrm>
              <a:off x="5706656" y="1625119"/>
              <a:ext cx="2679494" cy="4614835"/>
              <a:chOff x="5706656" y="1625119"/>
              <a:chExt cx="2679494" cy="4614835"/>
            </a:xfrm>
          </p:grpSpPr>
          <p:sp>
            <p:nvSpPr>
              <p:cNvPr id="12" name="Oval 11"/>
              <p:cNvSpPr/>
              <p:nvPr/>
            </p:nvSpPr>
            <p:spPr>
              <a:xfrm>
                <a:off x="6790065" y="3362971"/>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327360" y="4916514"/>
                <a:ext cx="1507144" cy="400110"/>
              </a:xfrm>
              <a:prstGeom prst="rect">
                <a:avLst/>
              </a:prstGeom>
              <a:noFill/>
            </p:spPr>
            <p:txBody>
              <a:bodyPr wrap="none" rtlCol="0">
                <a:spAutoFit/>
              </a:bodyPr>
              <a:lstStyle/>
              <a:p>
                <a:r>
                  <a:rPr lang="en-US" sz="2000" dirty="0" smtClean="0">
                    <a:solidFill>
                      <a:schemeClr val="accent2"/>
                    </a:solidFill>
                  </a:rPr>
                  <a:t>EVALUATION</a:t>
                </a:r>
                <a:endParaRPr lang="en-US" sz="2000" dirty="0">
                  <a:solidFill>
                    <a:schemeClr val="accent2"/>
                  </a:solidFill>
                </a:endParaRPr>
              </a:p>
            </p:txBody>
          </p:sp>
          <p:sp>
            <p:nvSpPr>
              <p:cNvPr id="14" name="TextBox 13"/>
              <p:cNvSpPr txBox="1"/>
              <p:nvPr/>
            </p:nvSpPr>
            <p:spPr>
              <a:xfrm>
                <a:off x="6617984" y="5839844"/>
                <a:ext cx="859594" cy="400110"/>
              </a:xfrm>
              <a:prstGeom prst="rect">
                <a:avLst/>
              </a:prstGeom>
              <a:noFill/>
            </p:spPr>
            <p:txBody>
              <a:bodyPr wrap="none" rtlCol="0">
                <a:spAutoFit/>
              </a:bodyPr>
              <a:lstStyle/>
              <a:p>
                <a:r>
                  <a:rPr lang="en-US" sz="2000" dirty="0" smtClean="0">
                    <a:solidFill>
                      <a:schemeClr val="accent2"/>
                    </a:solidFill>
                  </a:rPr>
                  <a:t>VALUE</a:t>
                </a:r>
                <a:endParaRPr lang="en-US" sz="2000" dirty="0">
                  <a:solidFill>
                    <a:schemeClr val="accent2"/>
                  </a:solidFill>
                </a:endParaRPr>
              </a:p>
            </p:txBody>
          </p:sp>
          <p:sp>
            <p:nvSpPr>
              <p:cNvPr id="15" name="TextBox 14"/>
              <p:cNvSpPr txBox="1"/>
              <p:nvPr/>
            </p:nvSpPr>
            <p:spPr>
              <a:xfrm>
                <a:off x="6206109" y="2072156"/>
                <a:ext cx="1779270" cy="400110"/>
              </a:xfrm>
              <a:prstGeom prst="rect">
                <a:avLst/>
              </a:prstGeom>
              <a:noFill/>
            </p:spPr>
            <p:txBody>
              <a:bodyPr wrap="none" rtlCol="0">
                <a:spAutoFit/>
              </a:bodyPr>
              <a:lstStyle/>
              <a:p>
                <a:r>
                  <a:rPr lang="en-US" sz="2000" dirty="0" smtClean="0">
                    <a:solidFill>
                      <a:schemeClr val="accent2"/>
                    </a:solidFill>
                  </a:rPr>
                  <a:t>OBSERVATIONS</a:t>
                </a:r>
                <a:endParaRPr lang="en-US" sz="2000" dirty="0">
                  <a:solidFill>
                    <a:schemeClr val="accent2"/>
                  </a:solidFill>
                </a:endParaRPr>
              </a:p>
            </p:txBody>
          </p:sp>
          <p:sp>
            <p:nvSpPr>
              <p:cNvPr id="16" name="Down Arrow 15"/>
              <p:cNvSpPr/>
              <p:nvPr/>
            </p:nvSpPr>
            <p:spPr>
              <a:xfrm>
                <a:off x="6695913" y="4436315"/>
                <a:ext cx="635000" cy="406400"/>
              </a:xfrm>
              <a:prstGeom prst="downArrow">
                <a:avLst/>
              </a:prstGeom>
              <a:solidFill>
                <a:schemeClr val="accent3"/>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Oval 16"/>
              <p:cNvSpPr/>
              <p:nvPr/>
            </p:nvSpPr>
            <p:spPr>
              <a:xfrm>
                <a:off x="5706656" y="1975899"/>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wn Arrow 17"/>
              <p:cNvSpPr/>
              <p:nvPr/>
            </p:nvSpPr>
            <p:spPr>
              <a:xfrm>
                <a:off x="6695913" y="5359645"/>
                <a:ext cx="635000" cy="406400"/>
              </a:xfrm>
              <a:prstGeom prst="downArrow">
                <a:avLst/>
              </a:prstGeom>
              <a:solidFill>
                <a:schemeClr val="accent3"/>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Oval 18"/>
              <p:cNvSpPr/>
              <p:nvPr/>
            </p:nvSpPr>
            <p:spPr>
              <a:xfrm>
                <a:off x="6431270" y="2553122"/>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6807965" y="1625119"/>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7973359" y="1921903"/>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7390586" y="2430950"/>
                <a:ext cx="412791" cy="41279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 3"/>
            <p:cNvSpPr/>
            <p:nvPr/>
          </p:nvSpPr>
          <p:spPr>
            <a:xfrm>
              <a:off x="5235413" y="1458097"/>
              <a:ext cx="3556000" cy="2844800"/>
            </a:xfrm>
            <a:prstGeom prst="funnel">
              <a:avLst/>
            </a:prstGeom>
            <a:ln>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895393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 Funneling Evaluation   </a:t>
            </a:r>
            <a:br>
              <a:rPr lang="en-US" dirty="0" smtClean="0"/>
            </a:br>
            <a:r>
              <a:rPr lang="en-US" dirty="0" smtClean="0"/>
              <a:t>	 Statements</a:t>
            </a:r>
            <a:endParaRPr lang="en-US" dirty="0"/>
          </a:p>
        </p:txBody>
      </p:sp>
      <p:sp>
        <p:nvSpPr>
          <p:cNvPr id="3" name="Content Placeholder 2"/>
          <p:cNvSpPr>
            <a:spLocks noGrp="1"/>
          </p:cNvSpPr>
          <p:nvPr>
            <p:ph idx="1"/>
          </p:nvPr>
        </p:nvSpPr>
        <p:spPr>
          <a:xfrm>
            <a:off x="783390" y="1769806"/>
            <a:ext cx="8071290" cy="4586544"/>
          </a:xfrm>
        </p:spPr>
        <p:txBody>
          <a:bodyPr>
            <a:noAutofit/>
          </a:bodyPr>
          <a:lstStyle/>
          <a:p>
            <a:pPr marL="0" indent="0">
              <a:buNone/>
            </a:pPr>
            <a:r>
              <a:rPr lang="en-US" sz="3000" b="1" dirty="0" smtClean="0">
                <a:solidFill>
                  <a:srgbClr val="AFBD22"/>
                </a:solidFill>
              </a:rPr>
              <a:t>Evaluation statements include:</a:t>
            </a:r>
          </a:p>
          <a:p>
            <a:r>
              <a:rPr lang="en-US" sz="3000" dirty="0" smtClean="0">
                <a:solidFill>
                  <a:srgbClr val="1F497D"/>
                </a:solidFill>
              </a:rPr>
              <a:t>“It did not work very well.”</a:t>
            </a:r>
          </a:p>
          <a:p>
            <a:r>
              <a:rPr lang="en-US" sz="3000" dirty="0" smtClean="0">
                <a:solidFill>
                  <a:srgbClr val="1F497D"/>
                </a:solidFill>
              </a:rPr>
              <a:t>“It was the best job ever done.”</a:t>
            </a:r>
          </a:p>
          <a:p>
            <a:r>
              <a:rPr lang="en-US" sz="3000" dirty="0" smtClean="0">
                <a:solidFill>
                  <a:srgbClr val="1F497D"/>
                </a:solidFill>
              </a:rPr>
              <a:t>“I liked it.”</a:t>
            </a:r>
          </a:p>
          <a:p>
            <a:r>
              <a:rPr lang="en-US" sz="3000" dirty="0" smtClean="0">
                <a:solidFill>
                  <a:srgbClr val="1F497D"/>
                </a:solidFill>
              </a:rPr>
              <a:t>‘He’s not too smart.”</a:t>
            </a:r>
            <a:endParaRPr lang="en-US" sz="3000" dirty="0">
              <a:solidFill>
                <a:schemeClr val="tx2"/>
              </a:solidFill>
            </a:endParaRPr>
          </a:p>
        </p:txBody>
      </p:sp>
      <p:sp>
        <p:nvSpPr>
          <p:cNvPr id="4" name="TextBox 3"/>
          <p:cNvSpPr txBox="1"/>
          <p:nvPr/>
        </p:nvSpPr>
        <p:spPr>
          <a:xfrm>
            <a:off x="8754150" y="394691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8</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29</a:t>
            </a:fld>
            <a:endParaRPr lang="en-US" dirty="0"/>
          </a:p>
        </p:txBody>
      </p:sp>
    </p:spTree>
    <p:extLst>
      <p:ext uri="{BB962C8B-B14F-4D97-AF65-F5344CB8AC3E}">
        <p14:creationId xmlns:p14="http://schemas.microsoft.com/office/powerpoint/2010/main" val="274421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4" name="TextBox 3"/>
          <p:cNvSpPr txBox="1"/>
          <p:nvPr/>
        </p:nvSpPr>
        <p:spPr>
          <a:xfrm>
            <a:off x="8754150" y="512469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a:t>
            </a:fld>
            <a:endParaRPr lang="en-US" dirty="0"/>
          </a:p>
        </p:txBody>
      </p:sp>
      <p:grpSp>
        <p:nvGrpSpPr>
          <p:cNvPr id="7" name="Group 6"/>
          <p:cNvGrpSpPr/>
          <p:nvPr/>
        </p:nvGrpSpPr>
        <p:grpSpPr>
          <a:xfrm>
            <a:off x="735765" y="1548334"/>
            <a:ext cx="4919168" cy="1022867"/>
            <a:chOff x="735765" y="1797709"/>
            <a:chExt cx="4919168" cy="1022867"/>
          </a:xfrm>
        </p:grpSpPr>
        <p:sp>
          <p:nvSpPr>
            <p:cNvPr id="8" name="Rounded Rectangle 7"/>
            <p:cNvSpPr/>
            <p:nvPr/>
          </p:nvSpPr>
          <p:spPr>
            <a:xfrm>
              <a:off x="2241346" y="1945123"/>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Define the Need</a:t>
              </a:r>
              <a:endParaRPr lang="en-US" sz="2400" b="1" dirty="0">
                <a:latin typeface="Franklin Gothic Medium" pitchFamily="34" charset="0"/>
              </a:endParaRPr>
            </a:p>
          </p:txBody>
        </p:sp>
        <p:sp>
          <p:nvSpPr>
            <p:cNvPr id="9" name="Oval 8"/>
            <p:cNvSpPr/>
            <p:nvPr/>
          </p:nvSpPr>
          <p:spPr>
            <a:xfrm>
              <a:off x="735765" y="1797709"/>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A Need is</a:t>
              </a:r>
            </a:p>
            <a:p>
              <a:pPr algn="ctr"/>
              <a:r>
                <a:rPr lang="en-US" sz="1200" b="1" dirty="0" smtClean="0">
                  <a:solidFill>
                    <a:srgbClr val="00467F"/>
                  </a:solidFill>
                  <a:latin typeface="Franklin Gothic Book"/>
                  <a:cs typeface="Franklin Gothic Book"/>
                </a:rPr>
                <a:t>Identified</a:t>
              </a:r>
              <a:endParaRPr lang="en-US" sz="1200" b="1" dirty="0">
                <a:solidFill>
                  <a:srgbClr val="00467F"/>
                </a:solidFill>
                <a:latin typeface="Franklin Gothic Book"/>
                <a:cs typeface="Franklin Gothic Book"/>
              </a:endParaRPr>
            </a:p>
          </p:txBody>
        </p:sp>
        <p:sp>
          <p:nvSpPr>
            <p:cNvPr id="10" name="Oval 9"/>
            <p:cNvSpPr/>
            <p:nvPr/>
          </p:nvSpPr>
          <p:spPr>
            <a:xfrm>
              <a:off x="4632066" y="1797709"/>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Project</a:t>
              </a:r>
            </a:p>
            <a:p>
              <a:pPr algn="ctr"/>
              <a:r>
                <a:rPr lang="en-US" sz="1200" b="1" dirty="0" smtClean="0">
                  <a:solidFill>
                    <a:schemeClr val="bg1"/>
                  </a:solidFill>
                  <a:latin typeface="Franklin Gothic Book"/>
                  <a:cs typeface="Franklin Gothic Book"/>
                </a:rPr>
                <a:t>Proposa</a:t>
              </a:r>
              <a:r>
                <a:rPr lang="en-US" sz="1400" dirty="0" smtClean="0">
                  <a:solidFill>
                    <a:schemeClr val="bg1"/>
                  </a:solidFill>
                  <a:latin typeface="Franklin Gothic Book"/>
                  <a:cs typeface="Franklin Gothic Book"/>
                </a:rPr>
                <a:t>l</a:t>
              </a:r>
              <a:endParaRPr lang="en-US" sz="1400" dirty="0">
                <a:solidFill>
                  <a:schemeClr val="bg1"/>
                </a:solidFill>
                <a:latin typeface="Franklin Gothic Book"/>
                <a:cs typeface="Franklin Gothic Book"/>
              </a:endParaRPr>
            </a:p>
          </p:txBody>
        </p:sp>
        <p:cxnSp>
          <p:nvCxnSpPr>
            <p:cNvPr id="11" name="Straight Arrow Connector 10"/>
            <p:cNvCxnSpPr/>
            <p:nvPr/>
          </p:nvCxnSpPr>
          <p:spPr>
            <a:xfrm>
              <a:off x="1855053" y="2343150"/>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245774" y="2343150"/>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720213" y="2501291"/>
            <a:ext cx="4919168" cy="1146257"/>
            <a:chOff x="1705270" y="2750666"/>
            <a:chExt cx="4919168" cy="1146257"/>
          </a:xfrm>
        </p:grpSpPr>
        <p:sp>
          <p:nvSpPr>
            <p:cNvPr id="14" name="Rounded Rectangle 13"/>
            <p:cNvSpPr/>
            <p:nvPr/>
          </p:nvSpPr>
          <p:spPr>
            <a:xfrm>
              <a:off x="3210849" y="3021470"/>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Execute</a:t>
              </a:r>
            </a:p>
            <a:p>
              <a:pPr algn="ctr"/>
              <a:r>
                <a:rPr lang="en-US" sz="2400" b="1" dirty="0" smtClean="0">
                  <a:latin typeface="Franklin Gothic Medium" pitchFamily="34" charset="0"/>
                </a:rPr>
                <a:t>the Project</a:t>
              </a:r>
              <a:endParaRPr lang="en-US" sz="2400" b="1" dirty="0">
                <a:latin typeface="Franklin Gothic Medium" pitchFamily="34" charset="0"/>
              </a:endParaRPr>
            </a:p>
          </p:txBody>
        </p:sp>
        <p:sp>
          <p:nvSpPr>
            <p:cNvPr id="15" name="Oval 14"/>
            <p:cNvSpPr/>
            <p:nvPr/>
          </p:nvSpPr>
          <p:spPr>
            <a:xfrm>
              <a:off x="1705270" y="2874056"/>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Project</a:t>
              </a:r>
            </a:p>
            <a:p>
              <a:pPr algn="ctr"/>
              <a:r>
                <a:rPr lang="en-US" sz="1200" b="1" dirty="0" smtClean="0">
                  <a:solidFill>
                    <a:srgbClr val="00467F"/>
                  </a:solidFill>
                  <a:latin typeface="Franklin Gothic Book"/>
                  <a:cs typeface="Franklin Gothic Book"/>
                </a:rPr>
                <a:t>Kick-off</a:t>
              </a:r>
              <a:endParaRPr lang="en-US" sz="1200" b="1" dirty="0">
                <a:solidFill>
                  <a:srgbClr val="00467F"/>
                </a:solidFill>
                <a:latin typeface="Franklin Gothic Book"/>
                <a:cs typeface="Franklin Gothic Book"/>
              </a:endParaRPr>
            </a:p>
          </p:txBody>
        </p:sp>
        <p:sp>
          <p:nvSpPr>
            <p:cNvPr id="16" name="Oval 15"/>
            <p:cNvSpPr/>
            <p:nvPr/>
          </p:nvSpPr>
          <p:spPr>
            <a:xfrm>
              <a:off x="5601571" y="2874056"/>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Completed</a:t>
              </a:r>
            </a:p>
            <a:p>
              <a:pPr algn="ctr"/>
              <a:r>
                <a:rPr lang="en-US" sz="1200" b="1" dirty="0" smtClean="0">
                  <a:solidFill>
                    <a:schemeClr val="bg1"/>
                  </a:solidFill>
                  <a:latin typeface="Franklin Gothic Book"/>
                  <a:cs typeface="Franklin Gothic Book"/>
                </a:rPr>
                <a:t>Project</a:t>
              </a:r>
              <a:endParaRPr lang="en-US" sz="1200" b="1" dirty="0">
                <a:solidFill>
                  <a:schemeClr val="bg1"/>
                </a:solidFill>
                <a:latin typeface="Franklin Gothic Book"/>
                <a:cs typeface="Franklin Gothic Book"/>
              </a:endParaRPr>
            </a:p>
          </p:txBody>
        </p:sp>
        <p:cxnSp>
          <p:nvCxnSpPr>
            <p:cNvPr id="17" name="Straight Arrow Connector 16"/>
            <p:cNvCxnSpPr/>
            <p:nvPr/>
          </p:nvCxnSpPr>
          <p:spPr>
            <a:xfrm>
              <a:off x="2824557" y="3385489"/>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215277" y="3385489"/>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19401" y="2750666"/>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2704661" y="3572381"/>
            <a:ext cx="4919168" cy="1151514"/>
            <a:chOff x="2144925" y="3821756"/>
            <a:chExt cx="4919168" cy="1151514"/>
          </a:xfrm>
        </p:grpSpPr>
        <p:sp>
          <p:nvSpPr>
            <p:cNvPr id="21" name="Rounded Rectangle 20"/>
            <p:cNvSpPr/>
            <p:nvPr/>
          </p:nvSpPr>
          <p:spPr>
            <a:xfrm>
              <a:off x="3650504" y="4097817"/>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Prepare</a:t>
              </a:r>
            </a:p>
            <a:p>
              <a:pPr algn="ctr"/>
              <a:r>
                <a:rPr lang="en-US" sz="2400" b="1" dirty="0" smtClean="0">
                  <a:latin typeface="Franklin Gothic Medium" pitchFamily="34" charset="0"/>
                </a:rPr>
                <a:t>to Execute</a:t>
              </a:r>
              <a:endParaRPr lang="en-US" sz="2400" b="1" dirty="0">
                <a:latin typeface="Franklin Gothic Medium" pitchFamily="34" charset="0"/>
              </a:endParaRPr>
            </a:p>
          </p:txBody>
        </p:sp>
        <p:sp>
          <p:nvSpPr>
            <p:cNvPr id="22" name="Oval 21"/>
            <p:cNvSpPr/>
            <p:nvPr/>
          </p:nvSpPr>
          <p:spPr>
            <a:xfrm>
              <a:off x="2144925" y="3950403"/>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Decision</a:t>
              </a:r>
            </a:p>
            <a:p>
              <a:pPr algn="ctr"/>
              <a:r>
                <a:rPr lang="en-US" sz="1200" b="1" dirty="0" smtClean="0">
                  <a:solidFill>
                    <a:srgbClr val="00467F"/>
                  </a:solidFill>
                  <a:latin typeface="Franklin Gothic Book"/>
                  <a:cs typeface="Franklin Gothic Book"/>
                </a:rPr>
                <a:t>to Proceed</a:t>
              </a:r>
              <a:endParaRPr lang="en-US" sz="1200" b="1" dirty="0">
                <a:solidFill>
                  <a:srgbClr val="00467F"/>
                </a:solidFill>
                <a:latin typeface="Franklin Gothic Book"/>
                <a:cs typeface="Franklin Gothic Book"/>
              </a:endParaRPr>
            </a:p>
          </p:txBody>
        </p:sp>
        <p:sp>
          <p:nvSpPr>
            <p:cNvPr id="23" name="Oval 22"/>
            <p:cNvSpPr/>
            <p:nvPr/>
          </p:nvSpPr>
          <p:spPr>
            <a:xfrm>
              <a:off x="6041226" y="3950403"/>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Detailed</a:t>
              </a:r>
            </a:p>
            <a:p>
              <a:pPr algn="ctr"/>
              <a:r>
                <a:rPr lang="en-US" sz="1200" b="1" dirty="0" smtClean="0">
                  <a:solidFill>
                    <a:schemeClr val="bg1"/>
                  </a:solidFill>
                  <a:latin typeface="Franklin Gothic Book"/>
                  <a:cs typeface="Franklin Gothic Book"/>
                </a:rPr>
                <a:t>Project Plan</a:t>
              </a:r>
              <a:endParaRPr lang="en-US" sz="1200" b="1" dirty="0">
                <a:solidFill>
                  <a:schemeClr val="bg1"/>
                </a:solidFill>
                <a:latin typeface="Franklin Gothic Book"/>
                <a:cs typeface="Franklin Gothic Book"/>
              </a:endParaRPr>
            </a:p>
          </p:txBody>
        </p:sp>
        <p:cxnSp>
          <p:nvCxnSpPr>
            <p:cNvPr id="24" name="Straight Arrow Connector 23"/>
            <p:cNvCxnSpPr/>
            <p:nvPr/>
          </p:nvCxnSpPr>
          <p:spPr>
            <a:xfrm>
              <a:off x="3264212" y="4461836"/>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654932" y="4461836"/>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264212" y="3821756"/>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3689108" y="4657220"/>
            <a:ext cx="4919168" cy="1143021"/>
            <a:chOff x="3689108" y="4906595"/>
            <a:chExt cx="4919168" cy="1143021"/>
          </a:xfrm>
        </p:grpSpPr>
        <p:sp>
          <p:nvSpPr>
            <p:cNvPr id="28" name="Rounded Rectangle 27"/>
            <p:cNvSpPr/>
            <p:nvPr/>
          </p:nvSpPr>
          <p:spPr>
            <a:xfrm>
              <a:off x="5194687" y="5174163"/>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Review</a:t>
              </a:r>
            </a:p>
            <a:p>
              <a:pPr algn="ctr"/>
              <a:r>
                <a:rPr lang="en-US" sz="2400" b="1" dirty="0" smtClean="0">
                  <a:latin typeface="Franklin Gothic Medium" pitchFamily="34" charset="0"/>
                </a:rPr>
                <a:t>&amp; Assess</a:t>
              </a:r>
              <a:endParaRPr lang="en-US" sz="2400" b="1" dirty="0">
                <a:latin typeface="Franklin Gothic Medium" pitchFamily="34" charset="0"/>
              </a:endParaRPr>
            </a:p>
          </p:txBody>
        </p:sp>
        <p:sp>
          <p:nvSpPr>
            <p:cNvPr id="29" name="Oval 28"/>
            <p:cNvSpPr/>
            <p:nvPr/>
          </p:nvSpPr>
          <p:spPr>
            <a:xfrm>
              <a:off x="3689108" y="5026749"/>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Completed</a:t>
              </a:r>
            </a:p>
            <a:p>
              <a:pPr algn="ctr"/>
              <a:r>
                <a:rPr lang="en-US" sz="1200" b="1" dirty="0" smtClean="0">
                  <a:solidFill>
                    <a:srgbClr val="00467F"/>
                  </a:solidFill>
                  <a:latin typeface="Franklin Gothic Book"/>
                  <a:cs typeface="Franklin Gothic Book"/>
                </a:rPr>
                <a:t>Project</a:t>
              </a:r>
              <a:endParaRPr lang="en-US" sz="1200" b="1" dirty="0">
                <a:solidFill>
                  <a:srgbClr val="00467F"/>
                </a:solidFill>
                <a:latin typeface="Franklin Gothic Book"/>
                <a:cs typeface="Franklin Gothic Book"/>
              </a:endParaRPr>
            </a:p>
          </p:txBody>
        </p:sp>
        <p:sp>
          <p:nvSpPr>
            <p:cNvPr id="30" name="Oval 29"/>
            <p:cNvSpPr/>
            <p:nvPr/>
          </p:nvSpPr>
          <p:spPr>
            <a:xfrm>
              <a:off x="7585409" y="5026749"/>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Project</a:t>
              </a:r>
            </a:p>
            <a:p>
              <a:pPr algn="ctr"/>
              <a:r>
                <a:rPr lang="en-US" sz="1200" b="1" dirty="0" smtClean="0">
                  <a:solidFill>
                    <a:schemeClr val="bg1"/>
                  </a:solidFill>
                  <a:latin typeface="Franklin Gothic Book"/>
                  <a:cs typeface="Franklin Gothic Book"/>
                </a:rPr>
                <a:t>Assessment</a:t>
              </a:r>
              <a:endParaRPr lang="en-US" sz="1200" b="1" dirty="0">
                <a:solidFill>
                  <a:schemeClr val="bg1"/>
                </a:solidFill>
                <a:latin typeface="Franklin Gothic Book"/>
                <a:cs typeface="Franklin Gothic Book"/>
              </a:endParaRPr>
            </a:p>
          </p:txBody>
        </p:sp>
        <p:cxnSp>
          <p:nvCxnSpPr>
            <p:cNvPr id="31" name="Straight Arrow Connector 30"/>
            <p:cNvCxnSpPr/>
            <p:nvPr/>
          </p:nvCxnSpPr>
          <p:spPr>
            <a:xfrm>
              <a:off x="4808395" y="5538182"/>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199115" y="5538182"/>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808395" y="4906595"/>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21886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 Funneling Evaluation   </a:t>
            </a:r>
            <a:br>
              <a:rPr lang="en-US" dirty="0" smtClean="0"/>
            </a:br>
            <a:r>
              <a:rPr lang="en-US" dirty="0" smtClean="0"/>
              <a:t>	 Statements</a:t>
            </a:r>
            <a:endParaRPr lang="en-US" dirty="0"/>
          </a:p>
        </p:txBody>
      </p:sp>
      <p:sp>
        <p:nvSpPr>
          <p:cNvPr id="3" name="Content Placeholder 2"/>
          <p:cNvSpPr>
            <a:spLocks noGrp="1"/>
          </p:cNvSpPr>
          <p:nvPr>
            <p:ph idx="1"/>
          </p:nvPr>
        </p:nvSpPr>
        <p:spPr/>
        <p:txBody>
          <a:bodyPr>
            <a:noAutofit/>
          </a:bodyPr>
          <a:lstStyle/>
          <a:p>
            <a:pPr marL="0" indent="0">
              <a:buNone/>
            </a:pPr>
            <a:r>
              <a:rPr lang="en-US" sz="3000" b="1" dirty="0" smtClean="0">
                <a:solidFill>
                  <a:srgbClr val="AFBD22"/>
                </a:solidFill>
              </a:rPr>
              <a:t>Example of Funneling</a:t>
            </a:r>
            <a:endParaRPr lang="en-US" sz="3000" dirty="0" smtClean="0">
              <a:solidFill>
                <a:schemeClr val="tx2"/>
              </a:solidFill>
            </a:endParaRPr>
          </a:p>
          <a:p>
            <a:pPr marL="0" indent="0">
              <a:buNone/>
            </a:pPr>
            <a:r>
              <a:rPr lang="en-US" sz="3000" dirty="0" smtClean="0">
                <a:solidFill>
                  <a:schemeClr val="tx2"/>
                </a:solidFill>
              </a:rPr>
              <a:t>Sponsor:		We had a consultant in last year</a:t>
            </a:r>
            <a:br>
              <a:rPr lang="en-US" sz="3000" dirty="0" smtClean="0">
                <a:solidFill>
                  <a:schemeClr val="tx2"/>
                </a:solidFill>
              </a:rPr>
            </a:br>
            <a:r>
              <a:rPr lang="en-US" sz="3000" dirty="0" smtClean="0">
                <a:solidFill>
                  <a:schemeClr val="tx2"/>
                </a:solidFill>
              </a:rPr>
              <a:t>					looking at this same process, but </a:t>
            </a:r>
            <a:br>
              <a:rPr lang="en-US" sz="3000" dirty="0" smtClean="0">
                <a:solidFill>
                  <a:schemeClr val="tx2"/>
                </a:solidFill>
              </a:rPr>
            </a:br>
            <a:r>
              <a:rPr lang="en-US" sz="3000" dirty="0" smtClean="0">
                <a:solidFill>
                  <a:schemeClr val="tx2"/>
                </a:solidFill>
              </a:rPr>
              <a:t>					he wasn’t very good.</a:t>
            </a:r>
          </a:p>
          <a:p>
            <a:pPr marL="0" indent="0">
              <a:buNone/>
            </a:pPr>
            <a:r>
              <a:rPr lang="en-US" sz="3000" dirty="0" smtClean="0">
                <a:solidFill>
                  <a:schemeClr val="tx2"/>
                </a:solidFill>
              </a:rPr>
              <a:t>Consultant:	Really? What was it that he did or </a:t>
            </a:r>
            <a:br>
              <a:rPr lang="en-US" sz="3000" dirty="0" smtClean="0">
                <a:solidFill>
                  <a:schemeClr val="tx2"/>
                </a:solidFill>
              </a:rPr>
            </a:br>
            <a:r>
              <a:rPr lang="en-US" sz="3000" dirty="0" smtClean="0">
                <a:solidFill>
                  <a:schemeClr val="tx2"/>
                </a:solidFill>
              </a:rPr>
              <a:t>					didn’t do that made him not that </a:t>
            </a:r>
            <a:br>
              <a:rPr lang="en-US" sz="3000" dirty="0" smtClean="0">
                <a:solidFill>
                  <a:schemeClr val="tx2"/>
                </a:solidFill>
              </a:rPr>
            </a:br>
            <a:r>
              <a:rPr lang="en-US" sz="3000" dirty="0" smtClean="0">
                <a:solidFill>
                  <a:schemeClr val="tx2"/>
                </a:solidFill>
              </a:rPr>
              <a:t>					good? </a:t>
            </a:r>
            <a:r>
              <a:rPr lang="en-US" sz="3000" b="1" dirty="0" smtClean="0">
                <a:solidFill>
                  <a:schemeClr val="tx2"/>
                </a:solidFill>
                <a:latin typeface="Arial" panose="020B0604020202020204" pitchFamily="34" charset="0"/>
                <a:cs typeface="Arial" panose="020B0604020202020204" pitchFamily="34" charset="0"/>
              </a:rPr>
              <a:t>(Observations)</a:t>
            </a:r>
            <a:endParaRPr lang="en-US" sz="3000" b="1" dirty="0">
              <a:solidFill>
                <a:schemeClr val="tx2"/>
              </a:solidFill>
              <a:latin typeface="Arial" panose="020B0604020202020204" pitchFamily="34" charset="0"/>
              <a:cs typeface="Arial" panose="020B0604020202020204" pitchFamily="34" charset="0"/>
            </a:endParaRPr>
          </a:p>
        </p:txBody>
      </p:sp>
      <p:sp>
        <p:nvSpPr>
          <p:cNvPr id="4" name="TextBox 3"/>
          <p:cNvSpPr txBox="1"/>
          <p:nvPr/>
        </p:nvSpPr>
        <p:spPr>
          <a:xfrm>
            <a:off x="8754150" y="427715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8</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30</a:t>
            </a:fld>
            <a:endParaRPr lang="en-US" dirty="0"/>
          </a:p>
        </p:txBody>
      </p:sp>
    </p:spTree>
    <p:extLst>
      <p:ext uri="{BB962C8B-B14F-4D97-AF65-F5344CB8AC3E}">
        <p14:creationId xmlns:p14="http://schemas.microsoft.com/office/powerpoint/2010/main" val="3830006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 Funneling Evaluation</a:t>
            </a:r>
            <a:br>
              <a:rPr lang="en-US" dirty="0" smtClean="0"/>
            </a:br>
            <a:r>
              <a:rPr lang="en-US" dirty="0" smtClean="0"/>
              <a:t>    Statements</a:t>
            </a:r>
            <a:endParaRPr lang="en-US" dirty="0"/>
          </a:p>
        </p:txBody>
      </p:sp>
      <p:sp>
        <p:nvSpPr>
          <p:cNvPr id="3" name="Content Placeholder 2"/>
          <p:cNvSpPr>
            <a:spLocks noGrp="1"/>
          </p:cNvSpPr>
          <p:nvPr>
            <p:ph idx="1"/>
          </p:nvPr>
        </p:nvSpPr>
        <p:spPr/>
        <p:txBody>
          <a:bodyPr>
            <a:noAutofit/>
          </a:bodyPr>
          <a:lstStyle/>
          <a:p>
            <a:pPr marL="0" indent="0">
              <a:buNone/>
            </a:pPr>
            <a:r>
              <a:rPr lang="en-US" sz="3000" b="1" dirty="0" smtClean="0">
                <a:solidFill>
                  <a:srgbClr val="AFBD22"/>
                </a:solidFill>
              </a:rPr>
              <a:t>Example of Funneling</a:t>
            </a:r>
            <a:endParaRPr lang="en-US" sz="3000" dirty="0" smtClean="0">
              <a:solidFill>
                <a:schemeClr val="tx2"/>
              </a:solidFill>
            </a:endParaRPr>
          </a:p>
          <a:p>
            <a:pPr marL="0" indent="0">
              <a:buNone/>
            </a:pPr>
            <a:r>
              <a:rPr lang="en-US" sz="2800" dirty="0" smtClean="0">
                <a:solidFill>
                  <a:schemeClr val="tx2"/>
                </a:solidFill>
              </a:rPr>
              <a:t>Sponsor:			He didn’t have a methodology. He </a:t>
            </a:r>
            <a:br>
              <a:rPr lang="en-US" sz="2800" dirty="0" smtClean="0">
                <a:solidFill>
                  <a:schemeClr val="tx2"/>
                </a:solidFill>
              </a:rPr>
            </a:br>
            <a:r>
              <a:rPr lang="en-US" sz="2800" dirty="0" smtClean="0">
                <a:solidFill>
                  <a:schemeClr val="tx2"/>
                </a:solidFill>
              </a:rPr>
              <a:t>					never came to a meeting with an </a:t>
            </a:r>
            <a:br>
              <a:rPr lang="en-US" sz="2800" dirty="0" smtClean="0">
                <a:solidFill>
                  <a:schemeClr val="tx2"/>
                </a:solidFill>
              </a:rPr>
            </a:br>
            <a:r>
              <a:rPr lang="en-US" sz="2800" dirty="0" smtClean="0">
                <a:solidFill>
                  <a:schemeClr val="tx2"/>
                </a:solidFill>
              </a:rPr>
              <a:t>					agenda. He just seemed to wing it. </a:t>
            </a:r>
            <a:br>
              <a:rPr lang="en-US" sz="2800" dirty="0" smtClean="0">
                <a:solidFill>
                  <a:schemeClr val="tx2"/>
                </a:solidFill>
              </a:rPr>
            </a:br>
            <a:r>
              <a:rPr lang="en-US" sz="2800" dirty="0" smtClean="0">
                <a:solidFill>
                  <a:schemeClr val="tx2"/>
                </a:solidFill>
              </a:rPr>
              <a:t>					My boss got frustrated, and we </a:t>
            </a:r>
            <a:br>
              <a:rPr lang="en-US" sz="2800" dirty="0" smtClean="0">
                <a:solidFill>
                  <a:schemeClr val="tx2"/>
                </a:solidFill>
              </a:rPr>
            </a:br>
            <a:r>
              <a:rPr lang="en-US" sz="2800" dirty="0" smtClean="0">
                <a:solidFill>
                  <a:schemeClr val="tx2"/>
                </a:solidFill>
              </a:rPr>
              <a:t>					didn’t ask him back after the third </a:t>
            </a:r>
            <a:br>
              <a:rPr lang="en-US" sz="2800" dirty="0" smtClean="0">
                <a:solidFill>
                  <a:schemeClr val="tx2"/>
                </a:solidFill>
              </a:rPr>
            </a:br>
            <a:r>
              <a:rPr lang="en-US" sz="2800" dirty="0" smtClean="0">
                <a:solidFill>
                  <a:schemeClr val="tx2"/>
                </a:solidFill>
              </a:rPr>
              <a:t>					meeting.</a:t>
            </a:r>
          </a:p>
          <a:p>
            <a:pPr marL="0" indent="0">
              <a:buNone/>
            </a:pPr>
            <a:r>
              <a:rPr lang="en-US" sz="2800" dirty="0" smtClean="0">
                <a:solidFill>
                  <a:schemeClr val="tx2"/>
                </a:solidFill>
              </a:rPr>
              <a:t>Consultant:		</a:t>
            </a:r>
            <a:r>
              <a:rPr lang="en-US" sz="2800" i="1" dirty="0" smtClean="0">
                <a:solidFill>
                  <a:schemeClr val="tx2"/>
                </a:solidFill>
              </a:rPr>
              <a:t>Writes note to himself: The sponsor </a:t>
            </a:r>
            <a:r>
              <a:rPr lang="en-US" sz="2800" b="1" i="1" dirty="0" smtClean="0">
                <a:solidFill>
                  <a:schemeClr val="tx2"/>
                </a:solidFill>
              </a:rPr>
              <a:t/>
            </a:r>
            <a:br>
              <a:rPr lang="en-US" sz="2800" b="1" i="1" dirty="0" smtClean="0">
                <a:solidFill>
                  <a:schemeClr val="tx2"/>
                </a:solidFill>
              </a:rPr>
            </a:br>
            <a:r>
              <a:rPr lang="en-US" sz="2800" b="1" i="1" dirty="0" smtClean="0">
                <a:solidFill>
                  <a:schemeClr val="tx2"/>
                </a:solidFill>
              </a:rPr>
              <a:t>					</a:t>
            </a:r>
            <a:r>
              <a:rPr lang="en-US" sz="2800" b="1" i="1" dirty="0" smtClean="0">
                <a:solidFill>
                  <a:schemeClr val="tx2"/>
                </a:solidFill>
                <a:latin typeface="Arial" panose="020B0604020202020204" pitchFamily="34" charset="0"/>
                <a:cs typeface="Arial" panose="020B0604020202020204" pitchFamily="34" charset="0"/>
              </a:rPr>
              <a:t>values organization</a:t>
            </a:r>
            <a:r>
              <a:rPr lang="en-US" sz="2800" i="1" dirty="0" smtClean="0">
                <a:solidFill>
                  <a:schemeClr val="tx2"/>
                </a:solidFill>
              </a:rPr>
              <a:t>. Communicate </a:t>
            </a:r>
            <a:r>
              <a:rPr lang="en-US" sz="2800" i="1" dirty="0">
                <a:solidFill>
                  <a:schemeClr val="tx2"/>
                </a:solidFill>
              </a:rPr>
              <a:t>	</a:t>
            </a:r>
            <a:r>
              <a:rPr lang="en-US" sz="2800" i="1" dirty="0" smtClean="0">
                <a:solidFill>
                  <a:schemeClr val="tx2"/>
                </a:solidFill>
              </a:rPr>
              <a:t>				plan from the start.</a:t>
            </a:r>
          </a:p>
          <a:p>
            <a:pPr marL="0" indent="0">
              <a:buNone/>
            </a:pPr>
            <a:endParaRPr lang="en-US" sz="3000" dirty="0">
              <a:solidFill>
                <a:schemeClr val="tx2"/>
              </a:solidFill>
            </a:endParaRPr>
          </a:p>
        </p:txBody>
      </p:sp>
      <p:sp>
        <p:nvSpPr>
          <p:cNvPr id="4" name="TextBox 3"/>
          <p:cNvSpPr txBox="1"/>
          <p:nvPr/>
        </p:nvSpPr>
        <p:spPr>
          <a:xfrm>
            <a:off x="8754150" y="537328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8</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31</a:t>
            </a:fld>
            <a:endParaRPr lang="en-US" dirty="0"/>
          </a:p>
        </p:txBody>
      </p:sp>
    </p:spTree>
    <p:extLst>
      <p:ext uri="{BB962C8B-B14F-4D97-AF65-F5344CB8AC3E}">
        <p14:creationId xmlns:p14="http://schemas.microsoft.com/office/powerpoint/2010/main" val="407578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4508" y="1783078"/>
            <a:ext cx="4239492" cy="368195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t="24115"/>
          <a:stretch>
            <a:fillRect/>
          </a:stretch>
        </p:blipFill>
        <p:spPr>
          <a:xfrm>
            <a:off x="427513" y="1783079"/>
            <a:ext cx="4476995" cy="3681955"/>
          </a:xfrm>
          <a:prstGeom prst="rect">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a:xfrm>
            <a:off x="5080036" y="1783079"/>
            <a:ext cx="4063964" cy="3703039"/>
          </a:xfrm>
          <a:noFill/>
        </p:spPr>
        <p:txBody>
          <a:bodyPr>
            <a:noAutofit/>
          </a:bodyPr>
          <a:lstStyle/>
          <a:p>
            <a:pPr marL="0" indent="0">
              <a:buNone/>
            </a:pPr>
            <a:r>
              <a:rPr lang="en-US" sz="2800" dirty="0" smtClean="0">
                <a:solidFill>
                  <a:schemeClr val="bg1"/>
                </a:solidFill>
              </a:rPr>
              <a:t>As a consultant, your notes will be critical for customizing your approach to meet the specific needs of each client. Good note-taking skills can save you considerable time later.</a:t>
            </a:r>
          </a:p>
        </p:txBody>
      </p:sp>
      <p:sp>
        <p:nvSpPr>
          <p:cNvPr id="4" name="TextBox 3"/>
          <p:cNvSpPr txBox="1"/>
          <p:nvPr/>
        </p:nvSpPr>
        <p:spPr>
          <a:xfrm>
            <a:off x="8741880" y="465512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9</a:t>
            </a: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32</a:t>
            </a:fld>
            <a:endParaRPr lang="en-US" dirty="0"/>
          </a:p>
        </p:txBody>
      </p:sp>
    </p:spTree>
    <p:extLst>
      <p:ext uri="{BB962C8B-B14F-4D97-AF65-F5344CB8AC3E}">
        <p14:creationId xmlns:p14="http://schemas.microsoft.com/office/powerpoint/2010/main" val="2590506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25225"/>
          <a:stretch>
            <a:fillRect/>
          </a:stretch>
        </p:blipFill>
        <p:spPr>
          <a:xfrm>
            <a:off x="6353300" y="3968308"/>
            <a:ext cx="2743200" cy="2364292"/>
          </a:xfrm>
          <a:prstGeom prst="ellipse">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smtClean="0">
                <a:solidFill>
                  <a:srgbClr val="1F497D"/>
                </a:solidFill>
              </a:rPr>
              <a:t>Before you arrive, pre-record the date, organization name, names of expected attendees, purpose for the meeting. Label your first topic: “A Getting Started.”</a:t>
            </a:r>
            <a:endParaRPr lang="en-US" sz="2800" dirty="0">
              <a:solidFill>
                <a:schemeClr val="tx2"/>
              </a:solidFill>
            </a:endParaRPr>
          </a:p>
        </p:txBody>
      </p:sp>
      <p:sp>
        <p:nvSpPr>
          <p:cNvPr id="4" name="TextBox 3"/>
          <p:cNvSpPr txBox="1"/>
          <p:nvPr/>
        </p:nvSpPr>
        <p:spPr>
          <a:xfrm>
            <a:off x="8754150" y="260069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9</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33</a:t>
            </a:fld>
            <a:endParaRPr lang="en-US" dirty="0"/>
          </a:p>
        </p:txBody>
      </p:sp>
    </p:spTree>
    <p:extLst>
      <p:ext uri="{BB962C8B-B14F-4D97-AF65-F5344CB8AC3E}">
        <p14:creationId xmlns:p14="http://schemas.microsoft.com/office/powerpoint/2010/main" val="25905062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25225"/>
          <a:stretch>
            <a:fillRect/>
          </a:stretch>
        </p:blipFill>
        <p:spPr>
          <a:xfrm>
            <a:off x="6353300" y="3968308"/>
            <a:ext cx="2743200" cy="2364292"/>
          </a:xfrm>
          <a:prstGeom prst="ellipse">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2"/>
            </a:pPr>
            <a:r>
              <a:rPr lang="en-US" sz="2800" dirty="0" smtClean="0">
                <a:solidFill>
                  <a:srgbClr val="1F497D"/>
                </a:solidFill>
              </a:rPr>
              <a:t>As the discussion begins, record information under your first topic heading. Throughout the discussion, listen for the beginning of new topics, and start a new heading accordingly. (An agenda greatly helps this effort!)</a:t>
            </a:r>
          </a:p>
          <a:p>
            <a:pPr marL="514350" indent="-514350">
              <a:buFont typeface="+mj-lt"/>
              <a:buAutoNum type="arabicPeriod" startAt="2"/>
            </a:pPr>
            <a:r>
              <a:rPr lang="en-US" sz="2800" dirty="0" smtClean="0">
                <a:solidFill>
                  <a:srgbClr val="1F497D"/>
                </a:solidFill>
              </a:rPr>
              <a:t>Consider numbering the comments</a:t>
            </a:r>
          </a:p>
          <a:p>
            <a:pPr marL="514350" indent="-514350">
              <a:buNone/>
            </a:pPr>
            <a:r>
              <a:rPr lang="en-US" sz="2800" dirty="0" smtClean="0">
                <a:solidFill>
                  <a:srgbClr val="1F497D"/>
                </a:solidFill>
              </a:rPr>
              <a:t>	for easy reference later.</a:t>
            </a:r>
          </a:p>
        </p:txBody>
      </p:sp>
      <p:sp>
        <p:nvSpPr>
          <p:cNvPr id="4" name="TextBox 3"/>
          <p:cNvSpPr txBox="1"/>
          <p:nvPr/>
        </p:nvSpPr>
        <p:spPr>
          <a:xfrm>
            <a:off x="8754150" y="408705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9</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34</a:t>
            </a:fld>
            <a:endParaRPr lang="en-US" dirty="0"/>
          </a:p>
        </p:txBody>
      </p:sp>
    </p:spTree>
    <p:extLst>
      <p:ext uri="{BB962C8B-B14F-4D97-AF65-F5344CB8AC3E}">
        <p14:creationId xmlns:p14="http://schemas.microsoft.com/office/powerpoint/2010/main" val="1432990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25225"/>
          <a:stretch>
            <a:fillRect/>
          </a:stretch>
        </p:blipFill>
        <p:spPr>
          <a:xfrm>
            <a:off x="6353300" y="3968308"/>
            <a:ext cx="2743200" cy="2364292"/>
          </a:xfrm>
          <a:prstGeom prst="ellipse">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sz="2800" dirty="0">
                <a:solidFill>
                  <a:srgbClr val="1F497D"/>
                </a:solidFill>
              </a:rPr>
              <a:t>As you listen to the interviewee, attempt to identify a category for his/her comments. In your </a:t>
            </a:r>
            <a:r>
              <a:rPr lang="en-US" sz="2800" dirty="0" smtClean="0">
                <a:solidFill>
                  <a:srgbClr val="1F497D"/>
                </a:solidFill>
              </a:rPr>
              <a:t>note taking</a:t>
            </a:r>
            <a:r>
              <a:rPr lang="en-US" sz="2800" dirty="0">
                <a:solidFill>
                  <a:srgbClr val="1F497D"/>
                </a:solidFill>
              </a:rPr>
              <a:t>, consider highlighting comments in the margin as </a:t>
            </a:r>
            <a:r>
              <a:rPr lang="en-US" sz="2800" dirty="0" smtClean="0">
                <a:solidFill>
                  <a:srgbClr val="1F497D"/>
                </a:solidFill>
              </a:rPr>
              <a:t>follows:</a:t>
            </a:r>
            <a:endParaRPr lang="en-US" sz="2800" dirty="0">
              <a:solidFill>
                <a:schemeClr val="tx2"/>
              </a:solidFill>
            </a:endParaRPr>
          </a:p>
          <a:p>
            <a:pPr marL="0" indent="0">
              <a:buNone/>
            </a:pPr>
            <a:r>
              <a:rPr lang="en-US" sz="2800" b="1" dirty="0" smtClean="0">
                <a:solidFill>
                  <a:srgbClr val="1F497D"/>
                </a:solidFill>
              </a:rPr>
              <a:t>	- Current Situation (C)</a:t>
            </a:r>
          </a:p>
          <a:p>
            <a:pPr marL="0" indent="0">
              <a:buNone/>
            </a:pPr>
            <a:r>
              <a:rPr lang="en-US" sz="2800" b="1" dirty="0">
                <a:solidFill>
                  <a:srgbClr val="1F497D"/>
                </a:solidFill>
              </a:rPr>
              <a:t>	</a:t>
            </a:r>
            <a:r>
              <a:rPr lang="en-US" sz="2800" b="1" dirty="0" smtClean="0">
                <a:solidFill>
                  <a:srgbClr val="1F497D"/>
                </a:solidFill>
              </a:rPr>
              <a:t>- Problems &amp; Implications (P)</a:t>
            </a:r>
          </a:p>
          <a:p>
            <a:pPr marL="0" indent="0">
              <a:buNone/>
            </a:pPr>
            <a:r>
              <a:rPr lang="en-US" sz="2800" b="1" dirty="0">
                <a:solidFill>
                  <a:srgbClr val="1F497D"/>
                </a:solidFill>
              </a:rPr>
              <a:t>	</a:t>
            </a:r>
            <a:r>
              <a:rPr lang="en-US" sz="2800" b="1" dirty="0" smtClean="0">
                <a:solidFill>
                  <a:srgbClr val="1F497D"/>
                </a:solidFill>
              </a:rPr>
              <a:t>- Benefits (B)</a:t>
            </a:r>
          </a:p>
          <a:p>
            <a:pPr marL="0" indent="0">
              <a:buNone/>
            </a:pPr>
            <a:r>
              <a:rPr lang="en-US" sz="2800" b="1" dirty="0">
                <a:solidFill>
                  <a:srgbClr val="1F497D"/>
                </a:solidFill>
              </a:rPr>
              <a:t>	</a:t>
            </a:r>
            <a:r>
              <a:rPr lang="en-US" sz="2800" b="1" dirty="0" smtClean="0">
                <a:solidFill>
                  <a:srgbClr val="1F497D"/>
                </a:solidFill>
              </a:rPr>
              <a:t>- Solution Process (S)</a:t>
            </a:r>
          </a:p>
          <a:p>
            <a:pPr marL="0" indent="0">
              <a:buNone/>
            </a:pPr>
            <a:r>
              <a:rPr lang="en-US" sz="2800" b="1" dirty="0">
                <a:solidFill>
                  <a:srgbClr val="1F497D"/>
                </a:solidFill>
              </a:rPr>
              <a:t>	</a:t>
            </a:r>
            <a:r>
              <a:rPr lang="en-US" sz="2800" b="1" dirty="0" smtClean="0">
                <a:solidFill>
                  <a:srgbClr val="1F497D"/>
                </a:solidFill>
              </a:rPr>
              <a:t>- Decision Process (D)</a:t>
            </a:r>
          </a:p>
          <a:p>
            <a:pPr marL="0" indent="0">
              <a:buNone/>
            </a:pPr>
            <a:r>
              <a:rPr lang="en-US" sz="2800" b="1" dirty="0">
                <a:solidFill>
                  <a:srgbClr val="1F497D"/>
                </a:solidFill>
              </a:rPr>
              <a:t>	</a:t>
            </a:r>
            <a:r>
              <a:rPr lang="en-US" sz="2800" b="1" dirty="0" smtClean="0">
                <a:solidFill>
                  <a:srgbClr val="1F497D"/>
                </a:solidFill>
              </a:rPr>
              <a:t>- Constraints &amp; Barriers (X)</a:t>
            </a:r>
          </a:p>
        </p:txBody>
      </p:sp>
      <p:sp>
        <p:nvSpPr>
          <p:cNvPr id="4" name="TextBox 3"/>
          <p:cNvSpPr txBox="1"/>
          <p:nvPr/>
        </p:nvSpPr>
        <p:spPr>
          <a:xfrm>
            <a:off x="8754150" y="570400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9</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35</a:t>
            </a:fld>
            <a:endParaRPr lang="en-US" dirty="0"/>
          </a:p>
        </p:txBody>
      </p:sp>
    </p:spTree>
    <p:extLst>
      <p:ext uri="{BB962C8B-B14F-4D97-AF65-F5344CB8AC3E}">
        <p14:creationId xmlns:p14="http://schemas.microsoft.com/office/powerpoint/2010/main" val="3243669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25225"/>
          <a:stretch>
            <a:fillRect/>
          </a:stretch>
        </p:blipFill>
        <p:spPr>
          <a:xfrm>
            <a:off x="6353300" y="3968308"/>
            <a:ext cx="2743200" cy="2364292"/>
          </a:xfrm>
          <a:prstGeom prst="ellipse">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5"/>
            </a:pPr>
            <a:r>
              <a:rPr lang="en-US" sz="2800" dirty="0">
                <a:solidFill>
                  <a:srgbClr val="1F497D"/>
                </a:solidFill>
              </a:rPr>
              <a:t>While the client is speaking, questions will come to you. Rather than interrupt, consider quickly recording a few words to remind you of the question and mark “?” in the margin</a:t>
            </a:r>
            <a:r>
              <a:rPr lang="en-US" sz="2800" dirty="0" smtClean="0">
                <a:solidFill>
                  <a:srgbClr val="1F497D"/>
                </a:solidFill>
              </a:rPr>
              <a:t>.</a:t>
            </a:r>
          </a:p>
          <a:p>
            <a:pPr marL="514350" indent="-514350">
              <a:buFont typeface="+mj-lt"/>
              <a:buAutoNum type="arabicPeriod" startAt="6"/>
            </a:pPr>
            <a:r>
              <a:rPr lang="en-US" sz="2800" dirty="0" smtClean="0">
                <a:solidFill>
                  <a:srgbClr val="1F497D"/>
                </a:solidFill>
              </a:rPr>
              <a:t>As potential recommendations or actions come to you, record this with “R” and “A” accordingly.</a:t>
            </a:r>
          </a:p>
        </p:txBody>
      </p:sp>
      <p:sp>
        <p:nvSpPr>
          <p:cNvPr id="4" name="TextBox 3"/>
          <p:cNvSpPr txBox="1"/>
          <p:nvPr/>
        </p:nvSpPr>
        <p:spPr>
          <a:xfrm>
            <a:off x="8754150" y="353819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4-10</a:t>
            </a:r>
            <a:endParaRPr lang="en-US" sz="1400" dirty="0">
              <a:solidFill>
                <a:srgbClr val="002C54"/>
              </a:solidFill>
              <a:latin typeface="Arial Black" pitchFamily="34" charset="0"/>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36</a:t>
            </a:fld>
            <a:endParaRPr lang="en-US" dirty="0"/>
          </a:p>
        </p:txBody>
      </p:sp>
    </p:spTree>
    <p:extLst>
      <p:ext uri="{BB962C8B-B14F-4D97-AF65-F5344CB8AC3E}">
        <p14:creationId xmlns:p14="http://schemas.microsoft.com/office/powerpoint/2010/main" val="2997119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25225"/>
          <a:stretch>
            <a:fillRect/>
          </a:stretch>
        </p:blipFill>
        <p:spPr>
          <a:xfrm>
            <a:off x="6353300" y="3968308"/>
            <a:ext cx="2743200" cy="2364292"/>
          </a:xfrm>
          <a:prstGeom prst="ellipse">
            <a:avLst/>
          </a:prstGeom>
        </p:spPr>
      </p:pic>
      <p:sp>
        <p:nvSpPr>
          <p:cNvPr id="2" name="Title 1"/>
          <p:cNvSpPr>
            <a:spLocks noGrp="1"/>
          </p:cNvSpPr>
          <p:nvPr>
            <p:ph type="title"/>
          </p:nvPr>
        </p:nvSpPr>
        <p:spPr/>
        <p:txBody>
          <a:bodyPr>
            <a:normAutofit fontScale="90000"/>
          </a:bodyPr>
          <a:lstStyle/>
          <a:p>
            <a:r>
              <a:rPr lang="en-US" dirty="0" smtClean="0"/>
              <a:t>F. Keys to Effective Note Taking</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7"/>
            </a:pPr>
            <a:r>
              <a:rPr lang="en-US" sz="2800" dirty="0">
                <a:solidFill>
                  <a:srgbClr val="1F497D"/>
                </a:solidFill>
              </a:rPr>
              <a:t>On occasion, we conduct meetings remotely. Consider using a virtual meeting tool (WebEx, GoToMeeting, etc.) and share your notes as you take them so the client can “</a:t>
            </a:r>
            <a:r>
              <a:rPr lang="en-US" sz="2800" dirty="0" smtClean="0">
                <a:solidFill>
                  <a:srgbClr val="1F497D"/>
                </a:solidFill>
              </a:rPr>
              <a:t>see” </a:t>
            </a:r>
            <a:r>
              <a:rPr lang="en-US" sz="2800" dirty="0">
                <a:solidFill>
                  <a:srgbClr val="1F497D"/>
                </a:solidFill>
              </a:rPr>
              <a:t>his/her </a:t>
            </a:r>
            <a:r>
              <a:rPr lang="en-US" sz="2800" dirty="0" smtClean="0">
                <a:solidFill>
                  <a:srgbClr val="1F497D"/>
                </a:solidFill>
              </a:rPr>
              <a:t>words </a:t>
            </a:r>
            <a:r>
              <a:rPr lang="en-US" sz="2800" dirty="0">
                <a:solidFill>
                  <a:srgbClr val="1F497D"/>
                </a:solidFill>
              </a:rPr>
              <a:t>as you take the meeting notes. This assures better communication and avoids unnecessary misunderstandings.</a:t>
            </a:r>
          </a:p>
          <a:p>
            <a:pPr marL="514350" indent="-514350">
              <a:buFont typeface="+mj-lt"/>
              <a:buAutoNum type="arabicPeriod" startAt="8"/>
            </a:pPr>
            <a:r>
              <a:rPr lang="en-US" sz="2800" dirty="0" smtClean="0">
                <a:solidFill>
                  <a:srgbClr val="1F497D"/>
                </a:solidFill>
              </a:rPr>
              <a:t>The key is to develop your own set of abbreviations and note-taking methods to provide clear notes for analysis once the interview is complete.</a:t>
            </a:r>
            <a:endParaRPr lang="en-US" sz="2800" dirty="0">
              <a:solidFill>
                <a:schemeClr val="tx2"/>
              </a:solidFill>
            </a:endParaRPr>
          </a:p>
        </p:txBody>
      </p:sp>
      <p:sp>
        <p:nvSpPr>
          <p:cNvPr id="4" name="TextBox 3"/>
          <p:cNvSpPr txBox="1"/>
          <p:nvPr/>
        </p:nvSpPr>
        <p:spPr>
          <a:xfrm>
            <a:off x="8754150" y="572722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4-10</a:t>
            </a:r>
            <a:endParaRPr lang="en-US" sz="1400" dirty="0">
              <a:solidFill>
                <a:srgbClr val="002C54"/>
              </a:solidFill>
              <a:latin typeface="Arial Black" pitchFamily="34" charset="0"/>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37</a:t>
            </a:fld>
            <a:endParaRPr lang="en-US" dirty="0"/>
          </a:p>
        </p:txBody>
      </p:sp>
    </p:spTree>
    <p:extLst>
      <p:ext uri="{BB962C8B-B14F-4D97-AF65-F5344CB8AC3E}">
        <p14:creationId xmlns:p14="http://schemas.microsoft.com/office/powerpoint/2010/main" val="3973996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FD61F-2294-5D42-A9D7-9928D42B3773}" type="slidenum">
              <a:rPr lang="en-US" smtClean="0"/>
              <a:pPr/>
              <a:t>38</a:t>
            </a:fld>
            <a:endParaRPr lang="en-US" dirty="0"/>
          </a:p>
        </p:txBody>
      </p:sp>
      <p:sp>
        <p:nvSpPr>
          <p:cNvPr id="6" name="Title 5"/>
          <p:cNvSpPr>
            <a:spLocks noGrp="1"/>
          </p:cNvSpPr>
          <p:nvPr>
            <p:ph type="title"/>
          </p:nvPr>
        </p:nvSpPr>
        <p:spPr>
          <a:xfrm>
            <a:off x="783390" y="1965434"/>
            <a:ext cx="8071290" cy="1694614"/>
          </a:xfrm>
        </p:spPr>
        <p:txBody>
          <a:bodyPr anchor="ctr"/>
          <a:lstStyle/>
          <a:p>
            <a:r>
              <a:rPr lang="en-US" sz="7800" dirty="0" smtClean="0">
                <a:latin typeface="Franklin Gothic Medium"/>
                <a:cs typeface="Franklin Gothic Medium"/>
              </a:rPr>
              <a:t>MODULE REVIEW</a:t>
            </a:r>
            <a:br>
              <a:rPr lang="en-US" sz="7800" dirty="0" smtClean="0">
                <a:latin typeface="Franklin Gothic Medium"/>
                <a:cs typeface="Franklin Gothic Medium"/>
              </a:rPr>
            </a:br>
            <a:r>
              <a:rPr lang="en-US" sz="7800" dirty="0" smtClean="0">
                <a:latin typeface="Franklin Gothic Medium"/>
                <a:cs typeface="Franklin Gothic Medium"/>
              </a:rPr>
              <a:t>DEFINING THE NEED -- INTERVIEWING</a:t>
            </a:r>
            <a:endParaRPr lang="en-US" sz="7800" dirty="0">
              <a:latin typeface="Franklin Gothic Medium"/>
              <a:cs typeface="Franklin Gothic Medium"/>
            </a:endParaRPr>
          </a:p>
        </p:txBody>
      </p:sp>
      <p:pic>
        <p:nvPicPr>
          <p:cNvPr id="7" name="Picture 6"/>
          <p:cNvPicPr>
            <a:picLocks noChangeAspect="1"/>
          </p:cNvPicPr>
          <p:nvPr/>
        </p:nvPicPr>
        <p:blipFill>
          <a:blip r:embed="rId3"/>
          <a:stretch>
            <a:fillRect/>
          </a:stretch>
        </p:blipFill>
        <p:spPr>
          <a:xfrm>
            <a:off x="6400799" y="2530678"/>
            <a:ext cx="2453881" cy="2102460"/>
          </a:xfrm>
          <a:prstGeom prst="rect">
            <a:avLst/>
          </a:prstGeom>
        </p:spPr>
      </p:pic>
    </p:spTree>
    <p:extLst>
      <p:ext uri="{BB962C8B-B14F-4D97-AF65-F5344CB8AC3E}">
        <p14:creationId xmlns:p14="http://schemas.microsoft.com/office/powerpoint/2010/main" val="51812543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149091"/>
          </a:xfrm>
        </p:spPr>
        <p:txBody>
          <a:bodyPr>
            <a:normAutofit/>
          </a:bodyPr>
          <a:lstStyle/>
          <a:p>
            <a:pPr marL="0" indent="0"/>
            <a:r>
              <a:rPr lang="en-US" dirty="0" smtClean="0"/>
              <a:t> Current situation</a:t>
            </a:r>
          </a:p>
          <a:p>
            <a:pPr marL="0" indent="0"/>
            <a:r>
              <a:rPr lang="en-US" dirty="0" smtClean="0"/>
              <a:t> Problems &amp; implications</a:t>
            </a:r>
          </a:p>
          <a:p>
            <a:pPr marL="0" indent="0"/>
            <a:r>
              <a:rPr lang="en-US" dirty="0" smtClean="0"/>
              <a:t> Benefits</a:t>
            </a:r>
          </a:p>
          <a:p>
            <a:pPr marL="0" indent="0"/>
            <a:r>
              <a:rPr lang="en-US" dirty="0"/>
              <a:t> </a:t>
            </a:r>
            <a:r>
              <a:rPr lang="en-US" dirty="0" smtClean="0"/>
              <a:t>Solution process</a:t>
            </a:r>
          </a:p>
          <a:p>
            <a:pPr marL="0" indent="0"/>
            <a:r>
              <a:rPr lang="en-US" dirty="0"/>
              <a:t> </a:t>
            </a:r>
            <a:r>
              <a:rPr lang="en-US" dirty="0" smtClean="0"/>
              <a:t>Decision process</a:t>
            </a:r>
          </a:p>
          <a:p>
            <a:pPr marL="0" indent="0"/>
            <a:r>
              <a:rPr lang="en-US" dirty="0"/>
              <a:t> </a:t>
            </a:r>
            <a:r>
              <a:rPr lang="en-US" dirty="0" smtClean="0"/>
              <a:t>Constraints &amp; barriers</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39</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i="0" u="none" strike="noStrike" kern="1200" spc="0" normalizeH="0" baseline="0" noProof="0" dirty="0" smtClean="0">
                <a:ln>
                  <a:noFill/>
                </a:ln>
                <a:solidFill>
                  <a:srgbClr val="AFBD22"/>
                </a:solidFill>
                <a:effectLst/>
                <a:uLnTx/>
                <a:uFillTx/>
                <a:latin typeface="Franklin Gothic Medium"/>
                <a:ea typeface="+mj-ea"/>
                <a:cs typeface="Franklin Gothic Medium"/>
              </a:rPr>
              <a:t>What are six question areas in assessing client needs?</a:t>
            </a:r>
            <a:endParaRPr kumimoji="0" lang="en-US" sz="370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99934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030681"/>
            <a:ext cx="8071290" cy="4325668"/>
          </a:xfrm>
        </p:spPr>
        <p:txBody>
          <a:bodyPr>
            <a:noAutofit/>
          </a:bodyPr>
          <a:lstStyle/>
          <a:p>
            <a:pPr marL="514350" indent="-514350">
              <a:buFont typeface="+mj-lt"/>
              <a:buAutoNum type="alphaUcPeriod"/>
            </a:pPr>
            <a:r>
              <a:rPr lang="en-US" dirty="0" smtClean="0"/>
              <a:t>The Scenario</a:t>
            </a:r>
          </a:p>
          <a:p>
            <a:pPr marL="514350" indent="-514350">
              <a:buFont typeface="+mj-lt"/>
              <a:buAutoNum type="alphaUcPeriod"/>
            </a:pPr>
            <a:r>
              <a:rPr lang="en-US" dirty="0" smtClean="0"/>
              <a:t>Why Are Objectives Important?</a:t>
            </a:r>
          </a:p>
          <a:p>
            <a:pPr marL="514350" indent="-514350">
              <a:buFont typeface="+mj-lt"/>
              <a:buAutoNum type="alphaUcPeriod"/>
            </a:pPr>
            <a:r>
              <a:rPr lang="en-US" dirty="0" smtClean="0"/>
              <a:t>The Project Sponsor Interview</a:t>
            </a:r>
          </a:p>
          <a:p>
            <a:pPr marL="514350" indent="-514350">
              <a:buFont typeface="+mj-lt"/>
              <a:buAutoNum type="alphaUcPeriod"/>
            </a:pPr>
            <a:r>
              <a:rPr lang="en-US" dirty="0" smtClean="0"/>
              <a:t>“SSR-ing” Problem Statements</a:t>
            </a:r>
          </a:p>
          <a:p>
            <a:pPr marL="514350" indent="-514350">
              <a:buFont typeface="+mj-lt"/>
              <a:buAutoNum type="alphaUcPeriod"/>
            </a:pPr>
            <a:r>
              <a:rPr lang="en-US" dirty="0" smtClean="0"/>
              <a:t>Funneling Evaluation Statements</a:t>
            </a:r>
          </a:p>
          <a:p>
            <a:pPr marL="514350" indent="-514350">
              <a:buFont typeface="+mj-lt"/>
              <a:buAutoNum type="alphaUcPeriod"/>
            </a:pPr>
            <a:r>
              <a:rPr lang="en-US" dirty="0" smtClean="0"/>
              <a:t>Keys to Effective Note Taking</a:t>
            </a:r>
          </a:p>
        </p:txBody>
      </p:sp>
      <p:sp>
        <p:nvSpPr>
          <p:cNvPr id="5" name="Slide Number Placeholder 3"/>
          <p:cNvSpPr>
            <a:spLocks noGrp="1"/>
          </p:cNvSpPr>
          <p:nvPr>
            <p:ph type="sldNum" sz="quarter" idx="10"/>
          </p:nvPr>
        </p:nvSpPr>
        <p:spPr/>
        <p:txBody>
          <a:bodyPr/>
          <a:lstStyle/>
          <a:p>
            <a:fld id="{F29FD61F-2294-5D42-A9D7-9928D42B3773}" type="slidenum">
              <a:rPr lang="en-US" smtClean="0"/>
              <a:pPr/>
              <a:t>4</a:t>
            </a:fld>
            <a:endParaRPr lang="en-US" dirty="0"/>
          </a:p>
        </p:txBody>
      </p:sp>
      <p:sp>
        <p:nvSpPr>
          <p:cNvPr id="30" name="Title 4"/>
          <p:cNvSpPr txBox="1">
            <a:spLocks/>
          </p:cNvSpPr>
          <p:nvPr/>
        </p:nvSpPr>
        <p:spPr>
          <a:xfrm>
            <a:off x="783390" y="1209918"/>
            <a:ext cx="8071290" cy="616433"/>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Defining the need</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1315286"/>
          </a:xfrm>
        </p:spPr>
        <p:txBody>
          <a:bodyPr>
            <a:noAutofit/>
          </a:bodyPr>
          <a:lstStyle/>
          <a:p>
            <a:r>
              <a:rPr lang="en-US" dirty="0" smtClean="0"/>
              <a:t>Size</a:t>
            </a:r>
          </a:p>
          <a:p>
            <a:r>
              <a:rPr lang="en-US" dirty="0" smtClean="0"/>
              <a:t>Symptom</a:t>
            </a:r>
          </a:p>
          <a:p>
            <a:r>
              <a:rPr lang="en-US" dirty="0" smtClean="0"/>
              <a:t>Root Cause</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40</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are the three steps in</a:t>
            </a:r>
            <a:r>
              <a:rPr kumimoji="0" lang="en-US" sz="3700" b="0" i="0" u="none" strike="noStrike" kern="1200" spc="0" normalizeH="0" noProof="0" dirty="0" smtClean="0">
                <a:ln>
                  <a:noFill/>
                </a:ln>
                <a:solidFill>
                  <a:srgbClr val="AFBD22"/>
                </a:solidFill>
                <a:effectLst/>
                <a:uLnTx/>
                <a:uFillTx/>
                <a:latin typeface="Franklin Gothic Medium"/>
                <a:ea typeface="+mj-ea"/>
                <a:cs typeface="Franklin Gothic Medium"/>
              </a:rPr>
              <a:t> SSR-ing a problem statement?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8" name="TextBox 7"/>
          <p:cNvSpPr txBox="1"/>
          <p:nvPr/>
        </p:nvSpPr>
        <p:spPr>
          <a:xfrm>
            <a:off x="8816580" y="444849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56561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1315286"/>
          </a:xfrm>
        </p:spPr>
        <p:txBody>
          <a:bodyPr>
            <a:normAutofit/>
          </a:bodyPr>
          <a:lstStyle/>
          <a:p>
            <a:r>
              <a:rPr lang="en-US" dirty="0" smtClean="0"/>
              <a:t>How do you know?</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41</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symptom question</a:t>
            </a: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10" name="TextBox 9"/>
          <p:cNvSpPr txBox="1"/>
          <p:nvPr/>
        </p:nvSpPr>
        <p:spPr>
          <a:xfrm>
            <a:off x="8816580" y="404924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716360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1315286"/>
          </a:xfrm>
        </p:spPr>
        <p:txBody>
          <a:bodyPr>
            <a:normAutofit/>
          </a:bodyPr>
          <a:lstStyle/>
          <a:p>
            <a:r>
              <a:rPr lang="en-US" dirty="0" smtClean="0"/>
              <a:t>Why does that occur?</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42</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root cause question</a:t>
            </a: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10" name="TextBox 9"/>
          <p:cNvSpPr txBox="1"/>
          <p:nvPr/>
        </p:nvSpPr>
        <p:spPr>
          <a:xfrm>
            <a:off x="8816580" y="404924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78094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r>
              <a:rPr lang="en-US" dirty="0" smtClean="0"/>
              <a:t>Evaluation statement</a:t>
            </a:r>
          </a:p>
          <a:p>
            <a:r>
              <a:rPr lang="en-US" dirty="0" smtClean="0"/>
              <a:t>Observations</a:t>
            </a:r>
          </a:p>
          <a:p>
            <a:r>
              <a:rPr lang="en-US" dirty="0" smtClean="0"/>
              <a:t>Value</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43</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are the three steps to</a:t>
            </a:r>
            <a:r>
              <a:rPr kumimoji="0" lang="en-US" sz="3700" b="0" i="0" u="none" strike="noStrike" kern="1200" spc="0" normalizeH="0" noProof="0" dirty="0" smtClean="0">
                <a:ln>
                  <a:noFill/>
                </a:ln>
                <a:solidFill>
                  <a:srgbClr val="AFBD22"/>
                </a:solidFill>
                <a:effectLst/>
                <a:uLnTx/>
                <a:uFillTx/>
                <a:latin typeface="Franklin Gothic Medium"/>
                <a:ea typeface="+mj-ea"/>
                <a:cs typeface="Franklin Gothic Medium"/>
              </a:rPr>
              <a:t> funneling an evaluation statement</a:t>
            </a: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753802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006930"/>
            <a:ext cx="8071290" cy="4349419"/>
          </a:xfrm>
        </p:spPr>
        <p:txBody>
          <a:bodyPr>
            <a:noAutofit/>
          </a:bodyPr>
          <a:lstStyle/>
          <a:p>
            <a:pPr marL="514350" indent="-514350">
              <a:buFont typeface="+mj-lt"/>
              <a:buAutoNum type="alphaUcPeriod"/>
            </a:pPr>
            <a:r>
              <a:rPr lang="en-US" dirty="0" smtClean="0"/>
              <a:t>The Scenario</a:t>
            </a:r>
          </a:p>
          <a:p>
            <a:pPr marL="514350" indent="-514350">
              <a:buFont typeface="+mj-lt"/>
              <a:buAutoNum type="alphaUcPeriod"/>
            </a:pPr>
            <a:r>
              <a:rPr lang="en-US" dirty="0" smtClean="0"/>
              <a:t>Why Are Objectives Important?</a:t>
            </a:r>
          </a:p>
          <a:p>
            <a:pPr marL="514350" indent="-514350">
              <a:buFont typeface="+mj-lt"/>
              <a:buAutoNum type="alphaUcPeriod"/>
            </a:pPr>
            <a:r>
              <a:rPr lang="en-US" dirty="0" smtClean="0"/>
              <a:t>The Project Sponsor Interview</a:t>
            </a:r>
          </a:p>
          <a:p>
            <a:pPr marL="514350" indent="-514350">
              <a:buFont typeface="+mj-lt"/>
              <a:buAutoNum type="alphaUcPeriod"/>
            </a:pPr>
            <a:r>
              <a:rPr lang="en-US" dirty="0" smtClean="0"/>
              <a:t>“SSR-ing” Problem Statements</a:t>
            </a:r>
          </a:p>
          <a:p>
            <a:pPr marL="514350" indent="-514350">
              <a:buFont typeface="+mj-lt"/>
              <a:buAutoNum type="alphaUcPeriod"/>
            </a:pPr>
            <a:r>
              <a:rPr lang="en-US" dirty="0" smtClean="0"/>
              <a:t>Funneling Evaluation Statements</a:t>
            </a:r>
          </a:p>
          <a:p>
            <a:pPr marL="514350" indent="-514350">
              <a:buFont typeface="+mj-lt"/>
              <a:buAutoNum type="alphaUcPeriod"/>
            </a:pPr>
            <a:r>
              <a:rPr lang="en-US" dirty="0" smtClean="0"/>
              <a:t>Keys to Effective Note Taking</a:t>
            </a:r>
          </a:p>
        </p:txBody>
      </p:sp>
      <p:sp>
        <p:nvSpPr>
          <p:cNvPr id="5" name="Slide Number Placeholder 3"/>
          <p:cNvSpPr>
            <a:spLocks noGrp="1"/>
          </p:cNvSpPr>
          <p:nvPr>
            <p:ph type="sldNum" sz="quarter" idx="10"/>
          </p:nvPr>
        </p:nvSpPr>
        <p:spPr/>
        <p:txBody>
          <a:bodyPr/>
          <a:lstStyle/>
          <a:p>
            <a:fld id="{F29FD61F-2294-5D42-A9D7-9928D42B3773}" type="slidenum">
              <a:rPr lang="en-US" smtClean="0"/>
              <a:pPr/>
              <a:t>44</a:t>
            </a:fld>
            <a:endParaRPr lang="en-US" dirty="0"/>
          </a:p>
        </p:txBody>
      </p:sp>
      <p:sp>
        <p:nvSpPr>
          <p:cNvPr id="30" name="Title 4"/>
          <p:cNvSpPr txBox="1">
            <a:spLocks/>
          </p:cNvSpPr>
          <p:nvPr/>
        </p:nvSpPr>
        <p:spPr>
          <a:xfrm>
            <a:off x="783390" y="1209918"/>
            <a:ext cx="8071290" cy="616433"/>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Defining the need</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8700404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0" y="-255444"/>
            <a:ext cx="8071290" cy="1694614"/>
          </a:xfrm>
        </p:spPr>
        <p:txBody>
          <a:bodyPr/>
          <a:lstStyle/>
          <a:p>
            <a:r>
              <a:rPr lang="en-US" dirty="0" smtClean="0"/>
              <a:t>Exercise 1: Interviewing</a:t>
            </a:r>
            <a:endParaRPr lang="en-US" dirty="0"/>
          </a:p>
        </p:txBody>
      </p:sp>
      <p:sp>
        <p:nvSpPr>
          <p:cNvPr id="3" name="Content Placeholder 2"/>
          <p:cNvSpPr>
            <a:spLocks noGrp="1"/>
          </p:cNvSpPr>
          <p:nvPr>
            <p:ph idx="4294967295"/>
          </p:nvPr>
        </p:nvSpPr>
        <p:spPr>
          <a:xfrm>
            <a:off x="344385" y="1090613"/>
            <a:ext cx="8409765" cy="5265737"/>
          </a:xfrm>
        </p:spPr>
        <p:txBody>
          <a:bodyPr>
            <a:noAutofit/>
          </a:bodyPr>
          <a:lstStyle/>
          <a:p>
            <a:pPr>
              <a:spcBef>
                <a:spcPts val="600"/>
              </a:spcBef>
              <a:spcAft>
                <a:spcPts val="600"/>
              </a:spcAft>
            </a:pPr>
            <a:r>
              <a:rPr lang="en-US" sz="2000" dirty="0">
                <a:solidFill>
                  <a:schemeClr val="bg1"/>
                </a:solidFill>
              </a:rPr>
              <a:t>The </a:t>
            </a:r>
            <a:r>
              <a:rPr lang="en-US" sz="2000" b="1" dirty="0">
                <a:solidFill>
                  <a:schemeClr val="bg1"/>
                </a:solidFill>
              </a:rPr>
              <a:t>objective of this exercise </a:t>
            </a:r>
            <a:r>
              <a:rPr lang="en-US" sz="2000" dirty="0">
                <a:solidFill>
                  <a:schemeClr val="bg1"/>
                </a:solidFill>
              </a:rPr>
              <a:t>is to give you practice in the interviewing process.  You are about to meet with the project sponsor, B. Porter, the Director of Operations for The American Surplus Company, to discuss the order management process. Here are your instructions:</a:t>
            </a:r>
          </a:p>
          <a:p>
            <a:pPr lvl="0">
              <a:spcBef>
                <a:spcPts val="600"/>
              </a:spcBef>
              <a:spcAft>
                <a:spcPts val="600"/>
              </a:spcAft>
            </a:pPr>
            <a:r>
              <a:rPr lang="en-US" sz="2000" dirty="0">
                <a:solidFill>
                  <a:schemeClr val="bg1"/>
                </a:solidFill>
              </a:rPr>
              <a:t>Read the background </a:t>
            </a:r>
            <a:r>
              <a:rPr lang="en-US" sz="2000" dirty="0" smtClean="0">
                <a:solidFill>
                  <a:schemeClr val="bg1"/>
                </a:solidFill>
              </a:rPr>
              <a:t>information.</a:t>
            </a:r>
            <a:endParaRPr lang="en-US" sz="2000" dirty="0">
              <a:solidFill>
                <a:schemeClr val="bg1"/>
              </a:solidFill>
            </a:endParaRPr>
          </a:p>
          <a:p>
            <a:pPr lvl="0">
              <a:spcBef>
                <a:spcPts val="600"/>
              </a:spcBef>
              <a:spcAft>
                <a:spcPts val="600"/>
              </a:spcAft>
            </a:pPr>
            <a:r>
              <a:rPr lang="en-US" sz="2000" dirty="0">
                <a:solidFill>
                  <a:schemeClr val="bg1"/>
                </a:solidFill>
              </a:rPr>
              <a:t>With your team, create a list of questions for the interview.</a:t>
            </a:r>
          </a:p>
          <a:p>
            <a:pPr lvl="0">
              <a:spcBef>
                <a:spcPts val="600"/>
              </a:spcBef>
              <a:spcAft>
                <a:spcPts val="600"/>
              </a:spcAft>
            </a:pPr>
            <a:r>
              <a:rPr lang="en-US" sz="2000" dirty="0" smtClean="0">
                <a:solidFill>
                  <a:schemeClr val="bg1"/>
                </a:solidFill>
              </a:rPr>
              <a:t>You will conduct </a:t>
            </a:r>
            <a:r>
              <a:rPr lang="en-US" sz="2000" dirty="0">
                <a:solidFill>
                  <a:schemeClr val="bg1"/>
                </a:solidFill>
              </a:rPr>
              <a:t>a 12-minute private interview with the project sponsor with your team. </a:t>
            </a:r>
          </a:p>
          <a:p>
            <a:pPr>
              <a:spcBef>
                <a:spcPts val="600"/>
              </a:spcBef>
              <a:spcAft>
                <a:spcPts val="600"/>
              </a:spcAft>
            </a:pPr>
            <a:r>
              <a:rPr lang="en-US" sz="2000" dirty="0">
                <a:solidFill>
                  <a:schemeClr val="bg1"/>
                </a:solidFill>
              </a:rPr>
              <a:t>There will be a 3-minute break to transition between teams.</a:t>
            </a:r>
          </a:p>
          <a:p>
            <a:pPr>
              <a:spcBef>
                <a:spcPts val="600"/>
              </a:spcBef>
              <a:spcAft>
                <a:spcPts val="600"/>
              </a:spcAft>
            </a:pPr>
            <a:r>
              <a:rPr lang="en-US" sz="2000" dirty="0">
                <a:solidFill>
                  <a:schemeClr val="bg1"/>
                </a:solidFill>
              </a:rPr>
              <a:t>Your instructor will play the role of project sponsor.</a:t>
            </a:r>
          </a:p>
          <a:p>
            <a:pPr>
              <a:spcBef>
                <a:spcPts val="600"/>
              </a:spcBef>
              <a:spcAft>
                <a:spcPts val="600"/>
              </a:spcAft>
            </a:pPr>
            <a:r>
              <a:rPr lang="en-US" sz="2000" dirty="0" smtClean="0">
                <a:solidFill>
                  <a:schemeClr val="bg1"/>
                </a:solidFill>
              </a:rPr>
              <a:t>Note: </a:t>
            </a:r>
            <a:r>
              <a:rPr lang="en-US" sz="2000" b="1" dirty="0">
                <a:solidFill>
                  <a:schemeClr val="bg1"/>
                </a:solidFill>
              </a:rPr>
              <a:t>You are NOT expected to decide recommendations as a result of this meeting. </a:t>
            </a:r>
            <a:endParaRPr lang="en-US" sz="2000" dirty="0">
              <a:solidFill>
                <a:schemeClr val="bg1"/>
              </a:solidFill>
            </a:endParaRPr>
          </a:p>
        </p:txBody>
      </p:sp>
      <p:sp>
        <p:nvSpPr>
          <p:cNvPr id="4" name="TextBox 3"/>
          <p:cNvSpPr txBox="1"/>
          <p:nvPr/>
        </p:nvSpPr>
        <p:spPr>
          <a:xfrm>
            <a:off x="8754150" y="539472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928253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 The Scenario</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2"/>
                </a:solidFill>
              </a:rPr>
              <a:t>A Call from the Vice President of Administration</a:t>
            </a:r>
          </a:p>
          <a:p>
            <a:pPr marL="0" indent="0">
              <a:spcBef>
                <a:spcPts val="1800"/>
              </a:spcBef>
              <a:buNone/>
            </a:pPr>
            <a:r>
              <a:rPr lang="en-US" sz="2800" dirty="0" smtClean="0"/>
              <a:t>“I would like for you to come meet with us next Tuesday at 10:00am for a couple of hours. I’ll have my Director of Personnel with me. We are thinking about making changes to the recruiting and hiring processes we use here at corporate. Basically, we are not hiring the right people, and the current process needs to be streamlined… </a:t>
            </a:r>
            <a:endParaRPr lang="en-US" sz="2800" dirty="0"/>
          </a:p>
        </p:txBody>
      </p:sp>
      <p:sp>
        <p:nvSpPr>
          <p:cNvPr id="4" name="TextBox 3"/>
          <p:cNvSpPr txBox="1"/>
          <p:nvPr/>
        </p:nvSpPr>
        <p:spPr>
          <a:xfrm>
            <a:off x="8754150" y="512372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4-2</a:t>
            </a:r>
            <a:endParaRPr lang="en-US" sz="1400" dirty="0">
              <a:solidFill>
                <a:srgbClr val="002C54"/>
              </a:solidFill>
              <a:latin typeface="Arial Black" pitchFamily="34" charset="0"/>
            </a:endParaRPr>
          </a:p>
        </p:txBody>
      </p:sp>
      <p:pic>
        <p:nvPicPr>
          <p:cNvPr id="6" name="Picture 5" descr="Man on Red Phone.jpg"/>
          <p:cNvPicPr>
            <a:picLocks noChangeAspect="1"/>
          </p:cNvPicPr>
          <p:nvPr/>
        </p:nvPicPr>
        <p:blipFill>
          <a:blip r:embed="rId3" cstate="print"/>
          <a:srcRect l="5663"/>
          <a:stretch>
            <a:fillRect/>
          </a:stretch>
        </p:blipFill>
        <p:spPr>
          <a:xfrm rot="120000">
            <a:off x="6591600" y="550212"/>
            <a:ext cx="2376300" cy="1782225"/>
          </a:xfrm>
          <a:prstGeom prst="rect">
            <a:avLst/>
          </a:prstGeom>
          <a:effectLst>
            <a:softEdge rad="63500"/>
          </a:effectLst>
        </p:spPr>
      </p:pic>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5</a:t>
            </a:fld>
            <a:endParaRPr lang="en-US" dirty="0"/>
          </a:p>
        </p:txBody>
      </p:sp>
    </p:spTree>
    <p:extLst>
      <p:ext uri="{BB962C8B-B14F-4D97-AF65-F5344CB8AC3E}">
        <p14:creationId xmlns:p14="http://schemas.microsoft.com/office/powerpoint/2010/main" val="289164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 The Scenario</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2"/>
                </a:solidFill>
              </a:rPr>
              <a:t>A Call from the Vice President of Administration</a:t>
            </a:r>
          </a:p>
          <a:p>
            <a:pPr marL="0" indent="0">
              <a:buNone/>
            </a:pPr>
            <a:r>
              <a:rPr lang="en-US" sz="3000" dirty="0" smtClean="0"/>
              <a:t>“I would like for you to come meet with us next Tuesday at 10:00am for a couple of hours. I’ll have my Director of Personnel with me. We are thinking about making changes to the recruiting and hiring processes we use here at corporate. Basically, we are not hiring the right people, and the current process needs to be streamlined… </a:t>
            </a:r>
            <a:endParaRPr lang="en-US" sz="3000" dirty="0"/>
          </a:p>
        </p:txBody>
      </p:sp>
      <p:sp>
        <p:nvSpPr>
          <p:cNvPr id="4" name="TextBox 3"/>
          <p:cNvSpPr txBox="1"/>
          <p:nvPr/>
        </p:nvSpPr>
        <p:spPr>
          <a:xfrm>
            <a:off x="8754150" y="504059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4-2</a:t>
            </a:r>
            <a:endParaRPr lang="en-US" sz="1400" dirty="0">
              <a:solidFill>
                <a:srgbClr val="002C54"/>
              </a:solidFill>
              <a:latin typeface="Arial Black" pitchFamily="34" charset="0"/>
            </a:endParaRPr>
          </a:p>
        </p:txBody>
      </p:sp>
      <p:pic>
        <p:nvPicPr>
          <p:cNvPr id="6" name="Picture 5" descr="Man on Red Phone.jpg"/>
          <p:cNvPicPr>
            <a:picLocks noChangeAspect="1"/>
          </p:cNvPicPr>
          <p:nvPr/>
        </p:nvPicPr>
        <p:blipFill>
          <a:blip r:embed="rId3" cstate="print"/>
          <a:srcRect l="5663"/>
          <a:stretch>
            <a:fillRect/>
          </a:stretch>
        </p:blipFill>
        <p:spPr>
          <a:xfrm rot="120000">
            <a:off x="6591600" y="550212"/>
            <a:ext cx="2376300" cy="1782225"/>
          </a:xfrm>
          <a:prstGeom prst="rect">
            <a:avLst/>
          </a:prstGeom>
          <a:effectLst>
            <a:softEdge rad="63500"/>
          </a:effectLst>
        </p:spPr>
      </p:pic>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6</a:t>
            </a:fld>
            <a:endParaRPr lang="en-US" dirty="0"/>
          </a:p>
        </p:txBody>
      </p:sp>
    </p:spTree>
    <p:extLst>
      <p:ext uri="{BB962C8B-B14F-4D97-AF65-F5344CB8AC3E}">
        <p14:creationId xmlns:p14="http://schemas.microsoft.com/office/powerpoint/2010/main" val="2249861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 The Scenario</a:t>
            </a:r>
            <a:endParaRPr lang="en-US" dirty="0"/>
          </a:p>
        </p:txBody>
      </p:sp>
      <p:sp>
        <p:nvSpPr>
          <p:cNvPr id="3" name="Content Placeholder 2"/>
          <p:cNvSpPr>
            <a:spLocks noGrp="1"/>
          </p:cNvSpPr>
          <p:nvPr>
            <p:ph idx="1"/>
          </p:nvPr>
        </p:nvSpPr>
        <p:spPr>
          <a:xfrm>
            <a:off x="783390" y="1386510"/>
            <a:ext cx="8071290" cy="2354219"/>
          </a:xfrm>
        </p:spPr>
        <p:txBody>
          <a:bodyPr>
            <a:normAutofit fontScale="92500"/>
          </a:bodyPr>
          <a:lstStyle/>
          <a:p>
            <a:pPr marL="0" indent="0">
              <a:lnSpc>
                <a:spcPct val="110000"/>
              </a:lnSpc>
              <a:buNone/>
            </a:pPr>
            <a:r>
              <a:rPr lang="en-US" sz="3000" dirty="0" smtClean="0"/>
              <a:t>…I want to get a written proposal</a:t>
            </a:r>
          </a:p>
          <a:p>
            <a:pPr marL="0" indent="0">
              <a:lnSpc>
                <a:spcPct val="110000"/>
              </a:lnSpc>
              <a:buNone/>
            </a:pPr>
            <a:r>
              <a:rPr lang="en-US" sz="3000" dirty="0" smtClean="0"/>
              <a:t>from you by the end of the week on</a:t>
            </a:r>
          </a:p>
          <a:p>
            <a:pPr marL="0" indent="0">
              <a:lnSpc>
                <a:spcPct val="110000"/>
              </a:lnSpc>
              <a:buNone/>
            </a:pPr>
            <a:r>
              <a:rPr lang="en-US" sz="3000" dirty="0" smtClean="0"/>
              <a:t>steps you will take to investigate the problems and develop recommendations for us to address them.”</a:t>
            </a:r>
            <a:endParaRPr lang="en-US" sz="3000" i="1" dirty="0">
              <a:solidFill>
                <a:schemeClr val="accent3"/>
              </a:solidFill>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4-2</a:t>
            </a:r>
            <a:endParaRPr lang="en-US" sz="1400" dirty="0">
              <a:solidFill>
                <a:srgbClr val="002C54"/>
              </a:solidFill>
              <a:latin typeface="Arial Black" pitchFamily="34" charset="0"/>
            </a:endParaRPr>
          </a:p>
        </p:txBody>
      </p:sp>
      <p:pic>
        <p:nvPicPr>
          <p:cNvPr id="7" name="Picture 6" descr="Man on Red Phone.jpg"/>
          <p:cNvPicPr>
            <a:picLocks noChangeAspect="1"/>
          </p:cNvPicPr>
          <p:nvPr/>
        </p:nvPicPr>
        <p:blipFill>
          <a:blip r:embed="rId3" cstate="print"/>
          <a:srcRect l="5663"/>
          <a:stretch>
            <a:fillRect/>
          </a:stretch>
        </p:blipFill>
        <p:spPr>
          <a:xfrm rot="120000">
            <a:off x="6591600" y="550212"/>
            <a:ext cx="2376300" cy="1782225"/>
          </a:xfrm>
          <a:prstGeom prst="rect">
            <a:avLst/>
          </a:prstGeom>
          <a:effectLst>
            <a:softEdge rad="63500"/>
          </a:effectLst>
        </p:spPr>
      </p:pic>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7</a:t>
            </a:fld>
            <a:endParaRPr lang="en-US" dirty="0"/>
          </a:p>
        </p:txBody>
      </p:sp>
    </p:spTree>
    <p:extLst>
      <p:ext uri="{BB962C8B-B14F-4D97-AF65-F5344CB8AC3E}">
        <p14:creationId xmlns:p14="http://schemas.microsoft.com/office/powerpoint/2010/main" val="18865490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With your team, build a list of the ten critical questions you’ll need answered</a:t>
            </a:r>
            <a:r>
              <a:rPr lang="en-US" dirty="0"/>
              <a:t>.</a:t>
            </a:r>
            <a:br>
              <a:rPr lang="en-US" dirty="0"/>
            </a:br>
            <a:r>
              <a:rPr lang="en-US" sz="4200" dirty="0"/>
              <a:t> (Assume that you are aware of the size and reporting relationships within the organization</a:t>
            </a:r>
            <a:r>
              <a:rPr lang="en-US" sz="4200" dirty="0" smtClean="0"/>
              <a:t>.)</a:t>
            </a:r>
            <a:endParaRPr lang="en-US" sz="4200"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8</a:t>
            </a:fld>
            <a:endParaRPr lang="en-US" dirty="0"/>
          </a:p>
        </p:txBody>
      </p:sp>
    </p:spTree>
    <p:extLst>
      <p:ext uri="{BB962C8B-B14F-4D97-AF65-F5344CB8AC3E}">
        <p14:creationId xmlns:p14="http://schemas.microsoft.com/office/powerpoint/2010/main" val="38529143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B. Understanding Client </a:t>
            </a:r>
            <a:br>
              <a:rPr lang="en-US" dirty="0" smtClean="0">
                <a:solidFill>
                  <a:schemeClr val="tx2"/>
                </a:solidFill>
              </a:rPr>
            </a:br>
            <a:r>
              <a:rPr lang="en-US" dirty="0">
                <a:solidFill>
                  <a:schemeClr val="tx2"/>
                </a:solidFill>
              </a:rPr>
              <a:t> </a:t>
            </a:r>
            <a:r>
              <a:rPr lang="en-US" dirty="0" smtClean="0">
                <a:solidFill>
                  <a:schemeClr val="tx2"/>
                </a:solidFill>
              </a:rPr>
              <a:t>   </a:t>
            </a:r>
            <a:r>
              <a:rPr lang="en-US" sz="2700" dirty="0" smtClean="0">
                <a:solidFill>
                  <a:schemeClr val="tx2"/>
                </a:solidFill>
              </a:rPr>
              <a:t> </a:t>
            </a:r>
            <a:r>
              <a:rPr lang="en-US" dirty="0" smtClean="0">
                <a:solidFill>
                  <a:schemeClr val="tx2"/>
                </a:solidFill>
              </a:rPr>
              <a:t>Objectives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Our relationships with clients can be strained because we don’t understand, or misunderstand, their critical objectives.</a:t>
            </a:r>
          </a:p>
          <a:p>
            <a:r>
              <a:rPr lang="en-US" dirty="0" smtClean="0">
                <a:solidFill>
                  <a:schemeClr val="tx2"/>
                </a:solidFill>
              </a:rPr>
              <a:t>Unfortunately, clients don’t always tell us what their objectives are. If we proceed without a clear target, we might still meet the need. However, the probability is greatly reduced.</a:t>
            </a:r>
          </a:p>
          <a:p>
            <a:r>
              <a:rPr lang="en-US" dirty="0" smtClean="0">
                <a:solidFill>
                  <a:schemeClr val="tx2"/>
                </a:solidFill>
              </a:rPr>
              <a:t>The key tool for understanding objectives:</a:t>
            </a:r>
            <a:br>
              <a:rPr lang="en-US" dirty="0" smtClean="0">
                <a:solidFill>
                  <a:schemeClr val="tx2"/>
                </a:solidFill>
              </a:rPr>
            </a:br>
            <a:r>
              <a:rPr lang="en-US" b="1" dirty="0" smtClean="0">
                <a:solidFill>
                  <a:schemeClr val="accent3"/>
                </a:solidFill>
              </a:rPr>
              <a:t>Asking the Right Questions!</a:t>
            </a:r>
            <a:endParaRPr lang="en-US" b="1" dirty="0">
              <a:solidFill>
                <a:schemeClr val="accent3"/>
              </a:solidFill>
            </a:endParaRPr>
          </a:p>
        </p:txBody>
      </p:sp>
      <p:sp>
        <p:nvSpPr>
          <p:cNvPr id="4" name="TextBox 3"/>
          <p:cNvSpPr txBox="1"/>
          <p:nvPr/>
        </p:nvSpPr>
        <p:spPr>
          <a:xfrm>
            <a:off x="8754150" y="540250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a:t>
            </a:r>
            <a:r>
              <a:rPr lang="en-US" sz="1400" dirty="0">
                <a:solidFill>
                  <a:srgbClr val="002C54"/>
                </a:solidFill>
                <a:latin typeface="Arial Black" pitchFamily="34" charset="0"/>
              </a:rPr>
              <a:t>3</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9</a:t>
            </a:fld>
            <a:endParaRPr lang="en-US" dirty="0"/>
          </a:p>
        </p:txBody>
      </p:sp>
    </p:spTree>
    <p:extLst>
      <p:ext uri="{BB962C8B-B14F-4D97-AF65-F5344CB8AC3E}">
        <p14:creationId xmlns:p14="http://schemas.microsoft.com/office/powerpoint/2010/main" val="3793636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LSI Course PPT Theme.thmx</Template>
  <TotalTime>3017</TotalTime>
  <Words>6899</Words>
  <Application>Microsoft Office PowerPoint</Application>
  <PresentationFormat>On-screen Show (4:3)</PresentationFormat>
  <Paragraphs>563</Paragraphs>
  <Slides>45</Slides>
  <Notes>42</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Franklin Gothic Book</vt:lpstr>
      <vt:lpstr>Franklin Gothic Medium</vt:lpstr>
      <vt:lpstr>Times New Roman</vt:lpstr>
      <vt:lpstr>Wingdings</vt:lpstr>
      <vt:lpstr>Office Theme</vt:lpstr>
      <vt:lpstr>PowerPoint Presentation</vt:lpstr>
      <vt:lpstr>Checkpoint</vt:lpstr>
      <vt:lpstr>Checkpoint</vt:lpstr>
      <vt:lpstr>The Facilitative Consultant</vt:lpstr>
      <vt:lpstr>A. The Scenario</vt:lpstr>
      <vt:lpstr>A. The Scenario</vt:lpstr>
      <vt:lpstr>A. The Scenario</vt:lpstr>
      <vt:lpstr>With your team, build a list of the ten critical questions you’ll need answered.  (Assume that you are aware of the size and reporting relationships within the organization.)</vt:lpstr>
      <vt:lpstr>B. Understanding Client       Objectives</vt:lpstr>
      <vt:lpstr>B. Understanding Client       Objectives</vt:lpstr>
      <vt:lpstr>C. The Project Sponsor Interview</vt:lpstr>
      <vt:lpstr>C. The Project Sponsor Interview</vt:lpstr>
      <vt:lpstr>C. The Project Sponsor Interview</vt:lpstr>
      <vt:lpstr>C. The Project Sponsor Interview</vt:lpstr>
      <vt:lpstr>C. The Project Sponsor Interview</vt:lpstr>
      <vt:lpstr>C. The Project Sponsor Interview</vt:lpstr>
      <vt:lpstr>C. The Project Sponsor Interview</vt:lpstr>
      <vt:lpstr>C. The Project Sponsor Interview</vt:lpstr>
      <vt:lpstr>“SSR-ing” PROBLEM STATEMENTS</vt:lpstr>
      <vt:lpstr>D. “SSR-ing” Problem Statements </vt:lpstr>
      <vt:lpstr>D. “SSR-ing” Problem Statements </vt:lpstr>
      <vt:lpstr>D. “SSR-ing” Problem Statements </vt:lpstr>
      <vt:lpstr>D. “SSR-ing” Problem Statements </vt:lpstr>
      <vt:lpstr>D. “SSR-ing” Problem Statements </vt:lpstr>
      <vt:lpstr>SSR-ing Problem Statements</vt:lpstr>
      <vt:lpstr>SSR-ing Problem Statements</vt:lpstr>
      <vt:lpstr>E. Funneling Evaluation      Statements</vt:lpstr>
      <vt:lpstr>E. Funneling Evaluation      Statements</vt:lpstr>
      <vt:lpstr>E. Funneling Evaluation      Statements</vt:lpstr>
      <vt:lpstr>E. Funneling Evaluation      Statements</vt:lpstr>
      <vt:lpstr>E. Funneling Evaluation     Statements</vt:lpstr>
      <vt:lpstr>F. Keys to Effective Note Taking</vt:lpstr>
      <vt:lpstr>F. Keys to Effective Note Taking</vt:lpstr>
      <vt:lpstr>F. Keys to Effective Note Taking</vt:lpstr>
      <vt:lpstr>F. Keys to Effective Note Taking</vt:lpstr>
      <vt:lpstr>F. Keys to Effective Note Taking</vt:lpstr>
      <vt:lpstr>F. Keys to Effective Note Taking</vt:lpstr>
      <vt:lpstr>MODULE REVIEW DEFINING THE NEED -- INTERVIEWING</vt:lpstr>
      <vt:lpstr>Review</vt:lpstr>
      <vt:lpstr>Review</vt:lpstr>
      <vt:lpstr>Review</vt:lpstr>
      <vt:lpstr>Review</vt:lpstr>
      <vt:lpstr>Review</vt:lpstr>
      <vt:lpstr>The Facilitative Consultant</vt:lpstr>
      <vt:lpstr>Exercise 1: Interviewing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217</cp:revision>
  <dcterms:created xsi:type="dcterms:W3CDTF">2014-07-29T14:17:56Z</dcterms:created>
  <dcterms:modified xsi:type="dcterms:W3CDTF">2016-01-07T17:46:16Z</dcterms:modified>
</cp:coreProperties>
</file>