
<file path=[Content_Types].xml><?xml version="1.0" encoding="utf-8"?>
<Types xmlns="http://schemas.openxmlformats.org/package/2006/content-types">
  <Default Extension="png" ContentType="image/png"/>
  <Default Extension="pdf" ContentType="application/pdf"/>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42"/>
  </p:notesMasterIdLst>
  <p:sldIdLst>
    <p:sldId id="260" r:id="rId2"/>
    <p:sldId id="288" r:id="rId3"/>
    <p:sldId id="258" r:id="rId4"/>
    <p:sldId id="261" r:id="rId5"/>
    <p:sldId id="291" r:id="rId6"/>
    <p:sldId id="263" r:id="rId7"/>
    <p:sldId id="292" r:id="rId8"/>
    <p:sldId id="293" r:id="rId9"/>
    <p:sldId id="264" r:id="rId10"/>
    <p:sldId id="265" r:id="rId11"/>
    <p:sldId id="279" r:id="rId12"/>
    <p:sldId id="280" r:id="rId13"/>
    <p:sldId id="290" r:id="rId14"/>
    <p:sldId id="268" r:id="rId15"/>
    <p:sldId id="269" r:id="rId16"/>
    <p:sldId id="270" r:id="rId17"/>
    <p:sldId id="294" r:id="rId18"/>
    <p:sldId id="282" r:id="rId19"/>
    <p:sldId id="286" r:id="rId20"/>
    <p:sldId id="285" r:id="rId21"/>
    <p:sldId id="284" r:id="rId22"/>
    <p:sldId id="283" r:id="rId23"/>
    <p:sldId id="278" r:id="rId24"/>
    <p:sldId id="273" r:id="rId25"/>
    <p:sldId id="274" r:id="rId26"/>
    <p:sldId id="295" r:id="rId27"/>
    <p:sldId id="298" r:id="rId28"/>
    <p:sldId id="275" r:id="rId29"/>
    <p:sldId id="277" r:id="rId30"/>
    <p:sldId id="281" r:id="rId31"/>
    <p:sldId id="296" r:id="rId32"/>
    <p:sldId id="297" r:id="rId33"/>
    <p:sldId id="299" r:id="rId34"/>
    <p:sldId id="300" r:id="rId35"/>
    <p:sldId id="301" r:id="rId36"/>
    <p:sldId id="302" r:id="rId37"/>
    <p:sldId id="303" r:id="rId38"/>
    <p:sldId id="304" r:id="rId39"/>
    <p:sldId id="305" r:id="rId40"/>
    <p:sldId id="289"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Smith" initials="RS" lastIdx="8" clrIdx="0">
    <p:extLst/>
  </p:cmAuthor>
  <p:cmAuthor id="2" name="Michael Wilkinson" initials="MW" lastIdx="9" clrIdx="1">
    <p:extLst/>
  </p:cmAuthor>
  <p:cmAuthor id="3" name="Elle Cathey" initials="EC" lastIdx="8"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59" autoAdjust="0"/>
    <p:restoredTop sz="48476" autoAdjust="0"/>
  </p:normalViewPr>
  <p:slideViewPr>
    <p:cSldViewPr snapToGrid="0" snapToObjects="1">
      <p:cViewPr varScale="1">
        <p:scale>
          <a:sx n="44" d="100"/>
          <a:sy n="44" d="100"/>
        </p:scale>
        <p:origin x="2898" y="54"/>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10212"/>
    </p:cViewPr>
  </p:sorterViewPr>
  <p:notesViewPr>
    <p:cSldViewPr snapToGrid="0" snapToObjects="1">
      <p:cViewPr varScale="1">
        <p:scale>
          <a:sx n="60" d="100"/>
          <a:sy n="60" d="100"/>
        </p:scale>
        <p:origin x="-2478"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E57F5F-4985-2E4C-B650-693D6FF9E23A}" type="datetimeFigureOut">
              <a:rPr lang="en-US" smtClean="0"/>
              <a:pPr/>
              <a:t>1/7/2016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FBA1D5-D119-4E4C-87A6-230C7B59CEE9}" type="slidenum">
              <a:rPr lang="en-US" smtClean="0"/>
              <a:pPr/>
              <a:t>‹#›</a:t>
            </a:fld>
            <a:endParaRPr lang="en-US" dirty="0"/>
          </a:p>
        </p:txBody>
      </p:sp>
    </p:spTree>
    <p:extLst>
      <p:ext uri="{BB962C8B-B14F-4D97-AF65-F5344CB8AC3E}">
        <p14:creationId xmlns:p14="http://schemas.microsoft.com/office/powerpoint/2010/main" val="123316112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u="sng" dirty="0" smtClean="0">
                <a:latin typeface="Times New Roman" pitchFamily="18" charset="0"/>
              </a:rPr>
              <a:t>Timing: </a:t>
            </a:r>
            <a:r>
              <a:rPr lang="en-US" i="1" u="none" baseline="0" dirty="0" smtClean="0">
                <a:latin typeface="Times New Roman" pitchFamily="18" charset="0"/>
              </a:rPr>
              <a:t> 60 minutes </a:t>
            </a:r>
            <a:endParaRPr lang="en-US" i="1" u="sng" dirty="0" smtClean="0">
              <a:latin typeface="Times New Roman" pitchFamily="18" charset="0"/>
            </a:endParaRPr>
          </a:p>
          <a:p>
            <a:pPr>
              <a:buFontTx/>
              <a:buNone/>
            </a:pPr>
            <a:endParaRPr lang="en-US" dirty="0" smtClean="0">
              <a:latin typeface="Times New Roman" pitchFamily="18" charset="0"/>
            </a:endParaRPr>
          </a:p>
          <a:p>
            <a:r>
              <a:rPr lang="en-US" i="1" u="sng" dirty="0" smtClean="0">
                <a:latin typeface="Times New Roman" pitchFamily="18" charset="0"/>
              </a:rPr>
              <a:t>Flip Charts:</a:t>
            </a:r>
          </a:p>
          <a:p>
            <a:pPr marL="228600" indent="-228600">
              <a:buFont typeface="+mj-lt"/>
              <a:buAutoNum type="arabicPeriod"/>
            </a:pPr>
            <a:r>
              <a:rPr lang="en-US" dirty="0" smtClean="0">
                <a:latin typeface="Times New Roman" pitchFamily="18" charset="0"/>
              </a:rPr>
              <a:t>Project</a:t>
            </a:r>
            <a:r>
              <a:rPr lang="en-US" baseline="0" dirty="0" smtClean="0">
                <a:latin typeface="Times New Roman" pitchFamily="18" charset="0"/>
              </a:rPr>
              <a:t> vs. Relationship Management</a:t>
            </a:r>
          </a:p>
          <a:p>
            <a:pPr marL="228600" indent="-228600">
              <a:buFont typeface="+mj-lt"/>
              <a:buAutoNum type="arabicPeriod"/>
            </a:pPr>
            <a:r>
              <a:rPr lang="en-US" baseline="0" dirty="0" smtClean="0">
                <a:latin typeface="Times New Roman" pitchFamily="18" charset="0"/>
              </a:rPr>
              <a:t>Relationship Management (definition)</a:t>
            </a:r>
          </a:p>
          <a:p>
            <a:pPr marL="228600" indent="-228600">
              <a:buFont typeface="+mj-lt"/>
              <a:buAutoNum type="arabicPeriod"/>
            </a:pPr>
            <a:r>
              <a:rPr lang="en-US" baseline="0" dirty="0" smtClean="0">
                <a:latin typeface="Times New Roman" pitchFamily="18" charset="0"/>
              </a:rPr>
              <a:t>Relationship Management Stages</a:t>
            </a:r>
          </a:p>
          <a:p>
            <a:pPr marL="228600" indent="-228600">
              <a:buFont typeface="+mj-lt"/>
              <a:buAutoNum type="arabicPeriod"/>
            </a:pPr>
            <a:r>
              <a:rPr lang="en-US" baseline="0" dirty="0" smtClean="0">
                <a:latin typeface="Times New Roman" pitchFamily="18" charset="0"/>
              </a:rPr>
              <a:t>Relationship Management Goals </a:t>
            </a:r>
          </a:p>
          <a:p>
            <a:pPr marL="228600" indent="-228600">
              <a:buFont typeface="+mj-lt"/>
              <a:buAutoNum type="arabicPeriod"/>
            </a:pPr>
            <a:r>
              <a:rPr lang="en-US" baseline="0" dirty="0" smtClean="0">
                <a:latin typeface="Times New Roman" pitchFamily="18" charset="0"/>
              </a:rPr>
              <a:t>Client Confidence Flip Charts (4)</a:t>
            </a:r>
          </a:p>
          <a:p>
            <a:pPr marL="228600" indent="-228600">
              <a:buFont typeface="+mj-lt"/>
              <a:buAutoNum type="arabicPeriod"/>
            </a:pPr>
            <a:r>
              <a:rPr lang="en-US" baseline="0" dirty="0" smtClean="0">
                <a:latin typeface="Times New Roman" pitchFamily="18" charset="0"/>
              </a:rPr>
              <a:t>5 Cs of Trust</a:t>
            </a:r>
          </a:p>
          <a:p>
            <a:pPr marL="228600" indent="-228600">
              <a:buFont typeface="+mj-lt"/>
              <a:buAutoNum type="arabicPeriod"/>
            </a:pPr>
            <a:r>
              <a:rPr lang="en-US" baseline="0" dirty="0" smtClean="0">
                <a:latin typeface="Times New Roman" pitchFamily="18" charset="0"/>
              </a:rPr>
              <a:t>Recovering from Mistakes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1</a:t>
            </a:fld>
            <a:endParaRPr lang="en-US" dirty="0"/>
          </a:p>
        </p:txBody>
      </p:sp>
    </p:spTree>
    <p:extLst>
      <p:ext uri="{BB962C8B-B14F-4D97-AF65-F5344CB8AC3E}">
        <p14:creationId xmlns:p14="http://schemas.microsoft.com/office/powerpoint/2010/main" val="797748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10</a:t>
            </a:fld>
            <a:endParaRPr lang="en-US" dirty="0"/>
          </a:p>
        </p:txBody>
      </p:sp>
    </p:spTree>
    <p:extLst>
      <p:ext uri="{BB962C8B-B14F-4D97-AF65-F5344CB8AC3E}">
        <p14:creationId xmlns:p14="http://schemas.microsoft.com/office/powerpoint/2010/main" val="1809896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Here you will see 3 relationship management</a:t>
            </a:r>
            <a:r>
              <a:rPr lang="en-US" i="1" baseline="0" dirty="0" smtClean="0"/>
              <a:t> goals…….let’s take about 45 seconds to read and think about these example goals…..as you do that, I would like you to discuss these in your teams and identify the 2 important characteristics of these relationship management goals? (facilitate the conversation and wrap up with the next slide)</a:t>
            </a:r>
            <a:endParaRPr lang="en-US" i="1" dirty="0" smtClean="0"/>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11</a:t>
            </a:fld>
            <a:endParaRPr lang="en-US" dirty="0"/>
          </a:p>
        </p:txBody>
      </p:sp>
    </p:spTree>
    <p:extLst>
      <p:ext uri="{BB962C8B-B14F-4D97-AF65-F5344CB8AC3E}">
        <p14:creationId xmlns:p14="http://schemas.microsoft.com/office/powerpoint/2010/main" val="2694050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(Fill</a:t>
            </a:r>
            <a:r>
              <a:rPr lang="en-US" b="0" baseline="0" dirty="0" smtClean="0"/>
              <a:t> in the blank in manual)</a:t>
            </a:r>
          </a:p>
          <a:p>
            <a:r>
              <a:rPr lang="en-US" i="1" dirty="0" smtClean="0"/>
              <a:t>So every relationship management goal has a PERSON and/or TITLE and a TASK…..does everyone</a:t>
            </a:r>
            <a:r>
              <a:rPr lang="en-US" i="1" baseline="0" dirty="0" smtClean="0"/>
              <a:t> see that?......great, they should also pass the SMART test….by that we mean these relationship management goals are:</a:t>
            </a:r>
          </a:p>
          <a:p>
            <a:r>
              <a:rPr lang="en-US" i="1" baseline="0" dirty="0" smtClean="0"/>
              <a:t>Specific</a:t>
            </a:r>
          </a:p>
          <a:p>
            <a:r>
              <a:rPr lang="en-US" i="1" baseline="0" dirty="0" smtClean="0"/>
              <a:t>Measureable</a:t>
            </a:r>
          </a:p>
          <a:p>
            <a:r>
              <a:rPr lang="en-US" i="1" baseline="0" dirty="0" smtClean="0"/>
              <a:t>Appropriate</a:t>
            </a:r>
          </a:p>
          <a:p>
            <a:r>
              <a:rPr lang="en-US" i="1" baseline="0" dirty="0" smtClean="0"/>
              <a:t>Realistic</a:t>
            </a:r>
          </a:p>
          <a:p>
            <a:r>
              <a:rPr lang="en-US" i="1" baseline="0" dirty="0" smtClean="0"/>
              <a:t>Time bound</a:t>
            </a:r>
          </a:p>
          <a:p>
            <a:endParaRPr lang="en-US" i="1" baseline="0" dirty="0" smtClean="0"/>
          </a:p>
          <a:p>
            <a:r>
              <a:rPr lang="en-US" i="1" baseline="0" dirty="0" smtClean="0"/>
              <a:t>Before I ask each of you to identify an appropriate relationship management goal or 2 for a current client or project, let me ask all of you a question:</a:t>
            </a:r>
          </a:p>
          <a:p>
            <a:pPr marL="171450" indent="-171450">
              <a:buFont typeface="Arial" pitchFamily="34" charset="0"/>
              <a:buChar char="•"/>
            </a:pPr>
            <a:r>
              <a:rPr lang="en-US" i="1" baseline="0" dirty="0" smtClean="0"/>
              <a:t>How many of you know that you need to sit down with a client and do a little schmoozing? (raise your hand)</a:t>
            </a:r>
          </a:p>
          <a:p>
            <a:pPr marL="171450" indent="-171450">
              <a:buFont typeface="Arial" pitchFamily="34" charset="0"/>
              <a:buChar char="•"/>
            </a:pPr>
            <a:r>
              <a:rPr lang="en-US" i="1" baseline="0" dirty="0" smtClean="0"/>
              <a:t>Great, that is encouraging. Now how many of you have written this kind of task or goal in your planner or in Outlook? (raise your hand)….yes, that is what we typically find; these goals are implicit at best…that is if they exist….what we like to say is the faintest of ink is better than the longest of memory </a:t>
            </a:r>
          </a:p>
          <a:p>
            <a:pPr marL="171450" indent="-171450">
              <a:buFont typeface="Arial" pitchFamily="34" charset="0"/>
              <a:buChar char="•"/>
            </a:pPr>
            <a:r>
              <a:rPr lang="en-US" i="1" baseline="0" dirty="0" smtClean="0"/>
              <a:t>We find that our tendency is to write down the hard data, the project tasks, the milestones and forget to write down the soft stuff like building relationships whether as one executive to another or as a consultant sitting next to a developer or a client CFO….you never know how important the relationship you build today will help you today or in the future……..you need to nurture relationships at all levels in your prospect and client organizations. We are always building relationships; now we would like to do this more consciously by writing them down and monitoring your progress towards their achievement…..so, let’s do that now…..</a:t>
            </a:r>
          </a:p>
          <a:p>
            <a:pPr marL="171450" indent="-171450">
              <a:buFont typeface="Arial" pitchFamily="34" charset="0"/>
              <a:buChar char="•"/>
            </a:pPr>
            <a:endParaRPr lang="en-US" i="1" baseline="0" dirty="0" smtClean="0"/>
          </a:p>
          <a:p>
            <a:pPr marL="171450" indent="-171450">
              <a:buFont typeface="Arial" pitchFamily="34" charset="0"/>
              <a:buChar char="•"/>
            </a:pPr>
            <a:endParaRPr lang="en-US" i="1" baseline="0" dirty="0" smtClean="0"/>
          </a:p>
          <a:p>
            <a:pPr marL="171450" indent="-171450">
              <a:buFont typeface="Arial" pitchFamily="34" charset="0"/>
              <a:buChar char="•"/>
            </a:pPr>
            <a:endParaRPr lang="en-US" i="1" baseline="0" dirty="0" smtClean="0"/>
          </a:p>
          <a:p>
            <a:pPr marL="171450" indent="-171450">
              <a:buFont typeface="Arial" pitchFamily="34" charset="0"/>
              <a:buChar char="•"/>
            </a:pPr>
            <a:endParaRPr lang="en-US" i="1" baseline="0" dirty="0" smtClean="0"/>
          </a:p>
          <a:p>
            <a:pPr marL="171450" indent="-171450">
              <a:buFont typeface="Arial" pitchFamily="34" charset="0"/>
              <a:buChar char="•"/>
            </a:pPr>
            <a:endParaRPr lang="en-US" i="1" baseline="0" dirty="0" smtClean="0"/>
          </a:p>
          <a:p>
            <a:pPr marL="171450" indent="-171450">
              <a:buFont typeface="Arial" pitchFamily="34" charset="0"/>
              <a:buChar char="•"/>
            </a:pPr>
            <a:endParaRPr lang="en-US" i="1" baseline="0" dirty="0" smtClean="0"/>
          </a:p>
          <a:p>
            <a:pPr marL="171450" indent="-171450">
              <a:buFont typeface="Arial" pitchFamily="34" charset="0"/>
              <a:buChar char="•"/>
            </a:pPr>
            <a:r>
              <a:rPr lang="en-US" i="1" baseline="0" dirty="0" smtClean="0"/>
              <a:t>so we would like to ask you to complete an assignment in your teams…..</a:t>
            </a:r>
          </a:p>
          <a:p>
            <a:pPr marL="171450" indent="-171450">
              <a:buFont typeface="Arial" pitchFamily="34" charset="0"/>
              <a:buChar char="•"/>
            </a:pPr>
            <a:endParaRPr lang="en-US" i="1" dirty="0" smtClean="0"/>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12</a:t>
            </a:fld>
            <a:endParaRPr lang="en-US" dirty="0"/>
          </a:p>
        </p:txBody>
      </p:sp>
    </p:spTree>
    <p:extLst>
      <p:ext uri="{BB962C8B-B14F-4D97-AF65-F5344CB8AC3E}">
        <p14:creationId xmlns:p14="http://schemas.microsoft.com/office/powerpoint/2010/main" val="2986993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Fill</a:t>
            </a:r>
            <a:r>
              <a:rPr lang="en-US" b="0" baseline="0" dirty="0" smtClean="0"/>
              <a:t> in the blank in manual</a:t>
            </a:r>
            <a:endParaRPr lang="en-US" b="0"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13</a:t>
            </a:fld>
            <a:endParaRPr lang="en-US" dirty="0"/>
          </a:p>
        </p:txBody>
      </p:sp>
    </p:spTree>
    <p:extLst>
      <p:ext uri="{BB962C8B-B14F-4D97-AF65-F5344CB8AC3E}">
        <p14:creationId xmlns:p14="http://schemas.microsoft.com/office/powerpoint/2010/main" val="748325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Let’s begin by assigning a new team lead….if you have served as a team leader already could you raise your hand…..alright of the remaining team members, the person</a:t>
            </a:r>
            <a:r>
              <a:rPr lang="en-US" i="1" baseline="0" dirty="0" smtClean="0"/>
              <a:t> sitting the closest to me will serve as our team leaders for this exercise…..</a:t>
            </a:r>
          </a:p>
          <a:p>
            <a:endParaRPr lang="en-US" i="1" baseline="0" dirty="0" smtClean="0"/>
          </a:p>
          <a:p>
            <a:r>
              <a:rPr lang="en-US" i="1" baseline="0" dirty="0" smtClean="0"/>
              <a:t>I am going to set the timer for 2 minutes and I would like you to write a relationship management goal for yourself….you may chose to write these in your participant manual or on a sticky note…either will do…….</a:t>
            </a:r>
          </a:p>
          <a:p>
            <a:endParaRPr lang="en-US" i="1" baseline="0" dirty="0" smtClean="0"/>
          </a:p>
          <a:p>
            <a:r>
              <a:rPr lang="en-US" i="1" baseline="0" dirty="0" smtClean="0"/>
              <a:t>Here we go in your small teams….think about a project or a person you are working with at this time…..think about the project you are working on with this individual…..think about a goal that would be appropriate for the type of project  that you are now doing…….what is/are an appropriate relationship management goal you might establish for this project?</a:t>
            </a:r>
          </a:p>
          <a:p>
            <a:endParaRPr lang="en-US" i="1" baseline="0" dirty="0" smtClean="0"/>
          </a:p>
          <a:p>
            <a:r>
              <a:rPr lang="en-US" i="1" baseline="0" dirty="0" smtClean="0"/>
              <a:t>(At the end of the 2 minutes) OK, our time is up…..let’s start with the (red) team and do a round robin moving from team to team asking the team leader to share 1 of their goals with all of us …..we will move clockwise with the next team judging whether or not the proposed goal has both parts…..(ask, does it have a specific person or title and 2) does it have a specific task or activity or task?.)……..if a relationship management goal has both, that team will earn a dot…..let’s get started…….</a:t>
            </a:r>
            <a:endParaRPr lang="en-US" i="1" dirty="0" smtClean="0"/>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14</a:t>
            </a:fld>
            <a:endParaRPr lang="en-US" dirty="0"/>
          </a:p>
        </p:txBody>
      </p:sp>
    </p:spTree>
    <p:extLst>
      <p:ext uri="{BB962C8B-B14F-4D97-AF65-F5344CB8AC3E}">
        <p14:creationId xmlns:p14="http://schemas.microsoft.com/office/powerpoint/2010/main" val="21119206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Trust is an interesting and important part of client relationship management….how many of you have worked on a project with a client where you hit a small bump in the road, and the client thought it was a catastrophe</a:t>
            </a:r>
            <a:r>
              <a:rPr lang="en-US" i="1" baseline="0" dirty="0" smtClean="0"/>
              <a:t>? </a:t>
            </a:r>
            <a:r>
              <a:rPr lang="en-US" i="0" baseline="0" dirty="0" smtClean="0"/>
              <a:t>(raise your hand)…..</a:t>
            </a:r>
            <a:r>
              <a:rPr lang="en-US" i="1" baseline="0" dirty="0" smtClean="0"/>
              <a:t>similarly, how many of us have had a major issue, and the client’s response was something like, “Oh, not a big deal – I know you will be able to address that….” </a:t>
            </a:r>
            <a:r>
              <a:rPr lang="en-US" i="0" baseline="0" dirty="0" smtClean="0"/>
              <a:t>(nod your head)….</a:t>
            </a:r>
            <a:r>
              <a:rPr lang="en-US" i="1" baseline="0" dirty="0" smtClean="0"/>
              <a:t>well, often, the difference is the level of trust we have built with a client.</a:t>
            </a:r>
          </a:p>
          <a:p>
            <a:endParaRPr lang="en-US" i="1" baseline="0" dirty="0" smtClean="0"/>
          </a:p>
          <a:p>
            <a:r>
              <a:rPr lang="en-US" i="1" baseline="0" dirty="0" smtClean="0"/>
              <a:t>It really starts with ensuring the client is aware of home much you care…..as this slide reads, for most people, they don’t care how much you know until they know how much you care….let’s take a look at trust and the key elements of trust……</a:t>
            </a:r>
          </a:p>
          <a:p>
            <a:endParaRPr lang="en-US" i="1" baseline="0" dirty="0" smtClean="0"/>
          </a:p>
          <a:p>
            <a:endParaRPr lang="en-US" i="1"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15</a:t>
            </a:fld>
            <a:endParaRPr lang="en-US" dirty="0"/>
          </a:p>
        </p:txBody>
      </p:sp>
    </p:spTree>
    <p:extLst>
      <p:ext uri="{BB962C8B-B14F-4D97-AF65-F5344CB8AC3E}">
        <p14:creationId xmlns:p14="http://schemas.microsoft.com/office/powerpoint/2010/main" val="179840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Let’s talk</a:t>
            </a:r>
            <a:r>
              <a:rPr lang="en-US" i="1" baseline="0" dirty="0" smtClean="0"/>
              <a:t> about Gaining the Client’s Confidence…can you imagine walking into a client’s office and saying to them, “Hey Tom we need to discuss the project; I’d like to give you an update on where we are and some issues we are facing; but, before we begin, let’s build a little trust between us….you start.”</a:t>
            </a:r>
          </a:p>
          <a:p>
            <a:endParaRPr lang="en-US" i="1" baseline="0" dirty="0" smtClean="0"/>
          </a:p>
          <a:p>
            <a:r>
              <a:rPr lang="en-US" i="1" baseline="0" dirty="0" smtClean="0"/>
              <a:t>How do you think this would be received? How effective would this be in building trust? (brief discussion)…..you know, you are right, not very effective and pretty superficial. At the same time can we agree that gaining the client’s trust or confidence is important (nod or raise your hand) Building trust is NOT an activity like building a house. It’s NOT something you do. It is a </a:t>
            </a:r>
            <a:r>
              <a:rPr lang="en-US" i="1" u="sng" baseline="0" dirty="0" smtClean="0"/>
              <a:t>result</a:t>
            </a:r>
            <a:r>
              <a:rPr lang="en-US" i="1" baseline="0" dirty="0" smtClean="0"/>
              <a:t> of doing other things. It is earned and must be demonstrated through a set of behaviors and activities in a predictable and consistent manner. </a:t>
            </a:r>
          </a:p>
          <a:p>
            <a:endParaRPr lang="en-US" i="1" baseline="0" dirty="0" smtClean="0"/>
          </a:p>
          <a:p>
            <a:r>
              <a:rPr lang="en-US" i="1" baseline="0" dirty="0" smtClean="0"/>
              <a:t>Think of it this way…..we make deposits in the “trust bank” so that when we need to make a withdrawal, we can cover that reduction. From a high level standpoint, can you think about a situation where you ran over a pebble in the road and a friend or client treated it as if you had just started World War III…..how about the other extreme. I can remember a time when a member of a consulting project I was on erased a physician offices’ database. When the team member informed me, I really was concerned about how I was going to let the client know asap --- why asap? Well I wanted to be the one to tell them and not have them find out any other way --- making the best of a bad situation; or, looking at it this way, “bad news early is good news.” When I reached one of the physician owners to update him on this situation his response went something like this, “Oh, thanks for the update, let me know when you have that fixed.” OK, what was the KEY difference: TRUST.  Our team, our company had gained the client’s confidence.</a:t>
            </a:r>
          </a:p>
        </p:txBody>
      </p:sp>
      <p:sp>
        <p:nvSpPr>
          <p:cNvPr id="4" name="Slide Number Placeholder 3"/>
          <p:cNvSpPr>
            <a:spLocks noGrp="1"/>
          </p:cNvSpPr>
          <p:nvPr>
            <p:ph type="sldNum" sz="quarter" idx="10"/>
          </p:nvPr>
        </p:nvSpPr>
        <p:spPr/>
        <p:txBody>
          <a:bodyPr/>
          <a:lstStyle/>
          <a:p>
            <a:fld id="{13FBA1D5-D119-4E4C-87A6-230C7B59CEE9}" type="slidenum">
              <a:rPr lang="en-US" smtClean="0"/>
              <a:pPr/>
              <a:t>16</a:t>
            </a:fld>
            <a:endParaRPr lang="en-US" dirty="0"/>
          </a:p>
        </p:txBody>
      </p:sp>
    </p:spTree>
    <p:extLst>
      <p:ext uri="{BB962C8B-B14F-4D97-AF65-F5344CB8AC3E}">
        <p14:creationId xmlns:p14="http://schemas.microsoft.com/office/powerpoint/2010/main" val="988741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baseline="0" dirty="0" smtClean="0"/>
              <a:t>In another scenario, when with E&amp;Y, our founder had a project where there were several consulting firms participating on the project. He and his firm had taken a lot of time and effort to establish trust with that client where another firm had not. When E&amp;Y wanted to bring a new consultant on the project it was EASY (they still provided as much advanced notice as possible, provided backgrounds on the new consultant, etc.). On the other hand, when the other firm wanted to bring someone new on board, it was HARD. The client would make comments like, “Another consultant rolling on and off the project? Wish we would have had a little more notice, etc. “ </a:t>
            </a:r>
          </a:p>
          <a:p>
            <a:endParaRPr lang="en-US" i="1" baseline="0" dirty="0" smtClean="0"/>
          </a:p>
          <a:p>
            <a:r>
              <a:rPr lang="en-US" i="1" baseline="0" dirty="0" smtClean="0"/>
              <a:t>What was the key difference in these scenarios? The trust balance or equity we had build up with that client; the confidence the client had gained by the deposits we had made….layers of trust and layers of value that the client was aware of through our efforts with them.</a:t>
            </a:r>
          </a:p>
          <a:p>
            <a:endParaRPr lang="en-US" i="1" baseline="0" dirty="0" smtClean="0"/>
          </a:p>
          <a:p>
            <a:endParaRPr lang="en-US" i="1" dirty="0" smtClean="0"/>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17</a:t>
            </a:fld>
            <a:endParaRPr lang="en-US" dirty="0"/>
          </a:p>
        </p:txBody>
      </p:sp>
    </p:spTree>
    <p:extLst>
      <p:ext uri="{BB962C8B-B14F-4D97-AF65-F5344CB8AC3E}">
        <p14:creationId xmlns:p14="http://schemas.microsoft.com/office/powerpoint/2010/main" val="514778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dirty="0" smtClean="0">
                <a:solidFill>
                  <a:schemeClr val="tx1"/>
                </a:solidFill>
                <a:effectLst/>
                <a:latin typeface="+mn-lt"/>
                <a:ea typeface="+mn-ea"/>
                <a:cs typeface="+mn-cs"/>
              </a:rPr>
              <a:t>(As an option, have the participants do this “Why do you trust?” exercise) </a:t>
            </a:r>
            <a:r>
              <a:rPr lang="en-US" sz="1200" i="1" kern="1200" dirty="0" smtClean="0">
                <a:solidFill>
                  <a:schemeClr val="tx1"/>
                </a:solidFill>
                <a:effectLst/>
                <a:latin typeface="+mn-lt"/>
                <a:ea typeface="+mn-ea"/>
                <a:cs typeface="+mn-cs"/>
              </a:rPr>
              <a:t>Team leaders, please provide each member of your team with one sticky note?  Now that that is done, I would like everyone to think about someone you trust. It may be someone at work, someone in your personal life. But I would like for you to visualize that person.  Now think about what it is about that person that tells you that you can trust that person. What is it about that person—about how they are or what they do or what they’ve done that tells you that you can trust that person.  On a sticky note,</a:t>
            </a:r>
            <a:r>
              <a:rPr lang="en-US" sz="1200" i="1"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write your answer to the question, I trust this person because…? Go ahead and do that now.</a:t>
            </a:r>
            <a:endParaRPr lang="en-US" sz="1200" kern="1200" dirty="0" smtClean="0">
              <a:solidFill>
                <a:schemeClr val="tx1"/>
              </a:solidFill>
              <a:effectLst/>
              <a:latin typeface="+mn-lt"/>
              <a:ea typeface="+mn-ea"/>
              <a:cs typeface="+mn-cs"/>
            </a:endParaRPr>
          </a:p>
          <a:p>
            <a:endParaRPr lang="en-US" sz="1200" i="1" kern="1200" dirty="0" smtClean="0">
              <a:solidFill>
                <a:schemeClr val="tx1"/>
              </a:solidFill>
              <a:effectLst/>
              <a:latin typeface="+mn-lt"/>
              <a:ea typeface="+mn-ea"/>
              <a:cs typeface="+mn-cs"/>
            </a:endParaRPr>
          </a:p>
          <a:p>
            <a:r>
              <a:rPr lang="en-US" sz="1200" i="0" kern="1200" dirty="0" smtClean="0">
                <a:solidFill>
                  <a:schemeClr val="tx1"/>
                </a:solidFill>
                <a:effectLst/>
                <a:latin typeface="+mn-lt"/>
                <a:ea typeface="+mn-ea"/>
                <a:cs typeface="+mn-cs"/>
              </a:rPr>
              <a:t>(Then, after explaining the 5 Cs of Trust), </a:t>
            </a:r>
            <a:r>
              <a:rPr lang="en-US" sz="1200" i="1" kern="1200" dirty="0" smtClean="0">
                <a:solidFill>
                  <a:schemeClr val="tx1"/>
                </a:solidFill>
                <a:effectLst/>
                <a:latin typeface="+mn-lt"/>
                <a:ea typeface="+mn-ea"/>
                <a:cs typeface="+mn-cs"/>
              </a:rPr>
              <a:t>Now that we have described the 5Cs, let’s go back to your sticky notes.  I am going to do a round-robin starting with…read your sticky note,</a:t>
            </a:r>
            <a:r>
              <a:rPr lang="en-US" sz="1200" i="1"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and then, I will ask one of the teams to tell us which C it is.</a:t>
            </a:r>
            <a:endParaRPr lang="en-US" sz="1200" kern="1200" dirty="0" smtClean="0">
              <a:solidFill>
                <a:schemeClr val="tx1"/>
              </a:solidFill>
              <a:effectLst/>
              <a:latin typeface="+mn-lt"/>
              <a:ea typeface="+mn-ea"/>
              <a:cs typeface="+mn-cs"/>
            </a:endParaRPr>
          </a:p>
          <a:p>
            <a:endParaRPr lang="en-US" sz="1200" i="1" kern="1200" dirty="0" smtClean="0">
              <a:solidFill>
                <a:schemeClr val="tx1"/>
              </a:solidFill>
              <a:effectLst/>
              <a:latin typeface="+mn-lt"/>
              <a:ea typeface="+mn-ea"/>
              <a:cs typeface="+mn-cs"/>
            </a:endParaRPr>
          </a:p>
          <a:p>
            <a:r>
              <a:rPr lang="en-US" sz="1200" i="0" kern="1200" dirty="0" smtClean="0">
                <a:solidFill>
                  <a:schemeClr val="tx1"/>
                </a:solidFill>
                <a:effectLst/>
                <a:latin typeface="+mn-lt"/>
                <a:ea typeface="+mn-ea"/>
                <a:cs typeface="+mn-cs"/>
              </a:rPr>
              <a:t>(This exercise helps people both understand the 5 Cs and buy-in to how comprehensive they are.) </a:t>
            </a:r>
            <a:endParaRPr lang="en-US" i="0" dirty="0" smtClean="0"/>
          </a:p>
          <a:p>
            <a:endParaRPr lang="en-US" i="1" dirty="0" smtClean="0"/>
          </a:p>
          <a:p>
            <a:r>
              <a:rPr lang="en-US" i="1" dirty="0" smtClean="0"/>
              <a:t>So,</a:t>
            </a:r>
            <a:r>
              <a:rPr lang="en-US" i="1" baseline="0" dirty="0" smtClean="0"/>
              <a:t> when a client says to us, “I trust you”….what might that mean? We want it to mean things like, Yes, I can depend on you…..but, to do what…..to DELIVER. What we want Trust to mean is 5 things….they are:</a:t>
            </a:r>
          </a:p>
          <a:p>
            <a:endParaRPr lang="en-US" i="1" baseline="0" dirty="0" smtClean="0"/>
          </a:p>
          <a:p>
            <a:r>
              <a:rPr lang="en-US" i="0" baseline="0" dirty="0" smtClean="0"/>
              <a:t>(NOTE: as you move through these 5 C’s do backward build-up, so there is retention and engagement throughout)</a:t>
            </a:r>
          </a:p>
          <a:p>
            <a:endParaRPr lang="en-US" i="1" baseline="0" dirty="0" smtClean="0"/>
          </a:p>
          <a:p>
            <a:pPr marL="228600" indent="-228600">
              <a:buFont typeface="+mj-lt"/>
              <a:buAutoNum type="arabicPeriod"/>
            </a:pPr>
            <a:r>
              <a:rPr lang="en-US" i="1" baseline="0" dirty="0" smtClean="0"/>
              <a:t>COMPETENCE: The client believes you have the skills. We have found that more often than not, our client give us the benefit of the doubt on competence. Our job is to ensure we do not erode that confidence; that we are constantly honing our skills and demonstrating to our clients how we apply our knowledge to their engagement……..again, that is not enough without….</a:t>
            </a:r>
          </a:p>
          <a:p>
            <a:pPr marL="228600" indent="-228600">
              <a:buFont typeface="+mj-lt"/>
              <a:buAutoNum type="arabicPeriod"/>
            </a:pPr>
            <a:endParaRPr lang="en-US" i="1" dirty="0" smtClean="0"/>
          </a:p>
          <a:p>
            <a:pPr marL="0" indent="0">
              <a:buFont typeface="+mj-lt"/>
              <a:buNone/>
            </a:pPr>
            <a:r>
              <a:rPr lang="en-US" i="1" dirty="0" smtClean="0"/>
              <a:t>Any questions</a:t>
            </a:r>
            <a:r>
              <a:rPr lang="en-US" i="1" baseline="0" dirty="0" smtClean="0"/>
              <a:t> about the competence?</a:t>
            </a:r>
          </a:p>
          <a:p>
            <a:pPr marL="0" indent="0">
              <a:buFont typeface="+mj-lt"/>
              <a:buNone/>
            </a:pPr>
            <a:endParaRPr lang="en-US" i="1" baseline="0" dirty="0" smtClean="0"/>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18</a:t>
            </a:fld>
            <a:endParaRPr lang="en-US" dirty="0"/>
          </a:p>
        </p:txBody>
      </p:sp>
    </p:spTree>
    <p:extLst>
      <p:ext uri="{BB962C8B-B14F-4D97-AF65-F5344CB8AC3E}">
        <p14:creationId xmlns:p14="http://schemas.microsoft.com/office/powerpoint/2010/main" val="30064850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So</a:t>
            </a:r>
            <a:r>
              <a:rPr lang="en-US" i="1" baseline="0" dirty="0" smtClean="0"/>
              <a:t> when a client says to us, “I trust you”….what might that mean? We want it to mean things like, Yes, I can depend on you…..but, to do what…..to DELIVER. What we want Trust to mean 5 things….they are:</a:t>
            </a:r>
          </a:p>
          <a:p>
            <a:endParaRPr lang="en-US" i="1" baseline="0" dirty="0" smtClean="0"/>
          </a:p>
          <a:p>
            <a:r>
              <a:rPr lang="en-US" i="0" baseline="0" dirty="0" smtClean="0"/>
              <a:t>(NOTE: as you move through these 5 Cs, do backward build-up, so there is retention and engagement throughout)</a:t>
            </a:r>
          </a:p>
          <a:p>
            <a:endParaRPr lang="en-US" i="1" baseline="0" dirty="0" smtClean="0"/>
          </a:p>
          <a:p>
            <a:pPr marL="228600" indent="-228600">
              <a:buFont typeface="+mj-lt"/>
              <a:buAutoNum type="arabicPeriod" startAt="2"/>
            </a:pPr>
            <a:r>
              <a:rPr lang="en-US" i="1" baseline="0" dirty="0" smtClean="0"/>
              <a:t>COMMUNICATION: The client believes we communicate in a way that works for the client and not a Frank Sinatra sang about in “My Way”….Do we speak in a language the client understands, or do we use our language, our acronyms, and our phrases? As consultants, our obligation is to adapt to the client and not expect the client to adapt to our communication style….we will go much deeper on this later this afternoon…..</a:t>
            </a:r>
          </a:p>
          <a:p>
            <a:pPr marL="228600" indent="-228600">
              <a:buFont typeface="+mj-lt"/>
              <a:buAutoNum type="arabicPeriod" startAt="2"/>
            </a:pPr>
            <a:endParaRPr lang="en-US" i="1" dirty="0" smtClean="0"/>
          </a:p>
          <a:p>
            <a:pPr marL="0" indent="0">
              <a:buFont typeface="+mj-lt"/>
              <a:buNone/>
            </a:pPr>
            <a:r>
              <a:rPr lang="en-US" i="1" dirty="0" smtClean="0"/>
              <a:t>Any questions</a:t>
            </a:r>
            <a:r>
              <a:rPr lang="en-US" i="1" baseline="0" dirty="0" smtClean="0"/>
              <a:t> about communication? </a:t>
            </a:r>
          </a:p>
          <a:p>
            <a:pPr marL="0" indent="0">
              <a:buFont typeface="+mj-lt"/>
              <a:buNone/>
            </a:pPr>
            <a:endParaRPr lang="en-US" i="1" baseline="0" dirty="0" smtClean="0"/>
          </a:p>
          <a:p>
            <a:pPr marL="0" indent="0">
              <a:buFont typeface="+mj-lt"/>
              <a:buNone/>
            </a:pPr>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19</a:t>
            </a:fld>
            <a:endParaRPr lang="en-US" dirty="0"/>
          </a:p>
        </p:txBody>
      </p:sp>
    </p:spTree>
    <p:extLst>
      <p:ext uri="{BB962C8B-B14F-4D97-AF65-F5344CB8AC3E}">
        <p14:creationId xmlns:p14="http://schemas.microsoft.com/office/powerpoint/2010/main" val="3841902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Checkpoint:</a:t>
            </a:r>
            <a:r>
              <a:rPr lang="en-US" i="1" baseline="0" dirty="0" smtClean="0"/>
              <a:t> we have just completed What is Consulting where we addressed the definition of consulting, the value consultants provide to their customers, some of the ways consulting differs from other jobs and the distinguishing characteristics of a facilitative consultant……can we give that a “whoosh” as I check that step off on our agenda for Day 1 (get everyone to give it a loud “whoosh” as you check of that agenda item)…..what we are going to do next is talk about Relationship Management. And that’s important because the relationship we build with our clients are a key component of the overall success and, in particular the development of long lasting relationships and engagement with our clients…..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1"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i="1" baseline="0" dirty="0" smtClean="0"/>
              <a:t>As you can see from our diagram Client Relationship encapsulates the 4 stages that comprise the consulting process and it has an impact on every stage in the process……it can often start even before an engagement with a client…….let’s take a look at what we will be covering in this module…..</a:t>
            </a:r>
            <a:endParaRPr lang="en-US" dirty="0" smtClean="0"/>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2</a:t>
            </a:fld>
            <a:endParaRPr lang="en-US" dirty="0"/>
          </a:p>
        </p:txBody>
      </p:sp>
    </p:spTree>
    <p:extLst>
      <p:ext uri="{BB962C8B-B14F-4D97-AF65-F5344CB8AC3E}">
        <p14:creationId xmlns:p14="http://schemas.microsoft.com/office/powerpoint/2010/main" val="1149678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startAt="3"/>
            </a:pPr>
            <a:r>
              <a:rPr lang="en-US" i="1" baseline="0" dirty="0" smtClean="0"/>
              <a:t>COMMITMENT: The client believes we are not just involved but, instead, that we are committed to the project success – committed to putting that competence to work for the client on his/her project and to have the determination to see the job through to the end…</a:t>
            </a:r>
          </a:p>
          <a:p>
            <a:pPr marL="228600" indent="-228600">
              <a:buFont typeface="+mj-lt"/>
              <a:buAutoNum type="arabicPeriod" startAt="3"/>
            </a:pPr>
            <a:endParaRPr lang="en-US" i="1" dirty="0" smtClean="0"/>
          </a:p>
          <a:p>
            <a:pPr marL="0" indent="0">
              <a:buFont typeface="+mj-lt"/>
              <a:buNone/>
            </a:pPr>
            <a:r>
              <a:rPr lang="en-US" i="1" dirty="0" smtClean="0"/>
              <a:t>Any questions</a:t>
            </a:r>
            <a:r>
              <a:rPr lang="en-US" i="1" baseline="0" dirty="0" smtClean="0"/>
              <a:t> about the commitment? </a:t>
            </a:r>
            <a:r>
              <a:rPr lang="en-US" i="0" baseline="0" dirty="0" smtClean="0"/>
              <a:t>[respond] </a:t>
            </a:r>
            <a:r>
              <a:rPr lang="en-US" i="1" baseline="0" dirty="0" smtClean="0"/>
              <a:t>OK, then, what are some examples of how we establish and maintain commitment?</a:t>
            </a:r>
          </a:p>
          <a:p>
            <a:pPr marL="0" indent="0">
              <a:buFont typeface="+mj-lt"/>
              <a:buNone/>
            </a:pPr>
            <a:endParaRPr lang="en-US" i="1" baseline="0" dirty="0" smtClean="0"/>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20</a:t>
            </a:fld>
            <a:endParaRPr lang="en-US" dirty="0"/>
          </a:p>
        </p:txBody>
      </p:sp>
    </p:spTree>
    <p:extLst>
      <p:ext uri="{BB962C8B-B14F-4D97-AF65-F5344CB8AC3E}">
        <p14:creationId xmlns:p14="http://schemas.microsoft.com/office/powerpoint/2010/main" val="22783409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startAt="4"/>
            </a:pPr>
            <a:r>
              <a:rPr lang="en-US" i="1" baseline="0" dirty="0" smtClean="0"/>
              <a:t>CARE: Clients believe that you care about them and their success. They can count on you to deliver ….we like to say no one cares how much you know until they know how much you care……but, there needs to be more. Your significant other may care, but can they really deliver? Can they write that technical report or code that object? Probably not, so there needs to be more.</a:t>
            </a:r>
          </a:p>
          <a:p>
            <a:pPr marL="228600" indent="-228600">
              <a:buFont typeface="+mj-lt"/>
              <a:buAutoNum type="arabicPeriod" startAt="4"/>
            </a:pPr>
            <a:endParaRPr lang="en-US" i="1" dirty="0" smtClean="0"/>
          </a:p>
          <a:p>
            <a:pPr marL="0" indent="0">
              <a:buFont typeface="+mj-lt"/>
              <a:buNone/>
            </a:pPr>
            <a:r>
              <a:rPr lang="en-US" i="1" dirty="0" smtClean="0"/>
              <a:t>Any questions</a:t>
            </a:r>
            <a:r>
              <a:rPr lang="en-US" i="1" baseline="0" dirty="0" smtClean="0"/>
              <a:t> about the caring? OK, then, how do we establish and build on caring in our engagements with clients?</a:t>
            </a:r>
          </a:p>
          <a:p>
            <a:pPr marL="0" indent="0">
              <a:buFont typeface="+mj-lt"/>
              <a:buNone/>
            </a:pPr>
            <a:endParaRPr lang="en-US" i="1" baseline="0" dirty="0" smtClean="0"/>
          </a:p>
        </p:txBody>
      </p:sp>
      <p:sp>
        <p:nvSpPr>
          <p:cNvPr id="4" name="Slide Number Placeholder 3"/>
          <p:cNvSpPr>
            <a:spLocks noGrp="1"/>
          </p:cNvSpPr>
          <p:nvPr>
            <p:ph type="sldNum" sz="quarter" idx="10"/>
          </p:nvPr>
        </p:nvSpPr>
        <p:spPr/>
        <p:txBody>
          <a:bodyPr/>
          <a:lstStyle/>
          <a:p>
            <a:fld id="{13FBA1D5-D119-4E4C-87A6-230C7B59CEE9}" type="slidenum">
              <a:rPr lang="en-US" smtClean="0"/>
              <a:pPr/>
              <a:t>21</a:t>
            </a:fld>
            <a:endParaRPr lang="en-US" dirty="0"/>
          </a:p>
        </p:txBody>
      </p:sp>
    </p:spTree>
    <p:extLst>
      <p:ext uri="{BB962C8B-B14F-4D97-AF65-F5344CB8AC3E}">
        <p14:creationId xmlns:p14="http://schemas.microsoft.com/office/powerpoint/2010/main" val="38715624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startAt="5"/>
            </a:pPr>
            <a:r>
              <a:rPr lang="en-US" i="1" baseline="0" dirty="0" smtClean="0"/>
              <a:t>CHARACTER: The client believes you are of high character and will do the right thing when no one is looking. In today’s business environment character has become even more important due to some of the questionable ethical or moral dilemmas some organizations have faced and what we have read about regarding their questionable business practices in the WSJ or Fortune magazine…….here we would like you to consider this statement…….give me the wisdom to know what is right (competence) and the courage (hey, maybe a 6</a:t>
            </a:r>
            <a:r>
              <a:rPr lang="en-US" i="1" baseline="30000" dirty="0" smtClean="0"/>
              <a:t>th</a:t>
            </a:r>
            <a:r>
              <a:rPr lang="en-US" i="1" baseline="0" dirty="0" smtClean="0"/>
              <a:t> C) to do what is right….even when it is hard to do……….</a:t>
            </a:r>
          </a:p>
          <a:p>
            <a:pPr marL="228600" indent="-228600">
              <a:buFont typeface="+mj-lt"/>
              <a:buAutoNum type="arabicPeriod" startAt="5"/>
            </a:pPr>
            <a:endParaRPr lang="en-US" i="1" dirty="0" smtClean="0"/>
          </a:p>
          <a:p>
            <a:pPr marL="0" indent="0">
              <a:buFont typeface="+mj-lt"/>
              <a:buNone/>
            </a:pPr>
            <a:r>
              <a:rPr lang="en-US" i="1" dirty="0" smtClean="0"/>
              <a:t>Any questions</a:t>
            </a:r>
            <a:r>
              <a:rPr lang="en-US" i="1" baseline="0" dirty="0" smtClean="0"/>
              <a:t> about character? How about any of the 5 Cs?</a:t>
            </a:r>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22</a:t>
            </a:fld>
            <a:endParaRPr lang="en-US" dirty="0"/>
          </a:p>
        </p:txBody>
      </p:sp>
    </p:spTree>
    <p:extLst>
      <p:ext uri="{BB962C8B-B14F-4D97-AF65-F5344CB8AC3E}">
        <p14:creationId xmlns:p14="http://schemas.microsoft.com/office/powerpoint/2010/main" val="1215847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I want to make an additional point about the 5 Cs. Our experience is that the lower the C is in the Trust Triangle, the more difficult the C is to overcome.  As an example, an issue of competence may be easily solved through training. A commitment issue may require significantly greater behavior change. On the other hand, if character is the issue, trust can be very difficult to rebuild.  It can be extremely difficult to change someone’s character or change the mind of a client who feels the consultant is dishonest. </a:t>
            </a:r>
            <a:endParaRPr lang="en-US" i="1" dirty="0" smtClean="0"/>
          </a:p>
          <a:p>
            <a:endParaRPr lang="en-US" i="1" dirty="0" smtClean="0"/>
          </a:p>
          <a:p>
            <a:r>
              <a:rPr lang="en-US" i="0" dirty="0" smtClean="0"/>
              <a:t>[review the material and facilitate</a:t>
            </a:r>
            <a:r>
              <a:rPr lang="en-US" i="0" baseline="0" dirty="0" smtClean="0"/>
              <a:t> a conversation regarding the importance of establishing and maintaining trust]</a:t>
            </a:r>
            <a:endParaRPr lang="en-US" i="0"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23</a:t>
            </a:fld>
            <a:endParaRPr lang="en-US" dirty="0"/>
          </a:p>
        </p:txBody>
      </p:sp>
    </p:spTree>
    <p:extLst>
      <p:ext uri="{BB962C8B-B14F-4D97-AF65-F5344CB8AC3E}">
        <p14:creationId xmlns:p14="http://schemas.microsoft.com/office/powerpoint/2010/main" val="18328110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i="1" baseline="0" dirty="0" smtClean="0"/>
              <a:t>Alright then, let me ask you a question – once we have established the client’s trust, are we done? </a:t>
            </a:r>
            <a:r>
              <a:rPr lang="en-US" i="0" baseline="0" dirty="0" smtClean="0"/>
              <a:t>(shake your head no)…..</a:t>
            </a:r>
            <a:r>
              <a:rPr lang="en-US" i="1" baseline="0" dirty="0" smtClean="0"/>
              <a:t>that’s right throughout the life cycle of both a project and a relationship with a client, we will have to continue to do things that maintain that “bank balance” or add to our trust equity…..let’s try this activity to identify those things……</a:t>
            </a:r>
            <a:endParaRPr lang="en-US" i="1" dirty="0" smtClean="0"/>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24</a:t>
            </a:fld>
            <a:endParaRPr lang="en-US" dirty="0"/>
          </a:p>
        </p:txBody>
      </p:sp>
    </p:spTree>
    <p:extLst>
      <p:ext uri="{BB962C8B-B14F-4D97-AF65-F5344CB8AC3E}">
        <p14:creationId xmlns:p14="http://schemas.microsoft.com/office/powerpoint/2010/main" val="29269613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The purpose of this activity is to identify</a:t>
            </a:r>
            <a:r>
              <a:rPr lang="en-US" i="1" baseline="0" dirty="0" smtClean="0"/>
              <a:t> as many things that we can do to maintain the client’s confidence in us as consultants…..</a:t>
            </a:r>
          </a:p>
          <a:p>
            <a:endParaRPr lang="en-US" i="1" baseline="0" dirty="0" smtClean="0"/>
          </a:p>
          <a:p>
            <a:r>
              <a:rPr lang="en-US" i="1" baseline="0" dirty="0" smtClean="0"/>
              <a:t>Let’s do this using our teams …….so first let’s select a new team lead (determine how to do that; maybe hands in the air, 1 finger up…a nice finger….on the count of 3 please point to the person on your team that is most likely to go bungee jumping….ok 1, 2 3…..we have our new team leaders)</a:t>
            </a:r>
          </a:p>
          <a:p>
            <a:endParaRPr lang="en-US" i="1" baseline="0" dirty="0" smtClean="0"/>
          </a:p>
          <a:p>
            <a:r>
              <a:rPr lang="en-US" i="1" baseline="0" dirty="0" smtClean="0"/>
              <a:t>Teams, I am going to set the clock for 3 minutes…and during that time I would like you to build a list of ideas you can use to maintain the client’s trust…..team leads you may write these on sticky notes or a piece of paper in your books…..just have that list to share when the time is up….</a:t>
            </a:r>
          </a:p>
          <a:p>
            <a:endParaRPr lang="en-US" i="1" baseline="0" dirty="0" smtClean="0"/>
          </a:p>
          <a:p>
            <a:r>
              <a:rPr lang="en-US" i="1" baseline="0" dirty="0" smtClean="0"/>
              <a:t>Are there any questions?</a:t>
            </a:r>
          </a:p>
          <a:p>
            <a:endParaRPr lang="en-US" i="1" baseline="0" dirty="0" smtClean="0"/>
          </a:p>
          <a:p>
            <a:r>
              <a:rPr lang="en-US" i="1" baseline="0" dirty="0" smtClean="0"/>
              <a:t>OK then….think about beginning a new engagement with a client…..you have the work, you have established or inspired some level of confidence with the client…….now think about the weeks or months (even years) that you do project(s) for that client….what are some of the things you have done to maintain the confidence of your client?</a:t>
            </a:r>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25</a:t>
            </a:fld>
            <a:endParaRPr lang="en-US" dirty="0"/>
          </a:p>
        </p:txBody>
      </p:sp>
    </p:spTree>
    <p:extLst>
      <p:ext uri="{BB962C8B-B14F-4D97-AF65-F5344CB8AC3E}">
        <p14:creationId xmlns:p14="http://schemas.microsoft.com/office/powerpoint/2010/main" val="1168490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baseline="0" dirty="0" smtClean="0"/>
              <a:t>(When time is up, do a round robin of the teams with each team giving 1 unique action…..continue the round robin until there are no more ideas……some key points to ensure are covered include:</a:t>
            </a:r>
          </a:p>
          <a:p>
            <a:pPr marL="171450" indent="-171450">
              <a:buFont typeface="Arial" pitchFamily="34" charset="0"/>
              <a:buChar char="•"/>
            </a:pPr>
            <a:r>
              <a:rPr lang="en-US" i="1" baseline="0" dirty="0" smtClean="0"/>
              <a:t>Communications (of objectives, progress, successes, challenges, staffing changes, etc.)</a:t>
            </a:r>
          </a:p>
          <a:p>
            <a:pPr marL="171450" indent="-171450">
              <a:buFont typeface="Arial" pitchFamily="34" charset="0"/>
              <a:buChar char="•"/>
            </a:pPr>
            <a:r>
              <a:rPr lang="en-US" i="1" baseline="0" dirty="0" smtClean="0"/>
              <a:t>Delivery (milestone celebrations, do what we say and say what we do, follow-up on actions)</a:t>
            </a:r>
          </a:p>
          <a:p>
            <a:pPr marL="171450" indent="-171450">
              <a:buFont typeface="Arial" pitchFamily="34" charset="0"/>
              <a:buChar char="•"/>
            </a:pPr>
            <a:r>
              <a:rPr lang="en-US" i="1" baseline="0" dirty="0" smtClean="0"/>
              <a:t>Quality (time, budget, deliverables)</a:t>
            </a:r>
          </a:p>
          <a:p>
            <a:pPr marL="171450" indent="-171450">
              <a:buFont typeface="Arial" pitchFamily="34" charset="0"/>
              <a:buChar char="•"/>
            </a:pPr>
            <a:r>
              <a:rPr lang="en-US" i="1" baseline="0" dirty="0" smtClean="0"/>
              <a:t>Show respect (being prepared, not wasting client’s time, eliminate making excuses, no gossiping)</a:t>
            </a:r>
          </a:p>
          <a:p>
            <a:pPr marL="171450" indent="-171450">
              <a:buFont typeface="Arial" pitchFamily="34" charset="0"/>
              <a:buChar char="•"/>
            </a:pPr>
            <a:r>
              <a:rPr lang="en-US" i="1" baseline="0" dirty="0" smtClean="0"/>
              <a:t>Adapting to the client’s environment (their culture for dress, their terminology, their way of doing things, integrating with their team members, socializing, getting to know their business better)</a:t>
            </a:r>
          </a:p>
          <a:p>
            <a:pPr marL="171450" indent="-171450">
              <a:buFont typeface="Arial" pitchFamily="34" charset="0"/>
              <a:buChar char="•"/>
            </a:pPr>
            <a:r>
              <a:rPr lang="en-US" i="1" baseline="0" dirty="0" smtClean="0"/>
              <a:t>Diplomacy (you can be honest while being diplomatic not political)</a:t>
            </a:r>
          </a:p>
          <a:p>
            <a:pPr marL="171450" indent="-171450">
              <a:buFont typeface="Arial" pitchFamily="34" charset="0"/>
              <a:buChar char="•"/>
            </a:pPr>
            <a:r>
              <a:rPr lang="en-US" i="1" baseline="0" dirty="0" smtClean="0"/>
              <a:t>Providing key contact numbers access to other of your firms’ experience and expertise</a:t>
            </a:r>
          </a:p>
          <a:p>
            <a:pPr marL="171450" indent="-171450">
              <a:buFont typeface="Arial" pitchFamily="34" charset="0"/>
              <a:buChar char="•"/>
            </a:pPr>
            <a:r>
              <a:rPr lang="en-US" i="1" baseline="0" dirty="0" smtClean="0"/>
              <a:t>Looking for opportunities to share knowledge (articles of interest, contribute to their newsletters with things like project progress, industry  perspective, etc.))</a:t>
            </a:r>
          </a:p>
          <a:p>
            <a:pPr marL="0" indent="0">
              <a:buFont typeface="Arial" pitchFamily="34" charset="0"/>
              <a:buNone/>
            </a:pPr>
            <a:endParaRPr lang="en-US" i="1" baseline="0" dirty="0" smtClean="0"/>
          </a:p>
          <a:p>
            <a:pPr marL="171450" indent="-171450">
              <a:buFont typeface="Arial" pitchFamily="34" charset="0"/>
              <a:buChar char="•"/>
            </a:pPr>
            <a:endParaRPr lang="en-US" i="1" baseline="0" dirty="0" smtClean="0"/>
          </a:p>
          <a:p>
            <a:endParaRPr lang="en-US" i="1" dirty="0" smtClean="0"/>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26</a:t>
            </a:fld>
            <a:endParaRPr lang="en-US" dirty="0"/>
          </a:p>
        </p:txBody>
      </p:sp>
    </p:spTree>
    <p:extLst>
      <p:ext uri="{BB962C8B-B14F-4D97-AF65-F5344CB8AC3E}">
        <p14:creationId xmlns:p14="http://schemas.microsoft.com/office/powerpoint/2010/main" val="13516462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In any long-term</a:t>
            </a:r>
            <a:r>
              <a:rPr lang="en-US" i="1" baseline="0" dirty="0" smtClean="0"/>
              <a:t> relationships there are bound to be “hiccups” or mistakes that are made….as a consultant the way in which we respond to the mistakes that we make has a lot to do with the depth of the trust we build with our clients…..of course, there are different levels of mistakes. In some cases, even with an existing client relationship that is strong and lots of trust built, we still make those mistakes….in the course of any long-term relationship, how we deal with mistakes can have a major impact on the level of confidence or trust that we have with that client……</a:t>
            </a:r>
          </a:p>
          <a:p>
            <a:endParaRPr lang="en-US" i="1" baseline="0" dirty="0" smtClean="0"/>
          </a:p>
          <a:p>
            <a:r>
              <a:rPr lang="en-US" i="1" baseline="0" dirty="0" smtClean="0"/>
              <a:t>Let’s take a look at these 3 mistakes…….(blue) team would you pick one for your team to discuss……how about the (green team) which of the remaining would you like…..that leaves our (purple)team to take the last remaining mistake….and (red) team, you get a “dealers choice”….select any of the 3 you would like to work on………</a:t>
            </a:r>
          </a:p>
          <a:p>
            <a:endParaRPr lang="en-US" i="1" baseline="0" dirty="0" smtClean="0"/>
          </a:p>
          <a:p>
            <a:r>
              <a:rPr lang="en-US" i="1" baseline="0" dirty="0" smtClean="0"/>
              <a:t>Let me give each team 3 minutes to outline the approach they would take to the mistake they have been assigned (start the clock for 3 minutes)……</a:t>
            </a:r>
          </a:p>
          <a:p>
            <a:endParaRPr lang="en-US" i="1" baseline="0" dirty="0" smtClean="0"/>
          </a:p>
          <a:p>
            <a:r>
              <a:rPr lang="en-US" i="1" baseline="0" dirty="0" smtClean="0"/>
              <a:t>Alright our time is up…..(blue) team get us started…..(facilitate the discussion, probing and documenting on a flip chart)………….that was actually thoughtful and the group has made several really key points….let’s take a look at an approach we have found very helpful and we call in the GEO approach…….</a:t>
            </a:r>
            <a:endParaRPr lang="en-US" i="1" dirty="0" smtClean="0"/>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28</a:t>
            </a:fld>
            <a:endParaRPr lang="en-US" dirty="0"/>
          </a:p>
        </p:txBody>
      </p:sp>
    </p:spTree>
    <p:extLst>
      <p:ext uri="{BB962C8B-B14F-4D97-AF65-F5344CB8AC3E}">
        <p14:creationId xmlns:p14="http://schemas.microsoft.com/office/powerpoint/2010/main" val="20366341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[facilitate a conversation about in</a:t>
            </a:r>
            <a:r>
              <a:rPr lang="en-US" i="0" baseline="0" dirty="0" smtClean="0"/>
              <a:t> any long term relationships errors or mistakes are inevitable. How some small errors can be perceived to be major issues and vice-versa some big errors might also be perceived as small issues; much of this depends on the level of Trust we have established in that relationship]</a:t>
            </a:r>
            <a:endParaRPr lang="en-US" i="0"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29</a:t>
            </a:fld>
            <a:endParaRPr lang="en-US" dirty="0"/>
          </a:p>
        </p:txBody>
      </p:sp>
    </p:spTree>
    <p:extLst>
      <p:ext uri="{BB962C8B-B14F-4D97-AF65-F5344CB8AC3E}">
        <p14:creationId xmlns:p14="http://schemas.microsoft.com/office/powerpoint/2010/main" val="33297628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EAABD022-3D89-4361-BB40-FE6BB868B502}" type="slidenum">
              <a:rPr lang="en-US" smtClean="0"/>
              <a:pPr/>
              <a:t>30</a:t>
            </a:fld>
            <a:endParaRPr lang="en-US" dirty="0"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r>
              <a:rPr lang="en-US" sz="1200" i="1" kern="1200" dirty="0" smtClean="0">
                <a:solidFill>
                  <a:schemeClr val="tx1"/>
                </a:solidFill>
                <a:effectLst/>
                <a:latin typeface="+mn-lt"/>
                <a:ea typeface="+mn-ea"/>
                <a:cs typeface="+mn-cs"/>
              </a:rPr>
              <a:t>Groveling is more than apologizing or saying that you are sorry.  What’s the difference between these two responses?</a:t>
            </a:r>
            <a:r>
              <a:rPr lang="en-US" sz="1200" i="1" kern="1200" baseline="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i="1" kern="1200" dirty="0" smtClean="0">
                <a:solidFill>
                  <a:schemeClr val="tx1"/>
                </a:solidFill>
                <a:effectLst/>
                <a:latin typeface="+mn-lt"/>
                <a:ea typeface="+mn-ea"/>
                <a:cs typeface="+mn-cs"/>
              </a:rPr>
              <a:t>Apologize: I apologize for being late for the interview with your boss.  It was a mistake I shouldn’t have made.  I apologize.</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i="1" kern="1200" dirty="0" smtClean="0">
                <a:solidFill>
                  <a:schemeClr val="tx1"/>
                </a:solidFill>
                <a:effectLst/>
                <a:latin typeface="+mn-lt"/>
                <a:ea typeface="+mn-ea"/>
                <a:cs typeface="+mn-cs"/>
              </a:rPr>
              <a:t>Grovel: I made a big mistake today.  I arrived 10 minutes late for the interview with your boss. Not only did it make me look bad and unprofessional, but worse, it made you look bad as well.  I am really sorry I let you down.</a:t>
            </a:r>
            <a:endParaRPr lang="en-US" sz="1200" kern="1200" dirty="0" smtClean="0">
              <a:solidFill>
                <a:schemeClr val="tx1"/>
              </a:solidFill>
              <a:effectLst/>
              <a:latin typeface="+mn-lt"/>
              <a:ea typeface="+mn-ea"/>
              <a:cs typeface="+mn-cs"/>
            </a:endParaRPr>
          </a:p>
          <a:p>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you see the difference?  When you grovel, you take responsibility for the mistake AND you let your clients know that you recognize the impact of your actions on them.  This additional step starts the process of rebuilding trust.</a:t>
            </a:r>
          </a:p>
          <a:p>
            <a:endParaRPr lang="en-US" sz="1200" i="1" kern="1200" baseline="0" dirty="0" smtClean="0">
              <a:solidFill>
                <a:schemeClr val="tx1"/>
              </a:solidFill>
              <a:effectLst/>
              <a:latin typeface="+mn-lt"/>
              <a:ea typeface="+mn-ea"/>
              <a:cs typeface="+mn-cs"/>
            </a:endParaRPr>
          </a:p>
          <a:p>
            <a:endParaRPr lang="en-US" i="1" baseline="0" dirty="0" smtClean="0"/>
          </a:p>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endParaRPr lang="en-US" i="1" baseline="0" dirty="0" smtClean="0"/>
          </a:p>
          <a:p>
            <a:pPr marL="628650" lvl="1" indent="-171450">
              <a:buFont typeface="Arial" pitchFamily="34" charset="0"/>
              <a:buChar char="•"/>
            </a:pPr>
            <a:endParaRPr lang="en-US" i="1" dirty="0" smtClean="0"/>
          </a:p>
        </p:txBody>
      </p:sp>
    </p:spTree>
    <p:extLst>
      <p:ext uri="{BB962C8B-B14F-4D97-AF65-F5344CB8AC3E}">
        <p14:creationId xmlns:p14="http://schemas.microsoft.com/office/powerpoint/2010/main" val="2835737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This slide</a:t>
            </a:r>
            <a:r>
              <a:rPr lang="en-US" i="1" baseline="0" dirty="0" smtClean="0"/>
              <a:t> depicts the 8 topics in this module………let’s begin with defining what relationship management is…..</a:t>
            </a:r>
            <a:endParaRPr lang="en-US" i="1" dirty="0" smtClean="0"/>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3</a:t>
            </a:fld>
            <a:endParaRPr lang="en-US" dirty="0"/>
          </a:p>
        </p:txBody>
      </p:sp>
    </p:spTree>
    <p:extLst>
      <p:ext uri="{BB962C8B-B14F-4D97-AF65-F5344CB8AC3E}">
        <p14:creationId xmlns:p14="http://schemas.microsoft.com/office/powerpoint/2010/main" val="25929697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EAABD022-3D89-4361-BB40-FE6BB868B502}" type="slidenum">
              <a:rPr lang="en-US" smtClean="0"/>
              <a:pPr/>
              <a:t>31</a:t>
            </a:fld>
            <a:endParaRPr lang="en-US" dirty="0"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lang="en-US" i="1" baseline="0" dirty="0" smtClean="0"/>
              <a:t>Note – What happens when you “Explain” first, then “Grovel,” and then “Offer?” (EGO!)</a:t>
            </a:r>
          </a:p>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endParaRPr lang="en-US" i="1" baseline="0" dirty="0" smtClean="0"/>
          </a:p>
          <a:p>
            <a:pPr marL="628650" lvl="1" indent="-171450">
              <a:buFont typeface="Arial" pitchFamily="34" charset="0"/>
              <a:buChar char="•"/>
            </a:pPr>
            <a:endParaRPr lang="en-US" i="1" dirty="0" smtClean="0"/>
          </a:p>
        </p:txBody>
      </p:sp>
    </p:spTree>
    <p:extLst>
      <p:ext uri="{BB962C8B-B14F-4D97-AF65-F5344CB8AC3E}">
        <p14:creationId xmlns:p14="http://schemas.microsoft.com/office/powerpoint/2010/main" val="26655032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EAABD022-3D89-4361-BB40-FE6BB868B502}" type="slidenum">
              <a:rPr lang="en-US" smtClean="0"/>
              <a:pPr/>
              <a:t>32</a:t>
            </a:fld>
            <a:endParaRPr lang="en-US" dirty="0"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lang="en-US" i="1" baseline="0" dirty="0" smtClean="0"/>
              <a:t>Note – What happens when you “Explain” first, then “Grovel,” and then “Offer?” (EGO)</a:t>
            </a:r>
          </a:p>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endParaRPr lang="en-US" i="1" baseline="0" dirty="0" smtClean="0"/>
          </a:p>
          <a:p>
            <a:pPr marL="628650" lvl="1" indent="-171450">
              <a:buFont typeface="Arial" pitchFamily="34" charset="0"/>
              <a:buChar char="•"/>
            </a:pPr>
            <a:endParaRPr lang="en-US" i="1" dirty="0" smtClean="0"/>
          </a:p>
        </p:txBody>
      </p:sp>
    </p:spTree>
    <p:extLst>
      <p:ext uri="{BB962C8B-B14F-4D97-AF65-F5344CB8AC3E}">
        <p14:creationId xmlns:p14="http://schemas.microsoft.com/office/powerpoint/2010/main" val="28357375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We</a:t>
            </a:r>
            <a:r>
              <a:rPr lang="en-US" i="1" baseline="0" dirty="0" smtClean="0"/>
              <a:t> are at that point  where we are coming up on a break….before we take that break, let’s do a little review</a:t>
            </a:r>
            <a:r>
              <a:rPr lang="en-US" i="0" baseline="0" dirty="0" smtClean="0"/>
              <a:t>…..(conduct backward build up on items including the key words in the definition of Relationship Management, the 4 Stages of Relationship Management, the 5 C’s of trust, and how to recover from mistakes……awarding dots for responses)……</a:t>
            </a:r>
          </a:p>
          <a:p>
            <a:endParaRPr lang="en-US" i="1" baseline="0" dirty="0" smtClean="0"/>
          </a:p>
          <a:p>
            <a:r>
              <a:rPr lang="en-US" i="1" baseline="0" dirty="0" smtClean="0"/>
              <a:t>OK, nice job, let’s take a (10) minute break and we will come back and start on Defining the Need</a:t>
            </a:r>
            <a:r>
              <a:rPr lang="en-US" i="0" baseline="0" dirty="0" smtClean="0"/>
              <a:t>……(start the timer)</a:t>
            </a:r>
            <a:endParaRPr lang="en-US" i="0" dirty="0" smtClean="0"/>
          </a:p>
          <a:p>
            <a:endParaRPr lang="en-US" b="1" i="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33</a:t>
            </a:fld>
            <a:endParaRPr lang="en-US" dirty="0"/>
          </a:p>
        </p:txBody>
      </p:sp>
    </p:spTree>
    <p:extLst>
      <p:ext uri="{BB962C8B-B14F-4D97-AF65-F5344CB8AC3E}">
        <p14:creationId xmlns:p14="http://schemas.microsoft.com/office/powerpoint/2010/main" val="306844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34</a:t>
            </a:fld>
            <a:endParaRPr lang="en-US" dirty="0"/>
          </a:p>
        </p:txBody>
      </p:sp>
    </p:spTree>
    <p:extLst>
      <p:ext uri="{BB962C8B-B14F-4D97-AF65-F5344CB8AC3E}">
        <p14:creationId xmlns:p14="http://schemas.microsoft.com/office/powerpoint/2010/main" val="14915565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35</a:t>
            </a:fld>
            <a:endParaRPr lang="en-US" dirty="0"/>
          </a:p>
        </p:txBody>
      </p:sp>
    </p:spTree>
    <p:extLst>
      <p:ext uri="{BB962C8B-B14F-4D97-AF65-F5344CB8AC3E}">
        <p14:creationId xmlns:p14="http://schemas.microsoft.com/office/powerpoint/2010/main" val="38619032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36</a:t>
            </a:fld>
            <a:endParaRPr lang="en-US" dirty="0"/>
          </a:p>
        </p:txBody>
      </p:sp>
    </p:spTree>
    <p:extLst>
      <p:ext uri="{BB962C8B-B14F-4D97-AF65-F5344CB8AC3E}">
        <p14:creationId xmlns:p14="http://schemas.microsoft.com/office/powerpoint/2010/main" val="18637060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37</a:t>
            </a:fld>
            <a:endParaRPr lang="en-US" dirty="0"/>
          </a:p>
        </p:txBody>
      </p:sp>
    </p:spTree>
    <p:extLst>
      <p:ext uri="{BB962C8B-B14F-4D97-AF65-F5344CB8AC3E}">
        <p14:creationId xmlns:p14="http://schemas.microsoft.com/office/powerpoint/2010/main" val="21884915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38</a:t>
            </a:fld>
            <a:endParaRPr lang="en-US" dirty="0"/>
          </a:p>
        </p:txBody>
      </p:sp>
    </p:spTree>
    <p:extLst>
      <p:ext uri="{BB962C8B-B14F-4D97-AF65-F5344CB8AC3E}">
        <p14:creationId xmlns:p14="http://schemas.microsoft.com/office/powerpoint/2010/main" val="11919775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39</a:t>
            </a:fld>
            <a:endParaRPr lang="en-US" dirty="0"/>
          </a:p>
        </p:txBody>
      </p:sp>
    </p:spTree>
    <p:extLst>
      <p:ext uri="{BB962C8B-B14F-4D97-AF65-F5344CB8AC3E}">
        <p14:creationId xmlns:p14="http://schemas.microsoft.com/office/powerpoint/2010/main" val="10652516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40</a:t>
            </a:fld>
            <a:endParaRPr lang="en-US" dirty="0"/>
          </a:p>
        </p:txBody>
      </p:sp>
    </p:spTree>
    <p:extLst>
      <p:ext uri="{BB962C8B-B14F-4D97-AF65-F5344CB8AC3E}">
        <p14:creationId xmlns:p14="http://schemas.microsoft.com/office/powerpoint/2010/main" val="983572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The</a:t>
            </a:r>
            <a:r>
              <a:rPr lang="en-US" i="1" baseline="0" dirty="0" smtClean="0"/>
              <a:t> dictionary defines relationship as a connection or sustained involvement with a person or group of people…….management is defined as the act of directing or controlling the use of; process of succeeding in accomplishing one’s purpose</a:t>
            </a:r>
          </a:p>
          <a:p>
            <a:endParaRPr lang="en-US" i="1" baseline="0" dirty="0" smtClean="0"/>
          </a:p>
          <a:p>
            <a:r>
              <a:rPr lang="en-US" i="1" baseline="0" dirty="0" smtClean="0"/>
              <a:t>When we put these together, we will define Relationship Management as ………the process of establishing and accomplishing goals related to a sustained involvement with a person or group of people…..as with our definition of consulting, the three key words or phrases are:</a:t>
            </a:r>
          </a:p>
          <a:p>
            <a:pPr marL="228600" indent="-228600">
              <a:buFont typeface="+mj-lt"/>
              <a:buAutoNum type="arabicPeriod"/>
            </a:pPr>
            <a:r>
              <a:rPr lang="en-US" i="1" baseline="0" dirty="0" smtClean="0"/>
              <a:t>Process….yes, relationship management is a process; and that is a key we would like you to take from this class….it is a process so it can be replicated and there are steps we will identify so we can consistently build solid customer relationships……</a:t>
            </a:r>
          </a:p>
          <a:p>
            <a:pPr marL="228600" indent="-228600">
              <a:buFont typeface="+mj-lt"/>
              <a:buAutoNum type="arabicPeriod"/>
            </a:pPr>
            <a:r>
              <a:rPr lang="en-US" i="1" baseline="0" dirty="0" smtClean="0"/>
              <a:t>Establishing and assessing goals…….yes we can set goals for our client relationships and measure/track our progress against these goals that we set…..if we aren’t involved in establishing the goals, then it’s only Relationship Maintenance…not Relationship Management……that means that to be involved with Relationship Management we should be involved in the creation of the goals……..and then, finally…..</a:t>
            </a:r>
          </a:p>
          <a:p>
            <a:pPr marL="228600" indent="-228600">
              <a:buFont typeface="+mj-lt"/>
              <a:buAutoNum type="arabicPeriod"/>
            </a:pPr>
            <a:r>
              <a:rPr lang="en-US" i="1" baseline="0" dirty="0" smtClean="0"/>
              <a:t>Sustained involvement……that’s right, a sustained involvement….will that happen 100% of the time…no, but in many cases when we have better client relationships….achieved through a relationship management process we can achieve sustained involvement with our clients….that means repeat business from our external or our internal clients……wouldn’t that be nice?</a:t>
            </a:r>
          </a:p>
        </p:txBody>
      </p:sp>
      <p:sp>
        <p:nvSpPr>
          <p:cNvPr id="4" name="Slide Number Placeholder 3"/>
          <p:cNvSpPr>
            <a:spLocks noGrp="1"/>
          </p:cNvSpPr>
          <p:nvPr>
            <p:ph type="sldNum" sz="quarter" idx="10"/>
          </p:nvPr>
        </p:nvSpPr>
        <p:spPr/>
        <p:txBody>
          <a:bodyPr/>
          <a:lstStyle/>
          <a:p>
            <a:fld id="{13FBA1D5-D119-4E4C-87A6-230C7B59CEE9}" type="slidenum">
              <a:rPr lang="en-US" smtClean="0"/>
              <a:pPr/>
              <a:t>4</a:t>
            </a:fld>
            <a:endParaRPr lang="en-US" dirty="0"/>
          </a:p>
        </p:txBody>
      </p:sp>
    </p:spTree>
    <p:extLst>
      <p:ext uri="{BB962C8B-B14F-4D97-AF65-F5344CB8AC3E}">
        <p14:creationId xmlns:p14="http://schemas.microsoft.com/office/powerpoint/2010/main" val="2989692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i="1" baseline="0" dirty="0" smtClean="0"/>
              <a:t>Many times consultants get confused or lose clarity around the differences between project management and relationship management…..they think they are one in the same, or one is a science while the other is an art…..let’s look at our definition of Relationship Management and do a comparison between Project Management and Relationship Management………..</a:t>
            </a:r>
          </a:p>
        </p:txBody>
      </p:sp>
      <p:sp>
        <p:nvSpPr>
          <p:cNvPr id="4" name="Slide Number Placeholder 3"/>
          <p:cNvSpPr>
            <a:spLocks noGrp="1"/>
          </p:cNvSpPr>
          <p:nvPr>
            <p:ph type="sldNum" sz="quarter" idx="10"/>
          </p:nvPr>
        </p:nvSpPr>
        <p:spPr/>
        <p:txBody>
          <a:bodyPr/>
          <a:lstStyle/>
          <a:p>
            <a:fld id="{13FBA1D5-D119-4E4C-87A6-230C7B59CEE9}" type="slidenum">
              <a:rPr lang="en-US" smtClean="0"/>
              <a:pPr/>
              <a:t>5</a:t>
            </a:fld>
            <a:endParaRPr lang="en-US" dirty="0"/>
          </a:p>
        </p:txBody>
      </p:sp>
    </p:spTree>
    <p:extLst>
      <p:ext uri="{BB962C8B-B14F-4D97-AF65-F5344CB8AC3E}">
        <p14:creationId xmlns:p14="http://schemas.microsoft.com/office/powerpoint/2010/main" val="3079365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Let’s complete</a:t>
            </a:r>
            <a:r>
              <a:rPr lang="en-US" i="1" baseline="0" dirty="0" smtClean="0"/>
              <a:t> this activity using our teams….before we begin, let me go over a few things:</a:t>
            </a:r>
          </a:p>
          <a:p>
            <a:r>
              <a:rPr lang="en-US" i="1" baseline="0" dirty="0" smtClean="0"/>
              <a:t>Purpose: we are about to do this activity to identify the key differences between the role of a Project Manager and a Relationship Manager across 4 dimensions: 1) Scope of objectives, 2) Focus of objectives, 3) Limits of authority and, 4) Measure of success</a:t>
            </a:r>
          </a:p>
          <a:p>
            <a:endParaRPr lang="en-US" i="1" baseline="0" dirty="0" smtClean="0"/>
          </a:p>
          <a:p>
            <a:r>
              <a:rPr lang="en-US" i="1" baseline="0" dirty="0" smtClean="0"/>
              <a:t>Example: as an example if we were differentiating the role of a pilot and a flight attendant a pilot is responsible for flying the airplane….what else is the pilot responsible for (let them respond), good…..on the other hand the flight attendant is responsible for passenger compliance with FAA regulations regarding the use of seat belts…..what else is the flight attendant responsible for…..(let them respond)….</a:t>
            </a:r>
          </a:p>
          <a:p>
            <a:endParaRPr lang="en-US" i="1" baseline="0" dirty="0" smtClean="0"/>
          </a:p>
          <a:p>
            <a:r>
              <a:rPr lang="en-US" i="1" baseline="0" dirty="0" smtClean="0"/>
              <a:t>Directions: the way we are going to do this will be as follows….I will start on my (right) and ask the (purple team) to select which row they would like to complete……OK, next the (blue) team, which of the remaining rows would you like…..great….(continue until each team has an assigned row (or rows)…..</a:t>
            </a:r>
          </a:p>
          <a:p>
            <a:endParaRPr lang="en-US" i="1" baseline="0" dirty="0" smtClean="0"/>
          </a:p>
          <a:p>
            <a:r>
              <a:rPr lang="en-US" i="1" baseline="0" dirty="0" smtClean="0"/>
              <a:t>For the row you have selected, I would like our new team leader (assign a new team lead for each team)……to write a characteristic identified by their team for either the Project Manager or Relationship Manager column with each of the characteristics listed on a stickie labeled either PM (for Project Manager) or RM (for Relationship Manager)…….you may identify as many differentiation characteristics as possible…… remember you will get a dot for each unique characteristic for your row……..I will set 3 minutes on our clock to complete this exercise…..</a:t>
            </a:r>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6</a:t>
            </a:fld>
            <a:endParaRPr lang="en-US" dirty="0"/>
          </a:p>
        </p:txBody>
      </p:sp>
    </p:spTree>
    <p:extLst>
      <p:ext uri="{BB962C8B-B14F-4D97-AF65-F5344CB8AC3E}">
        <p14:creationId xmlns:p14="http://schemas.microsoft.com/office/powerpoint/2010/main" val="3675256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baseline="0" dirty="0" smtClean="0"/>
              <a:t>Exceptions: (none)</a:t>
            </a:r>
          </a:p>
          <a:p>
            <a:endParaRPr lang="en-US" i="1" baseline="0" dirty="0" smtClean="0"/>
          </a:p>
          <a:p>
            <a:r>
              <a:rPr lang="en-US" i="1" baseline="0" dirty="0" smtClean="0"/>
              <a:t>Questions: before we begin, are there any questions about what we are about to do? (respond to questions)……</a:t>
            </a:r>
          </a:p>
          <a:p>
            <a:endParaRPr lang="en-US" i="1" baseline="0" dirty="0" smtClean="0"/>
          </a:p>
          <a:p>
            <a:r>
              <a:rPr lang="en-US" i="1" dirty="0" smtClean="0"/>
              <a:t>Starting question:</a:t>
            </a:r>
            <a:r>
              <a:rPr lang="en-US" i="1" baseline="0" dirty="0" smtClean="0"/>
              <a:t> think about a project you have been a part of……..it could have been a consulting engagement……it might have been a school project…..think about the characteristics that contrasted what the person did that managed that project and the characteristics of the person or things the relationship manager did……..now let’s write those characteristics on our sticky notes……..let’s gets started now (start the timer)</a:t>
            </a:r>
          </a:p>
          <a:p>
            <a:endParaRPr lang="en-US" i="1" baseline="0" dirty="0" smtClean="0"/>
          </a:p>
          <a:p>
            <a:r>
              <a:rPr lang="en-US" i="1" baseline="0" dirty="0" smtClean="0"/>
              <a:t>When the timer sounds…….OK, let’s stop writing and start with the top row….(color) team, can your team leader come up to the flip chart, read your sticky note and then post that sticky note in the appropriate column…..(as each team completes the posting of their sticky notes, have the other teams give them a round of applause; after all teams have completed their postings, facilitate a discussion for additions, challenges, similarities, etc. </a:t>
            </a:r>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7</a:t>
            </a:fld>
            <a:endParaRPr lang="en-US" dirty="0"/>
          </a:p>
        </p:txBody>
      </p:sp>
    </p:spTree>
    <p:extLst>
      <p:ext uri="{BB962C8B-B14F-4D97-AF65-F5344CB8AC3E}">
        <p14:creationId xmlns:p14="http://schemas.microsoft.com/office/powerpoint/2010/main" val="481458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baseline="0" dirty="0" smtClean="0"/>
          </a:p>
          <a:p>
            <a:r>
              <a:rPr lang="en-US" i="1" baseline="0" dirty="0" smtClean="0"/>
              <a:t>		PM							RM</a:t>
            </a:r>
          </a:p>
          <a:p>
            <a:endParaRPr lang="en-US" i="1" baseline="0" dirty="0" smtClean="0"/>
          </a:p>
          <a:p>
            <a:r>
              <a:rPr lang="en-US" i="1" baseline="0" dirty="0" smtClean="0"/>
              <a:t>Scope		completed project on time, on budget			client sat</a:t>
            </a:r>
          </a:p>
          <a:p>
            <a:endParaRPr lang="en-US" i="1" baseline="0" dirty="0" smtClean="0"/>
          </a:p>
          <a:p>
            <a:r>
              <a:rPr lang="en-US" i="1" baseline="0" dirty="0" smtClean="0"/>
              <a:t>Focus		status reporting, resource allocation			understanding needs, expectations, progress, and satisfaction</a:t>
            </a:r>
          </a:p>
          <a:p>
            <a:endParaRPr lang="en-US" i="1" baseline="0" dirty="0" smtClean="0"/>
          </a:p>
          <a:p>
            <a:r>
              <a:rPr lang="en-US" i="1" baseline="0" dirty="0" smtClean="0"/>
              <a:t>Limits		project charter; formal; concrete			client sat and repeat biz; know now formal boundaries</a:t>
            </a:r>
          </a:p>
          <a:p>
            <a:endParaRPr lang="en-US" i="1" baseline="0" dirty="0" smtClean="0"/>
          </a:p>
          <a:p>
            <a:r>
              <a:rPr lang="en-US" i="1" baseline="0" dirty="0" smtClean="0"/>
              <a:t>Measures	time, budget, what was done				your ability to influence</a:t>
            </a:r>
          </a:p>
          <a:p>
            <a:endParaRPr lang="en-US" i="1" baseline="0" dirty="0" smtClean="0"/>
          </a:p>
          <a:p>
            <a:r>
              <a:rPr lang="en-US" i="0" baseline="0" dirty="0" smtClean="0"/>
              <a:t>Conclude with a key point summary that includes: </a:t>
            </a:r>
          </a:p>
          <a:p>
            <a:pPr marL="171450" indent="-171450">
              <a:buFont typeface="Arial" pitchFamily="34" charset="0"/>
              <a:buChar char="•"/>
            </a:pPr>
            <a:r>
              <a:rPr lang="en-US" i="1" baseline="0" dirty="0" smtClean="0"/>
              <a:t> in any engagement we must be clear on who is doing each role. </a:t>
            </a:r>
          </a:p>
          <a:p>
            <a:pPr marL="171450" indent="-171450">
              <a:buFont typeface="Arial" pitchFamily="34" charset="0"/>
              <a:buChar char="•"/>
            </a:pPr>
            <a:r>
              <a:rPr lang="en-US" i="1" baseline="0" dirty="0" smtClean="0"/>
              <a:t>One person may do both, but he/she must invest time on both. </a:t>
            </a:r>
          </a:p>
          <a:p>
            <a:pPr marL="171450" indent="-171450">
              <a:buFont typeface="Arial" pitchFamily="34" charset="0"/>
              <a:buChar char="•"/>
            </a:pPr>
            <a:r>
              <a:rPr lang="en-US" i="1" baseline="0" dirty="0" smtClean="0"/>
              <a:t>Where do we learn Project Management? In school, grad school, PMI………)</a:t>
            </a:r>
          </a:p>
          <a:p>
            <a:pPr marL="171450" indent="-171450">
              <a:buFont typeface="Arial" pitchFamily="34" charset="0"/>
              <a:buChar char="•"/>
            </a:pPr>
            <a:r>
              <a:rPr lang="en-US" i="1" baseline="0" dirty="0" smtClean="0"/>
              <a:t>Where do we learn Relationship Management? In life’s experiences, in this course, watching others who did it well, etc.</a:t>
            </a:r>
            <a:endParaRPr lang="en-US" i="1" dirty="0" smtClean="0"/>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8</a:t>
            </a:fld>
            <a:endParaRPr lang="en-US" dirty="0"/>
          </a:p>
        </p:txBody>
      </p:sp>
    </p:spTree>
    <p:extLst>
      <p:ext uri="{BB962C8B-B14F-4D97-AF65-F5344CB8AC3E}">
        <p14:creationId xmlns:p14="http://schemas.microsoft.com/office/powerpoint/2010/main" val="3034767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Alright, now</a:t>
            </a:r>
            <a:r>
              <a:rPr lang="en-US" i="1" baseline="0" dirty="0" smtClean="0"/>
              <a:t> that we have shared what you have identified the characteristics that differentiate project management from relationship management, remember we started with our definition of Relationship Management…..(green) team, can you give me 1 of the 3 key phrases or words in our definition?.....great job, (blue) team, how about another……etc.</a:t>
            </a:r>
          </a:p>
          <a:p>
            <a:endParaRPr lang="en-US" i="1" baseline="0" dirty="0" smtClean="0"/>
          </a:p>
          <a:p>
            <a:r>
              <a:rPr lang="en-US" i="1" baseline="0" dirty="0" smtClean="0"/>
              <a:t>Nicely done…..well if we define it as a process there must be steps of stages that we can identify……let’s do that; there are 4 stages in Relationship Management:</a:t>
            </a:r>
          </a:p>
          <a:p>
            <a:pPr marL="228600" indent="-228600">
              <a:buFont typeface="+mj-lt"/>
              <a:buAutoNum type="arabicPeriod"/>
            </a:pPr>
            <a:r>
              <a:rPr lang="en-US" i="1" baseline="0" dirty="0" smtClean="0"/>
              <a:t>Establishing/Assessing Goals</a:t>
            </a:r>
          </a:p>
          <a:p>
            <a:pPr marL="228600" indent="-228600">
              <a:buFont typeface="+mj-lt"/>
              <a:buAutoNum type="arabicPeriod"/>
            </a:pPr>
            <a:r>
              <a:rPr lang="en-US" i="1" baseline="0" dirty="0" smtClean="0"/>
              <a:t>Gaining the client’s confidence</a:t>
            </a:r>
          </a:p>
          <a:p>
            <a:pPr marL="228600" indent="-228600">
              <a:buFont typeface="+mj-lt"/>
              <a:buAutoNum type="arabicPeriod"/>
            </a:pPr>
            <a:r>
              <a:rPr lang="en-US" i="1" baseline="0" dirty="0" smtClean="0"/>
              <a:t>Maintaining the client’s confidence</a:t>
            </a:r>
          </a:p>
          <a:p>
            <a:pPr marL="228600" indent="-228600">
              <a:buFont typeface="+mj-lt"/>
              <a:buAutoNum type="arabicPeriod"/>
            </a:pPr>
            <a:r>
              <a:rPr lang="en-US" i="1" baseline="0" dirty="0" smtClean="0"/>
              <a:t>Recovering from mistakes</a:t>
            </a:r>
          </a:p>
          <a:p>
            <a:pPr marL="228600" indent="-228600">
              <a:buFont typeface="+mj-lt"/>
              <a:buAutoNum type="arabicPeriod"/>
            </a:pPr>
            <a:endParaRPr lang="en-US" i="1" baseline="0" dirty="0" smtClean="0"/>
          </a:p>
          <a:p>
            <a:pPr marL="228600" indent="-228600">
              <a:buFont typeface="+mj-lt"/>
              <a:buAutoNum type="arabicPeriod"/>
            </a:pPr>
            <a:endParaRPr lang="en-US" i="1" baseline="0" dirty="0" smtClean="0"/>
          </a:p>
          <a:p>
            <a:pPr marL="0" indent="0">
              <a:buFont typeface="+mj-lt"/>
              <a:buNone/>
            </a:pPr>
            <a:r>
              <a:rPr lang="en-US" i="1" dirty="0" smtClean="0"/>
              <a:t>Before</a:t>
            </a:r>
            <a:r>
              <a:rPr lang="en-US" i="1" baseline="0" dirty="0" smtClean="0"/>
              <a:t> we talk about applying some of these 4 stages, let’s take a look at some sample relationship management goals…….</a:t>
            </a:r>
            <a:endParaRPr lang="en-US" i="1" dirty="0" smtClean="0"/>
          </a:p>
          <a:p>
            <a:endParaRPr lang="en-US" dirty="0"/>
          </a:p>
        </p:txBody>
      </p:sp>
      <p:sp>
        <p:nvSpPr>
          <p:cNvPr id="4" name="Slide Number Placeholder 3"/>
          <p:cNvSpPr>
            <a:spLocks noGrp="1"/>
          </p:cNvSpPr>
          <p:nvPr>
            <p:ph type="sldNum" sz="quarter" idx="10"/>
          </p:nvPr>
        </p:nvSpPr>
        <p:spPr/>
        <p:txBody>
          <a:bodyPr/>
          <a:lstStyle/>
          <a:p>
            <a:fld id="{13FBA1D5-D119-4E4C-87A6-230C7B59CEE9}" type="slidenum">
              <a:rPr lang="en-US" smtClean="0"/>
              <a:pPr/>
              <a:t>9</a:t>
            </a:fld>
            <a:endParaRPr lang="en-US" dirty="0"/>
          </a:p>
        </p:txBody>
      </p:sp>
    </p:spTree>
    <p:extLst>
      <p:ext uri="{BB962C8B-B14F-4D97-AF65-F5344CB8AC3E}">
        <p14:creationId xmlns:p14="http://schemas.microsoft.com/office/powerpoint/2010/main" val="11981388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d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7" name="Picture 16" descr="background_standard_screen.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783390" y="2422695"/>
            <a:ext cx="5356755" cy="1470025"/>
          </a:xfrm>
        </p:spPr>
        <p:txBody>
          <a:bodyPr anchor="t">
            <a:normAutofit/>
          </a:bodyPr>
          <a:lstStyle>
            <a:lvl1pPr>
              <a:lnSpc>
                <a:spcPts val="5420"/>
              </a:lnSpc>
              <a:defRPr sz="6600" cap="all" spc="-150"/>
            </a:lvl1pPr>
          </a:lstStyle>
          <a:p>
            <a:r>
              <a:rPr lang="en-US" smtClean="0"/>
              <a:t>Click to edit Master title style</a:t>
            </a:r>
            <a:endParaRPr lang="en-US" dirty="0"/>
          </a:p>
        </p:txBody>
      </p:sp>
      <p:sp>
        <p:nvSpPr>
          <p:cNvPr id="7" name="Rectangle 6"/>
          <p:cNvSpPr/>
          <p:nvPr/>
        </p:nvSpPr>
        <p:spPr>
          <a:xfrm>
            <a:off x="1" y="0"/>
            <a:ext cx="342942"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p:nvSpPr>
        <p:spPr>
          <a:xfrm>
            <a:off x="332700" y="0"/>
            <a:ext cx="92493"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a:stretch>
            <a:fillRect/>
          </a:stretch>
        </p:blipFill>
        <p:spPr>
          <a:xfrm>
            <a:off x="6519411" y="6360186"/>
            <a:ext cx="2335269" cy="444477"/>
          </a:xfrm>
          <a:prstGeom prst="rect">
            <a:avLst/>
          </a:prstGeom>
        </p:spPr>
      </p:pic>
      <p:sp>
        <p:nvSpPr>
          <p:cNvPr id="12" name="Slide Number Placeholder 5"/>
          <p:cNvSpPr txBox="1">
            <a:spLocks/>
          </p:cNvSpPr>
          <p:nvPr/>
        </p:nvSpPr>
        <p:spPr>
          <a:xfrm>
            <a:off x="0" y="6446708"/>
            <a:ext cx="342943" cy="365125"/>
          </a:xfrm>
          <a:prstGeom prst="rect">
            <a:avLst/>
          </a:prstGeom>
        </p:spPr>
        <p:txBody>
          <a:bodyPr vert="horz" lIns="91440" tIns="45720" rIns="91440" bIns="45720" rtlCol="0" anchor="b"/>
          <a:lstStyle>
            <a:lvl1pPr algn="ctr">
              <a:defRPr sz="1000">
                <a:solidFill>
                  <a:schemeClr val="bg1"/>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fld id="{F29FD61F-2294-5D42-A9D7-9928D42B3773}" type="slidenum">
              <a:rPr kumimoji="0" lang="en-US" sz="1000" b="0" i="0" u="none" strike="noStrike" kern="1200" cap="none" spc="0" normalizeH="0" baseline="0" noProof="0" smtClean="0">
                <a:ln>
                  <a:noFill/>
                </a:ln>
                <a:solidFill>
                  <a:schemeClr val="bg1"/>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mn-lt"/>
              <a:ea typeface="+mn-ea"/>
              <a:cs typeface="+mn-cs"/>
            </a:endParaRPr>
          </a:p>
        </p:txBody>
      </p:sp>
      <p:sp>
        <p:nvSpPr>
          <p:cNvPr id="13" name="Content Placeholder 13"/>
          <p:cNvSpPr>
            <a:spLocks noGrp="1"/>
          </p:cNvSpPr>
          <p:nvPr>
            <p:ph sz="quarter" idx="10" hasCustomPrompt="1"/>
          </p:nvPr>
        </p:nvSpPr>
        <p:spPr>
          <a:xfrm>
            <a:off x="783390" y="4240003"/>
            <a:ext cx="4644720" cy="914400"/>
          </a:xfrm>
        </p:spPr>
        <p:txBody>
          <a:bodyPr/>
          <a:lstStyle>
            <a:lvl1pPr marL="0" indent="0">
              <a:spcBef>
                <a:spcPts val="768"/>
              </a:spcBef>
              <a:buNone/>
              <a:defRPr cap="all">
                <a:solidFill>
                  <a:srgbClr val="A0DBE6"/>
                </a:solidFill>
              </a:defRPr>
            </a:lvl1pPr>
            <a:lvl2pPr marL="0" indent="0">
              <a:spcBef>
                <a:spcPts val="768"/>
              </a:spcBef>
              <a:buNone/>
              <a:defRPr/>
            </a:lvl2pPr>
            <a:lvl3pPr marL="0" indent="0">
              <a:spcBef>
                <a:spcPts val="768"/>
              </a:spcBef>
              <a:buNone/>
              <a:defRPr/>
            </a:lvl3pPr>
            <a:lvl4pPr marL="0" indent="0">
              <a:spcBef>
                <a:spcPts val="768"/>
              </a:spcBef>
              <a:buNone/>
              <a:defRPr/>
            </a:lvl4pPr>
            <a:lvl5pPr marL="0" indent="0">
              <a:spcBef>
                <a:spcPts val="768"/>
              </a:spcBef>
              <a:buNone/>
              <a:defRPr/>
            </a:lvl5pPr>
          </a:lstStyle>
          <a:p>
            <a:pPr lvl="0"/>
            <a:r>
              <a:rPr lang="en-US" dirty="0" smtClean="0"/>
              <a:t>ENTER SECTION HERE</a:t>
            </a:r>
            <a:endParaRPr lang="en-US" dirty="0"/>
          </a:p>
        </p:txBody>
      </p:sp>
      <p:pic>
        <p:nvPicPr>
          <p:cNvPr id="14" name="Picture 13"/>
          <p:cNvPicPr>
            <a:picLocks noChangeAspect="1"/>
          </p:cNvPicPr>
          <p:nvPr/>
        </p:nvPicPr>
        <p:blipFill>
          <a:blip r:embed="rId4"/>
          <a:stretch>
            <a:fillRect/>
          </a:stretch>
        </p:blipFill>
        <p:spPr>
          <a:xfrm>
            <a:off x="5996887" y="1771917"/>
            <a:ext cx="3188182" cy="3564146"/>
          </a:xfrm>
          <a:prstGeom prst="rect">
            <a:avLst/>
          </a:prstGeom>
        </p:spPr>
      </p:pic>
      <p:sp>
        <p:nvSpPr>
          <p:cNvPr id="15" name="TextBox 14"/>
          <p:cNvSpPr txBox="1"/>
          <p:nvPr/>
        </p:nvSpPr>
        <p:spPr>
          <a:xfrm>
            <a:off x="680960" y="6565612"/>
            <a:ext cx="3357009" cy="246221"/>
          </a:xfrm>
          <a:prstGeom prst="rect">
            <a:avLst/>
          </a:prstGeom>
          <a:noFill/>
        </p:spPr>
        <p:txBody>
          <a:bodyPr wrap="none" rtlCol="0">
            <a:spAutoFit/>
          </a:bodyPr>
          <a:lstStyle/>
          <a:p>
            <a:pPr algn="l"/>
            <a:r>
              <a:rPr lang="en-US" sz="1000" dirty="0" smtClean="0">
                <a:solidFill>
                  <a:srgbClr val="00467F"/>
                </a:solidFill>
                <a:latin typeface="Franklin Gothic Book"/>
                <a:cs typeface="Franklin Gothic Book"/>
              </a:rPr>
              <a:t>Copyright </a:t>
            </a:r>
            <a:r>
              <a:rPr lang="en-US" sz="1000" dirty="0" smtClean="0">
                <a:solidFill>
                  <a:srgbClr val="00467F"/>
                </a:solidFill>
                <a:latin typeface="Franklin Gothic Book"/>
                <a:cs typeface="Franklin Gothic Book"/>
              </a:rPr>
              <a:t>1992-2016, </a:t>
            </a:r>
            <a:r>
              <a:rPr lang="en-US" sz="1000" dirty="0" smtClean="0">
                <a:solidFill>
                  <a:srgbClr val="00467F"/>
                </a:solidFill>
                <a:latin typeface="Franklin Gothic Book"/>
                <a:cs typeface="Franklin Gothic Book"/>
              </a:rPr>
              <a:t>Leadership Strategies, Inc. - </a:t>
            </a:r>
            <a:r>
              <a:rPr lang="en-US" sz="1000" dirty="0" smtClean="0">
                <a:solidFill>
                  <a:srgbClr val="00467F"/>
                </a:solidFill>
                <a:latin typeface="Franklin Gothic Book"/>
                <a:cs typeface="Franklin Gothic Book"/>
              </a:rPr>
              <a:t>V16.01</a:t>
            </a:r>
            <a:endParaRPr lang="en-US" sz="1000" dirty="0" smtClean="0">
              <a:solidFill>
                <a:srgbClr val="00467F"/>
              </a:solidFill>
              <a:latin typeface="Franklin Gothic Book"/>
              <a:cs typeface="Franklin Gothic Book"/>
            </a:endParaRPr>
          </a:p>
        </p:txBody>
      </p:sp>
      <p:sp>
        <p:nvSpPr>
          <p:cNvPr id="16" name="TextBox 15"/>
          <p:cNvSpPr txBox="1"/>
          <p:nvPr/>
        </p:nvSpPr>
        <p:spPr>
          <a:xfrm>
            <a:off x="4056343" y="6565612"/>
            <a:ext cx="2268257" cy="246221"/>
          </a:xfrm>
          <a:prstGeom prst="rect">
            <a:avLst/>
          </a:prstGeom>
          <a:noFill/>
        </p:spPr>
        <p:txBody>
          <a:bodyPr wrap="none" rtlCol="0">
            <a:spAutoFit/>
          </a:bodyPr>
          <a:lstStyle/>
          <a:p>
            <a:pPr algn="ctr"/>
            <a:r>
              <a:rPr lang="en-US" sz="1000" dirty="0" smtClean="0">
                <a:solidFill>
                  <a:srgbClr val="00467F"/>
                </a:solidFill>
                <a:latin typeface="Franklin Gothic Book"/>
                <a:cs typeface="Franklin Gothic Book"/>
              </a:rPr>
              <a:t>Duplication prohibited without consent</a:t>
            </a:r>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pic>
        <p:nvPicPr>
          <p:cNvPr id="4" name="Picture 8"/>
          <p:cNvPicPr>
            <a:picLocks noChangeAspect="1"/>
          </p:cNvPicPr>
          <p:nvPr userDrawn="1"/>
        </p:nvPicPr>
        <p:blipFill>
          <a:blip r:embed="rId2"/>
          <a:srcRect/>
          <a:stretch>
            <a:fillRect/>
          </a:stretch>
        </p:blipFill>
        <p:spPr bwMode="auto">
          <a:xfrm>
            <a:off x="6500813" y="6356350"/>
            <a:ext cx="2354262" cy="447675"/>
          </a:xfrm>
          <a:prstGeom prst="rect">
            <a:avLst/>
          </a:prstGeom>
          <a:noFill/>
          <a:ln w="9525">
            <a:noFill/>
            <a:miter lim="800000"/>
            <a:headEnd/>
            <a:tailEnd/>
          </a:ln>
        </p:spPr>
      </p:pic>
      <p:sp>
        <p:nvSpPr>
          <p:cNvPr id="5" name="TextBox 4"/>
          <p:cNvSpPr txBox="1">
            <a:spLocks noChangeArrowheads="1"/>
          </p:cNvSpPr>
          <p:nvPr userDrawn="1"/>
        </p:nvSpPr>
        <p:spPr bwMode="auto">
          <a:xfrm>
            <a:off x="3709988" y="6565900"/>
            <a:ext cx="22669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eaLnBrk="1" hangingPunct="1">
              <a:defRPr/>
            </a:pPr>
            <a:r>
              <a:rPr lang="en-US" altLang="en-US" sz="1000" b="0" dirty="0" smtClean="0">
                <a:solidFill>
                  <a:schemeClr val="bg1"/>
                </a:solidFill>
                <a:latin typeface="Franklin Gothic Book" panose="020B0503020102020204" pitchFamily="34" charset="0"/>
              </a:rPr>
              <a:t>Duplication prohibited without consent</a:t>
            </a:r>
          </a:p>
        </p:txBody>
      </p:sp>
      <p:sp>
        <p:nvSpPr>
          <p:cNvPr id="6" name="TextBox 5"/>
          <p:cNvSpPr txBox="1">
            <a:spLocks noChangeArrowheads="1"/>
          </p:cNvSpPr>
          <p:nvPr userDrawn="1"/>
        </p:nvSpPr>
        <p:spPr bwMode="auto">
          <a:xfrm>
            <a:off x="414338" y="6565900"/>
            <a:ext cx="32928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eaLnBrk="1" hangingPunct="1">
              <a:defRPr/>
            </a:pPr>
            <a:r>
              <a:rPr lang="en-US" altLang="en-US" sz="1000" b="0" dirty="0" smtClean="0">
                <a:solidFill>
                  <a:schemeClr val="bg1"/>
                </a:solidFill>
                <a:latin typeface="Franklin Gothic Book" panose="020B0503020102020204" pitchFamily="34" charset="0"/>
              </a:rPr>
              <a:t>Copyright </a:t>
            </a:r>
            <a:r>
              <a:rPr lang="en-US" altLang="en-US" sz="1000" b="0" dirty="0" smtClean="0">
                <a:solidFill>
                  <a:schemeClr val="bg1"/>
                </a:solidFill>
                <a:latin typeface="Franklin Gothic Book" panose="020B0503020102020204" pitchFamily="34" charset="0"/>
              </a:rPr>
              <a:t>1992-2016, </a:t>
            </a:r>
            <a:r>
              <a:rPr lang="en-US" altLang="en-US" sz="1000" b="0" dirty="0" smtClean="0">
                <a:solidFill>
                  <a:schemeClr val="bg1"/>
                </a:solidFill>
                <a:latin typeface="Franklin Gothic Book" panose="020B0503020102020204" pitchFamily="34" charset="0"/>
              </a:rPr>
              <a:t>Leadership Strategies, Inc. </a:t>
            </a:r>
            <a:r>
              <a:rPr lang="en-US" altLang="en-US" sz="1000" b="0" dirty="0" smtClean="0">
                <a:solidFill>
                  <a:schemeClr val="bg1"/>
                </a:solidFill>
                <a:latin typeface="Franklin Gothic Book" panose="020B0503020102020204" pitchFamily="34" charset="0"/>
              </a:rPr>
              <a:t>V16.01</a:t>
            </a:r>
            <a:endParaRPr lang="en-US" altLang="en-US" sz="1000" b="0" dirty="0" smtClean="0">
              <a:solidFill>
                <a:schemeClr val="bg1"/>
              </a:solidFill>
              <a:latin typeface="Franklin Gothic Book" panose="020B0503020102020204" pitchFamily="34" charset="0"/>
            </a:endParaRPr>
          </a:p>
        </p:txBody>
      </p:sp>
      <p:sp>
        <p:nvSpPr>
          <p:cNvPr id="8" name="Title 7"/>
          <p:cNvSpPr>
            <a:spLocks noGrp="1"/>
          </p:cNvSpPr>
          <p:nvPr>
            <p:ph type="title"/>
          </p:nvPr>
        </p:nvSpPr>
        <p:spPr>
          <a:xfrm>
            <a:off x="783390" y="2412474"/>
            <a:ext cx="8071290" cy="1694614"/>
          </a:xfrm>
        </p:spPr>
        <p:txBody>
          <a:bodyPr>
            <a:noAutofit/>
          </a:bodyPr>
          <a:lstStyle>
            <a:lvl1pPr>
              <a:defRPr sz="5200">
                <a:solidFill>
                  <a:schemeClr val="bg1"/>
                </a:solidFill>
                <a:latin typeface="Franklin Gothic Book"/>
                <a:cs typeface="Franklin Gothic Book"/>
              </a:defRPr>
            </a:lvl1pPr>
          </a:lstStyle>
          <a:p>
            <a:r>
              <a:rPr lang="en-US" dirty="0" smtClean="0"/>
              <a:t>Click to edit Master title style</a:t>
            </a:r>
            <a:endParaRPr lang="en-US" dirty="0"/>
          </a:p>
        </p:txBody>
      </p:sp>
      <p:sp>
        <p:nvSpPr>
          <p:cNvPr id="7" name="Slide Number Placeholder 5"/>
          <p:cNvSpPr>
            <a:spLocks noGrp="1"/>
          </p:cNvSpPr>
          <p:nvPr>
            <p:ph type="sldNum" sz="quarter" idx="10"/>
          </p:nvPr>
        </p:nvSpPr>
        <p:spPr>
          <a:xfrm>
            <a:off x="0" y="6446838"/>
            <a:ext cx="342900" cy="365125"/>
          </a:xfrm>
        </p:spPr>
        <p:txBody>
          <a:bodyPr anchor="b"/>
          <a:lstStyle>
            <a:lvl1pPr algn="ctr">
              <a:defRPr sz="1000">
                <a:solidFill>
                  <a:schemeClr val="bg1"/>
                </a:solidFill>
              </a:defRPr>
            </a:lvl1pPr>
          </a:lstStyle>
          <a:p>
            <a:fld id="{43219808-9B2A-4404-88B2-94B628D6694C}" type="slidenum">
              <a:rPr lang="en-US" altLang="en-US"/>
              <a:pPr/>
              <a:t>‹#›</a:t>
            </a:fld>
            <a:endParaRPr lang="en-US" altLang="en-US" dirty="0"/>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6500608" y="6356607"/>
            <a:ext cx="2354072" cy="448056"/>
          </a:xfrm>
          <a:prstGeom prst="rect">
            <a:avLst/>
          </a:prstGeom>
        </p:spPr>
      </p:pic>
      <p:sp>
        <p:nvSpPr>
          <p:cNvPr id="3" name="TextBox 2"/>
          <p:cNvSpPr txBox="1"/>
          <p:nvPr userDrawn="1"/>
        </p:nvSpPr>
        <p:spPr>
          <a:xfrm>
            <a:off x="358985" y="6565612"/>
            <a:ext cx="3292889" cy="246221"/>
          </a:xfrm>
          <a:prstGeom prst="rect">
            <a:avLst/>
          </a:prstGeom>
          <a:noFill/>
        </p:spPr>
        <p:txBody>
          <a:bodyPr wrap="none" rtlCol="0">
            <a:spAutoFit/>
          </a:bodyPr>
          <a:lstStyle/>
          <a:p>
            <a:pPr algn="l"/>
            <a:r>
              <a:rPr lang="en-US" sz="1000" baseline="0" dirty="0" smtClean="0">
                <a:solidFill>
                  <a:schemeClr val="bg1"/>
                </a:solidFill>
                <a:latin typeface="Franklin Gothic Book"/>
                <a:cs typeface="Franklin Gothic Book"/>
              </a:rPr>
              <a:t>Copyright </a:t>
            </a:r>
            <a:r>
              <a:rPr lang="en-US" sz="1000" baseline="0" dirty="0" smtClean="0">
                <a:solidFill>
                  <a:schemeClr val="bg1"/>
                </a:solidFill>
                <a:latin typeface="Franklin Gothic Book"/>
                <a:cs typeface="Franklin Gothic Book"/>
              </a:rPr>
              <a:t>1992-2016, </a:t>
            </a:r>
            <a:r>
              <a:rPr lang="en-US" sz="1000" baseline="0" dirty="0" smtClean="0">
                <a:solidFill>
                  <a:schemeClr val="bg1"/>
                </a:solidFill>
                <a:latin typeface="Franklin Gothic Book"/>
                <a:cs typeface="Franklin Gothic Book"/>
              </a:rPr>
              <a:t>Leadership Strategies, Inc. </a:t>
            </a:r>
            <a:r>
              <a:rPr lang="en-US" sz="1000" baseline="0" dirty="0" smtClean="0">
                <a:solidFill>
                  <a:schemeClr val="bg1"/>
                </a:solidFill>
                <a:latin typeface="Franklin Gothic Book"/>
                <a:cs typeface="Franklin Gothic Book"/>
              </a:rPr>
              <a:t>V16.01</a:t>
            </a:r>
            <a:endParaRPr lang="en-US" sz="1000" baseline="0" dirty="0" smtClean="0">
              <a:solidFill>
                <a:schemeClr val="bg1"/>
              </a:solidFill>
              <a:latin typeface="Franklin Gothic Book"/>
              <a:cs typeface="Franklin Gothic Book"/>
            </a:endParaRPr>
          </a:p>
        </p:txBody>
      </p:sp>
      <p:sp>
        <p:nvSpPr>
          <p:cNvPr id="6" name="TextBox 5"/>
          <p:cNvSpPr txBox="1"/>
          <p:nvPr userDrawn="1"/>
        </p:nvSpPr>
        <p:spPr>
          <a:xfrm>
            <a:off x="3709390" y="6565612"/>
            <a:ext cx="2268257" cy="246221"/>
          </a:xfrm>
          <a:prstGeom prst="rect">
            <a:avLst/>
          </a:prstGeom>
          <a:noFill/>
        </p:spPr>
        <p:txBody>
          <a:bodyPr wrap="none" rtlCol="0">
            <a:spAutoFit/>
          </a:bodyPr>
          <a:lstStyle/>
          <a:p>
            <a:pPr algn="ctr"/>
            <a:r>
              <a:rPr lang="en-US" sz="1000" dirty="0" smtClean="0">
                <a:solidFill>
                  <a:schemeClr val="bg1"/>
                </a:solidFill>
                <a:latin typeface="Franklin Gothic Book"/>
                <a:cs typeface="Franklin Gothic Book"/>
              </a:rPr>
              <a:t>Duplication prohibited without consent</a:t>
            </a:r>
          </a:p>
        </p:txBody>
      </p:sp>
      <p:sp>
        <p:nvSpPr>
          <p:cNvPr id="8" name="Slide Number Placeholder 5"/>
          <p:cNvSpPr>
            <a:spLocks noGrp="1"/>
          </p:cNvSpPr>
          <p:nvPr>
            <p:ph type="sldNum" sz="quarter" idx="12"/>
          </p:nvPr>
        </p:nvSpPr>
        <p:spPr>
          <a:xfrm>
            <a:off x="0" y="6446708"/>
            <a:ext cx="342943" cy="365125"/>
          </a:xfrm>
        </p:spPr>
        <p:txBody>
          <a:bodyPr anchor="b"/>
          <a:lstStyle>
            <a:lvl1pPr algn="ctr">
              <a:defRPr sz="1000">
                <a:solidFill>
                  <a:schemeClr val="bg1"/>
                </a:solidFill>
              </a:defRPr>
            </a:lvl1pPr>
          </a:lstStyle>
          <a:p>
            <a:fld id="{F29FD61F-2294-5D42-A9D7-9928D42B3773}" type="slidenum">
              <a:rPr lang="en-US" smtClean="0"/>
              <a:pPr/>
              <a:t>‹#›</a:t>
            </a:fld>
            <a:endParaRPr lang="en-US" dirty="0"/>
          </a:p>
        </p:txBody>
      </p:sp>
      <p:sp>
        <p:nvSpPr>
          <p:cNvPr id="9" name="Title 7"/>
          <p:cNvSpPr>
            <a:spLocks noGrp="1"/>
          </p:cNvSpPr>
          <p:nvPr>
            <p:ph type="title"/>
          </p:nvPr>
        </p:nvSpPr>
        <p:spPr>
          <a:xfrm>
            <a:off x="783390" y="2412474"/>
            <a:ext cx="8071290" cy="1694614"/>
          </a:xfrm>
        </p:spPr>
        <p:txBody>
          <a:bodyPr anchor="ctr">
            <a:noAutofit/>
          </a:bodyPr>
          <a:lstStyle>
            <a:lvl1pPr>
              <a:defRPr sz="5200">
                <a:solidFill>
                  <a:schemeClr val="bg1"/>
                </a:solidFill>
                <a:latin typeface="Franklin Gothic Book"/>
                <a:cs typeface="Franklin Gothic Book"/>
              </a:defRPr>
            </a:lvl1pPr>
          </a:lstStyle>
          <a:p>
            <a:r>
              <a:rPr lang="en-US" dirty="0" smtClean="0"/>
              <a:t>Click to edit Master title style</a:t>
            </a:r>
            <a:endParaRPr lang="en-US" dirty="0"/>
          </a:p>
        </p:txBody>
      </p:sp>
    </p:spTree>
    <p:extLst>
      <p:ext uri="{BB962C8B-B14F-4D97-AF65-F5344CB8AC3E}">
        <p14:creationId xmlns:p14="http://schemas.microsoft.com/office/powerpoint/2010/main" val="2248710717"/>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descr="background_standard_screen.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Rectangle 4"/>
          <p:cNvSpPr/>
          <p:nvPr userDrawn="1"/>
        </p:nvSpPr>
        <p:spPr>
          <a:xfrm>
            <a:off x="0" y="0"/>
            <a:ext cx="3429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6" name="Rectangle 5"/>
          <p:cNvSpPr/>
          <p:nvPr userDrawn="1"/>
        </p:nvSpPr>
        <p:spPr>
          <a:xfrm>
            <a:off x="333375" y="0"/>
            <a:ext cx="92075"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userDrawn="1"/>
        </p:nvSpPr>
        <p:spPr bwMode="auto">
          <a:xfrm>
            <a:off x="436563" y="6565900"/>
            <a:ext cx="336823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smtClean="0">
                <a:solidFill>
                  <a:srgbClr val="00467F"/>
                </a:solidFill>
                <a:latin typeface="Franklin Gothic Book" panose="020B0503020102020204" pitchFamily="34" charset="0"/>
              </a:rPr>
              <a:t>Copyright </a:t>
            </a:r>
            <a:r>
              <a:rPr lang="en-US" altLang="en-US" sz="1000" b="0" dirty="0" smtClean="0">
                <a:solidFill>
                  <a:srgbClr val="00467F"/>
                </a:solidFill>
                <a:latin typeface="Franklin Gothic Book" panose="020B0503020102020204" pitchFamily="34" charset="0"/>
              </a:rPr>
              <a:t>1992-2016, </a:t>
            </a:r>
            <a:r>
              <a:rPr lang="en-US" altLang="en-US" sz="1000" b="0" dirty="0" smtClean="0">
                <a:solidFill>
                  <a:srgbClr val="00467F"/>
                </a:solidFill>
                <a:latin typeface="Franklin Gothic Book" panose="020B0503020102020204" pitchFamily="34" charset="0"/>
              </a:rPr>
              <a:t>Leadership Strategies, Inc. </a:t>
            </a:r>
            <a:r>
              <a:rPr lang="en-US" altLang="en-US" sz="1000" b="0" dirty="0" smtClean="0">
                <a:solidFill>
                  <a:srgbClr val="00467F"/>
                </a:solidFill>
                <a:latin typeface="Franklin Gothic Book" panose="020B0503020102020204" pitchFamily="34" charset="0"/>
              </a:rPr>
              <a:t>V16.01</a:t>
            </a:r>
            <a:endParaRPr lang="en-US" altLang="en-US" sz="1000" b="0" dirty="0" smtClean="0">
              <a:solidFill>
                <a:srgbClr val="00467F"/>
              </a:solidFill>
              <a:latin typeface="Franklin Gothic Book" panose="020B0503020102020204" pitchFamily="34" charset="0"/>
            </a:endParaRPr>
          </a:p>
        </p:txBody>
      </p:sp>
      <p:pic>
        <p:nvPicPr>
          <p:cNvPr id="8" name="Picture 11"/>
          <p:cNvPicPr>
            <a:picLocks noChangeAspect="1"/>
          </p:cNvPicPr>
          <p:nvPr userDrawn="1"/>
        </p:nvPicPr>
        <p:blipFill>
          <a:blip r:embed="rId3"/>
          <a:srcRect/>
          <a:stretch>
            <a:fillRect/>
          </a:stretch>
        </p:blipFill>
        <p:spPr bwMode="auto">
          <a:xfrm>
            <a:off x="6519863" y="6359525"/>
            <a:ext cx="2335212" cy="444500"/>
          </a:xfrm>
          <a:prstGeom prst="rect">
            <a:avLst/>
          </a:prstGeom>
          <a:noFill/>
          <a:ln w="9525">
            <a:noFill/>
            <a:miter lim="800000"/>
            <a:headEnd/>
            <a:tailEnd/>
          </a:ln>
        </p:spPr>
      </p:pic>
      <p:sp>
        <p:nvSpPr>
          <p:cNvPr id="9" name="TextBox 8"/>
          <p:cNvSpPr txBox="1">
            <a:spLocks noChangeArrowheads="1"/>
          </p:cNvSpPr>
          <p:nvPr userDrawn="1"/>
        </p:nvSpPr>
        <p:spPr bwMode="auto">
          <a:xfrm>
            <a:off x="3690938" y="6565900"/>
            <a:ext cx="23050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smtClean="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783390" y="132198"/>
            <a:ext cx="8071290" cy="1143000"/>
          </a:xfrm>
        </p:spPr>
        <p:txBody>
          <a:bodyPr>
            <a:normAutofit/>
          </a:bodyPr>
          <a:lstStyle>
            <a:lvl1pPr algn="l">
              <a:defRPr sz="4800" cap="none">
                <a:solidFill>
                  <a:srgbClr val="00467F"/>
                </a:solidFill>
                <a:latin typeface="Franklin Gothic Medium"/>
                <a:cs typeface="Franklin Gothic Medium"/>
              </a:defRPr>
            </a:lvl1pPr>
          </a:lstStyle>
          <a:p>
            <a:r>
              <a:rPr lang="en-US" dirty="0" smtClean="0"/>
              <a:t>Click to edit Master title style</a:t>
            </a:r>
            <a:endParaRPr lang="en-US" dirty="0"/>
          </a:p>
        </p:txBody>
      </p:sp>
      <p:sp>
        <p:nvSpPr>
          <p:cNvPr id="3" name="Content Placeholder 2"/>
          <p:cNvSpPr>
            <a:spLocks noGrp="1"/>
          </p:cNvSpPr>
          <p:nvPr>
            <p:ph idx="1"/>
          </p:nvPr>
        </p:nvSpPr>
        <p:spPr>
          <a:xfrm>
            <a:off x="783390" y="1457760"/>
            <a:ext cx="8071290" cy="4898590"/>
          </a:xfrm>
        </p:spPr>
        <p:txBody>
          <a:bodyPr/>
          <a:lstStyle>
            <a:lvl1pPr>
              <a:buClr>
                <a:srgbClr val="99AB21"/>
              </a:buClr>
              <a:defRPr>
                <a:solidFill>
                  <a:srgbClr val="00467F"/>
                </a:solidFill>
                <a:latin typeface="Franklin Gothic Book"/>
                <a:cs typeface="Franklin Gothic Book"/>
              </a:defRPr>
            </a:lvl1pPr>
            <a:lvl2pPr>
              <a:buClr>
                <a:srgbClr val="F26522"/>
              </a:buClr>
              <a:defRPr>
                <a:solidFill>
                  <a:srgbClr val="F265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Slide Number Placeholder 5"/>
          <p:cNvSpPr>
            <a:spLocks noGrp="1"/>
          </p:cNvSpPr>
          <p:nvPr>
            <p:ph type="sldNum" sz="quarter" idx="10"/>
          </p:nvPr>
        </p:nvSpPr>
        <p:spPr>
          <a:xfrm>
            <a:off x="0" y="6446838"/>
            <a:ext cx="457200" cy="365125"/>
          </a:xfrm>
        </p:spPr>
        <p:txBody>
          <a:bodyPr anchor="b"/>
          <a:lstStyle>
            <a:lvl1pPr algn="l">
              <a:defRPr sz="1000">
                <a:solidFill>
                  <a:schemeClr val="bg1"/>
                </a:solidFill>
              </a:defRPr>
            </a:lvl1pPr>
          </a:lstStyle>
          <a:p>
            <a:fld id="{72776919-FB17-4522-B863-258834BA748C}" type="slidenum">
              <a:rPr lang="en-US" altLang="en-US"/>
              <a:pPr/>
              <a:t>‹#›</a:t>
            </a:fld>
            <a:endParaRPr lang="en-US" altLang="en-US" dirty="0"/>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7" descr="background_standard_screen.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Rectangle 4"/>
          <p:cNvSpPr/>
          <p:nvPr userDrawn="1"/>
        </p:nvSpPr>
        <p:spPr>
          <a:xfrm>
            <a:off x="0" y="0"/>
            <a:ext cx="3429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6" name="Rectangle 5"/>
          <p:cNvSpPr/>
          <p:nvPr userDrawn="1"/>
        </p:nvSpPr>
        <p:spPr>
          <a:xfrm>
            <a:off x="333375" y="0"/>
            <a:ext cx="92075"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userDrawn="1"/>
        </p:nvSpPr>
        <p:spPr bwMode="auto">
          <a:xfrm>
            <a:off x="436563" y="6565900"/>
            <a:ext cx="32928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smtClean="0">
                <a:solidFill>
                  <a:srgbClr val="00467F"/>
                </a:solidFill>
                <a:latin typeface="Franklin Gothic Book" panose="020B0503020102020204" pitchFamily="34" charset="0"/>
              </a:rPr>
              <a:t>Copyright </a:t>
            </a:r>
            <a:r>
              <a:rPr lang="en-US" altLang="en-US" sz="1000" b="0" dirty="0" smtClean="0">
                <a:solidFill>
                  <a:srgbClr val="00467F"/>
                </a:solidFill>
                <a:latin typeface="Franklin Gothic Book" panose="020B0503020102020204" pitchFamily="34" charset="0"/>
              </a:rPr>
              <a:t>1992-2016, </a:t>
            </a:r>
            <a:r>
              <a:rPr lang="en-US" altLang="en-US" sz="1000" b="0" dirty="0" smtClean="0">
                <a:solidFill>
                  <a:srgbClr val="00467F"/>
                </a:solidFill>
                <a:latin typeface="Franklin Gothic Book" panose="020B0503020102020204" pitchFamily="34" charset="0"/>
              </a:rPr>
              <a:t>Leadership Strategies, Inc. </a:t>
            </a:r>
            <a:r>
              <a:rPr lang="en-US" altLang="en-US" sz="1000" b="0" dirty="0" smtClean="0">
                <a:solidFill>
                  <a:srgbClr val="00467F"/>
                </a:solidFill>
                <a:latin typeface="Franklin Gothic Book" panose="020B0503020102020204" pitchFamily="34" charset="0"/>
              </a:rPr>
              <a:t>V16.01</a:t>
            </a:r>
            <a:endParaRPr lang="en-US" altLang="en-US" sz="1000" b="0" dirty="0" smtClean="0">
              <a:solidFill>
                <a:srgbClr val="00467F"/>
              </a:solidFill>
              <a:latin typeface="Franklin Gothic Book" panose="020B0503020102020204" pitchFamily="34" charset="0"/>
            </a:endParaRPr>
          </a:p>
        </p:txBody>
      </p:sp>
      <p:pic>
        <p:nvPicPr>
          <p:cNvPr id="8" name="Picture 11"/>
          <p:cNvPicPr>
            <a:picLocks noChangeAspect="1"/>
          </p:cNvPicPr>
          <p:nvPr userDrawn="1"/>
        </p:nvPicPr>
        <p:blipFill>
          <a:blip r:embed="rId3"/>
          <a:srcRect/>
          <a:stretch>
            <a:fillRect/>
          </a:stretch>
        </p:blipFill>
        <p:spPr bwMode="auto">
          <a:xfrm>
            <a:off x="6519863" y="6359525"/>
            <a:ext cx="2335212" cy="444500"/>
          </a:xfrm>
          <a:prstGeom prst="rect">
            <a:avLst/>
          </a:prstGeom>
          <a:noFill/>
          <a:ln w="9525">
            <a:noFill/>
            <a:miter lim="800000"/>
            <a:headEnd/>
            <a:tailEnd/>
          </a:ln>
        </p:spPr>
      </p:pic>
      <p:sp>
        <p:nvSpPr>
          <p:cNvPr id="9" name="TextBox 8"/>
          <p:cNvSpPr txBox="1">
            <a:spLocks noChangeArrowheads="1"/>
          </p:cNvSpPr>
          <p:nvPr userDrawn="1"/>
        </p:nvSpPr>
        <p:spPr bwMode="auto">
          <a:xfrm>
            <a:off x="3690938" y="6565900"/>
            <a:ext cx="23050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smtClean="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783390" y="132198"/>
            <a:ext cx="8071290" cy="1143000"/>
          </a:xfrm>
        </p:spPr>
        <p:txBody>
          <a:bodyPr>
            <a:normAutofit/>
          </a:bodyPr>
          <a:lstStyle>
            <a:lvl1pPr algn="l">
              <a:defRPr sz="4800" cap="none">
                <a:solidFill>
                  <a:srgbClr val="00467F"/>
                </a:solidFill>
                <a:latin typeface="Franklin Gothic Medium"/>
                <a:cs typeface="Franklin Gothic Medium"/>
              </a:defRPr>
            </a:lvl1pPr>
          </a:lstStyle>
          <a:p>
            <a:r>
              <a:rPr lang="en-US" dirty="0" smtClean="0"/>
              <a:t>Click to edit Master title style</a:t>
            </a:r>
            <a:endParaRPr lang="en-US" dirty="0"/>
          </a:p>
        </p:txBody>
      </p:sp>
      <p:sp>
        <p:nvSpPr>
          <p:cNvPr id="3" name="Content Placeholder 2"/>
          <p:cNvSpPr>
            <a:spLocks noGrp="1"/>
          </p:cNvSpPr>
          <p:nvPr>
            <p:ph idx="1"/>
          </p:nvPr>
        </p:nvSpPr>
        <p:spPr>
          <a:xfrm>
            <a:off x="783390" y="1457760"/>
            <a:ext cx="807129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Slide Number Placeholder 5"/>
          <p:cNvSpPr>
            <a:spLocks noGrp="1"/>
          </p:cNvSpPr>
          <p:nvPr>
            <p:ph type="sldNum" sz="quarter" idx="10"/>
          </p:nvPr>
        </p:nvSpPr>
        <p:spPr>
          <a:xfrm>
            <a:off x="0" y="6446838"/>
            <a:ext cx="381000" cy="365125"/>
          </a:xfrm>
        </p:spPr>
        <p:txBody>
          <a:bodyPr anchor="b"/>
          <a:lstStyle>
            <a:lvl1pPr algn="l">
              <a:defRPr sz="1000">
                <a:solidFill>
                  <a:schemeClr val="bg1"/>
                </a:solidFill>
              </a:defRPr>
            </a:lvl1pPr>
          </a:lstStyle>
          <a:p>
            <a:fld id="{1629BB7F-B0D9-4018-881C-3262A51A97A1}" type="slidenum">
              <a:rPr lang="en-US" altLang="en-US"/>
              <a:pPr/>
              <a:t>‹#›</a:t>
            </a:fld>
            <a:endParaRPr lang="en-US" altLang="en-US" dirty="0"/>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5" name="Picture 7" descr="background_standard_screen.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 name="Rectangle 5"/>
          <p:cNvSpPr/>
          <p:nvPr userDrawn="1"/>
        </p:nvSpPr>
        <p:spPr>
          <a:xfrm>
            <a:off x="0" y="0"/>
            <a:ext cx="3429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Rectangle 6"/>
          <p:cNvSpPr/>
          <p:nvPr userDrawn="1"/>
        </p:nvSpPr>
        <p:spPr>
          <a:xfrm>
            <a:off x="333375" y="0"/>
            <a:ext cx="92075"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8" name="TextBox 7"/>
          <p:cNvSpPr txBox="1">
            <a:spLocks noChangeArrowheads="1"/>
          </p:cNvSpPr>
          <p:nvPr userDrawn="1"/>
        </p:nvSpPr>
        <p:spPr bwMode="auto">
          <a:xfrm>
            <a:off x="436563" y="6565900"/>
            <a:ext cx="32928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smtClean="0">
                <a:solidFill>
                  <a:srgbClr val="00467F"/>
                </a:solidFill>
                <a:latin typeface="Franklin Gothic Book" panose="020B0503020102020204" pitchFamily="34" charset="0"/>
              </a:rPr>
              <a:t>Copyright </a:t>
            </a:r>
            <a:r>
              <a:rPr lang="en-US" altLang="en-US" sz="1000" b="0" dirty="0" smtClean="0">
                <a:solidFill>
                  <a:srgbClr val="00467F"/>
                </a:solidFill>
                <a:latin typeface="Franklin Gothic Book" panose="020B0503020102020204" pitchFamily="34" charset="0"/>
              </a:rPr>
              <a:t>1992-2016, </a:t>
            </a:r>
            <a:r>
              <a:rPr lang="en-US" altLang="en-US" sz="1000" b="0" dirty="0" smtClean="0">
                <a:solidFill>
                  <a:srgbClr val="00467F"/>
                </a:solidFill>
                <a:latin typeface="Franklin Gothic Book" panose="020B0503020102020204" pitchFamily="34" charset="0"/>
              </a:rPr>
              <a:t>Leadership Strategies, Inc. </a:t>
            </a:r>
            <a:r>
              <a:rPr lang="en-US" altLang="en-US" sz="1000" b="0" dirty="0" smtClean="0">
                <a:solidFill>
                  <a:srgbClr val="00467F"/>
                </a:solidFill>
                <a:latin typeface="Franklin Gothic Book" panose="020B0503020102020204" pitchFamily="34" charset="0"/>
              </a:rPr>
              <a:t>V16.01</a:t>
            </a:r>
            <a:endParaRPr lang="en-US" altLang="en-US" sz="1000" b="0" dirty="0" smtClean="0">
              <a:solidFill>
                <a:srgbClr val="00467F"/>
              </a:solidFill>
              <a:latin typeface="Franklin Gothic Book" panose="020B0503020102020204" pitchFamily="34" charset="0"/>
            </a:endParaRPr>
          </a:p>
        </p:txBody>
      </p:sp>
      <p:pic>
        <p:nvPicPr>
          <p:cNvPr id="9" name="Picture 11"/>
          <p:cNvPicPr>
            <a:picLocks noChangeAspect="1"/>
          </p:cNvPicPr>
          <p:nvPr userDrawn="1"/>
        </p:nvPicPr>
        <p:blipFill>
          <a:blip r:embed="rId3"/>
          <a:srcRect/>
          <a:stretch>
            <a:fillRect/>
          </a:stretch>
        </p:blipFill>
        <p:spPr bwMode="auto">
          <a:xfrm>
            <a:off x="6519863" y="6359525"/>
            <a:ext cx="2335212" cy="444500"/>
          </a:xfrm>
          <a:prstGeom prst="rect">
            <a:avLst/>
          </a:prstGeom>
          <a:noFill/>
          <a:ln w="9525">
            <a:noFill/>
            <a:miter lim="800000"/>
            <a:headEnd/>
            <a:tailEnd/>
          </a:ln>
        </p:spPr>
      </p:pic>
      <p:sp>
        <p:nvSpPr>
          <p:cNvPr id="10" name="TextBox 9"/>
          <p:cNvSpPr txBox="1">
            <a:spLocks noChangeArrowheads="1"/>
          </p:cNvSpPr>
          <p:nvPr userDrawn="1"/>
        </p:nvSpPr>
        <p:spPr bwMode="auto">
          <a:xfrm>
            <a:off x="3690938" y="6565900"/>
            <a:ext cx="23050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smtClean="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783390" y="132198"/>
            <a:ext cx="8071290" cy="1143000"/>
          </a:xfrm>
        </p:spPr>
        <p:txBody>
          <a:bodyPr>
            <a:normAutofit/>
          </a:bodyPr>
          <a:lstStyle>
            <a:lvl1pPr algn="l">
              <a:defRPr sz="4800" cap="none">
                <a:solidFill>
                  <a:srgbClr val="00467F"/>
                </a:solidFill>
                <a:latin typeface="Franklin Gothic Medium"/>
                <a:cs typeface="Franklin Gothic Medium"/>
              </a:defRPr>
            </a:lvl1pPr>
          </a:lstStyle>
          <a:p>
            <a:r>
              <a:rPr lang="en-US" dirty="0" smtClean="0"/>
              <a:t>Click to edit Master title style</a:t>
            </a:r>
            <a:endParaRPr lang="en-US" dirty="0"/>
          </a:p>
        </p:txBody>
      </p:sp>
      <p:sp>
        <p:nvSpPr>
          <p:cNvPr id="3" name="Content Placeholder 2"/>
          <p:cNvSpPr>
            <a:spLocks noGrp="1"/>
          </p:cNvSpPr>
          <p:nvPr>
            <p:ph idx="1"/>
          </p:nvPr>
        </p:nvSpPr>
        <p:spPr>
          <a:xfrm>
            <a:off x="783390" y="1457760"/>
            <a:ext cx="394101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2"/>
          <p:cNvSpPr>
            <a:spLocks noGrp="1"/>
          </p:cNvSpPr>
          <p:nvPr>
            <p:ph idx="13"/>
          </p:nvPr>
        </p:nvSpPr>
        <p:spPr>
          <a:xfrm>
            <a:off x="4913670" y="1457760"/>
            <a:ext cx="394101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Slide Number Placeholder 5"/>
          <p:cNvSpPr>
            <a:spLocks noGrp="1"/>
          </p:cNvSpPr>
          <p:nvPr>
            <p:ph type="sldNum" sz="quarter" idx="14"/>
          </p:nvPr>
        </p:nvSpPr>
        <p:spPr>
          <a:xfrm>
            <a:off x="0" y="6446838"/>
            <a:ext cx="457200" cy="365125"/>
          </a:xfrm>
        </p:spPr>
        <p:txBody>
          <a:bodyPr anchor="b"/>
          <a:lstStyle>
            <a:lvl1pPr algn="l">
              <a:defRPr sz="1000">
                <a:solidFill>
                  <a:schemeClr val="bg1"/>
                </a:solidFill>
              </a:defRPr>
            </a:lvl1pPr>
          </a:lstStyle>
          <a:p>
            <a:fld id="{B07C9D45-70B9-44AF-B850-E8F354D79719}" type="slidenum">
              <a:rPr lang="en-US" altLang="en-US"/>
              <a:pPr/>
              <a:t>‹#›</a:t>
            </a:fld>
            <a:endParaRPr lang="en-US" altLang="en-US" dirty="0"/>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estion">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5" name="Picture 8"/>
          <p:cNvPicPr>
            <a:picLocks noChangeAspect="1"/>
          </p:cNvPicPr>
          <p:nvPr userDrawn="1"/>
        </p:nvPicPr>
        <p:blipFill>
          <a:blip r:embed="rId2"/>
          <a:srcRect/>
          <a:stretch>
            <a:fillRect/>
          </a:stretch>
        </p:blipFill>
        <p:spPr bwMode="auto">
          <a:xfrm>
            <a:off x="6500813" y="6356350"/>
            <a:ext cx="2354262" cy="447675"/>
          </a:xfrm>
          <a:prstGeom prst="rect">
            <a:avLst/>
          </a:prstGeom>
          <a:noFill/>
          <a:ln w="9525">
            <a:noFill/>
            <a:miter lim="800000"/>
            <a:headEnd/>
            <a:tailEnd/>
          </a:ln>
        </p:spPr>
      </p:pic>
      <p:sp>
        <p:nvSpPr>
          <p:cNvPr id="6" name="TextBox 5"/>
          <p:cNvSpPr txBox="1">
            <a:spLocks noChangeArrowheads="1"/>
          </p:cNvSpPr>
          <p:nvPr userDrawn="1"/>
        </p:nvSpPr>
        <p:spPr bwMode="auto">
          <a:xfrm>
            <a:off x="358775" y="6565900"/>
            <a:ext cx="32928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smtClean="0">
                <a:solidFill>
                  <a:schemeClr val="bg1"/>
                </a:solidFill>
                <a:latin typeface="Franklin Gothic Book" panose="020B0503020102020204" pitchFamily="34" charset="0"/>
              </a:rPr>
              <a:t>Copyright </a:t>
            </a:r>
            <a:r>
              <a:rPr lang="en-US" altLang="en-US" sz="1000" b="0" dirty="0" smtClean="0">
                <a:solidFill>
                  <a:schemeClr val="bg1"/>
                </a:solidFill>
                <a:latin typeface="Franklin Gothic Book" panose="020B0503020102020204" pitchFamily="34" charset="0"/>
              </a:rPr>
              <a:t>1992-2016, </a:t>
            </a:r>
            <a:r>
              <a:rPr lang="en-US" altLang="en-US" sz="1000" b="0" dirty="0" smtClean="0">
                <a:solidFill>
                  <a:schemeClr val="bg1"/>
                </a:solidFill>
                <a:latin typeface="Franklin Gothic Book" panose="020B0503020102020204" pitchFamily="34" charset="0"/>
              </a:rPr>
              <a:t>Leadership Strategies, Inc. </a:t>
            </a:r>
            <a:r>
              <a:rPr lang="en-US" altLang="en-US" sz="1000" b="0" dirty="0" smtClean="0">
                <a:solidFill>
                  <a:schemeClr val="bg1"/>
                </a:solidFill>
                <a:latin typeface="Franklin Gothic Book" panose="020B0503020102020204" pitchFamily="34" charset="0"/>
              </a:rPr>
              <a:t>V16.01</a:t>
            </a:r>
            <a:endParaRPr lang="en-US" altLang="en-US" sz="1000" b="0" dirty="0" smtClean="0">
              <a:solidFill>
                <a:schemeClr val="bg1"/>
              </a:solidFill>
              <a:latin typeface="Franklin Gothic Book" panose="020B0503020102020204" pitchFamily="34" charset="0"/>
            </a:endParaRPr>
          </a:p>
        </p:txBody>
      </p:sp>
      <p:sp>
        <p:nvSpPr>
          <p:cNvPr id="7" name="TextBox 6"/>
          <p:cNvSpPr txBox="1">
            <a:spLocks noChangeArrowheads="1"/>
          </p:cNvSpPr>
          <p:nvPr userDrawn="1"/>
        </p:nvSpPr>
        <p:spPr bwMode="auto">
          <a:xfrm>
            <a:off x="3690938" y="6565900"/>
            <a:ext cx="23050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smtClean="0">
                <a:solidFill>
                  <a:schemeClr val="bg1"/>
                </a:solidFill>
                <a:latin typeface="Franklin Gothic Book" panose="020B0503020102020204" pitchFamily="34" charset="0"/>
              </a:rPr>
              <a:t>Duplication prohibited without consent.</a:t>
            </a:r>
          </a:p>
        </p:txBody>
      </p:sp>
      <p:grpSp>
        <p:nvGrpSpPr>
          <p:cNvPr id="2" name="Group 22"/>
          <p:cNvGrpSpPr>
            <a:grpSpLocks/>
          </p:cNvGrpSpPr>
          <p:nvPr userDrawn="1"/>
        </p:nvGrpSpPr>
        <p:grpSpPr bwMode="auto">
          <a:xfrm>
            <a:off x="76200" y="381000"/>
            <a:ext cx="8991600" cy="5029200"/>
            <a:chOff x="76200" y="381000"/>
            <a:chExt cx="8991600" cy="5029200"/>
          </a:xfrm>
        </p:grpSpPr>
        <p:sp>
          <p:nvSpPr>
            <p:cNvPr id="9" name="Rectangle 8"/>
            <p:cNvSpPr/>
            <p:nvPr userDrawn="1"/>
          </p:nvSpPr>
          <p:spPr>
            <a:xfrm>
              <a:off x="5257800" y="381000"/>
              <a:ext cx="3108960" cy="4937760"/>
            </a:xfrm>
            <a:prstGeom prst="rect">
              <a:avLst/>
            </a:prstGeom>
            <a:noFill/>
          </p:spPr>
          <p:txBody>
            <a:bodyPr wrap="none">
              <a:spAutoFit/>
            </a:bodyPr>
            <a:lstStyle/>
            <a:p>
              <a:pPr algn="ctr">
                <a:defRPr/>
              </a:pPr>
              <a:r>
                <a:rPr lang="en-US" sz="40000" b="0" dirty="0">
                  <a:ln w="152400" cmpd="sng">
                    <a:solidFill>
                      <a:schemeClr val="bg1"/>
                    </a:solidFill>
                    <a:prstDash val="solid"/>
                  </a:ln>
                  <a:noFill/>
                  <a:latin typeface="Arial Black" pitchFamily="34" charset="0"/>
                  <a:cs typeface="+mn-cs"/>
                </a:rPr>
                <a:t>?</a:t>
              </a:r>
            </a:p>
          </p:txBody>
        </p:sp>
        <p:grpSp>
          <p:nvGrpSpPr>
            <p:cNvPr id="3" name="Group 73"/>
            <p:cNvGrpSpPr>
              <a:grpSpLocks/>
            </p:cNvGrpSpPr>
            <p:nvPr userDrawn="1"/>
          </p:nvGrpSpPr>
          <p:grpSpPr bwMode="auto">
            <a:xfrm>
              <a:off x="76200" y="4191000"/>
              <a:ext cx="8991600" cy="1219200"/>
              <a:chOff x="76200" y="4191000"/>
              <a:chExt cx="8991600" cy="1219200"/>
            </a:xfrm>
          </p:grpSpPr>
          <p:sp>
            <p:nvSpPr>
              <p:cNvPr id="11" name="Rectangle 10"/>
              <p:cNvSpPr/>
              <p:nvPr userDrawn="1"/>
            </p:nvSpPr>
            <p:spPr>
              <a:xfrm>
                <a:off x="6096000" y="4191000"/>
                <a:ext cx="1295400" cy="12192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nvGrpSpPr>
              <p:cNvPr id="8" name="Group 70"/>
              <p:cNvGrpSpPr>
                <a:grpSpLocks/>
              </p:cNvGrpSpPr>
              <p:nvPr userDrawn="1"/>
            </p:nvGrpSpPr>
            <p:grpSpPr bwMode="auto">
              <a:xfrm>
                <a:off x="76200" y="4288536"/>
                <a:ext cx="8991600" cy="893064"/>
                <a:chOff x="76200" y="4288536"/>
                <a:chExt cx="8991600" cy="893064"/>
              </a:xfrm>
            </p:grpSpPr>
            <p:grpSp>
              <p:nvGrpSpPr>
                <p:cNvPr id="10" name="Group 69"/>
                <p:cNvGrpSpPr>
                  <a:grpSpLocks/>
                </p:cNvGrpSpPr>
                <p:nvPr userDrawn="1"/>
              </p:nvGrpSpPr>
              <p:grpSpPr bwMode="auto">
                <a:xfrm>
                  <a:off x="6236208" y="4288536"/>
                  <a:ext cx="1014984" cy="886968"/>
                  <a:chOff x="6236208" y="4288536"/>
                  <a:chExt cx="1014984" cy="886968"/>
                </a:xfrm>
              </p:grpSpPr>
              <p:cxnSp>
                <p:nvCxnSpPr>
                  <p:cNvPr id="20" name="Straight Connector 19"/>
                  <p:cNvCxnSpPr/>
                  <p:nvPr userDrawn="1"/>
                </p:nvCxnSpPr>
                <p:spPr>
                  <a:xfrm>
                    <a:off x="6235700" y="4287838"/>
                    <a:ext cx="1016000"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a:off x="6235700" y="4324350"/>
                    <a:ext cx="0" cy="85090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userDrawn="1"/>
                </p:nvCxnSpPr>
                <p:spPr>
                  <a:xfrm>
                    <a:off x="7251700" y="4324350"/>
                    <a:ext cx="0" cy="85090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12" name="Group 68"/>
                <p:cNvGrpSpPr>
                  <a:grpSpLocks/>
                </p:cNvGrpSpPr>
                <p:nvPr userDrawn="1"/>
              </p:nvGrpSpPr>
              <p:grpSpPr bwMode="auto">
                <a:xfrm>
                  <a:off x="76200" y="5175504"/>
                  <a:ext cx="6120384" cy="0"/>
                  <a:chOff x="76200" y="5175504"/>
                  <a:chExt cx="6120384" cy="0"/>
                </a:xfrm>
              </p:grpSpPr>
              <p:cxnSp>
                <p:nvCxnSpPr>
                  <p:cNvPr id="18" name="Straight Connector 17"/>
                  <p:cNvCxnSpPr/>
                  <p:nvPr userDrawn="1"/>
                </p:nvCxnSpPr>
                <p:spPr>
                  <a:xfrm>
                    <a:off x="1066800" y="2147483647"/>
                    <a:ext cx="5129213"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a:off x="76200" y="2147483647"/>
                    <a:ext cx="10668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13" name="Group 67"/>
                <p:cNvGrpSpPr>
                  <a:grpSpLocks/>
                </p:cNvGrpSpPr>
                <p:nvPr userDrawn="1"/>
              </p:nvGrpSpPr>
              <p:grpSpPr bwMode="auto">
                <a:xfrm>
                  <a:off x="7251192" y="5175504"/>
                  <a:ext cx="1816608" cy="6096"/>
                  <a:chOff x="7251192" y="5175504"/>
                  <a:chExt cx="1816608" cy="6096"/>
                </a:xfrm>
              </p:grpSpPr>
              <p:cxnSp>
                <p:nvCxnSpPr>
                  <p:cNvPr id="16" name="Straight Connector 15"/>
                  <p:cNvCxnSpPr/>
                  <p:nvPr userDrawn="1"/>
                </p:nvCxnSpPr>
                <p:spPr>
                  <a:xfrm flipV="1">
                    <a:off x="7251700" y="5175250"/>
                    <a:ext cx="1014413" cy="635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a:off x="8001000" y="5175250"/>
                    <a:ext cx="10668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grpSp>
          </p:grpSp>
        </p:grpSp>
      </p:grpSp>
      <p:cxnSp>
        <p:nvCxnSpPr>
          <p:cNvPr id="23" name="Straight Connector 22"/>
          <p:cNvCxnSpPr/>
          <p:nvPr userDrawn="1"/>
        </p:nvCxnSpPr>
        <p:spPr bwMode="auto">
          <a:xfrm>
            <a:off x="609600" y="5181600"/>
            <a:ext cx="5586413"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bwMode="auto">
          <a:xfrm>
            <a:off x="76200" y="5181600"/>
            <a:ext cx="7620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6" name="Title 7"/>
          <p:cNvSpPr>
            <a:spLocks noGrp="1"/>
          </p:cNvSpPr>
          <p:nvPr>
            <p:ph type="title"/>
          </p:nvPr>
        </p:nvSpPr>
        <p:spPr>
          <a:xfrm>
            <a:off x="758952" y="1298448"/>
            <a:ext cx="4498848" cy="1197864"/>
          </a:xfrm>
        </p:spPr>
        <p:txBody>
          <a:bodyPr>
            <a:noAutofit/>
          </a:bodyPr>
          <a:lstStyle>
            <a:lvl1pPr>
              <a:defRPr sz="3600">
                <a:solidFill>
                  <a:schemeClr val="bg1"/>
                </a:solidFill>
                <a:latin typeface="Franklin Gothic Book" pitchFamily="34" charset="0"/>
                <a:cs typeface="Franklin Gothic Book" pitchFamily="34" charset="0"/>
              </a:defRPr>
            </a:lvl1pPr>
          </a:lstStyle>
          <a:p>
            <a:r>
              <a:rPr lang="en-US" dirty="0" smtClean="0"/>
              <a:t>Click to edit Master title style</a:t>
            </a:r>
            <a:endParaRPr lang="en-US" dirty="0"/>
          </a:p>
        </p:txBody>
      </p:sp>
      <p:sp>
        <p:nvSpPr>
          <p:cNvPr id="27" name="Text Placeholder 9"/>
          <p:cNvSpPr>
            <a:spLocks noGrp="1"/>
          </p:cNvSpPr>
          <p:nvPr>
            <p:ph type="body" sz="quarter" idx="13"/>
          </p:nvPr>
        </p:nvSpPr>
        <p:spPr>
          <a:xfrm>
            <a:off x="758952" y="2514600"/>
            <a:ext cx="4471416" cy="2587752"/>
          </a:xfrm>
        </p:spPr>
        <p:txBody>
          <a:bodyPr>
            <a:noAutofit/>
          </a:bodyPr>
          <a:lstStyle>
            <a:lvl1pPr marL="0" indent="0">
              <a:spcBef>
                <a:spcPts val="0"/>
              </a:spcBef>
              <a:buFont typeface="Arial" pitchFamily="34" charset="0"/>
              <a:buNone/>
              <a:defRPr sz="2400">
                <a:solidFill>
                  <a:schemeClr val="bg1"/>
                </a:solidFill>
                <a:latin typeface="Franklin Gothic Book" pitchFamily="34" charset="0"/>
              </a:defRPr>
            </a:lvl1pPr>
            <a:lvl2pPr marL="0" indent="0">
              <a:spcBef>
                <a:spcPts val="0"/>
              </a:spcBef>
              <a:buFont typeface="Arial" pitchFamily="34" charset="0"/>
              <a:buNone/>
              <a:defRPr sz="2400">
                <a:solidFill>
                  <a:schemeClr val="bg1"/>
                </a:solidFill>
                <a:latin typeface="Franklin Gothic Book" pitchFamily="34" charset="0"/>
              </a:defRPr>
            </a:lvl2pPr>
            <a:lvl3pPr marL="0" indent="0">
              <a:spcBef>
                <a:spcPts val="0"/>
              </a:spcBef>
              <a:buFont typeface="Arial" pitchFamily="34" charset="0"/>
              <a:buNone/>
              <a:defRPr sz="2400">
                <a:solidFill>
                  <a:schemeClr val="bg1"/>
                </a:solidFill>
                <a:latin typeface="Franklin Gothic Book" pitchFamily="34" charset="0"/>
              </a:defRPr>
            </a:lvl3pPr>
            <a:lvl4pPr marL="0" indent="0">
              <a:spcBef>
                <a:spcPts val="0"/>
              </a:spcBef>
              <a:buFont typeface="Arial" pitchFamily="34" charset="0"/>
              <a:buNone/>
              <a:defRPr sz="2400">
                <a:solidFill>
                  <a:schemeClr val="bg1"/>
                </a:solidFill>
                <a:latin typeface="Franklin Gothic Book" pitchFamily="34" charset="0"/>
              </a:defRPr>
            </a:lvl4pPr>
            <a:lvl5pPr marL="0" indent="0">
              <a:spcBef>
                <a:spcPts val="0"/>
              </a:spcBef>
              <a:buFont typeface="Arial" pitchFamily="34" charset="0"/>
              <a:buNone/>
              <a:defRPr sz="2400">
                <a:solidFill>
                  <a:schemeClr val="bg1"/>
                </a:solidFill>
                <a:latin typeface="Franklin Gothic Book"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5" name="Slide Number Placeholder 5"/>
          <p:cNvSpPr>
            <a:spLocks noGrp="1"/>
          </p:cNvSpPr>
          <p:nvPr>
            <p:ph type="sldNum" sz="quarter" idx="14"/>
          </p:nvPr>
        </p:nvSpPr>
        <p:spPr>
          <a:xfrm>
            <a:off x="0" y="6446838"/>
            <a:ext cx="533400" cy="365125"/>
          </a:xfrm>
        </p:spPr>
        <p:txBody>
          <a:bodyPr anchor="b"/>
          <a:lstStyle>
            <a:lvl1pPr algn="ctr">
              <a:defRPr sz="1000">
                <a:solidFill>
                  <a:schemeClr val="bg1"/>
                </a:solidFill>
              </a:defRPr>
            </a:lvl1pPr>
          </a:lstStyle>
          <a:p>
            <a:fld id="{8663F1C4-7898-4EF6-99F4-E1BE05FB5B77}" type="slidenum">
              <a:rPr lang="en-US" altLang="en-US"/>
              <a:pPr/>
              <a:t>‹#›</a:t>
            </a:fld>
            <a:endParaRPr lang="en-US" altLang="en-US" dirty="0"/>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4" name="Picture 8"/>
          <p:cNvPicPr>
            <a:picLocks noChangeAspect="1"/>
          </p:cNvPicPr>
          <p:nvPr userDrawn="1"/>
        </p:nvPicPr>
        <p:blipFill>
          <a:blip r:embed="rId2"/>
          <a:srcRect/>
          <a:stretch>
            <a:fillRect/>
          </a:stretch>
        </p:blipFill>
        <p:spPr bwMode="auto">
          <a:xfrm>
            <a:off x="6500813" y="6356350"/>
            <a:ext cx="2354262" cy="447675"/>
          </a:xfrm>
          <a:prstGeom prst="rect">
            <a:avLst/>
          </a:prstGeom>
          <a:noFill/>
          <a:ln w="9525">
            <a:noFill/>
            <a:miter lim="800000"/>
            <a:headEnd/>
            <a:tailEnd/>
          </a:ln>
        </p:spPr>
      </p:pic>
      <p:sp>
        <p:nvSpPr>
          <p:cNvPr id="5" name="TextBox 4"/>
          <p:cNvSpPr txBox="1">
            <a:spLocks noChangeArrowheads="1"/>
          </p:cNvSpPr>
          <p:nvPr userDrawn="1"/>
        </p:nvSpPr>
        <p:spPr bwMode="auto">
          <a:xfrm>
            <a:off x="358775" y="6565900"/>
            <a:ext cx="32928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smtClean="0">
                <a:solidFill>
                  <a:schemeClr val="bg1"/>
                </a:solidFill>
                <a:latin typeface="Franklin Gothic Book" panose="020B0503020102020204" pitchFamily="34" charset="0"/>
              </a:rPr>
              <a:t>Copyright </a:t>
            </a:r>
            <a:r>
              <a:rPr lang="en-US" altLang="en-US" sz="1000" b="0" dirty="0" smtClean="0">
                <a:solidFill>
                  <a:schemeClr val="bg1"/>
                </a:solidFill>
                <a:latin typeface="Franklin Gothic Book" panose="020B0503020102020204" pitchFamily="34" charset="0"/>
              </a:rPr>
              <a:t>1992-2016, </a:t>
            </a:r>
            <a:r>
              <a:rPr lang="en-US" altLang="en-US" sz="1000" b="0" dirty="0" smtClean="0">
                <a:solidFill>
                  <a:schemeClr val="bg1"/>
                </a:solidFill>
                <a:latin typeface="Franklin Gothic Book" panose="020B0503020102020204" pitchFamily="34" charset="0"/>
              </a:rPr>
              <a:t>Leadership Strategies, Inc. </a:t>
            </a:r>
            <a:r>
              <a:rPr lang="en-US" altLang="en-US" sz="1000" b="0" dirty="0" smtClean="0">
                <a:solidFill>
                  <a:schemeClr val="bg1"/>
                </a:solidFill>
                <a:latin typeface="Franklin Gothic Book" panose="020B0503020102020204" pitchFamily="34" charset="0"/>
              </a:rPr>
              <a:t>V16.01</a:t>
            </a:r>
            <a:endParaRPr lang="en-US" altLang="en-US" sz="1000" b="0" dirty="0" smtClean="0">
              <a:solidFill>
                <a:schemeClr val="bg1"/>
              </a:solidFill>
              <a:latin typeface="Franklin Gothic Book" panose="020B0503020102020204" pitchFamily="34" charset="0"/>
            </a:endParaRPr>
          </a:p>
        </p:txBody>
      </p:sp>
      <p:sp>
        <p:nvSpPr>
          <p:cNvPr id="6" name="TextBox 5"/>
          <p:cNvSpPr txBox="1">
            <a:spLocks noChangeArrowheads="1"/>
          </p:cNvSpPr>
          <p:nvPr userDrawn="1"/>
        </p:nvSpPr>
        <p:spPr bwMode="auto">
          <a:xfrm>
            <a:off x="3690938" y="6565900"/>
            <a:ext cx="23050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smtClean="0">
                <a:solidFill>
                  <a:schemeClr val="bg1"/>
                </a:solidFill>
                <a:latin typeface="Franklin Gothic Book" panose="020B0503020102020204" pitchFamily="34" charset="0"/>
              </a:rPr>
              <a:t>Duplication prohibited without consent.</a:t>
            </a:r>
          </a:p>
        </p:txBody>
      </p:sp>
      <p:sp>
        <p:nvSpPr>
          <p:cNvPr id="8" name="Title 7"/>
          <p:cNvSpPr>
            <a:spLocks noGrp="1"/>
          </p:cNvSpPr>
          <p:nvPr>
            <p:ph type="title"/>
          </p:nvPr>
        </p:nvSpPr>
        <p:spPr>
          <a:xfrm>
            <a:off x="758952" y="1298448"/>
            <a:ext cx="8071290" cy="1694614"/>
          </a:xfrm>
        </p:spPr>
        <p:txBody>
          <a:bodyPr>
            <a:noAutofit/>
          </a:bodyPr>
          <a:lstStyle>
            <a:lvl1pPr>
              <a:defRPr sz="5200">
                <a:solidFill>
                  <a:schemeClr val="bg1"/>
                </a:solidFill>
                <a:latin typeface="Franklin Gothic Book"/>
                <a:cs typeface="Franklin Gothic Book"/>
              </a:defRPr>
            </a:lvl1pPr>
          </a:lstStyle>
          <a:p>
            <a:r>
              <a:rPr lang="en-US" dirty="0" smtClean="0"/>
              <a:t>Click to edit Master title style</a:t>
            </a:r>
            <a:endParaRPr lang="en-US" dirty="0"/>
          </a:p>
        </p:txBody>
      </p:sp>
      <p:sp>
        <p:nvSpPr>
          <p:cNvPr id="7" name="Slide Number Placeholder 5"/>
          <p:cNvSpPr>
            <a:spLocks noGrp="1"/>
          </p:cNvSpPr>
          <p:nvPr>
            <p:ph type="sldNum" sz="quarter" idx="10"/>
          </p:nvPr>
        </p:nvSpPr>
        <p:spPr>
          <a:xfrm>
            <a:off x="0" y="6446838"/>
            <a:ext cx="533400" cy="365125"/>
          </a:xfrm>
        </p:spPr>
        <p:txBody>
          <a:bodyPr anchor="b"/>
          <a:lstStyle>
            <a:lvl1pPr algn="ctr">
              <a:defRPr sz="1000">
                <a:solidFill>
                  <a:schemeClr val="bg1"/>
                </a:solidFill>
              </a:defRPr>
            </a:lvl1pPr>
          </a:lstStyle>
          <a:p>
            <a:fld id="{E2FD2777-F157-4C86-A524-FFB544CC5980}" type="slidenum">
              <a:rPr lang="en-US" altLang="en-US"/>
              <a:pPr/>
              <a:t>‹#›</a:t>
            </a:fld>
            <a:endParaRPr lang="en-US" altLang="en-US" dirty="0"/>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ill-in-the-blanks in manual">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5" name="Picture 8"/>
          <p:cNvPicPr>
            <a:picLocks noChangeAspect="1"/>
          </p:cNvPicPr>
          <p:nvPr userDrawn="1"/>
        </p:nvPicPr>
        <p:blipFill>
          <a:blip r:embed="rId2"/>
          <a:srcRect/>
          <a:stretch>
            <a:fillRect/>
          </a:stretch>
        </p:blipFill>
        <p:spPr bwMode="auto">
          <a:xfrm>
            <a:off x="6500813" y="6356350"/>
            <a:ext cx="2354262" cy="447675"/>
          </a:xfrm>
          <a:prstGeom prst="rect">
            <a:avLst/>
          </a:prstGeom>
          <a:noFill/>
          <a:ln w="9525">
            <a:noFill/>
            <a:miter lim="800000"/>
            <a:headEnd/>
            <a:tailEnd/>
          </a:ln>
        </p:spPr>
      </p:pic>
      <p:sp>
        <p:nvSpPr>
          <p:cNvPr id="6" name="TextBox 5"/>
          <p:cNvSpPr txBox="1">
            <a:spLocks noChangeArrowheads="1"/>
          </p:cNvSpPr>
          <p:nvPr userDrawn="1"/>
        </p:nvSpPr>
        <p:spPr bwMode="auto">
          <a:xfrm>
            <a:off x="358775" y="6565900"/>
            <a:ext cx="32928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smtClean="0">
                <a:solidFill>
                  <a:schemeClr val="bg1"/>
                </a:solidFill>
                <a:latin typeface="Franklin Gothic Book" panose="020B0503020102020204" pitchFamily="34" charset="0"/>
              </a:rPr>
              <a:t>Copyright </a:t>
            </a:r>
            <a:r>
              <a:rPr lang="en-US" altLang="en-US" sz="1000" b="0" dirty="0" smtClean="0">
                <a:solidFill>
                  <a:schemeClr val="bg1"/>
                </a:solidFill>
                <a:latin typeface="Franklin Gothic Book" panose="020B0503020102020204" pitchFamily="34" charset="0"/>
              </a:rPr>
              <a:t>1992-2016, </a:t>
            </a:r>
            <a:r>
              <a:rPr lang="en-US" altLang="en-US" sz="1000" b="0" dirty="0" smtClean="0">
                <a:solidFill>
                  <a:schemeClr val="bg1"/>
                </a:solidFill>
                <a:latin typeface="Franklin Gothic Book" panose="020B0503020102020204" pitchFamily="34" charset="0"/>
              </a:rPr>
              <a:t>Leadership Strategies, Inc. </a:t>
            </a:r>
            <a:r>
              <a:rPr lang="en-US" altLang="en-US" sz="1000" b="0" dirty="0" smtClean="0">
                <a:solidFill>
                  <a:schemeClr val="bg1"/>
                </a:solidFill>
                <a:latin typeface="Franklin Gothic Book" panose="020B0503020102020204" pitchFamily="34" charset="0"/>
              </a:rPr>
              <a:t>V16.01</a:t>
            </a:r>
            <a:endParaRPr lang="en-US" altLang="en-US" sz="1000" b="0" dirty="0" smtClean="0">
              <a:solidFill>
                <a:schemeClr val="bg1"/>
              </a:solidFill>
              <a:latin typeface="Franklin Gothic Book" panose="020B0503020102020204" pitchFamily="34" charset="0"/>
            </a:endParaRPr>
          </a:p>
        </p:txBody>
      </p:sp>
      <p:sp>
        <p:nvSpPr>
          <p:cNvPr id="7" name="TextBox 6"/>
          <p:cNvSpPr txBox="1">
            <a:spLocks noChangeArrowheads="1"/>
          </p:cNvSpPr>
          <p:nvPr userDrawn="1"/>
        </p:nvSpPr>
        <p:spPr bwMode="auto">
          <a:xfrm>
            <a:off x="3690938" y="6565900"/>
            <a:ext cx="23050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smtClean="0">
                <a:solidFill>
                  <a:schemeClr val="bg1"/>
                </a:solidFill>
                <a:latin typeface="Franklin Gothic Book" panose="020B0503020102020204" pitchFamily="34" charset="0"/>
              </a:rPr>
              <a:t>Duplication prohibited without consent.</a:t>
            </a:r>
          </a:p>
        </p:txBody>
      </p:sp>
      <p:sp>
        <p:nvSpPr>
          <p:cNvPr id="8" name="Title 7"/>
          <p:cNvSpPr>
            <a:spLocks noGrp="1"/>
          </p:cNvSpPr>
          <p:nvPr>
            <p:ph type="title"/>
          </p:nvPr>
        </p:nvSpPr>
        <p:spPr>
          <a:xfrm>
            <a:off x="786384" y="137160"/>
            <a:ext cx="8074152" cy="1143000"/>
          </a:xfrm>
        </p:spPr>
        <p:txBody>
          <a:bodyPr>
            <a:noAutofit/>
          </a:bodyPr>
          <a:lstStyle>
            <a:lvl1pPr>
              <a:defRPr sz="4800">
                <a:solidFill>
                  <a:schemeClr val="bg1"/>
                </a:solidFill>
                <a:latin typeface="Franklin Gothic Medium" pitchFamily="34" charset="0"/>
                <a:cs typeface="Franklin Gothic Medium" pitchFamily="34" charset="0"/>
              </a:defRPr>
            </a:lvl1pPr>
          </a:lstStyle>
          <a:p>
            <a:r>
              <a:rPr lang="en-US" dirty="0" smtClean="0"/>
              <a:t>Click to edit Master title style</a:t>
            </a:r>
            <a:endParaRPr lang="en-US" dirty="0"/>
          </a:p>
        </p:txBody>
      </p:sp>
      <p:sp>
        <p:nvSpPr>
          <p:cNvPr id="11" name="Content Placeholder 2"/>
          <p:cNvSpPr>
            <a:spLocks noGrp="1"/>
          </p:cNvSpPr>
          <p:nvPr>
            <p:ph idx="1"/>
          </p:nvPr>
        </p:nvSpPr>
        <p:spPr>
          <a:xfrm>
            <a:off x="783390" y="1457760"/>
            <a:ext cx="8071290" cy="4898590"/>
          </a:xfrm>
        </p:spPr>
        <p:txBody>
          <a:bodyPr/>
          <a:lstStyle>
            <a:lvl1pPr marL="0" indent="0">
              <a:buClr>
                <a:srgbClr val="99AB21"/>
              </a:buClr>
              <a:buNone/>
              <a:defRPr>
                <a:solidFill>
                  <a:schemeClr val="bg1"/>
                </a:solidFill>
                <a:latin typeface="Franklin Gothic Book"/>
                <a:cs typeface="Franklin Gothic Book"/>
              </a:defRPr>
            </a:lvl1pPr>
            <a:lvl2pPr>
              <a:buClr>
                <a:srgbClr val="F26522"/>
              </a:buClr>
              <a:defRPr>
                <a:solidFill>
                  <a:srgbClr val="F26522"/>
                </a:solidFill>
                <a:latin typeface="Franklin Gothic Book"/>
                <a:cs typeface="Franklin Gothic Book"/>
              </a:defRPr>
            </a:lvl2pPr>
            <a:lvl3pPr>
              <a:buClr>
                <a:srgbClr val="99AB21"/>
              </a:buClr>
              <a:defRPr>
                <a:solidFill>
                  <a:schemeClr val="bg1"/>
                </a:solidFill>
                <a:latin typeface="Franklin Gothic Book"/>
                <a:cs typeface="Franklin Gothic Book"/>
              </a:defRPr>
            </a:lvl3pPr>
            <a:lvl4pPr>
              <a:buClr>
                <a:srgbClr val="99AB21"/>
              </a:buClr>
              <a:defRPr>
                <a:solidFill>
                  <a:schemeClr val="bg1"/>
                </a:solidFill>
                <a:latin typeface="Franklin Gothic Book"/>
                <a:cs typeface="Franklin Gothic Book"/>
              </a:defRPr>
            </a:lvl4pPr>
            <a:lvl5pPr>
              <a:buClr>
                <a:srgbClr val="99AB21"/>
              </a:buClr>
              <a:defRPr>
                <a:solidFill>
                  <a:schemeClr val="bg1"/>
                </a:solidFill>
                <a:latin typeface="Franklin Gothic Book"/>
                <a:cs typeface="Franklin Gothic Book"/>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lide Number Placeholder 5"/>
          <p:cNvSpPr>
            <a:spLocks noGrp="1"/>
          </p:cNvSpPr>
          <p:nvPr>
            <p:ph type="sldNum" sz="quarter" idx="10"/>
          </p:nvPr>
        </p:nvSpPr>
        <p:spPr>
          <a:xfrm>
            <a:off x="-152400" y="6446838"/>
            <a:ext cx="495300" cy="365125"/>
          </a:xfrm>
        </p:spPr>
        <p:txBody>
          <a:bodyPr anchor="b"/>
          <a:lstStyle>
            <a:lvl1pPr>
              <a:defRPr sz="1000">
                <a:solidFill>
                  <a:schemeClr val="bg1"/>
                </a:solidFill>
              </a:defRPr>
            </a:lvl1pPr>
          </a:lstStyle>
          <a:p>
            <a:fld id="{1E39F939-5B1E-49B7-9AF3-E7BE804FC8D9}" type="slidenum">
              <a:rPr lang="en-US" altLang="en-US"/>
              <a:pPr/>
              <a:t>‹#›</a:t>
            </a:fld>
            <a:endParaRPr lang="en-US" altLang="en-US" dirty="0"/>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ole Play &amp; Exercises">
    <p:spTree>
      <p:nvGrpSpPr>
        <p:cNvPr id="1" name=""/>
        <p:cNvGrpSpPr/>
        <p:nvPr/>
      </p:nvGrpSpPr>
      <p:grpSpPr>
        <a:xfrm>
          <a:off x="0" y="0"/>
          <a:ext cx="0" cy="0"/>
          <a:chOff x="0" y="0"/>
          <a:chExt cx="0" cy="0"/>
        </a:xfrm>
      </p:grpSpPr>
      <p:sp>
        <p:nvSpPr>
          <p:cNvPr id="4" name="Freeform 3"/>
          <p:cNvSpPr/>
          <p:nvPr userDrawn="1"/>
        </p:nvSpPr>
        <p:spPr>
          <a:xfrm>
            <a:off x="0" y="0"/>
            <a:ext cx="9144000" cy="6858000"/>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6858000">
                <a:moveTo>
                  <a:pt x="0" y="0"/>
                </a:moveTo>
                <a:lnTo>
                  <a:pt x="9144000" y="0"/>
                </a:lnTo>
                <a:lnTo>
                  <a:pt x="9144000" y="6858000"/>
                </a:lnTo>
                <a:lnTo>
                  <a:pt x="0" y="6858000"/>
                </a:lnTo>
                <a:lnTo>
                  <a:pt x="0" y="0"/>
                </a:lnTo>
                <a:close/>
              </a:path>
            </a:pathLst>
          </a:cu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5" name="Picture 8"/>
          <p:cNvPicPr>
            <a:picLocks noChangeAspect="1"/>
          </p:cNvPicPr>
          <p:nvPr/>
        </p:nvPicPr>
        <p:blipFill>
          <a:blip r:embed="rId2"/>
          <a:srcRect/>
          <a:stretch>
            <a:fillRect/>
          </a:stretch>
        </p:blipFill>
        <p:spPr bwMode="auto">
          <a:xfrm>
            <a:off x="6500813" y="6356350"/>
            <a:ext cx="2354262" cy="447675"/>
          </a:xfrm>
          <a:prstGeom prst="rect">
            <a:avLst/>
          </a:prstGeom>
          <a:noFill/>
          <a:ln w="9525">
            <a:noFill/>
            <a:miter lim="800000"/>
            <a:headEnd/>
            <a:tailEnd/>
          </a:ln>
        </p:spPr>
      </p:pic>
      <p:sp>
        <p:nvSpPr>
          <p:cNvPr id="6" name="TextBox 5"/>
          <p:cNvSpPr txBox="1">
            <a:spLocks noChangeArrowheads="1"/>
          </p:cNvSpPr>
          <p:nvPr userDrawn="1"/>
        </p:nvSpPr>
        <p:spPr bwMode="auto">
          <a:xfrm>
            <a:off x="358775" y="6565900"/>
            <a:ext cx="32928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smtClean="0">
                <a:solidFill>
                  <a:schemeClr val="bg1"/>
                </a:solidFill>
                <a:latin typeface="Franklin Gothic Book" panose="020B0503020102020204" pitchFamily="34" charset="0"/>
              </a:rPr>
              <a:t>Copyright </a:t>
            </a:r>
            <a:r>
              <a:rPr lang="en-US" altLang="en-US" sz="1000" b="0" dirty="0" smtClean="0">
                <a:solidFill>
                  <a:schemeClr val="bg1"/>
                </a:solidFill>
                <a:latin typeface="Franklin Gothic Book" panose="020B0503020102020204" pitchFamily="34" charset="0"/>
              </a:rPr>
              <a:t>1992-2016, </a:t>
            </a:r>
            <a:r>
              <a:rPr lang="en-US" altLang="en-US" sz="1000" b="0" dirty="0" smtClean="0">
                <a:solidFill>
                  <a:schemeClr val="bg1"/>
                </a:solidFill>
                <a:latin typeface="Franklin Gothic Book" panose="020B0503020102020204" pitchFamily="34" charset="0"/>
              </a:rPr>
              <a:t>Leadership Strategies, Inc. </a:t>
            </a:r>
            <a:r>
              <a:rPr lang="en-US" altLang="en-US" sz="1000" b="0" dirty="0" smtClean="0">
                <a:solidFill>
                  <a:schemeClr val="bg1"/>
                </a:solidFill>
                <a:latin typeface="Franklin Gothic Book" panose="020B0503020102020204" pitchFamily="34" charset="0"/>
              </a:rPr>
              <a:t>V16.01</a:t>
            </a:r>
            <a:endParaRPr lang="en-US" altLang="en-US" sz="1000" b="0" dirty="0" smtClean="0">
              <a:solidFill>
                <a:schemeClr val="bg1"/>
              </a:solidFill>
              <a:latin typeface="Franklin Gothic Book" panose="020B0503020102020204" pitchFamily="34" charset="0"/>
            </a:endParaRPr>
          </a:p>
        </p:txBody>
      </p:sp>
      <p:sp>
        <p:nvSpPr>
          <p:cNvPr id="7" name="TextBox 6"/>
          <p:cNvSpPr txBox="1">
            <a:spLocks noChangeArrowheads="1"/>
          </p:cNvSpPr>
          <p:nvPr userDrawn="1"/>
        </p:nvSpPr>
        <p:spPr bwMode="auto">
          <a:xfrm>
            <a:off x="3690938" y="6565900"/>
            <a:ext cx="23050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smtClean="0">
                <a:solidFill>
                  <a:schemeClr val="bg1"/>
                </a:solidFill>
                <a:latin typeface="Franklin Gothic Book" panose="020B0503020102020204" pitchFamily="34" charset="0"/>
              </a:rPr>
              <a:t>Duplication prohibited without consent.</a:t>
            </a:r>
          </a:p>
        </p:txBody>
      </p:sp>
      <p:sp>
        <p:nvSpPr>
          <p:cNvPr id="9" name="Title 7"/>
          <p:cNvSpPr>
            <a:spLocks noGrp="1"/>
          </p:cNvSpPr>
          <p:nvPr>
            <p:ph type="title"/>
          </p:nvPr>
        </p:nvSpPr>
        <p:spPr>
          <a:xfrm>
            <a:off x="758952" y="1298448"/>
            <a:ext cx="4498848" cy="1197864"/>
          </a:xfrm>
        </p:spPr>
        <p:txBody>
          <a:bodyPr>
            <a:noAutofit/>
          </a:bodyPr>
          <a:lstStyle>
            <a:lvl1pPr>
              <a:defRPr sz="3600">
                <a:solidFill>
                  <a:schemeClr val="bg1"/>
                </a:solidFill>
                <a:latin typeface="Franklin Gothic Book"/>
                <a:cs typeface="Franklin Gothic Book"/>
              </a:defRPr>
            </a:lvl1pPr>
          </a:lstStyle>
          <a:p>
            <a:r>
              <a:rPr lang="en-US" dirty="0" smtClean="0"/>
              <a:t>Click to edit Master title style</a:t>
            </a:r>
            <a:endParaRPr lang="en-US" dirty="0"/>
          </a:p>
        </p:txBody>
      </p:sp>
      <p:sp>
        <p:nvSpPr>
          <p:cNvPr id="10" name="Text Placeholder 9"/>
          <p:cNvSpPr>
            <a:spLocks noGrp="1"/>
          </p:cNvSpPr>
          <p:nvPr>
            <p:ph type="body" sz="quarter" idx="13"/>
          </p:nvPr>
        </p:nvSpPr>
        <p:spPr>
          <a:xfrm>
            <a:off x="758952" y="2514600"/>
            <a:ext cx="4498848" cy="2587752"/>
          </a:xfrm>
        </p:spPr>
        <p:txBody>
          <a:bodyPr>
            <a:noAutofit/>
          </a:bodyPr>
          <a:lstStyle>
            <a:lvl1pPr marL="0" indent="0">
              <a:spcBef>
                <a:spcPts val="0"/>
              </a:spcBef>
              <a:buFont typeface="Arial" pitchFamily="34" charset="0"/>
              <a:buNone/>
              <a:defRPr sz="2400">
                <a:solidFill>
                  <a:schemeClr val="bg1"/>
                </a:solidFill>
                <a:latin typeface="Franklin Gothic Book" pitchFamily="34" charset="0"/>
              </a:defRPr>
            </a:lvl1pPr>
            <a:lvl2pPr marL="0" indent="0">
              <a:spcBef>
                <a:spcPts val="0"/>
              </a:spcBef>
              <a:buFont typeface="Arial" pitchFamily="34" charset="0"/>
              <a:buNone/>
              <a:defRPr sz="2400">
                <a:solidFill>
                  <a:schemeClr val="bg1"/>
                </a:solidFill>
                <a:latin typeface="Franklin Gothic Book" pitchFamily="34" charset="0"/>
              </a:defRPr>
            </a:lvl2pPr>
            <a:lvl3pPr marL="0" indent="0">
              <a:spcBef>
                <a:spcPts val="0"/>
              </a:spcBef>
              <a:buFont typeface="Arial" pitchFamily="34" charset="0"/>
              <a:buNone/>
              <a:defRPr sz="2400">
                <a:solidFill>
                  <a:schemeClr val="bg1"/>
                </a:solidFill>
                <a:latin typeface="Franklin Gothic Book" pitchFamily="34" charset="0"/>
              </a:defRPr>
            </a:lvl3pPr>
            <a:lvl4pPr marL="0" indent="0">
              <a:spcBef>
                <a:spcPts val="0"/>
              </a:spcBef>
              <a:buFont typeface="Arial" pitchFamily="34" charset="0"/>
              <a:buNone/>
              <a:defRPr sz="2400">
                <a:solidFill>
                  <a:schemeClr val="bg1"/>
                </a:solidFill>
                <a:latin typeface="Franklin Gothic Book" pitchFamily="34" charset="0"/>
              </a:defRPr>
            </a:lvl4pPr>
            <a:lvl5pPr marL="0" indent="0">
              <a:spcBef>
                <a:spcPts val="0"/>
              </a:spcBef>
              <a:buFont typeface="Arial" pitchFamily="34" charset="0"/>
              <a:buNone/>
              <a:defRPr sz="2400">
                <a:solidFill>
                  <a:schemeClr val="bg1"/>
                </a:solidFill>
                <a:latin typeface="Franklin Gothic Book"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5"/>
          <p:cNvSpPr>
            <a:spLocks noGrp="1"/>
          </p:cNvSpPr>
          <p:nvPr>
            <p:ph type="sldNum" sz="quarter" idx="14"/>
          </p:nvPr>
        </p:nvSpPr>
        <p:spPr>
          <a:xfrm>
            <a:off x="0" y="6446838"/>
            <a:ext cx="342900" cy="365125"/>
          </a:xfrm>
        </p:spPr>
        <p:txBody>
          <a:bodyPr anchor="b"/>
          <a:lstStyle>
            <a:lvl1pPr algn="ctr">
              <a:defRPr sz="1000">
                <a:solidFill>
                  <a:schemeClr val="bg1"/>
                </a:solidFill>
              </a:defRPr>
            </a:lvl1pPr>
          </a:lstStyle>
          <a:p>
            <a:fld id="{D07ECC83-96C6-4EE3-8CB4-29417B3FED79}" type="slidenum">
              <a:rPr lang="en-US" altLang="en-US"/>
              <a:pPr/>
              <a:t>‹#›</a:t>
            </a:fld>
            <a:endParaRPr lang="en-US" altLang="en-US" dirty="0"/>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4" name="Picture 8"/>
          <p:cNvPicPr>
            <a:picLocks noChangeAspect="1"/>
          </p:cNvPicPr>
          <p:nvPr/>
        </p:nvPicPr>
        <p:blipFill>
          <a:blip r:embed="rId2"/>
          <a:srcRect/>
          <a:stretch>
            <a:fillRect/>
          </a:stretch>
        </p:blipFill>
        <p:spPr bwMode="auto">
          <a:xfrm>
            <a:off x="6500813" y="6356350"/>
            <a:ext cx="2354262" cy="447675"/>
          </a:xfrm>
          <a:prstGeom prst="rect">
            <a:avLst/>
          </a:prstGeom>
          <a:noFill/>
          <a:ln w="9525">
            <a:noFill/>
            <a:miter lim="800000"/>
            <a:headEnd/>
            <a:tailEnd/>
          </a:ln>
        </p:spPr>
      </p:pic>
      <p:sp>
        <p:nvSpPr>
          <p:cNvPr id="5" name="TextBox 4"/>
          <p:cNvSpPr txBox="1">
            <a:spLocks noChangeArrowheads="1"/>
          </p:cNvSpPr>
          <p:nvPr userDrawn="1"/>
        </p:nvSpPr>
        <p:spPr bwMode="auto">
          <a:xfrm>
            <a:off x="358775" y="6565900"/>
            <a:ext cx="32928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smtClean="0">
                <a:solidFill>
                  <a:schemeClr val="bg1"/>
                </a:solidFill>
                <a:latin typeface="Franklin Gothic Book" panose="020B0503020102020204" pitchFamily="34" charset="0"/>
              </a:rPr>
              <a:t>Copyright </a:t>
            </a:r>
            <a:r>
              <a:rPr lang="en-US" altLang="en-US" sz="1000" b="0" dirty="0" smtClean="0">
                <a:solidFill>
                  <a:schemeClr val="bg1"/>
                </a:solidFill>
                <a:latin typeface="Franklin Gothic Book" panose="020B0503020102020204" pitchFamily="34" charset="0"/>
              </a:rPr>
              <a:t>1992-2016, </a:t>
            </a:r>
            <a:r>
              <a:rPr lang="en-US" altLang="en-US" sz="1000" b="0" dirty="0" smtClean="0">
                <a:solidFill>
                  <a:schemeClr val="bg1"/>
                </a:solidFill>
                <a:latin typeface="Franklin Gothic Book" panose="020B0503020102020204" pitchFamily="34" charset="0"/>
              </a:rPr>
              <a:t>Leadership Strategies, Inc. </a:t>
            </a:r>
            <a:r>
              <a:rPr lang="en-US" altLang="en-US" sz="1000" b="0" dirty="0" smtClean="0">
                <a:solidFill>
                  <a:schemeClr val="bg1"/>
                </a:solidFill>
                <a:latin typeface="Franklin Gothic Book" panose="020B0503020102020204" pitchFamily="34" charset="0"/>
              </a:rPr>
              <a:t>V16.01</a:t>
            </a:r>
            <a:endParaRPr lang="en-US" altLang="en-US" sz="1000" b="0" dirty="0" smtClean="0">
              <a:solidFill>
                <a:schemeClr val="bg1"/>
              </a:solidFill>
              <a:latin typeface="Franklin Gothic Book" panose="020B0503020102020204" pitchFamily="34" charset="0"/>
            </a:endParaRPr>
          </a:p>
        </p:txBody>
      </p:sp>
      <p:sp>
        <p:nvSpPr>
          <p:cNvPr id="6" name="TextBox 5"/>
          <p:cNvSpPr txBox="1">
            <a:spLocks noChangeArrowheads="1"/>
          </p:cNvSpPr>
          <p:nvPr userDrawn="1"/>
        </p:nvSpPr>
        <p:spPr bwMode="auto">
          <a:xfrm>
            <a:off x="3690938" y="6565900"/>
            <a:ext cx="23050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smtClean="0">
                <a:solidFill>
                  <a:schemeClr val="bg1"/>
                </a:solidFill>
                <a:latin typeface="Franklin Gothic Book" panose="020B0503020102020204" pitchFamily="34" charset="0"/>
              </a:rPr>
              <a:t>Duplication prohibited without consent.</a:t>
            </a:r>
          </a:p>
        </p:txBody>
      </p:sp>
      <p:sp>
        <p:nvSpPr>
          <p:cNvPr id="9" name="Title 7"/>
          <p:cNvSpPr>
            <a:spLocks noGrp="1"/>
          </p:cNvSpPr>
          <p:nvPr>
            <p:ph type="title"/>
          </p:nvPr>
        </p:nvSpPr>
        <p:spPr>
          <a:xfrm>
            <a:off x="783390" y="2412474"/>
            <a:ext cx="8071290" cy="1694614"/>
          </a:xfrm>
        </p:spPr>
        <p:txBody>
          <a:bodyPr>
            <a:noAutofit/>
          </a:bodyPr>
          <a:lstStyle>
            <a:lvl1pPr>
              <a:defRPr sz="5200">
                <a:solidFill>
                  <a:schemeClr val="bg1"/>
                </a:solidFill>
                <a:latin typeface="Franklin Gothic Book"/>
                <a:cs typeface="Franklin Gothic Book"/>
              </a:defRPr>
            </a:lvl1pPr>
          </a:lstStyle>
          <a:p>
            <a:r>
              <a:rPr lang="en-US" dirty="0" smtClean="0"/>
              <a:t>Click to edit Master title style</a:t>
            </a:r>
            <a:endParaRPr lang="en-US" dirty="0"/>
          </a:p>
        </p:txBody>
      </p:sp>
      <p:sp>
        <p:nvSpPr>
          <p:cNvPr id="7" name="Slide Number Placeholder 5"/>
          <p:cNvSpPr>
            <a:spLocks noGrp="1"/>
          </p:cNvSpPr>
          <p:nvPr>
            <p:ph type="sldNum" sz="quarter" idx="10"/>
          </p:nvPr>
        </p:nvSpPr>
        <p:spPr>
          <a:xfrm>
            <a:off x="0" y="6446838"/>
            <a:ext cx="342900" cy="365125"/>
          </a:xfrm>
        </p:spPr>
        <p:txBody>
          <a:bodyPr anchor="b"/>
          <a:lstStyle>
            <a:lvl1pPr algn="ctr">
              <a:defRPr sz="1000">
                <a:solidFill>
                  <a:schemeClr val="bg1"/>
                </a:solidFill>
              </a:defRPr>
            </a:lvl1pPr>
          </a:lstStyle>
          <a:p>
            <a:fld id="{286462A8-5F93-4AFF-816A-0949833867AE}" type="slidenum">
              <a:rPr lang="en-US" altLang="en-US"/>
              <a:pPr/>
              <a:t>‹#›</a:t>
            </a:fld>
            <a:endParaRPr lang="en-US" altLang="en-US" dirty="0"/>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82638" y="107950"/>
            <a:ext cx="790416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 name="Footer Placeholder 4"/>
          <p:cNvSpPr>
            <a:spLocks noGrp="1"/>
          </p:cNvSpPr>
          <p:nvPr>
            <p:ph type="ftr" sz="quarter" idx="3"/>
          </p:nvPr>
        </p:nvSpPr>
        <p:spPr>
          <a:xfrm>
            <a:off x="476250" y="6356350"/>
            <a:ext cx="3971925" cy="365125"/>
          </a:xfrm>
          <a:prstGeom prst="rect">
            <a:avLst/>
          </a:prstGeom>
        </p:spPr>
        <p:txBody>
          <a:bodyPr vert="horz" lIns="91440" tIns="45720" rIns="91440" bIns="45720" rtlCol="0" anchor="ctr"/>
          <a:lstStyle>
            <a:lvl1pPr algn="l" eaLnBrk="0" hangingPunct="0">
              <a:defRPr sz="1200" dirty="0">
                <a:solidFill>
                  <a:srgbClr val="00467F"/>
                </a:solidFill>
                <a:latin typeface="Franklin Gothic Book"/>
                <a:cs typeface="Franklin Gothic Book"/>
              </a:defRPr>
            </a:lvl1pPr>
          </a:lstStyle>
          <a:p>
            <a:pPr>
              <a:defRPr/>
            </a:pPr>
            <a:r>
              <a:rPr lang="en-US" dirty="0" smtClean="0"/>
              <a:t>Copyright 1992-2016, Leadership Strategies, Inc. V16.01</a:t>
            </a:r>
          </a:p>
          <a:p>
            <a:pPr>
              <a:defRPr/>
            </a:pPr>
            <a:endParaRPr lang="en-US" dirty="0"/>
          </a:p>
        </p:txBody>
      </p:sp>
      <p:sp>
        <p:nvSpPr>
          <p:cNvPr id="6" name="Slide Number Placeholder 5"/>
          <p:cNvSpPr>
            <a:spLocks noGrp="1"/>
          </p:cNvSpPr>
          <p:nvPr>
            <p:ph type="sldNum" sz="quarter" idx="4"/>
          </p:nvPr>
        </p:nvSpPr>
        <p:spPr>
          <a:xfrm>
            <a:off x="8294688" y="6356350"/>
            <a:ext cx="392112"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BA923CB4-BF81-4B01-B3DC-C955297ACFA8}" type="slidenum">
              <a:rPr lang="en-US" altLang="en-US"/>
              <a:pPr/>
              <a:t>‹#›</a:t>
            </a:fld>
            <a:endParaRPr lang="en-US" altLang="en-US" dirty="0"/>
          </a:p>
        </p:txBody>
      </p:sp>
      <p:sp>
        <p:nvSpPr>
          <p:cNvPr id="7" name="Footer Placeholder 4"/>
          <p:cNvSpPr txBox="1">
            <a:spLocks/>
          </p:cNvSpPr>
          <p:nvPr/>
        </p:nvSpPr>
        <p:spPr>
          <a:xfrm>
            <a:off x="4183063" y="6356350"/>
            <a:ext cx="3863975" cy="365125"/>
          </a:xfrm>
          <a:prstGeom prst="rect">
            <a:avLst/>
          </a:prstGeom>
        </p:spPr>
        <p:txBody>
          <a:bodyPr anchor="ctr"/>
          <a:lstStyle>
            <a:lvl1pPr algn="l">
              <a:defRPr sz="1200">
                <a:solidFill>
                  <a:schemeClr val="tx1">
                    <a:tint val="75000"/>
                  </a:schemeClr>
                </a:solidFill>
              </a:defRPr>
            </a:lvl1pPr>
          </a:lstStyle>
          <a:p>
            <a:pPr algn="ctr" defTabSz="457200" eaLnBrk="1" fontAlgn="auto" hangingPunct="1">
              <a:spcBef>
                <a:spcPts val="0"/>
              </a:spcBef>
              <a:spcAft>
                <a:spcPts val="0"/>
              </a:spcAft>
              <a:defRPr/>
            </a:pPr>
            <a:r>
              <a:rPr lang="en-US" b="0" dirty="0" smtClean="0">
                <a:solidFill>
                  <a:srgbClr val="00467F"/>
                </a:solidFill>
                <a:latin typeface="Franklin Gothic Book"/>
                <a:cs typeface="Franklin Gothic Book"/>
              </a:rPr>
              <a:t>Duplication prohibited without consent.</a:t>
            </a:r>
          </a:p>
          <a:p>
            <a:pPr defTabSz="457200" eaLnBrk="1" fontAlgn="auto" hangingPunct="1">
              <a:spcBef>
                <a:spcPts val="0"/>
              </a:spcBef>
              <a:spcAft>
                <a:spcPts val="0"/>
              </a:spcAft>
              <a:defRPr/>
            </a:pPr>
            <a:endParaRPr lang="en-US" b="0" dirty="0">
              <a:latin typeface="+mn-lt"/>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fade/>
  </p:transition>
  <p:timing>
    <p:tnLst>
      <p:par>
        <p:cTn id="1" dur="indefinite" restart="never" nodeType="tmRoot"/>
      </p:par>
    </p:tnLst>
  </p:timing>
  <p:hf hdr="0" ftr="0" dt="0"/>
  <p:txStyles>
    <p:titleStyle>
      <a:lvl1pPr algn="l" defTabSz="457200" rtl="0" eaLnBrk="0" fontAlgn="base" hangingPunct="0">
        <a:spcBef>
          <a:spcPct val="0"/>
        </a:spcBef>
        <a:spcAft>
          <a:spcPct val="0"/>
        </a:spcAft>
        <a:defRPr sz="4400" kern="1200">
          <a:solidFill>
            <a:srgbClr val="00467F"/>
          </a:solidFill>
          <a:latin typeface="Franklin Gothic Medium"/>
          <a:ea typeface="Franklin Gothic Medium" pitchFamily="34" charset="0"/>
          <a:cs typeface="Franklin Gothic Medium"/>
        </a:defRPr>
      </a:lvl1pPr>
      <a:lvl2pPr algn="l" defTabSz="457200" rtl="0" eaLnBrk="0" fontAlgn="base" hangingPunct="0">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2pPr>
      <a:lvl3pPr algn="l" defTabSz="457200" rtl="0" eaLnBrk="0" fontAlgn="base" hangingPunct="0">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3pPr>
      <a:lvl4pPr algn="l" defTabSz="457200" rtl="0" eaLnBrk="0" fontAlgn="base" hangingPunct="0">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4pPr>
      <a:lvl5pPr algn="l" defTabSz="457200" rtl="0" eaLnBrk="0" fontAlgn="base" hangingPunct="0">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5pPr>
      <a:lvl6pPr marL="457200" algn="l" defTabSz="457200" rtl="0" fontAlgn="base">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6pPr>
      <a:lvl7pPr marL="914400" algn="l" defTabSz="457200" rtl="0" fontAlgn="base">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7pPr>
      <a:lvl8pPr marL="1371600" algn="l" defTabSz="457200" rtl="0" fontAlgn="base">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8pPr>
      <a:lvl9pPr marL="1828800" algn="l" defTabSz="457200" rtl="0" fontAlgn="base">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rgbClr val="00467F"/>
          </a:solidFill>
          <a:latin typeface="Arial"/>
          <a:ea typeface="+mn-ea"/>
          <a:cs typeface="Arial"/>
        </a:defRPr>
      </a:lvl1pPr>
      <a:lvl2pPr marL="742950" indent="-285750" algn="l" defTabSz="457200" rtl="0" eaLnBrk="0" fontAlgn="base" hangingPunct="0">
        <a:spcBef>
          <a:spcPct val="20000"/>
        </a:spcBef>
        <a:spcAft>
          <a:spcPct val="0"/>
        </a:spcAft>
        <a:buFont typeface="Arial" pitchFamily="34" charset="0"/>
        <a:buChar char="–"/>
        <a:defRPr sz="2800" kern="1200">
          <a:solidFill>
            <a:srgbClr val="00467F"/>
          </a:solidFill>
          <a:latin typeface="Arial"/>
          <a:ea typeface="+mn-ea"/>
          <a:cs typeface="Arial"/>
        </a:defRPr>
      </a:lvl2pPr>
      <a:lvl3pPr marL="1143000" indent="-228600" algn="l" defTabSz="457200" rtl="0" eaLnBrk="0" fontAlgn="base" hangingPunct="0">
        <a:spcBef>
          <a:spcPct val="20000"/>
        </a:spcBef>
        <a:spcAft>
          <a:spcPct val="0"/>
        </a:spcAft>
        <a:buFont typeface="Arial" pitchFamily="34" charset="0"/>
        <a:buChar char="•"/>
        <a:defRPr sz="2400" kern="1200">
          <a:solidFill>
            <a:srgbClr val="00467F"/>
          </a:solidFill>
          <a:latin typeface="Arial"/>
          <a:ea typeface="+mn-ea"/>
          <a:cs typeface="Arial"/>
        </a:defRPr>
      </a:lvl3pPr>
      <a:lvl4pPr marL="1600200" indent="-228600" algn="l" defTabSz="457200" rtl="0" eaLnBrk="0" fontAlgn="base" hangingPunct="0">
        <a:spcBef>
          <a:spcPct val="20000"/>
        </a:spcBef>
        <a:spcAft>
          <a:spcPct val="0"/>
        </a:spcAft>
        <a:buFont typeface="Arial" pitchFamily="34" charset="0"/>
        <a:buChar char="–"/>
        <a:defRPr sz="2000" kern="1200">
          <a:solidFill>
            <a:srgbClr val="00467F"/>
          </a:solidFill>
          <a:latin typeface="Arial"/>
          <a:ea typeface="+mn-ea"/>
          <a:cs typeface="Arial"/>
        </a:defRPr>
      </a:lvl4pPr>
      <a:lvl5pPr marL="2057400" indent="-228600" algn="l" defTabSz="457200" rtl="0" eaLnBrk="0" fontAlgn="base" hangingPunct="0">
        <a:spcBef>
          <a:spcPct val="20000"/>
        </a:spcBef>
        <a:spcAft>
          <a:spcPct val="0"/>
        </a:spcAft>
        <a:buFont typeface="Arial" pitchFamily="34" charset="0"/>
        <a:buChar char="»"/>
        <a:defRPr sz="2000" kern="1200">
          <a:solidFill>
            <a:srgbClr val="0046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6.emf"/></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dirty="0"/>
          </a:p>
        </p:txBody>
      </p:sp>
      <p:sp>
        <p:nvSpPr>
          <p:cNvPr id="4" name="Slide Number Placeholder 3"/>
          <p:cNvSpPr>
            <a:spLocks noGrp="1"/>
          </p:cNvSpPr>
          <p:nvPr>
            <p:ph type="sldNum" sz="quarter" idx="10"/>
          </p:nvPr>
        </p:nvSpPr>
        <p:spPr/>
        <p:txBody>
          <a:bodyPr/>
          <a:lstStyle/>
          <a:p>
            <a:fld id="{F29FD61F-2294-5D42-A9D7-9928D42B3773}" type="slidenum">
              <a:rPr lang="en-US" smtClean="0"/>
              <a:pPr/>
              <a:t>1</a:t>
            </a:fld>
            <a:endParaRPr lang="en-US" dirty="0"/>
          </a:p>
        </p:txBody>
      </p:sp>
      <p:sp>
        <p:nvSpPr>
          <p:cNvPr id="5" name="Title 1"/>
          <p:cNvSpPr txBox="1">
            <a:spLocks/>
          </p:cNvSpPr>
          <p:nvPr/>
        </p:nvSpPr>
        <p:spPr>
          <a:xfrm>
            <a:off x="0" y="4342519"/>
            <a:ext cx="9144000" cy="1948952"/>
          </a:xfrm>
          <a:prstGeom prst="rect">
            <a:avLst/>
          </a:prstGeom>
        </p:spPr>
        <p:txBody>
          <a:bodyPr vert="horz" lIns="91440" tIns="45720" rIns="91440" bIns="45720" rtlCol="0" anchor="t">
            <a:noAutofit/>
          </a:bodyPr>
          <a:lstStyle/>
          <a:p>
            <a:pPr marL="0" marR="0" lvl="0" indent="0" algn="ctr" defTabSz="457200" rtl="0" eaLnBrk="1" fontAlgn="auto" latinLnBrk="0" hangingPunct="1">
              <a:lnSpc>
                <a:spcPts val="7760"/>
              </a:lnSpc>
              <a:spcBef>
                <a:spcPct val="0"/>
              </a:spcBef>
              <a:spcAft>
                <a:spcPts val="0"/>
              </a:spcAft>
              <a:buClrTx/>
              <a:buSzTx/>
              <a:buFontTx/>
              <a:buNone/>
              <a:tabLst/>
              <a:defRPr/>
            </a:pPr>
            <a:r>
              <a:rPr kumimoji="0" lang="en-US" sz="7600" b="0" i="0" u="none" strike="noStrike" kern="1200" cap="all" spc="0" normalizeH="0" baseline="0" noProof="0" dirty="0" smtClean="0">
                <a:ln>
                  <a:noFill/>
                </a:ln>
                <a:solidFill>
                  <a:schemeClr val="bg1"/>
                </a:solidFill>
                <a:effectLst/>
                <a:uLnTx/>
                <a:uFillTx/>
                <a:latin typeface="Franklin Gothic Medium"/>
                <a:ea typeface="+mj-ea"/>
                <a:cs typeface="Franklin Gothic Medium"/>
              </a:rPr>
              <a:t>III. Relationship</a:t>
            </a:r>
          </a:p>
          <a:p>
            <a:pPr marL="0" marR="0" lvl="0" indent="0" algn="ctr" defTabSz="457200" rtl="0" eaLnBrk="1" fontAlgn="auto" latinLnBrk="0" hangingPunct="1">
              <a:lnSpc>
                <a:spcPts val="7760"/>
              </a:lnSpc>
              <a:spcBef>
                <a:spcPct val="0"/>
              </a:spcBef>
              <a:spcAft>
                <a:spcPts val="0"/>
              </a:spcAft>
              <a:buClrTx/>
              <a:buSzTx/>
              <a:buFontTx/>
              <a:buNone/>
              <a:tabLst/>
              <a:defRPr/>
            </a:pPr>
            <a:r>
              <a:rPr lang="en-US" sz="7600" cap="all" dirty="0" smtClean="0">
                <a:solidFill>
                  <a:schemeClr val="bg1"/>
                </a:solidFill>
                <a:latin typeface="Franklin Gothic Medium"/>
                <a:ea typeface="+mj-ea"/>
                <a:cs typeface="Franklin Gothic Medium"/>
              </a:rPr>
              <a:t>management</a:t>
            </a:r>
            <a:endParaRPr kumimoji="0" lang="en-US" sz="7600" b="0" i="0" u="none" strike="noStrike" kern="1200" cap="all" spc="0" normalizeH="0" baseline="0" noProof="0" dirty="0">
              <a:ln>
                <a:noFill/>
              </a:ln>
              <a:solidFill>
                <a:schemeClr val="bg1"/>
              </a:solidFill>
              <a:effectLst/>
              <a:uLnTx/>
              <a:uFillTx/>
              <a:latin typeface="Franklin Gothic Medium"/>
              <a:ea typeface="+mj-ea"/>
              <a:cs typeface="Franklin Gothic Medium"/>
            </a:endParaRPr>
          </a:p>
        </p:txBody>
      </p:sp>
      <p:pic>
        <p:nvPicPr>
          <p:cNvPr id="6" name="Picture 5"/>
          <p:cNvPicPr>
            <a:picLocks noChangeAspect="1"/>
          </p:cNvPicPr>
          <p:nvPr/>
        </p:nvPicPr>
        <p:blipFill>
          <a:blip r:embed="rId3"/>
          <a:stretch>
            <a:fillRect/>
          </a:stretch>
        </p:blipFill>
        <p:spPr>
          <a:xfrm>
            <a:off x="6500608" y="6356607"/>
            <a:ext cx="2354072" cy="448056"/>
          </a:xfrm>
          <a:prstGeom prst="rect">
            <a:avLst/>
          </a:prstGeom>
        </p:spPr>
      </p:pic>
      <p:pic>
        <p:nvPicPr>
          <p:cNvPr id="12" name="Picture 11" descr="Trust.pdf"/>
          <p:cNvPicPr>
            <a:picLocks noChangeAspect="1"/>
          </p:cNvPicPr>
          <p:nvPr/>
        </p:nvPicPr>
        <p:blipFill rotWithShape="1">
          <a:blip r:embed="rId4">
            <a:extLst>
              <a:ext uri="{28A0092B-C50C-407E-A947-70E740481C1C}">
                <a14:useLocalDpi xmlns:a14="http://schemas.microsoft.com/office/drawing/2010/main" val="0"/>
              </a:ext>
            </a:extLst>
          </a:blip>
          <a:srcRect b="39059"/>
          <a:stretch/>
        </p:blipFill>
        <p:spPr>
          <a:xfrm>
            <a:off x="0" y="0"/>
            <a:ext cx="9144000" cy="4179391"/>
          </a:xfrm>
          <a:prstGeom prst="rect">
            <a:avLst/>
          </a:prstGeom>
        </p:spPr>
      </p:pic>
    </p:spTree>
    <p:extLst>
      <p:ext uri="{BB962C8B-B14F-4D97-AF65-F5344CB8AC3E}">
        <p14:creationId xmlns:p14="http://schemas.microsoft.com/office/powerpoint/2010/main" val="1776018965"/>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nna\Desktop\FC Slides\New Pics\44-Relationship management stages.jpg"/>
          <p:cNvPicPr>
            <a:picLocks noChangeAspect="1" noChangeArrowheads="1"/>
          </p:cNvPicPr>
          <p:nvPr/>
        </p:nvPicPr>
        <p:blipFill>
          <a:blip r:embed="rId3">
            <a:duotone>
              <a:schemeClr val="accent3">
                <a:shade val="45000"/>
                <a:satMod val="135000"/>
              </a:schemeClr>
              <a:prstClr val="white"/>
            </a:duotone>
          </a:blip>
          <a:srcRect/>
          <a:stretch>
            <a:fillRect/>
          </a:stretch>
        </p:blipFill>
        <p:spPr bwMode="auto">
          <a:xfrm>
            <a:off x="2601244" y="1538537"/>
            <a:ext cx="6542756" cy="4342466"/>
          </a:xfrm>
          <a:prstGeom prst="rect">
            <a:avLst/>
          </a:prstGeom>
          <a:noFill/>
        </p:spPr>
      </p:pic>
      <p:sp>
        <p:nvSpPr>
          <p:cNvPr id="2" name="Title 1"/>
          <p:cNvSpPr>
            <a:spLocks noGrp="1"/>
          </p:cNvSpPr>
          <p:nvPr>
            <p:ph type="title"/>
          </p:nvPr>
        </p:nvSpPr>
        <p:spPr/>
        <p:txBody>
          <a:bodyPr>
            <a:normAutofit fontScale="90000"/>
          </a:bodyPr>
          <a:lstStyle/>
          <a:p>
            <a:r>
              <a:rPr lang="en-US" dirty="0" smtClean="0"/>
              <a:t>C. Relationship Management </a:t>
            </a:r>
            <a:br>
              <a:rPr lang="en-US" dirty="0" smtClean="0"/>
            </a:br>
            <a:r>
              <a:rPr lang="en-US" dirty="0" smtClean="0"/>
              <a:t>    </a:t>
            </a:r>
            <a:r>
              <a:rPr lang="en-US" sz="2300" dirty="0" smtClean="0"/>
              <a:t> </a:t>
            </a:r>
            <a:r>
              <a:rPr lang="en-US" dirty="0" smtClean="0"/>
              <a:t>Stages</a:t>
            </a:r>
            <a:endParaRPr lang="en-US" dirty="0"/>
          </a:p>
        </p:txBody>
      </p:sp>
      <p:sp>
        <p:nvSpPr>
          <p:cNvPr id="3" name="Content Placeholder 2"/>
          <p:cNvSpPr>
            <a:spLocks noGrp="1"/>
          </p:cNvSpPr>
          <p:nvPr>
            <p:ph idx="1"/>
          </p:nvPr>
        </p:nvSpPr>
        <p:spPr>
          <a:xfrm>
            <a:off x="962526" y="1564078"/>
            <a:ext cx="7892153" cy="4046287"/>
          </a:xfrm>
        </p:spPr>
        <p:txBody>
          <a:bodyPr/>
          <a:lstStyle/>
          <a:p>
            <a:pPr marL="0" indent="0">
              <a:buNone/>
            </a:pPr>
            <a:r>
              <a:rPr lang="en-US" dirty="0" smtClean="0"/>
              <a:t>A facilitative </a:t>
            </a:r>
            <a:r>
              <a:rPr lang="en-US" dirty="0"/>
              <a:t>c</a:t>
            </a:r>
            <a:r>
              <a:rPr lang="en-US" dirty="0" smtClean="0"/>
              <a:t>onsultant knows that facilitating a positive relationship is essential to executing a successful project.</a:t>
            </a:r>
            <a:endParaRPr lang="en-US" dirty="0"/>
          </a:p>
        </p:txBody>
      </p:sp>
      <p:sp>
        <p:nvSpPr>
          <p:cNvPr id="6" name="TextBox 5"/>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4</a:t>
            </a:r>
          </a:p>
        </p:txBody>
      </p:sp>
      <p:sp>
        <p:nvSpPr>
          <p:cNvPr id="8"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10</a:t>
            </a:fld>
            <a:endParaRPr lang="en-US" dirty="0"/>
          </a:p>
        </p:txBody>
      </p:sp>
    </p:spTree>
    <p:extLst>
      <p:ext uri="{BB962C8B-B14F-4D97-AF65-F5344CB8AC3E}">
        <p14:creationId xmlns:p14="http://schemas.microsoft.com/office/powerpoint/2010/main" val="33553578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694" y="1022514"/>
            <a:ext cx="2639247" cy="1227370"/>
          </a:xfrm>
          <a:prstGeom prst="rect">
            <a:avLst/>
          </a:prstGeom>
          <a:effectLst>
            <a:softEdge rad="63500"/>
          </a:effectLst>
        </p:spPr>
      </p:pic>
      <p:sp>
        <p:nvSpPr>
          <p:cNvPr id="2" name="Title 1"/>
          <p:cNvSpPr>
            <a:spLocks noGrp="1"/>
          </p:cNvSpPr>
          <p:nvPr>
            <p:ph type="title"/>
          </p:nvPr>
        </p:nvSpPr>
        <p:spPr/>
        <p:txBody>
          <a:bodyPr>
            <a:normAutofit fontScale="90000"/>
          </a:bodyPr>
          <a:lstStyle/>
          <a:p>
            <a:r>
              <a:rPr lang="en-US" dirty="0" smtClean="0"/>
              <a:t>D. Establishing/Assessing Goals</a:t>
            </a:r>
            <a:endParaRPr lang="en-US" dirty="0"/>
          </a:p>
        </p:txBody>
      </p:sp>
      <p:sp>
        <p:nvSpPr>
          <p:cNvPr id="3" name="Content Placeholder 2"/>
          <p:cNvSpPr>
            <a:spLocks noGrp="1"/>
          </p:cNvSpPr>
          <p:nvPr>
            <p:ph idx="1"/>
          </p:nvPr>
        </p:nvSpPr>
        <p:spPr>
          <a:xfrm>
            <a:off x="783390" y="1275198"/>
            <a:ext cx="8071290" cy="5081151"/>
          </a:xfrm>
        </p:spPr>
        <p:txBody>
          <a:bodyPr>
            <a:normAutofit fontScale="92500"/>
          </a:bodyPr>
          <a:lstStyle/>
          <a:p>
            <a:pPr>
              <a:spcBef>
                <a:spcPts val="24"/>
              </a:spcBef>
            </a:pPr>
            <a:r>
              <a:rPr lang="en-US" dirty="0" smtClean="0"/>
              <a:t>Establish meaningful contact</a:t>
            </a:r>
          </a:p>
          <a:p>
            <a:pPr>
              <a:spcBef>
                <a:spcPts val="24"/>
              </a:spcBef>
              <a:buNone/>
            </a:pPr>
            <a:r>
              <a:rPr lang="en-US" dirty="0" smtClean="0"/>
              <a:t>	with at least two of the top</a:t>
            </a:r>
          </a:p>
          <a:p>
            <a:pPr>
              <a:spcBef>
                <a:spcPts val="24"/>
              </a:spcBef>
              <a:buNone/>
            </a:pPr>
            <a:r>
              <a:rPr lang="en-US" dirty="0" smtClean="0"/>
              <a:t>	executives in XYZ Organization by October.</a:t>
            </a:r>
          </a:p>
          <a:p>
            <a:r>
              <a:rPr lang="en-US" dirty="0" smtClean="0"/>
              <a:t>Perform a minimum of two strategic engagements for ABC Organization which are widely accepted as providing strong benefits to the organization by the end of Q1.</a:t>
            </a:r>
          </a:p>
          <a:p>
            <a:r>
              <a:rPr lang="en-US" dirty="0" smtClean="0"/>
              <a:t>Contact John Smith to provide briefing to the Management Forum at JKL Company by Q3.</a:t>
            </a:r>
            <a:endParaRPr lang="en-US" dirty="0"/>
          </a:p>
        </p:txBody>
      </p:sp>
      <p:sp>
        <p:nvSpPr>
          <p:cNvPr id="4" name="TextBox 3"/>
          <p:cNvSpPr txBox="1"/>
          <p:nvPr/>
        </p:nvSpPr>
        <p:spPr>
          <a:xfrm>
            <a:off x="8754150" y="5035255"/>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5" name="TextBox 4"/>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5</a:t>
            </a:r>
          </a:p>
        </p:txBody>
      </p:sp>
      <p:sp>
        <p:nvSpPr>
          <p:cNvPr id="7"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11</a:t>
            </a:fld>
            <a:endParaRPr lang="en-US" dirty="0"/>
          </a:p>
        </p:txBody>
      </p:sp>
    </p:spTree>
    <p:extLst>
      <p:ext uri="{BB962C8B-B14F-4D97-AF65-F5344CB8AC3E}">
        <p14:creationId xmlns:p14="http://schemas.microsoft.com/office/powerpoint/2010/main" val="14091489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58951" y="284205"/>
            <a:ext cx="4875729" cy="4300152"/>
          </a:xfrm>
        </p:spPr>
        <p:txBody>
          <a:bodyPr/>
          <a:lstStyle/>
          <a:p>
            <a:r>
              <a:rPr lang="en-US" dirty="0" smtClean="0"/>
              <a:t>What are two important characteristics of relationship management goals?</a:t>
            </a:r>
            <a:endParaRPr lang="en-US" dirty="0"/>
          </a:p>
        </p:txBody>
      </p:sp>
      <p:sp>
        <p:nvSpPr>
          <p:cNvPr id="4" name="Slide Number Placeholder 3"/>
          <p:cNvSpPr>
            <a:spLocks noGrp="1"/>
          </p:cNvSpPr>
          <p:nvPr>
            <p:ph type="sldNum" sz="quarter" idx="14"/>
          </p:nvPr>
        </p:nvSpPr>
        <p:spPr/>
        <p:txBody>
          <a:bodyPr/>
          <a:lstStyle/>
          <a:p>
            <a:fld id="{F29FD61F-2294-5D42-A9D7-9928D42B3773}" type="slidenum">
              <a:rPr lang="en-US" smtClean="0"/>
              <a:pPr/>
              <a:t>12</a:t>
            </a:fld>
            <a:endParaRPr lang="en-US" dirty="0"/>
          </a:p>
        </p:txBody>
      </p:sp>
    </p:spTree>
    <p:extLst>
      <p:ext uri="{BB962C8B-B14F-4D97-AF65-F5344CB8AC3E}">
        <p14:creationId xmlns:p14="http://schemas.microsoft.com/office/powerpoint/2010/main" val="410308066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327" y="1365654"/>
            <a:ext cx="5439967" cy="3751801"/>
          </a:xfrm>
        </p:spPr>
        <p:txBody>
          <a:bodyPr/>
          <a:lstStyle/>
          <a:p>
            <a:r>
              <a:rPr lang="en-US" sz="3200" dirty="0"/>
              <a:t>What might be appropriate relationship management goals for the types of projects in which you are involved?</a:t>
            </a:r>
          </a:p>
        </p:txBody>
      </p:sp>
      <p:sp>
        <p:nvSpPr>
          <p:cNvPr id="4" name="Slide Number Placeholder 3"/>
          <p:cNvSpPr>
            <a:spLocks noGrp="1"/>
          </p:cNvSpPr>
          <p:nvPr>
            <p:ph type="sldNum" sz="quarter" idx="14"/>
          </p:nvPr>
        </p:nvSpPr>
        <p:spPr/>
        <p:txBody>
          <a:bodyPr/>
          <a:lstStyle/>
          <a:p>
            <a:fld id="{F29FD61F-2294-5D42-A9D7-9928D42B3773}" type="slidenum">
              <a:rPr lang="en-US" smtClean="0"/>
              <a:pPr/>
              <a:t>13</a:t>
            </a:fld>
            <a:endParaRPr lang="en-US" dirty="0"/>
          </a:p>
        </p:txBody>
      </p:sp>
    </p:spTree>
    <p:extLst>
      <p:ext uri="{BB962C8B-B14F-4D97-AF65-F5344CB8AC3E}">
        <p14:creationId xmlns:p14="http://schemas.microsoft.com/office/powerpoint/2010/main" val="270431861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 Establishing/Assessing Goals</a:t>
            </a:r>
            <a:endParaRPr lang="en-US" dirty="0"/>
          </a:p>
        </p:txBody>
      </p:sp>
      <p:sp>
        <p:nvSpPr>
          <p:cNvPr id="3" name="Content Placeholder 2"/>
          <p:cNvSpPr>
            <a:spLocks noGrp="1"/>
          </p:cNvSpPr>
          <p:nvPr>
            <p:ph idx="1"/>
          </p:nvPr>
        </p:nvSpPr>
        <p:spPr>
          <a:xfrm>
            <a:off x="2671010" y="1828800"/>
            <a:ext cx="6183669" cy="4527550"/>
          </a:xfrm>
        </p:spPr>
        <p:txBody>
          <a:bodyPr>
            <a:normAutofit/>
          </a:bodyPr>
          <a:lstStyle/>
          <a:p>
            <a:pPr marL="0" indent="0">
              <a:buNone/>
            </a:pPr>
            <a:r>
              <a:rPr lang="en-US" dirty="0" smtClean="0"/>
              <a:t>What might be appropriate relationship management goals for the types of projects in which you are involved?</a:t>
            </a:r>
            <a:endParaRPr lang="en-US" dirty="0"/>
          </a:p>
        </p:txBody>
      </p:sp>
      <p:pic>
        <p:nvPicPr>
          <p:cNvPr id="6" name="Picture 5" descr="question icon.pdf"/>
          <p:cNvPicPr>
            <a:picLocks noChangeAspect="1"/>
          </p:cNvPicPr>
          <p:nvPr/>
        </p:nvPicPr>
        <p:blipFill rotWithShape="1">
          <a:blip r:embed="rId3">
            <a:extLst>
              <a:ext uri="{28A0092B-C50C-407E-A947-70E740481C1C}">
                <a14:useLocalDpi xmlns:a14="http://schemas.microsoft.com/office/drawing/2010/main" val="0"/>
              </a:ext>
            </a:extLst>
          </a:blip>
          <a:srcRect l="41445" t="42785" r="40529" b="43648"/>
          <a:stretch/>
        </p:blipFill>
        <p:spPr>
          <a:xfrm>
            <a:off x="803271" y="1544653"/>
            <a:ext cx="2069771" cy="2015951"/>
          </a:xfrm>
          <a:prstGeom prst="rect">
            <a:avLst/>
          </a:prstGeom>
        </p:spPr>
      </p:pic>
      <p:sp>
        <p:nvSpPr>
          <p:cNvPr id="5" name="TextBox 4"/>
          <p:cNvSpPr txBox="1"/>
          <p:nvPr/>
        </p:nvSpPr>
        <p:spPr>
          <a:xfrm>
            <a:off x="8754150" y="2839332"/>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7" name="TextBox 6"/>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6</a:t>
            </a:r>
          </a:p>
        </p:txBody>
      </p:sp>
      <p:sp>
        <p:nvSpPr>
          <p:cNvPr id="8"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14</a:t>
            </a:fld>
            <a:endParaRPr lang="en-US" dirty="0"/>
          </a:p>
        </p:txBody>
      </p:sp>
    </p:spTree>
    <p:extLst>
      <p:ext uri="{BB962C8B-B14F-4D97-AF65-F5344CB8AC3E}">
        <p14:creationId xmlns:p14="http://schemas.microsoft.com/office/powerpoint/2010/main" val="38391439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27512" y="1422135"/>
            <a:ext cx="5744945" cy="4256770"/>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Content Placeholder 7"/>
          <p:cNvPicPr>
            <a:picLocks noChangeAspect="1"/>
          </p:cNvPicPr>
          <p:nvPr/>
        </p:nvPicPr>
        <p:blipFill rotWithShape="1">
          <a:blip r:embed="rId3">
            <a:duotone>
              <a:schemeClr val="accent1">
                <a:shade val="45000"/>
                <a:satMod val="135000"/>
              </a:schemeClr>
              <a:prstClr val="white"/>
            </a:duotone>
          </a:blip>
          <a:srcRect l="14399" t="11" r="41229" b="-11"/>
          <a:stretch/>
        </p:blipFill>
        <p:spPr bwMode="auto">
          <a:xfrm>
            <a:off x="6172457" y="1421596"/>
            <a:ext cx="2971543" cy="4257309"/>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en-US" dirty="0" smtClean="0"/>
              <a:t>E. Gaining the Client’s Confidence</a:t>
            </a:r>
            <a:endParaRPr lang="en-US" dirty="0"/>
          </a:p>
        </p:txBody>
      </p:sp>
      <p:sp>
        <p:nvSpPr>
          <p:cNvPr id="3" name="Content Placeholder 2"/>
          <p:cNvSpPr>
            <a:spLocks noGrp="1"/>
          </p:cNvSpPr>
          <p:nvPr>
            <p:ph idx="1"/>
          </p:nvPr>
        </p:nvSpPr>
        <p:spPr>
          <a:xfrm>
            <a:off x="783390" y="1457760"/>
            <a:ext cx="5389067" cy="4420524"/>
          </a:xfrm>
        </p:spPr>
        <p:txBody>
          <a:bodyPr>
            <a:normAutofit/>
          </a:bodyPr>
          <a:lstStyle/>
          <a:p>
            <a:pPr marL="0" indent="0">
              <a:buNone/>
            </a:pPr>
            <a:r>
              <a:rPr lang="en-US" dirty="0" smtClean="0">
                <a:solidFill>
                  <a:schemeClr val="bg1"/>
                </a:solidFill>
              </a:rPr>
              <a:t>Early in the Relationship Building Stage, clients are typically focused on one issue:</a:t>
            </a:r>
          </a:p>
          <a:p>
            <a:pPr marL="0" indent="0">
              <a:spcBef>
                <a:spcPts val="1800"/>
              </a:spcBef>
              <a:buNone/>
            </a:pPr>
            <a:r>
              <a:rPr lang="en-US" b="1" dirty="0" smtClean="0">
                <a:solidFill>
                  <a:schemeClr val="bg1"/>
                </a:solidFill>
              </a:rPr>
              <a:t>Can I Trust You?</a:t>
            </a:r>
          </a:p>
          <a:p>
            <a:pPr marL="0" indent="0">
              <a:spcBef>
                <a:spcPts val="1800"/>
              </a:spcBef>
              <a:buNone/>
            </a:pPr>
            <a:r>
              <a:rPr lang="en-US" i="1" dirty="0" smtClean="0">
                <a:solidFill>
                  <a:schemeClr val="bg1"/>
                </a:solidFill>
              </a:rPr>
              <a:t>I don’t care how much you know until I know how much you care.</a:t>
            </a:r>
            <a:endParaRPr lang="en-US" dirty="0">
              <a:solidFill>
                <a:schemeClr val="bg1"/>
              </a:solidFill>
            </a:endParaRPr>
          </a:p>
        </p:txBody>
      </p:sp>
      <p:sp>
        <p:nvSpPr>
          <p:cNvPr id="4" name="TextBox 3"/>
          <p:cNvSpPr txBox="1"/>
          <p:nvPr/>
        </p:nvSpPr>
        <p:spPr>
          <a:xfrm>
            <a:off x="8754150" y="4367467"/>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5" name="TextBox 4"/>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7</a:t>
            </a:r>
          </a:p>
        </p:txBody>
      </p:sp>
    </p:spTree>
    <p:extLst>
      <p:ext uri="{BB962C8B-B14F-4D97-AF65-F5344CB8AC3E}">
        <p14:creationId xmlns:p14="http://schemas.microsoft.com/office/powerpoint/2010/main" val="41356542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 Gaining the Client’s Confidence</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Once trust is established, the next issue is:</a:t>
            </a:r>
          </a:p>
          <a:p>
            <a:pPr marL="0" indent="0">
              <a:buNone/>
            </a:pPr>
            <a:r>
              <a:rPr lang="en-US" b="1" dirty="0" smtClean="0">
                <a:solidFill>
                  <a:srgbClr val="AFBD22"/>
                </a:solidFill>
              </a:rPr>
              <a:t>Does Your Value Outweigh the Cost?</a:t>
            </a:r>
          </a:p>
          <a:p>
            <a:pPr marL="0" indent="0">
              <a:buNone/>
            </a:pPr>
            <a:r>
              <a:rPr lang="en-US" dirty="0"/>
              <a:t>	</a:t>
            </a:r>
            <a:r>
              <a:rPr lang="en-US" i="1" dirty="0" smtClean="0"/>
              <a:t>Does the value gained through your 	involvement outweigh all the relevant costs 	(dollars, impact on my staff, peace of 	mind)?</a:t>
            </a:r>
            <a:endParaRPr lang="en-US" i="1" dirty="0"/>
          </a:p>
        </p:txBody>
      </p:sp>
      <p:sp>
        <p:nvSpPr>
          <p:cNvPr id="4" name="TextBox 3"/>
          <p:cNvSpPr txBox="1"/>
          <p:nvPr/>
        </p:nvSpPr>
        <p:spPr>
          <a:xfrm>
            <a:off x="8754150" y="3891396"/>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5" name="TextBox 4"/>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7</a:t>
            </a:r>
          </a:p>
        </p:txBody>
      </p:sp>
      <p:sp>
        <p:nvSpPr>
          <p:cNvPr id="6"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16</a:t>
            </a:fld>
            <a:endParaRPr lang="en-US" dirty="0"/>
          </a:p>
        </p:txBody>
      </p:sp>
    </p:spTree>
    <p:extLst>
      <p:ext uri="{BB962C8B-B14F-4D97-AF65-F5344CB8AC3E}">
        <p14:creationId xmlns:p14="http://schemas.microsoft.com/office/powerpoint/2010/main" val="36577603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 Gaining the Client’s Confidence</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Once trust is established, the next issue is:</a:t>
            </a:r>
          </a:p>
          <a:p>
            <a:pPr marL="0" indent="0">
              <a:buNone/>
            </a:pPr>
            <a:r>
              <a:rPr lang="en-US" b="1" dirty="0" smtClean="0">
                <a:solidFill>
                  <a:srgbClr val="AFBD22"/>
                </a:solidFill>
              </a:rPr>
              <a:t>Does Your Value Outweigh the Cost?</a:t>
            </a:r>
          </a:p>
          <a:p>
            <a:pPr marL="0" indent="0">
              <a:buNone/>
            </a:pPr>
            <a:r>
              <a:rPr lang="en-US" dirty="0"/>
              <a:t>	</a:t>
            </a:r>
            <a:r>
              <a:rPr lang="en-US" i="1" dirty="0" smtClean="0"/>
              <a:t>Does the value gained through your 	involvement outweigh all the relevant costs 	(dollars, impact on my staff, peace of 	mind)?</a:t>
            </a:r>
            <a:endParaRPr lang="en-US" i="1" dirty="0"/>
          </a:p>
        </p:txBody>
      </p:sp>
      <p:sp>
        <p:nvSpPr>
          <p:cNvPr id="4" name="TextBox 3"/>
          <p:cNvSpPr txBox="1"/>
          <p:nvPr/>
        </p:nvSpPr>
        <p:spPr>
          <a:xfrm>
            <a:off x="8754150" y="3855300"/>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5" name="TextBox 4"/>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7</a:t>
            </a:r>
          </a:p>
        </p:txBody>
      </p:sp>
      <p:sp>
        <p:nvSpPr>
          <p:cNvPr id="6"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17</a:t>
            </a:fld>
            <a:endParaRPr lang="en-US" dirty="0"/>
          </a:p>
        </p:txBody>
      </p:sp>
    </p:spTree>
    <p:extLst>
      <p:ext uri="{BB962C8B-B14F-4D97-AF65-F5344CB8AC3E}">
        <p14:creationId xmlns:p14="http://schemas.microsoft.com/office/powerpoint/2010/main" val="5681248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 The 5 Cs of Trust</a:t>
            </a:r>
            <a:endParaRPr lang="en-US" dirty="0"/>
          </a:p>
        </p:txBody>
      </p:sp>
      <p:sp>
        <p:nvSpPr>
          <p:cNvPr id="3" name="Content Placeholder 2"/>
          <p:cNvSpPr>
            <a:spLocks noGrp="1"/>
          </p:cNvSpPr>
          <p:nvPr>
            <p:ph idx="1"/>
          </p:nvPr>
        </p:nvSpPr>
        <p:spPr/>
        <p:txBody>
          <a:bodyPr/>
          <a:lstStyle/>
          <a:p>
            <a:pPr marL="0" indent="0">
              <a:buNone/>
            </a:pPr>
            <a:r>
              <a:rPr lang="en-US" dirty="0" smtClean="0"/>
              <a:t>When a client says, “I trust you,” it means…</a:t>
            </a:r>
            <a:endParaRPr lang="en-US" dirty="0"/>
          </a:p>
        </p:txBody>
      </p:sp>
      <p:sp>
        <p:nvSpPr>
          <p:cNvPr id="6" name="TextBox 5"/>
          <p:cNvSpPr txBox="1"/>
          <p:nvPr/>
        </p:nvSpPr>
        <p:spPr>
          <a:xfrm>
            <a:off x="8754150" y="5358086"/>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7" name="TextBox 6"/>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8</a:t>
            </a:r>
          </a:p>
        </p:txBody>
      </p:sp>
      <p:sp>
        <p:nvSpPr>
          <p:cNvPr id="8"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18</a:t>
            </a:fld>
            <a:endParaRPr lang="en-US" dirty="0"/>
          </a:p>
        </p:txBody>
      </p:sp>
      <p:grpSp>
        <p:nvGrpSpPr>
          <p:cNvPr id="31" name="Group 30"/>
          <p:cNvGrpSpPr/>
          <p:nvPr/>
        </p:nvGrpSpPr>
        <p:grpSpPr>
          <a:xfrm>
            <a:off x="3320419" y="2153328"/>
            <a:ext cx="1309956" cy="2249598"/>
            <a:chOff x="3320419" y="2153328"/>
            <a:chExt cx="1309956" cy="2249598"/>
          </a:xfrm>
        </p:grpSpPr>
        <p:sp>
          <p:nvSpPr>
            <p:cNvPr id="27" name="Freeform 26"/>
            <p:cNvSpPr/>
            <p:nvPr/>
          </p:nvSpPr>
          <p:spPr>
            <a:xfrm>
              <a:off x="3320419" y="2153328"/>
              <a:ext cx="1309956" cy="2249598"/>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81277 w 2619632"/>
                <a:gd name="connsiteY3" fmla="*/ 1145650 h 2249598"/>
                <a:gd name="connsiteX4" fmla="*/ 2619632 w 2619632"/>
                <a:gd name="connsiteY4" fmla="*/ 2249598 h 2249598"/>
                <a:gd name="connsiteX0" fmla="*/ 1981277 w 1981277"/>
                <a:gd name="connsiteY0" fmla="*/ 1145650 h 2249598"/>
                <a:gd name="connsiteX1" fmla="*/ 0 w 1981277"/>
                <a:gd name="connsiteY1" fmla="*/ 2249598 h 2249598"/>
                <a:gd name="connsiteX2" fmla="*/ 1309956 w 1981277"/>
                <a:gd name="connsiteY2" fmla="*/ 0 h 2249598"/>
                <a:gd name="connsiteX3" fmla="*/ 1981277 w 1981277"/>
                <a:gd name="connsiteY3" fmla="*/ 1145650 h 2249598"/>
                <a:gd name="connsiteX0" fmla="*/ 1981277 w 1981277"/>
                <a:gd name="connsiteY0" fmla="*/ 1145650 h 2249598"/>
                <a:gd name="connsiteX1" fmla="*/ 1308418 w 1981277"/>
                <a:gd name="connsiteY1" fmla="*/ 1516586 h 2249598"/>
                <a:gd name="connsiteX2" fmla="*/ 0 w 1981277"/>
                <a:gd name="connsiteY2" fmla="*/ 2249598 h 2249598"/>
                <a:gd name="connsiteX3" fmla="*/ 1309956 w 1981277"/>
                <a:gd name="connsiteY3" fmla="*/ 0 h 2249598"/>
                <a:gd name="connsiteX4" fmla="*/ 1981277 w 1981277"/>
                <a:gd name="connsiteY4" fmla="*/ 1145650 h 2249598"/>
                <a:gd name="connsiteX0" fmla="*/ 1309956 w 1309956"/>
                <a:gd name="connsiteY0" fmla="*/ 0 h 2249598"/>
                <a:gd name="connsiteX1" fmla="*/ 1308418 w 1309956"/>
                <a:gd name="connsiteY1" fmla="*/ 1516586 h 2249598"/>
                <a:gd name="connsiteX2" fmla="*/ 0 w 1309956"/>
                <a:gd name="connsiteY2" fmla="*/ 2249598 h 2249598"/>
                <a:gd name="connsiteX3" fmla="*/ 1309956 w 1309956"/>
                <a:gd name="connsiteY3" fmla="*/ 0 h 2249598"/>
              </a:gdLst>
              <a:ahLst/>
              <a:cxnLst>
                <a:cxn ang="0">
                  <a:pos x="connsiteX0" y="connsiteY0"/>
                </a:cxn>
                <a:cxn ang="0">
                  <a:pos x="connsiteX1" y="connsiteY1"/>
                </a:cxn>
                <a:cxn ang="0">
                  <a:pos x="connsiteX2" y="connsiteY2"/>
                </a:cxn>
                <a:cxn ang="0">
                  <a:pos x="connsiteX3" y="connsiteY3"/>
                </a:cxn>
              </a:cxnLst>
              <a:rect l="l" t="t" r="r" b="b"/>
              <a:pathLst>
                <a:path w="1309956" h="2249598">
                  <a:moveTo>
                    <a:pt x="1309956" y="0"/>
                  </a:moveTo>
                  <a:cubicBezTo>
                    <a:pt x="1309443" y="505529"/>
                    <a:pt x="1308931" y="1011057"/>
                    <a:pt x="1308418" y="1516586"/>
                  </a:cubicBezTo>
                  <a:lnTo>
                    <a:pt x="0" y="2249598"/>
                  </a:lnTo>
                  <a:lnTo>
                    <a:pt x="1309956" y="0"/>
                  </a:lnTo>
                  <a:close/>
                </a:path>
              </a:pathLst>
            </a:custGeom>
            <a:solidFill>
              <a:schemeClr val="accent3"/>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TextBox 22"/>
            <p:cNvSpPr txBox="1"/>
            <p:nvPr/>
          </p:nvSpPr>
          <p:spPr>
            <a:xfrm rot="18044776">
              <a:off x="3371213" y="3190223"/>
              <a:ext cx="1510285" cy="369332"/>
            </a:xfrm>
            <a:prstGeom prst="rect">
              <a:avLst/>
            </a:prstGeom>
            <a:noFill/>
          </p:spPr>
          <p:txBody>
            <a:bodyPr wrap="none" rtlCol="0">
              <a:spAutoFit/>
            </a:bodyPr>
            <a:lstStyle/>
            <a:p>
              <a:r>
                <a:rPr lang="en-US" b="1" dirty="0" smtClean="0">
                  <a:solidFill>
                    <a:schemeClr val="bg1"/>
                  </a:solidFill>
                </a:rPr>
                <a:t>COMPETENCE</a:t>
              </a:r>
              <a:endParaRPr lang="en-US" b="1" dirty="0">
                <a:solidFill>
                  <a:schemeClr val="bg1"/>
                </a:solidFill>
              </a:endParaRPr>
            </a:p>
          </p:txBody>
        </p:sp>
      </p:grpSp>
    </p:spTree>
    <p:extLst>
      <p:ext uri="{BB962C8B-B14F-4D97-AF65-F5344CB8AC3E}">
        <p14:creationId xmlns:p14="http://schemas.microsoft.com/office/powerpoint/2010/main" val="33635396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 The 5 Cs of Trust</a:t>
            </a:r>
            <a:endParaRPr lang="en-US" dirty="0"/>
          </a:p>
        </p:txBody>
      </p:sp>
      <p:sp>
        <p:nvSpPr>
          <p:cNvPr id="3" name="Content Placeholder 2"/>
          <p:cNvSpPr>
            <a:spLocks noGrp="1"/>
          </p:cNvSpPr>
          <p:nvPr>
            <p:ph idx="1"/>
          </p:nvPr>
        </p:nvSpPr>
        <p:spPr/>
        <p:txBody>
          <a:bodyPr/>
          <a:lstStyle/>
          <a:p>
            <a:pPr marL="0" indent="0">
              <a:buNone/>
            </a:pPr>
            <a:r>
              <a:rPr lang="en-US" dirty="0" smtClean="0"/>
              <a:t>When a client says, “I trust you,” it means…</a:t>
            </a:r>
            <a:endParaRPr lang="en-US" dirty="0"/>
          </a:p>
        </p:txBody>
      </p:sp>
      <p:sp>
        <p:nvSpPr>
          <p:cNvPr id="6" name="TextBox 5"/>
          <p:cNvSpPr txBox="1"/>
          <p:nvPr/>
        </p:nvSpPr>
        <p:spPr>
          <a:xfrm>
            <a:off x="8754150" y="5358086"/>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7" name="TextBox 6"/>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8</a:t>
            </a:r>
          </a:p>
        </p:txBody>
      </p:sp>
      <p:sp>
        <p:nvSpPr>
          <p:cNvPr id="8"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19</a:t>
            </a:fld>
            <a:endParaRPr lang="en-US" dirty="0"/>
          </a:p>
        </p:txBody>
      </p:sp>
      <p:grpSp>
        <p:nvGrpSpPr>
          <p:cNvPr id="31" name="Group 30"/>
          <p:cNvGrpSpPr/>
          <p:nvPr/>
        </p:nvGrpSpPr>
        <p:grpSpPr>
          <a:xfrm>
            <a:off x="3320419" y="2153328"/>
            <a:ext cx="2616103" cy="2249598"/>
            <a:chOff x="3320419" y="2153328"/>
            <a:chExt cx="2616103" cy="2249598"/>
          </a:xfrm>
        </p:grpSpPr>
        <p:sp>
          <p:nvSpPr>
            <p:cNvPr id="27" name="Freeform 26"/>
            <p:cNvSpPr/>
            <p:nvPr/>
          </p:nvSpPr>
          <p:spPr>
            <a:xfrm>
              <a:off x="3320419" y="2153328"/>
              <a:ext cx="1309956" cy="2249598"/>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81277 w 2619632"/>
                <a:gd name="connsiteY3" fmla="*/ 1145650 h 2249598"/>
                <a:gd name="connsiteX4" fmla="*/ 2619632 w 2619632"/>
                <a:gd name="connsiteY4" fmla="*/ 2249598 h 2249598"/>
                <a:gd name="connsiteX0" fmla="*/ 1981277 w 1981277"/>
                <a:gd name="connsiteY0" fmla="*/ 1145650 h 2249598"/>
                <a:gd name="connsiteX1" fmla="*/ 0 w 1981277"/>
                <a:gd name="connsiteY1" fmla="*/ 2249598 h 2249598"/>
                <a:gd name="connsiteX2" fmla="*/ 1309956 w 1981277"/>
                <a:gd name="connsiteY2" fmla="*/ 0 h 2249598"/>
                <a:gd name="connsiteX3" fmla="*/ 1981277 w 1981277"/>
                <a:gd name="connsiteY3" fmla="*/ 1145650 h 2249598"/>
                <a:gd name="connsiteX0" fmla="*/ 1981277 w 1981277"/>
                <a:gd name="connsiteY0" fmla="*/ 1145650 h 2249598"/>
                <a:gd name="connsiteX1" fmla="*/ 1308418 w 1981277"/>
                <a:gd name="connsiteY1" fmla="*/ 1516586 h 2249598"/>
                <a:gd name="connsiteX2" fmla="*/ 0 w 1981277"/>
                <a:gd name="connsiteY2" fmla="*/ 2249598 h 2249598"/>
                <a:gd name="connsiteX3" fmla="*/ 1309956 w 1981277"/>
                <a:gd name="connsiteY3" fmla="*/ 0 h 2249598"/>
                <a:gd name="connsiteX4" fmla="*/ 1981277 w 1981277"/>
                <a:gd name="connsiteY4" fmla="*/ 1145650 h 2249598"/>
                <a:gd name="connsiteX0" fmla="*/ 1309956 w 1309956"/>
                <a:gd name="connsiteY0" fmla="*/ 0 h 2249598"/>
                <a:gd name="connsiteX1" fmla="*/ 1308418 w 1309956"/>
                <a:gd name="connsiteY1" fmla="*/ 1516586 h 2249598"/>
                <a:gd name="connsiteX2" fmla="*/ 0 w 1309956"/>
                <a:gd name="connsiteY2" fmla="*/ 2249598 h 2249598"/>
                <a:gd name="connsiteX3" fmla="*/ 1309956 w 1309956"/>
                <a:gd name="connsiteY3" fmla="*/ 0 h 2249598"/>
              </a:gdLst>
              <a:ahLst/>
              <a:cxnLst>
                <a:cxn ang="0">
                  <a:pos x="connsiteX0" y="connsiteY0"/>
                </a:cxn>
                <a:cxn ang="0">
                  <a:pos x="connsiteX1" y="connsiteY1"/>
                </a:cxn>
                <a:cxn ang="0">
                  <a:pos x="connsiteX2" y="connsiteY2"/>
                </a:cxn>
                <a:cxn ang="0">
                  <a:pos x="connsiteX3" y="connsiteY3"/>
                </a:cxn>
              </a:cxnLst>
              <a:rect l="l" t="t" r="r" b="b"/>
              <a:pathLst>
                <a:path w="1309956" h="2249598">
                  <a:moveTo>
                    <a:pt x="1309956" y="0"/>
                  </a:moveTo>
                  <a:cubicBezTo>
                    <a:pt x="1309443" y="505529"/>
                    <a:pt x="1308931" y="1011057"/>
                    <a:pt x="1308418" y="1516586"/>
                  </a:cubicBezTo>
                  <a:lnTo>
                    <a:pt x="0" y="2249598"/>
                  </a:lnTo>
                  <a:lnTo>
                    <a:pt x="1309956" y="0"/>
                  </a:lnTo>
                  <a:close/>
                </a:path>
              </a:pathLst>
            </a:custGeom>
            <a:solidFill>
              <a:schemeClr val="accent3"/>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Freeform 27"/>
            <p:cNvSpPr/>
            <p:nvPr/>
          </p:nvSpPr>
          <p:spPr>
            <a:xfrm flipH="1">
              <a:off x="4626566" y="2153328"/>
              <a:ext cx="1309956" cy="2249598"/>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81277 w 2619632"/>
                <a:gd name="connsiteY3" fmla="*/ 1145650 h 2249598"/>
                <a:gd name="connsiteX4" fmla="*/ 2619632 w 2619632"/>
                <a:gd name="connsiteY4" fmla="*/ 2249598 h 2249598"/>
                <a:gd name="connsiteX0" fmla="*/ 1981277 w 1981277"/>
                <a:gd name="connsiteY0" fmla="*/ 1145650 h 2249598"/>
                <a:gd name="connsiteX1" fmla="*/ 0 w 1981277"/>
                <a:gd name="connsiteY1" fmla="*/ 2249598 h 2249598"/>
                <a:gd name="connsiteX2" fmla="*/ 1309956 w 1981277"/>
                <a:gd name="connsiteY2" fmla="*/ 0 h 2249598"/>
                <a:gd name="connsiteX3" fmla="*/ 1981277 w 1981277"/>
                <a:gd name="connsiteY3" fmla="*/ 1145650 h 2249598"/>
                <a:gd name="connsiteX0" fmla="*/ 1981277 w 1981277"/>
                <a:gd name="connsiteY0" fmla="*/ 1145650 h 2249598"/>
                <a:gd name="connsiteX1" fmla="*/ 1308418 w 1981277"/>
                <a:gd name="connsiteY1" fmla="*/ 1516586 h 2249598"/>
                <a:gd name="connsiteX2" fmla="*/ 0 w 1981277"/>
                <a:gd name="connsiteY2" fmla="*/ 2249598 h 2249598"/>
                <a:gd name="connsiteX3" fmla="*/ 1309956 w 1981277"/>
                <a:gd name="connsiteY3" fmla="*/ 0 h 2249598"/>
                <a:gd name="connsiteX4" fmla="*/ 1981277 w 1981277"/>
                <a:gd name="connsiteY4" fmla="*/ 1145650 h 2249598"/>
                <a:gd name="connsiteX0" fmla="*/ 1309956 w 1309956"/>
                <a:gd name="connsiteY0" fmla="*/ 0 h 2249598"/>
                <a:gd name="connsiteX1" fmla="*/ 1308418 w 1309956"/>
                <a:gd name="connsiteY1" fmla="*/ 1516586 h 2249598"/>
                <a:gd name="connsiteX2" fmla="*/ 0 w 1309956"/>
                <a:gd name="connsiteY2" fmla="*/ 2249598 h 2249598"/>
                <a:gd name="connsiteX3" fmla="*/ 1309956 w 1309956"/>
                <a:gd name="connsiteY3" fmla="*/ 0 h 2249598"/>
              </a:gdLst>
              <a:ahLst/>
              <a:cxnLst>
                <a:cxn ang="0">
                  <a:pos x="connsiteX0" y="connsiteY0"/>
                </a:cxn>
                <a:cxn ang="0">
                  <a:pos x="connsiteX1" y="connsiteY1"/>
                </a:cxn>
                <a:cxn ang="0">
                  <a:pos x="connsiteX2" y="connsiteY2"/>
                </a:cxn>
                <a:cxn ang="0">
                  <a:pos x="connsiteX3" y="connsiteY3"/>
                </a:cxn>
              </a:cxnLst>
              <a:rect l="l" t="t" r="r" b="b"/>
              <a:pathLst>
                <a:path w="1309956" h="2249598">
                  <a:moveTo>
                    <a:pt x="1309956" y="0"/>
                  </a:moveTo>
                  <a:cubicBezTo>
                    <a:pt x="1309443" y="505529"/>
                    <a:pt x="1308931" y="1011057"/>
                    <a:pt x="1308418" y="1516586"/>
                  </a:cubicBezTo>
                  <a:lnTo>
                    <a:pt x="0" y="2249598"/>
                  </a:lnTo>
                  <a:lnTo>
                    <a:pt x="1309956" y="0"/>
                  </a:lnTo>
                  <a:close/>
                </a:path>
              </a:pathLst>
            </a:cu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TextBox 22"/>
            <p:cNvSpPr txBox="1"/>
            <p:nvPr/>
          </p:nvSpPr>
          <p:spPr>
            <a:xfrm rot="18044776">
              <a:off x="3371213" y="3190223"/>
              <a:ext cx="1510285" cy="369332"/>
            </a:xfrm>
            <a:prstGeom prst="rect">
              <a:avLst/>
            </a:prstGeom>
            <a:noFill/>
          </p:spPr>
          <p:txBody>
            <a:bodyPr wrap="none" rtlCol="0">
              <a:spAutoFit/>
            </a:bodyPr>
            <a:lstStyle/>
            <a:p>
              <a:r>
                <a:rPr lang="en-US" b="1" dirty="0" smtClean="0">
                  <a:solidFill>
                    <a:schemeClr val="bg1"/>
                  </a:solidFill>
                </a:rPr>
                <a:t>COMPETENCE</a:t>
              </a:r>
              <a:endParaRPr lang="en-US" b="1" dirty="0">
                <a:solidFill>
                  <a:schemeClr val="bg1"/>
                </a:solidFill>
              </a:endParaRPr>
            </a:p>
          </p:txBody>
        </p:sp>
        <p:sp>
          <p:nvSpPr>
            <p:cNvPr id="24" name="TextBox 23"/>
            <p:cNvSpPr txBox="1"/>
            <p:nvPr/>
          </p:nvSpPr>
          <p:spPr>
            <a:xfrm rot="3603462">
              <a:off x="4204555" y="3161142"/>
              <a:ext cx="1953933" cy="369332"/>
            </a:xfrm>
            <a:prstGeom prst="rect">
              <a:avLst/>
            </a:prstGeom>
            <a:noFill/>
          </p:spPr>
          <p:txBody>
            <a:bodyPr wrap="none" rtlCol="0">
              <a:spAutoFit/>
            </a:bodyPr>
            <a:lstStyle/>
            <a:p>
              <a:r>
                <a:rPr lang="en-US" b="1" dirty="0" smtClean="0">
                  <a:solidFill>
                    <a:schemeClr val="bg1"/>
                  </a:solidFill>
                </a:rPr>
                <a:t>COMMUNICATION</a:t>
              </a:r>
              <a:endParaRPr lang="en-US" b="1" dirty="0">
                <a:solidFill>
                  <a:schemeClr val="bg1"/>
                </a:solidFill>
              </a:endParaRPr>
            </a:p>
          </p:txBody>
        </p:sp>
      </p:grpSp>
    </p:spTree>
    <p:extLst>
      <p:ext uri="{BB962C8B-B14F-4D97-AF65-F5344CB8AC3E}">
        <p14:creationId xmlns:p14="http://schemas.microsoft.com/office/powerpoint/2010/main" val="4239109385"/>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dirty="0" smtClean="0"/>
              <a:t>III. Relationship Management</a:t>
            </a:r>
            <a:endParaRPr lang="en-US" dirty="0"/>
          </a:p>
        </p:txBody>
      </p:sp>
      <p:sp>
        <p:nvSpPr>
          <p:cNvPr id="5" name="TextBox 4"/>
          <p:cNvSpPr txBox="1"/>
          <p:nvPr/>
        </p:nvSpPr>
        <p:spPr>
          <a:xfrm>
            <a:off x="8754150" y="4839519"/>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6" name="TextBox 5"/>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a:solidFill>
                  <a:srgbClr val="002C54"/>
                </a:solidFill>
                <a:latin typeface="Arial Black" pitchFamily="34" charset="0"/>
              </a:rPr>
              <a:t>2</a:t>
            </a:r>
            <a:r>
              <a:rPr lang="en-US" sz="1400" dirty="0" smtClean="0">
                <a:solidFill>
                  <a:srgbClr val="002C54"/>
                </a:solidFill>
                <a:latin typeface="Arial Black" pitchFamily="34" charset="0"/>
              </a:rPr>
              <a:t>-12</a:t>
            </a:r>
            <a:endParaRPr lang="en-US" sz="1400" dirty="0">
              <a:solidFill>
                <a:srgbClr val="002C54"/>
              </a:solidFill>
              <a:latin typeface="Arial Black" pitchFamily="34" charset="0"/>
            </a:endParaRPr>
          </a:p>
        </p:txBody>
      </p:sp>
      <p:sp>
        <p:nvSpPr>
          <p:cNvPr id="9"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2</a:t>
            </a:fld>
            <a:endParaRPr lang="en-US" dirty="0"/>
          </a:p>
        </p:txBody>
      </p:sp>
      <p:grpSp>
        <p:nvGrpSpPr>
          <p:cNvPr id="10" name="Group 9"/>
          <p:cNvGrpSpPr/>
          <p:nvPr/>
        </p:nvGrpSpPr>
        <p:grpSpPr>
          <a:xfrm>
            <a:off x="2273561" y="1537489"/>
            <a:ext cx="4279448" cy="4265493"/>
            <a:chOff x="4930766" y="1704310"/>
            <a:chExt cx="3502152" cy="3490732"/>
          </a:xfrm>
        </p:grpSpPr>
        <p:grpSp>
          <p:nvGrpSpPr>
            <p:cNvPr id="11" name="Group 36"/>
            <p:cNvGrpSpPr/>
            <p:nvPr/>
          </p:nvGrpSpPr>
          <p:grpSpPr>
            <a:xfrm>
              <a:off x="4930766" y="1704310"/>
              <a:ext cx="3502152" cy="3490732"/>
              <a:chOff x="4930766" y="1704310"/>
              <a:chExt cx="3502152" cy="3490732"/>
            </a:xfrm>
          </p:grpSpPr>
          <p:grpSp>
            <p:nvGrpSpPr>
              <p:cNvPr id="22" name="Group 32"/>
              <p:cNvGrpSpPr/>
              <p:nvPr/>
            </p:nvGrpSpPr>
            <p:grpSpPr>
              <a:xfrm>
                <a:off x="4942429" y="1710263"/>
                <a:ext cx="3478826" cy="3478826"/>
                <a:chOff x="4951586" y="1711625"/>
                <a:chExt cx="3478826" cy="3478826"/>
              </a:xfrm>
            </p:grpSpPr>
            <p:grpSp>
              <p:nvGrpSpPr>
                <p:cNvPr id="30" name="Group 31"/>
                <p:cNvGrpSpPr/>
                <p:nvPr/>
              </p:nvGrpSpPr>
              <p:grpSpPr>
                <a:xfrm>
                  <a:off x="4951586" y="1711625"/>
                  <a:ext cx="3478826" cy="3478826"/>
                  <a:chOff x="4941815" y="1699719"/>
                  <a:chExt cx="3478826" cy="3478826"/>
                </a:xfrm>
              </p:grpSpPr>
              <p:sp>
                <p:nvSpPr>
                  <p:cNvPr id="34" name="Pie 33"/>
                  <p:cNvSpPr/>
                  <p:nvPr/>
                </p:nvSpPr>
                <p:spPr>
                  <a:xfrm>
                    <a:off x="4941815" y="1699719"/>
                    <a:ext cx="3478826" cy="3478826"/>
                  </a:xfrm>
                  <a:prstGeom prst="pie">
                    <a:avLst>
                      <a:gd name="adj1" fmla="val 10789398"/>
                      <a:gd name="adj2" fmla="val 16200000"/>
                    </a:avLst>
                  </a:prstGeom>
                  <a:solidFill>
                    <a:schemeClr val="accent4"/>
                  </a:solidFill>
                  <a:ln w="762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Pie 34"/>
                  <p:cNvSpPr/>
                  <p:nvPr/>
                </p:nvSpPr>
                <p:spPr>
                  <a:xfrm flipH="1">
                    <a:off x="4941815" y="1699719"/>
                    <a:ext cx="3478826" cy="3478826"/>
                  </a:xfrm>
                  <a:prstGeom prst="pie">
                    <a:avLst>
                      <a:gd name="adj1" fmla="val 10789398"/>
                      <a:gd name="adj2" fmla="val 16200000"/>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31" name="Group 30"/>
                <p:cNvGrpSpPr/>
                <p:nvPr/>
              </p:nvGrpSpPr>
              <p:grpSpPr>
                <a:xfrm>
                  <a:off x="4951586" y="1711625"/>
                  <a:ext cx="3478826" cy="3478826"/>
                  <a:chOff x="4961357" y="1723531"/>
                  <a:chExt cx="3478826" cy="3478826"/>
                </a:xfrm>
              </p:grpSpPr>
              <p:sp>
                <p:nvSpPr>
                  <p:cNvPr id="32" name="Pie 21"/>
                  <p:cNvSpPr/>
                  <p:nvPr/>
                </p:nvSpPr>
                <p:spPr>
                  <a:xfrm flipH="1" flipV="1">
                    <a:off x="4961357" y="1723531"/>
                    <a:ext cx="3478826" cy="3478826"/>
                  </a:xfrm>
                  <a:prstGeom prst="pie">
                    <a:avLst>
                      <a:gd name="adj1" fmla="val 10789398"/>
                      <a:gd name="adj2" fmla="val 16200000"/>
                    </a:avLst>
                  </a:prstGeom>
                  <a:solidFill>
                    <a:schemeClr val="accent3"/>
                  </a:solidFill>
                  <a:ln w="762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Pie 32"/>
                  <p:cNvSpPr/>
                  <p:nvPr/>
                </p:nvSpPr>
                <p:spPr>
                  <a:xfrm flipV="1">
                    <a:off x="4961357" y="1723531"/>
                    <a:ext cx="3478826" cy="3478826"/>
                  </a:xfrm>
                  <a:prstGeom prst="pie">
                    <a:avLst>
                      <a:gd name="adj1" fmla="val 10789398"/>
                      <a:gd name="adj2" fmla="val 16200000"/>
                    </a:avLst>
                  </a:prstGeom>
                  <a:solidFill>
                    <a:schemeClr val="tx1">
                      <a:lumMod val="50000"/>
                      <a:lumOff val="50000"/>
                    </a:schemeClr>
                  </a:solidFill>
                  <a:ln w="762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grpSp>
            <p:nvGrpSpPr>
              <p:cNvPr id="23" name="Group 27"/>
              <p:cNvGrpSpPr/>
              <p:nvPr/>
            </p:nvGrpSpPr>
            <p:grpSpPr>
              <a:xfrm>
                <a:off x="4930766" y="1704310"/>
                <a:ext cx="3502152" cy="3490732"/>
                <a:chOff x="4930766" y="1711625"/>
                <a:chExt cx="3502152" cy="3490732"/>
              </a:xfrm>
            </p:grpSpPr>
            <p:cxnSp>
              <p:nvCxnSpPr>
                <p:cNvPr id="24" name="Straight Connector 23"/>
                <p:cNvCxnSpPr/>
                <p:nvPr/>
              </p:nvCxnSpPr>
              <p:spPr>
                <a:xfrm>
                  <a:off x="6647776" y="1711625"/>
                  <a:ext cx="25380" cy="3490732"/>
                </a:xfrm>
                <a:prstGeom prst="line">
                  <a:avLst/>
                </a:prstGeom>
                <a:ln w="76200">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25" name="Group 26"/>
                <p:cNvGrpSpPr/>
                <p:nvPr/>
              </p:nvGrpSpPr>
              <p:grpSpPr>
                <a:xfrm>
                  <a:off x="4930766" y="2754510"/>
                  <a:ext cx="3502152" cy="1336781"/>
                  <a:chOff x="4930766" y="2772816"/>
                  <a:chExt cx="3502152" cy="1336781"/>
                </a:xfrm>
              </p:grpSpPr>
              <p:cxnSp>
                <p:nvCxnSpPr>
                  <p:cNvPr id="26" name="Straight Connector 13"/>
                  <p:cNvCxnSpPr/>
                  <p:nvPr/>
                </p:nvCxnSpPr>
                <p:spPr>
                  <a:xfrm rot="16200000">
                    <a:off x="6681842" y="1690131"/>
                    <a:ext cx="0" cy="3502152"/>
                  </a:xfrm>
                  <a:prstGeom prst="line">
                    <a:avLst/>
                  </a:prstGeom>
                  <a:ln w="76200">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27" name="Group 25"/>
                  <p:cNvGrpSpPr/>
                  <p:nvPr/>
                </p:nvGrpSpPr>
                <p:grpSpPr>
                  <a:xfrm>
                    <a:off x="5727832" y="2772816"/>
                    <a:ext cx="1874503" cy="1336781"/>
                    <a:chOff x="5734185" y="2772816"/>
                    <a:chExt cx="1874503" cy="1336781"/>
                  </a:xfrm>
                </p:grpSpPr>
                <p:sp>
                  <p:nvSpPr>
                    <p:cNvPr id="28" name="Oval 23"/>
                    <p:cNvSpPr/>
                    <p:nvPr/>
                  </p:nvSpPr>
                  <p:spPr>
                    <a:xfrm>
                      <a:off x="6003046" y="2772816"/>
                      <a:ext cx="1336781" cy="1336781"/>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b="1" dirty="0">
                        <a:latin typeface="Franklin Gothic Book" pitchFamily="34" charset="0"/>
                      </a:endParaRPr>
                    </a:p>
                  </p:txBody>
                </p:sp>
                <p:sp>
                  <p:nvSpPr>
                    <p:cNvPr id="29" name="TextBox 24"/>
                    <p:cNvSpPr txBox="1"/>
                    <p:nvPr/>
                  </p:nvSpPr>
                  <p:spPr>
                    <a:xfrm>
                      <a:off x="5734185" y="3092310"/>
                      <a:ext cx="1874503" cy="830997"/>
                    </a:xfrm>
                    <a:prstGeom prst="rect">
                      <a:avLst/>
                    </a:prstGeom>
                    <a:noFill/>
                  </p:spPr>
                  <p:txBody>
                    <a:bodyPr wrap="square" rtlCol="0">
                      <a:spAutoFit/>
                    </a:bodyPr>
                    <a:lstStyle/>
                    <a:p>
                      <a:pPr algn="ctr"/>
                      <a:r>
                        <a:rPr lang="en-US" sz="1600" dirty="0" smtClean="0">
                          <a:solidFill>
                            <a:schemeClr val="accent2"/>
                          </a:solidFill>
                          <a:latin typeface="Franklin Gothic Book" pitchFamily="34" charset="0"/>
                        </a:rPr>
                        <a:t>Client</a:t>
                      </a:r>
                    </a:p>
                    <a:p>
                      <a:pPr algn="ctr"/>
                      <a:r>
                        <a:rPr lang="en-US" sz="1600" dirty="0" smtClean="0">
                          <a:solidFill>
                            <a:schemeClr val="accent2"/>
                          </a:solidFill>
                          <a:latin typeface="Franklin Gothic Book" pitchFamily="34" charset="0"/>
                        </a:rPr>
                        <a:t>Relationship</a:t>
                      </a:r>
                    </a:p>
                    <a:p>
                      <a:pPr algn="ctr"/>
                      <a:r>
                        <a:rPr lang="en-US" sz="1600" dirty="0" smtClean="0">
                          <a:solidFill>
                            <a:schemeClr val="accent2"/>
                          </a:solidFill>
                          <a:latin typeface="Franklin Gothic Book" pitchFamily="34" charset="0"/>
                        </a:rPr>
                        <a:t>Management</a:t>
                      </a:r>
                      <a:endParaRPr lang="en-US" sz="1600" dirty="0">
                        <a:solidFill>
                          <a:schemeClr val="accent2"/>
                        </a:solidFill>
                        <a:latin typeface="Franklin Gothic Book" pitchFamily="34" charset="0"/>
                      </a:endParaRPr>
                    </a:p>
                  </p:txBody>
                </p:sp>
              </p:grpSp>
            </p:grpSp>
          </p:grpSp>
        </p:grpSp>
        <p:grpSp>
          <p:nvGrpSpPr>
            <p:cNvPr id="12" name="Group 28"/>
            <p:cNvGrpSpPr/>
            <p:nvPr/>
          </p:nvGrpSpPr>
          <p:grpSpPr>
            <a:xfrm>
              <a:off x="6241499" y="1872438"/>
              <a:ext cx="880865" cy="3110808"/>
              <a:chOff x="6241499" y="1872438"/>
              <a:chExt cx="880865" cy="3110808"/>
            </a:xfrm>
          </p:grpSpPr>
          <p:sp>
            <p:nvSpPr>
              <p:cNvPr id="18" name="Oval 17"/>
              <p:cNvSpPr/>
              <p:nvPr/>
            </p:nvSpPr>
            <p:spPr>
              <a:xfrm>
                <a:off x="6811734" y="4672616"/>
                <a:ext cx="310630" cy="31063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200" b="1" dirty="0" smtClean="0">
                    <a:solidFill>
                      <a:schemeClr val="accent3">
                        <a:lumMod val="60000"/>
                        <a:lumOff val="40000"/>
                      </a:schemeClr>
                    </a:solidFill>
                  </a:rPr>
                  <a:t>3</a:t>
                </a:r>
                <a:endParaRPr lang="en-US" sz="7200" b="1" dirty="0">
                  <a:solidFill>
                    <a:schemeClr val="accent3">
                      <a:lumMod val="60000"/>
                      <a:lumOff val="40000"/>
                    </a:schemeClr>
                  </a:solidFill>
                </a:endParaRPr>
              </a:p>
            </p:txBody>
          </p:sp>
          <p:sp>
            <p:nvSpPr>
              <p:cNvPr id="19" name="Oval 18"/>
              <p:cNvSpPr/>
              <p:nvPr/>
            </p:nvSpPr>
            <p:spPr>
              <a:xfrm>
                <a:off x="6241499" y="4672616"/>
                <a:ext cx="310630" cy="310630"/>
              </a:xfrm>
              <a:prstGeom prst="ellipse">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200" b="1" dirty="0" smtClean="0">
                    <a:solidFill>
                      <a:schemeClr val="bg1">
                        <a:lumMod val="65000"/>
                      </a:schemeClr>
                    </a:solidFill>
                  </a:rPr>
                  <a:t>4</a:t>
                </a:r>
                <a:endParaRPr lang="en-US" sz="7200" b="1" dirty="0">
                  <a:solidFill>
                    <a:schemeClr val="bg1">
                      <a:lumMod val="65000"/>
                    </a:schemeClr>
                  </a:solidFill>
                </a:endParaRPr>
              </a:p>
            </p:txBody>
          </p:sp>
          <p:sp>
            <p:nvSpPr>
              <p:cNvPr id="20" name="Oval 19"/>
              <p:cNvSpPr/>
              <p:nvPr/>
            </p:nvSpPr>
            <p:spPr>
              <a:xfrm>
                <a:off x="6241499" y="1872438"/>
                <a:ext cx="310630" cy="310630"/>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200" b="1" dirty="0" smtClean="0">
                    <a:solidFill>
                      <a:schemeClr val="accent4">
                        <a:lumMod val="40000"/>
                        <a:lumOff val="60000"/>
                      </a:schemeClr>
                    </a:solidFill>
                  </a:rPr>
                  <a:t>1</a:t>
                </a:r>
                <a:endParaRPr lang="en-US" sz="7200" b="1" dirty="0">
                  <a:solidFill>
                    <a:schemeClr val="accent4">
                      <a:lumMod val="40000"/>
                      <a:lumOff val="60000"/>
                    </a:schemeClr>
                  </a:solidFill>
                </a:endParaRPr>
              </a:p>
            </p:txBody>
          </p:sp>
          <p:sp>
            <p:nvSpPr>
              <p:cNvPr id="21" name="Oval 20"/>
              <p:cNvSpPr/>
              <p:nvPr/>
            </p:nvSpPr>
            <p:spPr>
              <a:xfrm>
                <a:off x="6811734" y="1872438"/>
                <a:ext cx="310630" cy="310630"/>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200" b="1" dirty="0" smtClean="0">
                    <a:solidFill>
                      <a:srgbClr val="FFC000"/>
                    </a:solidFill>
                  </a:rPr>
                  <a:t>2</a:t>
                </a:r>
                <a:endParaRPr lang="en-US" sz="7200" b="1" dirty="0">
                  <a:solidFill>
                    <a:srgbClr val="FFC000"/>
                  </a:solidFill>
                </a:endParaRPr>
              </a:p>
            </p:txBody>
          </p:sp>
        </p:grpSp>
        <p:grpSp>
          <p:nvGrpSpPr>
            <p:cNvPr id="13" name="Group 29"/>
            <p:cNvGrpSpPr/>
            <p:nvPr/>
          </p:nvGrpSpPr>
          <p:grpSpPr>
            <a:xfrm>
              <a:off x="4996080" y="2282041"/>
              <a:ext cx="3318482" cy="2289710"/>
              <a:chOff x="4996080" y="2282041"/>
              <a:chExt cx="3318482" cy="2289710"/>
            </a:xfrm>
          </p:grpSpPr>
          <p:sp>
            <p:nvSpPr>
              <p:cNvPr id="14" name="TextBox 13"/>
              <p:cNvSpPr txBox="1"/>
              <p:nvPr/>
            </p:nvSpPr>
            <p:spPr>
              <a:xfrm>
                <a:off x="6828635" y="2282041"/>
                <a:ext cx="1372915" cy="707886"/>
              </a:xfrm>
              <a:prstGeom prst="rect">
                <a:avLst/>
              </a:prstGeom>
              <a:noFill/>
            </p:spPr>
            <p:txBody>
              <a:bodyPr wrap="square" rtlCol="0">
                <a:spAutoFit/>
              </a:bodyPr>
              <a:lstStyle/>
              <a:p>
                <a:pPr algn="ctr"/>
                <a:r>
                  <a:rPr lang="en-US" sz="2000" b="1" dirty="0" smtClean="0">
                    <a:solidFill>
                      <a:schemeClr val="bg1"/>
                    </a:solidFill>
                    <a:latin typeface="Franklin Gothic Book" pitchFamily="34" charset="0"/>
                  </a:rPr>
                  <a:t>Prepare to Execute</a:t>
                </a:r>
                <a:endParaRPr lang="en-US" sz="2000" b="1" dirty="0">
                  <a:solidFill>
                    <a:schemeClr val="bg1"/>
                  </a:solidFill>
                  <a:latin typeface="Franklin Gothic Book" pitchFamily="34" charset="0"/>
                </a:endParaRPr>
              </a:p>
            </p:txBody>
          </p:sp>
          <p:sp>
            <p:nvSpPr>
              <p:cNvPr id="15" name="TextBox 14"/>
              <p:cNvSpPr txBox="1"/>
              <p:nvPr/>
            </p:nvSpPr>
            <p:spPr>
              <a:xfrm>
                <a:off x="6941647" y="3863865"/>
                <a:ext cx="1372915" cy="707886"/>
              </a:xfrm>
              <a:prstGeom prst="rect">
                <a:avLst/>
              </a:prstGeom>
              <a:noFill/>
            </p:spPr>
            <p:txBody>
              <a:bodyPr wrap="square" rtlCol="0">
                <a:spAutoFit/>
              </a:bodyPr>
              <a:lstStyle/>
              <a:p>
                <a:pPr algn="ctr"/>
                <a:r>
                  <a:rPr lang="en-US" sz="2000" b="1" dirty="0" smtClean="0">
                    <a:solidFill>
                      <a:schemeClr val="bg1"/>
                    </a:solidFill>
                    <a:latin typeface="Franklin Gothic Book" pitchFamily="34" charset="0"/>
                  </a:rPr>
                  <a:t>Execute the Project</a:t>
                </a:r>
                <a:endParaRPr lang="en-US" sz="2000" b="1" dirty="0">
                  <a:solidFill>
                    <a:schemeClr val="bg1"/>
                  </a:solidFill>
                  <a:latin typeface="Franklin Gothic Book" pitchFamily="34" charset="0"/>
                </a:endParaRPr>
              </a:p>
            </p:txBody>
          </p:sp>
          <p:sp>
            <p:nvSpPr>
              <p:cNvPr id="16" name="TextBox 15"/>
              <p:cNvSpPr txBox="1"/>
              <p:nvPr/>
            </p:nvSpPr>
            <p:spPr>
              <a:xfrm>
                <a:off x="5087971" y="2282041"/>
                <a:ext cx="1372915" cy="707886"/>
              </a:xfrm>
              <a:prstGeom prst="rect">
                <a:avLst/>
              </a:prstGeom>
              <a:noFill/>
            </p:spPr>
            <p:txBody>
              <a:bodyPr wrap="square" rtlCol="0">
                <a:spAutoFit/>
              </a:bodyPr>
              <a:lstStyle/>
              <a:p>
                <a:pPr algn="ctr"/>
                <a:r>
                  <a:rPr lang="en-US" sz="2000" b="1" dirty="0" smtClean="0">
                    <a:solidFill>
                      <a:schemeClr val="bg1"/>
                    </a:solidFill>
                    <a:latin typeface="Franklin Gothic Book" pitchFamily="34" charset="0"/>
                  </a:rPr>
                  <a:t>Define</a:t>
                </a:r>
              </a:p>
              <a:p>
                <a:pPr algn="ctr"/>
                <a:r>
                  <a:rPr lang="en-US" sz="2000" b="1" dirty="0" smtClean="0">
                    <a:solidFill>
                      <a:schemeClr val="bg1"/>
                    </a:solidFill>
                    <a:latin typeface="Franklin Gothic Book" pitchFamily="34" charset="0"/>
                  </a:rPr>
                  <a:t>the Need</a:t>
                </a:r>
                <a:endParaRPr lang="en-US" sz="2000" b="1" dirty="0">
                  <a:solidFill>
                    <a:schemeClr val="bg1"/>
                  </a:solidFill>
                  <a:latin typeface="Franklin Gothic Book" pitchFamily="34" charset="0"/>
                </a:endParaRPr>
              </a:p>
            </p:txBody>
          </p:sp>
          <p:sp>
            <p:nvSpPr>
              <p:cNvPr id="17" name="TextBox 16"/>
              <p:cNvSpPr txBox="1"/>
              <p:nvPr/>
            </p:nvSpPr>
            <p:spPr>
              <a:xfrm>
                <a:off x="4996080" y="3863865"/>
                <a:ext cx="1651696" cy="707886"/>
              </a:xfrm>
              <a:prstGeom prst="rect">
                <a:avLst/>
              </a:prstGeom>
              <a:noFill/>
            </p:spPr>
            <p:txBody>
              <a:bodyPr wrap="square" rtlCol="0">
                <a:spAutoFit/>
              </a:bodyPr>
              <a:lstStyle/>
              <a:p>
                <a:pPr algn="ctr"/>
                <a:r>
                  <a:rPr lang="en-US" sz="2000" b="1" dirty="0" smtClean="0">
                    <a:solidFill>
                      <a:schemeClr val="bg1"/>
                    </a:solidFill>
                    <a:latin typeface="Franklin Gothic Book" pitchFamily="34" charset="0"/>
                  </a:rPr>
                  <a:t>Review</a:t>
                </a:r>
              </a:p>
              <a:p>
                <a:pPr algn="ctr"/>
                <a:r>
                  <a:rPr lang="en-US" sz="2000" b="1" dirty="0" smtClean="0">
                    <a:solidFill>
                      <a:schemeClr val="bg1"/>
                    </a:solidFill>
                    <a:latin typeface="Franklin Gothic Book" pitchFamily="34" charset="0"/>
                  </a:rPr>
                  <a:t>&amp; Assess</a:t>
                </a:r>
                <a:endParaRPr lang="en-US" sz="2000" b="1" dirty="0">
                  <a:solidFill>
                    <a:schemeClr val="bg1"/>
                  </a:solidFill>
                  <a:latin typeface="Franklin Gothic Book" pitchFamily="34" charset="0"/>
                </a:endParaRPr>
              </a:p>
            </p:txBody>
          </p:sp>
        </p:grpSp>
      </p:grpSp>
    </p:spTree>
    <p:extLst>
      <p:ext uri="{BB962C8B-B14F-4D97-AF65-F5344CB8AC3E}">
        <p14:creationId xmlns:p14="http://schemas.microsoft.com/office/powerpoint/2010/main" val="3544436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 The 5 Cs of Trust</a:t>
            </a:r>
            <a:endParaRPr lang="en-US" dirty="0"/>
          </a:p>
        </p:txBody>
      </p:sp>
      <p:sp>
        <p:nvSpPr>
          <p:cNvPr id="3" name="Content Placeholder 2"/>
          <p:cNvSpPr>
            <a:spLocks noGrp="1"/>
          </p:cNvSpPr>
          <p:nvPr>
            <p:ph idx="1"/>
          </p:nvPr>
        </p:nvSpPr>
        <p:spPr/>
        <p:txBody>
          <a:bodyPr/>
          <a:lstStyle/>
          <a:p>
            <a:pPr marL="0" indent="0">
              <a:buNone/>
            </a:pPr>
            <a:r>
              <a:rPr lang="en-US" dirty="0" smtClean="0"/>
              <a:t>When a client says, “I trust you,” it means…</a:t>
            </a:r>
            <a:endParaRPr lang="en-US" dirty="0"/>
          </a:p>
        </p:txBody>
      </p:sp>
      <p:sp>
        <p:nvSpPr>
          <p:cNvPr id="6" name="TextBox 5"/>
          <p:cNvSpPr txBox="1"/>
          <p:nvPr/>
        </p:nvSpPr>
        <p:spPr>
          <a:xfrm>
            <a:off x="8754150" y="5358086"/>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7" name="TextBox 6"/>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8</a:t>
            </a:r>
          </a:p>
        </p:txBody>
      </p:sp>
      <p:sp>
        <p:nvSpPr>
          <p:cNvPr id="8"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20</a:t>
            </a:fld>
            <a:endParaRPr lang="en-US" dirty="0"/>
          </a:p>
        </p:txBody>
      </p:sp>
      <p:grpSp>
        <p:nvGrpSpPr>
          <p:cNvPr id="31" name="Group 30"/>
          <p:cNvGrpSpPr/>
          <p:nvPr/>
        </p:nvGrpSpPr>
        <p:grpSpPr>
          <a:xfrm>
            <a:off x="3320419" y="2153328"/>
            <a:ext cx="2619772" cy="2256581"/>
            <a:chOff x="3320419" y="2153328"/>
            <a:chExt cx="2619772" cy="2256581"/>
          </a:xfrm>
        </p:grpSpPr>
        <p:sp>
          <p:nvSpPr>
            <p:cNvPr id="26" name="Freeform 25"/>
            <p:cNvSpPr/>
            <p:nvPr/>
          </p:nvSpPr>
          <p:spPr>
            <a:xfrm>
              <a:off x="3320559" y="3652090"/>
              <a:ext cx="2619632" cy="742394"/>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64643 w 2619632"/>
                <a:gd name="connsiteY3" fmla="*/ 1119498 h 2249598"/>
                <a:gd name="connsiteX4" fmla="*/ 2619632 w 2619632"/>
                <a:gd name="connsiteY4" fmla="*/ 2249598 h 2249598"/>
                <a:gd name="connsiteX0" fmla="*/ 2619632 w 2619632"/>
                <a:gd name="connsiteY0" fmla="*/ 1130100 h 1130100"/>
                <a:gd name="connsiteX1" fmla="*/ 0 w 2619632"/>
                <a:gd name="connsiteY1" fmla="*/ 1130100 h 1130100"/>
                <a:gd name="connsiteX2" fmla="*/ 1964643 w 2619632"/>
                <a:gd name="connsiteY2" fmla="*/ 0 h 1130100"/>
                <a:gd name="connsiteX3" fmla="*/ 2619632 w 2619632"/>
                <a:gd name="connsiteY3" fmla="*/ 1130100 h 1130100"/>
                <a:gd name="connsiteX0" fmla="*/ 2619632 w 2619632"/>
                <a:gd name="connsiteY0" fmla="*/ 1130100 h 1130100"/>
                <a:gd name="connsiteX1" fmla="*/ 0 w 2619632"/>
                <a:gd name="connsiteY1" fmla="*/ 1130100 h 1130100"/>
                <a:gd name="connsiteX2" fmla="*/ 1284329 w 2619632"/>
                <a:gd name="connsiteY2" fmla="*/ 387706 h 1130100"/>
                <a:gd name="connsiteX3" fmla="*/ 1964643 w 2619632"/>
                <a:gd name="connsiteY3" fmla="*/ 0 h 1130100"/>
                <a:gd name="connsiteX4" fmla="*/ 2619632 w 2619632"/>
                <a:gd name="connsiteY4" fmla="*/ 1130100 h 1130100"/>
                <a:gd name="connsiteX0" fmla="*/ 2619632 w 2619632"/>
                <a:gd name="connsiteY0" fmla="*/ 742394 h 742394"/>
                <a:gd name="connsiteX1" fmla="*/ 0 w 2619632"/>
                <a:gd name="connsiteY1" fmla="*/ 742394 h 742394"/>
                <a:gd name="connsiteX2" fmla="*/ 1284329 w 2619632"/>
                <a:gd name="connsiteY2" fmla="*/ 0 h 742394"/>
                <a:gd name="connsiteX3" fmla="*/ 2619632 w 2619632"/>
                <a:gd name="connsiteY3" fmla="*/ 742394 h 742394"/>
              </a:gdLst>
              <a:ahLst/>
              <a:cxnLst>
                <a:cxn ang="0">
                  <a:pos x="connsiteX0" y="connsiteY0"/>
                </a:cxn>
                <a:cxn ang="0">
                  <a:pos x="connsiteX1" y="connsiteY1"/>
                </a:cxn>
                <a:cxn ang="0">
                  <a:pos x="connsiteX2" y="connsiteY2"/>
                </a:cxn>
                <a:cxn ang="0">
                  <a:pos x="connsiteX3" y="connsiteY3"/>
                </a:cxn>
              </a:cxnLst>
              <a:rect l="l" t="t" r="r" b="b"/>
              <a:pathLst>
                <a:path w="2619632" h="742394">
                  <a:moveTo>
                    <a:pt x="2619632" y="742394"/>
                  </a:moveTo>
                  <a:lnTo>
                    <a:pt x="0" y="742394"/>
                  </a:lnTo>
                  <a:lnTo>
                    <a:pt x="1284329" y="0"/>
                  </a:lnTo>
                  <a:lnTo>
                    <a:pt x="2619632" y="742394"/>
                  </a:lnTo>
                  <a:close/>
                </a:path>
              </a:pathLst>
            </a:custGeom>
            <a:solidFill>
              <a:schemeClr val="accent4"/>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Freeform 26"/>
            <p:cNvSpPr/>
            <p:nvPr/>
          </p:nvSpPr>
          <p:spPr>
            <a:xfrm>
              <a:off x="3320419" y="2153328"/>
              <a:ext cx="1309956" cy="2249598"/>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81277 w 2619632"/>
                <a:gd name="connsiteY3" fmla="*/ 1145650 h 2249598"/>
                <a:gd name="connsiteX4" fmla="*/ 2619632 w 2619632"/>
                <a:gd name="connsiteY4" fmla="*/ 2249598 h 2249598"/>
                <a:gd name="connsiteX0" fmla="*/ 1981277 w 1981277"/>
                <a:gd name="connsiteY0" fmla="*/ 1145650 h 2249598"/>
                <a:gd name="connsiteX1" fmla="*/ 0 w 1981277"/>
                <a:gd name="connsiteY1" fmla="*/ 2249598 h 2249598"/>
                <a:gd name="connsiteX2" fmla="*/ 1309956 w 1981277"/>
                <a:gd name="connsiteY2" fmla="*/ 0 h 2249598"/>
                <a:gd name="connsiteX3" fmla="*/ 1981277 w 1981277"/>
                <a:gd name="connsiteY3" fmla="*/ 1145650 h 2249598"/>
                <a:gd name="connsiteX0" fmla="*/ 1981277 w 1981277"/>
                <a:gd name="connsiteY0" fmla="*/ 1145650 h 2249598"/>
                <a:gd name="connsiteX1" fmla="*/ 1308418 w 1981277"/>
                <a:gd name="connsiteY1" fmla="*/ 1516586 h 2249598"/>
                <a:gd name="connsiteX2" fmla="*/ 0 w 1981277"/>
                <a:gd name="connsiteY2" fmla="*/ 2249598 h 2249598"/>
                <a:gd name="connsiteX3" fmla="*/ 1309956 w 1981277"/>
                <a:gd name="connsiteY3" fmla="*/ 0 h 2249598"/>
                <a:gd name="connsiteX4" fmla="*/ 1981277 w 1981277"/>
                <a:gd name="connsiteY4" fmla="*/ 1145650 h 2249598"/>
                <a:gd name="connsiteX0" fmla="*/ 1309956 w 1309956"/>
                <a:gd name="connsiteY0" fmla="*/ 0 h 2249598"/>
                <a:gd name="connsiteX1" fmla="*/ 1308418 w 1309956"/>
                <a:gd name="connsiteY1" fmla="*/ 1516586 h 2249598"/>
                <a:gd name="connsiteX2" fmla="*/ 0 w 1309956"/>
                <a:gd name="connsiteY2" fmla="*/ 2249598 h 2249598"/>
                <a:gd name="connsiteX3" fmla="*/ 1309956 w 1309956"/>
                <a:gd name="connsiteY3" fmla="*/ 0 h 2249598"/>
              </a:gdLst>
              <a:ahLst/>
              <a:cxnLst>
                <a:cxn ang="0">
                  <a:pos x="connsiteX0" y="connsiteY0"/>
                </a:cxn>
                <a:cxn ang="0">
                  <a:pos x="connsiteX1" y="connsiteY1"/>
                </a:cxn>
                <a:cxn ang="0">
                  <a:pos x="connsiteX2" y="connsiteY2"/>
                </a:cxn>
                <a:cxn ang="0">
                  <a:pos x="connsiteX3" y="connsiteY3"/>
                </a:cxn>
              </a:cxnLst>
              <a:rect l="l" t="t" r="r" b="b"/>
              <a:pathLst>
                <a:path w="1309956" h="2249598">
                  <a:moveTo>
                    <a:pt x="1309956" y="0"/>
                  </a:moveTo>
                  <a:cubicBezTo>
                    <a:pt x="1309443" y="505529"/>
                    <a:pt x="1308931" y="1011057"/>
                    <a:pt x="1308418" y="1516586"/>
                  </a:cubicBezTo>
                  <a:lnTo>
                    <a:pt x="0" y="2249598"/>
                  </a:lnTo>
                  <a:lnTo>
                    <a:pt x="1309956" y="0"/>
                  </a:lnTo>
                  <a:close/>
                </a:path>
              </a:pathLst>
            </a:custGeom>
            <a:solidFill>
              <a:schemeClr val="accent3"/>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Freeform 27"/>
            <p:cNvSpPr/>
            <p:nvPr/>
          </p:nvSpPr>
          <p:spPr>
            <a:xfrm flipH="1">
              <a:off x="4626566" y="2153328"/>
              <a:ext cx="1309956" cy="2249598"/>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81277 w 2619632"/>
                <a:gd name="connsiteY3" fmla="*/ 1145650 h 2249598"/>
                <a:gd name="connsiteX4" fmla="*/ 2619632 w 2619632"/>
                <a:gd name="connsiteY4" fmla="*/ 2249598 h 2249598"/>
                <a:gd name="connsiteX0" fmla="*/ 1981277 w 1981277"/>
                <a:gd name="connsiteY0" fmla="*/ 1145650 h 2249598"/>
                <a:gd name="connsiteX1" fmla="*/ 0 w 1981277"/>
                <a:gd name="connsiteY1" fmla="*/ 2249598 h 2249598"/>
                <a:gd name="connsiteX2" fmla="*/ 1309956 w 1981277"/>
                <a:gd name="connsiteY2" fmla="*/ 0 h 2249598"/>
                <a:gd name="connsiteX3" fmla="*/ 1981277 w 1981277"/>
                <a:gd name="connsiteY3" fmla="*/ 1145650 h 2249598"/>
                <a:gd name="connsiteX0" fmla="*/ 1981277 w 1981277"/>
                <a:gd name="connsiteY0" fmla="*/ 1145650 h 2249598"/>
                <a:gd name="connsiteX1" fmla="*/ 1308418 w 1981277"/>
                <a:gd name="connsiteY1" fmla="*/ 1516586 h 2249598"/>
                <a:gd name="connsiteX2" fmla="*/ 0 w 1981277"/>
                <a:gd name="connsiteY2" fmla="*/ 2249598 h 2249598"/>
                <a:gd name="connsiteX3" fmla="*/ 1309956 w 1981277"/>
                <a:gd name="connsiteY3" fmla="*/ 0 h 2249598"/>
                <a:gd name="connsiteX4" fmla="*/ 1981277 w 1981277"/>
                <a:gd name="connsiteY4" fmla="*/ 1145650 h 2249598"/>
                <a:gd name="connsiteX0" fmla="*/ 1309956 w 1309956"/>
                <a:gd name="connsiteY0" fmla="*/ 0 h 2249598"/>
                <a:gd name="connsiteX1" fmla="*/ 1308418 w 1309956"/>
                <a:gd name="connsiteY1" fmla="*/ 1516586 h 2249598"/>
                <a:gd name="connsiteX2" fmla="*/ 0 w 1309956"/>
                <a:gd name="connsiteY2" fmla="*/ 2249598 h 2249598"/>
                <a:gd name="connsiteX3" fmla="*/ 1309956 w 1309956"/>
                <a:gd name="connsiteY3" fmla="*/ 0 h 2249598"/>
              </a:gdLst>
              <a:ahLst/>
              <a:cxnLst>
                <a:cxn ang="0">
                  <a:pos x="connsiteX0" y="connsiteY0"/>
                </a:cxn>
                <a:cxn ang="0">
                  <a:pos x="connsiteX1" y="connsiteY1"/>
                </a:cxn>
                <a:cxn ang="0">
                  <a:pos x="connsiteX2" y="connsiteY2"/>
                </a:cxn>
                <a:cxn ang="0">
                  <a:pos x="connsiteX3" y="connsiteY3"/>
                </a:cxn>
              </a:cxnLst>
              <a:rect l="l" t="t" r="r" b="b"/>
              <a:pathLst>
                <a:path w="1309956" h="2249598">
                  <a:moveTo>
                    <a:pt x="1309956" y="0"/>
                  </a:moveTo>
                  <a:cubicBezTo>
                    <a:pt x="1309443" y="505529"/>
                    <a:pt x="1308931" y="1011057"/>
                    <a:pt x="1308418" y="1516586"/>
                  </a:cubicBezTo>
                  <a:lnTo>
                    <a:pt x="0" y="2249598"/>
                  </a:lnTo>
                  <a:lnTo>
                    <a:pt x="1309956" y="0"/>
                  </a:lnTo>
                  <a:close/>
                </a:path>
              </a:pathLst>
            </a:cu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TextBox 21"/>
            <p:cNvSpPr txBox="1"/>
            <p:nvPr/>
          </p:nvSpPr>
          <p:spPr>
            <a:xfrm>
              <a:off x="3820731" y="4040577"/>
              <a:ext cx="1619289" cy="369332"/>
            </a:xfrm>
            <a:prstGeom prst="rect">
              <a:avLst/>
            </a:prstGeom>
            <a:noFill/>
          </p:spPr>
          <p:txBody>
            <a:bodyPr wrap="none" rtlCol="0">
              <a:spAutoFit/>
            </a:bodyPr>
            <a:lstStyle/>
            <a:p>
              <a:r>
                <a:rPr lang="en-US" b="1" dirty="0" smtClean="0">
                  <a:solidFill>
                    <a:schemeClr val="tx2"/>
                  </a:solidFill>
                </a:rPr>
                <a:t>COMMITMENT</a:t>
              </a:r>
              <a:endParaRPr lang="en-US" b="1" dirty="0">
                <a:solidFill>
                  <a:schemeClr val="tx2"/>
                </a:solidFill>
              </a:endParaRPr>
            </a:p>
          </p:txBody>
        </p:sp>
        <p:sp>
          <p:nvSpPr>
            <p:cNvPr id="23" name="TextBox 22"/>
            <p:cNvSpPr txBox="1"/>
            <p:nvPr/>
          </p:nvSpPr>
          <p:spPr>
            <a:xfrm rot="18044776">
              <a:off x="3371213" y="3190223"/>
              <a:ext cx="1510285" cy="369332"/>
            </a:xfrm>
            <a:prstGeom prst="rect">
              <a:avLst/>
            </a:prstGeom>
            <a:noFill/>
          </p:spPr>
          <p:txBody>
            <a:bodyPr wrap="none" rtlCol="0">
              <a:spAutoFit/>
            </a:bodyPr>
            <a:lstStyle/>
            <a:p>
              <a:r>
                <a:rPr lang="en-US" b="1" dirty="0" smtClean="0">
                  <a:solidFill>
                    <a:schemeClr val="bg1"/>
                  </a:solidFill>
                </a:rPr>
                <a:t>COMPETENCE</a:t>
              </a:r>
              <a:endParaRPr lang="en-US" b="1" dirty="0">
                <a:solidFill>
                  <a:schemeClr val="bg1"/>
                </a:solidFill>
              </a:endParaRPr>
            </a:p>
          </p:txBody>
        </p:sp>
        <p:sp>
          <p:nvSpPr>
            <p:cNvPr id="24" name="TextBox 23"/>
            <p:cNvSpPr txBox="1"/>
            <p:nvPr/>
          </p:nvSpPr>
          <p:spPr>
            <a:xfrm rot="3603462">
              <a:off x="4204555" y="3161142"/>
              <a:ext cx="1953933" cy="369332"/>
            </a:xfrm>
            <a:prstGeom prst="rect">
              <a:avLst/>
            </a:prstGeom>
            <a:noFill/>
          </p:spPr>
          <p:txBody>
            <a:bodyPr wrap="none" rtlCol="0">
              <a:spAutoFit/>
            </a:bodyPr>
            <a:lstStyle/>
            <a:p>
              <a:r>
                <a:rPr lang="en-US" b="1" dirty="0" smtClean="0">
                  <a:solidFill>
                    <a:schemeClr val="bg1"/>
                  </a:solidFill>
                </a:rPr>
                <a:t>COMMUNICATION</a:t>
              </a:r>
              <a:endParaRPr lang="en-US" b="1" dirty="0">
                <a:solidFill>
                  <a:schemeClr val="bg1"/>
                </a:solidFill>
              </a:endParaRPr>
            </a:p>
          </p:txBody>
        </p:sp>
      </p:grpSp>
    </p:spTree>
    <p:extLst>
      <p:ext uri="{BB962C8B-B14F-4D97-AF65-F5344CB8AC3E}">
        <p14:creationId xmlns:p14="http://schemas.microsoft.com/office/powerpoint/2010/main" val="1607400880"/>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 The 5 Cs of Trust</a:t>
            </a:r>
            <a:endParaRPr lang="en-US" dirty="0"/>
          </a:p>
        </p:txBody>
      </p:sp>
      <p:sp>
        <p:nvSpPr>
          <p:cNvPr id="3" name="Content Placeholder 2"/>
          <p:cNvSpPr>
            <a:spLocks noGrp="1"/>
          </p:cNvSpPr>
          <p:nvPr>
            <p:ph idx="1"/>
          </p:nvPr>
        </p:nvSpPr>
        <p:spPr/>
        <p:txBody>
          <a:bodyPr/>
          <a:lstStyle/>
          <a:p>
            <a:pPr marL="0" indent="0">
              <a:buNone/>
            </a:pPr>
            <a:r>
              <a:rPr lang="en-US" dirty="0" smtClean="0"/>
              <a:t>When a client says, “I trust you,” it means…</a:t>
            </a:r>
            <a:endParaRPr lang="en-US" dirty="0"/>
          </a:p>
        </p:txBody>
      </p:sp>
      <p:sp>
        <p:nvSpPr>
          <p:cNvPr id="6" name="TextBox 5"/>
          <p:cNvSpPr txBox="1"/>
          <p:nvPr/>
        </p:nvSpPr>
        <p:spPr>
          <a:xfrm>
            <a:off x="8754150" y="5358086"/>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7" name="TextBox 6"/>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8</a:t>
            </a:r>
          </a:p>
        </p:txBody>
      </p:sp>
      <p:sp>
        <p:nvSpPr>
          <p:cNvPr id="8"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21</a:t>
            </a:fld>
            <a:endParaRPr lang="en-US" dirty="0"/>
          </a:p>
        </p:txBody>
      </p:sp>
      <p:grpSp>
        <p:nvGrpSpPr>
          <p:cNvPr id="36" name="Group 35"/>
          <p:cNvGrpSpPr/>
          <p:nvPr/>
        </p:nvGrpSpPr>
        <p:grpSpPr>
          <a:xfrm>
            <a:off x="2988113" y="2153328"/>
            <a:ext cx="3284525" cy="2808182"/>
            <a:chOff x="2988113" y="2153328"/>
            <a:chExt cx="3284525" cy="2808182"/>
          </a:xfrm>
        </p:grpSpPr>
        <p:sp>
          <p:nvSpPr>
            <p:cNvPr id="31" name="Freeform 30"/>
            <p:cNvSpPr/>
            <p:nvPr/>
          </p:nvSpPr>
          <p:spPr>
            <a:xfrm>
              <a:off x="3320559" y="3652090"/>
              <a:ext cx="2619632" cy="742394"/>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64643 w 2619632"/>
                <a:gd name="connsiteY3" fmla="*/ 1119498 h 2249598"/>
                <a:gd name="connsiteX4" fmla="*/ 2619632 w 2619632"/>
                <a:gd name="connsiteY4" fmla="*/ 2249598 h 2249598"/>
                <a:gd name="connsiteX0" fmla="*/ 2619632 w 2619632"/>
                <a:gd name="connsiteY0" fmla="*/ 1130100 h 1130100"/>
                <a:gd name="connsiteX1" fmla="*/ 0 w 2619632"/>
                <a:gd name="connsiteY1" fmla="*/ 1130100 h 1130100"/>
                <a:gd name="connsiteX2" fmla="*/ 1964643 w 2619632"/>
                <a:gd name="connsiteY2" fmla="*/ 0 h 1130100"/>
                <a:gd name="connsiteX3" fmla="*/ 2619632 w 2619632"/>
                <a:gd name="connsiteY3" fmla="*/ 1130100 h 1130100"/>
                <a:gd name="connsiteX0" fmla="*/ 2619632 w 2619632"/>
                <a:gd name="connsiteY0" fmla="*/ 1130100 h 1130100"/>
                <a:gd name="connsiteX1" fmla="*/ 0 w 2619632"/>
                <a:gd name="connsiteY1" fmla="*/ 1130100 h 1130100"/>
                <a:gd name="connsiteX2" fmla="*/ 1284329 w 2619632"/>
                <a:gd name="connsiteY2" fmla="*/ 387706 h 1130100"/>
                <a:gd name="connsiteX3" fmla="*/ 1964643 w 2619632"/>
                <a:gd name="connsiteY3" fmla="*/ 0 h 1130100"/>
                <a:gd name="connsiteX4" fmla="*/ 2619632 w 2619632"/>
                <a:gd name="connsiteY4" fmla="*/ 1130100 h 1130100"/>
                <a:gd name="connsiteX0" fmla="*/ 2619632 w 2619632"/>
                <a:gd name="connsiteY0" fmla="*/ 742394 h 742394"/>
                <a:gd name="connsiteX1" fmla="*/ 0 w 2619632"/>
                <a:gd name="connsiteY1" fmla="*/ 742394 h 742394"/>
                <a:gd name="connsiteX2" fmla="*/ 1284329 w 2619632"/>
                <a:gd name="connsiteY2" fmla="*/ 0 h 742394"/>
                <a:gd name="connsiteX3" fmla="*/ 2619632 w 2619632"/>
                <a:gd name="connsiteY3" fmla="*/ 742394 h 742394"/>
              </a:gdLst>
              <a:ahLst/>
              <a:cxnLst>
                <a:cxn ang="0">
                  <a:pos x="connsiteX0" y="connsiteY0"/>
                </a:cxn>
                <a:cxn ang="0">
                  <a:pos x="connsiteX1" y="connsiteY1"/>
                </a:cxn>
                <a:cxn ang="0">
                  <a:pos x="connsiteX2" y="connsiteY2"/>
                </a:cxn>
                <a:cxn ang="0">
                  <a:pos x="connsiteX3" y="connsiteY3"/>
                </a:cxn>
              </a:cxnLst>
              <a:rect l="l" t="t" r="r" b="b"/>
              <a:pathLst>
                <a:path w="2619632" h="742394">
                  <a:moveTo>
                    <a:pt x="2619632" y="742394"/>
                  </a:moveTo>
                  <a:lnTo>
                    <a:pt x="0" y="742394"/>
                  </a:lnTo>
                  <a:lnTo>
                    <a:pt x="1284329" y="0"/>
                  </a:lnTo>
                  <a:lnTo>
                    <a:pt x="2619632" y="742394"/>
                  </a:lnTo>
                  <a:close/>
                </a:path>
              </a:pathLst>
            </a:custGeom>
            <a:solidFill>
              <a:schemeClr val="accent4"/>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Freeform 31"/>
            <p:cNvSpPr/>
            <p:nvPr/>
          </p:nvSpPr>
          <p:spPr>
            <a:xfrm>
              <a:off x="3320419" y="2153328"/>
              <a:ext cx="1309956" cy="2249598"/>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81277 w 2619632"/>
                <a:gd name="connsiteY3" fmla="*/ 1145650 h 2249598"/>
                <a:gd name="connsiteX4" fmla="*/ 2619632 w 2619632"/>
                <a:gd name="connsiteY4" fmla="*/ 2249598 h 2249598"/>
                <a:gd name="connsiteX0" fmla="*/ 1981277 w 1981277"/>
                <a:gd name="connsiteY0" fmla="*/ 1145650 h 2249598"/>
                <a:gd name="connsiteX1" fmla="*/ 0 w 1981277"/>
                <a:gd name="connsiteY1" fmla="*/ 2249598 h 2249598"/>
                <a:gd name="connsiteX2" fmla="*/ 1309956 w 1981277"/>
                <a:gd name="connsiteY2" fmla="*/ 0 h 2249598"/>
                <a:gd name="connsiteX3" fmla="*/ 1981277 w 1981277"/>
                <a:gd name="connsiteY3" fmla="*/ 1145650 h 2249598"/>
                <a:gd name="connsiteX0" fmla="*/ 1981277 w 1981277"/>
                <a:gd name="connsiteY0" fmla="*/ 1145650 h 2249598"/>
                <a:gd name="connsiteX1" fmla="*/ 1308418 w 1981277"/>
                <a:gd name="connsiteY1" fmla="*/ 1516586 h 2249598"/>
                <a:gd name="connsiteX2" fmla="*/ 0 w 1981277"/>
                <a:gd name="connsiteY2" fmla="*/ 2249598 h 2249598"/>
                <a:gd name="connsiteX3" fmla="*/ 1309956 w 1981277"/>
                <a:gd name="connsiteY3" fmla="*/ 0 h 2249598"/>
                <a:gd name="connsiteX4" fmla="*/ 1981277 w 1981277"/>
                <a:gd name="connsiteY4" fmla="*/ 1145650 h 2249598"/>
                <a:gd name="connsiteX0" fmla="*/ 1309956 w 1309956"/>
                <a:gd name="connsiteY0" fmla="*/ 0 h 2249598"/>
                <a:gd name="connsiteX1" fmla="*/ 1308418 w 1309956"/>
                <a:gd name="connsiteY1" fmla="*/ 1516586 h 2249598"/>
                <a:gd name="connsiteX2" fmla="*/ 0 w 1309956"/>
                <a:gd name="connsiteY2" fmla="*/ 2249598 h 2249598"/>
                <a:gd name="connsiteX3" fmla="*/ 1309956 w 1309956"/>
                <a:gd name="connsiteY3" fmla="*/ 0 h 2249598"/>
              </a:gdLst>
              <a:ahLst/>
              <a:cxnLst>
                <a:cxn ang="0">
                  <a:pos x="connsiteX0" y="connsiteY0"/>
                </a:cxn>
                <a:cxn ang="0">
                  <a:pos x="connsiteX1" y="connsiteY1"/>
                </a:cxn>
                <a:cxn ang="0">
                  <a:pos x="connsiteX2" y="connsiteY2"/>
                </a:cxn>
                <a:cxn ang="0">
                  <a:pos x="connsiteX3" y="connsiteY3"/>
                </a:cxn>
              </a:cxnLst>
              <a:rect l="l" t="t" r="r" b="b"/>
              <a:pathLst>
                <a:path w="1309956" h="2249598">
                  <a:moveTo>
                    <a:pt x="1309956" y="0"/>
                  </a:moveTo>
                  <a:cubicBezTo>
                    <a:pt x="1309443" y="505529"/>
                    <a:pt x="1308931" y="1011057"/>
                    <a:pt x="1308418" y="1516586"/>
                  </a:cubicBezTo>
                  <a:lnTo>
                    <a:pt x="0" y="2249598"/>
                  </a:lnTo>
                  <a:lnTo>
                    <a:pt x="1309956" y="0"/>
                  </a:lnTo>
                  <a:close/>
                </a:path>
              </a:pathLst>
            </a:custGeom>
            <a:solidFill>
              <a:schemeClr val="accent3"/>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Freeform 32"/>
            <p:cNvSpPr/>
            <p:nvPr/>
          </p:nvSpPr>
          <p:spPr>
            <a:xfrm flipH="1">
              <a:off x="4626566" y="2153328"/>
              <a:ext cx="1309956" cy="2249598"/>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81277 w 2619632"/>
                <a:gd name="connsiteY3" fmla="*/ 1145650 h 2249598"/>
                <a:gd name="connsiteX4" fmla="*/ 2619632 w 2619632"/>
                <a:gd name="connsiteY4" fmla="*/ 2249598 h 2249598"/>
                <a:gd name="connsiteX0" fmla="*/ 1981277 w 1981277"/>
                <a:gd name="connsiteY0" fmla="*/ 1145650 h 2249598"/>
                <a:gd name="connsiteX1" fmla="*/ 0 w 1981277"/>
                <a:gd name="connsiteY1" fmla="*/ 2249598 h 2249598"/>
                <a:gd name="connsiteX2" fmla="*/ 1309956 w 1981277"/>
                <a:gd name="connsiteY2" fmla="*/ 0 h 2249598"/>
                <a:gd name="connsiteX3" fmla="*/ 1981277 w 1981277"/>
                <a:gd name="connsiteY3" fmla="*/ 1145650 h 2249598"/>
                <a:gd name="connsiteX0" fmla="*/ 1981277 w 1981277"/>
                <a:gd name="connsiteY0" fmla="*/ 1145650 h 2249598"/>
                <a:gd name="connsiteX1" fmla="*/ 1308418 w 1981277"/>
                <a:gd name="connsiteY1" fmla="*/ 1516586 h 2249598"/>
                <a:gd name="connsiteX2" fmla="*/ 0 w 1981277"/>
                <a:gd name="connsiteY2" fmla="*/ 2249598 h 2249598"/>
                <a:gd name="connsiteX3" fmla="*/ 1309956 w 1981277"/>
                <a:gd name="connsiteY3" fmla="*/ 0 h 2249598"/>
                <a:gd name="connsiteX4" fmla="*/ 1981277 w 1981277"/>
                <a:gd name="connsiteY4" fmla="*/ 1145650 h 2249598"/>
                <a:gd name="connsiteX0" fmla="*/ 1309956 w 1309956"/>
                <a:gd name="connsiteY0" fmla="*/ 0 h 2249598"/>
                <a:gd name="connsiteX1" fmla="*/ 1308418 w 1309956"/>
                <a:gd name="connsiteY1" fmla="*/ 1516586 h 2249598"/>
                <a:gd name="connsiteX2" fmla="*/ 0 w 1309956"/>
                <a:gd name="connsiteY2" fmla="*/ 2249598 h 2249598"/>
                <a:gd name="connsiteX3" fmla="*/ 1309956 w 1309956"/>
                <a:gd name="connsiteY3" fmla="*/ 0 h 2249598"/>
              </a:gdLst>
              <a:ahLst/>
              <a:cxnLst>
                <a:cxn ang="0">
                  <a:pos x="connsiteX0" y="connsiteY0"/>
                </a:cxn>
                <a:cxn ang="0">
                  <a:pos x="connsiteX1" y="connsiteY1"/>
                </a:cxn>
                <a:cxn ang="0">
                  <a:pos x="connsiteX2" y="connsiteY2"/>
                </a:cxn>
                <a:cxn ang="0">
                  <a:pos x="connsiteX3" y="connsiteY3"/>
                </a:cxn>
              </a:cxnLst>
              <a:rect l="l" t="t" r="r" b="b"/>
              <a:pathLst>
                <a:path w="1309956" h="2249598">
                  <a:moveTo>
                    <a:pt x="1309956" y="0"/>
                  </a:moveTo>
                  <a:cubicBezTo>
                    <a:pt x="1309443" y="505529"/>
                    <a:pt x="1308931" y="1011057"/>
                    <a:pt x="1308418" y="1516586"/>
                  </a:cubicBezTo>
                  <a:lnTo>
                    <a:pt x="0" y="2249598"/>
                  </a:lnTo>
                  <a:lnTo>
                    <a:pt x="1309956" y="0"/>
                  </a:lnTo>
                  <a:close/>
                </a:path>
              </a:pathLst>
            </a:cu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Freeform 33"/>
            <p:cNvSpPr/>
            <p:nvPr/>
          </p:nvSpPr>
          <p:spPr>
            <a:xfrm>
              <a:off x="2988113" y="4394483"/>
              <a:ext cx="3284525" cy="567027"/>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0 w 3910518"/>
                <a:gd name="connsiteY0" fmla="*/ 1121538 h 1121538"/>
                <a:gd name="connsiteX1" fmla="*/ 645303 w 3910518"/>
                <a:gd name="connsiteY1" fmla="*/ 0 h 1121538"/>
                <a:gd name="connsiteX2" fmla="*/ 3264935 w 3910518"/>
                <a:gd name="connsiteY2" fmla="*/ 0 h 1121538"/>
                <a:gd name="connsiteX3" fmla="*/ 3910518 w 3910518"/>
                <a:gd name="connsiteY3" fmla="*/ 1121538 h 1121538"/>
                <a:gd name="connsiteX4" fmla="*/ 0 w 3910518"/>
                <a:gd name="connsiteY4" fmla="*/ 1121538 h 1121538"/>
                <a:gd name="connsiteX0" fmla="*/ 0 w 3910518"/>
                <a:gd name="connsiteY0" fmla="*/ 1121538 h 1121538"/>
                <a:gd name="connsiteX1" fmla="*/ 313253 w 3910518"/>
                <a:gd name="connsiteY1" fmla="*/ 559712 h 1121538"/>
                <a:gd name="connsiteX2" fmla="*/ 645303 w 3910518"/>
                <a:gd name="connsiteY2" fmla="*/ 0 h 1121538"/>
                <a:gd name="connsiteX3" fmla="*/ 3264935 w 3910518"/>
                <a:gd name="connsiteY3" fmla="*/ 0 h 1121538"/>
                <a:gd name="connsiteX4" fmla="*/ 3910518 w 3910518"/>
                <a:gd name="connsiteY4" fmla="*/ 1121538 h 1121538"/>
                <a:gd name="connsiteX5" fmla="*/ 0 w 3910518"/>
                <a:gd name="connsiteY5" fmla="*/ 1121538 h 1121538"/>
                <a:gd name="connsiteX0" fmla="*/ 0 w 3910518"/>
                <a:gd name="connsiteY0" fmla="*/ 1121538 h 1121538"/>
                <a:gd name="connsiteX1" fmla="*/ 313253 w 3910518"/>
                <a:gd name="connsiteY1" fmla="*/ 559712 h 1121538"/>
                <a:gd name="connsiteX2" fmla="*/ 645303 w 3910518"/>
                <a:gd name="connsiteY2" fmla="*/ 0 h 1121538"/>
                <a:gd name="connsiteX3" fmla="*/ 3264935 w 3910518"/>
                <a:gd name="connsiteY3" fmla="*/ 0 h 1121538"/>
                <a:gd name="connsiteX4" fmla="*/ 3597778 w 3910518"/>
                <a:gd name="connsiteY4" fmla="*/ 567027 h 1121538"/>
                <a:gd name="connsiteX5" fmla="*/ 3910518 w 3910518"/>
                <a:gd name="connsiteY5" fmla="*/ 1121538 h 1121538"/>
                <a:gd name="connsiteX6" fmla="*/ 0 w 3910518"/>
                <a:gd name="connsiteY6" fmla="*/ 1121538 h 1121538"/>
                <a:gd name="connsiteX0" fmla="*/ 0 w 3597778"/>
                <a:gd name="connsiteY0" fmla="*/ 1121538 h 1121538"/>
                <a:gd name="connsiteX1" fmla="*/ 313253 w 3597778"/>
                <a:gd name="connsiteY1" fmla="*/ 559712 h 1121538"/>
                <a:gd name="connsiteX2" fmla="*/ 645303 w 3597778"/>
                <a:gd name="connsiteY2" fmla="*/ 0 h 1121538"/>
                <a:gd name="connsiteX3" fmla="*/ 3264935 w 3597778"/>
                <a:gd name="connsiteY3" fmla="*/ 0 h 1121538"/>
                <a:gd name="connsiteX4" fmla="*/ 3597778 w 3597778"/>
                <a:gd name="connsiteY4" fmla="*/ 567027 h 1121538"/>
                <a:gd name="connsiteX5" fmla="*/ 0 w 3597778"/>
                <a:gd name="connsiteY5" fmla="*/ 1121538 h 1121538"/>
                <a:gd name="connsiteX0" fmla="*/ 3284525 w 3284525"/>
                <a:gd name="connsiteY0" fmla="*/ 567027 h 567027"/>
                <a:gd name="connsiteX1" fmla="*/ 0 w 3284525"/>
                <a:gd name="connsiteY1" fmla="*/ 559712 h 567027"/>
                <a:gd name="connsiteX2" fmla="*/ 332050 w 3284525"/>
                <a:gd name="connsiteY2" fmla="*/ 0 h 567027"/>
                <a:gd name="connsiteX3" fmla="*/ 2951682 w 3284525"/>
                <a:gd name="connsiteY3" fmla="*/ 0 h 567027"/>
                <a:gd name="connsiteX4" fmla="*/ 3284525 w 3284525"/>
                <a:gd name="connsiteY4" fmla="*/ 567027 h 5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4525" h="567027">
                  <a:moveTo>
                    <a:pt x="3284525" y="567027"/>
                  </a:moveTo>
                  <a:lnTo>
                    <a:pt x="0" y="559712"/>
                  </a:lnTo>
                  <a:lnTo>
                    <a:pt x="332050" y="0"/>
                  </a:lnTo>
                  <a:lnTo>
                    <a:pt x="2951682" y="0"/>
                  </a:lnTo>
                  <a:lnTo>
                    <a:pt x="3284525" y="567027"/>
                  </a:lnTo>
                  <a:close/>
                </a:path>
              </a:pathLst>
            </a:custGeom>
            <a:solidFill>
              <a:schemeClr val="tx2">
                <a:lumMod val="50000"/>
              </a:schemeClr>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TextBox 25"/>
            <p:cNvSpPr txBox="1"/>
            <p:nvPr/>
          </p:nvSpPr>
          <p:spPr>
            <a:xfrm>
              <a:off x="4162138" y="4488651"/>
              <a:ext cx="936475" cy="369332"/>
            </a:xfrm>
            <a:prstGeom prst="rect">
              <a:avLst/>
            </a:prstGeom>
            <a:noFill/>
          </p:spPr>
          <p:txBody>
            <a:bodyPr wrap="none" rtlCol="0">
              <a:spAutoFit/>
            </a:bodyPr>
            <a:lstStyle/>
            <a:p>
              <a:r>
                <a:rPr lang="en-US" b="1" dirty="0" smtClean="0">
                  <a:solidFill>
                    <a:schemeClr val="bg1"/>
                  </a:solidFill>
                </a:rPr>
                <a:t>CARING</a:t>
              </a:r>
              <a:endParaRPr lang="en-US" b="1" dirty="0">
                <a:solidFill>
                  <a:schemeClr val="bg1"/>
                </a:solidFill>
              </a:endParaRPr>
            </a:p>
          </p:txBody>
        </p:sp>
        <p:sp>
          <p:nvSpPr>
            <p:cNvPr id="27" name="TextBox 26"/>
            <p:cNvSpPr txBox="1"/>
            <p:nvPr/>
          </p:nvSpPr>
          <p:spPr>
            <a:xfrm>
              <a:off x="3820731" y="4040577"/>
              <a:ext cx="1619289" cy="369332"/>
            </a:xfrm>
            <a:prstGeom prst="rect">
              <a:avLst/>
            </a:prstGeom>
            <a:noFill/>
          </p:spPr>
          <p:txBody>
            <a:bodyPr wrap="none" rtlCol="0">
              <a:spAutoFit/>
            </a:bodyPr>
            <a:lstStyle/>
            <a:p>
              <a:r>
                <a:rPr lang="en-US" b="1" dirty="0" smtClean="0">
                  <a:solidFill>
                    <a:schemeClr val="tx2"/>
                  </a:solidFill>
                </a:rPr>
                <a:t>COMMITMENT</a:t>
              </a:r>
              <a:endParaRPr lang="en-US" b="1" dirty="0">
                <a:solidFill>
                  <a:schemeClr val="tx2"/>
                </a:solidFill>
              </a:endParaRPr>
            </a:p>
          </p:txBody>
        </p:sp>
        <p:sp>
          <p:nvSpPr>
            <p:cNvPr id="28" name="TextBox 27"/>
            <p:cNvSpPr txBox="1"/>
            <p:nvPr/>
          </p:nvSpPr>
          <p:spPr>
            <a:xfrm rot="18044776">
              <a:off x="3371213" y="3190223"/>
              <a:ext cx="1510285" cy="369332"/>
            </a:xfrm>
            <a:prstGeom prst="rect">
              <a:avLst/>
            </a:prstGeom>
            <a:noFill/>
          </p:spPr>
          <p:txBody>
            <a:bodyPr wrap="none" rtlCol="0">
              <a:spAutoFit/>
            </a:bodyPr>
            <a:lstStyle/>
            <a:p>
              <a:r>
                <a:rPr lang="en-US" b="1" dirty="0" smtClean="0">
                  <a:solidFill>
                    <a:schemeClr val="bg1"/>
                  </a:solidFill>
                </a:rPr>
                <a:t>COMPETENCE</a:t>
              </a:r>
              <a:endParaRPr lang="en-US" b="1" dirty="0">
                <a:solidFill>
                  <a:schemeClr val="bg1"/>
                </a:solidFill>
              </a:endParaRPr>
            </a:p>
          </p:txBody>
        </p:sp>
        <p:sp>
          <p:nvSpPr>
            <p:cNvPr id="29" name="TextBox 28"/>
            <p:cNvSpPr txBox="1"/>
            <p:nvPr/>
          </p:nvSpPr>
          <p:spPr>
            <a:xfrm rot="3603462">
              <a:off x="4204555" y="3161142"/>
              <a:ext cx="1953933" cy="369332"/>
            </a:xfrm>
            <a:prstGeom prst="rect">
              <a:avLst/>
            </a:prstGeom>
            <a:noFill/>
          </p:spPr>
          <p:txBody>
            <a:bodyPr wrap="none" rtlCol="0">
              <a:spAutoFit/>
            </a:bodyPr>
            <a:lstStyle/>
            <a:p>
              <a:r>
                <a:rPr lang="en-US" b="1" dirty="0" smtClean="0">
                  <a:solidFill>
                    <a:schemeClr val="bg1"/>
                  </a:solidFill>
                </a:rPr>
                <a:t>COMMUNICATION</a:t>
              </a:r>
              <a:endParaRPr lang="en-US" b="1" dirty="0">
                <a:solidFill>
                  <a:schemeClr val="bg1"/>
                </a:solidFill>
              </a:endParaRPr>
            </a:p>
          </p:txBody>
        </p:sp>
      </p:grpSp>
    </p:spTree>
    <p:extLst>
      <p:ext uri="{BB962C8B-B14F-4D97-AF65-F5344CB8AC3E}">
        <p14:creationId xmlns:p14="http://schemas.microsoft.com/office/powerpoint/2010/main" val="2744157569"/>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t>When a client says, “I trust you,” it means…</a:t>
            </a:r>
            <a:endParaRPr lang="en-US" dirty="0"/>
          </a:p>
        </p:txBody>
      </p:sp>
      <p:grpSp>
        <p:nvGrpSpPr>
          <p:cNvPr id="23" name="Group 22"/>
          <p:cNvGrpSpPr/>
          <p:nvPr/>
        </p:nvGrpSpPr>
        <p:grpSpPr>
          <a:xfrm>
            <a:off x="2675116" y="2153328"/>
            <a:ext cx="3910518" cy="3818380"/>
            <a:chOff x="1102503" y="2070203"/>
            <a:chExt cx="3910518" cy="3818380"/>
          </a:xfrm>
        </p:grpSpPr>
        <p:grpSp>
          <p:nvGrpSpPr>
            <p:cNvPr id="24" name="Group 27"/>
            <p:cNvGrpSpPr/>
            <p:nvPr/>
          </p:nvGrpSpPr>
          <p:grpSpPr>
            <a:xfrm>
              <a:off x="1102503" y="2070203"/>
              <a:ext cx="3910518" cy="3362694"/>
              <a:chOff x="1102503" y="2070203"/>
              <a:chExt cx="3910518" cy="3362694"/>
            </a:xfrm>
          </p:grpSpPr>
          <p:sp>
            <p:nvSpPr>
              <p:cNvPr id="31" name="Freeform 30"/>
              <p:cNvSpPr/>
              <p:nvPr/>
            </p:nvSpPr>
            <p:spPr>
              <a:xfrm>
                <a:off x="1747946" y="3568965"/>
                <a:ext cx="2619632" cy="742394"/>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64643 w 2619632"/>
                  <a:gd name="connsiteY3" fmla="*/ 1119498 h 2249598"/>
                  <a:gd name="connsiteX4" fmla="*/ 2619632 w 2619632"/>
                  <a:gd name="connsiteY4" fmla="*/ 2249598 h 2249598"/>
                  <a:gd name="connsiteX0" fmla="*/ 2619632 w 2619632"/>
                  <a:gd name="connsiteY0" fmla="*/ 1130100 h 1130100"/>
                  <a:gd name="connsiteX1" fmla="*/ 0 w 2619632"/>
                  <a:gd name="connsiteY1" fmla="*/ 1130100 h 1130100"/>
                  <a:gd name="connsiteX2" fmla="*/ 1964643 w 2619632"/>
                  <a:gd name="connsiteY2" fmla="*/ 0 h 1130100"/>
                  <a:gd name="connsiteX3" fmla="*/ 2619632 w 2619632"/>
                  <a:gd name="connsiteY3" fmla="*/ 1130100 h 1130100"/>
                  <a:gd name="connsiteX0" fmla="*/ 2619632 w 2619632"/>
                  <a:gd name="connsiteY0" fmla="*/ 1130100 h 1130100"/>
                  <a:gd name="connsiteX1" fmla="*/ 0 w 2619632"/>
                  <a:gd name="connsiteY1" fmla="*/ 1130100 h 1130100"/>
                  <a:gd name="connsiteX2" fmla="*/ 1284329 w 2619632"/>
                  <a:gd name="connsiteY2" fmla="*/ 387706 h 1130100"/>
                  <a:gd name="connsiteX3" fmla="*/ 1964643 w 2619632"/>
                  <a:gd name="connsiteY3" fmla="*/ 0 h 1130100"/>
                  <a:gd name="connsiteX4" fmla="*/ 2619632 w 2619632"/>
                  <a:gd name="connsiteY4" fmla="*/ 1130100 h 1130100"/>
                  <a:gd name="connsiteX0" fmla="*/ 2619632 w 2619632"/>
                  <a:gd name="connsiteY0" fmla="*/ 742394 h 742394"/>
                  <a:gd name="connsiteX1" fmla="*/ 0 w 2619632"/>
                  <a:gd name="connsiteY1" fmla="*/ 742394 h 742394"/>
                  <a:gd name="connsiteX2" fmla="*/ 1284329 w 2619632"/>
                  <a:gd name="connsiteY2" fmla="*/ 0 h 742394"/>
                  <a:gd name="connsiteX3" fmla="*/ 2619632 w 2619632"/>
                  <a:gd name="connsiteY3" fmla="*/ 742394 h 742394"/>
                </a:gdLst>
                <a:ahLst/>
                <a:cxnLst>
                  <a:cxn ang="0">
                    <a:pos x="connsiteX0" y="connsiteY0"/>
                  </a:cxn>
                  <a:cxn ang="0">
                    <a:pos x="connsiteX1" y="connsiteY1"/>
                  </a:cxn>
                  <a:cxn ang="0">
                    <a:pos x="connsiteX2" y="connsiteY2"/>
                  </a:cxn>
                  <a:cxn ang="0">
                    <a:pos x="connsiteX3" y="connsiteY3"/>
                  </a:cxn>
                </a:cxnLst>
                <a:rect l="l" t="t" r="r" b="b"/>
                <a:pathLst>
                  <a:path w="2619632" h="742394">
                    <a:moveTo>
                      <a:pt x="2619632" y="742394"/>
                    </a:moveTo>
                    <a:lnTo>
                      <a:pt x="0" y="742394"/>
                    </a:lnTo>
                    <a:lnTo>
                      <a:pt x="1284329" y="0"/>
                    </a:lnTo>
                    <a:lnTo>
                      <a:pt x="2619632" y="742394"/>
                    </a:lnTo>
                    <a:close/>
                  </a:path>
                </a:pathLst>
              </a:custGeom>
              <a:solidFill>
                <a:schemeClr val="accent4"/>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Freeform 31"/>
              <p:cNvSpPr/>
              <p:nvPr/>
            </p:nvSpPr>
            <p:spPr>
              <a:xfrm>
                <a:off x="1747806" y="2070203"/>
                <a:ext cx="1309956" cy="2249598"/>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81277 w 2619632"/>
                  <a:gd name="connsiteY3" fmla="*/ 1145650 h 2249598"/>
                  <a:gd name="connsiteX4" fmla="*/ 2619632 w 2619632"/>
                  <a:gd name="connsiteY4" fmla="*/ 2249598 h 2249598"/>
                  <a:gd name="connsiteX0" fmla="*/ 1981277 w 1981277"/>
                  <a:gd name="connsiteY0" fmla="*/ 1145650 h 2249598"/>
                  <a:gd name="connsiteX1" fmla="*/ 0 w 1981277"/>
                  <a:gd name="connsiteY1" fmla="*/ 2249598 h 2249598"/>
                  <a:gd name="connsiteX2" fmla="*/ 1309956 w 1981277"/>
                  <a:gd name="connsiteY2" fmla="*/ 0 h 2249598"/>
                  <a:gd name="connsiteX3" fmla="*/ 1981277 w 1981277"/>
                  <a:gd name="connsiteY3" fmla="*/ 1145650 h 2249598"/>
                  <a:gd name="connsiteX0" fmla="*/ 1981277 w 1981277"/>
                  <a:gd name="connsiteY0" fmla="*/ 1145650 h 2249598"/>
                  <a:gd name="connsiteX1" fmla="*/ 1308418 w 1981277"/>
                  <a:gd name="connsiteY1" fmla="*/ 1516586 h 2249598"/>
                  <a:gd name="connsiteX2" fmla="*/ 0 w 1981277"/>
                  <a:gd name="connsiteY2" fmla="*/ 2249598 h 2249598"/>
                  <a:gd name="connsiteX3" fmla="*/ 1309956 w 1981277"/>
                  <a:gd name="connsiteY3" fmla="*/ 0 h 2249598"/>
                  <a:gd name="connsiteX4" fmla="*/ 1981277 w 1981277"/>
                  <a:gd name="connsiteY4" fmla="*/ 1145650 h 2249598"/>
                  <a:gd name="connsiteX0" fmla="*/ 1309956 w 1309956"/>
                  <a:gd name="connsiteY0" fmla="*/ 0 h 2249598"/>
                  <a:gd name="connsiteX1" fmla="*/ 1308418 w 1309956"/>
                  <a:gd name="connsiteY1" fmla="*/ 1516586 h 2249598"/>
                  <a:gd name="connsiteX2" fmla="*/ 0 w 1309956"/>
                  <a:gd name="connsiteY2" fmla="*/ 2249598 h 2249598"/>
                  <a:gd name="connsiteX3" fmla="*/ 1309956 w 1309956"/>
                  <a:gd name="connsiteY3" fmla="*/ 0 h 2249598"/>
                </a:gdLst>
                <a:ahLst/>
                <a:cxnLst>
                  <a:cxn ang="0">
                    <a:pos x="connsiteX0" y="connsiteY0"/>
                  </a:cxn>
                  <a:cxn ang="0">
                    <a:pos x="connsiteX1" y="connsiteY1"/>
                  </a:cxn>
                  <a:cxn ang="0">
                    <a:pos x="connsiteX2" y="connsiteY2"/>
                  </a:cxn>
                  <a:cxn ang="0">
                    <a:pos x="connsiteX3" y="connsiteY3"/>
                  </a:cxn>
                </a:cxnLst>
                <a:rect l="l" t="t" r="r" b="b"/>
                <a:pathLst>
                  <a:path w="1309956" h="2249598">
                    <a:moveTo>
                      <a:pt x="1309956" y="0"/>
                    </a:moveTo>
                    <a:cubicBezTo>
                      <a:pt x="1309443" y="505529"/>
                      <a:pt x="1308931" y="1011057"/>
                      <a:pt x="1308418" y="1516586"/>
                    </a:cubicBezTo>
                    <a:lnTo>
                      <a:pt x="0" y="2249598"/>
                    </a:lnTo>
                    <a:lnTo>
                      <a:pt x="1309956" y="0"/>
                    </a:lnTo>
                    <a:close/>
                  </a:path>
                </a:pathLst>
              </a:custGeom>
              <a:solidFill>
                <a:schemeClr val="accent3"/>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Freeform 32"/>
              <p:cNvSpPr/>
              <p:nvPr/>
            </p:nvSpPr>
            <p:spPr>
              <a:xfrm flipH="1">
                <a:off x="3053953" y="2070203"/>
                <a:ext cx="1309956" cy="2249598"/>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81277 w 2619632"/>
                  <a:gd name="connsiteY3" fmla="*/ 1145650 h 2249598"/>
                  <a:gd name="connsiteX4" fmla="*/ 2619632 w 2619632"/>
                  <a:gd name="connsiteY4" fmla="*/ 2249598 h 2249598"/>
                  <a:gd name="connsiteX0" fmla="*/ 1981277 w 1981277"/>
                  <a:gd name="connsiteY0" fmla="*/ 1145650 h 2249598"/>
                  <a:gd name="connsiteX1" fmla="*/ 0 w 1981277"/>
                  <a:gd name="connsiteY1" fmla="*/ 2249598 h 2249598"/>
                  <a:gd name="connsiteX2" fmla="*/ 1309956 w 1981277"/>
                  <a:gd name="connsiteY2" fmla="*/ 0 h 2249598"/>
                  <a:gd name="connsiteX3" fmla="*/ 1981277 w 1981277"/>
                  <a:gd name="connsiteY3" fmla="*/ 1145650 h 2249598"/>
                  <a:gd name="connsiteX0" fmla="*/ 1981277 w 1981277"/>
                  <a:gd name="connsiteY0" fmla="*/ 1145650 h 2249598"/>
                  <a:gd name="connsiteX1" fmla="*/ 1308418 w 1981277"/>
                  <a:gd name="connsiteY1" fmla="*/ 1516586 h 2249598"/>
                  <a:gd name="connsiteX2" fmla="*/ 0 w 1981277"/>
                  <a:gd name="connsiteY2" fmla="*/ 2249598 h 2249598"/>
                  <a:gd name="connsiteX3" fmla="*/ 1309956 w 1981277"/>
                  <a:gd name="connsiteY3" fmla="*/ 0 h 2249598"/>
                  <a:gd name="connsiteX4" fmla="*/ 1981277 w 1981277"/>
                  <a:gd name="connsiteY4" fmla="*/ 1145650 h 2249598"/>
                  <a:gd name="connsiteX0" fmla="*/ 1309956 w 1309956"/>
                  <a:gd name="connsiteY0" fmla="*/ 0 h 2249598"/>
                  <a:gd name="connsiteX1" fmla="*/ 1308418 w 1309956"/>
                  <a:gd name="connsiteY1" fmla="*/ 1516586 h 2249598"/>
                  <a:gd name="connsiteX2" fmla="*/ 0 w 1309956"/>
                  <a:gd name="connsiteY2" fmla="*/ 2249598 h 2249598"/>
                  <a:gd name="connsiteX3" fmla="*/ 1309956 w 1309956"/>
                  <a:gd name="connsiteY3" fmla="*/ 0 h 2249598"/>
                </a:gdLst>
                <a:ahLst/>
                <a:cxnLst>
                  <a:cxn ang="0">
                    <a:pos x="connsiteX0" y="connsiteY0"/>
                  </a:cxn>
                  <a:cxn ang="0">
                    <a:pos x="connsiteX1" y="connsiteY1"/>
                  </a:cxn>
                  <a:cxn ang="0">
                    <a:pos x="connsiteX2" y="connsiteY2"/>
                  </a:cxn>
                  <a:cxn ang="0">
                    <a:pos x="connsiteX3" y="connsiteY3"/>
                  </a:cxn>
                </a:cxnLst>
                <a:rect l="l" t="t" r="r" b="b"/>
                <a:pathLst>
                  <a:path w="1309956" h="2249598">
                    <a:moveTo>
                      <a:pt x="1309956" y="0"/>
                    </a:moveTo>
                    <a:cubicBezTo>
                      <a:pt x="1309443" y="505529"/>
                      <a:pt x="1308931" y="1011057"/>
                      <a:pt x="1308418" y="1516586"/>
                    </a:cubicBezTo>
                    <a:lnTo>
                      <a:pt x="0" y="2249598"/>
                    </a:lnTo>
                    <a:lnTo>
                      <a:pt x="1309956" y="0"/>
                    </a:lnTo>
                    <a:close/>
                  </a:path>
                </a:pathLst>
              </a:cu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Freeform 33"/>
              <p:cNvSpPr/>
              <p:nvPr/>
            </p:nvSpPr>
            <p:spPr>
              <a:xfrm>
                <a:off x="1415500" y="4311358"/>
                <a:ext cx="3284525" cy="567027"/>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0 w 3910518"/>
                  <a:gd name="connsiteY0" fmla="*/ 1121538 h 1121538"/>
                  <a:gd name="connsiteX1" fmla="*/ 645303 w 3910518"/>
                  <a:gd name="connsiteY1" fmla="*/ 0 h 1121538"/>
                  <a:gd name="connsiteX2" fmla="*/ 3264935 w 3910518"/>
                  <a:gd name="connsiteY2" fmla="*/ 0 h 1121538"/>
                  <a:gd name="connsiteX3" fmla="*/ 3910518 w 3910518"/>
                  <a:gd name="connsiteY3" fmla="*/ 1121538 h 1121538"/>
                  <a:gd name="connsiteX4" fmla="*/ 0 w 3910518"/>
                  <a:gd name="connsiteY4" fmla="*/ 1121538 h 1121538"/>
                  <a:gd name="connsiteX0" fmla="*/ 0 w 3910518"/>
                  <a:gd name="connsiteY0" fmla="*/ 1121538 h 1121538"/>
                  <a:gd name="connsiteX1" fmla="*/ 313253 w 3910518"/>
                  <a:gd name="connsiteY1" fmla="*/ 559712 h 1121538"/>
                  <a:gd name="connsiteX2" fmla="*/ 645303 w 3910518"/>
                  <a:gd name="connsiteY2" fmla="*/ 0 h 1121538"/>
                  <a:gd name="connsiteX3" fmla="*/ 3264935 w 3910518"/>
                  <a:gd name="connsiteY3" fmla="*/ 0 h 1121538"/>
                  <a:gd name="connsiteX4" fmla="*/ 3910518 w 3910518"/>
                  <a:gd name="connsiteY4" fmla="*/ 1121538 h 1121538"/>
                  <a:gd name="connsiteX5" fmla="*/ 0 w 3910518"/>
                  <a:gd name="connsiteY5" fmla="*/ 1121538 h 1121538"/>
                  <a:gd name="connsiteX0" fmla="*/ 0 w 3910518"/>
                  <a:gd name="connsiteY0" fmla="*/ 1121538 h 1121538"/>
                  <a:gd name="connsiteX1" fmla="*/ 313253 w 3910518"/>
                  <a:gd name="connsiteY1" fmla="*/ 559712 h 1121538"/>
                  <a:gd name="connsiteX2" fmla="*/ 645303 w 3910518"/>
                  <a:gd name="connsiteY2" fmla="*/ 0 h 1121538"/>
                  <a:gd name="connsiteX3" fmla="*/ 3264935 w 3910518"/>
                  <a:gd name="connsiteY3" fmla="*/ 0 h 1121538"/>
                  <a:gd name="connsiteX4" fmla="*/ 3597778 w 3910518"/>
                  <a:gd name="connsiteY4" fmla="*/ 567027 h 1121538"/>
                  <a:gd name="connsiteX5" fmla="*/ 3910518 w 3910518"/>
                  <a:gd name="connsiteY5" fmla="*/ 1121538 h 1121538"/>
                  <a:gd name="connsiteX6" fmla="*/ 0 w 3910518"/>
                  <a:gd name="connsiteY6" fmla="*/ 1121538 h 1121538"/>
                  <a:gd name="connsiteX0" fmla="*/ 0 w 3597778"/>
                  <a:gd name="connsiteY0" fmla="*/ 1121538 h 1121538"/>
                  <a:gd name="connsiteX1" fmla="*/ 313253 w 3597778"/>
                  <a:gd name="connsiteY1" fmla="*/ 559712 h 1121538"/>
                  <a:gd name="connsiteX2" fmla="*/ 645303 w 3597778"/>
                  <a:gd name="connsiteY2" fmla="*/ 0 h 1121538"/>
                  <a:gd name="connsiteX3" fmla="*/ 3264935 w 3597778"/>
                  <a:gd name="connsiteY3" fmla="*/ 0 h 1121538"/>
                  <a:gd name="connsiteX4" fmla="*/ 3597778 w 3597778"/>
                  <a:gd name="connsiteY4" fmla="*/ 567027 h 1121538"/>
                  <a:gd name="connsiteX5" fmla="*/ 0 w 3597778"/>
                  <a:gd name="connsiteY5" fmla="*/ 1121538 h 1121538"/>
                  <a:gd name="connsiteX0" fmla="*/ 3284525 w 3284525"/>
                  <a:gd name="connsiteY0" fmla="*/ 567027 h 567027"/>
                  <a:gd name="connsiteX1" fmla="*/ 0 w 3284525"/>
                  <a:gd name="connsiteY1" fmla="*/ 559712 h 567027"/>
                  <a:gd name="connsiteX2" fmla="*/ 332050 w 3284525"/>
                  <a:gd name="connsiteY2" fmla="*/ 0 h 567027"/>
                  <a:gd name="connsiteX3" fmla="*/ 2951682 w 3284525"/>
                  <a:gd name="connsiteY3" fmla="*/ 0 h 567027"/>
                  <a:gd name="connsiteX4" fmla="*/ 3284525 w 3284525"/>
                  <a:gd name="connsiteY4" fmla="*/ 567027 h 5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4525" h="567027">
                    <a:moveTo>
                      <a:pt x="3284525" y="567027"/>
                    </a:moveTo>
                    <a:lnTo>
                      <a:pt x="0" y="559712"/>
                    </a:lnTo>
                    <a:lnTo>
                      <a:pt x="332050" y="0"/>
                    </a:lnTo>
                    <a:lnTo>
                      <a:pt x="2951682" y="0"/>
                    </a:lnTo>
                    <a:lnTo>
                      <a:pt x="3284525" y="567027"/>
                    </a:lnTo>
                    <a:close/>
                  </a:path>
                </a:pathLst>
              </a:custGeom>
              <a:solidFill>
                <a:schemeClr val="tx2">
                  <a:lumMod val="50000"/>
                </a:schemeClr>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Freeform 34"/>
              <p:cNvSpPr/>
              <p:nvPr/>
            </p:nvSpPr>
            <p:spPr>
              <a:xfrm>
                <a:off x="1102503" y="4863755"/>
                <a:ext cx="3910518" cy="569142"/>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0 w 3910518"/>
                  <a:gd name="connsiteY0" fmla="*/ 1121538 h 1121538"/>
                  <a:gd name="connsiteX1" fmla="*/ 645303 w 3910518"/>
                  <a:gd name="connsiteY1" fmla="*/ 0 h 1121538"/>
                  <a:gd name="connsiteX2" fmla="*/ 3264935 w 3910518"/>
                  <a:gd name="connsiteY2" fmla="*/ 0 h 1121538"/>
                  <a:gd name="connsiteX3" fmla="*/ 3910518 w 3910518"/>
                  <a:gd name="connsiteY3" fmla="*/ 1121538 h 1121538"/>
                  <a:gd name="connsiteX4" fmla="*/ 0 w 3910518"/>
                  <a:gd name="connsiteY4" fmla="*/ 1121538 h 1121538"/>
                  <a:gd name="connsiteX0" fmla="*/ 0 w 3910518"/>
                  <a:gd name="connsiteY0" fmla="*/ 1121538 h 1121538"/>
                  <a:gd name="connsiteX1" fmla="*/ 320568 w 3910518"/>
                  <a:gd name="connsiteY1" fmla="*/ 559712 h 1121538"/>
                  <a:gd name="connsiteX2" fmla="*/ 645303 w 3910518"/>
                  <a:gd name="connsiteY2" fmla="*/ 0 h 1121538"/>
                  <a:gd name="connsiteX3" fmla="*/ 3264935 w 3910518"/>
                  <a:gd name="connsiteY3" fmla="*/ 0 h 1121538"/>
                  <a:gd name="connsiteX4" fmla="*/ 3910518 w 3910518"/>
                  <a:gd name="connsiteY4" fmla="*/ 1121538 h 1121538"/>
                  <a:gd name="connsiteX5" fmla="*/ 0 w 3910518"/>
                  <a:gd name="connsiteY5" fmla="*/ 1121538 h 1121538"/>
                  <a:gd name="connsiteX0" fmla="*/ 0 w 3910518"/>
                  <a:gd name="connsiteY0" fmla="*/ 1121538 h 1121538"/>
                  <a:gd name="connsiteX1" fmla="*/ 320568 w 3910518"/>
                  <a:gd name="connsiteY1" fmla="*/ 559712 h 1121538"/>
                  <a:gd name="connsiteX2" fmla="*/ 645303 w 3910518"/>
                  <a:gd name="connsiteY2" fmla="*/ 0 h 1121538"/>
                  <a:gd name="connsiteX3" fmla="*/ 3264935 w 3910518"/>
                  <a:gd name="connsiteY3" fmla="*/ 0 h 1121538"/>
                  <a:gd name="connsiteX4" fmla="*/ 3597778 w 3910518"/>
                  <a:gd name="connsiteY4" fmla="*/ 552396 h 1121538"/>
                  <a:gd name="connsiteX5" fmla="*/ 3910518 w 3910518"/>
                  <a:gd name="connsiteY5" fmla="*/ 1121538 h 1121538"/>
                  <a:gd name="connsiteX6" fmla="*/ 0 w 3910518"/>
                  <a:gd name="connsiteY6" fmla="*/ 1121538 h 1121538"/>
                  <a:gd name="connsiteX0" fmla="*/ 0 w 3910518"/>
                  <a:gd name="connsiteY0" fmla="*/ 1121538 h 1121538"/>
                  <a:gd name="connsiteX1" fmla="*/ 320568 w 3910518"/>
                  <a:gd name="connsiteY1" fmla="*/ 559712 h 1121538"/>
                  <a:gd name="connsiteX2" fmla="*/ 645303 w 3910518"/>
                  <a:gd name="connsiteY2" fmla="*/ 0 h 1121538"/>
                  <a:gd name="connsiteX3" fmla="*/ 3597778 w 3910518"/>
                  <a:gd name="connsiteY3" fmla="*/ 552396 h 1121538"/>
                  <a:gd name="connsiteX4" fmla="*/ 3910518 w 3910518"/>
                  <a:gd name="connsiteY4" fmla="*/ 1121538 h 1121538"/>
                  <a:gd name="connsiteX5" fmla="*/ 0 w 3910518"/>
                  <a:gd name="connsiteY5" fmla="*/ 1121538 h 1121538"/>
                  <a:gd name="connsiteX0" fmla="*/ 0 w 3910518"/>
                  <a:gd name="connsiteY0" fmla="*/ 569142 h 569142"/>
                  <a:gd name="connsiteX1" fmla="*/ 320568 w 3910518"/>
                  <a:gd name="connsiteY1" fmla="*/ 7316 h 569142"/>
                  <a:gd name="connsiteX2" fmla="*/ 3597778 w 3910518"/>
                  <a:gd name="connsiteY2" fmla="*/ 0 h 569142"/>
                  <a:gd name="connsiteX3" fmla="*/ 3910518 w 3910518"/>
                  <a:gd name="connsiteY3" fmla="*/ 569142 h 569142"/>
                  <a:gd name="connsiteX4" fmla="*/ 0 w 3910518"/>
                  <a:gd name="connsiteY4" fmla="*/ 569142 h 569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0518" h="569142">
                    <a:moveTo>
                      <a:pt x="0" y="569142"/>
                    </a:moveTo>
                    <a:lnTo>
                      <a:pt x="320568" y="7316"/>
                    </a:lnTo>
                    <a:lnTo>
                      <a:pt x="3597778" y="0"/>
                    </a:lnTo>
                    <a:lnTo>
                      <a:pt x="3910518" y="569142"/>
                    </a:lnTo>
                    <a:lnTo>
                      <a:pt x="0" y="569142"/>
                    </a:lnTo>
                    <a:close/>
                  </a:path>
                </a:pathLst>
              </a:custGeom>
              <a:solidFill>
                <a:schemeClr val="accent6">
                  <a:lumMod val="75000"/>
                </a:schemeClr>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5" name="TextBox 24"/>
            <p:cNvSpPr txBox="1"/>
            <p:nvPr/>
          </p:nvSpPr>
          <p:spPr>
            <a:xfrm>
              <a:off x="2389118" y="4950654"/>
              <a:ext cx="1337289" cy="369332"/>
            </a:xfrm>
            <a:prstGeom prst="rect">
              <a:avLst/>
            </a:prstGeom>
            <a:noFill/>
          </p:spPr>
          <p:txBody>
            <a:bodyPr wrap="none" rtlCol="0">
              <a:spAutoFit/>
            </a:bodyPr>
            <a:lstStyle/>
            <a:p>
              <a:r>
                <a:rPr lang="en-US" b="1" dirty="0" smtClean="0">
                  <a:solidFill>
                    <a:schemeClr val="tx2"/>
                  </a:solidFill>
                </a:rPr>
                <a:t>CHARACTER</a:t>
              </a:r>
              <a:endParaRPr lang="en-US" b="1" dirty="0">
                <a:solidFill>
                  <a:schemeClr val="tx2"/>
                </a:solidFill>
              </a:endParaRPr>
            </a:p>
          </p:txBody>
        </p:sp>
        <p:sp>
          <p:nvSpPr>
            <p:cNvPr id="26" name="TextBox 25"/>
            <p:cNvSpPr txBox="1"/>
            <p:nvPr/>
          </p:nvSpPr>
          <p:spPr>
            <a:xfrm>
              <a:off x="2589525" y="4405526"/>
              <a:ext cx="936475" cy="369332"/>
            </a:xfrm>
            <a:prstGeom prst="rect">
              <a:avLst/>
            </a:prstGeom>
            <a:noFill/>
          </p:spPr>
          <p:txBody>
            <a:bodyPr wrap="none" rtlCol="0">
              <a:spAutoFit/>
            </a:bodyPr>
            <a:lstStyle/>
            <a:p>
              <a:r>
                <a:rPr lang="en-US" b="1" dirty="0" smtClean="0">
                  <a:solidFill>
                    <a:schemeClr val="bg1"/>
                  </a:solidFill>
                </a:rPr>
                <a:t>CARING</a:t>
              </a:r>
              <a:endParaRPr lang="en-US" b="1" dirty="0">
                <a:solidFill>
                  <a:schemeClr val="bg1"/>
                </a:solidFill>
              </a:endParaRPr>
            </a:p>
          </p:txBody>
        </p:sp>
        <p:sp>
          <p:nvSpPr>
            <p:cNvPr id="27" name="TextBox 26"/>
            <p:cNvSpPr txBox="1"/>
            <p:nvPr/>
          </p:nvSpPr>
          <p:spPr>
            <a:xfrm>
              <a:off x="2248118" y="3957452"/>
              <a:ext cx="1619289" cy="369332"/>
            </a:xfrm>
            <a:prstGeom prst="rect">
              <a:avLst/>
            </a:prstGeom>
            <a:noFill/>
          </p:spPr>
          <p:txBody>
            <a:bodyPr wrap="none" rtlCol="0">
              <a:spAutoFit/>
            </a:bodyPr>
            <a:lstStyle/>
            <a:p>
              <a:r>
                <a:rPr lang="en-US" b="1" dirty="0" smtClean="0">
                  <a:solidFill>
                    <a:schemeClr val="tx2"/>
                  </a:solidFill>
                </a:rPr>
                <a:t>COMMITMENT</a:t>
              </a:r>
              <a:endParaRPr lang="en-US" b="1" dirty="0">
                <a:solidFill>
                  <a:schemeClr val="tx2"/>
                </a:solidFill>
              </a:endParaRPr>
            </a:p>
          </p:txBody>
        </p:sp>
        <p:sp>
          <p:nvSpPr>
            <p:cNvPr id="28" name="TextBox 27"/>
            <p:cNvSpPr txBox="1"/>
            <p:nvPr/>
          </p:nvSpPr>
          <p:spPr>
            <a:xfrm rot="18044776">
              <a:off x="1798600" y="3107098"/>
              <a:ext cx="1510285" cy="369332"/>
            </a:xfrm>
            <a:prstGeom prst="rect">
              <a:avLst/>
            </a:prstGeom>
            <a:noFill/>
          </p:spPr>
          <p:txBody>
            <a:bodyPr wrap="none" rtlCol="0">
              <a:spAutoFit/>
            </a:bodyPr>
            <a:lstStyle/>
            <a:p>
              <a:r>
                <a:rPr lang="en-US" b="1" dirty="0" smtClean="0">
                  <a:solidFill>
                    <a:schemeClr val="bg1"/>
                  </a:solidFill>
                </a:rPr>
                <a:t>COMPETENCE</a:t>
              </a:r>
              <a:endParaRPr lang="en-US" b="1" dirty="0">
                <a:solidFill>
                  <a:schemeClr val="bg1"/>
                </a:solidFill>
              </a:endParaRPr>
            </a:p>
          </p:txBody>
        </p:sp>
        <p:sp>
          <p:nvSpPr>
            <p:cNvPr id="29" name="TextBox 28"/>
            <p:cNvSpPr txBox="1"/>
            <p:nvPr/>
          </p:nvSpPr>
          <p:spPr>
            <a:xfrm rot="3603462">
              <a:off x="2631942" y="3078017"/>
              <a:ext cx="1953933" cy="369332"/>
            </a:xfrm>
            <a:prstGeom prst="rect">
              <a:avLst/>
            </a:prstGeom>
            <a:noFill/>
          </p:spPr>
          <p:txBody>
            <a:bodyPr wrap="none" rtlCol="0">
              <a:spAutoFit/>
            </a:bodyPr>
            <a:lstStyle/>
            <a:p>
              <a:r>
                <a:rPr lang="en-US" b="1" dirty="0" smtClean="0">
                  <a:solidFill>
                    <a:schemeClr val="bg1"/>
                  </a:solidFill>
                </a:rPr>
                <a:t>COMMUNICATION</a:t>
              </a:r>
              <a:endParaRPr lang="en-US" b="1" dirty="0">
                <a:solidFill>
                  <a:schemeClr val="bg1"/>
                </a:solidFill>
              </a:endParaRPr>
            </a:p>
          </p:txBody>
        </p:sp>
        <p:sp>
          <p:nvSpPr>
            <p:cNvPr id="30" name="TextBox 29"/>
            <p:cNvSpPr txBox="1"/>
            <p:nvPr/>
          </p:nvSpPr>
          <p:spPr>
            <a:xfrm>
              <a:off x="1815980" y="5426918"/>
              <a:ext cx="2483565" cy="461665"/>
            </a:xfrm>
            <a:prstGeom prst="rect">
              <a:avLst/>
            </a:prstGeom>
            <a:noFill/>
          </p:spPr>
          <p:txBody>
            <a:bodyPr wrap="none" rtlCol="0">
              <a:spAutoFit/>
            </a:bodyPr>
            <a:lstStyle/>
            <a:p>
              <a:r>
                <a:rPr lang="en-US" sz="2400" b="1" dirty="0" smtClean="0">
                  <a:solidFill>
                    <a:schemeClr val="tx2"/>
                  </a:solidFill>
                </a:rPr>
                <a:t>THE 5 Cs of TRUST</a:t>
              </a:r>
              <a:endParaRPr lang="en-US" sz="2400" b="1" dirty="0">
                <a:solidFill>
                  <a:schemeClr val="tx2"/>
                </a:solidFill>
              </a:endParaRPr>
            </a:p>
          </p:txBody>
        </p:sp>
      </p:grpSp>
      <p:sp>
        <p:nvSpPr>
          <p:cNvPr id="2" name="Title 1"/>
          <p:cNvSpPr>
            <a:spLocks noGrp="1"/>
          </p:cNvSpPr>
          <p:nvPr>
            <p:ph type="title"/>
          </p:nvPr>
        </p:nvSpPr>
        <p:spPr/>
        <p:txBody>
          <a:bodyPr/>
          <a:lstStyle/>
          <a:p>
            <a:r>
              <a:rPr lang="en-US" dirty="0" smtClean="0"/>
              <a:t>F. The 5 Cs of Trust</a:t>
            </a:r>
            <a:endParaRPr lang="en-US" dirty="0"/>
          </a:p>
        </p:txBody>
      </p:sp>
      <p:sp>
        <p:nvSpPr>
          <p:cNvPr id="6" name="TextBox 5"/>
          <p:cNvSpPr txBox="1"/>
          <p:nvPr/>
        </p:nvSpPr>
        <p:spPr>
          <a:xfrm>
            <a:off x="8754150" y="5286836"/>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7" name="TextBox 6"/>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8</a:t>
            </a:r>
          </a:p>
        </p:txBody>
      </p:sp>
      <p:sp>
        <p:nvSpPr>
          <p:cNvPr id="8"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22</a:t>
            </a:fld>
            <a:endParaRPr lang="en-US" dirty="0"/>
          </a:p>
        </p:txBody>
      </p:sp>
    </p:spTree>
    <p:extLst>
      <p:ext uri="{BB962C8B-B14F-4D97-AF65-F5344CB8AC3E}">
        <p14:creationId xmlns:p14="http://schemas.microsoft.com/office/powerpoint/2010/main" val="2555920508"/>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 The 5 Cs of Trust</a:t>
            </a:r>
            <a:endParaRPr lang="en-US" dirty="0"/>
          </a:p>
        </p:txBody>
      </p:sp>
      <p:sp>
        <p:nvSpPr>
          <p:cNvPr id="5" name="Content Placeholder 2"/>
          <p:cNvSpPr>
            <a:spLocks noGrp="1"/>
          </p:cNvSpPr>
          <p:nvPr>
            <p:ph idx="1"/>
          </p:nvPr>
        </p:nvSpPr>
        <p:spPr>
          <a:xfrm>
            <a:off x="783390" y="1457759"/>
            <a:ext cx="8071290" cy="5147577"/>
          </a:xfrm>
        </p:spPr>
        <p:txBody>
          <a:bodyPr>
            <a:normAutofit/>
          </a:bodyPr>
          <a:lstStyle/>
          <a:p>
            <a:pPr marL="0" indent="0">
              <a:buNone/>
            </a:pPr>
            <a:r>
              <a:rPr lang="en-US" sz="2800" b="1" i="1" dirty="0" smtClean="0"/>
              <a:t>COMPETENCE</a:t>
            </a:r>
          </a:p>
          <a:p>
            <a:pPr marL="228600" indent="0">
              <a:buNone/>
            </a:pPr>
            <a:r>
              <a:rPr lang="en-US" sz="2400" i="1" dirty="0" smtClean="0"/>
              <a:t>…You have the necessary skills and expertise</a:t>
            </a:r>
          </a:p>
          <a:p>
            <a:pPr marL="0" indent="0">
              <a:spcBef>
                <a:spcPts val="1200"/>
              </a:spcBef>
              <a:buNone/>
            </a:pPr>
            <a:r>
              <a:rPr lang="en-US" sz="2800" b="1" i="1" dirty="0" smtClean="0"/>
              <a:t>COMMUNICATION</a:t>
            </a:r>
            <a:endParaRPr lang="en-US" sz="2800" b="1" i="1" dirty="0"/>
          </a:p>
          <a:p>
            <a:pPr marL="228600" indent="0">
              <a:buNone/>
            </a:pPr>
            <a:r>
              <a:rPr lang="en-US" sz="2400" i="1" dirty="0" smtClean="0"/>
              <a:t>…We truly hear and understand each other</a:t>
            </a:r>
          </a:p>
          <a:p>
            <a:pPr marL="0" indent="0">
              <a:spcBef>
                <a:spcPts val="1200"/>
              </a:spcBef>
              <a:buNone/>
            </a:pPr>
            <a:r>
              <a:rPr lang="en-US" sz="2800" b="1" i="1" dirty="0" smtClean="0"/>
              <a:t>COMMITMENT</a:t>
            </a:r>
            <a:endParaRPr lang="en-US" sz="2800" b="1" i="1" dirty="0"/>
          </a:p>
          <a:p>
            <a:pPr marL="228600" indent="0">
              <a:buNone/>
            </a:pPr>
            <a:r>
              <a:rPr lang="en-US" sz="2400" i="1" dirty="0" smtClean="0"/>
              <a:t>…You are committed to our success</a:t>
            </a:r>
          </a:p>
          <a:p>
            <a:pPr marL="0" indent="0">
              <a:spcBef>
                <a:spcPts val="1200"/>
              </a:spcBef>
              <a:buNone/>
            </a:pPr>
            <a:r>
              <a:rPr lang="en-US" sz="2800" b="1" i="1" dirty="0" smtClean="0"/>
              <a:t>CARING</a:t>
            </a:r>
            <a:endParaRPr lang="en-US" sz="2800" b="1" i="1" dirty="0"/>
          </a:p>
          <a:p>
            <a:pPr marL="228600" indent="0">
              <a:buNone/>
            </a:pPr>
            <a:r>
              <a:rPr lang="en-US" sz="2400" i="1" dirty="0" smtClean="0"/>
              <a:t>…You have my interest at heart</a:t>
            </a:r>
          </a:p>
          <a:p>
            <a:pPr marL="0" indent="0">
              <a:spcBef>
                <a:spcPts val="1200"/>
              </a:spcBef>
              <a:buNone/>
            </a:pPr>
            <a:r>
              <a:rPr lang="en-US" sz="2800" b="1" i="1" dirty="0" smtClean="0"/>
              <a:t>CHARACTER</a:t>
            </a:r>
            <a:endParaRPr lang="en-US" sz="2800" b="1" i="1" dirty="0"/>
          </a:p>
          <a:p>
            <a:pPr marL="228600" indent="0">
              <a:buNone/>
            </a:pPr>
            <a:r>
              <a:rPr lang="en-US" sz="2400" i="1" dirty="0" smtClean="0"/>
              <a:t>…You are honest and ethical</a:t>
            </a:r>
            <a:endParaRPr lang="en-US" sz="2400" i="1" dirty="0"/>
          </a:p>
          <a:p>
            <a:pPr marL="0" indent="0">
              <a:buNone/>
            </a:pPr>
            <a:endParaRPr lang="en-US" sz="1800" i="1" dirty="0"/>
          </a:p>
          <a:p>
            <a:pPr marL="0" indent="0">
              <a:buNone/>
            </a:pPr>
            <a:endParaRPr lang="en-US" sz="1800" i="1" dirty="0" smtClean="0"/>
          </a:p>
          <a:p>
            <a:pPr marL="0" indent="0">
              <a:buNone/>
            </a:pPr>
            <a:endParaRPr lang="en-US" sz="1800" i="1" dirty="0"/>
          </a:p>
          <a:p>
            <a:pPr marL="0" indent="0">
              <a:buNone/>
            </a:pPr>
            <a:endParaRPr lang="en-US" sz="1800" i="1" dirty="0"/>
          </a:p>
        </p:txBody>
      </p:sp>
      <p:sp>
        <p:nvSpPr>
          <p:cNvPr id="7" name="TextBox 6"/>
          <p:cNvSpPr txBox="1"/>
          <p:nvPr/>
        </p:nvSpPr>
        <p:spPr>
          <a:xfrm>
            <a:off x="8754150" y="1545009"/>
            <a:ext cx="389850" cy="830997"/>
          </a:xfrm>
          <a:prstGeom prst="rect">
            <a:avLst/>
          </a:prstGeom>
          <a:noFill/>
        </p:spPr>
        <p:txBody>
          <a:bodyPr wrap="none" rtlCol="0">
            <a:spAutoFit/>
          </a:bodyPr>
          <a:lstStyle/>
          <a:p>
            <a:r>
              <a:rPr lang="en-US" sz="4800" b="1" i="1" dirty="0" smtClean="0">
                <a:solidFill>
                  <a:schemeClr val="bg1">
                    <a:lumMod val="95000"/>
                  </a:schemeClr>
                </a:solidFill>
                <a:latin typeface="Arial Black" pitchFamily="34" charset="0"/>
              </a:rPr>
              <a:t>-</a:t>
            </a:r>
            <a:endParaRPr lang="en-US" sz="4800" b="1" i="1" dirty="0">
              <a:solidFill>
                <a:schemeClr val="bg1">
                  <a:lumMod val="95000"/>
                </a:schemeClr>
              </a:solidFill>
              <a:latin typeface="Arial Black" pitchFamily="34" charset="0"/>
            </a:endParaRPr>
          </a:p>
        </p:txBody>
      </p:sp>
      <p:sp>
        <p:nvSpPr>
          <p:cNvPr id="6" name="TextBox 5"/>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i="1" dirty="0" smtClean="0">
                <a:solidFill>
                  <a:srgbClr val="002C54"/>
                </a:solidFill>
                <a:latin typeface="Arial Black" pitchFamily="34" charset="0"/>
              </a:rPr>
              <a:t>Manual</a:t>
            </a:r>
            <a:r>
              <a:rPr lang="en-US" sz="1400" i="1" dirty="0" smtClean="0">
                <a:solidFill>
                  <a:srgbClr val="002C54"/>
                </a:solidFill>
                <a:latin typeface="Arial Black" pitchFamily="34" charset="0"/>
              </a:rPr>
              <a:t/>
            </a:r>
            <a:br>
              <a:rPr lang="en-US" sz="1400" i="1" dirty="0" smtClean="0">
                <a:solidFill>
                  <a:srgbClr val="002C54"/>
                </a:solidFill>
                <a:latin typeface="Arial Black" pitchFamily="34" charset="0"/>
              </a:rPr>
            </a:br>
            <a:r>
              <a:rPr lang="en-US" sz="1400" i="1" dirty="0" smtClean="0">
                <a:solidFill>
                  <a:srgbClr val="002C54"/>
                </a:solidFill>
                <a:latin typeface="Arial Black" pitchFamily="34" charset="0"/>
              </a:rPr>
              <a:t>3-</a:t>
            </a:r>
            <a:r>
              <a:rPr lang="en-US" sz="1400" i="1" dirty="0">
                <a:solidFill>
                  <a:srgbClr val="002C54"/>
                </a:solidFill>
                <a:latin typeface="Arial Black" pitchFamily="34" charset="0"/>
              </a:rPr>
              <a:t>8</a:t>
            </a:r>
          </a:p>
        </p:txBody>
      </p:sp>
      <p:sp>
        <p:nvSpPr>
          <p:cNvPr id="9"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23</a:t>
            </a:fld>
            <a:endParaRPr lang="en-US" dirty="0"/>
          </a:p>
        </p:txBody>
      </p:sp>
      <p:grpSp>
        <p:nvGrpSpPr>
          <p:cNvPr id="10" name="Group 9"/>
          <p:cNvGrpSpPr/>
          <p:nvPr/>
        </p:nvGrpSpPr>
        <p:grpSpPr>
          <a:xfrm>
            <a:off x="5662921" y="2367577"/>
            <a:ext cx="3420827" cy="3340227"/>
            <a:chOff x="1102503" y="2070203"/>
            <a:chExt cx="3910518" cy="3818380"/>
          </a:xfrm>
        </p:grpSpPr>
        <p:grpSp>
          <p:nvGrpSpPr>
            <p:cNvPr id="11" name="Group 27"/>
            <p:cNvGrpSpPr/>
            <p:nvPr/>
          </p:nvGrpSpPr>
          <p:grpSpPr>
            <a:xfrm>
              <a:off x="1102503" y="2070203"/>
              <a:ext cx="3910518" cy="3362694"/>
              <a:chOff x="1102503" y="2070203"/>
              <a:chExt cx="3910518" cy="3362694"/>
            </a:xfrm>
          </p:grpSpPr>
          <p:sp>
            <p:nvSpPr>
              <p:cNvPr id="18" name="Freeform 17"/>
              <p:cNvSpPr/>
              <p:nvPr/>
            </p:nvSpPr>
            <p:spPr>
              <a:xfrm>
                <a:off x="1747946" y="3568965"/>
                <a:ext cx="2619632" cy="742394"/>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64643 w 2619632"/>
                  <a:gd name="connsiteY3" fmla="*/ 1119498 h 2249598"/>
                  <a:gd name="connsiteX4" fmla="*/ 2619632 w 2619632"/>
                  <a:gd name="connsiteY4" fmla="*/ 2249598 h 2249598"/>
                  <a:gd name="connsiteX0" fmla="*/ 2619632 w 2619632"/>
                  <a:gd name="connsiteY0" fmla="*/ 1130100 h 1130100"/>
                  <a:gd name="connsiteX1" fmla="*/ 0 w 2619632"/>
                  <a:gd name="connsiteY1" fmla="*/ 1130100 h 1130100"/>
                  <a:gd name="connsiteX2" fmla="*/ 1964643 w 2619632"/>
                  <a:gd name="connsiteY2" fmla="*/ 0 h 1130100"/>
                  <a:gd name="connsiteX3" fmla="*/ 2619632 w 2619632"/>
                  <a:gd name="connsiteY3" fmla="*/ 1130100 h 1130100"/>
                  <a:gd name="connsiteX0" fmla="*/ 2619632 w 2619632"/>
                  <a:gd name="connsiteY0" fmla="*/ 1130100 h 1130100"/>
                  <a:gd name="connsiteX1" fmla="*/ 0 w 2619632"/>
                  <a:gd name="connsiteY1" fmla="*/ 1130100 h 1130100"/>
                  <a:gd name="connsiteX2" fmla="*/ 1284329 w 2619632"/>
                  <a:gd name="connsiteY2" fmla="*/ 387706 h 1130100"/>
                  <a:gd name="connsiteX3" fmla="*/ 1964643 w 2619632"/>
                  <a:gd name="connsiteY3" fmla="*/ 0 h 1130100"/>
                  <a:gd name="connsiteX4" fmla="*/ 2619632 w 2619632"/>
                  <a:gd name="connsiteY4" fmla="*/ 1130100 h 1130100"/>
                  <a:gd name="connsiteX0" fmla="*/ 2619632 w 2619632"/>
                  <a:gd name="connsiteY0" fmla="*/ 742394 h 742394"/>
                  <a:gd name="connsiteX1" fmla="*/ 0 w 2619632"/>
                  <a:gd name="connsiteY1" fmla="*/ 742394 h 742394"/>
                  <a:gd name="connsiteX2" fmla="*/ 1284329 w 2619632"/>
                  <a:gd name="connsiteY2" fmla="*/ 0 h 742394"/>
                  <a:gd name="connsiteX3" fmla="*/ 2619632 w 2619632"/>
                  <a:gd name="connsiteY3" fmla="*/ 742394 h 742394"/>
                </a:gdLst>
                <a:ahLst/>
                <a:cxnLst>
                  <a:cxn ang="0">
                    <a:pos x="connsiteX0" y="connsiteY0"/>
                  </a:cxn>
                  <a:cxn ang="0">
                    <a:pos x="connsiteX1" y="connsiteY1"/>
                  </a:cxn>
                  <a:cxn ang="0">
                    <a:pos x="connsiteX2" y="connsiteY2"/>
                  </a:cxn>
                  <a:cxn ang="0">
                    <a:pos x="connsiteX3" y="connsiteY3"/>
                  </a:cxn>
                </a:cxnLst>
                <a:rect l="l" t="t" r="r" b="b"/>
                <a:pathLst>
                  <a:path w="2619632" h="742394">
                    <a:moveTo>
                      <a:pt x="2619632" y="742394"/>
                    </a:moveTo>
                    <a:lnTo>
                      <a:pt x="0" y="742394"/>
                    </a:lnTo>
                    <a:lnTo>
                      <a:pt x="1284329" y="0"/>
                    </a:lnTo>
                    <a:lnTo>
                      <a:pt x="2619632" y="742394"/>
                    </a:lnTo>
                    <a:close/>
                  </a:path>
                </a:pathLst>
              </a:custGeom>
              <a:solidFill>
                <a:schemeClr val="accent4"/>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Freeform 18"/>
              <p:cNvSpPr/>
              <p:nvPr/>
            </p:nvSpPr>
            <p:spPr>
              <a:xfrm>
                <a:off x="1747806" y="2070203"/>
                <a:ext cx="1309956" cy="2249598"/>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81277 w 2619632"/>
                  <a:gd name="connsiteY3" fmla="*/ 1145650 h 2249598"/>
                  <a:gd name="connsiteX4" fmla="*/ 2619632 w 2619632"/>
                  <a:gd name="connsiteY4" fmla="*/ 2249598 h 2249598"/>
                  <a:gd name="connsiteX0" fmla="*/ 1981277 w 1981277"/>
                  <a:gd name="connsiteY0" fmla="*/ 1145650 h 2249598"/>
                  <a:gd name="connsiteX1" fmla="*/ 0 w 1981277"/>
                  <a:gd name="connsiteY1" fmla="*/ 2249598 h 2249598"/>
                  <a:gd name="connsiteX2" fmla="*/ 1309956 w 1981277"/>
                  <a:gd name="connsiteY2" fmla="*/ 0 h 2249598"/>
                  <a:gd name="connsiteX3" fmla="*/ 1981277 w 1981277"/>
                  <a:gd name="connsiteY3" fmla="*/ 1145650 h 2249598"/>
                  <a:gd name="connsiteX0" fmla="*/ 1981277 w 1981277"/>
                  <a:gd name="connsiteY0" fmla="*/ 1145650 h 2249598"/>
                  <a:gd name="connsiteX1" fmla="*/ 1308418 w 1981277"/>
                  <a:gd name="connsiteY1" fmla="*/ 1516586 h 2249598"/>
                  <a:gd name="connsiteX2" fmla="*/ 0 w 1981277"/>
                  <a:gd name="connsiteY2" fmla="*/ 2249598 h 2249598"/>
                  <a:gd name="connsiteX3" fmla="*/ 1309956 w 1981277"/>
                  <a:gd name="connsiteY3" fmla="*/ 0 h 2249598"/>
                  <a:gd name="connsiteX4" fmla="*/ 1981277 w 1981277"/>
                  <a:gd name="connsiteY4" fmla="*/ 1145650 h 2249598"/>
                  <a:gd name="connsiteX0" fmla="*/ 1309956 w 1309956"/>
                  <a:gd name="connsiteY0" fmla="*/ 0 h 2249598"/>
                  <a:gd name="connsiteX1" fmla="*/ 1308418 w 1309956"/>
                  <a:gd name="connsiteY1" fmla="*/ 1516586 h 2249598"/>
                  <a:gd name="connsiteX2" fmla="*/ 0 w 1309956"/>
                  <a:gd name="connsiteY2" fmla="*/ 2249598 h 2249598"/>
                  <a:gd name="connsiteX3" fmla="*/ 1309956 w 1309956"/>
                  <a:gd name="connsiteY3" fmla="*/ 0 h 2249598"/>
                </a:gdLst>
                <a:ahLst/>
                <a:cxnLst>
                  <a:cxn ang="0">
                    <a:pos x="connsiteX0" y="connsiteY0"/>
                  </a:cxn>
                  <a:cxn ang="0">
                    <a:pos x="connsiteX1" y="connsiteY1"/>
                  </a:cxn>
                  <a:cxn ang="0">
                    <a:pos x="connsiteX2" y="connsiteY2"/>
                  </a:cxn>
                  <a:cxn ang="0">
                    <a:pos x="connsiteX3" y="connsiteY3"/>
                  </a:cxn>
                </a:cxnLst>
                <a:rect l="l" t="t" r="r" b="b"/>
                <a:pathLst>
                  <a:path w="1309956" h="2249598">
                    <a:moveTo>
                      <a:pt x="1309956" y="0"/>
                    </a:moveTo>
                    <a:cubicBezTo>
                      <a:pt x="1309443" y="505529"/>
                      <a:pt x="1308931" y="1011057"/>
                      <a:pt x="1308418" y="1516586"/>
                    </a:cubicBezTo>
                    <a:lnTo>
                      <a:pt x="0" y="2249598"/>
                    </a:lnTo>
                    <a:lnTo>
                      <a:pt x="1309956" y="0"/>
                    </a:lnTo>
                    <a:close/>
                  </a:path>
                </a:pathLst>
              </a:custGeom>
              <a:solidFill>
                <a:schemeClr val="accent3"/>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Freeform 19"/>
              <p:cNvSpPr/>
              <p:nvPr/>
            </p:nvSpPr>
            <p:spPr>
              <a:xfrm flipH="1">
                <a:off x="3053953" y="2070203"/>
                <a:ext cx="1309956" cy="2249598"/>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3265215 w 3265215"/>
                  <a:gd name="connsiteY0" fmla="*/ 3371136 h 3371136"/>
                  <a:gd name="connsiteX1" fmla="*/ 0 w 3265215"/>
                  <a:gd name="connsiteY1" fmla="*/ 2249598 h 3371136"/>
                  <a:gd name="connsiteX2" fmla="*/ 1309956 w 3265215"/>
                  <a:gd name="connsiteY2" fmla="*/ 0 h 3371136"/>
                  <a:gd name="connsiteX3" fmla="*/ 2619632 w 3265215"/>
                  <a:gd name="connsiteY3" fmla="*/ 2249598 h 3371136"/>
                  <a:gd name="connsiteX4" fmla="*/ 3265215 w 3265215"/>
                  <a:gd name="connsiteY4" fmla="*/ 3371136 h 3371136"/>
                  <a:gd name="connsiteX0" fmla="*/ 2619632 w 2619632"/>
                  <a:gd name="connsiteY0" fmla="*/ 2249598 h 2249598"/>
                  <a:gd name="connsiteX1" fmla="*/ 0 w 2619632"/>
                  <a:gd name="connsiteY1" fmla="*/ 2249598 h 2249598"/>
                  <a:gd name="connsiteX2" fmla="*/ 1309956 w 2619632"/>
                  <a:gd name="connsiteY2" fmla="*/ 0 h 2249598"/>
                  <a:gd name="connsiteX3" fmla="*/ 2619632 w 2619632"/>
                  <a:gd name="connsiteY3" fmla="*/ 2249598 h 2249598"/>
                  <a:gd name="connsiteX0" fmla="*/ 2619632 w 2619632"/>
                  <a:gd name="connsiteY0" fmla="*/ 2249598 h 2249598"/>
                  <a:gd name="connsiteX1" fmla="*/ 0 w 2619632"/>
                  <a:gd name="connsiteY1" fmla="*/ 2249598 h 2249598"/>
                  <a:gd name="connsiteX2" fmla="*/ 1309956 w 2619632"/>
                  <a:gd name="connsiteY2" fmla="*/ 0 h 2249598"/>
                  <a:gd name="connsiteX3" fmla="*/ 1981277 w 2619632"/>
                  <a:gd name="connsiteY3" fmla="*/ 1145650 h 2249598"/>
                  <a:gd name="connsiteX4" fmla="*/ 2619632 w 2619632"/>
                  <a:gd name="connsiteY4" fmla="*/ 2249598 h 2249598"/>
                  <a:gd name="connsiteX0" fmla="*/ 1981277 w 1981277"/>
                  <a:gd name="connsiteY0" fmla="*/ 1145650 h 2249598"/>
                  <a:gd name="connsiteX1" fmla="*/ 0 w 1981277"/>
                  <a:gd name="connsiteY1" fmla="*/ 2249598 h 2249598"/>
                  <a:gd name="connsiteX2" fmla="*/ 1309956 w 1981277"/>
                  <a:gd name="connsiteY2" fmla="*/ 0 h 2249598"/>
                  <a:gd name="connsiteX3" fmla="*/ 1981277 w 1981277"/>
                  <a:gd name="connsiteY3" fmla="*/ 1145650 h 2249598"/>
                  <a:gd name="connsiteX0" fmla="*/ 1981277 w 1981277"/>
                  <a:gd name="connsiteY0" fmla="*/ 1145650 h 2249598"/>
                  <a:gd name="connsiteX1" fmla="*/ 1308418 w 1981277"/>
                  <a:gd name="connsiteY1" fmla="*/ 1516586 h 2249598"/>
                  <a:gd name="connsiteX2" fmla="*/ 0 w 1981277"/>
                  <a:gd name="connsiteY2" fmla="*/ 2249598 h 2249598"/>
                  <a:gd name="connsiteX3" fmla="*/ 1309956 w 1981277"/>
                  <a:gd name="connsiteY3" fmla="*/ 0 h 2249598"/>
                  <a:gd name="connsiteX4" fmla="*/ 1981277 w 1981277"/>
                  <a:gd name="connsiteY4" fmla="*/ 1145650 h 2249598"/>
                  <a:gd name="connsiteX0" fmla="*/ 1309956 w 1309956"/>
                  <a:gd name="connsiteY0" fmla="*/ 0 h 2249598"/>
                  <a:gd name="connsiteX1" fmla="*/ 1308418 w 1309956"/>
                  <a:gd name="connsiteY1" fmla="*/ 1516586 h 2249598"/>
                  <a:gd name="connsiteX2" fmla="*/ 0 w 1309956"/>
                  <a:gd name="connsiteY2" fmla="*/ 2249598 h 2249598"/>
                  <a:gd name="connsiteX3" fmla="*/ 1309956 w 1309956"/>
                  <a:gd name="connsiteY3" fmla="*/ 0 h 2249598"/>
                </a:gdLst>
                <a:ahLst/>
                <a:cxnLst>
                  <a:cxn ang="0">
                    <a:pos x="connsiteX0" y="connsiteY0"/>
                  </a:cxn>
                  <a:cxn ang="0">
                    <a:pos x="connsiteX1" y="connsiteY1"/>
                  </a:cxn>
                  <a:cxn ang="0">
                    <a:pos x="connsiteX2" y="connsiteY2"/>
                  </a:cxn>
                  <a:cxn ang="0">
                    <a:pos x="connsiteX3" y="connsiteY3"/>
                  </a:cxn>
                </a:cxnLst>
                <a:rect l="l" t="t" r="r" b="b"/>
                <a:pathLst>
                  <a:path w="1309956" h="2249598">
                    <a:moveTo>
                      <a:pt x="1309956" y="0"/>
                    </a:moveTo>
                    <a:cubicBezTo>
                      <a:pt x="1309443" y="505529"/>
                      <a:pt x="1308931" y="1011057"/>
                      <a:pt x="1308418" y="1516586"/>
                    </a:cubicBezTo>
                    <a:lnTo>
                      <a:pt x="0" y="2249598"/>
                    </a:lnTo>
                    <a:lnTo>
                      <a:pt x="1309956" y="0"/>
                    </a:lnTo>
                    <a:close/>
                  </a:path>
                </a:pathLst>
              </a:cu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Freeform 20"/>
              <p:cNvSpPr/>
              <p:nvPr/>
            </p:nvSpPr>
            <p:spPr>
              <a:xfrm>
                <a:off x="1415500" y="4311358"/>
                <a:ext cx="3284525" cy="567027"/>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0 w 3910518"/>
                  <a:gd name="connsiteY0" fmla="*/ 1121538 h 1121538"/>
                  <a:gd name="connsiteX1" fmla="*/ 645303 w 3910518"/>
                  <a:gd name="connsiteY1" fmla="*/ 0 h 1121538"/>
                  <a:gd name="connsiteX2" fmla="*/ 3264935 w 3910518"/>
                  <a:gd name="connsiteY2" fmla="*/ 0 h 1121538"/>
                  <a:gd name="connsiteX3" fmla="*/ 3910518 w 3910518"/>
                  <a:gd name="connsiteY3" fmla="*/ 1121538 h 1121538"/>
                  <a:gd name="connsiteX4" fmla="*/ 0 w 3910518"/>
                  <a:gd name="connsiteY4" fmla="*/ 1121538 h 1121538"/>
                  <a:gd name="connsiteX0" fmla="*/ 0 w 3910518"/>
                  <a:gd name="connsiteY0" fmla="*/ 1121538 h 1121538"/>
                  <a:gd name="connsiteX1" fmla="*/ 313253 w 3910518"/>
                  <a:gd name="connsiteY1" fmla="*/ 559712 h 1121538"/>
                  <a:gd name="connsiteX2" fmla="*/ 645303 w 3910518"/>
                  <a:gd name="connsiteY2" fmla="*/ 0 h 1121538"/>
                  <a:gd name="connsiteX3" fmla="*/ 3264935 w 3910518"/>
                  <a:gd name="connsiteY3" fmla="*/ 0 h 1121538"/>
                  <a:gd name="connsiteX4" fmla="*/ 3910518 w 3910518"/>
                  <a:gd name="connsiteY4" fmla="*/ 1121538 h 1121538"/>
                  <a:gd name="connsiteX5" fmla="*/ 0 w 3910518"/>
                  <a:gd name="connsiteY5" fmla="*/ 1121538 h 1121538"/>
                  <a:gd name="connsiteX0" fmla="*/ 0 w 3910518"/>
                  <a:gd name="connsiteY0" fmla="*/ 1121538 h 1121538"/>
                  <a:gd name="connsiteX1" fmla="*/ 313253 w 3910518"/>
                  <a:gd name="connsiteY1" fmla="*/ 559712 h 1121538"/>
                  <a:gd name="connsiteX2" fmla="*/ 645303 w 3910518"/>
                  <a:gd name="connsiteY2" fmla="*/ 0 h 1121538"/>
                  <a:gd name="connsiteX3" fmla="*/ 3264935 w 3910518"/>
                  <a:gd name="connsiteY3" fmla="*/ 0 h 1121538"/>
                  <a:gd name="connsiteX4" fmla="*/ 3597778 w 3910518"/>
                  <a:gd name="connsiteY4" fmla="*/ 567027 h 1121538"/>
                  <a:gd name="connsiteX5" fmla="*/ 3910518 w 3910518"/>
                  <a:gd name="connsiteY5" fmla="*/ 1121538 h 1121538"/>
                  <a:gd name="connsiteX6" fmla="*/ 0 w 3910518"/>
                  <a:gd name="connsiteY6" fmla="*/ 1121538 h 1121538"/>
                  <a:gd name="connsiteX0" fmla="*/ 0 w 3597778"/>
                  <a:gd name="connsiteY0" fmla="*/ 1121538 h 1121538"/>
                  <a:gd name="connsiteX1" fmla="*/ 313253 w 3597778"/>
                  <a:gd name="connsiteY1" fmla="*/ 559712 h 1121538"/>
                  <a:gd name="connsiteX2" fmla="*/ 645303 w 3597778"/>
                  <a:gd name="connsiteY2" fmla="*/ 0 h 1121538"/>
                  <a:gd name="connsiteX3" fmla="*/ 3264935 w 3597778"/>
                  <a:gd name="connsiteY3" fmla="*/ 0 h 1121538"/>
                  <a:gd name="connsiteX4" fmla="*/ 3597778 w 3597778"/>
                  <a:gd name="connsiteY4" fmla="*/ 567027 h 1121538"/>
                  <a:gd name="connsiteX5" fmla="*/ 0 w 3597778"/>
                  <a:gd name="connsiteY5" fmla="*/ 1121538 h 1121538"/>
                  <a:gd name="connsiteX0" fmla="*/ 3284525 w 3284525"/>
                  <a:gd name="connsiteY0" fmla="*/ 567027 h 567027"/>
                  <a:gd name="connsiteX1" fmla="*/ 0 w 3284525"/>
                  <a:gd name="connsiteY1" fmla="*/ 559712 h 567027"/>
                  <a:gd name="connsiteX2" fmla="*/ 332050 w 3284525"/>
                  <a:gd name="connsiteY2" fmla="*/ 0 h 567027"/>
                  <a:gd name="connsiteX3" fmla="*/ 2951682 w 3284525"/>
                  <a:gd name="connsiteY3" fmla="*/ 0 h 567027"/>
                  <a:gd name="connsiteX4" fmla="*/ 3284525 w 3284525"/>
                  <a:gd name="connsiteY4" fmla="*/ 567027 h 5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4525" h="567027">
                    <a:moveTo>
                      <a:pt x="3284525" y="567027"/>
                    </a:moveTo>
                    <a:lnTo>
                      <a:pt x="0" y="559712"/>
                    </a:lnTo>
                    <a:lnTo>
                      <a:pt x="332050" y="0"/>
                    </a:lnTo>
                    <a:lnTo>
                      <a:pt x="2951682" y="0"/>
                    </a:lnTo>
                    <a:lnTo>
                      <a:pt x="3284525" y="567027"/>
                    </a:lnTo>
                    <a:close/>
                  </a:path>
                </a:pathLst>
              </a:custGeom>
              <a:solidFill>
                <a:schemeClr val="tx2">
                  <a:lumMod val="50000"/>
                </a:schemeClr>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Freeform 21"/>
              <p:cNvSpPr/>
              <p:nvPr/>
            </p:nvSpPr>
            <p:spPr>
              <a:xfrm>
                <a:off x="1102503" y="4863755"/>
                <a:ext cx="3910518" cy="569142"/>
              </a:xfrm>
              <a:custGeom>
                <a:avLst/>
                <a:gdLst>
                  <a:gd name="connsiteX0" fmla="*/ 0 w 3910518"/>
                  <a:gd name="connsiteY0" fmla="*/ 3371136 h 3371136"/>
                  <a:gd name="connsiteX1" fmla="*/ 1955259 w 3910518"/>
                  <a:gd name="connsiteY1" fmla="*/ 0 h 3371136"/>
                  <a:gd name="connsiteX2" fmla="*/ 3910518 w 3910518"/>
                  <a:gd name="connsiteY2" fmla="*/ 3371136 h 3371136"/>
                  <a:gd name="connsiteX3" fmla="*/ 0 w 3910518"/>
                  <a:gd name="connsiteY3"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910518 w 3910518"/>
                  <a:gd name="connsiteY3" fmla="*/ 3371136 h 3371136"/>
                  <a:gd name="connsiteX4" fmla="*/ 0 w 3910518"/>
                  <a:gd name="connsiteY4" fmla="*/ 3371136 h 3371136"/>
                  <a:gd name="connsiteX0" fmla="*/ 0 w 3910518"/>
                  <a:gd name="connsiteY0" fmla="*/ 3371136 h 3371136"/>
                  <a:gd name="connsiteX1" fmla="*/ 645303 w 3910518"/>
                  <a:gd name="connsiteY1" fmla="*/ 2249598 h 3371136"/>
                  <a:gd name="connsiteX2" fmla="*/ 1955259 w 3910518"/>
                  <a:gd name="connsiteY2" fmla="*/ 0 h 3371136"/>
                  <a:gd name="connsiteX3" fmla="*/ 3264935 w 3910518"/>
                  <a:gd name="connsiteY3" fmla="*/ 2249598 h 3371136"/>
                  <a:gd name="connsiteX4" fmla="*/ 3910518 w 3910518"/>
                  <a:gd name="connsiteY4" fmla="*/ 3371136 h 3371136"/>
                  <a:gd name="connsiteX5" fmla="*/ 0 w 3910518"/>
                  <a:gd name="connsiteY5" fmla="*/ 3371136 h 3371136"/>
                  <a:gd name="connsiteX0" fmla="*/ 0 w 3910518"/>
                  <a:gd name="connsiteY0" fmla="*/ 1121538 h 1121538"/>
                  <a:gd name="connsiteX1" fmla="*/ 645303 w 3910518"/>
                  <a:gd name="connsiteY1" fmla="*/ 0 h 1121538"/>
                  <a:gd name="connsiteX2" fmla="*/ 3264935 w 3910518"/>
                  <a:gd name="connsiteY2" fmla="*/ 0 h 1121538"/>
                  <a:gd name="connsiteX3" fmla="*/ 3910518 w 3910518"/>
                  <a:gd name="connsiteY3" fmla="*/ 1121538 h 1121538"/>
                  <a:gd name="connsiteX4" fmla="*/ 0 w 3910518"/>
                  <a:gd name="connsiteY4" fmla="*/ 1121538 h 1121538"/>
                  <a:gd name="connsiteX0" fmla="*/ 0 w 3910518"/>
                  <a:gd name="connsiteY0" fmla="*/ 1121538 h 1121538"/>
                  <a:gd name="connsiteX1" fmla="*/ 320568 w 3910518"/>
                  <a:gd name="connsiteY1" fmla="*/ 559712 h 1121538"/>
                  <a:gd name="connsiteX2" fmla="*/ 645303 w 3910518"/>
                  <a:gd name="connsiteY2" fmla="*/ 0 h 1121538"/>
                  <a:gd name="connsiteX3" fmla="*/ 3264935 w 3910518"/>
                  <a:gd name="connsiteY3" fmla="*/ 0 h 1121538"/>
                  <a:gd name="connsiteX4" fmla="*/ 3910518 w 3910518"/>
                  <a:gd name="connsiteY4" fmla="*/ 1121538 h 1121538"/>
                  <a:gd name="connsiteX5" fmla="*/ 0 w 3910518"/>
                  <a:gd name="connsiteY5" fmla="*/ 1121538 h 1121538"/>
                  <a:gd name="connsiteX0" fmla="*/ 0 w 3910518"/>
                  <a:gd name="connsiteY0" fmla="*/ 1121538 h 1121538"/>
                  <a:gd name="connsiteX1" fmla="*/ 320568 w 3910518"/>
                  <a:gd name="connsiteY1" fmla="*/ 559712 h 1121538"/>
                  <a:gd name="connsiteX2" fmla="*/ 645303 w 3910518"/>
                  <a:gd name="connsiteY2" fmla="*/ 0 h 1121538"/>
                  <a:gd name="connsiteX3" fmla="*/ 3264935 w 3910518"/>
                  <a:gd name="connsiteY3" fmla="*/ 0 h 1121538"/>
                  <a:gd name="connsiteX4" fmla="*/ 3597778 w 3910518"/>
                  <a:gd name="connsiteY4" fmla="*/ 552396 h 1121538"/>
                  <a:gd name="connsiteX5" fmla="*/ 3910518 w 3910518"/>
                  <a:gd name="connsiteY5" fmla="*/ 1121538 h 1121538"/>
                  <a:gd name="connsiteX6" fmla="*/ 0 w 3910518"/>
                  <a:gd name="connsiteY6" fmla="*/ 1121538 h 1121538"/>
                  <a:gd name="connsiteX0" fmla="*/ 0 w 3910518"/>
                  <a:gd name="connsiteY0" fmla="*/ 1121538 h 1121538"/>
                  <a:gd name="connsiteX1" fmla="*/ 320568 w 3910518"/>
                  <a:gd name="connsiteY1" fmla="*/ 559712 h 1121538"/>
                  <a:gd name="connsiteX2" fmla="*/ 645303 w 3910518"/>
                  <a:gd name="connsiteY2" fmla="*/ 0 h 1121538"/>
                  <a:gd name="connsiteX3" fmla="*/ 3597778 w 3910518"/>
                  <a:gd name="connsiteY3" fmla="*/ 552396 h 1121538"/>
                  <a:gd name="connsiteX4" fmla="*/ 3910518 w 3910518"/>
                  <a:gd name="connsiteY4" fmla="*/ 1121538 h 1121538"/>
                  <a:gd name="connsiteX5" fmla="*/ 0 w 3910518"/>
                  <a:gd name="connsiteY5" fmla="*/ 1121538 h 1121538"/>
                  <a:gd name="connsiteX0" fmla="*/ 0 w 3910518"/>
                  <a:gd name="connsiteY0" fmla="*/ 569142 h 569142"/>
                  <a:gd name="connsiteX1" fmla="*/ 320568 w 3910518"/>
                  <a:gd name="connsiteY1" fmla="*/ 7316 h 569142"/>
                  <a:gd name="connsiteX2" fmla="*/ 3597778 w 3910518"/>
                  <a:gd name="connsiteY2" fmla="*/ 0 h 569142"/>
                  <a:gd name="connsiteX3" fmla="*/ 3910518 w 3910518"/>
                  <a:gd name="connsiteY3" fmla="*/ 569142 h 569142"/>
                  <a:gd name="connsiteX4" fmla="*/ 0 w 3910518"/>
                  <a:gd name="connsiteY4" fmla="*/ 569142 h 569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0518" h="569142">
                    <a:moveTo>
                      <a:pt x="0" y="569142"/>
                    </a:moveTo>
                    <a:lnTo>
                      <a:pt x="320568" y="7316"/>
                    </a:lnTo>
                    <a:lnTo>
                      <a:pt x="3597778" y="0"/>
                    </a:lnTo>
                    <a:lnTo>
                      <a:pt x="3910518" y="569142"/>
                    </a:lnTo>
                    <a:lnTo>
                      <a:pt x="0" y="569142"/>
                    </a:lnTo>
                    <a:close/>
                  </a:path>
                </a:pathLst>
              </a:custGeom>
              <a:solidFill>
                <a:schemeClr val="accent6">
                  <a:lumMod val="75000"/>
                </a:schemeClr>
              </a:solidFill>
              <a:ln w="57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2" name="TextBox 11"/>
            <p:cNvSpPr txBox="1"/>
            <p:nvPr/>
          </p:nvSpPr>
          <p:spPr>
            <a:xfrm>
              <a:off x="2389118" y="4950654"/>
              <a:ext cx="1337289" cy="369332"/>
            </a:xfrm>
            <a:prstGeom prst="rect">
              <a:avLst/>
            </a:prstGeom>
            <a:noFill/>
          </p:spPr>
          <p:txBody>
            <a:bodyPr wrap="none" rtlCol="0">
              <a:spAutoFit/>
            </a:bodyPr>
            <a:lstStyle/>
            <a:p>
              <a:r>
                <a:rPr lang="en-US" b="1" dirty="0" smtClean="0">
                  <a:solidFill>
                    <a:schemeClr val="tx2"/>
                  </a:solidFill>
                </a:rPr>
                <a:t>CHARACTER</a:t>
              </a:r>
              <a:endParaRPr lang="en-US" b="1" dirty="0">
                <a:solidFill>
                  <a:schemeClr val="tx2"/>
                </a:solidFill>
              </a:endParaRPr>
            </a:p>
          </p:txBody>
        </p:sp>
        <p:sp>
          <p:nvSpPr>
            <p:cNvPr id="13" name="TextBox 12"/>
            <p:cNvSpPr txBox="1"/>
            <p:nvPr/>
          </p:nvSpPr>
          <p:spPr>
            <a:xfrm>
              <a:off x="2589525" y="4405526"/>
              <a:ext cx="936475" cy="369332"/>
            </a:xfrm>
            <a:prstGeom prst="rect">
              <a:avLst/>
            </a:prstGeom>
            <a:noFill/>
          </p:spPr>
          <p:txBody>
            <a:bodyPr wrap="none" rtlCol="0">
              <a:spAutoFit/>
            </a:bodyPr>
            <a:lstStyle/>
            <a:p>
              <a:r>
                <a:rPr lang="en-US" b="1" dirty="0" smtClean="0">
                  <a:solidFill>
                    <a:schemeClr val="bg1"/>
                  </a:solidFill>
                </a:rPr>
                <a:t>CARING</a:t>
              </a:r>
              <a:endParaRPr lang="en-US" b="1" dirty="0">
                <a:solidFill>
                  <a:schemeClr val="bg1"/>
                </a:solidFill>
              </a:endParaRPr>
            </a:p>
          </p:txBody>
        </p:sp>
        <p:sp>
          <p:nvSpPr>
            <p:cNvPr id="14" name="TextBox 13"/>
            <p:cNvSpPr txBox="1"/>
            <p:nvPr/>
          </p:nvSpPr>
          <p:spPr>
            <a:xfrm>
              <a:off x="2248118" y="3957452"/>
              <a:ext cx="1669896" cy="387018"/>
            </a:xfrm>
            <a:prstGeom prst="rect">
              <a:avLst/>
            </a:prstGeom>
            <a:noFill/>
          </p:spPr>
          <p:txBody>
            <a:bodyPr wrap="none" rtlCol="0">
              <a:spAutoFit/>
            </a:bodyPr>
            <a:lstStyle/>
            <a:p>
              <a:pPr algn="ctr"/>
              <a:r>
                <a:rPr lang="en-US" sz="1600" b="1" dirty="0" smtClean="0">
                  <a:solidFill>
                    <a:schemeClr val="tx2"/>
                  </a:solidFill>
                </a:rPr>
                <a:t>COMMITMENT</a:t>
              </a:r>
              <a:endParaRPr lang="en-US" sz="1600" b="1" dirty="0">
                <a:solidFill>
                  <a:schemeClr val="tx2"/>
                </a:solidFill>
              </a:endParaRPr>
            </a:p>
          </p:txBody>
        </p:sp>
        <p:sp>
          <p:nvSpPr>
            <p:cNvPr id="15" name="TextBox 14"/>
            <p:cNvSpPr txBox="1"/>
            <p:nvPr/>
          </p:nvSpPr>
          <p:spPr>
            <a:xfrm rot="18044776">
              <a:off x="1774685" y="3098256"/>
              <a:ext cx="1558116" cy="387018"/>
            </a:xfrm>
            <a:prstGeom prst="rect">
              <a:avLst/>
            </a:prstGeom>
            <a:noFill/>
          </p:spPr>
          <p:txBody>
            <a:bodyPr wrap="none" rtlCol="0">
              <a:spAutoFit/>
            </a:bodyPr>
            <a:lstStyle/>
            <a:p>
              <a:pPr algn="ctr"/>
              <a:r>
                <a:rPr lang="en-US" sz="1600" b="1" dirty="0" smtClean="0">
                  <a:solidFill>
                    <a:schemeClr val="bg1"/>
                  </a:solidFill>
                </a:rPr>
                <a:t>COMPETENCE</a:t>
              </a:r>
              <a:endParaRPr lang="en-US" sz="1600" b="1" dirty="0">
                <a:solidFill>
                  <a:schemeClr val="bg1"/>
                </a:solidFill>
              </a:endParaRPr>
            </a:p>
          </p:txBody>
        </p:sp>
        <p:sp>
          <p:nvSpPr>
            <p:cNvPr id="16" name="TextBox 15"/>
            <p:cNvSpPr txBox="1"/>
            <p:nvPr/>
          </p:nvSpPr>
          <p:spPr>
            <a:xfrm rot="3603462">
              <a:off x="2601709" y="3069174"/>
              <a:ext cx="2014400" cy="387018"/>
            </a:xfrm>
            <a:prstGeom prst="rect">
              <a:avLst/>
            </a:prstGeom>
            <a:noFill/>
          </p:spPr>
          <p:txBody>
            <a:bodyPr wrap="none" rtlCol="0">
              <a:spAutoFit/>
            </a:bodyPr>
            <a:lstStyle/>
            <a:p>
              <a:pPr algn="ctr"/>
              <a:r>
                <a:rPr lang="en-US" sz="1600" b="1" dirty="0" smtClean="0">
                  <a:solidFill>
                    <a:schemeClr val="bg1"/>
                  </a:solidFill>
                </a:rPr>
                <a:t>COMMUNICATION</a:t>
              </a:r>
              <a:endParaRPr lang="en-US" sz="1600" b="1" dirty="0">
                <a:solidFill>
                  <a:schemeClr val="bg1"/>
                </a:solidFill>
              </a:endParaRPr>
            </a:p>
          </p:txBody>
        </p:sp>
        <p:sp>
          <p:nvSpPr>
            <p:cNvPr id="17" name="TextBox 16"/>
            <p:cNvSpPr txBox="1"/>
            <p:nvPr/>
          </p:nvSpPr>
          <p:spPr>
            <a:xfrm>
              <a:off x="1815980" y="5426918"/>
              <a:ext cx="2483565" cy="461665"/>
            </a:xfrm>
            <a:prstGeom prst="rect">
              <a:avLst/>
            </a:prstGeom>
            <a:noFill/>
          </p:spPr>
          <p:txBody>
            <a:bodyPr wrap="none" rtlCol="0">
              <a:spAutoFit/>
            </a:bodyPr>
            <a:lstStyle/>
            <a:p>
              <a:r>
                <a:rPr lang="en-US" sz="2400" b="1" dirty="0" smtClean="0">
                  <a:solidFill>
                    <a:schemeClr val="tx2"/>
                  </a:solidFill>
                </a:rPr>
                <a:t>THE 5 Cs of TRUST</a:t>
              </a:r>
              <a:endParaRPr lang="en-US" sz="2400" b="1" dirty="0">
                <a:solidFill>
                  <a:schemeClr val="tx2"/>
                </a:solidFill>
              </a:endParaRPr>
            </a:p>
          </p:txBody>
        </p:sp>
      </p:grpSp>
    </p:spTree>
    <p:extLst>
      <p:ext uri="{BB962C8B-B14F-4D97-AF65-F5344CB8AC3E}">
        <p14:creationId xmlns:p14="http://schemas.microsoft.com/office/powerpoint/2010/main" val="25016896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xEl>
                                              <p:pRg st="4" end="4"/>
                                            </p:txEl>
                                          </p:spTgt>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50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500"/>
                                  </p:stCondLst>
                                  <p:childTnLst>
                                    <p:set>
                                      <p:cBhvr>
                                        <p:cTn id="23"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500"/>
                                  </p:stCondLst>
                                  <p:childTnLst>
                                    <p:set>
                                      <p:cBhvr>
                                        <p:cTn id="3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 The 5 Cs of Trust</a:t>
            </a:r>
            <a:endParaRPr lang="en-US" dirty="0"/>
          </a:p>
        </p:txBody>
      </p:sp>
      <p:sp>
        <p:nvSpPr>
          <p:cNvPr id="4" name="Content Placeholder 2"/>
          <p:cNvSpPr>
            <a:spLocks noGrp="1"/>
          </p:cNvSpPr>
          <p:nvPr>
            <p:ph idx="1"/>
          </p:nvPr>
        </p:nvSpPr>
        <p:spPr>
          <a:xfrm>
            <a:off x="2538662" y="2273968"/>
            <a:ext cx="6316017" cy="4082381"/>
          </a:xfrm>
        </p:spPr>
        <p:txBody>
          <a:bodyPr/>
          <a:lstStyle/>
          <a:p>
            <a:pPr marL="0" indent="0">
              <a:buNone/>
            </a:pPr>
            <a:r>
              <a:rPr lang="en-US" dirty="0" smtClean="0"/>
              <a:t>A facilitative </a:t>
            </a:r>
            <a:r>
              <a:rPr lang="en-US" dirty="0"/>
              <a:t>c</a:t>
            </a:r>
            <a:r>
              <a:rPr lang="en-US" dirty="0" smtClean="0"/>
              <a:t>onsultant strives to build trust before and during the “Define the Need” stage.</a:t>
            </a:r>
            <a:endParaRPr lang="en-US" dirty="0"/>
          </a:p>
        </p:txBody>
      </p:sp>
      <p:pic>
        <p:nvPicPr>
          <p:cNvPr id="5" name="Picture 4" descr="Note_icon.pdf"/>
          <p:cNvPicPr>
            <a:picLocks noChangeAspect="1"/>
          </p:cNvPicPr>
          <p:nvPr/>
        </p:nvPicPr>
        <p:blipFill rotWithShape="1">
          <a:blip r:embed="rId3">
            <a:extLst>
              <a:ext uri="{28A0092B-C50C-407E-A947-70E740481C1C}">
                <a14:useLocalDpi xmlns:a14="http://schemas.microsoft.com/office/drawing/2010/main" val="0"/>
              </a:ext>
            </a:extLst>
          </a:blip>
          <a:srcRect l="36120" t="38939" r="49746" b="49664"/>
          <a:stretch/>
        </p:blipFill>
        <p:spPr>
          <a:xfrm>
            <a:off x="781561" y="2054840"/>
            <a:ext cx="2007729" cy="2095123"/>
          </a:xfrm>
          <a:prstGeom prst="rect">
            <a:avLst/>
          </a:prstGeom>
        </p:spPr>
      </p:pic>
      <p:sp>
        <p:nvSpPr>
          <p:cNvPr id="6" name="TextBox 5"/>
          <p:cNvSpPr txBox="1"/>
          <p:nvPr/>
        </p:nvSpPr>
        <p:spPr>
          <a:xfrm>
            <a:off x="8754150" y="3114490"/>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7" name="TextBox 6"/>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8</a:t>
            </a:r>
          </a:p>
        </p:txBody>
      </p:sp>
      <p:sp>
        <p:nvSpPr>
          <p:cNvPr id="8"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24</a:t>
            </a:fld>
            <a:endParaRPr lang="en-US" dirty="0"/>
          </a:p>
        </p:txBody>
      </p:sp>
    </p:spTree>
    <p:extLst>
      <p:ext uri="{BB962C8B-B14F-4D97-AF65-F5344CB8AC3E}">
        <p14:creationId xmlns:p14="http://schemas.microsoft.com/office/powerpoint/2010/main" val="287877561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 Maintaining the Client’s Confidence</a:t>
            </a:r>
            <a:endParaRPr lang="en-US" dirty="0"/>
          </a:p>
        </p:txBody>
      </p:sp>
      <p:sp>
        <p:nvSpPr>
          <p:cNvPr id="4" name="Content Placeholder 2"/>
          <p:cNvSpPr>
            <a:spLocks noGrp="1"/>
          </p:cNvSpPr>
          <p:nvPr>
            <p:ph type="body" sz="quarter" idx="13"/>
          </p:nvPr>
        </p:nvSpPr>
        <p:spPr/>
        <p:txBody>
          <a:bodyPr/>
          <a:lstStyle/>
          <a:p>
            <a:pPr marL="0" indent="0">
              <a:buNone/>
            </a:pPr>
            <a:r>
              <a:rPr lang="en-US" dirty="0" smtClean="0"/>
              <a:t>Once an engagement begins, what are important actions to take to maintain the client’s confidence?</a:t>
            </a:r>
            <a:endParaRPr lang="en-US" dirty="0"/>
          </a:p>
        </p:txBody>
      </p:sp>
      <p:sp>
        <p:nvSpPr>
          <p:cNvPr id="5" name="TextBox 4"/>
          <p:cNvSpPr txBox="1"/>
          <p:nvPr/>
        </p:nvSpPr>
        <p:spPr>
          <a:xfrm>
            <a:off x="8754150" y="3572254"/>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7" name="TextBox 6"/>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9</a:t>
            </a:r>
          </a:p>
        </p:txBody>
      </p:sp>
    </p:spTree>
    <p:extLst>
      <p:ext uri="{BB962C8B-B14F-4D97-AF65-F5344CB8AC3E}">
        <p14:creationId xmlns:p14="http://schemas.microsoft.com/office/powerpoint/2010/main" val="9852752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 Maintaining the Client’s Confidence</a:t>
            </a:r>
            <a:endParaRPr lang="en-US" dirty="0"/>
          </a:p>
        </p:txBody>
      </p:sp>
      <p:sp>
        <p:nvSpPr>
          <p:cNvPr id="4" name="Content Placeholder 2"/>
          <p:cNvSpPr>
            <a:spLocks noGrp="1"/>
          </p:cNvSpPr>
          <p:nvPr>
            <p:ph type="body" sz="quarter" idx="13"/>
          </p:nvPr>
        </p:nvSpPr>
        <p:spPr/>
        <p:txBody>
          <a:bodyPr/>
          <a:lstStyle/>
          <a:p>
            <a:pPr marL="0" indent="0">
              <a:buNone/>
            </a:pPr>
            <a:r>
              <a:rPr lang="en-US" dirty="0" smtClean="0"/>
              <a:t>Once an engagement begins, what are important actions to take to maintain the client’s confidence?</a:t>
            </a:r>
            <a:endParaRPr lang="en-US" dirty="0"/>
          </a:p>
        </p:txBody>
      </p:sp>
      <p:sp>
        <p:nvSpPr>
          <p:cNvPr id="5" name="TextBox 4"/>
          <p:cNvSpPr txBox="1"/>
          <p:nvPr/>
        </p:nvSpPr>
        <p:spPr>
          <a:xfrm>
            <a:off x="8754150" y="3572254"/>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7" name="TextBox 6"/>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9</a:t>
            </a:r>
          </a:p>
        </p:txBody>
      </p:sp>
    </p:spTree>
    <p:extLst>
      <p:ext uri="{BB962C8B-B14F-4D97-AF65-F5344CB8AC3E}">
        <p14:creationId xmlns:p14="http://schemas.microsoft.com/office/powerpoint/2010/main" val="4872286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Anna\Desktop\FC Slides\New Pics\53 - Recovering from Mistakes.jpg"/>
          <p:cNvPicPr>
            <a:picLocks noChangeAspect="1" noChangeArrowheads="1"/>
          </p:cNvPicPr>
          <p:nvPr/>
        </p:nvPicPr>
        <p:blipFill>
          <a:blip r:embed="rId2"/>
          <a:srcRect/>
          <a:stretch>
            <a:fillRect/>
          </a:stretch>
        </p:blipFill>
        <p:spPr bwMode="auto">
          <a:xfrm>
            <a:off x="0" y="0"/>
            <a:ext cx="9144000" cy="6095587"/>
          </a:xfrm>
          <a:prstGeom prst="rect">
            <a:avLst/>
          </a:prstGeom>
          <a:noFill/>
        </p:spPr>
      </p:pic>
      <p:sp>
        <p:nvSpPr>
          <p:cNvPr id="5" name="Title 4"/>
          <p:cNvSpPr>
            <a:spLocks noGrp="1"/>
          </p:cNvSpPr>
          <p:nvPr>
            <p:ph type="title"/>
          </p:nvPr>
        </p:nvSpPr>
        <p:spPr>
          <a:xfrm>
            <a:off x="-1" y="4484317"/>
            <a:ext cx="9144000" cy="1275215"/>
          </a:xfrm>
          <a:solidFill>
            <a:schemeClr val="bg1">
              <a:alpha val="70000"/>
            </a:schemeClr>
          </a:solidFill>
        </p:spPr>
        <p:txBody>
          <a:bodyPr/>
          <a:lstStyle/>
          <a:p>
            <a:pPr algn="ctr"/>
            <a:r>
              <a:rPr lang="en-US" b="1" dirty="0" smtClean="0">
                <a:solidFill>
                  <a:schemeClr val="accent2"/>
                </a:solidFill>
              </a:rPr>
              <a:t>RECOVERING FROM MISTAKES</a:t>
            </a:r>
            <a:endParaRPr lang="en-US" b="1" dirty="0">
              <a:solidFill>
                <a:schemeClr val="accent2"/>
              </a:solidFill>
            </a:endParaRPr>
          </a:p>
        </p:txBody>
      </p:sp>
      <p:sp>
        <p:nvSpPr>
          <p:cNvPr id="4" name="Slide Number Placeholder 3"/>
          <p:cNvSpPr>
            <a:spLocks noGrp="1"/>
          </p:cNvSpPr>
          <p:nvPr>
            <p:ph type="sldNum" sz="quarter" idx="10"/>
          </p:nvPr>
        </p:nvSpPr>
        <p:spPr/>
        <p:txBody>
          <a:bodyPr/>
          <a:lstStyle/>
          <a:p>
            <a:fld id="{72776919-FB17-4522-B863-258834BA748C}" type="slidenum">
              <a:rPr lang="en-US" altLang="en-US" smtClean="0"/>
              <a:pPr/>
              <a:t>27</a:t>
            </a:fld>
            <a:endParaRPr lang="en-US" altLang="en-US"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 Recovering from Mistakes</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On any engagement, mistakes will happen.</a:t>
            </a:r>
          </a:p>
          <a:p>
            <a:pPr marL="0" indent="0">
              <a:buNone/>
            </a:pPr>
            <a:r>
              <a:rPr lang="en-US" dirty="0" smtClean="0"/>
              <a:t>Examples:</a:t>
            </a:r>
          </a:p>
          <a:p>
            <a:pPr marL="514350" indent="-514350">
              <a:buFont typeface="+mj-lt"/>
              <a:buAutoNum type="arabicPeriod"/>
            </a:pPr>
            <a:r>
              <a:rPr lang="en-US" dirty="0" smtClean="0"/>
              <a:t>You arrive late for the interview with your sponsor’s boss.</a:t>
            </a:r>
          </a:p>
          <a:p>
            <a:pPr marL="514350" indent="-514350">
              <a:buFont typeface="+mj-lt"/>
              <a:buAutoNum type="arabicPeriod"/>
            </a:pPr>
            <a:r>
              <a:rPr lang="en-US" dirty="0" smtClean="0"/>
              <a:t>You made an arithmetic error in your calculation of the hours to complete a task, resulting in a $10,000 under-estimate on a $50,000 project that is billed by the hour.</a:t>
            </a:r>
          </a:p>
          <a:p>
            <a:pPr marL="514350" indent="-514350">
              <a:buFont typeface="+mj-lt"/>
              <a:buAutoNum type="arabicPeriod"/>
            </a:pPr>
            <a:r>
              <a:rPr lang="en-US" dirty="0" smtClean="0"/>
              <a:t>The project sponsor </a:t>
            </a:r>
            <a:r>
              <a:rPr lang="en-US" dirty="0"/>
              <a:t>is (justifiably) unhappy </a:t>
            </a:r>
            <a:r>
              <a:rPr lang="en-US" dirty="0" smtClean="0"/>
              <a:t>with </a:t>
            </a:r>
            <a:r>
              <a:rPr lang="en-US" dirty="0"/>
              <a:t>the performance of one of your </a:t>
            </a:r>
            <a:r>
              <a:rPr lang="en-US" dirty="0" smtClean="0"/>
              <a:t>consultants </a:t>
            </a:r>
            <a:r>
              <a:rPr lang="en-US" dirty="0"/>
              <a:t>and wants credit for all of his </a:t>
            </a:r>
            <a:r>
              <a:rPr lang="en-US" dirty="0" smtClean="0"/>
              <a:t>hours </a:t>
            </a:r>
            <a:r>
              <a:rPr lang="en-US" dirty="0"/>
              <a:t>billed.</a:t>
            </a:r>
            <a:endParaRPr lang="en-US" sz="3000" dirty="0"/>
          </a:p>
          <a:p>
            <a:pPr marL="514350" indent="-514350">
              <a:buFont typeface="+mj-lt"/>
              <a:buAutoNum type="arabicPeriod"/>
            </a:pPr>
            <a:endParaRPr lang="en-US" dirty="0"/>
          </a:p>
        </p:txBody>
      </p:sp>
      <p:sp>
        <p:nvSpPr>
          <p:cNvPr id="4" name="TextBox 3"/>
          <p:cNvSpPr txBox="1"/>
          <p:nvPr/>
        </p:nvSpPr>
        <p:spPr>
          <a:xfrm>
            <a:off x="8754150" y="5463916"/>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5" name="TextBox 4"/>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3-10</a:t>
            </a:r>
            <a:endParaRPr lang="en-US" sz="1400" dirty="0">
              <a:solidFill>
                <a:srgbClr val="002C54"/>
              </a:solidFill>
              <a:latin typeface="Arial Black" pitchFamily="34" charset="0"/>
            </a:endParaRPr>
          </a:p>
        </p:txBody>
      </p:sp>
      <p:sp>
        <p:nvSpPr>
          <p:cNvPr id="6"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28</a:t>
            </a:fld>
            <a:endParaRPr lang="en-US" dirty="0"/>
          </a:p>
        </p:txBody>
      </p:sp>
    </p:spTree>
    <p:extLst>
      <p:ext uri="{BB962C8B-B14F-4D97-AF65-F5344CB8AC3E}">
        <p14:creationId xmlns:p14="http://schemas.microsoft.com/office/powerpoint/2010/main" val="18239847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 Recovering from a Mistake</a:t>
            </a:r>
            <a:endParaRPr lang="en-US" dirty="0"/>
          </a:p>
        </p:txBody>
      </p:sp>
      <p:sp>
        <p:nvSpPr>
          <p:cNvPr id="3" name="Content Placeholder 2"/>
          <p:cNvSpPr>
            <a:spLocks noGrp="1"/>
          </p:cNvSpPr>
          <p:nvPr>
            <p:ph idx="1"/>
          </p:nvPr>
        </p:nvSpPr>
        <p:spPr/>
        <p:txBody>
          <a:bodyPr>
            <a:noAutofit/>
          </a:bodyPr>
          <a:lstStyle/>
          <a:p>
            <a:pPr marL="0" indent="0">
              <a:buNone/>
            </a:pPr>
            <a:r>
              <a:rPr lang="en-US" dirty="0" smtClean="0"/>
              <a:t>A mistake can hurt your credibility and confidence. But, how you recover can make the difference. While the specific actions you take will vary by circumstance, there are some key principles that should guide your actions.</a:t>
            </a:r>
          </a:p>
          <a:p>
            <a:pPr marL="0" indent="0">
              <a:buNone/>
            </a:pPr>
            <a:r>
              <a:rPr lang="en-US" b="1" dirty="0" smtClean="0">
                <a:solidFill>
                  <a:srgbClr val="AFBD22"/>
                </a:solidFill>
              </a:rPr>
              <a:t>What might some key principles be?</a:t>
            </a:r>
            <a:endParaRPr lang="en-US" sz="3000" dirty="0"/>
          </a:p>
        </p:txBody>
      </p:sp>
      <p:sp>
        <p:nvSpPr>
          <p:cNvPr id="4" name="TextBox 3"/>
          <p:cNvSpPr txBox="1"/>
          <p:nvPr/>
        </p:nvSpPr>
        <p:spPr>
          <a:xfrm>
            <a:off x="8754150" y="4426342"/>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5" name="TextBox 4"/>
          <p:cNvSpPr txBox="1"/>
          <p:nvPr/>
        </p:nvSpPr>
        <p:spPr>
          <a:xfrm>
            <a:off x="8179755" y="5888526"/>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3-10</a:t>
            </a:r>
            <a:endParaRPr lang="en-US" sz="1400" dirty="0">
              <a:solidFill>
                <a:srgbClr val="002C54"/>
              </a:solidFill>
              <a:latin typeface="Arial Black" pitchFamily="34" charset="0"/>
            </a:endParaRPr>
          </a:p>
        </p:txBody>
      </p:sp>
      <p:sp>
        <p:nvSpPr>
          <p:cNvPr id="6"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29</a:t>
            </a:fld>
            <a:endParaRPr lang="en-US" dirty="0"/>
          </a:p>
        </p:txBody>
      </p:sp>
    </p:spTree>
    <p:extLst>
      <p:ext uri="{BB962C8B-B14F-4D97-AF65-F5344CB8AC3E}">
        <p14:creationId xmlns:p14="http://schemas.microsoft.com/office/powerpoint/2010/main" val="28928688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4"/>
          <p:cNvSpPr>
            <a:spLocks noGrp="1"/>
          </p:cNvSpPr>
          <p:nvPr>
            <p:ph type="title"/>
          </p:nvPr>
        </p:nvSpPr>
        <p:spPr>
          <a:xfrm>
            <a:off x="783390" y="132198"/>
            <a:ext cx="8071290" cy="1143000"/>
          </a:xfrm>
        </p:spPr>
        <p:txBody>
          <a:bodyPr>
            <a:normAutofit/>
          </a:bodyPr>
          <a:lstStyle/>
          <a:p>
            <a:r>
              <a:rPr lang="en-US" dirty="0" smtClean="0"/>
              <a:t>The Facilitative Consultant</a:t>
            </a:r>
            <a:endParaRPr lang="en-US" dirty="0"/>
          </a:p>
        </p:txBody>
      </p:sp>
      <p:sp>
        <p:nvSpPr>
          <p:cNvPr id="29" name="Content Placeholder 5"/>
          <p:cNvSpPr>
            <a:spLocks noGrp="1"/>
          </p:cNvSpPr>
          <p:nvPr>
            <p:ph idx="1"/>
          </p:nvPr>
        </p:nvSpPr>
        <p:spPr>
          <a:xfrm>
            <a:off x="783390" y="2352918"/>
            <a:ext cx="8071290" cy="4003432"/>
          </a:xfrm>
        </p:spPr>
        <p:txBody>
          <a:bodyPr>
            <a:noAutofit/>
          </a:bodyPr>
          <a:lstStyle/>
          <a:p>
            <a:pPr marL="514350" indent="-514350">
              <a:buFont typeface="+mj-lt"/>
              <a:buAutoNum type="alphaUcPeriod"/>
            </a:pPr>
            <a:r>
              <a:rPr lang="en-US" sz="2400" dirty="0" smtClean="0"/>
              <a:t>What Is Relationship Management?</a:t>
            </a:r>
          </a:p>
          <a:p>
            <a:pPr marL="514350" indent="-514350">
              <a:buFont typeface="+mj-lt"/>
              <a:buAutoNum type="alphaUcPeriod"/>
            </a:pPr>
            <a:r>
              <a:rPr lang="en-US" sz="2400" dirty="0" smtClean="0"/>
              <a:t>How Does Relationship Management Differ from Project Management?</a:t>
            </a:r>
          </a:p>
          <a:p>
            <a:pPr marL="514350" indent="-514350">
              <a:buFont typeface="+mj-lt"/>
              <a:buAutoNum type="alphaUcPeriod"/>
            </a:pPr>
            <a:r>
              <a:rPr lang="en-US" sz="2400" dirty="0" smtClean="0"/>
              <a:t>Relationship Management Stages</a:t>
            </a:r>
          </a:p>
          <a:p>
            <a:pPr marL="514350" indent="-514350">
              <a:buFont typeface="+mj-lt"/>
              <a:buAutoNum type="alphaUcPeriod"/>
            </a:pPr>
            <a:r>
              <a:rPr lang="en-US" sz="2400" dirty="0" smtClean="0"/>
              <a:t>Establishing/Assessing Goals</a:t>
            </a:r>
          </a:p>
          <a:p>
            <a:pPr marL="514350" indent="-514350">
              <a:buFont typeface="+mj-lt"/>
              <a:buAutoNum type="alphaUcPeriod"/>
            </a:pPr>
            <a:r>
              <a:rPr lang="en-US" sz="2400" dirty="0" smtClean="0"/>
              <a:t>Gaining the Client’s Confidence</a:t>
            </a:r>
          </a:p>
          <a:p>
            <a:pPr marL="514350" indent="-514350">
              <a:buFont typeface="+mj-lt"/>
              <a:buAutoNum type="alphaUcPeriod"/>
            </a:pPr>
            <a:r>
              <a:rPr lang="en-US" sz="2400" dirty="0" smtClean="0"/>
              <a:t>The 5 Cs of Trust</a:t>
            </a:r>
          </a:p>
          <a:p>
            <a:pPr marL="514350" indent="-514350">
              <a:buFont typeface="+mj-lt"/>
              <a:buAutoNum type="alphaUcPeriod"/>
            </a:pPr>
            <a:r>
              <a:rPr lang="en-US" sz="2400" dirty="0" smtClean="0"/>
              <a:t>Maintaining the Client’s Confidence</a:t>
            </a:r>
          </a:p>
          <a:p>
            <a:pPr marL="514350" indent="-514350">
              <a:buFont typeface="+mj-lt"/>
              <a:buAutoNum type="alphaUcPeriod"/>
            </a:pPr>
            <a:r>
              <a:rPr lang="en-US" sz="2400" dirty="0" smtClean="0"/>
              <a:t>Recovering from Mistakes</a:t>
            </a:r>
          </a:p>
          <a:p>
            <a:pPr marL="514350" indent="-514350">
              <a:buNone/>
            </a:pPr>
            <a:endParaRPr lang="en-US" sz="2400" dirty="0" smtClean="0"/>
          </a:p>
        </p:txBody>
      </p:sp>
      <p:sp>
        <p:nvSpPr>
          <p:cNvPr id="5" name="Slide Number Placeholder 3"/>
          <p:cNvSpPr>
            <a:spLocks noGrp="1"/>
          </p:cNvSpPr>
          <p:nvPr>
            <p:ph type="sldNum" sz="quarter" idx="10"/>
          </p:nvPr>
        </p:nvSpPr>
        <p:spPr/>
        <p:txBody>
          <a:bodyPr/>
          <a:lstStyle/>
          <a:p>
            <a:fld id="{F29FD61F-2294-5D42-A9D7-9928D42B3773}" type="slidenum">
              <a:rPr lang="en-US" smtClean="0"/>
              <a:pPr/>
              <a:t>3</a:t>
            </a:fld>
            <a:endParaRPr lang="en-US" dirty="0"/>
          </a:p>
        </p:txBody>
      </p:sp>
      <p:sp>
        <p:nvSpPr>
          <p:cNvPr id="30" name="Title 4"/>
          <p:cNvSpPr txBox="1">
            <a:spLocks/>
          </p:cNvSpPr>
          <p:nvPr/>
        </p:nvSpPr>
        <p:spPr>
          <a:xfrm>
            <a:off x="783390" y="1079293"/>
            <a:ext cx="8071290" cy="1143000"/>
          </a:xfrm>
          <a:prstGeom prst="rect">
            <a:avLst/>
          </a:prstGeom>
        </p:spPr>
        <p:txBody>
          <a:bodyPr vert="horz" lIns="91440" tIns="45720" rIns="91440" bIns="45720" rtlCol="0" anchor="ctr">
            <a:normAutofit lnSpcReduction="10000"/>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700" b="0" i="0" u="none" strike="noStrike" kern="1200" cap="all" spc="0" normalizeH="0" baseline="0" noProof="0" dirty="0" smtClean="0">
                <a:ln>
                  <a:noFill/>
                </a:ln>
                <a:solidFill>
                  <a:srgbClr val="AFBD22"/>
                </a:solidFill>
                <a:effectLst/>
                <a:uLnTx/>
                <a:uFillTx/>
                <a:latin typeface="Franklin Gothic Book"/>
                <a:ea typeface="+mj-ea"/>
                <a:cs typeface="Franklin Gothic Book"/>
              </a:rPr>
              <a:t>III. The Relationship</a:t>
            </a:r>
            <a:r>
              <a:rPr kumimoji="0" lang="en-US" sz="3700" b="0" i="0" u="none" strike="noStrike" kern="1200" cap="all" spc="0" normalizeH="0" noProof="0" dirty="0" smtClean="0">
                <a:ln>
                  <a:noFill/>
                </a:ln>
                <a:solidFill>
                  <a:srgbClr val="AFBD22"/>
                </a:solidFill>
                <a:effectLst/>
                <a:uLnTx/>
                <a:uFillTx/>
                <a:latin typeface="Franklin Gothic Book"/>
                <a:ea typeface="+mj-ea"/>
                <a:cs typeface="Franklin Gothic Book"/>
              </a:rPr>
              <a:t> management process</a:t>
            </a:r>
            <a:endParaRPr kumimoji="0" lang="en-US" sz="3700" b="0" i="0" u="none" strike="noStrike" kern="1200" cap="all" spc="0" normalizeH="0" baseline="0" noProof="0" dirty="0">
              <a:ln>
                <a:noFill/>
              </a:ln>
              <a:solidFill>
                <a:srgbClr val="AFBD22"/>
              </a:solidFill>
              <a:effectLst/>
              <a:uLnTx/>
              <a:uFillTx/>
              <a:latin typeface="Franklin Gothic Book"/>
              <a:ea typeface="+mj-ea"/>
              <a:cs typeface="Franklin Gothic Book"/>
            </a:endParaRPr>
          </a:p>
        </p:txBody>
      </p:sp>
    </p:spTree>
    <p:extLst>
      <p:ext uri="{BB962C8B-B14F-4D97-AF65-F5344CB8AC3E}">
        <p14:creationId xmlns:p14="http://schemas.microsoft.com/office/powerpoint/2010/main" val="1223867518"/>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p:txBody>
          <a:bodyPr>
            <a:normAutofit/>
          </a:bodyPr>
          <a:lstStyle/>
          <a:p>
            <a:pPr eaLnBrk="1" hangingPunct="1"/>
            <a:r>
              <a:rPr lang="en-US" dirty="0" smtClean="0"/>
              <a:t>H. Recovering From Mistakes</a:t>
            </a:r>
          </a:p>
        </p:txBody>
      </p:sp>
      <p:sp>
        <p:nvSpPr>
          <p:cNvPr id="580611" name="Rectangle 3"/>
          <p:cNvSpPr>
            <a:spLocks noGrp="1" noChangeArrowheads="1"/>
          </p:cNvSpPr>
          <p:nvPr>
            <p:ph idx="1"/>
          </p:nvPr>
        </p:nvSpPr>
        <p:spPr>
          <a:xfrm>
            <a:off x="783390" y="1275198"/>
            <a:ext cx="8071290" cy="5081152"/>
          </a:xfrm>
        </p:spPr>
        <p:txBody>
          <a:bodyPr>
            <a:normAutofit/>
          </a:bodyPr>
          <a:lstStyle/>
          <a:p>
            <a:pPr eaLnBrk="1" hangingPunct="1"/>
            <a:r>
              <a:rPr lang="en-US" sz="2400" dirty="0" smtClean="0"/>
              <a:t>On any engagement, mistakes will happen.</a:t>
            </a:r>
          </a:p>
          <a:p>
            <a:pPr eaLnBrk="1" hangingPunct="1"/>
            <a:r>
              <a:rPr lang="en-US" sz="2400" dirty="0" smtClean="0"/>
              <a:t>A mistake can hurt your credibility and confidence, but how you recover makes all the difference in the client relationship.</a:t>
            </a:r>
          </a:p>
          <a:p>
            <a:pPr eaLnBrk="1" hangingPunct="1"/>
            <a:r>
              <a:rPr lang="en-US" sz="2400" dirty="0" smtClean="0"/>
              <a:t>Specific actions will vary by circumstance.</a:t>
            </a:r>
          </a:p>
          <a:p>
            <a:pPr eaLnBrk="1" hangingPunct="1"/>
            <a:r>
              <a:rPr lang="en-US" sz="2400" dirty="0" smtClean="0"/>
              <a:t>Key principles to keep in mind:</a:t>
            </a:r>
          </a:p>
          <a:p>
            <a:pPr lvl="1" eaLnBrk="1" hangingPunct="1"/>
            <a:r>
              <a:rPr lang="en-US" sz="2400" dirty="0" smtClean="0"/>
              <a:t>Grovel</a:t>
            </a:r>
          </a:p>
          <a:p>
            <a:pPr lvl="1" eaLnBrk="1" hangingPunct="1"/>
            <a:r>
              <a:rPr lang="en-US" sz="2400" dirty="0" smtClean="0"/>
              <a:t>Explain—what happened, what you learned, why it won’t happen again</a:t>
            </a:r>
          </a:p>
          <a:p>
            <a:pPr lvl="1" eaLnBrk="1" hangingPunct="1"/>
            <a:r>
              <a:rPr lang="en-US" sz="2400" dirty="0" smtClean="0"/>
              <a:t>Offer “compensation”…………</a:t>
            </a:r>
          </a:p>
        </p:txBody>
      </p:sp>
      <p:sp>
        <p:nvSpPr>
          <p:cNvPr id="21507" name="Slide Number Placeholder 4"/>
          <p:cNvSpPr>
            <a:spLocks noGrp="1"/>
          </p:cNvSpPr>
          <p:nvPr>
            <p:ph type="sldNum" sz="quarter" idx="10"/>
          </p:nvPr>
        </p:nvSpPr>
        <p:spPr>
          <a:prstGeom prst="rect">
            <a:avLst/>
          </a:prstGeom>
          <a:noFill/>
        </p:spPr>
        <p:txBody>
          <a:bodyPr/>
          <a:lstStyle/>
          <a:p>
            <a:fld id="{C413C67F-4AA5-45CF-856B-5D679B27909E}" type="slidenum">
              <a:rPr lang="en-US" altLang="en-US" smtClean="0"/>
              <a:pPr/>
              <a:t>30</a:t>
            </a:fld>
            <a:endParaRPr lang="en-US" altLang="en-US" dirty="0" smtClean="0"/>
          </a:p>
        </p:txBody>
      </p:sp>
      <p:sp>
        <p:nvSpPr>
          <p:cNvPr id="5" name="TextBox 4"/>
          <p:cNvSpPr txBox="1"/>
          <p:nvPr/>
        </p:nvSpPr>
        <p:spPr>
          <a:xfrm>
            <a:off x="8754150" y="4836704"/>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2" name="Rectangle 1"/>
          <p:cNvSpPr/>
          <p:nvPr/>
        </p:nvSpPr>
        <p:spPr>
          <a:xfrm>
            <a:off x="1106905" y="3818022"/>
            <a:ext cx="7892716" cy="1849680"/>
          </a:xfrm>
          <a:prstGeom prst="rect">
            <a:avLst/>
          </a:prstGeom>
          <a:noFill/>
          <a:ln w="38100">
            <a:solidFill>
              <a:schemeClr val="accent5">
                <a:lumMod val="50000"/>
                <a:lumOff val="5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602474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80611">
                                            <p:txEl>
                                              <p:pRg st="4" end="4"/>
                                            </p:txEl>
                                          </p:spTgt>
                                        </p:tgtEl>
                                        <p:attrNameLst>
                                          <p:attrName>style.visibility</p:attrName>
                                        </p:attrNameLst>
                                      </p:cBhvr>
                                      <p:to>
                                        <p:strVal val="visible"/>
                                      </p:to>
                                    </p:set>
                                    <p:animEffect transition="in" filter="dissolve">
                                      <p:cBhvr>
                                        <p:cTn id="7" dur="500"/>
                                        <p:tgtEl>
                                          <p:spTgt spid="580611">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80611">
                                            <p:txEl>
                                              <p:pRg st="5" end="5"/>
                                            </p:txEl>
                                          </p:spTgt>
                                        </p:tgtEl>
                                        <p:attrNameLst>
                                          <p:attrName>style.visibility</p:attrName>
                                        </p:attrNameLst>
                                      </p:cBhvr>
                                      <p:to>
                                        <p:strVal val="visible"/>
                                      </p:to>
                                    </p:set>
                                    <p:animEffect transition="in" filter="dissolve">
                                      <p:cBhvr>
                                        <p:cTn id="12" dur="500"/>
                                        <p:tgtEl>
                                          <p:spTgt spid="580611">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80611">
                                            <p:txEl>
                                              <p:pRg st="6" end="6"/>
                                            </p:txEl>
                                          </p:spTgt>
                                        </p:tgtEl>
                                        <p:attrNameLst>
                                          <p:attrName>style.visibility</p:attrName>
                                        </p:attrNameLst>
                                      </p:cBhvr>
                                      <p:to>
                                        <p:strVal val="visible"/>
                                      </p:to>
                                    </p:set>
                                    <p:animEffect transition="in" filter="dissolve">
                                      <p:cBhvr>
                                        <p:cTn id="17" dur="500"/>
                                        <p:tgtEl>
                                          <p:spTgt spid="5806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p:txBody>
          <a:bodyPr>
            <a:normAutofit/>
          </a:bodyPr>
          <a:lstStyle/>
          <a:p>
            <a:pPr eaLnBrk="1" hangingPunct="1"/>
            <a:r>
              <a:rPr lang="en-US" dirty="0" smtClean="0"/>
              <a:t>H. Recovering From Mistakes</a:t>
            </a:r>
          </a:p>
        </p:txBody>
      </p:sp>
      <p:sp>
        <p:nvSpPr>
          <p:cNvPr id="580611" name="Rectangle 3"/>
          <p:cNvSpPr>
            <a:spLocks noGrp="1" noChangeArrowheads="1"/>
          </p:cNvSpPr>
          <p:nvPr>
            <p:ph idx="1"/>
          </p:nvPr>
        </p:nvSpPr>
        <p:spPr>
          <a:xfrm>
            <a:off x="783390" y="1275198"/>
            <a:ext cx="8071290" cy="5081152"/>
          </a:xfrm>
        </p:spPr>
        <p:txBody>
          <a:bodyPr>
            <a:normAutofit/>
          </a:bodyPr>
          <a:lstStyle/>
          <a:p>
            <a:pPr eaLnBrk="1" hangingPunct="1"/>
            <a:r>
              <a:rPr lang="en-US" sz="2400" dirty="0" smtClean="0"/>
              <a:t>On any engagement, mistakes will happen.</a:t>
            </a:r>
          </a:p>
          <a:p>
            <a:pPr eaLnBrk="1" hangingPunct="1"/>
            <a:r>
              <a:rPr lang="en-US" sz="2400" dirty="0" smtClean="0"/>
              <a:t>A mistake can hurt your credibility and confidence, but how you recover makes all the difference in the client relationship.</a:t>
            </a:r>
          </a:p>
          <a:p>
            <a:pPr eaLnBrk="1" hangingPunct="1"/>
            <a:r>
              <a:rPr lang="en-US" sz="2400" dirty="0" smtClean="0"/>
              <a:t>Specific actions will vary by circumstance.</a:t>
            </a:r>
          </a:p>
          <a:p>
            <a:pPr eaLnBrk="1" hangingPunct="1"/>
            <a:r>
              <a:rPr lang="en-US" sz="2400" dirty="0" smtClean="0"/>
              <a:t>Key principles to keep in mind:</a:t>
            </a:r>
          </a:p>
          <a:p>
            <a:pPr lvl="1" eaLnBrk="1" hangingPunct="1"/>
            <a:r>
              <a:rPr lang="en-US" sz="2400" dirty="0" smtClean="0"/>
              <a:t>Grovel</a:t>
            </a:r>
          </a:p>
          <a:p>
            <a:pPr lvl="1" eaLnBrk="1" hangingPunct="1"/>
            <a:r>
              <a:rPr lang="en-US" sz="2400" dirty="0" smtClean="0"/>
              <a:t>Explain—what happened, what you learned, why it won’t happen again</a:t>
            </a:r>
          </a:p>
          <a:p>
            <a:pPr lvl="1" eaLnBrk="1" hangingPunct="1"/>
            <a:r>
              <a:rPr lang="en-US" sz="2400" dirty="0" smtClean="0"/>
              <a:t>Offer “compensation”…………</a:t>
            </a:r>
          </a:p>
        </p:txBody>
      </p:sp>
      <p:sp>
        <p:nvSpPr>
          <p:cNvPr id="21507" name="Slide Number Placeholder 4"/>
          <p:cNvSpPr>
            <a:spLocks noGrp="1"/>
          </p:cNvSpPr>
          <p:nvPr>
            <p:ph type="sldNum" sz="quarter" idx="10"/>
          </p:nvPr>
        </p:nvSpPr>
        <p:spPr>
          <a:prstGeom prst="rect">
            <a:avLst/>
          </a:prstGeom>
          <a:noFill/>
        </p:spPr>
        <p:txBody>
          <a:bodyPr/>
          <a:lstStyle/>
          <a:p>
            <a:fld id="{C413C67F-4AA5-45CF-856B-5D679B27909E}" type="slidenum">
              <a:rPr lang="en-US" altLang="en-US" smtClean="0"/>
              <a:pPr/>
              <a:t>31</a:t>
            </a:fld>
            <a:endParaRPr lang="en-US" altLang="en-US" dirty="0" smtClean="0"/>
          </a:p>
        </p:txBody>
      </p:sp>
      <p:sp>
        <p:nvSpPr>
          <p:cNvPr id="5" name="TextBox 4"/>
          <p:cNvSpPr txBox="1"/>
          <p:nvPr/>
        </p:nvSpPr>
        <p:spPr>
          <a:xfrm>
            <a:off x="8754150" y="4836704"/>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
        <p:nvSpPr>
          <p:cNvPr id="6" name="Rectangle 5"/>
          <p:cNvSpPr/>
          <p:nvPr/>
        </p:nvSpPr>
        <p:spPr>
          <a:xfrm>
            <a:off x="1106905" y="3818022"/>
            <a:ext cx="7892716" cy="1849680"/>
          </a:xfrm>
          <a:prstGeom prst="rect">
            <a:avLst/>
          </a:prstGeom>
          <a:noFill/>
          <a:ln w="38100">
            <a:solidFill>
              <a:schemeClr val="accent5">
                <a:lumMod val="50000"/>
                <a:lumOff val="5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567012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80611">
                                            <p:txEl>
                                              <p:pRg st="4" end="4"/>
                                            </p:txEl>
                                          </p:spTgt>
                                        </p:tgtEl>
                                        <p:attrNameLst>
                                          <p:attrName>style.visibility</p:attrName>
                                        </p:attrNameLst>
                                      </p:cBhvr>
                                      <p:to>
                                        <p:strVal val="visible"/>
                                      </p:to>
                                    </p:set>
                                    <p:animEffect transition="in" filter="dissolve">
                                      <p:cBhvr>
                                        <p:cTn id="7" dur="500"/>
                                        <p:tgtEl>
                                          <p:spTgt spid="580611">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80611">
                                            <p:txEl>
                                              <p:pRg st="5" end="5"/>
                                            </p:txEl>
                                          </p:spTgt>
                                        </p:tgtEl>
                                        <p:attrNameLst>
                                          <p:attrName>style.visibility</p:attrName>
                                        </p:attrNameLst>
                                      </p:cBhvr>
                                      <p:to>
                                        <p:strVal val="visible"/>
                                      </p:to>
                                    </p:set>
                                    <p:animEffect transition="in" filter="dissolve">
                                      <p:cBhvr>
                                        <p:cTn id="12" dur="500"/>
                                        <p:tgtEl>
                                          <p:spTgt spid="580611">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80611">
                                            <p:txEl>
                                              <p:pRg st="6" end="6"/>
                                            </p:txEl>
                                          </p:spTgt>
                                        </p:tgtEl>
                                        <p:attrNameLst>
                                          <p:attrName>style.visibility</p:attrName>
                                        </p:attrNameLst>
                                      </p:cBhvr>
                                      <p:to>
                                        <p:strVal val="visible"/>
                                      </p:to>
                                    </p:set>
                                    <p:animEffect transition="in" filter="dissolve">
                                      <p:cBhvr>
                                        <p:cTn id="17" dur="500"/>
                                        <p:tgtEl>
                                          <p:spTgt spid="5806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p:txBody>
          <a:bodyPr>
            <a:normAutofit/>
          </a:bodyPr>
          <a:lstStyle/>
          <a:p>
            <a:pPr eaLnBrk="1" hangingPunct="1"/>
            <a:r>
              <a:rPr lang="en-US" dirty="0" smtClean="0"/>
              <a:t>H. Recovering From Mistakes</a:t>
            </a:r>
          </a:p>
        </p:txBody>
      </p:sp>
      <p:sp>
        <p:nvSpPr>
          <p:cNvPr id="6" name="Text Placeholder 5"/>
          <p:cNvSpPr>
            <a:spLocks noGrp="1"/>
          </p:cNvSpPr>
          <p:nvPr>
            <p:ph type="body" sz="quarter" idx="13"/>
          </p:nvPr>
        </p:nvSpPr>
        <p:spPr/>
        <p:txBody>
          <a:bodyPr/>
          <a:lstStyle/>
          <a:p>
            <a:pPr lvl="0"/>
            <a:r>
              <a:rPr lang="en-US" dirty="0" smtClean="0"/>
              <a:t>What happens when you </a:t>
            </a:r>
            <a:r>
              <a:rPr lang="en-US" b="1" u="sng" dirty="0" smtClean="0"/>
              <a:t>E</a:t>
            </a:r>
            <a:r>
              <a:rPr lang="en-US" b="1" dirty="0" smtClean="0"/>
              <a:t>xplain</a:t>
            </a:r>
            <a:r>
              <a:rPr lang="en-US" dirty="0" smtClean="0"/>
              <a:t> first, then </a:t>
            </a:r>
            <a:r>
              <a:rPr lang="en-US" b="1" u="sng" dirty="0" smtClean="0"/>
              <a:t>G</a:t>
            </a:r>
            <a:r>
              <a:rPr lang="en-US" b="1" dirty="0" smtClean="0"/>
              <a:t>rovel, </a:t>
            </a:r>
            <a:r>
              <a:rPr lang="en-US" dirty="0" smtClean="0"/>
              <a:t>and</a:t>
            </a:r>
            <a:r>
              <a:rPr lang="en-US" b="1" dirty="0" smtClean="0"/>
              <a:t> </a:t>
            </a:r>
            <a:r>
              <a:rPr lang="en-US" dirty="0" smtClean="0"/>
              <a:t>then</a:t>
            </a:r>
            <a:r>
              <a:rPr lang="en-US" b="1" dirty="0" smtClean="0"/>
              <a:t> </a:t>
            </a:r>
            <a:r>
              <a:rPr lang="en-US" b="1" u="sng" dirty="0" smtClean="0"/>
              <a:t>O</a:t>
            </a:r>
            <a:r>
              <a:rPr lang="en-US" b="1" dirty="0" smtClean="0"/>
              <a:t>ffer </a:t>
            </a:r>
            <a:r>
              <a:rPr lang="en-US" dirty="0" smtClean="0"/>
              <a:t>compensation?</a:t>
            </a:r>
          </a:p>
        </p:txBody>
      </p:sp>
      <p:sp>
        <p:nvSpPr>
          <p:cNvPr id="21507" name="Slide Number Placeholder 4"/>
          <p:cNvSpPr>
            <a:spLocks noGrp="1"/>
          </p:cNvSpPr>
          <p:nvPr>
            <p:ph type="sldNum" sz="quarter" idx="14"/>
          </p:nvPr>
        </p:nvSpPr>
        <p:spPr>
          <a:prstGeom prst="rect">
            <a:avLst/>
          </a:prstGeom>
          <a:noFill/>
        </p:spPr>
        <p:txBody>
          <a:bodyPr/>
          <a:lstStyle/>
          <a:p>
            <a:fld id="{C413C67F-4AA5-45CF-856B-5D679B27909E}" type="slidenum">
              <a:rPr lang="en-US" altLang="en-US" smtClean="0"/>
              <a:pPr/>
              <a:t>32</a:t>
            </a:fld>
            <a:endParaRPr lang="en-US" altLang="en-US" dirty="0" smtClean="0"/>
          </a:p>
        </p:txBody>
      </p:sp>
      <p:sp>
        <p:nvSpPr>
          <p:cNvPr id="5" name="TextBox 4"/>
          <p:cNvSpPr txBox="1"/>
          <p:nvPr/>
        </p:nvSpPr>
        <p:spPr>
          <a:xfrm>
            <a:off x="8754150" y="3015634"/>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spTree>
    <p:extLst>
      <p:ext uri="{BB962C8B-B14F-4D97-AF65-F5344CB8AC3E}">
        <p14:creationId xmlns:p14="http://schemas.microsoft.com/office/powerpoint/2010/main" val="41602474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29FD61F-2294-5D42-A9D7-9928D42B3773}" type="slidenum">
              <a:rPr lang="en-US" smtClean="0"/>
              <a:pPr/>
              <a:t>33</a:t>
            </a:fld>
            <a:endParaRPr lang="en-US" dirty="0"/>
          </a:p>
        </p:txBody>
      </p:sp>
      <p:sp>
        <p:nvSpPr>
          <p:cNvPr id="6" name="Title 5"/>
          <p:cNvSpPr>
            <a:spLocks noGrp="1"/>
          </p:cNvSpPr>
          <p:nvPr>
            <p:ph type="title"/>
          </p:nvPr>
        </p:nvSpPr>
        <p:spPr/>
        <p:txBody>
          <a:bodyPr anchor="ctr"/>
          <a:lstStyle/>
          <a:p>
            <a:r>
              <a:rPr lang="en-US" sz="7800" dirty="0" smtClean="0">
                <a:latin typeface="Franklin Gothic Medium"/>
                <a:cs typeface="Franklin Gothic Medium"/>
              </a:rPr>
              <a:t>MODULE</a:t>
            </a:r>
            <a:br>
              <a:rPr lang="en-US" sz="7800" dirty="0" smtClean="0">
                <a:latin typeface="Franklin Gothic Medium"/>
                <a:cs typeface="Franklin Gothic Medium"/>
              </a:rPr>
            </a:br>
            <a:r>
              <a:rPr lang="en-US" sz="7800" dirty="0" smtClean="0">
                <a:latin typeface="Franklin Gothic Medium"/>
                <a:cs typeface="Franklin Gothic Medium"/>
              </a:rPr>
              <a:t>REVIEW </a:t>
            </a:r>
            <a:br>
              <a:rPr lang="en-US" sz="7800" dirty="0" smtClean="0">
                <a:latin typeface="Franklin Gothic Medium"/>
                <a:cs typeface="Franklin Gothic Medium"/>
              </a:rPr>
            </a:br>
            <a:r>
              <a:rPr lang="en-US" sz="7800" dirty="0" smtClean="0">
                <a:latin typeface="Franklin Gothic Medium"/>
                <a:cs typeface="Franklin Gothic Medium"/>
              </a:rPr>
              <a:t>RELATIONSHIP MANAGEMENT</a:t>
            </a:r>
            <a:endParaRPr lang="en-US" sz="7800" dirty="0">
              <a:latin typeface="Franklin Gothic Medium"/>
              <a:cs typeface="Franklin Gothic Medium"/>
            </a:endParaRPr>
          </a:p>
        </p:txBody>
      </p:sp>
      <p:pic>
        <p:nvPicPr>
          <p:cNvPr id="7" name="Picture 6"/>
          <p:cNvPicPr>
            <a:picLocks noChangeAspect="1"/>
          </p:cNvPicPr>
          <p:nvPr/>
        </p:nvPicPr>
        <p:blipFill>
          <a:blip r:embed="rId3"/>
          <a:stretch>
            <a:fillRect/>
          </a:stretch>
        </p:blipFill>
        <p:spPr>
          <a:xfrm>
            <a:off x="6400799" y="1336878"/>
            <a:ext cx="2453881" cy="2102460"/>
          </a:xfrm>
          <a:prstGeom prst="rect">
            <a:avLst/>
          </a:prstGeom>
        </p:spPr>
      </p:pic>
    </p:spTree>
    <p:extLst>
      <p:ext uri="{BB962C8B-B14F-4D97-AF65-F5344CB8AC3E}">
        <p14:creationId xmlns:p14="http://schemas.microsoft.com/office/powerpoint/2010/main" val="3467843720"/>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lstStyle/>
          <a:p>
            <a:r>
              <a:rPr lang="en-US" dirty="0" smtClean="0"/>
              <a:t>Review</a:t>
            </a:r>
            <a:endParaRPr lang="en-US" dirty="0"/>
          </a:p>
        </p:txBody>
      </p:sp>
      <p:sp>
        <p:nvSpPr>
          <p:cNvPr id="27" name="Content Placeholder 26"/>
          <p:cNvSpPr>
            <a:spLocks noGrp="1"/>
          </p:cNvSpPr>
          <p:nvPr>
            <p:ph idx="1"/>
          </p:nvPr>
        </p:nvSpPr>
        <p:spPr>
          <a:xfrm>
            <a:off x="783390" y="2207258"/>
            <a:ext cx="8071290" cy="4149091"/>
          </a:xfrm>
        </p:spPr>
        <p:txBody>
          <a:bodyPr>
            <a:normAutofit/>
          </a:bodyPr>
          <a:lstStyle/>
          <a:p>
            <a:pPr>
              <a:spcAft>
                <a:spcPts val="600"/>
              </a:spcAft>
            </a:pPr>
            <a:r>
              <a:rPr lang="en-US" dirty="0" smtClean="0"/>
              <a:t>Process</a:t>
            </a:r>
          </a:p>
          <a:p>
            <a:pPr>
              <a:spcAft>
                <a:spcPts val="600"/>
              </a:spcAft>
            </a:pPr>
            <a:r>
              <a:rPr lang="en-US" dirty="0" smtClean="0"/>
              <a:t>Goals</a:t>
            </a:r>
          </a:p>
          <a:p>
            <a:pPr>
              <a:spcAft>
                <a:spcPts val="600"/>
              </a:spcAft>
            </a:pPr>
            <a:r>
              <a:rPr lang="en-US" dirty="0" smtClean="0"/>
              <a:t>Sustained involvement</a:t>
            </a:r>
          </a:p>
        </p:txBody>
      </p:sp>
      <p:sp>
        <p:nvSpPr>
          <p:cNvPr id="5" name="Slide Number Placeholder 4"/>
          <p:cNvSpPr>
            <a:spLocks noGrp="1"/>
          </p:cNvSpPr>
          <p:nvPr>
            <p:ph type="sldNum" sz="quarter" idx="4294967295"/>
          </p:nvPr>
        </p:nvSpPr>
        <p:spPr>
          <a:xfrm>
            <a:off x="0" y="6446708"/>
            <a:ext cx="342943" cy="365125"/>
          </a:xfrm>
          <a:prstGeom prst="rect">
            <a:avLst/>
          </a:prstGeom>
        </p:spPr>
        <p:txBody>
          <a:bodyPr/>
          <a:lstStyle/>
          <a:p>
            <a:fld id="{F29FD61F-2294-5D42-A9D7-9928D42B3773}" type="slidenum">
              <a:rPr lang="en-US" smtClean="0"/>
              <a:pPr/>
              <a:t>34</a:t>
            </a:fld>
            <a:endParaRPr lang="en-US" dirty="0"/>
          </a:p>
        </p:txBody>
      </p:sp>
      <p:sp>
        <p:nvSpPr>
          <p:cNvPr id="23" name="Title 4"/>
          <p:cNvSpPr txBox="1">
            <a:spLocks/>
          </p:cNvSpPr>
          <p:nvPr/>
        </p:nvSpPr>
        <p:spPr>
          <a:xfrm>
            <a:off x="783390" y="1058274"/>
            <a:ext cx="8360610" cy="1148985"/>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500" b="0" i="0" u="none" strike="noStrike" kern="1200" spc="0" normalizeH="0" baseline="0" noProof="0" dirty="0" smtClean="0">
                <a:ln>
                  <a:noFill/>
                </a:ln>
                <a:solidFill>
                  <a:srgbClr val="AFBD22"/>
                </a:solidFill>
                <a:effectLst/>
                <a:uLnTx/>
                <a:uFillTx/>
                <a:latin typeface="Franklin Gothic Medium"/>
                <a:ea typeface="+mj-ea"/>
                <a:cs typeface="Franklin Gothic Medium"/>
              </a:rPr>
              <a:t>What are the three</a:t>
            </a:r>
            <a:r>
              <a:rPr kumimoji="0" lang="en-US" sz="3500" b="0" i="0" u="none" strike="noStrike" kern="1200" spc="0" normalizeH="0" noProof="0" dirty="0" smtClean="0">
                <a:ln>
                  <a:noFill/>
                </a:ln>
                <a:solidFill>
                  <a:srgbClr val="AFBD22"/>
                </a:solidFill>
                <a:effectLst/>
                <a:uLnTx/>
                <a:uFillTx/>
                <a:latin typeface="Franklin Gothic Medium"/>
                <a:ea typeface="+mj-ea"/>
                <a:cs typeface="Franklin Gothic Medium"/>
              </a:rPr>
              <a:t> key components in the definition of relationship management</a:t>
            </a:r>
            <a:r>
              <a:rPr kumimoji="0" lang="en-US" sz="3500" b="0" i="0" u="none" strike="noStrike" kern="1200" spc="0" normalizeH="0" baseline="0" noProof="0" dirty="0" smtClean="0">
                <a:ln>
                  <a:noFill/>
                </a:ln>
                <a:solidFill>
                  <a:srgbClr val="AFBD22"/>
                </a:solidFill>
                <a:effectLst/>
                <a:uLnTx/>
                <a:uFillTx/>
                <a:latin typeface="Franklin Gothic Medium"/>
                <a:ea typeface="+mj-ea"/>
                <a:cs typeface="Franklin Gothic Medium"/>
              </a:rPr>
              <a:t>?</a:t>
            </a:r>
            <a:endParaRPr kumimoji="0" lang="en-US" sz="3500" b="0" i="0" u="none" strike="noStrike" kern="1200" spc="0" normalizeH="0" baseline="0" noProof="0" dirty="0">
              <a:ln>
                <a:noFill/>
              </a:ln>
              <a:solidFill>
                <a:srgbClr val="AFBD22"/>
              </a:solidFill>
              <a:effectLst/>
              <a:uLnTx/>
              <a:uFillTx/>
              <a:latin typeface="Franklin Gothic Medium"/>
              <a:ea typeface="+mj-ea"/>
              <a:cs typeface="Franklin Gothic Medium"/>
            </a:endParaRPr>
          </a:p>
        </p:txBody>
      </p:sp>
    </p:spTree>
    <p:extLst>
      <p:ext uri="{BB962C8B-B14F-4D97-AF65-F5344CB8AC3E}">
        <p14:creationId xmlns:p14="http://schemas.microsoft.com/office/powerpoint/2010/main" val="11097757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lstStyle/>
          <a:p>
            <a:r>
              <a:rPr lang="en-US" dirty="0" smtClean="0"/>
              <a:t>Review</a:t>
            </a:r>
            <a:endParaRPr lang="en-US" dirty="0"/>
          </a:p>
        </p:txBody>
      </p:sp>
      <p:sp>
        <p:nvSpPr>
          <p:cNvPr id="27" name="Content Placeholder 26"/>
          <p:cNvSpPr>
            <a:spLocks noGrp="1"/>
          </p:cNvSpPr>
          <p:nvPr>
            <p:ph idx="1"/>
          </p:nvPr>
        </p:nvSpPr>
        <p:spPr>
          <a:xfrm>
            <a:off x="783390" y="2207258"/>
            <a:ext cx="8071290" cy="4149091"/>
          </a:xfrm>
        </p:spPr>
        <p:txBody>
          <a:bodyPr>
            <a:normAutofit fontScale="92500" lnSpcReduction="20000"/>
          </a:bodyPr>
          <a:lstStyle/>
          <a:p>
            <a:pPr>
              <a:spcAft>
                <a:spcPts val="600"/>
              </a:spcAft>
            </a:pPr>
            <a:r>
              <a:rPr lang="en-US" dirty="0" smtClean="0"/>
              <a:t>PM is focused on completing the project/RM is focused on satisfying the client</a:t>
            </a:r>
          </a:p>
          <a:p>
            <a:pPr>
              <a:spcAft>
                <a:spcPts val="600"/>
              </a:spcAft>
            </a:pPr>
            <a:r>
              <a:rPr lang="en-US" dirty="0" smtClean="0"/>
              <a:t>PM is about tracking progress and responding/RM is about understanding needs and status updates</a:t>
            </a:r>
          </a:p>
          <a:p>
            <a:pPr>
              <a:spcAft>
                <a:spcPts val="600"/>
              </a:spcAft>
            </a:pPr>
            <a:r>
              <a:rPr lang="en-US" dirty="0" smtClean="0"/>
              <a:t>PM is about the Project Charter/RM is about influencing</a:t>
            </a:r>
          </a:p>
          <a:p>
            <a:pPr>
              <a:spcAft>
                <a:spcPts val="600"/>
              </a:spcAft>
            </a:pPr>
            <a:r>
              <a:rPr lang="en-US" dirty="0" smtClean="0"/>
              <a:t>PM is about budget and schedule/RM is about repeat business</a:t>
            </a:r>
          </a:p>
          <a:p>
            <a:pPr>
              <a:spcAft>
                <a:spcPts val="600"/>
              </a:spcAft>
            </a:pPr>
            <a:endParaRPr lang="en-US" dirty="0" smtClean="0"/>
          </a:p>
        </p:txBody>
      </p:sp>
      <p:sp>
        <p:nvSpPr>
          <p:cNvPr id="5" name="Slide Number Placeholder 4"/>
          <p:cNvSpPr>
            <a:spLocks noGrp="1"/>
          </p:cNvSpPr>
          <p:nvPr>
            <p:ph type="sldNum" sz="quarter" idx="4294967295"/>
          </p:nvPr>
        </p:nvSpPr>
        <p:spPr>
          <a:xfrm>
            <a:off x="0" y="6446708"/>
            <a:ext cx="342943" cy="365125"/>
          </a:xfrm>
          <a:prstGeom prst="rect">
            <a:avLst/>
          </a:prstGeom>
        </p:spPr>
        <p:txBody>
          <a:bodyPr/>
          <a:lstStyle/>
          <a:p>
            <a:fld id="{F29FD61F-2294-5D42-A9D7-9928D42B3773}" type="slidenum">
              <a:rPr lang="en-US" smtClean="0"/>
              <a:pPr/>
              <a:t>35</a:t>
            </a:fld>
            <a:endParaRPr lang="en-US" dirty="0"/>
          </a:p>
        </p:txBody>
      </p:sp>
      <p:sp>
        <p:nvSpPr>
          <p:cNvPr id="23" name="Title 4"/>
          <p:cNvSpPr txBox="1">
            <a:spLocks/>
          </p:cNvSpPr>
          <p:nvPr/>
        </p:nvSpPr>
        <p:spPr>
          <a:xfrm>
            <a:off x="794898" y="1058274"/>
            <a:ext cx="8071290" cy="1148985"/>
          </a:xfrm>
          <a:prstGeom prst="rect">
            <a:avLst/>
          </a:prstGeom>
        </p:spPr>
        <p:txBody>
          <a:bodyPr vert="horz" lIns="91440" tIns="45720" rIns="91440" bIns="45720" rtlCol="0" anchor="ctr">
            <a:normAutofit fontScale="85000" lnSpcReduction="10000"/>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500" b="0" i="0" u="none" strike="noStrike" kern="1200" spc="0" normalizeH="0" baseline="0" noProof="0" dirty="0" smtClean="0">
                <a:ln>
                  <a:noFill/>
                </a:ln>
                <a:solidFill>
                  <a:srgbClr val="AFBD22"/>
                </a:solidFill>
                <a:effectLst/>
                <a:uLnTx/>
                <a:uFillTx/>
                <a:latin typeface="Franklin Gothic Medium"/>
                <a:ea typeface="+mj-ea"/>
                <a:cs typeface="Franklin Gothic Medium"/>
              </a:rPr>
              <a:t>What </a:t>
            </a:r>
            <a:r>
              <a:rPr lang="en-US" sz="3500" noProof="0" dirty="0" smtClean="0">
                <a:solidFill>
                  <a:srgbClr val="AFBD22"/>
                </a:solidFill>
                <a:latin typeface="Franklin Gothic Medium"/>
                <a:ea typeface="+mj-ea"/>
                <a:cs typeface="Franklin Gothic Medium"/>
              </a:rPr>
              <a:t>are two key differences between project management and relationship management</a:t>
            </a:r>
            <a:r>
              <a:rPr kumimoji="0" lang="en-US" sz="3500" b="0" i="0" u="none" strike="noStrike" kern="1200" spc="0" normalizeH="0" baseline="0" noProof="0" dirty="0" smtClean="0">
                <a:ln>
                  <a:noFill/>
                </a:ln>
                <a:solidFill>
                  <a:srgbClr val="AFBD22"/>
                </a:solidFill>
                <a:effectLst/>
                <a:uLnTx/>
                <a:uFillTx/>
                <a:latin typeface="Franklin Gothic Medium"/>
                <a:ea typeface="+mj-ea"/>
                <a:cs typeface="Franklin Gothic Medium"/>
              </a:rPr>
              <a:t>?</a:t>
            </a:r>
            <a:endParaRPr kumimoji="0" lang="en-US" sz="3500" b="0" i="0" u="none" strike="noStrike" kern="1200" spc="0" normalizeH="0" baseline="0" noProof="0" dirty="0">
              <a:ln>
                <a:noFill/>
              </a:ln>
              <a:solidFill>
                <a:srgbClr val="AFBD22"/>
              </a:solidFill>
              <a:effectLst/>
              <a:uLnTx/>
              <a:uFillTx/>
              <a:latin typeface="Franklin Gothic Medium"/>
              <a:ea typeface="+mj-ea"/>
              <a:cs typeface="Franklin Gothic Medium"/>
            </a:endParaRPr>
          </a:p>
        </p:txBody>
      </p:sp>
    </p:spTree>
    <p:extLst>
      <p:ext uri="{BB962C8B-B14F-4D97-AF65-F5344CB8AC3E}">
        <p14:creationId xmlns:p14="http://schemas.microsoft.com/office/powerpoint/2010/main" val="12160493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lstStyle/>
          <a:p>
            <a:r>
              <a:rPr lang="en-US" dirty="0" smtClean="0"/>
              <a:t>Review</a:t>
            </a:r>
            <a:endParaRPr lang="en-US" dirty="0"/>
          </a:p>
        </p:txBody>
      </p:sp>
      <p:sp>
        <p:nvSpPr>
          <p:cNvPr id="27" name="Content Placeholder 26"/>
          <p:cNvSpPr>
            <a:spLocks noGrp="1"/>
          </p:cNvSpPr>
          <p:nvPr>
            <p:ph idx="1"/>
          </p:nvPr>
        </p:nvSpPr>
        <p:spPr>
          <a:xfrm>
            <a:off x="783390" y="2207258"/>
            <a:ext cx="8071290" cy="4149091"/>
          </a:xfrm>
        </p:spPr>
        <p:txBody>
          <a:bodyPr>
            <a:normAutofit/>
          </a:bodyPr>
          <a:lstStyle/>
          <a:p>
            <a:pPr>
              <a:spcAft>
                <a:spcPts val="600"/>
              </a:spcAft>
            </a:pPr>
            <a:r>
              <a:rPr lang="en-US" dirty="0" smtClean="0"/>
              <a:t>Establishing/Assessing Goals</a:t>
            </a:r>
          </a:p>
          <a:p>
            <a:pPr>
              <a:spcAft>
                <a:spcPts val="600"/>
              </a:spcAft>
            </a:pPr>
            <a:r>
              <a:rPr lang="en-US" dirty="0" smtClean="0"/>
              <a:t>Gaining the Client’s Confidence</a:t>
            </a:r>
          </a:p>
          <a:p>
            <a:pPr>
              <a:spcAft>
                <a:spcPts val="600"/>
              </a:spcAft>
            </a:pPr>
            <a:r>
              <a:rPr lang="en-US" dirty="0" smtClean="0"/>
              <a:t>Maintaining the Client’s Confidence</a:t>
            </a:r>
          </a:p>
          <a:p>
            <a:pPr>
              <a:spcAft>
                <a:spcPts val="600"/>
              </a:spcAft>
            </a:pPr>
            <a:r>
              <a:rPr lang="en-US" dirty="0" smtClean="0"/>
              <a:t>Recovering from Mistakes </a:t>
            </a:r>
          </a:p>
        </p:txBody>
      </p:sp>
      <p:sp>
        <p:nvSpPr>
          <p:cNvPr id="5" name="Slide Number Placeholder 4"/>
          <p:cNvSpPr>
            <a:spLocks noGrp="1"/>
          </p:cNvSpPr>
          <p:nvPr>
            <p:ph type="sldNum" sz="quarter" idx="4294967295"/>
          </p:nvPr>
        </p:nvSpPr>
        <p:spPr>
          <a:xfrm>
            <a:off x="0" y="6446708"/>
            <a:ext cx="342943" cy="365125"/>
          </a:xfrm>
          <a:prstGeom prst="rect">
            <a:avLst/>
          </a:prstGeom>
        </p:spPr>
        <p:txBody>
          <a:bodyPr/>
          <a:lstStyle/>
          <a:p>
            <a:fld id="{F29FD61F-2294-5D42-A9D7-9928D42B3773}" type="slidenum">
              <a:rPr lang="en-US" smtClean="0"/>
              <a:pPr/>
              <a:t>36</a:t>
            </a:fld>
            <a:endParaRPr lang="en-US" dirty="0"/>
          </a:p>
        </p:txBody>
      </p:sp>
      <p:sp>
        <p:nvSpPr>
          <p:cNvPr id="23" name="Title 4"/>
          <p:cNvSpPr txBox="1">
            <a:spLocks/>
          </p:cNvSpPr>
          <p:nvPr/>
        </p:nvSpPr>
        <p:spPr>
          <a:xfrm>
            <a:off x="783390" y="1058274"/>
            <a:ext cx="8071290" cy="1148985"/>
          </a:xfrm>
          <a:prstGeom prst="rect">
            <a:avLst/>
          </a:prstGeom>
        </p:spPr>
        <p:txBody>
          <a:bodyPr vert="horz" lIns="91440" tIns="45720" rIns="91440" bIns="45720" rtlCol="0" anchor="ctr">
            <a:normAutofit lnSpcReduction="10000"/>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500" b="0" i="0" u="none" strike="noStrike" kern="1200" spc="0" normalizeH="0" baseline="0" noProof="0" dirty="0" smtClean="0">
                <a:ln>
                  <a:noFill/>
                </a:ln>
                <a:solidFill>
                  <a:srgbClr val="AFBD22"/>
                </a:solidFill>
                <a:effectLst/>
                <a:uLnTx/>
                <a:uFillTx/>
                <a:latin typeface="Franklin Gothic Medium"/>
                <a:ea typeface="+mj-ea"/>
                <a:cs typeface="Franklin Gothic Medium"/>
              </a:rPr>
              <a:t>What are the four stages of relationship</a:t>
            </a:r>
            <a:r>
              <a:rPr kumimoji="0" lang="en-US" sz="3500" b="0" i="0" u="none" strike="noStrike" kern="1200" spc="0" normalizeH="0" noProof="0" dirty="0" smtClean="0">
                <a:ln>
                  <a:noFill/>
                </a:ln>
                <a:solidFill>
                  <a:srgbClr val="AFBD22"/>
                </a:solidFill>
                <a:effectLst/>
                <a:uLnTx/>
                <a:uFillTx/>
                <a:latin typeface="Franklin Gothic Medium"/>
                <a:ea typeface="+mj-ea"/>
                <a:cs typeface="Franklin Gothic Medium"/>
              </a:rPr>
              <a:t> management</a:t>
            </a:r>
            <a:r>
              <a:rPr kumimoji="0" lang="en-US" sz="3500" b="0" i="0" u="none" strike="noStrike" kern="1200" spc="0" normalizeH="0" baseline="0" noProof="0" dirty="0" smtClean="0">
                <a:ln>
                  <a:noFill/>
                </a:ln>
                <a:solidFill>
                  <a:srgbClr val="AFBD22"/>
                </a:solidFill>
                <a:effectLst/>
                <a:uLnTx/>
                <a:uFillTx/>
                <a:latin typeface="Franklin Gothic Medium"/>
                <a:ea typeface="+mj-ea"/>
                <a:cs typeface="Franklin Gothic Medium"/>
              </a:rPr>
              <a:t>?</a:t>
            </a:r>
            <a:endParaRPr kumimoji="0" lang="en-US" sz="3500" b="0" i="0" u="none" strike="noStrike" kern="1200" spc="0" normalizeH="0" baseline="0" noProof="0" dirty="0">
              <a:ln>
                <a:noFill/>
              </a:ln>
              <a:solidFill>
                <a:srgbClr val="AFBD22"/>
              </a:solidFill>
              <a:effectLst/>
              <a:uLnTx/>
              <a:uFillTx/>
              <a:latin typeface="Franklin Gothic Medium"/>
              <a:ea typeface="+mj-ea"/>
              <a:cs typeface="Franklin Gothic Medium"/>
            </a:endParaRPr>
          </a:p>
        </p:txBody>
      </p:sp>
    </p:spTree>
    <p:extLst>
      <p:ext uri="{BB962C8B-B14F-4D97-AF65-F5344CB8AC3E}">
        <p14:creationId xmlns:p14="http://schemas.microsoft.com/office/powerpoint/2010/main" val="22751010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lstStyle/>
          <a:p>
            <a:r>
              <a:rPr lang="en-US" dirty="0" smtClean="0"/>
              <a:t>Review</a:t>
            </a:r>
            <a:endParaRPr lang="en-US" dirty="0"/>
          </a:p>
        </p:txBody>
      </p:sp>
      <p:sp>
        <p:nvSpPr>
          <p:cNvPr id="27" name="Content Placeholder 26"/>
          <p:cNvSpPr>
            <a:spLocks noGrp="1"/>
          </p:cNvSpPr>
          <p:nvPr>
            <p:ph idx="1"/>
          </p:nvPr>
        </p:nvSpPr>
        <p:spPr>
          <a:xfrm>
            <a:off x="783390" y="2207258"/>
            <a:ext cx="8071290" cy="4149091"/>
          </a:xfrm>
        </p:spPr>
        <p:txBody>
          <a:bodyPr>
            <a:normAutofit/>
          </a:bodyPr>
          <a:lstStyle/>
          <a:p>
            <a:pPr>
              <a:spcAft>
                <a:spcPts val="600"/>
              </a:spcAft>
            </a:pPr>
            <a:r>
              <a:rPr lang="en-US" dirty="0" smtClean="0"/>
              <a:t>Task</a:t>
            </a:r>
          </a:p>
          <a:p>
            <a:pPr>
              <a:spcAft>
                <a:spcPts val="600"/>
              </a:spcAft>
            </a:pPr>
            <a:r>
              <a:rPr lang="en-US" dirty="0" smtClean="0"/>
              <a:t>Person</a:t>
            </a:r>
          </a:p>
          <a:p>
            <a:pPr>
              <a:spcAft>
                <a:spcPts val="600"/>
              </a:spcAft>
            </a:pPr>
            <a:endParaRPr lang="en-US" dirty="0" smtClean="0"/>
          </a:p>
        </p:txBody>
      </p:sp>
      <p:sp>
        <p:nvSpPr>
          <p:cNvPr id="5" name="Slide Number Placeholder 4"/>
          <p:cNvSpPr>
            <a:spLocks noGrp="1"/>
          </p:cNvSpPr>
          <p:nvPr>
            <p:ph type="sldNum" sz="quarter" idx="4294967295"/>
          </p:nvPr>
        </p:nvSpPr>
        <p:spPr>
          <a:xfrm>
            <a:off x="0" y="6446708"/>
            <a:ext cx="342943" cy="365125"/>
          </a:xfrm>
          <a:prstGeom prst="rect">
            <a:avLst/>
          </a:prstGeom>
        </p:spPr>
        <p:txBody>
          <a:bodyPr/>
          <a:lstStyle/>
          <a:p>
            <a:fld id="{F29FD61F-2294-5D42-A9D7-9928D42B3773}" type="slidenum">
              <a:rPr lang="en-US" smtClean="0"/>
              <a:pPr/>
              <a:t>37</a:t>
            </a:fld>
            <a:endParaRPr lang="en-US" dirty="0"/>
          </a:p>
        </p:txBody>
      </p:sp>
      <p:sp>
        <p:nvSpPr>
          <p:cNvPr id="23" name="Title 4"/>
          <p:cNvSpPr txBox="1">
            <a:spLocks/>
          </p:cNvSpPr>
          <p:nvPr/>
        </p:nvSpPr>
        <p:spPr>
          <a:xfrm>
            <a:off x="783390" y="1058274"/>
            <a:ext cx="8360610" cy="1148985"/>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500" b="0" i="0" u="none" strike="noStrike" kern="1200" spc="0" normalizeH="0" baseline="0" noProof="0" dirty="0" smtClean="0">
                <a:ln>
                  <a:noFill/>
                </a:ln>
                <a:solidFill>
                  <a:srgbClr val="AFBD22"/>
                </a:solidFill>
                <a:effectLst/>
                <a:uLnTx/>
                <a:uFillTx/>
                <a:latin typeface="Franklin Gothic Medium"/>
                <a:ea typeface="+mj-ea"/>
                <a:cs typeface="Franklin Gothic Medium"/>
              </a:rPr>
              <a:t>What are the two characteristics</a:t>
            </a:r>
            <a:r>
              <a:rPr kumimoji="0" lang="en-US" sz="3500" b="0" i="0" u="none" strike="noStrike" kern="1200" spc="0" normalizeH="0" noProof="0" dirty="0" smtClean="0">
                <a:ln>
                  <a:noFill/>
                </a:ln>
                <a:solidFill>
                  <a:srgbClr val="AFBD22"/>
                </a:solidFill>
                <a:effectLst/>
                <a:uLnTx/>
                <a:uFillTx/>
                <a:latin typeface="Franklin Gothic Medium"/>
                <a:ea typeface="+mj-ea"/>
                <a:cs typeface="Franklin Gothic Medium"/>
              </a:rPr>
              <a:t> of a relationship management goal</a:t>
            </a:r>
            <a:r>
              <a:rPr kumimoji="0" lang="en-US" sz="3500" b="0" i="0" u="none" strike="noStrike" kern="1200" spc="0" normalizeH="0" baseline="0" noProof="0" dirty="0" smtClean="0">
                <a:ln>
                  <a:noFill/>
                </a:ln>
                <a:solidFill>
                  <a:srgbClr val="AFBD22"/>
                </a:solidFill>
                <a:effectLst/>
                <a:uLnTx/>
                <a:uFillTx/>
                <a:latin typeface="Franklin Gothic Medium"/>
                <a:ea typeface="+mj-ea"/>
                <a:cs typeface="Franklin Gothic Medium"/>
              </a:rPr>
              <a:t>?</a:t>
            </a:r>
            <a:endParaRPr kumimoji="0" lang="en-US" sz="3500" b="0" i="0" u="none" strike="noStrike" kern="1200" spc="0" normalizeH="0" baseline="0" noProof="0" dirty="0">
              <a:ln>
                <a:noFill/>
              </a:ln>
              <a:solidFill>
                <a:srgbClr val="AFBD22"/>
              </a:solidFill>
              <a:effectLst/>
              <a:uLnTx/>
              <a:uFillTx/>
              <a:latin typeface="Franklin Gothic Medium"/>
              <a:ea typeface="+mj-ea"/>
              <a:cs typeface="Franklin Gothic Medium"/>
            </a:endParaRPr>
          </a:p>
        </p:txBody>
      </p:sp>
    </p:spTree>
    <p:extLst>
      <p:ext uri="{BB962C8B-B14F-4D97-AF65-F5344CB8AC3E}">
        <p14:creationId xmlns:p14="http://schemas.microsoft.com/office/powerpoint/2010/main" val="3244912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lstStyle/>
          <a:p>
            <a:r>
              <a:rPr lang="en-US" dirty="0" smtClean="0"/>
              <a:t>Review</a:t>
            </a:r>
            <a:endParaRPr lang="en-US" dirty="0"/>
          </a:p>
        </p:txBody>
      </p:sp>
      <p:sp>
        <p:nvSpPr>
          <p:cNvPr id="27" name="Content Placeholder 26"/>
          <p:cNvSpPr>
            <a:spLocks noGrp="1"/>
          </p:cNvSpPr>
          <p:nvPr>
            <p:ph idx="1"/>
          </p:nvPr>
        </p:nvSpPr>
        <p:spPr>
          <a:xfrm>
            <a:off x="783390" y="2207258"/>
            <a:ext cx="8071290" cy="4149091"/>
          </a:xfrm>
        </p:spPr>
        <p:txBody>
          <a:bodyPr>
            <a:normAutofit/>
          </a:bodyPr>
          <a:lstStyle/>
          <a:p>
            <a:pPr>
              <a:spcAft>
                <a:spcPts val="600"/>
              </a:spcAft>
            </a:pPr>
            <a:r>
              <a:rPr lang="en-US" dirty="0" smtClean="0"/>
              <a:t>Character</a:t>
            </a:r>
          </a:p>
          <a:p>
            <a:pPr>
              <a:spcAft>
                <a:spcPts val="600"/>
              </a:spcAft>
            </a:pPr>
            <a:r>
              <a:rPr lang="en-US" dirty="0" smtClean="0"/>
              <a:t>Caring</a:t>
            </a:r>
          </a:p>
          <a:p>
            <a:pPr>
              <a:spcAft>
                <a:spcPts val="600"/>
              </a:spcAft>
            </a:pPr>
            <a:r>
              <a:rPr lang="en-US" dirty="0" smtClean="0"/>
              <a:t>Commitment</a:t>
            </a:r>
          </a:p>
          <a:p>
            <a:pPr>
              <a:spcAft>
                <a:spcPts val="600"/>
              </a:spcAft>
            </a:pPr>
            <a:r>
              <a:rPr lang="en-US" dirty="0" smtClean="0"/>
              <a:t>Communication</a:t>
            </a:r>
          </a:p>
          <a:p>
            <a:pPr>
              <a:spcAft>
                <a:spcPts val="600"/>
              </a:spcAft>
            </a:pPr>
            <a:r>
              <a:rPr lang="en-US" dirty="0" smtClean="0"/>
              <a:t>Competence</a:t>
            </a:r>
          </a:p>
        </p:txBody>
      </p:sp>
      <p:sp>
        <p:nvSpPr>
          <p:cNvPr id="5" name="Slide Number Placeholder 4"/>
          <p:cNvSpPr>
            <a:spLocks noGrp="1"/>
          </p:cNvSpPr>
          <p:nvPr>
            <p:ph type="sldNum" sz="quarter" idx="4294967295"/>
          </p:nvPr>
        </p:nvSpPr>
        <p:spPr>
          <a:xfrm>
            <a:off x="0" y="6446708"/>
            <a:ext cx="342943" cy="365125"/>
          </a:xfrm>
          <a:prstGeom prst="rect">
            <a:avLst/>
          </a:prstGeom>
        </p:spPr>
        <p:txBody>
          <a:bodyPr/>
          <a:lstStyle/>
          <a:p>
            <a:fld id="{F29FD61F-2294-5D42-A9D7-9928D42B3773}" type="slidenum">
              <a:rPr lang="en-US" smtClean="0"/>
              <a:pPr/>
              <a:t>38</a:t>
            </a:fld>
            <a:endParaRPr lang="en-US" dirty="0"/>
          </a:p>
        </p:txBody>
      </p:sp>
      <p:sp>
        <p:nvSpPr>
          <p:cNvPr id="23" name="Title 4"/>
          <p:cNvSpPr txBox="1">
            <a:spLocks/>
          </p:cNvSpPr>
          <p:nvPr/>
        </p:nvSpPr>
        <p:spPr>
          <a:xfrm>
            <a:off x="783390" y="1058274"/>
            <a:ext cx="8071290" cy="1148985"/>
          </a:xfrm>
          <a:prstGeom prst="rect">
            <a:avLst/>
          </a:prstGeom>
        </p:spPr>
        <p:txBody>
          <a:bodyPr vert="horz" lIns="91440" tIns="45720" rIns="91440" bIns="45720" rtlCol="0" anchor="ctr">
            <a:norm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500" b="0" i="0" u="none" strike="noStrike" kern="1200" spc="0" normalizeH="0" baseline="0" noProof="0" dirty="0" smtClean="0">
                <a:ln>
                  <a:noFill/>
                </a:ln>
                <a:solidFill>
                  <a:srgbClr val="AFBD22"/>
                </a:solidFill>
                <a:effectLst/>
                <a:uLnTx/>
                <a:uFillTx/>
                <a:latin typeface="Franklin Gothic Medium"/>
                <a:ea typeface="+mj-ea"/>
                <a:cs typeface="Franklin Gothic Medium"/>
              </a:rPr>
              <a:t>What are the 5</a:t>
            </a:r>
            <a:r>
              <a:rPr kumimoji="0" lang="en-US" sz="3500" b="0" i="0" u="none" strike="noStrike" kern="1200" spc="0" normalizeH="0" noProof="0" dirty="0" smtClean="0">
                <a:ln>
                  <a:noFill/>
                </a:ln>
                <a:solidFill>
                  <a:srgbClr val="AFBD22"/>
                </a:solidFill>
                <a:effectLst/>
                <a:uLnTx/>
                <a:uFillTx/>
                <a:latin typeface="Franklin Gothic Medium"/>
                <a:ea typeface="+mj-ea"/>
                <a:cs typeface="Franklin Gothic Medium"/>
              </a:rPr>
              <a:t> Cs of Trust</a:t>
            </a:r>
            <a:r>
              <a:rPr kumimoji="0" lang="en-US" sz="3500" b="0" i="0" u="none" strike="noStrike" kern="1200" spc="0" normalizeH="0" baseline="0" noProof="0" dirty="0" smtClean="0">
                <a:ln>
                  <a:noFill/>
                </a:ln>
                <a:solidFill>
                  <a:srgbClr val="AFBD22"/>
                </a:solidFill>
                <a:effectLst/>
                <a:uLnTx/>
                <a:uFillTx/>
                <a:latin typeface="Franklin Gothic Medium"/>
                <a:ea typeface="+mj-ea"/>
                <a:cs typeface="Franklin Gothic Medium"/>
              </a:rPr>
              <a:t>?</a:t>
            </a:r>
            <a:endParaRPr kumimoji="0" lang="en-US" sz="3500" b="0" i="0" u="none" strike="noStrike" kern="1200" spc="0" normalizeH="0" baseline="0" noProof="0" dirty="0">
              <a:ln>
                <a:noFill/>
              </a:ln>
              <a:solidFill>
                <a:srgbClr val="AFBD22"/>
              </a:solidFill>
              <a:effectLst/>
              <a:uLnTx/>
              <a:uFillTx/>
              <a:latin typeface="Franklin Gothic Medium"/>
              <a:ea typeface="+mj-ea"/>
              <a:cs typeface="Franklin Gothic Medium"/>
            </a:endParaRPr>
          </a:p>
        </p:txBody>
      </p:sp>
    </p:spTree>
    <p:extLst>
      <p:ext uri="{BB962C8B-B14F-4D97-AF65-F5344CB8AC3E}">
        <p14:creationId xmlns:p14="http://schemas.microsoft.com/office/powerpoint/2010/main" val="29050514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fade">
                                      <p:cBhvr>
                                        <p:cTn id="12" dur="500"/>
                                        <p:tgtEl>
                                          <p:spTgt spid="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animEffect transition="in" filter="fade">
                                      <p:cBhvr>
                                        <p:cTn id="17" dur="500"/>
                                        <p:tgtEl>
                                          <p:spTgt spid="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xEl>
                                              <p:pRg st="3" end="3"/>
                                            </p:txEl>
                                          </p:spTgt>
                                        </p:tgtEl>
                                        <p:attrNameLst>
                                          <p:attrName>style.visibility</p:attrName>
                                        </p:attrNameLst>
                                      </p:cBhvr>
                                      <p:to>
                                        <p:strVal val="visible"/>
                                      </p:to>
                                    </p:set>
                                    <p:animEffect transition="in" filter="fade">
                                      <p:cBhvr>
                                        <p:cTn id="22" dur="500"/>
                                        <p:tgtEl>
                                          <p:spTgt spid="2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
                                            <p:txEl>
                                              <p:pRg st="4" end="4"/>
                                            </p:txEl>
                                          </p:spTgt>
                                        </p:tgtEl>
                                        <p:attrNameLst>
                                          <p:attrName>style.visibility</p:attrName>
                                        </p:attrNameLst>
                                      </p:cBhvr>
                                      <p:to>
                                        <p:strVal val="visible"/>
                                      </p:to>
                                    </p:set>
                                    <p:animEffect transition="in" filter="fade">
                                      <p:cBhvr>
                                        <p:cTn id="27" dur="500"/>
                                        <p:tgtEl>
                                          <p:spTgt spid="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lstStyle/>
          <a:p>
            <a:r>
              <a:rPr lang="en-US" dirty="0" smtClean="0"/>
              <a:t>Review</a:t>
            </a:r>
            <a:endParaRPr lang="en-US" dirty="0"/>
          </a:p>
        </p:txBody>
      </p:sp>
      <p:sp>
        <p:nvSpPr>
          <p:cNvPr id="27" name="Content Placeholder 26"/>
          <p:cNvSpPr>
            <a:spLocks noGrp="1"/>
          </p:cNvSpPr>
          <p:nvPr>
            <p:ph idx="1"/>
          </p:nvPr>
        </p:nvSpPr>
        <p:spPr>
          <a:xfrm>
            <a:off x="783390" y="2207258"/>
            <a:ext cx="8071290" cy="4149091"/>
          </a:xfrm>
        </p:spPr>
        <p:txBody>
          <a:bodyPr>
            <a:normAutofit/>
          </a:bodyPr>
          <a:lstStyle/>
          <a:p>
            <a:pPr>
              <a:spcAft>
                <a:spcPts val="600"/>
              </a:spcAft>
            </a:pPr>
            <a:r>
              <a:rPr lang="en-US" dirty="0" smtClean="0"/>
              <a:t>Grovel</a:t>
            </a:r>
          </a:p>
          <a:p>
            <a:pPr>
              <a:spcAft>
                <a:spcPts val="600"/>
              </a:spcAft>
            </a:pPr>
            <a:r>
              <a:rPr lang="en-US" dirty="0" smtClean="0"/>
              <a:t>Explain</a:t>
            </a:r>
          </a:p>
          <a:p>
            <a:pPr>
              <a:spcAft>
                <a:spcPts val="600"/>
              </a:spcAft>
            </a:pPr>
            <a:r>
              <a:rPr lang="en-US" dirty="0" smtClean="0"/>
              <a:t>Offer</a:t>
            </a:r>
          </a:p>
        </p:txBody>
      </p:sp>
      <p:sp>
        <p:nvSpPr>
          <p:cNvPr id="5" name="Slide Number Placeholder 4"/>
          <p:cNvSpPr>
            <a:spLocks noGrp="1"/>
          </p:cNvSpPr>
          <p:nvPr>
            <p:ph type="sldNum" sz="quarter" idx="4294967295"/>
          </p:nvPr>
        </p:nvSpPr>
        <p:spPr>
          <a:xfrm>
            <a:off x="0" y="6446708"/>
            <a:ext cx="342943" cy="365125"/>
          </a:xfrm>
          <a:prstGeom prst="rect">
            <a:avLst/>
          </a:prstGeom>
        </p:spPr>
        <p:txBody>
          <a:bodyPr/>
          <a:lstStyle/>
          <a:p>
            <a:fld id="{F29FD61F-2294-5D42-A9D7-9928D42B3773}" type="slidenum">
              <a:rPr lang="en-US" smtClean="0"/>
              <a:pPr/>
              <a:t>39</a:t>
            </a:fld>
            <a:endParaRPr lang="en-US" dirty="0"/>
          </a:p>
        </p:txBody>
      </p:sp>
      <p:sp>
        <p:nvSpPr>
          <p:cNvPr id="23" name="Title 4"/>
          <p:cNvSpPr txBox="1">
            <a:spLocks/>
          </p:cNvSpPr>
          <p:nvPr/>
        </p:nvSpPr>
        <p:spPr>
          <a:xfrm>
            <a:off x="783390" y="1058274"/>
            <a:ext cx="8071290" cy="1148985"/>
          </a:xfrm>
          <a:prstGeom prst="rect">
            <a:avLst/>
          </a:prstGeom>
        </p:spPr>
        <p:txBody>
          <a:bodyPr vert="horz" lIns="91440" tIns="45720" rIns="91440" bIns="45720" rtlCol="0" anchor="ctr">
            <a:normAutofit lnSpcReduction="10000"/>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700" b="0" i="0" u="none" strike="noStrike" kern="1200" spc="0" normalizeH="0" baseline="0" noProof="0" dirty="0" smtClean="0">
                <a:ln>
                  <a:noFill/>
                </a:ln>
                <a:solidFill>
                  <a:srgbClr val="AFBD22"/>
                </a:solidFill>
                <a:effectLst/>
                <a:uLnTx/>
                <a:uFillTx/>
                <a:latin typeface="Franklin Gothic Medium"/>
                <a:ea typeface="+mj-ea"/>
                <a:cs typeface="Franklin Gothic Medium"/>
              </a:rPr>
              <a:t>What is the </a:t>
            </a:r>
            <a:r>
              <a:rPr lang="en-US" sz="3700" dirty="0" smtClean="0">
                <a:solidFill>
                  <a:srgbClr val="AFBD22"/>
                </a:solidFill>
                <a:latin typeface="Franklin Gothic Medium"/>
                <a:ea typeface="+mj-ea"/>
                <a:cs typeface="Franklin Gothic Medium"/>
              </a:rPr>
              <a:t>three steps in recovering from a faux pas or mistake</a:t>
            </a:r>
            <a:r>
              <a:rPr kumimoji="0" lang="en-US" sz="3700" b="0" i="0" u="none" strike="noStrike" kern="1200" spc="0" normalizeH="0" baseline="0" noProof="0" dirty="0" smtClean="0">
                <a:ln>
                  <a:noFill/>
                </a:ln>
                <a:solidFill>
                  <a:srgbClr val="AFBD22"/>
                </a:solidFill>
                <a:effectLst/>
                <a:uLnTx/>
                <a:uFillTx/>
                <a:latin typeface="Franklin Gothic Medium"/>
                <a:ea typeface="+mj-ea"/>
                <a:cs typeface="Franklin Gothic Medium"/>
              </a:rPr>
              <a:t>?</a:t>
            </a:r>
            <a:endParaRPr kumimoji="0" lang="en-US" sz="3700" b="0" i="0" u="none" strike="noStrike" kern="1200" spc="0" normalizeH="0" baseline="0" noProof="0" dirty="0">
              <a:ln>
                <a:noFill/>
              </a:ln>
              <a:solidFill>
                <a:srgbClr val="AFBD22"/>
              </a:solidFill>
              <a:effectLst/>
              <a:uLnTx/>
              <a:uFillTx/>
              <a:latin typeface="Franklin Gothic Medium"/>
              <a:ea typeface="+mj-ea"/>
              <a:cs typeface="Franklin Gothic Medium"/>
            </a:endParaRPr>
          </a:p>
        </p:txBody>
      </p:sp>
    </p:spTree>
    <p:extLst>
      <p:ext uri="{BB962C8B-B14F-4D97-AF65-F5344CB8AC3E}">
        <p14:creationId xmlns:p14="http://schemas.microsoft.com/office/powerpoint/2010/main" val="14188355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fade">
                                      <p:cBhvr>
                                        <p:cTn id="12" dur="500"/>
                                        <p:tgtEl>
                                          <p:spTgt spid="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animEffect transition="in" filter="fade">
                                      <p:cBhvr>
                                        <p:cTn id="17" dur="500"/>
                                        <p:tgtEl>
                                          <p:spTgt spid="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nna\Desktop\FC Slides\New Pics\42 - what is relationship management.jpg"/>
          <p:cNvPicPr>
            <a:picLocks noChangeAspect="1" noChangeArrowheads="1"/>
          </p:cNvPicPr>
          <p:nvPr/>
        </p:nvPicPr>
        <p:blipFill>
          <a:blip r:embed="rId3"/>
          <a:srcRect/>
          <a:stretch>
            <a:fillRect/>
          </a:stretch>
        </p:blipFill>
        <p:spPr bwMode="auto">
          <a:xfrm>
            <a:off x="426976" y="1412858"/>
            <a:ext cx="8726549" cy="4968345"/>
          </a:xfrm>
          <a:prstGeom prst="rect">
            <a:avLst/>
          </a:prstGeom>
          <a:noFill/>
        </p:spPr>
      </p:pic>
      <p:sp>
        <p:nvSpPr>
          <p:cNvPr id="2" name="Title 1"/>
          <p:cNvSpPr>
            <a:spLocks noGrp="1"/>
          </p:cNvSpPr>
          <p:nvPr>
            <p:ph type="title"/>
          </p:nvPr>
        </p:nvSpPr>
        <p:spPr>
          <a:xfrm>
            <a:off x="783390" y="132198"/>
            <a:ext cx="8360610" cy="1143000"/>
          </a:xfrm>
        </p:spPr>
        <p:txBody>
          <a:bodyPr>
            <a:normAutofit fontScale="90000"/>
          </a:bodyPr>
          <a:lstStyle/>
          <a:p>
            <a:r>
              <a:rPr lang="en-US" dirty="0" smtClean="0"/>
              <a:t>A. What Is Relationship Management?</a:t>
            </a:r>
            <a:endParaRPr lang="en-US" dirty="0"/>
          </a:p>
        </p:txBody>
      </p:sp>
      <p:sp>
        <p:nvSpPr>
          <p:cNvPr id="11" name="Rectangle 10"/>
          <p:cNvSpPr/>
          <p:nvPr/>
        </p:nvSpPr>
        <p:spPr>
          <a:xfrm>
            <a:off x="426975" y="1412857"/>
            <a:ext cx="8726549" cy="4968345"/>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783390" y="1636296"/>
            <a:ext cx="3776577" cy="2322093"/>
          </a:xfrm>
          <a:noFill/>
        </p:spPr>
        <p:txBody>
          <a:bodyPr>
            <a:normAutofit/>
          </a:bodyPr>
          <a:lstStyle/>
          <a:p>
            <a:pPr marL="0" indent="0">
              <a:buNone/>
            </a:pPr>
            <a:r>
              <a:rPr lang="en-US" sz="2800" b="1" dirty="0" smtClean="0">
                <a:solidFill>
                  <a:schemeClr val="accent3"/>
                </a:solidFill>
                <a:latin typeface="+mn-lt"/>
              </a:rPr>
              <a:t>Relationship</a:t>
            </a:r>
            <a:r>
              <a:rPr lang="en-US" sz="2800" dirty="0" smtClean="0">
                <a:latin typeface="+mn-lt"/>
              </a:rPr>
              <a:t> – a connection or sustained involvement with a person or a group of people</a:t>
            </a:r>
          </a:p>
        </p:txBody>
      </p:sp>
      <p:sp>
        <p:nvSpPr>
          <p:cNvPr id="6" name="Content Placeholder 5"/>
          <p:cNvSpPr>
            <a:spLocks noGrp="1"/>
          </p:cNvSpPr>
          <p:nvPr>
            <p:ph idx="4294967295"/>
          </p:nvPr>
        </p:nvSpPr>
        <p:spPr>
          <a:xfrm>
            <a:off x="4740442" y="1636296"/>
            <a:ext cx="3844871" cy="2519671"/>
          </a:xfrm>
          <a:prstGeom prst="rect">
            <a:avLst/>
          </a:prstGeom>
          <a:noFill/>
        </p:spPr>
        <p:txBody>
          <a:bodyPr>
            <a:normAutofit lnSpcReduction="10000"/>
          </a:bodyPr>
          <a:lstStyle/>
          <a:p>
            <a:pPr marL="0" indent="0">
              <a:buNone/>
            </a:pPr>
            <a:r>
              <a:rPr lang="en-US" sz="2800" b="1" dirty="0">
                <a:solidFill>
                  <a:srgbClr val="AFBD22"/>
                </a:solidFill>
                <a:latin typeface="+mn-lt"/>
              </a:rPr>
              <a:t>Management</a:t>
            </a:r>
            <a:r>
              <a:rPr lang="en-US" sz="2800" dirty="0">
                <a:latin typeface="+mn-lt"/>
              </a:rPr>
              <a:t> – the act of directing or controlling the use of; the process of succeeding in accomplishing one’s </a:t>
            </a:r>
            <a:r>
              <a:rPr lang="en-US" sz="2800" dirty="0" smtClean="0">
                <a:latin typeface="+mn-lt"/>
              </a:rPr>
              <a:t>purpose</a:t>
            </a:r>
            <a:endParaRPr lang="en-US" sz="2800" dirty="0">
              <a:latin typeface="+mn-lt"/>
            </a:endParaRPr>
          </a:p>
        </p:txBody>
      </p:sp>
      <p:sp>
        <p:nvSpPr>
          <p:cNvPr id="4" name="TextBox 3"/>
          <p:cNvSpPr txBox="1"/>
          <p:nvPr/>
        </p:nvSpPr>
        <p:spPr>
          <a:xfrm>
            <a:off x="8754150" y="4938999"/>
            <a:ext cx="389850" cy="830997"/>
          </a:xfrm>
          <a:prstGeom prst="rect">
            <a:avLst/>
          </a:prstGeom>
          <a:noFill/>
        </p:spPr>
        <p:txBody>
          <a:bodyPr wrap="none" rtlCol="0">
            <a:spAutoFit/>
          </a:bodyPr>
          <a:lstStyle/>
          <a:p>
            <a:r>
              <a:rPr lang="en-US" sz="4800" b="1" dirty="0" smtClean="0">
                <a:solidFill>
                  <a:schemeClr val="bg1">
                    <a:lumMod val="85000"/>
                  </a:schemeClr>
                </a:solidFill>
                <a:latin typeface="Arial Black" pitchFamily="34" charset="0"/>
              </a:rPr>
              <a:t>-</a:t>
            </a:r>
            <a:endParaRPr lang="en-US" sz="4800" b="1" dirty="0">
              <a:solidFill>
                <a:schemeClr val="bg1">
                  <a:lumMod val="85000"/>
                </a:schemeClr>
              </a:solidFill>
              <a:latin typeface="Arial Black" pitchFamily="34" charset="0"/>
            </a:endParaRPr>
          </a:p>
        </p:txBody>
      </p:sp>
      <p:sp>
        <p:nvSpPr>
          <p:cNvPr id="5" name="TextBox 4"/>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3-2</a:t>
            </a:r>
            <a:endParaRPr lang="en-US" sz="1400" dirty="0">
              <a:solidFill>
                <a:srgbClr val="002C54"/>
              </a:solidFill>
              <a:latin typeface="Arial Black" pitchFamily="34" charset="0"/>
            </a:endParaRPr>
          </a:p>
        </p:txBody>
      </p:sp>
      <p:sp>
        <p:nvSpPr>
          <p:cNvPr id="7" name="Rectangle 6"/>
          <p:cNvSpPr/>
          <p:nvPr/>
        </p:nvSpPr>
        <p:spPr>
          <a:xfrm>
            <a:off x="783390" y="4211056"/>
            <a:ext cx="7970759" cy="1384995"/>
          </a:xfrm>
          <a:prstGeom prst="rect">
            <a:avLst/>
          </a:prstGeom>
          <a:noFill/>
        </p:spPr>
        <p:txBody>
          <a:bodyPr wrap="square">
            <a:spAutoFit/>
          </a:bodyPr>
          <a:lstStyle/>
          <a:p>
            <a:r>
              <a:rPr lang="en-US" sz="2800" b="1" dirty="0">
                <a:solidFill>
                  <a:srgbClr val="AFBD22"/>
                </a:solidFill>
              </a:rPr>
              <a:t>Relationship Management </a:t>
            </a:r>
            <a:r>
              <a:rPr lang="en-US" sz="2800" dirty="0"/>
              <a:t>– </a:t>
            </a:r>
            <a:r>
              <a:rPr lang="en-US" sz="2800" dirty="0">
                <a:solidFill>
                  <a:schemeClr val="tx2"/>
                </a:solidFill>
              </a:rPr>
              <a:t>the process of establishing and accomplishing goals to a sustained involvement with a person or a group of people</a:t>
            </a:r>
          </a:p>
        </p:txBody>
      </p:sp>
      <p:sp>
        <p:nvSpPr>
          <p:cNvPr id="10"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4</a:t>
            </a:fld>
            <a:endParaRPr lang="en-US" dirty="0"/>
          </a:p>
        </p:txBody>
      </p:sp>
    </p:spTree>
    <p:extLst>
      <p:ext uri="{BB962C8B-B14F-4D97-AF65-F5344CB8AC3E}">
        <p14:creationId xmlns:p14="http://schemas.microsoft.com/office/powerpoint/2010/main" val="28916447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4"/>
          <p:cNvSpPr>
            <a:spLocks noGrp="1"/>
          </p:cNvSpPr>
          <p:nvPr>
            <p:ph type="title"/>
          </p:nvPr>
        </p:nvSpPr>
        <p:spPr>
          <a:xfrm>
            <a:off x="783390" y="132198"/>
            <a:ext cx="8071290" cy="1143000"/>
          </a:xfrm>
        </p:spPr>
        <p:txBody>
          <a:bodyPr>
            <a:normAutofit/>
          </a:bodyPr>
          <a:lstStyle/>
          <a:p>
            <a:r>
              <a:rPr lang="en-US" dirty="0" smtClean="0"/>
              <a:t>The Facilitative Consultant</a:t>
            </a:r>
            <a:endParaRPr lang="en-US" dirty="0"/>
          </a:p>
        </p:txBody>
      </p:sp>
      <p:sp>
        <p:nvSpPr>
          <p:cNvPr id="29" name="Content Placeholder 5"/>
          <p:cNvSpPr>
            <a:spLocks noGrp="1"/>
          </p:cNvSpPr>
          <p:nvPr>
            <p:ph idx="1"/>
          </p:nvPr>
        </p:nvSpPr>
        <p:spPr>
          <a:xfrm>
            <a:off x="783390" y="2352918"/>
            <a:ext cx="8071290" cy="4003432"/>
          </a:xfrm>
        </p:spPr>
        <p:txBody>
          <a:bodyPr>
            <a:noAutofit/>
          </a:bodyPr>
          <a:lstStyle/>
          <a:p>
            <a:pPr marL="514350" indent="-514350">
              <a:buFont typeface="+mj-lt"/>
              <a:buAutoNum type="alphaUcPeriod"/>
            </a:pPr>
            <a:r>
              <a:rPr lang="en-US" sz="2400" dirty="0" smtClean="0"/>
              <a:t>What Is Relationship Management?</a:t>
            </a:r>
          </a:p>
          <a:p>
            <a:pPr marL="514350" indent="-514350">
              <a:buFont typeface="+mj-lt"/>
              <a:buAutoNum type="alphaUcPeriod"/>
            </a:pPr>
            <a:r>
              <a:rPr lang="en-US" sz="2400" dirty="0" smtClean="0"/>
              <a:t>How Does Relationship Management Differ from Project Management?</a:t>
            </a:r>
          </a:p>
          <a:p>
            <a:pPr marL="514350" indent="-514350">
              <a:buFont typeface="+mj-lt"/>
              <a:buAutoNum type="alphaUcPeriod"/>
            </a:pPr>
            <a:r>
              <a:rPr lang="en-US" sz="2400" dirty="0" smtClean="0"/>
              <a:t>Relationship Management Stages</a:t>
            </a:r>
          </a:p>
          <a:p>
            <a:pPr marL="514350" indent="-514350">
              <a:buFont typeface="+mj-lt"/>
              <a:buAutoNum type="alphaUcPeriod"/>
            </a:pPr>
            <a:r>
              <a:rPr lang="en-US" sz="2400" dirty="0" smtClean="0"/>
              <a:t>Establishing/Assessing Goals</a:t>
            </a:r>
          </a:p>
          <a:p>
            <a:pPr marL="514350" indent="-514350">
              <a:buFont typeface="+mj-lt"/>
              <a:buAutoNum type="alphaUcPeriod"/>
            </a:pPr>
            <a:r>
              <a:rPr lang="en-US" sz="2400" dirty="0" smtClean="0"/>
              <a:t>Gaining the Client’s Confidence</a:t>
            </a:r>
          </a:p>
          <a:p>
            <a:pPr marL="514350" indent="-514350">
              <a:buFont typeface="+mj-lt"/>
              <a:buAutoNum type="alphaUcPeriod"/>
            </a:pPr>
            <a:r>
              <a:rPr lang="en-US" sz="2400" dirty="0" smtClean="0"/>
              <a:t>The 5 Cs of Trust</a:t>
            </a:r>
          </a:p>
          <a:p>
            <a:pPr marL="514350" indent="-514350">
              <a:buFont typeface="+mj-lt"/>
              <a:buAutoNum type="alphaUcPeriod"/>
            </a:pPr>
            <a:r>
              <a:rPr lang="en-US" sz="2400" dirty="0" smtClean="0"/>
              <a:t>Maintaining the Client’s Confidence</a:t>
            </a:r>
          </a:p>
          <a:p>
            <a:pPr marL="514350" indent="-514350">
              <a:buFont typeface="+mj-lt"/>
              <a:buAutoNum type="alphaUcPeriod"/>
            </a:pPr>
            <a:r>
              <a:rPr lang="en-US" sz="2400" dirty="0" smtClean="0"/>
              <a:t>Recovering from Mistakes</a:t>
            </a:r>
          </a:p>
          <a:p>
            <a:pPr marL="514350" indent="-514350">
              <a:buNone/>
            </a:pPr>
            <a:endParaRPr lang="en-US" sz="2400" dirty="0" smtClean="0"/>
          </a:p>
        </p:txBody>
      </p:sp>
      <p:sp>
        <p:nvSpPr>
          <p:cNvPr id="5" name="Slide Number Placeholder 3"/>
          <p:cNvSpPr>
            <a:spLocks noGrp="1"/>
          </p:cNvSpPr>
          <p:nvPr>
            <p:ph type="sldNum" sz="quarter" idx="10"/>
          </p:nvPr>
        </p:nvSpPr>
        <p:spPr/>
        <p:txBody>
          <a:bodyPr/>
          <a:lstStyle/>
          <a:p>
            <a:fld id="{F29FD61F-2294-5D42-A9D7-9928D42B3773}" type="slidenum">
              <a:rPr lang="en-US" smtClean="0"/>
              <a:pPr/>
              <a:t>40</a:t>
            </a:fld>
            <a:endParaRPr lang="en-US" dirty="0"/>
          </a:p>
        </p:txBody>
      </p:sp>
      <p:sp>
        <p:nvSpPr>
          <p:cNvPr id="30" name="Title 4"/>
          <p:cNvSpPr txBox="1">
            <a:spLocks/>
          </p:cNvSpPr>
          <p:nvPr/>
        </p:nvSpPr>
        <p:spPr>
          <a:xfrm>
            <a:off x="783390" y="1209918"/>
            <a:ext cx="8071290" cy="1143000"/>
          </a:xfrm>
          <a:prstGeom prst="rect">
            <a:avLst/>
          </a:prstGeom>
        </p:spPr>
        <p:txBody>
          <a:bodyPr vert="horz" lIns="91440" tIns="45720" rIns="91440" bIns="45720" rtlCol="0" anchor="ctr">
            <a:normAutofit lnSpcReduction="10000"/>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700" b="0" i="0" u="none" strike="noStrike" kern="1200" cap="all" spc="0" normalizeH="0" baseline="0" noProof="0" dirty="0" smtClean="0">
                <a:ln>
                  <a:noFill/>
                </a:ln>
                <a:solidFill>
                  <a:srgbClr val="AFBD22"/>
                </a:solidFill>
                <a:effectLst/>
                <a:uLnTx/>
                <a:uFillTx/>
                <a:latin typeface="Franklin Gothic Book"/>
                <a:ea typeface="+mj-ea"/>
                <a:cs typeface="Franklin Gothic Book"/>
              </a:rPr>
              <a:t>III. The Relationship</a:t>
            </a:r>
            <a:r>
              <a:rPr kumimoji="0" lang="en-US" sz="3700" b="0" i="0" u="none" strike="noStrike" kern="1200" cap="all" spc="0" normalizeH="0" noProof="0" dirty="0" smtClean="0">
                <a:ln>
                  <a:noFill/>
                </a:ln>
                <a:solidFill>
                  <a:srgbClr val="AFBD22"/>
                </a:solidFill>
                <a:effectLst/>
                <a:uLnTx/>
                <a:uFillTx/>
                <a:latin typeface="Franklin Gothic Book"/>
                <a:ea typeface="+mj-ea"/>
                <a:cs typeface="Franklin Gothic Book"/>
              </a:rPr>
              <a:t> management process</a:t>
            </a:r>
            <a:endParaRPr kumimoji="0" lang="en-US" sz="3700" b="0" i="0" u="none" strike="noStrike" kern="1200" cap="all" spc="0" normalizeH="0" baseline="0" noProof="0" dirty="0">
              <a:ln>
                <a:noFill/>
              </a:ln>
              <a:solidFill>
                <a:srgbClr val="AFBD22"/>
              </a:solidFill>
              <a:effectLst/>
              <a:uLnTx/>
              <a:uFillTx/>
              <a:latin typeface="Franklin Gothic Book"/>
              <a:ea typeface="+mj-ea"/>
              <a:cs typeface="Franklin Gothic Book"/>
            </a:endParaRPr>
          </a:p>
        </p:txBody>
      </p:sp>
    </p:spTree>
    <p:extLst>
      <p:ext uri="{BB962C8B-B14F-4D97-AF65-F5344CB8AC3E}">
        <p14:creationId xmlns:p14="http://schemas.microsoft.com/office/powerpoint/2010/main" val="411543107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p:cNvSpPr/>
          <p:nvPr/>
        </p:nvSpPr>
        <p:spPr>
          <a:xfrm>
            <a:off x="426975" y="1412858"/>
            <a:ext cx="8726549" cy="49683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fontScale="90000"/>
          </a:bodyPr>
          <a:lstStyle/>
          <a:p>
            <a:r>
              <a:rPr lang="en-US" dirty="0" smtClean="0"/>
              <a:t>A. What Is Relationship  </a:t>
            </a:r>
            <a:br>
              <a:rPr lang="en-US" dirty="0" smtClean="0"/>
            </a:br>
            <a:r>
              <a:rPr lang="en-US" dirty="0" smtClean="0"/>
              <a:t>    </a:t>
            </a:r>
            <a:r>
              <a:rPr lang="en-US" sz="2700" dirty="0" smtClean="0"/>
              <a:t> </a:t>
            </a:r>
            <a:r>
              <a:rPr lang="en-US" dirty="0" smtClean="0"/>
              <a:t>Management?</a:t>
            </a:r>
            <a:endParaRPr lang="en-US" dirty="0"/>
          </a:p>
        </p:txBody>
      </p:sp>
      <p:sp>
        <p:nvSpPr>
          <p:cNvPr id="5" name="TextBox 4"/>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3-2</a:t>
            </a:r>
            <a:endParaRPr lang="en-US" sz="1400" dirty="0">
              <a:solidFill>
                <a:srgbClr val="002C54"/>
              </a:solidFill>
              <a:latin typeface="Arial Black" pitchFamily="34" charset="0"/>
            </a:endParaRPr>
          </a:p>
        </p:txBody>
      </p:sp>
      <p:sp>
        <p:nvSpPr>
          <p:cNvPr id="18" name="Content Placeholder 2"/>
          <p:cNvSpPr>
            <a:spLocks noGrp="1"/>
          </p:cNvSpPr>
          <p:nvPr>
            <p:ph idx="1"/>
          </p:nvPr>
        </p:nvSpPr>
        <p:spPr>
          <a:xfrm>
            <a:off x="783390" y="1636296"/>
            <a:ext cx="3776577" cy="2322093"/>
          </a:xfrm>
          <a:noFill/>
        </p:spPr>
        <p:txBody>
          <a:bodyPr>
            <a:normAutofit/>
          </a:bodyPr>
          <a:lstStyle/>
          <a:p>
            <a:pPr marL="0" indent="0">
              <a:buNone/>
            </a:pPr>
            <a:r>
              <a:rPr lang="en-US" sz="2800" b="1" dirty="0" smtClean="0">
                <a:solidFill>
                  <a:schemeClr val="accent3"/>
                </a:solidFill>
                <a:latin typeface="+mn-lt"/>
              </a:rPr>
              <a:t>Relationship</a:t>
            </a:r>
            <a:r>
              <a:rPr lang="en-US" sz="2800" dirty="0" smtClean="0">
                <a:latin typeface="+mn-lt"/>
              </a:rPr>
              <a:t> – a connection or sustained involvement with a person or a group of people</a:t>
            </a:r>
          </a:p>
        </p:txBody>
      </p:sp>
      <p:sp>
        <p:nvSpPr>
          <p:cNvPr id="19" name="Content Placeholder 5"/>
          <p:cNvSpPr txBox="1">
            <a:spLocks/>
          </p:cNvSpPr>
          <p:nvPr/>
        </p:nvSpPr>
        <p:spPr bwMode="auto">
          <a:xfrm>
            <a:off x="4740442" y="1636296"/>
            <a:ext cx="3844871" cy="25196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kumimoji="0" lang="en-US" sz="2800" b="1" i="0" u="none" strike="noStrike" kern="1200" cap="none" spc="0" normalizeH="0" baseline="0" noProof="0" dirty="0" smtClean="0">
                <a:ln>
                  <a:noFill/>
                </a:ln>
                <a:solidFill>
                  <a:srgbClr val="AFBD22"/>
                </a:solidFill>
                <a:effectLst/>
                <a:uLnTx/>
                <a:uFillTx/>
                <a:latin typeface="+mn-lt"/>
                <a:ea typeface="+mn-ea"/>
                <a:cs typeface="Arial"/>
              </a:rPr>
              <a:t>Management</a:t>
            </a:r>
            <a:r>
              <a:rPr kumimoji="0" lang="en-US" sz="2800" b="0" i="0" u="none" strike="noStrike" kern="1200" cap="none" spc="0" normalizeH="0" baseline="0" noProof="0" dirty="0" smtClean="0">
                <a:ln>
                  <a:noFill/>
                </a:ln>
                <a:solidFill>
                  <a:srgbClr val="00467F"/>
                </a:solidFill>
                <a:effectLst/>
                <a:uLnTx/>
                <a:uFillTx/>
                <a:latin typeface="+mn-lt"/>
                <a:ea typeface="+mn-ea"/>
                <a:cs typeface="Arial"/>
              </a:rPr>
              <a:t> – the act of directing or controlling the use of; the process of succeeding in accomplishing one’s purpose</a:t>
            </a:r>
            <a:endParaRPr kumimoji="0" lang="en-US" sz="2800" b="0" i="0" u="none" strike="noStrike" kern="1200" cap="none" spc="0" normalizeH="0" baseline="0" noProof="0" dirty="0">
              <a:ln>
                <a:noFill/>
              </a:ln>
              <a:solidFill>
                <a:srgbClr val="00467F"/>
              </a:solidFill>
              <a:effectLst/>
              <a:uLnTx/>
              <a:uFillTx/>
              <a:latin typeface="+mn-lt"/>
              <a:ea typeface="+mn-ea"/>
              <a:cs typeface="Arial"/>
            </a:endParaRPr>
          </a:p>
        </p:txBody>
      </p:sp>
      <p:sp>
        <p:nvSpPr>
          <p:cNvPr id="20" name="TextBox 19"/>
          <p:cNvSpPr txBox="1"/>
          <p:nvPr/>
        </p:nvSpPr>
        <p:spPr>
          <a:xfrm>
            <a:off x="8754150" y="4938999"/>
            <a:ext cx="389850" cy="830997"/>
          </a:xfrm>
          <a:prstGeom prst="rect">
            <a:avLst/>
          </a:prstGeom>
          <a:noFill/>
        </p:spPr>
        <p:txBody>
          <a:bodyPr wrap="none" rtlCol="0">
            <a:spAutoFit/>
          </a:bodyPr>
          <a:lstStyle/>
          <a:p>
            <a:r>
              <a:rPr lang="en-US" sz="4800" b="1" dirty="0" smtClean="0">
                <a:solidFill>
                  <a:schemeClr val="bg1">
                    <a:lumMod val="85000"/>
                  </a:schemeClr>
                </a:solidFill>
                <a:latin typeface="Arial Black" pitchFamily="34" charset="0"/>
              </a:rPr>
              <a:t>-</a:t>
            </a:r>
            <a:endParaRPr lang="en-US" sz="4800" b="1" dirty="0">
              <a:solidFill>
                <a:schemeClr val="bg1">
                  <a:lumMod val="85000"/>
                </a:schemeClr>
              </a:solidFill>
              <a:latin typeface="Arial Black" pitchFamily="34" charset="0"/>
            </a:endParaRPr>
          </a:p>
        </p:txBody>
      </p:sp>
      <p:sp>
        <p:nvSpPr>
          <p:cNvPr id="21" name="Rectangle 20"/>
          <p:cNvSpPr/>
          <p:nvPr/>
        </p:nvSpPr>
        <p:spPr>
          <a:xfrm>
            <a:off x="783390" y="4211056"/>
            <a:ext cx="7970759" cy="1384995"/>
          </a:xfrm>
          <a:prstGeom prst="rect">
            <a:avLst/>
          </a:prstGeom>
          <a:noFill/>
        </p:spPr>
        <p:txBody>
          <a:bodyPr wrap="square">
            <a:spAutoFit/>
          </a:bodyPr>
          <a:lstStyle/>
          <a:p>
            <a:r>
              <a:rPr lang="en-US" sz="2800" b="1" dirty="0">
                <a:solidFill>
                  <a:srgbClr val="AFBD22"/>
                </a:solidFill>
              </a:rPr>
              <a:t>Relationship Management </a:t>
            </a:r>
            <a:r>
              <a:rPr lang="en-US" sz="2800" dirty="0"/>
              <a:t>– </a:t>
            </a:r>
            <a:r>
              <a:rPr lang="en-US" sz="2800" dirty="0">
                <a:solidFill>
                  <a:schemeClr val="tx2"/>
                </a:solidFill>
              </a:rPr>
              <a:t>the process of establishing and accomplishing goals to a sustained involvement with a person or a group of people</a:t>
            </a:r>
          </a:p>
        </p:txBody>
      </p:sp>
      <p:sp>
        <p:nvSpPr>
          <p:cNvPr id="10"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5</a:t>
            </a:fld>
            <a:endParaRPr lang="en-US" dirty="0"/>
          </a:p>
        </p:txBody>
      </p:sp>
    </p:spTree>
    <p:extLst>
      <p:ext uri="{BB962C8B-B14F-4D97-AF65-F5344CB8AC3E}">
        <p14:creationId xmlns:p14="http://schemas.microsoft.com/office/powerpoint/2010/main" val="40289655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979057" y="132198"/>
            <a:ext cx="2415633" cy="3632000"/>
          </a:xfrm>
          <a:prstGeom prst="rect">
            <a:avLst/>
          </a:prstGeom>
        </p:spPr>
      </p:pic>
      <p:sp>
        <p:nvSpPr>
          <p:cNvPr id="2" name="Title 1"/>
          <p:cNvSpPr>
            <a:spLocks noGrp="1"/>
          </p:cNvSpPr>
          <p:nvPr>
            <p:ph type="title"/>
          </p:nvPr>
        </p:nvSpPr>
        <p:spPr>
          <a:xfrm>
            <a:off x="783390" y="132198"/>
            <a:ext cx="8360610" cy="1985360"/>
          </a:xfrm>
        </p:spPr>
        <p:txBody>
          <a:bodyPr>
            <a:normAutofit fontScale="90000"/>
          </a:bodyPr>
          <a:lstStyle/>
          <a:p>
            <a:r>
              <a:rPr lang="en-US" dirty="0" smtClean="0"/>
              <a:t>B. How Does Relationship </a:t>
            </a:r>
            <a:br>
              <a:rPr lang="en-US" dirty="0" smtClean="0"/>
            </a:br>
            <a:r>
              <a:rPr lang="en-US" dirty="0" smtClean="0"/>
              <a:t>	 Management Differ from   </a:t>
            </a:r>
            <a:br>
              <a:rPr lang="en-US" dirty="0" smtClean="0"/>
            </a:br>
            <a:r>
              <a:rPr lang="en-US" dirty="0" smtClean="0"/>
              <a:t>   </a:t>
            </a:r>
            <a:r>
              <a:rPr lang="en-US" sz="2900" dirty="0" smtClean="0"/>
              <a:t>  </a:t>
            </a:r>
            <a:r>
              <a:rPr lang="en-US" dirty="0" smtClean="0"/>
              <a:t>Project Management?</a:t>
            </a:r>
            <a:endParaRPr lang="en-US" dirty="0"/>
          </a:p>
        </p:txBody>
      </p:sp>
      <p:sp>
        <p:nvSpPr>
          <p:cNvPr id="4" name="TextBox 3"/>
          <p:cNvSpPr txBox="1"/>
          <p:nvPr/>
        </p:nvSpPr>
        <p:spPr>
          <a:xfrm>
            <a:off x="8754150" y="5622661"/>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229976669"/>
              </p:ext>
            </p:extLst>
          </p:nvPr>
        </p:nvGraphicFramePr>
        <p:xfrm>
          <a:off x="931334" y="2487090"/>
          <a:ext cx="7789333" cy="3749040"/>
        </p:xfrm>
        <a:graphic>
          <a:graphicData uri="http://schemas.openxmlformats.org/drawingml/2006/table">
            <a:tbl>
              <a:tblPr firstRow="1" bandRow="1">
                <a:tableStyleId>{2D5ABB26-0587-4C30-8999-92F81FD0307C}</a:tableStyleId>
              </a:tblPr>
              <a:tblGrid>
                <a:gridCol w="4190999"/>
                <a:gridCol w="1820334"/>
                <a:gridCol w="1778000"/>
              </a:tblGrid>
              <a:tr h="370840">
                <a:tc>
                  <a:txBody>
                    <a:bodyPr/>
                    <a:lstStyle/>
                    <a:p>
                      <a:pPr algn="ctr"/>
                      <a:endParaRPr lang="en-US" b="1" dirty="0">
                        <a:solidFill>
                          <a:schemeClr val="tx2"/>
                        </a:solidFill>
                        <a:latin typeface="Franklin Gothic Book"/>
                        <a:cs typeface="Franklin Gothic Book"/>
                      </a:endParaRPr>
                    </a:p>
                  </a:txBody>
                  <a:tcPr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US" b="1" dirty="0" smtClean="0">
                          <a:solidFill>
                            <a:schemeClr val="tx2"/>
                          </a:solidFill>
                          <a:latin typeface="Franklin Gothic Book"/>
                          <a:cs typeface="Franklin Gothic Book"/>
                        </a:rPr>
                        <a:t>Project Management</a:t>
                      </a:r>
                      <a:endParaRPr lang="en-US" b="1" dirty="0">
                        <a:solidFill>
                          <a:schemeClr val="tx2"/>
                        </a:solidFill>
                        <a:latin typeface="Franklin Gothic Book"/>
                        <a:cs typeface="Franklin Gothic Book"/>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US" b="1" dirty="0" smtClean="0">
                          <a:solidFill>
                            <a:schemeClr val="tx2"/>
                          </a:solidFill>
                          <a:latin typeface="Franklin Gothic Book"/>
                          <a:cs typeface="Franklin Gothic Book"/>
                        </a:rPr>
                        <a:t>Relationship Management</a:t>
                      </a:r>
                      <a:endParaRPr lang="en-US" b="1" dirty="0">
                        <a:solidFill>
                          <a:schemeClr val="tx2"/>
                        </a:solidFill>
                        <a:latin typeface="Franklin Gothic Book"/>
                        <a:cs typeface="Franklin Gothic Book"/>
                      </a:endParaRPr>
                    </a:p>
                  </a:txBody>
                  <a:tcPr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370840">
                <a:tc>
                  <a:txBody>
                    <a:bodyPr/>
                    <a:lstStyle/>
                    <a:p>
                      <a:pPr algn="ctr"/>
                      <a:r>
                        <a:rPr lang="en-US" b="1" dirty="0" smtClean="0">
                          <a:solidFill>
                            <a:schemeClr val="tx2"/>
                          </a:solidFill>
                          <a:latin typeface="Franklin Gothic Book"/>
                          <a:cs typeface="Franklin Gothic Book"/>
                        </a:rPr>
                        <a:t>Scope of Objectives</a:t>
                      </a:r>
                    </a:p>
                    <a:p>
                      <a:pPr algn="ctr"/>
                      <a:r>
                        <a:rPr lang="en-US" i="1" dirty="0" smtClean="0">
                          <a:solidFill>
                            <a:schemeClr val="tx2"/>
                          </a:solidFill>
                          <a:latin typeface="Franklin Gothic Book"/>
                          <a:cs typeface="Franklin Gothic Book"/>
                        </a:rPr>
                        <a:t>What</a:t>
                      </a:r>
                      <a:r>
                        <a:rPr lang="en-US" i="1" baseline="0" dirty="0" smtClean="0">
                          <a:solidFill>
                            <a:schemeClr val="tx2"/>
                          </a:solidFill>
                          <a:latin typeface="Franklin Gothic Book"/>
                          <a:cs typeface="Franklin Gothic Book"/>
                        </a:rPr>
                        <a:t> is your bottom line objective</a:t>
                      </a:r>
                      <a:r>
                        <a:rPr lang="en-US" baseline="0" dirty="0" smtClean="0">
                          <a:solidFill>
                            <a:schemeClr val="tx2"/>
                          </a:solidFill>
                          <a:latin typeface="Franklin Gothic Book"/>
                          <a:cs typeface="Franklin Gothic Book"/>
                        </a:rPr>
                        <a:t>?</a:t>
                      </a:r>
                      <a:endParaRPr lang="en-US" dirty="0">
                        <a:solidFill>
                          <a:schemeClr val="tx2"/>
                        </a:solidFill>
                        <a:latin typeface="Franklin Gothic Book"/>
                        <a:cs typeface="Franklin Gothic Book"/>
                      </a:endParaRPr>
                    </a:p>
                  </a:txBody>
                  <a:tcPr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800" b="1" dirty="0" smtClean="0">
                        <a:solidFill>
                          <a:schemeClr val="accent2"/>
                        </a:solidFill>
                        <a:latin typeface="Franklin Gothic Book" pitchFamily="34" charset="0"/>
                        <a:ea typeface="Times New Roman"/>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marR="0" algn="ctr">
                        <a:spcBef>
                          <a:spcPts val="200"/>
                        </a:spcBef>
                        <a:spcAft>
                          <a:spcPts val="200"/>
                        </a:spcAft>
                      </a:pPr>
                      <a:endParaRPr lang="en-US" sz="1800" b="1" dirty="0">
                        <a:solidFill>
                          <a:schemeClr val="accent2"/>
                        </a:solidFill>
                        <a:latin typeface="Franklin Gothic Book" pitchFamily="34" charset="0"/>
                        <a:ea typeface="Times New Roman"/>
                      </a:endParaRPr>
                    </a:p>
                  </a:txBody>
                  <a:tcPr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370840">
                <a:tc>
                  <a:txBody>
                    <a:bodyPr/>
                    <a:lstStyle/>
                    <a:p>
                      <a:pPr algn="ctr"/>
                      <a:r>
                        <a:rPr lang="en-US" b="1" dirty="0" smtClean="0">
                          <a:solidFill>
                            <a:schemeClr val="tx2"/>
                          </a:solidFill>
                          <a:latin typeface="Franklin Gothic Book"/>
                          <a:cs typeface="Franklin Gothic Book"/>
                        </a:rPr>
                        <a:t>Focus of Activities</a:t>
                      </a:r>
                    </a:p>
                    <a:p>
                      <a:pPr algn="ctr"/>
                      <a:r>
                        <a:rPr lang="en-US" i="1" dirty="0" smtClean="0">
                          <a:solidFill>
                            <a:schemeClr val="tx2"/>
                          </a:solidFill>
                          <a:latin typeface="Franklin Gothic Book"/>
                          <a:cs typeface="Franklin Gothic Book"/>
                        </a:rPr>
                        <a:t>What are the key things that you do to achieve your objectives?</a:t>
                      </a:r>
                      <a:endParaRPr lang="en-US" i="1" dirty="0">
                        <a:solidFill>
                          <a:schemeClr val="tx2"/>
                        </a:solidFill>
                        <a:latin typeface="Franklin Gothic Book"/>
                        <a:cs typeface="Franklin Gothic Book"/>
                      </a:endParaRPr>
                    </a:p>
                  </a:txBody>
                  <a:tcPr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marR="0" algn="ctr">
                        <a:spcBef>
                          <a:spcPts val="200"/>
                        </a:spcBef>
                        <a:spcAft>
                          <a:spcPts val="200"/>
                        </a:spcAft>
                      </a:pPr>
                      <a:endParaRPr lang="en-US" sz="1800" b="1" dirty="0">
                        <a:solidFill>
                          <a:schemeClr val="accent2"/>
                        </a:solidFill>
                        <a:latin typeface="Franklin Gothic Book" pitchFamily="34" charset="0"/>
                        <a:ea typeface="Times New Roman"/>
                      </a:endParaRPr>
                    </a:p>
                  </a:txBody>
                  <a:tcPr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marR="0" algn="ctr">
                        <a:spcBef>
                          <a:spcPts val="200"/>
                        </a:spcBef>
                        <a:spcAft>
                          <a:spcPts val="200"/>
                        </a:spcAft>
                      </a:pPr>
                      <a:endParaRPr lang="en-US" sz="1800" b="1" dirty="0">
                        <a:solidFill>
                          <a:schemeClr val="accent2"/>
                        </a:solidFill>
                        <a:latin typeface="Franklin Gothic Book" pitchFamily="34" charset="0"/>
                        <a:ea typeface="Times New Roman"/>
                      </a:endParaRPr>
                    </a:p>
                  </a:txBody>
                  <a:tcPr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370840">
                <a:tc>
                  <a:txBody>
                    <a:bodyPr/>
                    <a:lstStyle/>
                    <a:p>
                      <a:pPr algn="ctr"/>
                      <a:r>
                        <a:rPr lang="en-US" b="1" dirty="0" smtClean="0">
                          <a:solidFill>
                            <a:schemeClr val="tx2"/>
                          </a:solidFill>
                          <a:latin typeface="Franklin Gothic Book"/>
                          <a:cs typeface="Franklin Gothic Book"/>
                        </a:rPr>
                        <a:t>Limits</a:t>
                      </a:r>
                      <a:r>
                        <a:rPr lang="en-US" b="1" baseline="0" dirty="0" smtClean="0">
                          <a:solidFill>
                            <a:schemeClr val="tx2"/>
                          </a:solidFill>
                          <a:latin typeface="Franklin Gothic Book"/>
                          <a:cs typeface="Franklin Gothic Book"/>
                        </a:rPr>
                        <a:t> of Authority</a:t>
                      </a:r>
                    </a:p>
                    <a:p>
                      <a:pPr algn="ctr"/>
                      <a:r>
                        <a:rPr lang="en-US" i="1" baseline="0" dirty="0" smtClean="0">
                          <a:solidFill>
                            <a:schemeClr val="tx2"/>
                          </a:solidFill>
                          <a:latin typeface="Franklin Gothic Book"/>
                          <a:cs typeface="Franklin Gothic Book"/>
                        </a:rPr>
                        <a:t>What determines the authority you have</a:t>
                      </a:r>
                      <a:r>
                        <a:rPr lang="en-US" baseline="0" dirty="0" smtClean="0">
                          <a:solidFill>
                            <a:schemeClr val="tx2"/>
                          </a:solidFill>
                          <a:latin typeface="Franklin Gothic Book"/>
                          <a:cs typeface="Franklin Gothic Book"/>
                        </a:rPr>
                        <a:t>?</a:t>
                      </a:r>
                      <a:endParaRPr lang="en-US" dirty="0">
                        <a:solidFill>
                          <a:schemeClr val="tx2"/>
                        </a:solidFill>
                        <a:latin typeface="Franklin Gothic Book"/>
                        <a:cs typeface="Franklin Gothic Book"/>
                      </a:endParaRPr>
                    </a:p>
                  </a:txBody>
                  <a:tcPr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marR="0" algn="ctr">
                        <a:spcBef>
                          <a:spcPts val="200"/>
                        </a:spcBef>
                        <a:spcAft>
                          <a:spcPts val="200"/>
                        </a:spcAft>
                      </a:pPr>
                      <a:endParaRPr lang="en-US" sz="1800" b="1" dirty="0">
                        <a:solidFill>
                          <a:schemeClr val="accent2"/>
                        </a:solidFill>
                        <a:latin typeface="Franklin Gothic Book" pitchFamily="34" charset="0"/>
                        <a:ea typeface="Times New Roman"/>
                      </a:endParaRPr>
                    </a:p>
                  </a:txBody>
                  <a:tcPr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marR="0" algn="ctr">
                        <a:spcBef>
                          <a:spcPts val="200"/>
                        </a:spcBef>
                        <a:spcAft>
                          <a:spcPts val="200"/>
                        </a:spcAft>
                      </a:pPr>
                      <a:endParaRPr lang="en-US" sz="1800" b="1" dirty="0">
                        <a:solidFill>
                          <a:schemeClr val="accent2"/>
                        </a:solidFill>
                        <a:latin typeface="Franklin Gothic Book" pitchFamily="34" charset="0"/>
                        <a:ea typeface="Times New Roman"/>
                      </a:endParaRPr>
                    </a:p>
                  </a:txBody>
                  <a:tcPr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411057">
                <a:tc>
                  <a:txBody>
                    <a:bodyPr/>
                    <a:lstStyle/>
                    <a:p>
                      <a:pPr algn="ctr"/>
                      <a:r>
                        <a:rPr lang="en-US" b="1" dirty="0" smtClean="0">
                          <a:solidFill>
                            <a:schemeClr val="tx2"/>
                          </a:solidFill>
                          <a:latin typeface="Franklin Gothic Book"/>
                          <a:cs typeface="Franklin Gothic Book"/>
                        </a:rPr>
                        <a:t>Measure of Success</a:t>
                      </a:r>
                    </a:p>
                    <a:p>
                      <a:pPr algn="ctr"/>
                      <a:r>
                        <a:rPr lang="en-US" i="1" dirty="0" smtClean="0">
                          <a:solidFill>
                            <a:schemeClr val="tx2"/>
                          </a:solidFill>
                          <a:latin typeface="Franklin Gothic Book"/>
                          <a:cs typeface="Franklin Gothic Book"/>
                        </a:rPr>
                        <a:t>What are the criteria used to measure your level of success?</a:t>
                      </a:r>
                      <a:endParaRPr lang="en-US" i="1" dirty="0">
                        <a:solidFill>
                          <a:schemeClr val="tx2"/>
                        </a:solidFill>
                        <a:latin typeface="Franklin Gothic Book"/>
                        <a:cs typeface="Franklin Gothic Book"/>
                      </a:endParaRPr>
                    </a:p>
                  </a:txBody>
                  <a:tcPr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a:spcBef>
                          <a:spcPts val="200"/>
                        </a:spcBef>
                        <a:spcAft>
                          <a:spcPts val="200"/>
                        </a:spcAft>
                      </a:pPr>
                      <a:endParaRPr lang="en-US" sz="1800" b="1" dirty="0">
                        <a:solidFill>
                          <a:schemeClr val="accent2"/>
                        </a:solidFill>
                        <a:latin typeface="Franklin Gothic Book" pitchFamily="34" charset="0"/>
                        <a:ea typeface="Times New Roman"/>
                      </a:endParaRPr>
                    </a:p>
                  </a:txBody>
                  <a:tcPr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a:spcBef>
                          <a:spcPts val="200"/>
                        </a:spcBef>
                        <a:spcAft>
                          <a:spcPts val="200"/>
                        </a:spcAft>
                      </a:pPr>
                      <a:endParaRPr lang="en-US" sz="1800" b="1" dirty="0">
                        <a:solidFill>
                          <a:schemeClr val="accent2"/>
                        </a:solidFill>
                        <a:latin typeface="Franklin Gothic Book" pitchFamily="34" charset="0"/>
                        <a:ea typeface="Times New Roman"/>
                      </a:endParaRPr>
                    </a:p>
                  </a:txBody>
                  <a:tcPr marT="0" marB="0"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sp>
        <p:nvSpPr>
          <p:cNvPr id="6" name="TextBox 5"/>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3</a:t>
            </a:r>
          </a:p>
        </p:txBody>
      </p:sp>
      <p:sp>
        <p:nvSpPr>
          <p:cNvPr id="7"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6</a:t>
            </a:fld>
            <a:endParaRPr lang="en-US" dirty="0"/>
          </a:p>
        </p:txBody>
      </p:sp>
      <p:sp>
        <p:nvSpPr>
          <p:cNvPr id="10" name="Rectangle 9"/>
          <p:cNvSpPr/>
          <p:nvPr/>
        </p:nvSpPr>
        <p:spPr>
          <a:xfrm>
            <a:off x="5288425" y="3117867"/>
            <a:ext cx="1491550" cy="646331"/>
          </a:xfrm>
          <a:prstGeom prst="rect">
            <a:avLst/>
          </a:prstGeom>
        </p:spPr>
        <p:txBody>
          <a:bodyPr wrap="square">
            <a:spAutoFit/>
          </a:bodyPr>
          <a:lstStyle/>
          <a:p>
            <a:pPr algn="ctr">
              <a:defRPr/>
            </a:pPr>
            <a:r>
              <a:rPr lang="en-US" b="1" dirty="0" smtClean="0">
                <a:solidFill>
                  <a:schemeClr val="accent2"/>
                </a:solidFill>
                <a:latin typeface="Franklin Gothic Book" pitchFamily="34" charset="0"/>
                <a:ea typeface="Times New Roman"/>
              </a:rPr>
              <a:t>Complete</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the Project</a:t>
            </a:r>
          </a:p>
        </p:txBody>
      </p:sp>
      <p:sp>
        <p:nvSpPr>
          <p:cNvPr id="11" name="Rectangle 10"/>
          <p:cNvSpPr/>
          <p:nvPr/>
        </p:nvSpPr>
        <p:spPr>
          <a:xfrm>
            <a:off x="7371793" y="3117867"/>
            <a:ext cx="1150129"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Satisfy</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the Client</a:t>
            </a:r>
            <a:endParaRPr lang="en-US" b="1" dirty="0">
              <a:solidFill>
                <a:schemeClr val="accent2"/>
              </a:solidFill>
              <a:latin typeface="Franklin Gothic Book" pitchFamily="34" charset="0"/>
              <a:ea typeface="Times New Roman"/>
            </a:endParaRPr>
          </a:p>
        </p:txBody>
      </p:sp>
      <p:sp>
        <p:nvSpPr>
          <p:cNvPr id="12" name="Rectangle 11"/>
          <p:cNvSpPr/>
          <p:nvPr/>
        </p:nvSpPr>
        <p:spPr>
          <a:xfrm>
            <a:off x="5137848" y="3896210"/>
            <a:ext cx="1792705"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Track Progress, </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Respond</a:t>
            </a:r>
            <a:endParaRPr lang="en-US" b="1" dirty="0">
              <a:solidFill>
                <a:schemeClr val="accent2"/>
              </a:solidFill>
              <a:latin typeface="Franklin Gothic Book" pitchFamily="34" charset="0"/>
              <a:ea typeface="Times New Roman"/>
            </a:endParaRPr>
          </a:p>
        </p:txBody>
      </p:sp>
      <p:sp>
        <p:nvSpPr>
          <p:cNvPr id="13" name="Rectangle 12"/>
          <p:cNvSpPr/>
          <p:nvPr/>
        </p:nvSpPr>
        <p:spPr>
          <a:xfrm>
            <a:off x="6882063" y="3896210"/>
            <a:ext cx="2129589"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Understand Needs, </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Status Updates</a:t>
            </a:r>
            <a:endParaRPr lang="en-US" b="1" dirty="0">
              <a:solidFill>
                <a:schemeClr val="accent2"/>
              </a:solidFill>
              <a:latin typeface="Franklin Gothic Book" pitchFamily="34" charset="0"/>
              <a:ea typeface="Times New Roman"/>
            </a:endParaRPr>
          </a:p>
        </p:txBody>
      </p:sp>
      <p:sp>
        <p:nvSpPr>
          <p:cNvPr id="14" name="Rectangle 13"/>
          <p:cNvSpPr/>
          <p:nvPr/>
        </p:nvSpPr>
        <p:spPr>
          <a:xfrm>
            <a:off x="5192172" y="4674553"/>
            <a:ext cx="1684056"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Project</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Charter</a:t>
            </a:r>
            <a:endParaRPr lang="en-US" b="1" dirty="0">
              <a:solidFill>
                <a:schemeClr val="accent2"/>
              </a:solidFill>
              <a:latin typeface="Franklin Gothic Book" pitchFamily="34" charset="0"/>
              <a:ea typeface="Times New Roman"/>
            </a:endParaRPr>
          </a:p>
        </p:txBody>
      </p:sp>
      <p:sp>
        <p:nvSpPr>
          <p:cNvPr id="15" name="Rectangle 14"/>
          <p:cNvSpPr/>
          <p:nvPr/>
        </p:nvSpPr>
        <p:spPr>
          <a:xfrm>
            <a:off x="7104829" y="4674553"/>
            <a:ext cx="1684056"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Ability to</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Influence</a:t>
            </a:r>
            <a:endParaRPr lang="en-US" b="1" dirty="0">
              <a:solidFill>
                <a:schemeClr val="accent2"/>
              </a:solidFill>
              <a:latin typeface="Franklin Gothic Book" pitchFamily="34" charset="0"/>
              <a:ea typeface="Times New Roman"/>
            </a:endParaRPr>
          </a:p>
        </p:txBody>
      </p:sp>
      <p:sp>
        <p:nvSpPr>
          <p:cNvPr id="16" name="Rectangle 15"/>
          <p:cNvSpPr/>
          <p:nvPr/>
        </p:nvSpPr>
        <p:spPr>
          <a:xfrm>
            <a:off x="5192172" y="5452897"/>
            <a:ext cx="1684056"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On-time</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On-budget</a:t>
            </a:r>
            <a:endParaRPr lang="en-US" b="1" dirty="0">
              <a:solidFill>
                <a:schemeClr val="accent2"/>
              </a:solidFill>
              <a:latin typeface="Franklin Gothic Book" pitchFamily="34" charset="0"/>
              <a:ea typeface="Times New Roman"/>
            </a:endParaRPr>
          </a:p>
        </p:txBody>
      </p:sp>
      <p:sp>
        <p:nvSpPr>
          <p:cNvPr id="17" name="Rectangle 16"/>
          <p:cNvSpPr/>
          <p:nvPr/>
        </p:nvSpPr>
        <p:spPr>
          <a:xfrm>
            <a:off x="7285120" y="5452897"/>
            <a:ext cx="1323474"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Repeat</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Business</a:t>
            </a:r>
            <a:endParaRPr lang="en-US" b="1" dirty="0">
              <a:solidFill>
                <a:schemeClr val="accent2"/>
              </a:solidFill>
              <a:latin typeface="Franklin Gothic Book" pitchFamily="34" charset="0"/>
              <a:ea typeface="Times New Roman"/>
            </a:endParaRPr>
          </a:p>
        </p:txBody>
      </p:sp>
    </p:spTree>
    <p:extLst>
      <p:ext uri="{BB962C8B-B14F-4D97-AF65-F5344CB8AC3E}">
        <p14:creationId xmlns:p14="http://schemas.microsoft.com/office/powerpoint/2010/main" val="39392528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979057" y="132198"/>
            <a:ext cx="2415633" cy="3632000"/>
          </a:xfrm>
          <a:prstGeom prst="rect">
            <a:avLst/>
          </a:prstGeom>
        </p:spPr>
      </p:pic>
      <p:sp>
        <p:nvSpPr>
          <p:cNvPr id="2" name="Title 1"/>
          <p:cNvSpPr>
            <a:spLocks noGrp="1"/>
          </p:cNvSpPr>
          <p:nvPr>
            <p:ph type="title"/>
          </p:nvPr>
        </p:nvSpPr>
        <p:spPr>
          <a:xfrm>
            <a:off x="783390" y="132197"/>
            <a:ext cx="8071290" cy="1889107"/>
          </a:xfrm>
        </p:spPr>
        <p:txBody>
          <a:bodyPr>
            <a:normAutofit fontScale="90000"/>
          </a:bodyPr>
          <a:lstStyle/>
          <a:p>
            <a:r>
              <a:rPr lang="en-US" dirty="0" smtClean="0"/>
              <a:t>B. How Does Relationship </a:t>
            </a:r>
            <a:br>
              <a:rPr lang="en-US" dirty="0" smtClean="0"/>
            </a:br>
            <a:r>
              <a:rPr lang="en-US" dirty="0" smtClean="0"/>
              <a:t>	 Management Differ from </a:t>
            </a:r>
            <a:r>
              <a:rPr lang="en-US" dirty="0"/>
              <a:t> </a:t>
            </a:r>
            <a:r>
              <a:rPr lang="en-US" dirty="0" smtClean="0"/>
              <a:t> </a:t>
            </a:r>
            <a:br>
              <a:rPr lang="en-US" dirty="0" smtClean="0"/>
            </a:br>
            <a:r>
              <a:rPr lang="en-US" dirty="0" smtClean="0"/>
              <a:t>   </a:t>
            </a:r>
            <a:r>
              <a:rPr lang="en-US" sz="2900" dirty="0" smtClean="0"/>
              <a:t>  </a:t>
            </a:r>
            <a:r>
              <a:rPr lang="en-US" dirty="0" smtClean="0"/>
              <a:t>Project Management?</a:t>
            </a:r>
            <a:endParaRPr lang="en-US" dirty="0"/>
          </a:p>
        </p:txBody>
      </p:sp>
      <p:sp>
        <p:nvSpPr>
          <p:cNvPr id="4" name="TextBox 3"/>
          <p:cNvSpPr txBox="1"/>
          <p:nvPr/>
        </p:nvSpPr>
        <p:spPr>
          <a:xfrm>
            <a:off x="8754150" y="5622661"/>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graphicFrame>
        <p:nvGraphicFramePr>
          <p:cNvPr id="5" name="Table 4"/>
          <p:cNvGraphicFramePr>
            <a:graphicFrameLocks noGrp="1"/>
          </p:cNvGraphicFramePr>
          <p:nvPr>
            <p:extLst/>
          </p:nvPr>
        </p:nvGraphicFramePr>
        <p:xfrm>
          <a:off x="931334" y="2487090"/>
          <a:ext cx="7789333" cy="3749040"/>
        </p:xfrm>
        <a:graphic>
          <a:graphicData uri="http://schemas.openxmlformats.org/drawingml/2006/table">
            <a:tbl>
              <a:tblPr firstRow="1" bandRow="1">
                <a:tableStyleId>{2D5ABB26-0587-4C30-8999-92F81FD0307C}</a:tableStyleId>
              </a:tblPr>
              <a:tblGrid>
                <a:gridCol w="4190999"/>
                <a:gridCol w="1820334"/>
                <a:gridCol w="1778000"/>
              </a:tblGrid>
              <a:tr h="370840">
                <a:tc>
                  <a:txBody>
                    <a:bodyPr/>
                    <a:lstStyle/>
                    <a:p>
                      <a:pPr algn="ctr"/>
                      <a:endParaRPr lang="en-US" b="1" dirty="0">
                        <a:solidFill>
                          <a:schemeClr val="tx2"/>
                        </a:solidFill>
                        <a:latin typeface="Franklin Gothic Book"/>
                        <a:cs typeface="Franklin Gothic Book"/>
                      </a:endParaRPr>
                    </a:p>
                  </a:txBody>
                  <a:tcP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US" b="1" dirty="0" smtClean="0">
                          <a:solidFill>
                            <a:schemeClr val="tx2"/>
                          </a:solidFill>
                          <a:latin typeface="Franklin Gothic Book"/>
                          <a:cs typeface="Franklin Gothic Book"/>
                        </a:rPr>
                        <a:t>Project Management</a:t>
                      </a:r>
                      <a:endParaRPr lang="en-US" b="1" dirty="0">
                        <a:solidFill>
                          <a:schemeClr val="tx2"/>
                        </a:solidFill>
                        <a:latin typeface="Franklin Gothic Book"/>
                        <a:cs typeface="Franklin Gothic Book"/>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US" b="1" dirty="0" smtClean="0">
                          <a:solidFill>
                            <a:schemeClr val="tx2"/>
                          </a:solidFill>
                          <a:latin typeface="Franklin Gothic Book"/>
                          <a:cs typeface="Franklin Gothic Book"/>
                        </a:rPr>
                        <a:t>Relationship Management</a:t>
                      </a:r>
                      <a:endParaRPr lang="en-US" b="1" dirty="0">
                        <a:solidFill>
                          <a:schemeClr val="tx2"/>
                        </a:solidFill>
                        <a:latin typeface="Franklin Gothic Book"/>
                        <a:cs typeface="Franklin Gothic Book"/>
                      </a:endParaRPr>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370840">
                <a:tc>
                  <a:txBody>
                    <a:bodyPr/>
                    <a:lstStyle/>
                    <a:p>
                      <a:pPr algn="ctr"/>
                      <a:r>
                        <a:rPr lang="en-US" b="1" dirty="0" smtClean="0">
                          <a:solidFill>
                            <a:schemeClr val="tx2"/>
                          </a:solidFill>
                          <a:latin typeface="Franklin Gothic Book"/>
                          <a:cs typeface="Franklin Gothic Book"/>
                        </a:rPr>
                        <a:t>Scope of Objectives</a:t>
                      </a:r>
                    </a:p>
                    <a:p>
                      <a:pPr algn="ctr"/>
                      <a:r>
                        <a:rPr lang="en-US" i="1" dirty="0" smtClean="0">
                          <a:solidFill>
                            <a:schemeClr val="tx2"/>
                          </a:solidFill>
                          <a:latin typeface="Franklin Gothic Book"/>
                          <a:cs typeface="Franklin Gothic Book"/>
                        </a:rPr>
                        <a:t>What</a:t>
                      </a:r>
                      <a:r>
                        <a:rPr lang="en-US" i="1" baseline="0" dirty="0" smtClean="0">
                          <a:solidFill>
                            <a:schemeClr val="tx2"/>
                          </a:solidFill>
                          <a:latin typeface="Franklin Gothic Book"/>
                          <a:cs typeface="Franklin Gothic Book"/>
                        </a:rPr>
                        <a:t> is your bottom line objective</a:t>
                      </a:r>
                      <a:r>
                        <a:rPr lang="en-US" baseline="0" dirty="0" smtClean="0">
                          <a:solidFill>
                            <a:schemeClr val="tx2"/>
                          </a:solidFill>
                          <a:latin typeface="Franklin Gothic Book"/>
                          <a:cs typeface="Franklin Gothic Book"/>
                        </a:rPr>
                        <a:t>?</a:t>
                      </a:r>
                      <a:endParaRPr lang="en-US" dirty="0">
                        <a:solidFill>
                          <a:schemeClr val="tx2"/>
                        </a:solidFill>
                        <a:latin typeface="Franklin Gothic Book"/>
                        <a:cs typeface="Franklin Gothic Book"/>
                      </a:endParaRPr>
                    </a:p>
                  </a:txBody>
                  <a:tcP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370840">
                <a:tc>
                  <a:txBody>
                    <a:bodyPr/>
                    <a:lstStyle/>
                    <a:p>
                      <a:pPr algn="ctr"/>
                      <a:r>
                        <a:rPr lang="en-US" b="1" dirty="0" smtClean="0">
                          <a:solidFill>
                            <a:schemeClr val="tx2"/>
                          </a:solidFill>
                          <a:latin typeface="Franklin Gothic Book"/>
                          <a:cs typeface="Franklin Gothic Book"/>
                        </a:rPr>
                        <a:t>Focus of Activities</a:t>
                      </a:r>
                    </a:p>
                    <a:p>
                      <a:pPr algn="ctr"/>
                      <a:r>
                        <a:rPr lang="en-US" i="1" dirty="0" smtClean="0">
                          <a:solidFill>
                            <a:schemeClr val="tx2"/>
                          </a:solidFill>
                          <a:latin typeface="Franklin Gothic Book"/>
                          <a:cs typeface="Franklin Gothic Book"/>
                        </a:rPr>
                        <a:t>What are the key things that you do to achieve your objectives?</a:t>
                      </a:r>
                      <a:endParaRPr lang="en-US" i="1" dirty="0">
                        <a:solidFill>
                          <a:schemeClr val="tx2"/>
                        </a:solidFill>
                        <a:latin typeface="Franklin Gothic Book"/>
                        <a:cs typeface="Franklin Gothic Book"/>
                      </a:endParaRPr>
                    </a:p>
                  </a:txBody>
                  <a:tcP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370840">
                <a:tc>
                  <a:txBody>
                    <a:bodyPr/>
                    <a:lstStyle/>
                    <a:p>
                      <a:pPr algn="ctr"/>
                      <a:r>
                        <a:rPr lang="en-US" b="1" dirty="0" smtClean="0">
                          <a:solidFill>
                            <a:schemeClr val="tx2"/>
                          </a:solidFill>
                          <a:latin typeface="Franklin Gothic Book"/>
                          <a:cs typeface="Franklin Gothic Book"/>
                        </a:rPr>
                        <a:t>Limits</a:t>
                      </a:r>
                      <a:r>
                        <a:rPr lang="en-US" b="1" baseline="0" dirty="0" smtClean="0">
                          <a:solidFill>
                            <a:schemeClr val="tx2"/>
                          </a:solidFill>
                          <a:latin typeface="Franklin Gothic Book"/>
                          <a:cs typeface="Franklin Gothic Book"/>
                        </a:rPr>
                        <a:t> of Authority</a:t>
                      </a:r>
                    </a:p>
                    <a:p>
                      <a:pPr algn="ctr"/>
                      <a:r>
                        <a:rPr lang="en-US" i="1" baseline="0" dirty="0" smtClean="0">
                          <a:solidFill>
                            <a:schemeClr val="tx2"/>
                          </a:solidFill>
                          <a:latin typeface="Franklin Gothic Book"/>
                          <a:cs typeface="Franklin Gothic Book"/>
                        </a:rPr>
                        <a:t>What determines the authority you have</a:t>
                      </a:r>
                      <a:r>
                        <a:rPr lang="en-US" baseline="0" dirty="0" smtClean="0">
                          <a:solidFill>
                            <a:schemeClr val="tx2"/>
                          </a:solidFill>
                          <a:latin typeface="Franklin Gothic Book"/>
                          <a:cs typeface="Franklin Gothic Book"/>
                        </a:rPr>
                        <a:t>?</a:t>
                      </a:r>
                      <a:endParaRPr lang="en-US" dirty="0">
                        <a:solidFill>
                          <a:schemeClr val="tx2"/>
                        </a:solidFill>
                        <a:latin typeface="Franklin Gothic Book"/>
                        <a:cs typeface="Franklin Gothic Book"/>
                      </a:endParaRPr>
                    </a:p>
                  </a:txBody>
                  <a:tcP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411057">
                <a:tc>
                  <a:txBody>
                    <a:bodyPr/>
                    <a:lstStyle/>
                    <a:p>
                      <a:pPr algn="ctr"/>
                      <a:r>
                        <a:rPr lang="en-US" b="1" dirty="0" smtClean="0">
                          <a:solidFill>
                            <a:schemeClr val="tx2"/>
                          </a:solidFill>
                          <a:latin typeface="Franklin Gothic Book"/>
                          <a:cs typeface="Franklin Gothic Book"/>
                        </a:rPr>
                        <a:t>Measure of Success</a:t>
                      </a:r>
                    </a:p>
                    <a:p>
                      <a:pPr algn="ctr"/>
                      <a:r>
                        <a:rPr lang="en-US" i="1" dirty="0" smtClean="0">
                          <a:solidFill>
                            <a:schemeClr val="tx2"/>
                          </a:solidFill>
                          <a:latin typeface="Franklin Gothic Book"/>
                          <a:cs typeface="Franklin Gothic Book"/>
                        </a:rPr>
                        <a:t>What are the criteria used to measure your level of success?</a:t>
                      </a:r>
                      <a:endParaRPr lang="en-US" i="1" dirty="0">
                        <a:solidFill>
                          <a:schemeClr val="tx2"/>
                        </a:solidFill>
                        <a:latin typeface="Franklin Gothic Book"/>
                        <a:cs typeface="Franklin Gothic Book"/>
                      </a:endParaRPr>
                    </a:p>
                  </a:txBody>
                  <a:tcP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sp>
        <p:nvSpPr>
          <p:cNvPr id="6" name="TextBox 5"/>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3</a:t>
            </a:r>
          </a:p>
        </p:txBody>
      </p:sp>
      <p:sp>
        <p:nvSpPr>
          <p:cNvPr id="8"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7</a:t>
            </a:fld>
            <a:endParaRPr lang="en-US" dirty="0"/>
          </a:p>
        </p:txBody>
      </p:sp>
      <p:sp>
        <p:nvSpPr>
          <p:cNvPr id="10" name="Rectangle 9"/>
          <p:cNvSpPr/>
          <p:nvPr/>
        </p:nvSpPr>
        <p:spPr>
          <a:xfrm>
            <a:off x="5288425" y="3117867"/>
            <a:ext cx="1491550" cy="646331"/>
          </a:xfrm>
          <a:prstGeom prst="rect">
            <a:avLst/>
          </a:prstGeom>
        </p:spPr>
        <p:txBody>
          <a:bodyPr wrap="square">
            <a:spAutoFit/>
          </a:bodyPr>
          <a:lstStyle/>
          <a:p>
            <a:pPr algn="ctr">
              <a:defRPr/>
            </a:pPr>
            <a:r>
              <a:rPr lang="en-US" b="1" dirty="0" smtClean="0">
                <a:solidFill>
                  <a:schemeClr val="accent2"/>
                </a:solidFill>
                <a:latin typeface="Franklin Gothic Book" pitchFamily="34" charset="0"/>
                <a:ea typeface="Times New Roman"/>
              </a:rPr>
              <a:t>Complete</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the Project</a:t>
            </a:r>
          </a:p>
        </p:txBody>
      </p:sp>
      <p:sp>
        <p:nvSpPr>
          <p:cNvPr id="11" name="Rectangle 10"/>
          <p:cNvSpPr/>
          <p:nvPr/>
        </p:nvSpPr>
        <p:spPr>
          <a:xfrm>
            <a:off x="7371793" y="3117867"/>
            <a:ext cx="1150129"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Satisfy</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the Client</a:t>
            </a:r>
            <a:endParaRPr lang="en-US" b="1" dirty="0">
              <a:solidFill>
                <a:schemeClr val="accent2"/>
              </a:solidFill>
              <a:latin typeface="Franklin Gothic Book" pitchFamily="34" charset="0"/>
              <a:ea typeface="Times New Roman"/>
            </a:endParaRPr>
          </a:p>
        </p:txBody>
      </p:sp>
      <p:sp>
        <p:nvSpPr>
          <p:cNvPr id="12" name="Rectangle 11"/>
          <p:cNvSpPr/>
          <p:nvPr/>
        </p:nvSpPr>
        <p:spPr>
          <a:xfrm>
            <a:off x="5137848" y="3896210"/>
            <a:ext cx="1792705"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Track Progress, </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Respond</a:t>
            </a:r>
            <a:endParaRPr lang="en-US" b="1" dirty="0">
              <a:solidFill>
                <a:schemeClr val="accent2"/>
              </a:solidFill>
              <a:latin typeface="Franklin Gothic Book" pitchFamily="34" charset="0"/>
              <a:ea typeface="Times New Roman"/>
            </a:endParaRPr>
          </a:p>
        </p:txBody>
      </p:sp>
      <p:sp>
        <p:nvSpPr>
          <p:cNvPr id="13" name="Rectangle 12"/>
          <p:cNvSpPr/>
          <p:nvPr/>
        </p:nvSpPr>
        <p:spPr>
          <a:xfrm>
            <a:off x="6882063" y="3896210"/>
            <a:ext cx="2129589"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Understand Needs, </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Status Updates</a:t>
            </a:r>
            <a:endParaRPr lang="en-US" b="1" dirty="0">
              <a:solidFill>
                <a:schemeClr val="accent2"/>
              </a:solidFill>
              <a:latin typeface="Franklin Gothic Book" pitchFamily="34" charset="0"/>
              <a:ea typeface="Times New Roman"/>
            </a:endParaRPr>
          </a:p>
        </p:txBody>
      </p:sp>
      <p:sp>
        <p:nvSpPr>
          <p:cNvPr id="14" name="Rectangle 13"/>
          <p:cNvSpPr/>
          <p:nvPr/>
        </p:nvSpPr>
        <p:spPr>
          <a:xfrm>
            <a:off x="5192172" y="4674553"/>
            <a:ext cx="1684056"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Project</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Charter</a:t>
            </a:r>
            <a:endParaRPr lang="en-US" b="1" dirty="0">
              <a:solidFill>
                <a:schemeClr val="accent2"/>
              </a:solidFill>
              <a:latin typeface="Franklin Gothic Book" pitchFamily="34" charset="0"/>
              <a:ea typeface="Times New Roman"/>
            </a:endParaRPr>
          </a:p>
        </p:txBody>
      </p:sp>
      <p:sp>
        <p:nvSpPr>
          <p:cNvPr id="15" name="Rectangle 14"/>
          <p:cNvSpPr/>
          <p:nvPr/>
        </p:nvSpPr>
        <p:spPr>
          <a:xfrm>
            <a:off x="7104829" y="4674553"/>
            <a:ext cx="1684056"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Ability to</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Influence</a:t>
            </a:r>
            <a:endParaRPr lang="en-US" b="1" dirty="0">
              <a:solidFill>
                <a:schemeClr val="accent2"/>
              </a:solidFill>
              <a:latin typeface="Franklin Gothic Book" pitchFamily="34" charset="0"/>
              <a:ea typeface="Times New Roman"/>
            </a:endParaRPr>
          </a:p>
        </p:txBody>
      </p:sp>
      <p:sp>
        <p:nvSpPr>
          <p:cNvPr id="16" name="Rectangle 15"/>
          <p:cNvSpPr/>
          <p:nvPr/>
        </p:nvSpPr>
        <p:spPr>
          <a:xfrm>
            <a:off x="5192172" y="5452897"/>
            <a:ext cx="1684056"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On-time</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On-budget</a:t>
            </a:r>
            <a:endParaRPr lang="en-US" b="1" dirty="0">
              <a:solidFill>
                <a:schemeClr val="accent2"/>
              </a:solidFill>
              <a:latin typeface="Franklin Gothic Book" pitchFamily="34" charset="0"/>
              <a:ea typeface="Times New Roman"/>
            </a:endParaRPr>
          </a:p>
        </p:txBody>
      </p:sp>
      <p:sp>
        <p:nvSpPr>
          <p:cNvPr id="17" name="Rectangle 16"/>
          <p:cNvSpPr/>
          <p:nvPr/>
        </p:nvSpPr>
        <p:spPr>
          <a:xfrm>
            <a:off x="7285120" y="5452897"/>
            <a:ext cx="1323474"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Repeat</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Business</a:t>
            </a:r>
            <a:endParaRPr lang="en-US" b="1" dirty="0">
              <a:solidFill>
                <a:schemeClr val="accent2"/>
              </a:solidFill>
              <a:latin typeface="Franklin Gothic Book" pitchFamily="34" charset="0"/>
              <a:ea typeface="Times New Roman"/>
            </a:endParaRPr>
          </a:p>
        </p:txBody>
      </p:sp>
    </p:spTree>
    <p:extLst>
      <p:ext uri="{BB962C8B-B14F-4D97-AF65-F5344CB8AC3E}">
        <p14:creationId xmlns:p14="http://schemas.microsoft.com/office/powerpoint/2010/main" val="22808245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979057" y="132198"/>
            <a:ext cx="2415633" cy="3632000"/>
          </a:xfrm>
          <a:prstGeom prst="rect">
            <a:avLst/>
          </a:prstGeom>
        </p:spPr>
      </p:pic>
      <p:sp>
        <p:nvSpPr>
          <p:cNvPr id="2" name="Title 1"/>
          <p:cNvSpPr>
            <a:spLocks noGrp="1"/>
          </p:cNvSpPr>
          <p:nvPr>
            <p:ph type="title"/>
          </p:nvPr>
        </p:nvSpPr>
        <p:spPr>
          <a:xfrm>
            <a:off x="783390" y="132197"/>
            <a:ext cx="8071290" cy="2057549"/>
          </a:xfrm>
        </p:spPr>
        <p:txBody>
          <a:bodyPr>
            <a:normAutofit fontScale="90000"/>
          </a:bodyPr>
          <a:lstStyle/>
          <a:p>
            <a:r>
              <a:rPr lang="en-US" dirty="0" smtClean="0"/>
              <a:t>B. How Does Relationship </a:t>
            </a:r>
            <a:br>
              <a:rPr lang="en-US" dirty="0" smtClean="0"/>
            </a:br>
            <a:r>
              <a:rPr lang="en-US" dirty="0" smtClean="0"/>
              <a:t>	 Management Differ from </a:t>
            </a:r>
            <a:r>
              <a:rPr lang="en-US" dirty="0"/>
              <a:t> </a:t>
            </a:r>
            <a:r>
              <a:rPr lang="en-US" dirty="0" smtClean="0"/>
              <a:t> </a:t>
            </a:r>
            <a:br>
              <a:rPr lang="en-US" dirty="0" smtClean="0"/>
            </a:br>
            <a:r>
              <a:rPr lang="en-US" dirty="0" smtClean="0"/>
              <a:t>   </a:t>
            </a:r>
            <a:r>
              <a:rPr lang="en-US" sz="2900" dirty="0" smtClean="0"/>
              <a:t>  </a:t>
            </a:r>
            <a:r>
              <a:rPr lang="en-US" dirty="0" smtClean="0"/>
              <a:t>Project Management?</a:t>
            </a:r>
            <a:endParaRPr lang="en-US" dirty="0"/>
          </a:p>
        </p:txBody>
      </p:sp>
      <p:sp>
        <p:nvSpPr>
          <p:cNvPr id="4" name="TextBox 3"/>
          <p:cNvSpPr txBox="1"/>
          <p:nvPr/>
        </p:nvSpPr>
        <p:spPr>
          <a:xfrm>
            <a:off x="8754150" y="5622661"/>
            <a:ext cx="389850" cy="830997"/>
          </a:xfrm>
          <a:prstGeom prst="rect">
            <a:avLst/>
          </a:prstGeom>
          <a:noFill/>
        </p:spPr>
        <p:txBody>
          <a:bodyPr wrap="none" rtlCol="0">
            <a:spAutoFit/>
          </a:bodyPr>
          <a:lstStyle/>
          <a:p>
            <a:r>
              <a:rPr lang="en-US" sz="4800" b="1" dirty="0" smtClean="0">
                <a:solidFill>
                  <a:schemeClr val="bg1">
                    <a:lumMod val="95000"/>
                  </a:schemeClr>
                </a:solidFill>
                <a:latin typeface="Arial Black" pitchFamily="34" charset="0"/>
              </a:rPr>
              <a:t>-</a:t>
            </a:r>
            <a:endParaRPr lang="en-US" sz="4800" b="1" dirty="0">
              <a:solidFill>
                <a:schemeClr val="bg1">
                  <a:lumMod val="95000"/>
                </a:schemeClr>
              </a:solidFill>
              <a:latin typeface="Arial Black" pitchFamily="34" charset="0"/>
            </a:endParaRPr>
          </a:p>
        </p:txBody>
      </p:sp>
      <p:graphicFrame>
        <p:nvGraphicFramePr>
          <p:cNvPr id="5" name="Table 4"/>
          <p:cNvGraphicFramePr>
            <a:graphicFrameLocks noGrp="1"/>
          </p:cNvGraphicFramePr>
          <p:nvPr>
            <p:extLst/>
          </p:nvPr>
        </p:nvGraphicFramePr>
        <p:xfrm>
          <a:off x="931334" y="2487090"/>
          <a:ext cx="7789333" cy="3749040"/>
        </p:xfrm>
        <a:graphic>
          <a:graphicData uri="http://schemas.openxmlformats.org/drawingml/2006/table">
            <a:tbl>
              <a:tblPr firstRow="1" bandRow="1">
                <a:tableStyleId>{2D5ABB26-0587-4C30-8999-92F81FD0307C}</a:tableStyleId>
              </a:tblPr>
              <a:tblGrid>
                <a:gridCol w="4190999"/>
                <a:gridCol w="1820334"/>
                <a:gridCol w="1778000"/>
              </a:tblGrid>
              <a:tr h="370840">
                <a:tc>
                  <a:txBody>
                    <a:bodyPr/>
                    <a:lstStyle/>
                    <a:p>
                      <a:pPr algn="ctr"/>
                      <a:endParaRPr lang="en-US" b="1" dirty="0">
                        <a:solidFill>
                          <a:schemeClr val="tx2"/>
                        </a:solidFill>
                        <a:latin typeface="Franklin Gothic Book"/>
                        <a:cs typeface="Franklin Gothic Book"/>
                      </a:endParaRPr>
                    </a:p>
                  </a:txBody>
                  <a:tcP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US" b="1" dirty="0" smtClean="0">
                          <a:solidFill>
                            <a:schemeClr val="tx2"/>
                          </a:solidFill>
                          <a:latin typeface="Franklin Gothic Book"/>
                          <a:cs typeface="Franklin Gothic Book"/>
                        </a:rPr>
                        <a:t>Project Management</a:t>
                      </a:r>
                      <a:endParaRPr lang="en-US" b="1" dirty="0">
                        <a:solidFill>
                          <a:schemeClr val="tx2"/>
                        </a:solidFill>
                        <a:latin typeface="Franklin Gothic Book"/>
                        <a:cs typeface="Franklin Gothic Book"/>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US" b="1" dirty="0" smtClean="0">
                          <a:solidFill>
                            <a:schemeClr val="tx2"/>
                          </a:solidFill>
                          <a:latin typeface="Franklin Gothic Book"/>
                          <a:cs typeface="Franklin Gothic Book"/>
                        </a:rPr>
                        <a:t>Relationship Management</a:t>
                      </a:r>
                      <a:endParaRPr lang="en-US" b="1" dirty="0">
                        <a:solidFill>
                          <a:schemeClr val="tx2"/>
                        </a:solidFill>
                        <a:latin typeface="Franklin Gothic Book"/>
                        <a:cs typeface="Franklin Gothic Book"/>
                      </a:endParaRPr>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370840">
                <a:tc>
                  <a:txBody>
                    <a:bodyPr/>
                    <a:lstStyle/>
                    <a:p>
                      <a:pPr algn="ctr"/>
                      <a:r>
                        <a:rPr lang="en-US" b="1" dirty="0" smtClean="0">
                          <a:solidFill>
                            <a:schemeClr val="tx2"/>
                          </a:solidFill>
                          <a:latin typeface="Franklin Gothic Book"/>
                          <a:cs typeface="Franklin Gothic Book"/>
                        </a:rPr>
                        <a:t>Scope of Objectives</a:t>
                      </a:r>
                    </a:p>
                    <a:p>
                      <a:pPr algn="ctr"/>
                      <a:r>
                        <a:rPr lang="en-US" i="1" dirty="0" smtClean="0">
                          <a:solidFill>
                            <a:schemeClr val="tx2"/>
                          </a:solidFill>
                          <a:latin typeface="Franklin Gothic Book"/>
                          <a:cs typeface="Franklin Gothic Book"/>
                        </a:rPr>
                        <a:t>What</a:t>
                      </a:r>
                      <a:r>
                        <a:rPr lang="en-US" i="1" baseline="0" dirty="0" smtClean="0">
                          <a:solidFill>
                            <a:schemeClr val="tx2"/>
                          </a:solidFill>
                          <a:latin typeface="Franklin Gothic Book"/>
                          <a:cs typeface="Franklin Gothic Book"/>
                        </a:rPr>
                        <a:t> is your bottom line objective</a:t>
                      </a:r>
                      <a:r>
                        <a:rPr lang="en-US" baseline="0" dirty="0" smtClean="0">
                          <a:solidFill>
                            <a:schemeClr val="tx2"/>
                          </a:solidFill>
                          <a:latin typeface="Franklin Gothic Book"/>
                          <a:cs typeface="Franklin Gothic Book"/>
                        </a:rPr>
                        <a:t>?</a:t>
                      </a:r>
                      <a:endParaRPr lang="en-US" dirty="0">
                        <a:solidFill>
                          <a:schemeClr val="tx2"/>
                        </a:solidFill>
                        <a:latin typeface="Franklin Gothic Book"/>
                        <a:cs typeface="Franklin Gothic Book"/>
                      </a:endParaRPr>
                    </a:p>
                  </a:txBody>
                  <a:tcP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370840">
                <a:tc>
                  <a:txBody>
                    <a:bodyPr/>
                    <a:lstStyle/>
                    <a:p>
                      <a:pPr algn="ctr"/>
                      <a:r>
                        <a:rPr lang="en-US" b="1" dirty="0" smtClean="0">
                          <a:solidFill>
                            <a:schemeClr val="tx2"/>
                          </a:solidFill>
                          <a:latin typeface="Franklin Gothic Book"/>
                          <a:cs typeface="Franklin Gothic Book"/>
                        </a:rPr>
                        <a:t>Focus of Activities</a:t>
                      </a:r>
                    </a:p>
                    <a:p>
                      <a:pPr algn="ctr"/>
                      <a:r>
                        <a:rPr lang="en-US" i="1" dirty="0" smtClean="0">
                          <a:solidFill>
                            <a:schemeClr val="tx2"/>
                          </a:solidFill>
                          <a:latin typeface="Franklin Gothic Book"/>
                          <a:cs typeface="Franklin Gothic Book"/>
                        </a:rPr>
                        <a:t>What are the key things that you do to achieve your objectives?</a:t>
                      </a:r>
                      <a:endParaRPr lang="en-US" i="1" dirty="0">
                        <a:solidFill>
                          <a:schemeClr val="tx2"/>
                        </a:solidFill>
                        <a:latin typeface="Franklin Gothic Book"/>
                        <a:cs typeface="Franklin Gothic Book"/>
                      </a:endParaRPr>
                    </a:p>
                  </a:txBody>
                  <a:tcP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370840">
                <a:tc>
                  <a:txBody>
                    <a:bodyPr/>
                    <a:lstStyle/>
                    <a:p>
                      <a:pPr algn="ctr"/>
                      <a:r>
                        <a:rPr lang="en-US" b="1" dirty="0" smtClean="0">
                          <a:solidFill>
                            <a:schemeClr val="tx2"/>
                          </a:solidFill>
                          <a:latin typeface="Franklin Gothic Book"/>
                          <a:cs typeface="Franklin Gothic Book"/>
                        </a:rPr>
                        <a:t>Limits</a:t>
                      </a:r>
                      <a:r>
                        <a:rPr lang="en-US" b="1" baseline="0" dirty="0" smtClean="0">
                          <a:solidFill>
                            <a:schemeClr val="tx2"/>
                          </a:solidFill>
                          <a:latin typeface="Franklin Gothic Book"/>
                          <a:cs typeface="Franklin Gothic Book"/>
                        </a:rPr>
                        <a:t> of Authority</a:t>
                      </a:r>
                    </a:p>
                    <a:p>
                      <a:pPr algn="ctr"/>
                      <a:r>
                        <a:rPr lang="en-US" i="1" baseline="0" dirty="0" smtClean="0">
                          <a:solidFill>
                            <a:schemeClr val="tx2"/>
                          </a:solidFill>
                          <a:latin typeface="Franklin Gothic Book"/>
                          <a:cs typeface="Franklin Gothic Book"/>
                        </a:rPr>
                        <a:t>What determines the authority you have</a:t>
                      </a:r>
                      <a:r>
                        <a:rPr lang="en-US" baseline="0" dirty="0" smtClean="0">
                          <a:solidFill>
                            <a:schemeClr val="tx2"/>
                          </a:solidFill>
                          <a:latin typeface="Franklin Gothic Book"/>
                          <a:cs typeface="Franklin Gothic Book"/>
                        </a:rPr>
                        <a:t>?</a:t>
                      </a:r>
                      <a:endParaRPr lang="en-US" dirty="0">
                        <a:solidFill>
                          <a:schemeClr val="tx2"/>
                        </a:solidFill>
                        <a:latin typeface="Franklin Gothic Book"/>
                        <a:cs typeface="Franklin Gothic Book"/>
                      </a:endParaRPr>
                    </a:p>
                  </a:txBody>
                  <a:tcP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411057">
                <a:tc>
                  <a:txBody>
                    <a:bodyPr/>
                    <a:lstStyle/>
                    <a:p>
                      <a:pPr algn="ctr"/>
                      <a:r>
                        <a:rPr lang="en-US" b="1" dirty="0" smtClean="0">
                          <a:solidFill>
                            <a:schemeClr val="tx2"/>
                          </a:solidFill>
                          <a:latin typeface="Franklin Gothic Book"/>
                          <a:cs typeface="Franklin Gothic Book"/>
                        </a:rPr>
                        <a:t>Measure of Success</a:t>
                      </a:r>
                    </a:p>
                    <a:p>
                      <a:pPr algn="ctr"/>
                      <a:r>
                        <a:rPr lang="en-US" i="1" dirty="0" smtClean="0">
                          <a:solidFill>
                            <a:schemeClr val="tx2"/>
                          </a:solidFill>
                          <a:latin typeface="Franklin Gothic Book"/>
                          <a:cs typeface="Franklin Gothic Book"/>
                        </a:rPr>
                        <a:t>What are the criteria used to measure your level of success?</a:t>
                      </a:r>
                      <a:endParaRPr lang="en-US" i="1" dirty="0">
                        <a:solidFill>
                          <a:schemeClr val="tx2"/>
                        </a:solidFill>
                        <a:latin typeface="Franklin Gothic Book"/>
                        <a:cs typeface="Franklin Gothic Book"/>
                      </a:endParaRPr>
                    </a:p>
                  </a:txBody>
                  <a:tcP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dirty="0">
                        <a:solidFill>
                          <a:schemeClr val="tx2"/>
                        </a:solidFill>
                      </a:endParaRPr>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sp>
        <p:nvSpPr>
          <p:cNvPr id="6" name="TextBox 5"/>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3</a:t>
            </a:r>
          </a:p>
        </p:txBody>
      </p:sp>
      <p:sp>
        <p:nvSpPr>
          <p:cNvPr id="8"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8</a:t>
            </a:fld>
            <a:endParaRPr lang="en-US" dirty="0"/>
          </a:p>
        </p:txBody>
      </p:sp>
      <p:sp>
        <p:nvSpPr>
          <p:cNvPr id="9" name="Rectangle 8"/>
          <p:cNvSpPr/>
          <p:nvPr/>
        </p:nvSpPr>
        <p:spPr>
          <a:xfrm>
            <a:off x="5288425" y="3117867"/>
            <a:ext cx="1491550" cy="646331"/>
          </a:xfrm>
          <a:prstGeom prst="rect">
            <a:avLst/>
          </a:prstGeom>
        </p:spPr>
        <p:txBody>
          <a:bodyPr wrap="square">
            <a:spAutoFit/>
          </a:bodyPr>
          <a:lstStyle/>
          <a:p>
            <a:pPr algn="ctr">
              <a:defRPr/>
            </a:pPr>
            <a:r>
              <a:rPr lang="en-US" b="1" dirty="0" smtClean="0">
                <a:solidFill>
                  <a:schemeClr val="accent2"/>
                </a:solidFill>
                <a:latin typeface="Franklin Gothic Book" pitchFamily="34" charset="0"/>
                <a:ea typeface="Times New Roman"/>
              </a:rPr>
              <a:t>Complete</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the Project</a:t>
            </a:r>
          </a:p>
        </p:txBody>
      </p:sp>
      <p:sp>
        <p:nvSpPr>
          <p:cNvPr id="10" name="Rectangle 9"/>
          <p:cNvSpPr/>
          <p:nvPr/>
        </p:nvSpPr>
        <p:spPr>
          <a:xfrm>
            <a:off x="7371793" y="3117867"/>
            <a:ext cx="1150129"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Satisfy</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the Client</a:t>
            </a:r>
            <a:endParaRPr lang="en-US" b="1" dirty="0">
              <a:solidFill>
                <a:schemeClr val="accent2"/>
              </a:solidFill>
              <a:latin typeface="Franklin Gothic Book" pitchFamily="34" charset="0"/>
              <a:ea typeface="Times New Roman"/>
            </a:endParaRPr>
          </a:p>
        </p:txBody>
      </p:sp>
      <p:sp>
        <p:nvSpPr>
          <p:cNvPr id="11" name="Rectangle 10"/>
          <p:cNvSpPr/>
          <p:nvPr/>
        </p:nvSpPr>
        <p:spPr>
          <a:xfrm>
            <a:off x="5137848" y="3896210"/>
            <a:ext cx="1792705"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Track Progress, </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Respond</a:t>
            </a:r>
            <a:endParaRPr lang="en-US" b="1" dirty="0">
              <a:solidFill>
                <a:schemeClr val="accent2"/>
              </a:solidFill>
              <a:latin typeface="Franklin Gothic Book" pitchFamily="34" charset="0"/>
              <a:ea typeface="Times New Roman"/>
            </a:endParaRPr>
          </a:p>
        </p:txBody>
      </p:sp>
      <p:sp>
        <p:nvSpPr>
          <p:cNvPr id="12" name="Rectangle 11"/>
          <p:cNvSpPr/>
          <p:nvPr/>
        </p:nvSpPr>
        <p:spPr>
          <a:xfrm>
            <a:off x="6882063" y="3896210"/>
            <a:ext cx="2129589"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Understand Needs, </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Status Updates</a:t>
            </a:r>
            <a:endParaRPr lang="en-US" b="1" dirty="0">
              <a:solidFill>
                <a:schemeClr val="accent2"/>
              </a:solidFill>
              <a:latin typeface="Franklin Gothic Book" pitchFamily="34" charset="0"/>
              <a:ea typeface="Times New Roman"/>
            </a:endParaRPr>
          </a:p>
        </p:txBody>
      </p:sp>
      <p:sp>
        <p:nvSpPr>
          <p:cNvPr id="13" name="Rectangle 12"/>
          <p:cNvSpPr/>
          <p:nvPr/>
        </p:nvSpPr>
        <p:spPr>
          <a:xfrm>
            <a:off x="5192172" y="4674553"/>
            <a:ext cx="1684056"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Project</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Charter</a:t>
            </a:r>
            <a:endParaRPr lang="en-US" b="1" dirty="0">
              <a:solidFill>
                <a:schemeClr val="accent2"/>
              </a:solidFill>
              <a:latin typeface="Franklin Gothic Book" pitchFamily="34" charset="0"/>
              <a:ea typeface="Times New Roman"/>
            </a:endParaRPr>
          </a:p>
        </p:txBody>
      </p:sp>
      <p:sp>
        <p:nvSpPr>
          <p:cNvPr id="14" name="Rectangle 13"/>
          <p:cNvSpPr/>
          <p:nvPr/>
        </p:nvSpPr>
        <p:spPr>
          <a:xfrm>
            <a:off x="7104829" y="4674553"/>
            <a:ext cx="1684056"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Ability to</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Influence</a:t>
            </a:r>
            <a:endParaRPr lang="en-US" b="1" dirty="0">
              <a:solidFill>
                <a:schemeClr val="accent2"/>
              </a:solidFill>
              <a:latin typeface="Franklin Gothic Book" pitchFamily="34" charset="0"/>
              <a:ea typeface="Times New Roman"/>
            </a:endParaRPr>
          </a:p>
        </p:txBody>
      </p:sp>
      <p:sp>
        <p:nvSpPr>
          <p:cNvPr id="15" name="Rectangle 14"/>
          <p:cNvSpPr/>
          <p:nvPr/>
        </p:nvSpPr>
        <p:spPr>
          <a:xfrm>
            <a:off x="5192172" y="5452897"/>
            <a:ext cx="1684056"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On-time</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On-budget</a:t>
            </a:r>
            <a:endParaRPr lang="en-US" b="1" dirty="0">
              <a:solidFill>
                <a:schemeClr val="accent2"/>
              </a:solidFill>
              <a:latin typeface="Franklin Gothic Book" pitchFamily="34" charset="0"/>
              <a:ea typeface="Times New Roman"/>
            </a:endParaRPr>
          </a:p>
        </p:txBody>
      </p:sp>
      <p:sp>
        <p:nvSpPr>
          <p:cNvPr id="16" name="Rectangle 15"/>
          <p:cNvSpPr/>
          <p:nvPr/>
        </p:nvSpPr>
        <p:spPr>
          <a:xfrm>
            <a:off x="7285120" y="5452897"/>
            <a:ext cx="1323474" cy="646331"/>
          </a:xfrm>
          <a:prstGeom prst="rect">
            <a:avLst/>
          </a:prstGeom>
        </p:spPr>
        <p:txBody>
          <a:bodyPr wrap="square">
            <a:spAutoFit/>
          </a:bodyPr>
          <a:lstStyle/>
          <a:p>
            <a:pPr algn="ctr">
              <a:spcBef>
                <a:spcPts val="200"/>
              </a:spcBef>
              <a:spcAft>
                <a:spcPts val="200"/>
              </a:spcAft>
            </a:pPr>
            <a:r>
              <a:rPr lang="en-US" b="1" dirty="0" smtClean="0">
                <a:solidFill>
                  <a:schemeClr val="accent2"/>
                </a:solidFill>
                <a:latin typeface="Franklin Gothic Book" pitchFamily="34" charset="0"/>
                <a:ea typeface="Times New Roman"/>
              </a:rPr>
              <a:t>Repeat</a:t>
            </a:r>
            <a:br>
              <a:rPr lang="en-US" b="1" dirty="0" smtClean="0">
                <a:solidFill>
                  <a:schemeClr val="accent2"/>
                </a:solidFill>
                <a:latin typeface="Franklin Gothic Book" pitchFamily="34" charset="0"/>
                <a:ea typeface="Times New Roman"/>
              </a:rPr>
            </a:br>
            <a:r>
              <a:rPr lang="en-US" b="1" dirty="0" smtClean="0">
                <a:solidFill>
                  <a:schemeClr val="accent2"/>
                </a:solidFill>
                <a:latin typeface="Franklin Gothic Book" pitchFamily="34" charset="0"/>
                <a:ea typeface="Times New Roman"/>
              </a:rPr>
              <a:t>Business</a:t>
            </a:r>
            <a:endParaRPr lang="en-US" b="1" dirty="0">
              <a:solidFill>
                <a:schemeClr val="accent2"/>
              </a:solidFill>
              <a:latin typeface="Franklin Gothic Book" pitchFamily="34" charset="0"/>
              <a:ea typeface="Times New Roman"/>
            </a:endParaRPr>
          </a:p>
        </p:txBody>
      </p:sp>
    </p:spTree>
    <p:extLst>
      <p:ext uri="{BB962C8B-B14F-4D97-AF65-F5344CB8AC3E}">
        <p14:creationId xmlns:p14="http://schemas.microsoft.com/office/powerpoint/2010/main" val="39355116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nna\Desktop\FC Slides\New Pics\44-Relationship management stages.jpg"/>
          <p:cNvPicPr>
            <a:picLocks noChangeAspect="1" noChangeArrowheads="1"/>
          </p:cNvPicPr>
          <p:nvPr/>
        </p:nvPicPr>
        <p:blipFill>
          <a:blip r:embed="rId3">
            <a:duotone>
              <a:schemeClr val="accent3">
                <a:shade val="45000"/>
                <a:satMod val="135000"/>
              </a:schemeClr>
              <a:prstClr val="white"/>
            </a:duotone>
          </a:blip>
          <a:srcRect/>
          <a:stretch>
            <a:fillRect/>
          </a:stretch>
        </p:blipFill>
        <p:spPr bwMode="auto">
          <a:xfrm>
            <a:off x="2601244" y="1538537"/>
            <a:ext cx="6542756" cy="4342466"/>
          </a:xfrm>
          <a:prstGeom prst="rect">
            <a:avLst/>
          </a:prstGeom>
          <a:noFill/>
        </p:spPr>
      </p:pic>
      <p:sp>
        <p:nvSpPr>
          <p:cNvPr id="3" name="Content Placeholder 2"/>
          <p:cNvSpPr>
            <a:spLocks noGrp="1"/>
          </p:cNvSpPr>
          <p:nvPr>
            <p:ph idx="1"/>
          </p:nvPr>
        </p:nvSpPr>
        <p:spPr/>
        <p:txBody>
          <a:bodyPr/>
          <a:lstStyle/>
          <a:p>
            <a:r>
              <a:rPr lang="en-US" dirty="0" smtClean="0"/>
              <a:t>Establishing/Assessing Goals</a:t>
            </a:r>
          </a:p>
          <a:p>
            <a:r>
              <a:rPr lang="en-US" dirty="0" smtClean="0"/>
              <a:t>Gaining the Client’s Confidence</a:t>
            </a:r>
          </a:p>
          <a:p>
            <a:r>
              <a:rPr lang="en-US" dirty="0" smtClean="0"/>
              <a:t>Maintaining the Client’s Confidence</a:t>
            </a:r>
          </a:p>
          <a:p>
            <a:r>
              <a:rPr lang="en-US" dirty="0" smtClean="0"/>
              <a:t>Recovering from Mistakes</a:t>
            </a:r>
            <a:endParaRPr lang="en-US" dirty="0"/>
          </a:p>
        </p:txBody>
      </p:sp>
      <p:sp>
        <p:nvSpPr>
          <p:cNvPr id="4" name="TextBox 3"/>
          <p:cNvSpPr txBox="1"/>
          <p:nvPr/>
        </p:nvSpPr>
        <p:spPr>
          <a:xfrm>
            <a:off x="8754150" y="3167541"/>
            <a:ext cx="389850" cy="830997"/>
          </a:xfrm>
          <a:prstGeom prst="rect">
            <a:avLst/>
          </a:prstGeom>
          <a:noFill/>
        </p:spPr>
        <p:txBody>
          <a:bodyPr wrap="none" rtlCol="0">
            <a:spAutoFit/>
          </a:bodyPr>
          <a:lstStyle/>
          <a:p>
            <a:r>
              <a:rPr lang="en-US" sz="4800" b="1" dirty="0" smtClean="0">
                <a:solidFill>
                  <a:schemeClr val="accent6">
                    <a:lumMod val="85000"/>
                  </a:schemeClr>
                </a:solidFill>
                <a:latin typeface="Arial Black" pitchFamily="34" charset="0"/>
              </a:rPr>
              <a:t>-</a:t>
            </a:r>
            <a:endParaRPr lang="en-US" sz="4800" b="1" dirty="0">
              <a:solidFill>
                <a:schemeClr val="accent6">
                  <a:lumMod val="85000"/>
                </a:schemeClr>
              </a:solidFill>
              <a:latin typeface="Arial Black" pitchFamily="34" charset="0"/>
            </a:endParaRPr>
          </a:p>
        </p:txBody>
      </p:sp>
      <p:sp>
        <p:nvSpPr>
          <p:cNvPr id="5" name="TextBox 4"/>
          <p:cNvSpPr txBox="1"/>
          <p:nvPr/>
        </p:nvSpPr>
        <p:spPr>
          <a:xfrm>
            <a:off x="8179755" y="5878284"/>
            <a:ext cx="685800" cy="502920"/>
          </a:xfrm>
          <a:prstGeom prst="roundRect">
            <a:avLst>
              <a:gd name="adj" fmla="val 50000"/>
            </a:avLst>
          </a:prstGeom>
          <a:solidFill>
            <a:schemeClr val="bg1"/>
          </a:solidFill>
          <a:ln>
            <a:solidFill>
              <a:srgbClr val="002C54"/>
            </a:solidFill>
          </a:ln>
        </p:spPr>
        <p:txBody>
          <a:bodyPr wrap="none" rtlCol="0" anchor="ctr" anchorCtr="0">
            <a:noAutofit/>
          </a:bodyPr>
          <a:lstStyle/>
          <a:p>
            <a:pPr algn="ctr"/>
            <a:r>
              <a:rPr lang="en-US" sz="1000" dirty="0" smtClean="0">
                <a:solidFill>
                  <a:srgbClr val="002C54"/>
                </a:solidFill>
                <a:latin typeface="Arial Black" pitchFamily="34" charset="0"/>
              </a:rPr>
              <a:t>Manual</a:t>
            </a:r>
            <a:r>
              <a:rPr lang="en-US" sz="1400" dirty="0" smtClean="0">
                <a:solidFill>
                  <a:srgbClr val="002C54"/>
                </a:solidFill>
                <a:latin typeface="Arial Black" pitchFamily="34" charset="0"/>
              </a:rPr>
              <a:t/>
            </a:r>
            <a:br>
              <a:rPr lang="en-US" sz="1400" dirty="0" smtClean="0">
                <a:solidFill>
                  <a:srgbClr val="002C54"/>
                </a:solidFill>
                <a:latin typeface="Arial Black" pitchFamily="34" charset="0"/>
              </a:rPr>
            </a:br>
            <a:r>
              <a:rPr lang="en-US" sz="1400" dirty="0" smtClean="0">
                <a:solidFill>
                  <a:srgbClr val="002C54"/>
                </a:solidFill>
                <a:latin typeface="Arial Black" pitchFamily="34" charset="0"/>
              </a:rPr>
              <a:t>3-</a:t>
            </a:r>
            <a:r>
              <a:rPr lang="en-US" sz="1400" dirty="0">
                <a:solidFill>
                  <a:srgbClr val="002C54"/>
                </a:solidFill>
                <a:latin typeface="Arial Black" pitchFamily="34" charset="0"/>
              </a:rPr>
              <a:t>4</a:t>
            </a:r>
          </a:p>
        </p:txBody>
      </p:sp>
      <p:sp>
        <p:nvSpPr>
          <p:cNvPr id="7" name="Slide Number Placeholder 3"/>
          <p:cNvSpPr>
            <a:spLocks noGrp="1"/>
          </p:cNvSpPr>
          <p:nvPr>
            <p:ph type="sldNum" sz="quarter" idx="10"/>
          </p:nvPr>
        </p:nvSpPr>
        <p:spPr>
          <a:xfrm>
            <a:off x="0" y="6446838"/>
            <a:ext cx="457200" cy="365125"/>
          </a:xfrm>
        </p:spPr>
        <p:txBody>
          <a:bodyPr/>
          <a:lstStyle/>
          <a:p>
            <a:fld id="{F29FD61F-2294-5D42-A9D7-9928D42B3773}" type="slidenum">
              <a:rPr lang="en-US" smtClean="0"/>
              <a:pPr/>
              <a:t>9</a:t>
            </a:fld>
            <a:endParaRPr lang="en-US" dirty="0"/>
          </a:p>
        </p:txBody>
      </p:sp>
      <p:sp>
        <p:nvSpPr>
          <p:cNvPr id="9" name="Title 1"/>
          <p:cNvSpPr>
            <a:spLocks noGrp="1"/>
          </p:cNvSpPr>
          <p:nvPr>
            <p:ph type="title"/>
          </p:nvPr>
        </p:nvSpPr>
        <p:spPr>
          <a:xfrm>
            <a:off x="783390" y="132198"/>
            <a:ext cx="8071290" cy="1143000"/>
          </a:xfrm>
        </p:spPr>
        <p:txBody>
          <a:bodyPr>
            <a:normAutofit fontScale="90000"/>
          </a:bodyPr>
          <a:lstStyle/>
          <a:p>
            <a:r>
              <a:rPr lang="en-US" dirty="0" smtClean="0"/>
              <a:t>C. Relationship Management </a:t>
            </a:r>
            <a:br>
              <a:rPr lang="en-US" dirty="0" smtClean="0"/>
            </a:br>
            <a:r>
              <a:rPr lang="en-US" dirty="0" smtClean="0"/>
              <a:t>    </a:t>
            </a:r>
            <a:r>
              <a:rPr lang="en-US" sz="2300" dirty="0" smtClean="0"/>
              <a:t> </a:t>
            </a:r>
            <a:r>
              <a:rPr lang="en-US" dirty="0" smtClean="0"/>
              <a:t>Stages</a:t>
            </a:r>
            <a:endParaRPr lang="en-US" dirty="0"/>
          </a:p>
        </p:txBody>
      </p:sp>
    </p:spTree>
    <p:extLst>
      <p:ext uri="{BB962C8B-B14F-4D97-AF65-F5344CB8AC3E}">
        <p14:creationId xmlns:p14="http://schemas.microsoft.com/office/powerpoint/2010/main" val="15191582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Custom 21">
      <a:dk1>
        <a:sysClr val="windowText" lastClr="000000"/>
      </a:dk1>
      <a:lt1>
        <a:sysClr val="window" lastClr="FFFFFF"/>
      </a:lt1>
      <a:dk2>
        <a:srgbClr val="1F497D"/>
      </a:dk2>
      <a:lt2>
        <a:srgbClr val="EEECE1"/>
      </a:lt2>
      <a:accent1>
        <a:srgbClr val="002C54"/>
      </a:accent1>
      <a:accent2>
        <a:srgbClr val="F26522"/>
      </a:accent2>
      <a:accent3>
        <a:srgbClr val="AFBD22"/>
      </a:accent3>
      <a:accent4>
        <a:srgbClr val="A0DBE6"/>
      </a:accent4>
      <a:accent5>
        <a:srgbClr val="000000"/>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LSI Course PPT Theme.thmx</Template>
  <TotalTime>3899</TotalTime>
  <Words>5592</Words>
  <Application>Microsoft Office PowerPoint</Application>
  <PresentationFormat>On-screen Show (4:3)</PresentationFormat>
  <Paragraphs>545</Paragraphs>
  <Slides>40</Slides>
  <Notes>39</Notes>
  <HiddenSlides>8</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Arial Black</vt:lpstr>
      <vt:lpstr>Calibri</vt:lpstr>
      <vt:lpstr>Franklin Gothic Book</vt:lpstr>
      <vt:lpstr>Franklin Gothic Medium</vt:lpstr>
      <vt:lpstr>Times New Roman</vt:lpstr>
      <vt:lpstr>Office Theme</vt:lpstr>
      <vt:lpstr>PowerPoint Presentation</vt:lpstr>
      <vt:lpstr>III. Relationship Management</vt:lpstr>
      <vt:lpstr>The Facilitative Consultant</vt:lpstr>
      <vt:lpstr>A. What Is Relationship Management?</vt:lpstr>
      <vt:lpstr>A. What Is Relationship        Management?</vt:lpstr>
      <vt:lpstr>B. How Does Relationship    Management Differ from         Project Management?</vt:lpstr>
      <vt:lpstr>B. How Does Relationship    Management Differ from         Project Management?</vt:lpstr>
      <vt:lpstr>B. How Does Relationship    Management Differ from         Project Management?</vt:lpstr>
      <vt:lpstr>C. Relationship Management       Stages</vt:lpstr>
      <vt:lpstr>C. Relationship Management       Stages</vt:lpstr>
      <vt:lpstr>D. Establishing/Assessing Goals</vt:lpstr>
      <vt:lpstr>What are two important characteristics of relationship management goals?</vt:lpstr>
      <vt:lpstr>What might be appropriate relationship management goals for the types of projects in which you are involved?</vt:lpstr>
      <vt:lpstr>D. Establishing/Assessing Goals</vt:lpstr>
      <vt:lpstr>E. Gaining the Client’s Confidence</vt:lpstr>
      <vt:lpstr>E. Gaining the Client’s Confidence</vt:lpstr>
      <vt:lpstr>E. Gaining the Client’s Confidence</vt:lpstr>
      <vt:lpstr>F. The 5 Cs of Trust</vt:lpstr>
      <vt:lpstr>F. The 5 Cs of Trust</vt:lpstr>
      <vt:lpstr>F. The 5 Cs of Trust</vt:lpstr>
      <vt:lpstr>F. The 5 Cs of Trust</vt:lpstr>
      <vt:lpstr>F. The 5 Cs of Trust</vt:lpstr>
      <vt:lpstr>F. The 5 Cs of Trust</vt:lpstr>
      <vt:lpstr>F. The 5 Cs of Trust</vt:lpstr>
      <vt:lpstr>G. Maintaining the Client’s Confidence</vt:lpstr>
      <vt:lpstr>G. Maintaining the Client’s Confidence</vt:lpstr>
      <vt:lpstr>RECOVERING FROM MISTAKES</vt:lpstr>
      <vt:lpstr>H. Recovering from Mistakes</vt:lpstr>
      <vt:lpstr>H. Recovering from a Mistake</vt:lpstr>
      <vt:lpstr>H. Recovering From Mistakes</vt:lpstr>
      <vt:lpstr>H. Recovering From Mistakes</vt:lpstr>
      <vt:lpstr>H. Recovering From Mistakes</vt:lpstr>
      <vt:lpstr>MODULE REVIEW  RELATIONSHIP MANAGEMENT</vt:lpstr>
      <vt:lpstr>Review</vt:lpstr>
      <vt:lpstr>Review</vt:lpstr>
      <vt:lpstr>Review</vt:lpstr>
      <vt:lpstr>Review</vt:lpstr>
      <vt:lpstr>Review</vt:lpstr>
      <vt:lpstr>Review</vt:lpstr>
      <vt:lpstr>The Facilitative Consultant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Office 2004 Test Drive User</dc:creator>
  <cp:lastModifiedBy>Elle Cathey</cp:lastModifiedBy>
  <cp:revision>207</cp:revision>
  <dcterms:created xsi:type="dcterms:W3CDTF">2014-07-29T14:17:56Z</dcterms:created>
  <dcterms:modified xsi:type="dcterms:W3CDTF">2016-01-07T13:51:09Z</dcterms:modified>
</cp:coreProperties>
</file>