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260" r:id="rId2"/>
    <p:sldId id="258" r:id="rId3"/>
    <p:sldId id="291" r:id="rId4"/>
    <p:sldId id="303" r:id="rId5"/>
    <p:sldId id="294" r:id="rId6"/>
    <p:sldId id="293" r:id="rId7"/>
    <p:sldId id="292" r:id="rId8"/>
    <p:sldId id="263" r:id="rId9"/>
    <p:sldId id="264" r:id="rId10"/>
    <p:sldId id="265" r:id="rId11"/>
    <p:sldId id="304" r:id="rId12"/>
    <p:sldId id="266" r:id="rId13"/>
    <p:sldId id="296" r:id="rId14"/>
    <p:sldId id="302" r:id="rId15"/>
    <p:sldId id="301" r:id="rId16"/>
    <p:sldId id="297" r:id="rId17"/>
    <p:sldId id="298" r:id="rId18"/>
    <p:sldId id="299" r:id="rId19"/>
    <p:sldId id="300" r:id="rId20"/>
    <p:sldId id="270" r:id="rId21"/>
    <p:sldId id="271" r:id="rId22"/>
    <p:sldId id="272" r:id="rId23"/>
    <p:sldId id="273" r:id="rId24"/>
    <p:sldId id="274" r:id="rId25"/>
    <p:sldId id="290" r:id="rId26"/>
    <p:sldId id="275" r:id="rId27"/>
    <p:sldId id="276" r:id="rId28"/>
    <p:sldId id="277" r:id="rId29"/>
    <p:sldId id="278" r:id="rId30"/>
    <p:sldId id="279" r:id="rId31"/>
    <p:sldId id="280" r:id="rId32"/>
    <p:sldId id="281" r:id="rId33"/>
    <p:sldId id="282" r:id="rId34"/>
    <p:sldId id="305" r:id="rId35"/>
    <p:sldId id="283" r:id="rId36"/>
    <p:sldId id="306" r:id="rId37"/>
    <p:sldId id="307" r:id="rId38"/>
    <p:sldId id="284" r:id="rId39"/>
    <p:sldId id="285" r:id="rId40"/>
    <p:sldId id="286" r:id="rId41"/>
    <p:sldId id="287" r:id="rId42"/>
    <p:sldId id="308" r:id="rId43"/>
    <p:sldId id="288" r:id="rId44"/>
    <p:sldId id="309" r:id="rId45"/>
    <p:sldId id="310" r:id="rId46"/>
    <p:sldId id="311" r:id="rId47"/>
    <p:sldId id="312" r:id="rId48"/>
    <p:sldId id="313" r:id="rId49"/>
    <p:sldId id="295"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Wilkinson" initials="MW" lastIdx="14" clrIdx="0">
    <p:extLst/>
  </p:cmAuthor>
  <p:cmAuthor id="2" name="Elle Cathey" initials="EC"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67F"/>
    <a:srgbClr val="0061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667" autoAdjust="0"/>
  </p:normalViewPr>
  <p:slideViewPr>
    <p:cSldViewPr snapToGrid="0" snapToObjects="1">
      <p:cViewPr varScale="1">
        <p:scale>
          <a:sx n="49" d="100"/>
          <a:sy n="49" d="100"/>
        </p:scale>
        <p:origin x="2574" y="5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4406"/>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57F5F-4985-2E4C-B650-693D6FF9E23A}" type="datetimeFigureOut">
              <a:rPr lang="en-US" smtClean="0"/>
              <a:pPr/>
              <a:t>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BA1D5-D119-4E4C-87A6-230C7B59CEE9}" type="slidenum">
              <a:rPr lang="en-US" smtClean="0"/>
              <a:pPr/>
              <a:t>‹#›</a:t>
            </a:fld>
            <a:endParaRPr lang="en-US" dirty="0"/>
          </a:p>
        </p:txBody>
      </p:sp>
    </p:spTree>
    <p:extLst>
      <p:ext uri="{BB962C8B-B14F-4D97-AF65-F5344CB8AC3E}">
        <p14:creationId xmlns:p14="http://schemas.microsoft.com/office/powerpoint/2010/main" val="12331611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latin typeface="Times New Roman" pitchFamily="18" charset="0"/>
              </a:rPr>
              <a:t>Timing: </a:t>
            </a:r>
            <a:r>
              <a:rPr lang="en-US" i="1" u="none" baseline="0" dirty="0" smtClean="0">
                <a:latin typeface="Times New Roman" pitchFamily="18" charset="0"/>
              </a:rPr>
              <a:t> 60 minutes based on # of participants</a:t>
            </a:r>
            <a:endParaRPr lang="en-US" i="1" u="sng" dirty="0" smtClean="0">
              <a:latin typeface="Times New Roman" pitchFamily="18" charset="0"/>
            </a:endParaRPr>
          </a:p>
          <a:p>
            <a:pPr>
              <a:buFontTx/>
              <a:buNone/>
            </a:pPr>
            <a:endParaRPr lang="en-US" dirty="0" smtClean="0">
              <a:latin typeface="Times New Roman" pitchFamily="18" charset="0"/>
            </a:endParaRPr>
          </a:p>
          <a:p>
            <a:r>
              <a:rPr lang="en-US" i="1" u="sng" dirty="0" smtClean="0">
                <a:latin typeface="Times New Roman" pitchFamily="18" charset="0"/>
              </a:rPr>
              <a:t>Flip Charts:</a:t>
            </a:r>
          </a:p>
          <a:p>
            <a:pPr marL="228600" indent="-228600">
              <a:buFont typeface="+mj-lt"/>
              <a:buAutoNum type="arabicPeriod"/>
            </a:pPr>
            <a:r>
              <a:rPr lang="en-US" dirty="0" smtClean="0">
                <a:latin typeface="Times New Roman" pitchFamily="18" charset="0"/>
              </a:rPr>
              <a:t>Consultant:</a:t>
            </a:r>
            <a:r>
              <a:rPr lang="en-US" baseline="0" dirty="0" smtClean="0">
                <a:latin typeface="Times New Roman" pitchFamily="18" charset="0"/>
              </a:rPr>
              <a:t> Yes or No?</a:t>
            </a:r>
          </a:p>
          <a:p>
            <a:pPr marL="228600" indent="-228600">
              <a:buFont typeface="+mj-lt"/>
              <a:buAutoNum type="arabicPeriod"/>
            </a:pPr>
            <a:r>
              <a:rPr lang="en-US" baseline="0" dirty="0" smtClean="0">
                <a:latin typeface="Times New Roman" pitchFamily="18" charset="0"/>
              </a:rPr>
              <a:t>What is Consulting? (Definition)</a:t>
            </a:r>
          </a:p>
          <a:p>
            <a:pPr marL="228600" indent="-228600">
              <a:buFont typeface="+mj-lt"/>
              <a:buAutoNum type="arabicPeriod"/>
            </a:pPr>
            <a:r>
              <a:rPr lang="en-US" baseline="0" dirty="0" smtClean="0">
                <a:latin typeface="Times New Roman" pitchFamily="18" charset="0"/>
              </a:rPr>
              <a:t>Eight Characteristics of a Facilitative Consultant</a:t>
            </a:r>
            <a:endParaRPr lang="en-US" dirty="0" smtClean="0">
              <a:latin typeface="Times New Roman" pitchFamily="18" charset="0"/>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Checkpoint:</a:t>
            </a:r>
            <a:r>
              <a:rPr lang="en-US" i="1" baseline="0" dirty="0" smtClean="0"/>
              <a:t> we have just completed our Getting Started section. Can we give that a “whoosh” as I check that off on our agenda for Day 1? (get everyone to give it a loud whoosh as you check of that agenda item)…..what we are going to do next is talk about What is Consulting? And that’s important because before we jump into our consulting process, let’s all level set with some key definitions of consulting, the differences between consulting and other jobs as well as the distinguishing characteristics of a facilitative consultant……</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a:t>
            </a:fld>
            <a:endParaRPr lang="en-US" dirty="0"/>
          </a:p>
        </p:txBody>
      </p:sp>
    </p:spTree>
    <p:extLst>
      <p:ext uri="{BB962C8B-B14F-4D97-AF65-F5344CB8AC3E}">
        <p14:creationId xmlns:p14="http://schemas.microsoft.com/office/powerpoint/2010/main" val="797748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1" dirty="0" smtClean="0"/>
              <a:t>There</a:t>
            </a:r>
            <a:r>
              <a:rPr lang="en-US" b="0" i="1" baseline="0" dirty="0" smtClean="0"/>
              <a:t> is a fill-in-the-blank in your participant manual. Think about what we have just been discussing, think about the purpose, the why of the checkpoint. What are some of the purposes of the checkpoint? </a:t>
            </a:r>
            <a:r>
              <a:rPr lang="en-US" b="0" i="0" baseline="0" dirty="0" smtClean="0"/>
              <a:t>[select volunteers]</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12</a:t>
            </a:fld>
            <a:endParaRPr lang="en-US" dirty="0"/>
          </a:p>
        </p:txBody>
      </p:sp>
    </p:spTree>
    <p:extLst>
      <p:ext uri="{BB962C8B-B14F-4D97-AF65-F5344CB8AC3E}">
        <p14:creationId xmlns:p14="http://schemas.microsoft.com/office/powerpoint/2010/main" val="3610590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There are many organizations that have internal consulting organizations……some,</a:t>
            </a:r>
            <a:r>
              <a:rPr lang="en-US" i="1" baseline="0" dirty="0" smtClean="0"/>
              <a:t> on occasion, will also engage external consultants….regardless of whether or not an organization has an internal consulting organization, there are definite advantages to both the external as well as the internal consultant……let’s take a look at page _______ and discuss these</a:t>
            </a:r>
            <a:r>
              <a:rPr lang="en-US" i="0" baseline="0" dirty="0" smtClean="0"/>
              <a:t>……(facilitate the discussion…..adding comments where appropriate….have an experience to share about your experience or a client’s experience in deciding or using an internal vs. external consultant to highlight some of the benefits of each)</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13</a:t>
            </a:fld>
            <a:endParaRPr lang="en-US" dirty="0"/>
          </a:p>
        </p:txBody>
      </p:sp>
    </p:spTree>
    <p:extLst>
      <p:ext uri="{BB962C8B-B14F-4D97-AF65-F5344CB8AC3E}">
        <p14:creationId xmlns:p14="http://schemas.microsoft.com/office/powerpoint/2010/main" val="116554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a:t>
            </a:r>
            <a:r>
              <a:rPr lang="en-US" i="1" baseline="0" dirty="0" smtClean="0"/>
              <a:t> we have included some of the key differences between consulting and a regular (non-consulting) job…….let’s take a look at some of these:</a:t>
            </a:r>
          </a:p>
          <a:p>
            <a:pPr marL="171450" indent="-171450">
              <a:buFont typeface="Arial" pitchFamily="34" charset="0"/>
              <a:buChar char="•"/>
            </a:pPr>
            <a:r>
              <a:rPr lang="en-US" i="1" baseline="0" dirty="0" smtClean="0"/>
              <a:t>Your time: think of an airplane seat that is not sold on an airlines flight; once the flight is complete that was potential revenue that can never be recouped…..much like the runway behind you or the sky above you, if you lose an engine when your are flying, in the consulting world, we refer to this as a consultant being “on the beach” ….That is not on a client engagement….So, if Client A has arranged for one of you to begin an engagement on the first Monday of next month……this client calls a week or 2 before the engagement start date and says, “Hey we have a challenge with beginning on the first Monday of the week so we are postponing the start day until the 2</a:t>
            </a:r>
            <a:r>
              <a:rPr lang="en-US" i="1" baseline="30000" dirty="0" smtClean="0"/>
              <a:t>nd</a:t>
            </a:r>
            <a:r>
              <a:rPr lang="en-US" i="1" baseline="0" dirty="0" smtClean="0"/>
              <a:t> Monday of that month”……that has minimal impact to the client….to the consultant that is a week of billable work that can likely not be rebooked and that revenue to his/her firm will not be recouped…..do you see the difference… </a:t>
            </a:r>
            <a:r>
              <a:rPr lang="en-US" i="0" baseline="0" dirty="0" smtClean="0"/>
              <a:t>(nod your head)</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20</a:t>
            </a:fld>
            <a:endParaRPr lang="en-US" dirty="0"/>
          </a:p>
        </p:txBody>
      </p:sp>
    </p:spTree>
    <p:extLst>
      <p:ext uri="{BB962C8B-B14F-4D97-AF65-F5344CB8AC3E}">
        <p14:creationId xmlns:p14="http://schemas.microsoft.com/office/powerpoint/2010/main" val="3141813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21</a:t>
            </a:fld>
            <a:endParaRPr lang="en-US" dirty="0"/>
          </a:p>
        </p:txBody>
      </p:sp>
    </p:spTree>
    <p:extLst>
      <p:ext uri="{BB962C8B-B14F-4D97-AF65-F5344CB8AC3E}">
        <p14:creationId xmlns:p14="http://schemas.microsoft.com/office/powerpoint/2010/main" val="314445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The client’s dime……as a consultant we must keep in mind that every task we undertake must add value….we should be asking ourselves, “How would the client view this activity?”…..early in my career, a client called my engagement manager when he observed me waiting in line at the copy machine….his point was, “If you guys need to make copies, please give that to one of our admin folks and not waste your time doing those tasks…..”…that is what the client saw…..what he did not see was all those extra hours in the evening ensuring we stayed on schedule….remember perception is reality in the minds of people…don’t do tasks that are not value added…………</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22</a:t>
            </a:fld>
            <a:endParaRPr lang="en-US" dirty="0"/>
          </a:p>
        </p:txBody>
      </p:sp>
    </p:spTree>
    <p:extLst>
      <p:ext uri="{BB962C8B-B14F-4D97-AF65-F5344CB8AC3E}">
        <p14:creationId xmlns:p14="http://schemas.microsoft.com/office/powerpoint/2010/main" val="144397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23</a:t>
            </a:fld>
            <a:endParaRPr lang="en-US" dirty="0"/>
          </a:p>
        </p:txBody>
      </p:sp>
    </p:spTree>
    <p:extLst>
      <p:ext uri="{BB962C8B-B14F-4D97-AF65-F5344CB8AC3E}">
        <p14:creationId xmlns:p14="http://schemas.microsoft.com/office/powerpoint/2010/main" val="356349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Focus…….as consultants we can keep a laser focus on our projects……..often our clients have multiple projects, other obligations to keep up with as well as the SAP or SFC implementtion….as consultants, we typically have one focus; the client project we are assigned to…..</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24</a:t>
            </a:fld>
            <a:endParaRPr lang="en-US" dirty="0"/>
          </a:p>
        </p:txBody>
      </p:sp>
    </p:spTree>
    <p:extLst>
      <p:ext uri="{BB962C8B-B14F-4D97-AF65-F5344CB8AC3E}">
        <p14:creationId xmlns:p14="http://schemas.microsoft.com/office/powerpoint/2010/main" val="3755939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25</a:t>
            </a:fld>
            <a:endParaRPr lang="en-US" dirty="0"/>
          </a:p>
        </p:txBody>
      </p:sp>
    </p:spTree>
    <p:extLst>
      <p:ext uri="{BB962C8B-B14F-4D97-AF65-F5344CB8AC3E}">
        <p14:creationId xmlns:p14="http://schemas.microsoft.com/office/powerpoint/2010/main" val="2485815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Deadlines…..our clients often have a view much different than ours as consultants regarding deadlines and often they are absolutely right….for example, I may not have to process all the payables invoices today….the remaining invoices will be there in the morning……as a consultant, I may have a deliverable that, if it not completed by Friday, we will miss the deadline for that project or 4-5 other project team members need to start their work on Monday…..missing that deadline is not an option….we MUST get that done by that deadline PERIOD</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26</a:t>
            </a:fld>
            <a:endParaRPr lang="en-US" dirty="0"/>
          </a:p>
        </p:txBody>
      </p:sp>
    </p:spTree>
    <p:extLst>
      <p:ext uri="{BB962C8B-B14F-4D97-AF65-F5344CB8AC3E}">
        <p14:creationId xmlns:p14="http://schemas.microsoft.com/office/powerpoint/2010/main" val="1505431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27</a:t>
            </a:fld>
            <a:endParaRPr lang="en-US" dirty="0"/>
          </a:p>
        </p:txBody>
      </p:sp>
    </p:spTree>
    <p:extLst>
      <p:ext uri="{BB962C8B-B14F-4D97-AF65-F5344CB8AC3E}">
        <p14:creationId xmlns:p14="http://schemas.microsoft.com/office/powerpoint/2010/main" val="254544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To do this here are the 5 key areas we are going to address as a part of this module……..</a:t>
            </a:r>
          </a:p>
          <a:p>
            <a:endParaRPr lang="en-US" i="1" dirty="0" smtClean="0"/>
          </a:p>
          <a:p>
            <a:r>
              <a:rPr lang="en-US" i="1" dirty="0" smtClean="0"/>
              <a:t>The way</a:t>
            </a:r>
            <a:r>
              <a:rPr lang="en-US" i="1" baseline="0" dirty="0" smtClean="0"/>
              <a:t> I would like to tackle the first topic is to once again use our teams…..so, first we need new team leads…..can I ask the person who has the oldest car to be our team lead for this exercise…..(teams), do we have our new team leader…..OK, then let’s get started…….</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a:t>
            </a:fld>
            <a:endParaRPr lang="en-US" dirty="0"/>
          </a:p>
        </p:txBody>
      </p:sp>
    </p:spTree>
    <p:extLst>
      <p:ext uri="{BB962C8B-B14F-4D97-AF65-F5344CB8AC3E}">
        <p14:creationId xmlns:p14="http://schemas.microsoft.com/office/powerpoint/2010/main" val="3065050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Your work place……we typically go to where the work is……travel can be a requirement of the consultants’ job….we go to where the work is and this obligation can be very demanding to some people……..</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28</a:t>
            </a:fld>
            <a:endParaRPr lang="en-US" dirty="0"/>
          </a:p>
        </p:txBody>
      </p:sp>
    </p:spTree>
    <p:extLst>
      <p:ext uri="{BB962C8B-B14F-4D97-AF65-F5344CB8AC3E}">
        <p14:creationId xmlns:p14="http://schemas.microsoft.com/office/powerpoint/2010/main" val="3676056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Multiple bosses……..have any of you had a situation where you were working for more than 1 person…(raise your hand)......have any of you that raised your hand ever had a conflict because of this (nod your head)………what did you do?......(facilitate the discussion…….add comments about the importance of </a:t>
            </a:r>
            <a:r>
              <a:rPr lang="en-US" b="1" i="1" baseline="0" dirty="0" smtClean="0"/>
              <a:t>communicating</a:t>
            </a:r>
            <a:r>
              <a:rPr lang="en-US" i="1" baseline="0" dirty="0" smtClean="0"/>
              <a:t> and, if necessary, getting them in the room or on a conference call to reach agreement on resolving these issues….</a:t>
            </a:r>
            <a:r>
              <a:rPr lang="en-US" b="1" i="1" baseline="0" dirty="0" smtClean="0"/>
              <a:t>communicate</a:t>
            </a:r>
            <a:r>
              <a:rPr lang="en-US" i="1" baseline="0" dirty="0" smtClean="0"/>
              <a:t> </a:t>
            </a:r>
            <a:r>
              <a:rPr lang="en-US" b="1" i="1" baseline="0" dirty="0" smtClean="0"/>
              <a:t>constantly</a:t>
            </a:r>
            <a:r>
              <a:rPr lang="en-US" i="1" baseline="0" dirty="0" smtClean="0"/>
              <a:t> in these situations……..</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29</a:t>
            </a:fld>
            <a:endParaRPr lang="en-US" dirty="0"/>
          </a:p>
        </p:txBody>
      </p:sp>
    </p:spTree>
    <p:extLst>
      <p:ext uri="{BB962C8B-B14F-4D97-AF65-F5344CB8AC3E}">
        <p14:creationId xmlns:p14="http://schemas.microsoft.com/office/powerpoint/2010/main" val="111815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 this discussion]</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30</a:t>
            </a:fld>
            <a:endParaRPr lang="en-US" dirty="0"/>
          </a:p>
        </p:txBody>
      </p:sp>
    </p:spTree>
    <p:extLst>
      <p:ext uri="{BB962C8B-B14F-4D97-AF65-F5344CB8AC3E}">
        <p14:creationId xmlns:p14="http://schemas.microsoft.com/office/powerpoint/2010/main" val="768950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Often times as a consultant, continuing to improve</a:t>
            </a:r>
            <a:r>
              <a:rPr lang="en-US" i="1" baseline="0" dirty="0" smtClean="0"/>
              <a:t> or enhance our skills falls on us. We are expected to invest in our skills, our careers and it becomes an ongoing part of our job</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31</a:t>
            </a:fld>
            <a:endParaRPr lang="en-US" dirty="0"/>
          </a:p>
        </p:txBody>
      </p:sp>
    </p:spTree>
    <p:extLst>
      <p:ext uri="{BB962C8B-B14F-4D97-AF65-F5344CB8AC3E}">
        <p14:creationId xmlns:p14="http://schemas.microsoft.com/office/powerpoint/2010/main" val="2445351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Nothing happens until something is sold……as consultants we have to have a great understanding that “sale” is not a 4-letter word….OK, you know what I mean……in consulting, we are always “selling” ……we are selling ourselves in the way we carry ourselves, the reports we write, the presentation we make, the firm we represent……seeking out new opportunities where we can provide value-added products and services for our clients…..even in your early days in consulting, sometime the project participant  or project manager on this engagement is the reason we sell or are chosen for the next engagement……….</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32</a:t>
            </a:fld>
            <a:endParaRPr lang="en-US" dirty="0"/>
          </a:p>
        </p:txBody>
      </p:sp>
    </p:spTree>
    <p:extLst>
      <p:ext uri="{BB962C8B-B14F-4D97-AF65-F5344CB8AC3E}">
        <p14:creationId xmlns:p14="http://schemas.microsoft.com/office/powerpoint/2010/main" val="2577575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33</a:t>
            </a:fld>
            <a:endParaRPr lang="en-US" dirty="0"/>
          </a:p>
        </p:txBody>
      </p:sp>
    </p:spTree>
    <p:extLst>
      <p:ext uri="{BB962C8B-B14F-4D97-AF65-F5344CB8AC3E}">
        <p14:creationId xmlns:p14="http://schemas.microsoft.com/office/powerpoint/2010/main" val="3067425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might be a very thought provoking statement….as consultants</a:t>
            </a:r>
            <a:r>
              <a:rPr lang="en-US" i="1" baseline="0" dirty="0" smtClean="0"/>
              <a:t> our time (internal or external consultants) and/or our fees (external consultants) have high expectations set by our clients…….we may receive kudos from our clients for a job well done but that is expected of us based on the time and/or fees we charge……as a consultant we find a lot of the satisfaction is intrinsic…..we know when we have achieved something that was “above and beyond”….we are clear when we accomplished something that others would not have been able to achieve, especially within that time or effort……yet we may not hear that from a client that has decided to work with us or that we are charging $150,000 for an engagement……we as consultants, both internal consultants and external consultants, are  a different “breed of cat”……..we love the challenges, the variety of engagements, working with different people, different clients and tackling those projects that are more daunting – that is, we get a lot of our fulfillment………</a:t>
            </a:r>
          </a:p>
          <a:p>
            <a:endParaRPr lang="en-US" i="1" baseline="0" dirty="0" smtClean="0"/>
          </a:p>
          <a:p>
            <a:r>
              <a:rPr lang="en-US" i="1" baseline="0" dirty="0" smtClean="0"/>
              <a:t>Any questions or comments?………OK, then let’s move on……….</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35</a:t>
            </a:fld>
            <a:endParaRPr lang="en-US" dirty="0"/>
          </a:p>
        </p:txBody>
      </p:sp>
    </p:spTree>
    <p:extLst>
      <p:ext uri="{BB962C8B-B14F-4D97-AF65-F5344CB8AC3E}">
        <p14:creationId xmlns:p14="http://schemas.microsoft.com/office/powerpoint/2010/main" val="1753420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do this as a “read-around” ……I am</a:t>
            </a:r>
            <a:r>
              <a:rPr lang="en-US" i="1" baseline="0" dirty="0" smtClean="0"/>
              <a:t> going to ask us to start with the (green) team and ask each person to read one of these 8 characteristics of The Facilitative Consultant…….(name) get us started……..(for each point highlight the key point….eg it is not that People Listen….it’s they listen because you show how prior experience relates to the challenge or the problem or the situation at hand…….etc.)</a:t>
            </a:r>
          </a:p>
          <a:p>
            <a:endParaRPr lang="en-US" i="1" baseline="0" dirty="0" smtClean="0"/>
          </a:p>
          <a:p>
            <a:r>
              <a:rPr lang="en-US" i="0" baseline="0" dirty="0" smtClean="0"/>
              <a:t>(Highlight the key point that the facilitative consultant seeks opportunities to ENGAGE with their client….at all levels in the client organization – rather than just getting the job done where there is limited buy-in to recommendations because of the lack of involvement or collaboration with a client)</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37</a:t>
            </a:fld>
            <a:endParaRPr lang="en-US" dirty="0"/>
          </a:p>
        </p:txBody>
      </p:sp>
    </p:spTree>
    <p:extLst>
      <p:ext uri="{BB962C8B-B14F-4D97-AF65-F5344CB8AC3E}">
        <p14:creationId xmlns:p14="http://schemas.microsoft.com/office/powerpoint/2010/main" val="203812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38</a:t>
            </a:fld>
            <a:endParaRPr lang="en-US" dirty="0"/>
          </a:p>
        </p:txBody>
      </p:sp>
    </p:spTree>
    <p:extLst>
      <p:ext uri="{BB962C8B-B14F-4D97-AF65-F5344CB8AC3E}">
        <p14:creationId xmlns:p14="http://schemas.microsoft.com/office/powerpoint/2010/main" val="203812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39</a:t>
            </a:fld>
            <a:endParaRPr lang="en-US" dirty="0"/>
          </a:p>
        </p:txBody>
      </p:sp>
    </p:spTree>
    <p:extLst>
      <p:ext uri="{BB962C8B-B14F-4D97-AF65-F5344CB8AC3E}">
        <p14:creationId xmlns:p14="http://schemas.microsoft.com/office/powerpoint/2010/main" val="195520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On my flipchart,</a:t>
            </a:r>
            <a:r>
              <a:rPr lang="en-US" i="1" baseline="0" dirty="0" smtClean="0"/>
              <a:t> I have the same four titles from page 2-3 in your manual and what I would like each of you to do is label each sticky note with a 1,2, 3 or 4 and then for each place a Y, for Yes this is a consultant, or N, for No, this is not a consultant…..</a:t>
            </a:r>
          </a:p>
          <a:p>
            <a:endParaRPr lang="en-US" i="1" baseline="0" dirty="0" smtClean="0"/>
          </a:p>
          <a:p>
            <a:r>
              <a:rPr lang="en-US" i="1" baseline="0" dirty="0" smtClean="0"/>
              <a:t>The numbers will refer to:</a:t>
            </a:r>
          </a:p>
          <a:p>
            <a:pPr marL="228600" indent="-228600">
              <a:buFont typeface="+mj-lt"/>
              <a:buAutoNum type="arabicPeriod"/>
            </a:pPr>
            <a:r>
              <a:rPr lang="en-US" i="1" baseline="0" dirty="0" smtClean="0"/>
              <a:t>Hair Stylist</a:t>
            </a:r>
          </a:p>
          <a:p>
            <a:pPr marL="228600" indent="-228600">
              <a:buFont typeface="+mj-lt"/>
              <a:buAutoNum type="arabicPeriod"/>
            </a:pPr>
            <a:r>
              <a:rPr lang="en-US" i="1" baseline="0" dirty="0" smtClean="0"/>
              <a:t>Financial Planner</a:t>
            </a:r>
          </a:p>
          <a:p>
            <a:pPr marL="228600" indent="-228600">
              <a:buFont typeface="+mj-lt"/>
              <a:buAutoNum type="arabicPeriod"/>
            </a:pPr>
            <a:r>
              <a:rPr lang="en-US" i="1" baseline="0" dirty="0" smtClean="0"/>
              <a:t>Information Analyst</a:t>
            </a:r>
          </a:p>
          <a:p>
            <a:pPr marL="228600" indent="-228600">
              <a:buFont typeface="+mj-lt"/>
              <a:buAutoNum type="arabicPeriod"/>
            </a:pPr>
            <a:r>
              <a:rPr lang="en-US" i="1" baseline="0" dirty="0" smtClean="0"/>
              <a:t>Image Specialist</a:t>
            </a:r>
          </a:p>
          <a:p>
            <a:pPr marL="228600" indent="-228600">
              <a:buFont typeface="+mj-lt"/>
              <a:buAutoNum type="arabicPeriod"/>
            </a:pPr>
            <a:endParaRPr lang="en-US" i="1" baseline="0" dirty="0" smtClean="0"/>
          </a:p>
          <a:p>
            <a:pPr marL="0" indent="0">
              <a:buFont typeface="+mj-lt"/>
              <a:buNone/>
            </a:pPr>
            <a:r>
              <a:rPr lang="en-US" i="1" baseline="0" dirty="0" smtClean="0"/>
              <a:t>Are there any questions? </a:t>
            </a:r>
            <a:r>
              <a:rPr lang="en-US" i="0" baseline="0" dirty="0" smtClean="0"/>
              <a:t>(Respond to any questions)……</a:t>
            </a:r>
            <a:r>
              <a:rPr lang="en-US" i="1" baseline="0" dirty="0" smtClean="0"/>
              <a:t>OK, then I will give you 3 minutes to read each one and to decide in your teams…</a:t>
            </a:r>
            <a:r>
              <a:rPr lang="en-US" i="0" baseline="0" dirty="0" smtClean="0"/>
              <a:t>…(timer started and give them 3 minutes)</a:t>
            </a:r>
          </a:p>
          <a:p>
            <a:pPr marL="0" indent="0">
              <a:buFont typeface="+mj-lt"/>
              <a:buNone/>
            </a:pPr>
            <a:endParaRPr lang="en-US" i="1" baseline="0" dirty="0" smtClean="0"/>
          </a:p>
          <a:p>
            <a:pPr marL="0" indent="0">
              <a:buFont typeface="+mj-lt"/>
              <a:buNone/>
            </a:pPr>
            <a:r>
              <a:rPr lang="en-US" i="1" baseline="0" dirty="0" smtClean="0"/>
              <a:t>OK, now that the time is up, let me start with the (purple) team, what did you think about the Hair Stylist?</a:t>
            </a:r>
            <a:r>
              <a:rPr lang="en-US" i="0" baseline="0" dirty="0" smtClean="0"/>
              <a:t>……..(As you collect each sticky note, ask the team why they made their choice, discuss/probe briefly, then move to the next team…..start each of the 4 categories with a different team, by rotating; collect the sticky notes and put on the flip chart….after each of the 4 categories are addressed by each team, then go down the LSI column and give the answers with our rationale)……</a:t>
            </a:r>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a:t>
            </a:fld>
            <a:endParaRPr lang="en-US" dirty="0"/>
          </a:p>
        </p:txBody>
      </p:sp>
    </p:spTree>
    <p:extLst>
      <p:ext uri="{BB962C8B-B14F-4D97-AF65-F5344CB8AC3E}">
        <p14:creationId xmlns:p14="http://schemas.microsoft.com/office/powerpoint/2010/main" val="1802164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40</a:t>
            </a:fld>
            <a:endParaRPr lang="en-US" dirty="0"/>
          </a:p>
        </p:txBody>
      </p:sp>
    </p:spTree>
    <p:extLst>
      <p:ext uri="{BB962C8B-B14F-4D97-AF65-F5344CB8AC3E}">
        <p14:creationId xmlns:p14="http://schemas.microsoft.com/office/powerpoint/2010/main" val="1451575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41</a:t>
            </a:fld>
            <a:endParaRPr lang="en-US" dirty="0"/>
          </a:p>
        </p:txBody>
      </p:sp>
    </p:spTree>
    <p:extLst>
      <p:ext uri="{BB962C8B-B14F-4D97-AF65-F5344CB8AC3E}">
        <p14:creationId xmlns:p14="http://schemas.microsoft.com/office/powerpoint/2010/main" val="1131055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42</a:t>
            </a:fld>
            <a:endParaRPr lang="en-US" dirty="0"/>
          </a:p>
        </p:txBody>
      </p:sp>
    </p:spTree>
    <p:extLst>
      <p:ext uri="{BB962C8B-B14F-4D97-AF65-F5344CB8AC3E}">
        <p14:creationId xmlns:p14="http://schemas.microsoft.com/office/powerpoint/2010/main" val="1131055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43</a:t>
            </a:fld>
            <a:endParaRPr lang="en-US" dirty="0"/>
          </a:p>
        </p:txBody>
      </p:sp>
    </p:spTree>
    <p:extLst>
      <p:ext uri="{BB962C8B-B14F-4D97-AF65-F5344CB8AC3E}">
        <p14:creationId xmlns:p14="http://schemas.microsoft.com/office/powerpoint/2010/main" val="4035111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44</a:t>
            </a:fld>
            <a:endParaRPr lang="en-US" dirty="0"/>
          </a:p>
        </p:txBody>
      </p:sp>
    </p:spTree>
    <p:extLst>
      <p:ext uri="{BB962C8B-B14F-4D97-AF65-F5344CB8AC3E}">
        <p14:creationId xmlns:p14="http://schemas.microsoft.com/office/powerpoint/2010/main" val="403511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smtClean="0"/>
              <a:t>Let’s do a final review</a:t>
            </a:r>
            <a:r>
              <a:rPr lang="en-US" b="0" i="1" baseline="0" dirty="0" smtClean="0"/>
              <a:t> of this module. We will begin with our (blue) team and move counter clockwise. </a:t>
            </a:r>
            <a:r>
              <a:rPr lang="en-US" b="0" baseline="0" dirty="0" smtClean="0"/>
              <a:t>[Conduct the review with high energy, awarding dots, etc.]</a:t>
            </a:r>
            <a:endParaRPr lang="en-US" b="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1252702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1941858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2772052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2989262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49</a:t>
            </a:fld>
            <a:endParaRPr lang="en-US" dirty="0"/>
          </a:p>
        </p:txBody>
      </p:sp>
    </p:spTree>
    <p:extLst>
      <p:ext uri="{BB962C8B-B14F-4D97-AF65-F5344CB8AC3E}">
        <p14:creationId xmlns:p14="http://schemas.microsoft.com/office/powerpoint/2010/main" val="200097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i="1" baseline="0" dirty="0" smtClean="0"/>
              <a:t>Consider wrapping it up with something about 1 such as the Hair Stylist (let’s consider the Hair Stylist; when I go to the barber, I get in the chair and tell him, just like you always have…..when my wife gets in her Hair Stylist’s chair, out come the magazines and it sounds something like….”I would like the bangs like this picture….and the sides like this other picture,” etc…….is one a consultant? Are both? You get the idea……that is one of many reasons you will find a response from a consultant starts with, “It depends…” followed by a clarifying question for more information, context, etc……often times, we are dealing with a world of ambiguity, and we need to bring clarity to offer our best consulting or facilitation skills…….</a:t>
            </a:r>
          </a:p>
          <a:p>
            <a:pPr marL="0" indent="0">
              <a:buFont typeface="+mj-lt"/>
              <a:buNone/>
            </a:pPr>
            <a:endParaRPr lang="en-US" i="1" baseline="0" dirty="0" smtClean="0"/>
          </a:p>
          <a:p>
            <a:pPr marL="0" indent="0">
              <a:buFont typeface="+mj-lt"/>
              <a:buNone/>
            </a:pPr>
            <a:r>
              <a:rPr lang="en-US" i="1" baseline="0" dirty="0" smtClean="0"/>
              <a:t>(award dots based on the number of correct responses by each team –those that agree with ours)</a:t>
            </a:r>
          </a:p>
          <a:p>
            <a:pPr marL="0" indent="0">
              <a:buFont typeface="+mj-lt"/>
              <a:buNone/>
            </a:pPr>
            <a:endParaRPr lang="en-US" i="1" baseline="0" dirty="0" smtClean="0"/>
          </a:p>
          <a:p>
            <a:pPr marL="0" indent="0">
              <a:buFont typeface="+mj-lt"/>
              <a:buNone/>
            </a:pPr>
            <a:endParaRPr lang="en-US" i="1" baseline="0" dirty="0" smtClean="0"/>
          </a:p>
          <a:p>
            <a:pPr marL="0" indent="0">
              <a:buFont typeface="+mj-lt"/>
              <a:buNone/>
            </a:pPr>
            <a:r>
              <a:rPr lang="en-US" i="0" baseline="0" dirty="0" smtClean="0"/>
              <a:t>(Answers: </a:t>
            </a:r>
          </a:p>
          <a:p>
            <a:pPr marL="0" indent="0">
              <a:buFont typeface="+mj-lt"/>
              <a:buNone/>
            </a:pPr>
            <a:r>
              <a:rPr lang="en-US" i="0" baseline="0" dirty="0" smtClean="0"/>
              <a:t>Hairstylist: No</a:t>
            </a:r>
          </a:p>
          <a:p>
            <a:pPr marL="0" indent="0">
              <a:buFont typeface="+mj-lt"/>
              <a:buNone/>
            </a:pPr>
            <a:r>
              <a:rPr lang="en-US" i="0" baseline="0" dirty="0" smtClean="0"/>
              <a:t>Financial Planner: Yes</a:t>
            </a:r>
          </a:p>
          <a:p>
            <a:pPr marL="0" indent="0">
              <a:buFont typeface="+mj-lt"/>
              <a:buNone/>
            </a:pPr>
            <a:r>
              <a:rPr lang="en-US" i="0" baseline="0" dirty="0" smtClean="0"/>
              <a:t>IS Analyst: No</a:t>
            </a:r>
          </a:p>
          <a:p>
            <a:pPr marL="0" indent="0">
              <a:buFont typeface="+mj-lt"/>
              <a:buNone/>
            </a:pPr>
            <a:r>
              <a:rPr lang="en-US" i="0" baseline="0" dirty="0" smtClean="0"/>
              <a:t>Image Specialist: Yes)</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a:t>
            </a:fld>
            <a:endParaRPr lang="en-US" dirty="0"/>
          </a:p>
        </p:txBody>
      </p:sp>
    </p:spTree>
    <p:extLst>
      <p:ext uri="{BB962C8B-B14F-4D97-AF65-F5344CB8AC3E}">
        <p14:creationId xmlns:p14="http://schemas.microsoft.com/office/powerpoint/2010/main" val="2676923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5</a:t>
            </a:fld>
            <a:endParaRPr lang="en-US" dirty="0"/>
          </a:p>
        </p:txBody>
      </p:sp>
    </p:spTree>
    <p:extLst>
      <p:ext uri="{BB962C8B-B14F-4D97-AF65-F5344CB8AC3E}">
        <p14:creationId xmlns:p14="http://schemas.microsoft.com/office/powerpoint/2010/main" val="2543042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To help with clarity for why</a:t>
            </a:r>
            <a:r>
              <a:rPr lang="en-US" i="1" baseline="0" dirty="0" smtClean="0"/>
              <a:t> we chose 2 of the 4 in this exercise as consultants, let’s take a look at our definition of What is Consulting?....and, let’s be clear this is “our definition” and it is not right or wrong it is just ours……</a:t>
            </a:r>
          </a:p>
          <a:p>
            <a:endParaRPr lang="en-US" i="1" baseline="0" dirty="0" smtClean="0"/>
          </a:p>
          <a:p>
            <a:r>
              <a:rPr lang="en-US" i="1" baseline="0" dirty="0" smtClean="0"/>
              <a:t>(name, for the red) team, can you read this definition for us……thank you…..note the key or operative words in this definition are:</a:t>
            </a:r>
          </a:p>
          <a:p>
            <a:pPr marL="171450" indent="-171450">
              <a:buFont typeface="Arial" pitchFamily="34" charset="0"/>
              <a:buChar char="•"/>
            </a:pPr>
            <a:r>
              <a:rPr lang="en-US" i="1" baseline="0" dirty="0" smtClean="0"/>
              <a:t>Process</a:t>
            </a:r>
          </a:p>
          <a:p>
            <a:pPr marL="171450" indent="-171450">
              <a:buFont typeface="Arial" pitchFamily="34" charset="0"/>
              <a:buChar char="•"/>
            </a:pPr>
            <a:r>
              <a:rPr lang="en-US" i="1" baseline="0" dirty="0" smtClean="0"/>
              <a:t>Objective</a:t>
            </a:r>
          </a:p>
          <a:p>
            <a:pPr marL="171450" indent="-171450">
              <a:buFont typeface="Arial" pitchFamily="34" charset="0"/>
              <a:buChar char="•"/>
            </a:pPr>
            <a:r>
              <a:rPr lang="en-US" i="1" baseline="0" dirty="0" smtClean="0"/>
              <a:t>Influence</a:t>
            </a:r>
          </a:p>
          <a:p>
            <a:pPr marL="171450" indent="-171450">
              <a:buFont typeface="Arial" pitchFamily="34" charset="0"/>
              <a:buChar char="•"/>
            </a:pPr>
            <a:endParaRPr lang="en-US" i="1" baseline="0" dirty="0" smtClean="0"/>
          </a:p>
          <a:p>
            <a:pPr marL="0" indent="0">
              <a:buFont typeface="Arial" pitchFamily="34" charset="0"/>
              <a:buNone/>
            </a:pPr>
            <a:r>
              <a:rPr lang="en-US" i="1" baseline="0" dirty="0" smtClean="0"/>
              <a:t>And below the definition are some examples of consultants…..does someone have other examples……..thank you….</a:t>
            </a:r>
          </a:p>
          <a:p>
            <a:pPr marL="0" indent="0">
              <a:buFont typeface="Arial" pitchFamily="34" charset="0"/>
              <a:buNone/>
            </a:pPr>
            <a:endParaRPr lang="en-US" i="1" baseline="0" dirty="0" smtClean="0"/>
          </a:p>
          <a:p>
            <a:pPr marL="0" indent="0">
              <a:buFont typeface="Arial" pitchFamily="34" charset="0"/>
              <a:buNone/>
            </a:pPr>
            <a:r>
              <a:rPr lang="en-US" i="1" baseline="0" dirty="0" smtClean="0"/>
              <a:t>Let’s think about the answer to the question on the bottom of page 2-4……what are some of the differences between a contractor and a consultant?</a:t>
            </a:r>
            <a:r>
              <a:rPr lang="en-US" i="0" baseline="0" dirty="0" smtClean="0"/>
              <a:t>.....(facilitate the discussion)………</a:t>
            </a:r>
            <a:r>
              <a:rPr lang="en-US" i="1" baseline="0" dirty="0" smtClean="0"/>
              <a:t>let me summarize what I think I have been hearing….it sounds like what we have been saying is that a consultant is skilled and trying to influence a client or person to do something based on some objective knowledge or expertise…did I get that? OK, while a contractor is paid to help and do some assigned work  or task in a prescribed manner……..let me ask, can the lines be blurred? How so?</a:t>
            </a:r>
            <a:r>
              <a:rPr lang="en-US" i="0" baseline="0" dirty="0" smtClean="0"/>
              <a:t>……..(lead the discussion)…….</a:t>
            </a:r>
            <a:endParaRPr lang="en-US" i="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8</a:t>
            </a:fld>
            <a:endParaRPr lang="en-US" dirty="0"/>
          </a:p>
        </p:txBody>
      </p:sp>
    </p:spTree>
    <p:extLst>
      <p:ext uri="{BB962C8B-B14F-4D97-AF65-F5344CB8AC3E}">
        <p14:creationId xmlns:p14="http://schemas.microsoft.com/office/powerpoint/2010/main" val="73442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Fill</a:t>
            </a:r>
            <a:r>
              <a:rPr lang="en-US" b="0" baseline="0" dirty="0" smtClean="0"/>
              <a:t> in the blank in manual</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[Lead the discussion around key points: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0" baseline="0" dirty="0" smtClean="0"/>
              <a:t>Contractor is told what to do</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0" baseline="0" dirty="0" smtClean="0"/>
              <a:t>Consultant provides objective expertise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0" baseline="0" dirty="0" smtClean="0"/>
              <a:t>Contractor can turn into a consultant by offering suggestions, etc.]</a:t>
            </a:r>
            <a:endParaRPr lang="en-US" b="0"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9</a:t>
            </a:fld>
            <a:endParaRPr lang="en-US" dirty="0"/>
          </a:p>
        </p:txBody>
      </p:sp>
    </p:spTree>
    <p:extLst>
      <p:ext uri="{BB962C8B-B14F-4D97-AF65-F5344CB8AC3E}">
        <p14:creationId xmlns:p14="http://schemas.microsoft.com/office/powerpoint/2010/main" val="81484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As with most things in business, prudent businessmen and business women, do things</a:t>
            </a:r>
            <a:r>
              <a:rPr lang="en-US" i="1" baseline="0" dirty="0" smtClean="0"/>
              <a:t> because they derive value from them….let’s look at some of the value consultants provide……</a:t>
            </a:r>
          </a:p>
          <a:p>
            <a:pPr marL="171450" indent="-171450">
              <a:buFont typeface="Arial" pitchFamily="34" charset="0"/>
              <a:buChar char="•"/>
            </a:pPr>
            <a:r>
              <a:rPr lang="en-US" i="1" baseline="0" dirty="0" smtClean="0"/>
              <a:t>Functional/technical expertise….can someone from the (red) team tell me about that one……(add your comments and include the requirement that we, as consultants, must stay current…that we are always “sharpening our saw” and reading to stay abreast in our field)</a:t>
            </a:r>
          </a:p>
          <a:p>
            <a:pPr marL="171450" indent="-171450">
              <a:buFont typeface="Arial" pitchFamily="34" charset="0"/>
              <a:buChar char="•"/>
            </a:pPr>
            <a:r>
              <a:rPr lang="en-US" i="1" baseline="0" dirty="0" smtClean="0"/>
              <a:t>Experience…..how about the (green) team…..would someone address what we mean by that……(add your comments to include that often as a consultant we have “been there done that” and many times more than once….eg an SAP  or SFC or Oracle installation…..facilitated a Strategic Planning event, etc.)</a:t>
            </a:r>
          </a:p>
          <a:p>
            <a:pPr marL="171450" indent="-171450">
              <a:buFont typeface="Arial" pitchFamily="34" charset="0"/>
              <a:buChar char="•"/>
            </a:pPr>
            <a:r>
              <a:rPr lang="en-US" i="1" baseline="0" dirty="0" smtClean="0"/>
              <a:t>Process, Methods and Tools: how about the (blue) team…..would someone address this value……(add your comments to include things like the structure/ framework we have to perform an engagement in a “creative yet predictable manner” that prevents us from “reinventing the wheel”…..things like Standard Implementation Practices” or a “Strategic Planning Model”……which we will share with you later in the course….</a:t>
            </a:r>
          </a:p>
          <a:p>
            <a:pPr marL="171450" indent="-171450">
              <a:buFont typeface="Arial" pitchFamily="34" charset="0"/>
              <a:buChar char="•"/>
            </a:pPr>
            <a:r>
              <a:rPr lang="en-US" i="1" baseline="0" dirty="0" smtClean="0"/>
              <a:t>Resources…….sometimes there is a need for resources that are temporary and our clients see us as a great way to fill in that temporary need…..has anyone been in that position?......thanks for sharing that…..</a:t>
            </a:r>
          </a:p>
          <a:p>
            <a:pPr marL="171450" indent="-171450">
              <a:buFont typeface="Arial" pitchFamily="34" charset="0"/>
              <a:buChar char="•"/>
            </a:pPr>
            <a:r>
              <a:rPr lang="en-US" i="1" baseline="0" dirty="0" smtClean="0"/>
              <a:t>Focus: (purple) team, what do you think about that? Ever had an experience where focus was a value add in your engagements?…..(add your example such as the installation of an IT solution, or a temporary staffing need for something like data conversion from one accounting system to another)</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10</a:t>
            </a:fld>
            <a:endParaRPr lang="en-US" dirty="0"/>
          </a:p>
        </p:txBody>
      </p:sp>
    </p:spTree>
    <p:extLst>
      <p:ext uri="{BB962C8B-B14F-4D97-AF65-F5344CB8AC3E}">
        <p14:creationId xmlns:p14="http://schemas.microsoft.com/office/powerpoint/2010/main" val="86483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i="1" baseline="0" dirty="0" smtClean="0"/>
              <a:t>Communication……we mentioned before the access we as consultants often are allowed  to speak with multiple levels within a client organization……..think about law firms or accounting firms for acquisitions or annual reviews/reports for regulatory or statutory compliance……</a:t>
            </a:r>
          </a:p>
          <a:p>
            <a:pPr marL="171450" indent="-171450">
              <a:buFont typeface="Arial" pitchFamily="34" charset="0"/>
              <a:buChar char="•"/>
            </a:pPr>
            <a:endParaRPr lang="en-US" i="1" baseline="0" dirty="0" smtClean="0"/>
          </a:p>
          <a:p>
            <a:pPr marL="0" indent="0">
              <a:buFont typeface="Arial" pitchFamily="34" charset="0"/>
              <a:buNone/>
            </a:pPr>
            <a:r>
              <a:rPr lang="en-US" i="1" baseline="0" dirty="0" smtClean="0"/>
              <a:t>Think about the items above……think about other situations or conditions where a client might find value from engaging with a consultant…..what might these be?.........(facilitate the discussion…….as an add you might refer to the “support or rationale” for some very difficult decisions……I can recall when D&amp;B knew we needed to reduce our overall headcount and they engaged a consulting firm to conduct a business review……the results included the need to reduce payroll costs by 12% and it was attributed, by management, to the consultants recommendations………</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11</a:t>
            </a:fld>
            <a:endParaRPr lang="en-US" dirty="0"/>
          </a:p>
        </p:txBody>
      </p:sp>
    </p:spTree>
    <p:extLst>
      <p:ext uri="{BB962C8B-B14F-4D97-AF65-F5344CB8AC3E}">
        <p14:creationId xmlns:p14="http://schemas.microsoft.com/office/powerpoint/2010/main" val="2070783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r>
              <a:rPr lang="en-US" smtClean="0"/>
              <a:t>Click to edit Master title style</a:t>
            </a:r>
            <a:endParaRPr lang="en-US" dirty="0"/>
          </a:p>
        </p:txBody>
      </p:sp>
      <p:sp>
        <p:nvSpPr>
          <p:cNvPr id="7" name="Rectangle 6"/>
          <p:cNvSpPr/>
          <p:nvPr/>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6519411" y="6360186"/>
            <a:ext cx="2335269" cy="444477"/>
          </a:xfrm>
          <a:prstGeom prst="rect">
            <a:avLst/>
          </a:prstGeom>
        </p:spPr>
      </p:pic>
      <p:sp>
        <p:nvSpPr>
          <p:cNvPr id="12" name="Slide Number Placeholder 5"/>
          <p:cNvSpPr txBox="1">
            <a:spLocks/>
          </p:cNvSpPr>
          <p:nvPr/>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p:nvPicPr>
        <p:blipFill>
          <a:blip r:embed="rId4"/>
          <a:stretch>
            <a:fillRect/>
          </a:stretch>
        </p:blipFill>
        <p:spPr>
          <a:xfrm>
            <a:off x="5996887" y="1771917"/>
            <a:ext cx="3188182" cy="3564146"/>
          </a:xfrm>
          <a:prstGeom prst="rect">
            <a:avLst/>
          </a:prstGeom>
        </p:spPr>
      </p:pic>
      <p:sp>
        <p:nvSpPr>
          <p:cNvPr id="15" name="TextBox 14"/>
          <p:cNvSpPr txBox="1"/>
          <p:nvPr/>
        </p:nvSpPr>
        <p:spPr>
          <a:xfrm>
            <a:off x="680960" y="6565612"/>
            <a:ext cx="335700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a:t>
            </a:r>
            <a:r>
              <a:rPr lang="en-US" sz="1000" dirty="0" smtClean="0">
                <a:solidFill>
                  <a:srgbClr val="00467F"/>
                </a:solidFill>
                <a:latin typeface="Franklin Gothic Book"/>
                <a:cs typeface="Franklin Gothic Book"/>
              </a:rPr>
              <a:t>1992-2016, </a:t>
            </a:r>
            <a:r>
              <a:rPr lang="en-US" sz="1000" dirty="0" smtClean="0">
                <a:solidFill>
                  <a:srgbClr val="00467F"/>
                </a:solidFill>
                <a:latin typeface="Franklin Gothic Book"/>
                <a:cs typeface="Franklin Gothic Book"/>
              </a:rPr>
              <a:t>Leadership Strategies, Inc. - </a:t>
            </a:r>
            <a:r>
              <a:rPr lang="en-US" sz="1000" dirty="0" smtClean="0">
                <a:solidFill>
                  <a:srgbClr val="00467F"/>
                </a:solidFill>
                <a:latin typeface="Franklin Gothic Book"/>
                <a:cs typeface="Franklin Gothic Book"/>
              </a:rPr>
              <a:t>V16.01</a:t>
            </a:r>
            <a:endParaRPr lang="en-US" sz="1000" dirty="0" smtClean="0">
              <a:solidFill>
                <a:srgbClr val="00467F"/>
              </a:solidFill>
              <a:latin typeface="Franklin Gothic Book"/>
              <a:cs typeface="Franklin Gothic Book"/>
            </a:endParaRPr>
          </a:p>
        </p:txBody>
      </p:sp>
      <p:sp>
        <p:nvSpPr>
          <p:cNvPr id="16" name="TextBox 15"/>
          <p:cNvSpPr txBox="1"/>
          <p:nvPr/>
        </p:nvSpPr>
        <p:spPr>
          <a:xfrm>
            <a:off x="4056343"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709988" y="6565900"/>
            <a:ext cx="226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eaLnBrk="1" hangingPunct="1">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6" name="TextBox 5"/>
          <p:cNvSpPr txBox="1">
            <a:spLocks noChangeArrowheads="1"/>
          </p:cNvSpPr>
          <p:nvPr userDrawn="1"/>
        </p:nvSpPr>
        <p:spPr bwMode="auto">
          <a:xfrm>
            <a:off x="414338"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eaLnBrk="1" hangingPunct="1">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8"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43219808-9B2A-4404-88B2-94B628D6694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358985" y="6565612"/>
            <a:ext cx="3292889"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a:t>
            </a:r>
            <a:r>
              <a:rPr lang="en-US" sz="1000" baseline="0" dirty="0" smtClean="0">
                <a:solidFill>
                  <a:schemeClr val="bg1"/>
                </a:solidFill>
                <a:latin typeface="Franklin Gothic Book"/>
                <a:cs typeface="Franklin Gothic Book"/>
              </a:rPr>
              <a:t>1992-2016, </a:t>
            </a:r>
            <a:r>
              <a:rPr lang="en-US" sz="1000" baseline="0" dirty="0" smtClean="0">
                <a:solidFill>
                  <a:schemeClr val="bg1"/>
                </a:solidFill>
                <a:latin typeface="Franklin Gothic Book"/>
                <a:cs typeface="Franklin Gothic Book"/>
              </a:rPr>
              <a:t>Leadership Strategies, Inc. </a:t>
            </a:r>
            <a:r>
              <a:rPr lang="en-US" sz="1000" baseline="0" dirty="0" smtClean="0">
                <a:solidFill>
                  <a:schemeClr val="bg1"/>
                </a:solidFill>
                <a:latin typeface="Franklin Gothic Book"/>
                <a:cs typeface="Franklin Gothic Book"/>
              </a:rPr>
              <a:t>V16.01</a:t>
            </a:r>
            <a:endParaRPr lang="en-US" sz="1000" baseline="0" dirty="0" smtClean="0">
              <a:solidFill>
                <a:schemeClr val="bg1"/>
              </a:solidFill>
              <a:latin typeface="Franklin Gothic Book"/>
              <a:cs typeface="Franklin Gothic Book"/>
            </a:endParaRP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9624456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457200" cy="365125"/>
          </a:xfrm>
        </p:spPr>
        <p:txBody>
          <a:bodyPr anchor="b"/>
          <a:lstStyle>
            <a:lvl1pPr algn="l">
              <a:defRPr sz="1000">
                <a:solidFill>
                  <a:schemeClr val="bg1"/>
                </a:solidFill>
              </a:defRPr>
            </a:lvl1pPr>
          </a:lstStyle>
          <a:p>
            <a:fld id="{72776919-FB17-4522-B863-258834BA748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smtClean="0"/>
              <a:t>level</a:t>
            </a:r>
            <a:endParaRPr lang="en-US" dirty="0"/>
          </a:p>
        </p:txBody>
      </p:sp>
      <p:sp>
        <p:nvSpPr>
          <p:cNvPr id="10" name="Slide Number Placeholder 5"/>
          <p:cNvSpPr>
            <a:spLocks noGrp="1"/>
          </p:cNvSpPr>
          <p:nvPr>
            <p:ph type="sldNum" sz="quarter" idx="10"/>
          </p:nvPr>
        </p:nvSpPr>
        <p:spPr>
          <a:xfrm>
            <a:off x="0" y="6446838"/>
            <a:ext cx="381000" cy="365125"/>
          </a:xfrm>
        </p:spPr>
        <p:txBody>
          <a:bodyPr anchor="b"/>
          <a:lstStyle>
            <a:lvl1pPr algn="l">
              <a:defRPr sz="1000">
                <a:solidFill>
                  <a:schemeClr val="bg1"/>
                </a:solidFill>
              </a:defRPr>
            </a:lvl1pPr>
          </a:lstStyle>
          <a:p>
            <a:fld id="{1629BB7F-B0D9-4018-881C-3262A51A97A1}"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5"/>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ectangle 6"/>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Box 7"/>
          <p:cNvSpPr txBox="1">
            <a:spLocks noChangeArrowheads="1"/>
          </p:cNvSpPr>
          <p:nvPr userDrawn="1"/>
        </p:nvSpPr>
        <p:spPr bwMode="auto">
          <a:xfrm>
            <a:off x="436563" y="6565900"/>
            <a:ext cx="3292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a:t>
            </a:r>
            <a:r>
              <a:rPr lang="en-US" altLang="en-US" sz="1000" b="0" dirty="0" smtClean="0">
                <a:solidFill>
                  <a:srgbClr val="00467F"/>
                </a:solidFill>
                <a:latin typeface="Franklin Gothic Book" panose="020B0503020102020204" pitchFamily="34" charset="0"/>
              </a:rPr>
              <a:t>1992-2016, </a:t>
            </a:r>
            <a:r>
              <a:rPr lang="en-US" altLang="en-US" sz="1000" b="0" dirty="0" smtClean="0">
                <a:solidFill>
                  <a:srgbClr val="00467F"/>
                </a:solidFill>
                <a:latin typeface="Franklin Gothic Book" panose="020B0503020102020204" pitchFamily="34" charset="0"/>
              </a:rPr>
              <a:t>Leadership Strategies, Inc. </a:t>
            </a:r>
            <a:r>
              <a:rPr lang="en-US" altLang="en-US" sz="1000" b="0" dirty="0" smtClean="0">
                <a:solidFill>
                  <a:srgbClr val="00467F"/>
                </a:solidFill>
                <a:latin typeface="Franklin Gothic Book" panose="020B0503020102020204" pitchFamily="34" charset="0"/>
              </a:rPr>
              <a:t>V16.01</a:t>
            </a:r>
            <a:endParaRPr lang="en-US" altLang="en-US" sz="1000" b="0" dirty="0" smtClean="0">
              <a:solidFill>
                <a:srgbClr val="00467F"/>
              </a:solidFill>
              <a:latin typeface="Franklin Gothic Book" panose="020B0503020102020204" pitchFamily="34" charset="0"/>
            </a:endParaRPr>
          </a:p>
        </p:txBody>
      </p:sp>
      <p:pic>
        <p:nvPicPr>
          <p:cNvPr id="9"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10" name="TextBox 9"/>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4"/>
          </p:nvPr>
        </p:nvSpPr>
        <p:spPr>
          <a:xfrm>
            <a:off x="0" y="6446838"/>
            <a:ext cx="457200" cy="365125"/>
          </a:xfrm>
        </p:spPr>
        <p:txBody>
          <a:bodyPr anchor="b"/>
          <a:lstStyle>
            <a:lvl1pPr algn="l">
              <a:defRPr sz="1000">
                <a:solidFill>
                  <a:schemeClr val="bg1"/>
                </a:solidFill>
              </a:defRPr>
            </a:lvl1pPr>
          </a:lstStyle>
          <a:p>
            <a:fld id="{B07C9D45-70B9-44AF-B850-E8F354D7971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grpSp>
        <p:nvGrpSpPr>
          <p:cNvPr id="2" name="Group 22"/>
          <p:cNvGrpSpPr>
            <a:grpSpLocks/>
          </p:cNvGrpSpPr>
          <p:nvPr userDrawn="1"/>
        </p:nvGrpSpPr>
        <p:grpSpPr bwMode="auto">
          <a:xfrm>
            <a:off x="76200" y="381000"/>
            <a:ext cx="8991600" cy="5029200"/>
            <a:chOff x="76200" y="381000"/>
            <a:chExt cx="8991600" cy="5029200"/>
          </a:xfrm>
        </p:grpSpPr>
        <p:sp>
          <p:nvSpPr>
            <p:cNvPr id="9" name="Rectangle 8"/>
            <p:cNvSpPr/>
            <p:nvPr userDrawn="1"/>
          </p:nvSpPr>
          <p:spPr>
            <a:xfrm>
              <a:off x="5257800" y="381000"/>
              <a:ext cx="3108960" cy="4937760"/>
            </a:xfrm>
            <a:prstGeom prst="rect">
              <a:avLst/>
            </a:prstGeom>
            <a:noFill/>
          </p:spPr>
          <p:txBody>
            <a:bodyPr wrap="none">
              <a:spAutoFit/>
            </a:bodyPr>
            <a:lstStyle/>
            <a:p>
              <a:pPr algn="ctr">
                <a:defRPr/>
              </a:pPr>
              <a:r>
                <a:rPr lang="en-US" sz="40000" b="0" dirty="0">
                  <a:ln w="152400" cmpd="sng">
                    <a:solidFill>
                      <a:schemeClr val="bg1"/>
                    </a:solidFill>
                    <a:prstDash val="solid"/>
                  </a:ln>
                  <a:noFill/>
                  <a:latin typeface="Arial Black" pitchFamily="34" charset="0"/>
                  <a:cs typeface="+mn-cs"/>
                </a:rPr>
                <a:t>?</a:t>
              </a:r>
            </a:p>
          </p:txBody>
        </p:sp>
        <p:grpSp>
          <p:nvGrpSpPr>
            <p:cNvPr id="3" name="Group 73"/>
            <p:cNvGrpSpPr>
              <a:grpSpLocks/>
            </p:cNvGrpSpPr>
            <p:nvPr userDrawn="1"/>
          </p:nvGrpSpPr>
          <p:grpSpPr bwMode="auto">
            <a:xfrm>
              <a:off x="76200" y="4191000"/>
              <a:ext cx="8991600" cy="1219200"/>
              <a:chOff x="76200" y="4191000"/>
              <a:chExt cx="8991600" cy="1219200"/>
            </a:xfrm>
          </p:grpSpPr>
          <p:sp>
            <p:nvSpPr>
              <p:cNvPr id="11" name="Rectangle 10"/>
              <p:cNvSpPr/>
              <p:nvPr userDrawn="1"/>
            </p:nvSpPr>
            <p:spPr>
              <a:xfrm>
                <a:off x="6096000" y="4191000"/>
                <a:ext cx="1295400" cy="12192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8" name="Group 70"/>
              <p:cNvGrpSpPr>
                <a:grpSpLocks/>
              </p:cNvGrpSpPr>
              <p:nvPr userDrawn="1"/>
            </p:nvGrpSpPr>
            <p:grpSpPr bwMode="auto">
              <a:xfrm>
                <a:off x="76200" y="4288536"/>
                <a:ext cx="8991600" cy="893064"/>
                <a:chOff x="76200" y="4288536"/>
                <a:chExt cx="8991600" cy="893064"/>
              </a:xfrm>
            </p:grpSpPr>
            <p:grpSp>
              <p:nvGrpSpPr>
                <p:cNvPr id="10" name="Group 69"/>
                <p:cNvGrpSpPr>
                  <a:grpSpLocks/>
                </p:cNvGrpSpPr>
                <p:nvPr userDrawn="1"/>
              </p:nvGrpSpPr>
              <p:grpSpPr bwMode="auto">
                <a:xfrm>
                  <a:off x="6236208" y="4288536"/>
                  <a:ext cx="1014984" cy="886968"/>
                  <a:chOff x="6236208" y="4288536"/>
                  <a:chExt cx="1014984" cy="886968"/>
                </a:xfrm>
              </p:grpSpPr>
              <p:cxnSp>
                <p:nvCxnSpPr>
                  <p:cNvPr id="20" name="Straight Connector 19"/>
                  <p:cNvCxnSpPr/>
                  <p:nvPr userDrawn="1"/>
                </p:nvCxnSpPr>
                <p:spPr>
                  <a:xfrm>
                    <a:off x="6235700" y="4287838"/>
                    <a:ext cx="1016000"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35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7251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68"/>
                <p:cNvGrpSpPr>
                  <a:grpSpLocks/>
                </p:cNvGrpSpPr>
                <p:nvPr userDrawn="1"/>
              </p:nvGrpSpPr>
              <p:grpSpPr bwMode="auto">
                <a:xfrm>
                  <a:off x="76200" y="5175504"/>
                  <a:ext cx="6120384" cy="0"/>
                  <a:chOff x="76200" y="5175504"/>
                  <a:chExt cx="6120384" cy="0"/>
                </a:xfrm>
              </p:grpSpPr>
              <p:cxnSp>
                <p:nvCxnSpPr>
                  <p:cNvPr id="18" name="Straight Connector 17"/>
                  <p:cNvCxnSpPr/>
                  <p:nvPr userDrawn="1"/>
                </p:nvCxnSpPr>
                <p:spPr>
                  <a:xfrm>
                    <a:off x="1066800" y="2147483647"/>
                    <a:ext cx="51292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76200" y="2147483647"/>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67"/>
                <p:cNvGrpSpPr>
                  <a:grpSpLocks/>
                </p:cNvGrpSpPr>
                <p:nvPr userDrawn="1"/>
              </p:nvGrpSpPr>
              <p:grpSpPr bwMode="auto">
                <a:xfrm>
                  <a:off x="7251192" y="5175504"/>
                  <a:ext cx="1816608" cy="6096"/>
                  <a:chOff x="7251192" y="5175504"/>
                  <a:chExt cx="1816608" cy="6096"/>
                </a:xfrm>
              </p:grpSpPr>
              <p:cxnSp>
                <p:nvCxnSpPr>
                  <p:cNvPr id="16" name="Straight Connector 15"/>
                  <p:cNvCxnSpPr/>
                  <p:nvPr userDrawn="1"/>
                </p:nvCxnSpPr>
                <p:spPr>
                  <a:xfrm flipV="1">
                    <a:off x="7251700" y="5175250"/>
                    <a:ext cx="1014413" cy="635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001000" y="5175250"/>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cxnSp>
        <p:nvCxnSpPr>
          <p:cNvPr id="23" name="Straight Connector 22"/>
          <p:cNvCxnSpPr/>
          <p:nvPr userDrawn="1"/>
        </p:nvCxnSpPr>
        <p:spPr bwMode="auto">
          <a:xfrm>
            <a:off x="609600" y="5181600"/>
            <a:ext cx="55864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bwMode="auto">
          <a:xfrm>
            <a:off x="76200" y="5181600"/>
            <a:ext cx="7620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pitchFamily="34" charset="0"/>
                <a:cs typeface="Franklin Gothic Book" pitchFamily="34" charset="0"/>
              </a:defRPr>
            </a:lvl1pPr>
          </a:lstStyle>
          <a:p>
            <a:r>
              <a:rPr lang="en-US" dirty="0" smtClean="0"/>
              <a:t>Click to edit Master title style</a:t>
            </a:r>
            <a:endParaRPr lang="en-US" dirty="0"/>
          </a:p>
        </p:txBody>
      </p:sp>
      <p:sp>
        <p:nvSpPr>
          <p:cNvPr id="27" name="Text Placeholder 9"/>
          <p:cNvSpPr>
            <a:spLocks noGrp="1"/>
          </p:cNvSpPr>
          <p:nvPr>
            <p:ph type="body" sz="quarter" idx="13"/>
          </p:nvPr>
        </p:nvSpPr>
        <p:spPr>
          <a:xfrm>
            <a:off x="758952" y="2514600"/>
            <a:ext cx="4471416"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4"/>
          </p:nvPr>
        </p:nvSpPr>
        <p:spPr>
          <a:xfrm>
            <a:off x="0" y="6446838"/>
            <a:ext cx="533400" cy="365125"/>
          </a:xfrm>
        </p:spPr>
        <p:txBody>
          <a:bodyPr anchor="b"/>
          <a:lstStyle>
            <a:lvl1pPr algn="ctr">
              <a:defRPr sz="1000">
                <a:solidFill>
                  <a:schemeClr val="bg1"/>
                </a:solidFill>
              </a:defRPr>
            </a:lvl1pPr>
          </a:lstStyle>
          <a:p>
            <a:fld id="{8663F1C4-7898-4EF6-99F4-E1BE05FB5B77}"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58952" y="1298448"/>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533400" cy="365125"/>
          </a:xfrm>
        </p:spPr>
        <p:txBody>
          <a:bodyPr anchor="b"/>
          <a:lstStyle>
            <a:lvl1pPr algn="ctr">
              <a:defRPr sz="1000">
                <a:solidFill>
                  <a:schemeClr val="bg1"/>
                </a:solidFill>
              </a:defRPr>
            </a:lvl1pPr>
          </a:lstStyle>
          <a:p>
            <a:fld id="{E2FD2777-F157-4C86-A524-FFB544CC5980}"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ll-in-the-blanks in manual">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86384" y="137160"/>
            <a:ext cx="8074152" cy="1143000"/>
          </a:xfrm>
        </p:spPr>
        <p:txBody>
          <a:bodyPr>
            <a:noAutofit/>
          </a:bodyPr>
          <a:lstStyle>
            <a:lvl1pPr>
              <a:defRPr sz="4800">
                <a:solidFill>
                  <a:schemeClr val="bg1"/>
                </a:solidFill>
                <a:latin typeface="Franklin Gothic Medium" pitchFamily="34" charset="0"/>
                <a:cs typeface="Franklin Gothic Medium"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783390" y="1457760"/>
            <a:ext cx="8071290" cy="4898590"/>
          </a:xfrm>
        </p:spPr>
        <p:txBody>
          <a:bodyPr/>
          <a:lstStyle>
            <a:lvl1pPr marL="0" indent="0">
              <a:buClr>
                <a:srgbClr val="99AB21"/>
              </a:buClr>
              <a:buNone/>
              <a:defRPr>
                <a:solidFill>
                  <a:schemeClr val="bg1"/>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chemeClr val="bg1"/>
                </a:solidFill>
                <a:latin typeface="Franklin Gothic Book"/>
                <a:cs typeface="Franklin Gothic Book"/>
              </a:defRPr>
            </a:lvl3pPr>
            <a:lvl4pPr>
              <a:buClr>
                <a:srgbClr val="99AB21"/>
              </a:buClr>
              <a:defRPr>
                <a:solidFill>
                  <a:schemeClr val="bg1"/>
                </a:solidFill>
                <a:latin typeface="Franklin Gothic Book"/>
                <a:cs typeface="Franklin Gothic Book"/>
              </a:defRPr>
            </a:lvl4pPr>
            <a:lvl5pPr>
              <a:buClr>
                <a:srgbClr val="99AB21"/>
              </a:buClr>
              <a:defRPr>
                <a:solidFill>
                  <a:schemeClr val="bg1"/>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152400" y="6446838"/>
            <a:ext cx="495300" cy="365125"/>
          </a:xfrm>
        </p:spPr>
        <p:txBody>
          <a:bodyPr anchor="b"/>
          <a:lstStyle>
            <a:lvl1pPr>
              <a:defRPr sz="1000">
                <a:solidFill>
                  <a:schemeClr val="bg1"/>
                </a:solidFill>
              </a:defRPr>
            </a:lvl1pPr>
          </a:lstStyle>
          <a:p>
            <a:fld id="{1E39F939-5B1E-49B7-9AF3-E7BE804FC8D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le Play &amp; Exercises">
    <p:spTree>
      <p:nvGrpSpPr>
        <p:cNvPr id="1" name=""/>
        <p:cNvGrpSpPr/>
        <p:nvPr/>
      </p:nvGrpSpPr>
      <p:grpSpPr>
        <a:xfrm>
          <a:off x="0" y="0"/>
          <a:ext cx="0" cy="0"/>
          <a:chOff x="0" y="0"/>
          <a:chExt cx="0" cy="0"/>
        </a:xfrm>
      </p:grpSpPr>
      <p:sp>
        <p:nvSpPr>
          <p:cNvPr id="4" name="Freeform 3"/>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0" y="6858000"/>
                </a:lnTo>
                <a:lnTo>
                  <a:pt x="0" y="0"/>
                </a:lnTo>
                <a:close/>
              </a:path>
            </a:pathLst>
          </a:cu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758952" y="2514600"/>
            <a:ext cx="4498848"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4"/>
          </p:nvPr>
        </p:nvSpPr>
        <p:spPr>
          <a:xfrm>
            <a:off x="0" y="6446838"/>
            <a:ext cx="342900" cy="365125"/>
          </a:xfrm>
        </p:spPr>
        <p:txBody>
          <a:bodyPr anchor="b"/>
          <a:lstStyle>
            <a:lvl1pPr algn="ctr">
              <a:defRPr sz="1000">
                <a:solidFill>
                  <a:schemeClr val="bg1"/>
                </a:solidFill>
              </a:defRPr>
            </a:lvl1pPr>
          </a:lstStyle>
          <a:p>
            <a:fld id="{D07ECC83-96C6-4EE3-8CB4-29417B3FED7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a:t>
            </a:r>
            <a:r>
              <a:rPr lang="en-US" altLang="en-US" sz="1000" b="0" dirty="0" smtClean="0">
                <a:solidFill>
                  <a:schemeClr val="bg1"/>
                </a:solidFill>
                <a:latin typeface="Franklin Gothic Book" panose="020B0503020102020204" pitchFamily="34" charset="0"/>
              </a:rPr>
              <a:t>1992-2016, </a:t>
            </a:r>
            <a:r>
              <a:rPr lang="en-US" altLang="en-US" sz="1000" b="0" dirty="0" smtClean="0">
                <a:solidFill>
                  <a:schemeClr val="bg1"/>
                </a:solidFill>
                <a:latin typeface="Franklin Gothic Book" panose="020B0503020102020204" pitchFamily="34" charset="0"/>
              </a:rPr>
              <a:t>Leadership Strategies, Inc. </a:t>
            </a:r>
            <a:r>
              <a:rPr lang="en-US" altLang="en-US" sz="1000" b="0" dirty="0" smtClean="0">
                <a:solidFill>
                  <a:schemeClr val="bg1"/>
                </a:solidFill>
                <a:latin typeface="Franklin Gothic Book" panose="020B0503020102020204" pitchFamily="34" charset="0"/>
              </a:rPr>
              <a:t>V16.01</a:t>
            </a:r>
            <a:endParaRPr lang="en-US" altLang="en-US" sz="1000" b="0" dirty="0" smtClean="0">
              <a:solidFill>
                <a:schemeClr val="bg1"/>
              </a:solidFill>
              <a:latin typeface="Franklin Gothic Book" panose="020B0503020102020204" pitchFamily="34" charset="0"/>
            </a:endParaRP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286462A8-5F93-4AFF-816A-0949833867AE}"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82638" y="107950"/>
            <a:ext cx="79041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476250" y="6356350"/>
            <a:ext cx="3971925" cy="365125"/>
          </a:xfrm>
          <a:prstGeom prst="rect">
            <a:avLst/>
          </a:prstGeom>
        </p:spPr>
        <p:txBody>
          <a:bodyPr vert="horz" lIns="91440" tIns="45720" rIns="91440" bIns="45720" rtlCol="0" anchor="ctr"/>
          <a:lstStyle>
            <a:lvl1pPr algn="l" eaLnBrk="0" hangingPunct="0">
              <a:defRPr sz="1200" dirty="0">
                <a:solidFill>
                  <a:srgbClr val="00467F"/>
                </a:solidFill>
                <a:latin typeface="Franklin Gothic Book"/>
                <a:cs typeface="Franklin Gothic Book"/>
              </a:defRPr>
            </a:lvl1pPr>
          </a:lstStyle>
          <a:p>
            <a:pPr>
              <a:defRPr/>
            </a:pPr>
            <a:r>
              <a:rPr lang="en-US" dirty="0" smtClean="0"/>
              <a:t>Copyright 1992-2016, Leadership Strategies, Inc. V16.01</a:t>
            </a:r>
          </a:p>
          <a:p>
            <a:pPr>
              <a:defRPr/>
            </a:pPr>
            <a:endParaRPr lang="en-US" dirty="0"/>
          </a:p>
        </p:txBody>
      </p:sp>
      <p:sp>
        <p:nvSpPr>
          <p:cNvPr id="6" name="Slide Number Placeholder 5"/>
          <p:cNvSpPr>
            <a:spLocks noGrp="1"/>
          </p:cNvSpPr>
          <p:nvPr>
            <p:ph type="sldNum" sz="quarter" idx="4"/>
          </p:nvPr>
        </p:nvSpPr>
        <p:spPr>
          <a:xfrm>
            <a:off x="8294688" y="6356350"/>
            <a:ext cx="392112"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A923CB4-BF81-4B01-B3DC-C955297ACFA8}" type="slidenum">
              <a:rPr lang="en-US" altLang="en-US"/>
              <a:pPr/>
              <a:t>‹#›</a:t>
            </a:fld>
            <a:endParaRPr lang="en-US" altLang="en-US" dirty="0"/>
          </a:p>
        </p:txBody>
      </p:sp>
      <p:sp>
        <p:nvSpPr>
          <p:cNvPr id="7" name="Footer Placeholder 4"/>
          <p:cNvSpPr txBox="1">
            <a:spLocks/>
          </p:cNvSpPr>
          <p:nvPr/>
        </p:nvSpPr>
        <p:spPr>
          <a:xfrm>
            <a:off x="4183063" y="6356350"/>
            <a:ext cx="3863975" cy="365125"/>
          </a:xfrm>
          <a:prstGeom prst="rect">
            <a:avLst/>
          </a:prstGeom>
        </p:spPr>
        <p:txBody>
          <a:bodyPr anchor="ctr"/>
          <a:lstStyle>
            <a:lvl1pPr algn="l">
              <a:defRPr sz="1200">
                <a:solidFill>
                  <a:schemeClr val="tx1">
                    <a:tint val="75000"/>
                  </a:schemeClr>
                </a:solidFill>
              </a:defRPr>
            </a:lvl1pPr>
          </a:lstStyle>
          <a:p>
            <a:pPr algn="ctr" defTabSz="457200" eaLnBrk="1" fontAlgn="auto" hangingPunct="1">
              <a:spcBef>
                <a:spcPts val="0"/>
              </a:spcBef>
              <a:spcAft>
                <a:spcPts val="0"/>
              </a:spcAft>
              <a:defRPr/>
            </a:pPr>
            <a:r>
              <a:rPr lang="en-US" b="0" dirty="0" smtClean="0">
                <a:solidFill>
                  <a:srgbClr val="00467F"/>
                </a:solidFill>
                <a:latin typeface="Franklin Gothic Book"/>
                <a:cs typeface="Franklin Gothic Book"/>
              </a:rPr>
              <a:t>Duplication prohibited without consent.</a:t>
            </a:r>
          </a:p>
          <a:p>
            <a:pPr defTabSz="457200" eaLnBrk="1" fontAlgn="auto" hangingPunct="1">
              <a:spcBef>
                <a:spcPts val="0"/>
              </a:spcBef>
              <a:spcAft>
                <a:spcPts val="0"/>
              </a:spcAft>
              <a:defRPr/>
            </a:pPr>
            <a:endParaRPr lang="en-US" b="0" dirty="0">
              <a:latin typeface="+mn-lt"/>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4400" kern="1200">
          <a:solidFill>
            <a:srgbClr val="00467F"/>
          </a:solidFill>
          <a:latin typeface="Franklin Gothic Medium"/>
          <a:ea typeface="Franklin Gothic Medium" pitchFamily="34" charset="0"/>
          <a:cs typeface="Franklin Gothic Medium"/>
        </a:defRPr>
      </a:lvl1pPr>
      <a:lvl2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2pPr>
      <a:lvl3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3pPr>
      <a:lvl4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4pPr>
      <a:lvl5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5pPr>
      <a:lvl6pPr marL="4572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6pPr>
      <a:lvl7pPr marL="9144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7pPr>
      <a:lvl8pPr marL="13716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8pPr>
      <a:lvl9pPr marL="18288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00467F"/>
          </a:solidFill>
          <a:latin typeface="Arial"/>
          <a:ea typeface="+mn-ea"/>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467F"/>
          </a:solidFill>
          <a:latin typeface="Arial"/>
          <a:ea typeface="+mn-ea"/>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00467F"/>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4" name="Slide Number Placeholder 3"/>
          <p:cNvSpPr>
            <a:spLocks noGrp="1"/>
          </p:cNvSpPr>
          <p:nvPr>
            <p:ph type="sldNum" sz="quarter" idx="10"/>
          </p:nvPr>
        </p:nvSpPr>
        <p:spPr/>
        <p:txBody>
          <a:bodyPr/>
          <a:lstStyle/>
          <a:p>
            <a:fld id="{F29FD61F-2294-5D42-A9D7-9928D42B3773}" type="slidenum">
              <a:rPr lang="en-US" smtClean="0"/>
              <a:pPr/>
              <a:t>1</a:t>
            </a:fld>
            <a:endParaRPr lang="en-US" dirty="0"/>
          </a:p>
        </p:txBody>
      </p:sp>
      <p:sp>
        <p:nvSpPr>
          <p:cNvPr id="5" name="Title 1"/>
          <p:cNvSpPr txBox="1">
            <a:spLocks/>
          </p:cNvSpPr>
          <p:nvPr/>
        </p:nvSpPr>
        <p:spPr>
          <a:xfrm>
            <a:off x="0" y="4282479"/>
            <a:ext cx="9144000" cy="1931314"/>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ts val="7760"/>
              </a:lnSpc>
              <a:spcBef>
                <a:spcPct val="0"/>
              </a:spcBef>
              <a:spcAft>
                <a:spcPts val="0"/>
              </a:spcAft>
              <a:buClrTx/>
              <a:buSzTx/>
              <a:buFontTx/>
              <a:buNone/>
              <a:tabLst/>
              <a:defRPr/>
            </a:pPr>
            <a:r>
              <a:rPr kumimoji="0" lang="en-US" sz="7600" b="0" i="0" u="none" strike="noStrike" kern="1200" cap="all" spc="0" normalizeH="0" baseline="0" noProof="0" dirty="0" smtClean="0">
                <a:ln>
                  <a:noFill/>
                </a:ln>
                <a:solidFill>
                  <a:schemeClr val="bg1"/>
                </a:solidFill>
                <a:effectLst/>
                <a:uLnTx/>
                <a:uFillTx/>
                <a:latin typeface="Franklin Gothic Medium"/>
                <a:ea typeface="+mj-ea"/>
                <a:cs typeface="Franklin Gothic Medium"/>
              </a:rPr>
              <a:t>II. What is consulting?</a:t>
            </a:r>
            <a:endParaRPr kumimoji="0" lang="en-US" sz="76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6" name="Picture 5"/>
          <p:cNvPicPr>
            <a:picLocks noChangeAspect="1"/>
          </p:cNvPicPr>
          <p:nvPr/>
        </p:nvPicPr>
        <p:blipFill>
          <a:blip r:embed="rId3"/>
          <a:stretch>
            <a:fillRect/>
          </a:stretch>
        </p:blipFill>
        <p:spPr>
          <a:xfrm>
            <a:off x="6500608" y="6356607"/>
            <a:ext cx="2354072" cy="448056"/>
          </a:xfrm>
          <a:prstGeom prst="rect">
            <a:avLst/>
          </a:prstGeom>
        </p:spPr>
      </p:pic>
      <p:pic>
        <p:nvPicPr>
          <p:cNvPr id="12" name="Picture 11" descr="consulting_2.jpg"/>
          <p:cNvPicPr>
            <a:picLocks noChangeAspect="1"/>
          </p:cNvPicPr>
          <p:nvPr/>
        </p:nvPicPr>
        <p:blipFill rotWithShape="1">
          <a:blip r:embed="rId4">
            <a:extLst>
              <a:ext uri="{28A0092B-C50C-407E-A947-70E740481C1C}">
                <a14:useLocalDpi xmlns:a14="http://schemas.microsoft.com/office/drawing/2010/main" val="0"/>
              </a:ext>
            </a:extLst>
          </a:blip>
          <a:srcRect b="19413"/>
          <a:stretch/>
        </p:blipFill>
        <p:spPr>
          <a:xfrm>
            <a:off x="0" y="-9771"/>
            <a:ext cx="9144000" cy="4141234"/>
          </a:xfrm>
          <a:prstGeom prst="rect">
            <a:avLst/>
          </a:prstGeom>
        </p:spPr>
      </p:pic>
    </p:spTree>
    <p:extLst>
      <p:ext uri="{BB962C8B-B14F-4D97-AF65-F5344CB8AC3E}">
        <p14:creationId xmlns:p14="http://schemas.microsoft.com/office/powerpoint/2010/main" val="177601896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716977" y="1636217"/>
            <a:ext cx="5427022" cy="3616280"/>
            <a:chOff x="3716977" y="1636217"/>
            <a:chExt cx="5427022" cy="3616280"/>
          </a:xfrm>
        </p:grpSpPr>
        <p:pic>
          <p:nvPicPr>
            <p:cNvPr id="7" name="Picture 2" descr="C:\Users\Anna\Desktop\FC Slides\New Pics\18-What Value do Consultants Provide.jpg"/>
            <p:cNvPicPr>
              <a:picLocks noChangeAspect="1" noChangeArrowheads="1"/>
            </p:cNvPicPr>
            <p:nvPr/>
          </p:nvPicPr>
          <p:blipFill>
            <a:blip r:embed="rId3"/>
            <a:srcRect/>
            <a:stretch>
              <a:fillRect/>
            </a:stretch>
          </p:blipFill>
          <p:spPr bwMode="auto">
            <a:xfrm>
              <a:off x="3716977" y="1636217"/>
              <a:ext cx="5427022" cy="3616280"/>
            </a:xfrm>
            <a:prstGeom prst="rect">
              <a:avLst/>
            </a:prstGeom>
            <a:noFill/>
          </p:spPr>
        </p:pic>
        <p:pic>
          <p:nvPicPr>
            <p:cNvPr id="8" name="Picture 2" descr="C:\Users\Anna\Desktop\FC Slides\New Pics\18-What Value do Consultants Provide.jpg"/>
            <p:cNvPicPr>
              <a:picLocks noChangeAspect="1" noChangeArrowheads="1"/>
            </p:cNvPicPr>
            <p:nvPr/>
          </p:nvPicPr>
          <p:blipFill>
            <a:blip r:embed="rId3"/>
            <a:srcRect l="15138" t="44030" r="69182" b="46996"/>
            <a:stretch>
              <a:fillRect/>
            </a:stretch>
          </p:blipFill>
          <p:spPr bwMode="auto">
            <a:xfrm>
              <a:off x="7486650" y="3926473"/>
              <a:ext cx="850900" cy="324518"/>
            </a:xfrm>
            <a:prstGeom prst="rect">
              <a:avLst/>
            </a:prstGeom>
            <a:noFill/>
          </p:spPr>
        </p:pic>
        <p:pic>
          <p:nvPicPr>
            <p:cNvPr id="9" name="Picture 2" descr="C:\Users\Anna\Desktop\FC Slides\New Pics\18-What Value do Consultants Provide.jpg"/>
            <p:cNvPicPr>
              <a:picLocks noChangeAspect="1" noChangeArrowheads="1"/>
            </p:cNvPicPr>
            <p:nvPr/>
          </p:nvPicPr>
          <p:blipFill>
            <a:blip r:embed="rId3"/>
            <a:srcRect l="69258" t="61303" r="15223" b="27803"/>
            <a:stretch>
              <a:fillRect/>
            </a:stretch>
          </p:blipFill>
          <p:spPr bwMode="auto">
            <a:xfrm>
              <a:off x="4555289" y="3181350"/>
              <a:ext cx="842211" cy="393950"/>
            </a:xfrm>
            <a:prstGeom prst="rect">
              <a:avLst/>
            </a:prstGeom>
            <a:noFill/>
          </p:spPr>
        </p:pic>
      </p:grpSp>
      <p:sp>
        <p:nvSpPr>
          <p:cNvPr id="2" name="Title 1"/>
          <p:cNvSpPr>
            <a:spLocks noGrp="1"/>
          </p:cNvSpPr>
          <p:nvPr>
            <p:ph type="title"/>
          </p:nvPr>
        </p:nvSpPr>
        <p:spPr/>
        <p:txBody>
          <a:bodyPr>
            <a:normAutofit fontScale="90000"/>
          </a:bodyPr>
          <a:lstStyle/>
          <a:p>
            <a:r>
              <a:rPr lang="en-US" dirty="0" smtClean="0"/>
              <a:t>B. What Value Do Consultants	</a:t>
            </a:r>
            <a:br>
              <a:rPr lang="en-US" dirty="0" smtClean="0"/>
            </a:br>
            <a:r>
              <a:rPr lang="en-US" dirty="0" smtClean="0"/>
              <a:t>    </a:t>
            </a:r>
            <a:r>
              <a:rPr lang="en-US" sz="2700" dirty="0" smtClean="0"/>
              <a:t> </a:t>
            </a:r>
            <a:r>
              <a:rPr lang="en-US" dirty="0" smtClean="0"/>
              <a:t>Provide</a:t>
            </a:r>
            <a:endParaRPr lang="en-US" dirty="0"/>
          </a:p>
        </p:txBody>
      </p:sp>
      <p:sp>
        <p:nvSpPr>
          <p:cNvPr id="3" name="Content Placeholder 2"/>
          <p:cNvSpPr>
            <a:spLocks noGrp="1"/>
          </p:cNvSpPr>
          <p:nvPr>
            <p:ph idx="1"/>
          </p:nvPr>
        </p:nvSpPr>
        <p:spPr>
          <a:xfrm>
            <a:off x="783390" y="1769424"/>
            <a:ext cx="3919239" cy="4539425"/>
          </a:xfrm>
        </p:spPr>
        <p:txBody>
          <a:bodyPr/>
          <a:lstStyle/>
          <a:p>
            <a:r>
              <a:rPr lang="en-US" sz="2400" dirty="0" smtClean="0"/>
              <a:t>Functional/Technical Expertise</a:t>
            </a:r>
          </a:p>
          <a:p>
            <a:r>
              <a:rPr lang="en-US" sz="2400" dirty="0" smtClean="0"/>
              <a:t>Experience</a:t>
            </a:r>
          </a:p>
          <a:p>
            <a:r>
              <a:rPr lang="en-US" sz="2400" dirty="0" smtClean="0"/>
              <a:t>Process, Methods, Tools</a:t>
            </a:r>
          </a:p>
          <a:p>
            <a:r>
              <a:rPr lang="en-US" sz="2400" dirty="0" smtClean="0"/>
              <a:t>Objectivity</a:t>
            </a:r>
          </a:p>
          <a:p>
            <a:r>
              <a:rPr lang="en-US" sz="2400" dirty="0" smtClean="0"/>
              <a:t>Resources</a:t>
            </a:r>
          </a:p>
          <a:p>
            <a:r>
              <a:rPr lang="en-US" sz="2400" dirty="0" smtClean="0"/>
              <a:t>Focus</a:t>
            </a:r>
          </a:p>
          <a:p>
            <a:r>
              <a:rPr lang="en-US" sz="2400" dirty="0" smtClean="0"/>
              <a:t>Communication</a:t>
            </a:r>
            <a:endParaRPr lang="en-US" sz="2400" dirty="0"/>
          </a:p>
        </p:txBody>
      </p:sp>
      <p:sp>
        <p:nvSpPr>
          <p:cNvPr id="4" name="TextBox 3"/>
          <p:cNvSpPr txBox="1"/>
          <p:nvPr/>
        </p:nvSpPr>
        <p:spPr>
          <a:xfrm>
            <a:off x="8754150" y="4635250"/>
            <a:ext cx="389850" cy="830997"/>
          </a:xfrm>
          <a:prstGeom prst="rect">
            <a:avLst/>
          </a:prstGeom>
          <a:noFill/>
        </p:spPr>
        <p:txBody>
          <a:bodyPr wrap="none" rtlCol="0">
            <a:spAutoFit/>
          </a:bodyPr>
          <a:lstStyle/>
          <a:p>
            <a:r>
              <a:rPr lang="en-US" sz="4800" b="1" dirty="0" smtClean="0">
                <a:solidFill>
                  <a:schemeClr val="accent6">
                    <a:lumMod val="85000"/>
                  </a:schemeClr>
                </a:solidFill>
                <a:latin typeface="Arial Black" pitchFamily="34" charset="0"/>
              </a:rPr>
              <a:t>-</a:t>
            </a:r>
            <a:endParaRPr lang="en-US" sz="4800" b="1" dirty="0">
              <a:solidFill>
                <a:schemeClr val="accent6">
                  <a:lumMod val="8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4</a:t>
            </a:r>
          </a:p>
        </p:txBody>
      </p:sp>
      <p:sp>
        <p:nvSpPr>
          <p:cNvPr id="10"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10</a:t>
            </a:fld>
            <a:endParaRPr lang="en-US" dirty="0"/>
          </a:p>
        </p:txBody>
      </p:sp>
    </p:spTree>
    <p:extLst>
      <p:ext uri="{BB962C8B-B14F-4D97-AF65-F5344CB8AC3E}">
        <p14:creationId xmlns:p14="http://schemas.microsoft.com/office/powerpoint/2010/main" val="1760873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3716977" y="1636217"/>
            <a:ext cx="5427022" cy="3616280"/>
            <a:chOff x="3716977" y="1636217"/>
            <a:chExt cx="5427022" cy="3616280"/>
          </a:xfrm>
        </p:grpSpPr>
        <p:pic>
          <p:nvPicPr>
            <p:cNvPr id="10" name="Picture 2" descr="C:\Users\Anna\Desktop\FC Slides\New Pics\18-What Value do Consultants Provide.jpg"/>
            <p:cNvPicPr>
              <a:picLocks noChangeAspect="1" noChangeArrowheads="1"/>
            </p:cNvPicPr>
            <p:nvPr/>
          </p:nvPicPr>
          <p:blipFill>
            <a:blip r:embed="rId3"/>
            <a:srcRect/>
            <a:stretch>
              <a:fillRect/>
            </a:stretch>
          </p:blipFill>
          <p:spPr bwMode="auto">
            <a:xfrm>
              <a:off x="3716977" y="1636217"/>
              <a:ext cx="5427022" cy="3616280"/>
            </a:xfrm>
            <a:prstGeom prst="rect">
              <a:avLst/>
            </a:prstGeom>
            <a:noFill/>
          </p:spPr>
        </p:pic>
        <p:pic>
          <p:nvPicPr>
            <p:cNvPr id="11" name="Picture 2" descr="C:\Users\Anna\Desktop\FC Slides\New Pics\18-What Value do Consultants Provide.jpg"/>
            <p:cNvPicPr>
              <a:picLocks noChangeAspect="1" noChangeArrowheads="1"/>
            </p:cNvPicPr>
            <p:nvPr/>
          </p:nvPicPr>
          <p:blipFill>
            <a:blip r:embed="rId3"/>
            <a:srcRect l="15138" t="44030" r="69182" b="46996"/>
            <a:stretch>
              <a:fillRect/>
            </a:stretch>
          </p:blipFill>
          <p:spPr bwMode="auto">
            <a:xfrm>
              <a:off x="7486650" y="3926473"/>
              <a:ext cx="850900" cy="324518"/>
            </a:xfrm>
            <a:prstGeom prst="rect">
              <a:avLst/>
            </a:prstGeom>
            <a:noFill/>
          </p:spPr>
        </p:pic>
        <p:pic>
          <p:nvPicPr>
            <p:cNvPr id="12" name="Picture 2" descr="C:\Users\Anna\Desktop\FC Slides\New Pics\18-What Value do Consultants Provide.jpg"/>
            <p:cNvPicPr>
              <a:picLocks noChangeAspect="1" noChangeArrowheads="1"/>
            </p:cNvPicPr>
            <p:nvPr/>
          </p:nvPicPr>
          <p:blipFill>
            <a:blip r:embed="rId3"/>
            <a:srcRect l="69258" t="61303" r="15223" b="27803"/>
            <a:stretch>
              <a:fillRect/>
            </a:stretch>
          </p:blipFill>
          <p:spPr bwMode="auto">
            <a:xfrm>
              <a:off x="4555289" y="3181350"/>
              <a:ext cx="842211" cy="393950"/>
            </a:xfrm>
            <a:prstGeom prst="rect">
              <a:avLst/>
            </a:prstGeom>
            <a:noFill/>
          </p:spPr>
        </p:pic>
      </p:grpSp>
      <p:sp>
        <p:nvSpPr>
          <p:cNvPr id="2" name="Title 1"/>
          <p:cNvSpPr>
            <a:spLocks noGrp="1"/>
          </p:cNvSpPr>
          <p:nvPr>
            <p:ph type="title"/>
          </p:nvPr>
        </p:nvSpPr>
        <p:spPr/>
        <p:txBody>
          <a:bodyPr>
            <a:normAutofit fontScale="90000"/>
          </a:bodyPr>
          <a:lstStyle/>
          <a:p>
            <a:r>
              <a:rPr lang="en-US" dirty="0" smtClean="0"/>
              <a:t>B. What Value Do Consultants	</a:t>
            </a:r>
            <a:br>
              <a:rPr lang="en-US" dirty="0" smtClean="0"/>
            </a:br>
            <a:r>
              <a:rPr lang="en-US" dirty="0" smtClean="0"/>
              <a:t>    </a:t>
            </a:r>
            <a:r>
              <a:rPr lang="en-US" sz="2700" dirty="0" smtClean="0"/>
              <a:t> </a:t>
            </a:r>
            <a:r>
              <a:rPr lang="en-US" dirty="0" smtClean="0"/>
              <a:t>Provide</a:t>
            </a:r>
            <a:endParaRPr lang="en-US" dirty="0"/>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4</a:t>
            </a:r>
          </a:p>
        </p:txBody>
      </p:sp>
      <p:sp>
        <p:nvSpPr>
          <p:cNvPr id="7" name="TextBox 6"/>
          <p:cNvSpPr txBox="1"/>
          <p:nvPr/>
        </p:nvSpPr>
        <p:spPr>
          <a:xfrm>
            <a:off x="8754150" y="4635250"/>
            <a:ext cx="389850" cy="830997"/>
          </a:xfrm>
          <a:prstGeom prst="rect">
            <a:avLst/>
          </a:prstGeom>
          <a:noFill/>
        </p:spPr>
        <p:txBody>
          <a:bodyPr wrap="none" rtlCol="0">
            <a:spAutoFit/>
          </a:bodyPr>
          <a:lstStyle/>
          <a:p>
            <a:r>
              <a:rPr lang="en-US" sz="4800" b="1" dirty="0" smtClean="0">
                <a:solidFill>
                  <a:schemeClr val="accent6">
                    <a:lumMod val="85000"/>
                  </a:schemeClr>
                </a:solidFill>
                <a:latin typeface="Arial Black" pitchFamily="34" charset="0"/>
              </a:rPr>
              <a:t>-</a:t>
            </a:r>
            <a:endParaRPr lang="en-US" sz="4800" b="1" dirty="0">
              <a:solidFill>
                <a:schemeClr val="accent6">
                  <a:lumMod val="85000"/>
                </a:schemeClr>
              </a:solidFill>
              <a:latin typeface="Arial Black" pitchFamily="34" charset="0"/>
            </a:endParaRPr>
          </a:p>
        </p:txBody>
      </p:sp>
      <p:sp>
        <p:nvSpPr>
          <p:cNvPr id="9" name="Content Placeholder 2"/>
          <p:cNvSpPr txBox="1">
            <a:spLocks/>
          </p:cNvSpPr>
          <p:nvPr/>
        </p:nvSpPr>
        <p:spPr bwMode="auto">
          <a:xfrm>
            <a:off x="783390" y="1769424"/>
            <a:ext cx="3919239" cy="4539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99AB21"/>
              </a:buClr>
              <a:buSzTx/>
              <a:buFont typeface="Arial" pitchFamily="34" charset="0"/>
              <a:buChar char="•"/>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Functional/Technical Expertise</a:t>
            </a:r>
          </a:p>
          <a:p>
            <a:pPr marL="342900" marR="0" lvl="0" indent="-342900" algn="l" defTabSz="457200" rtl="0" eaLnBrk="0" fontAlgn="base" latinLnBrk="0" hangingPunct="0">
              <a:lnSpc>
                <a:spcPct val="100000"/>
              </a:lnSpc>
              <a:spcBef>
                <a:spcPct val="20000"/>
              </a:spcBef>
              <a:spcAft>
                <a:spcPct val="0"/>
              </a:spcAft>
              <a:buClr>
                <a:srgbClr val="99AB21"/>
              </a:buClr>
              <a:buSzTx/>
              <a:buFont typeface="Arial" pitchFamily="34" charset="0"/>
              <a:buChar char="•"/>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Experience</a:t>
            </a:r>
          </a:p>
          <a:p>
            <a:pPr marL="342900" marR="0" lvl="0" indent="-342900" algn="l" defTabSz="457200" rtl="0" eaLnBrk="0" fontAlgn="base" latinLnBrk="0" hangingPunct="0">
              <a:lnSpc>
                <a:spcPct val="100000"/>
              </a:lnSpc>
              <a:spcBef>
                <a:spcPct val="20000"/>
              </a:spcBef>
              <a:spcAft>
                <a:spcPct val="0"/>
              </a:spcAft>
              <a:buClr>
                <a:srgbClr val="99AB21"/>
              </a:buClr>
              <a:buSzTx/>
              <a:buFont typeface="Arial" pitchFamily="34" charset="0"/>
              <a:buChar char="•"/>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Process, Methods, Tools</a:t>
            </a:r>
          </a:p>
          <a:p>
            <a:pPr marL="342900" marR="0" lvl="0" indent="-342900" algn="l" defTabSz="457200" rtl="0" eaLnBrk="0" fontAlgn="base" latinLnBrk="0" hangingPunct="0">
              <a:lnSpc>
                <a:spcPct val="100000"/>
              </a:lnSpc>
              <a:spcBef>
                <a:spcPct val="20000"/>
              </a:spcBef>
              <a:spcAft>
                <a:spcPct val="0"/>
              </a:spcAft>
              <a:buClr>
                <a:srgbClr val="99AB21"/>
              </a:buClr>
              <a:buSzTx/>
              <a:buFont typeface="Arial" pitchFamily="34" charset="0"/>
              <a:buChar char="•"/>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Objectivity</a:t>
            </a:r>
          </a:p>
          <a:p>
            <a:pPr marL="342900" marR="0" lvl="0" indent="-342900" algn="l" defTabSz="457200" rtl="0" eaLnBrk="0" fontAlgn="base" latinLnBrk="0" hangingPunct="0">
              <a:lnSpc>
                <a:spcPct val="100000"/>
              </a:lnSpc>
              <a:spcBef>
                <a:spcPct val="20000"/>
              </a:spcBef>
              <a:spcAft>
                <a:spcPct val="0"/>
              </a:spcAft>
              <a:buClr>
                <a:srgbClr val="99AB21"/>
              </a:buClr>
              <a:buSzTx/>
              <a:buFont typeface="Arial" pitchFamily="34" charset="0"/>
              <a:buChar char="•"/>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Resources</a:t>
            </a:r>
          </a:p>
          <a:p>
            <a:pPr marL="342900" marR="0" lvl="0" indent="-342900" algn="l" defTabSz="457200" rtl="0" eaLnBrk="0" fontAlgn="base" latinLnBrk="0" hangingPunct="0">
              <a:lnSpc>
                <a:spcPct val="100000"/>
              </a:lnSpc>
              <a:spcBef>
                <a:spcPct val="20000"/>
              </a:spcBef>
              <a:spcAft>
                <a:spcPct val="0"/>
              </a:spcAft>
              <a:buClr>
                <a:srgbClr val="99AB21"/>
              </a:buClr>
              <a:buSzTx/>
              <a:buFont typeface="Arial" pitchFamily="34" charset="0"/>
              <a:buChar char="•"/>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Focus</a:t>
            </a:r>
          </a:p>
          <a:p>
            <a:pPr marL="342900" marR="0" lvl="0" indent="-342900" algn="l" defTabSz="457200" rtl="0" eaLnBrk="0" fontAlgn="base" latinLnBrk="0" hangingPunct="0">
              <a:lnSpc>
                <a:spcPct val="100000"/>
              </a:lnSpc>
              <a:spcBef>
                <a:spcPct val="20000"/>
              </a:spcBef>
              <a:spcAft>
                <a:spcPct val="0"/>
              </a:spcAft>
              <a:buClr>
                <a:srgbClr val="99AB21"/>
              </a:buClr>
              <a:buSzTx/>
              <a:buFont typeface="Arial" pitchFamily="34" charset="0"/>
              <a:buChar char="•"/>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Communication</a:t>
            </a:r>
            <a:endParaRPr kumimoji="0" lang="en-US" sz="24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3"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11</a:t>
            </a:fld>
            <a:endParaRPr lang="en-US" dirty="0"/>
          </a:p>
        </p:txBody>
      </p:sp>
    </p:spTree>
    <p:extLst>
      <p:ext uri="{BB962C8B-B14F-4D97-AF65-F5344CB8AC3E}">
        <p14:creationId xmlns:p14="http://schemas.microsoft.com/office/powerpoint/2010/main" val="2543126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1" y="1298448"/>
            <a:ext cx="4471417" cy="1197864"/>
          </a:xfrm>
        </p:spPr>
        <p:txBody>
          <a:bodyPr>
            <a:normAutofit/>
          </a:bodyPr>
          <a:lstStyle/>
          <a:p>
            <a:r>
              <a:rPr lang="en-US" dirty="0"/>
              <a:t>B</a:t>
            </a:r>
            <a:r>
              <a:rPr lang="en-US" dirty="0" smtClean="0"/>
              <a:t>. What Value Do Consultants Provide</a:t>
            </a:r>
            <a:endParaRPr lang="en-US" dirty="0"/>
          </a:p>
        </p:txBody>
      </p:sp>
      <p:sp>
        <p:nvSpPr>
          <p:cNvPr id="5" name="Content Placeholder 2"/>
          <p:cNvSpPr>
            <a:spLocks noGrp="1"/>
          </p:cNvSpPr>
          <p:nvPr>
            <p:ph type="body" sz="quarter" idx="13"/>
          </p:nvPr>
        </p:nvSpPr>
        <p:spPr/>
        <p:txBody>
          <a:bodyPr>
            <a:normAutofit/>
          </a:bodyPr>
          <a:lstStyle/>
          <a:p>
            <a:pPr marL="0" indent="0">
              <a:buNone/>
            </a:pPr>
            <a:r>
              <a:rPr lang="en-US" dirty="0" smtClean="0"/>
              <a:t>For what OTHER reasons do clients hire consultants?</a:t>
            </a:r>
            <a:endParaRPr lang="en-US" dirty="0"/>
          </a:p>
        </p:txBody>
      </p:sp>
      <p:sp>
        <p:nvSpPr>
          <p:cNvPr id="8" name="TextBox 7"/>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4</a:t>
            </a:r>
          </a:p>
        </p:txBody>
      </p:sp>
    </p:spTree>
    <p:extLst>
      <p:ext uri="{BB962C8B-B14F-4D97-AF65-F5344CB8AC3E}">
        <p14:creationId xmlns:p14="http://schemas.microsoft.com/office/powerpoint/2010/main" val="23314936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783390" y="1761728"/>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t>General Differences</a:t>
            </a:r>
            <a:endParaRPr lang="en-US" dirty="0"/>
          </a:p>
        </p:txBody>
      </p:sp>
      <p:sp>
        <p:nvSpPr>
          <p:cNvPr id="6" name="Title 1"/>
          <p:cNvSpPr>
            <a:spLocks noGrp="1"/>
          </p:cNvSpPr>
          <p:nvPr>
            <p:ph type="title"/>
          </p:nvPr>
        </p:nvSpPr>
        <p:spPr>
          <a:xfrm>
            <a:off x="577517" y="132198"/>
            <a:ext cx="8288038" cy="1143000"/>
          </a:xfrm>
        </p:spPr>
        <p:txBody>
          <a:bodyPr>
            <a:normAutofit fontScale="90000"/>
          </a:bodyPr>
          <a:lstStyle/>
          <a:p>
            <a:r>
              <a:rPr lang="en-US" dirty="0"/>
              <a:t>C</a:t>
            </a:r>
            <a:r>
              <a:rPr lang="en-US" dirty="0" smtClean="0"/>
              <a:t>. External vs. Internal Consultants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44954117"/>
              </p:ext>
            </p:extLst>
          </p:nvPr>
        </p:nvGraphicFramePr>
        <p:xfrm>
          <a:off x="783390" y="2382577"/>
          <a:ext cx="7970760" cy="3785193"/>
        </p:xfrm>
        <a:graphic>
          <a:graphicData uri="http://schemas.openxmlformats.org/drawingml/2006/table">
            <a:tbl>
              <a:tblPr firstRow="1" bandRow="1">
                <a:tableStyleId>{91EBBBCC-DAD2-459C-BE2E-F6DE35CF9A28}</a:tableStyleId>
              </a:tblPr>
              <a:tblGrid>
                <a:gridCol w="5122110"/>
                <a:gridCol w="1481667"/>
                <a:gridCol w="1366983"/>
              </a:tblGrid>
              <a:tr h="385431">
                <a:tc>
                  <a:txBody>
                    <a:bodyPr/>
                    <a:lstStyle/>
                    <a:p>
                      <a:pPr algn="ctr"/>
                      <a:endParaRPr lang="en-US" sz="2400" dirty="0">
                        <a:latin typeface="Franklin Gothic Book"/>
                        <a:cs typeface="Franklin Gothic Book"/>
                      </a:endParaRPr>
                    </a:p>
                  </a:txBody>
                  <a:tcPr/>
                </a:tc>
                <a:tc>
                  <a:txBody>
                    <a:bodyPr/>
                    <a:lstStyle/>
                    <a:p>
                      <a:pPr algn="ctr"/>
                      <a:r>
                        <a:rPr lang="en-US" sz="2400" dirty="0" smtClean="0"/>
                        <a:t>External</a:t>
                      </a:r>
                      <a:endParaRPr lang="en-US" sz="2400" b="1" dirty="0">
                        <a:latin typeface="Franklin Gothic Book"/>
                        <a:cs typeface="Franklin Gothic Book"/>
                      </a:endParaRPr>
                    </a:p>
                  </a:txBody>
                  <a:tcPr/>
                </a:tc>
                <a:tc>
                  <a:txBody>
                    <a:bodyPr/>
                    <a:lstStyle/>
                    <a:p>
                      <a:pPr algn="ctr"/>
                      <a:r>
                        <a:rPr lang="en-US" sz="2400" dirty="0" smtClean="0"/>
                        <a:t>Internal</a:t>
                      </a:r>
                      <a:endParaRPr lang="en-US" sz="2400" b="1" dirty="0">
                        <a:latin typeface="Franklin Gothic Book"/>
                        <a:cs typeface="Franklin Gothic Book"/>
                      </a:endParaRPr>
                    </a:p>
                  </a:txBody>
                  <a:tcPr/>
                </a:tc>
              </a:tr>
              <a:tr h="436849">
                <a:tc>
                  <a:txBody>
                    <a:bodyPr/>
                    <a:lstStyle/>
                    <a:p>
                      <a:r>
                        <a:rPr lang="en-US" dirty="0" smtClean="0"/>
                        <a:t>Level of Expertise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endParaRPr lang="en-US" dirty="0">
                        <a:latin typeface="Franklin Gothic Book"/>
                        <a:cs typeface="Franklin Gothic Book"/>
                      </a:endParaRPr>
                    </a:p>
                  </a:txBody>
                  <a:tcPr/>
                </a:tc>
                <a:tc>
                  <a:txBody>
                    <a:bodyPr/>
                    <a:lstStyle/>
                    <a:p>
                      <a:endParaRPr lang="en-US" dirty="0"/>
                    </a:p>
                  </a:txBody>
                  <a:tcPr/>
                </a:tc>
                <a:tc>
                  <a:txBody>
                    <a:bodyPr/>
                    <a:lstStyle/>
                    <a:p>
                      <a:endParaRPr lang="en-US" dirty="0"/>
                    </a:p>
                  </a:txBody>
                  <a:tcPr/>
                </a:tc>
              </a:tr>
              <a:tr h="411785">
                <a:tc>
                  <a:txBody>
                    <a:bodyPr/>
                    <a:lstStyle/>
                    <a:p>
                      <a:endParaRPr lang="en-US" dirty="0">
                        <a:latin typeface="Franklin Gothic Book"/>
                        <a:cs typeface="Franklin Gothic Book"/>
                      </a:endParaRPr>
                    </a:p>
                  </a:txBody>
                  <a:tcPr/>
                </a:tc>
                <a:tc>
                  <a:txBody>
                    <a:bodyPr/>
                    <a:lstStyle/>
                    <a:p>
                      <a:endParaRPr lang="en-US" dirty="0"/>
                    </a:p>
                  </a:txBody>
                  <a:tcPr/>
                </a:tc>
                <a:tc>
                  <a:txBody>
                    <a:bodyPr/>
                    <a:lstStyle/>
                    <a:p>
                      <a:endParaRPr lang="en-US" dirty="0"/>
                    </a:p>
                  </a:txBody>
                  <a:tcPr/>
                </a:tc>
              </a:tr>
              <a:tr h="401491">
                <a:tc>
                  <a:txBody>
                    <a:bodyPr/>
                    <a:lstStyle/>
                    <a:p>
                      <a:endParaRPr lang="en-US" dirty="0"/>
                    </a:p>
                  </a:txBody>
                  <a:tcPr/>
                </a:tc>
                <a:tc>
                  <a:txBody>
                    <a:bodyPr/>
                    <a:lstStyle/>
                    <a:p>
                      <a:endParaRPr lang="en-US" dirty="0"/>
                    </a:p>
                  </a:txBody>
                  <a:tcPr/>
                </a:tc>
                <a:tc>
                  <a:txBody>
                    <a:bodyPr/>
                    <a:lstStyle/>
                    <a:p>
                      <a:endParaRPr lang="en-US" dirty="0"/>
                    </a:p>
                  </a:txBody>
                  <a:tcPr/>
                </a:tc>
              </a:tr>
              <a:tr h="411785">
                <a:tc>
                  <a:txBody>
                    <a:bodyPr/>
                    <a:lstStyle/>
                    <a:p>
                      <a:endParaRPr lang="en-US" dirty="0"/>
                    </a:p>
                  </a:txBody>
                  <a:tcPr/>
                </a:tc>
                <a:tc>
                  <a:txBody>
                    <a:bodyPr/>
                    <a:lstStyle/>
                    <a:p>
                      <a:endParaRPr lang="en-US" dirty="0"/>
                    </a:p>
                  </a:txBody>
                  <a:tcPr/>
                </a:tc>
                <a:tc>
                  <a:txBody>
                    <a:bodyPr/>
                    <a:lstStyle/>
                    <a:p>
                      <a:endParaRPr lang="en-US" dirty="0"/>
                    </a:p>
                  </a:txBody>
                  <a:tcPr/>
                </a:tc>
              </a:tr>
              <a:tr h="422080">
                <a:tc>
                  <a:txBody>
                    <a:bodyPr/>
                    <a:lstStyle/>
                    <a:p>
                      <a:endParaRPr lang="en-US" dirty="0"/>
                    </a:p>
                  </a:txBody>
                  <a:tcPr/>
                </a:tc>
                <a:tc>
                  <a:txBody>
                    <a:bodyPr/>
                    <a:lstStyle/>
                    <a:p>
                      <a:endParaRPr lang="en-US" dirty="0"/>
                    </a:p>
                  </a:txBody>
                  <a:tcPr/>
                </a:tc>
                <a:tc>
                  <a:txBody>
                    <a:bodyPr/>
                    <a:lstStyle/>
                    <a:p>
                      <a:endParaRPr lang="en-US" dirty="0"/>
                    </a:p>
                  </a:txBody>
                  <a:tcPr/>
                </a:tc>
              </a:tr>
              <a:tr h="842512">
                <a:tc>
                  <a:txBody>
                    <a:bodyPr/>
                    <a:lstStyle/>
                    <a:p>
                      <a:endParaRPr lang="en-US" dirty="0"/>
                    </a:p>
                  </a:txBody>
                  <a:tcPr/>
                </a:tc>
                <a:tc>
                  <a:txBody>
                    <a:bodyPr/>
                    <a:lstStyle/>
                    <a:p>
                      <a:pPr algn="ctr"/>
                      <a:endParaRPr lang="en-US" dirty="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5</a:t>
            </a:r>
          </a:p>
        </p:txBody>
      </p:sp>
      <p:sp>
        <p:nvSpPr>
          <p:cNvPr id="8" name="TextBox 7"/>
          <p:cNvSpPr txBox="1"/>
          <p:nvPr/>
        </p:nvSpPr>
        <p:spPr>
          <a:xfrm>
            <a:off x="8754150" y="541100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13</a:t>
            </a:fld>
            <a:endParaRPr lang="en-US" dirty="0"/>
          </a:p>
        </p:txBody>
      </p:sp>
    </p:spTree>
    <p:extLst>
      <p:ext uri="{BB962C8B-B14F-4D97-AF65-F5344CB8AC3E}">
        <p14:creationId xmlns:p14="http://schemas.microsoft.com/office/powerpoint/2010/main" val="78301056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783390" y="1761728"/>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t>General Differences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48614203"/>
              </p:ext>
            </p:extLst>
          </p:nvPr>
        </p:nvGraphicFramePr>
        <p:xfrm>
          <a:off x="783390" y="2382577"/>
          <a:ext cx="7970760" cy="3785193"/>
        </p:xfrm>
        <a:graphic>
          <a:graphicData uri="http://schemas.openxmlformats.org/drawingml/2006/table">
            <a:tbl>
              <a:tblPr firstRow="1" bandRow="1">
                <a:tableStyleId>{91EBBBCC-DAD2-459C-BE2E-F6DE35CF9A28}</a:tableStyleId>
              </a:tblPr>
              <a:tblGrid>
                <a:gridCol w="5122110"/>
                <a:gridCol w="1481667"/>
                <a:gridCol w="1366983"/>
              </a:tblGrid>
              <a:tr h="385431">
                <a:tc>
                  <a:txBody>
                    <a:bodyPr/>
                    <a:lstStyle/>
                    <a:p>
                      <a:pPr algn="ctr"/>
                      <a:endParaRPr lang="en-US" sz="2400" dirty="0">
                        <a:latin typeface="Franklin Gothic Book"/>
                        <a:cs typeface="Franklin Gothic Book"/>
                      </a:endParaRPr>
                    </a:p>
                  </a:txBody>
                  <a:tcPr/>
                </a:tc>
                <a:tc>
                  <a:txBody>
                    <a:bodyPr/>
                    <a:lstStyle/>
                    <a:p>
                      <a:pPr algn="ctr"/>
                      <a:r>
                        <a:rPr lang="en-US" sz="2400" dirty="0" smtClean="0"/>
                        <a:t>External</a:t>
                      </a:r>
                      <a:endParaRPr lang="en-US" sz="2400" b="1" dirty="0">
                        <a:latin typeface="Franklin Gothic Book"/>
                        <a:cs typeface="Franklin Gothic Book"/>
                      </a:endParaRPr>
                    </a:p>
                  </a:txBody>
                  <a:tcPr/>
                </a:tc>
                <a:tc>
                  <a:txBody>
                    <a:bodyPr/>
                    <a:lstStyle/>
                    <a:p>
                      <a:pPr algn="ctr"/>
                      <a:r>
                        <a:rPr lang="en-US" sz="2400" dirty="0" smtClean="0"/>
                        <a:t>Internal</a:t>
                      </a:r>
                      <a:endParaRPr lang="en-US" sz="2400" b="1" dirty="0">
                        <a:latin typeface="Franklin Gothic Book"/>
                        <a:cs typeface="Franklin Gothic Book"/>
                      </a:endParaRPr>
                    </a:p>
                  </a:txBody>
                  <a:tcPr/>
                </a:tc>
              </a:tr>
              <a:tr h="436849">
                <a:tc>
                  <a:txBody>
                    <a:bodyPr/>
                    <a:lstStyle/>
                    <a:p>
                      <a:r>
                        <a:rPr lang="en-US" dirty="0" smtClean="0"/>
                        <a:t>Level of Expertise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Variety of Experience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endParaRPr lang="en-US" dirty="0">
                        <a:latin typeface="Franklin Gothic Book"/>
                        <a:cs typeface="Franklin Gothic Book"/>
                      </a:endParaRPr>
                    </a:p>
                  </a:txBody>
                  <a:tcPr/>
                </a:tc>
                <a:tc>
                  <a:txBody>
                    <a:bodyPr/>
                    <a:lstStyle/>
                    <a:p>
                      <a:endParaRPr lang="en-US" dirty="0"/>
                    </a:p>
                  </a:txBody>
                  <a:tcPr/>
                </a:tc>
                <a:tc>
                  <a:txBody>
                    <a:bodyPr/>
                    <a:lstStyle/>
                    <a:p>
                      <a:endParaRPr lang="en-US" dirty="0"/>
                    </a:p>
                  </a:txBody>
                  <a:tcPr/>
                </a:tc>
              </a:tr>
              <a:tr h="401491">
                <a:tc>
                  <a:txBody>
                    <a:bodyPr/>
                    <a:lstStyle/>
                    <a:p>
                      <a:endParaRPr lang="en-US" dirty="0"/>
                    </a:p>
                  </a:txBody>
                  <a:tcPr/>
                </a:tc>
                <a:tc>
                  <a:txBody>
                    <a:bodyPr/>
                    <a:lstStyle/>
                    <a:p>
                      <a:endParaRPr lang="en-US" dirty="0"/>
                    </a:p>
                  </a:txBody>
                  <a:tcPr/>
                </a:tc>
                <a:tc>
                  <a:txBody>
                    <a:bodyPr/>
                    <a:lstStyle/>
                    <a:p>
                      <a:endParaRPr lang="en-US" dirty="0"/>
                    </a:p>
                  </a:txBody>
                  <a:tcPr/>
                </a:tc>
              </a:tr>
              <a:tr h="411785">
                <a:tc>
                  <a:txBody>
                    <a:bodyPr/>
                    <a:lstStyle/>
                    <a:p>
                      <a:endParaRPr lang="en-US" dirty="0"/>
                    </a:p>
                  </a:txBody>
                  <a:tcPr/>
                </a:tc>
                <a:tc>
                  <a:txBody>
                    <a:bodyPr/>
                    <a:lstStyle/>
                    <a:p>
                      <a:endParaRPr lang="en-US" dirty="0"/>
                    </a:p>
                  </a:txBody>
                  <a:tcPr/>
                </a:tc>
                <a:tc>
                  <a:txBody>
                    <a:bodyPr/>
                    <a:lstStyle/>
                    <a:p>
                      <a:endParaRPr lang="en-US" dirty="0"/>
                    </a:p>
                  </a:txBody>
                  <a:tcPr/>
                </a:tc>
              </a:tr>
              <a:tr h="422080">
                <a:tc>
                  <a:txBody>
                    <a:bodyPr/>
                    <a:lstStyle/>
                    <a:p>
                      <a:endParaRPr lang="en-US" dirty="0"/>
                    </a:p>
                  </a:txBody>
                  <a:tcPr/>
                </a:tc>
                <a:tc>
                  <a:txBody>
                    <a:bodyPr/>
                    <a:lstStyle/>
                    <a:p>
                      <a:endParaRPr lang="en-US" dirty="0"/>
                    </a:p>
                  </a:txBody>
                  <a:tcPr/>
                </a:tc>
                <a:tc>
                  <a:txBody>
                    <a:bodyPr/>
                    <a:lstStyle/>
                    <a:p>
                      <a:endParaRPr lang="en-US" dirty="0"/>
                    </a:p>
                  </a:txBody>
                  <a:tcPr/>
                </a:tc>
              </a:tr>
              <a:tr h="842512">
                <a:tc>
                  <a:txBody>
                    <a:bodyPr/>
                    <a:lstStyle/>
                    <a:p>
                      <a:endParaRPr lang="en-US" dirty="0"/>
                    </a:p>
                  </a:txBody>
                  <a:tcPr/>
                </a:tc>
                <a:tc>
                  <a:txBody>
                    <a:bodyPr/>
                    <a:lstStyle/>
                    <a:p>
                      <a:pPr algn="ctr"/>
                      <a:endParaRPr lang="en-US" dirty="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5</a:t>
            </a:r>
          </a:p>
        </p:txBody>
      </p:sp>
      <p:sp>
        <p:nvSpPr>
          <p:cNvPr id="8" name="TextBox 7"/>
          <p:cNvSpPr txBox="1"/>
          <p:nvPr/>
        </p:nvSpPr>
        <p:spPr>
          <a:xfrm>
            <a:off x="8754150" y="541100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0" name="Title 1"/>
          <p:cNvSpPr txBox="1">
            <a:spLocks/>
          </p:cNvSpPr>
          <p:nvPr/>
        </p:nvSpPr>
        <p:spPr bwMode="auto">
          <a:xfrm>
            <a:off x="577517" y="132198"/>
            <a:ext cx="82880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467F"/>
                </a:solidFill>
                <a:effectLst/>
                <a:uLnTx/>
                <a:uFillTx/>
                <a:latin typeface="Franklin Gothic Medium"/>
                <a:ea typeface="Franklin Gothic Medium" pitchFamily="34" charset="0"/>
                <a:cs typeface="Franklin Gothic Medium"/>
              </a:rPr>
              <a:t>C. External vs. Internal Consultants</a:t>
            </a:r>
            <a:endParaRPr kumimoji="0" lang="en-US" sz="4800" b="0" i="0" u="none" strike="noStrike" kern="1200" cap="none" spc="0" normalizeH="0" baseline="0" noProof="0" dirty="0">
              <a:ln>
                <a:noFill/>
              </a:ln>
              <a:solidFill>
                <a:srgbClr val="00467F"/>
              </a:solidFill>
              <a:effectLst/>
              <a:uLnTx/>
              <a:uFillTx/>
              <a:latin typeface="Franklin Gothic Medium"/>
              <a:ea typeface="Franklin Gothic Medium" pitchFamily="34" charset="0"/>
              <a:cs typeface="Franklin Gothic Medium"/>
            </a:endParaRPr>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14</a:t>
            </a:fld>
            <a:endParaRPr lang="en-US" dirty="0"/>
          </a:p>
        </p:txBody>
      </p:sp>
    </p:spTree>
    <p:extLst>
      <p:ext uri="{BB962C8B-B14F-4D97-AF65-F5344CB8AC3E}">
        <p14:creationId xmlns:p14="http://schemas.microsoft.com/office/powerpoint/2010/main" val="394725561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783390" y="1761728"/>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t>General Differences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54083609"/>
              </p:ext>
            </p:extLst>
          </p:nvPr>
        </p:nvGraphicFramePr>
        <p:xfrm>
          <a:off x="783390" y="2382577"/>
          <a:ext cx="7970760" cy="3785193"/>
        </p:xfrm>
        <a:graphic>
          <a:graphicData uri="http://schemas.openxmlformats.org/drawingml/2006/table">
            <a:tbl>
              <a:tblPr firstRow="1" bandRow="1">
                <a:tableStyleId>{91EBBBCC-DAD2-459C-BE2E-F6DE35CF9A28}</a:tableStyleId>
              </a:tblPr>
              <a:tblGrid>
                <a:gridCol w="5122110"/>
                <a:gridCol w="1481667"/>
                <a:gridCol w="1366983"/>
              </a:tblGrid>
              <a:tr h="385431">
                <a:tc>
                  <a:txBody>
                    <a:bodyPr/>
                    <a:lstStyle/>
                    <a:p>
                      <a:pPr algn="ctr"/>
                      <a:endParaRPr lang="en-US" sz="2400" dirty="0">
                        <a:latin typeface="Franklin Gothic Book"/>
                        <a:cs typeface="Franklin Gothic Book"/>
                      </a:endParaRPr>
                    </a:p>
                  </a:txBody>
                  <a:tcPr/>
                </a:tc>
                <a:tc>
                  <a:txBody>
                    <a:bodyPr/>
                    <a:lstStyle/>
                    <a:p>
                      <a:pPr algn="ctr"/>
                      <a:r>
                        <a:rPr lang="en-US" sz="2400" dirty="0" smtClean="0"/>
                        <a:t>External</a:t>
                      </a:r>
                      <a:endParaRPr lang="en-US" sz="2400" b="1" dirty="0">
                        <a:latin typeface="Franklin Gothic Book"/>
                        <a:cs typeface="Franklin Gothic Book"/>
                      </a:endParaRPr>
                    </a:p>
                  </a:txBody>
                  <a:tcPr/>
                </a:tc>
                <a:tc>
                  <a:txBody>
                    <a:bodyPr/>
                    <a:lstStyle/>
                    <a:p>
                      <a:pPr algn="ctr"/>
                      <a:r>
                        <a:rPr lang="en-US" sz="2400" dirty="0" smtClean="0"/>
                        <a:t>Internal</a:t>
                      </a:r>
                      <a:endParaRPr lang="en-US" sz="2400" b="1" dirty="0">
                        <a:latin typeface="Franklin Gothic Book"/>
                        <a:cs typeface="Franklin Gothic Book"/>
                      </a:endParaRPr>
                    </a:p>
                  </a:txBody>
                  <a:tcPr/>
                </a:tc>
              </a:tr>
              <a:tr h="436849">
                <a:tc>
                  <a:txBody>
                    <a:bodyPr/>
                    <a:lstStyle/>
                    <a:p>
                      <a:r>
                        <a:rPr lang="en-US" dirty="0" smtClean="0"/>
                        <a:t>Level of Expertise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Variety of Experience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r>
                        <a:rPr lang="en-US" dirty="0" smtClean="0"/>
                        <a:t>Understanding of Issues</a:t>
                      </a:r>
                      <a:endParaRPr lang="en-US" dirty="0">
                        <a:latin typeface="Franklin Gothic Book"/>
                        <a:cs typeface="Franklin Gothic Book"/>
                      </a:endParaRPr>
                    </a:p>
                  </a:txBody>
                  <a:tcPr/>
                </a:tc>
                <a:tc>
                  <a:txBody>
                    <a:bodyPr/>
                    <a:lstStyle/>
                    <a:p>
                      <a:pPr algn="ctr"/>
                      <a:r>
                        <a:rPr lang="en-US" dirty="0" smtClean="0"/>
                        <a:t>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endParaRPr lang="en-US" dirty="0"/>
                    </a:p>
                  </a:txBody>
                  <a:tcPr/>
                </a:tc>
                <a:tc>
                  <a:txBody>
                    <a:bodyPr/>
                    <a:lstStyle/>
                    <a:p>
                      <a:endParaRPr lang="en-US" dirty="0"/>
                    </a:p>
                  </a:txBody>
                  <a:tcPr/>
                </a:tc>
                <a:tc>
                  <a:txBody>
                    <a:bodyPr/>
                    <a:lstStyle/>
                    <a:p>
                      <a:endParaRPr lang="en-US" dirty="0"/>
                    </a:p>
                  </a:txBody>
                  <a:tcPr/>
                </a:tc>
              </a:tr>
              <a:tr h="411785">
                <a:tc>
                  <a:txBody>
                    <a:bodyPr/>
                    <a:lstStyle/>
                    <a:p>
                      <a:endParaRPr lang="en-US" dirty="0"/>
                    </a:p>
                  </a:txBody>
                  <a:tcPr/>
                </a:tc>
                <a:tc>
                  <a:txBody>
                    <a:bodyPr/>
                    <a:lstStyle/>
                    <a:p>
                      <a:endParaRPr lang="en-US" dirty="0"/>
                    </a:p>
                  </a:txBody>
                  <a:tcPr/>
                </a:tc>
                <a:tc>
                  <a:txBody>
                    <a:bodyPr/>
                    <a:lstStyle/>
                    <a:p>
                      <a:endParaRPr lang="en-US" dirty="0"/>
                    </a:p>
                  </a:txBody>
                  <a:tcPr/>
                </a:tc>
              </a:tr>
              <a:tr h="422080">
                <a:tc>
                  <a:txBody>
                    <a:bodyPr/>
                    <a:lstStyle/>
                    <a:p>
                      <a:endParaRPr lang="en-US" dirty="0"/>
                    </a:p>
                  </a:txBody>
                  <a:tcPr/>
                </a:tc>
                <a:tc>
                  <a:txBody>
                    <a:bodyPr/>
                    <a:lstStyle/>
                    <a:p>
                      <a:endParaRPr lang="en-US" dirty="0"/>
                    </a:p>
                  </a:txBody>
                  <a:tcPr/>
                </a:tc>
                <a:tc>
                  <a:txBody>
                    <a:bodyPr/>
                    <a:lstStyle/>
                    <a:p>
                      <a:endParaRPr lang="en-US" dirty="0"/>
                    </a:p>
                  </a:txBody>
                  <a:tcPr/>
                </a:tc>
              </a:tr>
              <a:tr h="842512">
                <a:tc>
                  <a:txBody>
                    <a:bodyPr/>
                    <a:lstStyle/>
                    <a:p>
                      <a:endParaRPr lang="en-US" dirty="0"/>
                    </a:p>
                  </a:txBody>
                  <a:tcPr/>
                </a:tc>
                <a:tc>
                  <a:txBody>
                    <a:bodyPr/>
                    <a:lstStyle/>
                    <a:p>
                      <a:pPr algn="ctr"/>
                      <a:endParaRPr lang="en-US" dirty="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5</a:t>
            </a:r>
          </a:p>
        </p:txBody>
      </p:sp>
      <p:sp>
        <p:nvSpPr>
          <p:cNvPr id="8" name="TextBox 7"/>
          <p:cNvSpPr txBox="1"/>
          <p:nvPr/>
        </p:nvSpPr>
        <p:spPr>
          <a:xfrm>
            <a:off x="8754150" y="541100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0" name="Title 1"/>
          <p:cNvSpPr>
            <a:spLocks noGrp="1"/>
          </p:cNvSpPr>
          <p:nvPr>
            <p:ph type="title"/>
          </p:nvPr>
        </p:nvSpPr>
        <p:spPr>
          <a:xfrm>
            <a:off x="577517" y="132198"/>
            <a:ext cx="8288038" cy="1143000"/>
          </a:xfrm>
        </p:spPr>
        <p:txBody>
          <a:bodyPr>
            <a:normAutofit fontScale="90000"/>
          </a:bodyPr>
          <a:lstStyle/>
          <a:p>
            <a:r>
              <a:rPr lang="en-US" dirty="0"/>
              <a:t>C</a:t>
            </a:r>
            <a:r>
              <a:rPr lang="en-US" dirty="0" smtClean="0"/>
              <a:t>. External vs. Internal Consultants</a:t>
            </a:r>
            <a:endParaRPr lang="en-US" dirty="0"/>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15</a:t>
            </a:fld>
            <a:endParaRPr lang="en-US" dirty="0"/>
          </a:p>
        </p:txBody>
      </p:sp>
    </p:spTree>
    <p:extLst>
      <p:ext uri="{BB962C8B-B14F-4D97-AF65-F5344CB8AC3E}">
        <p14:creationId xmlns:p14="http://schemas.microsoft.com/office/powerpoint/2010/main" val="278459331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783390" y="1761728"/>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t>General Differences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038464642"/>
              </p:ext>
            </p:extLst>
          </p:nvPr>
        </p:nvGraphicFramePr>
        <p:xfrm>
          <a:off x="783390" y="2382577"/>
          <a:ext cx="7970760" cy="3785193"/>
        </p:xfrm>
        <a:graphic>
          <a:graphicData uri="http://schemas.openxmlformats.org/drawingml/2006/table">
            <a:tbl>
              <a:tblPr firstRow="1" bandRow="1">
                <a:tableStyleId>{91EBBBCC-DAD2-459C-BE2E-F6DE35CF9A28}</a:tableStyleId>
              </a:tblPr>
              <a:tblGrid>
                <a:gridCol w="5122110"/>
                <a:gridCol w="1481667"/>
                <a:gridCol w="1366983"/>
              </a:tblGrid>
              <a:tr h="385431">
                <a:tc>
                  <a:txBody>
                    <a:bodyPr/>
                    <a:lstStyle/>
                    <a:p>
                      <a:pPr algn="ctr"/>
                      <a:endParaRPr lang="en-US" sz="2400" dirty="0">
                        <a:latin typeface="Franklin Gothic Book"/>
                        <a:cs typeface="Franklin Gothic Book"/>
                      </a:endParaRPr>
                    </a:p>
                  </a:txBody>
                  <a:tcPr/>
                </a:tc>
                <a:tc>
                  <a:txBody>
                    <a:bodyPr/>
                    <a:lstStyle/>
                    <a:p>
                      <a:pPr algn="ctr"/>
                      <a:r>
                        <a:rPr lang="en-US" sz="2400" dirty="0" smtClean="0"/>
                        <a:t>External</a:t>
                      </a:r>
                      <a:endParaRPr lang="en-US" sz="2400" b="1" dirty="0">
                        <a:latin typeface="Franklin Gothic Book"/>
                        <a:cs typeface="Franklin Gothic Book"/>
                      </a:endParaRPr>
                    </a:p>
                  </a:txBody>
                  <a:tcPr/>
                </a:tc>
                <a:tc>
                  <a:txBody>
                    <a:bodyPr/>
                    <a:lstStyle/>
                    <a:p>
                      <a:pPr algn="ctr"/>
                      <a:r>
                        <a:rPr lang="en-US" sz="2400" dirty="0" smtClean="0"/>
                        <a:t>Internal</a:t>
                      </a:r>
                      <a:endParaRPr lang="en-US" sz="2400" b="1" dirty="0">
                        <a:latin typeface="Franklin Gothic Book"/>
                        <a:cs typeface="Franklin Gothic Book"/>
                      </a:endParaRPr>
                    </a:p>
                  </a:txBody>
                  <a:tcPr/>
                </a:tc>
              </a:tr>
              <a:tr h="436849">
                <a:tc>
                  <a:txBody>
                    <a:bodyPr/>
                    <a:lstStyle/>
                    <a:p>
                      <a:r>
                        <a:rPr lang="en-US" dirty="0" smtClean="0"/>
                        <a:t>Level of Expertise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Variety of Experience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r>
                        <a:rPr lang="en-US" dirty="0" smtClean="0"/>
                        <a:t>Understanding of Issues</a:t>
                      </a:r>
                      <a:endParaRPr lang="en-US" dirty="0">
                        <a:latin typeface="Franklin Gothic Book"/>
                        <a:cs typeface="Franklin Gothic Book"/>
                      </a:endParaRPr>
                    </a:p>
                  </a:txBody>
                  <a:tcPr/>
                </a:tc>
                <a:tc>
                  <a:txBody>
                    <a:bodyPr/>
                    <a:lstStyle/>
                    <a:p>
                      <a:pPr algn="ctr"/>
                      <a:r>
                        <a:rPr lang="en-US" dirty="0" smtClean="0"/>
                        <a:t>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Objectivity</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endParaRPr lang="en-US" dirty="0">
                        <a:latin typeface="Franklin Gothic Book"/>
                        <a:cs typeface="Franklin Gothic Book"/>
                      </a:endParaRPr>
                    </a:p>
                  </a:txBody>
                  <a:tcPr/>
                </a:tc>
                <a:tc>
                  <a:txBody>
                    <a:bodyPr/>
                    <a:lstStyle/>
                    <a:p>
                      <a:endParaRPr lang="en-US" dirty="0"/>
                    </a:p>
                  </a:txBody>
                  <a:tcPr/>
                </a:tc>
                <a:tc>
                  <a:txBody>
                    <a:bodyPr/>
                    <a:lstStyle/>
                    <a:p>
                      <a:endParaRPr lang="en-US" dirty="0"/>
                    </a:p>
                  </a:txBody>
                  <a:tcPr/>
                </a:tc>
              </a:tr>
              <a:tr h="422080">
                <a:tc>
                  <a:txBody>
                    <a:bodyPr/>
                    <a:lstStyle/>
                    <a:p>
                      <a:endParaRPr lang="en-US" dirty="0">
                        <a:latin typeface="Franklin Gothic Book"/>
                        <a:cs typeface="Franklin Gothic Book"/>
                      </a:endParaRPr>
                    </a:p>
                  </a:txBody>
                  <a:tcPr/>
                </a:tc>
                <a:tc>
                  <a:txBody>
                    <a:bodyPr/>
                    <a:lstStyle/>
                    <a:p>
                      <a:endParaRPr lang="en-US" dirty="0"/>
                    </a:p>
                  </a:txBody>
                  <a:tcPr/>
                </a:tc>
                <a:tc>
                  <a:txBody>
                    <a:bodyPr/>
                    <a:lstStyle/>
                    <a:p>
                      <a:endParaRPr lang="en-US" dirty="0"/>
                    </a:p>
                  </a:txBody>
                  <a:tcPr/>
                </a:tc>
              </a:tr>
              <a:tr h="842512">
                <a:tc>
                  <a:txBody>
                    <a:bodyPr/>
                    <a:lstStyle/>
                    <a:p>
                      <a:pPr>
                        <a:lnSpc>
                          <a:spcPct val="50000"/>
                        </a:lnSpc>
                      </a:pPr>
                      <a:endParaRPr lang="en-US" dirty="0" smtClean="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5</a:t>
            </a:r>
          </a:p>
        </p:txBody>
      </p:sp>
      <p:sp>
        <p:nvSpPr>
          <p:cNvPr id="8" name="TextBox 7"/>
          <p:cNvSpPr txBox="1"/>
          <p:nvPr/>
        </p:nvSpPr>
        <p:spPr>
          <a:xfrm>
            <a:off x="8754150" y="541100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0" name="Title 1"/>
          <p:cNvSpPr>
            <a:spLocks noGrp="1"/>
          </p:cNvSpPr>
          <p:nvPr>
            <p:ph type="title"/>
          </p:nvPr>
        </p:nvSpPr>
        <p:spPr>
          <a:xfrm>
            <a:off x="577517" y="132198"/>
            <a:ext cx="8288038" cy="1143000"/>
          </a:xfrm>
        </p:spPr>
        <p:txBody>
          <a:bodyPr>
            <a:normAutofit fontScale="90000"/>
          </a:bodyPr>
          <a:lstStyle/>
          <a:p>
            <a:r>
              <a:rPr lang="en-US" dirty="0"/>
              <a:t>C</a:t>
            </a:r>
            <a:r>
              <a:rPr lang="en-US" dirty="0" smtClean="0"/>
              <a:t>. External vs. Internal Consultants</a:t>
            </a:r>
            <a:endParaRPr lang="en-US" dirty="0"/>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16</a:t>
            </a:fld>
            <a:endParaRPr lang="en-US" dirty="0"/>
          </a:p>
        </p:txBody>
      </p:sp>
    </p:spTree>
    <p:extLst>
      <p:ext uri="{BB962C8B-B14F-4D97-AF65-F5344CB8AC3E}">
        <p14:creationId xmlns:p14="http://schemas.microsoft.com/office/powerpoint/2010/main" val="288946463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783390" y="1761728"/>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t>General Differences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37093098"/>
              </p:ext>
            </p:extLst>
          </p:nvPr>
        </p:nvGraphicFramePr>
        <p:xfrm>
          <a:off x="783390" y="2382577"/>
          <a:ext cx="7970760" cy="3785193"/>
        </p:xfrm>
        <a:graphic>
          <a:graphicData uri="http://schemas.openxmlformats.org/drawingml/2006/table">
            <a:tbl>
              <a:tblPr firstRow="1" bandRow="1">
                <a:tableStyleId>{91EBBBCC-DAD2-459C-BE2E-F6DE35CF9A28}</a:tableStyleId>
              </a:tblPr>
              <a:tblGrid>
                <a:gridCol w="5122110"/>
                <a:gridCol w="1481667"/>
                <a:gridCol w="1366983"/>
              </a:tblGrid>
              <a:tr h="385431">
                <a:tc>
                  <a:txBody>
                    <a:bodyPr/>
                    <a:lstStyle/>
                    <a:p>
                      <a:pPr algn="ctr"/>
                      <a:endParaRPr lang="en-US" sz="2400" dirty="0">
                        <a:latin typeface="Franklin Gothic Book"/>
                        <a:cs typeface="Franklin Gothic Book"/>
                      </a:endParaRPr>
                    </a:p>
                  </a:txBody>
                  <a:tcPr/>
                </a:tc>
                <a:tc>
                  <a:txBody>
                    <a:bodyPr/>
                    <a:lstStyle/>
                    <a:p>
                      <a:pPr algn="ctr"/>
                      <a:r>
                        <a:rPr lang="en-US" sz="2400" dirty="0" smtClean="0"/>
                        <a:t>External</a:t>
                      </a:r>
                      <a:endParaRPr lang="en-US" sz="2400" b="1" dirty="0">
                        <a:latin typeface="Franklin Gothic Book"/>
                        <a:cs typeface="Franklin Gothic Book"/>
                      </a:endParaRPr>
                    </a:p>
                  </a:txBody>
                  <a:tcPr/>
                </a:tc>
                <a:tc>
                  <a:txBody>
                    <a:bodyPr/>
                    <a:lstStyle/>
                    <a:p>
                      <a:pPr algn="ctr"/>
                      <a:r>
                        <a:rPr lang="en-US" sz="2400" dirty="0" smtClean="0"/>
                        <a:t>Internal</a:t>
                      </a:r>
                      <a:endParaRPr lang="en-US" sz="2400" b="1" dirty="0">
                        <a:latin typeface="Franklin Gothic Book"/>
                        <a:cs typeface="Franklin Gothic Book"/>
                      </a:endParaRPr>
                    </a:p>
                  </a:txBody>
                  <a:tcPr/>
                </a:tc>
              </a:tr>
              <a:tr h="436849">
                <a:tc>
                  <a:txBody>
                    <a:bodyPr/>
                    <a:lstStyle/>
                    <a:p>
                      <a:r>
                        <a:rPr lang="en-US" dirty="0" smtClean="0"/>
                        <a:t>Level of Expertise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Variety of Experience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r>
                        <a:rPr lang="en-US" dirty="0" smtClean="0"/>
                        <a:t>Understanding of Issues</a:t>
                      </a:r>
                      <a:endParaRPr lang="en-US" dirty="0">
                        <a:latin typeface="Franklin Gothic Book"/>
                        <a:cs typeface="Franklin Gothic Book"/>
                      </a:endParaRPr>
                    </a:p>
                  </a:txBody>
                  <a:tcPr/>
                </a:tc>
                <a:tc>
                  <a:txBody>
                    <a:bodyPr/>
                    <a:lstStyle/>
                    <a:p>
                      <a:pPr algn="ctr"/>
                      <a:r>
                        <a:rPr lang="en-US" dirty="0" smtClean="0"/>
                        <a:t>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Objectivity</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r>
                        <a:rPr lang="en-US" dirty="0" smtClean="0"/>
                        <a:t>Influence / Respect</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a:t>
                      </a:r>
                      <a:endParaRPr lang="en-US" dirty="0">
                        <a:latin typeface="Franklin Gothic Book"/>
                        <a:cs typeface="Franklin Gothic Book"/>
                      </a:endParaRPr>
                    </a:p>
                  </a:txBody>
                  <a:tcPr/>
                </a:tc>
              </a:tr>
              <a:tr h="422080">
                <a:tc>
                  <a:txBody>
                    <a:bodyPr/>
                    <a:lstStyle/>
                    <a:p>
                      <a:endParaRPr lang="en-US" dirty="0">
                        <a:latin typeface="Franklin Gothic Book"/>
                        <a:cs typeface="Franklin Gothic Book"/>
                      </a:endParaRPr>
                    </a:p>
                  </a:txBody>
                  <a:tcPr/>
                </a:tc>
                <a:tc>
                  <a:txBody>
                    <a:bodyPr/>
                    <a:lstStyle/>
                    <a:p>
                      <a:endParaRPr lang="en-US" dirty="0"/>
                    </a:p>
                  </a:txBody>
                  <a:tcPr/>
                </a:tc>
                <a:tc>
                  <a:txBody>
                    <a:bodyPr/>
                    <a:lstStyle/>
                    <a:p>
                      <a:endParaRPr lang="en-US" dirty="0"/>
                    </a:p>
                  </a:txBody>
                  <a:tcPr/>
                </a:tc>
              </a:tr>
              <a:tr h="842512">
                <a:tc>
                  <a:txBody>
                    <a:bodyPr/>
                    <a:lstStyle/>
                    <a:p>
                      <a:pPr>
                        <a:lnSpc>
                          <a:spcPct val="50000"/>
                        </a:lnSpc>
                      </a:pPr>
                      <a:endParaRPr lang="en-US" dirty="0" smtClean="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5</a:t>
            </a:r>
          </a:p>
        </p:txBody>
      </p:sp>
      <p:sp>
        <p:nvSpPr>
          <p:cNvPr id="8" name="TextBox 7"/>
          <p:cNvSpPr txBox="1"/>
          <p:nvPr/>
        </p:nvSpPr>
        <p:spPr>
          <a:xfrm>
            <a:off x="8754150" y="541100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0" name="Title 1"/>
          <p:cNvSpPr>
            <a:spLocks noGrp="1"/>
          </p:cNvSpPr>
          <p:nvPr>
            <p:ph type="title"/>
          </p:nvPr>
        </p:nvSpPr>
        <p:spPr>
          <a:xfrm>
            <a:off x="577517" y="132198"/>
            <a:ext cx="8288038" cy="1143000"/>
          </a:xfrm>
        </p:spPr>
        <p:txBody>
          <a:bodyPr>
            <a:normAutofit fontScale="90000"/>
          </a:bodyPr>
          <a:lstStyle/>
          <a:p>
            <a:r>
              <a:rPr lang="en-US" dirty="0"/>
              <a:t>C</a:t>
            </a:r>
            <a:r>
              <a:rPr lang="en-US" dirty="0" smtClean="0"/>
              <a:t>. External vs. Internal Consultants</a:t>
            </a:r>
            <a:endParaRPr lang="en-US" dirty="0"/>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17</a:t>
            </a:fld>
            <a:endParaRPr lang="en-US" dirty="0"/>
          </a:p>
        </p:txBody>
      </p:sp>
    </p:spTree>
    <p:extLst>
      <p:ext uri="{BB962C8B-B14F-4D97-AF65-F5344CB8AC3E}">
        <p14:creationId xmlns:p14="http://schemas.microsoft.com/office/powerpoint/2010/main" val="160058199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783390" y="1761728"/>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t>General Differences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662217086"/>
              </p:ext>
            </p:extLst>
          </p:nvPr>
        </p:nvGraphicFramePr>
        <p:xfrm>
          <a:off x="783390" y="2382577"/>
          <a:ext cx="7970760" cy="3785193"/>
        </p:xfrm>
        <a:graphic>
          <a:graphicData uri="http://schemas.openxmlformats.org/drawingml/2006/table">
            <a:tbl>
              <a:tblPr firstRow="1" bandRow="1">
                <a:tableStyleId>{91EBBBCC-DAD2-459C-BE2E-F6DE35CF9A28}</a:tableStyleId>
              </a:tblPr>
              <a:tblGrid>
                <a:gridCol w="5122110"/>
                <a:gridCol w="1481667"/>
                <a:gridCol w="1366983"/>
              </a:tblGrid>
              <a:tr h="385431">
                <a:tc>
                  <a:txBody>
                    <a:bodyPr/>
                    <a:lstStyle/>
                    <a:p>
                      <a:pPr algn="ctr"/>
                      <a:endParaRPr lang="en-US" sz="2400" dirty="0">
                        <a:latin typeface="Franklin Gothic Book"/>
                        <a:cs typeface="Franklin Gothic Book"/>
                      </a:endParaRPr>
                    </a:p>
                  </a:txBody>
                  <a:tcPr/>
                </a:tc>
                <a:tc>
                  <a:txBody>
                    <a:bodyPr/>
                    <a:lstStyle/>
                    <a:p>
                      <a:pPr algn="ctr"/>
                      <a:r>
                        <a:rPr lang="en-US" sz="2400" dirty="0" smtClean="0"/>
                        <a:t>External</a:t>
                      </a:r>
                      <a:endParaRPr lang="en-US" sz="2400" b="1" dirty="0">
                        <a:latin typeface="Franklin Gothic Book"/>
                        <a:cs typeface="Franklin Gothic Book"/>
                      </a:endParaRPr>
                    </a:p>
                  </a:txBody>
                  <a:tcPr/>
                </a:tc>
                <a:tc>
                  <a:txBody>
                    <a:bodyPr/>
                    <a:lstStyle/>
                    <a:p>
                      <a:pPr algn="ctr"/>
                      <a:r>
                        <a:rPr lang="en-US" sz="2400" dirty="0" smtClean="0"/>
                        <a:t>Internal</a:t>
                      </a:r>
                      <a:endParaRPr lang="en-US" sz="2400" b="1" dirty="0">
                        <a:latin typeface="Franklin Gothic Book"/>
                        <a:cs typeface="Franklin Gothic Book"/>
                      </a:endParaRPr>
                    </a:p>
                  </a:txBody>
                  <a:tcPr/>
                </a:tc>
              </a:tr>
              <a:tr h="436849">
                <a:tc>
                  <a:txBody>
                    <a:bodyPr/>
                    <a:lstStyle/>
                    <a:p>
                      <a:r>
                        <a:rPr lang="en-US" dirty="0" smtClean="0"/>
                        <a:t>Level of Expertise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Variety of Experience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r>
                        <a:rPr lang="en-US" dirty="0" smtClean="0"/>
                        <a:t>Understanding of Issues</a:t>
                      </a:r>
                      <a:endParaRPr lang="en-US" dirty="0">
                        <a:latin typeface="Franklin Gothic Book"/>
                        <a:cs typeface="Franklin Gothic Book"/>
                      </a:endParaRPr>
                    </a:p>
                  </a:txBody>
                  <a:tcPr/>
                </a:tc>
                <a:tc>
                  <a:txBody>
                    <a:bodyPr/>
                    <a:lstStyle/>
                    <a:p>
                      <a:pPr algn="ctr"/>
                      <a:r>
                        <a:rPr lang="en-US" dirty="0" smtClean="0"/>
                        <a:t>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Objectivity</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r>
                        <a:rPr lang="en-US" dirty="0" smtClean="0"/>
                        <a:t>Influence / Respect</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a:t>
                      </a:r>
                      <a:endParaRPr lang="en-US" dirty="0">
                        <a:latin typeface="Franklin Gothic Book"/>
                        <a:cs typeface="Franklin Gothic Book"/>
                      </a:endParaRPr>
                    </a:p>
                  </a:txBody>
                  <a:tcPr/>
                </a:tc>
              </a:tr>
              <a:tr h="422080">
                <a:tc>
                  <a:txBody>
                    <a:bodyPr/>
                    <a:lstStyle/>
                    <a:p>
                      <a:r>
                        <a:rPr lang="en-US" dirty="0" smtClean="0"/>
                        <a:t>Implementation</a:t>
                      </a:r>
                      <a:r>
                        <a:rPr lang="en-US" baseline="0" dirty="0" smtClean="0"/>
                        <a:t> Focus</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842512">
                <a:tc>
                  <a:txBody>
                    <a:bodyPr/>
                    <a:lstStyle/>
                    <a:p>
                      <a:pPr>
                        <a:lnSpc>
                          <a:spcPct val="50000"/>
                        </a:lnSpc>
                      </a:pPr>
                      <a:endParaRPr lang="en-US" dirty="0" smtClean="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5</a:t>
            </a:r>
          </a:p>
        </p:txBody>
      </p:sp>
      <p:sp>
        <p:nvSpPr>
          <p:cNvPr id="8" name="TextBox 7"/>
          <p:cNvSpPr txBox="1"/>
          <p:nvPr/>
        </p:nvSpPr>
        <p:spPr>
          <a:xfrm>
            <a:off x="8754150" y="541100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0" name="Title 1"/>
          <p:cNvSpPr>
            <a:spLocks noGrp="1"/>
          </p:cNvSpPr>
          <p:nvPr>
            <p:ph type="title"/>
          </p:nvPr>
        </p:nvSpPr>
        <p:spPr>
          <a:xfrm>
            <a:off x="577517" y="132198"/>
            <a:ext cx="8288038" cy="1143000"/>
          </a:xfrm>
        </p:spPr>
        <p:txBody>
          <a:bodyPr>
            <a:normAutofit fontScale="90000"/>
          </a:bodyPr>
          <a:lstStyle/>
          <a:p>
            <a:r>
              <a:rPr lang="en-US" dirty="0"/>
              <a:t>C</a:t>
            </a:r>
            <a:r>
              <a:rPr lang="en-US" dirty="0" smtClean="0"/>
              <a:t>. External vs. Internal Consultants</a:t>
            </a:r>
            <a:endParaRPr lang="en-US" dirty="0"/>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18</a:t>
            </a:fld>
            <a:endParaRPr lang="en-US" dirty="0"/>
          </a:p>
        </p:txBody>
      </p:sp>
    </p:spTree>
    <p:extLst>
      <p:ext uri="{BB962C8B-B14F-4D97-AF65-F5344CB8AC3E}">
        <p14:creationId xmlns:p14="http://schemas.microsoft.com/office/powerpoint/2010/main" val="124466764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662217086"/>
              </p:ext>
            </p:extLst>
          </p:nvPr>
        </p:nvGraphicFramePr>
        <p:xfrm>
          <a:off x="783390" y="2382577"/>
          <a:ext cx="7970760" cy="3785193"/>
        </p:xfrm>
        <a:graphic>
          <a:graphicData uri="http://schemas.openxmlformats.org/drawingml/2006/table">
            <a:tbl>
              <a:tblPr firstRow="1" bandRow="1">
                <a:tableStyleId>{91EBBBCC-DAD2-459C-BE2E-F6DE35CF9A28}</a:tableStyleId>
              </a:tblPr>
              <a:tblGrid>
                <a:gridCol w="5122110"/>
                <a:gridCol w="1481667"/>
                <a:gridCol w="1366983"/>
              </a:tblGrid>
              <a:tr h="385431">
                <a:tc>
                  <a:txBody>
                    <a:bodyPr/>
                    <a:lstStyle/>
                    <a:p>
                      <a:pPr algn="ctr"/>
                      <a:endParaRPr lang="en-US" sz="2400" dirty="0">
                        <a:latin typeface="Franklin Gothic Book"/>
                        <a:cs typeface="Franklin Gothic Book"/>
                      </a:endParaRPr>
                    </a:p>
                  </a:txBody>
                  <a:tcPr/>
                </a:tc>
                <a:tc>
                  <a:txBody>
                    <a:bodyPr/>
                    <a:lstStyle/>
                    <a:p>
                      <a:pPr algn="ctr"/>
                      <a:r>
                        <a:rPr lang="en-US" sz="2400" dirty="0" smtClean="0"/>
                        <a:t>External</a:t>
                      </a:r>
                      <a:endParaRPr lang="en-US" sz="2400" b="1" dirty="0">
                        <a:latin typeface="Franklin Gothic Book"/>
                        <a:cs typeface="Franklin Gothic Book"/>
                      </a:endParaRPr>
                    </a:p>
                  </a:txBody>
                  <a:tcPr/>
                </a:tc>
                <a:tc>
                  <a:txBody>
                    <a:bodyPr/>
                    <a:lstStyle/>
                    <a:p>
                      <a:pPr algn="ctr"/>
                      <a:r>
                        <a:rPr lang="en-US" sz="2400" dirty="0" smtClean="0"/>
                        <a:t>Internal</a:t>
                      </a:r>
                      <a:endParaRPr lang="en-US" sz="2400" b="1" dirty="0">
                        <a:latin typeface="Franklin Gothic Book"/>
                        <a:cs typeface="Franklin Gothic Book"/>
                      </a:endParaRPr>
                    </a:p>
                  </a:txBody>
                  <a:tcPr/>
                </a:tc>
              </a:tr>
              <a:tr h="436849">
                <a:tc>
                  <a:txBody>
                    <a:bodyPr/>
                    <a:lstStyle/>
                    <a:p>
                      <a:r>
                        <a:rPr lang="en-US" dirty="0" smtClean="0"/>
                        <a:t>Level of Expertise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Variety of Experience</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r>
                        <a:rPr lang="en-US" dirty="0" smtClean="0"/>
                        <a:t>Understanding of Issues</a:t>
                      </a:r>
                      <a:endParaRPr lang="en-US" dirty="0">
                        <a:latin typeface="Franklin Gothic Book"/>
                        <a:cs typeface="Franklin Gothic Book"/>
                      </a:endParaRPr>
                    </a:p>
                  </a:txBody>
                  <a:tcPr/>
                </a:tc>
                <a:tc>
                  <a:txBody>
                    <a:bodyPr/>
                    <a:lstStyle/>
                    <a:p>
                      <a:pPr algn="ctr"/>
                      <a:r>
                        <a:rPr lang="en-US" dirty="0" smtClean="0"/>
                        <a:t>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401491">
                <a:tc>
                  <a:txBody>
                    <a:bodyPr/>
                    <a:lstStyle/>
                    <a:p>
                      <a:r>
                        <a:rPr lang="en-US" dirty="0" smtClean="0"/>
                        <a:t>Objectivity</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r>
              <a:tr h="411785">
                <a:tc>
                  <a:txBody>
                    <a:bodyPr/>
                    <a:lstStyle/>
                    <a:p>
                      <a:r>
                        <a:rPr lang="en-US" dirty="0" smtClean="0"/>
                        <a:t>Influence / Respect</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c>
                  <a:txBody>
                    <a:bodyPr/>
                    <a:lstStyle/>
                    <a:p>
                      <a:pPr algn="ctr"/>
                      <a:r>
                        <a:rPr lang="en-US" dirty="0" smtClean="0"/>
                        <a:t>00</a:t>
                      </a:r>
                      <a:endParaRPr lang="en-US" dirty="0">
                        <a:latin typeface="Franklin Gothic Book"/>
                        <a:cs typeface="Franklin Gothic Book"/>
                      </a:endParaRPr>
                    </a:p>
                  </a:txBody>
                  <a:tcPr/>
                </a:tc>
              </a:tr>
              <a:tr h="422080">
                <a:tc>
                  <a:txBody>
                    <a:bodyPr/>
                    <a:lstStyle/>
                    <a:p>
                      <a:r>
                        <a:rPr lang="en-US" dirty="0" smtClean="0"/>
                        <a:t>Implementation</a:t>
                      </a:r>
                      <a:r>
                        <a:rPr lang="en-US" baseline="0" dirty="0" smtClean="0"/>
                        <a:t> Focus</a:t>
                      </a:r>
                      <a:endParaRPr lang="en-US" dirty="0">
                        <a:latin typeface="Franklin Gothic Book"/>
                        <a:cs typeface="Franklin Gothic Book"/>
                      </a:endParaRPr>
                    </a:p>
                  </a:txBody>
                  <a:tcPr/>
                </a:tc>
                <a:tc>
                  <a:txBody>
                    <a:bodyPr/>
                    <a:lstStyle/>
                    <a:p>
                      <a:pPr algn="ctr"/>
                      <a:r>
                        <a:rPr lang="en-US" dirty="0" smtClean="0"/>
                        <a:t>000</a:t>
                      </a:r>
                      <a:endParaRPr lang="en-US" dirty="0">
                        <a:latin typeface="Franklin Gothic Book"/>
                        <a:cs typeface="Franklin Gothic Book"/>
                      </a:endParaRPr>
                    </a:p>
                  </a:txBody>
                  <a:tcPr/>
                </a:tc>
                <a:tc>
                  <a:txBody>
                    <a:bodyPr/>
                    <a:lstStyle/>
                    <a:p>
                      <a:pPr algn="ctr"/>
                      <a:r>
                        <a:rPr lang="en-US" dirty="0" smtClean="0"/>
                        <a:t>0000</a:t>
                      </a:r>
                      <a:endParaRPr lang="en-US" dirty="0">
                        <a:latin typeface="Franklin Gothic Book"/>
                        <a:cs typeface="Franklin Gothic Book"/>
                      </a:endParaRPr>
                    </a:p>
                  </a:txBody>
                  <a:tcPr/>
                </a:tc>
              </a:tr>
              <a:tr h="842512">
                <a:tc>
                  <a:txBody>
                    <a:bodyPr/>
                    <a:lstStyle/>
                    <a:p>
                      <a:pPr>
                        <a:lnSpc>
                          <a:spcPct val="50000"/>
                        </a:lnSpc>
                      </a:pPr>
                      <a:endParaRPr lang="en-US" dirty="0" smtClean="0"/>
                    </a:p>
                    <a:p>
                      <a:r>
                        <a:rPr lang="en-US" dirty="0" smtClean="0"/>
                        <a:t>* These differences may or may not be present in a  </a:t>
                      </a:r>
                      <a:br>
                        <a:rPr lang="en-US" dirty="0" smtClean="0"/>
                      </a:br>
                      <a:r>
                        <a:rPr lang="en-US" dirty="0" smtClean="0"/>
                        <a:t>   specific instance.</a:t>
                      </a:r>
                      <a:endParaRPr lang="en-US" dirty="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c>
                  <a:txBody>
                    <a:bodyPr/>
                    <a:lstStyle/>
                    <a:p>
                      <a:pPr algn="ctr"/>
                      <a:endParaRPr lang="en-US" dirty="0">
                        <a:latin typeface="Franklin Gothic Book"/>
                        <a:cs typeface="Franklin Gothic Book"/>
                      </a:endParaRPr>
                    </a:p>
                  </a:txBody>
                  <a:tcPr/>
                </a:tc>
              </a:tr>
            </a:tbl>
          </a:graphicData>
        </a:graphic>
      </p:graphicFrame>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5</a:t>
            </a:r>
          </a:p>
        </p:txBody>
      </p:sp>
      <p:sp>
        <p:nvSpPr>
          <p:cNvPr id="9" name="Title 1"/>
          <p:cNvSpPr>
            <a:spLocks noGrp="1"/>
          </p:cNvSpPr>
          <p:nvPr>
            <p:ph type="title"/>
          </p:nvPr>
        </p:nvSpPr>
        <p:spPr>
          <a:xfrm>
            <a:off x="577517" y="132198"/>
            <a:ext cx="8288038" cy="1143000"/>
          </a:xfrm>
        </p:spPr>
        <p:txBody>
          <a:bodyPr>
            <a:normAutofit fontScale="90000"/>
          </a:bodyPr>
          <a:lstStyle/>
          <a:p>
            <a:r>
              <a:rPr lang="en-US" dirty="0"/>
              <a:t>C</a:t>
            </a:r>
            <a:r>
              <a:rPr lang="en-US" dirty="0" smtClean="0"/>
              <a:t>. External vs. Internal Consultants</a:t>
            </a:r>
            <a:endParaRPr lang="en-US" dirty="0"/>
          </a:p>
        </p:txBody>
      </p:sp>
      <p:sp>
        <p:nvSpPr>
          <p:cNvPr id="8" name="Content Placeholder 3"/>
          <p:cNvSpPr txBox="1">
            <a:spLocks/>
          </p:cNvSpPr>
          <p:nvPr/>
        </p:nvSpPr>
        <p:spPr>
          <a:xfrm>
            <a:off x="783390" y="1761728"/>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t>General Differences</a:t>
            </a:r>
            <a:endParaRPr lang="en-US" dirty="0"/>
          </a:p>
        </p:txBody>
      </p:sp>
      <p:sp>
        <p:nvSpPr>
          <p:cNvPr id="11" name="TextBox 10"/>
          <p:cNvSpPr txBox="1"/>
          <p:nvPr/>
        </p:nvSpPr>
        <p:spPr>
          <a:xfrm>
            <a:off x="8754150" y="541100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2"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19</a:t>
            </a:fld>
            <a:endParaRPr lang="en-US" dirty="0"/>
          </a:p>
        </p:txBody>
      </p:sp>
    </p:spTree>
    <p:extLst>
      <p:ext uri="{BB962C8B-B14F-4D97-AF65-F5344CB8AC3E}">
        <p14:creationId xmlns:p14="http://schemas.microsoft.com/office/powerpoint/2010/main" val="247853305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2185060"/>
            <a:ext cx="8071290" cy="4171289"/>
          </a:xfrm>
        </p:spPr>
        <p:txBody>
          <a:bodyPr>
            <a:noAutofit/>
          </a:bodyPr>
          <a:lstStyle/>
          <a:p>
            <a:pPr marL="514350" indent="-514350">
              <a:buFont typeface="+mj-lt"/>
              <a:buAutoNum type="alphaUcPeriod"/>
            </a:pPr>
            <a:r>
              <a:rPr lang="en-US" sz="2400" dirty="0" smtClean="0"/>
              <a:t>What Is Consulting?</a:t>
            </a:r>
          </a:p>
          <a:p>
            <a:pPr marL="514350" indent="-514350">
              <a:buFont typeface="+mj-lt"/>
              <a:buAutoNum type="alphaUcPeriod"/>
            </a:pPr>
            <a:r>
              <a:rPr lang="en-US" sz="2400" dirty="0" smtClean="0"/>
              <a:t>What Value Do Consultants Provide?</a:t>
            </a:r>
          </a:p>
          <a:p>
            <a:pPr marL="514350" indent="-514350">
              <a:buFont typeface="+mj-lt"/>
              <a:buAutoNum type="alphaUcPeriod"/>
            </a:pPr>
            <a:r>
              <a:rPr lang="en-US" sz="2400" dirty="0" smtClean="0"/>
              <a:t>External vs. Internal Consultants</a:t>
            </a:r>
          </a:p>
          <a:p>
            <a:pPr marL="514350" indent="-514350">
              <a:buFont typeface="+mj-lt"/>
              <a:buAutoNum type="alphaUcPeriod"/>
            </a:pPr>
            <a:r>
              <a:rPr lang="en-US" sz="2400" dirty="0" smtClean="0"/>
              <a:t>How Does Consulting Differ from Having a </a:t>
            </a:r>
            <a:r>
              <a:rPr lang="en-US" sz="2400" i="1" dirty="0" smtClean="0"/>
              <a:t>Regular Job</a:t>
            </a:r>
            <a:r>
              <a:rPr lang="en-US" sz="2400" dirty="0" smtClean="0"/>
              <a:t>?</a:t>
            </a:r>
          </a:p>
          <a:p>
            <a:pPr marL="514350" indent="-514350">
              <a:buFont typeface="+mj-lt"/>
              <a:buAutoNum type="alphaUcPeriod"/>
            </a:pPr>
            <a:r>
              <a:rPr lang="en-US" sz="2400" dirty="0" smtClean="0"/>
              <a:t>What Is a </a:t>
            </a:r>
            <a:r>
              <a:rPr lang="en-US" sz="2400" i="1" dirty="0" smtClean="0"/>
              <a:t>Facilitative</a:t>
            </a:r>
            <a:r>
              <a:rPr lang="en-US" sz="2400" dirty="0" smtClean="0"/>
              <a:t> Consultant?</a:t>
            </a:r>
          </a:p>
          <a:p>
            <a:pPr marL="514350" indent="-514350">
              <a:buFont typeface="+mj-lt"/>
              <a:buAutoNum type="alphaUcPeriod"/>
            </a:pPr>
            <a:endParaRPr lang="en-US" sz="2400" dirty="0" smtClean="0"/>
          </a:p>
          <a:p>
            <a:pPr marL="514350" indent="-514350">
              <a:buNone/>
            </a:pPr>
            <a:endParaRPr lang="en-US" sz="2400" dirty="0" smtClean="0"/>
          </a:p>
        </p:txBody>
      </p:sp>
      <p:sp>
        <p:nvSpPr>
          <p:cNvPr id="5" name="Slide Number Placeholder 3"/>
          <p:cNvSpPr>
            <a:spLocks noGrp="1"/>
          </p:cNvSpPr>
          <p:nvPr>
            <p:ph type="sldNum" sz="quarter" idx="10"/>
          </p:nvPr>
        </p:nvSpPr>
        <p:spPr/>
        <p:txBody>
          <a:bodyPr/>
          <a:lstStyle/>
          <a:p>
            <a:fld id="{F29FD61F-2294-5D42-A9D7-9928D42B3773}" type="slidenum">
              <a:rPr lang="en-US" smtClean="0"/>
              <a:pPr/>
              <a:t>2</a:t>
            </a:fld>
            <a:endParaRPr lang="en-US" dirty="0"/>
          </a:p>
        </p:txBody>
      </p:sp>
      <p:sp>
        <p:nvSpPr>
          <p:cNvPr id="30" name="Title 4"/>
          <p:cNvSpPr txBox="1">
            <a:spLocks/>
          </p:cNvSpPr>
          <p:nvPr/>
        </p:nvSpPr>
        <p:spPr>
          <a:xfrm>
            <a:off x="783390" y="8842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What is consulting?</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122386751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ck.jpg"/>
          <p:cNvPicPr>
            <a:picLocks noChangeAspect="1"/>
          </p:cNvPicPr>
          <p:nvPr/>
        </p:nvPicPr>
        <p:blipFill>
          <a:blip r:embed="rId3" cstate="print"/>
          <a:srcRect l="11974"/>
          <a:stretch>
            <a:fillRect/>
          </a:stretch>
        </p:blipFill>
        <p:spPr>
          <a:xfrm>
            <a:off x="427511" y="2101931"/>
            <a:ext cx="8728363" cy="4254419"/>
          </a:xfrm>
          <a:prstGeom prst="rect">
            <a:avLst/>
          </a:prstGeom>
        </p:spPr>
      </p:pic>
      <p:sp>
        <p:nvSpPr>
          <p:cNvPr id="4"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a:xfrm>
            <a:off x="783390" y="1457760"/>
            <a:ext cx="8071290" cy="644171"/>
          </a:xfrm>
        </p:spPr>
        <p:txBody>
          <a:bodyPr/>
          <a:lstStyle/>
          <a:p>
            <a:pPr marL="0" indent="0">
              <a:buNone/>
            </a:pPr>
            <a:r>
              <a:rPr lang="en-US" b="1" dirty="0" smtClean="0"/>
              <a:t>Significantly!</a:t>
            </a: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6</a:t>
            </a:r>
          </a:p>
        </p:txBody>
      </p:sp>
      <p:sp>
        <p:nvSpPr>
          <p:cNvPr id="8" name="Content Placeholder 2"/>
          <p:cNvSpPr txBox="1">
            <a:spLocks/>
          </p:cNvSpPr>
          <p:nvPr/>
        </p:nvSpPr>
        <p:spPr bwMode="auto">
          <a:xfrm>
            <a:off x="781415" y="2444348"/>
            <a:ext cx="8071290" cy="3331998"/>
          </a:xfrm>
          <a:prstGeom prst="rect">
            <a:avLst/>
          </a:prstGeom>
          <a:solidFill>
            <a:schemeClr val="bg1">
              <a:alpha val="72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20000"/>
              </a:spcBef>
              <a:spcAft>
                <a:spcPct val="0"/>
              </a:spcAft>
              <a:buClr>
                <a:srgbClr val="99AB21"/>
              </a:buClr>
              <a:buSzTx/>
              <a:buFont typeface="Arial" pitchFamily="34" charset="0"/>
              <a:buNone/>
              <a:tabLst/>
              <a:defRPr/>
            </a:pPr>
            <a:r>
              <a:rPr kumimoji="0" lang="en-US" sz="3200" b="1" i="0" u="none" strike="noStrike" kern="1200" cap="none" spc="0" normalizeH="0" baseline="0" noProof="0" dirty="0" smtClean="0">
                <a:ln>
                  <a:noFill/>
                </a:ln>
                <a:solidFill>
                  <a:schemeClr val="accent3"/>
                </a:solidFill>
                <a:effectLst/>
                <a:uLnTx/>
                <a:uFillTx/>
                <a:latin typeface="Franklin Gothic Book"/>
                <a:ea typeface="+mn-ea"/>
                <a:cs typeface="Franklin Gothic Book"/>
              </a:rPr>
              <a:t>Your Time</a:t>
            </a:r>
          </a:p>
          <a:p>
            <a:pPr marL="0" marR="0" lvl="0" indent="0" algn="l" defTabSz="457200" rtl="0" eaLnBrk="0" fontAlgn="base" latinLnBrk="0" hangingPunct="0">
              <a:lnSpc>
                <a:spcPct val="100000"/>
              </a:lnSpc>
              <a:spcBef>
                <a:spcPct val="20000"/>
              </a:spcBef>
              <a:spcAft>
                <a:spcPct val="0"/>
              </a:spcAft>
              <a:buClr>
                <a:srgbClr val="99AB21"/>
              </a:buClr>
              <a:buSzTx/>
              <a:buFont typeface="Arial" pitchFamily="34" charset="0"/>
              <a:buNone/>
              <a:tabLst/>
              <a:defRPr/>
            </a:pPr>
            <a:r>
              <a:rPr kumimoji="0" lang="en-US" sz="3200" b="0" i="0" u="none" strike="noStrike" kern="1200" cap="none" spc="0" normalizeH="0" baseline="0" noProof="0" dirty="0" smtClean="0">
                <a:ln>
                  <a:noFill/>
                </a:ln>
                <a:solidFill>
                  <a:srgbClr val="00467F"/>
                </a:solidFill>
                <a:effectLst/>
                <a:uLnTx/>
                <a:uFillTx/>
                <a:latin typeface="Franklin Gothic Book"/>
                <a:ea typeface="+mn-ea"/>
                <a:cs typeface="Franklin Gothic Book"/>
              </a:rPr>
              <a:t>Your time and expertise are your ONLY resources. Consultants are only paid when they are doing billable work. Note that there are approximately 2,000 billable hours in a year. </a:t>
            </a:r>
            <a:endParaRPr kumimoji="0" lang="en-US" sz="32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5" name="TextBox 4"/>
          <p:cNvSpPr txBox="1"/>
          <p:nvPr/>
        </p:nvSpPr>
        <p:spPr>
          <a:xfrm>
            <a:off x="8754150" y="490972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20</a:t>
            </a:fld>
            <a:endParaRPr lang="en-US" dirty="0"/>
          </a:p>
        </p:txBody>
      </p:sp>
    </p:spTree>
    <p:extLst>
      <p:ext uri="{BB962C8B-B14F-4D97-AF65-F5344CB8AC3E}">
        <p14:creationId xmlns:p14="http://schemas.microsoft.com/office/powerpoint/2010/main" val="79772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a:t>D. How Does Consulting Differ  </a:t>
            </a:r>
            <a:br>
              <a:rPr lang="en-US" dirty="0"/>
            </a:br>
            <a:r>
              <a:rPr lang="en-US" dirty="0"/>
              <a:t>from Having a </a:t>
            </a:r>
            <a:r>
              <a:rPr lang="en-US" i="1" dirty="0"/>
              <a:t>Regular Job</a:t>
            </a:r>
            <a:r>
              <a:rPr lang="en-US" dirty="0"/>
              <a:t>?</a:t>
            </a:r>
          </a:p>
        </p:txBody>
      </p:sp>
      <p:sp>
        <p:nvSpPr>
          <p:cNvPr id="3" name="Content Placeholder 2"/>
          <p:cNvSpPr>
            <a:spLocks noGrp="1"/>
          </p:cNvSpPr>
          <p:nvPr>
            <p:ph idx="1"/>
          </p:nvPr>
        </p:nvSpPr>
        <p:spPr/>
        <p:txBody>
          <a:bodyPr/>
          <a:lstStyle/>
          <a:p>
            <a:pPr marL="0" indent="0">
              <a:buNone/>
            </a:pPr>
            <a:r>
              <a:rPr lang="en-US" dirty="0" smtClean="0"/>
              <a:t>Therefore:</a:t>
            </a:r>
          </a:p>
          <a:p>
            <a:r>
              <a:rPr lang="en-US" dirty="0" smtClean="0"/>
              <a:t>Every hour not spent in billable service to a client is an hour that is lost for the year! </a:t>
            </a:r>
            <a:r>
              <a:rPr lang="en-US" dirty="0" smtClean="0">
                <a:solidFill>
                  <a:schemeClr val="accent3"/>
                </a:solidFill>
              </a:rPr>
              <a:t>(Utilization)</a:t>
            </a:r>
          </a:p>
          <a:p>
            <a:r>
              <a:rPr lang="en-US" dirty="0" smtClean="0"/>
              <a:t>When you waste time in unproductive efforts, you are quite literally wasting money. </a:t>
            </a:r>
            <a:r>
              <a:rPr lang="en-US" dirty="0" smtClean="0">
                <a:solidFill>
                  <a:srgbClr val="AFBD22"/>
                </a:solidFill>
              </a:rPr>
              <a:t>(Efficiency)</a:t>
            </a:r>
            <a:endParaRPr lang="en-US" dirty="0">
              <a:solidFill>
                <a:srgbClr val="AFBD22"/>
              </a:solidFill>
            </a:endParaRPr>
          </a:p>
        </p:txBody>
      </p:sp>
      <p:sp>
        <p:nvSpPr>
          <p:cNvPr id="5" name="TextBox 4"/>
          <p:cNvSpPr txBox="1"/>
          <p:nvPr/>
        </p:nvSpPr>
        <p:spPr>
          <a:xfrm>
            <a:off x="8754150" y="455101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6</a:t>
            </a: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21</a:t>
            </a:fld>
            <a:endParaRPr lang="en-US" dirty="0"/>
          </a:p>
        </p:txBody>
      </p:sp>
    </p:spTree>
    <p:extLst>
      <p:ext uri="{BB962C8B-B14F-4D97-AF65-F5344CB8AC3E}">
        <p14:creationId xmlns:p14="http://schemas.microsoft.com/office/powerpoint/2010/main" val="1915253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12" y="1999965"/>
            <a:ext cx="3479469" cy="3727464"/>
          </a:xfrm>
          <a:prstGeom prst="rect">
            <a:avLst/>
          </a:prstGeom>
          <a:effectLst/>
        </p:spPr>
      </p:pic>
      <p:sp>
        <p:nvSpPr>
          <p:cNvPr id="4" name="Title 1"/>
          <p:cNvSpPr>
            <a:spLocks noGrp="1"/>
          </p:cNvSpPr>
          <p:nvPr>
            <p:ph type="title"/>
          </p:nvPr>
        </p:nvSpPr>
        <p:spPr/>
        <p:txBody>
          <a:bodyPr>
            <a:normAutofit fontScale="90000"/>
          </a:bodyPr>
          <a:lstStyle/>
          <a:p>
            <a:r>
              <a:rPr lang="en-US" dirty="0"/>
              <a:t>D. How Does Consulting Differ  </a:t>
            </a:r>
            <a:br>
              <a:rPr lang="en-US" dirty="0"/>
            </a:br>
            <a:r>
              <a:rPr lang="en-US" dirty="0"/>
              <a:t>from Having a </a:t>
            </a:r>
            <a:r>
              <a:rPr lang="en-US" i="1" dirty="0"/>
              <a:t>Regular Job</a:t>
            </a:r>
            <a:r>
              <a:rPr lang="en-US" dirty="0"/>
              <a:t>?</a:t>
            </a:r>
          </a:p>
        </p:txBody>
      </p:sp>
      <p:sp>
        <p:nvSpPr>
          <p:cNvPr id="3" name="Content Placeholder 2"/>
          <p:cNvSpPr>
            <a:spLocks noGrp="1"/>
          </p:cNvSpPr>
          <p:nvPr>
            <p:ph idx="1"/>
          </p:nvPr>
        </p:nvSpPr>
        <p:spPr>
          <a:xfrm>
            <a:off x="4112255" y="2015885"/>
            <a:ext cx="5031745" cy="4032169"/>
          </a:xfrm>
        </p:spPr>
        <p:txBody>
          <a:bodyPr>
            <a:normAutofit/>
          </a:bodyPr>
          <a:lstStyle/>
          <a:p>
            <a:pPr marL="0" indent="0">
              <a:buNone/>
            </a:pPr>
            <a:r>
              <a:rPr lang="en-US" b="1" dirty="0" smtClean="0">
                <a:solidFill>
                  <a:srgbClr val="AFBD22"/>
                </a:solidFill>
              </a:rPr>
              <a:t>The Client’s Dime</a:t>
            </a:r>
          </a:p>
          <a:p>
            <a:pPr marL="0" indent="0">
              <a:buNone/>
            </a:pPr>
            <a:r>
              <a:rPr lang="en-US" dirty="0" smtClean="0"/>
              <a:t>When you are on a client assignment, the client is paying for every minute of your time. This is of course true whether you are a consultant or an employee. </a:t>
            </a:r>
            <a:endParaRPr lang="en-US" dirty="0">
              <a:solidFill>
                <a:srgbClr val="AFBD22"/>
              </a:solidFill>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6</a:t>
            </a: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22</a:t>
            </a:fld>
            <a:endParaRPr lang="en-US" dirty="0"/>
          </a:p>
        </p:txBody>
      </p:sp>
    </p:spTree>
    <p:extLst>
      <p:ext uri="{BB962C8B-B14F-4D97-AF65-F5344CB8AC3E}">
        <p14:creationId xmlns:p14="http://schemas.microsoft.com/office/powerpoint/2010/main" val="153442767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a:t>D. How Does Consulting Differ  </a:t>
            </a:r>
            <a:br>
              <a:rPr lang="en-US" dirty="0"/>
            </a:br>
            <a:r>
              <a:rPr lang="en-US" dirty="0"/>
              <a:t>from Having a </a:t>
            </a:r>
            <a:r>
              <a:rPr lang="en-US" i="1" dirty="0"/>
              <a:t>Regular Job</a:t>
            </a:r>
            <a:r>
              <a:rPr lang="en-US" dirty="0"/>
              <a:t>?</a:t>
            </a:r>
          </a:p>
        </p:txBody>
      </p:sp>
      <p:sp>
        <p:nvSpPr>
          <p:cNvPr id="3" name="Content Placeholder 2"/>
          <p:cNvSpPr>
            <a:spLocks noGrp="1"/>
          </p:cNvSpPr>
          <p:nvPr>
            <p:ph idx="1"/>
          </p:nvPr>
        </p:nvSpPr>
        <p:spPr>
          <a:xfrm>
            <a:off x="783390" y="1920885"/>
            <a:ext cx="8071290" cy="4898590"/>
          </a:xfrm>
        </p:spPr>
        <p:txBody>
          <a:bodyPr>
            <a:normAutofit/>
          </a:bodyPr>
          <a:lstStyle/>
          <a:p>
            <a:pPr marL="0" indent="0">
              <a:buNone/>
            </a:pPr>
            <a:r>
              <a:rPr lang="en-US" dirty="0" smtClean="0"/>
              <a:t>However, for most clients, a consultant represents an out-of-pocket expense - a very high one at that - and an expense that is easily terminated. As a consultant, you must consciously ensure that your involvement adds more value than expense.</a:t>
            </a:r>
            <a:endParaRPr lang="en-US" dirty="0">
              <a:solidFill>
                <a:srgbClr val="AFBD22"/>
              </a:solidFill>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6</a:t>
            </a:r>
          </a:p>
        </p:txBody>
      </p:sp>
      <p:sp>
        <p:nvSpPr>
          <p:cNvPr id="5"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23</a:t>
            </a:fld>
            <a:endParaRPr lang="en-US" dirty="0"/>
          </a:p>
        </p:txBody>
      </p:sp>
    </p:spTree>
    <p:extLst>
      <p:ext uri="{BB962C8B-B14F-4D97-AF65-F5344CB8AC3E}">
        <p14:creationId xmlns:p14="http://schemas.microsoft.com/office/powerpoint/2010/main" val="321359324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ision-Telescope-Man.jpg"/>
          <p:cNvPicPr>
            <a:picLocks noChangeAspect="1"/>
          </p:cNvPicPr>
          <p:nvPr/>
        </p:nvPicPr>
        <p:blipFill>
          <a:blip r:embed="rId3" cstate="print"/>
          <a:srcRect t="15801" r="22656" b="41687"/>
          <a:stretch>
            <a:fillRect/>
          </a:stretch>
        </p:blipFill>
        <p:spPr>
          <a:xfrm>
            <a:off x="427510" y="1370197"/>
            <a:ext cx="8716490" cy="4496211"/>
          </a:xfrm>
          <a:prstGeom prst="rect">
            <a:avLst/>
          </a:prstGeom>
        </p:spPr>
      </p:pic>
      <p:sp>
        <p:nvSpPr>
          <p:cNvPr id="9" name="Rectangle 8"/>
          <p:cNvSpPr/>
          <p:nvPr/>
        </p:nvSpPr>
        <p:spPr>
          <a:xfrm>
            <a:off x="427510" y="1370197"/>
            <a:ext cx="8716490" cy="4496211"/>
          </a:xfrm>
          <a:prstGeom prst="rect">
            <a:avLst/>
          </a:prstGeom>
          <a:solidFill>
            <a:schemeClr val="bg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AFBD22"/>
                </a:solidFill>
              </a:rPr>
              <a:t>Your Focus</a:t>
            </a:r>
          </a:p>
          <a:p>
            <a:pPr marL="0" indent="0">
              <a:buNone/>
            </a:pPr>
            <a:r>
              <a:rPr lang="en-US" dirty="0" smtClean="0"/>
              <a:t>As a consultant, client satisfaction and ethical performance are your most critical results.</a:t>
            </a:r>
          </a:p>
          <a:p>
            <a:pPr marL="0" indent="0">
              <a:buNone/>
            </a:pPr>
            <a:r>
              <a:rPr lang="en-US" dirty="0"/>
              <a:t>	</a:t>
            </a:r>
            <a:r>
              <a:rPr lang="en-US" b="1" dirty="0" smtClean="0"/>
              <a:t>W</a:t>
            </a:r>
            <a:r>
              <a:rPr lang="en-US" dirty="0" smtClean="0"/>
              <a:t>e can perform the best analysis in the 	world…</a:t>
            </a:r>
          </a:p>
          <a:p>
            <a:pPr marL="0" indent="0">
              <a:buNone/>
            </a:pPr>
            <a:r>
              <a:rPr lang="en-US" dirty="0"/>
              <a:t>	</a:t>
            </a:r>
            <a:r>
              <a:rPr lang="en-US" b="1" dirty="0" smtClean="0"/>
              <a:t>B</a:t>
            </a:r>
            <a:r>
              <a:rPr lang="en-US" dirty="0" smtClean="0"/>
              <a:t>ut, if it doesn’t satisfy the client’s 	objectives,</a:t>
            </a:r>
          </a:p>
          <a:p>
            <a:pPr marL="0" indent="0">
              <a:buNone/>
            </a:pPr>
            <a:r>
              <a:rPr lang="en-US" dirty="0"/>
              <a:t>	</a:t>
            </a:r>
            <a:r>
              <a:rPr lang="en-US" b="1" dirty="0" smtClean="0"/>
              <a:t>W</a:t>
            </a:r>
            <a:r>
              <a:rPr lang="en-US" dirty="0" smtClean="0"/>
              <a:t>e have violated their trust in us.</a:t>
            </a:r>
            <a:endParaRPr lang="en-US" dirty="0"/>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7</a:t>
            </a:r>
          </a:p>
        </p:txBody>
      </p:sp>
      <p:sp>
        <p:nvSpPr>
          <p:cNvPr id="4" name="TextBox 3"/>
          <p:cNvSpPr txBox="1"/>
          <p:nvPr/>
        </p:nvSpPr>
        <p:spPr>
          <a:xfrm>
            <a:off x="8754150" y="5102802"/>
            <a:ext cx="389850" cy="830997"/>
          </a:xfrm>
          <a:prstGeom prst="rect">
            <a:avLst/>
          </a:prstGeom>
          <a:noFill/>
        </p:spPr>
        <p:txBody>
          <a:bodyPr wrap="none" rtlCol="0">
            <a:spAutoFit/>
          </a:bodyPr>
          <a:lstStyle/>
          <a:p>
            <a:r>
              <a:rPr lang="en-US" sz="4800" b="1" dirty="0" smtClean="0">
                <a:solidFill>
                  <a:schemeClr val="bg1">
                    <a:lumMod val="85000"/>
                  </a:schemeClr>
                </a:solidFill>
                <a:latin typeface="Arial Black" pitchFamily="34" charset="0"/>
              </a:rPr>
              <a:t>-</a:t>
            </a:r>
            <a:endParaRPr lang="en-US" sz="4800" b="1" dirty="0">
              <a:solidFill>
                <a:schemeClr val="bg1">
                  <a:lumMod val="85000"/>
                </a:schemeClr>
              </a:solidFill>
              <a:latin typeface="Arial Black" pitchFamily="34" charset="0"/>
            </a:endParaRPr>
          </a:p>
        </p:txBody>
      </p:sp>
      <p:sp>
        <p:nvSpPr>
          <p:cNvPr id="10"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24</a:t>
            </a:fld>
            <a:endParaRPr lang="en-US" dirty="0"/>
          </a:p>
        </p:txBody>
      </p:sp>
    </p:spTree>
    <p:extLst>
      <p:ext uri="{BB962C8B-B14F-4D97-AF65-F5344CB8AC3E}">
        <p14:creationId xmlns:p14="http://schemas.microsoft.com/office/powerpoint/2010/main" val="341507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AFBD22"/>
                </a:solidFill>
              </a:rPr>
              <a:t>Therefore:</a:t>
            </a:r>
          </a:p>
        </p:txBody>
      </p:sp>
      <p:sp>
        <p:nvSpPr>
          <p:cNvPr id="4" name="TextBox 3"/>
          <p:cNvSpPr txBox="1"/>
          <p:nvPr/>
        </p:nvSpPr>
        <p:spPr>
          <a:xfrm>
            <a:off x="8754150" y="411788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46604044"/>
              </p:ext>
            </p:extLst>
          </p:nvPr>
        </p:nvGraphicFramePr>
        <p:xfrm>
          <a:off x="920750" y="2820041"/>
          <a:ext cx="7651750" cy="1950720"/>
        </p:xfrm>
        <a:graphic>
          <a:graphicData uri="http://schemas.openxmlformats.org/drawingml/2006/table">
            <a:tbl>
              <a:tblPr firstRow="1" bandRow="1">
                <a:tableStyleId>{2D5ABB26-0587-4C30-8999-92F81FD0307C}</a:tableStyleId>
              </a:tblPr>
              <a:tblGrid>
                <a:gridCol w="1852083"/>
                <a:gridCol w="5799667"/>
              </a:tblGrid>
              <a:tr h="370840">
                <a:tc>
                  <a:txBody>
                    <a:bodyPr/>
                    <a:lstStyle/>
                    <a:p>
                      <a:pPr algn="ctr"/>
                      <a:r>
                        <a:rPr lang="en-US" sz="3200" b="1" dirty="0" smtClean="0">
                          <a:solidFill>
                            <a:srgbClr val="1F497D"/>
                          </a:solidFill>
                          <a:latin typeface="Franklin Gothic Book"/>
                          <a:cs typeface="Franklin Gothic Book"/>
                        </a:rPr>
                        <a:t>FOCUS</a:t>
                      </a:r>
                      <a:endParaRPr lang="en-US" sz="3200" b="1" dirty="0">
                        <a:solidFill>
                          <a:srgbClr val="1F497D"/>
                        </a:solidFill>
                        <a:latin typeface="Franklin Gothic Book"/>
                        <a:cs typeface="Franklin Gothic Book"/>
                      </a:endParaRPr>
                    </a:p>
                  </a:txBody>
                  <a:tcPr>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r>
                        <a:rPr lang="en-US" sz="2800" dirty="0" smtClean="0">
                          <a:solidFill>
                            <a:srgbClr val="1F497D"/>
                          </a:solidFill>
                          <a:latin typeface="Franklin Gothic Book"/>
                          <a:cs typeface="Franklin Gothic Book"/>
                        </a:rPr>
                        <a:t>At Most 49% Doing</a:t>
                      </a:r>
                      <a:r>
                        <a:rPr lang="en-US" sz="2800" baseline="0" dirty="0" smtClean="0">
                          <a:solidFill>
                            <a:srgbClr val="1F497D"/>
                          </a:solidFill>
                          <a:latin typeface="Franklin Gothic Book"/>
                          <a:cs typeface="Franklin Gothic Book"/>
                        </a:rPr>
                        <a:t> a good job</a:t>
                      </a:r>
                      <a:endParaRPr lang="en-US" sz="2800" dirty="0">
                        <a:solidFill>
                          <a:srgbClr val="1F497D"/>
                        </a:solidFill>
                        <a:latin typeface="Franklin Gothic Book"/>
                        <a:cs typeface="Franklin Gothic Book"/>
                      </a:endParaRPr>
                    </a:p>
                  </a:txBody>
                  <a:tcPr>
                    <a:lnL w="3175" cap="flat" cmpd="sng" algn="ctr">
                      <a:solidFill>
                        <a:scrgbClr r="0" g="0" b="0"/>
                      </a:solidFill>
                      <a:prstDash val="solid"/>
                      <a:round/>
                      <a:headEnd type="none" w="med" len="med"/>
                      <a:tailEnd type="none" w="med" len="med"/>
                    </a:lnL>
                    <a:lnB w="3175" cap="flat" cmpd="sng" algn="ctr">
                      <a:solidFill>
                        <a:scrgbClr r="0" g="0" b="0"/>
                      </a:solidFill>
                      <a:prstDash val="solid"/>
                      <a:round/>
                      <a:headEnd type="none" w="med" len="med"/>
                      <a:tailEnd type="none" w="med" len="med"/>
                    </a:lnB>
                  </a:tcPr>
                </a:tc>
              </a:tr>
              <a:tr h="370840">
                <a:tc>
                  <a:txBody>
                    <a:bodyPr/>
                    <a:lstStyle/>
                    <a:p>
                      <a:endParaRPr lang="en-US" dirty="0">
                        <a:solidFill>
                          <a:srgbClr val="1F497D"/>
                        </a:solidFill>
                        <a:latin typeface="Franklin Gothic Book"/>
                        <a:cs typeface="Franklin Gothic Book"/>
                      </a:endParaRP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r>
                        <a:rPr lang="en-US" sz="2800" dirty="0" smtClean="0">
                          <a:solidFill>
                            <a:srgbClr val="1F497D"/>
                          </a:solidFill>
                          <a:latin typeface="Franklin Gothic Book"/>
                          <a:cs typeface="Franklin Gothic Book"/>
                        </a:rPr>
                        <a:t>At Least</a:t>
                      </a:r>
                      <a:r>
                        <a:rPr lang="en-US" sz="2800" baseline="0" dirty="0" smtClean="0">
                          <a:solidFill>
                            <a:srgbClr val="1F497D"/>
                          </a:solidFill>
                          <a:latin typeface="Franklin Gothic Book"/>
                          <a:cs typeface="Franklin Gothic Book"/>
                        </a:rPr>
                        <a:t> 51% Ensuring that you understand and satisfy the client’s objectives!</a:t>
                      </a:r>
                      <a:endParaRPr lang="en-US" sz="2800" dirty="0">
                        <a:solidFill>
                          <a:srgbClr val="1F497D"/>
                        </a:solidFill>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7</a:t>
            </a: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25</a:t>
            </a:fld>
            <a:endParaRPr lang="en-US" dirty="0"/>
          </a:p>
        </p:txBody>
      </p:sp>
    </p:spTree>
    <p:extLst>
      <p:ext uri="{BB962C8B-B14F-4D97-AF65-F5344CB8AC3E}">
        <p14:creationId xmlns:p14="http://schemas.microsoft.com/office/powerpoint/2010/main" val="1679807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AFBD22"/>
                </a:solidFill>
              </a:rPr>
              <a:t>Deadlines</a:t>
            </a:r>
          </a:p>
          <a:p>
            <a:pPr marL="0" indent="0">
              <a:buNone/>
            </a:pPr>
            <a:r>
              <a:rPr lang="en-US" dirty="0" smtClean="0"/>
              <a:t>As an employee, often what you don’t get done today, you can complete tomorrow. As a consultant, however, there is typically a specific work plan, with every activity having a specific completion date.</a:t>
            </a:r>
          </a:p>
        </p:txBody>
      </p:sp>
      <p:sp>
        <p:nvSpPr>
          <p:cNvPr id="4" name="TextBox 3"/>
          <p:cNvSpPr txBox="1"/>
          <p:nvPr/>
        </p:nvSpPr>
        <p:spPr>
          <a:xfrm>
            <a:off x="8754150" y="386588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8</a:t>
            </a:r>
          </a:p>
        </p:txBody>
      </p:sp>
      <p:pic>
        <p:nvPicPr>
          <p:cNvPr id="7" name="Content Placeholder 6" descr="L4-iStock_000063288059_Small.jpg"/>
          <p:cNvPicPr>
            <a:picLocks noChangeAspect="1"/>
          </p:cNvPicPr>
          <p:nvPr/>
        </p:nvPicPr>
        <p:blipFill>
          <a:blip r:embed="rId3"/>
          <a:srcRect/>
          <a:stretch>
            <a:fillRect/>
          </a:stretch>
        </p:blipFill>
        <p:spPr>
          <a:xfrm>
            <a:off x="1567540" y="4536374"/>
            <a:ext cx="6134231" cy="1962476"/>
          </a:xfrm>
          <a:prstGeom prst="rect">
            <a:avLst/>
          </a:prstGeom>
          <a:effectLst>
            <a:softEdge rad="127000"/>
          </a:effectLst>
        </p:spPr>
      </p:pic>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26</a:t>
            </a:fld>
            <a:endParaRPr lang="en-US" dirty="0"/>
          </a:p>
        </p:txBody>
      </p:sp>
    </p:spTree>
    <p:extLst>
      <p:ext uri="{BB962C8B-B14F-4D97-AF65-F5344CB8AC3E}">
        <p14:creationId xmlns:p14="http://schemas.microsoft.com/office/powerpoint/2010/main" val="3741412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If a date is missed, it may have an impact on other activities.</a:t>
            </a:r>
            <a:endParaRPr lang="en-US" dirty="0"/>
          </a:p>
          <a:p>
            <a:r>
              <a:rPr lang="en-US" dirty="0" smtClean="0"/>
              <a:t>In addition, every extra day spent completing an activity can increase the overall expense to the client, or reduce the overall profitability of the project for the consultant!</a:t>
            </a:r>
          </a:p>
          <a:p>
            <a:r>
              <a:rPr lang="en-US" dirty="0" smtClean="0"/>
              <a:t>Finally, the critical nature of the project can dictate that not completing on time is </a:t>
            </a:r>
            <a:r>
              <a:rPr lang="en-US" b="1" dirty="0" smtClean="0"/>
              <a:t>NOT</a:t>
            </a:r>
            <a:r>
              <a:rPr lang="en-US" dirty="0" smtClean="0"/>
              <a:t> an option.</a:t>
            </a:r>
          </a:p>
          <a:p>
            <a:endParaRPr lang="en-US" dirty="0" smtClean="0"/>
          </a:p>
        </p:txBody>
      </p:sp>
      <p:sp>
        <p:nvSpPr>
          <p:cNvPr id="4" name="TextBox 3"/>
          <p:cNvSpPr txBox="1"/>
          <p:nvPr/>
        </p:nvSpPr>
        <p:spPr>
          <a:xfrm>
            <a:off x="8754150" y="540041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8</a:t>
            </a: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27</a:t>
            </a:fld>
            <a:endParaRPr lang="en-US" dirty="0"/>
          </a:p>
        </p:txBody>
      </p:sp>
    </p:spTree>
    <p:extLst>
      <p:ext uri="{BB962C8B-B14F-4D97-AF65-F5344CB8AC3E}">
        <p14:creationId xmlns:p14="http://schemas.microsoft.com/office/powerpoint/2010/main" val="801444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na\Desktop\FC Slides\New Pics\26-28-Workplace.jpg"/>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a:off x="2278016" y="3626375"/>
            <a:ext cx="4562160" cy="2837954"/>
          </a:xfrm>
          <a:prstGeom prst="rect">
            <a:avLst/>
          </a:prstGeom>
          <a:noFill/>
          <a:effectLst>
            <a:softEdge rad="127000"/>
          </a:effectLst>
        </p:spPr>
      </p:pic>
      <p:sp>
        <p:nvSpPr>
          <p:cNvPr id="7"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a:xfrm>
            <a:off x="783390" y="1457760"/>
            <a:ext cx="8071290" cy="2774760"/>
          </a:xfrm>
        </p:spPr>
        <p:txBody>
          <a:bodyPr>
            <a:normAutofit/>
          </a:bodyPr>
          <a:lstStyle/>
          <a:p>
            <a:pPr marL="0" indent="0">
              <a:buNone/>
            </a:pPr>
            <a:r>
              <a:rPr lang="en-US" b="1" dirty="0" smtClean="0">
                <a:solidFill>
                  <a:srgbClr val="AFBD22"/>
                </a:solidFill>
              </a:rPr>
              <a:t>Your Work Place</a:t>
            </a:r>
          </a:p>
          <a:p>
            <a:pPr marL="0" indent="0">
              <a:buNone/>
            </a:pPr>
            <a:r>
              <a:rPr lang="en-US" dirty="0" smtClean="0"/>
              <a:t>As a consultant, you go where your expertise is needed. This can mean that a high percentage of your time is spent working in other cities and possibly other countries.</a:t>
            </a:r>
          </a:p>
          <a:p>
            <a:endParaRPr lang="en-US" dirty="0" smtClean="0"/>
          </a:p>
        </p:txBody>
      </p:sp>
      <p:sp>
        <p:nvSpPr>
          <p:cNvPr id="5" name="TextBox 4"/>
          <p:cNvSpPr txBox="1"/>
          <p:nvPr/>
        </p:nvSpPr>
        <p:spPr>
          <a:xfrm>
            <a:off x="8754150" y="340152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8</a:t>
            </a: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28</a:t>
            </a:fld>
            <a:endParaRPr lang="en-US" dirty="0"/>
          </a:p>
        </p:txBody>
      </p:sp>
    </p:spTree>
    <p:extLst>
      <p:ext uri="{BB962C8B-B14F-4D97-AF65-F5344CB8AC3E}">
        <p14:creationId xmlns:p14="http://schemas.microsoft.com/office/powerpoint/2010/main" val="1499711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a:xfrm>
            <a:off x="783390" y="1457760"/>
            <a:ext cx="8071290" cy="3017987"/>
          </a:xfrm>
          <a:noFill/>
        </p:spPr>
        <p:txBody>
          <a:bodyPr>
            <a:normAutofit fontScale="85000" lnSpcReduction="10000"/>
          </a:bodyPr>
          <a:lstStyle/>
          <a:p>
            <a:pPr marL="0" indent="0">
              <a:buNone/>
            </a:pPr>
            <a:r>
              <a:rPr lang="en-US" b="1" dirty="0" smtClean="0">
                <a:solidFill>
                  <a:srgbClr val="AFBD22"/>
                </a:solidFill>
              </a:rPr>
              <a:t>Multiple Bosses</a:t>
            </a:r>
          </a:p>
          <a:p>
            <a:pPr marL="0" indent="0">
              <a:buNone/>
            </a:pPr>
            <a:r>
              <a:rPr lang="en-US" dirty="0" smtClean="0"/>
              <a:t>As a consultant, it is important to know who your bosses are. On a given assignment, you may have one or more “bosses” in the client organization (e.g., the project sponsor, the project manager) AND one or more “bosses” in your consulting organization (e.g., the engagement director, the engagement manager). </a:t>
            </a:r>
          </a:p>
        </p:txBody>
      </p:sp>
      <p:sp>
        <p:nvSpPr>
          <p:cNvPr id="4" name="TextBox 3"/>
          <p:cNvSpPr txBox="1"/>
          <p:nvPr/>
        </p:nvSpPr>
        <p:spPr>
          <a:xfrm>
            <a:off x="8754150" y="362214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9</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441" y="4307305"/>
            <a:ext cx="4125114" cy="2317790"/>
          </a:xfrm>
          <a:prstGeom prst="rect">
            <a:avLst/>
          </a:prstGeom>
          <a:effectLst>
            <a:softEdge rad="63500"/>
          </a:effectLst>
        </p:spPr>
      </p:pic>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29</a:t>
            </a:fld>
            <a:endParaRPr lang="en-US" dirty="0"/>
          </a:p>
        </p:txBody>
      </p:sp>
    </p:spTree>
    <p:extLst>
      <p:ext uri="{BB962C8B-B14F-4D97-AF65-F5344CB8AC3E}">
        <p14:creationId xmlns:p14="http://schemas.microsoft.com/office/powerpoint/2010/main" val="147937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What is a Consultant?</a:t>
            </a:r>
            <a:endParaRPr lang="en-US" sz="1800" dirty="0"/>
          </a:p>
        </p:txBody>
      </p:sp>
      <p:sp>
        <p:nvSpPr>
          <p:cNvPr id="7" name="Content Placeholder 3"/>
          <p:cNvSpPr txBox="1">
            <a:spLocks/>
          </p:cNvSpPr>
          <p:nvPr/>
        </p:nvSpPr>
        <p:spPr>
          <a:xfrm>
            <a:off x="935790" y="1239755"/>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Which of the following is a consultant?</a:t>
            </a:r>
            <a:endParaRPr lang="en-US" dirty="0"/>
          </a:p>
        </p:txBody>
      </p:sp>
      <p:sp>
        <p:nvSpPr>
          <p:cNvPr id="5" name="TextBox 4"/>
          <p:cNvSpPr txBox="1"/>
          <p:nvPr/>
        </p:nvSpPr>
        <p:spPr>
          <a:xfrm>
            <a:off x="8754150" y="558032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77878311"/>
              </p:ext>
            </p:extLst>
          </p:nvPr>
        </p:nvGraphicFramePr>
        <p:xfrm>
          <a:off x="707190" y="1963091"/>
          <a:ext cx="8158365" cy="1010920"/>
        </p:xfrm>
        <a:graphic>
          <a:graphicData uri="http://schemas.openxmlformats.org/drawingml/2006/table">
            <a:tbl>
              <a:tblPr firstRow="1" bandRow="1">
                <a:tableStyleId>{5C22544A-7EE6-4342-B048-85BDC9FD1C3A}</a:tableStyleId>
              </a:tblPr>
              <a:tblGrid>
                <a:gridCol w="7252996"/>
                <a:gridCol w="905369"/>
              </a:tblGrid>
              <a:tr h="370840">
                <a:tc>
                  <a:txBody>
                    <a:bodyPr/>
                    <a:lstStyle/>
                    <a:p>
                      <a:pPr algn="ctr"/>
                      <a:r>
                        <a:rPr lang="en-US" dirty="0" smtClean="0"/>
                        <a:t>(Assume the most likely circumstances.)</a:t>
                      </a:r>
                      <a:endParaRPr lang="en-US" b="0" i="1" dirty="0">
                        <a:latin typeface="Franklin Gothic Book Italic"/>
                        <a:cs typeface="Franklin Gothic Book Italic"/>
                      </a:endParaRPr>
                    </a:p>
                  </a:txBody>
                  <a:tcPr/>
                </a:tc>
                <a:tc>
                  <a:txBody>
                    <a:bodyPr/>
                    <a:lstStyle/>
                    <a:p>
                      <a:r>
                        <a:rPr lang="en-US" dirty="0" smtClean="0"/>
                        <a:t>Yes/No</a:t>
                      </a:r>
                      <a:endParaRPr lang="en-US" b="1" dirty="0">
                        <a:latin typeface="Franklin Gothic Book"/>
                        <a:cs typeface="Franklin Gothic Book"/>
                      </a:endParaRPr>
                    </a:p>
                  </a:txBody>
                  <a:tcPr/>
                </a:tc>
              </a:tr>
              <a:tr h="370840">
                <a:tc>
                  <a:txBody>
                    <a:bodyPr/>
                    <a:lstStyle/>
                    <a:p>
                      <a:r>
                        <a:rPr lang="en-US" dirty="0" smtClean="0"/>
                        <a:t>You go to a HAIR STYLIST and tell him how you want your hair cut. He does what you asked him to do. You pay him for the work.</a:t>
                      </a:r>
                      <a:endParaRPr lang="en-US" b="0" i="0" dirty="0">
                        <a:latin typeface="Franklin Gothic Book"/>
                        <a:cs typeface="Franklin Gothic Book"/>
                      </a:endParaRPr>
                    </a:p>
                  </a:txBody>
                  <a:tcPr/>
                </a:tc>
                <a:tc>
                  <a:txBody>
                    <a:bodyPr/>
                    <a:lstStyle/>
                    <a:p>
                      <a:endParaRPr lang="en-US" dirty="0"/>
                    </a:p>
                  </a:txBody>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a:t>
            </a:fld>
            <a:endParaRPr lang="en-US" dirty="0"/>
          </a:p>
        </p:txBody>
      </p:sp>
    </p:spTree>
    <p:extLst>
      <p:ext uri="{BB962C8B-B14F-4D97-AF65-F5344CB8AC3E}">
        <p14:creationId xmlns:p14="http://schemas.microsoft.com/office/powerpoint/2010/main" val="3988455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758952" y="431573"/>
            <a:ext cx="5748726" cy="1197864"/>
          </a:xfrm>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type="body" sz="quarter" idx="13"/>
          </p:nvPr>
        </p:nvSpPr>
        <p:spPr>
          <a:xfrm>
            <a:off x="758951" y="1828802"/>
            <a:ext cx="4739323" cy="2587752"/>
          </a:xfrm>
        </p:spPr>
        <p:txBody>
          <a:bodyPr>
            <a:normAutofit/>
          </a:bodyPr>
          <a:lstStyle/>
          <a:p>
            <a:pPr marL="0" indent="0">
              <a:buNone/>
            </a:pPr>
            <a:r>
              <a:rPr lang="en-US" sz="2800" dirty="0" smtClean="0"/>
              <a:t>Unfortunately, multiple bosses can involve conflicting direction, methods, and priorities.</a:t>
            </a:r>
          </a:p>
          <a:p>
            <a:pPr marL="0" indent="0">
              <a:buNone/>
            </a:pPr>
            <a:endParaRPr lang="en-US" sz="2800" dirty="0" smtClean="0"/>
          </a:p>
        </p:txBody>
      </p:sp>
      <p:sp>
        <p:nvSpPr>
          <p:cNvPr id="4" name="Content Placeholder 2"/>
          <p:cNvSpPr txBox="1">
            <a:spLocks/>
          </p:cNvSpPr>
          <p:nvPr/>
        </p:nvSpPr>
        <p:spPr>
          <a:xfrm>
            <a:off x="758952" y="3558266"/>
            <a:ext cx="5062291" cy="239437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solidFill>
                  <a:schemeClr val="bg1"/>
                </a:solidFill>
              </a:rPr>
              <a:t>What is the responsibility of the consultant with multiple bosses?</a:t>
            </a:r>
            <a:endParaRPr lang="en-US" sz="2800" dirty="0">
              <a:solidFill>
                <a:schemeClr val="bg1"/>
              </a:solidFill>
            </a:endParaRPr>
          </a:p>
        </p:txBody>
      </p:sp>
      <p:sp>
        <p:nvSpPr>
          <p:cNvPr id="6" name="TextBox 5"/>
          <p:cNvSpPr txBox="1"/>
          <p:nvPr/>
        </p:nvSpPr>
        <p:spPr>
          <a:xfrm>
            <a:off x="8754150" y="429621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9</a:t>
            </a:r>
          </a:p>
        </p:txBody>
      </p:sp>
    </p:spTree>
    <p:extLst>
      <p:ext uri="{BB962C8B-B14F-4D97-AF65-F5344CB8AC3E}">
        <p14:creationId xmlns:p14="http://schemas.microsoft.com/office/powerpoint/2010/main" val="3836959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AFBD22"/>
                </a:solidFill>
              </a:rPr>
              <a:t>Skills</a:t>
            </a:r>
          </a:p>
          <a:p>
            <a:pPr marL="0" indent="0">
              <a:spcBef>
                <a:spcPts val="600"/>
              </a:spcBef>
              <a:buNone/>
            </a:pPr>
            <a:r>
              <a:rPr lang="en-US" dirty="0" smtClean="0"/>
              <a:t>As an employee of a company, if your skills become obsolete, the company may pay to retrain you. However, as a consultant, you are paid for your expertise. Therefore, if your skills become obsolete, so does</a:t>
            </a:r>
          </a:p>
          <a:p>
            <a:pPr marL="0" indent="0">
              <a:spcBef>
                <a:spcPts val="600"/>
              </a:spcBef>
              <a:buNone/>
            </a:pPr>
            <a:r>
              <a:rPr lang="en-US" dirty="0" smtClean="0"/>
              <a:t>the need for your expertise.</a:t>
            </a:r>
          </a:p>
          <a:p>
            <a:pPr marL="0" indent="0">
              <a:spcBef>
                <a:spcPts val="600"/>
              </a:spcBef>
              <a:buNone/>
            </a:pPr>
            <a:r>
              <a:rPr lang="en-US" dirty="0" smtClean="0"/>
              <a:t>Keeping your skills current is</a:t>
            </a:r>
          </a:p>
          <a:p>
            <a:pPr marL="0" indent="0">
              <a:spcBef>
                <a:spcPts val="600"/>
              </a:spcBef>
              <a:buNone/>
            </a:pPr>
            <a:r>
              <a:rPr lang="en-US" dirty="0" smtClean="0"/>
              <a:t>a critical activity.</a:t>
            </a:r>
          </a:p>
        </p:txBody>
      </p:sp>
      <p:sp>
        <p:nvSpPr>
          <p:cNvPr id="4" name="TextBox 3"/>
          <p:cNvSpPr txBox="1"/>
          <p:nvPr/>
        </p:nvSpPr>
        <p:spPr>
          <a:xfrm>
            <a:off x="8754150" y="555048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9</a:t>
            </a:r>
          </a:p>
        </p:txBody>
      </p:sp>
      <p:pic>
        <p:nvPicPr>
          <p:cNvPr id="9" name="Picture 7"/>
          <p:cNvPicPr>
            <a:picLocks noChangeAspect="1"/>
          </p:cNvPicPr>
          <p:nvPr/>
        </p:nvPicPr>
        <p:blipFill>
          <a:blip r:embed="rId3"/>
          <a:srcRect l="-2" r="69"/>
          <a:stretch>
            <a:fillRect/>
          </a:stretch>
        </p:blipFill>
        <p:spPr bwMode="auto">
          <a:xfrm>
            <a:off x="5864505" y="4203866"/>
            <a:ext cx="3148874" cy="1626918"/>
          </a:xfrm>
          <a:prstGeom prst="rect">
            <a:avLst/>
          </a:prstGeom>
          <a:noFill/>
          <a:ln w="9525">
            <a:noFill/>
            <a:miter lim="800000"/>
            <a:headEnd/>
            <a:tailEnd/>
          </a:ln>
          <a:effectLst>
            <a:softEdge rad="63500"/>
          </a:effectLst>
        </p:spPr>
      </p:pic>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31</a:t>
            </a:fld>
            <a:endParaRPr lang="en-US" dirty="0"/>
          </a:p>
        </p:txBody>
      </p:sp>
    </p:spTree>
    <p:extLst>
      <p:ext uri="{BB962C8B-B14F-4D97-AF65-F5344CB8AC3E}">
        <p14:creationId xmlns:p14="http://schemas.microsoft.com/office/powerpoint/2010/main" val="1968047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AFBD22"/>
                </a:solidFill>
              </a:rPr>
              <a:t>NOTHING HAPPENS</a:t>
            </a:r>
          </a:p>
          <a:p>
            <a:pPr marL="0" indent="0">
              <a:buNone/>
            </a:pPr>
            <a:r>
              <a:rPr lang="en-US" b="1" dirty="0" smtClean="0">
                <a:solidFill>
                  <a:srgbClr val="AFBD22"/>
                </a:solidFill>
              </a:rPr>
              <a:t>UNTIL SOMETHING</a:t>
            </a:r>
          </a:p>
          <a:p>
            <a:pPr marL="0" indent="0">
              <a:buNone/>
            </a:pPr>
            <a:r>
              <a:rPr lang="en-US" b="1" dirty="0" smtClean="0">
                <a:solidFill>
                  <a:srgbClr val="AFBD22"/>
                </a:solidFill>
              </a:rPr>
              <a:t>IS SOLD!</a:t>
            </a:r>
          </a:p>
          <a:p>
            <a:pPr marL="0" indent="0">
              <a:spcBef>
                <a:spcPts val="3000"/>
              </a:spcBef>
              <a:buNone/>
            </a:pPr>
            <a:r>
              <a:rPr lang="en-US" dirty="0" smtClean="0"/>
              <a:t>Having expertise and client relationship skills does not necessarily make a good consultant. These are essential skills, but not sufficient to ensure success. Your skills will go to waste if a client does not choose to pay for their use.</a:t>
            </a:r>
          </a:p>
        </p:txBody>
      </p:sp>
      <p:sp>
        <p:nvSpPr>
          <p:cNvPr id="4" name="TextBox 3"/>
          <p:cNvSpPr txBox="1"/>
          <p:nvPr/>
        </p:nvSpPr>
        <p:spPr>
          <a:xfrm>
            <a:off x="8754150" y="539079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-10</a:t>
            </a:r>
            <a:endParaRPr lang="en-US" sz="1400" dirty="0">
              <a:solidFill>
                <a:srgbClr val="002C54"/>
              </a:solidFill>
              <a:latin typeface="Arial Black"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00">
            <a:off x="4443053" y="1460583"/>
            <a:ext cx="4495022" cy="2012696"/>
          </a:xfrm>
          <a:prstGeom prst="rect">
            <a:avLst/>
          </a:prstGeom>
        </p:spPr>
      </p:pic>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32</a:t>
            </a:fld>
            <a:endParaRPr lang="en-US" dirty="0"/>
          </a:p>
        </p:txBody>
      </p:sp>
    </p:spTree>
    <p:extLst>
      <p:ext uri="{BB962C8B-B14F-4D97-AF65-F5344CB8AC3E}">
        <p14:creationId xmlns:p14="http://schemas.microsoft.com/office/powerpoint/2010/main" val="2434550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3" name="Content Placeholder 2"/>
          <p:cNvSpPr>
            <a:spLocks noGrp="1"/>
          </p:cNvSpPr>
          <p:nvPr>
            <p:ph idx="1"/>
          </p:nvPr>
        </p:nvSpPr>
        <p:spPr>
          <a:xfrm>
            <a:off x="783390" y="1659635"/>
            <a:ext cx="8071290" cy="4898590"/>
          </a:xfrm>
        </p:spPr>
        <p:txBody>
          <a:bodyPr>
            <a:normAutofit/>
          </a:bodyPr>
          <a:lstStyle/>
          <a:p>
            <a:pPr marL="0" indent="0">
              <a:buNone/>
            </a:pPr>
            <a:r>
              <a:rPr lang="en-US" dirty="0" smtClean="0"/>
              <a:t>An employee’s time is pre-sold. Consultants recognize that they must spend the necessary time to sell their expertise - </a:t>
            </a:r>
            <a:r>
              <a:rPr lang="en-US" i="1" dirty="0" smtClean="0"/>
              <a:t>continuously!</a:t>
            </a:r>
          </a:p>
          <a:p>
            <a:pPr marL="0" indent="0">
              <a:buNone/>
            </a:pPr>
            <a:r>
              <a:rPr lang="en-US" dirty="0" smtClean="0"/>
              <a:t>Unfortunately, when consultants are busy working for a client, they often are not selling. Therefore, when their current engagement is over, they can go through a period of being unbillable until selling their next engagement. </a:t>
            </a:r>
            <a:endParaRPr lang="en-US" b="1" dirty="0" smtClean="0"/>
          </a:p>
        </p:txBody>
      </p:sp>
      <p:sp>
        <p:nvSpPr>
          <p:cNvPr id="4" name="TextBox 3"/>
          <p:cNvSpPr txBox="1"/>
          <p:nvPr/>
        </p:nvSpPr>
        <p:spPr>
          <a:xfrm>
            <a:off x="8754150" y="510841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-10</a:t>
            </a:r>
            <a:endParaRPr lang="en-US" sz="1400" dirty="0">
              <a:solidFill>
                <a:srgbClr val="002C54"/>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33</a:t>
            </a:fld>
            <a:endParaRPr lang="en-US" dirty="0"/>
          </a:p>
        </p:txBody>
      </p:sp>
    </p:spTree>
    <p:extLst>
      <p:ext uri="{BB962C8B-B14F-4D97-AF65-F5344CB8AC3E}">
        <p14:creationId xmlns:p14="http://schemas.microsoft.com/office/powerpoint/2010/main" val="22100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1574" y="2129094"/>
            <a:ext cx="5042189" cy="3286054"/>
          </a:xfrm>
          <a:prstGeom prst="rect">
            <a:avLst/>
          </a:prstGeom>
          <a:solidFill>
            <a:schemeClr val="accent6">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3764" y="2129095"/>
            <a:ext cx="3680236" cy="3286053"/>
          </a:xfrm>
          <a:prstGeom prst="rect">
            <a:avLst/>
          </a:prstGeom>
        </p:spPr>
      </p:pic>
      <p:sp>
        <p:nvSpPr>
          <p:cNvPr id="2" name="Title 1"/>
          <p:cNvSpPr>
            <a:spLocks noGrp="1"/>
          </p:cNvSpPr>
          <p:nvPr>
            <p:ph type="title"/>
          </p:nvPr>
        </p:nvSpPr>
        <p:spPr/>
        <p:txBody>
          <a:bodyPr>
            <a:normAutofit fontScale="90000"/>
          </a:bodyPr>
          <a:lstStyle/>
          <a:p>
            <a:r>
              <a:rPr lang="en-US" dirty="0" smtClean="0"/>
              <a:t>D.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34</a:t>
            </a:fld>
            <a:endParaRPr lang="en-US" altLang="en-US" dirty="0"/>
          </a:p>
        </p:txBody>
      </p:sp>
      <p:sp>
        <p:nvSpPr>
          <p:cNvPr id="6" name="Content Placeholder 5"/>
          <p:cNvSpPr>
            <a:spLocks noGrp="1"/>
          </p:cNvSpPr>
          <p:nvPr>
            <p:ph idx="1"/>
          </p:nvPr>
        </p:nvSpPr>
        <p:spPr>
          <a:xfrm>
            <a:off x="664640" y="2588821"/>
            <a:ext cx="5030314" cy="2802577"/>
          </a:xfrm>
          <a:noFill/>
        </p:spPr>
        <p:txBody>
          <a:bodyPr/>
          <a:lstStyle/>
          <a:p>
            <a:pPr marL="0" indent="0" algn="ctr">
              <a:buNone/>
            </a:pPr>
            <a:r>
              <a:rPr lang="en-US" sz="3600" dirty="0" smtClean="0">
                <a:solidFill>
                  <a:schemeClr val="accent2"/>
                </a:solidFill>
              </a:rPr>
              <a:t>This condition is commonly referred to as</a:t>
            </a:r>
          </a:p>
          <a:p>
            <a:pPr marL="0" indent="0" algn="ctr">
              <a:buNone/>
            </a:pPr>
            <a:r>
              <a:rPr lang="en-US" sz="4000" b="1" dirty="0" smtClean="0">
                <a:solidFill>
                  <a:schemeClr val="accent2"/>
                </a:solidFill>
              </a:rPr>
              <a:t>“Feast or Famine.”</a:t>
            </a:r>
            <a:endParaRPr lang="en-US" sz="4000" dirty="0">
              <a:solidFill>
                <a:schemeClr val="accent2"/>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54150" y="349910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9" name="Title 1"/>
          <p:cNvSpPr>
            <a:spLocks noGrp="1"/>
          </p:cNvSpPr>
          <p:nvPr>
            <p:ph type="title"/>
          </p:nvPr>
        </p:nvSpPr>
        <p:spPr/>
        <p:txBody>
          <a:bodyPr>
            <a:normAutofit fontScale="90000"/>
          </a:bodyPr>
          <a:lstStyle/>
          <a:p>
            <a:r>
              <a:rPr lang="en-US" dirty="0"/>
              <a:t>D</a:t>
            </a:r>
            <a:r>
              <a:rPr lang="en-US" dirty="0" smtClean="0"/>
              <a:t>. How Does Consulting Differ  </a:t>
            </a:r>
            <a:br>
              <a:rPr lang="en-US" dirty="0" smtClean="0"/>
            </a:br>
            <a:r>
              <a:rPr lang="en-US" dirty="0" smtClean="0"/>
              <a:t>from Having a </a:t>
            </a:r>
            <a:r>
              <a:rPr lang="en-US" i="1" dirty="0" smtClean="0"/>
              <a:t>Regular Job</a:t>
            </a:r>
            <a:r>
              <a:rPr lang="en-US" dirty="0" smtClean="0"/>
              <a:t>?</a:t>
            </a:r>
            <a:endParaRPr lang="en-US" dirty="0"/>
          </a:p>
        </p:txBody>
      </p:sp>
      <p:sp>
        <p:nvSpPr>
          <p:cNvPr id="6" name="Content Placeholder 2"/>
          <p:cNvSpPr>
            <a:spLocks noGrp="1"/>
          </p:cNvSpPr>
          <p:nvPr>
            <p:ph idx="1"/>
          </p:nvPr>
        </p:nvSpPr>
        <p:spPr>
          <a:xfrm>
            <a:off x="783389" y="1792988"/>
            <a:ext cx="3883614" cy="1092724"/>
          </a:xfrm>
        </p:spPr>
        <p:txBody>
          <a:bodyPr>
            <a:normAutofit/>
          </a:bodyPr>
          <a:lstStyle/>
          <a:p>
            <a:pPr marL="0" indent="0">
              <a:buNone/>
            </a:pPr>
            <a:r>
              <a:rPr lang="en-US" sz="4000" b="1" dirty="0" smtClean="0">
                <a:solidFill>
                  <a:schemeClr val="accent2"/>
                </a:solidFill>
              </a:rPr>
              <a:t>BOTTOM LINE</a:t>
            </a: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-10</a:t>
            </a:r>
            <a:endParaRPr lang="en-US" sz="1400" dirty="0">
              <a:solidFill>
                <a:srgbClr val="002C54"/>
              </a:solidFill>
              <a:latin typeface="Arial Black"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00">
            <a:off x="4241060" y="3667544"/>
            <a:ext cx="3556307" cy="2652412"/>
          </a:xfrm>
          <a:prstGeom prst="rect">
            <a:avLst/>
          </a:prstGeom>
          <a:effectLst>
            <a:softEdge rad="127000"/>
          </a:effectLst>
        </p:spPr>
      </p:pic>
      <p:sp>
        <p:nvSpPr>
          <p:cNvPr id="8" name="Content Placeholder 2"/>
          <p:cNvSpPr txBox="1">
            <a:spLocks/>
          </p:cNvSpPr>
          <p:nvPr/>
        </p:nvSpPr>
        <p:spPr>
          <a:xfrm>
            <a:off x="783389" y="2624462"/>
            <a:ext cx="7970761" cy="27194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i="1" dirty="0" smtClean="0"/>
              <a:t>If you get your highest fulfillment from a job well done, you may be wise to consider another career!</a:t>
            </a:r>
          </a:p>
        </p:txBody>
      </p:sp>
      <p:sp>
        <p:nvSpPr>
          <p:cNvPr id="11"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35</a:t>
            </a:fld>
            <a:endParaRPr lang="en-US" dirty="0"/>
          </a:p>
        </p:txBody>
      </p:sp>
    </p:spTree>
    <p:extLst>
      <p:ext uri="{BB962C8B-B14F-4D97-AF65-F5344CB8AC3E}">
        <p14:creationId xmlns:p14="http://schemas.microsoft.com/office/powerpoint/2010/main" val="1612220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03" y="4752224"/>
            <a:ext cx="8989621" cy="1694614"/>
          </a:xfrm>
        </p:spPr>
        <p:txBody>
          <a:bodyPr/>
          <a:lstStyle/>
          <a:p>
            <a:r>
              <a:rPr lang="en-US" sz="4600" b="1" dirty="0" smtClean="0"/>
              <a:t>E. What Is a Facilitative Consultant?</a:t>
            </a:r>
            <a:endParaRPr lang="en-US" sz="4600" b="1" dirty="0"/>
          </a:p>
        </p:txBody>
      </p:sp>
      <p:sp>
        <p:nvSpPr>
          <p:cNvPr id="3" name="Slide Number Placeholder 2"/>
          <p:cNvSpPr>
            <a:spLocks noGrp="1"/>
          </p:cNvSpPr>
          <p:nvPr>
            <p:ph type="sldNum" sz="quarter" idx="10"/>
          </p:nvPr>
        </p:nvSpPr>
        <p:spPr/>
        <p:txBody>
          <a:bodyPr/>
          <a:lstStyle/>
          <a:p>
            <a:fld id="{E2FD2777-F157-4C86-A524-FFB544CC5980}" type="slidenum">
              <a:rPr lang="en-US" altLang="en-US" smtClean="0"/>
              <a:pPr/>
              <a:t>36</a:t>
            </a:fld>
            <a:endParaRPr lang="en-US" altLang="en-US" dirty="0"/>
          </a:p>
        </p:txBody>
      </p:sp>
      <p:pic>
        <p:nvPicPr>
          <p:cNvPr id="4" name="Picture 10"/>
          <p:cNvPicPr>
            <a:picLocks noChangeAspect="1"/>
          </p:cNvPicPr>
          <p:nvPr/>
        </p:nvPicPr>
        <p:blipFill>
          <a:blip r:embed="rId2"/>
          <a:srcRect l="12177" b="15462"/>
          <a:stretch>
            <a:fillRect/>
          </a:stretch>
        </p:blipFill>
        <p:spPr bwMode="auto">
          <a:xfrm>
            <a:off x="0" y="0"/>
            <a:ext cx="9159875" cy="4648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rcRect l="5890" r="5890"/>
          <a:stretch>
            <a:fillRect/>
          </a:stretch>
        </p:blipFill>
        <p:spPr>
          <a:xfrm>
            <a:off x="427512" y="1935678"/>
            <a:ext cx="4168239" cy="3867853"/>
          </a:xfrm>
          <a:prstGeom prst="rect">
            <a:avLst/>
          </a:prstGeom>
        </p:spPr>
      </p:pic>
      <p:sp>
        <p:nvSpPr>
          <p:cNvPr id="4" name="Title 1"/>
          <p:cNvSpPr>
            <a:spLocks noGrp="1"/>
          </p:cNvSpPr>
          <p:nvPr>
            <p:ph type="title"/>
          </p:nvPr>
        </p:nvSpPr>
        <p:spPr/>
        <p:txBody>
          <a:bodyPr>
            <a:normAutofit fontScale="90000"/>
          </a:bodyPr>
          <a:lstStyle/>
          <a:p>
            <a:r>
              <a:rPr lang="en-US" dirty="0" smtClean="0"/>
              <a:t>E. What Is a Facilitative  </a:t>
            </a:r>
            <a:br>
              <a:rPr lang="en-US" dirty="0" smtClean="0"/>
            </a:br>
            <a:r>
              <a:rPr lang="en-US" dirty="0" smtClean="0"/>
              <a:t>Consultant?</a:t>
            </a:r>
            <a:endParaRPr lang="en-US" dirty="0"/>
          </a:p>
        </p:txBody>
      </p:sp>
      <p:sp>
        <p:nvSpPr>
          <p:cNvPr id="3" name="Content Placeholder 2"/>
          <p:cNvSpPr>
            <a:spLocks noGrp="1"/>
          </p:cNvSpPr>
          <p:nvPr>
            <p:ph idx="1"/>
          </p:nvPr>
        </p:nvSpPr>
        <p:spPr>
          <a:xfrm>
            <a:off x="783390" y="1398385"/>
            <a:ext cx="8071290" cy="4898590"/>
          </a:xfrm>
        </p:spPr>
        <p:txBody>
          <a:bodyPr>
            <a:normAutofit/>
          </a:bodyPr>
          <a:lstStyle/>
          <a:p>
            <a:pPr marL="0" indent="0">
              <a:buNone/>
            </a:pPr>
            <a:r>
              <a:rPr lang="en-US" b="1" dirty="0" smtClean="0">
                <a:solidFill>
                  <a:srgbClr val="AFBD22"/>
                </a:solidFill>
              </a:rPr>
              <a:t>Characteristics</a:t>
            </a:r>
          </a:p>
        </p:txBody>
      </p:sp>
      <p:sp>
        <p:nvSpPr>
          <p:cNvPr id="9" name="Content Placeholder 2"/>
          <p:cNvSpPr txBox="1">
            <a:spLocks/>
          </p:cNvSpPr>
          <p:nvPr/>
        </p:nvSpPr>
        <p:spPr bwMode="auto">
          <a:xfrm>
            <a:off x="4595751" y="1935678"/>
            <a:ext cx="4548250" cy="3867852"/>
          </a:xfrm>
          <a:prstGeom prst="rect">
            <a:avLst/>
          </a:prstGeom>
          <a:solidFill>
            <a:schemeClr val="accent6">
              <a:lumMod val="50000"/>
            </a:schemeClr>
          </a:solid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marR="0" lvl="0" indent="-342900" algn="l" defTabSz="457200" rtl="0" eaLnBrk="0" fontAlgn="base" latinLnBrk="0" hangingPunct="0">
              <a:lnSpc>
                <a:spcPct val="100000"/>
              </a:lnSpc>
              <a:spcBef>
                <a:spcPct val="20000"/>
              </a:spcBef>
              <a:spcAft>
                <a:spcPct val="0"/>
              </a:spcAft>
              <a:buClr>
                <a:srgbClr val="99AB21"/>
              </a:buClr>
              <a:buSzTx/>
              <a:buFont typeface="Arial" pitchFamily="34" charset="0"/>
              <a:buChar char="•"/>
              <a:tabLst/>
              <a:defRPr/>
            </a:pPr>
            <a:r>
              <a:rPr kumimoji="0" lang="en-US" sz="3200" b="1" i="0" u="none" strike="noStrike" kern="1200" cap="none" spc="0" normalizeH="0" baseline="0" noProof="0" dirty="0" smtClean="0">
                <a:ln>
                  <a:noFill/>
                </a:ln>
                <a:solidFill>
                  <a:schemeClr val="bg1"/>
                </a:solidFill>
                <a:effectLst/>
                <a:uLnTx/>
                <a:uFillTx/>
                <a:latin typeface="Franklin Gothic Book"/>
                <a:ea typeface="+mn-ea"/>
                <a:cs typeface="Franklin Gothic Book"/>
              </a:rPr>
              <a:t>People listen </a:t>
            </a:r>
            <a:r>
              <a:rPr kumimoji="0" lang="en-US" sz="3200" b="0" i="0" u="none" strike="noStrike" kern="1200" cap="none" spc="0" normalizeH="0" baseline="0" noProof="0" dirty="0" smtClean="0">
                <a:ln>
                  <a:noFill/>
                </a:ln>
                <a:solidFill>
                  <a:schemeClr val="bg1"/>
                </a:solidFill>
                <a:effectLst/>
                <a:uLnTx/>
                <a:uFillTx/>
                <a:latin typeface="Franklin Gothic Book"/>
                <a:ea typeface="+mn-ea"/>
                <a:cs typeface="Franklin Gothic Book"/>
              </a:rPr>
              <a:t>to the facilitative consultant. When you speak, you speak with authority, showing how past experience or current expertise applies to the discussion at hand.</a:t>
            </a:r>
          </a:p>
        </p:txBody>
      </p:sp>
      <p:sp>
        <p:nvSpPr>
          <p:cNvPr id="5" name="TextBox 4"/>
          <p:cNvSpPr txBox="1"/>
          <p:nvPr/>
        </p:nvSpPr>
        <p:spPr>
          <a:xfrm>
            <a:off x="8754150" y="490470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-11</a:t>
            </a:r>
            <a:endParaRPr lang="en-US" sz="1400" dirty="0">
              <a:solidFill>
                <a:srgbClr val="002C54"/>
              </a:solidFill>
              <a:latin typeface="Arial Black" pitchFamily="34" charset="0"/>
            </a:endParaRPr>
          </a:p>
        </p:txBody>
      </p:sp>
      <p:sp>
        <p:nvSpPr>
          <p:cNvPr id="10"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37</a:t>
            </a:fld>
            <a:endParaRPr lang="en-US" dirty="0"/>
          </a:p>
        </p:txBody>
      </p:sp>
    </p:spTree>
    <p:extLst>
      <p:ext uri="{BB962C8B-B14F-4D97-AF65-F5344CB8AC3E}">
        <p14:creationId xmlns:p14="http://schemas.microsoft.com/office/powerpoint/2010/main" val="3176940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425352" y="1700049"/>
            <a:ext cx="5259067" cy="3944032"/>
          </a:xfrm>
          <a:prstGeom prst="rect">
            <a:avLst/>
          </a:prstGeom>
          <a:noFill/>
          <a:ln w="9525">
            <a:noFill/>
            <a:miter lim="800000"/>
            <a:headEnd/>
            <a:tailEnd/>
          </a:ln>
          <a:effectLst/>
        </p:spPr>
      </p:pic>
      <p:sp>
        <p:nvSpPr>
          <p:cNvPr id="4" name="Title 1"/>
          <p:cNvSpPr>
            <a:spLocks noGrp="1"/>
          </p:cNvSpPr>
          <p:nvPr>
            <p:ph type="title"/>
          </p:nvPr>
        </p:nvSpPr>
        <p:spPr/>
        <p:txBody>
          <a:bodyPr>
            <a:normAutofit fontScale="90000"/>
          </a:bodyPr>
          <a:lstStyle/>
          <a:p>
            <a:r>
              <a:rPr lang="en-US" dirty="0" smtClean="0"/>
              <a:t>E. What Is a Facilitative  </a:t>
            </a:r>
            <a:br>
              <a:rPr lang="en-US" dirty="0" smtClean="0"/>
            </a:br>
            <a:r>
              <a:rPr lang="en-US" dirty="0" smtClean="0"/>
              <a:t>Consultant?</a:t>
            </a:r>
            <a:endParaRPr lang="en-US" dirty="0"/>
          </a:p>
        </p:txBody>
      </p:sp>
      <p:sp>
        <p:nvSpPr>
          <p:cNvPr id="3" name="Content Placeholder 2"/>
          <p:cNvSpPr>
            <a:spLocks noGrp="1"/>
          </p:cNvSpPr>
          <p:nvPr>
            <p:ph idx="1"/>
          </p:nvPr>
        </p:nvSpPr>
        <p:spPr>
          <a:xfrm>
            <a:off x="5145206" y="1700049"/>
            <a:ext cx="3998794" cy="3924659"/>
          </a:xfrm>
          <a:solidFill>
            <a:schemeClr val="bg1"/>
          </a:solidFill>
          <a:effectLst/>
        </p:spPr>
        <p:txBody>
          <a:bodyPr>
            <a:normAutofit/>
          </a:bodyPr>
          <a:lstStyle/>
          <a:p>
            <a:r>
              <a:rPr lang="en-US" b="1" dirty="0" smtClean="0">
                <a:solidFill>
                  <a:srgbClr val="FFC000"/>
                </a:solidFill>
              </a:rPr>
              <a:t>Your clients believe you </a:t>
            </a:r>
            <a:r>
              <a:rPr lang="en-US" dirty="0" smtClean="0">
                <a:solidFill>
                  <a:srgbClr val="FFC000"/>
                </a:solidFill>
              </a:rPr>
              <a:t>have their interests at heart and, therefore, trust your motives.</a:t>
            </a:r>
            <a:endParaRPr lang="en-US" dirty="0">
              <a:solidFill>
                <a:srgbClr val="FFC000"/>
              </a:solidFill>
            </a:endParaRPr>
          </a:p>
        </p:txBody>
      </p:sp>
      <p:sp>
        <p:nvSpPr>
          <p:cNvPr id="5" name="TextBox 4"/>
          <p:cNvSpPr txBox="1"/>
          <p:nvPr/>
        </p:nvSpPr>
        <p:spPr>
          <a:xfrm>
            <a:off x="8754150" y="3583294"/>
            <a:ext cx="389850" cy="830997"/>
          </a:xfrm>
          <a:prstGeom prst="rect">
            <a:avLst/>
          </a:prstGeom>
          <a:noFill/>
        </p:spPr>
        <p:txBody>
          <a:bodyPr wrap="none" rtlCol="0">
            <a:spAutoFit/>
          </a:bodyPr>
          <a:lstStyle/>
          <a:p>
            <a:r>
              <a:rPr lang="en-US" sz="4800" b="1" dirty="0" smtClean="0">
                <a:solidFill>
                  <a:schemeClr val="accent6">
                    <a:lumMod val="85000"/>
                  </a:schemeClr>
                </a:solidFill>
                <a:latin typeface="Arial Black" pitchFamily="34" charset="0"/>
              </a:rPr>
              <a:t>-</a:t>
            </a:r>
            <a:endParaRPr lang="en-US" sz="4800" b="1" dirty="0">
              <a:solidFill>
                <a:schemeClr val="accent6">
                  <a:lumMod val="8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-11</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38</a:t>
            </a:fld>
            <a:endParaRPr lang="en-US" dirty="0"/>
          </a:p>
        </p:txBody>
      </p:sp>
    </p:spTree>
    <p:extLst>
      <p:ext uri="{BB962C8B-B14F-4D97-AF65-F5344CB8AC3E}">
        <p14:creationId xmlns:p14="http://schemas.microsoft.com/office/powerpoint/2010/main" val="317694097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nna\Desktop\FC Slides\New Pics\35-37- You are selected.jpg"/>
          <p:cNvPicPr>
            <a:picLocks noChangeAspect="1" noChangeArrowheads="1"/>
          </p:cNvPicPr>
          <p:nvPr/>
        </p:nvPicPr>
        <p:blipFill>
          <a:blip r:embed="rId3"/>
          <a:srcRect/>
          <a:stretch>
            <a:fillRect/>
          </a:stretch>
        </p:blipFill>
        <p:spPr bwMode="auto">
          <a:xfrm>
            <a:off x="424470" y="1417699"/>
            <a:ext cx="4666145" cy="4294330"/>
          </a:xfrm>
          <a:prstGeom prst="rect">
            <a:avLst/>
          </a:prstGeom>
          <a:noFill/>
        </p:spPr>
      </p:pic>
      <p:sp>
        <p:nvSpPr>
          <p:cNvPr id="4" name="Title 1"/>
          <p:cNvSpPr>
            <a:spLocks noGrp="1"/>
          </p:cNvSpPr>
          <p:nvPr>
            <p:ph type="title"/>
          </p:nvPr>
        </p:nvSpPr>
        <p:spPr/>
        <p:txBody>
          <a:bodyPr>
            <a:normAutofit fontScale="90000"/>
          </a:bodyPr>
          <a:lstStyle/>
          <a:p>
            <a:r>
              <a:rPr lang="en-US" dirty="0" smtClean="0"/>
              <a:t>E. What Is a Facilitative  </a:t>
            </a:r>
            <a:br>
              <a:rPr lang="en-US" dirty="0" smtClean="0"/>
            </a:br>
            <a:r>
              <a:rPr lang="en-US" dirty="0" smtClean="0"/>
              <a:t>Consultant?</a:t>
            </a:r>
            <a:endParaRPr lang="en-US" dirty="0"/>
          </a:p>
        </p:txBody>
      </p:sp>
      <p:sp>
        <p:nvSpPr>
          <p:cNvPr id="3" name="Content Placeholder 2"/>
          <p:cNvSpPr>
            <a:spLocks noGrp="1"/>
          </p:cNvSpPr>
          <p:nvPr>
            <p:ph idx="1"/>
          </p:nvPr>
        </p:nvSpPr>
        <p:spPr>
          <a:xfrm>
            <a:off x="5090614" y="1417699"/>
            <a:ext cx="4053385" cy="4294330"/>
          </a:xfrm>
          <a:solidFill>
            <a:schemeClr val="accent3"/>
          </a:solidFill>
        </p:spPr>
        <p:txBody>
          <a:bodyPr>
            <a:normAutofit fontScale="92500" lnSpcReduction="20000"/>
          </a:bodyPr>
          <a:lstStyle/>
          <a:p>
            <a:r>
              <a:rPr lang="en-US" sz="2800" dirty="0" smtClean="0">
                <a:solidFill>
                  <a:schemeClr val="bg1"/>
                </a:solidFill>
              </a:rPr>
              <a:t>When you propose assistance, </a:t>
            </a:r>
            <a:r>
              <a:rPr lang="en-US" sz="2800" b="1" dirty="0" smtClean="0">
                <a:solidFill>
                  <a:schemeClr val="bg1"/>
                </a:solidFill>
              </a:rPr>
              <a:t>you are selected</a:t>
            </a:r>
            <a:r>
              <a:rPr lang="en-US" sz="2800" dirty="0" smtClean="0">
                <a:solidFill>
                  <a:schemeClr val="bg1"/>
                </a:solidFill>
              </a:rPr>
              <a:t> more times than not because you have established a relationship, understand the need, have the expertise to meet the need, and have demonstrated the commitment to follow through.</a:t>
            </a:r>
            <a:endParaRPr lang="en-US" sz="2800" dirty="0">
              <a:solidFill>
                <a:schemeClr val="bg1"/>
              </a:solidFill>
            </a:endParaRPr>
          </a:p>
        </p:txBody>
      </p:sp>
      <p:sp>
        <p:nvSpPr>
          <p:cNvPr id="5" name="TextBox 4"/>
          <p:cNvSpPr txBox="1"/>
          <p:nvPr/>
        </p:nvSpPr>
        <p:spPr>
          <a:xfrm>
            <a:off x="8767798" y="4693008"/>
            <a:ext cx="389850" cy="830997"/>
          </a:xfrm>
          <a:prstGeom prst="rect">
            <a:avLst/>
          </a:prstGeom>
          <a:noFill/>
        </p:spPr>
        <p:txBody>
          <a:bodyPr wrap="none" rtlCol="0">
            <a:spAutoFit/>
          </a:bodyPr>
          <a:lstStyle/>
          <a:p>
            <a:r>
              <a:rPr lang="en-US" sz="4800" b="1" dirty="0" smtClean="0">
                <a:solidFill>
                  <a:schemeClr val="accent6">
                    <a:lumMod val="85000"/>
                  </a:schemeClr>
                </a:solidFill>
                <a:latin typeface="Arial Black" pitchFamily="34" charset="0"/>
              </a:rPr>
              <a:t>-</a:t>
            </a:r>
            <a:endParaRPr lang="en-US" sz="4800" b="1" dirty="0">
              <a:solidFill>
                <a:schemeClr val="accent6">
                  <a:lumMod val="8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-11</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39</a:t>
            </a:fld>
            <a:endParaRPr lang="en-US" dirty="0"/>
          </a:p>
        </p:txBody>
      </p:sp>
    </p:spTree>
    <p:extLst>
      <p:ext uri="{BB962C8B-B14F-4D97-AF65-F5344CB8AC3E}">
        <p14:creationId xmlns:p14="http://schemas.microsoft.com/office/powerpoint/2010/main" val="387956318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What is a Consultant?</a:t>
            </a:r>
            <a:endParaRPr lang="en-US" sz="1800" dirty="0"/>
          </a:p>
        </p:txBody>
      </p:sp>
      <p:sp>
        <p:nvSpPr>
          <p:cNvPr id="7" name="Content Placeholder 3"/>
          <p:cNvSpPr txBox="1">
            <a:spLocks/>
          </p:cNvSpPr>
          <p:nvPr/>
        </p:nvSpPr>
        <p:spPr>
          <a:xfrm>
            <a:off x="935790" y="1239755"/>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Which of the following is a consultant?</a:t>
            </a:r>
            <a:endParaRPr lang="en-US" dirty="0"/>
          </a:p>
        </p:txBody>
      </p:sp>
      <p:sp>
        <p:nvSpPr>
          <p:cNvPr id="5" name="TextBox 4"/>
          <p:cNvSpPr txBox="1"/>
          <p:nvPr/>
        </p:nvSpPr>
        <p:spPr>
          <a:xfrm>
            <a:off x="8754150" y="558032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nvPr>
        </p:nvGraphicFramePr>
        <p:xfrm>
          <a:off x="707190" y="1963091"/>
          <a:ext cx="8158365" cy="1010920"/>
        </p:xfrm>
        <a:graphic>
          <a:graphicData uri="http://schemas.openxmlformats.org/drawingml/2006/table">
            <a:tbl>
              <a:tblPr firstRow="1" bandRow="1">
                <a:tableStyleId>{5C22544A-7EE6-4342-B048-85BDC9FD1C3A}</a:tableStyleId>
              </a:tblPr>
              <a:tblGrid>
                <a:gridCol w="7252996"/>
                <a:gridCol w="905369"/>
              </a:tblGrid>
              <a:tr h="370840">
                <a:tc>
                  <a:txBody>
                    <a:bodyPr/>
                    <a:lstStyle/>
                    <a:p>
                      <a:pPr algn="ctr"/>
                      <a:r>
                        <a:rPr lang="en-US" dirty="0" smtClean="0"/>
                        <a:t>(Assume the most likely circumstances.)</a:t>
                      </a:r>
                      <a:endParaRPr lang="en-US" b="0" i="1" dirty="0">
                        <a:latin typeface="Franklin Gothic Book Italic"/>
                        <a:cs typeface="Franklin Gothic Book Italic"/>
                      </a:endParaRPr>
                    </a:p>
                  </a:txBody>
                  <a:tcPr/>
                </a:tc>
                <a:tc>
                  <a:txBody>
                    <a:bodyPr/>
                    <a:lstStyle/>
                    <a:p>
                      <a:r>
                        <a:rPr lang="en-US" dirty="0" smtClean="0"/>
                        <a:t>Yes/No</a:t>
                      </a:r>
                      <a:endParaRPr lang="en-US" b="1" dirty="0">
                        <a:latin typeface="Franklin Gothic Book"/>
                        <a:cs typeface="Franklin Gothic Book"/>
                      </a:endParaRPr>
                    </a:p>
                  </a:txBody>
                  <a:tcPr/>
                </a:tc>
              </a:tr>
              <a:tr h="370840">
                <a:tc>
                  <a:txBody>
                    <a:bodyPr/>
                    <a:lstStyle/>
                    <a:p>
                      <a:r>
                        <a:rPr lang="en-US" dirty="0" smtClean="0"/>
                        <a:t>You go to a HAIR STYLIST and tell him how you want your hair cut. He does what you asked him to do. You pay him for the work.</a:t>
                      </a:r>
                      <a:endParaRPr lang="en-US" b="0" i="0" dirty="0">
                        <a:latin typeface="Franklin Gothic Book"/>
                        <a:cs typeface="Franklin Gothic Book"/>
                      </a:endParaRPr>
                    </a:p>
                  </a:txBody>
                  <a:tcPr/>
                </a:tc>
                <a:tc>
                  <a:txBody>
                    <a:bodyPr/>
                    <a:lstStyle/>
                    <a:p>
                      <a:endParaRPr lang="en-US" dirty="0"/>
                    </a:p>
                  </a:txBody>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a:t>
            </a:fld>
            <a:endParaRPr lang="en-US" dirty="0"/>
          </a:p>
        </p:txBody>
      </p:sp>
    </p:spTree>
    <p:extLst>
      <p:ext uri="{BB962C8B-B14F-4D97-AF65-F5344CB8AC3E}">
        <p14:creationId xmlns:p14="http://schemas.microsoft.com/office/powerpoint/2010/main" val="1528183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na\Desktop\FC Slides\New Pics\36-Recommendations Implemented.jpg"/>
          <p:cNvPicPr>
            <a:picLocks noChangeAspect="1" noChangeArrowheads="1"/>
          </p:cNvPicPr>
          <p:nvPr/>
        </p:nvPicPr>
        <p:blipFill>
          <a:blip r:embed="rId3"/>
          <a:srcRect/>
          <a:stretch>
            <a:fillRect/>
          </a:stretch>
        </p:blipFill>
        <p:spPr bwMode="auto">
          <a:xfrm>
            <a:off x="424541" y="1457760"/>
            <a:ext cx="4707017" cy="4165542"/>
          </a:xfrm>
          <a:prstGeom prst="rect">
            <a:avLst/>
          </a:prstGeom>
          <a:noFill/>
        </p:spPr>
      </p:pic>
      <p:sp>
        <p:nvSpPr>
          <p:cNvPr id="4" name="Title 1"/>
          <p:cNvSpPr>
            <a:spLocks noGrp="1"/>
          </p:cNvSpPr>
          <p:nvPr>
            <p:ph type="title"/>
          </p:nvPr>
        </p:nvSpPr>
        <p:spPr/>
        <p:txBody>
          <a:bodyPr>
            <a:normAutofit fontScale="90000"/>
          </a:bodyPr>
          <a:lstStyle/>
          <a:p>
            <a:r>
              <a:rPr lang="en-US" dirty="0" smtClean="0"/>
              <a:t>E. What Is a Facilitative  </a:t>
            </a:r>
            <a:br>
              <a:rPr lang="en-US" dirty="0" smtClean="0"/>
            </a:br>
            <a:r>
              <a:rPr lang="en-US" dirty="0" smtClean="0"/>
              <a:t>Consultant?</a:t>
            </a:r>
            <a:endParaRPr lang="en-US" dirty="0"/>
          </a:p>
        </p:txBody>
      </p:sp>
      <p:sp>
        <p:nvSpPr>
          <p:cNvPr id="3" name="Content Placeholder 2"/>
          <p:cNvSpPr>
            <a:spLocks noGrp="1"/>
          </p:cNvSpPr>
          <p:nvPr>
            <p:ph idx="1"/>
          </p:nvPr>
        </p:nvSpPr>
        <p:spPr>
          <a:xfrm>
            <a:off x="5131559" y="1457760"/>
            <a:ext cx="4012442" cy="4165542"/>
          </a:xfrm>
          <a:solidFill>
            <a:schemeClr val="accent4"/>
          </a:solidFill>
        </p:spPr>
        <p:txBody>
          <a:bodyPr>
            <a:normAutofit fontScale="92500" lnSpcReduction="20000"/>
          </a:bodyPr>
          <a:lstStyle/>
          <a:p>
            <a:r>
              <a:rPr lang="en-US" b="1" dirty="0" smtClean="0">
                <a:solidFill>
                  <a:schemeClr val="bg1"/>
                </a:solidFill>
              </a:rPr>
              <a:t>Your recommendations are implemented </a:t>
            </a:r>
            <a:r>
              <a:rPr lang="en-US" dirty="0" smtClean="0">
                <a:solidFill>
                  <a:schemeClr val="bg1"/>
                </a:solidFill>
              </a:rPr>
              <a:t>more times than not because you have performed careful analysis and have demonstrated how the benefit far outweighs the cost.</a:t>
            </a:r>
            <a:endParaRPr lang="en-US" dirty="0">
              <a:solidFill>
                <a:schemeClr val="bg1"/>
              </a:solidFill>
            </a:endParaRPr>
          </a:p>
        </p:txBody>
      </p:sp>
      <p:sp>
        <p:nvSpPr>
          <p:cNvPr id="5" name="TextBox 4"/>
          <p:cNvSpPr txBox="1"/>
          <p:nvPr/>
        </p:nvSpPr>
        <p:spPr>
          <a:xfrm>
            <a:off x="8754150" y="458564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-11</a:t>
            </a:r>
            <a:endParaRPr lang="en-US" sz="1400" dirty="0">
              <a:solidFill>
                <a:srgbClr val="002C54"/>
              </a:solidFill>
              <a:latin typeface="Arial Black" pitchFamily="34" charset="0"/>
            </a:endParaRPr>
          </a:p>
        </p:txBody>
      </p:sp>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40</a:t>
            </a:fld>
            <a:endParaRPr lang="en-US" dirty="0"/>
          </a:p>
        </p:txBody>
      </p:sp>
    </p:spTree>
    <p:extLst>
      <p:ext uri="{BB962C8B-B14F-4D97-AF65-F5344CB8AC3E}">
        <p14:creationId xmlns:p14="http://schemas.microsoft.com/office/powerpoint/2010/main" val="232754130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9387" y="2971374"/>
            <a:ext cx="8704613" cy="33742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270" y="2971374"/>
            <a:ext cx="5460182" cy="3374205"/>
          </a:xfrm>
          <a:prstGeom prst="rect">
            <a:avLst/>
          </a:prstGeom>
        </p:spPr>
      </p:pic>
      <p:sp>
        <p:nvSpPr>
          <p:cNvPr id="4" name="Title 1"/>
          <p:cNvSpPr>
            <a:spLocks noGrp="1"/>
          </p:cNvSpPr>
          <p:nvPr>
            <p:ph type="title"/>
          </p:nvPr>
        </p:nvSpPr>
        <p:spPr/>
        <p:txBody>
          <a:bodyPr>
            <a:normAutofit fontScale="90000"/>
          </a:bodyPr>
          <a:lstStyle/>
          <a:p>
            <a:r>
              <a:rPr lang="en-US" dirty="0"/>
              <a:t>E</a:t>
            </a:r>
            <a:r>
              <a:rPr lang="en-US" dirty="0" smtClean="0"/>
              <a:t>. What Is a Facilitative  </a:t>
            </a:r>
            <a:br>
              <a:rPr lang="en-US" dirty="0" smtClean="0"/>
            </a:br>
            <a:r>
              <a:rPr lang="en-US" dirty="0" smtClean="0"/>
              <a:t>Consultant?</a:t>
            </a:r>
            <a:endParaRPr lang="en-US" dirty="0"/>
          </a:p>
        </p:txBody>
      </p:sp>
      <p:sp>
        <p:nvSpPr>
          <p:cNvPr id="3" name="Content Placeholder 2"/>
          <p:cNvSpPr>
            <a:spLocks noGrp="1"/>
          </p:cNvSpPr>
          <p:nvPr>
            <p:ph idx="1"/>
          </p:nvPr>
        </p:nvSpPr>
        <p:spPr>
          <a:xfrm>
            <a:off x="783390" y="1457760"/>
            <a:ext cx="8071290" cy="2187689"/>
          </a:xfrm>
        </p:spPr>
        <p:txBody>
          <a:bodyPr>
            <a:normAutofit/>
          </a:bodyPr>
          <a:lstStyle/>
          <a:p>
            <a:r>
              <a:rPr lang="en-US" dirty="0" smtClean="0">
                <a:solidFill>
                  <a:schemeClr val="accent2"/>
                </a:solidFill>
              </a:rPr>
              <a:t>You have a </a:t>
            </a:r>
            <a:r>
              <a:rPr lang="en-US" b="1" dirty="0" smtClean="0">
                <a:solidFill>
                  <a:schemeClr val="accent2"/>
                </a:solidFill>
              </a:rPr>
              <a:t>high rate of “repeat business” </a:t>
            </a:r>
            <a:r>
              <a:rPr lang="en-US" dirty="0" smtClean="0">
                <a:solidFill>
                  <a:schemeClr val="accent2"/>
                </a:solidFill>
              </a:rPr>
              <a:t>because clients are happy with the results achieved and because you maintain relationships through follow-up activities.</a:t>
            </a:r>
          </a:p>
        </p:txBody>
      </p:sp>
      <p:sp>
        <p:nvSpPr>
          <p:cNvPr id="5" name="TextBox 4"/>
          <p:cNvSpPr txBox="1"/>
          <p:nvPr/>
        </p:nvSpPr>
        <p:spPr>
          <a:xfrm>
            <a:off x="8754150" y="2814452"/>
            <a:ext cx="389850" cy="830997"/>
          </a:xfrm>
          <a:prstGeom prst="rect">
            <a:avLst/>
          </a:prstGeom>
          <a:noFill/>
        </p:spPr>
        <p:txBody>
          <a:bodyPr wrap="none" rtlCol="0">
            <a:spAutoFit/>
          </a:bodyPr>
          <a:lstStyle/>
          <a:p>
            <a:r>
              <a:rPr lang="en-US" sz="4800" b="1" dirty="0" smtClean="0">
                <a:solidFill>
                  <a:schemeClr val="accent6">
                    <a:lumMod val="95000"/>
                  </a:schemeClr>
                </a:solidFill>
                <a:latin typeface="Arial Black" pitchFamily="34" charset="0"/>
              </a:rPr>
              <a:t>-</a:t>
            </a:r>
            <a:endParaRPr lang="en-US" sz="4800" b="1" dirty="0">
              <a:solidFill>
                <a:schemeClr val="accent6">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-11</a:t>
            </a:r>
            <a:endParaRPr lang="en-US" sz="1400" dirty="0">
              <a:solidFill>
                <a:srgbClr val="002C54"/>
              </a:solidFill>
              <a:latin typeface="Arial Black" pitchFamily="34" charset="0"/>
            </a:endParaRPr>
          </a:p>
        </p:txBody>
      </p:sp>
      <p:sp>
        <p:nvSpPr>
          <p:cNvPr id="9"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41</a:t>
            </a:fld>
            <a:endParaRPr lang="en-US" dirty="0"/>
          </a:p>
        </p:txBody>
      </p:sp>
    </p:spTree>
    <p:extLst>
      <p:ext uri="{BB962C8B-B14F-4D97-AF65-F5344CB8AC3E}">
        <p14:creationId xmlns:p14="http://schemas.microsoft.com/office/powerpoint/2010/main" val="107438163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34350" y="1976395"/>
            <a:ext cx="3502152" cy="3490732"/>
            <a:chOff x="4930766" y="1704310"/>
            <a:chExt cx="3502152" cy="3490732"/>
          </a:xfrm>
        </p:grpSpPr>
        <p:grpSp>
          <p:nvGrpSpPr>
            <p:cNvPr id="10" name="Group 36"/>
            <p:cNvGrpSpPr/>
            <p:nvPr/>
          </p:nvGrpSpPr>
          <p:grpSpPr>
            <a:xfrm>
              <a:off x="4930766" y="1704310"/>
              <a:ext cx="3502152" cy="3490732"/>
              <a:chOff x="4930766" y="1704310"/>
              <a:chExt cx="3502152" cy="3490732"/>
            </a:xfrm>
          </p:grpSpPr>
          <p:grpSp>
            <p:nvGrpSpPr>
              <p:cNvPr id="21" name="Group 32"/>
              <p:cNvGrpSpPr/>
              <p:nvPr/>
            </p:nvGrpSpPr>
            <p:grpSpPr>
              <a:xfrm>
                <a:off x="4942429" y="1710263"/>
                <a:ext cx="3478826" cy="3478826"/>
                <a:chOff x="4951586" y="1711625"/>
                <a:chExt cx="3478826" cy="3478826"/>
              </a:xfrm>
            </p:grpSpPr>
            <p:grpSp>
              <p:nvGrpSpPr>
                <p:cNvPr id="29" name="Group 31"/>
                <p:cNvGrpSpPr/>
                <p:nvPr/>
              </p:nvGrpSpPr>
              <p:grpSpPr>
                <a:xfrm>
                  <a:off x="4951586" y="1711625"/>
                  <a:ext cx="3478826" cy="3478826"/>
                  <a:chOff x="4941815" y="1699719"/>
                  <a:chExt cx="3478826" cy="3478826"/>
                </a:xfrm>
              </p:grpSpPr>
              <p:sp>
                <p:nvSpPr>
                  <p:cNvPr id="33" name="Pie 32"/>
                  <p:cNvSpPr/>
                  <p:nvPr/>
                </p:nvSpPr>
                <p:spPr>
                  <a:xfrm>
                    <a:off x="4941815" y="1699719"/>
                    <a:ext cx="3478826" cy="3478826"/>
                  </a:xfrm>
                  <a:prstGeom prst="pie">
                    <a:avLst>
                      <a:gd name="adj1" fmla="val 10789398"/>
                      <a:gd name="adj2" fmla="val 16200000"/>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Pie 33"/>
                  <p:cNvSpPr/>
                  <p:nvPr/>
                </p:nvSpPr>
                <p:spPr>
                  <a:xfrm flipH="1">
                    <a:off x="4941815" y="1699719"/>
                    <a:ext cx="3478826" cy="3478826"/>
                  </a:xfrm>
                  <a:prstGeom prst="pie">
                    <a:avLst>
                      <a:gd name="adj1" fmla="val 10789398"/>
                      <a:gd name="adj2" fmla="val 16200000"/>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0" name="Group 30"/>
                <p:cNvGrpSpPr/>
                <p:nvPr/>
              </p:nvGrpSpPr>
              <p:grpSpPr>
                <a:xfrm>
                  <a:off x="4951586" y="1711625"/>
                  <a:ext cx="3478826" cy="3478826"/>
                  <a:chOff x="4961357" y="1723531"/>
                  <a:chExt cx="3478826" cy="3478826"/>
                </a:xfrm>
              </p:grpSpPr>
              <p:sp>
                <p:nvSpPr>
                  <p:cNvPr id="31" name="Pie 21"/>
                  <p:cNvSpPr/>
                  <p:nvPr/>
                </p:nvSpPr>
                <p:spPr>
                  <a:xfrm flipH="1" flipV="1">
                    <a:off x="4961357" y="1723531"/>
                    <a:ext cx="3478826" cy="3478826"/>
                  </a:xfrm>
                  <a:prstGeom prst="pie">
                    <a:avLst>
                      <a:gd name="adj1" fmla="val 10789398"/>
                      <a:gd name="adj2" fmla="val 16200000"/>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Pie 31"/>
                  <p:cNvSpPr/>
                  <p:nvPr/>
                </p:nvSpPr>
                <p:spPr>
                  <a:xfrm flipV="1">
                    <a:off x="4961357" y="1723531"/>
                    <a:ext cx="3478826" cy="3478826"/>
                  </a:xfrm>
                  <a:prstGeom prst="pie">
                    <a:avLst>
                      <a:gd name="adj1" fmla="val 10789398"/>
                      <a:gd name="adj2" fmla="val 16200000"/>
                    </a:avLst>
                  </a:prstGeom>
                  <a:solidFill>
                    <a:schemeClr val="tx1">
                      <a:lumMod val="50000"/>
                      <a:lumOff val="50000"/>
                    </a:scheme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2" name="Group 27"/>
              <p:cNvGrpSpPr/>
              <p:nvPr/>
            </p:nvGrpSpPr>
            <p:grpSpPr>
              <a:xfrm>
                <a:off x="4930766" y="1704310"/>
                <a:ext cx="3502152" cy="3490732"/>
                <a:chOff x="4930766" y="1711625"/>
                <a:chExt cx="3502152" cy="3490732"/>
              </a:xfrm>
            </p:grpSpPr>
            <p:cxnSp>
              <p:nvCxnSpPr>
                <p:cNvPr id="23" name="Straight Connector 22"/>
                <p:cNvCxnSpPr/>
                <p:nvPr/>
              </p:nvCxnSpPr>
              <p:spPr>
                <a:xfrm>
                  <a:off x="6647776" y="1711625"/>
                  <a:ext cx="25380" cy="3490732"/>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4" name="Group 26"/>
                <p:cNvGrpSpPr/>
                <p:nvPr/>
              </p:nvGrpSpPr>
              <p:grpSpPr>
                <a:xfrm>
                  <a:off x="4930766" y="2754510"/>
                  <a:ext cx="3502152" cy="1336781"/>
                  <a:chOff x="4930766" y="2772816"/>
                  <a:chExt cx="3502152" cy="1336781"/>
                </a:xfrm>
              </p:grpSpPr>
              <p:cxnSp>
                <p:nvCxnSpPr>
                  <p:cNvPr id="25" name="Straight Connector 13"/>
                  <p:cNvCxnSpPr/>
                  <p:nvPr/>
                </p:nvCxnSpPr>
                <p:spPr>
                  <a:xfrm rot="16200000">
                    <a:off x="6681842" y="1690131"/>
                    <a:ext cx="0" cy="3502152"/>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5727832" y="2772816"/>
                    <a:ext cx="1874503" cy="1336781"/>
                    <a:chOff x="5734185" y="2772816"/>
                    <a:chExt cx="1874503" cy="1336781"/>
                  </a:xfrm>
                </p:grpSpPr>
                <p:sp>
                  <p:nvSpPr>
                    <p:cNvPr id="27" name="Oval 23"/>
                    <p:cNvSpPr/>
                    <p:nvPr/>
                  </p:nvSpPr>
                  <p:spPr>
                    <a:xfrm>
                      <a:off x="6003046" y="2772816"/>
                      <a:ext cx="1336781" cy="133678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latin typeface="Franklin Gothic Book" pitchFamily="34" charset="0"/>
                      </a:endParaRPr>
                    </a:p>
                  </p:txBody>
                </p:sp>
                <p:sp>
                  <p:nvSpPr>
                    <p:cNvPr id="28" name="TextBox 24"/>
                    <p:cNvSpPr txBox="1"/>
                    <p:nvPr/>
                  </p:nvSpPr>
                  <p:spPr>
                    <a:xfrm>
                      <a:off x="5734185" y="2954458"/>
                      <a:ext cx="1874503" cy="830997"/>
                    </a:xfrm>
                    <a:prstGeom prst="rect">
                      <a:avLst/>
                    </a:prstGeom>
                    <a:noFill/>
                  </p:spPr>
                  <p:txBody>
                    <a:bodyPr wrap="square" rtlCol="0">
                      <a:spAutoFit/>
                    </a:bodyPr>
                    <a:lstStyle/>
                    <a:p>
                      <a:pPr algn="ctr"/>
                      <a:r>
                        <a:rPr lang="en-US" sz="1600" dirty="0" smtClean="0">
                          <a:solidFill>
                            <a:schemeClr val="accent2"/>
                          </a:solidFill>
                          <a:latin typeface="Franklin Gothic Book" pitchFamily="34" charset="0"/>
                        </a:rPr>
                        <a:t>Client</a:t>
                      </a:r>
                    </a:p>
                    <a:p>
                      <a:pPr algn="ctr"/>
                      <a:r>
                        <a:rPr lang="en-US" sz="1600" dirty="0" smtClean="0">
                          <a:solidFill>
                            <a:schemeClr val="accent2"/>
                          </a:solidFill>
                          <a:latin typeface="Franklin Gothic Book" pitchFamily="34" charset="0"/>
                        </a:rPr>
                        <a:t>Relationship</a:t>
                      </a:r>
                    </a:p>
                    <a:p>
                      <a:pPr algn="ctr"/>
                      <a:r>
                        <a:rPr lang="en-US" sz="1600" dirty="0" smtClean="0">
                          <a:solidFill>
                            <a:schemeClr val="accent2"/>
                          </a:solidFill>
                          <a:latin typeface="Franklin Gothic Book" pitchFamily="34" charset="0"/>
                        </a:rPr>
                        <a:t>Management</a:t>
                      </a:r>
                      <a:endParaRPr lang="en-US" sz="1600" dirty="0">
                        <a:solidFill>
                          <a:schemeClr val="accent2"/>
                        </a:solidFill>
                        <a:latin typeface="Franklin Gothic Book" pitchFamily="34" charset="0"/>
                      </a:endParaRPr>
                    </a:p>
                  </p:txBody>
                </p:sp>
              </p:grpSp>
            </p:grpSp>
          </p:grpSp>
        </p:grpSp>
        <p:grpSp>
          <p:nvGrpSpPr>
            <p:cNvPr id="11" name="Group 28"/>
            <p:cNvGrpSpPr/>
            <p:nvPr/>
          </p:nvGrpSpPr>
          <p:grpSpPr>
            <a:xfrm>
              <a:off x="6241499" y="1872438"/>
              <a:ext cx="880865" cy="3110808"/>
              <a:chOff x="6241499" y="1872438"/>
              <a:chExt cx="880865" cy="3110808"/>
            </a:xfrm>
          </p:grpSpPr>
          <p:sp>
            <p:nvSpPr>
              <p:cNvPr id="17" name="Oval 16"/>
              <p:cNvSpPr/>
              <p:nvPr/>
            </p:nvSpPr>
            <p:spPr>
              <a:xfrm>
                <a:off x="6811734" y="4672616"/>
                <a:ext cx="310630" cy="31063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accent3">
                        <a:lumMod val="60000"/>
                        <a:lumOff val="40000"/>
                      </a:schemeClr>
                    </a:solidFill>
                  </a:rPr>
                  <a:t>3</a:t>
                </a:r>
                <a:endParaRPr lang="en-US" sz="7200" b="1" dirty="0">
                  <a:solidFill>
                    <a:schemeClr val="accent3">
                      <a:lumMod val="60000"/>
                      <a:lumOff val="40000"/>
                    </a:schemeClr>
                  </a:solidFill>
                </a:endParaRPr>
              </a:p>
            </p:txBody>
          </p:sp>
          <p:sp>
            <p:nvSpPr>
              <p:cNvPr id="18" name="Oval 17"/>
              <p:cNvSpPr/>
              <p:nvPr/>
            </p:nvSpPr>
            <p:spPr>
              <a:xfrm>
                <a:off x="6241499" y="4672616"/>
                <a:ext cx="310630" cy="31063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bg1">
                        <a:lumMod val="65000"/>
                      </a:schemeClr>
                    </a:solidFill>
                  </a:rPr>
                  <a:t>4</a:t>
                </a:r>
                <a:endParaRPr lang="en-US" sz="7200" b="1" dirty="0">
                  <a:solidFill>
                    <a:schemeClr val="bg1">
                      <a:lumMod val="65000"/>
                    </a:schemeClr>
                  </a:solidFill>
                </a:endParaRPr>
              </a:p>
            </p:txBody>
          </p:sp>
          <p:sp>
            <p:nvSpPr>
              <p:cNvPr id="19" name="Oval 18"/>
              <p:cNvSpPr/>
              <p:nvPr/>
            </p:nvSpPr>
            <p:spPr>
              <a:xfrm>
                <a:off x="6241499" y="1872438"/>
                <a:ext cx="310630" cy="31063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accent4">
                        <a:lumMod val="40000"/>
                        <a:lumOff val="60000"/>
                      </a:schemeClr>
                    </a:solidFill>
                  </a:rPr>
                  <a:t>1</a:t>
                </a:r>
                <a:endParaRPr lang="en-US" sz="7200" b="1" dirty="0">
                  <a:solidFill>
                    <a:schemeClr val="accent4">
                      <a:lumMod val="40000"/>
                      <a:lumOff val="60000"/>
                    </a:schemeClr>
                  </a:solidFill>
                </a:endParaRPr>
              </a:p>
            </p:txBody>
          </p:sp>
          <p:sp>
            <p:nvSpPr>
              <p:cNvPr id="20" name="Oval 19"/>
              <p:cNvSpPr/>
              <p:nvPr/>
            </p:nvSpPr>
            <p:spPr>
              <a:xfrm>
                <a:off x="6811734" y="1872438"/>
                <a:ext cx="310630" cy="31063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rgbClr val="FFC000"/>
                    </a:solidFill>
                  </a:rPr>
                  <a:t>2</a:t>
                </a:r>
                <a:endParaRPr lang="en-US" sz="7200" b="1" dirty="0">
                  <a:solidFill>
                    <a:srgbClr val="FFC000"/>
                  </a:solidFill>
                </a:endParaRPr>
              </a:p>
            </p:txBody>
          </p:sp>
        </p:grpSp>
        <p:grpSp>
          <p:nvGrpSpPr>
            <p:cNvPr id="12" name="Group 29"/>
            <p:cNvGrpSpPr/>
            <p:nvPr/>
          </p:nvGrpSpPr>
          <p:grpSpPr>
            <a:xfrm>
              <a:off x="4996080" y="2282041"/>
              <a:ext cx="3210170" cy="2279864"/>
              <a:chOff x="4996080" y="2282041"/>
              <a:chExt cx="3210170" cy="2279864"/>
            </a:xfrm>
          </p:grpSpPr>
          <p:sp>
            <p:nvSpPr>
              <p:cNvPr id="13" name="TextBox 12"/>
              <p:cNvSpPr txBox="1"/>
              <p:nvPr/>
            </p:nvSpPr>
            <p:spPr>
              <a:xfrm>
                <a:off x="6828635" y="2282041"/>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Prepare to Execute</a:t>
                </a:r>
                <a:endParaRPr lang="en-US" sz="2000" b="1" dirty="0">
                  <a:solidFill>
                    <a:schemeClr val="bg1"/>
                  </a:solidFill>
                  <a:latin typeface="Franklin Gothic Book" pitchFamily="34" charset="0"/>
                </a:endParaRPr>
              </a:p>
            </p:txBody>
          </p:sp>
          <p:sp>
            <p:nvSpPr>
              <p:cNvPr id="14" name="TextBox 13"/>
              <p:cNvSpPr txBox="1"/>
              <p:nvPr/>
            </p:nvSpPr>
            <p:spPr>
              <a:xfrm>
                <a:off x="6833335" y="3854019"/>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Execute the Project</a:t>
                </a:r>
                <a:endParaRPr lang="en-US" sz="2000" b="1" dirty="0">
                  <a:solidFill>
                    <a:schemeClr val="bg1"/>
                  </a:solidFill>
                  <a:latin typeface="Franklin Gothic Book" pitchFamily="34" charset="0"/>
                </a:endParaRPr>
              </a:p>
            </p:txBody>
          </p:sp>
          <p:sp>
            <p:nvSpPr>
              <p:cNvPr id="15" name="TextBox 14"/>
              <p:cNvSpPr txBox="1"/>
              <p:nvPr/>
            </p:nvSpPr>
            <p:spPr>
              <a:xfrm>
                <a:off x="5087971" y="2282041"/>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Define</a:t>
                </a:r>
              </a:p>
              <a:p>
                <a:pPr algn="ctr"/>
                <a:r>
                  <a:rPr lang="en-US" sz="2000" b="1" dirty="0" smtClean="0">
                    <a:solidFill>
                      <a:schemeClr val="bg1"/>
                    </a:solidFill>
                    <a:latin typeface="Franklin Gothic Book" pitchFamily="34" charset="0"/>
                  </a:rPr>
                  <a:t>the Need</a:t>
                </a:r>
                <a:endParaRPr lang="en-US" sz="2000" b="1" dirty="0">
                  <a:solidFill>
                    <a:schemeClr val="bg1"/>
                  </a:solidFill>
                  <a:latin typeface="Franklin Gothic Book" pitchFamily="34" charset="0"/>
                </a:endParaRPr>
              </a:p>
            </p:txBody>
          </p:sp>
          <p:sp>
            <p:nvSpPr>
              <p:cNvPr id="16" name="TextBox 15"/>
              <p:cNvSpPr txBox="1"/>
              <p:nvPr/>
            </p:nvSpPr>
            <p:spPr>
              <a:xfrm>
                <a:off x="4996080" y="3854019"/>
                <a:ext cx="1651696"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Review</a:t>
                </a:r>
              </a:p>
              <a:p>
                <a:pPr algn="ctr"/>
                <a:r>
                  <a:rPr lang="en-US" sz="2000" b="1" dirty="0" smtClean="0">
                    <a:solidFill>
                      <a:schemeClr val="bg1"/>
                    </a:solidFill>
                    <a:latin typeface="Franklin Gothic Book" pitchFamily="34" charset="0"/>
                  </a:rPr>
                  <a:t>&amp; Assess</a:t>
                </a:r>
                <a:endParaRPr lang="en-US" sz="2000" b="1" dirty="0">
                  <a:solidFill>
                    <a:schemeClr val="bg1"/>
                  </a:solidFill>
                  <a:latin typeface="Franklin Gothic Book" pitchFamily="34" charset="0"/>
                </a:endParaRPr>
              </a:p>
            </p:txBody>
          </p:sp>
        </p:grpSp>
      </p:grpSp>
      <p:sp>
        <p:nvSpPr>
          <p:cNvPr id="4" name="Title 1"/>
          <p:cNvSpPr>
            <a:spLocks noGrp="1"/>
          </p:cNvSpPr>
          <p:nvPr>
            <p:ph type="title"/>
          </p:nvPr>
        </p:nvSpPr>
        <p:spPr/>
        <p:txBody>
          <a:bodyPr>
            <a:normAutofit fontScale="90000"/>
          </a:bodyPr>
          <a:lstStyle/>
          <a:p>
            <a:r>
              <a:rPr lang="en-US" dirty="0"/>
              <a:t>E</a:t>
            </a:r>
            <a:r>
              <a:rPr lang="en-US" dirty="0" smtClean="0"/>
              <a:t>. What Is a Facilitative  </a:t>
            </a:r>
            <a:br>
              <a:rPr lang="en-US" dirty="0" smtClean="0"/>
            </a:br>
            <a:r>
              <a:rPr lang="en-US" dirty="0" smtClean="0"/>
              <a:t>Consultant?</a:t>
            </a:r>
            <a:endParaRPr lang="en-US" dirty="0"/>
          </a:p>
        </p:txBody>
      </p:sp>
      <p:sp>
        <p:nvSpPr>
          <p:cNvPr id="3" name="Content Placeholder 2"/>
          <p:cNvSpPr>
            <a:spLocks noGrp="1"/>
          </p:cNvSpPr>
          <p:nvPr>
            <p:ph idx="1"/>
          </p:nvPr>
        </p:nvSpPr>
        <p:spPr>
          <a:xfrm>
            <a:off x="4785374" y="2393028"/>
            <a:ext cx="3968776" cy="3516463"/>
          </a:xfrm>
        </p:spPr>
        <p:txBody>
          <a:bodyPr>
            <a:normAutofit/>
          </a:bodyPr>
          <a:lstStyle/>
          <a:p>
            <a:r>
              <a:rPr lang="en-US" b="1" dirty="0" smtClean="0">
                <a:solidFill>
                  <a:schemeClr val="accent2"/>
                </a:solidFill>
              </a:rPr>
              <a:t>You understand the consulting cycle</a:t>
            </a:r>
            <a:r>
              <a:rPr lang="en-US" dirty="0" smtClean="0">
                <a:solidFill>
                  <a:schemeClr val="accent2"/>
                </a:solidFill>
              </a:rPr>
              <a:t> and utilize the cycle in executing client engagements.</a:t>
            </a:r>
            <a:endParaRPr lang="en-US" dirty="0">
              <a:solidFill>
                <a:schemeClr val="accent2"/>
              </a:solidFill>
            </a:endParaRPr>
          </a:p>
        </p:txBody>
      </p:sp>
      <p:sp>
        <p:nvSpPr>
          <p:cNvPr id="5" name="TextBox 4"/>
          <p:cNvSpPr txBox="1"/>
          <p:nvPr/>
        </p:nvSpPr>
        <p:spPr>
          <a:xfrm>
            <a:off x="8754150" y="428540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-11</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42</a:t>
            </a:fld>
            <a:endParaRPr lang="en-US" dirty="0"/>
          </a:p>
        </p:txBody>
      </p:sp>
    </p:spTree>
    <p:extLst>
      <p:ext uri="{BB962C8B-B14F-4D97-AF65-F5344CB8AC3E}">
        <p14:creationId xmlns:p14="http://schemas.microsoft.com/office/powerpoint/2010/main" val="107438163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rcRect l="12031"/>
          <a:stretch>
            <a:fillRect/>
          </a:stretch>
        </p:blipFill>
        <p:spPr>
          <a:xfrm>
            <a:off x="427513" y="1457761"/>
            <a:ext cx="4431092" cy="4335584"/>
          </a:xfrm>
          <a:prstGeom prst="rect">
            <a:avLst/>
          </a:prstGeom>
        </p:spPr>
      </p:pic>
      <p:sp>
        <p:nvSpPr>
          <p:cNvPr id="4" name="Title 1"/>
          <p:cNvSpPr>
            <a:spLocks noGrp="1"/>
          </p:cNvSpPr>
          <p:nvPr>
            <p:ph type="title"/>
          </p:nvPr>
        </p:nvSpPr>
        <p:spPr/>
        <p:txBody>
          <a:bodyPr>
            <a:normAutofit fontScale="90000"/>
          </a:bodyPr>
          <a:lstStyle/>
          <a:p>
            <a:r>
              <a:rPr lang="en-US" dirty="0" smtClean="0"/>
              <a:t>E. What Is a Facilitative  </a:t>
            </a:r>
            <a:br>
              <a:rPr lang="en-US" dirty="0" smtClean="0"/>
            </a:br>
            <a:r>
              <a:rPr lang="en-US" dirty="0" smtClean="0"/>
              <a:t>Consultant?</a:t>
            </a:r>
            <a:endParaRPr lang="en-US" dirty="0"/>
          </a:p>
        </p:txBody>
      </p:sp>
      <p:sp>
        <p:nvSpPr>
          <p:cNvPr id="3" name="Content Placeholder 2"/>
          <p:cNvSpPr>
            <a:spLocks noGrp="1"/>
          </p:cNvSpPr>
          <p:nvPr>
            <p:ph idx="1"/>
          </p:nvPr>
        </p:nvSpPr>
        <p:spPr>
          <a:xfrm>
            <a:off x="4858604" y="1457761"/>
            <a:ext cx="4285396" cy="4335584"/>
          </a:xfrm>
          <a:solidFill>
            <a:schemeClr val="bg1">
              <a:alpha val="70000"/>
            </a:schemeClr>
          </a:solidFill>
        </p:spPr>
        <p:txBody>
          <a:bodyPr>
            <a:normAutofit lnSpcReduction="10000"/>
          </a:bodyPr>
          <a:lstStyle/>
          <a:p>
            <a:r>
              <a:rPr lang="en-US" b="1" dirty="0" smtClean="0">
                <a:solidFill>
                  <a:schemeClr val="accent2"/>
                </a:solidFill>
              </a:rPr>
              <a:t>You work WITH the client and not simply FOR the client</a:t>
            </a:r>
            <a:r>
              <a:rPr lang="en-US" dirty="0" smtClean="0">
                <a:solidFill>
                  <a:schemeClr val="accent2"/>
                </a:solidFill>
              </a:rPr>
              <a:t>; you engage the client in the work using facilitation methods where appropriate to guide your client to their solutions.</a:t>
            </a:r>
          </a:p>
        </p:txBody>
      </p:sp>
      <p:sp>
        <p:nvSpPr>
          <p:cNvPr id="5" name="TextBox 4"/>
          <p:cNvSpPr txBox="1"/>
          <p:nvPr/>
        </p:nvSpPr>
        <p:spPr>
          <a:xfrm>
            <a:off x="8754150" y="4834551"/>
            <a:ext cx="389850" cy="830997"/>
          </a:xfrm>
          <a:prstGeom prst="rect">
            <a:avLst/>
          </a:prstGeom>
          <a:noFill/>
        </p:spPr>
        <p:txBody>
          <a:bodyPr wrap="none" rtlCol="0">
            <a:spAutoFit/>
          </a:bodyPr>
          <a:lstStyle/>
          <a:p>
            <a:r>
              <a:rPr lang="en-US" sz="4800" b="1" dirty="0" smtClean="0">
                <a:solidFill>
                  <a:schemeClr val="accent6">
                    <a:lumMod val="85000"/>
                  </a:schemeClr>
                </a:solidFill>
                <a:latin typeface="Arial Black" pitchFamily="34" charset="0"/>
              </a:rPr>
              <a:t>-</a:t>
            </a:r>
            <a:endParaRPr lang="en-US" sz="4800" b="1" dirty="0">
              <a:solidFill>
                <a:schemeClr val="accent6">
                  <a:lumMod val="8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-12</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43</a:t>
            </a:fld>
            <a:endParaRPr lang="en-US" dirty="0"/>
          </a:p>
        </p:txBody>
      </p:sp>
    </p:spTree>
    <p:extLst>
      <p:ext uri="{BB962C8B-B14F-4D97-AF65-F5344CB8AC3E}">
        <p14:creationId xmlns:p14="http://schemas.microsoft.com/office/powerpoint/2010/main" val="295839810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6310" y="1798960"/>
            <a:ext cx="3917690" cy="3598222"/>
          </a:xfrm>
          <a:solidFill>
            <a:schemeClr val="accent6">
              <a:lumMod val="95000"/>
            </a:schemeClr>
          </a:solidFill>
        </p:spPr>
        <p:txBody>
          <a:bodyPr>
            <a:normAutofit/>
          </a:bodyPr>
          <a:lstStyle/>
          <a:p>
            <a:r>
              <a:rPr lang="en-US" dirty="0" smtClean="0">
                <a:solidFill>
                  <a:schemeClr val="accent2"/>
                </a:solidFill>
              </a:rPr>
              <a:t>You define </a:t>
            </a:r>
            <a:r>
              <a:rPr lang="en-US" b="1" dirty="0" smtClean="0">
                <a:solidFill>
                  <a:schemeClr val="accent2"/>
                </a:solidFill>
              </a:rPr>
              <a:t>quality in terms of satisfying client needs.</a:t>
            </a:r>
            <a:endParaRPr lang="en-US" b="1" dirty="0">
              <a:solidFill>
                <a:schemeClr val="accent2"/>
              </a:solidFill>
            </a:endParaRPr>
          </a:p>
        </p:txBody>
      </p:sp>
      <p:sp>
        <p:nvSpPr>
          <p:cNvPr id="4" name="Title 1"/>
          <p:cNvSpPr>
            <a:spLocks noGrp="1"/>
          </p:cNvSpPr>
          <p:nvPr>
            <p:ph type="title"/>
          </p:nvPr>
        </p:nvSpPr>
        <p:spPr/>
        <p:txBody>
          <a:bodyPr>
            <a:normAutofit fontScale="90000"/>
          </a:bodyPr>
          <a:lstStyle/>
          <a:p>
            <a:r>
              <a:rPr lang="en-US" dirty="0" smtClean="0"/>
              <a:t>E. What Is a Facilitative  </a:t>
            </a:r>
            <a:br>
              <a:rPr lang="en-US" dirty="0" smtClean="0"/>
            </a:br>
            <a:r>
              <a:rPr lang="en-US" dirty="0" smtClean="0"/>
              <a:t>Consultant?</a:t>
            </a:r>
            <a:endParaRPr lang="en-US" dirty="0"/>
          </a:p>
        </p:txBody>
      </p:sp>
      <p:sp>
        <p:nvSpPr>
          <p:cNvPr id="5" name="TextBox 4"/>
          <p:cNvSpPr txBox="1"/>
          <p:nvPr/>
        </p:nvSpPr>
        <p:spPr>
          <a:xfrm>
            <a:off x="8754150" y="3179933"/>
            <a:ext cx="389850" cy="830997"/>
          </a:xfrm>
          <a:prstGeom prst="rect">
            <a:avLst/>
          </a:prstGeom>
          <a:noFill/>
        </p:spPr>
        <p:txBody>
          <a:bodyPr wrap="none" rtlCol="0">
            <a:spAutoFit/>
          </a:bodyPr>
          <a:lstStyle/>
          <a:p>
            <a:r>
              <a:rPr lang="en-US" sz="4800" b="1" dirty="0" smtClean="0">
                <a:solidFill>
                  <a:schemeClr val="accent6">
                    <a:lumMod val="85000"/>
                  </a:schemeClr>
                </a:solidFill>
                <a:latin typeface="Arial Black" pitchFamily="34" charset="0"/>
              </a:rPr>
              <a:t>-</a:t>
            </a:r>
            <a:endParaRPr lang="en-US" sz="4800" b="1" dirty="0">
              <a:solidFill>
                <a:schemeClr val="accent6">
                  <a:lumMod val="8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-12</a:t>
            </a:r>
            <a:endParaRPr lang="en-US" sz="1400" dirty="0">
              <a:solidFill>
                <a:srgbClr val="002C54"/>
              </a:solidFill>
              <a:latin typeface="Arial Black" pitchFamily="34" charset="0"/>
            </a:endParaRPr>
          </a:p>
        </p:txBody>
      </p:sp>
      <p:pic>
        <p:nvPicPr>
          <p:cNvPr id="4098" name="Picture 2" descr="C:\Users\Anna\Desktop\FC Slides\New Pics\40-Quality.jpg"/>
          <p:cNvPicPr>
            <a:picLocks noChangeAspect="1" noChangeArrowheads="1"/>
          </p:cNvPicPr>
          <p:nvPr/>
        </p:nvPicPr>
        <p:blipFill>
          <a:blip r:embed="rId3"/>
          <a:srcRect/>
          <a:stretch>
            <a:fillRect/>
          </a:stretch>
        </p:blipFill>
        <p:spPr bwMode="auto">
          <a:xfrm>
            <a:off x="428679" y="1798960"/>
            <a:ext cx="4797631" cy="3598222"/>
          </a:xfrm>
          <a:prstGeom prst="rect">
            <a:avLst/>
          </a:prstGeom>
          <a:noFill/>
          <a:effectLst/>
        </p:spPr>
      </p:pic>
      <p:sp>
        <p:nvSpPr>
          <p:cNvPr id="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44</a:t>
            </a:fld>
            <a:endParaRPr lang="en-US" dirty="0"/>
          </a:p>
        </p:txBody>
      </p:sp>
    </p:spTree>
    <p:extLst>
      <p:ext uri="{BB962C8B-B14F-4D97-AF65-F5344CB8AC3E}">
        <p14:creationId xmlns:p14="http://schemas.microsoft.com/office/powerpoint/2010/main" val="295839810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45</a:t>
            </a:fld>
            <a:endParaRPr lang="en-US" dirty="0"/>
          </a:p>
        </p:txBody>
      </p:sp>
      <p:sp>
        <p:nvSpPr>
          <p:cNvPr id="6" name="Title 5"/>
          <p:cNvSpPr>
            <a:spLocks noGrp="1"/>
          </p:cNvSpPr>
          <p:nvPr>
            <p:ph type="title"/>
          </p:nvPr>
        </p:nvSpPr>
        <p:spPr/>
        <p:txBody>
          <a:bodyPr anchor="ctr"/>
          <a:lstStyle/>
          <a:p>
            <a:r>
              <a:rPr lang="en-US" sz="7800" dirty="0" smtClean="0">
                <a:latin typeface="Franklin Gothic Medium"/>
                <a:cs typeface="Franklin Gothic Medium"/>
              </a:rPr>
              <a:t>MODULE REVIEW</a:t>
            </a:r>
            <a:br>
              <a:rPr lang="en-US" sz="7800" dirty="0" smtClean="0">
                <a:latin typeface="Franklin Gothic Medium"/>
                <a:cs typeface="Franklin Gothic Medium"/>
              </a:rPr>
            </a:br>
            <a:r>
              <a:rPr lang="en-US" sz="7800" dirty="0" smtClean="0">
                <a:latin typeface="Franklin Gothic Medium"/>
                <a:cs typeface="Franklin Gothic Medium"/>
              </a:rPr>
              <a:t>WHAT IS CONSULTING?</a:t>
            </a:r>
            <a:endParaRPr lang="en-US" sz="7800" dirty="0">
              <a:latin typeface="Franklin Gothic Medium"/>
              <a:cs typeface="Franklin Gothic Medium"/>
            </a:endParaRPr>
          </a:p>
        </p:txBody>
      </p:sp>
      <p:pic>
        <p:nvPicPr>
          <p:cNvPr id="7" name="Picture 6"/>
          <p:cNvPicPr>
            <a:picLocks noChangeAspect="1"/>
          </p:cNvPicPr>
          <p:nvPr/>
        </p:nvPicPr>
        <p:blipFill>
          <a:blip r:embed="rId3"/>
          <a:stretch>
            <a:fillRect/>
          </a:stretch>
        </p:blipFill>
        <p:spPr>
          <a:xfrm>
            <a:off x="6400799" y="2454478"/>
            <a:ext cx="2453881" cy="2102460"/>
          </a:xfrm>
          <a:prstGeom prst="rect">
            <a:avLst/>
          </a:prstGeom>
        </p:spPr>
      </p:pic>
    </p:spTree>
    <p:extLst>
      <p:ext uri="{BB962C8B-B14F-4D97-AF65-F5344CB8AC3E}">
        <p14:creationId xmlns:p14="http://schemas.microsoft.com/office/powerpoint/2010/main" val="3768055006"/>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3855145"/>
          </a:xfrm>
        </p:spPr>
        <p:txBody>
          <a:bodyPr>
            <a:normAutofit/>
          </a:bodyPr>
          <a:lstStyle/>
          <a:p>
            <a:pPr>
              <a:spcAft>
                <a:spcPts val="600"/>
              </a:spcAft>
            </a:pPr>
            <a:r>
              <a:rPr lang="en-US" dirty="0" smtClean="0"/>
              <a:t>A </a:t>
            </a:r>
            <a:r>
              <a:rPr lang="en-US" b="1" dirty="0" smtClean="0"/>
              <a:t>process</a:t>
            </a:r>
          </a:p>
          <a:p>
            <a:pPr>
              <a:spcAft>
                <a:spcPts val="600"/>
              </a:spcAft>
            </a:pPr>
            <a:r>
              <a:rPr lang="en-US" b="1" dirty="0" smtClean="0"/>
              <a:t>Objective</a:t>
            </a:r>
            <a:r>
              <a:rPr lang="en-US" dirty="0" smtClean="0"/>
              <a:t> expertise</a:t>
            </a:r>
          </a:p>
          <a:p>
            <a:pPr>
              <a:spcAft>
                <a:spcPts val="600"/>
              </a:spcAft>
            </a:pPr>
            <a:r>
              <a:rPr lang="en-US" dirty="0" smtClean="0"/>
              <a:t>Influence a </a:t>
            </a:r>
            <a:r>
              <a:rPr lang="en-US" b="1" dirty="0" smtClean="0"/>
              <a:t>decision</a:t>
            </a:r>
            <a:r>
              <a:rPr lang="en-US" dirty="0" smtClean="0"/>
              <a:t> or action</a:t>
            </a:r>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46</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are the three key components in the definition of consulting?</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1556915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47</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lvl="0">
              <a:spcBef>
                <a:spcPct val="0"/>
              </a:spcBef>
              <a:defRPr/>
            </a:pPr>
            <a:r>
              <a:rPr lang="en-US" sz="3700" dirty="0">
                <a:solidFill>
                  <a:srgbClr val="AFBD22"/>
                </a:solidFill>
                <a:latin typeface="Franklin Gothic Medium"/>
                <a:cs typeface="Franklin Gothic Medium"/>
              </a:rPr>
              <a:t>What are three ways a </a:t>
            </a:r>
            <a:r>
              <a:rPr lang="en-US" sz="3700" dirty="0" smtClean="0">
                <a:solidFill>
                  <a:srgbClr val="AFBD22"/>
                </a:solidFill>
                <a:latin typeface="Franklin Gothic Medium"/>
                <a:cs typeface="Franklin Gothic Medium"/>
              </a:rPr>
              <a:t>consultant’s </a:t>
            </a:r>
            <a:r>
              <a:rPr lang="en-US" sz="3700" dirty="0">
                <a:solidFill>
                  <a:srgbClr val="AFBD22"/>
                </a:solidFill>
                <a:latin typeface="Franklin Gothic Medium"/>
                <a:cs typeface="Franklin Gothic Medium"/>
              </a:rPr>
              <a:t>job is different from regular job?</a:t>
            </a:r>
          </a:p>
        </p:txBody>
      </p:sp>
      <p:sp>
        <p:nvSpPr>
          <p:cNvPr id="9" name="Content Placeholder 26"/>
          <p:cNvSpPr txBox="1">
            <a:spLocks/>
          </p:cNvSpPr>
          <p:nvPr/>
        </p:nvSpPr>
        <p:spPr>
          <a:xfrm>
            <a:off x="783390" y="2331364"/>
            <a:ext cx="8071290" cy="260667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Your time</a:t>
            </a:r>
            <a:endParaRPr kumimoji="0" lang="en-US" sz="3200" b="0" i="0" u="none" strike="noStrike" kern="1200" cap="none" spc="0" normalizeH="0" baseline="0" noProof="0" dirty="0" smtClean="0">
              <a:ln>
                <a:noFill/>
              </a:ln>
              <a:solidFill>
                <a:srgbClr val="00467F"/>
              </a:solidFill>
              <a:effectLst/>
              <a:uLnTx/>
              <a:uFillTx/>
              <a:latin typeface="Franklin Gothic Book"/>
              <a:ea typeface="+mn-ea"/>
              <a:cs typeface="Franklin Gothic Book"/>
            </a:endParaRP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The client’s dime</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Your focus</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kumimoji="0" lang="en-US" sz="3200" b="0" i="0" u="none" strike="noStrike" kern="1200" cap="none" spc="0" normalizeH="0" baseline="0" noProof="0" dirty="0" smtClean="0">
                <a:ln>
                  <a:noFill/>
                </a:ln>
                <a:solidFill>
                  <a:srgbClr val="00467F"/>
                </a:solidFill>
                <a:effectLst/>
                <a:uLnTx/>
                <a:uFillTx/>
                <a:latin typeface="Franklin Gothic Book"/>
                <a:ea typeface="+mn-ea"/>
                <a:cs typeface="Franklin Gothic Book"/>
              </a:rPr>
              <a:t>Deadlines</a:t>
            </a:r>
          </a:p>
        </p:txBody>
      </p:sp>
      <p:sp>
        <p:nvSpPr>
          <p:cNvPr id="8" name="Content Placeholder 26"/>
          <p:cNvSpPr txBox="1">
            <a:spLocks/>
          </p:cNvSpPr>
          <p:nvPr/>
        </p:nvSpPr>
        <p:spPr>
          <a:xfrm>
            <a:off x="4248427" y="2355427"/>
            <a:ext cx="5617463" cy="2606670"/>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Your work place</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Multiple bosses</a:t>
            </a:r>
            <a:endParaRPr kumimoji="0" lang="en-US" sz="3200" b="0" i="0" u="none" strike="noStrike" kern="1200" cap="none" spc="0" normalizeH="0" baseline="0" noProof="0" dirty="0" smtClean="0">
              <a:ln>
                <a:noFill/>
              </a:ln>
              <a:solidFill>
                <a:srgbClr val="00467F"/>
              </a:solidFill>
              <a:effectLst/>
              <a:uLnTx/>
              <a:uFillTx/>
              <a:latin typeface="Franklin Gothic Book"/>
              <a:ea typeface="+mn-ea"/>
              <a:cs typeface="Franklin Gothic Book"/>
            </a:endParaRP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lang="en-US" sz="3200" dirty="0" smtClean="0">
                <a:solidFill>
                  <a:srgbClr val="00467F"/>
                </a:solidFill>
                <a:latin typeface="Franklin Gothic Book"/>
                <a:cs typeface="Franklin Gothic Book"/>
              </a:rPr>
              <a:t>Skills </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r>
              <a:rPr kumimoji="0" lang="en-US" sz="3200" b="0" i="0" u="none" strike="noStrike" kern="1200" cap="none" spc="0" normalizeH="0" baseline="0" noProof="0" dirty="0" smtClean="0">
                <a:ln>
                  <a:noFill/>
                </a:ln>
                <a:solidFill>
                  <a:srgbClr val="00467F"/>
                </a:solidFill>
                <a:effectLst/>
                <a:uLnTx/>
                <a:uFillTx/>
                <a:latin typeface="Franklin Gothic Book"/>
                <a:ea typeface="+mn-ea"/>
                <a:cs typeface="Franklin Gothic Book"/>
              </a:rPr>
              <a:t>Nothing happens until something gets sold</a:t>
            </a:r>
          </a:p>
        </p:txBody>
      </p:sp>
      <p:sp>
        <p:nvSpPr>
          <p:cNvPr id="10" name="TextBox 9"/>
          <p:cNvSpPr txBox="1"/>
          <p:nvPr/>
        </p:nvSpPr>
        <p:spPr>
          <a:xfrm>
            <a:off x="8816580" y="404924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629929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149091"/>
          </a:xfrm>
        </p:spPr>
        <p:txBody>
          <a:bodyPr>
            <a:normAutofit fontScale="85000" lnSpcReduction="20000"/>
          </a:bodyPr>
          <a:lstStyle/>
          <a:p>
            <a:pPr>
              <a:spcAft>
                <a:spcPts val="600"/>
              </a:spcAft>
            </a:pPr>
            <a:r>
              <a:rPr lang="en-US" dirty="0" smtClean="0"/>
              <a:t>People listen</a:t>
            </a:r>
          </a:p>
          <a:p>
            <a:pPr>
              <a:spcAft>
                <a:spcPts val="600"/>
              </a:spcAft>
            </a:pPr>
            <a:r>
              <a:rPr lang="en-US" dirty="0" smtClean="0"/>
              <a:t>Your clients believe you</a:t>
            </a:r>
          </a:p>
          <a:p>
            <a:pPr>
              <a:spcAft>
                <a:spcPts val="600"/>
              </a:spcAft>
            </a:pPr>
            <a:r>
              <a:rPr lang="en-US" dirty="0" smtClean="0"/>
              <a:t>You are selected</a:t>
            </a:r>
          </a:p>
          <a:p>
            <a:pPr>
              <a:spcAft>
                <a:spcPts val="600"/>
              </a:spcAft>
            </a:pPr>
            <a:r>
              <a:rPr lang="en-US" dirty="0" smtClean="0"/>
              <a:t>Recommendations implemented</a:t>
            </a:r>
          </a:p>
          <a:p>
            <a:pPr>
              <a:spcAft>
                <a:spcPts val="600"/>
              </a:spcAft>
            </a:pPr>
            <a:r>
              <a:rPr lang="en-US" dirty="0" smtClean="0"/>
              <a:t>High rate of repeat business</a:t>
            </a:r>
          </a:p>
          <a:p>
            <a:pPr>
              <a:spcAft>
                <a:spcPts val="600"/>
              </a:spcAft>
            </a:pPr>
            <a:r>
              <a:rPr lang="en-US" dirty="0" smtClean="0"/>
              <a:t>You understand the consulting cycle</a:t>
            </a:r>
          </a:p>
          <a:p>
            <a:pPr>
              <a:spcAft>
                <a:spcPts val="600"/>
              </a:spcAft>
            </a:pPr>
            <a:r>
              <a:rPr lang="en-US" dirty="0" smtClean="0"/>
              <a:t>Work with vs. for the client</a:t>
            </a:r>
          </a:p>
          <a:p>
            <a:pPr>
              <a:spcAft>
                <a:spcPts val="600"/>
              </a:spcAft>
            </a:pPr>
            <a:r>
              <a:rPr lang="en-US" dirty="0" smtClean="0"/>
              <a:t>Define quality in term of satisfying the client needs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48</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are three</a:t>
            </a:r>
            <a:r>
              <a:rPr kumimoji="0" lang="en-US" sz="3700" b="0" i="0" u="none" strike="noStrike" kern="1200" spc="0" normalizeH="0" noProof="0" dirty="0" smtClean="0">
                <a:ln>
                  <a:noFill/>
                </a:ln>
                <a:solidFill>
                  <a:srgbClr val="AFBD22"/>
                </a:solidFill>
                <a:effectLst/>
                <a:uLnTx/>
                <a:uFillTx/>
                <a:latin typeface="Franklin Gothic Medium"/>
                <a:ea typeface="+mj-ea"/>
                <a:cs typeface="Franklin Gothic Medium"/>
              </a:rPr>
              <a:t> characteristics of a facilitative consultant</a:t>
            </a: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Tree>
    <p:extLst>
      <p:ext uri="{BB962C8B-B14F-4D97-AF65-F5344CB8AC3E}">
        <p14:creationId xmlns:p14="http://schemas.microsoft.com/office/powerpoint/2010/main" val="3330028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2173184"/>
            <a:ext cx="8071290" cy="4183165"/>
          </a:xfrm>
        </p:spPr>
        <p:txBody>
          <a:bodyPr>
            <a:noAutofit/>
          </a:bodyPr>
          <a:lstStyle/>
          <a:p>
            <a:pPr marL="514350" indent="-514350">
              <a:buFont typeface="+mj-lt"/>
              <a:buAutoNum type="alphaUcPeriod"/>
            </a:pPr>
            <a:r>
              <a:rPr lang="en-US" sz="2400" dirty="0" smtClean="0"/>
              <a:t>What Is Consulting?</a:t>
            </a:r>
          </a:p>
          <a:p>
            <a:pPr marL="514350" indent="-514350">
              <a:buFont typeface="+mj-lt"/>
              <a:buAutoNum type="alphaUcPeriod"/>
            </a:pPr>
            <a:r>
              <a:rPr lang="en-US" sz="2400" dirty="0" smtClean="0"/>
              <a:t>What Value Do Consultants Provide?</a:t>
            </a:r>
          </a:p>
          <a:p>
            <a:pPr marL="514350" indent="-514350">
              <a:buFont typeface="+mj-lt"/>
              <a:buAutoNum type="alphaUcPeriod"/>
            </a:pPr>
            <a:r>
              <a:rPr lang="en-US" sz="2400" dirty="0" smtClean="0"/>
              <a:t>External vs. Internal Consultants</a:t>
            </a:r>
          </a:p>
          <a:p>
            <a:pPr marL="514350" indent="-514350">
              <a:buFont typeface="+mj-lt"/>
              <a:buAutoNum type="alphaUcPeriod"/>
            </a:pPr>
            <a:r>
              <a:rPr lang="en-US" sz="2400" dirty="0" smtClean="0"/>
              <a:t>How Does Consulting Differ from Having a </a:t>
            </a:r>
            <a:r>
              <a:rPr lang="en-US" sz="2400" i="1" dirty="0" smtClean="0"/>
              <a:t>Regular Job</a:t>
            </a:r>
            <a:r>
              <a:rPr lang="en-US" sz="2400" dirty="0" smtClean="0"/>
              <a:t>?</a:t>
            </a:r>
          </a:p>
          <a:p>
            <a:pPr marL="514350" indent="-514350">
              <a:buFont typeface="+mj-lt"/>
              <a:buAutoNum type="alphaUcPeriod"/>
            </a:pPr>
            <a:r>
              <a:rPr lang="en-US" sz="2400" dirty="0" smtClean="0"/>
              <a:t>What Is a </a:t>
            </a:r>
            <a:r>
              <a:rPr lang="en-US" sz="2400" i="1" dirty="0" smtClean="0"/>
              <a:t>Facilitative</a:t>
            </a:r>
            <a:r>
              <a:rPr lang="en-US" sz="2400" dirty="0" smtClean="0"/>
              <a:t> Consultant?</a:t>
            </a:r>
          </a:p>
          <a:p>
            <a:pPr marL="514350" indent="-514350">
              <a:buFont typeface="+mj-lt"/>
              <a:buAutoNum type="alphaUcPeriod"/>
            </a:pPr>
            <a:endParaRPr lang="en-US" sz="2400" dirty="0" smtClean="0"/>
          </a:p>
          <a:p>
            <a:pPr marL="514350" indent="-514350">
              <a:buNone/>
            </a:pPr>
            <a:endParaRPr lang="en-US" sz="2400" dirty="0" smtClean="0"/>
          </a:p>
        </p:txBody>
      </p:sp>
      <p:sp>
        <p:nvSpPr>
          <p:cNvPr id="5" name="Slide Number Placeholder 3"/>
          <p:cNvSpPr>
            <a:spLocks noGrp="1"/>
          </p:cNvSpPr>
          <p:nvPr>
            <p:ph type="sldNum" sz="quarter" idx="10"/>
          </p:nvPr>
        </p:nvSpPr>
        <p:spPr/>
        <p:txBody>
          <a:bodyPr/>
          <a:lstStyle/>
          <a:p>
            <a:fld id="{F29FD61F-2294-5D42-A9D7-9928D42B3773}" type="slidenum">
              <a:rPr lang="en-US" smtClean="0"/>
              <a:pPr/>
              <a:t>49</a:t>
            </a:fld>
            <a:endParaRPr lang="en-US" dirty="0"/>
          </a:p>
        </p:txBody>
      </p:sp>
      <p:sp>
        <p:nvSpPr>
          <p:cNvPr id="30" name="Title 4"/>
          <p:cNvSpPr txBox="1">
            <a:spLocks/>
          </p:cNvSpPr>
          <p:nvPr/>
        </p:nvSpPr>
        <p:spPr>
          <a:xfrm>
            <a:off x="783390" y="753613"/>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II. What is consulting?</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401299557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What is a Consultant?</a:t>
            </a:r>
            <a:endParaRPr lang="en-US" sz="1800" dirty="0"/>
          </a:p>
        </p:txBody>
      </p:sp>
      <p:sp>
        <p:nvSpPr>
          <p:cNvPr id="7" name="Content Placeholder 3"/>
          <p:cNvSpPr txBox="1">
            <a:spLocks/>
          </p:cNvSpPr>
          <p:nvPr/>
        </p:nvSpPr>
        <p:spPr>
          <a:xfrm>
            <a:off x="935790" y="1239755"/>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Which of the following is a consultant?</a:t>
            </a:r>
            <a:endParaRPr lang="en-US" dirty="0"/>
          </a:p>
        </p:txBody>
      </p:sp>
      <p:sp>
        <p:nvSpPr>
          <p:cNvPr id="5" name="TextBox 4"/>
          <p:cNvSpPr txBox="1"/>
          <p:nvPr/>
        </p:nvSpPr>
        <p:spPr>
          <a:xfrm>
            <a:off x="8754150" y="558032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64410991"/>
              </p:ext>
            </p:extLst>
          </p:nvPr>
        </p:nvGraphicFramePr>
        <p:xfrm>
          <a:off x="707190" y="1963091"/>
          <a:ext cx="8158365" cy="2473960"/>
        </p:xfrm>
        <a:graphic>
          <a:graphicData uri="http://schemas.openxmlformats.org/drawingml/2006/table">
            <a:tbl>
              <a:tblPr firstRow="1" bandRow="1">
                <a:tableStyleId>{5C22544A-7EE6-4342-B048-85BDC9FD1C3A}</a:tableStyleId>
              </a:tblPr>
              <a:tblGrid>
                <a:gridCol w="7252996"/>
                <a:gridCol w="905369"/>
              </a:tblGrid>
              <a:tr h="370840">
                <a:tc>
                  <a:txBody>
                    <a:bodyPr/>
                    <a:lstStyle/>
                    <a:p>
                      <a:pPr algn="ctr"/>
                      <a:r>
                        <a:rPr lang="en-US" dirty="0" smtClean="0"/>
                        <a:t>(Assume the most likely circumstances.)</a:t>
                      </a:r>
                      <a:endParaRPr lang="en-US" b="0" i="1" dirty="0">
                        <a:latin typeface="Franklin Gothic Book Italic"/>
                        <a:cs typeface="Franklin Gothic Book Italic"/>
                      </a:endParaRPr>
                    </a:p>
                  </a:txBody>
                  <a:tcPr/>
                </a:tc>
                <a:tc>
                  <a:txBody>
                    <a:bodyPr/>
                    <a:lstStyle/>
                    <a:p>
                      <a:r>
                        <a:rPr lang="en-US" dirty="0" smtClean="0"/>
                        <a:t>Yes/No</a:t>
                      </a:r>
                      <a:endParaRPr lang="en-US" b="1" dirty="0">
                        <a:latin typeface="Franklin Gothic Book"/>
                        <a:cs typeface="Franklin Gothic Book"/>
                      </a:endParaRPr>
                    </a:p>
                  </a:txBody>
                  <a:tcPr/>
                </a:tc>
              </a:tr>
              <a:tr h="370840">
                <a:tc>
                  <a:txBody>
                    <a:bodyPr/>
                    <a:lstStyle/>
                    <a:p>
                      <a:r>
                        <a:rPr lang="en-US" dirty="0" smtClean="0"/>
                        <a:t>You go to a HAIR STYLIST and tell him how you want your hair cut. He does what you asked him to do. You pay him for the work.</a:t>
                      </a:r>
                      <a:endParaRPr lang="en-US" b="0" i="0" dirty="0">
                        <a:latin typeface="Franklin Gothic Book"/>
                        <a:cs typeface="Franklin Gothic Book"/>
                      </a:endParaRPr>
                    </a:p>
                  </a:txBody>
                  <a:tcPr/>
                </a:tc>
                <a:tc>
                  <a:txBody>
                    <a:bodyPr/>
                    <a:lstStyle/>
                    <a:p>
                      <a:endParaRPr lang="en-US" dirty="0"/>
                    </a:p>
                  </a:txBody>
                  <a:tcPr/>
                </a:tc>
              </a:tr>
              <a:tr h="370840">
                <a:tc>
                  <a:txBody>
                    <a:bodyPr/>
                    <a:lstStyle/>
                    <a:p>
                      <a:r>
                        <a:rPr lang="en-US" dirty="0" smtClean="0"/>
                        <a:t>At her request, you meet with a FINANCIAL</a:t>
                      </a:r>
                      <a:r>
                        <a:rPr lang="en-US" baseline="0" dirty="0" smtClean="0"/>
                        <a:t> PLANNER who recommends certain securities for your investment. She indicates that whatever investments you choose, her fees will be paid by the companies in which you invest. She also provides information on companies that result in her receiving no commission at all. You make an investment.</a:t>
                      </a:r>
                      <a:endParaRPr lang="en-US" b="0" i="0" dirty="0">
                        <a:latin typeface="Franklin Gothic Book"/>
                        <a:cs typeface="Franklin Gothic Book"/>
                      </a:endParaRPr>
                    </a:p>
                  </a:txBody>
                  <a:tcPr/>
                </a:tc>
                <a:tc>
                  <a:txBody>
                    <a:bodyPr/>
                    <a:lstStyle/>
                    <a:p>
                      <a:endParaRPr lang="en-US" dirty="0"/>
                    </a:p>
                  </a:txBody>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5</a:t>
            </a:fld>
            <a:endParaRPr lang="en-US" dirty="0"/>
          </a:p>
        </p:txBody>
      </p:sp>
    </p:spTree>
    <p:extLst>
      <p:ext uri="{BB962C8B-B14F-4D97-AF65-F5344CB8AC3E}">
        <p14:creationId xmlns:p14="http://schemas.microsoft.com/office/powerpoint/2010/main" val="138916173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What is a Consultant?</a:t>
            </a:r>
            <a:endParaRPr lang="en-US" sz="1800" dirty="0"/>
          </a:p>
        </p:txBody>
      </p:sp>
      <p:sp>
        <p:nvSpPr>
          <p:cNvPr id="7" name="Content Placeholder 3"/>
          <p:cNvSpPr txBox="1">
            <a:spLocks/>
          </p:cNvSpPr>
          <p:nvPr/>
        </p:nvSpPr>
        <p:spPr>
          <a:xfrm>
            <a:off x="935790" y="1239755"/>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Which of the following is a consultant?</a:t>
            </a:r>
            <a:endParaRPr lang="en-US" dirty="0"/>
          </a:p>
        </p:txBody>
      </p:sp>
      <p:sp>
        <p:nvSpPr>
          <p:cNvPr id="5" name="TextBox 4"/>
          <p:cNvSpPr txBox="1"/>
          <p:nvPr/>
        </p:nvSpPr>
        <p:spPr>
          <a:xfrm>
            <a:off x="8754150" y="558032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55499122"/>
              </p:ext>
            </p:extLst>
          </p:nvPr>
        </p:nvGraphicFramePr>
        <p:xfrm>
          <a:off x="707190" y="1963091"/>
          <a:ext cx="8158365" cy="3114040"/>
        </p:xfrm>
        <a:graphic>
          <a:graphicData uri="http://schemas.openxmlformats.org/drawingml/2006/table">
            <a:tbl>
              <a:tblPr firstRow="1" bandRow="1">
                <a:tableStyleId>{5C22544A-7EE6-4342-B048-85BDC9FD1C3A}</a:tableStyleId>
              </a:tblPr>
              <a:tblGrid>
                <a:gridCol w="7252996"/>
                <a:gridCol w="905369"/>
              </a:tblGrid>
              <a:tr h="370840">
                <a:tc>
                  <a:txBody>
                    <a:bodyPr/>
                    <a:lstStyle/>
                    <a:p>
                      <a:pPr algn="ctr"/>
                      <a:r>
                        <a:rPr lang="en-US" dirty="0" smtClean="0"/>
                        <a:t>(Assume the most likely circumstances.)</a:t>
                      </a:r>
                      <a:endParaRPr lang="en-US" b="0" i="1" dirty="0">
                        <a:latin typeface="Franklin Gothic Book Italic"/>
                        <a:cs typeface="Franklin Gothic Book Italic"/>
                      </a:endParaRPr>
                    </a:p>
                  </a:txBody>
                  <a:tcPr/>
                </a:tc>
                <a:tc>
                  <a:txBody>
                    <a:bodyPr/>
                    <a:lstStyle/>
                    <a:p>
                      <a:r>
                        <a:rPr lang="en-US" dirty="0" smtClean="0"/>
                        <a:t>Yes/No</a:t>
                      </a:r>
                      <a:endParaRPr lang="en-US" b="1" dirty="0">
                        <a:latin typeface="Franklin Gothic Book"/>
                        <a:cs typeface="Franklin Gothic Book"/>
                      </a:endParaRPr>
                    </a:p>
                  </a:txBody>
                  <a:tcPr/>
                </a:tc>
              </a:tr>
              <a:tr h="370840">
                <a:tc>
                  <a:txBody>
                    <a:bodyPr/>
                    <a:lstStyle/>
                    <a:p>
                      <a:r>
                        <a:rPr lang="en-US" dirty="0" smtClean="0"/>
                        <a:t>You go to a HAIR STYLIST and tell him how you want your hair cut. He does what you asked him to do. You pay him for the work.</a:t>
                      </a:r>
                      <a:endParaRPr lang="en-US" b="0" i="0" dirty="0">
                        <a:latin typeface="Franklin Gothic Book"/>
                        <a:cs typeface="Franklin Gothic Book"/>
                      </a:endParaRPr>
                    </a:p>
                  </a:txBody>
                  <a:tcPr/>
                </a:tc>
                <a:tc>
                  <a:txBody>
                    <a:bodyPr/>
                    <a:lstStyle/>
                    <a:p>
                      <a:endParaRPr lang="en-US" dirty="0"/>
                    </a:p>
                  </a:txBody>
                  <a:tcPr/>
                </a:tc>
              </a:tr>
              <a:tr h="370840">
                <a:tc>
                  <a:txBody>
                    <a:bodyPr/>
                    <a:lstStyle/>
                    <a:p>
                      <a:r>
                        <a:rPr lang="en-US" dirty="0" smtClean="0"/>
                        <a:t>At her request, you meet with a FINANCIAL</a:t>
                      </a:r>
                      <a:r>
                        <a:rPr lang="en-US" baseline="0" dirty="0" smtClean="0"/>
                        <a:t> PLANNER who recommends certain securities for your investment. She indicates that whatever investments you choose, her fees will be paid by the companies in which you invest. She also provides information on companies that result in her receiving no commission at all. You make an investment.</a:t>
                      </a:r>
                      <a:endParaRPr lang="en-US" b="0" i="0" dirty="0">
                        <a:latin typeface="Franklin Gothic Book"/>
                        <a:cs typeface="Franklin Gothic Book"/>
                      </a:endParaRPr>
                    </a:p>
                  </a:txBody>
                  <a:tcPr/>
                </a:tc>
                <a:tc>
                  <a:txBody>
                    <a:bodyPr/>
                    <a:lstStyle/>
                    <a:p>
                      <a:endParaRPr lang="en-US" dirty="0"/>
                    </a:p>
                  </a:txBody>
                  <a:tcPr/>
                </a:tc>
              </a:tr>
              <a:tr h="370840">
                <a:tc>
                  <a:txBody>
                    <a:bodyPr/>
                    <a:lstStyle/>
                    <a:p>
                      <a:r>
                        <a:rPr lang="en-US" dirty="0" smtClean="0"/>
                        <a:t>You pay</a:t>
                      </a:r>
                      <a:r>
                        <a:rPr lang="en-US" baseline="0" dirty="0" smtClean="0"/>
                        <a:t> an independent INFORMATION SYSTEMS ANALYST who specializes in SAP financials to modify the package.</a:t>
                      </a:r>
                      <a:endParaRPr lang="en-US" b="0" i="0" dirty="0">
                        <a:latin typeface="Franklin Gothic Book"/>
                        <a:cs typeface="Franklin Gothic Book"/>
                      </a:endParaRPr>
                    </a:p>
                  </a:txBody>
                  <a:tcPr/>
                </a:tc>
                <a:tc>
                  <a:txBody>
                    <a:bodyPr/>
                    <a:lstStyle/>
                    <a:p>
                      <a:endParaRPr lang="en-US" dirty="0"/>
                    </a:p>
                  </a:txBody>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6</a:t>
            </a:fld>
            <a:endParaRPr lang="en-US" dirty="0"/>
          </a:p>
        </p:txBody>
      </p:sp>
    </p:spTree>
    <p:extLst>
      <p:ext uri="{BB962C8B-B14F-4D97-AF65-F5344CB8AC3E}">
        <p14:creationId xmlns:p14="http://schemas.microsoft.com/office/powerpoint/2010/main" val="377509410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What is a Consultant?</a:t>
            </a:r>
            <a:endParaRPr lang="en-US" sz="1800" dirty="0"/>
          </a:p>
        </p:txBody>
      </p:sp>
      <p:sp>
        <p:nvSpPr>
          <p:cNvPr id="7" name="Content Placeholder 3"/>
          <p:cNvSpPr txBox="1">
            <a:spLocks/>
          </p:cNvSpPr>
          <p:nvPr/>
        </p:nvSpPr>
        <p:spPr>
          <a:xfrm>
            <a:off x="935790" y="1239755"/>
            <a:ext cx="8071290" cy="5785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Which of the following is a consultant?</a:t>
            </a:r>
            <a:endParaRPr lang="en-US" dirty="0"/>
          </a:p>
        </p:txBody>
      </p:sp>
      <p:sp>
        <p:nvSpPr>
          <p:cNvPr id="5" name="TextBox 4"/>
          <p:cNvSpPr txBox="1"/>
          <p:nvPr/>
        </p:nvSpPr>
        <p:spPr>
          <a:xfrm>
            <a:off x="8754150" y="539032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8648119"/>
              </p:ext>
            </p:extLst>
          </p:nvPr>
        </p:nvGraphicFramePr>
        <p:xfrm>
          <a:off x="707190" y="1963091"/>
          <a:ext cx="8158365" cy="4028440"/>
        </p:xfrm>
        <a:graphic>
          <a:graphicData uri="http://schemas.openxmlformats.org/drawingml/2006/table">
            <a:tbl>
              <a:tblPr firstRow="1" bandRow="1">
                <a:tableStyleId>{5C22544A-7EE6-4342-B048-85BDC9FD1C3A}</a:tableStyleId>
              </a:tblPr>
              <a:tblGrid>
                <a:gridCol w="7252996"/>
                <a:gridCol w="905369"/>
              </a:tblGrid>
              <a:tr h="370840">
                <a:tc>
                  <a:txBody>
                    <a:bodyPr/>
                    <a:lstStyle/>
                    <a:p>
                      <a:pPr algn="ctr"/>
                      <a:r>
                        <a:rPr lang="en-US" dirty="0" smtClean="0"/>
                        <a:t>(Assume the most likely circumstances.)</a:t>
                      </a:r>
                      <a:endParaRPr lang="en-US" b="0" i="1" dirty="0">
                        <a:latin typeface="Franklin Gothic Book Italic"/>
                        <a:cs typeface="Franklin Gothic Book Italic"/>
                      </a:endParaRPr>
                    </a:p>
                  </a:txBody>
                  <a:tcPr/>
                </a:tc>
                <a:tc>
                  <a:txBody>
                    <a:bodyPr/>
                    <a:lstStyle/>
                    <a:p>
                      <a:r>
                        <a:rPr lang="en-US" dirty="0" smtClean="0"/>
                        <a:t>Yes/No</a:t>
                      </a:r>
                      <a:endParaRPr lang="en-US" b="1" dirty="0">
                        <a:latin typeface="Franklin Gothic Book"/>
                        <a:cs typeface="Franklin Gothic Book"/>
                      </a:endParaRPr>
                    </a:p>
                  </a:txBody>
                  <a:tcPr/>
                </a:tc>
              </a:tr>
              <a:tr h="370840">
                <a:tc>
                  <a:txBody>
                    <a:bodyPr/>
                    <a:lstStyle/>
                    <a:p>
                      <a:r>
                        <a:rPr lang="en-US" dirty="0" smtClean="0"/>
                        <a:t>You go to a HAIR STYLIST and tell him how you want your hair cut. He does what you asked him to do. You pay him for the work.</a:t>
                      </a:r>
                      <a:endParaRPr lang="en-US" b="0" i="0" dirty="0">
                        <a:latin typeface="Franklin Gothic Book"/>
                        <a:cs typeface="Franklin Gothic Book"/>
                      </a:endParaRPr>
                    </a:p>
                  </a:txBody>
                  <a:tcPr/>
                </a:tc>
                <a:tc>
                  <a:txBody>
                    <a:bodyPr/>
                    <a:lstStyle/>
                    <a:p>
                      <a:endParaRPr lang="en-US" dirty="0"/>
                    </a:p>
                  </a:txBody>
                  <a:tcPr/>
                </a:tc>
              </a:tr>
              <a:tr h="370840">
                <a:tc>
                  <a:txBody>
                    <a:bodyPr/>
                    <a:lstStyle/>
                    <a:p>
                      <a:r>
                        <a:rPr lang="en-US" dirty="0" smtClean="0"/>
                        <a:t>At her request, you meet with a FINANCIAL</a:t>
                      </a:r>
                      <a:r>
                        <a:rPr lang="en-US" baseline="0" dirty="0" smtClean="0"/>
                        <a:t> PLANNER who recommends certain securities for your investment. She indicates that whatever investments you choose, her fees will be paid by the companies in which you invest. She also provides information on companies that result in her receiving no commission at all. You make an investment.</a:t>
                      </a:r>
                      <a:endParaRPr lang="en-US" b="0" i="0" dirty="0">
                        <a:latin typeface="Franklin Gothic Book"/>
                        <a:cs typeface="Franklin Gothic Book"/>
                      </a:endParaRPr>
                    </a:p>
                  </a:txBody>
                  <a:tcPr/>
                </a:tc>
                <a:tc>
                  <a:txBody>
                    <a:bodyPr/>
                    <a:lstStyle/>
                    <a:p>
                      <a:endParaRPr lang="en-US" dirty="0"/>
                    </a:p>
                  </a:txBody>
                  <a:tcPr/>
                </a:tc>
              </a:tr>
              <a:tr h="370840">
                <a:tc>
                  <a:txBody>
                    <a:bodyPr/>
                    <a:lstStyle/>
                    <a:p>
                      <a:r>
                        <a:rPr lang="en-US" dirty="0" smtClean="0"/>
                        <a:t>You pay</a:t>
                      </a:r>
                      <a:r>
                        <a:rPr lang="en-US" baseline="0" dirty="0" smtClean="0"/>
                        <a:t> an independent INFORMATION SYSTEMS ANALYST who specializes in SAP financials to modify the package.</a:t>
                      </a:r>
                      <a:endParaRPr lang="en-US" b="0" i="0" dirty="0">
                        <a:latin typeface="Franklin Gothic Book"/>
                        <a:cs typeface="Franklin Gothic Book"/>
                      </a:endParaRPr>
                    </a:p>
                  </a:txBody>
                  <a:tcPr/>
                </a:tc>
                <a:tc>
                  <a:txBody>
                    <a:bodyPr/>
                    <a:lstStyle/>
                    <a:p>
                      <a:endParaRPr lang="en-US" dirty="0"/>
                    </a:p>
                  </a:txBody>
                  <a:tcPr/>
                </a:tc>
              </a:tr>
              <a:tr h="370840">
                <a:tc>
                  <a:txBody>
                    <a:bodyPr/>
                    <a:lstStyle/>
                    <a:p>
                      <a:r>
                        <a:rPr lang="en-US" dirty="0" smtClean="0"/>
                        <a:t>An IMAGE</a:t>
                      </a:r>
                      <a:r>
                        <a:rPr lang="en-US" baseline="0" dirty="0" smtClean="0"/>
                        <a:t> SPECIALIST whom you run into on the street comments that what you are wearing could be enhanced in certain ways. You later pay the person to meet with you to make specific wardrobe suggestions.</a:t>
                      </a:r>
                      <a:endParaRPr lang="en-US" b="0" i="0" dirty="0">
                        <a:latin typeface="Franklin Gothic Book"/>
                        <a:cs typeface="Franklin Gothic Book"/>
                      </a:endParaRPr>
                    </a:p>
                  </a:txBody>
                  <a:tcPr/>
                </a:tc>
                <a:tc>
                  <a:txBody>
                    <a:bodyPr/>
                    <a:lstStyle/>
                    <a:p>
                      <a:endParaRPr lang="en-US" dirty="0"/>
                    </a:p>
                  </a:txBody>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-2</a:t>
            </a:r>
            <a:endParaRPr lang="en-US" sz="1400" dirty="0">
              <a:solidFill>
                <a:srgbClr val="002C54"/>
              </a:solidFill>
              <a:latin typeface="Arial Black" pitchFamily="34" charset="0"/>
            </a:endParaRPr>
          </a:p>
        </p:txBody>
      </p:sp>
      <p:sp>
        <p:nvSpPr>
          <p:cNvPr id="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7</a:t>
            </a:fld>
            <a:endParaRPr lang="en-US" dirty="0"/>
          </a:p>
        </p:txBody>
      </p:sp>
    </p:spTree>
    <p:extLst>
      <p:ext uri="{BB962C8B-B14F-4D97-AF65-F5344CB8AC3E}">
        <p14:creationId xmlns:p14="http://schemas.microsoft.com/office/powerpoint/2010/main" val="397798669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 What is Consulting?</a:t>
            </a:r>
            <a:endParaRPr lang="en-US" dirty="0"/>
          </a:p>
        </p:txBody>
      </p:sp>
      <p:sp>
        <p:nvSpPr>
          <p:cNvPr id="3" name="Content Placeholder 2"/>
          <p:cNvSpPr>
            <a:spLocks noGrp="1"/>
          </p:cNvSpPr>
          <p:nvPr>
            <p:ph idx="1"/>
          </p:nvPr>
        </p:nvSpPr>
        <p:spPr>
          <a:xfrm>
            <a:off x="783390" y="1275198"/>
            <a:ext cx="8082165" cy="5081152"/>
          </a:xfrm>
          <a:noFill/>
          <a:ln>
            <a:noFill/>
          </a:ln>
        </p:spPr>
        <p:txBody>
          <a:bodyPr>
            <a:normAutofit lnSpcReduction="10000"/>
          </a:bodyPr>
          <a:lstStyle/>
          <a:p>
            <a:pPr marL="0" indent="0">
              <a:buNone/>
            </a:pPr>
            <a:r>
              <a:rPr lang="en-US" b="1" dirty="0" smtClean="0">
                <a:solidFill>
                  <a:schemeClr val="accent2"/>
                </a:solidFill>
              </a:rPr>
              <a:t>The Leadership Strategies Definition</a:t>
            </a:r>
          </a:p>
          <a:p>
            <a:pPr marL="0" indent="0">
              <a:buNone/>
            </a:pPr>
            <a:r>
              <a:rPr lang="en-US" dirty="0" smtClean="0"/>
              <a:t>Consulting is the </a:t>
            </a:r>
            <a:r>
              <a:rPr lang="en-US" u="sng" dirty="0" smtClean="0">
                <a:solidFill>
                  <a:schemeClr val="accent2"/>
                </a:solidFill>
              </a:rPr>
              <a:t>process</a:t>
            </a:r>
            <a:r>
              <a:rPr lang="en-US" dirty="0" smtClean="0"/>
              <a:t> of providing </a:t>
            </a:r>
            <a:r>
              <a:rPr lang="en-US" u="sng" dirty="0" smtClean="0">
                <a:solidFill>
                  <a:schemeClr val="accent2"/>
                </a:solidFill>
              </a:rPr>
              <a:t>objective</a:t>
            </a:r>
            <a:r>
              <a:rPr lang="en-US" dirty="0" smtClean="0"/>
              <a:t> expertise to an organization, group, or individual in order to </a:t>
            </a:r>
            <a:r>
              <a:rPr lang="en-US" u="sng" dirty="0" smtClean="0">
                <a:solidFill>
                  <a:schemeClr val="accent2"/>
                </a:solidFill>
              </a:rPr>
              <a:t>influence</a:t>
            </a:r>
            <a:r>
              <a:rPr lang="en-US" dirty="0" smtClean="0"/>
              <a:t> a decision or action.</a:t>
            </a:r>
          </a:p>
          <a:p>
            <a:pPr>
              <a:buNone/>
            </a:pPr>
            <a:r>
              <a:rPr lang="en-US" dirty="0" smtClean="0">
                <a:solidFill>
                  <a:srgbClr val="AFBD22"/>
                </a:solidFill>
              </a:rPr>
              <a:t>Some examples</a:t>
            </a:r>
          </a:p>
          <a:p>
            <a:pPr lvl="1">
              <a:buClr>
                <a:schemeClr val="accent3"/>
              </a:buClr>
            </a:pPr>
            <a:r>
              <a:rPr lang="en-US" dirty="0" smtClean="0">
                <a:solidFill>
                  <a:srgbClr val="00467F"/>
                </a:solidFill>
              </a:rPr>
              <a:t>Management Consultant</a:t>
            </a:r>
          </a:p>
          <a:p>
            <a:pPr lvl="1">
              <a:buClr>
                <a:schemeClr val="accent3"/>
              </a:buClr>
            </a:pPr>
            <a:r>
              <a:rPr lang="en-US" dirty="0" smtClean="0">
                <a:solidFill>
                  <a:srgbClr val="00467F"/>
                </a:solidFill>
              </a:rPr>
              <a:t>Telecommunications Consultant</a:t>
            </a:r>
          </a:p>
          <a:p>
            <a:pPr lvl="1">
              <a:buClr>
                <a:schemeClr val="accent3"/>
              </a:buClr>
            </a:pPr>
            <a:r>
              <a:rPr lang="en-US" dirty="0" smtClean="0">
                <a:solidFill>
                  <a:srgbClr val="00467F"/>
                </a:solidFill>
              </a:rPr>
              <a:t>Financial Consultant</a:t>
            </a:r>
          </a:p>
          <a:p>
            <a:pPr lvl="1">
              <a:buClr>
                <a:schemeClr val="accent3"/>
              </a:buClr>
            </a:pPr>
            <a:r>
              <a:rPr lang="en-US" dirty="0" smtClean="0">
                <a:solidFill>
                  <a:srgbClr val="00467F"/>
                </a:solidFill>
              </a:rPr>
              <a:t>Image Consultant</a:t>
            </a:r>
          </a:p>
          <a:p>
            <a:pPr marL="457200" lvl="1" indent="0">
              <a:buNone/>
            </a:pPr>
            <a:endParaRPr lang="en-US" dirty="0"/>
          </a:p>
        </p:txBody>
      </p:sp>
      <p:sp>
        <p:nvSpPr>
          <p:cNvPr id="4" name="TextBox 3"/>
          <p:cNvSpPr txBox="1"/>
          <p:nvPr/>
        </p:nvSpPr>
        <p:spPr>
          <a:xfrm>
            <a:off x="8754150" y="576386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3</a:t>
            </a: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8</a:t>
            </a:fld>
            <a:endParaRPr lang="en-US" dirty="0"/>
          </a:p>
        </p:txBody>
      </p:sp>
    </p:spTree>
    <p:extLst>
      <p:ext uri="{BB962C8B-B14F-4D97-AF65-F5344CB8AC3E}">
        <p14:creationId xmlns:p14="http://schemas.microsoft.com/office/powerpoint/2010/main" val="23413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 What is Consulting?</a:t>
            </a:r>
            <a:endParaRPr lang="en-US" dirty="0"/>
          </a:p>
        </p:txBody>
      </p:sp>
      <p:sp>
        <p:nvSpPr>
          <p:cNvPr id="3" name="Content Placeholder 2"/>
          <p:cNvSpPr>
            <a:spLocks noGrp="1"/>
          </p:cNvSpPr>
          <p:nvPr>
            <p:ph type="body" sz="quarter" idx="13"/>
          </p:nvPr>
        </p:nvSpPr>
        <p:spPr/>
        <p:txBody>
          <a:bodyPr>
            <a:normAutofit/>
          </a:bodyPr>
          <a:lstStyle/>
          <a:p>
            <a:pPr marL="0" indent="0">
              <a:buNone/>
            </a:pPr>
            <a:r>
              <a:rPr lang="en-US" dirty="0" smtClean="0"/>
              <a:t>What is the difference between a contractor and a consultant?</a:t>
            </a:r>
            <a:endParaRPr lang="en-US" dirty="0"/>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a:solidFill>
                  <a:srgbClr val="002C54"/>
                </a:solidFill>
                <a:latin typeface="Arial Black" pitchFamily="34" charset="0"/>
              </a:rPr>
              <a:t>2</a:t>
            </a:r>
            <a:r>
              <a:rPr lang="en-US" sz="1400" dirty="0" smtClean="0">
                <a:solidFill>
                  <a:srgbClr val="002C54"/>
                </a:solidFill>
                <a:latin typeface="Arial Black" pitchFamily="34" charset="0"/>
              </a:rPr>
              <a:t>-</a:t>
            </a:r>
            <a:r>
              <a:rPr lang="en-US" sz="1400" dirty="0">
                <a:solidFill>
                  <a:srgbClr val="002C54"/>
                </a:solidFill>
                <a:latin typeface="Arial Black" pitchFamily="34" charset="0"/>
              </a:rPr>
              <a:t>3</a:t>
            </a:r>
          </a:p>
        </p:txBody>
      </p:sp>
    </p:spTree>
    <p:extLst>
      <p:ext uri="{BB962C8B-B14F-4D97-AF65-F5344CB8AC3E}">
        <p14:creationId xmlns:p14="http://schemas.microsoft.com/office/powerpoint/2010/main" val="197580395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1685</TotalTime>
  <Words>4890</Words>
  <Application>Microsoft Office PowerPoint</Application>
  <PresentationFormat>On-screen Show (4:3)</PresentationFormat>
  <Paragraphs>539</Paragraphs>
  <Slides>49</Slides>
  <Notes>39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Arial Black</vt:lpstr>
      <vt:lpstr>Calibri</vt:lpstr>
      <vt:lpstr>Franklin Gothic Book</vt:lpstr>
      <vt:lpstr>Franklin Gothic Book Italic</vt:lpstr>
      <vt:lpstr>Franklin Gothic Medium</vt:lpstr>
      <vt:lpstr>Times New Roman</vt:lpstr>
      <vt:lpstr>Office Theme</vt:lpstr>
      <vt:lpstr>PowerPoint Presentation</vt:lpstr>
      <vt:lpstr>The Facilitative Consultant</vt:lpstr>
      <vt:lpstr>What is a Consultant?</vt:lpstr>
      <vt:lpstr>What is a Consultant?</vt:lpstr>
      <vt:lpstr>What is a Consultant?</vt:lpstr>
      <vt:lpstr>What is a Consultant?</vt:lpstr>
      <vt:lpstr>What is a Consultant?</vt:lpstr>
      <vt:lpstr>A. What is Consulting?</vt:lpstr>
      <vt:lpstr>A. What is Consulting?</vt:lpstr>
      <vt:lpstr>B. What Value Do Consultants       Provide</vt:lpstr>
      <vt:lpstr>B. What Value Do Consultants       Provide</vt:lpstr>
      <vt:lpstr>B. What Value Do Consultants Provide</vt:lpstr>
      <vt:lpstr>C. External vs. Internal Consultants</vt:lpstr>
      <vt:lpstr>PowerPoint Presentation</vt:lpstr>
      <vt:lpstr>C. External vs. Internal Consultants</vt:lpstr>
      <vt:lpstr>C. External vs. Internal Consultants</vt:lpstr>
      <vt:lpstr>C. External vs. Internal Consultants</vt:lpstr>
      <vt:lpstr>C. External vs. Internal Consultants</vt:lpstr>
      <vt:lpstr>C. External vs. Internal Consultants</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D. How Does Consulting Differ   from Having a Regular Job?</vt:lpstr>
      <vt:lpstr>E. What Is a Facilitative Consultant?</vt:lpstr>
      <vt:lpstr>E. What Is a Facilitative   Consultant?</vt:lpstr>
      <vt:lpstr>E. What Is a Facilitative   Consultant?</vt:lpstr>
      <vt:lpstr>E. What Is a Facilitative   Consultant?</vt:lpstr>
      <vt:lpstr>E. What Is a Facilitative   Consultant?</vt:lpstr>
      <vt:lpstr>E. What Is a Facilitative   Consultant?</vt:lpstr>
      <vt:lpstr>E. What Is a Facilitative   Consultant?</vt:lpstr>
      <vt:lpstr>E. What Is a Facilitative   Consultant?</vt:lpstr>
      <vt:lpstr>E. What Is a Facilitative   Consultant?</vt:lpstr>
      <vt:lpstr>MODULE REVIEW WHAT IS CONSULTING?</vt:lpstr>
      <vt:lpstr>Review</vt:lpstr>
      <vt:lpstr>Review</vt:lpstr>
      <vt:lpstr>Review</vt:lpstr>
      <vt:lpstr>The Facilitative Consultant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Elle Cathey</cp:lastModifiedBy>
  <cp:revision>229</cp:revision>
  <dcterms:created xsi:type="dcterms:W3CDTF">2014-07-29T14:17:56Z</dcterms:created>
  <dcterms:modified xsi:type="dcterms:W3CDTF">2016-01-07T13:45:14Z</dcterms:modified>
</cp:coreProperties>
</file>