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60" r:id="rId2"/>
    <p:sldId id="388" r:id="rId3"/>
    <p:sldId id="258" r:id="rId4"/>
    <p:sldId id="400" r:id="rId5"/>
    <p:sldId id="439" r:id="rId6"/>
    <p:sldId id="401" r:id="rId7"/>
    <p:sldId id="441" r:id="rId8"/>
    <p:sldId id="402" r:id="rId9"/>
    <p:sldId id="440" r:id="rId10"/>
    <p:sldId id="403" r:id="rId11"/>
    <p:sldId id="442" r:id="rId12"/>
    <p:sldId id="443" r:id="rId13"/>
    <p:sldId id="444" r:id="rId14"/>
    <p:sldId id="445" r:id="rId15"/>
    <p:sldId id="446" r:id="rId16"/>
    <p:sldId id="44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 Cathey" initials="" lastIdx="0" clrIdx="0"/>
  <p:cmAuthor id="2" name="Michael Wilkinson" initials="MW" lastIdx="1" clrIdx="1">
    <p:extLst>
      <p:ext uri="{19B8F6BF-5375-455C-9EA6-DF929625EA0E}">
        <p15:presenceInfo xmlns:p15="http://schemas.microsoft.com/office/powerpoint/2012/main" userId="S-1-5-21-4000621018-3842134135-1534255045-1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6" autoAdjust="0"/>
    <p:restoredTop sz="56667" autoAdjust="0"/>
  </p:normalViewPr>
  <p:slideViewPr>
    <p:cSldViewPr snapToGrid="0" snapToObjects="1">
      <p:cViewPr varScale="1">
        <p:scale>
          <a:sx n="52" d="100"/>
          <a:sy n="52" d="100"/>
        </p:scale>
        <p:origin x="2520"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57F5F-4985-2E4C-B650-693D6FF9E23A}"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BA1D5-D119-4E4C-87A6-230C7B59CEE9}" type="slidenum">
              <a:rPr lang="en-US" smtClean="0"/>
              <a:pPr/>
              <a:t>‹#›</a:t>
            </a:fld>
            <a:endParaRPr lang="en-US" dirty="0"/>
          </a:p>
        </p:txBody>
      </p:sp>
    </p:spTree>
    <p:extLst>
      <p:ext uri="{BB962C8B-B14F-4D97-AF65-F5344CB8AC3E}">
        <p14:creationId xmlns:p14="http://schemas.microsoft.com/office/powerpoint/2010/main" val="1233161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To improve</a:t>
            </a:r>
            <a:r>
              <a:rPr lang="en-US" i="1" baseline="0" dirty="0" smtClean="0"/>
              <a:t> our consulting skills, Reviewing and Assessing is one of many opportunities to take a full stop and look at things that went well as well as areas for improvement….</a:t>
            </a:r>
          </a:p>
          <a:p>
            <a:endParaRPr lang="en-US" i="1" baseline="0" dirty="0" smtClean="0"/>
          </a:p>
          <a:p>
            <a:r>
              <a:rPr lang="en-US" i="1" u="sng" dirty="0" smtClean="0">
                <a:latin typeface="Times New Roman" pitchFamily="18" charset="0"/>
              </a:rPr>
              <a:t>Timing: </a:t>
            </a:r>
            <a:r>
              <a:rPr lang="en-US" i="1" u="none" baseline="0" dirty="0" smtClean="0">
                <a:latin typeface="Times New Roman" pitchFamily="18" charset="0"/>
              </a:rPr>
              <a:t> 45 minutes </a:t>
            </a:r>
            <a:endParaRPr lang="en-US" i="1" u="sng" dirty="0" smtClean="0">
              <a:latin typeface="Times New Roman" pitchFamily="18" charset="0"/>
            </a:endParaRPr>
          </a:p>
          <a:p>
            <a:pPr>
              <a:buFontTx/>
              <a:buChar char="•"/>
            </a:pPr>
            <a:endParaRPr lang="en-US" dirty="0" smtClean="0">
              <a:latin typeface="Times New Roman" pitchFamily="18" charset="0"/>
            </a:endParaRPr>
          </a:p>
          <a:p>
            <a:r>
              <a:rPr lang="en-US" i="1" u="sng" dirty="0" smtClean="0">
                <a:latin typeface="Times New Roman" pitchFamily="18" charset="0"/>
              </a:rPr>
              <a:t>Flip Charts:</a:t>
            </a:r>
          </a:p>
          <a:p>
            <a:pPr>
              <a:buFontTx/>
              <a:buChar char="•"/>
            </a:pPr>
            <a:r>
              <a:rPr lang="en-US" dirty="0" smtClean="0">
                <a:latin typeface="Times New Roman" pitchFamily="18" charset="0"/>
              </a:rPr>
              <a:t>None</a:t>
            </a:r>
            <a:endParaRPr lang="en-US" dirty="0" smtClean="0"/>
          </a:p>
          <a:p>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a:t>
            </a:fld>
            <a:endParaRPr lang="en-US" dirty="0"/>
          </a:p>
        </p:txBody>
      </p:sp>
    </p:spTree>
    <p:extLst>
      <p:ext uri="{BB962C8B-B14F-4D97-AF65-F5344CB8AC3E}">
        <p14:creationId xmlns:p14="http://schemas.microsoft.com/office/powerpoint/2010/main" val="79774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Here is a sample Engagement</a:t>
            </a:r>
            <a:r>
              <a:rPr lang="en-US" i="1" baseline="0" dirty="0" smtClean="0"/>
              <a:t> Close Letter…how many of you have used something like this? </a:t>
            </a:r>
            <a:r>
              <a:rPr lang="en-US" i="0" baseline="0" dirty="0" smtClean="0"/>
              <a:t>[raise your hand; facilitate the discussion]…</a:t>
            </a:r>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10</a:t>
            </a:fld>
            <a:endParaRPr lang="en-US" dirty="0"/>
          </a:p>
        </p:txBody>
      </p:sp>
    </p:spTree>
    <p:extLst>
      <p:ext uri="{BB962C8B-B14F-4D97-AF65-F5344CB8AC3E}">
        <p14:creationId xmlns:p14="http://schemas.microsoft.com/office/powerpoint/2010/main" val="73424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11</a:t>
            </a:fld>
            <a:endParaRPr lang="en-US" dirty="0"/>
          </a:p>
        </p:txBody>
      </p:sp>
    </p:spTree>
    <p:extLst>
      <p:ext uri="{BB962C8B-B14F-4D97-AF65-F5344CB8AC3E}">
        <p14:creationId xmlns:p14="http://schemas.microsoft.com/office/powerpoint/2010/main" val="195109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12</a:t>
            </a:fld>
            <a:endParaRPr lang="en-US" dirty="0"/>
          </a:p>
        </p:txBody>
      </p:sp>
    </p:spTree>
    <p:extLst>
      <p:ext uri="{BB962C8B-B14F-4D97-AF65-F5344CB8AC3E}">
        <p14:creationId xmlns:p14="http://schemas.microsoft.com/office/powerpoint/2010/main" val="318886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13</a:t>
            </a:fld>
            <a:endParaRPr lang="en-US" dirty="0"/>
          </a:p>
        </p:txBody>
      </p:sp>
    </p:spTree>
    <p:extLst>
      <p:ext uri="{BB962C8B-B14F-4D97-AF65-F5344CB8AC3E}">
        <p14:creationId xmlns:p14="http://schemas.microsoft.com/office/powerpoint/2010/main" val="420395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14</a:t>
            </a:fld>
            <a:endParaRPr lang="en-US" dirty="0"/>
          </a:p>
        </p:txBody>
      </p:sp>
    </p:spTree>
    <p:extLst>
      <p:ext uri="{BB962C8B-B14F-4D97-AF65-F5344CB8AC3E}">
        <p14:creationId xmlns:p14="http://schemas.microsoft.com/office/powerpoint/2010/main" val="409741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15</a:t>
            </a:fld>
            <a:endParaRPr lang="en-US" dirty="0"/>
          </a:p>
        </p:txBody>
      </p:sp>
    </p:spTree>
    <p:extLst>
      <p:ext uri="{BB962C8B-B14F-4D97-AF65-F5344CB8AC3E}">
        <p14:creationId xmlns:p14="http://schemas.microsoft.com/office/powerpoint/2010/main" val="2341771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16</a:t>
            </a:fld>
            <a:endParaRPr lang="en-US" dirty="0"/>
          </a:p>
        </p:txBody>
      </p:sp>
    </p:spTree>
    <p:extLst>
      <p:ext uri="{BB962C8B-B14F-4D97-AF65-F5344CB8AC3E}">
        <p14:creationId xmlns:p14="http://schemas.microsoft.com/office/powerpoint/2010/main" val="244373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Checkpoint….</a:t>
            </a:r>
          </a:p>
          <a:p>
            <a:pPr marL="171450" indent="-171450">
              <a:buFont typeface="Arial" pitchFamily="34" charset="0"/>
              <a:buChar char="•"/>
            </a:pPr>
            <a:r>
              <a:rPr lang="en-US" i="0" dirty="0" smtClean="0"/>
              <a:t>Review: </a:t>
            </a:r>
            <a:r>
              <a:rPr lang="en-US" i="1" dirty="0" smtClean="0"/>
              <a:t>we have just completed Executing the Project where we addressed……</a:t>
            </a:r>
          </a:p>
          <a:p>
            <a:pPr marL="171450" indent="-171450">
              <a:buFont typeface="Arial" pitchFamily="34" charset="0"/>
              <a:buChar char="•"/>
            </a:pPr>
            <a:r>
              <a:rPr lang="en-US" i="0" dirty="0" smtClean="0"/>
              <a:t>Preview: </a:t>
            </a:r>
            <a:r>
              <a:rPr lang="en-US" i="1" dirty="0" smtClean="0"/>
              <a:t>next, we want to discuss the</a:t>
            </a:r>
            <a:r>
              <a:rPr lang="en-US" i="1" baseline="0" dirty="0" smtClean="0"/>
              <a:t> last phase of the consulting cycle, Reviewing and Assessing….</a:t>
            </a:r>
          </a:p>
          <a:p>
            <a:pPr marL="171450" indent="-171450">
              <a:buFont typeface="Arial" pitchFamily="34" charset="0"/>
              <a:buChar char="•"/>
            </a:pPr>
            <a:r>
              <a:rPr lang="en-US" i="0" baseline="0" dirty="0" smtClean="0"/>
              <a:t>Big view: </a:t>
            </a:r>
            <a:r>
              <a:rPr lang="en-US" i="1" baseline="0" dirty="0" smtClean="0"/>
              <a:t>and, that’s important because to capitalize on the key learnings from each engagement we undertake, we want to repeat the successes and identify opportunities for improvement….</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a:t>
            </a:fld>
            <a:endParaRPr lang="en-US" dirty="0"/>
          </a:p>
        </p:txBody>
      </p:sp>
    </p:spTree>
    <p:extLst>
      <p:ext uri="{BB962C8B-B14F-4D97-AF65-F5344CB8AC3E}">
        <p14:creationId xmlns:p14="http://schemas.microsoft.com/office/powerpoint/2010/main" val="371146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In this</a:t>
            </a:r>
            <a:r>
              <a:rPr lang="en-US" i="1" baseline="0" dirty="0" smtClean="0"/>
              <a:t> module we will cover the following 4 key points…….l</a:t>
            </a:r>
            <a:r>
              <a:rPr lang="en-US" i="1" dirty="0" smtClean="0"/>
              <a:t>et me ask you to think about the last summer Olympics….remember</a:t>
            </a:r>
            <a:r>
              <a:rPr lang="en-US" i="1" baseline="0" dirty="0" smtClean="0"/>
              <a:t> when Michael Phelps swam that last race in which he won his final gold medal?…..as soon as he touched that touch pad, what was the first thing he did?.....yes, that’s right – he looked at the timer….why?.....yes, because he wanted to know how he did – if he beat the world record, his personal best, etc….then, when he got out of the pool, who was the first person he wanted to speak with?....yes, his coach….why his coach?……yes, he wanted to know what he did well and where opportunities were for improvement……</a:t>
            </a: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3</a:t>
            </a:fld>
            <a:endParaRPr lang="en-US" dirty="0"/>
          </a:p>
        </p:txBody>
      </p:sp>
    </p:spTree>
    <p:extLst>
      <p:ext uri="{BB962C8B-B14F-4D97-AF65-F5344CB8AC3E}">
        <p14:creationId xmlns:p14="http://schemas.microsoft.com/office/powerpoint/2010/main" val="23802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a:t>
            </a:r>
            <a:r>
              <a:rPr lang="en-US" i="1" baseline="0" dirty="0" smtClean="0"/>
              <a:t> since we don’t have a time clock or a swimming coach, what will we do as we conclude our projects to improve our performance on future engagements….we will review the following:</a:t>
            </a:r>
          </a:p>
          <a:p>
            <a:pPr marL="171450" indent="-171450">
              <a:buFont typeface="Arial" pitchFamily="34" charset="0"/>
              <a:buChar char="•"/>
            </a:pPr>
            <a:r>
              <a:rPr lang="en-US" i="1" baseline="0" dirty="0" smtClean="0"/>
              <a:t>Project performance….how well were the project objectives met? Where did we do well? Where might we have done better and how?</a:t>
            </a:r>
          </a:p>
          <a:p>
            <a:pPr marL="171450" indent="-171450">
              <a:buFont typeface="Arial" pitchFamily="34" charset="0"/>
              <a:buChar char="•"/>
            </a:pPr>
            <a:r>
              <a:rPr lang="en-US" i="1" baseline="0" dirty="0" smtClean="0"/>
              <a:t>Individual performance…..how well did the project team members do?....where did they excel and where were their opportunities for improvement?</a:t>
            </a:r>
          </a:p>
          <a:p>
            <a:pPr marL="171450" indent="-171450">
              <a:buFont typeface="Arial" pitchFamily="34" charset="0"/>
              <a:buChar char="•"/>
            </a:pPr>
            <a:r>
              <a:rPr lang="en-US" i="1" baseline="0" dirty="0" smtClean="0"/>
              <a:t>Our Solution Process……did our Solution Process work well? What might we do to add/change/delete steps or tasks to make that Solution Process even better on future engagement of this type?</a:t>
            </a:r>
          </a:p>
          <a:p>
            <a:pPr marL="171450" indent="-171450">
              <a:buFont typeface="Arial" pitchFamily="34" charset="0"/>
              <a:buChar char="•"/>
            </a:pPr>
            <a:r>
              <a:rPr lang="en-US" i="1" baseline="0" dirty="0" smtClean="0"/>
              <a:t>Budget and scheduling…..was the project completed on the estimated budget established as a part of the project? Did the project get completed on schedule? What are the key learning’s regarding project budget and project scheduling?</a:t>
            </a:r>
          </a:p>
          <a:p>
            <a:pPr marL="0" indent="0">
              <a:buFont typeface="Arial" pitchFamily="34" charset="0"/>
              <a:buNone/>
            </a:pPr>
            <a:r>
              <a:rPr lang="en-US" i="1" baseline="0" dirty="0" smtClean="0"/>
              <a:t>(Purple) team…..would one of you speak to how you have done a post-project assessment around either of these performance areas….then (red) team, how about you</a:t>
            </a:r>
            <a:r>
              <a:rPr lang="en-US" i="0" baseline="0" dirty="0" smtClean="0"/>
              <a:t>……(facilitate the discussion adding key points for consideration)…..</a:t>
            </a:r>
            <a:endParaRPr lang="en-US" i="0"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4</a:t>
            </a:fld>
            <a:endParaRPr lang="en-US" dirty="0"/>
          </a:p>
        </p:txBody>
      </p:sp>
    </p:spTree>
    <p:extLst>
      <p:ext uri="{BB962C8B-B14F-4D97-AF65-F5344CB8AC3E}">
        <p14:creationId xmlns:p14="http://schemas.microsoft.com/office/powerpoint/2010/main" val="21423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Next we would want to develop</a:t>
            </a:r>
            <a:r>
              <a:rPr lang="en-US" i="1" baseline="0" dirty="0" smtClean="0"/>
              <a:t> recommendations in several areas….can the (blue) team share approaches any of you have taken regarding recommendation for future projects….other team</a:t>
            </a:r>
            <a:r>
              <a:rPr lang="en-US" i="0" baseline="0" dirty="0" smtClean="0"/>
              <a:t>….(facilitate the discussion)…..</a:t>
            </a:r>
            <a:endParaRPr lang="en-US" i="0"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5</a:t>
            </a:fld>
            <a:endParaRPr lang="en-US" dirty="0"/>
          </a:p>
        </p:txBody>
      </p:sp>
    </p:spTree>
    <p:extLst>
      <p:ext uri="{BB962C8B-B14F-4D97-AF65-F5344CB8AC3E}">
        <p14:creationId xmlns:p14="http://schemas.microsoft.com/office/powerpoint/2010/main" val="375453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Often times, and especially</a:t>
            </a:r>
            <a:r>
              <a:rPr lang="en-US" i="1" baseline="0" dirty="0" smtClean="0"/>
              <a:t> on larger projects, there is an opportunity to celebrate the successful completion of an important project….do we have any volunteers that can share with us examples you have been a part of</a:t>
            </a:r>
            <a:r>
              <a:rPr lang="en-US" i="0" baseline="0" dirty="0" smtClean="0"/>
              <a:t>……(facilitate the discussion and confirm this key point:) </a:t>
            </a:r>
            <a:r>
              <a:rPr lang="en-US" i="1" baseline="0" dirty="0" smtClean="0"/>
              <a:t>even on projects that are not as successful as others, a post-project activity brings closure to the efforts made.</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6</a:t>
            </a:fld>
            <a:endParaRPr lang="en-US" dirty="0"/>
          </a:p>
        </p:txBody>
      </p:sp>
    </p:spTree>
    <p:extLst>
      <p:ext uri="{BB962C8B-B14F-4D97-AF65-F5344CB8AC3E}">
        <p14:creationId xmlns:p14="http://schemas.microsoft.com/office/powerpoint/2010/main" val="408782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Any questions on Reviewing and Assessing?</a:t>
            </a:r>
            <a:r>
              <a:rPr lang="en-US" i="0" dirty="0" smtClean="0"/>
              <a:t>….[facilitate</a:t>
            </a:r>
            <a:r>
              <a:rPr lang="en-US" i="0" baseline="0" dirty="0" smtClean="0"/>
              <a:t> the discussion]….</a:t>
            </a:r>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7</a:t>
            </a:fld>
            <a:endParaRPr lang="en-US" dirty="0"/>
          </a:p>
        </p:txBody>
      </p:sp>
    </p:spTree>
    <p:extLst>
      <p:ext uri="{BB962C8B-B14F-4D97-AF65-F5344CB8AC3E}">
        <p14:creationId xmlns:p14="http://schemas.microsoft.com/office/powerpoint/2010/main" val="79336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 nice “finishing touch” can be the Engagement Close Letter…..for external consultants</a:t>
            </a:r>
            <a:r>
              <a:rPr lang="en-US" i="1" baseline="0" dirty="0" smtClean="0"/>
              <a:t> in particular, one of the key points here is it brings the project to a “formal close” and alerts the client to the fact that future work would be conducted on a different SOW or other proposal…..</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8</a:t>
            </a:fld>
            <a:endParaRPr lang="en-US" dirty="0"/>
          </a:p>
        </p:txBody>
      </p:sp>
    </p:spTree>
    <p:extLst>
      <p:ext uri="{BB962C8B-B14F-4D97-AF65-F5344CB8AC3E}">
        <p14:creationId xmlns:p14="http://schemas.microsoft.com/office/powerpoint/2010/main" val="2962982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[facilitate</a:t>
            </a:r>
            <a:r>
              <a:rPr lang="en-US" i="0" baseline="0" dirty="0" smtClean="0"/>
              <a:t> the discussion; consider using teams]</a:t>
            </a:r>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9</a:t>
            </a:fld>
            <a:endParaRPr lang="en-US" dirty="0"/>
          </a:p>
        </p:txBody>
      </p:sp>
    </p:spTree>
    <p:extLst>
      <p:ext uri="{BB962C8B-B14F-4D97-AF65-F5344CB8AC3E}">
        <p14:creationId xmlns:p14="http://schemas.microsoft.com/office/powerpoint/2010/main" val="3217556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d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r>
              <a:rPr lang="en-US" smtClean="0"/>
              <a:t>Click to edit Master title style</a:t>
            </a:r>
            <a:endParaRPr lang="en-US" dirty="0"/>
          </a:p>
        </p:txBody>
      </p:sp>
      <p:sp>
        <p:nvSpPr>
          <p:cNvPr id="7" name="Rectangle 6"/>
          <p:cNvSpPr/>
          <p:nvPr/>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6519411" y="6360186"/>
            <a:ext cx="2335269" cy="444477"/>
          </a:xfrm>
          <a:prstGeom prst="rect">
            <a:avLst/>
          </a:prstGeom>
        </p:spPr>
      </p:pic>
      <p:sp>
        <p:nvSpPr>
          <p:cNvPr id="12" name="Slide Number Placeholder 5"/>
          <p:cNvSpPr txBox="1">
            <a:spLocks/>
          </p:cNvSpPr>
          <p:nvPr/>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4" name="Picture 13"/>
          <p:cNvPicPr>
            <a:picLocks noChangeAspect="1"/>
          </p:cNvPicPr>
          <p:nvPr/>
        </p:nvPicPr>
        <p:blipFill>
          <a:blip r:embed="rId4"/>
          <a:stretch>
            <a:fillRect/>
          </a:stretch>
        </p:blipFill>
        <p:spPr>
          <a:xfrm>
            <a:off x="5996887" y="1771917"/>
            <a:ext cx="3188182" cy="3564146"/>
          </a:xfrm>
          <a:prstGeom prst="rect">
            <a:avLst/>
          </a:prstGeom>
        </p:spPr>
      </p:pic>
      <p:sp>
        <p:nvSpPr>
          <p:cNvPr id="15" name="TextBox 14"/>
          <p:cNvSpPr txBox="1"/>
          <p:nvPr/>
        </p:nvSpPr>
        <p:spPr>
          <a:xfrm>
            <a:off x="680960" y="6565612"/>
            <a:ext cx="3357009" cy="246221"/>
          </a:xfrm>
          <a:prstGeom prst="rect">
            <a:avLst/>
          </a:prstGeom>
          <a:noFill/>
        </p:spPr>
        <p:txBody>
          <a:bodyPr wrap="none" rtlCol="0">
            <a:spAutoFit/>
          </a:bodyPr>
          <a:lstStyle/>
          <a:p>
            <a:pPr algn="l"/>
            <a:r>
              <a:rPr lang="en-US" sz="1000" dirty="0" smtClean="0">
                <a:solidFill>
                  <a:srgbClr val="00467F"/>
                </a:solidFill>
                <a:latin typeface="Franklin Gothic Book"/>
                <a:cs typeface="Franklin Gothic Book"/>
              </a:rPr>
              <a:t>Copyright </a:t>
            </a:r>
            <a:r>
              <a:rPr lang="en-US" sz="1000" dirty="0" smtClean="0">
                <a:solidFill>
                  <a:srgbClr val="00467F"/>
                </a:solidFill>
                <a:latin typeface="Franklin Gothic Book"/>
                <a:cs typeface="Franklin Gothic Book"/>
              </a:rPr>
              <a:t>1992-2016, </a:t>
            </a:r>
            <a:r>
              <a:rPr lang="en-US" sz="1000" dirty="0" smtClean="0">
                <a:solidFill>
                  <a:srgbClr val="00467F"/>
                </a:solidFill>
                <a:latin typeface="Franklin Gothic Book"/>
                <a:cs typeface="Franklin Gothic Book"/>
              </a:rPr>
              <a:t>Leadership Strategies, Inc. - </a:t>
            </a:r>
            <a:r>
              <a:rPr lang="en-US" sz="1000" dirty="0" smtClean="0">
                <a:solidFill>
                  <a:srgbClr val="00467F"/>
                </a:solidFill>
                <a:latin typeface="Franklin Gothic Book"/>
                <a:cs typeface="Franklin Gothic Book"/>
              </a:rPr>
              <a:t>V16.01</a:t>
            </a:r>
            <a:endParaRPr lang="en-US" sz="1000" dirty="0" smtClean="0">
              <a:solidFill>
                <a:srgbClr val="00467F"/>
              </a:solidFill>
              <a:latin typeface="Franklin Gothic Book"/>
              <a:cs typeface="Franklin Gothic Book"/>
            </a:endParaRPr>
          </a:p>
        </p:txBody>
      </p:sp>
      <p:sp>
        <p:nvSpPr>
          <p:cNvPr id="16" name="TextBox 15"/>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709988" y="6565900"/>
            <a:ext cx="2266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eaLnBrk="1" hangingPunct="1">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6" name="TextBox 5"/>
          <p:cNvSpPr txBox="1">
            <a:spLocks noChangeArrowheads="1"/>
          </p:cNvSpPr>
          <p:nvPr userDrawn="1"/>
        </p:nvSpPr>
        <p:spPr bwMode="auto">
          <a:xfrm>
            <a:off x="414338"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eaLnBrk="1" hangingPunct="1">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8"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43219808-9B2A-4404-88B2-94B628D6694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500608" y="6356607"/>
            <a:ext cx="2354072" cy="448056"/>
          </a:xfrm>
          <a:prstGeom prst="rect">
            <a:avLst/>
          </a:prstGeom>
        </p:spPr>
      </p:pic>
      <p:sp>
        <p:nvSpPr>
          <p:cNvPr id="3" name="TextBox 2"/>
          <p:cNvSpPr txBox="1"/>
          <p:nvPr userDrawn="1"/>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a:t>
            </a:r>
            <a:r>
              <a:rPr lang="en-US" sz="1000" baseline="0" dirty="0" smtClean="0">
                <a:solidFill>
                  <a:schemeClr val="bg1"/>
                </a:solidFill>
                <a:latin typeface="Franklin Gothic Book"/>
                <a:cs typeface="Franklin Gothic Book"/>
              </a:rPr>
              <a:t>1992-2016, </a:t>
            </a:r>
            <a:r>
              <a:rPr lang="en-US" sz="1000" baseline="0" dirty="0" smtClean="0">
                <a:solidFill>
                  <a:schemeClr val="bg1"/>
                </a:solidFill>
                <a:latin typeface="Franklin Gothic Book"/>
                <a:cs typeface="Franklin Gothic Book"/>
              </a:rPr>
              <a:t>Leadership Strategies, Inc. </a:t>
            </a:r>
            <a:r>
              <a:rPr lang="en-US" sz="1000" baseline="0" dirty="0" smtClean="0">
                <a:solidFill>
                  <a:schemeClr val="bg1"/>
                </a:solidFill>
                <a:latin typeface="Franklin Gothic Book"/>
                <a:cs typeface="Franklin Gothic Book"/>
              </a:rPr>
              <a:t>V16.01</a:t>
            </a:r>
            <a:endParaRPr lang="en-US" sz="1000" baseline="0" dirty="0" smtClean="0">
              <a:solidFill>
                <a:schemeClr val="bg1"/>
              </a:solidFill>
              <a:latin typeface="Franklin Gothic Book"/>
              <a:cs typeface="Franklin Gothic Book"/>
            </a:endParaRPr>
          </a:p>
        </p:txBody>
      </p:sp>
      <p:sp>
        <p:nvSpPr>
          <p:cNvPr id="6" name="TextBox 5"/>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8"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
        <p:nvSpPr>
          <p:cNvPr id="9"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5681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457200" cy="365125"/>
          </a:xfrm>
        </p:spPr>
        <p:txBody>
          <a:bodyPr anchor="b"/>
          <a:lstStyle>
            <a:lvl1pPr algn="l">
              <a:defRPr sz="1000">
                <a:solidFill>
                  <a:schemeClr val="bg1"/>
                </a:solidFill>
              </a:defRPr>
            </a:lvl1pPr>
          </a:lstStyle>
          <a:p>
            <a:fld id="{72776919-FB17-4522-B863-258834BA748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381000" cy="365125"/>
          </a:xfrm>
        </p:spPr>
        <p:txBody>
          <a:bodyPr anchor="b"/>
          <a:lstStyle>
            <a:lvl1pPr algn="l">
              <a:defRPr sz="1000">
                <a:solidFill>
                  <a:schemeClr val="bg1"/>
                </a:solidFill>
              </a:defRPr>
            </a:lvl1pPr>
          </a:lstStyle>
          <a:p>
            <a:fld id="{1629BB7F-B0D9-4018-881C-3262A51A97A1}"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9"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10" name="TextBox 9"/>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4"/>
          </p:nvPr>
        </p:nvSpPr>
        <p:spPr>
          <a:xfrm>
            <a:off x="0" y="6446838"/>
            <a:ext cx="457200" cy="365125"/>
          </a:xfrm>
        </p:spPr>
        <p:txBody>
          <a:bodyPr anchor="b"/>
          <a:lstStyle>
            <a:lvl1pPr algn="l">
              <a:defRPr sz="1000">
                <a:solidFill>
                  <a:schemeClr val="bg1"/>
                </a:solidFill>
              </a:defRPr>
            </a:lvl1pPr>
          </a:lstStyle>
          <a:p>
            <a:fld id="{B07C9D45-70B9-44AF-B850-E8F354D7971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grpSp>
        <p:nvGrpSpPr>
          <p:cNvPr id="2" name="Group 22"/>
          <p:cNvGrpSpPr>
            <a:grpSpLocks/>
          </p:cNvGrpSpPr>
          <p:nvPr userDrawn="1"/>
        </p:nvGrpSpPr>
        <p:grpSpPr bwMode="auto">
          <a:xfrm>
            <a:off x="76200" y="381000"/>
            <a:ext cx="8991600" cy="5029200"/>
            <a:chOff x="76200" y="381000"/>
            <a:chExt cx="8991600" cy="5029200"/>
          </a:xfrm>
        </p:grpSpPr>
        <p:sp>
          <p:nvSpPr>
            <p:cNvPr id="9" name="Rectangle 8"/>
            <p:cNvSpPr/>
            <p:nvPr userDrawn="1"/>
          </p:nvSpPr>
          <p:spPr>
            <a:xfrm>
              <a:off x="5257800" y="381000"/>
              <a:ext cx="3108960" cy="4937760"/>
            </a:xfrm>
            <a:prstGeom prst="rect">
              <a:avLst/>
            </a:prstGeom>
            <a:noFill/>
          </p:spPr>
          <p:txBody>
            <a:bodyPr wrap="none">
              <a:spAutoFit/>
            </a:bodyPr>
            <a:lstStyle/>
            <a:p>
              <a:pPr algn="ctr">
                <a:defRPr/>
              </a:pPr>
              <a:r>
                <a:rPr lang="en-US" sz="40000" b="0" dirty="0">
                  <a:ln w="152400" cmpd="sng">
                    <a:solidFill>
                      <a:schemeClr val="bg1"/>
                    </a:solidFill>
                    <a:prstDash val="solid"/>
                  </a:ln>
                  <a:noFill/>
                  <a:latin typeface="Arial Black" pitchFamily="34" charset="0"/>
                  <a:cs typeface="+mn-cs"/>
                </a:rPr>
                <a:t>?</a:t>
              </a:r>
            </a:p>
          </p:txBody>
        </p:sp>
        <p:grpSp>
          <p:nvGrpSpPr>
            <p:cNvPr id="3" name="Group 73"/>
            <p:cNvGrpSpPr>
              <a:grpSpLocks/>
            </p:cNvGrpSpPr>
            <p:nvPr userDrawn="1"/>
          </p:nvGrpSpPr>
          <p:grpSpPr bwMode="auto">
            <a:xfrm>
              <a:off x="76200" y="4191000"/>
              <a:ext cx="8991600" cy="1219200"/>
              <a:chOff x="76200" y="4191000"/>
              <a:chExt cx="8991600" cy="1219200"/>
            </a:xfrm>
          </p:grpSpPr>
          <p:sp>
            <p:nvSpPr>
              <p:cNvPr id="11" name="Rectangle 10"/>
              <p:cNvSpPr/>
              <p:nvPr userDrawn="1"/>
            </p:nvSpPr>
            <p:spPr>
              <a:xfrm>
                <a:off x="6096000" y="4191000"/>
                <a:ext cx="1295400" cy="12192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8" name="Group 70"/>
              <p:cNvGrpSpPr>
                <a:grpSpLocks/>
              </p:cNvGrpSpPr>
              <p:nvPr userDrawn="1"/>
            </p:nvGrpSpPr>
            <p:grpSpPr bwMode="auto">
              <a:xfrm>
                <a:off x="76200" y="4288536"/>
                <a:ext cx="8991600" cy="893064"/>
                <a:chOff x="76200" y="4288536"/>
                <a:chExt cx="8991600" cy="893064"/>
              </a:xfrm>
            </p:grpSpPr>
            <p:grpSp>
              <p:nvGrpSpPr>
                <p:cNvPr id="10" name="Group 69"/>
                <p:cNvGrpSpPr>
                  <a:grpSpLocks/>
                </p:cNvGrpSpPr>
                <p:nvPr userDrawn="1"/>
              </p:nvGrpSpPr>
              <p:grpSpPr bwMode="auto">
                <a:xfrm>
                  <a:off x="6236208" y="4288536"/>
                  <a:ext cx="1014984" cy="886968"/>
                  <a:chOff x="6236208" y="4288536"/>
                  <a:chExt cx="1014984" cy="886968"/>
                </a:xfrm>
              </p:grpSpPr>
              <p:cxnSp>
                <p:nvCxnSpPr>
                  <p:cNvPr id="20" name="Straight Connector 19"/>
                  <p:cNvCxnSpPr/>
                  <p:nvPr userDrawn="1"/>
                </p:nvCxnSpPr>
                <p:spPr>
                  <a:xfrm>
                    <a:off x="6235700" y="4287838"/>
                    <a:ext cx="1016000"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35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251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68"/>
                <p:cNvGrpSpPr>
                  <a:grpSpLocks/>
                </p:cNvGrpSpPr>
                <p:nvPr userDrawn="1"/>
              </p:nvGrpSpPr>
              <p:grpSpPr bwMode="auto">
                <a:xfrm>
                  <a:off x="76200" y="5175504"/>
                  <a:ext cx="6120384" cy="0"/>
                  <a:chOff x="76200" y="5175504"/>
                  <a:chExt cx="6120384" cy="0"/>
                </a:xfrm>
              </p:grpSpPr>
              <p:cxnSp>
                <p:nvCxnSpPr>
                  <p:cNvPr id="18" name="Straight Connector 17"/>
                  <p:cNvCxnSpPr/>
                  <p:nvPr userDrawn="1"/>
                </p:nvCxnSpPr>
                <p:spPr>
                  <a:xfrm>
                    <a:off x="1066800" y="2147483647"/>
                    <a:ext cx="51292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76200" y="2147483647"/>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67"/>
                <p:cNvGrpSpPr>
                  <a:grpSpLocks/>
                </p:cNvGrpSpPr>
                <p:nvPr userDrawn="1"/>
              </p:nvGrpSpPr>
              <p:grpSpPr bwMode="auto">
                <a:xfrm>
                  <a:off x="7251192" y="5175504"/>
                  <a:ext cx="1816608" cy="6096"/>
                  <a:chOff x="7251192" y="5175504"/>
                  <a:chExt cx="1816608" cy="6096"/>
                </a:xfrm>
              </p:grpSpPr>
              <p:cxnSp>
                <p:nvCxnSpPr>
                  <p:cNvPr id="16" name="Straight Connector 15"/>
                  <p:cNvCxnSpPr/>
                  <p:nvPr userDrawn="1"/>
                </p:nvCxnSpPr>
                <p:spPr>
                  <a:xfrm flipV="1">
                    <a:off x="7251700" y="5175250"/>
                    <a:ext cx="1014413" cy="635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001000" y="5175250"/>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grpSp>
      <p:cxnSp>
        <p:nvCxnSpPr>
          <p:cNvPr id="23" name="Straight Connector 22"/>
          <p:cNvCxnSpPr/>
          <p:nvPr userDrawn="1"/>
        </p:nvCxnSpPr>
        <p:spPr bwMode="auto">
          <a:xfrm>
            <a:off x="609600" y="5181600"/>
            <a:ext cx="55864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auto">
          <a:xfrm>
            <a:off x="76200" y="5181600"/>
            <a:ext cx="7620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pitchFamily="34" charset="0"/>
                <a:cs typeface="Franklin Gothic Book" pitchFamily="34" charset="0"/>
              </a:defRPr>
            </a:lvl1pPr>
          </a:lstStyle>
          <a:p>
            <a:r>
              <a:rPr lang="en-US" dirty="0" smtClean="0"/>
              <a:t>Click to edit Master title style</a:t>
            </a:r>
            <a:endParaRPr lang="en-US" dirty="0"/>
          </a:p>
        </p:txBody>
      </p:sp>
      <p:sp>
        <p:nvSpPr>
          <p:cNvPr id="27" name="Text Placeholder 9"/>
          <p:cNvSpPr>
            <a:spLocks noGrp="1"/>
          </p:cNvSpPr>
          <p:nvPr>
            <p:ph type="body" sz="quarter" idx="13"/>
          </p:nvPr>
        </p:nvSpPr>
        <p:spPr>
          <a:xfrm>
            <a:off x="758952" y="2514600"/>
            <a:ext cx="4471416"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Slide Number Placeholder 5"/>
          <p:cNvSpPr>
            <a:spLocks noGrp="1"/>
          </p:cNvSpPr>
          <p:nvPr>
            <p:ph type="sldNum" sz="quarter" idx="14"/>
          </p:nvPr>
        </p:nvSpPr>
        <p:spPr>
          <a:xfrm>
            <a:off x="0" y="6446838"/>
            <a:ext cx="533400" cy="365125"/>
          </a:xfrm>
        </p:spPr>
        <p:txBody>
          <a:bodyPr anchor="b"/>
          <a:lstStyle>
            <a:lvl1pPr algn="ctr">
              <a:defRPr sz="1000">
                <a:solidFill>
                  <a:schemeClr val="bg1"/>
                </a:solidFill>
              </a:defRPr>
            </a:lvl1pPr>
          </a:lstStyle>
          <a:p>
            <a:fld id="{8663F1C4-7898-4EF6-99F4-E1BE05FB5B77}"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58952" y="1298448"/>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533400" cy="365125"/>
          </a:xfrm>
        </p:spPr>
        <p:txBody>
          <a:bodyPr anchor="b"/>
          <a:lstStyle>
            <a:lvl1pPr algn="ctr">
              <a:defRPr sz="1000">
                <a:solidFill>
                  <a:schemeClr val="bg1"/>
                </a:solidFill>
              </a:defRPr>
            </a:lvl1pPr>
          </a:lstStyle>
          <a:p>
            <a:fld id="{E2FD2777-F157-4C86-A524-FFB544CC5980}"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ll-in-the-blanks in manu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86384" y="137160"/>
            <a:ext cx="8074152" cy="1143000"/>
          </a:xfrm>
        </p:spPr>
        <p:txBody>
          <a:bodyPr>
            <a:noAutofit/>
          </a:bodyPr>
          <a:lstStyle>
            <a:lvl1pPr>
              <a:defRPr sz="4800">
                <a:solidFill>
                  <a:schemeClr val="bg1"/>
                </a:solidFill>
                <a:latin typeface="Franklin Gothic Medium" pitchFamily="34" charset="0"/>
                <a:cs typeface="Franklin Gothic Medium"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783390" y="1457760"/>
            <a:ext cx="8071290" cy="4898590"/>
          </a:xfrm>
        </p:spPr>
        <p:txBody>
          <a:bodyPr/>
          <a:lstStyle>
            <a:lvl1pPr marL="0" indent="0">
              <a:buClr>
                <a:srgbClr val="99AB21"/>
              </a:buClr>
              <a:buNone/>
              <a:defRPr>
                <a:solidFill>
                  <a:schemeClr val="bg1"/>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chemeClr val="bg1"/>
                </a:solidFill>
                <a:latin typeface="Franklin Gothic Book"/>
                <a:cs typeface="Franklin Gothic Book"/>
              </a:defRPr>
            </a:lvl3pPr>
            <a:lvl4pPr>
              <a:buClr>
                <a:srgbClr val="99AB21"/>
              </a:buClr>
              <a:defRPr>
                <a:solidFill>
                  <a:schemeClr val="bg1"/>
                </a:solidFill>
                <a:latin typeface="Franklin Gothic Book"/>
                <a:cs typeface="Franklin Gothic Book"/>
              </a:defRPr>
            </a:lvl4pPr>
            <a:lvl5pPr>
              <a:buClr>
                <a:srgbClr val="99AB21"/>
              </a:buClr>
              <a:defRPr>
                <a:solidFill>
                  <a:schemeClr val="bg1"/>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152400" y="6446838"/>
            <a:ext cx="495300" cy="365125"/>
          </a:xfrm>
        </p:spPr>
        <p:txBody>
          <a:bodyPr anchor="b"/>
          <a:lstStyle>
            <a:lvl1pPr>
              <a:defRPr sz="1000">
                <a:solidFill>
                  <a:schemeClr val="bg1"/>
                </a:solidFill>
              </a:defRPr>
            </a:lvl1pPr>
          </a:lstStyle>
          <a:p>
            <a:fld id="{1E39F939-5B1E-49B7-9AF3-E7BE804FC8D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e Play &amp; Exercises">
    <p:spTree>
      <p:nvGrpSpPr>
        <p:cNvPr id="1" name=""/>
        <p:cNvGrpSpPr/>
        <p:nvPr/>
      </p:nvGrpSpPr>
      <p:grpSpPr>
        <a:xfrm>
          <a:off x="0" y="0"/>
          <a:ext cx="0" cy="0"/>
          <a:chOff x="0" y="0"/>
          <a:chExt cx="0" cy="0"/>
        </a:xfrm>
      </p:grpSpPr>
      <p:sp>
        <p:nvSpPr>
          <p:cNvPr id="4" name="Freeform 3"/>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6858000"/>
                </a:lnTo>
                <a:lnTo>
                  <a:pt x="0" y="6858000"/>
                </a:lnTo>
                <a:lnTo>
                  <a:pt x="0" y="0"/>
                </a:lnTo>
                <a:close/>
              </a:path>
            </a:pathLst>
          </a:cu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758952" y="2514600"/>
            <a:ext cx="4498848"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0" y="6446838"/>
            <a:ext cx="342900" cy="365125"/>
          </a:xfrm>
        </p:spPr>
        <p:txBody>
          <a:bodyPr anchor="b"/>
          <a:lstStyle>
            <a:lvl1pPr algn="ctr">
              <a:defRPr sz="1000">
                <a:solidFill>
                  <a:schemeClr val="bg1"/>
                </a:solidFill>
              </a:defRPr>
            </a:lvl1pPr>
          </a:lstStyle>
          <a:p>
            <a:fld id="{D07ECC83-96C6-4EE3-8CB4-29417B3FED7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286462A8-5F93-4AFF-816A-0949833867AE}"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107950"/>
            <a:ext cx="79041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76250" y="6356350"/>
            <a:ext cx="3971925" cy="365125"/>
          </a:xfrm>
          <a:prstGeom prst="rect">
            <a:avLst/>
          </a:prstGeom>
        </p:spPr>
        <p:txBody>
          <a:bodyPr vert="horz" lIns="91440" tIns="45720" rIns="91440" bIns="45720" rtlCol="0" anchor="ctr"/>
          <a:lstStyle>
            <a:lvl1pPr algn="l" eaLnBrk="0" hangingPunct="0">
              <a:defRPr sz="1200" dirty="0">
                <a:solidFill>
                  <a:srgbClr val="00467F"/>
                </a:solidFill>
                <a:latin typeface="Franklin Gothic Book"/>
                <a:cs typeface="Franklin Gothic Book"/>
              </a:defRPr>
            </a:lvl1pPr>
          </a:lstStyle>
          <a:p>
            <a:pPr>
              <a:defRPr/>
            </a:pPr>
            <a:r>
              <a:rPr lang="en-US" dirty="0" smtClean="0"/>
              <a:t>Copyright 1992-2016, Leadership Strategies, Inc. V16.01</a:t>
            </a:r>
          </a:p>
          <a:p>
            <a:pPr>
              <a:defRPr/>
            </a:pPr>
            <a:endParaRPr lang="en-US" dirty="0"/>
          </a:p>
        </p:txBody>
      </p:sp>
      <p:sp>
        <p:nvSpPr>
          <p:cNvPr id="6" name="Slide Number Placeholder 5"/>
          <p:cNvSpPr>
            <a:spLocks noGrp="1"/>
          </p:cNvSpPr>
          <p:nvPr>
            <p:ph type="sldNum" sz="quarter" idx="4"/>
          </p:nvPr>
        </p:nvSpPr>
        <p:spPr>
          <a:xfrm>
            <a:off x="8294688" y="6356350"/>
            <a:ext cx="3921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A923CB4-BF81-4B01-B3DC-C955297ACFA8}" type="slidenum">
              <a:rPr lang="en-US" altLang="en-US"/>
              <a:pPr/>
              <a:t>‹#›</a:t>
            </a:fld>
            <a:endParaRPr lang="en-US" altLang="en-US" dirty="0"/>
          </a:p>
        </p:txBody>
      </p:sp>
      <p:sp>
        <p:nvSpPr>
          <p:cNvPr id="7" name="Footer Placeholder 4"/>
          <p:cNvSpPr txBox="1">
            <a:spLocks/>
          </p:cNvSpPr>
          <p:nvPr/>
        </p:nvSpPr>
        <p:spPr>
          <a:xfrm>
            <a:off x="4183063" y="6356350"/>
            <a:ext cx="3863975" cy="365125"/>
          </a:xfrm>
          <a:prstGeom prst="rect">
            <a:avLst/>
          </a:prstGeom>
        </p:spPr>
        <p:txBody>
          <a:bodyPr anchor="ctr"/>
          <a:lstStyle>
            <a:lvl1pPr algn="l">
              <a:defRPr sz="1200">
                <a:solidFill>
                  <a:schemeClr val="tx1">
                    <a:tint val="75000"/>
                  </a:schemeClr>
                </a:solidFill>
              </a:defRPr>
            </a:lvl1pPr>
          </a:lstStyle>
          <a:p>
            <a:pPr algn="ctr" defTabSz="457200" eaLnBrk="1" fontAlgn="auto" hangingPunct="1">
              <a:spcBef>
                <a:spcPts val="0"/>
              </a:spcBef>
              <a:spcAft>
                <a:spcPts val="0"/>
              </a:spcAft>
              <a:defRPr/>
            </a:pPr>
            <a:r>
              <a:rPr lang="en-US" b="0" dirty="0" smtClean="0">
                <a:solidFill>
                  <a:srgbClr val="00467F"/>
                </a:solidFill>
                <a:latin typeface="Franklin Gothic Book"/>
                <a:cs typeface="Franklin Gothic Book"/>
              </a:rPr>
              <a:t>Duplication prohibited without consent.</a:t>
            </a:r>
          </a:p>
          <a:p>
            <a:pPr defTabSz="457200" eaLnBrk="1" fontAlgn="auto" hangingPunct="1">
              <a:spcBef>
                <a:spcPts val="0"/>
              </a:spcBef>
              <a:spcAft>
                <a:spcPts val="0"/>
              </a:spcAft>
              <a:defRPr/>
            </a:pPr>
            <a:endParaRPr lang="en-US" b="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00467F"/>
          </a:solidFill>
          <a:latin typeface="Franklin Gothic Medium"/>
          <a:ea typeface="Franklin Gothic Medium" pitchFamily="34" charset="0"/>
          <a:cs typeface="Franklin Gothic Medium"/>
        </a:defRPr>
      </a:lvl1pPr>
      <a:lvl2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2pPr>
      <a:lvl3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3pPr>
      <a:lvl4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4pPr>
      <a:lvl5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5pPr>
      <a:lvl6pPr marL="4572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6pPr>
      <a:lvl7pPr marL="9144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7pPr>
      <a:lvl8pPr marL="13716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8pPr>
      <a:lvl9pPr marL="18288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00467F"/>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00467F"/>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00467F"/>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1</a:t>
            </a:fld>
            <a:endParaRPr lang="en-US" dirty="0"/>
          </a:p>
        </p:txBody>
      </p:sp>
      <p:sp>
        <p:nvSpPr>
          <p:cNvPr id="5" name="Title 1"/>
          <p:cNvSpPr txBox="1">
            <a:spLocks/>
          </p:cNvSpPr>
          <p:nvPr/>
        </p:nvSpPr>
        <p:spPr>
          <a:xfrm>
            <a:off x="0" y="5180705"/>
            <a:ext cx="9144000" cy="952499"/>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80000"/>
              </a:lnSpc>
              <a:spcBef>
                <a:spcPct val="0"/>
              </a:spcBef>
              <a:spcAft>
                <a:spcPts val="0"/>
              </a:spcAft>
              <a:buClrTx/>
              <a:buSzTx/>
              <a:buFontTx/>
              <a:buNone/>
              <a:tabLst/>
              <a:defRPr/>
            </a:pPr>
            <a:r>
              <a:rPr lang="en-US" sz="6000" cap="all" spc="-300" dirty="0" smtClean="0">
                <a:solidFill>
                  <a:schemeClr val="bg1"/>
                </a:solidFill>
                <a:latin typeface="Franklin Gothic Medium"/>
                <a:ea typeface="+mj-ea"/>
                <a:cs typeface="Franklin Gothic Medium"/>
              </a:rPr>
              <a:t>XI</a:t>
            </a:r>
            <a:r>
              <a:rPr kumimoji="0" lang="en-US" sz="6000" b="0" i="0" u="none" strike="noStrike" kern="1200" cap="all" spc="-300" normalizeH="0" baseline="0" noProof="0" dirty="0" smtClean="0">
                <a:ln>
                  <a:noFill/>
                </a:ln>
                <a:solidFill>
                  <a:schemeClr val="bg1"/>
                </a:solidFill>
                <a:effectLst/>
                <a:uLnTx/>
                <a:uFillTx/>
                <a:latin typeface="Franklin Gothic Medium"/>
                <a:ea typeface="+mj-ea"/>
                <a:cs typeface="Franklin Gothic Medium"/>
              </a:rPr>
              <a:t>. REVIEWING &amp; ASSESSING</a:t>
            </a:r>
            <a:endParaRPr kumimoji="0" lang="en-US" sz="6000" b="0" i="0" u="none" strike="noStrike" kern="1200" cap="all" spc="-300"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2" name="Picture 1" descr="bad-online-review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75194" cy="4910667"/>
          </a:xfrm>
          <a:prstGeom prst="rect">
            <a:avLst/>
          </a:prstGeom>
        </p:spPr>
      </p:pic>
    </p:spTree>
    <p:extLst>
      <p:ext uri="{BB962C8B-B14F-4D97-AF65-F5344CB8AC3E}">
        <p14:creationId xmlns:p14="http://schemas.microsoft.com/office/powerpoint/2010/main" val="17760189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Sample Engagement Close Letter</a:t>
            </a:r>
            <a:endParaRPr lang="en-US" sz="4300" dirty="0"/>
          </a:p>
        </p:txBody>
      </p:sp>
      <p:sp>
        <p:nvSpPr>
          <p:cNvPr id="5" name="Slide Number Placeholder 4"/>
          <p:cNvSpPr>
            <a:spLocks noGrp="1"/>
          </p:cNvSpPr>
          <p:nvPr>
            <p:ph type="sldNum" sz="quarter" idx="10"/>
          </p:nvPr>
        </p:nvSpPr>
        <p:spPr/>
        <p:txBody>
          <a:bodyPr/>
          <a:lstStyle/>
          <a:p>
            <a:fld id="{D3A7A54F-1440-6D43-BEC7-AA5E25BCB837}" type="slidenum">
              <a:rPr lang="en-US" smtClean="0"/>
              <a:pPr/>
              <a:t>10</a:t>
            </a:fld>
            <a:endParaRPr lang="en-US" dirty="0"/>
          </a:p>
        </p:txBody>
      </p:sp>
      <p:sp>
        <p:nvSpPr>
          <p:cNvPr id="3" name="TextBox 2"/>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11-6</a:t>
            </a:r>
            <a:endParaRPr lang="en-US" sz="1400" dirty="0">
              <a:solidFill>
                <a:srgbClr val="002C54"/>
              </a:solidFill>
              <a:latin typeface="Arial Black" pitchFamily="34" charset="0"/>
            </a:endParaRPr>
          </a:p>
        </p:txBody>
      </p:sp>
      <p:pic>
        <p:nvPicPr>
          <p:cNvPr id="4" name="Picture 3"/>
          <p:cNvPicPr>
            <a:picLocks noChangeAspect="1"/>
          </p:cNvPicPr>
          <p:nvPr/>
        </p:nvPicPr>
        <p:blipFill rotWithShape="1">
          <a:blip r:embed="rId3"/>
          <a:srcRect l="-4550"/>
          <a:stretch/>
        </p:blipFill>
        <p:spPr>
          <a:xfrm>
            <a:off x="1572126" y="1195918"/>
            <a:ext cx="6045555" cy="5084593"/>
          </a:xfrm>
          <a:prstGeom prst="rect">
            <a:avLst/>
          </a:prstGeom>
          <a:solidFill>
            <a:schemeClr val="bg1"/>
          </a:solidFill>
          <a:ln w="19050">
            <a:noFill/>
          </a:ln>
        </p:spPr>
      </p:pic>
    </p:spTree>
    <p:extLst>
      <p:ext uri="{BB962C8B-B14F-4D97-AF65-F5344CB8AC3E}">
        <p14:creationId xmlns:p14="http://schemas.microsoft.com/office/powerpoint/2010/main" val="6842251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9FD61F-2294-5D42-A9D7-9928D42B3773}" type="slidenum">
              <a:rPr lang="en-US" smtClean="0"/>
              <a:pPr/>
              <a:t>11</a:t>
            </a:fld>
            <a:endParaRPr lang="en-US" dirty="0"/>
          </a:p>
        </p:txBody>
      </p:sp>
      <p:sp>
        <p:nvSpPr>
          <p:cNvPr id="6" name="Title 5"/>
          <p:cNvSpPr>
            <a:spLocks noGrp="1"/>
          </p:cNvSpPr>
          <p:nvPr>
            <p:ph type="title"/>
          </p:nvPr>
        </p:nvSpPr>
        <p:spPr>
          <a:xfrm>
            <a:off x="783390" y="1666520"/>
            <a:ext cx="8071290" cy="1694614"/>
          </a:xfrm>
        </p:spPr>
        <p:txBody>
          <a:bodyPr anchor="ctr"/>
          <a:lstStyle/>
          <a:p>
            <a:r>
              <a:rPr lang="en-US" sz="7800" dirty="0" smtClean="0">
                <a:latin typeface="Franklin Gothic Medium"/>
                <a:cs typeface="Franklin Gothic Medium"/>
              </a:rPr>
              <a:t>MODULE REVIEW </a:t>
            </a:r>
            <a:br>
              <a:rPr lang="en-US" sz="7800" dirty="0" smtClean="0">
                <a:latin typeface="Franklin Gothic Medium"/>
                <a:cs typeface="Franklin Gothic Medium"/>
              </a:rPr>
            </a:br>
            <a:r>
              <a:rPr lang="en-US" sz="7800" dirty="0" smtClean="0">
                <a:latin typeface="Franklin Gothic Medium"/>
                <a:cs typeface="Franklin Gothic Medium"/>
              </a:rPr>
              <a:t>REVIEWING &amp; ASSESSING</a:t>
            </a:r>
            <a:endParaRPr lang="en-US" sz="7800" dirty="0">
              <a:latin typeface="Franklin Gothic Medium"/>
              <a:cs typeface="Franklin Gothic Medium"/>
            </a:endParaRPr>
          </a:p>
        </p:txBody>
      </p:sp>
      <p:pic>
        <p:nvPicPr>
          <p:cNvPr id="7" name="Picture 6"/>
          <p:cNvPicPr>
            <a:picLocks noChangeAspect="1"/>
          </p:cNvPicPr>
          <p:nvPr/>
        </p:nvPicPr>
        <p:blipFill>
          <a:blip r:embed="rId3"/>
          <a:stretch>
            <a:fillRect/>
          </a:stretch>
        </p:blipFill>
        <p:spPr>
          <a:xfrm>
            <a:off x="6400799" y="2767297"/>
            <a:ext cx="2453881" cy="2102460"/>
          </a:xfrm>
          <a:prstGeom prst="rect">
            <a:avLst/>
          </a:prstGeom>
        </p:spPr>
      </p:pic>
    </p:spTree>
    <p:extLst>
      <p:ext uri="{BB962C8B-B14F-4D97-AF65-F5344CB8AC3E}">
        <p14:creationId xmlns:p14="http://schemas.microsoft.com/office/powerpoint/2010/main" val="34161522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600"/>
              </a:spcAft>
            </a:pPr>
            <a:r>
              <a:rPr lang="en-US" dirty="0" smtClean="0"/>
              <a:t>Project performance</a:t>
            </a:r>
            <a:endParaRPr lang="en-US" dirty="0"/>
          </a:p>
          <a:p>
            <a:pPr>
              <a:spcAft>
                <a:spcPts val="600"/>
              </a:spcAft>
            </a:pPr>
            <a:r>
              <a:rPr lang="en-US" dirty="0" smtClean="0"/>
              <a:t>Individual performance</a:t>
            </a:r>
            <a:endParaRPr lang="en-US" dirty="0"/>
          </a:p>
          <a:p>
            <a:pPr>
              <a:spcAft>
                <a:spcPts val="600"/>
              </a:spcAft>
            </a:pPr>
            <a:r>
              <a:rPr lang="en-US" dirty="0" smtClean="0"/>
              <a:t>Process performance</a:t>
            </a:r>
            <a:endParaRPr lang="en-US" dirty="0"/>
          </a:p>
          <a:p>
            <a:pPr>
              <a:spcAft>
                <a:spcPts val="600"/>
              </a:spcAft>
            </a:pPr>
            <a:r>
              <a:rPr lang="en-US" dirty="0" smtClean="0"/>
              <a:t>Budget performance</a:t>
            </a:r>
          </a:p>
          <a:p>
            <a:pPr>
              <a:spcAft>
                <a:spcPts val="600"/>
              </a:spcAft>
            </a:pPr>
            <a:r>
              <a:rPr lang="en-US" dirty="0" smtClean="0"/>
              <a:t>Schedule performance</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12</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dirty="0" smtClean="0">
                <a:solidFill>
                  <a:srgbClr val="AFBD22"/>
                </a:solidFill>
                <a:latin typeface="Franklin Gothic Medium"/>
                <a:ea typeface="+mj-ea"/>
                <a:cs typeface="Franklin Gothic Medium"/>
              </a:rPr>
              <a:t>What are the five key areas to review the project performance?</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489357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830478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600"/>
              </a:spcAft>
            </a:pPr>
            <a:r>
              <a:rPr lang="en-US" dirty="0" smtClean="0"/>
              <a:t>Enhance future efforts</a:t>
            </a:r>
          </a:p>
          <a:p>
            <a:pPr>
              <a:spcAft>
                <a:spcPts val="600"/>
              </a:spcAft>
            </a:pPr>
            <a:r>
              <a:rPr lang="en-US" dirty="0" smtClean="0"/>
              <a:t>Leverage things that went well</a:t>
            </a:r>
          </a:p>
          <a:p>
            <a:pPr>
              <a:spcAft>
                <a:spcPts val="600"/>
              </a:spcAft>
            </a:pPr>
            <a:r>
              <a:rPr lang="en-US" dirty="0" smtClean="0"/>
              <a:t>Improve areas that did not go well</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13</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dirty="0" smtClean="0">
                <a:solidFill>
                  <a:srgbClr val="AFBD22"/>
                </a:solidFill>
                <a:latin typeface="Franklin Gothic Medium"/>
                <a:ea typeface="+mj-ea"/>
                <a:cs typeface="Franklin Gothic Medium"/>
              </a:rPr>
              <a:t>What are the benefits of identifying recommendations for improvement?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7614" y="516569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512324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496014"/>
            <a:ext cx="8071290" cy="4898590"/>
          </a:xfrm>
        </p:spPr>
        <p:txBody>
          <a:bodyPr/>
          <a:lstStyle/>
          <a:p>
            <a:pPr>
              <a:spcAft>
                <a:spcPts val="1200"/>
              </a:spcAft>
            </a:pPr>
            <a:r>
              <a:rPr lang="en-US" dirty="0" smtClean="0"/>
              <a:t>Rewarding achievements by participants (client and non-client) on the project</a:t>
            </a:r>
          </a:p>
          <a:p>
            <a:pPr>
              <a:spcAft>
                <a:spcPts val="1200"/>
              </a:spcAft>
            </a:pPr>
            <a:r>
              <a:rPr lang="en-US" dirty="0" smtClean="0"/>
              <a:t>A sense of accomplishment</a:t>
            </a:r>
          </a:p>
          <a:p>
            <a:pPr>
              <a:spcAft>
                <a:spcPts val="1200"/>
              </a:spcAft>
            </a:pPr>
            <a:r>
              <a:rPr lang="en-US" dirty="0" smtClean="0"/>
              <a:t>Building relationships for ongoing work with the client</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14</a:t>
            </a:fld>
            <a:endParaRPr lang="en-US" dirty="0"/>
          </a:p>
        </p:txBody>
      </p:sp>
      <p:sp>
        <p:nvSpPr>
          <p:cNvPr id="23" name="Title 4"/>
          <p:cNvSpPr txBox="1">
            <a:spLocks/>
          </p:cNvSpPr>
          <p:nvPr/>
        </p:nvSpPr>
        <p:spPr>
          <a:xfrm>
            <a:off x="783390" y="1202652"/>
            <a:ext cx="8071290" cy="114898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000" dirty="0" smtClean="0">
                <a:solidFill>
                  <a:srgbClr val="AFBD22"/>
                </a:solidFill>
                <a:latin typeface="Franklin Gothic Medium"/>
                <a:ea typeface="+mj-ea"/>
                <a:cs typeface="Franklin Gothic Medium"/>
              </a:rPr>
              <a:t>When are some techniques for celebrating the end of a project, and what are the benefits of “celebrating the victory”?</a:t>
            </a:r>
            <a:endParaRPr kumimoji="0" lang="en-US" sz="30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421325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3314475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1200"/>
              </a:spcAft>
            </a:pPr>
            <a:r>
              <a:rPr lang="en-US" dirty="0" smtClean="0"/>
              <a:t>Signifies the project is over (statement of work is complete)</a:t>
            </a:r>
          </a:p>
          <a:p>
            <a:pPr>
              <a:spcAft>
                <a:spcPts val="1200"/>
              </a:spcAft>
            </a:pPr>
            <a:r>
              <a:rPr lang="en-US" dirty="0" smtClean="0"/>
              <a:t>Puts your name in front of the client</a:t>
            </a:r>
          </a:p>
          <a:p>
            <a:pPr>
              <a:spcAft>
                <a:spcPts val="1200"/>
              </a:spcAft>
            </a:pPr>
            <a:r>
              <a:rPr lang="en-US" dirty="0" smtClean="0"/>
              <a:t>Communicates to those not on the project the value of the project</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15</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dirty="0" smtClean="0">
                <a:solidFill>
                  <a:srgbClr val="AFBD22"/>
                </a:solidFill>
                <a:latin typeface="Franklin Gothic Medium"/>
                <a:ea typeface="+mj-ea"/>
                <a:cs typeface="Franklin Gothic Medium"/>
              </a:rPr>
              <a:t>What are the benefits of formally closing the project and the risks of not doing this?</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3502694"/>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896526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2373918"/>
            <a:ext cx="8071290" cy="3982431"/>
          </a:xfrm>
        </p:spPr>
        <p:txBody>
          <a:bodyPr numCol="1">
            <a:noAutofit/>
          </a:bodyPr>
          <a:lstStyle/>
          <a:p>
            <a:pPr marL="514350" indent="-514350">
              <a:buFont typeface="+mj-lt"/>
              <a:buAutoNum type="alphaUcPeriod"/>
            </a:pPr>
            <a:r>
              <a:rPr lang="en-US" sz="2800" dirty="0" smtClean="0"/>
              <a:t>Review Performance</a:t>
            </a:r>
          </a:p>
          <a:p>
            <a:pPr marL="514350" indent="-514350">
              <a:buFont typeface="+mj-lt"/>
              <a:buAutoNum type="alphaUcPeriod"/>
            </a:pPr>
            <a:r>
              <a:rPr lang="en-US" sz="2800" dirty="0" smtClean="0"/>
              <a:t>Establish Recommendations for Improvement</a:t>
            </a:r>
          </a:p>
          <a:p>
            <a:pPr marL="514350" indent="-514350">
              <a:buFont typeface="+mj-lt"/>
              <a:buAutoNum type="alphaUcPeriod"/>
            </a:pPr>
            <a:r>
              <a:rPr lang="en-US" sz="2800" dirty="0" smtClean="0"/>
              <a:t>Celebrate the Victory</a:t>
            </a:r>
          </a:p>
          <a:p>
            <a:pPr marL="514350" indent="-514350">
              <a:buFont typeface="+mj-lt"/>
              <a:buAutoNum type="alphaUcPeriod"/>
            </a:pPr>
            <a:r>
              <a:rPr lang="en-US" sz="2800" dirty="0" smtClean="0"/>
              <a:t>Send an Engagement Close Letter</a:t>
            </a:r>
          </a:p>
          <a:p>
            <a:pPr marL="0" indent="0">
              <a:buNone/>
            </a:pPr>
            <a:endParaRPr lang="en-US" sz="2400" dirty="0" smtClean="0"/>
          </a:p>
        </p:txBody>
      </p:sp>
      <p:sp>
        <p:nvSpPr>
          <p:cNvPr id="5" name="Slide Number Placeholder 3"/>
          <p:cNvSpPr>
            <a:spLocks noGrp="1"/>
          </p:cNvSpPr>
          <p:nvPr>
            <p:ph type="sldNum" sz="quarter" idx="10"/>
          </p:nvPr>
        </p:nvSpPr>
        <p:spPr/>
        <p:txBody>
          <a:bodyPr/>
          <a:lstStyle/>
          <a:p>
            <a:fld id="{F29FD61F-2294-5D42-A9D7-9928D42B3773}" type="slidenum">
              <a:rPr lang="en-US" smtClean="0"/>
              <a:pPr/>
              <a:t>16</a:t>
            </a:fld>
            <a:endParaRPr lang="en-US" dirty="0"/>
          </a:p>
        </p:txBody>
      </p:sp>
      <p:sp>
        <p:nvSpPr>
          <p:cNvPr id="30" name="Title 4"/>
          <p:cNvSpPr txBox="1">
            <a:spLocks/>
          </p:cNvSpPr>
          <p:nvPr/>
        </p:nvSpPr>
        <p:spPr>
          <a:xfrm>
            <a:off x="783390" y="1082842"/>
            <a:ext cx="8223690" cy="75858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cap="all" dirty="0" smtClean="0">
                <a:solidFill>
                  <a:srgbClr val="AFBD22"/>
                </a:solidFill>
                <a:latin typeface="Franklin Gothic Book"/>
                <a:ea typeface="+mj-ea"/>
                <a:cs typeface="Franklin Gothic Book"/>
              </a:rPr>
              <a:t>REVIEWING AND ASSESSING</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32668101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Checkpoint</a:t>
            </a:r>
            <a:endParaRPr lang="en-US" dirty="0"/>
          </a:p>
        </p:txBody>
      </p:sp>
      <p:sp>
        <p:nvSpPr>
          <p:cNvPr id="5" name="TextBox 4"/>
          <p:cNvSpPr txBox="1"/>
          <p:nvPr/>
        </p:nvSpPr>
        <p:spPr>
          <a:xfrm>
            <a:off x="8754150" y="361841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a:t>
            </a:fld>
            <a:endParaRPr lang="en-US" dirty="0"/>
          </a:p>
        </p:txBody>
      </p:sp>
      <p:grpSp>
        <p:nvGrpSpPr>
          <p:cNvPr id="10" name="Group 9"/>
          <p:cNvGrpSpPr/>
          <p:nvPr/>
        </p:nvGrpSpPr>
        <p:grpSpPr>
          <a:xfrm>
            <a:off x="2754119" y="1065929"/>
            <a:ext cx="3502152" cy="3490732"/>
            <a:chOff x="4930766" y="1704310"/>
            <a:chExt cx="3502152" cy="3490732"/>
          </a:xfrm>
        </p:grpSpPr>
        <p:grpSp>
          <p:nvGrpSpPr>
            <p:cNvPr id="11" name="Group 36"/>
            <p:cNvGrpSpPr/>
            <p:nvPr/>
          </p:nvGrpSpPr>
          <p:grpSpPr>
            <a:xfrm>
              <a:off x="4930766" y="1704310"/>
              <a:ext cx="3502152" cy="3490732"/>
              <a:chOff x="4930766" y="1704310"/>
              <a:chExt cx="3502152" cy="3490732"/>
            </a:xfrm>
          </p:grpSpPr>
          <p:grpSp>
            <p:nvGrpSpPr>
              <p:cNvPr id="22" name="Group 32"/>
              <p:cNvGrpSpPr/>
              <p:nvPr/>
            </p:nvGrpSpPr>
            <p:grpSpPr>
              <a:xfrm>
                <a:off x="4942429" y="1710263"/>
                <a:ext cx="3478826" cy="3478826"/>
                <a:chOff x="4951586" y="1711625"/>
                <a:chExt cx="3478826" cy="3478826"/>
              </a:xfrm>
            </p:grpSpPr>
            <p:grpSp>
              <p:nvGrpSpPr>
                <p:cNvPr id="30" name="Group 31"/>
                <p:cNvGrpSpPr/>
                <p:nvPr/>
              </p:nvGrpSpPr>
              <p:grpSpPr>
                <a:xfrm>
                  <a:off x="4951586" y="1711625"/>
                  <a:ext cx="3478826" cy="3478826"/>
                  <a:chOff x="4941815" y="1699719"/>
                  <a:chExt cx="3478826" cy="3478826"/>
                </a:xfrm>
              </p:grpSpPr>
              <p:sp>
                <p:nvSpPr>
                  <p:cNvPr id="34" name="Pie 33"/>
                  <p:cNvSpPr/>
                  <p:nvPr/>
                </p:nvSpPr>
                <p:spPr>
                  <a:xfrm>
                    <a:off x="4941815" y="1699719"/>
                    <a:ext cx="3478826" cy="3478826"/>
                  </a:xfrm>
                  <a:prstGeom prst="pie">
                    <a:avLst>
                      <a:gd name="adj1" fmla="val 10789398"/>
                      <a:gd name="adj2" fmla="val 16200000"/>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Pie 34"/>
                  <p:cNvSpPr/>
                  <p:nvPr/>
                </p:nvSpPr>
                <p:spPr>
                  <a:xfrm flipH="1">
                    <a:off x="4941815" y="1699719"/>
                    <a:ext cx="3478826" cy="3478826"/>
                  </a:xfrm>
                  <a:prstGeom prst="pie">
                    <a:avLst>
                      <a:gd name="adj1" fmla="val 10789398"/>
                      <a:gd name="adj2" fmla="val 16200000"/>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4951586" y="1711625"/>
                  <a:ext cx="3478826" cy="3478826"/>
                  <a:chOff x="4961357" y="1723531"/>
                  <a:chExt cx="3478826" cy="3478826"/>
                </a:xfrm>
              </p:grpSpPr>
              <p:sp>
                <p:nvSpPr>
                  <p:cNvPr id="32" name="Pie 21"/>
                  <p:cNvSpPr/>
                  <p:nvPr/>
                </p:nvSpPr>
                <p:spPr>
                  <a:xfrm flipH="1" flipV="1">
                    <a:off x="4961357" y="1723531"/>
                    <a:ext cx="3478826" cy="3478826"/>
                  </a:xfrm>
                  <a:prstGeom prst="pie">
                    <a:avLst>
                      <a:gd name="adj1" fmla="val 10789398"/>
                      <a:gd name="adj2" fmla="val 16200000"/>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Pie 32"/>
                  <p:cNvSpPr/>
                  <p:nvPr/>
                </p:nvSpPr>
                <p:spPr>
                  <a:xfrm flipV="1">
                    <a:off x="4961357" y="1723531"/>
                    <a:ext cx="3478826" cy="3478826"/>
                  </a:xfrm>
                  <a:prstGeom prst="pie">
                    <a:avLst>
                      <a:gd name="adj1" fmla="val 10789398"/>
                      <a:gd name="adj2" fmla="val 16200000"/>
                    </a:avLst>
                  </a:prstGeom>
                  <a:solidFill>
                    <a:schemeClr val="tx1">
                      <a:lumMod val="50000"/>
                      <a:lumOff val="50000"/>
                    </a:schemeClr>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3" name="Group 27"/>
              <p:cNvGrpSpPr/>
              <p:nvPr/>
            </p:nvGrpSpPr>
            <p:grpSpPr>
              <a:xfrm>
                <a:off x="4930766" y="1704310"/>
                <a:ext cx="3502152" cy="3490732"/>
                <a:chOff x="4930766" y="1711625"/>
                <a:chExt cx="3502152" cy="3490732"/>
              </a:xfrm>
            </p:grpSpPr>
            <p:cxnSp>
              <p:nvCxnSpPr>
                <p:cNvPr id="24" name="Straight Connector 23"/>
                <p:cNvCxnSpPr/>
                <p:nvPr/>
              </p:nvCxnSpPr>
              <p:spPr>
                <a:xfrm>
                  <a:off x="6647776" y="1711625"/>
                  <a:ext cx="25380" cy="349073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5" name="Group 26"/>
                <p:cNvGrpSpPr/>
                <p:nvPr/>
              </p:nvGrpSpPr>
              <p:grpSpPr>
                <a:xfrm>
                  <a:off x="4930766" y="2754510"/>
                  <a:ext cx="3502152" cy="1336781"/>
                  <a:chOff x="4930766" y="2772816"/>
                  <a:chExt cx="3502152" cy="1336781"/>
                </a:xfrm>
              </p:grpSpPr>
              <p:cxnSp>
                <p:nvCxnSpPr>
                  <p:cNvPr id="26" name="Straight Connector 13"/>
                  <p:cNvCxnSpPr/>
                  <p:nvPr/>
                </p:nvCxnSpPr>
                <p:spPr>
                  <a:xfrm rot="16200000">
                    <a:off x="6681842" y="1690131"/>
                    <a:ext cx="0" cy="350215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7" name="Group 25"/>
                  <p:cNvGrpSpPr/>
                  <p:nvPr/>
                </p:nvGrpSpPr>
                <p:grpSpPr>
                  <a:xfrm>
                    <a:off x="5727832" y="2772816"/>
                    <a:ext cx="1874503" cy="1336781"/>
                    <a:chOff x="5734185" y="2772816"/>
                    <a:chExt cx="1874503" cy="1336781"/>
                  </a:xfrm>
                </p:grpSpPr>
                <p:sp>
                  <p:nvSpPr>
                    <p:cNvPr id="28" name="Oval 23"/>
                    <p:cNvSpPr/>
                    <p:nvPr/>
                  </p:nvSpPr>
                  <p:spPr>
                    <a:xfrm>
                      <a:off x="6003046" y="2772816"/>
                      <a:ext cx="1336781" cy="13367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Franklin Gothic Book" pitchFamily="34" charset="0"/>
                      </a:endParaRPr>
                    </a:p>
                  </p:txBody>
                </p:sp>
                <p:sp>
                  <p:nvSpPr>
                    <p:cNvPr id="29" name="TextBox 24"/>
                    <p:cNvSpPr txBox="1"/>
                    <p:nvPr/>
                  </p:nvSpPr>
                  <p:spPr>
                    <a:xfrm>
                      <a:off x="5734185" y="2954458"/>
                      <a:ext cx="1874503" cy="830997"/>
                    </a:xfrm>
                    <a:prstGeom prst="rect">
                      <a:avLst/>
                    </a:prstGeom>
                    <a:noFill/>
                  </p:spPr>
                  <p:txBody>
                    <a:bodyPr wrap="square" rtlCol="0">
                      <a:spAutoFit/>
                    </a:bodyPr>
                    <a:lstStyle/>
                    <a:p>
                      <a:pPr algn="ctr"/>
                      <a:r>
                        <a:rPr lang="en-US" sz="1600" dirty="0" smtClean="0">
                          <a:solidFill>
                            <a:schemeClr val="accent2"/>
                          </a:solidFill>
                          <a:latin typeface="Franklin Gothic Book" pitchFamily="34" charset="0"/>
                        </a:rPr>
                        <a:t>Client</a:t>
                      </a:r>
                    </a:p>
                    <a:p>
                      <a:pPr algn="ctr"/>
                      <a:r>
                        <a:rPr lang="en-US" sz="1600" dirty="0" smtClean="0">
                          <a:solidFill>
                            <a:schemeClr val="accent2"/>
                          </a:solidFill>
                          <a:latin typeface="Franklin Gothic Book" pitchFamily="34" charset="0"/>
                        </a:rPr>
                        <a:t>Relationship</a:t>
                      </a:r>
                    </a:p>
                    <a:p>
                      <a:pPr algn="ctr"/>
                      <a:r>
                        <a:rPr lang="en-US" sz="1600" dirty="0" smtClean="0">
                          <a:solidFill>
                            <a:schemeClr val="accent2"/>
                          </a:solidFill>
                          <a:latin typeface="Franklin Gothic Book" pitchFamily="34" charset="0"/>
                        </a:rPr>
                        <a:t>Management</a:t>
                      </a:r>
                      <a:endParaRPr lang="en-US" sz="1600" dirty="0">
                        <a:solidFill>
                          <a:schemeClr val="accent2"/>
                        </a:solidFill>
                        <a:latin typeface="Franklin Gothic Book" pitchFamily="34" charset="0"/>
                      </a:endParaRPr>
                    </a:p>
                  </p:txBody>
                </p:sp>
              </p:grpSp>
            </p:grpSp>
          </p:grpSp>
        </p:grpSp>
        <p:grpSp>
          <p:nvGrpSpPr>
            <p:cNvPr id="12" name="Group 28"/>
            <p:cNvGrpSpPr/>
            <p:nvPr/>
          </p:nvGrpSpPr>
          <p:grpSpPr>
            <a:xfrm>
              <a:off x="6241499" y="1872438"/>
              <a:ext cx="880865" cy="3110808"/>
              <a:chOff x="6241499" y="1872438"/>
              <a:chExt cx="880865" cy="3110808"/>
            </a:xfrm>
          </p:grpSpPr>
          <p:sp>
            <p:nvSpPr>
              <p:cNvPr id="18" name="Oval 17"/>
              <p:cNvSpPr/>
              <p:nvPr/>
            </p:nvSpPr>
            <p:spPr>
              <a:xfrm>
                <a:off x="6811734" y="4672616"/>
                <a:ext cx="310630" cy="3106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3">
                        <a:lumMod val="60000"/>
                        <a:lumOff val="40000"/>
                      </a:schemeClr>
                    </a:solidFill>
                  </a:rPr>
                  <a:t>3</a:t>
                </a:r>
                <a:endParaRPr lang="en-US" sz="7200" b="1" dirty="0">
                  <a:solidFill>
                    <a:schemeClr val="accent3">
                      <a:lumMod val="60000"/>
                      <a:lumOff val="40000"/>
                    </a:schemeClr>
                  </a:solidFill>
                </a:endParaRPr>
              </a:p>
            </p:txBody>
          </p:sp>
          <p:sp>
            <p:nvSpPr>
              <p:cNvPr id="19" name="Oval 18"/>
              <p:cNvSpPr/>
              <p:nvPr/>
            </p:nvSpPr>
            <p:spPr>
              <a:xfrm>
                <a:off x="6241499" y="4672616"/>
                <a:ext cx="310630" cy="31063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bg1">
                        <a:lumMod val="65000"/>
                      </a:schemeClr>
                    </a:solidFill>
                  </a:rPr>
                  <a:t>4</a:t>
                </a:r>
                <a:endParaRPr lang="en-US" sz="7200" b="1" dirty="0">
                  <a:solidFill>
                    <a:schemeClr val="bg1">
                      <a:lumMod val="65000"/>
                    </a:schemeClr>
                  </a:solidFill>
                </a:endParaRPr>
              </a:p>
            </p:txBody>
          </p:sp>
          <p:sp>
            <p:nvSpPr>
              <p:cNvPr id="20" name="Oval 19"/>
              <p:cNvSpPr/>
              <p:nvPr/>
            </p:nvSpPr>
            <p:spPr>
              <a:xfrm>
                <a:off x="6241499"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4">
                        <a:lumMod val="40000"/>
                        <a:lumOff val="60000"/>
                      </a:schemeClr>
                    </a:solidFill>
                  </a:rPr>
                  <a:t>1</a:t>
                </a:r>
                <a:endParaRPr lang="en-US" sz="7200" b="1" dirty="0">
                  <a:solidFill>
                    <a:schemeClr val="accent4">
                      <a:lumMod val="40000"/>
                      <a:lumOff val="60000"/>
                    </a:schemeClr>
                  </a:solidFill>
                </a:endParaRPr>
              </a:p>
            </p:txBody>
          </p:sp>
          <p:sp>
            <p:nvSpPr>
              <p:cNvPr id="21" name="Oval 20"/>
              <p:cNvSpPr/>
              <p:nvPr/>
            </p:nvSpPr>
            <p:spPr>
              <a:xfrm>
                <a:off x="6811734"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rgbClr val="FFC000"/>
                    </a:solidFill>
                  </a:rPr>
                  <a:t>2</a:t>
                </a:r>
                <a:endParaRPr lang="en-US" sz="7200" b="1" dirty="0">
                  <a:solidFill>
                    <a:srgbClr val="FFC000"/>
                  </a:solidFill>
                </a:endParaRPr>
              </a:p>
            </p:txBody>
          </p:sp>
        </p:grpSp>
        <p:grpSp>
          <p:nvGrpSpPr>
            <p:cNvPr id="13" name="Group 29"/>
            <p:cNvGrpSpPr/>
            <p:nvPr/>
          </p:nvGrpSpPr>
          <p:grpSpPr>
            <a:xfrm>
              <a:off x="4996080" y="2282041"/>
              <a:ext cx="3210170" cy="2279864"/>
              <a:chOff x="4996080" y="2282041"/>
              <a:chExt cx="3210170" cy="2279864"/>
            </a:xfrm>
          </p:grpSpPr>
          <p:sp>
            <p:nvSpPr>
              <p:cNvPr id="14" name="TextBox 13"/>
              <p:cNvSpPr txBox="1"/>
              <p:nvPr/>
            </p:nvSpPr>
            <p:spPr>
              <a:xfrm>
                <a:off x="6828635"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Prepare to Execute</a:t>
                </a:r>
                <a:endParaRPr lang="en-US" sz="2000" b="1" dirty="0">
                  <a:solidFill>
                    <a:schemeClr val="bg1"/>
                  </a:solidFill>
                  <a:latin typeface="Franklin Gothic Book" pitchFamily="34" charset="0"/>
                </a:endParaRPr>
              </a:p>
            </p:txBody>
          </p:sp>
          <p:sp>
            <p:nvSpPr>
              <p:cNvPr id="15" name="TextBox 14"/>
              <p:cNvSpPr txBox="1"/>
              <p:nvPr/>
            </p:nvSpPr>
            <p:spPr>
              <a:xfrm>
                <a:off x="6833335" y="3854019"/>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Execute the Project</a:t>
                </a:r>
                <a:endParaRPr lang="en-US" sz="2000" b="1" dirty="0">
                  <a:solidFill>
                    <a:schemeClr val="bg1"/>
                  </a:solidFill>
                  <a:latin typeface="Franklin Gothic Book" pitchFamily="34" charset="0"/>
                </a:endParaRPr>
              </a:p>
            </p:txBody>
          </p:sp>
          <p:sp>
            <p:nvSpPr>
              <p:cNvPr id="16" name="TextBox 15"/>
              <p:cNvSpPr txBox="1"/>
              <p:nvPr/>
            </p:nvSpPr>
            <p:spPr>
              <a:xfrm>
                <a:off x="5087971"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Define</a:t>
                </a:r>
              </a:p>
              <a:p>
                <a:pPr algn="ctr"/>
                <a:r>
                  <a:rPr lang="en-US" sz="2000" b="1" dirty="0" smtClean="0">
                    <a:solidFill>
                      <a:schemeClr val="bg1"/>
                    </a:solidFill>
                    <a:latin typeface="Franklin Gothic Book" pitchFamily="34" charset="0"/>
                  </a:rPr>
                  <a:t>the Need</a:t>
                </a:r>
                <a:endParaRPr lang="en-US" sz="2000" b="1" dirty="0">
                  <a:solidFill>
                    <a:schemeClr val="bg1"/>
                  </a:solidFill>
                  <a:latin typeface="Franklin Gothic Book" pitchFamily="34" charset="0"/>
                </a:endParaRPr>
              </a:p>
            </p:txBody>
          </p:sp>
          <p:sp>
            <p:nvSpPr>
              <p:cNvPr id="17" name="TextBox 16"/>
              <p:cNvSpPr txBox="1"/>
              <p:nvPr/>
            </p:nvSpPr>
            <p:spPr>
              <a:xfrm>
                <a:off x="4996080" y="3854019"/>
                <a:ext cx="1651696"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Review</a:t>
                </a:r>
              </a:p>
              <a:p>
                <a:pPr algn="ctr"/>
                <a:r>
                  <a:rPr lang="en-US" sz="2000" b="1" dirty="0" smtClean="0">
                    <a:solidFill>
                      <a:schemeClr val="bg1"/>
                    </a:solidFill>
                    <a:latin typeface="Franklin Gothic Book" pitchFamily="34" charset="0"/>
                  </a:rPr>
                  <a:t>&amp; Assess</a:t>
                </a:r>
                <a:endParaRPr lang="en-US" sz="2000" b="1" dirty="0">
                  <a:solidFill>
                    <a:schemeClr val="bg1"/>
                  </a:solidFill>
                  <a:latin typeface="Franklin Gothic Book" pitchFamily="34" charset="0"/>
                </a:endParaRPr>
              </a:p>
            </p:txBody>
          </p:sp>
        </p:grpSp>
      </p:grpSp>
      <p:sp>
        <p:nvSpPr>
          <p:cNvPr id="36" name="Right Arrow 35"/>
          <p:cNvSpPr/>
          <p:nvPr/>
        </p:nvSpPr>
        <p:spPr>
          <a:xfrm flipH="1">
            <a:off x="1067600" y="4198624"/>
            <a:ext cx="3377435" cy="2273980"/>
          </a:xfrm>
          <a:prstGeom prst="rightArrow">
            <a:avLst/>
          </a:prstGeom>
          <a:solidFill>
            <a:schemeClr val="accent4"/>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ight Arrow 36"/>
          <p:cNvSpPr/>
          <p:nvPr/>
        </p:nvSpPr>
        <p:spPr>
          <a:xfrm>
            <a:off x="4556248" y="4198624"/>
            <a:ext cx="3377435" cy="2273980"/>
          </a:xfrm>
          <a:prstGeom prst="rightArrow">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8" name="TextBox 37"/>
          <p:cNvSpPr txBox="1"/>
          <p:nvPr/>
        </p:nvSpPr>
        <p:spPr>
          <a:xfrm>
            <a:off x="4734632" y="4981671"/>
            <a:ext cx="1949636" cy="707886"/>
          </a:xfrm>
          <a:prstGeom prst="rect">
            <a:avLst/>
          </a:prstGeom>
          <a:noFill/>
        </p:spPr>
        <p:txBody>
          <a:bodyPr wrap="none" rtlCol="0">
            <a:spAutoFit/>
          </a:bodyPr>
          <a:lstStyle/>
          <a:p>
            <a:r>
              <a:rPr lang="en-US" sz="2000" dirty="0" smtClean="0">
                <a:solidFill>
                  <a:schemeClr val="bg1"/>
                </a:solidFill>
              </a:rPr>
              <a:t>Next:</a:t>
            </a:r>
          </a:p>
          <a:p>
            <a:r>
              <a:rPr lang="en-US" sz="2000" b="1" dirty="0" smtClean="0">
                <a:solidFill>
                  <a:schemeClr val="bg1"/>
                </a:solidFill>
              </a:rPr>
              <a:t>Review &amp; Assess</a:t>
            </a:r>
          </a:p>
        </p:txBody>
      </p:sp>
      <p:sp>
        <p:nvSpPr>
          <p:cNvPr id="39" name="TextBox 38"/>
          <p:cNvSpPr txBox="1"/>
          <p:nvPr/>
        </p:nvSpPr>
        <p:spPr>
          <a:xfrm>
            <a:off x="2176066" y="4981671"/>
            <a:ext cx="2716057" cy="707886"/>
          </a:xfrm>
          <a:prstGeom prst="rect">
            <a:avLst/>
          </a:prstGeom>
          <a:noFill/>
        </p:spPr>
        <p:txBody>
          <a:bodyPr wrap="square" rtlCol="0">
            <a:spAutoFit/>
          </a:bodyPr>
          <a:lstStyle/>
          <a:p>
            <a:r>
              <a:rPr lang="en-US" sz="2000" dirty="0" smtClean="0">
                <a:solidFill>
                  <a:schemeClr val="bg1"/>
                </a:solidFill>
              </a:rPr>
              <a:t>Ending:</a:t>
            </a:r>
          </a:p>
          <a:p>
            <a:r>
              <a:rPr lang="en-US" sz="2000" b="1" dirty="0" smtClean="0">
                <a:solidFill>
                  <a:schemeClr val="bg1"/>
                </a:solidFill>
              </a:rPr>
              <a:t>Execute the Project</a:t>
            </a:r>
            <a:endParaRPr lang="en-US" sz="2000" dirty="0">
              <a:solidFill>
                <a:schemeClr val="bg1"/>
              </a:solidFill>
            </a:endParaRPr>
          </a:p>
        </p:txBody>
      </p:sp>
    </p:spTree>
    <p:extLst>
      <p:ext uri="{BB962C8B-B14F-4D97-AF65-F5344CB8AC3E}">
        <p14:creationId xmlns:p14="http://schemas.microsoft.com/office/powerpoint/2010/main" val="173362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2"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ppt_x</p:attrName>
                                        </p:attrNameLst>
                                      </p:cBhvr>
                                      <p:tavLst>
                                        <p:tav tm="0">
                                          <p:val>
                                            <p:strVal val="#ppt_x+#ppt_w/2"/>
                                          </p:val>
                                        </p:tav>
                                        <p:tav tm="100000">
                                          <p:val>
                                            <p:strVal val="#ppt_x"/>
                                          </p:val>
                                        </p:tav>
                                      </p:tavLst>
                                    </p:anim>
                                    <p:anim calcmode="lin" valueType="num">
                                      <p:cBhvr>
                                        <p:cTn id="12" dur="500" fill="hold"/>
                                        <p:tgtEl>
                                          <p:spTgt spid="36"/>
                                        </p:tgtEl>
                                        <p:attrNameLst>
                                          <p:attrName>ppt_y</p:attrName>
                                        </p:attrNameLst>
                                      </p:cBhvr>
                                      <p:tavLst>
                                        <p:tav tm="0">
                                          <p:val>
                                            <p:strVal val="#ppt_y"/>
                                          </p:val>
                                        </p:tav>
                                        <p:tav tm="100000">
                                          <p:val>
                                            <p:strVal val="#ppt_y"/>
                                          </p:val>
                                        </p:tav>
                                      </p:tavLst>
                                    </p:anim>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strVal val="#ppt_h"/>
                                          </p:val>
                                        </p:tav>
                                        <p:tav tm="100000">
                                          <p:val>
                                            <p:strVal val="#ppt_h"/>
                                          </p:val>
                                        </p:tav>
                                      </p:tavLst>
                                    </p:anim>
                                  </p:childTnLst>
                                </p:cTn>
                              </p:par>
                              <p:par>
                                <p:cTn id="15" presetID="1" presetClass="entr" presetSubtype="0" fill="hold" nodeType="with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ppt_x</p:attrName>
                                        </p:attrNameLst>
                                      </p:cBhvr>
                                      <p:tavLst>
                                        <p:tav tm="0">
                                          <p:val>
                                            <p:strVal val="#ppt_x-#ppt_w/2"/>
                                          </p:val>
                                        </p:tav>
                                        <p:tav tm="100000">
                                          <p:val>
                                            <p:strVal val="#ppt_x"/>
                                          </p:val>
                                        </p:tav>
                                      </p:tavLst>
                                    </p:anim>
                                    <p:anim calcmode="lin" valueType="num">
                                      <p:cBhvr>
                                        <p:cTn id="26" dur="500" fill="hold"/>
                                        <p:tgtEl>
                                          <p:spTgt spid="37"/>
                                        </p:tgtEl>
                                        <p:attrNameLst>
                                          <p:attrName>ppt_y</p:attrName>
                                        </p:attrNameLst>
                                      </p:cBhvr>
                                      <p:tavLst>
                                        <p:tav tm="0">
                                          <p:val>
                                            <p:strVal val="#ppt_y"/>
                                          </p:val>
                                        </p:tav>
                                        <p:tav tm="100000">
                                          <p:val>
                                            <p:strVal val="#ppt_y"/>
                                          </p:val>
                                        </p:tav>
                                      </p:tavLst>
                                    </p:anim>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par>
                                <p:cTn id="29" presetID="1" presetClass="entr" presetSubtype="0" fill="hold" nodeType="withEffect">
                                  <p:stCondLst>
                                    <p:cond delay="0"/>
                                  </p:stCondLst>
                                  <p:childTnLst>
                                    <p:set>
                                      <p:cBhvr>
                                        <p:cTn id="3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2373918"/>
            <a:ext cx="8071290" cy="3982431"/>
          </a:xfrm>
        </p:spPr>
        <p:txBody>
          <a:bodyPr numCol="1">
            <a:noAutofit/>
          </a:bodyPr>
          <a:lstStyle/>
          <a:p>
            <a:pPr marL="514350" indent="-514350">
              <a:buFont typeface="+mj-lt"/>
              <a:buAutoNum type="alphaUcPeriod"/>
            </a:pPr>
            <a:r>
              <a:rPr lang="en-US" sz="2800" dirty="0" smtClean="0"/>
              <a:t>Review Performance</a:t>
            </a:r>
          </a:p>
          <a:p>
            <a:pPr marL="514350" indent="-514350">
              <a:buFont typeface="+mj-lt"/>
              <a:buAutoNum type="alphaUcPeriod"/>
            </a:pPr>
            <a:r>
              <a:rPr lang="en-US" sz="2800" dirty="0" smtClean="0"/>
              <a:t>Establish Recommendations for Improvement</a:t>
            </a:r>
          </a:p>
          <a:p>
            <a:pPr marL="514350" indent="-514350">
              <a:buFont typeface="+mj-lt"/>
              <a:buAutoNum type="alphaUcPeriod"/>
            </a:pPr>
            <a:r>
              <a:rPr lang="en-US" sz="2800" dirty="0" smtClean="0"/>
              <a:t>Celebrate the Victory</a:t>
            </a:r>
          </a:p>
          <a:p>
            <a:pPr marL="514350" indent="-514350">
              <a:buFont typeface="+mj-lt"/>
              <a:buAutoNum type="alphaUcPeriod"/>
            </a:pPr>
            <a:r>
              <a:rPr lang="en-US" sz="2800" dirty="0" smtClean="0"/>
              <a:t>Send an Engagement Close Letter</a:t>
            </a:r>
          </a:p>
          <a:p>
            <a:pPr marL="0" indent="0">
              <a:buNone/>
            </a:pPr>
            <a:endParaRPr lang="en-US" sz="2400" dirty="0" smtClean="0"/>
          </a:p>
        </p:txBody>
      </p:sp>
      <p:sp>
        <p:nvSpPr>
          <p:cNvPr id="5" name="Slide Number Placeholder 3"/>
          <p:cNvSpPr>
            <a:spLocks noGrp="1"/>
          </p:cNvSpPr>
          <p:nvPr>
            <p:ph type="sldNum" sz="quarter" idx="10"/>
          </p:nvPr>
        </p:nvSpPr>
        <p:spPr/>
        <p:txBody>
          <a:bodyPr/>
          <a:lstStyle/>
          <a:p>
            <a:fld id="{F29FD61F-2294-5D42-A9D7-9928D42B3773}" type="slidenum">
              <a:rPr lang="en-US" smtClean="0"/>
              <a:pPr/>
              <a:t>3</a:t>
            </a:fld>
            <a:endParaRPr lang="en-US" dirty="0"/>
          </a:p>
        </p:txBody>
      </p:sp>
      <p:sp>
        <p:nvSpPr>
          <p:cNvPr id="30" name="Title 4"/>
          <p:cNvSpPr txBox="1">
            <a:spLocks/>
          </p:cNvSpPr>
          <p:nvPr/>
        </p:nvSpPr>
        <p:spPr>
          <a:xfrm>
            <a:off x="783390" y="1082842"/>
            <a:ext cx="8223690" cy="75858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cap="all" dirty="0" smtClean="0">
                <a:solidFill>
                  <a:srgbClr val="AFBD22"/>
                </a:solidFill>
                <a:latin typeface="Franklin Gothic Book"/>
                <a:ea typeface="+mj-ea"/>
                <a:cs typeface="Franklin Gothic Book"/>
              </a:rPr>
              <a:t>REVIEWING AND ASSESSING</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12238675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10.0.1.6\Shared\Services\Facilitative Consultant\3-PowerPoints\Development\FC Istock2 Images 11.20.15\129 - Review Performance.jp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21104" y="1118782"/>
            <a:ext cx="8722896" cy="5089513"/>
          </a:xfrm>
          <a:prstGeom prst="rect">
            <a:avLst/>
          </a:prstGeom>
          <a:noFill/>
        </p:spPr>
      </p:pic>
      <p:sp>
        <p:nvSpPr>
          <p:cNvPr id="2" name="Title 1"/>
          <p:cNvSpPr>
            <a:spLocks noGrp="1"/>
          </p:cNvSpPr>
          <p:nvPr>
            <p:ph type="title"/>
          </p:nvPr>
        </p:nvSpPr>
        <p:spPr/>
        <p:txBody>
          <a:bodyPr>
            <a:normAutofit/>
          </a:bodyPr>
          <a:lstStyle/>
          <a:p>
            <a:r>
              <a:rPr lang="en-US" sz="4300" dirty="0" smtClean="0"/>
              <a:t>A. Review Performance</a:t>
            </a:r>
            <a:endParaRPr lang="en-US" sz="4300" dirty="0"/>
          </a:p>
        </p:txBody>
      </p:sp>
      <p:sp>
        <p:nvSpPr>
          <p:cNvPr id="3" name="Content Placeholder 2"/>
          <p:cNvSpPr>
            <a:spLocks noGrp="1"/>
          </p:cNvSpPr>
          <p:nvPr>
            <p:ph idx="1"/>
          </p:nvPr>
        </p:nvSpPr>
        <p:spPr>
          <a:xfrm>
            <a:off x="783390" y="1277280"/>
            <a:ext cx="8071290" cy="4767006"/>
          </a:xfrm>
          <a:solidFill>
            <a:schemeClr val="bg1">
              <a:alpha val="70000"/>
            </a:schemeClr>
          </a:solidFill>
        </p:spPr>
        <p:txBody>
          <a:bodyPr>
            <a:normAutofit/>
          </a:bodyPr>
          <a:lstStyle/>
          <a:p>
            <a:pPr marL="0" indent="0">
              <a:buNone/>
            </a:pPr>
            <a:r>
              <a:rPr lang="en-US" sz="2800" dirty="0" smtClean="0">
                <a:solidFill>
                  <a:srgbClr val="1F497D"/>
                </a:solidFill>
              </a:rPr>
              <a:t>Upon project completion, it is important to review and assess performance. The assessment takes many forms.</a:t>
            </a:r>
          </a:p>
          <a:p>
            <a:r>
              <a:rPr lang="en-US" sz="2800" b="1" dirty="0" smtClean="0">
                <a:solidFill>
                  <a:srgbClr val="1F497D"/>
                </a:solidFill>
              </a:rPr>
              <a:t>Project </a:t>
            </a:r>
            <a:r>
              <a:rPr lang="en-US" sz="2800" b="1" dirty="0">
                <a:solidFill>
                  <a:srgbClr val="1F497D"/>
                </a:solidFill>
              </a:rPr>
              <a:t>P</a:t>
            </a:r>
            <a:r>
              <a:rPr lang="en-US" sz="2800" b="1" dirty="0" smtClean="0">
                <a:solidFill>
                  <a:srgbClr val="1F497D"/>
                </a:solidFill>
              </a:rPr>
              <a:t>erformance </a:t>
            </a:r>
            <a:r>
              <a:rPr lang="en-US" sz="2800" dirty="0" smtClean="0">
                <a:solidFill>
                  <a:srgbClr val="1F497D"/>
                </a:solidFill>
              </a:rPr>
              <a:t>– Were the objectives of the project met?</a:t>
            </a:r>
          </a:p>
          <a:p>
            <a:r>
              <a:rPr lang="en-US" sz="2800" b="1" dirty="0" smtClean="0">
                <a:solidFill>
                  <a:srgbClr val="1F497D"/>
                </a:solidFill>
              </a:rPr>
              <a:t>Individual Performance </a:t>
            </a:r>
            <a:r>
              <a:rPr lang="en-US" sz="2800" dirty="0" smtClean="0">
                <a:solidFill>
                  <a:srgbClr val="1F497D"/>
                </a:solidFill>
              </a:rPr>
              <a:t>– How did each individual perform in achieving assigned tasks and deliverables?</a:t>
            </a:r>
          </a:p>
          <a:p>
            <a:r>
              <a:rPr lang="en-US" sz="2800" b="1" dirty="0" smtClean="0">
                <a:solidFill>
                  <a:srgbClr val="1F497D"/>
                </a:solidFill>
              </a:rPr>
              <a:t>Process Performance </a:t>
            </a:r>
            <a:r>
              <a:rPr lang="en-US" sz="2800" dirty="0" smtClean="0">
                <a:solidFill>
                  <a:srgbClr val="1F497D"/>
                </a:solidFill>
              </a:rPr>
              <a:t>– Did the solution process work adequately?</a:t>
            </a:r>
            <a:endParaRPr lang="en-US" sz="2600" dirty="0">
              <a:solidFill>
                <a:schemeClr val="tx2"/>
              </a:solidFill>
            </a:endParaRPr>
          </a:p>
        </p:txBody>
      </p:sp>
      <p:sp>
        <p:nvSpPr>
          <p:cNvPr id="6" name="Slide Number Placeholder 5"/>
          <p:cNvSpPr>
            <a:spLocks noGrp="1"/>
          </p:cNvSpPr>
          <p:nvPr>
            <p:ph type="sldNum" sz="quarter" idx="10"/>
          </p:nvPr>
        </p:nvSpPr>
        <p:spPr/>
        <p:txBody>
          <a:bodyPr/>
          <a:lstStyle/>
          <a:p>
            <a:fld id="{D3A7A54F-1440-6D43-BEC7-AA5E25BCB837}" type="slidenum">
              <a:rPr lang="en-US" smtClean="0"/>
              <a:pPr/>
              <a:t>4</a:t>
            </a:fld>
            <a:endParaRPr lang="en-US" dirty="0"/>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11-2</a:t>
            </a:r>
            <a:endParaRPr lang="en-US" sz="1400" dirty="0">
              <a:solidFill>
                <a:srgbClr val="002C54"/>
              </a:solidFill>
              <a:latin typeface="Arial Black" pitchFamily="34" charset="0"/>
            </a:endParaRPr>
          </a:p>
        </p:txBody>
      </p:sp>
      <p:sp>
        <p:nvSpPr>
          <p:cNvPr id="4" name="TextBox 3"/>
          <p:cNvSpPr txBox="1"/>
          <p:nvPr/>
        </p:nvSpPr>
        <p:spPr>
          <a:xfrm>
            <a:off x="8754150" y="532157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1099718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smtClean="0"/>
              <a:t>B. Establish Recommendations for </a:t>
            </a:r>
            <a:br>
              <a:rPr lang="en-US" sz="4300" dirty="0" smtClean="0"/>
            </a:br>
            <a:r>
              <a:rPr lang="en-US" sz="4300" dirty="0" smtClean="0"/>
              <a:t>    </a:t>
            </a:r>
            <a:r>
              <a:rPr lang="en-US" sz="2200" dirty="0" smtClean="0"/>
              <a:t> </a:t>
            </a:r>
            <a:r>
              <a:rPr lang="en-US" sz="4300" dirty="0" smtClean="0"/>
              <a:t>Improvement</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F497D"/>
                </a:solidFill>
              </a:rPr>
              <a:t>Based on the review, identify key recommendations for improvement. Recommendations might include:</a:t>
            </a:r>
          </a:p>
          <a:p>
            <a:r>
              <a:rPr lang="en-US" sz="2800" dirty="0" smtClean="0">
                <a:solidFill>
                  <a:srgbClr val="1F497D"/>
                </a:solidFill>
              </a:rPr>
              <a:t>Process changes for future projects</a:t>
            </a:r>
          </a:p>
          <a:p>
            <a:r>
              <a:rPr lang="en-US" sz="2800" dirty="0" smtClean="0">
                <a:solidFill>
                  <a:srgbClr val="1F497D"/>
                </a:solidFill>
              </a:rPr>
              <a:t>Improved estimation guidelines</a:t>
            </a:r>
          </a:p>
          <a:p>
            <a:r>
              <a:rPr lang="en-US" sz="2800" dirty="0" smtClean="0">
                <a:solidFill>
                  <a:srgbClr val="1F497D"/>
                </a:solidFill>
              </a:rPr>
              <a:t>Personnel development plans</a:t>
            </a:r>
          </a:p>
          <a:p>
            <a:pPr marL="0" indent="0">
              <a:buNone/>
            </a:pPr>
            <a:endParaRPr lang="en-US" sz="1100" dirty="0" smtClean="0">
              <a:solidFill>
                <a:srgbClr val="1F497D"/>
              </a:solidFill>
            </a:endParaRPr>
          </a:p>
          <a:p>
            <a:pPr marL="0" indent="0">
              <a:buNone/>
            </a:pPr>
            <a:r>
              <a:rPr lang="en-US" sz="2800" b="1" dirty="0" smtClean="0">
                <a:solidFill>
                  <a:srgbClr val="1F497D"/>
                </a:solidFill>
              </a:rPr>
              <a:t>Other types of recommendations that might result:</a:t>
            </a:r>
          </a:p>
          <a:p>
            <a:pPr marL="0" indent="0">
              <a:buNone/>
            </a:pPr>
            <a:r>
              <a:rPr lang="en-US" sz="2800" dirty="0" smtClean="0">
                <a:solidFill>
                  <a:srgbClr val="1F497D"/>
                </a:solidFill>
              </a:rPr>
              <a:t>____________________________________________________________________________________________________________________________________</a:t>
            </a:r>
            <a:endParaRPr lang="en-US" sz="2600" dirty="0">
              <a:solidFill>
                <a:schemeClr val="tx2"/>
              </a:solidFill>
            </a:endParaRPr>
          </a:p>
        </p:txBody>
      </p:sp>
      <p:sp>
        <p:nvSpPr>
          <p:cNvPr id="6" name="Slide Number Placeholder 5"/>
          <p:cNvSpPr>
            <a:spLocks noGrp="1"/>
          </p:cNvSpPr>
          <p:nvPr>
            <p:ph type="sldNum" sz="quarter" idx="10"/>
          </p:nvPr>
        </p:nvSpPr>
        <p:spPr/>
        <p:txBody>
          <a:bodyPr/>
          <a:lstStyle/>
          <a:p>
            <a:fld id="{D3A7A54F-1440-6D43-BEC7-AA5E25BCB837}" type="slidenum">
              <a:rPr lang="en-US" smtClean="0"/>
              <a:pPr/>
              <a:t>5</a:t>
            </a:fld>
            <a:endParaRPr lang="en-US" dirty="0"/>
          </a:p>
        </p:txBody>
      </p:sp>
      <p:sp>
        <p:nvSpPr>
          <p:cNvPr id="4" name="TextBox 3"/>
          <p:cNvSpPr txBox="1"/>
          <p:nvPr/>
        </p:nvSpPr>
        <p:spPr>
          <a:xfrm>
            <a:off x="8754150" y="528083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11-3</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741457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na\Desktop\FC Slides\New Pics\131 - Celebrate the victory.jpg"/>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429042" y="1022685"/>
            <a:ext cx="8714958" cy="5270252"/>
          </a:xfrm>
          <a:prstGeom prst="rect">
            <a:avLst/>
          </a:prstGeom>
          <a:noFill/>
        </p:spPr>
      </p:pic>
      <p:sp>
        <p:nvSpPr>
          <p:cNvPr id="2" name="Title 1"/>
          <p:cNvSpPr>
            <a:spLocks noGrp="1"/>
          </p:cNvSpPr>
          <p:nvPr>
            <p:ph type="title"/>
          </p:nvPr>
        </p:nvSpPr>
        <p:spPr/>
        <p:txBody>
          <a:bodyPr>
            <a:normAutofit/>
          </a:bodyPr>
          <a:lstStyle/>
          <a:p>
            <a:r>
              <a:rPr lang="en-US" sz="4300" dirty="0" smtClean="0"/>
              <a:t>C. Celebrate the Victory</a:t>
            </a:r>
            <a:endParaRPr lang="en-US" sz="4300" dirty="0"/>
          </a:p>
        </p:txBody>
      </p:sp>
      <p:sp>
        <p:nvSpPr>
          <p:cNvPr id="3" name="Content Placeholder 2"/>
          <p:cNvSpPr>
            <a:spLocks noGrp="1"/>
          </p:cNvSpPr>
          <p:nvPr>
            <p:ph idx="1"/>
          </p:nvPr>
        </p:nvSpPr>
        <p:spPr>
          <a:xfrm>
            <a:off x="457199" y="1022685"/>
            <a:ext cx="8408355" cy="5270252"/>
          </a:xfrm>
          <a:solidFill>
            <a:schemeClr val="bg1">
              <a:alpha val="85000"/>
            </a:schemeClr>
          </a:solidFill>
        </p:spPr>
        <p:txBody>
          <a:bodyPr>
            <a:noAutofit/>
          </a:bodyPr>
          <a:lstStyle/>
          <a:p>
            <a:pPr marL="0" indent="0">
              <a:buNone/>
            </a:pPr>
            <a:r>
              <a:rPr lang="en-US" sz="2800" b="1" dirty="0" smtClean="0">
                <a:solidFill>
                  <a:srgbClr val="1F497D"/>
                </a:solidFill>
              </a:rPr>
              <a:t>Consider activities such as the following:</a:t>
            </a:r>
          </a:p>
          <a:p>
            <a:r>
              <a:rPr lang="en-US" sz="2800" dirty="0" smtClean="0">
                <a:solidFill>
                  <a:srgbClr val="1F497D"/>
                </a:solidFill>
              </a:rPr>
              <a:t>Post-project dinner</a:t>
            </a:r>
          </a:p>
          <a:p>
            <a:r>
              <a:rPr lang="en-US" sz="2800" dirty="0" smtClean="0">
                <a:solidFill>
                  <a:srgbClr val="1F497D"/>
                </a:solidFill>
              </a:rPr>
              <a:t>Awards presentation with mock awards (e.g., “Most Frequently Late to Meetings Award”)</a:t>
            </a:r>
          </a:p>
          <a:p>
            <a:r>
              <a:rPr lang="en-US" sz="2800" dirty="0" smtClean="0">
                <a:solidFill>
                  <a:srgbClr val="1F497D"/>
                </a:solidFill>
              </a:rPr>
              <a:t>Letters to client project team members highlighting the role they played with copies to supervisors and personnel department</a:t>
            </a:r>
          </a:p>
          <a:p>
            <a:pPr marL="0" indent="0">
              <a:buNone/>
            </a:pPr>
            <a:r>
              <a:rPr lang="en-US" sz="2800" dirty="0" smtClean="0">
                <a:solidFill>
                  <a:srgbClr val="1F497D"/>
                </a:solidFill>
              </a:rPr>
              <a:t>Even for a less successful project, a post-project activity brings closure and energizes the group for the next engagement.</a:t>
            </a:r>
            <a:endParaRPr lang="en-US" sz="2800" dirty="0">
              <a:solidFill>
                <a:schemeClr val="tx2"/>
              </a:solidFill>
            </a:endParaRPr>
          </a:p>
        </p:txBody>
      </p:sp>
      <p:sp>
        <p:nvSpPr>
          <p:cNvPr id="6" name="Slide Number Placeholder 5"/>
          <p:cNvSpPr>
            <a:spLocks noGrp="1"/>
          </p:cNvSpPr>
          <p:nvPr>
            <p:ph type="sldNum" sz="quarter" idx="10"/>
          </p:nvPr>
        </p:nvSpPr>
        <p:spPr/>
        <p:txBody>
          <a:bodyPr/>
          <a:lstStyle/>
          <a:p>
            <a:fld id="{D3A7A54F-1440-6D43-BEC7-AA5E25BCB837}" type="slidenum">
              <a:rPr lang="en-US" smtClean="0"/>
              <a:pPr/>
              <a:t>6</a:t>
            </a:fld>
            <a:endParaRPr lang="en-US" dirty="0"/>
          </a:p>
        </p:txBody>
      </p:sp>
      <p:sp>
        <p:nvSpPr>
          <p:cNvPr id="4" name="TextBox 3"/>
          <p:cNvSpPr txBox="1"/>
          <p:nvPr/>
        </p:nvSpPr>
        <p:spPr>
          <a:xfrm>
            <a:off x="8754150" y="5204106"/>
            <a:ext cx="389850" cy="830997"/>
          </a:xfrm>
          <a:prstGeom prst="rect">
            <a:avLst/>
          </a:prstGeom>
          <a:noFill/>
        </p:spPr>
        <p:txBody>
          <a:bodyPr wrap="none" rtlCol="0">
            <a:spAutoFit/>
          </a:bodyPr>
          <a:lstStyle/>
          <a:p>
            <a:r>
              <a:rPr lang="en-US" sz="4800" b="1" dirty="0" smtClean="0">
                <a:solidFill>
                  <a:schemeClr val="bg1">
                    <a:lumMod val="85000"/>
                  </a:schemeClr>
                </a:solidFill>
                <a:latin typeface="Arial Black" pitchFamily="34" charset="0"/>
              </a:rPr>
              <a:t>-</a:t>
            </a:r>
            <a:endParaRPr lang="en-US" sz="4800" b="1" dirty="0">
              <a:solidFill>
                <a:schemeClr val="bg1">
                  <a:lumMod val="8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11-4</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510645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2181496"/>
            <a:ext cx="8071290" cy="4174853"/>
          </a:xfrm>
        </p:spPr>
        <p:txBody>
          <a:bodyPr numCol="1">
            <a:noAutofit/>
          </a:bodyPr>
          <a:lstStyle/>
          <a:p>
            <a:pPr marL="514350" indent="-514350">
              <a:buFont typeface="+mj-lt"/>
              <a:buAutoNum type="alphaUcPeriod"/>
            </a:pPr>
            <a:r>
              <a:rPr lang="en-US" sz="2800" dirty="0" smtClean="0"/>
              <a:t>Review Performance</a:t>
            </a:r>
          </a:p>
          <a:p>
            <a:pPr marL="514350" indent="-514350">
              <a:buFont typeface="+mj-lt"/>
              <a:buAutoNum type="alphaUcPeriod"/>
            </a:pPr>
            <a:r>
              <a:rPr lang="en-US" sz="2800" dirty="0" smtClean="0"/>
              <a:t>Establish Recommendations for Improvement</a:t>
            </a:r>
          </a:p>
          <a:p>
            <a:pPr marL="514350" indent="-514350">
              <a:buFont typeface="+mj-lt"/>
              <a:buAutoNum type="alphaUcPeriod"/>
            </a:pPr>
            <a:r>
              <a:rPr lang="en-US" sz="2800" dirty="0" smtClean="0"/>
              <a:t>Celebrate the Victory</a:t>
            </a:r>
          </a:p>
          <a:p>
            <a:pPr marL="514350" indent="-514350">
              <a:buFont typeface="+mj-lt"/>
              <a:buAutoNum type="alphaUcPeriod"/>
            </a:pPr>
            <a:r>
              <a:rPr lang="en-US" sz="2800" dirty="0" smtClean="0"/>
              <a:t>Send an Engagement Close Letter</a:t>
            </a:r>
          </a:p>
          <a:p>
            <a:pPr marL="0" indent="0">
              <a:buNone/>
            </a:pPr>
            <a:endParaRPr lang="en-US" sz="2400" dirty="0" smtClean="0"/>
          </a:p>
        </p:txBody>
      </p:sp>
      <p:sp>
        <p:nvSpPr>
          <p:cNvPr id="5" name="Slide Number Placeholder 3"/>
          <p:cNvSpPr>
            <a:spLocks noGrp="1"/>
          </p:cNvSpPr>
          <p:nvPr>
            <p:ph type="sldNum" sz="quarter" idx="10"/>
          </p:nvPr>
        </p:nvSpPr>
        <p:spPr/>
        <p:txBody>
          <a:bodyPr/>
          <a:lstStyle/>
          <a:p>
            <a:fld id="{F29FD61F-2294-5D42-A9D7-9928D42B3773}" type="slidenum">
              <a:rPr lang="en-US" smtClean="0"/>
              <a:pPr/>
              <a:t>7</a:t>
            </a:fld>
            <a:endParaRPr lang="en-US" dirty="0"/>
          </a:p>
        </p:txBody>
      </p:sp>
      <p:sp>
        <p:nvSpPr>
          <p:cNvPr id="30" name="Title 4"/>
          <p:cNvSpPr txBox="1">
            <a:spLocks/>
          </p:cNvSpPr>
          <p:nvPr/>
        </p:nvSpPr>
        <p:spPr>
          <a:xfrm>
            <a:off x="783390" y="1065535"/>
            <a:ext cx="8071290" cy="75858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cap="all" dirty="0" smtClean="0">
                <a:solidFill>
                  <a:srgbClr val="AFBD22"/>
                </a:solidFill>
                <a:latin typeface="Franklin Gothic Book"/>
                <a:ea typeface="+mj-ea"/>
                <a:cs typeface="Franklin Gothic Book"/>
              </a:rPr>
              <a:t>IX. REVIEWING AND ASSESSING</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31656105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smtClean="0"/>
              <a:t>D. Send an Engagement Close Letter</a:t>
            </a:r>
            <a:endParaRPr lang="en-US" sz="4300" dirty="0"/>
          </a:p>
        </p:txBody>
      </p:sp>
      <p:sp>
        <p:nvSpPr>
          <p:cNvPr id="3" name="Content Placeholder 2"/>
          <p:cNvSpPr>
            <a:spLocks noGrp="1"/>
          </p:cNvSpPr>
          <p:nvPr>
            <p:ph idx="1"/>
          </p:nvPr>
        </p:nvSpPr>
        <p:spPr>
          <a:xfrm>
            <a:off x="783390" y="1313376"/>
            <a:ext cx="8071290" cy="4898590"/>
          </a:xfrm>
        </p:spPr>
        <p:txBody>
          <a:bodyPr>
            <a:normAutofit/>
          </a:bodyPr>
          <a:lstStyle/>
          <a:p>
            <a:pPr marL="0" indent="0">
              <a:buNone/>
            </a:pPr>
            <a:r>
              <a:rPr lang="en-US" sz="2800" dirty="0" smtClean="0">
                <a:solidFill>
                  <a:srgbClr val="1F497D"/>
                </a:solidFill>
              </a:rPr>
              <a:t>An engagement close letter sent to the project </a:t>
            </a:r>
            <a:r>
              <a:rPr lang="en-US" sz="2800" dirty="0">
                <a:solidFill>
                  <a:srgbClr val="1F497D"/>
                </a:solidFill>
              </a:rPr>
              <a:t>s</a:t>
            </a:r>
            <a:r>
              <a:rPr lang="en-US" sz="2800" dirty="0" smtClean="0">
                <a:solidFill>
                  <a:srgbClr val="1F497D"/>
                </a:solidFill>
              </a:rPr>
              <a:t>ponsor serves several purposes:</a:t>
            </a:r>
          </a:p>
          <a:p>
            <a:r>
              <a:rPr lang="en-US" sz="2800" dirty="0" smtClean="0">
                <a:solidFill>
                  <a:srgbClr val="1F497D"/>
                </a:solidFill>
              </a:rPr>
              <a:t>Formally closes the project</a:t>
            </a:r>
          </a:p>
          <a:p>
            <a:r>
              <a:rPr lang="en-US" sz="2800" dirty="0" smtClean="0">
                <a:solidFill>
                  <a:srgbClr val="1F497D"/>
                </a:solidFill>
              </a:rPr>
              <a:t>Documents at a very high level the activities performed and the results achieved or expected</a:t>
            </a:r>
          </a:p>
          <a:p>
            <a:r>
              <a:rPr lang="en-US" sz="2800" dirty="0" smtClean="0">
                <a:solidFill>
                  <a:srgbClr val="1F497D"/>
                </a:solidFill>
              </a:rPr>
              <a:t>Provides a way to start formally selling the next engagement</a:t>
            </a:r>
          </a:p>
          <a:p>
            <a:r>
              <a:rPr lang="en-US" sz="2800" dirty="0" smtClean="0">
                <a:solidFill>
                  <a:srgbClr val="1F497D"/>
                </a:solidFill>
              </a:rPr>
              <a:t>Makes it clear that additional work is “on a new ticket” – especially important for fixed price engagements!</a:t>
            </a:r>
            <a:endParaRPr lang="en-US" sz="2600" dirty="0">
              <a:solidFill>
                <a:schemeClr val="tx2"/>
              </a:solidFill>
            </a:endParaRPr>
          </a:p>
        </p:txBody>
      </p:sp>
      <p:sp>
        <p:nvSpPr>
          <p:cNvPr id="6" name="Slide Number Placeholder 5"/>
          <p:cNvSpPr>
            <a:spLocks noGrp="1"/>
          </p:cNvSpPr>
          <p:nvPr>
            <p:ph type="sldNum" sz="quarter" idx="10"/>
          </p:nvPr>
        </p:nvSpPr>
        <p:spPr/>
        <p:txBody>
          <a:bodyPr/>
          <a:lstStyle/>
          <a:p>
            <a:fld id="{D3A7A54F-1440-6D43-BEC7-AA5E25BCB837}" type="slidenum">
              <a:rPr lang="en-US" smtClean="0"/>
              <a:pPr/>
              <a:t>8</a:t>
            </a:fld>
            <a:endParaRPr lang="en-US" dirty="0"/>
          </a:p>
        </p:txBody>
      </p:sp>
      <p:sp>
        <p:nvSpPr>
          <p:cNvPr id="4" name="TextBox 3"/>
          <p:cNvSpPr txBox="1"/>
          <p:nvPr/>
        </p:nvSpPr>
        <p:spPr>
          <a:xfrm>
            <a:off x="8754150" y="5304903"/>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556066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smtClean="0"/>
              <a:t>D. Send an Engagement Close Letter</a:t>
            </a:r>
            <a:endParaRPr lang="en-US" sz="4300" dirty="0"/>
          </a:p>
        </p:txBody>
      </p:sp>
      <p:sp>
        <p:nvSpPr>
          <p:cNvPr id="3" name="Content Placeholder 2"/>
          <p:cNvSpPr>
            <a:spLocks noGrp="1"/>
          </p:cNvSpPr>
          <p:nvPr>
            <p:ph type="body" sz="quarter" idx="13"/>
          </p:nvPr>
        </p:nvSpPr>
        <p:spPr>
          <a:xfrm>
            <a:off x="758952" y="2877670"/>
            <a:ext cx="4471416" cy="2224681"/>
          </a:xfrm>
        </p:spPr>
        <p:txBody>
          <a:bodyPr>
            <a:normAutofit/>
          </a:bodyPr>
          <a:lstStyle/>
          <a:p>
            <a:pPr marL="0" indent="0">
              <a:buNone/>
            </a:pPr>
            <a:r>
              <a:rPr lang="en-US" sz="2800" dirty="0" smtClean="0"/>
              <a:t>What are the ADDITIONAL benefits of sending the engagement close letter?</a:t>
            </a:r>
            <a:endParaRPr lang="en-US" sz="2600" dirty="0"/>
          </a:p>
        </p:txBody>
      </p:sp>
      <p:sp>
        <p:nvSpPr>
          <p:cNvPr id="8" name="Slide Number Placeholder 7"/>
          <p:cNvSpPr>
            <a:spLocks noGrp="1"/>
          </p:cNvSpPr>
          <p:nvPr>
            <p:ph type="sldNum" sz="quarter" idx="14"/>
          </p:nvPr>
        </p:nvSpPr>
        <p:spPr/>
        <p:txBody>
          <a:bodyPr/>
          <a:lstStyle/>
          <a:p>
            <a:fld id="{72776919-FB17-4522-B863-258834BA748C}" type="slidenum">
              <a:rPr lang="en-US" altLang="en-US" smtClean="0"/>
              <a:pPr/>
              <a:t>9</a:t>
            </a:fld>
            <a:endParaRPr lang="en-US" altLang="en-US" dirty="0"/>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11-5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4720045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2208</TotalTime>
  <Words>1219</Words>
  <Application>Microsoft Office PowerPoint</Application>
  <PresentationFormat>On-screen Show (4:3)</PresentationFormat>
  <Paragraphs>158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Franklin Gothic Book</vt:lpstr>
      <vt:lpstr>Franklin Gothic Medium</vt:lpstr>
      <vt:lpstr>Times New Roman</vt:lpstr>
      <vt:lpstr>Wingdings</vt:lpstr>
      <vt:lpstr>Office Theme</vt:lpstr>
      <vt:lpstr>PowerPoint Presentation</vt:lpstr>
      <vt:lpstr>Checkpoint</vt:lpstr>
      <vt:lpstr>The Facilitative Consultant</vt:lpstr>
      <vt:lpstr>A. Review Performance</vt:lpstr>
      <vt:lpstr>B. Establish Recommendations for       Improvement</vt:lpstr>
      <vt:lpstr>C. Celebrate the Victory</vt:lpstr>
      <vt:lpstr>The Facilitative Consultant</vt:lpstr>
      <vt:lpstr>D. Send an Engagement Close Letter</vt:lpstr>
      <vt:lpstr>D. Send an Engagement Close Letter</vt:lpstr>
      <vt:lpstr>Sample Engagement Close Letter</vt:lpstr>
      <vt:lpstr>MODULE REVIEW  REVIEWING &amp; ASSESSING</vt:lpstr>
      <vt:lpstr>Review</vt:lpstr>
      <vt:lpstr>Review</vt:lpstr>
      <vt:lpstr>Review</vt:lpstr>
      <vt:lpstr>Review</vt:lpstr>
      <vt:lpstr>The Facilitative Consultant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Elle Cathey</cp:lastModifiedBy>
  <cp:revision>198</cp:revision>
  <dcterms:created xsi:type="dcterms:W3CDTF">2014-07-29T14:17:56Z</dcterms:created>
  <dcterms:modified xsi:type="dcterms:W3CDTF">2016-01-07T14:30:05Z</dcterms:modified>
</cp:coreProperties>
</file>