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9"/>
  </p:notesMasterIdLst>
  <p:sldIdLst>
    <p:sldId id="260" r:id="rId2"/>
    <p:sldId id="258" r:id="rId3"/>
    <p:sldId id="449" r:id="rId4"/>
    <p:sldId id="388" r:id="rId5"/>
    <p:sldId id="399" r:id="rId6"/>
    <p:sldId id="400" r:id="rId7"/>
    <p:sldId id="401" r:id="rId8"/>
    <p:sldId id="402" r:id="rId9"/>
    <p:sldId id="441" r:id="rId10"/>
    <p:sldId id="403" r:id="rId11"/>
    <p:sldId id="404" r:id="rId12"/>
    <p:sldId id="405" r:id="rId13"/>
    <p:sldId id="406" r:id="rId14"/>
    <p:sldId id="407" r:id="rId15"/>
    <p:sldId id="408" r:id="rId16"/>
    <p:sldId id="409" r:id="rId17"/>
    <p:sldId id="410" r:id="rId18"/>
    <p:sldId id="439" r:id="rId19"/>
    <p:sldId id="447" r:id="rId20"/>
    <p:sldId id="412" r:id="rId21"/>
    <p:sldId id="414" r:id="rId22"/>
    <p:sldId id="446" r:id="rId23"/>
    <p:sldId id="415" r:id="rId24"/>
    <p:sldId id="416" r:id="rId25"/>
    <p:sldId id="417" r:id="rId26"/>
    <p:sldId id="418" r:id="rId27"/>
    <p:sldId id="419" r:id="rId28"/>
    <p:sldId id="420" r:id="rId29"/>
    <p:sldId id="421" r:id="rId30"/>
    <p:sldId id="442" r:id="rId31"/>
    <p:sldId id="422" r:id="rId32"/>
    <p:sldId id="443" r:id="rId33"/>
    <p:sldId id="444" r:id="rId34"/>
    <p:sldId id="424" r:id="rId35"/>
    <p:sldId id="425" r:id="rId36"/>
    <p:sldId id="426" r:id="rId37"/>
    <p:sldId id="427" r:id="rId38"/>
    <p:sldId id="448" r:id="rId39"/>
    <p:sldId id="431" r:id="rId40"/>
    <p:sldId id="432" r:id="rId41"/>
    <p:sldId id="433" r:id="rId42"/>
    <p:sldId id="434" r:id="rId43"/>
    <p:sldId id="435" r:id="rId44"/>
    <p:sldId id="436" r:id="rId45"/>
    <p:sldId id="450" r:id="rId46"/>
    <p:sldId id="437" r:id="rId47"/>
    <p:sldId id="438" r:id="rId48"/>
    <p:sldId id="451" r:id="rId49"/>
    <p:sldId id="452" r:id="rId50"/>
    <p:sldId id="453" r:id="rId51"/>
    <p:sldId id="454" r:id="rId52"/>
    <p:sldId id="455" r:id="rId53"/>
    <p:sldId id="456" r:id="rId54"/>
    <p:sldId id="457" r:id="rId55"/>
    <p:sldId id="458" r:id="rId56"/>
    <p:sldId id="459" r:id="rId57"/>
    <p:sldId id="440"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e Cathey" initials="" lastIdx="0" clrIdx="0"/>
  <p:cmAuthor id="2" name="Michael Wilkinson" initials="MW" lastIdx="8" clrIdx="1">
    <p:extLst/>
  </p:cmAuthor>
  <p:cmAuthor id="3" name="Elle Cathey" initials="EC" lastIdx="3"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6" autoAdjust="0"/>
    <p:restoredTop sz="57167" autoAdjust="0"/>
  </p:normalViewPr>
  <p:slideViewPr>
    <p:cSldViewPr snapToGrid="0" snapToObjects="1">
      <p:cViewPr varScale="1">
        <p:scale>
          <a:sx n="52" d="100"/>
          <a:sy n="52" d="100"/>
        </p:scale>
        <p:origin x="2520" y="7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E57F5F-4985-2E4C-B650-693D6FF9E23A}" type="datetimeFigureOut">
              <a:rPr lang="en-US" smtClean="0"/>
              <a:pPr/>
              <a:t>1/7/2016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FBA1D5-D119-4E4C-87A6-230C7B59CEE9}" type="slidenum">
              <a:rPr lang="en-US" smtClean="0"/>
              <a:pPr/>
              <a:t>‹#›</a:t>
            </a:fld>
            <a:endParaRPr lang="en-US" dirty="0"/>
          </a:p>
        </p:txBody>
      </p:sp>
    </p:spTree>
    <p:extLst>
      <p:ext uri="{BB962C8B-B14F-4D97-AF65-F5344CB8AC3E}">
        <p14:creationId xmlns:p14="http://schemas.microsoft.com/office/powerpoint/2010/main" val="12331611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smtClean="0">
                <a:latin typeface="Times New Roman" pitchFamily="18" charset="0"/>
              </a:rPr>
              <a:t>Timing: </a:t>
            </a:r>
            <a:r>
              <a:rPr lang="en-US" i="1" u="none" baseline="0" dirty="0" smtClean="0">
                <a:latin typeface="Times New Roman" pitchFamily="18" charset="0"/>
              </a:rPr>
              <a:t> 75 minutes </a:t>
            </a:r>
            <a:endParaRPr lang="en-US" i="1" u="sng" dirty="0" smtClean="0">
              <a:latin typeface="Times New Roman" pitchFamily="18" charset="0"/>
            </a:endParaRPr>
          </a:p>
          <a:p>
            <a:pPr>
              <a:buFontTx/>
              <a:buNone/>
            </a:pPr>
            <a:endParaRPr lang="en-US" dirty="0" smtClean="0">
              <a:latin typeface="Times New Roman" pitchFamily="18" charset="0"/>
            </a:endParaRPr>
          </a:p>
          <a:p>
            <a:r>
              <a:rPr lang="en-US" i="1" u="sng" dirty="0" smtClean="0">
                <a:latin typeface="Times New Roman" pitchFamily="18" charset="0"/>
              </a:rPr>
              <a:t>Flip Charts:</a:t>
            </a:r>
          </a:p>
          <a:p>
            <a:pPr>
              <a:buFontTx/>
              <a:buChar char="•"/>
            </a:pPr>
            <a:r>
              <a:rPr lang="en-US" dirty="0" smtClean="0">
                <a:latin typeface="Times New Roman" pitchFamily="18" charset="0"/>
              </a:rPr>
              <a:t>Meetings</a:t>
            </a:r>
          </a:p>
          <a:p>
            <a:pPr>
              <a:buFontTx/>
              <a:buChar char="•"/>
            </a:pPr>
            <a:r>
              <a:rPr lang="en-US" dirty="0" smtClean="0">
                <a:latin typeface="Times New Roman" pitchFamily="18" charset="0"/>
              </a:rPr>
              <a:t>Scope</a:t>
            </a:r>
            <a:r>
              <a:rPr lang="en-US" baseline="0" dirty="0" smtClean="0">
                <a:latin typeface="Times New Roman" pitchFamily="18" charset="0"/>
              </a:rPr>
              <a:t> Triangle</a:t>
            </a:r>
          </a:p>
          <a:p>
            <a:pPr>
              <a:buFontTx/>
              <a:buChar char="•"/>
            </a:pPr>
            <a:r>
              <a:rPr lang="en-US" baseline="0" dirty="0" smtClean="0">
                <a:latin typeface="Times New Roman" pitchFamily="18" charset="0"/>
              </a:rPr>
              <a:t>Examples of Change</a:t>
            </a:r>
          </a:p>
          <a:p>
            <a:pPr>
              <a:buFontTx/>
              <a:buChar char="•"/>
            </a:pPr>
            <a:r>
              <a:rPr lang="en-US" baseline="0" dirty="0" smtClean="0">
                <a:latin typeface="Times New Roman" pitchFamily="18" charset="0"/>
              </a:rPr>
              <a:t>Types of Change</a:t>
            </a:r>
          </a:p>
          <a:p>
            <a:pPr>
              <a:buFontTx/>
              <a:buChar char="•"/>
            </a:pPr>
            <a:r>
              <a:rPr lang="en-US" baseline="0" dirty="0" smtClean="0">
                <a:latin typeface="Times New Roman" pitchFamily="18" charset="0"/>
              </a:rPr>
              <a:t>Why People Change?</a:t>
            </a:r>
          </a:p>
          <a:p>
            <a:pPr>
              <a:buFontTx/>
              <a:buChar char="•"/>
            </a:pPr>
            <a:r>
              <a:rPr lang="en-US" baseline="0" dirty="0" smtClean="0">
                <a:latin typeface="Times New Roman" pitchFamily="18" charset="0"/>
              </a:rPr>
              <a:t>Addressing Resistance to Change</a:t>
            </a:r>
          </a:p>
          <a:p>
            <a:pPr>
              <a:buFontTx/>
              <a:buChar char="•"/>
            </a:pPr>
            <a:r>
              <a:rPr lang="en-US" baseline="0" dirty="0" smtClean="0">
                <a:latin typeface="Times New Roman" pitchFamily="18" charset="0"/>
              </a:rPr>
              <a:t>Resistance and DISC Styles</a:t>
            </a:r>
          </a:p>
          <a:p>
            <a:pPr>
              <a:buFontTx/>
              <a:buChar char="•"/>
            </a:pPr>
            <a:r>
              <a:rPr lang="en-US" baseline="0" dirty="0" smtClean="0">
                <a:latin typeface="Times New Roman" pitchFamily="18" charset="0"/>
              </a:rPr>
              <a:t>Recommendations </a:t>
            </a:r>
            <a:endParaRPr lang="en-US" dirty="0" smtClean="0"/>
          </a:p>
          <a:p>
            <a:endParaRPr lang="en-US" i="1" dirty="0" smtClean="0"/>
          </a:p>
          <a:p>
            <a:r>
              <a:rPr lang="en-US" i="1" dirty="0" smtClean="0"/>
              <a:t>Checkpoint:</a:t>
            </a:r>
          </a:p>
          <a:p>
            <a:pPr marL="171450" indent="-171450">
              <a:buFont typeface="Arial" pitchFamily="34" charset="0"/>
              <a:buChar char="•"/>
            </a:pPr>
            <a:r>
              <a:rPr lang="en-US" i="1" dirty="0" smtClean="0"/>
              <a:t>Review:</a:t>
            </a:r>
            <a:r>
              <a:rPr lang="en-US" i="1" baseline="0" dirty="0" smtClean="0"/>
              <a:t> we have just completed Building Consensus where we identified the 3 reasons that people disagree and a 4-step process to guide a group from disagreement to agreement…..</a:t>
            </a:r>
          </a:p>
          <a:p>
            <a:pPr marL="171450" indent="-171450">
              <a:buFont typeface="Arial" pitchFamily="34" charset="0"/>
              <a:buChar char="•"/>
            </a:pPr>
            <a:r>
              <a:rPr lang="en-US" i="1" baseline="0" dirty="0" smtClean="0"/>
              <a:t>Preview: what we are about to do next is the 3</a:t>
            </a:r>
            <a:r>
              <a:rPr lang="en-US" i="1" baseline="30000" dirty="0" smtClean="0"/>
              <a:t>rd</a:t>
            </a:r>
            <a:r>
              <a:rPr lang="en-US" i="1" baseline="0" dirty="0" smtClean="0"/>
              <a:t> stage of the consulting cycle….Executing the Project…..</a:t>
            </a:r>
          </a:p>
          <a:p>
            <a:pPr marL="171450" indent="-171450">
              <a:buFont typeface="Arial" pitchFamily="34" charset="0"/>
              <a:buChar char="•"/>
            </a:pPr>
            <a:r>
              <a:rPr lang="en-US" i="1" baseline="0" dirty="0" smtClean="0"/>
              <a:t>Big view: and this is important because once we have been awarded the engagement/business we need to have an approach to ensure we satisfy the client needs and we will learn techniques to do that in this stage of the consulting cycle……</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a:t>
            </a:fld>
            <a:endParaRPr lang="en-US" dirty="0"/>
          </a:p>
        </p:txBody>
      </p:sp>
    </p:spTree>
    <p:extLst>
      <p:ext uri="{BB962C8B-B14F-4D97-AF65-F5344CB8AC3E}">
        <p14:creationId xmlns:p14="http://schemas.microsoft.com/office/powerpoint/2010/main" val="797748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Let’s take</a:t>
            </a:r>
            <a:r>
              <a:rPr lang="en-US" i="1" baseline="0" dirty="0" smtClean="0"/>
              <a:t> a look at a quick primer on the qualities of an effective meetings….let’s do this using a read around and we will start with (name)…..conduct the read around inserting key points on several of the key points…..e.g.. PURPOSE sets the stage…..who are the right people…agenda provided to participants in advance……for this and the next 6 slides……</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11</a:t>
            </a:fld>
            <a:endParaRPr lang="en-US" dirty="0"/>
          </a:p>
        </p:txBody>
      </p:sp>
    </p:spTree>
    <p:extLst>
      <p:ext uri="{BB962C8B-B14F-4D97-AF65-F5344CB8AC3E}">
        <p14:creationId xmlns:p14="http://schemas.microsoft.com/office/powerpoint/2010/main" val="729784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12</a:t>
            </a:fld>
            <a:endParaRPr lang="en-US" dirty="0"/>
          </a:p>
        </p:txBody>
      </p:sp>
    </p:spTree>
    <p:extLst>
      <p:ext uri="{BB962C8B-B14F-4D97-AF65-F5344CB8AC3E}">
        <p14:creationId xmlns:p14="http://schemas.microsoft.com/office/powerpoint/2010/main" val="2180249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13</a:t>
            </a:fld>
            <a:endParaRPr lang="en-US" dirty="0"/>
          </a:p>
        </p:txBody>
      </p:sp>
    </p:spTree>
    <p:extLst>
      <p:ext uri="{BB962C8B-B14F-4D97-AF65-F5344CB8AC3E}">
        <p14:creationId xmlns:p14="http://schemas.microsoft.com/office/powerpoint/2010/main" val="11137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14</a:t>
            </a:fld>
            <a:endParaRPr lang="en-US" dirty="0"/>
          </a:p>
        </p:txBody>
      </p:sp>
    </p:spTree>
    <p:extLst>
      <p:ext uri="{BB962C8B-B14F-4D97-AF65-F5344CB8AC3E}">
        <p14:creationId xmlns:p14="http://schemas.microsoft.com/office/powerpoint/2010/main" val="1693242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15</a:t>
            </a:fld>
            <a:endParaRPr lang="en-US" dirty="0"/>
          </a:p>
        </p:txBody>
      </p:sp>
    </p:spTree>
    <p:extLst>
      <p:ext uri="{BB962C8B-B14F-4D97-AF65-F5344CB8AC3E}">
        <p14:creationId xmlns:p14="http://schemas.microsoft.com/office/powerpoint/2010/main" val="4020684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16</a:t>
            </a:fld>
            <a:endParaRPr lang="en-US" dirty="0"/>
          </a:p>
        </p:txBody>
      </p:sp>
    </p:spTree>
    <p:extLst>
      <p:ext uri="{BB962C8B-B14F-4D97-AF65-F5344CB8AC3E}">
        <p14:creationId xmlns:p14="http://schemas.microsoft.com/office/powerpoint/2010/main" val="673922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We</a:t>
            </a:r>
            <a:r>
              <a:rPr lang="en-US" i="1" baseline="0" dirty="0" smtClean="0"/>
              <a:t> have discussed the importance of both formal and informal methods for avoiding the Expectation Gap……think about how we might adjust our techniques for the 4 DISC styles…….for the how often would you meet (facilitate the discussion and realize “it depends” will be a “clear” response and the sharing of some good and/or bad experiences is helpful here)…….</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17</a:t>
            </a:fld>
            <a:endParaRPr lang="en-US" dirty="0"/>
          </a:p>
        </p:txBody>
      </p:sp>
    </p:spTree>
    <p:extLst>
      <p:ext uri="{BB962C8B-B14F-4D97-AF65-F5344CB8AC3E}">
        <p14:creationId xmlns:p14="http://schemas.microsoft.com/office/powerpoint/2010/main" val="388892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We</a:t>
            </a:r>
            <a:r>
              <a:rPr lang="en-US" i="1" baseline="0" dirty="0" smtClean="0"/>
              <a:t> have discussed the importance of both formal and informal methods for avoiding the Expectation Gap……think about how we might adjust our techniques for the 4 DISC styles…….for the how often would you meet (facilitate the discussion and realize “it depends” will be a “clear” response and the sharing of some good and/or bad experiences is helpful here)…….</a:t>
            </a:r>
            <a:endParaRPr lang="en-US" i="1"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18</a:t>
            </a:fld>
            <a:endParaRPr lang="en-US" dirty="0"/>
          </a:p>
        </p:txBody>
      </p:sp>
    </p:spTree>
    <p:extLst>
      <p:ext uri="{BB962C8B-B14F-4D97-AF65-F5344CB8AC3E}">
        <p14:creationId xmlns:p14="http://schemas.microsoft.com/office/powerpoint/2010/main" val="3875807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Status meetings are again an important part of our jobs in the consulting</a:t>
            </a:r>
            <a:r>
              <a:rPr lang="en-US" i="1" baseline="0" dirty="0" smtClean="0"/>
              <a:t> domain…….some of the best practices I have seen have a multi-part status report that includes at least the following:</a:t>
            </a:r>
          </a:p>
          <a:p>
            <a:pPr marL="171450" indent="-171450">
              <a:buFont typeface="Arial" pitchFamily="34" charset="0"/>
              <a:buChar char="•"/>
            </a:pPr>
            <a:r>
              <a:rPr lang="en-US" i="1" baseline="0" dirty="0" smtClean="0"/>
              <a:t>A high level bar chart with clear, crisp reporting of ahead/behind both budget and schedule for the project</a:t>
            </a:r>
          </a:p>
          <a:p>
            <a:pPr marL="171450" indent="-171450">
              <a:buFont typeface="Arial" pitchFamily="34" charset="0"/>
              <a:buChar char="•"/>
            </a:pPr>
            <a:r>
              <a:rPr lang="en-US" i="1" baseline="0" dirty="0" smtClean="0"/>
              <a:t>A list of the key plans for the next period….let’s assume our reporting period is every other week…..</a:t>
            </a:r>
          </a:p>
          <a:p>
            <a:pPr marL="171450" indent="-171450">
              <a:buFont typeface="Arial" pitchFamily="34" charset="0"/>
              <a:buChar char="•"/>
            </a:pPr>
            <a:r>
              <a:rPr lang="en-US" i="1" baseline="0" dirty="0" smtClean="0"/>
              <a:t>A list of accomplishments for the last period…note a key way look here is to compare last period’s key plans to this period’s accomplishments</a:t>
            </a:r>
          </a:p>
          <a:p>
            <a:pPr marL="171450" indent="-171450">
              <a:buFont typeface="Arial" pitchFamily="34" charset="0"/>
              <a:buChar char="•"/>
            </a:pPr>
            <a:r>
              <a:rPr lang="en-US" i="1" baseline="0" dirty="0" smtClean="0"/>
              <a:t>A list of key issues with any issues that require immediate attention of the Project Sponsor highlighted….or those issues for which there is no known solution yet……..</a:t>
            </a:r>
          </a:p>
          <a:p>
            <a:pPr marL="0" indent="0">
              <a:buFont typeface="Arial" pitchFamily="34" charset="0"/>
              <a:buNone/>
            </a:pPr>
            <a:endParaRPr lang="en-US" i="1" baseline="0" dirty="0" smtClean="0"/>
          </a:p>
          <a:p>
            <a:pPr marL="0" indent="0">
              <a:buFont typeface="Arial" pitchFamily="34" charset="0"/>
              <a:buNone/>
            </a:pPr>
            <a:r>
              <a:rPr lang="en-US" i="1" baseline="0" dirty="0" smtClean="0"/>
              <a:t>Then, conduct a quick review of the slide……</a:t>
            </a:r>
          </a:p>
          <a:p>
            <a:pPr marL="0" indent="0">
              <a:buFont typeface="Arial" pitchFamily="34" charset="0"/>
              <a:buNone/>
            </a:pPr>
            <a:endParaRPr lang="en-US" i="1" baseline="0" dirty="0" smtClean="0"/>
          </a:p>
          <a:p>
            <a:pPr marL="0" indent="0">
              <a:buFont typeface="Arial" pitchFamily="34" charset="0"/>
              <a:buNone/>
            </a:pPr>
            <a:r>
              <a:rPr lang="en-US" i="1" baseline="0" dirty="0" smtClean="0"/>
              <a:t>Note that of the 10 items, only the five that are bolded require updating for each status meeting. The other five are either fixed or calculated.</a:t>
            </a:r>
          </a:p>
        </p:txBody>
      </p:sp>
      <p:sp>
        <p:nvSpPr>
          <p:cNvPr id="4" name="Slide Number Placeholder 3"/>
          <p:cNvSpPr>
            <a:spLocks noGrp="1"/>
          </p:cNvSpPr>
          <p:nvPr>
            <p:ph type="sldNum" sz="quarter" idx="10"/>
          </p:nvPr>
        </p:nvSpPr>
        <p:spPr/>
        <p:txBody>
          <a:bodyPr/>
          <a:lstStyle/>
          <a:p>
            <a:fld id="{13FBA1D5-D119-4E4C-87A6-230C7B59CEE9}" type="slidenum">
              <a:rPr lang="en-US" smtClean="0"/>
              <a:pPr/>
              <a:t>20</a:t>
            </a:fld>
            <a:endParaRPr lang="en-US" dirty="0"/>
          </a:p>
        </p:txBody>
      </p:sp>
    </p:spTree>
    <p:extLst>
      <p:ext uri="{BB962C8B-B14F-4D97-AF65-F5344CB8AC3E}">
        <p14:creationId xmlns:p14="http://schemas.microsoft.com/office/powerpoint/2010/main" val="168589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[discuss key points on slide</a:t>
            </a:r>
            <a:r>
              <a:rPr lang="en-US" i="0" baseline="0" dirty="0" smtClean="0"/>
              <a:t> facilitating the discussion with the group]</a:t>
            </a:r>
            <a:endParaRPr lang="en-US" i="0"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21</a:t>
            </a:fld>
            <a:endParaRPr lang="en-US" dirty="0"/>
          </a:p>
        </p:txBody>
      </p:sp>
    </p:spTree>
    <p:extLst>
      <p:ext uri="{BB962C8B-B14F-4D97-AF65-F5344CB8AC3E}">
        <p14:creationId xmlns:p14="http://schemas.microsoft.com/office/powerpoint/2010/main" val="2329127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 steps to execute the project will depend primarily on the steps in the project plan</a:t>
            </a:r>
            <a:r>
              <a:rPr lang="en-US" i="1" baseline="0" dirty="0" smtClean="0"/>
              <a:t> for the specific consulting engagement you are performing. However, there are a set of best practices common to most engagements.</a:t>
            </a:r>
            <a:endParaRPr lang="en-US" i="1" dirty="0" smtClean="0"/>
          </a:p>
          <a:p>
            <a:endParaRPr lang="en-US" i="1" dirty="0" smtClean="0"/>
          </a:p>
          <a:p>
            <a:r>
              <a:rPr lang="en-US" i="1" dirty="0" smtClean="0"/>
              <a:t>In this stage of the consulting cycle</a:t>
            </a:r>
            <a:r>
              <a:rPr lang="en-US" i="1" baseline="0" dirty="0" smtClean="0"/>
              <a:t> we have 10 best practices/techniques that can be categorized in 2 broad areas……project management and running meetings……while our intention here is not to provide a course in project management, although those skills are very important to us as consultants, we want to provide techniques in this area to ensure we are keeping the client appraised of project status, building valuable deliverables and responding to issues….in terms of running effective meetings, how many of you have attended meetings that were not a very good use of your time (raise your hand)…..yes, I have as well…..that wasn’t a really good use of our time, was it (nod your head no)……well, let’s provide you a structure for meetings that will avoid those types of meetings…..so let’s get started…..</a:t>
            </a:r>
            <a:endParaRPr lang="en-US" i="1"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2</a:t>
            </a:fld>
            <a:endParaRPr lang="en-US" dirty="0"/>
          </a:p>
        </p:txBody>
      </p:sp>
    </p:spTree>
    <p:extLst>
      <p:ext uri="{BB962C8B-B14F-4D97-AF65-F5344CB8AC3E}">
        <p14:creationId xmlns:p14="http://schemas.microsoft.com/office/powerpoint/2010/main" val="1300719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i="1" dirty="0" smtClean="0"/>
              <a:t>The next 5 slides</a:t>
            </a:r>
            <a:r>
              <a:rPr lang="en-US" i="1" baseline="0" dirty="0" smtClean="0"/>
              <a:t> are another opportunity to have a read around and to add some key points highlighting key areas….such as:</a:t>
            </a:r>
          </a:p>
          <a:p>
            <a:pPr marL="628650" lvl="1" indent="-171450">
              <a:buFont typeface="Arial" pitchFamily="34" charset="0"/>
              <a:buChar char="•"/>
            </a:pPr>
            <a:r>
              <a:rPr lang="en-US" i="1" baseline="0" dirty="0" smtClean="0"/>
              <a:t>Preparing in advance…the Inform, Excite Empower and Involve…..</a:t>
            </a:r>
          </a:p>
          <a:p>
            <a:pPr marL="628650" lvl="1" indent="-171450">
              <a:buFont typeface="Arial" pitchFamily="34" charset="0"/>
              <a:buChar char="•"/>
            </a:pPr>
            <a:r>
              <a:rPr lang="en-US" i="1" baseline="0" dirty="0" smtClean="0"/>
              <a:t>Starting questions are those used to open a dialogue and should create an image of the answer in the minds of the participants…..</a:t>
            </a:r>
          </a:p>
          <a:p>
            <a:pPr marL="628650" lvl="1" indent="-171450">
              <a:buFont typeface="Arial" pitchFamily="34" charset="0"/>
              <a:buChar char="•"/>
            </a:pPr>
            <a:r>
              <a:rPr lang="en-US" i="1" baseline="0" dirty="0" smtClean="0"/>
              <a:t>The 3 Parking Boards and their uses…..</a:t>
            </a:r>
          </a:p>
          <a:p>
            <a:pPr marL="628650" lvl="1" indent="-171450">
              <a:buFont typeface="Arial" pitchFamily="34" charset="0"/>
              <a:buChar char="•"/>
            </a:pPr>
            <a:r>
              <a:rPr lang="en-US" i="1" baseline="0" dirty="0" smtClean="0"/>
              <a:t>Using a checkpoint to move from one agenda item to another for clear transitions and focus</a:t>
            </a:r>
          </a:p>
          <a:p>
            <a:pPr marL="628650" lvl="1" indent="-171450">
              <a:buFont typeface="Arial" pitchFamily="34" charset="0"/>
              <a:buChar char="•"/>
            </a:pPr>
            <a:r>
              <a:rPr lang="en-US" i="1" baseline="0" dirty="0" smtClean="0"/>
              <a:t>Using the “Power of the Pen” to ensure there is ownership in the session for impact……</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23</a:t>
            </a:fld>
            <a:endParaRPr lang="en-US" dirty="0"/>
          </a:p>
        </p:txBody>
      </p:sp>
    </p:spTree>
    <p:extLst>
      <p:ext uri="{BB962C8B-B14F-4D97-AF65-F5344CB8AC3E}">
        <p14:creationId xmlns:p14="http://schemas.microsoft.com/office/powerpoint/2010/main" val="288550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[read around</a:t>
            </a:r>
            <a:r>
              <a:rPr lang="en-US" i="0" baseline="0" dirty="0" smtClean="0"/>
              <a:t> and facilitate the discussion]</a:t>
            </a:r>
            <a:endParaRPr lang="en-US" i="0"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24</a:t>
            </a:fld>
            <a:endParaRPr lang="en-US" dirty="0"/>
          </a:p>
        </p:txBody>
      </p:sp>
    </p:spTree>
    <p:extLst>
      <p:ext uri="{BB962C8B-B14F-4D97-AF65-F5344CB8AC3E}">
        <p14:creationId xmlns:p14="http://schemas.microsoft.com/office/powerpoint/2010/main" val="2877461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smtClean="0"/>
              <a:t>[read around</a:t>
            </a:r>
            <a:r>
              <a:rPr lang="en-US" i="0" baseline="0" dirty="0" smtClean="0"/>
              <a:t> and facilitate the discussion]</a:t>
            </a:r>
            <a:endParaRPr lang="en-US" i="0"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25</a:t>
            </a:fld>
            <a:endParaRPr lang="en-US" dirty="0"/>
          </a:p>
        </p:txBody>
      </p:sp>
    </p:spTree>
    <p:extLst>
      <p:ext uri="{BB962C8B-B14F-4D97-AF65-F5344CB8AC3E}">
        <p14:creationId xmlns:p14="http://schemas.microsoft.com/office/powerpoint/2010/main" val="681556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smtClean="0"/>
              <a:t>[read around</a:t>
            </a:r>
            <a:r>
              <a:rPr lang="en-US" i="0" baseline="0" dirty="0" smtClean="0"/>
              <a:t> and facilitate the discussion]</a:t>
            </a:r>
            <a:endParaRPr lang="en-US" i="0"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26</a:t>
            </a:fld>
            <a:endParaRPr lang="en-US" dirty="0"/>
          </a:p>
        </p:txBody>
      </p:sp>
    </p:spTree>
    <p:extLst>
      <p:ext uri="{BB962C8B-B14F-4D97-AF65-F5344CB8AC3E}">
        <p14:creationId xmlns:p14="http://schemas.microsoft.com/office/powerpoint/2010/main" val="297257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smtClean="0"/>
              <a:t>[read around</a:t>
            </a:r>
            <a:r>
              <a:rPr lang="en-US" i="0" baseline="0" dirty="0" smtClean="0"/>
              <a:t> and facilitate the discussion]</a:t>
            </a:r>
            <a:endParaRPr lang="en-US" i="0"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27</a:t>
            </a:fld>
            <a:endParaRPr lang="en-US" dirty="0"/>
          </a:p>
        </p:txBody>
      </p:sp>
    </p:spTree>
    <p:extLst>
      <p:ext uri="{BB962C8B-B14F-4D97-AF65-F5344CB8AC3E}">
        <p14:creationId xmlns:p14="http://schemas.microsoft.com/office/powerpoint/2010/main" val="2064914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 key is for the Facilitative</a:t>
            </a:r>
            <a:r>
              <a:rPr lang="en-US" i="1" baseline="0" dirty="0" smtClean="0"/>
              <a:t> Consultant to use facilitation skills that get the correctness of the decision (the Right Decision) and ensure the commitment to that decision (the Commitment to the Decision) is as high as possible to improve the Effectiveness of that Decision…the impact of the decision</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28</a:t>
            </a:fld>
            <a:endParaRPr lang="en-US" dirty="0"/>
          </a:p>
        </p:txBody>
      </p:sp>
    </p:spTree>
    <p:extLst>
      <p:ext uri="{BB962C8B-B14F-4D97-AF65-F5344CB8AC3E}">
        <p14:creationId xmlns:p14="http://schemas.microsoft.com/office/powerpoint/2010/main" val="2542367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reach back to the</a:t>
            </a:r>
            <a:r>
              <a:rPr lang="en-US" i="1" baseline="0" dirty="0" smtClean="0"/>
              <a:t> elements that create a clear definition of the scope of our projects….(green) team, get me started with 1 of those items…..go around to other teams to create the 3 items: BAD diagram, key deliverables list and the task list……..</a:t>
            </a:r>
          </a:p>
          <a:p>
            <a:endParaRPr lang="en-US" i="1" baseline="0" dirty="0" smtClean="0"/>
          </a:p>
          <a:p>
            <a:r>
              <a:rPr lang="en-US" i="1" baseline="0" dirty="0" smtClean="0"/>
              <a:t>So, for example, if scope increases (extend the scope line of the triangle), then either time has to increase, or resources have to increase (or both). Either way, the area of the triangle, which is the resource consumption or costs, also must increase.</a:t>
            </a:r>
          </a:p>
          <a:p>
            <a:endParaRPr lang="en-US" i="1" baseline="0" dirty="0" smtClean="0"/>
          </a:p>
          <a:p>
            <a:r>
              <a:rPr lang="en-US" i="1" baseline="0" dirty="0" smtClean="0"/>
              <a:t>Another great opportunity to help with change control is to have a discussion with the client….before the first change is identified….so include this as a part of the Preparing to Execute and/or the Project Kickoff…….the Scope Triangle…in other words, using this triangle, any 2 sides can be identified by someone and then, by definition of a triangle, the 3</a:t>
            </a:r>
            <a:r>
              <a:rPr lang="en-US" i="1" baseline="30000" dirty="0" smtClean="0"/>
              <a:t>rd</a:t>
            </a:r>
            <a:r>
              <a:rPr lang="en-US" i="1" baseline="0" dirty="0" smtClean="0"/>
              <a:t> side is defined for us……this is a great way to help with client understand future requests for getting it done earlier or adding another “simple” feature or function……or removing a resource from the project due to another business commitment……</a:t>
            </a:r>
          </a:p>
          <a:p>
            <a:endParaRPr lang="en-US" i="1" baseline="0" dirty="0" smtClean="0"/>
          </a:p>
          <a:p>
            <a:r>
              <a:rPr lang="en-US" i="1" baseline="0" dirty="0" smtClean="0"/>
              <a:t>Once we have defined scope and the client has agreed, we earlier talked about the need to have a change control process so that any/all scope changes are quickly and clearly documented and signed-off on by the client…….</a:t>
            </a:r>
          </a:p>
          <a:p>
            <a:endParaRPr lang="en-US" i="1" baseline="0" dirty="0" smtClean="0"/>
          </a:p>
          <a:p>
            <a:r>
              <a:rPr lang="en-US" i="1" baseline="0" dirty="0" smtClean="0"/>
              <a:t>With all of these things done…..in advance….when that request comes in for a …..”can you get this done a month earlier than we had planned?”....we do not say, no…..we say, “Yes and should we eliminate a few requirements or add some resources to make that new date?”……OR</a:t>
            </a:r>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29</a:t>
            </a:fld>
            <a:endParaRPr lang="en-US" dirty="0"/>
          </a:p>
        </p:txBody>
      </p:sp>
    </p:spTree>
    <p:extLst>
      <p:ext uri="{BB962C8B-B14F-4D97-AF65-F5344CB8AC3E}">
        <p14:creationId xmlns:p14="http://schemas.microsoft.com/office/powerpoint/2010/main" val="2233678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The request is…”Can we add a few new reports we now need?”…..you may respond….”Yes, and would we like to move the end date out a few weeks or add additional reporting resources?”…….we refer to this as the YES AND techniques and our experience is that clients much prefer that to the “No, we can’t do that…..”….as consultants we want to bring solutions and options to our clients……..</a:t>
            </a:r>
          </a:p>
          <a:p>
            <a:r>
              <a:rPr lang="en-US" i="1" baseline="0" dirty="0" smtClean="0"/>
              <a:t> </a:t>
            </a:r>
          </a:p>
          <a:p>
            <a:r>
              <a:rPr lang="en-US" i="1" baseline="0" dirty="0" smtClean="0"/>
              <a:t>Finally, let’s think about the last project we were a part of…we may have been the consultant…a project team member or even part of the client team….think about the things we could have done …..the steps we could have taken…..the preemptive actions we can use in the future……what might some of the techniques be for avoiding scope creep?......(facilitate the discussion and have participants write in their participant manuals……</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30</a:t>
            </a:fld>
            <a:endParaRPr lang="en-US" dirty="0"/>
          </a:p>
        </p:txBody>
      </p:sp>
    </p:spTree>
    <p:extLst>
      <p:ext uri="{BB962C8B-B14F-4D97-AF65-F5344CB8AC3E}">
        <p14:creationId xmlns:p14="http://schemas.microsoft.com/office/powerpoint/2010/main" val="374465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[use a round robin or teams to facilitate</a:t>
            </a:r>
            <a:r>
              <a:rPr lang="en-US" i="0" baseline="0" dirty="0" smtClean="0"/>
              <a:t> a discussion about techniques the participants can use to manage the scope on their engagements]</a:t>
            </a:r>
            <a:endParaRPr lang="en-US" i="0"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31</a:t>
            </a:fld>
            <a:endParaRPr lang="en-US" dirty="0"/>
          </a:p>
        </p:txBody>
      </p:sp>
    </p:spTree>
    <p:extLst>
      <p:ext uri="{BB962C8B-B14F-4D97-AF65-F5344CB8AC3E}">
        <p14:creationId xmlns:p14="http://schemas.microsoft.com/office/powerpoint/2010/main" val="971558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(name), would you please</a:t>
            </a:r>
            <a:r>
              <a:rPr lang="en-US" i="1" baseline="0" dirty="0" smtClean="0"/>
              <a:t> read the slide or the first paragraph on page 10-15 of our manual……OK, that’s pretty firm isn’t it?.....also unrealistic, isn’t it….about the only thing we can promise one another is that the future will be different from the past of the present………can we do a round robin by teams and think about a project you were a part of where there was a change that was disruptive?........(blue) team can you get us started……….(facilitate the discussion adding key points as necessary)……some of the disruptive changes in the past…..recent and beyond…..</a:t>
            </a:r>
          </a:p>
          <a:p>
            <a:pPr marL="171450" indent="-171450">
              <a:buFont typeface="Arial" pitchFamily="34" charset="0"/>
              <a:buChar char="•"/>
            </a:pPr>
            <a:r>
              <a:rPr lang="en-US" i="1" baseline="0" dirty="0" smtClean="0"/>
              <a:t>Mainframe to mini to pc……to tablet to mobile computing</a:t>
            </a:r>
          </a:p>
          <a:p>
            <a:pPr marL="171450" indent="-171450">
              <a:buFont typeface="Arial" pitchFamily="34" charset="0"/>
              <a:buChar char="•"/>
            </a:pPr>
            <a:r>
              <a:rPr lang="en-US" i="1" baseline="0" dirty="0" smtClean="0"/>
              <a:t>Railroads to air….first for people then for cargo…..can you imagine the folks in the railroad BOD meeting saying something like….”flying”? come on nobody is going to do something so dangerous”….or a few years later….”Passengers OK but cargo….they can’t get that much weight on an airplane…there is nothing to worry about?.......</a:t>
            </a:r>
          </a:p>
          <a:p>
            <a:pPr marL="171450" indent="-171450">
              <a:buFont typeface="Arial" pitchFamily="34" charset="0"/>
              <a:buChar char="•"/>
            </a:pPr>
            <a:r>
              <a:rPr lang="en-US" i="1" baseline="0" dirty="0" smtClean="0"/>
              <a:t>Cell phones and how 3</a:t>
            </a:r>
            <a:r>
              <a:rPr lang="en-US" i="1" baseline="30000" dirty="0" smtClean="0"/>
              <a:t>rd</a:t>
            </a:r>
            <a:r>
              <a:rPr lang="en-US" i="1" baseline="0" dirty="0" smtClean="0"/>
              <a:t> world countries will never have to string all that wire……..</a:t>
            </a:r>
          </a:p>
          <a:p>
            <a:pPr marL="171450" indent="-171450">
              <a:buFont typeface="Arial" pitchFamily="34" charset="0"/>
              <a:buChar char="•"/>
            </a:pPr>
            <a:r>
              <a:rPr lang="en-US" i="1" baseline="0" dirty="0" smtClean="0"/>
              <a:t>iPod to iPhone…..etc.</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33</a:t>
            </a:fld>
            <a:endParaRPr lang="en-US" dirty="0"/>
          </a:p>
        </p:txBody>
      </p:sp>
    </p:spTree>
    <p:extLst>
      <p:ext uri="{BB962C8B-B14F-4D97-AF65-F5344CB8AC3E}">
        <p14:creationId xmlns:p14="http://schemas.microsoft.com/office/powerpoint/2010/main" val="3293620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Once the project commences, one of the key areas we must be constantly vigilant of is the work effort undertaken as a part of our projects…to do that we must monitor the work that is being done……based</a:t>
            </a:r>
            <a:r>
              <a:rPr lang="en-US" i="1" baseline="0" dirty="0" smtClean="0"/>
              <a:t> on earlier work during the proposal stage and the additional work completed during the Preparing to Execute stage, we have a detailed work plan……(green) team, can you tell me what are the key components of the work plan……good, it includes the tasks, the timing and the effort of the components of the project…….so this work plan dictates what will be done, who will do it and when…….</a:t>
            </a:r>
          </a:p>
          <a:p>
            <a:endParaRPr lang="en-US" i="1" baseline="0" dirty="0" smtClean="0"/>
          </a:p>
          <a:p>
            <a:r>
              <a:rPr lang="en-US" i="1" baseline="0" dirty="0" smtClean="0"/>
              <a:t>As a consultant, we must take responsibility to ensure each task achieves its desired results and this requires time, focus and effort on the part of us as consultants…….as with many other things in life….”life is in the details”…….</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a:t>
            </a:fld>
            <a:endParaRPr lang="en-US" dirty="0"/>
          </a:p>
        </p:txBody>
      </p:sp>
    </p:spTree>
    <p:extLst>
      <p:ext uri="{BB962C8B-B14F-4D97-AF65-F5344CB8AC3E}">
        <p14:creationId xmlns:p14="http://schemas.microsoft.com/office/powerpoint/2010/main" val="834818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i="1" baseline="0" dirty="0" smtClean="0"/>
              <a:t>Discuss the Change….the Root Cause or why of that change and the Impact…..along the lines of:</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i="1" baseline="0" dirty="0" smtClean="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Change: moving from Walkman to iPod</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i="1" baseline="0" dirty="0" smtClean="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Root cause: a visionary as well as the miniaturization of chips, longer battery life and latent needs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i="1" baseline="0" dirty="0" smtClean="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Impact: revolutionized the music business……1 of many businesses Apple has so influenced…others include iPad, retail stores, iPhone --- Apple reinvents the phone……</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34</a:t>
            </a:fld>
            <a:endParaRPr lang="en-US" dirty="0"/>
          </a:p>
        </p:txBody>
      </p:sp>
    </p:spTree>
    <p:extLst>
      <p:ext uri="{BB962C8B-B14F-4D97-AF65-F5344CB8AC3E}">
        <p14:creationId xmlns:p14="http://schemas.microsoft.com/office/powerpoint/2010/main" val="3241520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As we</a:t>
            </a:r>
            <a:r>
              <a:rPr lang="en-US" i="1" baseline="0" dirty="0" smtClean="0"/>
              <a:t> discussed a prior module, we have to manage scope and avoid scope creep….at the same time, often we can accommodate those little changes that occur in all projects/engagements….in those cases, we may chose to notify or inform the client of that change and, when the change requires no additional effort or work, those changes are a “gift” we provide to our clients……</a:t>
            </a:r>
          </a:p>
          <a:p>
            <a:r>
              <a:rPr lang="en-US" i="1" dirty="0" smtClean="0"/>
              <a:t>Let’s count off in pairs……(count off 1-2-1-2-etc.)</a:t>
            </a:r>
            <a:r>
              <a:rPr lang="en-US" i="1" baseline="0" dirty="0" smtClean="0"/>
              <a:t> and set my clock to 3 minutes for each pair to come up with a change in a project that was beneficial and then what the impact to that project would have been if the change had not occurred….if you cannot think of one for a project you have been a part of please feel free to identify one from a book you have read, an article or any other situation……(after the clock is up facilitate the discussion adding where necessary to highlight key points……)….let’s fill in the table on page 10-15 with one of these examples we just discussed……..and then let’s also complete one for change </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35</a:t>
            </a:fld>
            <a:endParaRPr lang="en-US" dirty="0"/>
          </a:p>
        </p:txBody>
      </p:sp>
    </p:spTree>
    <p:extLst>
      <p:ext uri="{BB962C8B-B14F-4D97-AF65-F5344CB8AC3E}">
        <p14:creationId xmlns:p14="http://schemas.microsoft.com/office/powerpoint/2010/main" val="4237410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(See prior slide notes)</a:t>
            </a:r>
          </a:p>
        </p:txBody>
      </p:sp>
      <p:sp>
        <p:nvSpPr>
          <p:cNvPr id="4" name="Slide Number Placeholder 3"/>
          <p:cNvSpPr>
            <a:spLocks noGrp="1"/>
          </p:cNvSpPr>
          <p:nvPr>
            <p:ph type="sldNum" sz="quarter" idx="10"/>
          </p:nvPr>
        </p:nvSpPr>
        <p:spPr/>
        <p:txBody>
          <a:bodyPr/>
          <a:lstStyle/>
          <a:p>
            <a:fld id="{13FBA1D5-D119-4E4C-87A6-230C7B59CEE9}" type="slidenum">
              <a:rPr lang="en-US" smtClean="0"/>
              <a:pPr/>
              <a:t>36</a:t>
            </a:fld>
            <a:endParaRPr lang="en-US" dirty="0"/>
          </a:p>
        </p:txBody>
      </p:sp>
    </p:spTree>
    <p:extLst>
      <p:ext uri="{BB962C8B-B14F-4D97-AF65-F5344CB8AC3E}">
        <p14:creationId xmlns:p14="http://schemas.microsoft.com/office/powerpoint/2010/main" val="1743184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do one last exercise around change and use our teams……first let’s select</a:t>
            </a:r>
            <a:r>
              <a:rPr lang="en-US" i="1" baseline="0" dirty="0" smtClean="0"/>
              <a:t> a new team leader……and then I would like to set the clock for 8 minutes and have each team complete a few examples for each of the following 4 areas found in your participant's manual…those areas are:</a:t>
            </a:r>
          </a:p>
          <a:p>
            <a:pPr marL="171450" indent="-171450">
              <a:buFont typeface="Arial" pitchFamily="34" charset="0"/>
              <a:buChar char="•"/>
            </a:pPr>
            <a:r>
              <a:rPr lang="en-US" i="1" baseline="0" dirty="0" smtClean="0"/>
              <a:t>Change you can prevent</a:t>
            </a:r>
          </a:p>
          <a:p>
            <a:pPr marL="171450" indent="-171450">
              <a:buFont typeface="Arial" pitchFamily="34" charset="0"/>
              <a:buChar char="•"/>
            </a:pPr>
            <a:r>
              <a:rPr lang="en-US" i="1" baseline="0" dirty="0" smtClean="0"/>
              <a:t>Change you can anticipate</a:t>
            </a:r>
          </a:p>
          <a:p>
            <a:pPr marL="171450" indent="-171450">
              <a:buFont typeface="Arial" pitchFamily="34" charset="0"/>
              <a:buChar char="•"/>
            </a:pPr>
            <a:r>
              <a:rPr lang="en-US" i="1" baseline="0" dirty="0" smtClean="0"/>
              <a:t>Change you can’t anticipate</a:t>
            </a:r>
          </a:p>
          <a:p>
            <a:pPr marL="171450" indent="-171450">
              <a:buFont typeface="Arial" pitchFamily="34" charset="0"/>
              <a:buChar char="•"/>
            </a:pPr>
            <a:r>
              <a:rPr lang="en-US" i="1" baseline="0" dirty="0" smtClean="0"/>
              <a:t>Change that is beneficial</a:t>
            </a:r>
          </a:p>
          <a:p>
            <a:pPr marL="171450" indent="-171450">
              <a:buFont typeface="Arial" pitchFamily="34" charset="0"/>
              <a:buChar char="•"/>
            </a:pPr>
            <a:endParaRPr lang="en-US" i="1" baseline="0" dirty="0" smtClean="0"/>
          </a:p>
          <a:p>
            <a:pPr marL="0" indent="0">
              <a:buFont typeface="Arial" pitchFamily="34" charset="0"/>
              <a:buNone/>
            </a:pPr>
            <a:r>
              <a:rPr lang="en-US" i="1" baseline="0" dirty="0" smtClean="0"/>
              <a:t>When the clock is up move from team-to-team to share, starting at a different team each time….and add key points during the discussion…….</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37</a:t>
            </a:fld>
            <a:endParaRPr lang="en-US" dirty="0"/>
          </a:p>
        </p:txBody>
      </p:sp>
    </p:spTree>
    <p:extLst>
      <p:ext uri="{BB962C8B-B14F-4D97-AF65-F5344CB8AC3E}">
        <p14:creationId xmlns:p14="http://schemas.microsoft.com/office/powerpoint/2010/main" val="374569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How many of us have already</a:t>
            </a:r>
            <a:r>
              <a:rPr lang="en-US" i="1" baseline="0" dirty="0" smtClean="0"/>
              <a:t> worked on client engagements?....(raise your hand)…….and, for those of you that have, was there a time on a project or two that there was a change necessary yet the client was reluctant or resisted that change…..(nod your head yes)…..sure, it seems to be natural in many situations for people to be hesitant to move forward with change…….understanding the various “flavors” that resistance may present itself and knowing many of the compelling reasons for change will be very useful for those of us providing consulting services to our clients…..(purple) team, can you share with us the example you were thinking of when you raised your hands before…..(facilitate the discussion)……let’s take a look at 4 key reasons that drive people to change…..</a:t>
            </a:r>
          </a:p>
          <a:p>
            <a:pPr marL="171450" indent="-171450">
              <a:buFont typeface="Arial" pitchFamily="34" charset="0"/>
              <a:buChar char="•"/>
            </a:pPr>
            <a:r>
              <a:rPr lang="en-US" i="1" baseline="0" dirty="0" smtClean="0"/>
              <a:t>Higher vision……can anyone think of an example?....(name), share that with us….examples to consider would be Gates and Allen with the PC…a computer on every desk…..Jobs with the mouse or the music revolution</a:t>
            </a:r>
          </a:p>
          <a:p>
            <a:pPr marL="171450" indent="-171450">
              <a:buFont typeface="Arial" pitchFamily="34" charset="0"/>
              <a:buChar char="•"/>
            </a:pPr>
            <a:r>
              <a:rPr lang="en-US" i="1" baseline="0" dirty="0" smtClean="0"/>
              <a:t>Desired outcome……anyone have an example of this?........OK, what about an individual that wants to improve their fitness, lose weight or stop a bad habit such as smoking……</a:t>
            </a:r>
          </a:p>
          <a:p>
            <a:pPr marL="171450" indent="-171450">
              <a:buFont typeface="Arial" pitchFamily="34" charset="0"/>
              <a:buChar char="•"/>
            </a:pPr>
            <a:r>
              <a:rPr lang="en-US" i="1" baseline="0" dirty="0" smtClean="0"/>
              <a:t>Fear of consequences……(have another participant share)……again, we can go back to the person that wants to stop smoking….he/she may fear poor health, cancer, etc…..</a:t>
            </a:r>
          </a:p>
          <a:p>
            <a:pPr marL="171450" indent="-171450">
              <a:buFont typeface="Arial" pitchFamily="34" charset="0"/>
              <a:buChar char="•"/>
            </a:pPr>
            <a:r>
              <a:rPr lang="en-US" i="1" baseline="0" dirty="0" smtClean="0"/>
              <a:t>Pain……(another potential participant share)…..anybody ever lost a filling or had a bad toothache….that forces change surfaced by pain……</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39</a:t>
            </a:fld>
            <a:endParaRPr lang="en-US" dirty="0"/>
          </a:p>
        </p:txBody>
      </p:sp>
    </p:spTree>
    <p:extLst>
      <p:ext uri="{BB962C8B-B14F-4D97-AF65-F5344CB8AC3E}">
        <p14:creationId xmlns:p14="http://schemas.microsoft.com/office/powerpoint/2010/main" val="3763982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Let’s take a look at an approach</a:t>
            </a:r>
            <a:r>
              <a:rPr lang="en-US" i="1" baseline="0" dirty="0" smtClean="0"/>
              <a:t> we find very helpful in addressing that resistance to change…..(name) can you read that first step……that’s right approach privately or generally…….if an individual or a few individuals are pushing back, best to deal with that privately…..if a larger group a group discussion might be appropriate….again, it depends…..that next step is very important…</a:t>
            </a:r>
            <a:r>
              <a:rPr lang="en-US" b="1" i="1" baseline="0" dirty="0" smtClean="0"/>
              <a:t>empathize</a:t>
            </a:r>
            <a:r>
              <a:rPr lang="en-US" i="1" baseline="0" dirty="0" smtClean="0"/>
              <a:t> with the symptom……by showing empathy we are showing our concerns, expressing our understanding and inviting an individual or individuals to share their concerns or resistance with us….it is a means to “open the lines of communications”…..</a:t>
            </a:r>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40</a:t>
            </a:fld>
            <a:endParaRPr lang="en-US" dirty="0"/>
          </a:p>
        </p:txBody>
      </p:sp>
    </p:spTree>
    <p:extLst>
      <p:ext uri="{BB962C8B-B14F-4D97-AF65-F5344CB8AC3E}">
        <p14:creationId xmlns:p14="http://schemas.microsoft.com/office/powerpoint/2010/main" val="2232904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t>then we want to address the root cause…..they real reason or “why” of the push back….and then finally….get agreement on a solution</a:t>
            </a:r>
            <a:r>
              <a:rPr lang="en-US" i="0" baseline="0" dirty="0" smtClean="0"/>
              <a:t>…….[facilitate a discussion demonstrating this approach with a change a team can identify]</a:t>
            </a:r>
            <a:endParaRPr lang="en-US" i="0"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41</a:t>
            </a:fld>
            <a:endParaRPr lang="en-US" dirty="0"/>
          </a:p>
        </p:txBody>
      </p:sp>
    </p:spTree>
    <p:extLst>
      <p:ext uri="{BB962C8B-B14F-4D97-AF65-F5344CB8AC3E}">
        <p14:creationId xmlns:p14="http://schemas.microsoft.com/office/powerpoint/2010/main" val="3191595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Often</a:t>
            </a:r>
            <a:r>
              <a:rPr lang="en-US" i="1" baseline="0" dirty="0" smtClean="0"/>
              <a:t> the expression of resistance will be, once again, an expression of our communication style……how many of you are D’s?.....what is the form of resistance we might expect from one of you….yes, it will be clear and sometimes, in your face…..for our D’s, let’s remember less is more and focus on the benefits………how about one of our I’s….what does resistance look like from you…….OK, talk around it, ramble with stories, etc….our advice with those Hi I’s is again, let them sell themselves….ask them about it before it is in its final format, gain their buy-in and they will help you “sell it”….what about our S’…….good, gain the support of the team that surrounds them, emphasize the benefits to the team or organization and provide them lots of assurances about how well thought through it is…….how about our C’s……how will we experience resistance from one of you…..thank you…..it’s about the facts, the data, the implementation plan…….with our Hi C’s we want to ensure it is well justified, well documented and well thought through……..</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42</a:t>
            </a:fld>
            <a:endParaRPr lang="en-US" dirty="0"/>
          </a:p>
        </p:txBody>
      </p:sp>
    </p:spTree>
    <p:extLst>
      <p:ext uri="{BB962C8B-B14F-4D97-AF65-F5344CB8AC3E}">
        <p14:creationId xmlns:p14="http://schemas.microsoft.com/office/powerpoint/2010/main" val="1951313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Issues….another one of those items</a:t>
            </a:r>
            <a:r>
              <a:rPr lang="en-US" i="1" baseline="0" dirty="0" smtClean="0"/>
              <a:t> great consultants and project managers are both familiar with and have a process for not only identifying them but for isolating assumptions, developing alternatives and driving to decisions or resolution…….our clients look to us to track the issues that arise from beginning to end……remember our friend SSR-ing for problem statements….well once again we want to clearly differentiate a symptom of an issue…..what do we know about the issue?……from the root cause….or the reason the issue exists……often in the evaluation of alternatives to solve issues we will call on our consensus building techniques we discussed earlier</a:t>
            </a:r>
            <a:r>
              <a:rPr lang="en-US" i="0" baseline="0" dirty="0" smtClean="0"/>
              <a:t>…….(NOTE: time permitting, consider some backward buildup on SSR-ing and Consensus)…….</a:t>
            </a:r>
            <a:endParaRPr lang="en-US" i="0"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43</a:t>
            </a:fld>
            <a:endParaRPr lang="en-US" dirty="0"/>
          </a:p>
        </p:txBody>
      </p:sp>
    </p:spTree>
    <p:extLst>
      <p:ext uri="{BB962C8B-B14F-4D97-AF65-F5344CB8AC3E}">
        <p14:creationId xmlns:p14="http://schemas.microsoft.com/office/powerpoint/2010/main" val="3775826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Fill</a:t>
            </a:r>
            <a:r>
              <a:rPr lang="en-US" b="0" baseline="0" dirty="0" smtClean="0"/>
              <a:t> in the blank in manual</a:t>
            </a:r>
            <a:endParaRPr lang="en-US" b="0"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44</a:t>
            </a:fld>
            <a:endParaRPr lang="en-US" dirty="0"/>
          </a:p>
        </p:txBody>
      </p:sp>
    </p:spTree>
    <p:extLst>
      <p:ext uri="{BB962C8B-B14F-4D97-AF65-F5344CB8AC3E}">
        <p14:creationId xmlns:p14="http://schemas.microsoft.com/office/powerpoint/2010/main" val="2367129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There are a multitude of project management methods from spreadsheets to more elaborate software tools…..how many of you are using a project management tool on the project you work on today?.....great, (name) can you tell us which tool you are using and how it works for you and your clients?...</a:t>
            </a:r>
            <a:r>
              <a:rPr lang="en-US" i="0" baseline="0" dirty="0" smtClean="0"/>
              <a:t>(facilitate a brief discussion)……..</a:t>
            </a:r>
          </a:p>
          <a:p>
            <a:endParaRPr lang="en-US" i="1" baseline="0" dirty="0" smtClean="0"/>
          </a:p>
          <a:p>
            <a:r>
              <a:rPr lang="en-US" i="1" baseline="0" dirty="0" smtClean="0"/>
              <a:t>We must also report status of the project regularly, both through formal documents and status meetings as well as informally to continually manage the Expectation Gap we discussed earlier in the class…….</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5</a:t>
            </a:fld>
            <a:endParaRPr lang="en-US" dirty="0"/>
          </a:p>
        </p:txBody>
      </p:sp>
    </p:spTree>
    <p:extLst>
      <p:ext uri="{BB962C8B-B14F-4D97-AF65-F5344CB8AC3E}">
        <p14:creationId xmlns:p14="http://schemas.microsoft.com/office/powerpoint/2010/main" val="3322046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While developing</a:t>
            </a:r>
            <a:r>
              <a:rPr lang="en-US" i="1" baseline="0" dirty="0" smtClean="0"/>
              <a:t> and presenting recommendation may sound easy, we can separate ourselves even further from presenting these in a well thought out, logical format……we find that our clients prefer something that is crisp, concise and easy to understand……to accomplish this we find the format outlined on this slide is very straightforward……(review the five rows…..definitions, etc.)……………..so (red) team, get us started with what we have to do as a part of the engagement to develop our findings……good, data analysis, interviews, and looking at where the facts may be found…….(green) team, what about the conclusion sections……yes we look at the facts from our findings and then assess the impact that is having within the client’s business…this takes some real think time, as we look at opportunities for our client…..(blue) team, what about recommendations…..good, here we are presenting the specific actions or steps that will address the impact identified above with any costs…both internal and external costs……….(purple) team, what about benefits…….OK, here we are trying to identify measureable impacts of the recommendations or the opportunities that exist for the client…….finally, let me ask the group, what about risks?......what are these and why would we want to address these as a part of presenting our recommendations……..let’s take a look at a specific example on the next slide……</a:t>
            </a:r>
          </a:p>
        </p:txBody>
      </p:sp>
      <p:sp>
        <p:nvSpPr>
          <p:cNvPr id="4" name="Slide Number Placeholder 3"/>
          <p:cNvSpPr>
            <a:spLocks noGrp="1"/>
          </p:cNvSpPr>
          <p:nvPr>
            <p:ph type="sldNum" sz="quarter" idx="10"/>
          </p:nvPr>
        </p:nvSpPr>
        <p:spPr/>
        <p:txBody>
          <a:bodyPr/>
          <a:lstStyle/>
          <a:p>
            <a:fld id="{13FBA1D5-D119-4E4C-87A6-230C7B59CEE9}" type="slidenum">
              <a:rPr lang="en-US" smtClean="0"/>
              <a:pPr/>
              <a:t>46</a:t>
            </a:fld>
            <a:endParaRPr lang="en-US" dirty="0"/>
          </a:p>
        </p:txBody>
      </p:sp>
    </p:spTree>
    <p:extLst>
      <p:ext uri="{BB962C8B-B14F-4D97-AF65-F5344CB8AC3E}">
        <p14:creationId xmlns:p14="http://schemas.microsoft.com/office/powerpoint/2010/main" val="27289839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(Review the slide – use read-around)</a:t>
            </a:r>
          </a:p>
          <a:p>
            <a:endParaRPr lang="en-US" dirty="0" smtClean="0"/>
          </a:p>
          <a:p>
            <a:r>
              <a:rPr lang="en-US" i="1" dirty="0" smtClean="0"/>
              <a:t>Which section would be of greatest</a:t>
            </a:r>
            <a:r>
              <a:rPr lang="en-US" i="1" baseline="0" dirty="0" smtClean="0"/>
              <a:t> interest to Ds, Is, Ss, and Cs? </a:t>
            </a:r>
          </a:p>
          <a:p>
            <a:endParaRPr lang="en-US" baseline="0" dirty="0" smtClean="0"/>
          </a:p>
          <a:p>
            <a:r>
              <a:rPr lang="en-US" baseline="0" dirty="0" smtClean="0"/>
              <a:t>D – recommended action</a:t>
            </a:r>
          </a:p>
          <a:p>
            <a:r>
              <a:rPr lang="en-US" baseline="0" dirty="0" smtClean="0"/>
              <a:t>I – benefit</a:t>
            </a:r>
          </a:p>
          <a:p>
            <a:r>
              <a:rPr lang="en-US" baseline="0" dirty="0" smtClean="0"/>
              <a:t>S – conclusion </a:t>
            </a:r>
          </a:p>
          <a:p>
            <a:r>
              <a:rPr lang="en-US" baseline="0" dirty="0" smtClean="0"/>
              <a:t>C – risk/finding </a:t>
            </a:r>
          </a:p>
        </p:txBody>
      </p:sp>
      <p:sp>
        <p:nvSpPr>
          <p:cNvPr id="4" name="Slide Number Placeholder 3"/>
          <p:cNvSpPr>
            <a:spLocks noGrp="1"/>
          </p:cNvSpPr>
          <p:nvPr>
            <p:ph type="sldNum" sz="quarter" idx="10"/>
          </p:nvPr>
        </p:nvSpPr>
        <p:spPr/>
        <p:txBody>
          <a:bodyPr/>
          <a:lstStyle/>
          <a:p>
            <a:fld id="{13FBA1D5-D119-4E4C-87A6-230C7B59CEE9}" type="slidenum">
              <a:rPr lang="en-US" smtClean="0"/>
              <a:pPr/>
              <a:t>47</a:t>
            </a:fld>
            <a:endParaRPr lang="en-US" dirty="0"/>
          </a:p>
        </p:txBody>
      </p:sp>
    </p:spTree>
    <p:extLst>
      <p:ext uri="{BB962C8B-B14F-4D97-AF65-F5344CB8AC3E}">
        <p14:creationId xmlns:p14="http://schemas.microsoft.com/office/powerpoint/2010/main" val="3214114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48</a:t>
            </a:fld>
            <a:endParaRPr lang="en-US" dirty="0"/>
          </a:p>
        </p:txBody>
      </p:sp>
    </p:spTree>
    <p:extLst>
      <p:ext uri="{BB962C8B-B14F-4D97-AF65-F5344CB8AC3E}">
        <p14:creationId xmlns:p14="http://schemas.microsoft.com/office/powerpoint/2010/main" val="2921563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49</a:t>
            </a:fld>
            <a:endParaRPr lang="en-US" dirty="0"/>
          </a:p>
        </p:txBody>
      </p:sp>
    </p:spTree>
    <p:extLst>
      <p:ext uri="{BB962C8B-B14F-4D97-AF65-F5344CB8AC3E}">
        <p14:creationId xmlns:p14="http://schemas.microsoft.com/office/powerpoint/2010/main" val="3662060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eaLnBrk="1" hangingPunct="1">
              <a:buFont typeface="Arial" panose="020B0604020202020204" pitchFamily="34" charset="0"/>
              <a:buChar char="•"/>
            </a:pPr>
            <a:r>
              <a:rPr lang="en-US" i="1" dirty="0" smtClean="0"/>
              <a:t>The meeting purpose is clearly stated from the beginning</a:t>
            </a:r>
          </a:p>
          <a:p>
            <a:pPr marL="171450" indent="-171450" eaLnBrk="1" hangingPunct="1">
              <a:buFont typeface="Arial" panose="020B0604020202020204" pitchFamily="34" charset="0"/>
              <a:buChar char="•"/>
            </a:pPr>
            <a:r>
              <a:rPr lang="en-US" i="1" dirty="0" smtClean="0"/>
              <a:t>The agenda is established after setting the objective and time limits are set</a:t>
            </a:r>
          </a:p>
          <a:p>
            <a:pPr marL="171450" indent="-171450" eaLnBrk="1" hangingPunct="1">
              <a:buFont typeface="Arial" panose="020B0604020202020204" pitchFamily="34" charset="0"/>
              <a:buChar char="•"/>
            </a:pPr>
            <a:r>
              <a:rPr lang="en-US" i="1" dirty="0" smtClean="0"/>
              <a:t>The right people are at the meeting</a:t>
            </a:r>
          </a:p>
          <a:p>
            <a:pPr marL="171450" indent="-171450" eaLnBrk="1" hangingPunct="1">
              <a:buFont typeface="Arial" panose="020B0604020202020204" pitchFamily="34" charset="0"/>
              <a:buChar char="•"/>
            </a:pPr>
            <a:r>
              <a:rPr lang="en-US" i="1" dirty="0" smtClean="0"/>
              <a:t>Attendees understand the meeting purpose and objectives prior to the meeting</a:t>
            </a:r>
          </a:p>
          <a:p>
            <a:pPr marL="171450" indent="-171450" eaLnBrk="1" hangingPunct="1">
              <a:buFont typeface="Arial" panose="020B0604020202020204" pitchFamily="34" charset="0"/>
              <a:buChar char="•"/>
            </a:pPr>
            <a:r>
              <a:rPr lang="en-US" i="1" dirty="0" smtClean="0"/>
              <a:t>The right information is available at the meeting</a:t>
            </a:r>
          </a:p>
          <a:p>
            <a:pPr marL="171450" indent="-171450" eaLnBrk="1" hangingPunct="1">
              <a:buFont typeface="Arial" panose="020B0604020202020204" pitchFamily="34" charset="0"/>
              <a:buChar char="•"/>
            </a:pPr>
            <a:r>
              <a:rPr lang="en-US" i="1" dirty="0" smtClean="0"/>
              <a:t>Ground rules are established by the meeting leader and respected by the participants</a:t>
            </a:r>
          </a:p>
          <a:p>
            <a:pPr marL="171450" indent="-171450" eaLnBrk="1" hangingPunct="1">
              <a:buFont typeface="Arial" panose="020B0604020202020204" pitchFamily="34" charset="0"/>
              <a:buChar char="•"/>
            </a:pPr>
            <a:r>
              <a:rPr lang="en-US" i="1" dirty="0" smtClean="0"/>
              <a:t>The meeting stays on track and at the proper level of detail</a:t>
            </a:r>
          </a:p>
          <a:p>
            <a:pPr marL="171450" indent="-171450" eaLnBrk="1" hangingPunct="1">
              <a:buFont typeface="Arial" panose="020B0604020202020204" pitchFamily="34" charset="0"/>
              <a:buChar char="•"/>
            </a:pPr>
            <a:r>
              <a:rPr lang="en-US" i="1" dirty="0" smtClean="0"/>
              <a:t>Working meetings are facilitated, not led</a:t>
            </a:r>
          </a:p>
          <a:p>
            <a:pPr marL="171450" indent="-171450" eaLnBrk="1" hangingPunct="1">
              <a:lnSpc>
                <a:spcPct val="90000"/>
              </a:lnSpc>
              <a:buFont typeface="Arial" panose="020B0604020202020204" pitchFamily="34" charset="0"/>
              <a:buChar char="•"/>
            </a:pPr>
            <a:r>
              <a:rPr lang="en-US" i="1" dirty="0" smtClean="0"/>
              <a:t>A discussion time limit is set and followed</a:t>
            </a:r>
          </a:p>
          <a:p>
            <a:pPr marL="171450" indent="-171450" eaLnBrk="1" hangingPunct="1">
              <a:lnSpc>
                <a:spcPct val="90000"/>
              </a:lnSpc>
              <a:buFont typeface="Arial" panose="020B0604020202020204" pitchFamily="34" charset="0"/>
              <a:buChar char="•"/>
            </a:pPr>
            <a:r>
              <a:rPr lang="en-US" i="1" dirty="0" smtClean="0"/>
              <a:t>Issues are deferred to the Issues List and Decisions and Actions are documented</a:t>
            </a:r>
          </a:p>
          <a:p>
            <a:pPr marL="171450" indent="-171450" eaLnBrk="1" hangingPunct="1">
              <a:lnSpc>
                <a:spcPct val="90000"/>
              </a:lnSpc>
              <a:buFont typeface="Arial" panose="020B0604020202020204" pitchFamily="34" charset="0"/>
              <a:buChar char="•"/>
            </a:pPr>
            <a:r>
              <a:rPr lang="en-US" i="1" dirty="0" smtClean="0"/>
              <a:t>Prior to ending the meeting, all issues, decisions, and actions are reviewed and appropriate action designated</a:t>
            </a:r>
          </a:p>
          <a:p>
            <a:pPr marL="171450" indent="-171450" eaLnBrk="1" hangingPunct="1">
              <a:lnSpc>
                <a:spcPct val="90000"/>
              </a:lnSpc>
              <a:buFont typeface="Arial" panose="020B0604020202020204" pitchFamily="34" charset="0"/>
              <a:buChar char="•"/>
            </a:pPr>
            <a:r>
              <a:rPr lang="en-US" i="1" dirty="0" smtClean="0"/>
              <a:t>Meeting minutes can be bullet points organized by: Decisions, Actions, Issues, and Analysis</a:t>
            </a:r>
          </a:p>
          <a:p>
            <a:pPr marL="0" indent="0" eaLnBrk="1" hangingPunct="1">
              <a:buFont typeface="Wingdings" charset="2"/>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50</a:t>
            </a:fld>
            <a:endParaRPr lang="en-US" dirty="0"/>
          </a:p>
        </p:txBody>
      </p:sp>
    </p:spTree>
    <p:extLst>
      <p:ext uri="{BB962C8B-B14F-4D97-AF65-F5344CB8AC3E}">
        <p14:creationId xmlns:p14="http://schemas.microsoft.com/office/powerpoint/2010/main" val="58374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51</a:t>
            </a:fld>
            <a:endParaRPr lang="en-US" dirty="0"/>
          </a:p>
        </p:txBody>
      </p:sp>
    </p:spTree>
    <p:extLst>
      <p:ext uri="{BB962C8B-B14F-4D97-AF65-F5344CB8AC3E}">
        <p14:creationId xmlns:p14="http://schemas.microsoft.com/office/powerpoint/2010/main" val="691186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52</a:t>
            </a:fld>
            <a:endParaRPr lang="en-US" dirty="0"/>
          </a:p>
        </p:txBody>
      </p:sp>
    </p:spTree>
    <p:extLst>
      <p:ext uri="{BB962C8B-B14F-4D97-AF65-F5344CB8AC3E}">
        <p14:creationId xmlns:p14="http://schemas.microsoft.com/office/powerpoint/2010/main" val="8178896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53</a:t>
            </a:fld>
            <a:endParaRPr lang="en-US" dirty="0"/>
          </a:p>
        </p:txBody>
      </p:sp>
    </p:spTree>
    <p:extLst>
      <p:ext uri="{BB962C8B-B14F-4D97-AF65-F5344CB8AC3E}">
        <p14:creationId xmlns:p14="http://schemas.microsoft.com/office/powerpoint/2010/main" val="1924322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54</a:t>
            </a:fld>
            <a:endParaRPr lang="en-US" dirty="0"/>
          </a:p>
        </p:txBody>
      </p:sp>
    </p:spTree>
    <p:extLst>
      <p:ext uri="{BB962C8B-B14F-4D97-AF65-F5344CB8AC3E}">
        <p14:creationId xmlns:p14="http://schemas.microsoft.com/office/powerpoint/2010/main" val="3746705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55</a:t>
            </a:fld>
            <a:endParaRPr lang="en-US" dirty="0"/>
          </a:p>
        </p:txBody>
      </p:sp>
    </p:spTree>
    <p:extLst>
      <p:ext uri="{BB962C8B-B14F-4D97-AF65-F5344CB8AC3E}">
        <p14:creationId xmlns:p14="http://schemas.microsoft.com/office/powerpoint/2010/main" val="55275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Remember our friend,</a:t>
            </a:r>
            <a:r>
              <a:rPr lang="en-US" i="1" baseline="0" dirty="0" smtClean="0"/>
              <a:t> the Communications Plan, from the Preparing to Execute module…..this plan outlines the key ways in which we will communicate with the defined audiences, their information needs, the vehicle with which we will communicate, who is responsible for that communication and when it will occur…….</a:t>
            </a:r>
          </a:p>
          <a:p>
            <a:endParaRPr lang="en-US" i="1" baseline="0" dirty="0" smtClean="0"/>
          </a:p>
          <a:p>
            <a:r>
              <a:rPr lang="en-US" i="1" baseline="0" dirty="0" smtClean="0"/>
              <a:t>As far as meetings…….there are 3 categories of meetings….Management Updates, Project Status Meetings and Data Gathering Sessions……(red) team, get us started with what you think should happen in Management Updates…….(facilitate the discussion making other key points as necessary around the 3 meeting types….NOTE: conclude with meetings essentially fall into Status Meetings and Working Meetings to transition to the next slide……..</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6</a:t>
            </a:fld>
            <a:endParaRPr lang="en-US" dirty="0"/>
          </a:p>
        </p:txBody>
      </p:sp>
    </p:spTree>
    <p:extLst>
      <p:ext uri="{BB962C8B-B14F-4D97-AF65-F5344CB8AC3E}">
        <p14:creationId xmlns:p14="http://schemas.microsoft.com/office/powerpoint/2010/main" val="2093792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56</a:t>
            </a:fld>
            <a:endParaRPr lang="en-US" dirty="0"/>
          </a:p>
        </p:txBody>
      </p:sp>
    </p:spTree>
    <p:extLst>
      <p:ext uri="{BB962C8B-B14F-4D97-AF65-F5344CB8AC3E}">
        <p14:creationId xmlns:p14="http://schemas.microsoft.com/office/powerpoint/2010/main" val="78095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Any questions</a:t>
            </a:r>
            <a:r>
              <a:rPr lang="en-US" i="1" baseline="0" dirty="0" smtClean="0"/>
              <a:t> on the techniques or best practices discussed?</a:t>
            </a:r>
            <a:r>
              <a:rPr lang="en-US" i="0" baseline="0" dirty="0" smtClean="0"/>
              <a:t>.....[facilitate the discussion]…….</a:t>
            </a:r>
            <a:endParaRPr lang="en-US" i="0"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57</a:t>
            </a:fld>
            <a:endParaRPr lang="en-US" dirty="0"/>
          </a:p>
        </p:txBody>
      </p:sp>
    </p:spTree>
    <p:extLst>
      <p:ext uri="{BB962C8B-B14F-4D97-AF65-F5344CB8AC3E}">
        <p14:creationId xmlns:p14="http://schemas.microsoft.com/office/powerpoint/2010/main" val="1654487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Let’s</a:t>
            </a:r>
            <a:r>
              <a:rPr lang="en-US" i="1" baseline="0" dirty="0" smtClean="0"/>
              <a:t> take a look at the 2 basic types of meetings…..on the one hand we have meeting that are leader-focused…they are primarily 1-way type of communication and they include (read the slide points)…on the other hand, there are team-focused meetings that we refer to as Working Meetings which are typically 2-way type communication….(cover the points on the slide)………..(facilitate a discussion on the meetings participants have experienced on their projects and lead to the next slide)………</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7</a:t>
            </a:fld>
            <a:endParaRPr lang="en-US" dirty="0"/>
          </a:p>
        </p:txBody>
      </p:sp>
    </p:spTree>
    <p:extLst>
      <p:ext uri="{BB962C8B-B14F-4D97-AF65-F5344CB8AC3E}">
        <p14:creationId xmlns:p14="http://schemas.microsoft.com/office/powerpoint/2010/main" val="155594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try another</a:t>
            </a:r>
            <a:r>
              <a:rPr lang="en-US" i="1" baseline="0" dirty="0" smtClean="0"/>
              <a:t> team activity…….</a:t>
            </a:r>
            <a:endParaRPr lang="en-US" i="1" dirty="0" smtClean="0"/>
          </a:p>
          <a:p>
            <a:pPr marL="171450" indent="-171450">
              <a:buFont typeface="Arial" pitchFamily="34" charset="0"/>
              <a:buChar char="•"/>
            </a:pPr>
            <a:r>
              <a:rPr lang="en-US" i="1" dirty="0" smtClean="0"/>
              <a:t>Purpose: in our teams, let’s see what we think are some of the key differentiations between Status Meetings</a:t>
            </a:r>
            <a:r>
              <a:rPr lang="en-US" i="1" baseline="0" dirty="0" smtClean="0"/>
              <a:t> and Working Meetings by responding to these questions……</a:t>
            </a:r>
          </a:p>
          <a:p>
            <a:pPr marL="171450" indent="-171450">
              <a:buFont typeface="Arial" pitchFamily="34" charset="0"/>
              <a:buChar char="•"/>
            </a:pPr>
            <a:r>
              <a:rPr lang="en-US" i="1" baseline="0" dirty="0" smtClean="0"/>
              <a:t>Directions: first, let’s select a new team leader……now, what I would like to do is put 3 minutes on the clock and ask each team to provide their answers to each of the 4 questions on this slide……</a:t>
            </a:r>
          </a:p>
          <a:p>
            <a:pPr marL="171450" indent="-171450">
              <a:buFont typeface="Arial" pitchFamily="34" charset="0"/>
              <a:buChar char="•"/>
            </a:pPr>
            <a:r>
              <a:rPr lang="en-US" i="1" baseline="0" dirty="0" smtClean="0"/>
              <a:t>Exceptions: none</a:t>
            </a:r>
          </a:p>
          <a:p>
            <a:pPr marL="171450" indent="-171450">
              <a:buFont typeface="Arial" pitchFamily="34" charset="0"/>
              <a:buChar char="•"/>
            </a:pPr>
            <a:r>
              <a:rPr lang="en-US" i="1" baseline="0" dirty="0" smtClean="0"/>
              <a:t>Questions….before we begin, are there any questions…..OK then….</a:t>
            </a:r>
          </a:p>
          <a:p>
            <a:pPr marL="171450" indent="-171450">
              <a:buFont typeface="Arial" pitchFamily="34" charset="0"/>
              <a:buChar char="•"/>
            </a:pPr>
            <a:r>
              <a:rPr lang="en-US" i="1" baseline="0" dirty="0" smtClean="0"/>
              <a:t>Starting question: as you think about the meetings that take place during our client projects…..as you imagine the two types of meetings…status and working……think about them across the dimensions we are asking about on this slide……(start the clock….when the clock runs out ask each team their answer….start each questions by beginning with a different team and facilitate the discussion adding key points as necessary……</a:t>
            </a:r>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8</a:t>
            </a:fld>
            <a:endParaRPr lang="en-US" dirty="0"/>
          </a:p>
        </p:txBody>
      </p:sp>
    </p:spTree>
    <p:extLst>
      <p:ext uri="{BB962C8B-B14F-4D97-AF65-F5344CB8AC3E}">
        <p14:creationId xmlns:p14="http://schemas.microsoft.com/office/powerpoint/2010/main" val="1026623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For the review:</a:t>
            </a:r>
          </a:p>
          <a:p>
            <a:pPr marL="171450" indent="-171450">
              <a:buFont typeface="Arial" pitchFamily="34" charset="0"/>
              <a:buChar char="•"/>
            </a:pPr>
            <a:r>
              <a:rPr lang="en-US" i="1" baseline="0" dirty="0" smtClean="0"/>
              <a:t>NOTES: </a:t>
            </a:r>
          </a:p>
          <a:p>
            <a:pPr marL="628650" lvl="1" indent="-171450">
              <a:buFont typeface="Arial" pitchFamily="34" charset="0"/>
              <a:buChar char="•"/>
            </a:pPr>
            <a:r>
              <a:rPr lang="en-US" i="1" baseline="0" dirty="0" smtClean="0"/>
              <a:t>Question 1: status meetings require less time….they are 1 way reporting of items including: plans for the next period, accomplishments of the last period, ahead/behind budget and schedule and key issue identification…..</a:t>
            </a:r>
          </a:p>
          <a:p>
            <a:pPr marL="628650" lvl="1" indent="-171450">
              <a:buFont typeface="Arial" pitchFamily="34" charset="0"/>
              <a:buChar char="•"/>
            </a:pPr>
            <a:r>
              <a:rPr lang="en-US" i="1" baseline="0" dirty="0" smtClean="0"/>
              <a:t>Question 2: working meetings generally require fewer people…people who understand the topic, have a vested interest in the outcome and have been empowered to make decisions….not just everyone’s the right ones</a:t>
            </a:r>
          </a:p>
          <a:p>
            <a:pPr marL="628650" lvl="1" indent="-171450">
              <a:buFont typeface="Arial" pitchFamily="34" charset="0"/>
              <a:buChar char="•"/>
            </a:pPr>
            <a:r>
              <a:rPr lang="en-US" i="1" baseline="0" dirty="0" smtClean="0"/>
              <a:t>Question 3: most common problems with status meetings is they turn into working meetings…..we work on issues without the right people and sometimes the wrong expertise in the room…..</a:t>
            </a:r>
          </a:p>
          <a:p>
            <a:pPr marL="628650" lvl="1" indent="-171450">
              <a:buFont typeface="Arial" pitchFamily="34" charset="0"/>
              <a:buChar char="•"/>
            </a:pPr>
            <a:r>
              <a:rPr lang="en-US" i="1" baseline="0" dirty="0" smtClean="0"/>
              <a:t>Question 4: most common problem with working meetings is they wander…they lose focus…..we will talk more about that in a few minutes…….</a:t>
            </a:r>
          </a:p>
          <a:p>
            <a:pPr marL="628650" lvl="1" indent="-171450">
              <a:buFont typeface="Arial" pitchFamily="34" charset="0"/>
              <a:buChar char="•"/>
            </a:pPr>
            <a:r>
              <a:rPr lang="en-US" i="1" baseline="0" dirty="0" smtClean="0"/>
              <a:t>Question 5: when we plan our work well we typically have less working meetings…..an example where this does not happen is when we do not do an adequate job during the design stage of an IT project….then when we get to implementation….there will be a need to have meetings to get the details addressed…..avoid this with proper project milestones and checkpoints…….</a:t>
            </a:r>
            <a:endParaRPr lang="en-US" i="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9</a:t>
            </a:fld>
            <a:endParaRPr lang="en-US" dirty="0"/>
          </a:p>
        </p:txBody>
      </p:sp>
    </p:spTree>
    <p:extLst>
      <p:ext uri="{BB962C8B-B14F-4D97-AF65-F5344CB8AC3E}">
        <p14:creationId xmlns:p14="http://schemas.microsoft.com/office/powerpoint/2010/main" val="1779767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Have any of you ever</a:t>
            </a:r>
            <a:r>
              <a:rPr lang="en-US" i="1" baseline="0" dirty="0" smtClean="0"/>
              <a:t> felt that there were too many meetings on your projects?....(raise you hand)…..and ever thought those meetings were not a very good use of your time…(nod your head yes)…I am sure most of us have had the experience at one time or another…..to look at the cause of too many meetings we can, once again, separate too many working meetings from too many status meetings…….(red) team, what can we do to address the first case of too many working meetings…..(facilitate the discussion and then repeat with too many status meetings)…….</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10</a:t>
            </a:fld>
            <a:endParaRPr lang="en-US" dirty="0"/>
          </a:p>
        </p:txBody>
      </p:sp>
    </p:spTree>
    <p:extLst>
      <p:ext uri="{BB962C8B-B14F-4D97-AF65-F5344CB8AC3E}">
        <p14:creationId xmlns:p14="http://schemas.microsoft.com/office/powerpoint/2010/main" val="1918476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r>
              <a:rPr lang="en-US" smtClean="0"/>
              <a:t>Click to edit Master title style</a:t>
            </a:r>
            <a:endParaRPr lang="en-US" dirty="0"/>
          </a:p>
        </p:txBody>
      </p:sp>
      <p:sp>
        <p:nvSpPr>
          <p:cNvPr id="7" name="Rectangle 6"/>
          <p:cNvSpPr/>
          <p:nvPr/>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stretch>
            <a:fillRect/>
          </a:stretch>
        </p:blipFill>
        <p:spPr>
          <a:xfrm>
            <a:off x="6519411" y="6360186"/>
            <a:ext cx="2335269" cy="444477"/>
          </a:xfrm>
          <a:prstGeom prst="rect">
            <a:avLst/>
          </a:prstGeom>
        </p:spPr>
      </p:pic>
      <p:sp>
        <p:nvSpPr>
          <p:cNvPr id="12" name="Slide Number Placeholder 5"/>
          <p:cNvSpPr txBox="1">
            <a:spLocks/>
          </p:cNvSpPr>
          <p:nvPr/>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p:nvPicPr>
        <p:blipFill>
          <a:blip r:embed="rId4"/>
          <a:stretch>
            <a:fillRect/>
          </a:stretch>
        </p:blipFill>
        <p:spPr>
          <a:xfrm>
            <a:off x="5996887" y="1771917"/>
            <a:ext cx="3188182" cy="3564146"/>
          </a:xfrm>
          <a:prstGeom prst="rect">
            <a:avLst/>
          </a:prstGeom>
        </p:spPr>
      </p:pic>
      <p:sp>
        <p:nvSpPr>
          <p:cNvPr id="15" name="TextBox 14"/>
          <p:cNvSpPr txBox="1"/>
          <p:nvPr/>
        </p:nvSpPr>
        <p:spPr>
          <a:xfrm>
            <a:off x="680960" y="6565612"/>
            <a:ext cx="3357009" cy="246221"/>
          </a:xfrm>
          <a:prstGeom prst="rect">
            <a:avLst/>
          </a:prstGeom>
          <a:noFill/>
        </p:spPr>
        <p:txBody>
          <a:bodyPr wrap="none" rtlCol="0">
            <a:spAutoFit/>
          </a:bodyPr>
          <a:lstStyle/>
          <a:p>
            <a:pPr algn="l"/>
            <a:r>
              <a:rPr lang="en-US" sz="1000" dirty="0" smtClean="0">
                <a:solidFill>
                  <a:srgbClr val="00467F"/>
                </a:solidFill>
                <a:latin typeface="Franklin Gothic Book"/>
                <a:cs typeface="Franklin Gothic Book"/>
              </a:rPr>
              <a:t>Copyright 1992-2016, Leadership Strategies, Inc. - V16.01</a:t>
            </a:r>
          </a:p>
        </p:txBody>
      </p:sp>
      <p:sp>
        <p:nvSpPr>
          <p:cNvPr id="16" name="TextBox 15"/>
          <p:cNvSpPr txBox="1"/>
          <p:nvPr/>
        </p:nvSpPr>
        <p:spPr>
          <a:xfrm>
            <a:off x="4056343"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4"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709988" y="6565900"/>
            <a:ext cx="2266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eaLnBrk="1" hangingPunct="1">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6" name="TextBox 5"/>
          <p:cNvSpPr txBox="1">
            <a:spLocks noChangeArrowheads="1"/>
          </p:cNvSpPr>
          <p:nvPr userDrawn="1"/>
        </p:nvSpPr>
        <p:spPr bwMode="auto">
          <a:xfrm>
            <a:off x="414338"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eaLnBrk="1" hangingPunct="1">
              <a:defRPr/>
            </a:pPr>
            <a:r>
              <a:rPr lang="en-US" altLang="en-US" sz="1000" b="0" dirty="0" smtClean="0">
                <a:solidFill>
                  <a:schemeClr val="bg1"/>
                </a:solidFill>
                <a:latin typeface="Franklin Gothic Book" panose="020B0503020102020204" pitchFamily="34" charset="0"/>
              </a:rPr>
              <a:t>Copyright 1992-2016, Leadership Strategies, Inc. V16.01</a:t>
            </a:r>
          </a:p>
        </p:txBody>
      </p:sp>
      <p:sp>
        <p:nvSpPr>
          <p:cNvPr id="8" name="Title 7"/>
          <p:cNvSpPr>
            <a:spLocks noGrp="1"/>
          </p:cNvSpPr>
          <p:nvPr>
            <p:ph type="title"/>
          </p:nvPr>
        </p:nvSpPr>
        <p:spPr>
          <a:xfrm>
            <a:off x="783390" y="2412474"/>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342900" cy="365125"/>
          </a:xfrm>
        </p:spPr>
        <p:txBody>
          <a:bodyPr anchor="b"/>
          <a:lstStyle>
            <a:lvl1pPr algn="ctr">
              <a:defRPr sz="1000">
                <a:solidFill>
                  <a:schemeClr val="bg1"/>
                </a:solidFill>
              </a:defRPr>
            </a:lvl1pPr>
          </a:lstStyle>
          <a:p>
            <a:fld id="{43219808-9B2A-4404-88B2-94B628D6694C}"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358985" y="6565612"/>
            <a:ext cx="3292889" cy="246221"/>
          </a:xfrm>
          <a:prstGeom prst="rect">
            <a:avLst/>
          </a:prstGeom>
          <a:noFill/>
        </p:spPr>
        <p:txBody>
          <a:bodyPr wrap="none" rtlCol="0">
            <a:spAutoFit/>
          </a:bodyPr>
          <a:lstStyle/>
          <a:p>
            <a:pPr algn="l"/>
            <a:r>
              <a:rPr lang="en-US" sz="1000" baseline="0" dirty="0" smtClean="0">
                <a:solidFill>
                  <a:schemeClr val="bg1"/>
                </a:solidFill>
                <a:latin typeface="Franklin Gothic Book"/>
                <a:cs typeface="Franklin Gothic Book"/>
              </a:rPr>
              <a:t>Copyright 1992-2016, Leadership Strategies, Inc. V16.01</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098241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0"/>
            <a:ext cx="3429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ectangle 5"/>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extBox 6"/>
          <p:cNvSpPr txBox="1">
            <a:spLocks noChangeArrowheads="1"/>
          </p:cNvSpPr>
          <p:nvPr userDrawn="1"/>
        </p:nvSpPr>
        <p:spPr bwMode="auto">
          <a:xfrm>
            <a:off x="436563"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1992-2016, Leadership Strategies, Inc. V16.01</a:t>
            </a:r>
          </a:p>
        </p:txBody>
      </p:sp>
      <p:pic>
        <p:nvPicPr>
          <p:cNvPr id="8"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9" name="TextBox 8"/>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0" y="6446838"/>
            <a:ext cx="457200" cy="365125"/>
          </a:xfrm>
        </p:spPr>
        <p:txBody>
          <a:bodyPr anchor="b"/>
          <a:lstStyle>
            <a:lvl1pPr algn="l">
              <a:defRPr sz="1000">
                <a:solidFill>
                  <a:schemeClr val="bg1"/>
                </a:solidFill>
              </a:defRPr>
            </a:lvl1pPr>
          </a:lstStyle>
          <a:p>
            <a:fld id="{72776919-FB17-4522-B863-258834BA748C}"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0"/>
            <a:ext cx="3429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ectangle 5"/>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extBox 6"/>
          <p:cNvSpPr txBox="1">
            <a:spLocks noChangeArrowheads="1"/>
          </p:cNvSpPr>
          <p:nvPr userDrawn="1"/>
        </p:nvSpPr>
        <p:spPr bwMode="auto">
          <a:xfrm>
            <a:off x="436563"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1992-2016, Leadership Strategies, Inc. V16.01</a:t>
            </a:r>
          </a:p>
        </p:txBody>
      </p:sp>
      <p:pic>
        <p:nvPicPr>
          <p:cNvPr id="8"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9" name="TextBox 8"/>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0" y="6446838"/>
            <a:ext cx="381000" cy="365125"/>
          </a:xfrm>
        </p:spPr>
        <p:txBody>
          <a:bodyPr anchor="b"/>
          <a:lstStyle>
            <a:lvl1pPr algn="l">
              <a:defRPr sz="1000">
                <a:solidFill>
                  <a:schemeClr val="bg1"/>
                </a:solidFill>
              </a:defRPr>
            </a:lvl1pPr>
          </a:lstStyle>
          <a:p>
            <a:fld id="{1629BB7F-B0D9-4018-881C-3262A51A97A1}"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Rectangle 5"/>
          <p:cNvSpPr/>
          <p:nvPr userDrawn="1"/>
        </p:nvSpPr>
        <p:spPr>
          <a:xfrm>
            <a:off x="0" y="0"/>
            <a:ext cx="3429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Rectangle 6"/>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Box 7"/>
          <p:cNvSpPr txBox="1">
            <a:spLocks noChangeArrowheads="1"/>
          </p:cNvSpPr>
          <p:nvPr userDrawn="1"/>
        </p:nvSpPr>
        <p:spPr bwMode="auto">
          <a:xfrm>
            <a:off x="436563"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1992-2016, Leadership Strategies, Inc. V16.01</a:t>
            </a:r>
          </a:p>
        </p:txBody>
      </p:sp>
      <p:pic>
        <p:nvPicPr>
          <p:cNvPr id="9"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10" name="TextBox 9"/>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a:spLocks noGrp="1"/>
          </p:cNvSpPr>
          <p:nvPr>
            <p:ph type="sldNum" sz="quarter" idx="14"/>
          </p:nvPr>
        </p:nvSpPr>
        <p:spPr>
          <a:xfrm>
            <a:off x="0" y="6446838"/>
            <a:ext cx="457200" cy="365125"/>
          </a:xfrm>
        </p:spPr>
        <p:txBody>
          <a:bodyPr anchor="b"/>
          <a:lstStyle>
            <a:lvl1pPr algn="l">
              <a:defRPr sz="1000">
                <a:solidFill>
                  <a:schemeClr val="bg1"/>
                </a:solidFill>
              </a:defRPr>
            </a:lvl1pPr>
          </a:lstStyle>
          <a:p>
            <a:fld id="{B07C9D45-70B9-44AF-B850-E8F354D7971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1992-2016, Leadership Strategies, Inc. V16.01</a:t>
            </a: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grpSp>
        <p:nvGrpSpPr>
          <p:cNvPr id="2" name="Group 22"/>
          <p:cNvGrpSpPr>
            <a:grpSpLocks/>
          </p:cNvGrpSpPr>
          <p:nvPr userDrawn="1"/>
        </p:nvGrpSpPr>
        <p:grpSpPr bwMode="auto">
          <a:xfrm>
            <a:off x="76200" y="381000"/>
            <a:ext cx="8991600" cy="5029200"/>
            <a:chOff x="76200" y="381000"/>
            <a:chExt cx="8991600" cy="5029200"/>
          </a:xfrm>
        </p:grpSpPr>
        <p:sp>
          <p:nvSpPr>
            <p:cNvPr id="9" name="Rectangle 8"/>
            <p:cNvSpPr/>
            <p:nvPr userDrawn="1"/>
          </p:nvSpPr>
          <p:spPr>
            <a:xfrm>
              <a:off x="5257800" y="381000"/>
              <a:ext cx="3108960" cy="4937760"/>
            </a:xfrm>
            <a:prstGeom prst="rect">
              <a:avLst/>
            </a:prstGeom>
            <a:noFill/>
          </p:spPr>
          <p:txBody>
            <a:bodyPr wrap="none">
              <a:spAutoFit/>
            </a:bodyPr>
            <a:lstStyle/>
            <a:p>
              <a:pPr algn="ctr">
                <a:defRPr/>
              </a:pPr>
              <a:r>
                <a:rPr lang="en-US" sz="40000" b="0" dirty="0">
                  <a:ln w="152400" cmpd="sng">
                    <a:solidFill>
                      <a:schemeClr val="bg1"/>
                    </a:solidFill>
                    <a:prstDash val="solid"/>
                  </a:ln>
                  <a:noFill/>
                  <a:latin typeface="Arial Black" pitchFamily="34" charset="0"/>
                  <a:cs typeface="+mn-cs"/>
                </a:rPr>
                <a:t>?</a:t>
              </a:r>
            </a:p>
          </p:txBody>
        </p:sp>
        <p:grpSp>
          <p:nvGrpSpPr>
            <p:cNvPr id="3" name="Group 73"/>
            <p:cNvGrpSpPr>
              <a:grpSpLocks/>
            </p:cNvGrpSpPr>
            <p:nvPr userDrawn="1"/>
          </p:nvGrpSpPr>
          <p:grpSpPr bwMode="auto">
            <a:xfrm>
              <a:off x="76200" y="4191000"/>
              <a:ext cx="8991600" cy="1219200"/>
              <a:chOff x="76200" y="4191000"/>
              <a:chExt cx="8991600" cy="1219200"/>
            </a:xfrm>
          </p:grpSpPr>
          <p:sp>
            <p:nvSpPr>
              <p:cNvPr id="11" name="Rectangle 10"/>
              <p:cNvSpPr/>
              <p:nvPr userDrawn="1"/>
            </p:nvSpPr>
            <p:spPr>
              <a:xfrm>
                <a:off x="6096000" y="4191000"/>
                <a:ext cx="1295400" cy="12192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8" name="Group 70"/>
              <p:cNvGrpSpPr>
                <a:grpSpLocks/>
              </p:cNvGrpSpPr>
              <p:nvPr userDrawn="1"/>
            </p:nvGrpSpPr>
            <p:grpSpPr bwMode="auto">
              <a:xfrm>
                <a:off x="76200" y="4288536"/>
                <a:ext cx="8991600" cy="893064"/>
                <a:chOff x="76200" y="4288536"/>
                <a:chExt cx="8991600" cy="893064"/>
              </a:xfrm>
            </p:grpSpPr>
            <p:grpSp>
              <p:nvGrpSpPr>
                <p:cNvPr id="10" name="Group 69"/>
                <p:cNvGrpSpPr>
                  <a:grpSpLocks/>
                </p:cNvGrpSpPr>
                <p:nvPr userDrawn="1"/>
              </p:nvGrpSpPr>
              <p:grpSpPr bwMode="auto">
                <a:xfrm>
                  <a:off x="6236208" y="4288536"/>
                  <a:ext cx="1014984" cy="886968"/>
                  <a:chOff x="6236208" y="4288536"/>
                  <a:chExt cx="1014984" cy="886968"/>
                </a:xfrm>
              </p:grpSpPr>
              <p:cxnSp>
                <p:nvCxnSpPr>
                  <p:cNvPr id="20" name="Straight Connector 19"/>
                  <p:cNvCxnSpPr/>
                  <p:nvPr userDrawn="1"/>
                </p:nvCxnSpPr>
                <p:spPr>
                  <a:xfrm>
                    <a:off x="6235700" y="4287838"/>
                    <a:ext cx="1016000"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235700" y="4324350"/>
                    <a:ext cx="0" cy="85090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7251700" y="4324350"/>
                    <a:ext cx="0" cy="85090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68"/>
                <p:cNvGrpSpPr>
                  <a:grpSpLocks/>
                </p:cNvGrpSpPr>
                <p:nvPr userDrawn="1"/>
              </p:nvGrpSpPr>
              <p:grpSpPr bwMode="auto">
                <a:xfrm>
                  <a:off x="76200" y="5175504"/>
                  <a:ext cx="6120384" cy="0"/>
                  <a:chOff x="76200" y="5175504"/>
                  <a:chExt cx="6120384" cy="0"/>
                </a:xfrm>
              </p:grpSpPr>
              <p:cxnSp>
                <p:nvCxnSpPr>
                  <p:cNvPr id="18" name="Straight Connector 17"/>
                  <p:cNvCxnSpPr/>
                  <p:nvPr userDrawn="1"/>
                </p:nvCxnSpPr>
                <p:spPr>
                  <a:xfrm>
                    <a:off x="1066800" y="2147483647"/>
                    <a:ext cx="5129213"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76200" y="2147483647"/>
                    <a:ext cx="10668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67"/>
                <p:cNvGrpSpPr>
                  <a:grpSpLocks/>
                </p:cNvGrpSpPr>
                <p:nvPr userDrawn="1"/>
              </p:nvGrpSpPr>
              <p:grpSpPr bwMode="auto">
                <a:xfrm>
                  <a:off x="7251192" y="5175504"/>
                  <a:ext cx="1816608" cy="6096"/>
                  <a:chOff x="7251192" y="5175504"/>
                  <a:chExt cx="1816608" cy="6096"/>
                </a:xfrm>
              </p:grpSpPr>
              <p:cxnSp>
                <p:nvCxnSpPr>
                  <p:cNvPr id="16" name="Straight Connector 15"/>
                  <p:cNvCxnSpPr/>
                  <p:nvPr userDrawn="1"/>
                </p:nvCxnSpPr>
                <p:spPr>
                  <a:xfrm flipV="1">
                    <a:off x="7251700" y="5175250"/>
                    <a:ext cx="1014413" cy="635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001000" y="5175250"/>
                    <a:ext cx="10668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pSp>
      <p:cxnSp>
        <p:nvCxnSpPr>
          <p:cNvPr id="23" name="Straight Connector 22"/>
          <p:cNvCxnSpPr/>
          <p:nvPr userDrawn="1"/>
        </p:nvCxnSpPr>
        <p:spPr bwMode="auto">
          <a:xfrm>
            <a:off x="609600" y="5181600"/>
            <a:ext cx="5586413"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bwMode="auto">
          <a:xfrm>
            <a:off x="76200" y="5181600"/>
            <a:ext cx="7620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Title 7"/>
          <p:cNvSpPr>
            <a:spLocks noGrp="1"/>
          </p:cNvSpPr>
          <p:nvPr>
            <p:ph type="title"/>
          </p:nvPr>
        </p:nvSpPr>
        <p:spPr>
          <a:xfrm>
            <a:off x="758952" y="1298448"/>
            <a:ext cx="4498848" cy="1197864"/>
          </a:xfrm>
        </p:spPr>
        <p:txBody>
          <a:bodyPr>
            <a:noAutofit/>
          </a:bodyPr>
          <a:lstStyle>
            <a:lvl1pPr>
              <a:defRPr sz="3600">
                <a:solidFill>
                  <a:schemeClr val="bg1"/>
                </a:solidFill>
                <a:latin typeface="Franklin Gothic Book" pitchFamily="34" charset="0"/>
                <a:cs typeface="Franklin Gothic Book" pitchFamily="34" charset="0"/>
              </a:defRPr>
            </a:lvl1pPr>
          </a:lstStyle>
          <a:p>
            <a:r>
              <a:rPr lang="en-US" dirty="0" smtClean="0"/>
              <a:t>Click to edit Master title style</a:t>
            </a:r>
            <a:endParaRPr lang="en-US" dirty="0"/>
          </a:p>
        </p:txBody>
      </p:sp>
      <p:sp>
        <p:nvSpPr>
          <p:cNvPr id="27" name="Text Placeholder 9"/>
          <p:cNvSpPr>
            <a:spLocks noGrp="1"/>
          </p:cNvSpPr>
          <p:nvPr>
            <p:ph type="body" sz="quarter" idx="13"/>
          </p:nvPr>
        </p:nvSpPr>
        <p:spPr>
          <a:xfrm>
            <a:off x="758952" y="2514600"/>
            <a:ext cx="4471416" cy="2587752"/>
          </a:xfrm>
        </p:spPr>
        <p:txBody>
          <a:bodyPr>
            <a:noAutofit/>
          </a:bodyPr>
          <a:lstStyle>
            <a:lvl1pPr marL="0" indent="0">
              <a:spcBef>
                <a:spcPts val="0"/>
              </a:spcBef>
              <a:buFont typeface="Arial" pitchFamily="34" charset="0"/>
              <a:buNone/>
              <a:defRPr sz="2400">
                <a:solidFill>
                  <a:schemeClr val="bg1"/>
                </a:solidFill>
                <a:latin typeface="Franklin Gothic Book" pitchFamily="34" charset="0"/>
              </a:defRPr>
            </a:lvl1pPr>
            <a:lvl2pPr marL="0" indent="0">
              <a:spcBef>
                <a:spcPts val="0"/>
              </a:spcBef>
              <a:buFont typeface="Arial" pitchFamily="34" charset="0"/>
              <a:buNone/>
              <a:defRPr sz="2400">
                <a:solidFill>
                  <a:schemeClr val="bg1"/>
                </a:solidFill>
                <a:latin typeface="Franklin Gothic Book" pitchFamily="34" charset="0"/>
              </a:defRPr>
            </a:lvl2pPr>
            <a:lvl3pPr marL="0" indent="0">
              <a:spcBef>
                <a:spcPts val="0"/>
              </a:spcBef>
              <a:buFont typeface="Arial" pitchFamily="34" charset="0"/>
              <a:buNone/>
              <a:defRPr sz="2400">
                <a:solidFill>
                  <a:schemeClr val="bg1"/>
                </a:solidFill>
                <a:latin typeface="Franklin Gothic Book" pitchFamily="34" charset="0"/>
              </a:defRPr>
            </a:lvl3pPr>
            <a:lvl4pPr marL="0" indent="0">
              <a:spcBef>
                <a:spcPts val="0"/>
              </a:spcBef>
              <a:buFont typeface="Arial" pitchFamily="34" charset="0"/>
              <a:buNone/>
              <a:defRPr sz="2400">
                <a:solidFill>
                  <a:schemeClr val="bg1"/>
                </a:solidFill>
                <a:latin typeface="Franklin Gothic Book" pitchFamily="34" charset="0"/>
              </a:defRPr>
            </a:lvl4pPr>
            <a:lvl5pPr marL="0" indent="0">
              <a:spcBef>
                <a:spcPts val="0"/>
              </a:spcBef>
              <a:buFont typeface="Arial" pitchFamily="34" charset="0"/>
              <a:buNone/>
              <a:defRPr sz="2400">
                <a:solidFill>
                  <a:schemeClr val="bg1"/>
                </a:solidFill>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Slide Number Placeholder 5"/>
          <p:cNvSpPr>
            <a:spLocks noGrp="1"/>
          </p:cNvSpPr>
          <p:nvPr>
            <p:ph type="sldNum" sz="quarter" idx="14"/>
          </p:nvPr>
        </p:nvSpPr>
        <p:spPr>
          <a:xfrm>
            <a:off x="0" y="6446838"/>
            <a:ext cx="533400" cy="365125"/>
          </a:xfrm>
        </p:spPr>
        <p:txBody>
          <a:bodyPr anchor="b"/>
          <a:lstStyle>
            <a:lvl1pPr algn="ctr">
              <a:defRPr sz="1000">
                <a:solidFill>
                  <a:schemeClr val="bg1"/>
                </a:solidFill>
              </a:defRPr>
            </a:lvl1pPr>
          </a:lstStyle>
          <a:p>
            <a:fld id="{8663F1C4-7898-4EF6-99F4-E1BE05FB5B77}"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1992-2016, Leadership Strategies, Inc. V16.01</a:t>
            </a:r>
          </a:p>
        </p:txBody>
      </p:sp>
      <p:sp>
        <p:nvSpPr>
          <p:cNvPr id="6" name="TextBox 5"/>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8" name="Title 7"/>
          <p:cNvSpPr>
            <a:spLocks noGrp="1"/>
          </p:cNvSpPr>
          <p:nvPr>
            <p:ph type="title"/>
          </p:nvPr>
        </p:nvSpPr>
        <p:spPr>
          <a:xfrm>
            <a:off x="758952" y="1298448"/>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533400" cy="365125"/>
          </a:xfrm>
        </p:spPr>
        <p:txBody>
          <a:bodyPr anchor="b"/>
          <a:lstStyle>
            <a:lvl1pPr algn="ctr">
              <a:defRPr sz="1000">
                <a:solidFill>
                  <a:schemeClr val="bg1"/>
                </a:solidFill>
              </a:defRPr>
            </a:lvl1pPr>
          </a:lstStyle>
          <a:p>
            <a:fld id="{E2FD2777-F157-4C86-A524-FFB544CC5980}"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ll-in-the-blanks in manual">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1992-2016, Leadership Strategies, Inc. V16.01</a:t>
            </a: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8" name="Title 7"/>
          <p:cNvSpPr>
            <a:spLocks noGrp="1"/>
          </p:cNvSpPr>
          <p:nvPr>
            <p:ph type="title"/>
          </p:nvPr>
        </p:nvSpPr>
        <p:spPr>
          <a:xfrm>
            <a:off x="786384" y="137160"/>
            <a:ext cx="8074152" cy="1143000"/>
          </a:xfrm>
        </p:spPr>
        <p:txBody>
          <a:bodyPr>
            <a:noAutofit/>
          </a:bodyPr>
          <a:lstStyle>
            <a:lvl1pPr>
              <a:defRPr sz="4800">
                <a:solidFill>
                  <a:schemeClr val="bg1"/>
                </a:solidFill>
                <a:latin typeface="Franklin Gothic Medium" pitchFamily="34" charset="0"/>
                <a:cs typeface="Franklin Gothic Medium"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783390" y="1457760"/>
            <a:ext cx="8071290" cy="4898590"/>
          </a:xfrm>
        </p:spPr>
        <p:txBody>
          <a:bodyPr/>
          <a:lstStyle>
            <a:lvl1pPr marL="0" indent="0">
              <a:buClr>
                <a:srgbClr val="99AB21"/>
              </a:buClr>
              <a:buNone/>
              <a:defRPr>
                <a:solidFill>
                  <a:schemeClr val="bg1"/>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chemeClr val="bg1"/>
                </a:solidFill>
                <a:latin typeface="Franklin Gothic Book"/>
                <a:cs typeface="Franklin Gothic Book"/>
              </a:defRPr>
            </a:lvl3pPr>
            <a:lvl4pPr>
              <a:buClr>
                <a:srgbClr val="99AB21"/>
              </a:buClr>
              <a:defRPr>
                <a:solidFill>
                  <a:schemeClr val="bg1"/>
                </a:solidFill>
                <a:latin typeface="Franklin Gothic Book"/>
                <a:cs typeface="Franklin Gothic Book"/>
              </a:defRPr>
            </a:lvl4pPr>
            <a:lvl5pPr>
              <a:buClr>
                <a:srgbClr val="99AB21"/>
              </a:buClr>
              <a:defRPr>
                <a:solidFill>
                  <a:schemeClr val="bg1"/>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152400" y="6446838"/>
            <a:ext cx="495300" cy="365125"/>
          </a:xfrm>
        </p:spPr>
        <p:txBody>
          <a:bodyPr anchor="b"/>
          <a:lstStyle>
            <a:lvl1pPr>
              <a:defRPr sz="1000">
                <a:solidFill>
                  <a:schemeClr val="bg1"/>
                </a:solidFill>
              </a:defRPr>
            </a:lvl1pPr>
          </a:lstStyle>
          <a:p>
            <a:fld id="{1E39F939-5B1E-49B7-9AF3-E7BE804FC8D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ole Play &amp; Exercises">
    <p:spTree>
      <p:nvGrpSpPr>
        <p:cNvPr id="1" name=""/>
        <p:cNvGrpSpPr/>
        <p:nvPr/>
      </p:nvGrpSpPr>
      <p:grpSpPr>
        <a:xfrm>
          <a:off x="0" y="0"/>
          <a:ext cx="0" cy="0"/>
          <a:chOff x="0" y="0"/>
          <a:chExt cx="0" cy="0"/>
        </a:xfrm>
      </p:grpSpPr>
      <p:sp>
        <p:nvSpPr>
          <p:cNvPr id="4" name="Freeform 3"/>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0"/>
                </a:moveTo>
                <a:lnTo>
                  <a:pt x="9144000" y="0"/>
                </a:lnTo>
                <a:lnTo>
                  <a:pt x="9144000" y="6858000"/>
                </a:lnTo>
                <a:lnTo>
                  <a:pt x="0" y="6858000"/>
                </a:lnTo>
                <a:lnTo>
                  <a:pt x="0" y="0"/>
                </a:lnTo>
                <a:close/>
              </a:path>
            </a:pathLst>
          </a:cu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1992-2016, Leadership Strategies, Inc. V16.01</a:t>
            </a: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9" name="Title 7"/>
          <p:cNvSpPr>
            <a:spLocks noGrp="1"/>
          </p:cNvSpPr>
          <p:nvPr>
            <p:ph type="title"/>
          </p:nvPr>
        </p:nvSpPr>
        <p:spPr>
          <a:xfrm>
            <a:off x="758952" y="1298448"/>
            <a:ext cx="4498848" cy="1197864"/>
          </a:xfrm>
        </p:spPr>
        <p:txBody>
          <a:bodyPr>
            <a:noAutofit/>
          </a:bodyPr>
          <a:lstStyle>
            <a:lvl1pPr>
              <a:defRPr sz="36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10" name="Text Placeholder 9"/>
          <p:cNvSpPr>
            <a:spLocks noGrp="1"/>
          </p:cNvSpPr>
          <p:nvPr>
            <p:ph type="body" sz="quarter" idx="13"/>
          </p:nvPr>
        </p:nvSpPr>
        <p:spPr>
          <a:xfrm>
            <a:off x="758952" y="2514600"/>
            <a:ext cx="4498848" cy="2587752"/>
          </a:xfrm>
        </p:spPr>
        <p:txBody>
          <a:bodyPr>
            <a:noAutofit/>
          </a:bodyPr>
          <a:lstStyle>
            <a:lvl1pPr marL="0" indent="0">
              <a:spcBef>
                <a:spcPts val="0"/>
              </a:spcBef>
              <a:buFont typeface="Arial" pitchFamily="34" charset="0"/>
              <a:buNone/>
              <a:defRPr sz="2400">
                <a:solidFill>
                  <a:schemeClr val="bg1"/>
                </a:solidFill>
                <a:latin typeface="Franklin Gothic Book" pitchFamily="34" charset="0"/>
              </a:defRPr>
            </a:lvl1pPr>
            <a:lvl2pPr marL="0" indent="0">
              <a:spcBef>
                <a:spcPts val="0"/>
              </a:spcBef>
              <a:buFont typeface="Arial" pitchFamily="34" charset="0"/>
              <a:buNone/>
              <a:defRPr sz="2400">
                <a:solidFill>
                  <a:schemeClr val="bg1"/>
                </a:solidFill>
                <a:latin typeface="Franklin Gothic Book" pitchFamily="34" charset="0"/>
              </a:defRPr>
            </a:lvl2pPr>
            <a:lvl3pPr marL="0" indent="0">
              <a:spcBef>
                <a:spcPts val="0"/>
              </a:spcBef>
              <a:buFont typeface="Arial" pitchFamily="34" charset="0"/>
              <a:buNone/>
              <a:defRPr sz="2400">
                <a:solidFill>
                  <a:schemeClr val="bg1"/>
                </a:solidFill>
                <a:latin typeface="Franklin Gothic Book" pitchFamily="34" charset="0"/>
              </a:defRPr>
            </a:lvl3pPr>
            <a:lvl4pPr marL="0" indent="0">
              <a:spcBef>
                <a:spcPts val="0"/>
              </a:spcBef>
              <a:buFont typeface="Arial" pitchFamily="34" charset="0"/>
              <a:buNone/>
              <a:defRPr sz="2400">
                <a:solidFill>
                  <a:schemeClr val="bg1"/>
                </a:solidFill>
                <a:latin typeface="Franklin Gothic Book" pitchFamily="34" charset="0"/>
              </a:defRPr>
            </a:lvl4pPr>
            <a:lvl5pPr marL="0" indent="0">
              <a:spcBef>
                <a:spcPts val="0"/>
              </a:spcBef>
              <a:buFont typeface="Arial" pitchFamily="34" charset="0"/>
              <a:buNone/>
              <a:defRPr sz="2400">
                <a:solidFill>
                  <a:schemeClr val="bg1"/>
                </a:solidFill>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14"/>
          </p:nvPr>
        </p:nvSpPr>
        <p:spPr>
          <a:xfrm>
            <a:off x="0" y="6446838"/>
            <a:ext cx="342900" cy="365125"/>
          </a:xfrm>
        </p:spPr>
        <p:txBody>
          <a:bodyPr anchor="b"/>
          <a:lstStyle>
            <a:lvl1pPr algn="ctr">
              <a:defRPr sz="1000">
                <a:solidFill>
                  <a:schemeClr val="bg1"/>
                </a:solidFill>
              </a:defRPr>
            </a:lvl1pPr>
          </a:lstStyle>
          <a:p>
            <a:fld id="{D07ECC83-96C6-4EE3-8CB4-29417B3FED7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8"/>
          <p:cNvPicPr>
            <a:picLocks noChangeAspect="1"/>
          </p:cNvPicPr>
          <p:nvPr/>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1992-2016, Leadership Strategies, Inc. V16.01</a:t>
            </a:r>
          </a:p>
        </p:txBody>
      </p:sp>
      <p:sp>
        <p:nvSpPr>
          <p:cNvPr id="6" name="TextBox 5"/>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9" name="Title 7"/>
          <p:cNvSpPr>
            <a:spLocks noGrp="1"/>
          </p:cNvSpPr>
          <p:nvPr>
            <p:ph type="title"/>
          </p:nvPr>
        </p:nvSpPr>
        <p:spPr>
          <a:xfrm>
            <a:off x="783390" y="2412474"/>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342900" cy="365125"/>
          </a:xfrm>
        </p:spPr>
        <p:txBody>
          <a:bodyPr anchor="b"/>
          <a:lstStyle>
            <a:lvl1pPr algn="ctr">
              <a:defRPr sz="1000">
                <a:solidFill>
                  <a:schemeClr val="bg1"/>
                </a:solidFill>
              </a:defRPr>
            </a:lvl1pPr>
          </a:lstStyle>
          <a:p>
            <a:fld id="{286462A8-5F93-4AFF-816A-0949833867AE}"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82638" y="107950"/>
            <a:ext cx="79041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476250" y="6356350"/>
            <a:ext cx="3971925" cy="365125"/>
          </a:xfrm>
          <a:prstGeom prst="rect">
            <a:avLst/>
          </a:prstGeom>
        </p:spPr>
        <p:txBody>
          <a:bodyPr vert="horz" lIns="91440" tIns="45720" rIns="91440" bIns="45720" rtlCol="0" anchor="ctr"/>
          <a:lstStyle>
            <a:lvl1pPr algn="l" eaLnBrk="0" hangingPunct="0">
              <a:defRPr sz="1200" dirty="0">
                <a:solidFill>
                  <a:srgbClr val="00467F"/>
                </a:solidFill>
                <a:latin typeface="Franklin Gothic Book"/>
                <a:cs typeface="Franklin Gothic Book"/>
              </a:defRPr>
            </a:lvl1pPr>
          </a:lstStyle>
          <a:p>
            <a:pPr>
              <a:defRPr/>
            </a:pPr>
            <a:r>
              <a:rPr lang="en-US" dirty="0" smtClean="0"/>
              <a:t>Copyright 1992-2016, Leadership Strategies, Inc. V16.01</a:t>
            </a:r>
          </a:p>
          <a:p>
            <a:pPr>
              <a:defRPr/>
            </a:pPr>
            <a:endParaRPr lang="en-US" dirty="0"/>
          </a:p>
        </p:txBody>
      </p:sp>
      <p:sp>
        <p:nvSpPr>
          <p:cNvPr id="6" name="Slide Number Placeholder 5"/>
          <p:cNvSpPr>
            <a:spLocks noGrp="1"/>
          </p:cNvSpPr>
          <p:nvPr>
            <p:ph type="sldNum" sz="quarter" idx="4"/>
          </p:nvPr>
        </p:nvSpPr>
        <p:spPr>
          <a:xfrm>
            <a:off x="8294688" y="6356350"/>
            <a:ext cx="392112"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A923CB4-BF81-4B01-B3DC-C955297ACFA8}" type="slidenum">
              <a:rPr lang="en-US" altLang="en-US"/>
              <a:pPr/>
              <a:t>‹#›</a:t>
            </a:fld>
            <a:endParaRPr lang="en-US" altLang="en-US" dirty="0"/>
          </a:p>
        </p:txBody>
      </p:sp>
      <p:sp>
        <p:nvSpPr>
          <p:cNvPr id="7" name="Footer Placeholder 4"/>
          <p:cNvSpPr txBox="1">
            <a:spLocks/>
          </p:cNvSpPr>
          <p:nvPr/>
        </p:nvSpPr>
        <p:spPr>
          <a:xfrm>
            <a:off x="4183063" y="6356350"/>
            <a:ext cx="3863975" cy="365125"/>
          </a:xfrm>
          <a:prstGeom prst="rect">
            <a:avLst/>
          </a:prstGeom>
        </p:spPr>
        <p:txBody>
          <a:bodyPr anchor="ctr"/>
          <a:lstStyle>
            <a:lvl1pPr algn="l">
              <a:defRPr sz="1200">
                <a:solidFill>
                  <a:schemeClr val="tx1">
                    <a:tint val="75000"/>
                  </a:schemeClr>
                </a:solidFill>
              </a:defRPr>
            </a:lvl1pPr>
          </a:lstStyle>
          <a:p>
            <a:pPr algn="ctr" defTabSz="457200" eaLnBrk="1" fontAlgn="auto" hangingPunct="1">
              <a:spcBef>
                <a:spcPts val="0"/>
              </a:spcBef>
              <a:spcAft>
                <a:spcPts val="0"/>
              </a:spcAft>
              <a:defRPr/>
            </a:pPr>
            <a:r>
              <a:rPr lang="en-US" b="0" dirty="0" smtClean="0">
                <a:solidFill>
                  <a:srgbClr val="00467F"/>
                </a:solidFill>
                <a:latin typeface="Franklin Gothic Book"/>
                <a:cs typeface="Franklin Gothic Book"/>
              </a:rPr>
              <a:t>Duplication prohibited without consent.</a:t>
            </a:r>
          </a:p>
          <a:p>
            <a:pPr defTabSz="457200" eaLnBrk="1" fontAlgn="auto" hangingPunct="1">
              <a:spcBef>
                <a:spcPts val="0"/>
              </a:spcBef>
              <a:spcAft>
                <a:spcPts val="0"/>
              </a:spcAft>
              <a:defRPr/>
            </a:pPr>
            <a:endParaRPr lang="en-US" b="0" dirty="0">
              <a:latin typeface="+mn-lt"/>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iming>
    <p:tnLst>
      <p:par>
        <p:cTn id="1" dur="indefinite" restart="never" nodeType="tmRoot"/>
      </p:par>
    </p:tnLst>
  </p:timing>
  <p:hf hdr="0" ftr="0" dt="0"/>
  <p:txStyles>
    <p:titleStyle>
      <a:lvl1pPr algn="l" defTabSz="457200" rtl="0" eaLnBrk="0" fontAlgn="base" hangingPunct="0">
        <a:spcBef>
          <a:spcPct val="0"/>
        </a:spcBef>
        <a:spcAft>
          <a:spcPct val="0"/>
        </a:spcAft>
        <a:defRPr sz="4400" kern="1200">
          <a:solidFill>
            <a:srgbClr val="00467F"/>
          </a:solidFill>
          <a:latin typeface="Franklin Gothic Medium"/>
          <a:ea typeface="Franklin Gothic Medium" pitchFamily="34" charset="0"/>
          <a:cs typeface="Franklin Gothic Medium"/>
        </a:defRPr>
      </a:lvl1pPr>
      <a:lvl2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2pPr>
      <a:lvl3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3pPr>
      <a:lvl4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4pPr>
      <a:lvl5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5pPr>
      <a:lvl6pPr marL="4572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6pPr>
      <a:lvl7pPr marL="9144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7pPr>
      <a:lvl8pPr marL="13716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8pPr>
      <a:lvl9pPr marL="18288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rgbClr val="00467F"/>
          </a:solidFill>
          <a:latin typeface="Arial"/>
          <a:ea typeface="+mn-ea"/>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00467F"/>
          </a:solidFill>
          <a:latin typeface="Arial"/>
          <a:ea typeface="+mn-ea"/>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00467F"/>
          </a:solidFill>
          <a:latin typeface="Arial"/>
          <a:ea typeface="+mn-ea"/>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00467F"/>
          </a:solidFill>
          <a:latin typeface="Arial"/>
          <a:ea typeface="+mn-ea"/>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4" name="Slide Number Placeholder 3"/>
          <p:cNvSpPr>
            <a:spLocks noGrp="1"/>
          </p:cNvSpPr>
          <p:nvPr>
            <p:ph type="sldNum" sz="quarter" idx="10"/>
          </p:nvPr>
        </p:nvSpPr>
        <p:spPr/>
        <p:txBody>
          <a:bodyPr/>
          <a:lstStyle/>
          <a:p>
            <a:fld id="{F29FD61F-2294-5D42-A9D7-9928D42B3773}" type="slidenum">
              <a:rPr lang="en-US" smtClean="0"/>
              <a:pPr/>
              <a:t>1</a:t>
            </a:fld>
            <a:endParaRPr lang="en-US" dirty="0"/>
          </a:p>
        </p:txBody>
      </p:sp>
      <p:sp>
        <p:nvSpPr>
          <p:cNvPr id="5" name="Title 1"/>
          <p:cNvSpPr txBox="1">
            <a:spLocks/>
          </p:cNvSpPr>
          <p:nvPr/>
        </p:nvSpPr>
        <p:spPr>
          <a:xfrm>
            <a:off x="0" y="5235913"/>
            <a:ext cx="9144000" cy="952499"/>
          </a:xfrm>
          <a:prstGeom prst="rect">
            <a:avLst/>
          </a:prstGeom>
        </p:spPr>
        <p:txBody>
          <a:bodyPr vert="horz" lIns="91440" tIns="45720" rIns="91440" bIns="45720" rtlCol="0" anchor="t">
            <a:noAutofit/>
          </a:bodyPr>
          <a:lstStyle/>
          <a:p>
            <a:pPr marL="0" marR="0" lvl="0" indent="0" algn="ctr" defTabSz="457200" rtl="0" eaLnBrk="1" fontAlgn="auto" latinLnBrk="0" hangingPunct="1">
              <a:lnSpc>
                <a:spcPct val="80000"/>
              </a:lnSpc>
              <a:spcBef>
                <a:spcPct val="0"/>
              </a:spcBef>
              <a:spcAft>
                <a:spcPts val="0"/>
              </a:spcAft>
              <a:buClrTx/>
              <a:buSzTx/>
              <a:buFontTx/>
              <a:buNone/>
              <a:tabLst/>
              <a:defRPr/>
            </a:pPr>
            <a:r>
              <a:rPr lang="en-US" sz="5600" cap="all" dirty="0" smtClean="0">
                <a:solidFill>
                  <a:schemeClr val="bg1"/>
                </a:solidFill>
                <a:latin typeface="Franklin Gothic Medium"/>
                <a:ea typeface="+mj-ea"/>
                <a:cs typeface="Franklin Gothic Medium"/>
              </a:rPr>
              <a:t>X. Executing the </a:t>
            </a:r>
            <a:r>
              <a:rPr lang="en-US" sz="5600" cap="all" dirty="0">
                <a:solidFill>
                  <a:schemeClr val="bg1"/>
                </a:solidFill>
                <a:latin typeface="Franklin Gothic Medium"/>
                <a:ea typeface="+mj-ea"/>
                <a:cs typeface="Franklin Gothic Medium"/>
              </a:rPr>
              <a:t>project</a:t>
            </a:r>
            <a:endParaRPr kumimoji="0" lang="en-US" sz="5600" b="0" i="0" u="none" strike="noStrike" kern="1200" cap="all" normalizeH="0" baseline="0" noProof="0" dirty="0">
              <a:ln>
                <a:noFill/>
              </a:ln>
              <a:solidFill>
                <a:schemeClr val="bg1"/>
              </a:solidFill>
              <a:effectLst/>
              <a:uLnTx/>
              <a:uFillTx/>
              <a:latin typeface="Franklin Gothic Medium"/>
              <a:ea typeface="+mj-ea"/>
              <a:cs typeface="Franklin Gothic Medium"/>
            </a:endParaRPr>
          </a:p>
        </p:txBody>
      </p:sp>
      <p:pic>
        <p:nvPicPr>
          <p:cNvPr id="6" name="Picture 5"/>
          <p:cNvPicPr>
            <a:picLocks noChangeAspect="1"/>
          </p:cNvPicPr>
          <p:nvPr/>
        </p:nvPicPr>
        <p:blipFill>
          <a:blip r:embed="rId3"/>
          <a:stretch>
            <a:fillRect/>
          </a:stretch>
        </p:blipFill>
        <p:spPr>
          <a:xfrm>
            <a:off x="6500608" y="6356607"/>
            <a:ext cx="2354072" cy="448056"/>
          </a:xfrm>
          <a:prstGeom prst="rect">
            <a:avLst/>
          </a:prstGeom>
        </p:spPr>
      </p:pic>
      <p:pic>
        <p:nvPicPr>
          <p:cNvPr id="3" name="Picture 2" descr="Execu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9147969" cy="4878917"/>
          </a:xfrm>
          <a:prstGeom prst="rect">
            <a:avLst/>
          </a:prstGeom>
        </p:spPr>
      </p:pic>
    </p:spTree>
    <p:extLst>
      <p:ext uri="{BB962C8B-B14F-4D97-AF65-F5344CB8AC3E}">
        <p14:creationId xmlns:p14="http://schemas.microsoft.com/office/powerpoint/2010/main" val="177601896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B. Running Effective Meetings</a:t>
            </a:r>
            <a:endParaRPr lang="en-US" sz="4300" dirty="0"/>
          </a:p>
        </p:txBody>
      </p:sp>
      <p:sp>
        <p:nvSpPr>
          <p:cNvPr id="3" name="Content Placeholder 2"/>
          <p:cNvSpPr>
            <a:spLocks noGrp="1"/>
          </p:cNvSpPr>
          <p:nvPr>
            <p:ph idx="1"/>
          </p:nvPr>
        </p:nvSpPr>
        <p:spPr/>
        <p:txBody>
          <a:bodyPr>
            <a:normAutofit/>
          </a:bodyPr>
          <a:lstStyle/>
          <a:p>
            <a:pPr marL="0" indent="0">
              <a:buNone/>
            </a:pPr>
            <a:r>
              <a:rPr lang="en-US" sz="2800" b="1" dirty="0" smtClean="0">
                <a:solidFill>
                  <a:schemeClr val="accent2"/>
                </a:solidFill>
              </a:rPr>
              <a:t>Too Many Meetings?</a:t>
            </a:r>
          </a:p>
          <a:p>
            <a:pPr marL="0" indent="0">
              <a:buNone/>
            </a:pPr>
            <a:endParaRPr lang="en-US" sz="1000" b="1" dirty="0" smtClean="0">
              <a:solidFill>
                <a:srgbClr val="1F497D"/>
              </a:solidFill>
            </a:endParaRPr>
          </a:p>
          <a:p>
            <a:r>
              <a:rPr lang="en-US" sz="2800" dirty="0" smtClean="0">
                <a:solidFill>
                  <a:srgbClr val="1F497D"/>
                </a:solidFill>
              </a:rPr>
              <a:t>Too many </a:t>
            </a:r>
            <a:r>
              <a:rPr lang="en-US" sz="2800" b="1" dirty="0" smtClean="0">
                <a:solidFill>
                  <a:srgbClr val="1F497D"/>
                </a:solidFill>
              </a:rPr>
              <a:t>working meetings </a:t>
            </a:r>
            <a:r>
              <a:rPr lang="en-US" sz="2800" dirty="0" smtClean="0">
                <a:solidFill>
                  <a:srgbClr val="1F497D"/>
                </a:solidFill>
              </a:rPr>
              <a:t>can be a sign of:</a:t>
            </a:r>
          </a:p>
          <a:p>
            <a:pPr marL="0" indent="0">
              <a:buNone/>
            </a:pPr>
            <a:r>
              <a:rPr lang="en-US" sz="2800" b="1" dirty="0" smtClean="0">
                <a:solidFill>
                  <a:srgbClr val="1F497D"/>
                </a:solidFill>
              </a:rPr>
              <a:t>    </a:t>
            </a:r>
            <a:r>
              <a:rPr lang="en-US" sz="2800" b="1" dirty="0" smtClean="0">
                <a:solidFill>
                  <a:srgbClr val="AFBD22"/>
                </a:solidFill>
              </a:rPr>
              <a:t>- </a:t>
            </a:r>
            <a:r>
              <a:rPr lang="en-US" sz="2800" dirty="0" smtClean="0">
                <a:solidFill>
                  <a:srgbClr val="1F497D"/>
                </a:solidFill>
              </a:rPr>
              <a:t>Poor Planning or Lack of Control</a:t>
            </a:r>
            <a:r>
              <a:rPr lang="en-US" sz="2800" b="1" dirty="0" smtClean="0">
                <a:solidFill>
                  <a:srgbClr val="1F497D"/>
                </a:solidFill>
              </a:rPr>
              <a:t/>
            </a:r>
            <a:br>
              <a:rPr lang="en-US" sz="2800" b="1" dirty="0" smtClean="0">
                <a:solidFill>
                  <a:srgbClr val="1F497D"/>
                </a:solidFill>
              </a:rPr>
            </a:br>
            <a:endParaRPr lang="en-US" sz="2800" b="1" dirty="0" smtClean="0">
              <a:solidFill>
                <a:srgbClr val="1F497D"/>
              </a:solidFill>
            </a:endParaRPr>
          </a:p>
          <a:p>
            <a:r>
              <a:rPr lang="en-US" sz="2800" dirty="0" smtClean="0">
                <a:solidFill>
                  <a:srgbClr val="1F497D"/>
                </a:solidFill>
              </a:rPr>
              <a:t>Too many </a:t>
            </a:r>
            <a:r>
              <a:rPr lang="en-US" sz="2800" b="1" dirty="0" smtClean="0">
                <a:solidFill>
                  <a:srgbClr val="1F497D"/>
                </a:solidFill>
              </a:rPr>
              <a:t>status meetings </a:t>
            </a:r>
            <a:r>
              <a:rPr lang="en-US" sz="2800" dirty="0" smtClean="0">
                <a:solidFill>
                  <a:srgbClr val="1F497D"/>
                </a:solidFill>
              </a:rPr>
              <a:t>can be a sign of:</a:t>
            </a:r>
          </a:p>
          <a:p>
            <a:pPr marL="0" indent="0">
              <a:buNone/>
            </a:pPr>
            <a:r>
              <a:rPr lang="en-US" sz="2800" b="1" dirty="0" smtClean="0">
                <a:solidFill>
                  <a:srgbClr val="1F497D"/>
                </a:solidFill>
              </a:rPr>
              <a:t>    </a:t>
            </a:r>
            <a:r>
              <a:rPr lang="en-US" sz="2800" b="1" dirty="0" smtClean="0">
                <a:solidFill>
                  <a:srgbClr val="AFBD22"/>
                </a:solidFill>
              </a:rPr>
              <a:t>- </a:t>
            </a:r>
            <a:r>
              <a:rPr lang="en-US" sz="2800" dirty="0" smtClean="0">
                <a:solidFill>
                  <a:srgbClr val="1F497D"/>
                </a:solidFill>
              </a:rPr>
              <a:t>Poor Execution or Lack of Trust</a:t>
            </a:r>
            <a:endParaRPr lang="en-US" sz="2600" dirty="0">
              <a:solidFill>
                <a:schemeClr val="tx2"/>
              </a:solidFill>
            </a:endParaRPr>
          </a:p>
        </p:txBody>
      </p:sp>
      <p:sp>
        <p:nvSpPr>
          <p:cNvPr id="4" name="TextBox 3"/>
          <p:cNvSpPr txBox="1"/>
          <p:nvPr/>
        </p:nvSpPr>
        <p:spPr>
          <a:xfrm>
            <a:off x="8750580" y="393655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10-4</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10</a:t>
            </a:fld>
            <a:endParaRPr lang="en-US" dirty="0"/>
          </a:p>
        </p:txBody>
      </p:sp>
    </p:spTree>
    <p:extLst>
      <p:ext uri="{BB962C8B-B14F-4D97-AF65-F5344CB8AC3E}">
        <p14:creationId xmlns:p14="http://schemas.microsoft.com/office/powerpoint/2010/main" val="684225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B. Running Effective Meetings</a:t>
            </a:r>
            <a:endParaRPr lang="en-US" sz="4300" dirty="0"/>
          </a:p>
        </p:txBody>
      </p:sp>
      <p:sp>
        <p:nvSpPr>
          <p:cNvPr id="3" name="Content Placeholder 2"/>
          <p:cNvSpPr>
            <a:spLocks noGrp="1"/>
          </p:cNvSpPr>
          <p:nvPr>
            <p:ph idx="1"/>
          </p:nvPr>
        </p:nvSpPr>
        <p:spPr>
          <a:xfrm>
            <a:off x="783390" y="1275198"/>
            <a:ext cx="8071290" cy="5081152"/>
          </a:xfrm>
        </p:spPr>
        <p:txBody>
          <a:bodyPr>
            <a:normAutofit/>
          </a:bodyPr>
          <a:lstStyle/>
          <a:p>
            <a:pPr marL="0" indent="0">
              <a:buNone/>
            </a:pPr>
            <a:r>
              <a:rPr lang="en-US" sz="2800" b="1" dirty="0" smtClean="0">
                <a:solidFill>
                  <a:schemeClr val="accent2"/>
                </a:solidFill>
              </a:rPr>
              <a:t>Qualities of an Effective Meeting</a:t>
            </a:r>
          </a:p>
          <a:p>
            <a:pPr marL="514350" indent="-514350">
              <a:buFont typeface="+mj-lt"/>
              <a:buAutoNum type="arabicPeriod"/>
            </a:pPr>
            <a:r>
              <a:rPr lang="en-US" sz="2800" dirty="0" smtClean="0">
                <a:solidFill>
                  <a:srgbClr val="1F497D"/>
                </a:solidFill>
              </a:rPr>
              <a:t>The </a:t>
            </a:r>
            <a:r>
              <a:rPr lang="en-US" sz="2800" b="1" dirty="0" smtClean="0">
                <a:solidFill>
                  <a:srgbClr val="1F497D"/>
                </a:solidFill>
              </a:rPr>
              <a:t>meeting purpose </a:t>
            </a:r>
            <a:r>
              <a:rPr lang="en-US" sz="2800" dirty="0" smtClean="0">
                <a:solidFill>
                  <a:srgbClr val="1F497D"/>
                </a:solidFill>
              </a:rPr>
              <a:t>is clearly stated from the beginning.</a:t>
            </a:r>
            <a:br>
              <a:rPr lang="en-US" sz="2800" dirty="0" smtClean="0">
                <a:solidFill>
                  <a:srgbClr val="1F497D"/>
                </a:solidFill>
              </a:rPr>
            </a:br>
            <a:r>
              <a:rPr lang="en-US" sz="2800" dirty="0" smtClean="0">
                <a:solidFill>
                  <a:srgbClr val="1F497D"/>
                </a:solidFill>
              </a:rPr>
              <a:t>“The purpose of this meeting is… When we finish, we would like to walk away with…”</a:t>
            </a:r>
          </a:p>
          <a:p>
            <a:pPr marL="514350" indent="-514350">
              <a:buFont typeface="+mj-lt"/>
              <a:buAutoNum type="arabicPeriod"/>
            </a:pPr>
            <a:r>
              <a:rPr lang="en-US" sz="2800" dirty="0" smtClean="0">
                <a:solidFill>
                  <a:srgbClr val="1F497D"/>
                </a:solidFill>
              </a:rPr>
              <a:t>The </a:t>
            </a:r>
            <a:r>
              <a:rPr lang="en-US" sz="2800" b="1" dirty="0" smtClean="0">
                <a:solidFill>
                  <a:srgbClr val="1F497D"/>
                </a:solidFill>
              </a:rPr>
              <a:t>meeting agenda </a:t>
            </a:r>
            <a:r>
              <a:rPr lang="en-US" sz="2800" dirty="0" smtClean="0">
                <a:solidFill>
                  <a:srgbClr val="1F497D"/>
                </a:solidFill>
              </a:rPr>
              <a:t>is established after setting the meeting objective and time limits are set.</a:t>
            </a:r>
            <a:br>
              <a:rPr lang="en-US" sz="2800" dirty="0" smtClean="0">
                <a:solidFill>
                  <a:srgbClr val="1F497D"/>
                </a:solidFill>
              </a:rPr>
            </a:br>
            <a:r>
              <a:rPr lang="en-US" sz="2800" dirty="0" smtClean="0">
                <a:solidFill>
                  <a:srgbClr val="1F497D"/>
                </a:solidFill>
              </a:rPr>
              <a:t>a. </a:t>
            </a:r>
            <a:r>
              <a:rPr lang="en-US" sz="2800" i="1" dirty="0" smtClean="0">
                <a:solidFill>
                  <a:srgbClr val="1F497D"/>
                </a:solidFill>
              </a:rPr>
              <a:t>For working meetings, make sure the agenda </a:t>
            </a:r>
            <a:br>
              <a:rPr lang="en-US" sz="2800" i="1" dirty="0" smtClean="0">
                <a:solidFill>
                  <a:srgbClr val="1F497D"/>
                </a:solidFill>
              </a:rPr>
            </a:br>
            <a:r>
              <a:rPr lang="en-US" sz="2800" i="1" dirty="0" smtClean="0">
                <a:solidFill>
                  <a:srgbClr val="1F497D"/>
                </a:solidFill>
              </a:rPr>
              <a:t>    is structured to allow people to think through </a:t>
            </a:r>
            <a:br>
              <a:rPr lang="en-US" sz="2800" i="1" dirty="0" smtClean="0">
                <a:solidFill>
                  <a:srgbClr val="1F497D"/>
                </a:solidFill>
              </a:rPr>
            </a:br>
            <a:r>
              <a:rPr lang="en-US" sz="2800" i="1" dirty="0" smtClean="0">
                <a:solidFill>
                  <a:srgbClr val="1F497D"/>
                </a:solidFill>
              </a:rPr>
              <a:t>    the issue completely.</a:t>
            </a:r>
          </a:p>
        </p:txBody>
      </p:sp>
      <p:sp>
        <p:nvSpPr>
          <p:cNvPr id="4" name="TextBox 3"/>
          <p:cNvSpPr txBox="1"/>
          <p:nvPr/>
        </p:nvSpPr>
        <p:spPr>
          <a:xfrm>
            <a:off x="8754150" y="517255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10-5</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11</a:t>
            </a:fld>
            <a:endParaRPr lang="en-US" dirty="0"/>
          </a:p>
        </p:txBody>
      </p:sp>
    </p:spTree>
    <p:extLst>
      <p:ext uri="{BB962C8B-B14F-4D97-AF65-F5344CB8AC3E}">
        <p14:creationId xmlns:p14="http://schemas.microsoft.com/office/powerpoint/2010/main" val="3973520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B. Running Effective Meetings</a:t>
            </a:r>
            <a:endParaRPr lang="en-US" sz="4300" dirty="0"/>
          </a:p>
        </p:txBody>
      </p:sp>
      <p:sp>
        <p:nvSpPr>
          <p:cNvPr id="3" name="Content Placeholder 2"/>
          <p:cNvSpPr>
            <a:spLocks noGrp="1"/>
          </p:cNvSpPr>
          <p:nvPr>
            <p:ph idx="1"/>
          </p:nvPr>
        </p:nvSpPr>
        <p:spPr/>
        <p:txBody>
          <a:bodyPr>
            <a:normAutofit/>
          </a:bodyPr>
          <a:lstStyle/>
          <a:p>
            <a:pPr marL="514350" indent="-514350">
              <a:buFont typeface="+mj-lt"/>
              <a:buAutoNum type="arabicPeriod" startAt="3"/>
            </a:pPr>
            <a:r>
              <a:rPr lang="en-US" sz="2800" b="1" dirty="0" smtClean="0">
                <a:solidFill>
                  <a:srgbClr val="1F497D"/>
                </a:solidFill>
              </a:rPr>
              <a:t>The right people are at the meeting</a:t>
            </a:r>
            <a:r>
              <a:rPr lang="en-US" sz="2800" dirty="0" smtClean="0">
                <a:solidFill>
                  <a:srgbClr val="1F497D"/>
                </a:solidFill>
              </a:rPr>
              <a:t>.</a:t>
            </a:r>
          </a:p>
          <a:p>
            <a:pPr marL="857250" lvl="1" indent="-457200">
              <a:buAutoNum type="alphaLcPeriod"/>
            </a:pPr>
            <a:r>
              <a:rPr lang="en-US" i="1" dirty="0" smtClean="0">
                <a:solidFill>
                  <a:srgbClr val="1F497D"/>
                </a:solidFill>
              </a:rPr>
              <a:t>For a status meeting: those who need to know</a:t>
            </a:r>
            <a:br>
              <a:rPr lang="en-US" i="1" dirty="0" smtClean="0">
                <a:solidFill>
                  <a:srgbClr val="1F497D"/>
                </a:solidFill>
              </a:rPr>
            </a:br>
            <a:r>
              <a:rPr lang="en-US" i="1" dirty="0" smtClean="0">
                <a:solidFill>
                  <a:srgbClr val="1F497D"/>
                </a:solidFill>
              </a:rPr>
              <a:t>or their representatives</a:t>
            </a:r>
            <a:endParaRPr lang="en-US" i="1" dirty="0">
              <a:solidFill>
                <a:srgbClr val="1F497D"/>
              </a:solidFill>
            </a:endParaRPr>
          </a:p>
          <a:p>
            <a:pPr marL="857250" lvl="1" indent="-457200">
              <a:buAutoNum type="alphaLcPeriod"/>
            </a:pPr>
            <a:r>
              <a:rPr lang="en-US" i="1" dirty="0" smtClean="0">
                <a:solidFill>
                  <a:srgbClr val="1F497D"/>
                </a:solidFill>
              </a:rPr>
              <a:t>For a working meeting: those who understand </a:t>
            </a:r>
            <a:br>
              <a:rPr lang="en-US" i="1" dirty="0" smtClean="0">
                <a:solidFill>
                  <a:srgbClr val="1F497D"/>
                </a:solidFill>
              </a:rPr>
            </a:br>
            <a:r>
              <a:rPr lang="en-US" i="1" dirty="0" smtClean="0">
                <a:solidFill>
                  <a:srgbClr val="1F497D"/>
                </a:solidFill>
              </a:rPr>
              <a:t>the issue, have a significant stake in the </a:t>
            </a:r>
            <a:br>
              <a:rPr lang="en-US" i="1" dirty="0" smtClean="0">
                <a:solidFill>
                  <a:srgbClr val="1F497D"/>
                </a:solidFill>
              </a:rPr>
            </a:br>
            <a:r>
              <a:rPr lang="en-US" i="1" dirty="0" smtClean="0">
                <a:solidFill>
                  <a:srgbClr val="1F497D"/>
                </a:solidFill>
              </a:rPr>
              <a:t>outcome, and are empowered to make a </a:t>
            </a:r>
            <a:br>
              <a:rPr lang="en-US" i="1" dirty="0" smtClean="0">
                <a:solidFill>
                  <a:srgbClr val="1F497D"/>
                </a:solidFill>
              </a:rPr>
            </a:br>
            <a:r>
              <a:rPr lang="en-US" i="1" dirty="0" smtClean="0">
                <a:solidFill>
                  <a:srgbClr val="1F497D"/>
                </a:solidFill>
              </a:rPr>
              <a:t>decision or recommendation</a:t>
            </a:r>
          </a:p>
          <a:p>
            <a:pPr marL="514350" indent="-514350">
              <a:buFont typeface="+mj-lt"/>
              <a:buAutoNum type="arabicPeriod" startAt="3"/>
            </a:pPr>
            <a:r>
              <a:rPr lang="en-US" sz="2800" dirty="0" smtClean="0">
                <a:solidFill>
                  <a:srgbClr val="1F497D"/>
                </a:solidFill>
              </a:rPr>
              <a:t>The </a:t>
            </a:r>
            <a:r>
              <a:rPr lang="en-US" sz="2800" b="1" dirty="0" smtClean="0">
                <a:solidFill>
                  <a:srgbClr val="1F497D"/>
                </a:solidFill>
              </a:rPr>
              <a:t>meeting attendees understand the meeting purpose and agenda</a:t>
            </a:r>
            <a:r>
              <a:rPr lang="en-US" sz="2800" dirty="0" smtClean="0">
                <a:solidFill>
                  <a:srgbClr val="1F497D"/>
                </a:solidFill>
              </a:rPr>
              <a:t> prior to the meeting.</a:t>
            </a:r>
          </a:p>
        </p:txBody>
      </p:sp>
      <p:sp>
        <p:nvSpPr>
          <p:cNvPr id="4" name="TextBox 3"/>
          <p:cNvSpPr txBox="1"/>
          <p:nvPr/>
        </p:nvSpPr>
        <p:spPr>
          <a:xfrm>
            <a:off x="8754150" y="498528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10-5</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12</a:t>
            </a:fld>
            <a:endParaRPr lang="en-US" dirty="0"/>
          </a:p>
        </p:txBody>
      </p:sp>
    </p:spTree>
    <p:extLst>
      <p:ext uri="{BB962C8B-B14F-4D97-AF65-F5344CB8AC3E}">
        <p14:creationId xmlns:p14="http://schemas.microsoft.com/office/powerpoint/2010/main" val="203965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B. Running Effective Meetings</a:t>
            </a:r>
            <a:endParaRPr lang="en-US" sz="4300" dirty="0"/>
          </a:p>
        </p:txBody>
      </p:sp>
      <p:sp>
        <p:nvSpPr>
          <p:cNvPr id="3" name="Content Placeholder 2"/>
          <p:cNvSpPr>
            <a:spLocks noGrp="1"/>
          </p:cNvSpPr>
          <p:nvPr>
            <p:ph idx="1"/>
          </p:nvPr>
        </p:nvSpPr>
        <p:spPr/>
        <p:txBody>
          <a:bodyPr>
            <a:normAutofit/>
          </a:bodyPr>
          <a:lstStyle/>
          <a:p>
            <a:pPr marL="514350" indent="-514350">
              <a:buFont typeface="+mj-lt"/>
              <a:buAutoNum type="arabicPeriod" startAt="5"/>
            </a:pPr>
            <a:r>
              <a:rPr lang="en-US" sz="2800" b="1" dirty="0" smtClean="0">
                <a:solidFill>
                  <a:srgbClr val="1F497D"/>
                </a:solidFill>
              </a:rPr>
              <a:t>The right information is available </a:t>
            </a:r>
            <a:r>
              <a:rPr lang="en-US" sz="2800" dirty="0" smtClean="0">
                <a:solidFill>
                  <a:srgbClr val="1F497D"/>
                </a:solidFill>
              </a:rPr>
              <a:t>at the meeting. People are instructed to bring with them the information they will need.</a:t>
            </a:r>
          </a:p>
          <a:p>
            <a:pPr marL="522288" indent="0">
              <a:buNone/>
            </a:pPr>
            <a:r>
              <a:rPr lang="en-US" sz="2800" dirty="0" smtClean="0">
                <a:solidFill>
                  <a:srgbClr val="1F497D"/>
                </a:solidFill>
              </a:rPr>
              <a:t>a. </a:t>
            </a:r>
            <a:r>
              <a:rPr lang="en-US" sz="2800" i="1" dirty="0" smtClean="0">
                <a:solidFill>
                  <a:srgbClr val="1F497D"/>
                </a:solidFill>
              </a:rPr>
              <a:t>For working meetings, preliminary analysis is</a:t>
            </a:r>
            <a:br>
              <a:rPr lang="en-US" sz="2800" i="1" dirty="0" smtClean="0">
                <a:solidFill>
                  <a:srgbClr val="1F497D"/>
                </a:solidFill>
              </a:rPr>
            </a:br>
            <a:r>
              <a:rPr lang="en-US" sz="2800" i="1" dirty="0" smtClean="0">
                <a:solidFill>
                  <a:srgbClr val="1F497D"/>
                </a:solidFill>
              </a:rPr>
              <a:t>    performed outside the session to use as a </a:t>
            </a:r>
            <a:br>
              <a:rPr lang="en-US" sz="2800" i="1" dirty="0" smtClean="0">
                <a:solidFill>
                  <a:srgbClr val="1F497D"/>
                </a:solidFill>
              </a:rPr>
            </a:br>
            <a:r>
              <a:rPr lang="en-US" sz="2800" i="1" dirty="0" smtClean="0">
                <a:solidFill>
                  <a:srgbClr val="1F497D"/>
                </a:solidFill>
              </a:rPr>
              <a:t>    starting point in the meeting.</a:t>
            </a:r>
          </a:p>
          <a:p>
            <a:pPr marL="514350" indent="-514350">
              <a:buFont typeface="+mj-lt"/>
              <a:buAutoNum type="arabicPeriod" startAt="6"/>
            </a:pPr>
            <a:r>
              <a:rPr lang="en-US" sz="2800" b="1" dirty="0" smtClean="0">
                <a:solidFill>
                  <a:srgbClr val="1F497D"/>
                </a:solidFill>
              </a:rPr>
              <a:t>Ground rules </a:t>
            </a:r>
            <a:r>
              <a:rPr lang="en-US" sz="2800" dirty="0" smtClean="0">
                <a:solidFill>
                  <a:srgbClr val="1F497D"/>
                </a:solidFill>
              </a:rPr>
              <a:t>are established by the meeting leader and respected by the participants.</a:t>
            </a:r>
          </a:p>
        </p:txBody>
      </p:sp>
      <p:sp>
        <p:nvSpPr>
          <p:cNvPr id="4" name="TextBox 3"/>
          <p:cNvSpPr txBox="1"/>
          <p:nvPr/>
        </p:nvSpPr>
        <p:spPr>
          <a:xfrm>
            <a:off x="8754150" y="4476225"/>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10-5</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13</a:t>
            </a:fld>
            <a:endParaRPr lang="en-US" dirty="0"/>
          </a:p>
        </p:txBody>
      </p:sp>
    </p:spTree>
    <p:extLst>
      <p:ext uri="{BB962C8B-B14F-4D97-AF65-F5344CB8AC3E}">
        <p14:creationId xmlns:p14="http://schemas.microsoft.com/office/powerpoint/2010/main" val="469315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B. Running Effective Meetings</a:t>
            </a:r>
            <a:endParaRPr lang="en-US" sz="4300" dirty="0"/>
          </a:p>
        </p:txBody>
      </p:sp>
      <p:sp>
        <p:nvSpPr>
          <p:cNvPr id="3" name="Content Placeholder 2"/>
          <p:cNvSpPr>
            <a:spLocks noGrp="1"/>
          </p:cNvSpPr>
          <p:nvPr>
            <p:ph idx="1"/>
          </p:nvPr>
        </p:nvSpPr>
        <p:spPr/>
        <p:txBody>
          <a:bodyPr>
            <a:normAutofit/>
          </a:bodyPr>
          <a:lstStyle/>
          <a:p>
            <a:pPr marL="514350" indent="-514350">
              <a:buFont typeface="+mj-lt"/>
              <a:buAutoNum type="arabicPeriod" startAt="7"/>
            </a:pPr>
            <a:r>
              <a:rPr lang="en-US" sz="2800" dirty="0" smtClean="0">
                <a:solidFill>
                  <a:srgbClr val="1F497D"/>
                </a:solidFill>
              </a:rPr>
              <a:t>The </a:t>
            </a:r>
            <a:r>
              <a:rPr lang="en-US" sz="2800" b="1" dirty="0" smtClean="0">
                <a:solidFill>
                  <a:srgbClr val="1F497D"/>
                </a:solidFill>
              </a:rPr>
              <a:t>meeting stays on track </a:t>
            </a:r>
            <a:r>
              <a:rPr lang="en-US" sz="2800" dirty="0" smtClean="0">
                <a:solidFill>
                  <a:srgbClr val="1F497D"/>
                </a:solidFill>
              </a:rPr>
              <a:t>and </a:t>
            </a:r>
            <a:r>
              <a:rPr lang="en-US" sz="2800" b="1" dirty="0" smtClean="0">
                <a:solidFill>
                  <a:srgbClr val="1F497D"/>
                </a:solidFill>
              </a:rPr>
              <a:t>at the proper level of detail</a:t>
            </a:r>
            <a:r>
              <a:rPr lang="en-US" sz="2800" dirty="0" smtClean="0">
                <a:solidFill>
                  <a:srgbClr val="1F497D"/>
                </a:solidFill>
              </a:rPr>
              <a:t>.</a:t>
            </a:r>
          </a:p>
          <a:p>
            <a:pPr marL="522288" indent="0">
              <a:buNone/>
            </a:pPr>
            <a:r>
              <a:rPr lang="en-US" sz="2800" dirty="0" smtClean="0">
                <a:solidFill>
                  <a:srgbClr val="1F497D"/>
                </a:solidFill>
              </a:rPr>
              <a:t>a. </a:t>
            </a:r>
            <a:r>
              <a:rPr lang="en-US" sz="2800" i="1" dirty="0" smtClean="0">
                <a:solidFill>
                  <a:srgbClr val="1F497D"/>
                </a:solidFill>
              </a:rPr>
              <a:t>For a status meeting: status is reviewed</a:t>
            </a:r>
            <a:br>
              <a:rPr lang="en-US" sz="2800" i="1" dirty="0" smtClean="0">
                <a:solidFill>
                  <a:srgbClr val="1F497D"/>
                </a:solidFill>
              </a:rPr>
            </a:br>
            <a:r>
              <a:rPr lang="en-US" sz="2800" i="1" dirty="0" smtClean="0">
                <a:solidFill>
                  <a:srgbClr val="1F497D"/>
                </a:solidFill>
              </a:rPr>
              <a:t>    briefly, issues are identified (not resolved),</a:t>
            </a:r>
            <a:r>
              <a:rPr lang="en-US" sz="2800" i="1" dirty="0">
                <a:solidFill>
                  <a:srgbClr val="1F497D"/>
                </a:solidFill>
              </a:rPr>
              <a:t> </a:t>
            </a:r>
            <a:r>
              <a:rPr lang="en-US" sz="2800" i="1" dirty="0" smtClean="0">
                <a:solidFill>
                  <a:srgbClr val="1F497D"/>
                </a:solidFill>
              </a:rPr>
              <a:t> </a:t>
            </a:r>
            <a:br>
              <a:rPr lang="en-US" sz="2800" i="1" dirty="0" smtClean="0">
                <a:solidFill>
                  <a:srgbClr val="1F497D"/>
                </a:solidFill>
              </a:rPr>
            </a:br>
            <a:r>
              <a:rPr lang="en-US" sz="2800" i="1" dirty="0" smtClean="0">
                <a:solidFill>
                  <a:srgbClr val="1F497D"/>
                </a:solidFill>
              </a:rPr>
              <a:t>    indirect issues are tabled.</a:t>
            </a:r>
          </a:p>
          <a:p>
            <a:pPr marL="522288" indent="0">
              <a:buNone/>
            </a:pPr>
            <a:r>
              <a:rPr lang="en-US" sz="2800" dirty="0" smtClean="0">
                <a:solidFill>
                  <a:srgbClr val="1F497D"/>
                </a:solidFill>
              </a:rPr>
              <a:t>b. </a:t>
            </a:r>
            <a:r>
              <a:rPr lang="en-US" sz="2800" i="1" dirty="0" smtClean="0">
                <a:solidFill>
                  <a:srgbClr val="1F497D"/>
                </a:solidFill>
              </a:rPr>
              <a:t>For a working meeting: only the issue at hand</a:t>
            </a:r>
            <a:br>
              <a:rPr lang="en-US" sz="2800" i="1" dirty="0" smtClean="0">
                <a:solidFill>
                  <a:srgbClr val="1F497D"/>
                </a:solidFill>
              </a:rPr>
            </a:br>
            <a:r>
              <a:rPr lang="en-US" sz="2800" i="1" dirty="0" smtClean="0">
                <a:solidFill>
                  <a:srgbClr val="1F497D"/>
                </a:solidFill>
              </a:rPr>
              <a:t>    is permitted to be discussed.</a:t>
            </a:r>
          </a:p>
          <a:p>
            <a:pPr marL="514350" indent="-514350">
              <a:buFont typeface="+mj-lt"/>
              <a:buAutoNum type="arabicPeriod" startAt="8"/>
            </a:pPr>
            <a:r>
              <a:rPr lang="en-US" sz="2800" dirty="0" smtClean="0">
                <a:solidFill>
                  <a:srgbClr val="1F497D"/>
                </a:solidFill>
              </a:rPr>
              <a:t>For working meetings, the </a:t>
            </a:r>
            <a:r>
              <a:rPr lang="en-US" sz="2800" b="1" dirty="0" smtClean="0">
                <a:solidFill>
                  <a:srgbClr val="1F497D"/>
                </a:solidFill>
              </a:rPr>
              <a:t>session is facilitated</a:t>
            </a:r>
            <a:r>
              <a:rPr lang="en-US" sz="2800" dirty="0" smtClean="0">
                <a:solidFill>
                  <a:srgbClr val="1F497D"/>
                </a:solidFill>
              </a:rPr>
              <a:t>, not led.</a:t>
            </a:r>
            <a:br>
              <a:rPr lang="en-US" sz="2800" dirty="0" smtClean="0">
                <a:solidFill>
                  <a:srgbClr val="1F497D"/>
                </a:solidFill>
              </a:rPr>
            </a:br>
            <a:endParaRPr lang="en-US" sz="2800" dirty="0" smtClean="0">
              <a:solidFill>
                <a:srgbClr val="1F497D"/>
              </a:solidFill>
            </a:endParaRPr>
          </a:p>
        </p:txBody>
      </p:sp>
      <p:sp>
        <p:nvSpPr>
          <p:cNvPr id="4" name="TextBox 3"/>
          <p:cNvSpPr txBox="1"/>
          <p:nvPr/>
        </p:nvSpPr>
        <p:spPr>
          <a:xfrm>
            <a:off x="8754150" y="490954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10-6</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14</a:t>
            </a:fld>
            <a:endParaRPr lang="en-US" dirty="0"/>
          </a:p>
        </p:txBody>
      </p:sp>
    </p:spTree>
    <p:extLst>
      <p:ext uri="{BB962C8B-B14F-4D97-AF65-F5344CB8AC3E}">
        <p14:creationId xmlns:p14="http://schemas.microsoft.com/office/powerpoint/2010/main" val="567592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B. Running Effective Meetings</a:t>
            </a:r>
            <a:endParaRPr lang="en-US" sz="4300" dirty="0"/>
          </a:p>
        </p:txBody>
      </p:sp>
      <p:sp>
        <p:nvSpPr>
          <p:cNvPr id="3" name="Content Placeholder 2"/>
          <p:cNvSpPr>
            <a:spLocks noGrp="1"/>
          </p:cNvSpPr>
          <p:nvPr>
            <p:ph idx="1"/>
          </p:nvPr>
        </p:nvSpPr>
        <p:spPr>
          <a:xfrm>
            <a:off x="783390" y="1089764"/>
            <a:ext cx="8071290" cy="5266586"/>
          </a:xfrm>
        </p:spPr>
        <p:txBody>
          <a:bodyPr>
            <a:noAutofit/>
          </a:bodyPr>
          <a:lstStyle/>
          <a:p>
            <a:pPr marL="0" indent="0">
              <a:spcBef>
                <a:spcPts val="0"/>
              </a:spcBef>
              <a:buNone/>
            </a:pPr>
            <a:r>
              <a:rPr lang="en-US" sz="2400" b="1" i="1" dirty="0" smtClean="0">
                <a:solidFill>
                  <a:schemeClr val="accent2"/>
                </a:solidFill>
              </a:rPr>
              <a:t>The </a:t>
            </a:r>
            <a:r>
              <a:rPr lang="en-US" sz="2400" b="1" i="1" dirty="0">
                <a:solidFill>
                  <a:schemeClr val="accent2"/>
                </a:solidFill>
              </a:rPr>
              <a:t>facilitator should</a:t>
            </a:r>
            <a:r>
              <a:rPr lang="en-US" sz="2400" b="1" i="1" dirty="0" smtClean="0">
                <a:solidFill>
                  <a:schemeClr val="accent2"/>
                </a:solidFill>
              </a:rPr>
              <a:t>:</a:t>
            </a:r>
          </a:p>
          <a:p>
            <a:pPr marL="514350" indent="-514350">
              <a:spcBef>
                <a:spcPts val="0"/>
              </a:spcBef>
              <a:buFont typeface="+mj-lt"/>
              <a:buAutoNum type="alphaLcPeriod"/>
            </a:pPr>
            <a:r>
              <a:rPr lang="en-US" sz="2400" i="1" dirty="0" smtClean="0">
                <a:solidFill>
                  <a:srgbClr val="1F497D"/>
                </a:solidFill>
              </a:rPr>
              <a:t>Use </a:t>
            </a:r>
            <a:r>
              <a:rPr lang="en-US" sz="2400" i="1" dirty="0">
                <a:solidFill>
                  <a:srgbClr val="1F497D"/>
                </a:solidFill>
              </a:rPr>
              <a:t>flip charts or boards to record comments </a:t>
            </a:r>
            <a:r>
              <a:rPr lang="en-US" sz="2400" i="1" dirty="0" smtClean="0">
                <a:solidFill>
                  <a:srgbClr val="1F497D"/>
                </a:solidFill>
              </a:rPr>
              <a:t>and keep the group focused.</a:t>
            </a:r>
            <a:endParaRPr lang="en-US" sz="2400" i="1" dirty="0">
              <a:solidFill>
                <a:srgbClr val="1F497D"/>
              </a:solidFill>
            </a:endParaRPr>
          </a:p>
          <a:p>
            <a:pPr marL="514350" indent="-514350">
              <a:spcBef>
                <a:spcPts val="0"/>
              </a:spcBef>
              <a:buFont typeface="+mj-lt"/>
              <a:buAutoNum type="alphaLcPeriod" startAt="2"/>
            </a:pPr>
            <a:r>
              <a:rPr lang="en-US" sz="2400" i="1" dirty="0" smtClean="0">
                <a:solidFill>
                  <a:srgbClr val="1F497D"/>
                </a:solidFill>
              </a:rPr>
              <a:t>Encourage full participation and fresh ideas.</a:t>
            </a:r>
          </a:p>
          <a:p>
            <a:pPr marL="514350" indent="-514350">
              <a:spcBef>
                <a:spcPts val="0"/>
              </a:spcBef>
              <a:buFont typeface="+mj-lt"/>
              <a:buAutoNum type="alphaLcPeriod" startAt="2"/>
            </a:pPr>
            <a:r>
              <a:rPr lang="en-US" sz="2400" i="1" dirty="0" smtClean="0">
                <a:solidFill>
                  <a:srgbClr val="1F497D"/>
                </a:solidFill>
              </a:rPr>
              <a:t>Use questions, not statements, to probe and</a:t>
            </a:r>
            <a:r>
              <a:rPr lang="en-US" sz="2400" i="1" dirty="0">
                <a:solidFill>
                  <a:srgbClr val="1F497D"/>
                </a:solidFill>
              </a:rPr>
              <a:t> </a:t>
            </a:r>
            <a:r>
              <a:rPr lang="en-US" sz="2400" i="1" dirty="0" smtClean="0">
                <a:solidFill>
                  <a:srgbClr val="1F497D"/>
                </a:solidFill>
              </a:rPr>
              <a:t>challenge.</a:t>
            </a:r>
            <a:endParaRPr lang="en-US" sz="2400" i="1" dirty="0">
              <a:solidFill>
                <a:srgbClr val="1F497D"/>
              </a:solidFill>
            </a:endParaRPr>
          </a:p>
          <a:p>
            <a:pPr marL="514350" indent="-514350">
              <a:spcBef>
                <a:spcPts val="0"/>
              </a:spcBef>
              <a:buFont typeface="+mj-lt"/>
              <a:buAutoNum type="alphaLcPeriod" startAt="2"/>
            </a:pPr>
            <a:r>
              <a:rPr lang="en-US" sz="2400" i="1" dirty="0" smtClean="0">
                <a:solidFill>
                  <a:srgbClr val="1F497D"/>
                </a:solidFill>
              </a:rPr>
              <a:t>Use focusing techniques to keep the discussion focused and on track.</a:t>
            </a:r>
          </a:p>
          <a:p>
            <a:pPr marL="514350" indent="-514350">
              <a:spcBef>
                <a:spcPts val="0"/>
              </a:spcBef>
              <a:buFont typeface="+mj-lt"/>
              <a:buAutoNum type="alphaLcPeriod" startAt="2"/>
            </a:pPr>
            <a:r>
              <a:rPr lang="en-US" sz="2400" i="1" dirty="0" smtClean="0">
                <a:solidFill>
                  <a:srgbClr val="1F497D"/>
                </a:solidFill>
              </a:rPr>
              <a:t>Use consensus building techniques to facilitate decision making.</a:t>
            </a:r>
          </a:p>
          <a:p>
            <a:pPr marL="514350" indent="-514350">
              <a:spcBef>
                <a:spcPts val="0"/>
              </a:spcBef>
              <a:buFont typeface="+mj-lt"/>
              <a:buAutoNum type="alphaLcPeriod" startAt="2"/>
            </a:pPr>
            <a:r>
              <a:rPr lang="en-US" sz="2400" i="1" dirty="0" smtClean="0">
                <a:solidFill>
                  <a:srgbClr val="1F497D"/>
                </a:solidFill>
              </a:rPr>
              <a:t>Detect and resolve dysfunctional behavior.</a:t>
            </a:r>
            <a:r>
              <a:rPr lang="en-US" sz="2400" dirty="0" smtClean="0">
                <a:solidFill>
                  <a:srgbClr val="1F497D"/>
                </a:solidFill>
              </a:rPr>
              <a:t>	</a:t>
            </a:r>
          </a:p>
          <a:p>
            <a:pPr marL="514350" indent="-514350">
              <a:spcBef>
                <a:spcPts val="0"/>
              </a:spcBef>
              <a:buFont typeface="+mj-lt"/>
              <a:buAutoNum type="alphaLcPeriod" startAt="2"/>
            </a:pPr>
            <a:r>
              <a:rPr lang="en-US" sz="2400" i="1" dirty="0" smtClean="0">
                <a:solidFill>
                  <a:srgbClr val="1F497D"/>
                </a:solidFill>
              </a:rPr>
              <a:t>Maintain a perception of neutrality to avoid abusing the facilitation role.</a:t>
            </a:r>
          </a:p>
          <a:p>
            <a:pPr marL="0" indent="0">
              <a:spcBef>
                <a:spcPts val="0"/>
              </a:spcBef>
              <a:buNone/>
            </a:pPr>
            <a:r>
              <a:rPr lang="en-US" sz="2400" i="1" dirty="0" smtClean="0">
                <a:solidFill>
                  <a:srgbClr val="1F497D"/>
                </a:solidFill>
              </a:rPr>
              <a:t>(Consider using an outside facilitator for critical working meetings.)</a:t>
            </a:r>
            <a:br>
              <a:rPr lang="en-US" sz="2400" i="1" dirty="0" smtClean="0">
                <a:solidFill>
                  <a:srgbClr val="1F497D"/>
                </a:solidFill>
              </a:rPr>
            </a:br>
            <a:endParaRPr lang="en-US" sz="2400" i="1" dirty="0" smtClean="0">
              <a:solidFill>
                <a:srgbClr val="1F497D"/>
              </a:solidFill>
            </a:endParaRPr>
          </a:p>
          <a:p>
            <a:pPr marL="514350" indent="-514350">
              <a:spcBef>
                <a:spcPts val="0"/>
              </a:spcBef>
              <a:buFont typeface="+mj-lt"/>
              <a:buAutoNum type="arabicPeriod" startAt="7"/>
            </a:pPr>
            <a:endParaRPr lang="en-US" sz="2400" dirty="0" smtClean="0">
              <a:solidFill>
                <a:srgbClr val="1F497D"/>
              </a:solidFill>
            </a:endParaRPr>
          </a:p>
        </p:txBody>
      </p:sp>
      <p:sp>
        <p:nvSpPr>
          <p:cNvPr id="4" name="TextBox 3"/>
          <p:cNvSpPr txBox="1"/>
          <p:nvPr/>
        </p:nvSpPr>
        <p:spPr>
          <a:xfrm>
            <a:off x="8754150" y="540107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10-6</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15</a:t>
            </a:fld>
            <a:endParaRPr lang="en-US" dirty="0"/>
          </a:p>
        </p:txBody>
      </p:sp>
    </p:spTree>
    <p:extLst>
      <p:ext uri="{BB962C8B-B14F-4D97-AF65-F5344CB8AC3E}">
        <p14:creationId xmlns:p14="http://schemas.microsoft.com/office/powerpoint/2010/main" val="1600925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B. Running Effective Meetings</a:t>
            </a:r>
            <a:endParaRPr lang="en-US" sz="4300"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startAt="9"/>
            </a:pPr>
            <a:r>
              <a:rPr lang="en-US" sz="2600" dirty="0" smtClean="0">
                <a:solidFill>
                  <a:srgbClr val="1F497D"/>
                </a:solidFill>
              </a:rPr>
              <a:t>A </a:t>
            </a:r>
            <a:r>
              <a:rPr lang="en-US" sz="2600" b="1" dirty="0" smtClean="0">
                <a:solidFill>
                  <a:srgbClr val="1F497D"/>
                </a:solidFill>
              </a:rPr>
              <a:t>discussion time limit </a:t>
            </a:r>
            <a:r>
              <a:rPr lang="en-US" sz="2600" dirty="0" smtClean="0">
                <a:solidFill>
                  <a:srgbClr val="1F497D"/>
                </a:solidFill>
              </a:rPr>
              <a:t>(e.g., the five-minute rule) is set and followed to ensure that no issue dominates the meeting.</a:t>
            </a:r>
          </a:p>
          <a:p>
            <a:pPr marL="514350" indent="-514350">
              <a:buFont typeface="+mj-lt"/>
              <a:buAutoNum type="arabicPeriod" startAt="9"/>
            </a:pPr>
            <a:r>
              <a:rPr lang="en-US" sz="2600" dirty="0" smtClean="0">
                <a:solidFill>
                  <a:srgbClr val="1F497D"/>
                </a:solidFill>
              </a:rPr>
              <a:t>During the meeting, </a:t>
            </a:r>
            <a:r>
              <a:rPr lang="en-US" sz="2600" b="1" dirty="0" smtClean="0">
                <a:solidFill>
                  <a:srgbClr val="1F497D"/>
                </a:solidFill>
              </a:rPr>
              <a:t>issues</a:t>
            </a:r>
            <a:r>
              <a:rPr lang="en-US" sz="2600" dirty="0" smtClean="0">
                <a:solidFill>
                  <a:srgbClr val="1F497D"/>
                </a:solidFill>
              </a:rPr>
              <a:t> that arise that are inappropriate for discussion are deferred to an issues list; </a:t>
            </a:r>
            <a:r>
              <a:rPr lang="en-US" sz="2600" b="1" dirty="0" smtClean="0">
                <a:solidFill>
                  <a:srgbClr val="1F497D"/>
                </a:solidFill>
              </a:rPr>
              <a:t>decisions</a:t>
            </a:r>
            <a:r>
              <a:rPr lang="en-US" sz="2600" dirty="0" smtClean="0">
                <a:solidFill>
                  <a:srgbClr val="1F497D"/>
                </a:solidFill>
              </a:rPr>
              <a:t> made and </a:t>
            </a:r>
            <a:r>
              <a:rPr lang="en-US" sz="2600" b="1" dirty="0" smtClean="0">
                <a:solidFill>
                  <a:srgbClr val="1F497D"/>
                </a:solidFill>
              </a:rPr>
              <a:t>actions</a:t>
            </a:r>
            <a:r>
              <a:rPr lang="en-US" sz="2600" dirty="0" smtClean="0">
                <a:solidFill>
                  <a:srgbClr val="1F497D"/>
                </a:solidFill>
              </a:rPr>
              <a:t> to be taken are documented.</a:t>
            </a:r>
          </a:p>
          <a:p>
            <a:pPr marL="514350" indent="-514350">
              <a:buFont typeface="+mj-lt"/>
              <a:buAutoNum type="arabicPeriod" startAt="9"/>
            </a:pPr>
            <a:r>
              <a:rPr lang="en-US" sz="2600" dirty="0" smtClean="0">
                <a:solidFill>
                  <a:srgbClr val="1F497D"/>
                </a:solidFill>
              </a:rPr>
              <a:t>Prior to ending the meeting, all </a:t>
            </a:r>
            <a:r>
              <a:rPr lang="en-US" sz="2600" b="1" dirty="0" smtClean="0">
                <a:solidFill>
                  <a:srgbClr val="1F497D"/>
                </a:solidFill>
              </a:rPr>
              <a:t>issues, decisions, and actions are reviewed</a:t>
            </a:r>
            <a:r>
              <a:rPr lang="en-US" sz="2600" dirty="0" smtClean="0">
                <a:solidFill>
                  <a:srgbClr val="1F497D"/>
                </a:solidFill>
              </a:rPr>
              <a:t> and appropriate action designated.</a:t>
            </a:r>
          </a:p>
          <a:p>
            <a:pPr marL="514350" indent="-514350">
              <a:buFont typeface="+mj-lt"/>
              <a:buAutoNum type="arabicPeriod" startAt="9"/>
            </a:pPr>
            <a:r>
              <a:rPr lang="en-US" sz="2600" b="1" dirty="0" smtClean="0">
                <a:solidFill>
                  <a:srgbClr val="1F497D"/>
                </a:solidFill>
              </a:rPr>
              <a:t>Meeting minutes </a:t>
            </a:r>
            <a:r>
              <a:rPr lang="en-US" sz="2600" dirty="0" smtClean="0">
                <a:solidFill>
                  <a:srgbClr val="1F497D"/>
                </a:solidFill>
              </a:rPr>
              <a:t>can be bullet points organized by: decisions, actions, issues, and analysis. </a:t>
            </a:r>
          </a:p>
        </p:txBody>
      </p:sp>
      <p:sp>
        <p:nvSpPr>
          <p:cNvPr id="4" name="TextBox 3"/>
          <p:cNvSpPr txBox="1"/>
          <p:nvPr/>
        </p:nvSpPr>
        <p:spPr>
          <a:xfrm>
            <a:off x="8754150" y="542894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10-7</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16</a:t>
            </a:fld>
            <a:endParaRPr lang="en-US" dirty="0"/>
          </a:p>
        </p:txBody>
      </p:sp>
    </p:spTree>
    <p:extLst>
      <p:ext uri="{BB962C8B-B14F-4D97-AF65-F5344CB8AC3E}">
        <p14:creationId xmlns:p14="http://schemas.microsoft.com/office/powerpoint/2010/main" val="2915793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nna\Desktop\FC Slides\New Pics\120 - Management updates.jpg"/>
          <p:cNvPicPr>
            <a:picLocks noChangeAspect="1" noChangeArrowheads="1"/>
          </p:cNvPicPr>
          <p:nvPr/>
        </p:nvPicPr>
        <p:blipFill>
          <a:blip r:embed="rId3"/>
          <a:srcRect/>
          <a:stretch>
            <a:fillRect/>
          </a:stretch>
        </p:blipFill>
        <p:spPr bwMode="auto">
          <a:xfrm>
            <a:off x="413358" y="1125051"/>
            <a:ext cx="8730641" cy="5061440"/>
          </a:xfrm>
          <a:prstGeom prst="rect">
            <a:avLst/>
          </a:prstGeom>
          <a:noFill/>
          <a:effectLst/>
        </p:spPr>
      </p:pic>
      <p:sp>
        <p:nvSpPr>
          <p:cNvPr id="2" name="Title 1"/>
          <p:cNvSpPr>
            <a:spLocks noGrp="1"/>
          </p:cNvSpPr>
          <p:nvPr>
            <p:ph type="title"/>
          </p:nvPr>
        </p:nvSpPr>
        <p:spPr/>
        <p:txBody>
          <a:bodyPr>
            <a:normAutofit/>
          </a:bodyPr>
          <a:lstStyle/>
          <a:p>
            <a:r>
              <a:rPr lang="en-US" sz="4300" dirty="0" smtClean="0"/>
              <a:t>C. Management Updates</a:t>
            </a:r>
            <a:endParaRPr lang="en-US" sz="4300" dirty="0"/>
          </a:p>
        </p:txBody>
      </p:sp>
      <p:sp>
        <p:nvSpPr>
          <p:cNvPr id="3" name="Content Placeholder 2"/>
          <p:cNvSpPr>
            <a:spLocks noGrp="1"/>
          </p:cNvSpPr>
          <p:nvPr>
            <p:ph idx="1"/>
          </p:nvPr>
        </p:nvSpPr>
        <p:spPr>
          <a:xfrm>
            <a:off x="413357" y="3231715"/>
            <a:ext cx="8730641" cy="2317557"/>
          </a:xfrm>
          <a:solidFill>
            <a:schemeClr val="bg1"/>
          </a:solidFill>
        </p:spPr>
        <p:txBody>
          <a:bodyPr>
            <a:noAutofit/>
          </a:bodyPr>
          <a:lstStyle/>
          <a:p>
            <a:r>
              <a:rPr lang="en-US" sz="2600" dirty="0" smtClean="0">
                <a:solidFill>
                  <a:srgbClr val="1F497D"/>
                </a:solidFill>
              </a:rPr>
              <a:t>To avoid the “expectations </a:t>
            </a:r>
            <a:r>
              <a:rPr lang="en-US" sz="2600" dirty="0">
                <a:solidFill>
                  <a:srgbClr val="1F497D"/>
                </a:solidFill>
              </a:rPr>
              <a:t>g</a:t>
            </a:r>
            <a:r>
              <a:rPr lang="en-US" sz="2600" dirty="0" smtClean="0">
                <a:solidFill>
                  <a:srgbClr val="1F497D"/>
                </a:solidFill>
              </a:rPr>
              <a:t>ap,” the management team must be kept up-to-date.</a:t>
            </a:r>
          </a:p>
          <a:p>
            <a:r>
              <a:rPr lang="en-US" sz="2600" dirty="0" smtClean="0">
                <a:solidFill>
                  <a:srgbClr val="1F497D"/>
                </a:solidFill>
              </a:rPr>
              <a:t>Who should be updated and how frequently will depend on the project as well as the DISC styles of the management team.</a:t>
            </a:r>
            <a:br>
              <a:rPr lang="en-US" sz="2600" dirty="0" smtClean="0">
                <a:solidFill>
                  <a:srgbClr val="1F497D"/>
                </a:solidFill>
              </a:rPr>
            </a:br>
            <a:endParaRPr lang="en-US" sz="2600" dirty="0" smtClean="0">
              <a:solidFill>
                <a:srgbClr val="1F497D"/>
              </a:solidFill>
            </a:endParaRPr>
          </a:p>
        </p:txBody>
      </p:sp>
      <p:sp>
        <p:nvSpPr>
          <p:cNvPr id="4" name="TextBox 3"/>
          <p:cNvSpPr txBox="1"/>
          <p:nvPr/>
        </p:nvSpPr>
        <p:spPr>
          <a:xfrm>
            <a:off x="8754150" y="4718275"/>
            <a:ext cx="389850" cy="830997"/>
          </a:xfrm>
          <a:prstGeom prst="rect">
            <a:avLst/>
          </a:prstGeom>
          <a:noFill/>
        </p:spPr>
        <p:txBody>
          <a:bodyPr wrap="none" rtlCol="0">
            <a:spAutoFit/>
          </a:bodyPr>
          <a:lstStyle/>
          <a:p>
            <a:r>
              <a:rPr lang="en-US" sz="4800" b="1" dirty="0" smtClean="0">
                <a:solidFill>
                  <a:schemeClr val="accent6">
                    <a:lumMod val="85000"/>
                  </a:schemeClr>
                </a:solidFill>
                <a:latin typeface="Arial Black" pitchFamily="34" charset="0"/>
              </a:rPr>
              <a:t>-</a:t>
            </a:r>
            <a:endParaRPr lang="en-US" sz="4800" b="1" dirty="0">
              <a:solidFill>
                <a:schemeClr val="accent6">
                  <a:lumMod val="8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10-8</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17</a:t>
            </a:fld>
            <a:endParaRPr lang="en-US" dirty="0"/>
          </a:p>
        </p:txBody>
      </p:sp>
    </p:spTree>
    <p:extLst>
      <p:ext uri="{BB962C8B-B14F-4D97-AF65-F5344CB8AC3E}">
        <p14:creationId xmlns:p14="http://schemas.microsoft.com/office/powerpoint/2010/main" val="1009231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C. Management Updates</a:t>
            </a:r>
            <a:endParaRPr lang="en-US" sz="4300" dirty="0"/>
          </a:p>
        </p:txBody>
      </p:sp>
      <p:sp>
        <p:nvSpPr>
          <p:cNvPr id="3" name="Content Placeholder 2"/>
          <p:cNvSpPr>
            <a:spLocks noGrp="1"/>
          </p:cNvSpPr>
          <p:nvPr>
            <p:ph idx="1"/>
          </p:nvPr>
        </p:nvSpPr>
        <p:spPr/>
        <p:txBody>
          <a:bodyPr>
            <a:normAutofit/>
          </a:bodyPr>
          <a:lstStyle/>
          <a:p>
            <a:pPr marL="0" indent="0">
              <a:buNone/>
            </a:pPr>
            <a:r>
              <a:rPr lang="en-US" sz="2600" b="1" dirty="0" smtClean="0">
                <a:solidFill>
                  <a:schemeClr val="accent3"/>
                </a:solidFill>
              </a:rPr>
              <a:t>Sample</a:t>
            </a:r>
          </a:p>
          <a:p>
            <a:pPr marL="0" indent="0">
              <a:buNone/>
            </a:pPr>
            <a:r>
              <a:rPr lang="en-US" sz="2400" dirty="0" smtClean="0">
                <a:solidFill>
                  <a:srgbClr val="1F497D"/>
                </a:solidFill>
              </a:rPr>
              <a:t>Assume that you are the co-project leader, along with a client co-project leader, for a three-month project that has a project organization similar to the sample project organization chart presented in section 7. How often would you suggest meeting with the following?</a:t>
            </a:r>
          </a:p>
        </p:txBody>
      </p:sp>
      <p:sp>
        <p:nvSpPr>
          <p:cNvPr id="4" name="TextBox 3"/>
          <p:cNvSpPr txBox="1"/>
          <p:nvPr/>
        </p:nvSpPr>
        <p:spPr>
          <a:xfrm>
            <a:off x="8754150" y="523109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666760413"/>
              </p:ext>
            </p:extLst>
          </p:nvPr>
        </p:nvGraphicFramePr>
        <p:xfrm>
          <a:off x="783390" y="3774755"/>
          <a:ext cx="7741062" cy="2088573"/>
        </p:xfrm>
        <a:graphic>
          <a:graphicData uri="http://schemas.openxmlformats.org/drawingml/2006/table">
            <a:tbl>
              <a:tblPr firstRow="1" bandRow="1">
                <a:tableStyleId>{2D5ABB26-0587-4C30-8999-92F81FD0307C}</a:tableStyleId>
              </a:tblPr>
              <a:tblGrid>
                <a:gridCol w="4634776"/>
                <a:gridCol w="3106286"/>
              </a:tblGrid>
              <a:tr h="461262">
                <a:tc>
                  <a:txBody>
                    <a:bodyPr/>
                    <a:lstStyle/>
                    <a:p>
                      <a:endParaRPr lang="en-US" sz="2400" dirty="0">
                        <a:solidFill>
                          <a:schemeClr val="accent2"/>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2400" dirty="0" smtClean="0">
                          <a:solidFill>
                            <a:schemeClr val="accent2"/>
                          </a:solidFill>
                          <a:latin typeface="Franklin Gothic Book"/>
                          <a:cs typeface="Franklin Gothic Book"/>
                        </a:rPr>
                        <a:t>How often?</a:t>
                      </a:r>
                      <a:endParaRPr lang="en-US" sz="2400" dirty="0">
                        <a:solidFill>
                          <a:schemeClr val="accent2"/>
                        </a:solidFill>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tr>
              <a:tr h="645293">
                <a:tc>
                  <a:txBody>
                    <a:bodyPr/>
                    <a:lstStyle/>
                    <a:p>
                      <a:r>
                        <a:rPr lang="en-US" sz="2200" dirty="0" smtClean="0">
                          <a:solidFill>
                            <a:schemeClr val="accent2"/>
                          </a:solidFill>
                          <a:latin typeface="Franklin Gothic Book"/>
                          <a:cs typeface="Franklin Gothic Book"/>
                        </a:rPr>
                        <a:t>Steering Committee (5 members)</a:t>
                      </a:r>
                      <a:endParaRPr lang="en-US" sz="2200" dirty="0">
                        <a:solidFill>
                          <a:schemeClr val="accent2"/>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2400" dirty="0">
                        <a:solidFill>
                          <a:schemeClr val="accent2"/>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491009">
                <a:tc>
                  <a:txBody>
                    <a:bodyPr/>
                    <a:lstStyle/>
                    <a:p>
                      <a:r>
                        <a:rPr lang="en-US" sz="2200" dirty="0" smtClean="0">
                          <a:solidFill>
                            <a:schemeClr val="accent2"/>
                          </a:solidFill>
                          <a:latin typeface="Franklin Gothic Book"/>
                          <a:cs typeface="Franklin Gothic Book"/>
                        </a:rPr>
                        <a:t>Project Sponsor</a:t>
                      </a:r>
                      <a:endParaRPr lang="en-US" sz="2200" dirty="0">
                        <a:solidFill>
                          <a:schemeClr val="accent2"/>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2400" dirty="0">
                        <a:solidFill>
                          <a:schemeClr val="accent2"/>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491009">
                <a:tc>
                  <a:txBody>
                    <a:bodyPr/>
                    <a:lstStyle/>
                    <a:p>
                      <a:r>
                        <a:rPr lang="en-US" sz="2200" dirty="0" smtClean="0">
                          <a:solidFill>
                            <a:schemeClr val="accent2"/>
                          </a:solidFill>
                          <a:latin typeface="Franklin Gothic Book"/>
                          <a:cs typeface="Franklin Gothic Book"/>
                        </a:rPr>
                        <a:t>Client Project</a:t>
                      </a:r>
                      <a:r>
                        <a:rPr lang="en-US" sz="2200" baseline="0" dirty="0" smtClean="0">
                          <a:solidFill>
                            <a:schemeClr val="accent2"/>
                          </a:solidFill>
                          <a:latin typeface="Franklin Gothic Book"/>
                          <a:cs typeface="Franklin Gothic Book"/>
                        </a:rPr>
                        <a:t> Leader</a:t>
                      </a:r>
                      <a:endParaRPr lang="en-US" sz="2200" dirty="0">
                        <a:solidFill>
                          <a:schemeClr val="accent2"/>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sz="2400" dirty="0">
                        <a:solidFill>
                          <a:schemeClr val="accent2"/>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tr>
            </a:tbl>
          </a:graphicData>
        </a:graphic>
      </p:graphicFrame>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10-8</a:t>
            </a:r>
            <a:endParaRPr lang="en-US" sz="1400" dirty="0">
              <a:solidFill>
                <a:srgbClr val="002C54"/>
              </a:solidFill>
              <a:latin typeface="Arial Black" pitchFamily="34" charset="0"/>
            </a:endParaRPr>
          </a:p>
        </p:txBody>
      </p:sp>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18</a:t>
            </a:fld>
            <a:endParaRPr lang="en-US" dirty="0"/>
          </a:p>
        </p:txBody>
      </p:sp>
    </p:spTree>
    <p:extLst>
      <p:ext uri="{BB962C8B-B14F-4D97-AF65-F5344CB8AC3E}">
        <p14:creationId xmlns:p14="http://schemas.microsoft.com/office/powerpoint/2010/main" val="1031755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5" name="Picture 11" descr="C:\Users\Anna\Desktop\FC Slides\New Pics\121 - gantt chart.jpg"/>
          <p:cNvPicPr>
            <a:picLocks noChangeAspect="1" noChangeArrowheads="1"/>
          </p:cNvPicPr>
          <p:nvPr/>
        </p:nvPicPr>
        <p:blipFill>
          <a:blip r:embed="rId2"/>
          <a:srcRect/>
          <a:stretch>
            <a:fillRect/>
          </a:stretch>
        </p:blipFill>
        <p:spPr bwMode="auto">
          <a:xfrm>
            <a:off x="0" y="0"/>
            <a:ext cx="9143999" cy="6275540"/>
          </a:xfrm>
          <a:prstGeom prst="rect">
            <a:avLst/>
          </a:prstGeom>
          <a:noFill/>
        </p:spPr>
      </p:pic>
      <p:sp>
        <p:nvSpPr>
          <p:cNvPr id="5" name="Title 4"/>
          <p:cNvSpPr>
            <a:spLocks noGrp="1"/>
          </p:cNvSpPr>
          <p:nvPr>
            <p:ph type="title"/>
          </p:nvPr>
        </p:nvSpPr>
        <p:spPr>
          <a:xfrm>
            <a:off x="-1" y="4484317"/>
            <a:ext cx="9144000" cy="1495458"/>
          </a:xfrm>
          <a:solidFill>
            <a:schemeClr val="bg1">
              <a:alpha val="70000"/>
            </a:schemeClr>
          </a:solidFill>
        </p:spPr>
        <p:txBody>
          <a:bodyPr/>
          <a:lstStyle/>
          <a:p>
            <a:pPr algn="ctr"/>
            <a:r>
              <a:rPr lang="en-US" b="1" dirty="0" smtClean="0">
                <a:solidFill>
                  <a:schemeClr val="accent2"/>
                </a:solidFill>
              </a:rPr>
              <a:t>PROJECT STATUS MEETINGS</a:t>
            </a:r>
            <a:endParaRPr lang="en-US" b="1" dirty="0">
              <a:solidFill>
                <a:schemeClr val="accent2"/>
              </a:solidFill>
            </a:endParaRPr>
          </a:p>
        </p:txBody>
      </p:sp>
      <p:sp>
        <p:nvSpPr>
          <p:cNvPr id="4" name="Slide Number Placeholder 3"/>
          <p:cNvSpPr>
            <a:spLocks noGrp="1"/>
          </p:cNvSpPr>
          <p:nvPr>
            <p:ph type="sldNum" sz="quarter" idx="10"/>
          </p:nvPr>
        </p:nvSpPr>
        <p:spPr/>
        <p:txBody>
          <a:bodyPr/>
          <a:lstStyle/>
          <a:p>
            <a:fld id="{72776919-FB17-4522-B863-258834BA748C}" type="slidenum">
              <a:rPr lang="en-US" altLang="en-US" smtClean="0"/>
              <a:pPr/>
              <a:t>19</a:t>
            </a:fld>
            <a:endParaRPr lang="en-US" alt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4"/>
          <p:cNvSpPr>
            <a:spLocks noGrp="1"/>
          </p:cNvSpPr>
          <p:nvPr>
            <p:ph type="title"/>
          </p:nvPr>
        </p:nvSpPr>
        <p:spPr>
          <a:xfrm>
            <a:off x="783390" y="132198"/>
            <a:ext cx="8071290" cy="1143000"/>
          </a:xfrm>
        </p:spPr>
        <p:txBody>
          <a:bodyPr>
            <a:normAutofit/>
          </a:bodyPr>
          <a:lstStyle/>
          <a:p>
            <a:r>
              <a:rPr lang="en-US" dirty="0" smtClean="0"/>
              <a:t>The Facilitative Consultant</a:t>
            </a:r>
            <a:endParaRPr lang="en-US" dirty="0"/>
          </a:p>
        </p:txBody>
      </p:sp>
      <p:sp>
        <p:nvSpPr>
          <p:cNvPr id="29" name="Content Placeholder 5"/>
          <p:cNvSpPr>
            <a:spLocks noGrp="1"/>
          </p:cNvSpPr>
          <p:nvPr>
            <p:ph idx="1"/>
          </p:nvPr>
        </p:nvSpPr>
        <p:spPr>
          <a:xfrm>
            <a:off x="783390" y="1862670"/>
            <a:ext cx="8071290" cy="4493679"/>
          </a:xfrm>
        </p:spPr>
        <p:txBody>
          <a:bodyPr numCol="1">
            <a:noAutofit/>
          </a:bodyPr>
          <a:lstStyle/>
          <a:p>
            <a:pPr marL="514350" indent="-514350">
              <a:buFont typeface="+mj-lt"/>
              <a:buAutoNum type="alphaUcPeriod"/>
            </a:pPr>
            <a:r>
              <a:rPr lang="en-US" sz="2400" dirty="0" smtClean="0"/>
              <a:t>Monitoring the Work Effort</a:t>
            </a:r>
          </a:p>
          <a:p>
            <a:pPr marL="514350" indent="-514350">
              <a:buFont typeface="+mj-lt"/>
              <a:buAutoNum type="alphaUcPeriod"/>
            </a:pPr>
            <a:r>
              <a:rPr lang="en-US" sz="2400" dirty="0" smtClean="0"/>
              <a:t>Running Effective Meetings</a:t>
            </a:r>
          </a:p>
          <a:p>
            <a:pPr marL="514350" indent="-514350">
              <a:buFont typeface="+mj-lt"/>
              <a:buAutoNum type="alphaUcPeriod"/>
            </a:pPr>
            <a:r>
              <a:rPr lang="en-US" sz="2400" dirty="0" smtClean="0"/>
              <a:t>Management Updates</a:t>
            </a:r>
          </a:p>
          <a:p>
            <a:pPr marL="514350" indent="-514350">
              <a:buFont typeface="+mj-lt"/>
              <a:buAutoNum type="alphaUcPeriod"/>
            </a:pPr>
            <a:r>
              <a:rPr lang="en-US" sz="2400" dirty="0" smtClean="0"/>
              <a:t>Project Status Meetings</a:t>
            </a:r>
          </a:p>
          <a:p>
            <a:pPr marL="514350" indent="-514350">
              <a:buFont typeface="+mj-lt"/>
              <a:buAutoNum type="alphaUcPeriod"/>
            </a:pPr>
            <a:r>
              <a:rPr lang="en-US" sz="2400" dirty="0" smtClean="0"/>
              <a:t>Data Gathering Sessions</a:t>
            </a:r>
          </a:p>
          <a:p>
            <a:pPr marL="514350" indent="-514350">
              <a:buFont typeface="+mj-lt"/>
              <a:buAutoNum type="alphaUcPeriod"/>
            </a:pPr>
            <a:r>
              <a:rPr lang="en-US" sz="2400" dirty="0" smtClean="0"/>
              <a:t>Managing Scope</a:t>
            </a:r>
          </a:p>
          <a:p>
            <a:pPr marL="514350" indent="-514350">
              <a:buFont typeface="+mj-lt"/>
              <a:buAutoNum type="alphaUcPeriod"/>
            </a:pPr>
            <a:r>
              <a:rPr lang="en-US" sz="2400" dirty="0" smtClean="0"/>
              <a:t>Managing Change</a:t>
            </a:r>
          </a:p>
          <a:p>
            <a:pPr marL="514350" indent="-514350">
              <a:buFont typeface="+mj-lt"/>
              <a:buAutoNum type="alphaUcPeriod"/>
            </a:pPr>
            <a:r>
              <a:rPr lang="en-US" sz="2400" dirty="0" smtClean="0"/>
              <a:t>Managing Change Resistance</a:t>
            </a:r>
          </a:p>
          <a:p>
            <a:pPr marL="514350" indent="-514350">
              <a:buFont typeface="+mj-lt"/>
              <a:buAutoNum type="alphaUcPeriod"/>
            </a:pPr>
            <a:r>
              <a:rPr lang="en-US" sz="2400" dirty="0" smtClean="0"/>
              <a:t>Managing Issues</a:t>
            </a:r>
          </a:p>
          <a:p>
            <a:pPr marL="514350" indent="-514350">
              <a:buFont typeface="+mj-lt"/>
              <a:buAutoNum type="alphaUcPeriod"/>
            </a:pPr>
            <a:r>
              <a:rPr lang="en-US" sz="2400" dirty="0" smtClean="0"/>
              <a:t>Developing Recommendations</a:t>
            </a:r>
          </a:p>
        </p:txBody>
      </p:sp>
      <p:sp>
        <p:nvSpPr>
          <p:cNvPr id="5" name="Slide Number Placeholder 3"/>
          <p:cNvSpPr>
            <a:spLocks noGrp="1"/>
          </p:cNvSpPr>
          <p:nvPr>
            <p:ph type="sldNum" sz="quarter" idx="10"/>
          </p:nvPr>
        </p:nvSpPr>
        <p:spPr/>
        <p:txBody>
          <a:bodyPr/>
          <a:lstStyle/>
          <a:p>
            <a:fld id="{F29FD61F-2294-5D42-A9D7-9928D42B3773}" type="slidenum">
              <a:rPr lang="en-US" smtClean="0"/>
              <a:pPr/>
              <a:t>2</a:t>
            </a:fld>
            <a:endParaRPr lang="en-US" dirty="0"/>
          </a:p>
        </p:txBody>
      </p:sp>
      <p:sp>
        <p:nvSpPr>
          <p:cNvPr id="30" name="Title 4"/>
          <p:cNvSpPr txBox="1">
            <a:spLocks/>
          </p:cNvSpPr>
          <p:nvPr/>
        </p:nvSpPr>
        <p:spPr>
          <a:xfrm>
            <a:off x="783390" y="953777"/>
            <a:ext cx="8071290" cy="758582"/>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X. Executing the project</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Tree>
    <p:extLst>
      <p:ext uri="{BB962C8B-B14F-4D97-AF65-F5344CB8AC3E}">
        <p14:creationId xmlns:p14="http://schemas.microsoft.com/office/powerpoint/2010/main" val="122386751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D. Project Status Meetings</a:t>
            </a:r>
            <a:endParaRPr lang="en-US" sz="4300" dirty="0"/>
          </a:p>
        </p:txBody>
      </p:sp>
      <p:sp>
        <p:nvSpPr>
          <p:cNvPr id="3" name="Content Placeholder 2"/>
          <p:cNvSpPr>
            <a:spLocks noGrp="1"/>
          </p:cNvSpPr>
          <p:nvPr>
            <p:ph idx="1"/>
          </p:nvPr>
        </p:nvSpPr>
        <p:spPr>
          <a:xfrm>
            <a:off x="783390" y="1275198"/>
            <a:ext cx="8071290" cy="5081152"/>
          </a:xfrm>
        </p:spPr>
        <p:txBody>
          <a:bodyPr>
            <a:normAutofit/>
          </a:bodyPr>
          <a:lstStyle/>
          <a:p>
            <a:pPr marL="0" indent="0">
              <a:buNone/>
            </a:pPr>
            <a:r>
              <a:rPr lang="en-US" sz="2400" dirty="0" smtClean="0">
                <a:solidFill>
                  <a:srgbClr val="1F497D"/>
                </a:solidFill>
              </a:rPr>
              <a:t>Project status meetings can be long and laborious. Utilize effective meeting techniques to keep them focused and on track.</a:t>
            </a:r>
          </a:p>
          <a:p>
            <a:pPr marL="514350" indent="-514350">
              <a:buFont typeface="+mj-lt"/>
              <a:buAutoNum type="alphaUcPeriod"/>
            </a:pPr>
            <a:r>
              <a:rPr lang="en-US" sz="2400" b="1" dirty="0" smtClean="0">
                <a:solidFill>
                  <a:srgbClr val="1F497D"/>
                </a:solidFill>
              </a:rPr>
              <a:t>Prior to the meeting, prepare or request an updated work plan that identifies the following for each task</a:t>
            </a:r>
            <a:r>
              <a:rPr lang="en-US" sz="2400" dirty="0" smtClean="0">
                <a:solidFill>
                  <a:srgbClr val="1F497D"/>
                </a:solidFill>
              </a:rPr>
              <a:t>:</a:t>
            </a:r>
          </a:p>
        </p:txBody>
      </p:sp>
      <p:sp>
        <p:nvSpPr>
          <p:cNvPr id="4" name="TextBox 3"/>
          <p:cNvSpPr txBox="1"/>
          <p:nvPr/>
        </p:nvSpPr>
        <p:spPr>
          <a:xfrm>
            <a:off x="8754150" y="530517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10-9</a:t>
            </a:r>
            <a:endParaRPr lang="en-US" sz="1400" dirty="0">
              <a:solidFill>
                <a:srgbClr val="002C54"/>
              </a:solidFill>
              <a:latin typeface="Arial Black" pitchFamily="34" charset="0"/>
            </a:endParaRPr>
          </a:p>
        </p:txBody>
      </p:sp>
      <p:sp>
        <p:nvSpPr>
          <p:cNvPr id="6" name="Rectangle 5"/>
          <p:cNvSpPr/>
          <p:nvPr/>
        </p:nvSpPr>
        <p:spPr>
          <a:xfrm>
            <a:off x="536695" y="3272105"/>
            <a:ext cx="8328860" cy="3785652"/>
          </a:xfrm>
          <a:prstGeom prst="rect">
            <a:avLst/>
          </a:prstGeom>
        </p:spPr>
        <p:txBody>
          <a:bodyPr wrap="square" numCol="2">
            <a:spAutoFit/>
          </a:bodyPr>
          <a:lstStyle/>
          <a:p>
            <a:pPr marL="1257300" lvl="2" indent="-457200">
              <a:buFont typeface="+mj-lt"/>
              <a:buAutoNum type="arabicPeriod"/>
            </a:pPr>
            <a:r>
              <a:rPr lang="en-US" sz="2100" b="1" dirty="0">
                <a:solidFill>
                  <a:srgbClr val="1F497D"/>
                </a:solidFill>
              </a:rPr>
              <a:t>Current status </a:t>
            </a:r>
            <a:r>
              <a:rPr lang="en-US" sz="2100" i="1" dirty="0">
                <a:solidFill>
                  <a:srgbClr val="1F497D"/>
                </a:solidFill>
              </a:rPr>
              <a:t>(not started, in progress, completed)</a:t>
            </a:r>
          </a:p>
          <a:p>
            <a:pPr marL="1257300" lvl="2" indent="-457200">
              <a:buFont typeface="+mj-lt"/>
              <a:buAutoNum type="arabicPeriod"/>
            </a:pPr>
            <a:r>
              <a:rPr lang="en-US" sz="2100" b="1" dirty="0">
                <a:solidFill>
                  <a:srgbClr val="1F497D"/>
                </a:solidFill>
              </a:rPr>
              <a:t>Number of hours expended</a:t>
            </a:r>
          </a:p>
          <a:p>
            <a:pPr marL="1257300" lvl="2" indent="-457200">
              <a:buFont typeface="+mj-lt"/>
              <a:buAutoNum type="arabicPeriod"/>
            </a:pPr>
            <a:r>
              <a:rPr lang="en-US" sz="2100" b="1" dirty="0">
                <a:solidFill>
                  <a:srgbClr val="1F497D"/>
                </a:solidFill>
              </a:rPr>
              <a:t>Number of hours needed to complete</a:t>
            </a:r>
          </a:p>
          <a:p>
            <a:pPr marL="1257300" lvl="2" indent="-457200">
              <a:buFont typeface="+mj-lt"/>
              <a:buAutoNum type="arabicPeriod"/>
            </a:pPr>
            <a:r>
              <a:rPr lang="en-US" sz="2100" dirty="0">
                <a:solidFill>
                  <a:srgbClr val="1F497D"/>
                </a:solidFill>
              </a:rPr>
              <a:t>Hours forecasted </a:t>
            </a:r>
            <a:r>
              <a:rPr lang="en-US" sz="2100" i="1" dirty="0">
                <a:solidFill>
                  <a:srgbClr val="1F497D"/>
                </a:solidFill>
              </a:rPr>
              <a:t>(2-3)</a:t>
            </a:r>
          </a:p>
          <a:p>
            <a:pPr marL="1257300" lvl="2" indent="-457200">
              <a:buFont typeface="+mj-lt"/>
              <a:buAutoNum type="arabicPeriod"/>
            </a:pPr>
            <a:r>
              <a:rPr lang="en-US" sz="2100" dirty="0">
                <a:solidFill>
                  <a:srgbClr val="1F497D"/>
                </a:solidFill>
              </a:rPr>
              <a:t>Hours budgeted </a:t>
            </a:r>
            <a:r>
              <a:rPr lang="en-US" sz="2100" i="1" dirty="0">
                <a:solidFill>
                  <a:srgbClr val="1F497D"/>
                </a:solidFill>
              </a:rPr>
              <a:t>(one-time entry</a:t>
            </a:r>
            <a:r>
              <a:rPr lang="en-US" sz="2100" i="1" dirty="0" smtClean="0">
                <a:solidFill>
                  <a:srgbClr val="1F497D"/>
                </a:solidFill>
              </a:rPr>
              <a:t>)</a:t>
            </a:r>
          </a:p>
          <a:p>
            <a:pPr marL="1257300" lvl="2" indent="-457200">
              <a:buFont typeface="+mj-lt"/>
              <a:buAutoNum type="arabicPeriod"/>
            </a:pPr>
            <a:endParaRPr lang="en-US" sz="2100" i="1" dirty="0" smtClean="0">
              <a:solidFill>
                <a:srgbClr val="1F497D"/>
              </a:solidFill>
            </a:endParaRPr>
          </a:p>
          <a:p>
            <a:pPr marL="1257300" lvl="2" indent="-457200">
              <a:buFont typeface="+mj-lt"/>
              <a:buAutoNum type="arabicPeriod"/>
            </a:pPr>
            <a:r>
              <a:rPr lang="en-US" sz="2100" dirty="0" smtClean="0">
                <a:solidFill>
                  <a:srgbClr val="1F497D"/>
                </a:solidFill>
              </a:rPr>
              <a:t>Hours </a:t>
            </a:r>
            <a:r>
              <a:rPr lang="en-US" sz="2100" dirty="0">
                <a:solidFill>
                  <a:srgbClr val="1F497D"/>
                </a:solidFill>
              </a:rPr>
              <a:t>variance </a:t>
            </a:r>
            <a:r>
              <a:rPr lang="en-US" sz="2100" i="1" dirty="0">
                <a:solidFill>
                  <a:srgbClr val="1F497D"/>
                </a:solidFill>
              </a:rPr>
              <a:t>(4-5</a:t>
            </a:r>
            <a:r>
              <a:rPr lang="en-US" sz="2100" i="1" dirty="0" smtClean="0">
                <a:solidFill>
                  <a:srgbClr val="1F497D"/>
                </a:solidFill>
              </a:rPr>
              <a:t>)</a:t>
            </a:r>
          </a:p>
          <a:p>
            <a:pPr marL="1257300" lvl="2" indent="-457200">
              <a:buFont typeface="+mj-lt"/>
              <a:buAutoNum type="arabicPeriod" startAt="7"/>
            </a:pPr>
            <a:r>
              <a:rPr lang="en-US" sz="2100" b="1" dirty="0">
                <a:solidFill>
                  <a:srgbClr val="1F497D"/>
                </a:solidFill>
              </a:rPr>
              <a:t>Anticipated completion date</a:t>
            </a:r>
          </a:p>
          <a:p>
            <a:pPr marL="1257300" lvl="2" indent="-457200">
              <a:buFont typeface="+mj-lt"/>
              <a:buAutoNum type="arabicPeriod" startAt="7"/>
            </a:pPr>
            <a:r>
              <a:rPr lang="en-US" sz="2100" dirty="0">
                <a:solidFill>
                  <a:srgbClr val="1F497D"/>
                </a:solidFill>
              </a:rPr>
              <a:t>Planned completion date </a:t>
            </a:r>
            <a:r>
              <a:rPr lang="en-US" sz="2100" i="1" dirty="0">
                <a:solidFill>
                  <a:srgbClr val="1F497D"/>
                </a:solidFill>
              </a:rPr>
              <a:t>(one-time entry)</a:t>
            </a:r>
          </a:p>
          <a:p>
            <a:pPr marL="1257300" lvl="2" indent="-457200">
              <a:buFont typeface="+mj-lt"/>
              <a:buAutoNum type="arabicPeriod" startAt="7"/>
            </a:pPr>
            <a:r>
              <a:rPr lang="en-US" sz="2100" dirty="0">
                <a:solidFill>
                  <a:srgbClr val="1F497D"/>
                </a:solidFill>
              </a:rPr>
              <a:t>Time variance </a:t>
            </a:r>
            <a:r>
              <a:rPr lang="en-US" sz="2100" i="1" dirty="0">
                <a:solidFill>
                  <a:srgbClr val="1F497D"/>
                </a:solidFill>
              </a:rPr>
              <a:t>(7-8)</a:t>
            </a:r>
          </a:p>
          <a:p>
            <a:pPr marL="1257300" lvl="2" indent="-457200">
              <a:buFont typeface="+mj-lt"/>
              <a:buAutoNum type="arabicPeriod" startAt="7"/>
            </a:pPr>
            <a:r>
              <a:rPr lang="en-US" sz="2100" b="1" dirty="0">
                <a:solidFill>
                  <a:srgbClr val="1F497D"/>
                </a:solidFill>
              </a:rPr>
              <a:t> Status of task </a:t>
            </a:r>
            <a:r>
              <a:rPr lang="en-US" sz="2100" b="1" dirty="0" smtClean="0">
                <a:solidFill>
                  <a:srgbClr val="1F497D"/>
                </a:solidFill>
              </a:rPr>
              <a:t>deliverable</a:t>
            </a:r>
            <a:endParaRPr lang="en-US" sz="2100" b="1" dirty="0">
              <a:solidFill>
                <a:srgbClr val="1F497D"/>
              </a:solidFill>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20</a:t>
            </a:fld>
            <a:endParaRPr lang="en-US" dirty="0"/>
          </a:p>
        </p:txBody>
      </p:sp>
    </p:spTree>
    <p:extLst>
      <p:ext uri="{BB962C8B-B14F-4D97-AF65-F5344CB8AC3E}">
        <p14:creationId xmlns:p14="http://schemas.microsoft.com/office/powerpoint/2010/main" val="4177142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D. Project Status Meetings</a:t>
            </a:r>
            <a:endParaRPr lang="en-US" sz="4300" dirty="0"/>
          </a:p>
        </p:txBody>
      </p:sp>
      <p:sp>
        <p:nvSpPr>
          <p:cNvPr id="3" name="Content Placeholder 2"/>
          <p:cNvSpPr>
            <a:spLocks noGrp="1"/>
          </p:cNvSpPr>
          <p:nvPr>
            <p:ph idx="1"/>
          </p:nvPr>
        </p:nvSpPr>
        <p:spPr/>
        <p:txBody>
          <a:bodyPr>
            <a:normAutofit/>
          </a:bodyPr>
          <a:lstStyle/>
          <a:p>
            <a:pPr marL="514350" indent="-514350">
              <a:buAutoNum type="alphaUcPeriod" startAt="2"/>
            </a:pPr>
            <a:r>
              <a:rPr lang="en-US" sz="2600" b="1" dirty="0" smtClean="0">
                <a:solidFill>
                  <a:srgbClr val="1F497D"/>
                </a:solidFill>
              </a:rPr>
              <a:t>Consider the following flow for the meeting:</a:t>
            </a:r>
          </a:p>
          <a:p>
            <a:pPr marL="0" indent="0">
              <a:buNone/>
            </a:pPr>
            <a:endParaRPr lang="en-US" sz="1000" b="1" dirty="0" smtClean="0">
              <a:solidFill>
                <a:srgbClr val="1F497D"/>
              </a:solidFill>
            </a:endParaRPr>
          </a:p>
          <a:p>
            <a:pPr marL="1257300" lvl="2" indent="-457200">
              <a:buFont typeface="+mj-lt"/>
              <a:buAutoNum type="arabicPeriod"/>
            </a:pPr>
            <a:r>
              <a:rPr lang="en-US" dirty="0" smtClean="0">
                <a:solidFill>
                  <a:srgbClr val="1F497D"/>
                </a:solidFill>
              </a:rPr>
              <a:t>Review project objectives. </a:t>
            </a:r>
            <a:r>
              <a:rPr lang="en-US" i="1" dirty="0" smtClean="0">
                <a:solidFill>
                  <a:srgbClr val="1F497D"/>
                </a:solidFill>
              </a:rPr>
              <a:t>(Keep this fresh!)</a:t>
            </a:r>
            <a:endParaRPr lang="en-US" dirty="0" smtClean="0">
              <a:solidFill>
                <a:srgbClr val="1F497D"/>
              </a:solidFill>
            </a:endParaRPr>
          </a:p>
          <a:p>
            <a:pPr marL="1257300" lvl="2" indent="-457200">
              <a:buFont typeface="+mj-lt"/>
              <a:buAutoNum type="arabicPeriod"/>
            </a:pPr>
            <a:r>
              <a:rPr lang="en-US" dirty="0" smtClean="0">
                <a:solidFill>
                  <a:srgbClr val="1F497D"/>
                </a:solidFill>
              </a:rPr>
              <a:t>Review tasks planned to be completed. </a:t>
            </a:r>
            <a:br>
              <a:rPr lang="en-US" dirty="0" smtClean="0">
                <a:solidFill>
                  <a:srgbClr val="1F497D"/>
                </a:solidFill>
              </a:rPr>
            </a:br>
            <a:r>
              <a:rPr lang="en-US" i="1" dirty="0" smtClean="0">
                <a:solidFill>
                  <a:srgbClr val="1F497D"/>
                </a:solidFill>
              </a:rPr>
              <a:t>(Identify problems.)</a:t>
            </a:r>
            <a:endParaRPr lang="en-US" dirty="0" smtClean="0">
              <a:solidFill>
                <a:srgbClr val="1F497D"/>
              </a:solidFill>
            </a:endParaRPr>
          </a:p>
          <a:p>
            <a:pPr marL="1257300" lvl="2" indent="-457200">
              <a:buFont typeface="+mj-lt"/>
              <a:buAutoNum type="arabicPeriod"/>
            </a:pPr>
            <a:r>
              <a:rPr lang="en-US" dirty="0" smtClean="0">
                <a:solidFill>
                  <a:srgbClr val="1F497D"/>
                </a:solidFill>
              </a:rPr>
              <a:t>Identify issues outstanding and methods for resolution. </a:t>
            </a:r>
            <a:r>
              <a:rPr lang="en-US" i="1" dirty="0" smtClean="0">
                <a:solidFill>
                  <a:srgbClr val="1F497D"/>
                </a:solidFill>
              </a:rPr>
              <a:t>(Avoid wasting meeting time trying to resolve them.)</a:t>
            </a:r>
            <a:endParaRPr lang="en-US" dirty="0" smtClean="0">
              <a:solidFill>
                <a:srgbClr val="1F497D"/>
              </a:solidFill>
            </a:endParaRPr>
          </a:p>
          <a:p>
            <a:pPr marL="1257300" lvl="2" indent="-457200">
              <a:buFont typeface="+mj-lt"/>
              <a:buAutoNum type="arabicPeriod"/>
            </a:pPr>
            <a:r>
              <a:rPr lang="en-US" dirty="0" smtClean="0">
                <a:solidFill>
                  <a:srgbClr val="1F497D"/>
                </a:solidFill>
              </a:rPr>
              <a:t>Review overall budget and schedule variances.</a:t>
            </a:r>
          </a:p>
          <a:p>
            <a:pPr marL="1257300" lvl="2" indent="-457200">
              <a:buFont typeface="+mj-lt"/>
              <a:buAutoNum type="arabicPeriod"/>
            </a:pPr>
            <a:r>
              <a:rPr lang="en-US" dirty="0" smtClean="0">
                <a:solidFill>
                  <a:srgbClr val="1F497D"/>
                </a:solidFill>
              </a:rPr>
              <a:t>Review plans for next period.</a:t>
            </a:r>
          </a:p>
          <a:p>
            <a:pPr marL="1257300" lvl="2" indent="-457200">
              <a:buFont typeface="+mj-lt"/>
              <a:buAutoNum type="arabicPeriod"/>
            </a:pPr>
            <a:r>
              <a:rPr lang="en-US" dirty="0" smtClean="0">
                <a:solidFill>
                  <a:srgbClr val="1F497D"/>
                </a:solidFill>
              </a:rPr>
              <a:t>Discuss team morale, communications, etc.</a:t>
            </a:r>
          </a:p>
        </p:txBody>
      </p:sp>
      <p:sp>
        <p:nvSpPr>
          <p:cNvPr id="4" name="TextBox 3"/>
          <p:cNvSpPr txBox="1"/>
          <p:nvPr/>
        </p:nvSpPr>
        <p:spPr>
          <a:xfrm>
            <a:off x="8754150" y="524382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10-10</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21</a:t>
            </a:fld>
            <a:endParaRPr lang="en-US" dirty="0"/>
          </a:p>
        </p:txBody>
      </p:sp>
    </p:spTree>
    <p:extLst>
      <p:ext uri="{BB962C8B-B14F-4D97-AF65-F5344CB8AC3E}">
        <p14:creationId xmlns:p14="http://schemas.microsoft.com/office/powerpoint/2010/main" val="3074889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p:cNvPicPr>
            <a:picLocks noChangeAspect="1"/>
          </p:cNvPicPr>
          <p:nvPr/>
        </p:nvPicPr>
        <p:blipFill>
          <a:blip r:embed="rId2"/>
          <a:srcRect r="5814" b="17052"/>
          <a:stretch>
            <a:fillRect/>
          </a:stretch>
        </p:blipFill>
        <p:spPr bwMode="auto">
          <a:xfrm>
            <a:off x="0" y="0"/>
            <a:ext cx="9144000" cy="6263014"/>
          </a:xfrm>
          <a:prstGeom prst="rect">
            <a:avLst/>
          </a:prstGeom>
          <a:noFill/>
          <a:ln w="9525">
            <a:noFill/>
            <a:miter lim="800000"/>
            <a:headEnd/>
            <a:tailEnd/>
          </a:ln>
          <a:effectLst/>
        </p:spPr>
      </p:pic>
      <p:sp>
        <p:nvSpPr>
          <p:cNvPr id="5" name="Title 4"/>
          <p:cNvSpPr>
            <a:spLocks noGrp="1"/>
          </p:cNvSpPr>
          <p:nvPr>
            <p:ph type="title"/>
          </p:nvPr>
        </p:nvSpPr>
        <p:spPr>
          <a:xfrm>
            <a:off x="0" y="4459266"/>
            <a:ext cx="9144000" cy="1386323"/>
          </a:xfrm>
          <a:solidFill>
            <a:schemeClr val="bg1">
              <a:alpha val="70000"/>
            </a:schemeClr>
          </a:solidFill>
        </p:spPr>
        <p:txBody>
          <a:bodyPr/>
          <a:lstStyle/>
          <a:p>
            <a:pPr algn="r"/>
            <a:r>
              <a:rPr lang="en-US" b="1" dirty="0" smtClean="0">
                <a:solidFill>
                  <a:schemeClr val="accent2"/>
                </a:solidFill>
              </a:rPr>
              <a:t>DATA GATHERING SESSIONS</a:t>
            </a:r>
            <a:endParaRPr lang="en-US" b="1" dirty="0">
              <a:solidFill>
                <a:schemeClr val="accent2"/>
              </a:solidFill>
            </a:endParaRPr>
          </a:p>
        </p:txBody>
      </p:sp>
      <p:sp>
        <p:nvSpPr>
          <p:cNvPr id="4" name="Slide Number Placeholder 3"/>
          <p:cNvSpPr>
            <a:spLocks noGrp="1"/>
          </p:cNvSpPr>
          <p:nvPr>
            <p:ph type="sldNum" sz="quarter" idx="10"/>
          </p:nvPr>
        </p:nvSpPr>
        <p:spPr/>
        <p:txBody>
          <a:bodyPr/>
          <a:lstStyle/>
          <a:p>
            <a:fld id="{72776919-FB17-4522-B863-258834BA748C}" type="slidenum">
              <a:rPr lang="en-US" altLang="en-US" smtClean="0"/>
              <a:pPr/>
              <a:t>22</a:t>
            </a:fld>
            <a:endParaRPr lang="en-US" altLang="en-US"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E. Data Gathering Sessions</a:t>
            </a:r>
            <a:endParaRPr lang="en-US" sz="4300" dirty="0"/>
          </a:p>
        </p:txBody>
      </p:sp>
      <p:sp>
        <p:nvSpPr>
          <p:cNvPr id="3" name="Content Placeholder 2"/>
          <p:cNvSpPr>
            <a:spLocks noGrp="1"/>
          </p:cNvSpPr>
          <p:nvPr>
            <p:ph idx="1"/>
          </p:nvPr>
        </p:nvSpPr>
        <p:spPr>
          <a:xfrm>
            <a:off x="783390" y="1257344"/>
            <a:ext cx="8071290" cy="4898590"/>
          </a:xfrm>
        </p:spPr>
        <p:txBody>
          <a:bodyPr>
            <a:normAutofit fontScale="92500" lnSpcReduction="10000"/>
          </a:bodyPr>
          <a:lstStyle/>
          <a:p>
            <a:pPr marL="0" indent="0">
              <a:buNone/>
            </a:pPr>
            <a:r>
              <a:rPr lang="en-US" sz="2800" dirty="0" smtClean="0">
                <a:solidFill>
                  <a:srgbClr val="1F497D"/>
                </a:solidFill>
              </a:rPr>
              <a:t>Facilitated data gathering sessions are an excellent tool for gathering information quickly where buy-in is needed from a group of people.</a:t>
            </a:r>
          </a:p>
          <a:p>
            <a:pPr marL="0" indent="0">
              <a:buNone/>
            </a:pPr>
            <a:r>
              <a:rPr lang="en-US" sz="2800" b="1" dirty="0" smtClean="0">
                <a:solidFill>
                  <a:schemeClr val="accent2"/>
                </a:solidFill>
              </a:rPr>
              <a:t>Facilitated Session Checklist</a:t>
            </a:r>
          </a:p>
          <a:p>
            <a:pPr marL="514350" indent="-514350">
              <a:buFont typeface="+mj-lt"/>
              <a:buAutoNum type="arabicPeriod"/>
            </a:pPr>
            <a:r>
              <a:rPr lang="en-US" sz="2800" dirty="0" smtClean="0">
                <a:solidFill>
                  <a:srgbClr val="1F497D"/>
                </a:solidFill>
              </a:rPr>
              <a:t>Distribute a memo indicating the</a:t>
            </a:r>
          </a:p>
          <a:p>
            <a:pPr marL="514350" indent="-514350">
              <a:buNone/>
            </a:pPr>
            <a:r>
              <a:rPr lang="en-US" sz="2800" dirty="0" smtClean="0">
                <a:solidFill>
                  <a:srgbClr val="1F497D"/>
                </a:solidFill>
              </a:rPr>
              <a:t>	session purpose, agenda, and</a:t>
            </a:r>
          </a:p>
          <a:p>
            <a:pPr marL="514350" indent="-514350">
              <a:buNone/>
            </a:pPr>
            <a:r>
              <a:rPr lang="en-US" sz="2800" dirty="0" smtClean="0">
                <a:solidFill>
                  <a:srgbClr val="1F497D"/>
                </a:solidFill>
              </a:rPr>
              <a:t>	suggested documents to bring.</a:t>
            </a:r>
          </a:p>
          <a:p>
            <a:pPr marL="514350" indent="-514350">
              <a:buNone/>
            </a:pPr>
            <a:r>
              <a:rPr lang="en-US" sz="2800" dirty="0" smtClean="0">
                <a:solidFill>
                  <a:srgbClr val="1F497D"/>
                </a:solidFill>
              </a:rPr>
              <a:t>	Suggest that participants arrive five to ten minutes early so session can start on time.</a:t>
            </a:r>
          </a:p>
          <a:p>
            <a:pPr marL="514350" indent="-514350">
              <a:buFont typeface="+mj-lt"/>
              <a:buAutoNum type="arabicPeriod" startAt="2"/>
            </a:pPr>
            <a:r>
              <a:rPr lang="en-US" sz="2800" dirty="0" smtClean="0">
                <a:solidFill>
                  <a:srgbClr val="1F497D"/>
                </a:solidFill>
              </a:rPr>
              <a:t>Arrive early enough in the room to have flip charts set up and ready to go long before participants arrive.</a:t>
            </a:r>
          </a:p>
        </p:txBody>
      </p:sp>
      <p:sp>
        <p:nvSpPr>
          <p:cNvPr id="4" name="TextBox 3"/>
          <p:cNvSpPr txBox="1"/>
          <p:nvPr/>
        </p:nvSpPr>
        <p:spPr>
          <a:xfrm>
            <a:off x="8754150" y="541835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10-11</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23</a:t>
            </a:fld>
            <a:endParaRPr lang="en-US" dirty="0"/>
          </a:p>
        </p:txBody>
      </p:sp>
    </p:spTree>
    <p:extLst>
      <p:ext uri="{BB962C8B-B14F-4D97-AF65-F5344CB8AC3E}">
        <p14:creationId xmlns:p14="http://schemas.microsoft.com/office/powerpoint/2010/main" val="2562360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E. Data Gathering Sessions</a:t>
            </a:r>
            <a:endParaRPr lang="en-US" sz="4300" dirty="0"/>
          </a:p>
        </p:txBody>
      </p:sp>
      <p:sp>
        <p:nvSpPr>
          <p:cNvPr id="3" name="Content Placeholder 2"/>
          <p:cNvSpPr>
            <a:spLocks noGrp="1"/>
          </p:cNvSpPr>
          <p:nvPr>
            <p:ph idx="1"/>
          </p:nvPr>
        </p:nvSpPr>
        <p:spPr/>
        <p:txBody>
          <a:bodyPr>
            <a:normAutofit/>
          </a:bodyPr>
          <a:lstStyle/>
          <a:p>
            <a:pPr marL="514350" indent="-514350">
              <a:buFont typeface="+mj-lt"/>
              <a:buAutoNum type="arabicPeriod" startAt="3"/>
            </a:pPr>
            <a:r>
              <a:rPr lang="en-US" sz="2800" dirty="0" smtClean="0">
                <a:solidFill>
                  <a:srgbClr val="1F497D"/>
                </a:solidFill>
              </a:rPr>
              <a:t>Record the session objective, agenda, and ground rules on the flip charts; also record the title for your first discussion item.</a:t>
            </a:r>
          </a:p>
          <a:p>
            <a:pPr marL="514350" indent="-514350">
              <a:buFont typeface="+mj-lt"/>
              <a:buAutoNum type="arabicPeriod" startAt="3"/>
            </a:pPr>
            <a:r>
              <a:rPr lang="en-US" sz="2800" dirty="0" smtClean="0">
                <a:solidFill>
                  <a:srgbClr val="1F497D"/>
                </a:solidFill>
              </a:rPr>
              <a:t>Prepare your opening words; attempt to </a:t>
            </a:r>
            <a:r>
              <a:rPr lang="en-US" sz="2800" i="1" dirty="0" smtClean="0">
                <a:solidFill>
                  <a:srgbClr val="1F497D"/>
                </a:solidFill>
              </a:rPr>
              <a:t>inform</a:t>
            </a:r>
            <a:r>
              <a:rPr lang="en-US" sz="2800" dirty="0" smtClean="0">
                <a:solidFill>
                  <a:srgbClr val="1F497D"/>
                </a:solidFill>
              </a:rPr>
              <a:t> about the session objective, </a:t>
            </a:r>
            <a:r>
              <a:rPr lang="en-US" sz="2800" i="1" dirty="0" smtClean="0">
                <a:solidFill>
                  <a:srgbClr val="1F497D"/>
                </a:solidFill>
              </a:rPr>
              <a:t>excit</a:t>
            </a:r>
            <a:r>
              <a:rPr lang="en-US" sz="2800" dirty="0" smtClean="0">
                <a:solidFill>
                  <a:srgbClr val="1F497D"/>
                </a:solidFill>
              </a:rPr>
              <a:t>e about the benefits, </a:t>
            </a:r>
            <a:r>
              <a:rPr lang="en-US" sz="2800" i="1" dirty="0" smtClean="0">
                <a:solidFill>
                  <a:srgbClr val="1F497D"/>
                </a:solidFill>
              </a:rPr>
              <a:t>involve</a:t>
            </a:r>
            <a:r>
              <a:rPr lang="en-US" sz="2800" dirty="0" smtClean="0">
                <a:solidFill>
                  <a:srgbClr val="1F497D"/>
                </a:solidFill>
              </a:rPr>
              <a:t> the participants as early as possible, and </a:t>
            </a:r>
            <a:r>
              <a:rPr lang="en-US" sz="2800" i="1" dirty="0" smtClean="0">
                <a:solidFill>
                  <a:srgbClr val="1F497D"/>
                </a:solidFill>
              </a:rPr>
              <a:t>empower</a:t>
            </a:r>
            <a:r>
              <a:rPr lang="en-US" sz="2800" dirty="0" smtClean="0">
                <a:solidFill>
                  <a:srgbClr val="1F497D"/>
                </a:solidFill>
              </a:rPr>
              <a:t> them by telling them the important role they are being asked to play (See item 7.)</a:t>
            </a:r>
          </a:p>
        </p:txBody>
      </p:sp>
      <p:sp>
        <p:nvSpPr>
          <p:cNvPr id="4" name="TextBox 3"/>
          <p:cNvSpPr txBox="1"/>
          <p:nvPr/>
        </p:nvSpPr>
        <p:spPr>
          <a:xfrm>
            <a:off x="8754150" y="4741668"/>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10-11</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24</a:t>
            </a:fld>
            <a:endParaRPr lang="en-US" dirty="0"/>
          </a:p>
        </p:txBody>
      </p:sp>
    </p:spTree>
    <p:extLst>
      <p:ext uri="{BB962C8B-B14F-4D97-AF65-F5344CB8AC3E}">
        <p14:creationId xmlns:p14="http://schemas.microsoft.com/office/powerpoint/2010/main" val="3463710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E. Data Gathering Sessions</a:t>
            </a:r>
            <a:endParaRPr lang="en-US" sz="4300" dirty="0"/>
          </a:p>
        </p:txBody>
      </p:sp>
      <p:sp>
        <p:nvSpPr>
          <p:cNvPr id="3" name="Content Placeholder 2"/>
          <p:cNvSpPr>
            <a:spLocks noGrp="1"/>
          </p:cNvSpPr>
          <p:nvPr>
            <p:ph idx="1"/>
          </p:nvPr>
        </p:nvSpPr>
        <p:spPr>
          <a:xfrm>
            <a:off x="783390" y="1275198"/>
            <a:ext cx="8071290" cy="5081152"/>
          </a:xfrm>
        </p:spPr>
        <p:txBody>
          <a:bodyPr>
            <a:normAutofit lnSpcReduction="10000"/>
          </a:bodyPr>
          <a:lstStyle/>
          <a:p>
            <a:pPr marL="514350" indent="-514350">
              <a:buFont typeface="+mj-lt"/>
              <a:buAutoNum type="arabicPeriod" startAt="5"/>
            </a:pPr>
            <a:r>
              <a:rPr lang="en-US" sz="2600" dirty="0" smtClean="0">
                <a:solidFill>
                  <a:srgbClr val="1F497D"/>
                </a:solidFill>
              </a:rPr>
              <a:t>Prepare the question you will ask and the example you will give, for each of your agenda items. (With your questions – make them visual with examples – you start, let them finish.)</a:t>
            </a:r>
          </a:p>
          <a:p>
            <a:pPr marL="514350" indent="-514350">
              <a:buFont typeface="+mj-lt"/>
              <a:buAutoNum type="arabicPeriod" startAt="5"/>
            </a:pPr>
            <a:r>
              <a:rPr lang="en-US" sz="2600" dirty="0" smtClean="0">
                <a:solidFill>
                  <a:srgbClr val="1F497D"/>
                </a:solidFill>
              </a:rPr>
              <a:t>Give a two-minute warning to participants so you can start on time.</a:t>
            </a:r>
          </a:p>
          <a:p>
            <a:pPr marL="514350" indent="-514350">
              <a:buFont typeface="+mj-lt"/>
              <a:buAutoNum type="arabicPeriod" startAt="5"/>
            </a:pPr>
            <a:r>
              <a:rPr lang="en-US" sz="2600" dirty="0" smtClean="0">
                <a:solidFill>
                  <a:srgbClr val="1F497D"/>
                </a:solidFill>
              </a:rPr>
              <a:t>Start with your opening words:</a:t>
            </a:r>
          </a:p>
          <a:p>
            <a:pPr lvl="1"/>
            <a:r>
              <a:rPr lang="en-US" sz="2400" dirty="0" smtClean="0">
                <a:solidFill>
                  <a:srgbClr val="1F497D"/>
                </a:solidFill>
              </a:rPr>
              <a:t>Show the session objective. (Inform)</a:t>
            </a:r>
          </a:p>
          <a:p>
            <a:pPr lvl="1"/>
            <a:r>
              <a:rPr lang="en-US" sz="2400" dirty="0" smtClean="0">
                <a:solidFill>
                  <a:srgbClr val="1F497D"/>
                </a:solidFill>
              </a:rPr>
              <a:t>Explain the benefits of the project. (Excite)</a:t>
            </a:r>
          </a:p>
          <a:p>
            <a:pPr lvl="1"/>
            <a:r>
              <a:rPr lang="en-US" sz="2400" dirty="0">
                <a:solidFill>
                  <a:srgbClr val="1F497D"/>
                </a:solidFill>
              </a:rPr>
              <a:t>Let them know management is looking to them for answers. (Empower)</a:t>
            </a:r>
          </a:p>
          <a:p>
            <a:pPr lvl="1"/>
            <a:r>
              <a:rPr lang="en-US" sz="2400" dirty="0" smtClean="0">
                <a:solidFill>
                  <a:srgbClr val="1F497D"/>
                </a:solidFill>
              </a:rPr>
              <a:t>Ask them if there are particular items they want to make sure are covered. (Involve)</a:t>
            </a:r>
          </a:p>
          <a:p>
            <a:pPr lvl="1"/>
            <a:endParaRPr lang="en-US" sz="2400" dirty="0" smtClean="0">
              <a:solidFill>
                <a:srgbClr val="1F497D"/>
              </a:solidFill>
            </a:endParaRPr>
          </a:p>
          <a:p>
            <a:endParaRPr lang="en-US" sz="2800" dirty="0" smtClean="0">
              <a:solidFill>
                <a:srgbClr val="1F497D"/>
              </a:solidFill>
            </a:endParaRPr>
          </a:p>
        </p:txBody>
      </p:sp>
      <p:sp>
        <p:nvSpPr>
          <p:cNvPr id="4" name="TextBox 3"/>
          <p:cNvSpPr txBox="1"/>
          <p:nvPr/>
        </p:nvSpPr>
        <p:spPr>
          <a:xfrm>
            <a:off x="8754150" y="543865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10-11</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25</a:t>
            </a:fld>
            <a:endParaRPr lang="en-US" dirty="0"/>
          </a:p>
        </p:txBody>
      </p:sp>
    </p:spTree>
    <p:extLst>
      <p:ext uri="{BB962C8B-B14F-4D97-AF65-F5344CB8AC3E}">
        <p14:creationId xmlns:p14="http://schemas.microsoft.com/office/powerpoint/2010/main" val="3869254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E. Data Gathering Sessions</a:t>
            </a:r>
            <a:endParaRPr lang="en-US" sz="4300" dirty="0"/>
          </a:p>
        </p:txBody>
      </p:sp>
      <p:sp>
        <p:nvSpPr>
          <p:cNvPr id="3" name="Content Placeholder 2"/>
          <p:cNvSpPr>
            <a:spLocks noGrp="1"/>
          </p:cNvSpPr>
          <p:nvPr>
            <p:ph idx="1"/>
          </p:nvPr>
        </p:nvSpPr>
        <p:spPr>
          <a:xfrm>
            <a:off x="783390" y="1275198"/>
            <a:ext cx="8071290" cy="5081152"/>
          </a:xfrm>
        </p:spPr>
        <p:txBody>
          <a:bodyPr>
            <a:normAutofit fontScale="92500" lnSpcReduction="20000"/>
          </a:bodyPr>
          <a:lstStyle/>
          <a:p>
            <a:pPr marL="514350" indent="-514350">
              <a:buFont typeface="+mj-lt"/>
              <a:buAutoNum type="arabicPeriod" startAt="8"/>
            </a:pPr>
            <a:r>
              <a:rPr lang="en-US" sz="2800" dirty="0" smtClean="0">
                <a:solidFill>
                  <a:srgbClr val="1F497D"/>
                </a:solidFill>
              </a:rPr>
              <a:t>For each agenda item:</a:t>
            </a:r>
          </a:p>
          <a:p>
            <a:pPr lvl="1"/>
            <a:r>
              <a:rPr lang="en-US" sz="2600" dirty="0" smtClean="0">
                <a:solidFill>
                  <a:srgbClr val="1F497D"/>
                </a:solidFill>
              </a:rPr>
              <a:t>Give a checkpoint: review what you just did, tell them what you are about to do, and explain how the next agenda item contributes to the session objective.</a:t>
            </a:r>
          </a:p>
          <a:p>
            <a:pPr lvl="1"/>
            <a:r>
              <a:rPr lang="en-US" sz="2600" dirty="0" smtClean="0">
                <a:solidFill>
                  <a:srgbClr val="1F497D"/>
                </a:solidFill>
              </a:rPr>
              <a:t>Ask your starting question; be sure to create a vivid image.</a:t>
            </a:r>
          </a:p>
          <a:p>
            <a:pPr lvl="1"/>
            <a:r>
              <a:rPr lang="en-US" sz="2600" dirty="0" smtClean="0">
                <a:solidFill>
                  <a:srgbClr val="1F497D"/>
                </a:solidFill>
              </a:rPr>
              <a:t>Use brainstorming, listing, and round-robins as appropriate.</a:t>
            </a:r>
          </a:p>
          <a:p>
            <a:pPr lvl="1"/>
            <a:r>
              <a:rPr lang="en-US" sz="2600" dirty="0" smtClean="0">
                <a:solidFill>
                  <a:srgbClr val="1F497D"/>
                </a:solidFill>
              </a:rPr>
              <a:t>Record what is said as soon as it is said. (Write first, discuss second.) Record it in their words - not yours.</a:t>
            </a:r>
          </a:p>
          <a:p>
            <a:pPr lvl="1"/>
            <a:r>
              <a:rPr lang="en-US" sz="2600" dirty="0" smtClean="0">
                <a:solidFill>
                  <a:srgbClr val="1F497D"/>
                </a:solidFill>
              </a:rPr>
              <a:t>Ask questions </a:t>
            </a:r>
            <a:r>
              <a:rPr lang="en-US" sz="2600" dirty="0">
                <a:solidFill>
                  <a:srgbClr val="1F497D"/>
                </a:solidFill>
              </a:rPr>
              <a:t>– </a:t>
            </a:r>
            <a:r>
              <a:rPr lang="en-US" sz="2600" dirty="0" smtClean="0">
                <a:solidFill>
                  <a:srgbClr val="1F497D"/>
                </a:solidFill>
              </a:rPr>
              <a:t>“Why is that important?”… “What else?”… “What about…?” </a:t>
            </a:r>
            <a:r>
              <a:rPr lang="en-US" sz="2600" dirty="0">
                <a:solidFill>
                  <a:srgbClr val="1F497D"/>
                </a:solidFill>
              </a:rPr>
              <a:t>– </a:t>
            </a:r>
            <a:r>
              <a:rPr lang="en-US" sz="2600" dirty="0" smtClean="0">
                <a:solidFill>
                  <a:srgbClr val="1F497D"/>
                </a:solidFill>
              </a:rPr>
              <a:t>as appropriate.</a:t>
            </a:r>
          </a:p>
          <a:p>
            <a:pPr lvl="1"/>
            <a:r>
              <a:rPr lang="en-US" sz="2600" dirty="0" smtClean="0">
                <a:solidFill>
                  <a:srgbClr val="1F497D"/>
                </a:solidFill>
              </a:rPr>
              <a:t>Get consensus before moving on to the next agenda item.</a:t>
            </a:r>
          </a:p>
          <a:p>
            <a:pPr lvl="1"/>
            <a:endParaRPr lang="en-US" sz="2400" dirty="0" smtClean="0">
              <a:solidFill>
                <a:srgbClr val="1F497D"/>
              </a:solidFill>
            </a:endParaRPr>
          </a:p>
        </p:txBody>
      </p:sp>
      <p:sp>
        <p:nvSpPr>
          <p:cNvPr id="4" name="TextBox 3"/>
          <p:cNvSpPr txBox="1"/>
          <p:nvPr/>
        </p:nvSpPr>
        <p:spPr>
          <a:xfrm>
            <a:off x="8754150" y="522245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10-12</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26</a:t>
            </a:fld>
            <a:endParaRPr lang="en-US" dirty="0"/>
          </a:p>
        </p:txBody>
      </p:sp>
    </p:spTree>
    <p:extLst>
      <p:ext uri="{BB962C8B-B14F-4D97-AF65-F5344CB8AC3E}">
        <p14:creationId xmlns:p14="http://schemas.microsoft.com/office/powerpoint/2010/main" val="3025218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E. Data Gathering Sessions</a:t>
            </a:r>
            <a:endParaRPr lang="en-US" sz="4300" dirty="0"/>
          </a:p>
        </p:txBody>
      </p:sp>
      <p:sp>
        <p:nvSpPr>
          <p:cNvPr id="3" name="Content Placeholder 2"/>
          <p:cNvSpPr>
            <a:spLocks noGrp="1"/>
          </p:cNvSpPr>
          <p:nvPr>
            <p:ph idx="1"/>
          </p:nvPr>
        </p:nvSpPr>
        <p:spPr/>
        <p:txBody>
          <a:bodyPr>
            <a:normAutofit/>
          </a:bodyPr>
          <a:lstStyle/>
          <a:p>
            <a:pPr marL="514350" indent="-514350">
              <a:buFont typeface="+mj-lt"/>
              <a:buAutoNum type="arabicPeriod" startAt="9"/>
            </a:pPr>
            <a:r>
              <a:rPr lang="en-US" sz="2800" dirty="0" smtClean="0">
                <a:solidFill>
                  <a:srgbClr val="1F497D"/>
                </a:solidFill>
              </a:rPr>
              <a:t>If tangential topics come up, ask, “That’s an interesting point. Can we put that on the issues list?” Then, move on.</a:t>
            </a:r>
          </a:p>
          <a:p>
            <a:pPr marL="514350" indent="-514350">
              <a:buFont typeface="+mj-lt"/>
              <a:buAutoNum type="arabicPeriod" startAt="9"/>
            </a:pPr>
            <a:r>
              <a:rPr lang="en-US" sz="2800" dirty="0" smtClean="0">
                <a:solidFill>
                  <a:srgbClr val="1F497D"/>
                </a:solidFill>
              </a:rPr>
              <a:t>Use issues lists, action lists, and decision lists to maintain control.</a:t>
            </a:r>
          </a:p>
          <a:p>
            <a:pPr marL="514350" indent="-514350">
              <a:buFont typeface="+mj-lt"/>
              <a:buAutoNum type="arabicPeriod" startAt="9"/>
            </a:pPr>
            <a:r>
              <a:rPr lang="en-US" sz="2800" dirty="0" smtClean="0">
                <a:solidFill>
                  <a:srgbClr val="1F497D"/>
                </a:solidFill>
              </a:rPr>
              <a:t>When all agenda items have been covered, close the session by reviewing what was done, thanking the participants reminding them of the next step, and formally ending the session.</a:t>
            </a:r>
          </a:p>
          <a:p>
            <a:pPr marL="0" indent="0">
              <a:buNone/>
            </a:pPr>
            <a:endParaRPr lang="en-US" sz="2400" dirty="0" smtClean="0">
              <a:solidFill>
                <a:srgbClr val="1F497D"/>
              </a:solidFill>
            </a:endParaRPr>
          </a:p>
        </p:txBody>
      </p:sp>
      <p:sp>
        <p:nvSpPr>
          <p:cNvPr id="4" name="TextBox 3"/>
          <p:cNvSpPr txBox="1"/>
          <p:nvPr/>
        </p:nvSpPr>
        <p:spPr>
          <a:xfrm>
            <a:off x="8754150" y="4918768"/>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10-13</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27</a:t>
            </a:fld>
            <a:endParaRPr lang="en-US" dirty="0"/>
          </a:p>
        </p:txBody>
      </p:sp>
    </p:spTree>
    <p:extLst>
      <p:ext uri="{BB962C8B-B14F-4D97-AF65-F5344CB8AC3E}">
        <p14:creationId xmlns:p14="http://schemas.microsoft.com/office/powerpoint/2010/main" val="3213842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6"/>
          <p:cNvGrpSpPr>
            <a:grpSpLocks noChangeAspect="1"/>
          </p:cNvGrpSpPr>
          <p:nvPr/>
        </p:nvGrpSpPr>
        <p:grpSpPr bwMode="auto">
          <a:xfrm>
            <a:off x="3555108" y="3605949"/>
            <a:ext cx="2068513" cy="2054225"/>
            <a:chOff x="628" y="1586"/>
            <a:chExt cx="1303" cy="1294"/>
          </a:xfrm>
        </p:grpSpPr>
        <p:sp>
          <p:nvSpPr>
            <p:cNvPr id="8" name="AutoShape 25"/>
            <p:cNvSpPr>
              <a:spLocks noChangeAspect="1" noChangeArrowheads="1" noTextEdit="1"/>
            </p:cNvSpPr>
            <p:nvPr/>
          </p:nvSpPr>
          <p:spPr bwMode="auto">
            <a:xfrm>
              <a:off x="628" y="1586"/>
              <a:ext cx="1303" cy="12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7"/>
            <p:cNvSpPr>
              <a:spLocks/>
            </p:cNvSpPr>
            <p:nvPr/>
          </p:nvSpPr>
          <p:spPr bwMode="auto">
            <a:xfrm>
              <a:off x="732" y="1776"/>
              <a:ext cx="1077" cy="981"/>
            </a:xfrm>
            <a:custGeom>
              <a:avLst/>
              <a:gdLst/>
              <a:ahLst/>
              <a:cxnLst>
                <a:cxn ang="0">
                  <a:pos x="3341" y="0"/>
                </a:cxn>
                <a:cxn ang="0">
                  <a:pos x="3341" y="0"/>
                </a:cxn>
                <a:cxn ang="0">
                  <a:pos x="813" y="19"/>
                </a:cxn>
                <a:cxn ang="0">
                  <a:pos x="0" y="749"/>
                </a:cxn>
                <a:cxn ang="0">
                  <a:pos x="1517" y="2952"/>
                </a:cxn>
                <a:cxn ang="0">
                  <a:pos x="2064" y="3763"/>
                </a:cxn>
                <a:cxn ang="0">
                  <a:pos x="4128" y="730"/>
                </a:cxn>
                <a:cxn ang="0">
                  <a:pos x="3341" y="0"/>
                </a:cxn>
              </a:cxnLst>
              <a:rect l="0" t="0" r="r" b="b"/>
              <a:pathLst>
                <a:path w="4128" h="3763">
                  <a:moveTo>
                    <a:pt x="3341" y="0"/>
                  </a:moveTo>
                  <a:lnTo>
                    <a:pt x="3341" y="0"/>
                  </a:lnTo>
                  <a:lnTo>
                    <a:pt x="813" y="19"/>
                  </a:lnTo>
                  <a:lnTo>
                    <a:pt x="0" y="749"/>
                  </a:lnTo>
                  <a:lnTo>
                    <a:pt x="1517" y="2952"/>
                  </a:lnTo>
                  <a:lnTo>
                    <a:pt x="2064" y="3763"/>
                  </a:lnTo>
                  <a:lnTo>
                    <a:pt x="4128" y="730"/>
                  </a:lnTo>
                  <a:lnTo>
                    <a:pt x="3341"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8"/>
            <p:cNvSpPr>
              <a:spLocks/>
            </p:cNvSpPr>
            <p:nvPr/>
          </p:nvSpPr>
          <p:spPr bwMode="auto">
            <a:xfrm>
              <a:off x="1002" y="1726"/>
              <a:ext cx="536" cy="83"/>
            </a:xfrm>
            <a:custGeom>
              <a:avLst/>
              <a:gdLst/>
              <a:ahLst/>
              <a:cxnLst>
                <a:cxn ang="0">
                  <a:pos x="1027" y="317"/>
                </a:cxn>
                <a:cxn ang="0">
                  <a:pos x="1027" y="317"/>
                </a:cxn>
                <a:cxn ang="0">
                  <a:pos x="2054" y="158"/>
                </a:cxn>
                <a:cxn ang="0">
                  <a:pos x="1027" y="0"/>
                </a:cxn>
                <a:cxn ang="0">
                  <a:pos x="0" y="158"/>
                </a:cxn>
                <a:cxn ang="0">
                  <a:pos x="1027" y="317"/>
                </a:cxn>
              </a:cxnLst>
              <a:rect l="0" t="0" r="r" b="b"/>
              <a:pathLst>
                <a:path w="2054" h="317">
                  <a:moveTo>
                    <a:pt x="1027" y="317"/>
                  </a:moveTo>
                  <a:lnTo>
                    <a:pt x="1027" y="317"/>
                  </a:lnTo>
                  <a:cubicBezTo>
                    <a:pt x="1594" y="317"/>
                    <a:pt x="2054" y="246"/>
                    <a:pt x="2054" y="158"/>
                  </a:cubicBezTo>
                  <a:cubicBezTo>
                    <a:pt x="2054" y="71"/>
                    <a:pt x="1594" y="0"/>
                    <a:pt x="1027" y="0"/>
                  </a:cubicBezTo>
                  <a:cubicBezTo>
                    <a:pt x="460" y="0"/>
                    <a:pt x="0" y="71"/>
                    <a:pt x="0" y="158"/>
                  </a:cubicBezTo>
                  <a:cubicBezTo>
                    <a:pt x="0" y="246"/>
                    <a:pt x="460" y="317"/>
                    <a:pt x="1027" y="317"/>
                  </a:cubicBezTo>
                  <a:close/>
                </a:path>
              </a:pathLst>
            </a:custGeom>
            <a:solidFill>
              <a:srgbClr val="A4BF1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9"/>
            <p:cNvSpPr>
              <a:spLocks/>
            </p:cNvSpPr>
            <p:nvPr/>
          </p:nvSpPr>
          <p:spPr bwMode="auto">
            <a:xfrm>
              <a:off x="1137" y="1713"/>
              <a:ext cx="265" cy="35"/>
            </a:xfrm>
            <a:custGeom>
              <a:avLst/>
              <a:gdLst/>
              <a:ahLst/>
              <a:cxnLst>
                <a:cxn ang="0">
                  <a:pos x="54" y="0"/>
                </a:cxn>
                <a:cxn ang="0">
                  <a:pos x="54" y="0"/>
                </a:cxn>
                <a:cxn ang="0">
                  <a:pos x="0" y="53"/>
                </a:cxn>
                <a:cxn ang="0">
                  <a:pos x="0" y="81"/>
                </a:cxn>
                <a:cxn ang="0">
                  <a:pos x="54" y="134"/>
                </a:cxn>
                <a:cxn ang="0">
                  <a:pos x="960" y="134"/>
                </a:cxn>
                <a:cxn ang="0">
                  <a:pos x="1013" y="81"/>
                </a:cxn>
                <a:cxn ang="0">
                  <a:pos x="1013" y="53"/>
                </a:cxn>
                <a:cxn ang="0">
                  <a:pos x="960" y="0"/>
                </a:cxn>
                <a:cxn ang="0">
                  <a:pos x="54" y="0"/>
                </a:cxn>
              </a:cxnLst>
              <a:rect l="0" t="0" r="r" b="b"/>
              <a:pathLst>
                <a:path w="1013" h="134">
                  <a:moveTo>
                    <a:pt x="54" y="0"/>
                  </a:moveTo>
                  <a:lnTo>
                    <a:pt x="54" y="0"/>
                  </a:lnTo>
                  <a:cubicBezTo>
                    <a:pt x="54" y="0"/>
                    <a:pt x="0" y="0"/>
                    <a:pt x="0" y="53"/>
                  </a:cubicBezTo>
                  <a:lnTo>
                    <a:pt x="0" y="81"/>
                  </a:lnTo>
                  <a:cubicBezTo>
                    <a:pt x="0" y="81"/>
                    <a:pt x="0" y="134"/>
                    <a:pt x="54" y="134"/>
                  </a:cubicBezTo>
                  <a:lnTo>
                    <a:pt x="960" y="134"/>
                  </a:lnTo>
                  <a:cubicBezTo>
                    <a:pt x="960" y="134"/>
                    <a:pt x="1013" y="134"/>
                    <a:pt x="1013" y="81"/>
                  </a:cubicBezTo>
                  <a:lnTo>
                    <a:pt x="1013" y="53"/>
                  </a:lnTo>
                  <a:cubicBezTo>
                    <a:pt x="1013" y="53"/>
                    <a:pt x="1013" y="0"/>
                    <a:pt x="960" y="0"/>
                  </a:cubicBezTo>
                  <a:lnTo>
                    <a:pt x="54" y="0"/>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30"/>
            <p:cNvSpPr>
              <a:spLocks/>
            </p:cNvSpPr>
            <p:nvPr/>
          </p:nvSpPr>
          <p:spPr bwMode="auto">
            <a:xfrm>
              <a:off x="928" y="1712"/>
              <a:ext cx="233" cy="75"/>
            </a:xfrm>
            <a:custGeom>
              <a:avLst/>
              <a:gdLst/>
              <a:ahLst/>
              <a:cxnLst>
                <a:cxn ang="0">
                  <a:pos x="53" y="145"/>
                </a:cxn>
                <a:cxn ang="0">
                  <a:pos x="53" y="145"/>
                </a:cxn>
                <a:cxn ang="0">
                  <a:pos x="9" y="207"/>
                </a:cxn>
                <a:cxn ang="0">
                  <a:pos x="14" y="234"/>
                </a:cxn>
                <a:cxn ang="0">
                  <a:pos x="76" y="278"/>
                </a:cxn>
                <a:cxn ang="0">
                  <a:pos x="845" y="142"/>
                </a:cxn>
                <a:cxn ang="0">
                  <a:pos x="888" y="80"/>
                </a:cxn>
                <a:cxn ang="0">
                  <a:pos x="883" y="53"/>
                </a:cxn>
                <a:cxn ang="0">
                  <a:pos x="822" y="10"/>
                </a:cxn>
                <a:cxn ang="0">
                  <a:pos x="53" y="145"/>
                </a:cxn>
              </a:cxnLst>
              <a:rect l="0" t="0" r="r" b="b"/>
              <a:pathLst>
                <a:path w="897" h="287">
                  <a:moveTo>
                    <a:pt x="53" y="145"/>
                  </a:moveTo>
                  <a:lnTo>
                    <a:pt x="53" y="145"/>
                  </a:lnTo>
                  <a:cubicBezTo>
                    <a:pt x="53" y="145"/>
                    <a:pt x="0" y="154"/>
                    <a:pt x="9" y="207"/>
                  </a:cubicBezTo>
                  <a:lnTo>
                    <a:pt x="14" y="234"/>
                  </a:lnTo>
                  <a:cubicBezTo>
                    <a:pt x="14" y="234"/>
                    <a:pt x="23" y="287"/>
                    <a:pt x="76" y="278"/>
                  </a:cubicBezTo>
                  <a:lnTo>
                    <a:pt x="845" y="142"/>
                  </a:lnTo>
                  <a:cubicBezTo>
                    <a:pt x="845" y="142"/>
                    <a:pt x="897" y="133"/>
                    <a:pt x="888" y="80"/>
                  </a:cubicBezTo>
                  <a:lnTo>
                    <a:pt x="883" y="53"/>
                  </a:lnTo>
                  <a:cubicBezTo>
                    <a:pt x="883" y="53"/>
                    <a:pt x="874" y="0"/>
                    <a:pt x="822" y="10"/>
                  </a:cubicBezTo>
                  <a:lnTo>
                    <a:pt x="53" y="145"/>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31"/>
            <p:cNvSpPr>
              <a:spLocks/>
            </p:cNvSpPr>
            <p:nvPr/>
          </p:nvSpPr>
          <p:spPr bwMode="auto">
            <a:xfrm>
              <a:off x="1375" y="1712"/>
              <a:ext cx="242" cy="76"/>
            </a:xfrm>
            <a:custGeom>
              <a:avLst/>
              <a:gdLst/>
              <a:ahLst/>
              <a:cxnLst>
                <a:cxn ang="0">
                  <a:pos x="876" y="151"/>
                </a:cxn>
                <a:cxn ang="0">
                  <a:pos x="876" y="151"/>
                </a:cxn>
                <a:cxn ang="0">
                  <a:pos x="919" y="213"/>
                </a:cxn>
                <a:cxn ang="0">
                  <a:pos x="914" y="240"/>
                </a:cxn>
                <a:cxn ang="0">
                  <a:pos x="852" y="283"/>
                </a:cxn>
                <a:cxn ang="0">
                  <a:pos x="53" y="142"/>
                </a:cxn>
                <a:cxn ang="0">
                  <a:pos x="10" y="80"/>
                </a:cxn>
                <a:cxn ang="0">
                  <a:pos x="14" y="53"/>
                </a:cxn>
                <a:cxn ang="0">
                  <a:pos x="76" y="10"/>
                </a:cxn>
                <a:cxn ang="0">
                  <a:pos x="876" y="151"/>
                </a:cxn>
              </a:cxnLst>
              <a:rect l="0" t="0" r="r" b="b"/>
              <a:pathLst>
                <a:path w="928" h="292">
                  <a:moveTo>
                    <a:pt x="876" y="151"/>
                  </a:moveTo>
                  <a:lnTo>
                    <a:pt x="876" y="151"/>
                  </a:lnTo>
                  <a:cubicBezTo>
                    <a:pt x="876" y="151"/>
                    <a:pt x="928" y="160"/>
                    <a:pt x="919" y="213"/>
                  </a:cubicBezTo>
                  <a:lnTo>
                    <a:pt x="914" y="240"/>
                  </a:lnTo>
                  <a:cubicBezTo>
                    <a:pt x="914" y="240"/>
                    <a:pt x="905" y="292"/>
                    <a:pt x="852" y="283"/>
                  </a:cubicBezTo>
                  <a:lnTo>
                    <a:pt x="53" y="142"/>
                  </a:lnTo>
                  <a:cubicBezTo>
                    <a:pt x="53" y="142"/>
                    <a:pt x="0" y="133"/>
                    <a:pt x="10" y="80"/>
                  </a:cubicBezTo>
                  <a:lnTo>
                    <a:pt x="14" y="53"/>
                  </a:lnTo>
                  <a:cubicBezTo>
                    <a:pt x="14" y="53"/>
                    <a:pt x="24" y="0"/>
                    <a:pt x="76" y="10"/>
                  </a:cubicBezTo>
                  <a:lnTo>
                    <a:pt x="876" y="151"/>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32"/>
            <p:cNvSpPr>
              <a:spLocks/>
            </p:cNvSpPr>
            <p:nvPr/>
          </p:nvSpPr>
          <p:spPr bwMode="auto">
            <a:xfrm>
              <a:off x="703" y="1750"/>
              <a:ext cx="258" cy="237"/>
            </a:xfrm>
            <a:custGeom>
              <a:avLst/>
              <a:gdLst/>
              <a:ahLst/>
              <a:cxnLst>
                <a:cxn ang="0">
                  <a:pos x="39" y="773"/>
                </a:cxn>
                <a:cxn ang="0">
                  <a:pos x="39" y="773"/>
                </a:cxn>
                <a:cxn ang="0">
                  <a:pos x="35" y="848"/>
                </a:cxn>
                <a:cxn ang="0">
                  <a:pos x="54" y="869"/>
                </a:cxn>
                <a:cxn ang="0">
                  <a:pos x="129" y="873"/>
                </a:cxn>
                <a:cxn ang="0">
                  <a:pos x="948" y="135"/>
                </a:cxn>
                <a:cxn ang="0">
                  <a:pos x="952" y="60"/>
                </a:cxn>
                <a:cxn ang="0">
                  <a:pos x="934" y="39"/>
                </a:cxn>
                <a:cxn ang="0">
                  <a:pos x="858" y="36"/>
                </a:cxn>
                <a:cxn ang="0">
                  <a:pos x="39" y="773"/>
                </a:cxn>
              </a:cxnLst>
              <a:rect l="0" t="0" r="r" b="b"/>
              <a:pathLst>
                <a:path w="988" h="909">
                  <a:moveTo>
                    <a:pt x="39" y="773"/>
                  </a:moveTo>
                  <a:lnTo>
                    <a:pt x="39" y="773"/>
                  </a:lnTo>
                  <a:cubicBezTo>
                    <a:pt x="39" y="773"/>
                    <a:pt x="0" y="809"/>
                    <a:pt x="35" y="848"/>
                  </a:cubicBezTo>
                  <a:lnTo>
                    <a:pt x="54" y="869"/>
                  </a:lnTo>
                  <a:cubicBezTo>
                    <a:pt x="54" y="869"/>
                    <a:pt x="90" y="909"/>
                    <a:pt x="129" y="873"/>
                  </a:cubicBezTo>
                  <a:lnTo>
                    <a:pt x="948" y="135"/>
                  </a:lnTo>
                  <a:cubicBezTo>
                    <a:pt x="948" y="135"/>
                    <a:pt x="988" y="100"/>
                    <a:pt x="952" y="60"/>
                  </a:cubicBezTo>
                  <a:lnTo>
                    <a:pt x="934" y="39"/>
                  </a:lnTo>
                  <a:cubicBezTo>
                    <a:pt x="934" y="39"/>
                    <a:pt x="898" y="0"/>
                    <a:pt x="858" y="36"/>
                  </a:cubicBezTo>
                  <a:lnTo>
                    <a:pt x="39" y="773"/>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33"/>
            <p:cNvSpPr>
              <a:spLocks/>
            </p:cNvSpPr>
            <p:nvPr/>
          </p:nvSpPr>
          <p:spPr bwMode="auto">
            <a:xfrm>
              <a:off x="1580" y="1748"/>
              <a:ext cx="260" cy="239"/>
            </a:xfrm>
            <a:custGeom>
              <a:avLst/>
              <a:gdLst/>
              <a:ahLst/>
              <a:cxnLst>
                <a:cxn ang="0">
                  <a:pos x="955" y="779"/>
                </a:cxn>
                <a:cxn ang="0">
                  <a:pos x="955" y="779"/>
                </a:cxn>
                <a:cxn ang="0">
                  <a:pos x="959" y="854"/>
                </a:cxn>
                <a:cxn ang="0">
                  <a:pos x="941" y="875"/>
                </a:cxn>
                <a:cxn ang="0">
                  <a:pos x="865" y="879"/>
                </a:cxn>
                <a:cxn ang="0">
                  <a:pos x="40" y="135"/>
                </a:cxn>
                <a:cxn ang="0">
                  <a:pos x="36" y="60"/>
                </a:cxn>
                <a:cxn ang="0">
                  <a:pos x="54" y="39"/>
                </a:cxn>
                <a:cxn ang="0">
                  <a:pos x="130" y="35"/>
                </a:cxn>
                <a:cxn ang="0">
                  <a:pos x="955" y="779"/>
                </a:cxn>
              </a:cxnLst>
              <a:rect l="0" t="0" r="r" b="b"/>
              <a:pathLst>
                <a:path w="995" h="915">
                  <a:moveTo>
                    <a:pt x="955" y="779"/>
                  </a:moveTo>
                  <a:lnTo>
                    <a:pt x="955" y="779"/>
                  </a:lnTo>
                  <a:cubicBezTo>
                    <a:pt x="955" y="779"/>
                    <a:pt x="995" y="815"/>
                    <a:pt x="959" y="854"/>
                  </a:cubicBezTo>
                  <a:lnTo>
                    <a:pt x="941" y="875"/>
                  </a:lnTo>
                  <a:cubicBezTo>
                    <a:pt x="941" y="875"/>
                    <a:pt x="905" y="915"/>
                    <a:pt x="865" y="879"/>
                  </a:cubicBezTo>
                  <a:lnTo>
                    <a:pt x="40" y="135"/>
                  </a:lnTo>
                  <a:cubicBezTo>
                    <a:pt x="40" y="135"/>
                    <a:pt x="0" y="100"/>
                    <a:pt x="36" y="60"/>
                  </a:cubicBezTo>
                  <a:lnTo>
                    <a:pt x="54" y="39"/>
                  </a:lnTo>
                  <a:cubicBezTo>
                    <a:pt x="54" y="39"/>
                    <a:pt x="90" y="0"/>
                    <a:pt x="130" y="35"/>
                  </a:cubicBezTo>
                  <a:lnTo>
                    <a:pt x="955" y="779"/>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34"/>
            <p:cNvSpPr>
              <a:spLocks/>
            </p:cNvSpPr>
            <p:nvPr/>
          </p:nvSpPr>
          <p:spPr bwMode="auto">
            <a:xfrm>
              <a:off x="704" y="1946"/>
              <a:ext cx="590" cy="845"/>
            </a:xfrm>
            <a:custGeom>
              <a:avLst/>
              <a:gdLst/>
              <a:ahLst/>
              <a:cxnLst>
                <a:cxn ang="0">
                  <a:pos x="30" y="120"/>
                </a:cxn>
                <a:cxn ang="0">
                  <a:pos x="30" y="120"/>
                </a:cxn>
                <a:cxn ang="0">
                  <a:pos x="44" y="45"/>
                </a:cxn>
                <a:cxn ang="0">
                  <a:pos x="67" y="30"/>
                </a:cxn>
                <a:cxn ang="0">
                  <a:pos x="141" y="44"/>
                </a:cxn>
                <a:cxn ang="0">
                  <a:pos x="2235" y="3120"/>
                </a:cxn>
                <a:cxn ang="0">
                  <a:pos x="2221" y="3194"/>
                </a:cxn>
                <a:cxn ang="0">
                  <a:pos x="2198" y="3209"/>
                </a:cxn>
                <a:cxn ang="0">
                  <a:pos x="2124" y="3195"/>
                </a:cxn>
                <a:cxn ang="0">
                  <a:pos x="30" y="120"/>
                </a:cxn>
              </a:cxnLst>
              <a:rect l="0" t="0" r="r" b="b"/>
              <a:pathLst>
                <a:path w="2265" h="3239">
                  <a:moveTo>
                    <a:pt x="30" y="120"/>
                  </a:moveTo>
                  <a:lnTo>
                    <a:pt x="30" y="120"/>
                  </a:lnTo>
                  <a:cubicBezTo>
                    <a:pt x="30" y="120"/>
                    <a:pt x="0" y="76"/>
                    <a:pt x="44" y="45"/>
                  </a:cubicBezTo>
                  <a:lnTo>
                    <a:pt x="67" y="30"/>
                  </a:lnTo>
                  <a:cubicBezTo>
                    <a:pt x="67" y="30"/>
                    <a:pt x="111" y="0"/>
                    <a:pt x="141" y="44"/>
                  </a:cubicBezTo>
                  <a:lnTo>
                    <a:pt x="2235" y="3120"/>
                  </a:lnTo>
                  <a:cubicBezTo>
                    <a:pt x="2235" y="3120"/>
                    <a:pt x="2265" y="3164"/>
                    <a:pt x="2221" y="3194"/>
                  </a:cubicBezTo>
                  <a:lnTo>
                    <a:pt x="2198" y="3209"/>
                  </a:lnTo>
                  <a:cubicBezTo>
                    <a:pt x="2198" y="3209"/>
                    <a:pt x="2154" y="3239"/>
                    <a:pt x="2124" y="3195"/>
                  </a:cubicBezTo>
                  <a:lnTo>
                    <a:pt x="30" y="120"/>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35"/>
            <p:cNvSpPr>
              <a:spLocks/>
            </p:cNvSpPr>
            <p:nvPr/>
          </p:nvSpPr>
          <p:spPr bwMode="auto">
            <a:xfrm>
              <a:off x="1249" y="1946"/>
              <a:ext cx="592" cy="846"/>
            </a:xfrm>
            <a:custGeom>
              <a:avLst/>
              <a:gdLst/>
              <a:ahLst/>
              <a:cxnLst>
                <a:cxn ang="0">
                  <a:pos x="2239" y="120"/>
                </a:cxn>
                <a:cxn ang="0">
                  <a:pos x="2239" y="120"/>
                </a:cxn>
                <a:cxn ang="0">
                  <a:pos x="2225" y="45"/>
                </a:cxn>
                <a:cxn ang="0">
                  <a:pos x="2202" y="30"/>
                </a:cxn>
                <a:cxn ang="0">
                  <a:pos x="2128" y="44"/>
                </a:cxn>
                <a:cxn ang="0">
                  <a:pos x="30" y="3124"/>
                </a:cxn>
                <a:cxn ang="0">
                  <a:pos x="44" y="3198"/>
                </a:cxn>
                <a:cxn ang="0">
                  <a:pos x="67" y="3214"/>
                </a:cxn>
                <a:cxn ang="0">
                  <a:pos x="141" y="3200"/>
                </a:cxn>
                <a:cxn ang="0">
                  <a:pos x="2239" y="120"/>
                </a:cxn>
              </a:cxnLst>
              <a:rect l="0" t="0" r="r" b="b"/>
              <a:pathLst>
                <a:path w="2269" h="3244">
                  <a:moveTo>
                    <a:pt x="2239" y="120"/>
                  </a:moveTo>
                  <a:lnTo>
                    <a:pt x="2239" y="120"/>
                  </a:lnTo>
                  <a:cubicBezTo>
                    <a:pt x="2239" y="120"/>
                    <a:pt x="2269" y="76"/>
                    <a:pt x="2225" y="45"/>
                  </a:cubicBezTo>
                  <a:lnTo>
                    <a:pt x="2202" y="30"/>
                  </a:lnTo>
                  <a:cubicBezTo>
                    <a:pt x="2202" y="30"/>
                    <a:pt x="2158" y="0"/>
                    <a:pt x="2128" y="44"/>
                  </a:cubicBezTo>
                  <a:lnTo>
                    <a:pt x="30" y="3124"/>
                  </a:lnTo>
                  <a:cubicBezTo>
                    <a:pt x="30" y="3124"/>
                    <a:pt x="0" y="3168"/>
                    <a:pt x="44" y="3198"/>
                  </a:cubicBezTo>
                  <a:lnTo>
                    <a:pt x="67" y="3214"/>
                  </a:lnTo>
                  <a:cubicBezTo>
                    <a:pt x="67" y="3214"/>
                    <a:pt x="111" y="3244"/>
                    <a:pt x="141" y="3200"/>
                  </a:cubicBezTo>
                  <a:lnTo>
                    <a:pt x="2239" y="120"/>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36"/>
            <p:cNvSpPr>
              <a:spLocks/>
            </p:cNvSpPr>
            <p:nvPr/>
          </p:nvSpPr>
          <p:spPr bwMode="auto">
            <a:xfrm>
              <a:off x="1007" y="2011"/>
              <a:ext cx="530" cy="35"/>
            </a:xfrm>
            <a:custGeom>
              <a:avLst/>
              <a:gdLst/>
              <a:ahLst/>
              <a:cxnLst>
                <a:cxn ang="0">
                  <a:pos x="53" y="134"/>
                </a:cxn>
                <a:cxn ang="0">
                  <a:pos x="53" y="134"/>
                </a:cxn>
                <a:cxn ang="0">
                  <a:pos x="0" y="81"/>
                </a:cxn>
                <a:cxn ang="0">
                  <a:pos x="0" y="53"/>
                </a:cxn>
                <a:cxn ang="0">
                  <a:pos x="53" y="0"/>
                </a:cxn>
                <a:cxn ang="0">
                  <a:pos x="1977" y="0"/>
                </a:cxn>
                <a:cxn ang="0">
                  <a:pos x="2031" y="53"/>
                </a:cxn>
                <a:cxn ang="0">
                  <a:pos x="2031" y="81"/>
                </a:cxn>
                <a:cxn ang="0">
                  <a:pos x="1977" y="134"/>
                </a:cxn>
                <a:cxn ang="0">
                  <a:pos x="53" y="134"/>
                </a:cxn>
              </a:cxnLst>
              <a:rect l="0" t="0" r="r" b="b"/>
              <a:pathLst>
                <a:path w="2031" h="134">
                  <a:moveTo>
                    <a:pt x="53" y="134"/>
                  </a:moveTo>
                  <a:lnTo>
                    <a:pt x="53" y="134"/>
                  </a:lnTo>
                  <a:cubicBezTo>
                    <a:pt x="53" y="134"/>
                    <a:pt x="0" y="134"/>
                    <a:pt x="0" y="81"/>
                  </a:cubicBezTo>
                  <a:lnTo>
                    <a:pt x="0" y="53"/>
                  </a:lnTo>
                  <a:cubicBezTo>
                    <a:pt x="0" y="53"/>
                    <a:pt x="0" y="0"/>
                    <a:pt x="53" y="0"/>
                  </a:cubicBezTo>
                  <a:lnTo>
                    <a:pt x="1977" y="0"/>
                  </a:lnTo>
                  <a:cubicBezTo>
                    <a:pt x="1977" y="0"/>
                    <a:pt x="2031" y="0"/>
                    <a:pt x="2031" y="53"/>
                  </a:cubicBezTo>
                  <a:lnTo>
                    <a:pt x="2031" y="81"/>
                  </a:lnTo>
                  <a:cubicBezTo>
                    <a:pt x="2031" y="81"/>
                    <a:pt x="2031" y="134"/>
                    <a:pt x="1977" y="134"/>
                  </a:cubicBezTo>
                  <a:lnTo>
                    <a:pt x="53" y="134"/>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37"/>
            <p:cNvSpPr>
              <a:spLocks/>
            </p:cNvSpPr>
            <p:nvPr/>
          </p:nvSpPr>
          <p:spPr bwMode="auto">
            <a:xfrm>
              <a:off x="707" y="1943"/>
              <a:ext cx="327" cy="106"/>
            </a:xfrm>
            <a:custGeom>
              <a:avLst/>
              <a:gdLst/>
              <a:ahLst/>
              <a:cxnLst>
                <a:cxn ang="0">
                  <a:pos x="53" y="143"/>
                </a:cxn>
                <a:cxn ang="0">
                  <a:pos x="53" y="143"/>
                </a:cxn>
                <a:cxn ang="0">
                  <a:pos x="12" y="79"/>
                </a:cxn>
                <a:cxn ang="0">
                  <a:pos x="18" y="52"/>
                </a:cxn>
                <a:cxn ang="0">
                  <a:pos x="82" y="12"/>
                </a:cxn>
                <a:cxn ang="0">
                  <a:pos x="1205" y="261"/>
                </a:cxn>
                <a:cxn ang="0">
                  <a:pos x="1246" y="324"/>
                </a:cxn>
                <a:cxn ang="0">
                  <a:pos x="1240" y="351"/>
                </a:cxn>
                <a:cxn ang="0">
                  <a:pos x="1176" y="392"/>
                </a:cxn>
                <a:cxn ang="0">
                  <a:pos x="53" y="143"/>
                </a:cxn>
              </a:cxnLst>
              <a:rect l="0" t="0" r="r" b="b"/>
              <a:pathLst>
                <a:path w="1257" h="404">
                  <a:moveTo>
                    <a:pt x="53" y="143"/>
                  </a:moveTo>
                  <a:lnTo>
                    <a:pt x="53" y="143"/>
                  </a:lnTo>
                  <a:cubicBezTo>
                    <a:pt x="53" y="143"/>
                    <a:pt x="0" y="131"/>
                    <a:pt x="12" y="79"/>
                  </a:cubicBezTo>
                  <a:lnTo>
                    <a:pt x="18" y="52"/>
                  </a:lnTo>
                  <a:cubicBezTo>
                    <a:pt x="18" y="52"/>
                    <a:pt x="30" y="0"/>
                    <a:pt x="82" y="12"/>
                  </a:cubicBezTo>
                  <a:lnTo>
                    <a:pt x="1205" y="261"/>
                  </a:lnTo>
                  <a:cubicBezTo>
                    <a:pt x="1205" y="261"/>
                    <a:pt x="1257" y="272"/>
                    <a:pt x="1246" y="324"/>
                  </a:cubicBezTo>
                  <a:lnTo>
                    <a:pt x="1240" y="351"/>
                  </a:lnTo>
                  <a:cubicBezTo>
                    <a:pt x="1240" y="351"/>
                    <a:pt x="1228" y="404"/>
                    <a:pt x="1176" y="392"/>
                  </a:cubicBezTo>
                  <a:lnTo>
                    <a:pt x="53" y="143"/>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38"/>
            <p:cNvSpPr>
              <a:spLocks/>
            </p:cNvSpPr>
            <p:nvPr/>
          </p:nvSpPr>
          <p:spPr bwMode="auto">
            <a:xfrm>
              <a:off x="1508" y="1944"/>
              <a:ext cx="325" cy="104"/>
            </a:xfrm>
            <a:custGeom>
              <a:avLst/>
              <a:gdLst/>
              <a:ahLst/>
              <a:cxnLst>
                <a:cxn ang="0">
                  <a:pos x="1196" y="143"/>
                </a:cxn>
                <a:cxn ang="0">
                  <a:pos x="1196" y="143"/>
                </a:cxn>
                <a:cxn ang="0">
                  <a:pos x="1236" y="79"/>
                </a:cxn>
                <a:cxn ang="0">
                  <a:pos x="1230" y="52"/>
                </a:cxn>
                <a:cxn ang="0">
                  <a:pos x="1167" y="12"/>
                </a:cxn>
                <a:cxn ang="0">
                  <a:pos x="52" y="259"/>
                </a:cxn>
                <a:cxn ang="0">
                  <a:pos x="11" y="322"/>
                </a:cxn>
                <a:cxn ang="0">
                  <a:pos x="17" y="349"/>
                </a:cxn>
                <a:cxn ang="0">
                  <a:pos x="81" y="390"/>
                </a:cxn>
                <a:cxn ang="0">
                  <a:pos x="1196" y="143"/>
                </a:cxn>
              </a:cxnLst>
              <a:rect l="0" t="0" r="r" b="b"/>
              <a:pathLst>
                <a:path w="1248" h="401">
                  <a:moveTo>
                    <a:pt x="1196" y="143"/>
                  </a:moveTo>
                  <a:lnTo>
                    <a:pt x="1196" y="143"/>
                  </a:lnTo>
                  <a:cubicBezTo>
                    <a:pt x="1196" y="143"/>
                    <a:pt x="1248" y="131"/>
                    <a:pt x="1236" y="79"/>
                  </a:cubicBezTo>
                  <a:lnTo>
                    <a:pt x="1230" y="52"/>
                  </a:lnTo>
                  <a:cubicBezTo>
                    <a:pt x="1230" y="52"/>
                    <a:pt x="1219" y="0"/>
                    <a:pt x="1167" y="12"/>
                  </a:cubicBezTo>
                  <a:lnTo>
                    <a:pt x="52" y="259"/>
                  </a:lnTo>
                  <a:cubicBezTo>
                    <a:pt x="52" y="259"/>
                    <a:pt x="0" y="270"/>
                    <a:pt x="11" y="322"/>
                  </a:cubicBezTo>
                  <a:lnTo>
                    <a:pt x="17" y="349"/>
                  </a:lnTo>
                  <a:cubicBezTo>
                    <a:pt x="17" y="349"/>
                    <a:pt x="29" y="401"/>
                    <a:pt x="81" y="390"/>
                  </a:cubicBezTo>
                  <a:lnTo>
                    <a:pt x="1196" y="143"/>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39"/>
            <p:cNvSpPr>
              <a:spLocks/>
            </p:cNvSpPr>
            <p:nvPr/>
          </p:nvSpPr>
          <p:spPr bwMode="auto">
            <a:xfrm>
              <a:off x="1109" y="1786"/>
              <a:ext cx="325" cy="35"/>
            </a:xfrm>
            <a:custGeom>
              <a:avLst/>
              <a:gdLst/>
              <a:ahLst/>
              <a:cxnLst>
                <a:cxn ang="0">
                  <a:pos x="53" y="135"/>
                </a:cxn>
                <a:cxn ang="0">
                  <a:pos x="53" y="135"/>
                </a:cxn>
                <a:cxn ang="0">
                  <a:pos x="0" y="81"/>
                </a:cxn>
                <a:cxn ang="0">
                  <a:pos x="0" y="54"/>
                </a:cxn>
                <a:cxn ang="0">
                  <a:pos x="53" y="0"/>
                </a:cxn>
                <a:cxn ang="0">
                  <a:pos x="1195" y="0"/>
                </a:cxn>
                <a:cxn ang="0">
                  <a:pos x="1248" y="54"/>
                </a:cxn>
                <a:cxn ang="0">
                  <a:pos x="1248" y="81"/>
                </a:cxn>
                <a:cxn ang="0">
                  <a:pos x="1195" y="135"/>
                </a:cxn>
                <a:cxn ang="0">
                  <a:pos x="53" y="135"/>
                </a:cxn>
              </a:cxnLst>
              <a:rect l="0" t="0" r="r" b="b"/>
              <a:pathLst>
                <a:path w="1248" h="135">
                  <a:moveTo>
                    <a:pt x="53" y="135"/>
                  </a:moveTo>
                  <a:lnTo>
                    <a:pt x="53" y="135"/>
                  </a:lnTo>
                  <a:cubicBezTo>
                    <a:pt x="53" y="135"/>
                    <a:pt x="0" y="135"/>
                    <a:pt x="0" y="81"/>
                  </a:cubicBezTo>
                  <a:lnTo>
                    <a:pt x="0" y="54"/>
                  </a:lnTo>
                  <a:cubicBezTo>
                    <a:pt x="0" y="54"/>
                    <a:pt x="0" y="0"/>
                    <a:pt x="53" y="0"/>
                  </a:cubicBezTo>
                  <a:lnTo>
                    <a:pt x="1195" y="0"/>
                  </a:lnTo>
                  <a:cubicBezTo>
                    <a:pt x="1195" y="0"/>
                    <a:pt x="1248" y="0"/>
                    <a:pt x="1248" y="54"/>
                  </a:cubicBezTo>
                  <a:lnTo>
                    <a:pt x="1248" y="81"/>
                  </a:lnTo>
                  <a:cubicBezTo>
                    <a:pt x="1248" y="81"/>
                    <a:pt x="1248" y="135"/>
                    <a:pt x="1195" y="135"/>
                  </a:cubicBezTo>
                  <a:lnTo>
                    <a:pt x="53" y="135"/>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40"/>
            <p:cNvSpPr>
              <a:spLocks/>
            </p:cNvSpPr>
            <p:nvPr/>
          </p:nvSpPr>
          <p:spPr bwMode="auto">
            <a:xfrm>
              <a:off x="927" y="1749"/>
              <a:ext cx="212" cy="74"/>
            </a:xfrm>
            <a:custGeom>
              <a:avLst/>
              <a:gdLst/>
              <a:ahLst/>
              <a:cxnLst>
                <a:cxn ang="0">
                  <a:pos x="52" y="142"/>
                </a:cxn>
                <a:cxn ang="0">
                  <a:pos x="52" y="142"/>
                </a:cxn>
                <a:cxn ang="0">
                  <a:pos x="10" y="80"/>
                </a:cxn>
                <a:cxn ang="0">
                  <a:pos x="15" y="53"/>
                </a:cxn>
                <a:cxn ang="0">
                  <a:pos x="78" y="11"/>
                </a:cxn>
                <a:cxn ang="0">
                  <a:pos x="758" y="143"/>
                </a:cxn>
                <a:cxn ang="0">
                  <a:pos x="800" y="205"/>
                </a:cxn>
                <a:cxn ang="0">
                  <a:pos x="795" y="232"/>
                </a:cxn>
                <a:cxn ang="0">
                  <a:pos x="732" y="275"/>
                </a:cxn>
                <a:cxn ang="0">
                  <a:pos x="52" y="142"/>
                </a:cxn>
              </a:cxnLst>
              <a:rect l="0" t="0" r="r" b="b"/>
              <a:pathLst>
                <a:path w="810" h="285">
                  <a:moveTo>
                    <a:pt x="52" y="142"/>
                  </a:moveTo>
                  <a:lnTo>
                    <a:pt x="52" y="142"/>
                  </a:lnTo>
                  <a:cubicBezTo>
                    <a:pt x="52" y="142"/>
                    <a:pt x="0" y="132"/>
                    <a:pt x="10" y="80"/>
                  </a:cubicBezTo>
                  <a:lnTo>
                    <a:pt x="15" y="53"/>
                  </a:lnTo>
                  <a:cubicBezTo>
                    <a:pt x="15" y="53"/>
                    <a:pt x="26" y="0"/>
                    <a:pt x="78" y="11"/>
                  </a:cubicBezTo>
                  <a:lnTo>
                    <a:pt x="758" y="143"/>
                  </a:lnTo>
                  <a:cubicBezTo>
                    <a:pt x="758" y="143"/>
                    <a:pt x="810" y="153"/>
                    <a:pt x="800" y="205"/>
                  </a:cubicBezTo>
                  <a:lnTo>
                    <a:pt x="795" y="232"/>
                  </a:lnTo>
                  <a:cubicBezTo>
                    <a:pt x="795" y="232"/>
                    <a:pt x="784" y="285"/>
                    <a:pt x="732" y="275"/>
                  </a:cubicBezTo>
                  <a:lnTo>
                    <a:pt x="52" y="142"/>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41"/>
            <p:cNvSpPr>
              <a:spLocks/>
            </p:cNvSpPr>
            <p:nvPr/>
          </p:nvSpPr>
          <p:spPr bwMode="auto">
            <a:xfrm>
              <a:off x="1411" y="1749"/>
              <a:ext cx="207" cy="73"/>
            </a:xfrm>
            <a:custGeom>
              <a:avLst/>
              <a:gdLst/>
              <a:ahLst/>
              <a:cxnLst>
                <a:cxn ang="0">
                  <a:pos x="743" y="143"/>
                </a:cxn>
                <a:cxn ang="0">
                  <a:pos x="743" y="143"/>
                </a:cxn>
                <a:cxn ang="0">
                  <a:pos x="785" y="80"/>
                </a:cxn>
                <a:cxn ang="0">
                  <a:pos x="779" y="53"/>
                </a:cxn>
                <a:cxn ang="0">
                  <a:pos x="717" y="11"/>
                </a:cxn>
                <a:cxn ang="0">
                  <a:pos x="52" y="140"/>
                </a:cxn>
                <a:cxn ang="0">
                  <a:pos x="10" y="202"/>
                </a:cxn>
                <a:cxn ang="0">
                  <a:pos x="15" y="230"/>
                </a:cxn>
                <a:cxn ang="0">
                  <a:pos x="78" y="272"/>
                </a:cxn>
                <a:cxn ang="0">
                  <a:pos x="743" y="143"/>
                </a:cxn>
              </a:cxnLst>
              <a:rect l="0" t="0" r="r" b="b"/>
              <a:pathLst>
                <a:path w="795" h="282">
                  <a:moveTo>
                    <a:pt x="743" y="143"/>
                  </a:moveTo>
                  <a:lnTo>
                    <a:pt x="743" y="143"/>
                  </a:lnTo>
                  <a:cubicBezTo>
                    <a:pt x="743" y="143"/>
                    <a:pt x="795" y="132"/>
                    <a:pt x="785" y="80"/>
                  </a:cubicBezTo>
                  <a:lnTo>
                    <a:pt x="779" y="53"/>
                  </a:lnTo>
                  <a:cubicBezTo>
                    <a:pt x="779" y="53"/>
                    <a:pt x="769" y="0"/>
                    <a:pt x="717" y="11"/>
                  </a:cubicBezTo>
                  <a:lnTo>
                    <a:pt x="52" y="140"/>
                  </a:lnTo>
                  <a:cubicBezTo>
                    <a:pt x="52" y="140"/>
                    <a:pt x="0" y="150"/>
                    <a:pt x="10" y="202"/>
                  </a:cubicBezTo>
                  <a:lnTo>
                    <a:pt x="15" y="230"/>
                  </a:lnTo>
                  <a:cubicBezTo>
                    <a:pt x="15" y="230"/>
                    <a:pt x="25" y="282"/>
                    <a:pt x="78" y="272"/>
                  </a:cubicBezTo>
                  <a:lnTo>
                    <a:pt x="743" y="143"/>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42"/>
            <p:cNvSpPr>
              <a:spLocks/>
            </p:cNvSpPr>
            <p:nvPr/>
          </p:nvSpPr>
          <p:spPr bwMode="auto">
            <a:xfrm>
              <a:off x="998" y="1793"/>
              <a:ext cx="149" cy="246"/>
            </a:xfrm>
            <a:custGeom>
              <a:avLst/>
              <a:gdLst/>
              <a:ahLst/>
              <a:cxnLst>
                <a:cxn ang="0">
                  <a:pos x="24" y="834"/>
                </a:cxn>
                <a:cxn ang="0">
                  <a:pos x="24" y="834"/>
                </a:cxn>
                <a:cxn ang="0">
                  <a:pos x="47" y="906"/>
                </a:cxn>
                <a:cxn ang="0">
                  <a:pos x="72" y="918"/>
                </a:cxn>
                <a:cxn ang="0">
                  <a:pos x="144" y="895"/>
                </a:cxn>
                <a:cxn ang="0">
                  <a:pos x="544" y="109"/>
                </a:cxn>
                <a:cxn ang="0">
                  <a:pos x="521" y="37"/>
                </a:cxn>
                <a:cxn ang="0">
                  <a:pos x="496" y="24"/>
                </a:cxn>
                <a:cxn ang="0">
                  <a:pos x="425" y="48"/>
                </a:cxn>
                <a:cxn ang="0">
                  <a:pos x="24" y="834"/>
                </a:cxn>
              </a:cxnLst>
              <a:rect l="0" t="0" r="r" b="b"/>
              <a:pathLst>
                <a:path w="569" h="943">
                  <a:moveTo>
                    <a:pt x="24" y="834"/>
                  </a:moveTo>
                  <a:lnTo>
                    <a:pt x="24" y="834"/>
                  </a:lnTo>
                  <a:cubicBezTo>
                    <a:pt x="24" y="834"/>
                    <a:pt x="0" y="882"/>
                    <a:pt x="47" y="906"/>
                  </a:cubicBezTo>
                  <a:lnTo>
                    <a:pt x="72" y="918"/>
                  </a:lnTo>
                  <a:cubicBezTo>
                    <a:pt x="72" y="918"/>
                    <a:pt x="119" y="943"/>
                    <a:pt x="144" y="895"/>
                  </a:cubicBezTo>
                  <a:lnTo>
                    <a:pt x="544" y="109"/>
                  </a:lnTo>
                  <a:cubicBezTo>
                    <a:pt x="544" y="109"/>
                    <a:pt x="569" y="61"/>
                    <a:pt x="521" y="37"/>
                  </a:cubicBezTo>
                  <a:lnTo>
                    <a:pt x="496" y="24"/>
                  </a:lnTo>
                  <a:cubicBezTo>
                    <a:pt x="496" y="24"/>
                    <a:pt x="449" y="0"/>
                    <a:pt x="425" y="48"/>
                  </a:cubicBezTo>
                  <a:lnTo>
                    <a:pt x="24" y="834"/>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43"/>
            <p:cNvSpPr>
              <a:spLocks/>
            </p:cNvSpPr>
            <p:nvPr/>
          </p:nvSpPr>
          <p:spPr bwMode="auto">
            <a:xfrm>
              <a:off x="1401" y="1793"/>
              <a:ext cx="148" cy="246"/>
            </a:xfrm>
            <a:custGeom>
              <a:avLst/>
              <a:gdLst/>
              <a:ahLst/>
              <a:cxnLst>
                <a:cxn ang="0">
                  <a:pos x="545" y="834"/>
                </a:cxn>
                <a:cxn ang="0">
                  <a:pos x="545" y="834"/>
                </a:cxn>
                <a:cxn ang="0">
                  <a:pos x="522" y="906"/>
                </a:cxn>
                <a:cxn ang="0">
                  <a:pos x="497" y="918"/>
                </a:cxn>
                <a:cxn ang="0">
                  <a:pos x="425" y="895"/>
                </a:cxn>
                <a:cxn ang="0">
                  <a:pos x="25" y="109"/>
                </a:cxn>
                <a:cxn ang="0">
                  <a:pos x="48" y="37"/>
                </a:cxn>
                <a:cxn ang="0">
                  <a:pos x="73" y="24"/>
                </a:cxn>
                <a:cxn ang="0">
                  <a:pos x="144" y="48"/>
                </a:cxn>
                <a:cxn ang="0">
                  <a:pos x="545" y="834"/>
                </a:cxn>
              </a:cxnLst>
              <a:rect l="0" t="0" r="r" b="b"/>
              <a:pathLst>
                <a:path w="569" h="943">
                  <a:moveTo>
                    <a:pt x="545" y="834"/>
                  </a:moveTo>
                  <a:lnTo>
                    <a:pt x="545" y="834"/>
                  </a:lnTo>
                  <a:cubicBezTo>
                    <a:pt x="545" y="834"/>
                    <a:pt x="569" y="882"/>
                    <a:pt x="522" y="906"/>
                  </a:cubicBezTo>
                  <a:lnTo>
                    <a:pt x="497" y="918"/>
                  </a:lnTo>
                  <a:cubicBezTo>
                    <a:pt x="497" y="918"/>
                    <a:pt x="450" y="943"/>
                    <a:pt x="425" y="895"/>
                  </a:cubicBezTo>
                  <a:lnTo>
                    <a:pt x="25" y="109"/>
                  </a:lnTo>
                  <a:cubicBezTo>
                    <a:pt x="25" y="109"/>
                    <a:pt x="0" y="61"/>
                    <a:pt x="48" y="37"/>
                  </a:cubicBezTo>
                  <a:lnTo>
                    <a:pt x="73" y="24"/>
                  </a:lnTo>
                  <a:cubicBezTo>
                    <a:pt x="73" y="24"/>
                    <a:pt x="120" y="0"/>
                    <a:pt x="144" y="48"/>
                  </a:cubicBezTo>
                  <a:lnTo>
                    <a:pt x="545" y="834"/>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44"/>
            <p:cNvSpPr>
              <a:spLocks/>
            </p:cNvSpPr>
            <p:nvPr/>
          </p:nvSpPr>
          <p:spPr bwMode="auto">
            <a:xfrm>
              <a:off x="1254" y="2021"/>
              <a:ext cx="289" cy="736"/>
            </a:xfrm>
            <a:custGeom>
              <a:avLst/>
              <a:gdLst/>
              <a:ahLst/>
              <a:cxnLst>
                <a:cxn ang="0">
                  <a:pos x="1093" y="95"/>
                </a:cxn>
                <a:cxn ang="0">
                  <a:pos x="1093" y="95"/>
                </a:cxn>
                <a:cxn ang="0">
                  <a:pos x="1060" y="27"/>
                </a:cxn>
                <a:cxn ang="0">
                  <a:pos x="1034" y="17"/>
                </a:cxn>
                <a:cxn ang="0">
                  <a:pos x="966" y="50"/>
                </a:cxn>
                <a:cxn ang="0">
                  <a:pos x="18" y="2727"/>
                </a:cxn>
                <a:cxn ang="0">
                  <a:pos x="50" y="2795"/>
                </a:cxn>
                <a:cxn ang="0">
                  <a:pos x="76" y="2804"/>
                </a:cxn>
                <a:cxn ang="0">
                  <a:pos x="145" y="2772"/>
                </a:cxn>
                <a:cxn ang="0">
                  <a:pos x="1093" y="95"/>
                </a:cxn>
              </a:cxnLst>
              <a:rect l="0" t="0" r="r" b="b"/>
              <a:pathLst>
                <a:path w="1110" h="2822">
                  <a:moveTo>
                    <a:pt x="1093" y="95"/>
                  </a:moveTo>
                  <a:lnTo>
                    <a:pt x="1093" y="95"/>
                  </a:lnTo>
                  <a:cubicBezTo>
                    <a:pt x="1093" y="95"/>
                    <a:pt x="1110" y="45"/>
                    <a:pt x="1060" y="27"/>
                  </a:cubicBezTo>
                  <a:lnTo>
                    <a:pt x="1034" y="17"/>
                  </a:lnTo>
                  <a:cubicBezTo>
                    <a:pt x="1034" y="17"/>
                    <a:pt x="984" y="0"/>
                    <a:pt x="966" y="50"/>
                  </a:cubicBezTo>
                  <a:lnTo>
                    <a:pt x="18" y="2727"/>
                  </a:lnTo>
                  <a:cubicBezTo>
                    <a:pt x="18" y="2727"/>
                    <a:pt x="0" y="2777"/>
                    <a:pt x="50" y="2795"/>
                  </a:cubicBezTo>
                  <a:lnTo>
                    <a:pt x="76" y="2804"/>
                  </a:lnTo>
                  <a:cubicBezTo>
                    <a:pt x="76" y="2804"/>
                    <a:pt x="127" y="2822"/>
                    <a:pt x="145" y="2772"/>
                  </a:cubicBezTo>
                  <a:lnTo>
                    <a:pt x="1093" y="95"/>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45"/>
            <p:cNvSpPr>
              <a:spLocks/>
            </p:cNvSpPr>
            <p:nvPr/>
          </p:nvSpPr>
          <p:spPr bwMode="auto">
            <a:xfrm>
              <a:off x="1001" y="2021"/>
              <a:ext cx="290" cy="736"/>
            </a:xfrm>
            <a:custGeom>
              <a:avLst/>
              <a:gdLst/>
              <a:ahLst/>
              <a:cxnLst>
                <a:cxn ang="0">
                  <a:pos x="18" y="95"/>
                </a:cxn>
                <a:cxn ang="0">
                  <a:pos x="18" y="95"/>
                </a:cxn>
                <a:cxn ang="0">
                  <a:pos x="50" y="27"/>
                </a:cxn>
                <a:cxn ang="0">
                  <a:pos x="76" y="17"/>
                </a:cxn>
                <a:cxn ang="0">
                  <a:pos x="144" y="50"/>
                </a:cxn>
                <a:cxn ang="0">
                  <a:pos x="1092" y="2727"/>
                </a:cxn>
                <a:cxn ang="0">
                  <a:pos x="1060" y="2795"/>
                </a:cxn>
                <a:cxn ang="0">
                  <a:pos x="1034" y="2804"/>
                </a:cxn>
                <a:cxn ang="0">
                  <a:pos x="966" y="2772"/>
                </a:cxn>
                <a:cxn ang="0">
                  <a:pos x="18" y="95"/>
                </a:cxn>
              </a:cxnLst>
              <a:rect l="0" t="0" r="r" b="b"/>
              <a:pathLst>
                <a:path w="1110" h="2822">
                  <a:moveTo>
                    <a:pt x="18" y="95"/>
                  </a:moveTo>
                  <a:lnTo>
                    <a:pt x="18" y="95"/>
                  </a:lnTo>
                  <a:cubicBezTo>
                    <a:pt x="18" y="95"/>
                    <a:pt x="0" y="45"/>
                    <a:pt x="50" y="27"/>
                  </a:cubicBezTo>
                  <a:lnTo>
                    <a:pt x="76" y="17"/>
                  </a:lnTo>
                  <a:cubicBezTo>
                    <a:pt x="76" y="17"/>
                    <a:pt x="126" y="0"/>
                    <a:pt x="144" y="50"/>
                  </a:cubicBezTo>
                  <a:lnTo>
                    <a:pt x="1092" y="2727"/>
                  </a:lnTo>
                  <a:cubicBezTo>
                    <a:pt x="1092" y="2727"/>
                    <a:pt x="1110" y="2777"/>
                    <a:pt x="1060" y="2795"/>
                  </a:cubicBezTo>
                  <a:lnTo>
                    <a:pt x="1034" y="2804"/>
                  </a:lnTo>
                  <a:cubicBezTo>
                    <a:pt x="1034" y="2804"/>
                    <a:pt x="983" y="2822"/>
                    <a:pt x="966" y="2772"/>
                  </a:cubicBezTo>
                  <a:lnTo>
                    <a:pt x="18" y="95"/>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p:txBody>
          <a:bodyPr>
            <a:normAutofit/>
          </a:bodyPr>
          <a:lstStyle/>
          <a:p>
            <a:r>
              <a:rPr lang="en-US" sz="4300" dirty="0" smtClean="0"/>
              <a:t>E. Data Gathering Sessions</a:t>
            </a:r>
            <a:endParaRPr lang="en-US" sz="4300" dirty="0"/>
          </a:p>
        </p:txBody>
      </p:sp>
      <p:sp>
        <p:nvSpPr>
          <p:cNvPr id="3" name="Content Placeholder 2"/>
          <p:cNvSpPr>
            <a:spLocks noGrp="1"/>
          </p:cNvSpPr>
          <p:nvPr>
            <p:ph idx="1"/>
          </p:nvPr>
        </p:nvSpPr>
        <p:spPr/>
        <p:txBody>
          <a:bodyPr>
            <a:normAutofit/>
          </a:bodyPr>
          <a:lstStyle/>
          <a:p>
            <a:pPr marL="0" indent="0">
              <a:buNone/>
            </a:pPr>
            <a:r>
              <a:rPr lang="en-US" sz="2800" dirty="0" smtClean="0">
                <a:solidFill>
                  <a:srgbClr val="1F497D"/>
                </a:solidFill>
              </a:rPr>
              <a:t>A facilitative consultant recognizes facilitation as a powerful tool for helping people reach better decisions, often faster, with much higher levels of buy-in and commitment.</a:t>
            </a: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10-13</a:t>
            </a:r>
            <a:endParaRPr lang="en-US" sz="1400" dirty="0">
              <a:solidFill>
                <a:srgbClr val="002C54"/>
              </a:solidFill>
              <a:latin typeface="Arial Black" pitchFamily="34" charset="0"/>
            </a:endParaRPr>
          </a:p>
        </p:txBody>
      </p:sp>
      <p:sp>
        <p:nvSpPr>
          <p:cNvPr id="2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28</a:t>
            </a:fld>
            <a:endParaRPr lang="en-US" dirty="0"/>
          </a:p>
        </p:txBody>
      </p:sp>
    </p:spTree>
    <p:extLst>
      <p:ext uri="{BB962C8B-B14F-4D97-AF65-F5344CB8AC3E}">
        <p14:creationId xmlns:p14="http://schemas.microsoft.com/office/powerpoint/2010/main" val="388503694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F. Managing Scope</a:t>
            </a:r>
          </a:p>
        </p:txBody>
      </p:sp>
      <p:sp>
        <p:nvSpPr>
          <p:cNvPr id="3" name="Content Placeholder 2"/>
          <p:cNvSpPr>
            <a:spLocks noGrp="1"/>
          </p:cNvSpPr>
          <p:nvPr>
            <p:ph idx="1"/>
          </p:nvPr>
        </p:nvSpPr>
        <p:spPr/>
        <p:txBody>
          <a:bodyPr>
            <a:normAutofit lnSpcReduction="10000"/>
          </a:bodyPr>
          <a:lstStyle/>
          <a:p>
            <a:pPr marL="0" indent="0">
              <a:buNone/>
            </a:pPr>
            <a:r>
              <a:rPr lang="en-US" sz="2800" dirty="0" smtClean="0">
                <a:solidFill>
                  <a:srgbClr val="1F497D"/>
                </a:solidFill>
              </a:rPr>
              <a:t>Many projects fail because </a:t>
            </a:r>
            <a:br>
              <a:rPr lang="en-US" sz="2800" dirty="0" smtClean="0">
                <a:solidFill>
                  <a:srgbClr val="1F497D"/>
                </a:solidFill>
              </a:rPr>
            </a:br>
            <a:r>
              <a:rPr lang="en-US" sz="2800" dirty="0" smtClean="0">
                <a:solidFill>
                  <a:srgbClr val="1F497D"/>
                </a:solidFill>
              </a:rPr>
              <a:t>scope is not tightly controlled. </a:t>
            </a:r>
            <a:br>
              <a:rPr lang="en-US" sz="2800" dirty="0" smtClean="0">
                <a:solidFill>
                  <a:srgbClr val="1F497D"/>
                </a:solidFill>
              </a:rPr>
            </a:br>
            <a:r>
              <a:rPr lang="en-US" sz="2800" dirty="0" smtClean="0">
                <a:solidFill>
                  <a:srgbClr val="1F497D"/>
                </a:solidFill>
              </a:rPr>
              <a:t>What starts out as a simple </a:t>
            </a:r>
            <a:br>
              <a:rPr lang="en-US" sz="2800" dirty="0" smtClean="0">
                <a:solidFill>
                  <a:srgbClr val="1F497D"/>
                </a:solidFill>
              </a:rPr>
            </a:br>
            <a:r>
              <a:rPr lang="en-US" sz="2800" dirty="0" smtClean="0">
                <a:solidFill>
                  <a:srgbClr val="1F497D"/>
                </a:solidFill>
              </a:rPr>
              <a:t>review of order entry may </a:t>
            </a:r>
            <a:br>
              <a:rPr lang="en-US" sz="2800" dirty="0" smtClean="0">
                <a:solidFill>
                  <a:srgbClr val="1F497D"/>
                </a:solidFill>
              </a:rPr>
            </a:br>
            <a:r>
              <a:rPr lang="en-US" sz="2800" dirty="0" smtClean="0">
                <a:solidFill>
                  <a:srgbClr val="1F497D"/>
                </a:solidFill>
              </a:rPr>
              <a:t>creep into warehousing, </a:t>
            </a:r>
            <a:br>
              <a:rPr lang="en-US" sz="2800" dirty="0" smtClean="0">
                <a:solidFill>
                  <a:srgbClr val="1F497D"/>
                </a:solidFill>
              </a:rPr>
            </a:br>
            <a:r>
              <a:rPr lang="en-US" sz="2800" dirty="0" smtClean="0">
                <a:solidFill>
                  <a:srgbClr val="1F497D"/>
                </a:solidFill>
              </a:rPr>
              <a:t>shipping and receiving, etc. </a:t>
            </a:r>
            <a:br>
              <a:rPr lang="en-US" sz="2800" dirty="0" smtClean="0">
                <a:solidFill>
                  <a:srgbClr val="1F497D"/>
                </a:solidFill>
              </a:rPr>
            </a:br>
            <a:r>
              <a:rPr lang="en-US" sz="2800" dirty="0" smtClean="0">
                <a:solidFill>
                  <a:srgbClr val="1F497D"/>
                </a:solidFill>
              </a:rPr>
              <a:t>“Scope creep” is the name </a:t>
            </a:r>
            <a:br>
              <a:rPr lang="en-US" sz="2800" dirty="0" smtClean="0">
                <a:solidFill>
                  <a:srgbClr val="1F497D"/>
                </a:solidFill>
              </a:rPr>
            </a:br>
            <a:r>
              <a:rPr lang="en-US" sz="2800" dirty="0" smtClean="0">
                <a:solidFill>
                  <a:srgbClr val="1F497D"/>
                </a:solidFill>
              </a:rPr>
              <a:t>given to this pesky </a:t>
            </a:r>
            <a:br>
              <a:rPr lang="en-US" sz="2800" dirty="0" smtClean="0">
                <a:solidFill>
                  <a:srgbClr val="1F497D"/>
                </a:solidFill>
              </a:rPr>
            </a:br>
            <a:r>
              <a:rPr lang="en-US" sz="2800" dirty="0" smtClean="0">
                <a:solidFill>
                  <a:srgbClr val="1F497D"/>
                </a:solidFill>
              </a:rPr>
              <a:t>tendency that projects have.</a:t>
            </a:r>
          </a:p>
          <a:p>
            <a:r>
              <a:rPr lang="en-US" sz="2800" dirty="0" smtClean="0">
                <a:solidFill>
                  <a:srgbClr val="1F497D"/>
                </a:solidFill>
              </a:rPr>
              <a:t>Define a scope change process.</a:t>
            </a:r>
          </a:p>
          <a:p>
            <a:r>
              <a:rPr lang="en-US" sz="2800" dirty="0" smtClean="0">
                <a:solidFill>
                  <a:srgbClr val="1F497D"/>
                </a:solidFill>
              </a:rPr>
              <a:t>Use the “Yes, and…” technique.</a:t>
            </a:r>
          </a:p>
          <a:p>
            <a:pPr marL="0" indent="0">
              <a:buNone/>
            </a:pPr>
            <a:endParaRPr lang="en-US" sz="2400" dirty="0" smtClean="0">
              <a:solidFill>
                <a:srgbClr val="1F497D"/>
              </a:solidFill>
            </a:endParaRPr>
          </a:p>
        </p:txBody>
      </p:sp>
      <p:sp>
        <p:nvSpPr>
          <p:cNvPr id="6" name="TextBox 5"/>
          <p:cNvSpPr txBox="1"/>
          <p:nvPr/>
        </p:nvSpPr>
        <p:spPr>
          <a:xfrm>
            <a:off x="8754150" y="5272101"/>
            <a:ext cx="389850" cy="830997"/>
          </a:xfrm>
          <a:prstGeom prst="rect">
            <a:avLst/>
          </a:prstGeom>
          <a:noFill/>
        </p:spPr>
        <p:txBody>
          <a:bodyPr wrap="squar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10-14</a:t>
            </a:r>
            <a:endParaRPr lang="en-US" sz="1400" dirty="0">
              <a:solidFill>
                <a:srgbClr val="002C54"/>
              </a:solidFill>
              <a:latin typeface="Arial Black" pitchFamily="34" charset="0"/>
            </a:endParaRPr>
          </a:p>
        </p:txBody>
      </p:sp>
      <p:pic>
        <p:nvPicPr>
          <p:cNvPr id="124" name="Picture 123"/>
          <p:cNvPicPr>
            <a:picLocks noChangeAspect="1"/>
          </p:cNvPicPr>
          <p:nvPr/>
        </p:nvPicPr>
        <p:blipFill>
          <a:blip r:embed="rId3"/>
          <a:stretch>
            <a:fillRect/>
          </a:stretch>
        </p:blipFill>
        <p:spPr>
          <a:xfrm>
            <a:off x="2348252" y="4875178"/>
            <a:ext cx="593983" cy="509128"/>
          </a:xfrm>
          <a:prstGeom prst="rect">
            <a:avLst/>
          </a:prstGeom>
        </p:spPr>
      </p:pic>
      <p:sp>
        <p:nvSpPr>
          <p:cNvPr id="2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29</a:t>
            </a:fld>
            <a:endParaRPr lang="en-US" dirty="0"/>
          </a:p>
        </p:txBody>
      </p:sp>
      <p:grpSp>
        <p:nvGrpSpPr>
          <p:cNvPr id="75" name="Group 74"/>
          <p:cNvGrpSpPr/>
          <p:nvPr/>
        </p:nvGrpSpPr>
        <p:grpSpPr>
          <a:xfrm>
            <a:off x="4912465" y="963576"/>
            <a:ext cx="4103566" cy="4541884"/>
            <a:chOff x="4912465" y="963576"/>
            <a:chExt cx="4103566" cy="4541884"/>
          </a:xfrm>
        </p:grpSpPr>
        <p:grpSp>
          <p:nvGrpSpPr>
            <p:cNvPr id="93" name="Group 92"/>
            <p:cNvGrpSpPr/>
            <p:nvPr/>
          </p:nvGrpSpPr>
          <p:grpSpPr>
            <a:xfrm>
              <a:off x="4912465" y="963576"/>
              <a:ext cx="4103566" cy="4541884"/>
              <a:chOff x="4912465" y="963576"/>
              <a:chExt cx="4103566" cy="4541884"/>
            </a:xfrm>
          </p:grpSpPr>
          <p:grpSp>
            <p:nvGrpSpPr>
              <p:cNvPr id="56" name="Group 55"/>
              <p:cNvGrpSpPr/>
              <p:nvPr/>
            </p:nvGrpSpPr>
            <p:grpSpPr>
              <a:xfrm>
                <a:off x="4912465" y="968996"/>
                <a:ext cx="4094458" cy="4536464"/>
                <a:chOff x="2972679" y="2709291"/>
                <a:chExt cx="3761708" cy="4167793"/>
              </a:xfrm>
            </p:grpSpPr>
            <p:sp>
              <p:nvSpPr>
                <p:cNvPr id="54" name="Freeform 53"/>
                <p:cNvSpPr/>
                <p:nvPr/>
              </p:nvSpPr>
              <p:spPr>
                <a:xfrm rot="3600000" flipH="1" flipV="1">
                  <a:off x="3913315" y="4315800"/>
                  <a:ext cx="1880436" cy="3242131"/>
                </a:xfrm>
                <a:custGeom>
                  <a:avLst/>
                  <a:gdLst>
                    <a:gd name="connsiteX0" fmla="*/ 0 w 3760872"/>
                    <a:gd name="connsiteY0" fmla="*/ 3242131 h 3242131"/>
                    <a:gd name="connsiteX1" fmla="*/ 1880436 w 3760872"/>
                    <a:gd name="connsiteY1" fmla="*/ 0 h 3242131"/>
                    <a:gd name="connsiteX2" fmla="*/ 3760872 w 3760872"/>
                    <a:gd name="connsiteY2" fmla="*/ 3242131 h 3242131"/>
                    <a:gd name="connsiteX3" fmla="*/ 0 w 3760872"/>
                    <a:gd name="connsiteY3" fmla="*/ 3242131 h 3242131"/>
                    <a:gd name="connsiteX0" fmla="*/ 0 w 1880436"/>
                    <a:gd name="connsiteY0" fmla="*/ 3242131 h 3242131"/>
                    <a:gd name="connsiteX1" fmla="*/ 1880436 w 1880436"/>
                    <a:gd name="connsiteY1" fmla="*/ 0 h 3242131"/>
                    <a:gd name="connsiteX2" fmla="*/ 1880436 w 1880436"/>
                    <a:gd name="connsiteY2" fmla="*/ 2202947 h 3242131"/>
                    <a:gd name="connsiteX3" fmla="*/ 0 w 1880436"/>
                    <a:gd name="connsiteY3" fmla="*/ 3242131 h 3242131"/>
                  </a:gdLst>
                  <a:ahLst/>
                  <a:cxnLst>
                    <a:cxn ang="0">
                      <a:pos x="connsiteX0" y="connsiteY0"/>
                    </a:cxn>
                    <a:cxn ang="0">
                      <a:pos x="connsiteX1" y="connsiteY1"/>
                    </a:cxn>
                    <a:cxn ang="0">
                      <a:pos x="connsiteX2" y="connsiteY2"/>
                    </a:cxn>
                    <a:cxn ang="0">
                      <a:pos x="connsiteX3" y="connsiteY3"/>
                    </a:cxn>
                  </a:cxnLst>
                  <a:rect l="l" t="t" r="r" b="b"/>
                  <a:pathLst>
                    <a:path w="1880436" h="3242131">
                      <a:moveTo>
                        <a:pt x="0" y="3242131"/>
                      </a:moveTo>
                      <a:lnTo>
                        <a:pt x="1880436" y="0"/>
                      </a:lnTo>
                      <a:lnTo>
                        <a:pt x="1880436" y="2202947"/>
                      </a:lnTo>
                      <a:lnTo>
                        <a:pt x="0" y="324213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Freeform 51"/>
                <p:cNvSpPr/>
                <p:nvPr/>
              </p:nvSpPr>
              <p:spPr>
                <a:xfrm>
                  <a:off x="2972679" y="2709291"/>
                  <a:ext cx="1880436" cy="3242131"/>
                </a:xfrm>
                <a:custGeom>
                  <a:avLst/>
                  <a:gdLst>
                    <a:gd name="connsiteX0" fmla="*/ 0 w 3760872"/>
                    <a:gd name="connsiteY0" fmla="*/ 3242131 h 3242131"/>
                    <a:gd name="connsiteX1" fmla="*/ 1880436 w 3760872"/>
                    <a:gd name="connsiteY1" fmla="*/ 0 h 3242131"/>
                    <a:gd name="connsiteX2" fmla="*/ 3760872 w 3760872"/>
                    <a:gd name="connsiteY2" fmla="*/ 3242131 h 3242131"/>
                    <a:gd name="connsiteX3" fmla="*/ 0 w 3760872"/>
                    <a:gd name="connsiteY3" fmla="*/ 3242131 h 3242131"/>
                    <a:gd name="connsiteX0" fmla="*/ 0 w 1880436"/>
                    <a:gd name="connsiteY0" fmla="*/ 3242131 h 3242131"/>
                    <a:gd name="connsiteX1" fmla="*/ 1880436 w 1880436"/>
                    <a:gd name="connsiteY1" fmla="*/ 0 h 3242131"/>
                    <a:gd name="connsiteX2" fmla="*/ 1880436 w 1880436"/>
                    <a:gd name="connsiteY2" fmla="*/ 2202947 h 3242131"/>
                    <a:gd name="connsiteX3" fmla="*/ 0 w 1880436"/>
                    <a:gd name="connsiteY3" fmla="*/ 3242131 h 3242131"/>
                  </a:gdLst>
                  <a:ahLst/>
                  <a:cxnLst>
                    <a:cxn ang="0">
                      <a:pos x="connsiteX0" y="connsiteY0"/>
                    </a:cxn>
                    <a:cxn ang="0">
                      <a:pos x="connsiteX1" y="connsiteY1"/>
                    </a:cxn>
                    <a:cxn ang="0">
                      <a:pos x="connsiteX2" y="connsiteY2"/>
                    </a:cxn>
                    <a:cxn ang="0">
                      <a:pos x="connsiteX3" y="connsiteY3"/>
                    </a:cxn>
                  </a:cxnLst>
                  <a:rect l="l" t="t" r="r" b="b"/>
                  <a:pathLst>
                    <a:path w="1880436" h="3242131">
                      <a:moveTo>
                        <a:pt x="0" y="3242131"/>
                      </a:moveTo>
                      <a:lnTo>
                        <a:pt x="1880436" y="0"/>
                      </a:lnTo>
                      <a:lnTo>
                        <a:pt x="1880436" y="2202947"/>
                      </a:lnTo>
                      <a:lnTo>
                        <a:pt x="0" y="3242131"/>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Freeform 52"/>
                <p:cNvSpPr/>
                <p:nvPr/>
              </p:nvSpPr>
              <p:spPr>
                <a:xfrm flipH="1">
                  <a:off x="4853951" y="2709291"/>
                  <a:ext cx="1880436" cy="3242131"/>
                </a:xfrm>
                <a:custGeom>
                  <a:avLst/>
                  <a:gdLst>
                    <a:gd name="connsiteX0" fmla="*/ 0 w 3760872"/>
                    <a:gd name="connsiteY0" fmla="*/ 3242131 h 3242131"/>
                    <a:gd name="connsiteX1" fmla="*/ 1880436 w 3760872"/>
                    <a:gd name="connsiteY1" fmla="*/ 0 h 3242131"/>
                    <a:gd name="connsiteX2" fmla="*/ 3760872 w 3760872"/>
                    <a:gd name="connsiteY2" fmla="*/ 3242131 h 3242131"/>
                    <a:gd name="connsiteX3" fmla="*/ 0 w 3760872"/>
                    <a:gd name="connsiteY3" fmla="*/ 3242131 h 3242131"/>
                    <a:gd name="connsiteX0" fmla="*/ 0 w 1880436"/>
                    <a:gd name="connsiteY0" fmla="*/ 3242131 h 3242131"/>
                    <a:gd name="connsiteX1" fmla="*/ 1880436 w 1880436"/>
                    <a:gd name="connsiteY1" fmla="*/ 0 h 3242131"/>
                    <a:gd name="connsiteX2" fmla="*/ 1880436 w 1880436"/>
                    <a:gd name="connsiteY2" fmla="*/ 2202947 h 3242131"/>
                    <a:gd name="connsiteX3" fmla="*/ 0 w 1880436"/>
                    <a:gd name="connsiteY3" fmla="*/ 3242131 h 3242131"/>
                  </a:gdLst>
                  <a:ahLst/>
                  <a:cxnLst>
                    <a:cxn ang="0">
                      <a:pos x="connsiteX0" y="connsiteY0"/>
                    </a:cxn>
                    <a:cxn ang="0">
                      <a:pos x="connsiteX1" y="connsiteY1"/>
                    </a:cxn>
                    <a:cxn ang="0">
                      <a:pos x="connsiteX2" y="connsiteY2"/>
                    </a:cxn>
                    <a:cxn ang="0">
                      <a:pos x="connsiteX3" y="connsiteY3"/>
                    </a:cxn>
                  </a:cxnLst>
                  <a:rect l="l" t="t" r="r" b="b"/>
                  <a:pathLst>
                    <a:path w="1880436" h="3242131">
                      <a:moveTo>
                        <a:pt x="0" y="3242131"/>
                      </a:moveTo>
                      <a:lnTo>
                        <a:pt x="1880436" y="0"/>
                      </a:lnTo>
                      <a:lnTo>
                        <a:pt x="1880436" y="2202947"/>
                      </a:lnTo>
                      <a:lnTo>
                        <a:pt x="0" y="3242131"/>
                      </a:lnTo>
                      <a:close/>
                    </a:path>
                  </a:pathLst>
                </a:cu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2" name="Group 91"/>
              <p:cNvGrpSpPr/>
              <p:nvPr/>
            </p:nvGrpSpPr>
            <p:grpSpPr>
              <a:xfrm>
                <a:off x="4912465" y="963576"/>
                <a:ext cx="4103566" cy="3551113"/>
                <a:chOff x="4912465" y="963576"/>
                <a:chExt cx="4103566" cy="3551113"/>
              </a:xfrm>
            </p:grpSpPr>
            <p:grpSp>
              <p:nvGrpSpPr>
                <p:cNvPr id="83" name="Group 82"/>
                <p:cNvGrpSpPr/>
                <p:nvPr/>
              </p:nvGrpSpPr>
              <p:grpSpPr>
                <a:xfrm>
                  <a:off x="6921602" y="963576"/>
                  <a:ext cx="77096" cy="2379350"/>
                  <a:chOff x="6921602" y="963576"/>
                  <a:chExt cx="77096" cy="2379350"/>
                </a:xfrm>
              </p:grpSpPr>
              <p:cxnSp>
                <p:nvCxnSpPr>
                  <p:cNvPr id="60" name="Straight Connector 59"/>
                  <p:cNvCxnSpPr/>
                  <p:nvPr/>
                </p:nvCxnSpPr>
                <p:spPr>
                  <a:xfrm>
                    <a:off x="6962684" y="1011206"/>
                    <a:ext cx="0" cy="2331720"/>
                  </a:xfrm>
                  <a:prstGeom prst="line">
                    <a:avLst/>
                  </a:prstGeom>
                  <a:ln w="76200" cap="flat">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0" name="Isosceles Triangle 79"/>
                  <p:cNvSpPr/>
                  <p:nvPr/>
                </p:nvSpPr>
                <p:spPr>
                  <a:xfrm>
                    <a:off x="6921602" y="963576"/>
                    <a:ext cx="77096" cy="7472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7" name="Group 86"/>
                <p:cNvGrpSpPr/>
                <p:nvPr/>
              </p:nvGrpSpPr>
              <p:grpSpPr>
                <a:xfrm>
                  <a:off x="6980039" y="3362047"/>
                  <a:ext cx="2035992" cy="1152642"/>
                  <a:chOff x="6980039" y="3362047"/>
                  <a:chExt cx="2035992" cy="1152642"/>
                </a:xfrm>
              </p:grpSpPr>
              <p:cxnSp>
                <p:nvCxnSpPr>
                  <p:cNvPr id="62" name="Straight Connector 61"/>
                  <p:cNvCxnSpPr/>
                  <p:nvPr/>
                </p:nvCxnSpPr>
                <p:spPr>
                  <a:xfrm>
                    <a:off x="6980039" y="3362047"/>
                    <a:ext cx="1952434" cy="1088136"/>
                  </a:xfrm>
                  <a:prstGeom prst="line">
                    <a:avLst/>
                  </a:prstGeom>
                  <a:ln w="76200" cap="flat">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82" name="Isosceles Triangle 81"/>
                  <p:cNvSpPr/>
                  <p:nvPr/>
                </p:nvSpPr>
                <p:spPr>
                  <a:xfrm rot="18000000" flipV="1">
                    <a:off x="8923886" y="4422545"/>
                    <a:ext cx="92125" cy="9216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flipH="1">
                  <a:off x="4912465" y="3352505"/>
                  <a:ext cx="2035992" cy="1152642"/>
                  <a:chOff x="6980039" y="3362047"/>
                  <a:chExt cx="2035992" cy="1152642"/>
                </a:xfrm>
                <a:solidFill>
                  <a:schemeClr val="bg1"/>
                </a:solidFill>
              </p:grpSpPr>
              <p:cxnSp>
                <p:nvCxnSpPr>
                  <p:cNvPr id="89" name="Straight Connector 88"/>
                  <p:cNvCxnSpPr/>
                  <p:nvPr/>
                </p:nvCxnSpPr>
                <p:spPr>
                  <a:xfrm>
                    <a:off x="6980039" y="3362047"/>
                    <a:ext cx="1952434" cy="1088136"/>
                  </a:xfrm>
                  <a:prstGeom prst="line">
                    <a:avLst/>
                  </a:prstGeom>
                  <a:grpFill/>
                  <a:ln w="76200" cap="flat">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90" name="Isosceles Triangle 89"/>
                  <p:cNvSpPr/>
                  <p:nvPr/>
                </p:nvSpPr>
                <p:spPr>
                  <a:xfrm rot="18000000" flipV="1">
                    <a:off x="8923886" y="4422545"/>
                    <a:ext cx="92125" cy="92164"/>
                  </a:xfrm>
                  <a:prstGeom prst="triangle">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1" name="Isosceles Triangle 90"/>
                <p:cNvSpPr/>
                <p:nvPr/>
              </p:nvSpPr>
              <p:spPr>
                <a:xfrm flipV="1">
                  <a:off x="6935358" y="3328637"/>
                  <a:ext cx="72254" cy="6228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74" name="Group 73"/>
            <p:cNvGrpSpPr/>
            <p:nvPr/>
          </p:nvGrpSpPr>
          <p:grpSpPr>
            <a:xfrm>
              <a:off x="5621884" y="2476187"/>
              <a:ext cx="2282394" cy="2002241"/>
              <a:chOff x="5621884" y="2476187"/>
              <a:chExt cx="2282394" cy="2002241"/>
            </a:xfrm>
          </p:grpSpPr>
          <p:sp>
            <p:nvSpPr>
              <p:cNvPr id="48" name="TextBox 47"/>
              <p:cNvSpPr txBox="1"/>
              <p:nvPr/>
            </p:nvSpPr>
            <p:spPr>
              <a:xfrm>
                <a:off x="6551126" y="4047541"/>
                <a:ext cx="880626" cy="430887"/>
              </a:xfrm>
              <a:prstGeom prst="rect">
                <a:avLst/>
              </a:prstGeom>
              <a:noFill/>
            </p:spPr>
            <p:txBody>
              <a:bodyPr wrap="none" rtlCol="0">
                <a:spAutoFit/>
              </a:bodyPr>
              <a:lstStyle/>
              <a:p>
                <a:r>
                  <a:rPr lang="en-US" sz="2200" b="1" dirty="0" smtClean="0">
                    <a:solidFill>
                      <a:schemeClr val="bg1"/>
                    </a:solidFill>
                  </a:rPr>
                  <a:t>Scope</a:t>
                </a:r>
                <a:endParaRPr lang="en-US" sz="2200" b="1" dirty="0">
                  <a:solidFill>
                    <a:schemeClr val="bg1"/>
                  </a:solidFill>
                </a:endParaRPr>
              </a:p>
            </p:txBody>
          </p:sp>
          <p:grpSp>
            <p:nvGrpSpPr>
              <p:cNvPr id="68" name="Group 67"/>
              <p:cNvGrpSpPr/>
              <p:nvPr/>
            </p:nvGrpSpPr>
            <p:grpSpPr>
              <a:xfrm>
                <a:off x="6111592" y="2476187"/>
                <a:ext cx="735930" cy="584775"/>
                <a:chOff x="6147217" y="2476187"/>
                <a:chExt cx="735930" cy="584775"/>
              </a:xfrm>
            </p:grpSpPr>
            <p:sp>
              <p:nvSpPr>
                <p:cNvPr id="49" name="TextBox 48"/>
                <p:cNvSpPr txBox="1"/>
                <p:nvPr/>
              </p:nvSpPr>
              <p:spPr>
                <a:xfrm>
                  <a:off x="6490091" y="2476187"/>
                  <a:ext cx="393056" cy="584775"/>
                </a:xfrm>
                <a:prstGeom prst="rect">
                  <a:avLst/>
                </a:prstGeom>
                <a:noFill/>
              </p:spPr>
              <p:txBody>
                <a:bodyPr wrap="none" rtlCol="0">
                  <a:spAutoFit/>
                </a:bodyPr>
                <a:lstStyle/>
                <a:p>
                  <a:r>
                    <a:rPr lang="en-US" sz="3200" b="1" dirty="0" smtClean="0">
                      <a:solidFill>
                        <a:schemeClr val="bg1"/>
                      </a:solidFill>
                    </a:rPr>
                    <a:t>$</a:t>
                  </a:r>
                  <a:endParaRPr lang="en-US" sz="3200" b="1" dirty="0">
                    <a:solidFill>
                      <a:schemeClr val="bg1"/>
                    </a:solidFill>
                  </a:endParaRPr>
                </a:p>
              </p:txBody>
            </p:sp>
            <p:pic>
              <p:nvPicPr>
                <p:cNvPr id="50" name="Picture 15"/>
                <p:cNvPicPr>
                  <a:picLocks noChangeAspect="1"/>
                </p:cNvPicPr>
                <p:nvPr/>
              </p:nvPicPr>
              <p:blipFill>
                <a:blip r:embed="rId4">
                  <a:lum bright="70000" contrast="-70000"/>
                </a:blip>
                <a:srcRect/>
                <a:stretch>
                  <a:fillRect/>
                </a:stretch>
              </p:blipFill>
              <p:spPr bwMode="auto">
                <a:xfrm>
                  <a:off x="6147217" y="2527957"/>
                  <a:ext cx="191778" cy="481235"/>
                </a:xfrm>
                <a:prstGeom prst="rect">
                  <a:avLst/>
                </a:prstGeom>
                <a:solidFill>
                  <a:schemeClr val="accent4"/>
                </a:solidFill>
                <a:ln w="9525">
                  <a:noFill/>
                  <a:miter lim="800000"/>
                  <a:headEnd/>
                  <a:tailEnd/>
                </a:ln>
              </p:spPr>
            </p:pic>
            <p:pic>
              <p:nvPicPr>
                <p:cNvPr id="55" name="Picture 15"/>
                <p:cNvPicPr>
                  <a:picLocks noChangeAspect="1"/>
                </p:cNvPicPr>
                <p:nvPr/>
              </p:nvPicPr>
              <p:blipFill>
                <a:blip r:embed="rId4">
                  <a:lum bright="70000" contrast="-70000"/>
                </a:blip>
                <a:srcRect/>
                <a:stretch>
                  <a:fillRect/>
                </a:stretch>
              </p:blipFill>
              <p:spPr bwMode="auto">
                <a:xfrm>
                  <a:off x="6356767" y="2527957"/>
                  <a:ext cx="191778" cy="481235"/>
                </a:xfrm>
                <a:prstGeom prst="rect">
                  <a:avLst/>
                </a:prstGeom>
                <a:solidFill>
                  <a:schemeClr val="accent4"/>
                </a:solidFill>
                <a:ln w="9525">
                  <a:noFill/>
                  <a:miter lim="800000"/>
                  <a:headEnd/>
                  <a:tailEnd/>
                </a:ln>
              </p:spPr>
            </p:pic>
          </p:grpSp>
          <p:sp>
            <p:nvSpPr>
              <p:cNvPr id="57" name="TextBox 56"/>
              <p:cNvSpPr txBox="1"/>
              <p:nvPr/>
            </p:nvSpPr>
            <p:spPr>
              <a:xfrm>
                <a:off x="7139325" y="2978426"/>
                <a:ext cx="764953" cy="430887"/>
              </a:xfrm>
              <a:prstGeom prst="rect">
                <a:avLst/>
              </a:prstGeom>
              <a:noFill/>
            </p:spPr>
            <p:txBody>
              <a:bodyPr wrap="none" rtlCol="0">
                <a:spAutoFit/>
              </a:bodyPr>
              <a:lstStyle/>
              <a:p>
                <a:r>
                  <a:rPr lang="en-US" sz="2200" b="1" dirty="0" smtClean="0">
                    <a:solidFill>
                      <a:schemeClr val="bg1"/>
                    </a:solidFill>
                  </a:rPr>
                  <a:t>Time</a:t>
                </a:r>
                <a:endParaRPr lang="en-US" sz="2200" b="1" dirty="0">
                  <a:solidFill>
                    <a:schemeClr val="bg1"/>
                  </a:solidFill>
                </a:endParaRPr>
              </a:p>
            </p:txBody>
          </p:sp>
          <p:sp>
            <p:nvSpPr>
              <p:cNvPr id="61" name="TextBox 60"/>
              <p:cNvSpPr txBox="1"/>
              <p:nvPr/>
            </p:nvSpPr>
            <p:spPr>
              <a:xfrm>
                <a:off x="5621884" y="2978426"/>
                <a:ext cx="1367618" cy="430887"/>
              </a:xfrm>
              <a:prstGeom prst="rect">
                <a:avLst/>
              </a:prstGeom>
              <a:noFill/>
            </p:spPr>
            <p:txBody>
              <a:bodyPr wrap="none" rtlCol="0">
                <a:spAutoFit/>
              </a:bodyPr>
              <a:lstStyle/>
              <a:p>
                <a:r>
                  <a:rPr lang="en-US" sz="2200" b="1" dirty="0" smtClean="0">
                    <a:solidFill>
                      <a:schemeClr val="bg1"/>
                    </a:solidFill>
                  </a:rPr>
                  <a:t>Resources</a:t>
                </a:r>
                <a:endParaRPr lang="en-US" sz="2200" b="1" dirty="0">
                  <a:solidFill>
                    <a:schemeClr val="bg1"/>
                  </a:solidFill>
                </a:endParaRPr>
              </a:p>
            </p:txBody>
          </p:sp>
          <p:grpSp>
            <p:nvGrpSpPr>
              <p:cNvPr id="70" name="Group 69"/>
              <p:cNvGrpSpPr/>
              <p:nvPr/>
            </p:nvGrpSpPr>
            <p:grpSpPr>
              <a:xfrm>
                <a:off x="7285826" y="2532599"/>
                <a:ext cx="471950" cy="471950"/>
                <a:chOff x="7230281" y="2510705"/>
                <a:chExt cx="471950" cy="471950"/>
              </a:xfrm>
            </p:grpSpPr>
            <p:sp>
              <p:nvSpPr>
                <p:cNvPr id="64" name="Oval 63"/>
                <p:cNvSpPr/>
                <p:nvPr/>
              </p:nvSpPr>
              <p:spPr>
                <a:xfrm>
                  <a:off x="7230281" y="2510705"/>
                  <a:ext cx="471950" cy="471950"/>
                </a:xfrm>
                <a:prstGeom prst="ellipse">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9" name="Group 68"/>
                <p:cNvGrpSpPr/>
                <p:nvPr/>
              </p:nvGrpSpPr>
              <p:grpSpPr>
                <a:xfrm>
                  <a:off x="7436593" y="2585123"/>
                  <a:ext cx="214878" cy="209480"/>
                  <a:chOff x="7436593" y="2585123"/>
                  <a:chExt cx="214878" cy="209480"/>
                </a:xfrm>
              </p:grpSpPr>
              <p:cxnSp>
                <p:nvCxnSpPr>
                  <p:cNvPr id="65" name="Straight Connector 64"/>
                  <p:cNvCxnSpPr/>
                  <p:nvPr/>
                </p:nvCxnSpPr>
                <p:spPr>
                  <a:xfrm>
                    <a:off x="7469318" y="2585123"/>
                    <a:ext cx="0" cy="18426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7478636" y="2759743"/>
                    <a:ext cx="17283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7" name="Oval 66"/>
                  <p:cNvSpPr/>
                  <p:nvPr/>
                </p:nvSpPr>
                <p:spPr>
                  <a:xfrm>
                    <a:off x="7436593" y="2721612"/>
                    <a:ext cx="72991" cy="7299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73" name="Picture 72"/>
              <p:cNvPicPr>
                <a:picLocks noChangeAspect="1"/>
              </p:cNvPicPr>
              <p:nvPr/>
            </p:nvPicPr>
            <p:blipFill>
              <a:blip r:embed="rId3"/>
              <a:stretch>
                <a:fillRect/>
              </a:stretch>
            </p:blipFill>
            <p:spPr>
              <a:xfrm>
                <a:off x="6590936" y="3633045"/>
                <a:ext cx="593983" cy="509128"/>
              </a:xfrm>
              <a:prstGeom prst="rect">
                <a:avLst/>
              </a:prstGeom>
            </p:spPr>
          </p:pic>
        </p:grpSp>
      </p:grpSp>
    </p:spTree>
    <p:extLst>
      <p:ext uri="{BB962C8B-B14F-4D97-AF65-F5344CB8AC3E}">
        <p14:creationId xmlns:p14="http://schemas.microsoft.com/office/powerpoint/2010/main" val="1157628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nna\Desktop\FC Slides\New Pics\118 - monitoring the work.jpg"/>
          <p:cNvPicPr>
            <a:picLocks noChangeAspect="1" noChangeArrowheads="1"/>
          </p:cNvPicPr>
          <p:nvPr/>
        </p:nvPicPr>
        <p:blipFill>
          <a:blip r:embed="rId2"/>
          <a:srcRect/>
          <a:stretch>
            <a:fillRect/>
          </a:stretch>
        </p:blipFill>
        <p:spPr bwMode="auto">
          <a:xfrm>
            <a:off x="0" y="0"/>
            <a:ext cx="9144000" cy="6101263"/>
          </a:xfrm>
          <a:prstGeom prst="rect">
            <a:avLst/>
          </a:prstGeom>
          <a:noFill/>
        </p:spPr>
      </p:pic>
      <p:sp>
        <p:nvSpPr>
          <p:cNvPr id="5" name="Title 4"/>
          <p:cNvSpPr>
            <a:spLocks noGrp="1"/>
          </p:cNvSpPr>
          <p:nvPr>
            <p:ph type="title"/>
          </p:nvPr>
        </p:nvSpPr>
        <p:spPr>
          <a:xfrm>
            <a:off x="-1" y="4484317"/>
            <a:ext cx="9144000" cy="1495458"/>
          </a:xfrm>
          <a:solidFill>
            <a:schemeClr val="bg1">
              <a:alpha val="70000"/>
            </a:schemeClr>
          </a:solidFill>
        </p:spPr>
        <p:txBody>
          <a:bodyPr/>
          <a:lstStyle/>
          <a:p>
            <a:pPr algn="ctr"/>
            <a:r>
              <a:rPr lang="en-US" sz="4800" b="1" dirty="0" smtClean="0">
                <a:solidFill>
                  <a:schemeClr val="accent2"/>
                </a:solidFill>
              </a:rPr>
              <a:t>MONITORING THE WORK EFFORT</a:t>
            </a:r>
            <a:endParaRPr lang="en-US" sz="4800" b="1" dirty="0">
              <a:solidFill>
                <a:schemeClr val="accent2"/>
              </a:solidFill>
            </a:endParaRPr>
          </a:p>
        </p:txBody>
      </p:sp>
      <p:sp>
        <p:nvSpPr>
          <p:cNvPr id="4" name="Slide Number Placeholder 3"/>
          <p:cNvSpPr>
            <a:spLocks noGrp="1"/>
          </p:cNvSpPr>
          <p:nvPr>
            <p:ph type="sldNum" sz="quarter" idx="10"/>
          </p:nvPr>
        </p:nvSpPr>
        <p:spPr/>
        <p:txBody>
          <a:bodyPr/>
          <a:lstStyle/>
          <a:p>
            <a:fld id="{72776919-FB17-4522-B863-258834BA748C}" type="slidenum">
              <a:rPr lang="en-US" altLang="en-US" smtClean="0"/>
              <a:pPr/>
              <a:t>3</a:t>
            </a:fld>
            <a:endParaRPr lang="en-US" alt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F. Managing Scope</a:t>
            </a:r>
          </a:p>
        </p:txBody>
      </p:sp>
      <p:sp>
        <p:nvSpPr>
          <p:cNvPr id="3" name="Content Placeholder 2"/>
          <p:cNvSpPr>
            <a:spLocks noGrp="1"/>
          </p:cNvSpPr>
          <p:nvPr>
            <p:ph idx="1"/>
          </p:nvPr>
        </p:nvSpPr>
        <p:spPr/>
        <p:txBody>
          <a:bodyPr>
            <a:normAutofit lnSpcReduction="10000"/>
          </a:bodyPr>
          <a:lstStyle/>
          <a:p>
            <a:pPr marL="0" indent="0">
              <a:buNone/>
            </a:pPr>
            <a:r>
              <a:rPr lang="en-US" sz="2800" dirty="0" smtClean="0">
                <a:solidFill>
                  <a:srgbClr val="1F497D"/>
                </a:solidFill>
              </a:rPr>
              <a:t>Many projects fail because </a:t>
            </a:r>
            <a:br>
              <a:rPr lang="en-US" sz="2800" dirty="0" smtClean="0">
                <a:solidFill>
                  <a:srgbClr val="1F497D"/>
                </a:solidFill>
              </a:rPr>
            </a:br>
            <a:r>
              <a:rPr lang="en-US" sz="2800" dirty="0" smtClean="0">
                <a:solidFill>
                  <a:srgbClr val="1F497D"/>
                </a:solidFill>
              </a:rPr>
              <a:t>scope is not tightly controlled. </a:t>
            </a:r>
            <a:br>
              <a:rPr lang="en-US" sz="2800" dirty="0" smtClean="0">
                <a:solidFill>
                  <a:srgbClr val="1F497D"/>
                </a:solidFill>
              </a:rPr>
            </a:br>
            <a:r>
              <a:rPr lang="en-US" sz="2800" dirty="0" smtClean="0">
                <a:solidFill>
                  <a:srgbClr val="1F497D"/>
                </a:solidFill>
              </a:rPr>
              <a:t>What starts out as a simple </a:t>
            </a:r>
            <a:br>
              <a:rPr lang="en-US" sz="2800" dirty="0" smtClean="0">
                <a:solidFill>
                  <a:srgbClr val="1F497D"/>
                </a:solidFill>
              </a:rPr>
            </a:br>
            <a:r>
              <a:rPr lang="en-US" sz="2800" dirty="0" smtClean="0">
                <a:solidFill>
                  <a:srgbClr val="1F497D"/>
                </a:solidFill>
              </a:rPr>
              <a:t>review of order entry may </a:t>
            </a:r>
            <a:br>
              <a:rPr lang="en-US" sz="2800" dirty="0" smtClean="0">
                <a:solidFill>
                  <a:srgbClr val="1F497D"/>
                </a:solidFill>
              </a:rPr>
            </a:br>
            <a:r>
              <a:rPr lang="en-US" sz="2800" dirty="0" smtClean="0">
                <a:solidFill>
                  <a:srgbClr val="1F497D"/>
                </a:solidFill>
              </a:rPr>
              <a:t>creep into warehousing, </a:t>
            </a:r>
            <a:br>
              <a:rPr lang="en-US" sz="2800" dirty="0" smtClean="0">
                <a:solidFill>
                  <a:srgbClr val="1F497D"/>
                </a:solidFill>
              </a:rPr>
            </a:br>
            <a:r>
              <a:rPr lang="en-US" sz="2800" dirty="0" smtClean="0">
                <a:solidFill>
                  <a:srgbClr val="1F497D"/>
                </a:solidFill>
              </a:rPr>
              <a:t>shipping and receiving, etc. </a:t>
            </a:r>
            <a:br>
              <a:rPr lang="en-US" sz="2800" dirty="0" smtClean="0">
                <a:solidFill>
                  <a:srgbClr val="1F497D"/>
                </a:solidFill>
              </a:rPr>
            </a:br>
            <a:r>
              <a:rPr lang="en-US" sz="2800" dirty="0" smtClean="0">
                <a:solidFill>
                  <a:srgbClr val="1F497D"/>
                </a:solidFill>
              </a:rPr>
              <a:t>“Scope creep” is the name </a:t>
            </a:r>
            <a:br>
              <a:rPr lang="en-US" sz="2800" dirty="0" smtClean="0">
                <a:solidFill>
                  <a:srgbClr val="1F497D"/>
                </a:solidFill>
              </a:rPr>
            </a:br>
            <a:r>
              <a:rPr lang="en-US" sz="2800" dirty="0" smtClean="0">
                <a:solidFill>
                  <a:srgbClr val="1F497D"/>
                </a:solidFill>
              </a:rPr>
              <a:t>given to this pesky </a:t>
            </a:r>
            <a:br>
              <a:rPr lang="en-US" sz="2800" dirty="0" smtClean="0">
                <a:solidFill>
                  <a:srgbClr val="1F497D"/>
                </a:solidFill>
              </a:rPr>
            </a:br>
            <a:r>
              <a:rPr lang="en-US" sz="2800" dirty="0" smtClean="0">
                <a:solidFill>
                  <a:srgbClr val="1F497D"/>
                </a:solidFill>
              </a:rPr>
              <a:t>tendency that projects have.</a:t>
            </a:r>
          </a:p>
          <a:p>
            <a:r>
              <a:rPr lang="en-US" sz="2800" dirty="0" smtClean="0">
                <a:solidFill>
                  <a:srgbClr val="1F497D"/>
                </a:solidFill>
              </a:rPr>
              <a:t>Define a scope change process.</a:t>
            </a:r>
          </a:p>
          <a:p>
            <a:r>
              <a:rPr lang="en-US" sz="2800" dirty="0" smtClean="0">
                <a:solidFill>
                  <a:srgbClr val="1F497D"/>
                </a:solidFill>
              </a:rPr>
              <a:t>Use the “Yes, and…” technique.</a:t>
            </a:r>
          </a:p>
          <a:p>
            <a:pPr marL="0" indent="0">
              <a:buNone/>
            </a:pPr>
            <a:endParaRPr lang="en-US" sz="2400" dirty="0" smtClean="0">
              <a:solidFill>
                <a:srgbClr val="1F497D"/>
              </a:solidFill>
            </a:endParaRPr>
          </a:p>
        </p:txBody>
      </p:sp>
      <p:sp>
        <p:nvSpPr>
          <p:cNvPr id="6" name="TextBox 5"/>
          <p:cNvSpPr txBox="1"/>
          <p:nvPr/>
        </p:nvSpPr>
        <p:spPr>
          <a:xfrm>
            <a:off x="8754150" y="5272755"/>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10-14</a:t>
            </a:r>
            <a:endParaRPr lang="en-US" sz="1400" dirty="0">
              <a:solidFill>
                <a:srgbClr val="002C54"/>
              </a:solidFill>
              <a:latin typeface="Arial Black" pitchFamily="34" charset="0"/>
            </a:endParaRPr>
          </a:p>
        </p:txBody>
      </p:sp>
      <p:sp>
        <p:nvSpPr>
          <p:cNvPr id="32"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30</a:t>
            </a:fld>
            <a:endParaRPr lang="en-US" dirty="0"/>
          </a:p>
        </p:txBody>
      </p:sp>
      <p:grpSp>
        <p:nvGrpSpPr>
          <p:cNvPr id="33" name="Group 32"/>
          <p:cNvGrpSpPr/>
          <p:nvPr/>
        </p:nvGrpSpPr>
        <p:grpSpPr>
          <a:xfrm>
            <a:off x="4912465" y="963576"/>
            <a:ext cx="4103566" cy="4541884"/>
            <a:chOff x="4912465" y="963576"/>
            <a:chExt cx="4103566" cy="4541884"/>
          </a:xfrm>
        </p:grpSpPr>
        <p:grpSp>
          <p:nvGrpSpPr>
            <p:cNvPr id="36" name="Group 92"/>
            <p:cNvGrpSpPr/>
            <p:nvPr/>
          </p:nvGrpSpPr>
          <p:grpSpPr>
            <a:xfrm>
              <a:off x="4912465" y="963576"/>
              <a:ext cx="4103566" cy="4541884"/>
              <a:chOff x="4912465" y="963576"/>
              <a:chExt cx="4103566" cy="4541884"/>
            </a:xfrm>
          </p:grpSpPr>
          <p:grpSp>
            <p:nvGrpSpPr>
              <p:cNvPr id="52" name="Group 55"/>
              <p:cNvGrpSpPr/>
              <p:nvPr/>
            </p:nvGrpSpPr>
            <p:grpSpPr>
              <a:xfrm>
                <a:off x="4912465" y="968996"/>
                <a:ext cx="4094458" cy="4536464"/>
                <a:chOff x="2972679" y="2709291"/>
                <a:chExt cx="3761708" cy="4167793"/>
              </a:xfrm>
            </p:grpSpPr>
            <p:sp>
              <p:nvSpPr>
                <p:cNvPr id="64" name="Freeform 63"/>
                <p:cNvSpPr/>
                <p:nvPr/>
              </p:nvSpPr>
              <p:spPr>
                <a:xfrm rot="3600000" flipH="1" flipV="1">
                  <a:off x="3913315" y="4315800"/>
                  <a:ext cx="1880436" cy="3242131"/>
                </a:xfrm>
                <a:custGeom>
                  <a:avLst/>
                  <a:gdLst>
                    <a:gd name="connsiteX0" fmla="*/ 0 w 3760872"/>
                    <a:gd name="connsiteY0" fmla="*/ 3242131 h 3242131"/>
                    <a:gd name="connsiteX1" fmla="*/ 1880436 w 3760872"/>
                    <a:gd name="connsiteY1" fmla="*/ 0 h 3242131"/>
                    <a:gd name="connsiteX2" fmla="*/ 3760872 w 3760872"/>
                    <a:gd name="connsiteY2" fmla="*/ 3242131 h 3242131"/>
                    <a:gd name="connsiteX3" fmla="*/ 0 w 3760872"/>
                    <a:gd name="connsiteY3" fmla="*/ 3242131 h 3242131"/>
                    <a:gd name="connsiteX0" fmla="*/ 0 w 1880436"/>
                    <a:gd name="connsiteY0" fmla="*/ 3242131 h 3242131"/>
                    <a:gd name="connsiteX1" fmla="*/ 1880436 w 1880436"/>
                    <a:gd name="connsiteY1" fmla="*/ 0 h 3242131"/>
                    <a:gd name="connsiteX2" fmla="*/ 1880436 w 1880436"/>
                    <a:gd name="connsiteY2" fmla="*/ 2202947 h 3242131"/>
                    <a:gd name="connsiteX3" fmla="*/ 0 w 1880436"/>
                    <a:gd name="connsiteY3" fmla="*/ 3242131 h 3242131"/>
                  </a:gdLst>
                  <a:ahLst/>
                  <a:cxnLst>
                    <a:cxn ang="0">
                      <a:pos x="connsiteX0" y="connsiteY0"/>
                    </a:cxn>
                    <a:cxn ang="0">
                      <a:pos x="connsiteX1" y="connsiteY1"/>
                    </a:cxn>
                    <a:cxn ang="0">
                      <a:pos x="connsiteX2" y="connsiteY2"/>
                    </a:cxn>
                    <a:cxn ang="0">
                      <a:pos x="connsiteX3" y="connsiteY3"/>
                    </a:cxn>
                  </a:cxnLst>
                  <a:rect l="l" t="t" r="r" b="b"/>
                  <a:pathLst>
                    <a:path w="1880436" h="3242131">
                      <a:moveTo>
                        <a:pt x="0" y="3242131"/>
                      </a:moveTo>
                      <a:lnTo>
                        <a:pt x="1880436" y="0"/>
                      </a:lnTo>
                      <a:lnTo>
                        <a:pt x="1880436" y="2202947"/>
                      </a:lnTo>
                      <a:lnTo>
                        <a:pt x="0" y="324213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Freeform 64"/>
                <p:cNvSpPr/>
                <p:nvPr/>
              </p:nvSpPr>
              <p:spPr>
                <a:xfrm>
                  <a:off x="2972679" y="2709291"/>
                  <a:ext cx="1880436" cy="3242131"/>
                </a:xfrm>
                <a:custGeom>
                  <a:avLst/>
                  <a:gdLst>
                    <a:gd name="connsiteX0" fmla="*/ 0 w 3760872"/>
                    <a:gd name="connsiteY0" fmla="*/ 3242131 h 3242131"/>
                    <a:gd name="connsiteX1" fmla="*/ 1880436 w 3760872"/>
                    <a:gd name="connsiteY1" fmla="*/ 0 h 3242131"/>
                    <a:gd name="connsiteX2" fmla="*/ 3760872 w 3760872"/>
                    <a:gd name="connsiteY2" fmla="*/ 3242131 h 3242131"/>
                    <a:gd name="connsiteX3" fmla="*/ 0 w 3760872"/>
                    <a:gd name="connsiteY3" fmla="*/ 3242131 h 3242131"/>
                    <a:gd name="connsiteX0" fmla="*/ 0 w 1880436"/>
                    <a:gd name="connsiteY0" fmla="*/ 3242131 h 3242131"/>
                    <a:gd name="connsiteX1" fmla="*/ 1880436 w 1880436"/>
                    <a:gd name="connsiteY1" fmla="*/ 0 h 3242131"/>
                    <a:gd name="connsiteX2" fmla="*/ 1880436 w 1880436"/>
                    <a:gd name="connsiteY2" fmla="*/ 2202947 h 3242131"/>
                    <a:gd name="connsiteX3" fmla="*/ 0 w 1880436"/>
                    <a:gd name="connsiteY3" fmla="*/ 3242131 h 3242131"/>
                  </a:gdLst>
                  <a:ahLst/>
                  <a:cxnLst>
                    <a:cxn ang="0">
                      <a:pos x="connsiteX0" y="connsiteY0"/>
                    </a:cxn>
                    <a:cxn ang="0">
                      <a:pos x="connsiteX1" y="connsiteY1"/>
                    </a:cxn>
                    <a:cxn ang="0">
                      <a:pos x="connsiteX2" y="connsiteY2"/>
                    </a:cxn>
                    <a:cxn ang="0">
                      <a:pos x="connsiteX3" y="connsiteY3"/>
                    </a:cxn>
                  </a:cxnLst>
                  <a:rect l="l" t="t" r="r" b="b"/>
                  <a:pathLst>
                    <a:path w="1880436" h="3242131">
                      <a:moveTo>
                        <a:pt x="0" y="3242131"/>
                      </a:moveTo>
                      <a:lnTo>
                        <a:pt x="1880436" y="0"/>
                      </a:lnTo>
                      <a:lnTo>
                        <a:pt x="1880436" y="2202947"/>
                      </a:lnTo>
                      <a:lnTo>
                        <a:pt x="0" y="3242131"/>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Freeform 65"/>
                <p:cNvSpPr/>
                <p:nvPr/>
              </p:nvSpPr>
              <p:spPr>
                <a:xfrm flipH="1">
                  <a:off x="4853951" y="2709291"/>
                  <a:ext cx="1880436" cy="3242131"/>
                </a:xfrm>
                <a:custGeom>
                  <a:avLst/>
                  <a:gdLst>
                    <a:gd name="connsiteX0" fmla="*/ 0 w 3760872"/>
                    <a:gd name="connsiteY0" fmla="*/ 3242131 h 3242131"/>
                    <a:gd name="connsiteX1" fmla="*/ 1880436 w 3760872"/>
                    <a:gd name="connsiteY1" fmla="*/ 0 h 3242131"/>
                    <a:gd name="connsiteX2" fmla="*/ 3760872 w 3760872"/>
                    <a:gd name="connsiteY2" fmla="*/ 3242131 h 3242131"/>
                    <a:gd name="connsiteX3" fmla="*/ 0 w 3760872"/>
                    <a:gd name="connsiteY3" fmla="*/ 3242131 h 3242131"/>
                    <a:gd name="connsiteX0" fmla="*/ 0 w 1880436"/>
                    <a:gd name="connsiteY0" fmla="*/ 3242131 h 3242131"/>
                    <a:gd name="connsiteX1" fmla="*/ 1880436 w 1880436"/>
                    <a:gd name="connsiteY1" fmla="*/ 0 h 3242131"/>
                    <a:gd name="connsiteX2" fmla="*/ 1880436 w 1880436"/>
                    <a:gd name="connsiteY2" fmla="*/ 2202947 h 3242131"/>
                    <a:gd name="connsiteX3" fmla="*/ 0 w 1880436"/>
                    <a:gd name="connsiteY3" fmla="*/ 3242131 h 3242131"/>
                  </a:gdLst>
                  <a:ahLst/>
                  <a:cxnLst>
                    <a:cxn ang="0">
                      <a:pos x="connsiteX0" y="connsiteY0"/>
                    </a:cxn>
                    <a:cxn ang="0">
                      <a:pos x="connsiteX1" y="connsiteY1"/>
                    </a:cxn>
                    <a:cxn ang="0">
                      <a:pos x="connsiteX2" y="connsiteY2"/>
                    </a:cxn>
                    <a:cxn ang="0">
                      <a:pos x="connsiteX3" y="connsiteY3"/>
                    </a:cxn>
                  </a:cxnLst>
                  <a:rect l="l" t="t" r="r" b="b"/>
                  <a:pathLst>
                    <a:path w="1880436" h="3242131">
                      <a:moveTo>
                        <a:pt x="0" y="3242131"/>
                      </a:moveTo>
                      <a:lnTo>
                        <a:pt x="1880436" y="0"/>
                      </a:lnTo>
                      <a:lnTo>
                        <a:pt x="1880436" y="2202947"/>
                      </a:lnTo>
                      <a:lnTo>
                        <a:pt x="0" y="3242131"/>
                      </a:lnTo>
                      <a:close/>
                    </a:path>
                  </a:pathLst>
                </a:cu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3" name="Group 91"/>
              <p:cNvGrpSpPr/>
              <p:nvPr/>
            </p:nvGrpSpPr>
            <p:grpSpPr>
              <a:xfrm>
                <a:off x="4912465" y="963576"/>
                <a:ext cx="4103566" cy="3551113"/>
                <a:chOff x="4912465" y="963576"/>
                <a:chExt cx="4103566" cy="3551113"/>
              </a:xfrm>
            </p:grpSpPr>
            <p:grpSp>
              <p:nvGrpSpPr>
                <p:cNvPr id="54" name="Group 82"/>
                <p:cNvGrpSpPr/>
                <p:nvPr/>
              </p:nvGrpSpPr>
              <p:grpSpPr>
                <a:xfrm>
                  <a:off x="6921602" y="963576"/>
                  <a:ext cx="77096" cy="2379350"/>
                  <a:chOff x="6921602" y="963576"/>
                  <a:chExt cx="77096" cy="2379350"/>
                </a:xfrm>
              </p:grpSpPr>
              <p:cxnSp>
                <p:nvCxnSpPr>
                  <p:cNvPr id="62" name="Straight Connector 61"/>
                  <p:cNvCxnSpPr/>
                  <p:nvPr/>
                </p:nvCxnSpPr>
                <p:spPr>
                  <a:xfrm>
                    <a:off x="6962684" y="1011206"/>
                    <a:ext cx="0" cy="2331720"/>
                  </a:xfrm>
                  <a:prstGeom prst="line">
                    <a:avLst/>
                  </a:prstGeom>
                  <a:ln w="76200" cap="flat">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3" name="Isosceles Triangle 62"/>
                  <p:cNvSpPr/>
                  <p:nvPr/>
                </p:nvSpPr>
                <p:spPr>
                  <a:xfrm>
                    <a:off x="6921602" y="963576"/>
                    <a:ext cx="77096" cy="7472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5" name="Group 86"/>
                <p:cNvGrpSpPr/>
                <p:nvPr/>
              </p:nvGrpSpPr>
              <p:grpSpPr>
                <a:xfrm>
                  <a:off x="6980039" y="3362047"/>
                  <a:ext cx="2035992" cy="1152642"/>
                  <a:chOff x="6980039" y="3362047"/>
                  <a:chExt cx="2035992" cy="1152642"/>
                </a:xfrm>
              </p:grpSpPr>
              <p:cxnSp>
                <p:nvCxnSpPr>
                  <p:cNvPr id="60" name="Straight Connector 59"/>
                  <p:cNvCxnSpPr/>
                  <p:nvPr/>
                </p:nvCxnSpPr>
                <p:spPr>
                  <a:xfrm>
                    <a:off x="6980039" y="3362047"/>
                    <a:ext cx="1952434" cy="1088136"/>
                  </a:xfrm>
                  <a:prstGeom prst="line">
                    <a:avLst/>
                  </a:prstGeom>
                  <a:ln w="76200" cap="flat">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61" name="Isosceles Triangle 60"/>
                  <p:cNvSpPr/>
                  <p:nvPr/>
                </p:nvSpPr>
                <p:spPr>
                  <a:xfrm rot="18000000" flipV="1">
                    <a:off x="8923886" y="4422545"/>
                    <a:ext cx="92125" cy="9216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6" name="Group 87"/>
                <p:cNvGrpSpPr/>
                <p:nvPr/>
              </p:nvGrpSpPr>
              <p:grpSpPr>
                <a:xfrm flipH="1">
                  <a:off x="4912465" y="3352505"/>
                  <a:ext cx="2035992" cy="1152642"/>
                  <a:chOff x="6980039" y="3362047"/>
                  <a:chExt cx="2035992" cy="1152642"/>
                </a:xfrm>
                <a:solidFill>
                  <a:schemeClr val="bg1"/>
                </a:solidFill>
              </p:grpSpPr>
              <p:cxnSp>
                <p:nvCxnSpPr>
                  <p:cNvPr id="58" name="Straight Connector 57"/>
                  <p:cNvCxnSpPr/>
                  <p:nvPr/>
                </p:nvCxnSpPr>
                <p:spPr>
                  <a:xfrm>
                    <a:off x="6980039" y="3362047"/>
                    <a:ext cx="1952434" cy="1088136"/>
                  </a:xfrm>
                  <a:prstGeom prst="line">
                    <a:avLst/>
                  </a:prstGeom>
                  <a:grpFill/>
                  <a:ln w="76200" cap="flat">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59" name="Isosceles Triangle 58"/>
                  <p:cNvSpPr/>
                  <p:nvPr/>
                </p:nvSpPr>
                <p:spPr>
                  <a:xfrm rot="18000000" flipV="1">
                    <a:off x="8923886" y="4422545"/>
                    <a:ext cx="92125" cy="92164"/>
                  </a:xfrm>
                  <a:prstGeom prst="triangle">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7" name="Isosceles Triangle 56"/>
                <p:cNvSpPr/>
                <p:nvPr/>
              </p:nvSpPr>
              <p:spPr>
                <a:xfrm flipV="1">
                  <a:off x="6935358" y="3328637"/>
                  <a:ext cx="72254" cy="6228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37" name="Group 73"/>
            <p:cNvGrpSpPr/>
            <p:nvPr/>
          </p:nvGrpSpPr>
          <p:grpSpPr>
            <a:xfrm>
              <a:off x="5621884" y="2476187"/>
              <a:ext cx="2282394" cy="2002241"/>
              <a:chOff x="5621884" y="2476187"/>
              <a:chExt cx="2282394" cy="2002241"/>
            </a:xfrm>
          </p:grpSpPr>
          <p:sp>
            <p:nvSpPr>
              <p:cNvPr id="38" name="TextBox 37"/>
              <p:cNvSpPr txBox="1"/>
              <p:nvPr/>
            </p:nvSpPr>
            <p:spPr>
              <a:xfrm>
                <a:off x="6551126" y="4047541"/>
                <a:ext cx="880626" cy="430887"/>
              </a:xfrm>
              <a:prstGeom prst="rect">
                <a:avLst/>
              </a:prstGeom>
              <a:noFill/>
            </p:spPr>
            <p:txBody>
              <a:bodyPr wrap="none" rtlCol="0">
                <a:spAutoFit/>
              </a:bodyPr>
              <a:lstStyle/>
              <a:p>
                <a:r>
                  <a:rPr lang="en-US" sz="2200" b="1" dirty="0" smtClean="0">
                    <a:solidFill>
                      <a:schemeClr val="bg1"/>
                    </a:solidFill>
                  </a:rPr>
                  <a:t>Scope</a:t>
                </a:r>
                <a:endParaRPr lang="en-US" sz="2200" b="1" dirty="0">
                  <a:solidFill>
                    <a:schemeClr val="bg1"/>
                  </a:solidFill>
                </a:endParaRPr>
              </a:p>
            </p:txBody>
          </p:sp>
          <p:grpSp>
            <p:nvGrpSpPr>
              <p:cNvPr id="39" name="Group 67"/>
              <p:cNvGrpSpPr/>
              <p:nvPr/>
            </p:nvGrpSpPr>
            <p:grpSpPr>
              <a:xfrm>
                <a:off x="6111592" y="2476187"/>
                <a:ext cx="735930" cy="584775"/>
                <a:chOff x="6147217" y="2476187"/>
                <a:chExt cx="735930" cy="584775"/>
              </a:xfrm>
            </p:grpSpPr>
            <p:sp>
              <p:nvSpPr>
                <p:cNvPr id="49" name="TextBox 48"/>
                <p:cNvSpPr txBox="1"/>
                <p:nvPr/>
              </p:nvSpPr>
              <p:spPr>
                <a:xfrm>
                  <a:off x="6490091" y="2476187"/>
                  <a:ext cx="393056" cy="584775"/>
                </a:xfrm>
                <a:prstGeom prst="rect">
                  <a:avLst/>
                </a:prstGeom>
                <a:noFill/>
              </p:spPr>
              <p:txBody>
                <a:bodyPr wrap="none" rtlCol="0">
                  <a:spAutoFit/>
                </a:bodyPr>
                <a:lstStyle/>
                <a:p>
                  <a:r>
                    <a:rPr lang="en-US" sz="3200" b="1" dirty="0" smtClean="0">
                      <a:solidFill>
                        <a:schemeClr val="bg1"/>
                      </a:solidFill>
                    </a:rPr>
                    <a:t>$</a:t>
                  </a:r>
                  <a:endParaRPr lang="en-US" sz="3200" b="1" dirty="0">
                    <a:solidFill>
                      <a:schemeClr val="bg1"/>
                    </a:solidFill>
                  </a:endParaRPr>
                </a:p>
              </p:txBody>
            </p:sp>
            <p:pic>
              <p:nvPicPr>
                <p:cNvPr id="50" name="Picture 15"/>
                <p:cNvPicPr>
                  <a:picLocks noChangeAspect="1"/>
                </p:cNvPicPr>
                <p:nvPr/>
              </p:nvPicPr>
              <p:blipFill>
                <a:blip r:embed="rId3">
                  <a:lum bright="70000" contrast="-70000"/>
                </a:blip>
                <a:srcRect/>
                <a:stretch>
                  <a:fillRect/>
                </a:stretch>
              </p:blipFill>
              <p:spPr bwMode="auto">
                <a:xfrm>
                  <a:off x="6147217" y="2527957"/>
                  <a:ext cx="191778" cy="481235"/>
                </a:xfrm>
                <a:prstGeom prst="rect">
                  <a:avLst/>
                </a:prstGeom>
                <a:solidFill>
                  <a:schemeClr val="accent4"/>
                </a:solidFill>
                <a:ln w="9525">
                  <a:noFill/>
                  <a:miter lim="800000"/>
                  <a:headEnd/>
                  <a:tailEnd/>
                </a:ln>
              </p:spPr>
            </p:pic>
            <p:pic>
              <p:nvPicPr>
                <p:cNvPr id="51" name="Picture 15"/>
                <p:cNvPicPr>
                  <a:picLocks noChangeAspect="1"/>
                </p:cNvPicPr>
                <p:nvPr/>
              </p:nvPicPr>
              <p:blipFill>
                <a:blip r:embed="rId3">
                  <a:lum bright="70000" contrast="-70000"/>
                </a:blip>
                <a:srcRect/>
                <a:stretch>
                  <a:fillRect/>
                </a:stretch>
              </p:blipFill>
              <p:spPr bwMode="auto">
                <a:xfrm>
                  <a:off x="6356767" y="2527957"/>
                  <a:ext cx="191778" cy="481235"/>
                </a:xfrm>
                <a:prstGeom prst="rect">
                  <a:avLst/>
                </a:prstGeom>
                <a:solidFill>
                  <a:schemeClr val="accent4"/>
                </a:solidFill>
                <a:ln w="9525">
                  <a:noFill/>
                  <a:miter lim="800000"/>
                  <a:headEnd/>
                  <a:tailEnd/>
                </a:ln>
              </p:spPr>
            </p:pic>
          </p:grpSp>
          <p:sp>
            <p:nvSpPr>
              <p:cNvPr id="40" name="TextBox 39"/>
              <p:cNvSpPr txBox="1"/>
              <p:nvPr/>
            </p:nvSpPr>
            <p:spPr>
              <a:xfrm>
                <a:off x="7139325" y="2978426"/>
                <a:ext cx="764953" cy="430887"/>
              </a:xfrm>
              <a:prstGeom prst="rect">
                <a:avLst/>
              </a:prstGeom>
              <a:noFill/>
            </p:spPr>
            <p:txBody>
              <a:bodyPr wrap="none" rtlCol="0">
                <a:spAutoFit/>
              </a:bodyPr>
              <a:lstStyle/>
              <a:p>
                <a:r>
                  <a:rPr lang="en-US" sz="2200" b="1" dirty="0" smtClean="0">
                    <a:solidFill>
                      <a:schemeClr val="bg1"/>
                    </a:solidFill>
                  </a:rPr>
                  <a:t>Time</a:t>
                </a:r>
                <a:endParaRPr lang="en-US" sz="2200" b="1" dirty="0">
                  <a:solidFill>
                    <a:schemeClr val="bg1"/>
                  </a:solidFill>
                </a:endParaRPr>
              </a:p>
            </p:txBody>
          </p:sp>
          <p:sp>
            <p:nvSpPr>
              <p:cNvPr id="41" name="TextBox 40"/>
              <p:cNvSpPr txBox="1"/>
              <p:nvPr/>
            </p:nvSpPr>
            <p:spPr>
              <a:xfrm>
                <a:off x="5621884" y="2978426"/>
                <a:ext cx="1367618" cy="430887"/>
              </a:xfrm>
              <a:prstGeom prst="rect">
                <a:avLst/>
              </a:prstGeom>
              <a:noFill/>
            </p:spPr>
            <p:txBody>
              <a:bodyPr wrap="none" rtlCol="0">
                <a:spAutoFit/>
              </a:bodyPr>
              <a:lstStyle/>
              <a:p>
                <a:r>
                  <a:rPr lang="en-US" sz="2200" b="1" dirty="0" smtClean="0">
                    <a:solidFill>
                      <a:schemeClr val="bg1"/>
                    </a:solidFill>
                  </a:rPr>
                  <a:t>Resources</a:t>
                </a:r>
                <a:endParaRPr lang="en-US" sz="2200" b="1" dirty="0">
                  <a:solidFill>
                    <a:schemeClr val="bg1"/>
                  </a:solidFill>
                </a:endParaRPr>
              </a:p>
            </p:txBody>
          </p:sp>
          <p:grpSp>
            <p:nvGrpSpPr>
              <p:cNvPr id="42" name="Group 69"/>
              <p:cNvGrpSpPr/>
              <p:nvPr/>
            </p:nvGrpSpPr>
            <p:grpSpPr>
              <a:xfrm>
                <a:off x="7285826" y="2532599"/>
                <a:ext cx="471950" cy="471950"/>
                <a:chOff x="7230281" y="2510705"/>
                <a:chExt cx="471950" cy="471950"/>
              </a:xfrm>
            </p:grpSpPr>
            <p:sp>
              <p:nvSpPr>
                <p:cNvPr id="44" name="Oval 43"/>
                <p:cNvSpPr/>
                <p:nvPr/>
              </p:nvSpPr>
              <p:spPr>
                <a:xfrm>
                  <a:off x="7230281" y="2510705"/>
                  <a:ext cx="471950" cy="471950"/>
                </a:xfrm>
                <a:prstGeom prst="ellipse">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5" name="Group 68"/>
                <p:cNvGrpSpPr/>
                <p:nvPr/>
              </p:nvGrpSpPr>
              <p:grpSpPr>
                <a:xfrm>
                  <a:off x="7436593" y="2585123"/>
                  <a:ext cx="214878" cy="209480"/>
                  <a:chOff x="7436593" y="2585123"/>
                  <a:chExt cx="214878" cy="209480"/>
                </a:xfrm>
              </p:grpSpPr>
              <p:cxnSp>
                <p:nvCxnSpPr>
                  <p:cNvPr id="46" name="Straight Connector 45"/>
                  <p:cNvCxnSpPr/>
                  <p:nvPr/>
                </p:nvCxnSpPr>
                <p:spPr>
                  <a:xfrm>
                    <a:off x="7469318" y="2585123"/>
                    <a:ext cx="0" cy="18426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7478636" y="2759743"/>
                    <a:ext cx="17283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7436593" y="2721612"/>
                    <a:ext cx="72991" cy="7299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43" name="Picture 42"/>
              <p:cNvPicPr>
                <a:picLocks noChangeAspect="1"/>
              </p:cNvPicPr>
              <p:nvPr/>
            </p:nvPicPr>
            <p:blipFill>
              <a:blip r:embed="rId4"/>
              <a:stretch>
                <a:fillRect/>
              </a:stretch>
            </p:blipFill>
            <p:spPr>
              <a:xfrm>
                <a:off x="6590936" y="3633045"/>
                <a:ext cx="593983" cy="509128"/>
              </a:xfrm>
              <a:prstGeom prst="rect">
                <a:avLst/>
              </a:prstGeom>
            </p:spPr>
          </p:pic>
        </p:grpSp>
      </p:grpSp>
    </p:spTree>
    <p:extLst>
      <p:ext uri="{BB962C8B-B14F-4D97-AF65-F5344CB8AC3E}">
        <p14:creationId xmlns:p14="http://schemas.microsoft.com/office/powerpoint/2010/main" val="829538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F. Managing Scope</a:t>
            </a:r>
          </a:p>
        </p:txBody>
      </p:sp>
      <p:sp>
        <p:nvSpPr>
          <p:cNvPr id="3" name="Content Placeholder 2"/>
          <p:cNvSpPr>
            <a:spLocks noGrp="1"/>
          </p:cNvSpPr>
          <p:nvPr>
            <p:ph idx="1"/>
          </p:nvPr>
        </p:nvSpPr>
        <p:spPr/>
        <p:txBody>
          <a:bodyPr>
            <a:normAutofit/>
          </a:bodyPr>
          <a:lstStyle/>
          <a:p>
            <a:pPr marL="0" indent="0">
              <a:buNone/>
            </a:pPr>
            <a:r>
              <a:rPr lang="en-US" sz="2800" dirty="0" smtClean="0">
                <a:solidFill>
                  <a:srgbClr val="1F497D"/>
                </a:solidFill>
              </a:rPr>
              <a:t>Techniques for Avoiding Scope Creep</a:t>
            </a:r>
          </a:p>
          <a:p>
            <a:pPr marL="514350" indent="-514350">
              <a:buFont typeface="+mj-lt"/>
              <a:buAutoNum type="arabicPeriod"/>
            </a:pPr>
            <a:r>
              <a:rPr lang="en-US" sz="2800" dirty="0" smtClean="0">
                <a:solidFill>
                  <a:srgbClr val="1F497D"/>
                </a:solidFill>
              </a:rPr>
              <a:t>________________________________________</a:t>
            </a:r>
          </a:p>
          <a:p>
            <a:pPr marL="514350" indent="-514350">
              <a:buFont typeface="+mj-lt"/>
              <a:buAutoNum type="arabicPeriod"/>
            </a:pPr>
            <a:r>
              <a:rPr lang="en-US" sz="2800" dirty="0" smtClean="0">
                <a:solidFill>
                  <a:srgbClr val="1F497D"/>
                </a:solidFill>
              </a:rPr>
              <a:t>________________________________________</a:t>
            </a:r>
          </a:p>
          <a:p>
            <a:pPr marL="514350" indent="-514350">
              <a:buFont typeface="+mj-lt"/>
              <a:buAutoNum type="arabicPeriod"/>
            </a:pPr>
            <a:r>
              <a:rPr lang="en-US" sz="2800" dirty="0" smtClean="0">
                <a:solidFill>
                  <a:srgbClr val="1F497D"/>
                </a:solidFill>
              </a:rPr>
              <a:t>________________________________________</a:t>
            </a:r>
          </a:p>
          <a:p>
            <a:pPr marL="514350" indent="-514350">
              <a:buFont typeface="+mj-lt"/>
              <a:buAutoNum type="arabicPeriod"/>
            </a:pPr>
            <a:r>
              <a:rPr lang="en-US" sz="2800" dirty="0" smtClean="0">
                <a:solidFill>
                  <a:srgbClr val="1F497D"/>
                </a:solidFill>
              </a:rPr>
              <a:t>________________________________________</a:t>
            </a:r>
          </a:p>
          <a:p>
            <a:pPr marL="514350" indent="-514350">
              <a:buFont typeface="+mj-lt"/>
              <a:buAutoNum type="arabicPeriod"/>
            </a:pPr>
            <a:r>
              <a:rPr lang="en-US" sz="2800" dirty="0" smtClean="0">
                <a:solidFill>
                  <a:srgbClr val="1F497D"/>
                </a:solidFill>
              </a:rPr>
              <a:t>________________________________________</a:t>
            </a:r>
          </a:p>
          <a:p>
            <a:pPr marL="514350" indent="-514350">
              <a:buFont typeface="+mj-lt"/>
              <a:buAutoNum type="arabicPeriod"/>
            </a:pPr>
            <a:r>
              <a:rPr lang="en-US" sz="2800" dirty="0" smtClean="0">
                <a:solidFill>
                  <a:srgbClr val="1F497D"/>
                </a:solidFill>
              </a:rPr>
              <a:t>________________________________________</a:t>
            </a:r>
          </a:p>
          <a:p>
            <a:pPr marL="514350" indent="-514350">
              <a:buFont typeface="+mj-lt"/>
              <a:buAutoNum type="arabicPeriod"/>
            </a:pPr>
            <a:r>
              <a:rPr lang="en-US" sz="2800" dirty="0" smtClean="0">
                <a:solidFill>
                  <a:srgbClr val="1F497D"/>
                </a:solidFill>
              </a:rPr>
              <a:t>________________________________________</a:t>
            </a:r>
            <a:br>
              <a:rPr lang="en-US" sz="2800" dirty="0" smtClean="0">
                <a:solidFill>
                  <a:srgbClr val="1F497D"/>
                </a:solidFill>
              </a:rPr>
            </a:br>
            <a:endParaRPr lang="en-US" sz="2400" dirty="0" smtClean="0">
              <a:solidFill>
                <a:srgbClr val="1F497D"/>
              </a:solidFill>
            </a:endParaRPr>
          </a:p>
        </p:txBody>
      </p:sp>
      <p:sp>
        <p:nvSpPr>
          <p:cNvPr id="4" name="TextBox 3"/>
          <p:cNvSpPr txBox="1"/>
          <p:nvPr/>
        </p:nvSpPr>
        <p:spPr>
          <a:xfrm>
            <a:off x="8754150" y="490301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10-14</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31</a:t>
            </a:fld>
            <a:endParaRPr lang="en-US" dirty="0"/>
          </a:p>
        </p:txBody>
      </p:sp>
    </p:spTree>
    <p:extLst>
      <p:ext uri="{BB962C8B-B14F-4D97-AF65-F5344CB8AC3E}">
        <p14:creationId xmlns:p14="http://schemas.microsoft.com/office/powerpoint/2010/main" val="386521863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nna\Desktop\FC Slides\New Pics\124 -Managing change.jpg"/>
          <p:cNvPicPr>
            <a:picLocks noChangeAspect="1" noChangeArrowheads="1"/>
          </p:cNvPicPr>
          <p:nvPr/>
        </p:nvPicPr>
        <p:blipFill>
          <a:blip r:embed="rId2"/>
          <a:srcRect/>
          <a:stretch>
            <a:fillRect/>
          </a:stretch>
        </p:blipFill>
        <p:spPr bwMode="auto">
          <a:xfrm>
            <a:off x="0" y="9829"/>
            <a:ext cx="9144000" cy="6278237"/>
          </a:xfrm>
          <a:prstGeom prst="rect">
            <a:avLst/>
          </a:prstGeom>
          <a:noFill/>
        </p:spPr>
      </p:pic>
      <p:sp>
        <p:nvSpPr>
          <p:cNvPr id="5" name="Title 4"/>
          <p:cNvSpPr>
            <a:spLocks noGrp="1"/>
          </p:cNvSpPr>
          <p:nvPr>
            <p:ph type="title"/>
          </p:nvPr>
        </p:nvSpPr>
        <p:spPr>
          <a:xfrm>
            <a:off x="0" y="4659682"/>
            <a:ext cx="9144000" cy="1348746"/>
          </a:xfrm>
          <a:solidFill>
            <a:schemeClr val="bg1">
              <a:alpha val="70000"/>
            </a:schemeClr>
          </a:solidFill>
        </p:spPr>
        <p:txBody>
          <a:bodyPr/>
          <a:lstStyle/>
          <a:p>
            <a:pPr algn="r"/>
            <a:r>
              <a:rPr lang="en-US" b="1" dirty="0" smtClean="0">
                <a:solidFill>
                  <a:schemeClr val="accent2"/>
                </a:solidFill>
              </a:rPr>
              <a:t>MANAGING CHANGE</a:t>
            </a:r>
            <a:endParaRPr lang="en-US" b="1" dirty="0">
              <a:solidFill>
                <a:schemeClr val="accent2"/>
              </a:solidFill>
            </a:endParaRPr>
          </a:p>
        </p:txBody>
      </p:sp>
      <p:sp>
        <p:nvSpPr>
          <p:cNvPr id="4" name="Slide Number Placeholder 3"/>
          <p:cNvSpPr>
            <a:spLocks noGrp="1"/>
          </p:cNvSpPr>
          <p:nvPr>
            <p:ph type="sldNum" sz="quarter" idx="10"/>
          </p:nvPr>
        </p:nvSpPr>
        <p:spPr/>
        <p:txBody>
          <a:bodyPr/>
          <a:lstStyle/>
          <a:p>
            <a:fld id="{72776919-FB17-4522-B863-258834BA748C}" type="slidenum">
              <a:rPr lang="en-US" altLang="en-US" smtClean="0"/>
              <a:pPr/>
              <a:t>32</a:t>
            </a:fld>
            <a:endParaRPr lang="en-US" altLang="en-US"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G. Managing Change</a:t>
            </a:r>
          </a:p>
        </p:txBody>
      </p:sp>
      <p:sp>
        <p:nvSpPr>
          <p:cNvPr id="3" name="Content Placeholder 2"/>
          <p:cNvSpPr>
            <a:spLocks noGrp="1"/>
          </p:cNvSpPr>
          <p:nvPr>
            <p:ph idx="1"/>
          </p:nvPr>
        </p:nvSpPr>
        <p:spPr/>
        <p:txBody>
          <a:bodyPr>
            <a:normAutofit/>
          </a:bodyPr>
          <a:lstStyle/>
          <a:p>
            <a:pPr marL="0" indent="0">
              <a:buNone/>
            </a:pPr>
            <a:r>
              <a:rPr lang="en-US" sz="2800" dirty="0" smtClean="0">
                <a:solidFill>
                  <a:srgbClr val="1F497D"/>
                </a:solidFill>
              </a:rPr>
              <a:t>“</a:t>
            </a:r>
            <a:r>
              <a:rPr lang="en-US" sz="2800" b="1" dirty="0" smtClean="0">
                <a:solidFill>
                  <a:srgbClr val="1F497D"/>
                </a:solidFill>
              </a:rPr>
              <a:t>We should put our foot down</a:t>
            </a:r>
            <a:r>
              <a:rPr lang="en-US" sz="2800" dirty="0" smtClean="0">
                <a:solidFill>
                  <a:srgbClr val="1F497D"/>
                </a:solidFill>
              </a:rPr>
              <a:t>. We should say that we will only do business with clients who don’t change their requirements. We will work with subject matter experts who say what they mean and mean what they say. We will insist that client personnel guarantee they will stay with the project until the end. And, we will not, under any conditions, accept any surprises.”</a:t>
            </a:r>
          </a:p>
          <a:p>
            <a:pPr marL="0" indent="0">
              <a:buNone/>
            </a:pPr>
            <a:r>
              <a:rPr lang="en-US" sz="2800" b="1" dirty="0" smtClean="0">
                <a:solidFill>
                  <a:srgbClr val="1F497D"/>
                </a:solidFill>
              </a:rPr>
              <a:t>Dream on… </a:t>
            </a:r>
            <a:r>
              <a:rPr lang="en-US" sz="2800" dirty="0" smtClean="0">
                <a:solidFill>
                  <a:srgbClr val="1F497D"/>
                </a:solidFill>
              </a:rPr>
              <a:t>In the real world, change occurs - and occurs often.</a:t>
            </a:r>
            <a:endParaRPr lang="en-US" sz="2400" dirty="0" smtClean="0">
              <a:solidFill>
                <a:srgbClr val="1F497D"/>
              </a:solidFill>
            </a:endParaRPr>
          </a:p>
        </p:txBody>
      </p:sp>
      <p:sp>
        <p:nvSpPr>
          <p:cNvPr id="4" name="TextBox 3"/>
          <p:cNvSpPr txBox="1"/>
          <p:nvPr/>
        </p:nvSpPr>
        <p:spPr>
          <a:xfrm>
            <a:off x="8754150" y="514101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10-15</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33</a:t>
            </a:fld>
            <a:endParaRPr lang="en-US" dirty="0"/>
          </a:p>
        </p:txBody>
      </p:sp>
    </p:spTree>
    <p:extLst>
      <p:ext uri="{BB962C8B-B14F-4D97-AF65-F5344CB8AC3E}">
        <p14:creationId xmlns:p14="http://schemas.microsoft.com/office/powerpoint/2010/main" val="3484007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G. Managing Change</a:t>
            </a: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1F497D"/>
                </a:solidFill>
              </a:rPr>
              <a:t>Consider a project you were on when change was disruptive. </a:t>
            </a:r>
            <a:r>
              <a:rPr lang="en-US" sz="2800" dirty="0" smtClean="0">
                <a:solidFill>
                  <a:srgbClr val="1F497D"/>
                </a:solidFill>
              </a:rPr>
              <a:t>What was the change, the root cause, and the impact?</a:t>
            </a:r>
            <a:endParaRPr lang="en-US" sz="2400" dirty="0" smtClean="0">
              <a:solidFill>
                <a:srgbClr val="1F497D"/>
              </a:solidFill>
            </a:endParaRPr>
          </a:p>
        </p:txBody>
      </p:sp>
      <p:sp>
        <p:nvSpPr>
          <p:cNvPr id="6" name="TextBox 5"/>
          <p:cNvSpPr txBox="1"/>
          <p:nvPr/>
        </p:nvSpPr>
        <p:spPr>
          <a:xfrm>
            <a:off x="8754150" y="460578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302618030"/>
              </p:ext>
            </p:extLst>
          </p:nvPr>
        </p:nvGraphicFramePr>
        <p:xfrm>
          <a:off x="915974" y="2991177"/>
          <a:ext cx="7731472" cy="2980230"/>
        </p:xfrm>
        <a:graphic>
          <a:graphicData uri="http://schemas.openxmlformats.org/drawingml/2006/table">
            <a:tbl>
              <a:tblPr firstRow="1" bandRow="1">
                <a:tableStyleId>{2D5ABB26-0587-4C30-8999-92F81FD0307C}</a:tableStyleId>
              </a:tblPr>
              <a:tblGrid>
                <a:gridCol w="2097121"/>
                <a:gridCol w="5634351"/>
              </a:tblGrid>
              <a:tr h="993410">
                <a:tc>
                  <a:txBody>
                    <a:bodyPr/>
                    <a:lstStyle/>
                    <a:p>
                      <a:r>
                        <a:rPr lang="en-US" sz="2400" b="1" dirty="0" smtClean="0">
                          <a:solidFill>
                            <a:schemeClr val="accent2"/>
                          </a:solidFill>
                          <a:latin typeface="Franklin Gothic Book"/>
                          <a:cs typeface="Franklin Gothic Book"/>
                        </a:rPr>
                        <a:t>The Change</a:t>
                      </a:r>
                      <a:endParaRPr lang="en-US" sz="24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endParaRPr lang="en-US" sz="2400" b="1" dirty="0">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tr>
              <a:tr h="993410">
                <a:tc>
                  <a:txBody>
                    <a:bodyPr/>
                    <a:lstStyle/>
                    <a:p>
                      <a:r>
                        <a:rPr lang="en-US" sz="2400" b="1" dirty="0" smtClean="0">
                          <a:solidFill>
                            <a:schemeClr val="accent2"/>
                          </a:solidFill>
                          <a:latin typeface="Franklin Gothic Book"/>
                          <a:cs typeface="Franklin Gothic Book"/>
                        </a:rPr>
                        <a:t>Root Cause</a:t>
                      </a:r>
                      <a:endParaRPr lang="en-US" sz="24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2400" b="1" dirty="0">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993410">
                <a:tc>
                  <a:txBody>
                    <a:bodyPr/>
                    <a:lstStyle/>
                    <a:p>
                      <a:r>
                        <a:rPr lang="en-US" sz="2400" b="1" dirty="0" smtClean="0">
                          <a:solidFill>
                            <a:schemeClr val="accent2"/>
                          </a:solidFill>
                          <a:latin typeface="Franklin Gothic Book"/>
                          <a:cs typeface="Franklin Gothic Book"/>
                        </a:rPr>
                        <a:t>Impact</a:t>
                      </a:r>
                      <a:endParaRPr lang="en-US" sz="24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sz="2400" b="1" dirty="0">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tr>
            </a:tbl>
          </a:graphicData>
        </a:graphic>
      </p:graphicFrame>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10-15</a:t>
            </a:r>
            <a:endParaRPr lang="en-US" sz="1400" dirty="0">
              <a:solidFill>
                <a:srgbClr val="002C54"/>
              </a:solidFill>
              <a:latin typeface="Arial Black" pitchFamily="34" charset="0"/>
            </a:endParaRPr>
          </a:p>
        </p:txBody>
      </p:sp>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34</a:t>
            </a:fld>
            <a:endParaRPr lang="en-US" dirty="0"/>
          </a:p>
        </p:txBody>
      </p:sp>
    </p:spTree>
    <p:extLst>
      <p:ext uri="{BB962C8B-B14F-4D97-AF65-F5344CB8AC3E}">
        <p14:creationId xmlns:p14="http://schemas.microsoft.com/office/powerpoint/2010/main" val="2557338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G. Managing Change</a:t>
            </a:r>
          </a:p>
        </p:txBody>
      </p:sp>
      <p:sp>
        <p:nvSpPr>
          <p:cNvPr id="3" name="Content Placeholder 2"/>
          <p:cNvSpPr>
            <a:spLocks noGrp="1"/>
          </p:cNvSpPr>
          <p:nvPr>
            <p:ph idx="1"/>
          </p:nvPr>
        </p:nvSpPr>
        <p:spPr/>
        <p:txBody>
          <a:bodyPr>
            <a:normAutofit/>
          </a:bodyPr>
          <a:lstStyle/>
          <a:p>
            <a:pPr marL="0" indent="0">
              <a:buNone/>
            </a:pPr>
            <a:r>
              <a:rPr lang="en-US" sz="2800" b="1" dirty="0" smtClean="0">
                <a:solidFill>
                  <a:schemeClr val="accent2"/>
                </a:solidFill>
              </a:rPr>
              <a:t>Typical Change Issues</a:t>
            </a:r>
          </a:p>
          <a:p>
            <a:pPr marL="0" indent="0">
              <a:buNone/>
            </a:pPr>
            <a:r>
              <a:rPr lang="en-US" sz="2800" dirty="0" smtClean="0">
                <a:solidFill>
                  <a:srgbClr val="1F497D"/>
                </a:solidFill>
              </a:rPr>
              <a:t>Clients typically request a project change in order for them to better meet their perceived needs or to respond to the changing conditions of the business. Often, change is necessary and beneficial.</a:t>
            </a:r>
          </a:p>
          <a:p>
            <a:pPr marL="0" indent="0">
              <a:buNone/>
            </a:pPr>
            <a:r>
              <a:rPr lang="en-US" sz="2800" b="1" i="1" dirty="0" smtClean="0">
                <a:solidFill>
                  <a:srgbClr val="1F497D"/>
                </a:solidFill>
              </a:rPr>
              <a:t>Our ability to effectively address change is a gift we give to our clients.</a:t>
            </a:r>
          </a:p>
          <a:p>
            <a:pPr marL="0" indent="0">
              <a:buNone/>
            </a:pPr>
            <a:endParaRPr lang="en-US" sz="2400" dirty="0" smtClean="0">
              <a:solidFill>
                <a:srgbClr val="1F497D"/>
              </a:solidFill>
            </a:endParaRPr>
          </a:p>
        </p:txBody>
      </p:sp>
      <p:sp>
        <p:nvSpPr>
          <p:cNvPr id="4" name="TextBox 3"/>
          <p:cNvSpPr txBox="1"/>
          <p:nvPr/>
        </p:nvSpPr>
        <p:spPr>
          <a:xfrm>
            <a:off x="8754150" y="4044058"/>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10-16</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35</a:t>
            </a:fld>
            <a:endParaRPr lang="en-US" dirty="0"/>
          </a:p>
        </p:txBody>
      </p:sp>
    </p:spTree>
    <p:extLst>
      <p:ext uri="{BB962C8B-B14F-4D97-AF65-F5344CB8AC3E}">
        <p14:creationId xmlns:p14="http://schemas.microsoft.com/office/powerpoint/2010/main" val="225653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G. Managing Change</a:t>
            </a:r>
          </a:p>
        </p:txBody>
      </p:sp>
      <p:sp>
        <p:nvSpPr>
          <p:cNvPr id="3" name="Content Placeholder 2"/>
          <p:cNvSpPr>
            <a:spLocks noGrp="1"/>
          </p:cNvSpPr>
          <p:nvPr>
            <p:ph idx="1"/>
          </p:nvPr>
        </p:nvSpPr>
        <p:spPr>
          <a:xfrm>
            <a:off x="783390" y="1275198"/>
            <a:ext cx="8071290" cy="5081152"/>
          </a:xfrm>
        </p:spPr>
        <p:txBody>
          <a:bodyPr>
            <a:normAutofit/>
          </a:bodyPr>
          <a:lstStyle/>
          <a:p>
            <a:pPr marL="0" indent="0">
              <a:buNone/>
            </a:pPr>
            <a:r>
              <a:rPr lang="en-US" sz="2800" b="1" dirty="0" smtClean="0">
                <a:solidFill>
                  <a:schemeClr val="accent2"/>
                </a:solidFill>
              </a:rPr>
              <a:t>When Has Change </a:t>
            </a:r>
            <a:r>
              <a:rPr lang="en-US" sz="2800" b="1" dirty="0">
                <a:solidFill>
                  <a:schemeClr val="accent2"/>
                </a:solidFill>
              </a:rPr>
              <a:t>B</a:t>
            </a:r>
            <a:r>
              <a:rPr lang="en-US" sz="2800" b="1" dirty="0" smtClean="0">
                <a:solidFill>
                  <a:schemeClr val="accent2"/>
                </a:solidFill>
              </a:rPr>
              <a:t>een Beneficial?</a:t>
            </a:r>
          </a:p>
          <a:p>
            <a:pPr marL="0" indent="0">
              <a:buNone/>
            </a:pPr>
            <a:r>
              <a:rPr lang="en-US" sz="2800" dirty="0" smtClean="0">
                <a:solidFill>
                  <a:srgbClr val="1F497D"/>
                </a:solidFill>
              </a:rPr>
              <a:t>What was the change and the root cause? What was the impact? What would the impact have been if the change had NOT occurred?</a:t>
            </a:r>
          </a:p>
          <a:p>
            <a:pPr marL="0" indent="0">
              <a:buNone/>
            </a:pPr>
            <a:endParaRPr lang="en-US" sz="2400" dirty="0" smtClean="0">
              <a:solidFill>
                <a:srgbClr val="1F497D"/>
              </a:solidFill>
            </a:endParaRPr>
          </a:p>
        </p:txBody>
      </p:sp>
      <p:sp>
        <p:nvSpPr>
          <p:cNvPr id="6" name="TextBox 5"/>
          <p:cNvSpPr txBox="1"/>
          <p:nvPr/>
        </p:nvSpPr>
        <p:spPr>
          <a:xfrm>
            <a:off x="8754150" y="4822446"/>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139920770"/>
              </p:ext>
            </p:extLst>
          </p:nvPr>
        </p:nvGraphicFramePr>
        <p:xfrm>
          <a:off x="815140" y="3446447"/>
          <a:ext cx="7731472" cy="2808669"/>
        </p:xfrm>
        <a:graphic>
          <a:graphicData uri="http://schemas.openxmlformats.org/drawingml/2006/table">
            <a:tbl>
              <a:tblPr firstRow="1" bandRow="1">
                <a:tableStyleId>{2D5ABB26-0587-4C30-8999-92F81FD0307C}</a:tableStyleId>
              </a:tblPr>
              <a:tblGrid>
                <a:gridCol w="2097121"/>
                <a:gridCol w="5634351"/>
              </a:tblGrid>
              <a:tr h="936223">
                <a:tc>
                  <a:txBody>
                    <a:bodyPr/>
                    <a:lstStyle/>
                    <a:p>
                      <a:r>
                        <a:rPr lang="en-US" sz="2400" b="1" dirty="0" smtClean="0">
                          <a:solidFill>
                            <a:schemeClr val="accent2"/>
                          </a:solidFill>
                          <a:latin typeface="Franklin Gothic Book"/>
                          <a:cs typeface="Franklin Gothic Book"/>
                        </a:rPr>
                        <a:t>The Change</a:t>
                      </a:r>
                      <a:endParaRPr lang="en-US" sz="24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endParaRPr lang="en-US" sz="2400" b="1" dirty="0">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tr>
              <a:tr h="936223">
                <a:tc>
                  <a:txBody>
                    <a:bodyPr/>
                    <a:lstStyle/>
                    <a:p>
                      <a:r>
                        <a:rPr lang="en-US" sz="2400" b="1" dirty="0" smtClean="0">
                          <a:solidFill>
                            <a:schemeClr val="accent2"/>
                          </a:solidFill>
                          <a:latin typeface="Franklin Gothic Book"/>
                          <a:cs typeface="Franklin Gothic Book"/>
                        </a:rPr>
                        <a:t>Root Cause</a:t>
                      </a:r>
                      <a:endParaRPr lang="en-US" sz="24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2400" b="1" dirty="0">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936223">
                <a:tc>
                  <a:txBody>
                    <a:bodyPr/>
                    <a:lstStyle/>
                    <a:p>
                      <a:r>
                        <a:rPr lang="en-US" sz="2400" b="1" dirty="0" smtClean="0">
                          <a:solidFill>
                            <a:schemeClr val="accent2"/>
                          </a:solidFill>
                          <a:latin typeface="Franklin Gothic Book"/>
                          <a:cs typeface="Franklin Gothic Book"/>
                        </a:rPr>
                        <a:t>Impact</a:t>
                      </a:r>
                      <a:endParaRPr lang="en-US" sz="24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sz="2400" b="1" dirty="0">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tr>
            </a:tbl>
          </a:graphicData>
        </a:graphic>
      </p:graphicFrame>
      <p:sp>
        <p:nvSpPr>
          <p:cNvPr id="8" name="TextBox 7"/>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10-16</a:t>
            </a:r>
            <a:endParaRPr lang="en-US" sz="1400" dirty="0">
              <a:solidFill>
                <a:srgbClr val="002C54"/>
              </a:solidFill>
              <a:latin typeface="Arial Black" pitchFamily="34" charset="0"/>
            </a:endParaRPr>
          </a:p>
        </p:txBody>
      </p:sp>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36</a:t>
            </a:fld>
            <a:endParaRPr lang="en-US" dirty="0"/>
          </a:p>
        </p:txBody>
      </p:sp>
    </p:spTree>
    <p:extLst>
      <p:ext uri="{BB962C8B-B14F-4D97-AF65-F5344CB8AC3E}">
        <p14:creationId xmlns:p14="http://schemas.microsoft.com/office/powerpoint/2010/main" val="3493898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67327681"/>
              </p:ext>
            </p:extLst>
          </p:nvPr>
        </p:nvGraphicFramePr>
        <p:xfrm>
          <a:off x="4984300" y="4858884"/>
          <a:ext cx="3993976" cy="1582228"/>
        </p:xfrm>
        <a:graphic>
          <a:graphicData uri="http://schemas.openxmlformats.org/drawingml/2006/table">
            <a:tbl>
              <a:tblPr firstRow="1" bandRow="1">
                <a:tableStyleId>{2D5ABB26-0587-4C30-8999-92F81FD0307C}</a:tableStyleId>
              </a:tblPr>
              <a:tblGrid>
                <a:gridCol w="1996988"/>
                <a:gridCol w="1996988"/>
              </a:tblGrid>
              <a:tr h="478134">
                <a:tc>
                  <a:txBody>
                    <a:bodyPr/>
                    <a:lstStyle/>
                    <a:p>
                      <a:pPr algn="ctr"/>
                      <a:r>
                        <a:rPr lang="en-US" sz="1800" b="1" dirty="0" smtClean="0">
                          <a:solidFill>
                            <a:schemeClr val="accent2"/>
                          </a:solidFill>
                          <a:latin typeface="Franklin Gothic Book"/>
                          <a:cs typeface="Franklin Gothic Book"/>
                        </a:rPr>
                        <a:t>Change That</a:t>
                      </a:r>
                      <a:r>
                        <a:rPr lang="en-US" sz="1800" b="1" baseline="0" dirty="0" smtClean="0">
                          <a:solidFill>
                            <a:schemeClr val="accent2"/>
                          </a:solidFill>
                          <a:latin typeface="Franklin Gothic Book"/>
                          <a:cs typeface="Franklin Gothic Book"/>
                        </a:rPr>
                        <a:t> Is Beneficial</a:t>
                      </a:r>
                      <a:endParaRPr lang="en-US" sz="1800" b="1" dirty="0">
                        <a:solidFill>
                          <a:schemeClr val="accent2"/>
                        </a:solidFill>
                        <a:latin typeface="Franklin Gothic Book"/>
                        <a:cs typeface="Franklin Gothic Book"/>
                      </a:endParaRPr>
                    </a:p>
                  </a:txBody>
                  <a:tcPr marL="61943" marR="61943" marT="30971" marB="30971"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c>
                  <a:txBody>
                    <a:bodyPr/>
                    <a:lstStyle/>
                    <a:p>
                      <a:pPr algn="ctr"/>
                      <a:r>
                        <a:rPr lang="en-US" sz="1800" b="1" dirty="0" smtClean="0">
                          <a:solidFill>
                            <a:schemeClr val="accent2"/>
                          </a:solidFill>
                          <a:latin typeface="Franklin Gothic Book"/>
                          <a:cs typeface="Franklin Gothic Book"/>
                        </a:rPr>
                        <a:t>How to Optimize the Impact</a:t>
                      </a:r>
                      <a:endParaRPr lang="en-US" sz="1800" b="1" dirty="0">
                        <a:solidFill>
                          <a:schemeClr val="accent2"/>
                        </a:solidFill>
                        <a:latin typeface="Franklin Gothic Book"/>
                        <a:cs typeface="Franklin Gothic Book"/>
                      </a:endParaRPr>
                    </a:p>
                  </a:txBody>
                  <a:tcPr marL="61943" marR="61943" marT="30971" marB="30971"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r>
              <a:tr h="485823">
                <a:tc>
                  <a:txBody>
                    <a:bodyPr/>
                    <a:lstStyle/>
                    <a:p>
                      <a:pPr algn="ctr"/>
                      <a:endParaRPr lang="en-US" sz="1600" b="1" dirty="0">
                        <a:latin typeface="Franklin Gothic Book"/>
                        <a:cs typeface="Franklin Gothic Book"/>
                      </a:endParaRPr>
                    </a:p>
                  </a:txBody>
                  <a:tcPr marL="61943" marR="61943" marT="30971" marB="30971"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c>
                  <a:txBody>
                    <a:bodyPr/>
                    <a:lstStyle/>
                    <a:p>
                      <a:pPr algn="ctr"/>
                      <a:endParaRPr lang="en-US" sz="1600" b="1" dirty="0">
                        <a:latin typeface="Franklin Gothic Book"/>
                        <a:cs typeface="Franklin Gothic Book"/>
                      </a:endParaRPr>
                    </a:p>
                  </a:txBody>
                  <a:tcPr marL="61943" marR="61943" marT="30971" marB="30971"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r>
              <a:tr h="485823">
                <a:tc>
                  <a:txBody>
                    <a:bodyPr/>
                    <a:lstStyle/>
                    <a:p>
                      <a:pPr algn="ctr"/>
                      <a:endParaRPr lang="en-US" sz="1600" b="1" dirty="0">
                        <a:latin typeface="Franklin Gothic Book"/>
                        <a:cs typeface="Franklin Gothic Book"/>
                      </a:endParaRPr>
                    </a:p>
                  </a:txBody>
                  <a:tcPr marL="61943" marR="61943" marT="30971" marB="30971"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accent6">
                        <a:lumMod val="85000"/>
                      </a:schemeClr>
                    </a:solidFill>
                  </a:tcPr>
                </a:tc>
                <a:tc>
                  <a:txBody>
                    <a:bodyPr/>
                    <a:lstStyle/>
                    <a:p>
                      <a:pPr algn="ctr"/>
                      <a:endParaRPr lang="en-US" sz="1600" b="1" dirty="0">
                        <a:latin typeface="Franklin Gothic Book"/>
                        <a:cs typeface="Franklin Gothic Book"/>
                      </a:endParaRPr>
                    </a:p>
                  </a:txBody>
                  <a:tcPr marL="61943" marR="61943" marT="30971" marB="30971"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solidFill>
                      <a:schemeClr val="accent6">
                        <a:lumMod val="85000"/>
                      </a:schemeClr>
                    </a:solidFill>
                  </a:tcPr>
                </a:tc>
              </a:tr>
            </a:tbl>
          </a:graphicData>
        </a:graphic>
      </p:graphicFrame>
      <p:sp>
        <p:nvSpPr>
          <p:cNvPr id="2" name="Title 1"/>
          <p:cNvSpPr>
            <a:spLocks noGrp="1"/>
          </p:cNvSpPr>
          <p:nvPr>
            <p:ph type="title"/>
          </p:nvPr>
        </p:nvSpPr>
        <p:spPr/>
        <p:txBody>
          <a:bodyPr>
            <a:normAutofit/>
          </a:bodyPr>
          <a:lstStyle/>
          <a:p>
            <a:r>
              <a:rPr lang="en-US" sz="4300" dirty="0" smtClean="0"/>
              <a:t>G. Managing Change</a:t>
            </a:r>
          </a:p>
        </p:txBody>
      </p:sp>
      <p:sp>
        <p:nvSpPr>
          <p:cNvPr id="3" name="Content Placeholder 2"/>
          <p:cNvSpPr>
            <a:spLocks noGrp="1"/>
          </p:cNvSpPr>
          <p:nvPr>
            <p:ph idx="1"/>
          </p:nvPr>
        </p:nvSpPr>
        <p:spPr>
          <a:xfrm>
            <a:off x="783390" y="1275198"/>
            <a:ext cx="8071290" cy="5081152"/>
          </a:xfrm>
        </p:spPr>
        <p:txBody>
          <a:bodyPr>
            <a:normAutofit/>
          </a:bodyPr>
          <a:lstStyle/>
          <a:p>
            <a:pPr marL="0" indent="0">
              <a:buNone/>
            </a:pPr>
            <a:r>
              <a:rPr lang="en-US" sz="2800" b="1" dirty="0" smtClean="0">
                <a:solidFill>
                  <a:schemeClr val="accent2"/>
                </a:solidFill>
              </a:rPr>
              <a:t>Best Practices for Addressing Change</a:t>
            </a:r>
          </a:p>
          <a:p>
            <a:pPr marL="0" indent="0">
              <a:buNone/>
            </a:pPr>
            <a:r>
              <a:rPr lang="en-US" sz="2800" dirty="0" smtClean="0">
                <a:solidFill>
                  <a:srgbClr val="1F497D"/>
                </a:solidFill>
              </a:rPr>
              <a:t>With your teams, identify best practices in the following areas:</a:t>
            </a:r>
            <a:endParaRPr lang="en-US" sz="2400" dirty="0" smtClean="0">
              <a:solidFill>
                <a:srgbClr val="1F497D"/>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722397349"/>
              </p:ext>
            </p:extLst>
          </p:nvPr>
        </p:nvGraphicFramePr>
        <p:xfrm>
          <a:off x="683356" y="2971450"/>
          <a:ext cx="3993976" cy="1582228"/>
        </p:xfrm>
        <a:graphic>
          <a:graphicData uri="http://schemas.openxmlformats.org/drawingml/2006/table">
            <a:tbl>
              <a:tblPr firstRow="1" bandRow="1">
                <a:tableStyleId>{2D5ABB26-0587-4C30-8999-92F81FD0307C}</a:tableStyleId>
              </a:tblPr>
              <a:tblGrid>
                <a:gridCol w="1996988"/>
                <a:gridCol w="1996988"/>
              </a:tblGrid>
              <a:tr h="478134">
                <a:tc>
                  <a:txBody>
                    <a:bodyPr/>
                    <a:lstStyle/>
                    <a:p>
                      <a:pPr algn="ctr"/>
                      <a:r>
                        <a:rPr lang="en-US" sz="1800" b="1" dirty="0" smtClean="0">
                          <a:solidFill>
                            <a:schemeClr val="accent2"/>
                          </a:solidFill>
                          <a:latin typeface="Franklin Gothic Book"/>
                          <a:cs typeface="Franklin Gothic Book"/>
                        </a:rPr>
                        <a:t>Change You Can Prevent</a:t>
                      </a:r>
                      <a:endParaRPr lang="en-US" sz="1800" b="1" dirty="0">
                        <a:solidFill>
                          <a:schemeClr val="accent2"/>
                        </a:solidFill>
                        <a:latin typeface="Franklin Gothic Book"/>
                        <a:cs typeface="Franklin Gothic Book"/>
                      </a:endParaRPr>
                    </a:p>
                  </a:txBody>
                  <a:tcPr marL="61943" marR="61943" marT="30971" marB="30971"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c>
                  <a:txBody>
                    <a:bodyPr/>
                    <a:lstStyle/>
                    <a:p>
                      <a:pPr algn="ctr"/>
                      <a:r>
                        <a:rPr lang="en-US" sz="1800" b="1" dirty="0" smtClean="0">
                          <a:solidFill>
                            <a:schemeClr val="accent2"/>
                          </a:solidFill>
                          <a:latin typeface="Franklin Gothic Book"/>
                          <a:cs typeface="Franklin Gothic Book"/>
                        </a:rPr>
                        <a:t>How to Prevent</a:t>
                      </a:r>
                      <a:endParaRPr lang="en-US" sz="1800" b="1" dirty="0">
                        <a:solidFill>
                          <a:schemeClr val="accent2"/>
                        </a:solidFill>
                        <a:latin typeface="Franklin Gothic Book"/>
                        <a:cs typeface="Franklin Gothic Book"/>
                      </a:endParaRPr>
                    </a:p>
                  </a:txBody>
                  <a:tcPr marL="61943" marR="61943" marT="30971" marB="30971"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r>
              <a:tr h="485823">
                <a:tc>
                  <a:txBody>
                    <a:bodyPr/>
                    <a:lstStyle/>
                    <a:p>
                      <a:pPr algn="ctr"/>
                      <a:endParaRPr lang="en-US" sz="1600" b="1" dirty="0">
                        <a:latin typeface="Franklin Gothic Book"/>
                        <a:cs typeface="Franklin Gothic Book"/>
                      </a:endParaRPr>
                    </a:p>
                  </a:txBody>
                  <a:tcPr marL="61943" marR="61943" marT="30971" marB="30971"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c>
                  <a:txBody>
                    <a:bodyPr/>
                    <a:lstStyle/>
                    <a:p>
                      <a:pPr algn="ctr"/>
                      <a:endParaRPr lang="en-US" sz="1600" b="1" dirty="0">
                        <a:latin typeface="Franklin Gothic Book"/>
                        <a:cs typeface="Franklin Gothic Book"/>
                      </a:endParaRPr>
                    </a:p>
                  </a:txBody>
                  <a:tcPr marL="61943" marR="61943" marT="30971" marB="30971"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r>
              <a:tr h="485823">
                <a:tc>
                  <a:txBody>
                    <a:bodyPr/>
                    <a:lstStyle/>
                    <a:p>
                      <a:pPr algn="ctr"/>
                      <a:endParaRPr lang="en-US" sz="1600" b="1" dirty="0">
                        <a:latin typeface="Franklin Gothic Book"/>
                        <a:cs typeface="Franklin Gothic Book"/>
                      </a:endParaRPr>
                    </a:p>
                  </a:txBody>
                  <a:tcPr marL="61943" marR="61943" marT="30971" marB="30971"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accent6">
                        <a:lumMod val="85000"/>
                      </a:schemeClr>
                    </a:solidFill>
                  </a:tcPr>
                </a:tc>
                <a:tc>
                  <a:txBody>
                    <a:bodyPr/>
                    <a:lstStyle/>
                    <a:p>
                      <a:pPr algn="ctr"/>
                      <a:endParaRPr lang="en-US" sz="1600" b="1" dirty="0">
                        <a:latin typeface="Franklin Gothic Book"/>
                        <a:cs typeface="Franklin Gothic Book"/>
                      </a:endParaRPr>
                    </a:p>
                  </a:txBody>
                  <a:tcPr marL="61943" marR="61943" marT="30971" marB="30971"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solidFill>
                      <a:schemeClr val="accent6">
                        <a:lumMod val="85000"/>
                      </a:schemeClr>
                    </a:solidFill>
                  </a:tcP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10-17</a:t>
            </a:r>
            <a:endParaRPr lang="en-US" sz="1400" dirty="0">
              <a:solidFill>
                <a:srgbClr val="002C54"/>
              </a:solidFill>
              <a:latin typeface="Arial Black"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556272961"/>
              </p:ext>
            </p:extLst>
          </p:nvPr>
        </p:nvGraphicFramePr>
        <p:xfrm>
          <a:off x="4984300" y="2971450"/>
          <a:ext cx="3993976" cy="1582228"/>
        </p:xfrm>
        <a:graphic>
          <a:graphicData uri="http://schemas.openxmlformats.org/drawingml/2006/table">
            <a:tbl>
              <a:tblPr firstRow="1" bandRow="1">
                <a:tableStyleId>{2D5ABB26-0587-4C30-8999-92F81FD0307C}</a:tableStyleId>
              </a:tblPr>
              <a:tblGrid>
                <a:gridCol w="1996988"/>
                <a:gridCol w="1996988"/>
              </a:tblGrid>
              <a:tr h="478134">
                <a:tc>
                  <a:txBody>
                    <a:bodyPr/>
                    <a:lstStyle/>
                    <a:p>
                      <a:pPr algn="ctr"/>
                      <a:r>
                        <a:rPr lang="en-US" sz="1800" b="1" dirty="0" smtClean="0">
                          <a:solidFill>
                            <a:schemeClr val="accent2"/>
                          </a:solidFill>
                          <a:latin typeface="Franklin Gothic Book"/>
                          <a:cs typeface="Franklin Gothic Book"/>
                        </a:rPr>
                        <a:t>Change You Can Anticipate</a:t>
                      </a:r>
                      <a:endParaRPr lang="en-US" sz="1800" b="1" dirty="0">
                        <a:solidFill>
                          <a:schemeClr val="accent2"/>
                        </a:solidFill>
                        <a:latin typeface="Franklin Gothic Book"/>
                        <a:cs typeface="Franklin Gothic Book"/>
                      </a:endParaRPr>
                    </a:p>
                  </a:txBody>
                  <a:tcPr marL="61943" marR="61943" marT="30971" marB="30971"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c>
                  <a:txBody>
                    <a:bodyPr/>
                    <a:lstStyle/>
                    <a:p>
                      <a:pPr algn="ctr"/>
                      <a:r>
                        <a:rPr lang="en-US" sz="1800" b="1" dirty="0" smtClean="0">
                          <a:solidFill>
                            <a:schemeClr val="accent2"/>
                          </a:solidFill>
                          <a:latin typeface="Franklin Gothic Book"/>
                          <a:cs typeface="Franklin Gothic Book"/>
                        </a:rPr>
                        <a:t>How to Anticipate</a:t>
                      </a:r>
                      <a:endParaRPr lang="en-US" sz="1800" b="1" dirty="0">
                        <a:solidFill>
                          <a:schemeClr val="accent2"/>
                        </a:solidFill>
                        <a:latin typeface="Franklin Gothic Book"/>
                        <a:cs typeface="Franklin Gothic Book"/>
                      </a:endParaRPr>
                    </a:p>
                  </a:txBody>
                  <a:tcPr marL="61943" marR="61943" marT="30971" marB="30971"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r>
              <a:tr h="485823">
                <a:tc>
                  <a:txBody>
                    <a:bodyPr/>
                    <a:lstStyle/>
                    <a:p>
                      <a:pPr algn="ctr"/>
                      <a:endParaRPr lang="en-US" sz="1600" b="1" dirty="0">
                        <a:latin typeface="Franklin Gothic Book"/>
                        <a:cs typeface="Franklin Gothic Book"/>
                      </a:endParaRPr>
                    </a:p>
                  </a:txBody>
                  <a:tcPr marL="61943" marR="61943" marT="30971" marB="30971"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c>
                  <a:txBody>
                    <a:bodyPr/>
                    <a:lstStyle/>
                    <a:p>
                      <a:pPr algn="ctr"/>
                      <a:endParaRPr lang="en-US" sz="1600" b="1" dirty="0">
                        <a:latin typeface="Franklin Gothic Book"/>
                        <a:cs typeface="Franklin Gothic Book"/>
                      </a:endParaRPr>
                    </a:p>
                  </a:txBody>
                  <a:tcPr marL="61943" marR="61943" marT="30971" marB="30971"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r>
              <a:tr h="485823">
                <a:tc>
                  <a:txBody>
                    <a:bodyPr/>
                    <a:lstStyle/>
                    <a:p>
                      <a:pPr algn="ctr"/>
                      <a:endParaRPr lang="en-US" sz="1600" b="1" dirty="0">
                        <a:latin typeface="Franklin Gothic Book"/>
                        <a:cs typeface="Franklin Gothic Book"/>
                      </a:endParaRPr>
                    </a:p>
                  </a:txBody>
                  <a:tcPr marL="61943" marR="61943" marT="30971" marB="30971"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accent6">
                        <a:lumMod val="85000"/>
                      </a:schemeClr>
                    </a:solidFill>
                  </a:tcPr>
                </a:tc>
                <a:tc>
                  <a:txBody>
                    <a:bodyPr/>
                    <a:lstStyle/>
                    <a:p>
                      <a:pPr algn="ctr"/>
                      <a:endParaRPr lang="en-US" sz="1600" b="1" dirty="0">
                        <a:latin typeface="Franklin Gothic Book"/>
                        <a:cs typeface="Franklin Gothic Book"/>
                      </a:endParaRPr>
                    </a:p>
                  </a:txBody>
                  <a:tcPr marL="61943" marR="61943" marT="30971" marB="30971"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solidFill>
                      <a:schemeClr val="accent6">
                        <a:lumMod val="85000"/>
                      </a:schemeClr>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67327681"/>
              </p:ext>
            </p:extLst>
          </p:nvPr>
        </p:nvGraphicFramePr>
        <p:xfrm>
          <a:off x="683356" y="4858884"/>
          <a:ext cx="3993976" cy="1582228"/>
        </p:xfrm>
        <a:graphic>
          <a:graphicData uri="http://schemas.openxmlformats.org/drawingml/2006/table">
            <a:tbl>
              <a:tblPr firstRow="1" bandRow="1">
                <a:tableStyleId>{2D5ABB26-0587-4C30-8999-92F81FD0307C}</a:tableStyleId>
              </a:tblPr>
              <a:tblGrid>
                <a:gridCol w="1996988"/>
                <a:gridCol w="1996988"/>
              </a:tblGrid>
              <a:tr h="478134">
                <a:tc>
                  <a:txBody>
                    <a:bodyPr/>
                    <a:lstStyle/>
                    <a:p>
                      <a:pPr algn="ctr"/>
                      <a:r>
                        <a:rPr lang="en-US" sz="1800" b="1" dirty="0" smtClean="0">
                          <a:solidFill>
                            <a:schemeClr val="accent2"/>
                          </a:solidFill>
                          <a:latin typeface="Franklin Gothic Book"/>
                          <a:cs typeface="Franklin Gothic Book"/>
                        </a:rPr>
                        <a:t>Change You Can’t Anticipate</a:t>
                      </a:r>
                      <a:endParaRPr lang="en-US" sz="1800" b="1" dirty="0">
                        <a:solidFill>
                          <a:schemeClr val="accent2"/>
                        </a:solidFill>
                        <a:latin typeface="Franklin Gothic Book"/>
                        <a:cs typeface="Franklin Gothic Book"/>
                      </a:endParaRPr>
                    </a:p>
                  </a:txBody>
                  <a:tcPr marL="61943" marR="61943" marT="30971" marB="30971"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c>
                  <a:txBody>
                    <a:bodyPr/>
                    <a:lstStyle/>
                    <a:p>
                      <a:pPr algn="ctr"/>
                      <a:r>
                        <a:rPr lang="en-US" sz="1800" b="1" dirty="0" smtClean="0">
                          <a:solidFill>
                            <a:schemeClr val="accent2"/>
                          </a:solidFill>
                          <a:latin typeface="Franklin Gothic Book"/>
                          <a:cs typeface="Franklin Gothic Book"/>
                        </a:rPr>
                        <a:t>How to Minimize the Impact</a:t>
                      </a:r>
                      <a:endParaRPr lang="en-US" sz="1800" b="1" dirty="0">
                        <a:solidFill>
                          <a:schemeClr val="accent2"/>
                        </a:solidFill>
                        <a:latin typeface="Franklin Gothic Book"/>
                        <a:cs typeface="Franklin Gothic Book"/>
                      </a:endParaRPr>
                    </a:p>
                  </a:txBody>
                  <a:tcPr marL="61943" marR="61943" marT="30971" marB="30971"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r>
              <a:tr h="485823">
                <a:tc>
                  <a:txBody>
                    <a:bodyPr/>
                    <a:lstStyle/>
                    <a:p>
                      <a:pPr algn="ctr"/>
                      <a:endParaRPr lang="en-US" sz="1600" b="1" dirty="0">
                        <a:latin typeface="Franklin Gothic Book"/>
                        <a:cs typeface="Franklin Gothic Book"/>
                      </a:endParaRPr>
                    </a:p>
                  </a:txBody>
                  <a:tcPr marL="61943" marR="61943" marT="30971" marB="30971"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c>
                  <a:txBody>
                    <a:bodyPr/>
                    <a:lstStyle/>
                    <a:p>
                      <a:pPr algn="ctr"/>
                      <a:endParaRPr lang="en-US" sz="1600" b="1" dirty="0">
                        <a:latin typeface="Franklin Gothic Book"/>
                        <a:cs typeface="Franklin Gothic Book"/>
                      </a:endParaRPr>
                    </a:p>
                  </a:txBody>
                  <a:tcPr marL="61943" marR="61943" marT="30971" marB="30971"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85000"/>
                      </a:schemeClr>
                    </a:solidFill>
                  </a:tcPr>
                </a:tc>
              </a:tr>
              <a:tr h="485823">
                <a:tc>
                  <a:txBody>
                    <a:bodyPr/>
                    <a:lstStyle/>
                    <a:p>
                      <a:pPr algn="ctr"/>
                      <a:endParaRPr lang="en-US" sz="1600" b="1" dirty="0">
                        <a:latin typeface="Franklin Gothic Book"/>
                        <a:cs typeface="Franklin Gothic Book"/>
                      </a:endParaRPr>
                    </a:p>
                  </a:txBody>
                  <a:tcPr marL="61943" marR="61943" marT="30971" marB="30971"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accent6">
                        <a:lumMod val="85000"/>
                      </a:schemeClr>
                    </a:solidFill>
                  </a:tcPr>
                </a:tc>
                <a:tc>
                  <a:txBody>
                    <a:bodyPr/>
                    <a:lstStyle/>
                    <a:p>
                      <a:pPr algn="ctr"/>
                      <a:endParaRPr lang="en-US" sz="1600" b="1" dirty="0">
                        <a:latin typeface="Franklin Gothic Book"/>
                        <a:cs typeface="Franklin Gothic Book"/>
                      </a:endParaRPr>
                    </a:p>
                  </a:txBody>
                  <a:tcPr marL="61943" marR="61943" marT="30971" marB="30971"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solidFill>
                      <a:schemeClr val="accent6">
                        <a:lumMod val="85000"/>
                      </a:schemeClr>
                    </a:solidFill>
                  </a:tcPr>
                </a:tc>
              </a:tr>
            </a:tbl>
          </a:graphicData>
        </a:graphic>
      </p:graphicFrame>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37</a:t>
            </a:fld>
            <a:endParaRPr lang="en-US" dirty="0"/>
          </a:p>
        </p:txBody>
      </p:sp>
    </p:spTree>
    <p:extLst>
      <p:ext uri="{BB962C8B-B14F-4D97-AF65-F5344CB8AC3E}">
        <p14:creationId xmlns:p14="http://schemas.microsoft.com/office/powerpoint/2010/main" val="2155814968"/>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nna\Desktop\FC Slides\New Pics\125- Managing change resistance.jpg"/>
          <p:cNvPicPr>
            <a:picLocks noChangeAspect="1" noChangeArrowheads="1"/>
          </p:cNvPicPr>
          <p:nvPr/>
        </p:nvPicPr>
        <p:blipFill>
          <a:blip r:embed="rId2"/>
          <a:srcRect/>
          <a:stretch>
            <a:fillRect/>
          </a:stretch>
        </p:blipFill>
        <p:spPr bwMode="auto">
          <a:xfrm>
            <a:off x="0" y="0"/>
            <a:ext cx="9144000" cy="6250488"/>
          </a:xfrm>
          <a:prstGeom prst="rect">
            <a:avLst/>
          </a:prstGeom>
          <a:noFill/>
        </p:spPr>
      </p:pic>
      <p:sp>
        <p:nvSpPr>
          <p:cNvPr id="4" name="Slide Number Placeholder 3"/>
          <p:cNvSpPr>
            <a:spLocks noGrp="1"/>
          </p:cNvSpPr>
          <p:nvPr>
            <p:ph type="sldNum" sz="quarter" idx="10"/>
          </p:nvPr>
        </p:nvSpPr>
        <p:spPr/>
        <p:txBody>
          <a:bodyPr/>
          <a:lstStyle/>
          <a:p>
            <a:fld id="{72776919-FB17-4522-B863-258834BA748C}" type="slidenum">
              <a:rPr lang="en-US" altLang="en-US" smtClean="0"/>
              <a:pPr/>
              <a:t>38</a:t>
            </a:fld>
            <a:endParaRPr lang="en-US" altLang="en-US" dirty="0"/>
          </a:p>
        </p:txBody>
      </p:sp>
      <p:sp>
        <p:nvSpPr>
          <p:cNvPr id="7" name="Title 4"/>
          <p:cNvSpPr txBox="1">
            <a:spLocks/>
          </p:cNvSpPr>
          <p:nvPr/>
        </p:nvSpPr>
        <p:spPr bwMode="auto">
          <a:xfrm>
            <a:off x="0" y="4246322"/>
            <a:ext cx="9144000" cy="2004165"/>
          </a:xfrm>
          <a:prstGeom prst="rect">
            <a:avLst/>
          </a:prstGeom>
          <a:solidFill>
            <a:schemeClr val="bg1">
              <a:alpha val="7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chemeClr val="accent2"/>
                </a:solidFill>
                <a:effectLst/>
                <a:uLnTx/>
                <a:uFillTx/>
                <a:latin typeface="Franklin Gothic Book"/>
                <a:ea typeface="Franklin Gothic Medium" pitchFamily="34" charset="0"/>
                <a:cs typeface="Franklin Gothic Book"/>
              </a:rPr>
              <a:t>MANAGING CHANGE RESISTANCE</a:t>
            </a:r>
            <a:endParaRPr kumimoji="0" lang="en-US" sz="4000" b="1" i="0" u="none" strike="noStrike" kern="1200" cap="none" spc="0" normalizeH="0" baseline="0" noProof="0" dirty="0">
              <a:ln>
                <a:noFill/>
              </a:ln>
              <a:solidFill>
                <a:schemeClr val="accent2"/>
              </a:solidFill>
              <a:effectLst/>
              <a:uLnTx/>
              <a:uFillTx/>
              <a:latin typeface="Franklin Gothic Book"/>
              <a:ea typeface="Franklin Gothic Medium" pitchFamily="34" charset="0"/>
              <a:cs typeface="Franklin Gothic Book"/>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H. Managing Change Resistance</a:t>
            </a:r>
          </a:p>
        </p:txBody>
      </p:sp>
      <p:sp>
        <p:nvSpPr>
          <p:cNvPr id="5" name="Content Placeholder 2"/>
          <p:cNvSpPr>
            <a:spLocks noGrp="1"/>
          </p:cNvSpPr>
          <p:nvPr>
            <p:ph idx="1"/>
          </p:nvPr>
        </p:nvSpPr>
        <p:spPr/>
        <p:txBody>
          <a:bodyPr>
            <a:normAutofit/>
          </a:bodyPr>
          <a:lstStyle/>
          <a:p>
            <a:pPr marL="0" indent="0">
              <a:buNone/>
            </a:pPr>
            <a:r>
              <a:rPr lang="en-US" sz="2800" dirty="0" smtClean="0">
                <a:solidFill>
                  <a:srgbClr val="1F497D"/>
                </a:solidFill>
              </a:rPr>
              <a:t>Resistance to change comes in many forms. An understanding of the four reasons people change helps in determining methods for addressing resistance.</a:t>
            </a:r>
          </a:p>
          <a:p>
            <a:pPr marL="0" indent="0">
              <a:buNone/>
            </a:pPr>
            <a:r>
              <a:rPr lang="en-US" sz="2800" b="1" dirty="0" smtClean="0">
                <a:solidFill>
                  <a:schemeClr val="accent2"/>
                </a:solidFill>
              </a:rPr>
              <a:t>Why Do People Change?</a:t>
            </a:r>
          </a:p>
          <a:p>
            <a:pPr marL="457200" indent="-457200">
              <a:buFont typeface="+mj-lt"/>
              <a:buAutoNum type="arabicPeriod"/>
            </a:pPr>
            <a:r>
              <a:rPr lang="en-US" sz="2800" dirty="0" smtClean="0">
                <a:solidFill>
                  <a:srgbClr val="1F497D"/>
                </a:solidFill>
              </a:rPr>
              <a:t>Higher </a:t>
            </a:r>
            <a:r>
              <a:rPr lang="en-US" sz="2800" b="1" u="sng" dirty="0">
                <a:solidFill>
                  <a:srgbClr val="1F497D"/>
                </a:solidFill>
              </a:rPr>
              <a:t>V</a:t>
            </a:r>
            <a:r>
              <a:rPr lang="en-US" sz="2800" b="1" u="sng" dirty="0" smtClean="0">
                <a:solidFill>
                  <a:srgbClr val="1F497D"/>
                </a:solidFill>
              </a:rPr>
              <a:t>ision</a:t>
            </a:r>
          </a:p>
          <a:p>
            <a:pPr marL="457200" indent="-457200">
              <a:buFont typeface="+mj-lt"/>
              <a:buAutoNum type="arabicPeriod"/>
            </a:pPr>
            <a:r>
              <a:rPr lang="en-US" sz="2800" b="1" u="sng" dirty="0" smtClean="0">
                <a:solidFill>
                  <a:srgbClr val="1F497D"/>
                </a:solidFill>
              </a:rPr>
              <a:t>Desired</a:t>
            </a:r>
            <a:r>
              <a:rPr lang="en-US" sz="2800" dirty="0" smtClean="0">
                <a:solidFill>
                  <a:srgbClr val="1F497D"/>
                </a:solidFill>
              </a:rPr>
              <a:t> Outcome</a:t>
            </a:r>
          </a:p>
          <a:p>
            <a:pPr marL="457200" indent="-457200">
              <a:buFont typeface="+mj-lt"/>
              <a:buAutoNum type="arabicPeriod"/>
            </a:pPr>
            <a:r>
              <a:rPr lang="en-US" sz="2800" dirty="0" smtClean="0">
                <a:solidFill>
                  <a:srgbClr val="1F497D"/>
                </a:solidFill>
              </a:rPr>
              <a:t>Fear of </a:t>
            </a:r>
            <a:r>
              <a:rPr lang="en-US" sz="2800" b="1" u="sng" dirty="0" smtClean="0">
                <a:solidFill>
                  <a:srgbClr val="1F497D"/>
                </a:solidFill>
              </a:rPr>
              <a:t>Consequences</a:t>
            </a:r>
          </a:p>
          <a:p>
            <a:pPr marL="457200" indent="-457200">
              <a:buFont typeface="+mj-lt"/>
              <a:buAutoNum type="arabicPeriod"/>
            </a:pPr>
            <a:r>
              <a:rPr lang="en-US" sz="2800" b="1" u="sng" dirty="0" smtClean="0">
                <a:solidFill>
                  <a:srgbClr val="1F497D"/>
                </a:solidFill>
              </a:rPr>
              <a:t>Pain</a:t>
            </a:r>
            <a:endParaRPr lang="en-US" sz="2400" b="1" u="sng" dirty="0" smtClean="0">
              <a:solidFill>
                <a:srgbClr val="1F497D"/>
              </a:solidFill>
            </a:endParaRPr>
          </a:p>
        </p:txBody>
      </p:sp>
      <p:sp>
        <p:nvSpPr>
          <p:cNvPr id="4" name="TextBox 3"/>
          <p:cNvSpPr txBox="1"/>
          <p:nvPr/>
        </p:nvSpPr>
        <p:spPr>
          <a:xfrm>
            <a:off x="8754150" y="520517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10-19</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39</a:t>
            </a:fld>
            <a:endParaRPr lang="en-US" dirty="0"/>
          </a:p>
        </p:txBody>
      </p:sp>
    </p:spTree>
    <p:extLst>
      <p:ext uri="{BB962C8B-B14F-4D97-AF65-F5344CB8AC3E}">
        <p14:creationId xmlns:p14="http://schemas.microsoft.com/office/powerpoint/2010/main" val="641624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A. Monitoring the Work Effort</a:t>
            </a:r>
            <a:endParaRPr lang="en-US" sz="4300" dirty="0"/>
          </a:p>
        </p:txBody>
      </p:sp>
      <p:sp>
        <p:nvSpPr>
          <p:cNvPr id="3" name="Content Placeholder 2"/>
          <p:cNvSpPr>
            <a:spLocks noGrp="1"/>
          </p:cNvSpPr>
          <p:nvPr>
            <p:ph idx="1"/>
          </p:nvPr>
        </p:nvSpPr>
        <p:spPr>
          <a:xfrm>
            <a:off x="783390" y="1275198"/>
            <a:ext cx="8071290" cy="5081152"/>
          </a:xfrm>
        </p:spPr>
        <p:txBody>
          <a:bodyPr>
            <a:normAutofit/>
          </a:bodyPr>
          <a:lstStyle/>
          <a:p>
            <a:pPr marL="0" indent="0">
              <a:buNone/>
            </a:pPr>
            <a:r>
              <a:rPr lang="en-US" sz="2800" b="1" dirty="0" smtClean="0">
                <a:solidFill>
                  <a:schemeClr val="accent2"/>
                </a:solidFill>
              </a:rPr>
              <a:t>Monitoring Steps</a:t>
            </a:r>
          </a:p>
          <a:p>
            <a:pPr marL="0" indent="0">
              <a:buNone/>
            </a:pPr>
            <a:endParaRPr lang="en-US" sz="1100" dirty="0" smtClean="0">
              <a:solidFill>
                <a:srgbClr val="1F497D"/>
              </a:solidFill>
            </a:endParaRPr>
          </a:p>
          <a:p>
            <a:r>
              <a:rPr lang="en-US" sz="2800" dirty="0" smtClean="0">
                <a:solidFill>
                  <a:srgbClr val="1F497D"/>
                </a:solidFill>
              </a:rPr>
              <a:t>The work plan will dictate the tasks to be performed, by whom, and by what deadline. (Specific deliverables may or may not have been assigned to each task.)</a:t>
            </a:r>
          </a:p>
          <a:p>
            <a:r>
              <a:rPr lang="en-US" sz="2800" dirty="0" smtClean="0">
                <a:solidFill>
                  <a:srgbClr val="1F497D"/>
                </a:solidFill>
              </a:rPr>
              <a:t>As a consultant, it is critical that you ensure that each task achieves its desired result. As hours are expanded on tasks, corresponding results must be accomplished in order to achieve the overall project objectives on time and within budget.</a:t>
            </a:r>
          </a:p>
          <a:p>
            <a:pPr marL="0" indent="0">
              <a:buNone/>
            </a:pPr>
            <a:endParaRPr lang="en-US" sz="2600" dirty="0">
              <a:solidFill>
                <a:schemeClr val="tx2"/>
              </a:solidFill>
            </a:endParaRPr>
          </a:p>
        </p:txBody>
      </p:sp>
      <p:sp>
        <p:nvSpPr>
          <p:cNvPr id="4" name="TextBox 3"/>
          <p:cNvSpPr txBox="1"/>
          <p:nvPr/>
        </p:nvSpPr>
        <p:spPr>
          <a:xfrm>
            <a:off x="8754150" y="537925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10-2</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a:t>
            </a:fld>
            <a:endParaRPr lang="en-US" dirty="0"/>
          </a:p>
        </p:txBody>
      </p:sp>
    </p:spTree>
    <p:extLst>
      <p:ext uri="{BB962C8B-B14F-4D97-AF65-F5344CB8AC3E}">
        <p14:creationId xmlns:p14="http://schemas.microsoft.com/office/powerpoint/2010/main" val="17336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H. Managing Change Resistance</a:t>
            </a:r>
          </a:p>
        </p:txBody>
      </p:sp>
      <p:sp>
        <p:nvSpPr>
          <p:cNvPr id="5" name="Content Placeholder 2"/>
          <p:cNvSpPr>
            <a:spLocks noGrp="1"/>
          </p:cNvSpPr>
          <p:nvPr>
            <p:ph idx="1"/>
          </p:nvPr>
        </p:nvSpPr>
        <p:spPr/>
        <p:txBody>
          <a:bodyPr>
            <a:normAutofit/>
          </a:bodyPr>
          <a:lstStyle/>
          <a:p>
            <a:pPr marL="0" indent="0">
              <a:buNone/>
            </a:pPr>
            <a:r>
              <a:rPr lang="en-US" sz="2800" b="1" dirty="0" smtClean="0">
                <a:solidFill>
                  <a:schemeClr val="accent2"/>
                </a:solidFill>
              </a:rPr>
              <a:t>General Formula for Addressing Resistance</a:t>
            </a:r>
          </a:p>
          <a:p>
            <a:pPr marL="0" indent="0">
              <a:buNone/>
            </a:pPr>
            <a:r>
              <a:rPr lang="en-US" sz="2800" dirty="0" smtClean="0">
                <a:solidFill>
                  <a:srgbClr val="1F497D"/>
                </a:solidFill>
              </a:rPr>
              <a:t>Much like dealing with dysfunctional behavior in a facilitated meeting, the recommended method for addressing change resistance is:</a:t>
            </a:r>
          </a:p>
          <a:p>
            <a:r>
              <a:rPr lang="en-US" sz="2800" dirty="0" smtClean="0">
                <a:solidFill>
                  <a:srgbClr val="1F497D"/>
                </a:solidFill>
              </a:rPr>
              <a:t>APPROACH PRIVATELY</a:t>
            </a:r>
          </a:p>
          <a:p>
            <a:pPr lvl="1"/>
            <a:r>
              <a:rPr lang="en-US" sz="2400" dirty="0" smtClean="0">
                <a:solidFill>
                  <a:srgbClr val="1F497D"/>
                </a:solidFill>
              </a:rPr>
              <a:t>Meet with the person one-on-one or, perhaps, with one additional person.</a:t>
            </a:r>
          </a:p>
          <a:p>
            <a:r>
              <a:rPr lang="en-US" sz="2800" dirty="0" smtClean="0">
                <a:solidFill>
                  <a:srgbClr val="1F497D"/>
                </a:solidFill>
              </a:rPr>
              <a:t>EMPATHIZE WITH THE SYMPTOM</a:t>
            </a:r>
          </a:p>
          <a:p>
            <a:pPr lvl="1"/>
            <a:r>
              <a:rPr lang="en-US" sz="2400" dirty="0" smtClean="0">
                <a:solidFill>
                  <a:srgbClr val="1F497D"/>
                </a:solidFill>
              </a:rPr>
              <a:t>Praise the effort put forth, the level of participation, the quality of input, or anything else that is both sincere and worthwhile.</a:t>
            </a:r>
          </a:p>
          <a:p>
            <a:endParaRPr lang="en-US" sz="2000" dirty="0" smtClean="0">
              <a:solidFill>
                <a:srgbClr val="1F497D"/>
              </a:solidFill>
            </a:endParaRPr>
          </a:p>
        </p:txBody>
      </p:sp>
      <p:sp>
        <p:nvSpPr>
          <p:cNvPr id="4" name="TextBox 3"/>
          <p:cNvSpPr txBox="1"/>
          <p:nvPr/>
        </p:nvSpPr>
        <p:spPr>
          <a:xfrm>
            <a:off x="8754150" y="5348785"/>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10-20</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40</a:t>
            </a:fld>
            <a:endParaRPr lang="en-US" dirty="0"/>
          </a:p>
        </p:txBody>
      </p:sp>
    </p:spTree>
    <p:extLst>
      <p:ext uri="{BB962C8B-B14F-4D97-AF65-F5344CB8AC3E}">
        <p14:creationId xmlns:p14="http://schemas.microsoft.com/office/powerpoint/2010/main" val="2821173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H. Managing Change Resistance</a:t>
            </a:r>
          </a:p>
        </p:txBody>
      </p:sp>
      <p:sp>
        <p:nvSpPr>
          <p:cNvPr id="5" name="Content Placeholder 2"/>
          <p:cNvSpPr>
            <a:spLocks noGrp="1"/>
          </p:cNvSpPr>
          <p:nvPr>
            <p:ph idx="1"/>
          </p:nvPr>
        </p:nvSpPr>
        <p:spPr/>
        <p:txBody>
          <a:bodyPr>
            <a:normAutofit/>
          </a:bodyPr>
          <a:lstStyle/>
          <a:p>
            <a:r>
              <a:rPr lang="en-US" sz="2800" dirty="0" smtClean="0">
                <a:solidFill>
                  <a:srgbClr val="1F497D"/>
                </a:solidFill>
              </a:rPr>
              <a:t>ADDRESS THE ROOT CAUSE</a:t>
            </a:r>
          </a:p>
          <a:p>
            <a:pPr lvl="1"/>
            <a:r>
              <a:rPr lang="en-US" sz="2400" dirty="0" smtClean="0">
                <a:solidFill>
                  <a:srgbClr val="1F497D"/>
                </a:solidFill>
              </a:rPr>
              <a:t>Identify the critical issue and causes for it. AVOID saying, “But…”</a:t>
            </a:r>
          </a:p>
          <a:p>
            <a:r>
              <a:rPr lang="en-US" sz="2800" dirty="0" smtClean="0">
                <a:solidFill>
                  <a:srgbClr val="1F497D"/>
                </a:solidFill>
              </a:rPr>
              <a:t>GET AGREEMENT ON A SOLUTION</a:t>
            </a:r>
          </a:p>
          <a:p>
            <a:pPr lvl="1"/>
            <a:r>
              <a:rPr lang="en-US" sz="2400" dirty="0" smtClean="0">
                <a:solidFill>
                  <a:srgbClr val="1F497D"/>
                </a:solidFill>
              </a:rPr>
              <a:t>Seek a mutually-agreeable approach to addressing the symptom and root cause.</a:t>
            </a:r>
          </a:p>
          <a:p>
            <a:endParaRPr lang="en-US" sz="2000" dirty="0" smtClean="0">
              <a:solidFill>
                <a:srgbClr val="1F497D"/>
              </a:solidFill>
            </a:endParaRPr>
          </a:p>
        </p:txBody>
      </p:sp>
      <p:sp>
        <p:nvSpPr>
          <p:cNvPr id="4" name="TextBox 3"/>
          <p:cNvSpPr txBox="1"/>
          <p:nvPr/>
        </p:nvSpPr>
        <p:spPr>
          <a:xfrm>
            <a:off x="8754150" y="339932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10-20</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41</a:t>
            </a:fld>
            <a:endParaRPr lang="en-US" dirty="0"/>
          </a:p>
        </p:txBody>
      </p:sp>
    </p:spTree>
    <p:extLst>
      <p:ext uri="{BB962C8B-B14F-4D97-AF65-F5344CB8AC3E}">
        <p14:creationId xmlns:p14="http://schemas.microsoft.com/office/powerpoint/2010/main" val="2677779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H. Managing Change Resistance</a:t>
            </a:r>
          </a:p>
        </p:txBody>
      </p:sp>
      <p:sp>
        <p:nvSpPr>
          <p:cNvPr id="5" name="Content Placeholder 2"/>
          <p:cNvSpPr>
            <a:spLocks noGrp="1"/>
          </p:cNvSpPr>
          <p:nvPr>
            <p:ph idx="1"/>
          </p:nvPr>
        </p:nvSpPr>
        <p:spPr/>
        <p:txBody>
          <a:bodyPr>
            <a:normAutofit/>
          </a:bodyPr>
          <a:lstStyle/>
          <a:p>
            <a:pPr marL="0" indent="0">
              <a:buNone/>
            </a:pPr>
            <a:r>
              <a:rPr lang="en-US" sz="2800" b="1" dirty="0" smtClean="0">
                <a:solidFill>
                  <a:srgbClr val="1F497D"/>
                </a:solidFill>
              </a:rPr>
              <a:t>Resistance by DISC Type</a:t>
            </a:r>
          </a:p>
          <a:p>
            <a:pPr marL="0" indent="0">
              <a:buNone/>
            </a:pPr>
            <a:r>
              <a:rPr lang="en-US" sz="2800" dirty="0" smtClean="0">
                <a:solidFill>
                  <a:srgbClr val="1F497D"/>
                </a:solidFill>
              </a:rPr>
              <a:t>What are some of the likely forms of resistance that would come from each of the DISC types? What is a response that a consultant might make based on the general formula?</a:t>
            </a:r>
            <a:endParaRPr lang="en-US" sz="2400" dirty="0" smtClean="0">
              <a:solidFill>
                <a:srgbClr val="1F497D"/>
              </a:solidFill>
            </a:endParaRPr>
          </a:p>
          <a:p>
            <a:endParaRPr lang="en-US" sz="2000" dirty="0" smtClean="0">
              <a:solidFill>
                <a:srgbClr val="1F497D"/>
              </a:solidFill>
            </a:endParaRPr>
          </a:p>
        </p:txBody>
      </p:sp>
      <p:sp>
        <p:nvSpPr>
          <p:cNvPr id="6" name="TextBox 5"/>
          <p:cNvSpPr txBox="1"/>
          <p:nvPr/>
        </p:nvSpPr>
        <p:spPr>
          <a:xfrm>
            <a:off x="8754150" y="558032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128933837"/>
              </p:ext>
            </p:extLst>
          </p:nvPr>
        </p:nvGraphicFramePr>
        <p:xfrm>
          <a:off x="815140" y="3855812"/>
          <a:ext cx="7939012" cy="2318245"/>
        </p:xfrm>
        <a:graphic>
          <a:graphicData uri="http://schemas.openxmlformats.org/drawingml/2006/table">
            <a:tbl>
              <a:tblPr firstRow="1" bandRow="1">
                <a:tableStyleId>{2D5ABB26-0587-4C30-8999-92F81FD0307C}</a:tableStyleId>
              </a:tblPr>
              <a:tblGrid>
                <a:gridCol w="981908"/>
                <a:gridCol w="3478552"/>
                <a:gridCol w="3478552"/>
              </a:tblGrid>
              <a:tr h="463649">
                <a:tc>
                  <a:txBody>
                    <a:bodyPr/>
                    <a:lstStyle/>
                    <a:p>
                      <a:endParaRPr lang="en-US" dirty="0">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dirty="0" smtClean="0">
                          <a:solidFill>
                            <a:schemeClr val="accent2"/>
                          </a:solidFill>
                          <a:latin typeface="Franklin Gothic Book"/>
                          <a:cs typeface="Franklin Gothic Book"/>
                        </a:rPr>
                        <a:t>Likely Form of Resistance</a:t>
                      </a:r>
                      <a:endParaRPr lang="en-US" dirty="0">
                        <a:solidFill>
                          <a:schemeClr val="accent2"/>
                        </a:solidFill>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dirty="0" smtClean="0">
                          <a:solidFill>
                            <a:schemeClr val="accent2"/>
                          </a:solidFill>
                          <a:latin typeface="Franklin Gothic Book"/>
                          <a:cs typeface="Franklin Gothic Book"/>
                        </a:rPr>
                        <a:t>Suggested Response</a:t>
                      </a:r>
                      <a:endParaRPr lang="en-US" dirty="0">
                        <a:solidFill>
                          <a:schemeClr val="accent2"/>
                        </a:solidFill>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tr>
              <a:tr h="463649">
                <a:tc>
                  <a:txBody>
                    <a:bodyPr/>
                    <a:lstStyle/>
                    <a:p>
                      <a:r>
                        <a:rPr lang="en-US" sz="2000" b="1" dirty="0" smtClean="0">
                          <a:solidFill>
                            <a:schemeClr val="accent2"/>
                          </a:solidFill>
                          <a:latin typeface="Franklin Gothic Book"/>
                          <a:cs typeface="Franklin Gothic Book"/>
                        </a:rPr>
                        <a:t>High D</a:t>
                      </a:r>
                      <a:endParaRPr lang="en-US" sz="2000" b="1" dirty="0">
                        <a:solidFill>
                          <a:schemeClr val="accent2"/>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463649">
                <a:tc>
                  <a:txBody>
                    <a:bodyPr/>
                    <a:lstStyle/>
                    <a:p>
                      <a:r>
                        <a:rPr lang="en-US" sz="2000" b="1" dirty="0" smtClean="0">
                          <a:solidFill>
                            <a:schemeClr val="accent2"/>
                          </a:solidFill>
                          <a:latin typeface="Franklin Gothic Book"/>
                          <a:cs typeface="Franklin Gothic Book"/>
                        </a:rPr>
                        <a:t>High I</a:t>
                      </a:r>
                      <a:endParaRPr lang="en-US" sz="2000" b="1" dirty="0">
                        <a:solidFill>
                          <a:schemeClr val="accent2"/>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463649">
                <a:tc>
                  <a:txBody>
                    <a:bodyPr/>
                    <a:lstStyle/>
                    <a:p>
                      <a:r>
                        <a:rPr lang="en-US" sz="2000" b="1" dirty="0" smtClean="0">
                          <a:solidFill>
                            <a:schemeClr val="accent2"/>
                          </a:solidFill>
                          <a:latin typeface="Franklin Gothic Book"/>
                          <a:cs typeface="Franklin Gothic Book"/>
                        </a:rPr>
                        <a:t>High S</a:t>
                      </a:r>
                      <a:endParaRPr lang="en-US" sz="2000" b="1" dirty="0">
                        <a:solidFill>
                          <a:schemeClr val="accent2"/>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463649">
                <a:tc>
                  <a:txBody>
                    <a:bodyPr/>
                    <a:lstStyle/>
                    <a:p>
                      <a:r>
                        <a:rPr lang="en-US" sz="2000" b="1" dirty="0" smtClean="0">
                          <a:solidFill>
                            <a:schemeClr val="accent2"/>
                          </a:solidFill>
                          <a:latin typeface="Franklin Gothic Book"/>
                          <a:cs typeface="Franklin Gothic Book"/>
                        </a:rPr>
                        <a:t>High</a:t>
                      </a:r>
                      <a:r>
                        <a:rPr lang="en-US" sz="2000" b="1" baseline="0" dirty="0" smtClean="0">
                          <a:solidFill>
                            <a:schemeClr val="accent2"/>
                          </a:solidFill>
                          <a:latin typeface="Franklin Gothic Book"/>
                          <a:cs typeface="Franklin Gothic Book"/>
                        </a:rPr>
                        <a:t> C</a:t>
                      </a:r>
                      <a:endParaRPr lang="en-US" sz="2000" b="1" dirty="0">
                        <a:solidFill>
                          <a:schemeClr val="accent2"/>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tr>
            </a:tbl>
          </a:graphicData>
        </a:graphic>
      </p:graphicFrame>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10-21</a:t>
            </a:r>
            <a:endParaRPr lang="en-US" sz="1400" dirty="0">
              <a:solidFill>
                <a:srgbClr val="002C54"/>
              </a:solidFill>
              <a:latin typeface="Arial Black" pitchFamily="34" charset="0"/>
            </a:endParaRPr>
          </a:p>
        </p:txBody>
      </p:sp>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42</a:t>
            </a:fld>
            <a:endParaRPr lang="en-US" dirty="0"/>
          </a:p>
        </p:txBody>
      </p:sp>
    </p:spTree>
    <p:extLst>
      <p:ext uri="{BB962C8B-B14F-4D97-AF65-F5344CB8AC3E}">
        <p14:creationId xmlns:p14="http://schemas.microsoft.com/office/powerpoint/2010/main" val="3875383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nna\Desktop\FC Slides\New Pics\126-Managing issues.jpg"/>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422223" y="1259432"/>
            <a:ext cx="8711339" cy="4812055"/>
          </a:xfrm>
          <a:prstGeom prst="rect">
            <a:avLst/>
          </a:prstGeom>
          <a:noFill/>
        </p:spPr>
      </p:pic>
      <p:sp>
        <p:nvSpPr>
          <p:cNvPr id="2" name="Title 1"/>
          <p:cNvSpPr>
            <a:spLocks noGrp="1"/>
          </p:cNvSpPr>
          <p:nvPr>
            <p:ph type="title"/>
          </p:nvPr>
        </p:nvSpPr>
        <p:spPr/>
        <p:txBody>
          <a:bodyPr>
            <a:normAutofit/>
          </a:bodyPr>
          <a:lstStyle/>
          <a:p>
            <a:r>
              <a:rPr lang="en-US" sz="4300" dirty="0" smtClean="0"/>
              <a:t>I. Managing Issues</a:t>
            </a:r>
          </a:p>
        </p:txBody>
      </p:sp>
      <p:sp>
        <p:nvSpPr>
          <p:cNvPr id="5" name="Content Placeholder 2"/>
          <p:cNvSpPr>
            <a:spLocks noGrp="1"/>
          </p:cNvSpPr>
          <p:nvPr>
            <p:ph idx="1"/>
          </p:nvPr>
        </p:nvSpPr>
        <p:spPr>
          <a:xfrm>
            <a:off x="422223" y="1262672"/>
            <a:ext cx="8711339" cy="4898590"/>
          </a:xfrm>
          <a:solidFill>
            <a:schemeClr val="bg1">
              <a:alpha val="85000"/>
            </a:schemeClr>
          </a:solidFill>
        </p:spPr>
        <p:txBody>
          <a:bodyPr>
            <a:normAutofit/>
          </a:bodyPr>
          <a:lstStyle/>
          <a:p>
            <a:endParaRPr lang="en-US" sz="2800" dirty="0" smtClean="0">
              <a:solidFill>
                <a:srgbClr val="1F497D"/>
              </a:solidFill>
            </a:endParaRPr>
          </a:p>
          <a:p>
            <a:r>
              <a:rPr lang="en-US" sz="2800" dirty="0" smtClean="0">
                <a:solidFill>
                  <a:srgbClr val="1F497D"/>
                </a:solidFill>
              </a:rPr>
              <a:t>Track all issues through to a resolution.</a:t>
            </a:r>
          </a:p>
          <a:p>
            <a:r>
              <a:rPr lang="en-US" sz="2800" dirty="0" smtClean="0">
                <a:solidFill>
                  <a:srgbClr val="1F497D"/>
                </a:solidFill>
              </a:rPr>
              <a:t>In defining the issue, strive to identify the root causes.</a:t>
            </a:r>
          </a:p>
          <a:p>
            <a:r>
              <a:rPr lang="en-US" sz="2800" dirty="0" smtClean="0">
                <a:solidFill>
                  <a:srgbClr val="1F497D"/>
                </a:solidFill>
              </a:rPr>
              <a:t>Use consensus-building techniques when disagreements occur. (See the “Issue Resolution” solution process.)</a:t>
            </a:r>
          </a:p>
          <a:p>
            <a:r>
              <a:rPr lang="en-US" sz="2800" dirty="0" smtClean="0">
                <a:solidFill>
                  <a:srgbClr val="1F497D"/>
                </a:solidFill>
              </a:rPr>
              <a:t>Know when to go to a higher source for a resolution.</a:t>
            </a:r>
            <a:endParaRPr lang="en-US" sz="2000" dirty="0" smtClean="0">
              <a:solidFill>
                <a:srgbClr val="1F497D"/>
              </a:solidFill>
            </a:endParaRPr>
          </a:p>
        </p:txBody>
      </p:sp>
      <p:sp>
        <p:nvSpPr>
          <p:cNvPr id="4" name="TextBox 3"/>
          <p:cNvSpPr txBox="1"/>
          <p:nvPr/>
        </p:nvSpPr>
        <p:spPr>
          <a:xfrm>
            <a:off x="8754150" y="4045907"/>
            <a:ext cx="389850" cy="830997"/>
          </a:xfrm>
          <a:prstGeom prst="rect">
            <a:avLst/>
          </a:prstGeom>
          <a:noFill/>
        </p:spPr>
        <p:txBody>
          <a:bodyPr wrap="none" rtlCol="0">
            <a:spAutoFit/>
          </a:bodyPr>
          <a:lstStyle/>
          <a:p>
            <a:r>
              <a:rPr lang="en-US" sz="4800" b="1" dirty="0" smtClean="0">
                <a:solidFill>
                  <a:schemeClr val="bg1">
                    <a:lumMod val="85000"/>
                  </a:schemeClr>
                </a:solidFill>
                <a:latin typeface="Arial Black" pitchFamily="34" charset="0"/>
              </a:rPr>
              <a:t>-</a:t>
            </a:r>
            <a:endParaRPr lang="en-US" sz="4800" b="1" dirty="0">
              <a:solidFill>
                <a:schemeClr val="bg1">
                  <a:lumMod val="8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10-22</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43</a:t>
            </a:fld>
            <a:endParaRPr lang="en-US" dirty="0"/>
          </a:p>
        </p:txBody>
      </p:sp>
    </p:spTree>
    <p:extLst>
      <p:ext uri="{BB962C8B-B14F-4D97-AF65-F5344CB8AC3E}">
        <p14:creationId xmlns:p14="http://schemas.microsoft.com/office/powerpoint/2010/main" val="4097575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I. Managing Issues</a:t>
            </a:r>
          </a:p>
        </p:txBody>
      </p:sp>
      <p:sp>
        <p:nvSpPr>
          <p:cNvPr id="6" name="Content Placeholder 2"/>
          <p:cNvSpPr>
            <a:spLocks noGrp="1"/>
          </p:cNvSpPr>
          <p:nvPr>
            <p:ph type="body" sz="quarter" idx="13"/>
          </p:nvPr>
        </p:nvSpPr>
        <p:spPr/>
        <p:txBody>
          <a:bodyPr>
            <a:normAutofit/>
          </a:bodyPr>
          <a:lstStyle/>
          <a:p>
            <a:pPr marL="0" indent="0">
              <a:buNone/>
            </a:pPr>
            <a:r>
              <a:rPr lang="en-US" sz="2800" dirty="0" smtClean="0"/>
              <a:t>What is the potential downside of always going to a higher source to resolve issues?</a:t>
            </a: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10-22</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95957243"/>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nna\Desktop\FC Slides\New Pics\127 - Developming recommendations.jpg"/>
          <p:cNvPicPr>
            <a:picLocks noChangeAspect="1" noChangeArrowheads="1"/>
          </p:cNvPicPr>
          <p:nvPr/>
        </p:nvPicPr>
        <p:blipFill>
          <a:blip r:embed="rId2"/>
          <a:srcRect/>
          <a:stretch>
            <a:fillRect/>
          </a:stretch>
        </p:blipFill>
        <p:spPr bwMode="auto">
          <a:xfrm>
            <a:off x="0" y="0"/>
            <a:ext cx="9144000" cy="6235700"/>
          </a:xfrm>
          <a:prstGeom prst="rect">
            <a:avLst/>
          </a:prstGeom>
          <a:noFill/>
        </p:spPr>
      </p:pic>
      <p:sp>
        <p:nvSpPr>
          <p:cNvPr id="4" name="Slide Number Placeholder 3"/>
          <p:cNvSpPr>
            <a:spLocks noGrp="1"/>
          </p:cNvSpPr>
          <p:nvPr>
            <p:ph type="sldNum" sz="quarter" idx="10"/>
          </p:nvPr>
        </p:nvSpPr>
        <p:spPr/>
        <p:txBody>
          <a:bodyPr/>
          <a:lstStyle/>
          <a:p>
            <a:fld id="{72776919-FB17-4522-B863-258834BA748C}" type="slidenum">
              <a:rPr lang="en-US" altLang="en-US" smtClean="0"/>
              <a:pPr/>
              <a:t>45</a:t>
            </a:fld>
            <a:endParaRPr lang="en-US" altLang="en-US" dirty="0"/>
          </a:p>
        </p:txBody>
      </p:sp>
      <p:sp>
        <p:nvSpPr>
          <p:cNvPr id="7" name="Title 4"/>
          <p:cNvSpPr txBox="1">
            <a:spLocks/>
          </p:cNvSpPr>
          <p:nvPr/>
        </p:nvSpPr>
        <p:spPr bwMode="auto">
          <a:xfrm>
            <a:off x="0" y="4208745"/>
            <a:ext cx="9144000" cy="1427967"/>
          </a:xfrm>
          <a:prstGeom prst="rect">
            <a:avLst/>
          </a:prstGeom>
          <a:solidFill>
            <a:schemeClr val="bg1">
              <a:alpha val="7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chemeClr val="accent2"/>
                </a:solidFill>
                <a:effectLst/>
                <a:uLnTx/>
                <a:uFillTx/>
                <a:latin typeface="Franklin Gothic Book"/>
                <a:ea typeface="Franklin Gothic Medium" pitchFamily="34" charset="0"/>
                <a:cs typeface="Franklin Gothic Book"/>
              </a:rPr>
              <a:t>DEVELOPING RECOMMENDATIONS</a:t>
            </a:r>
            <a:endParaRPr kumimoji="0" lang="en-US" sz="4400" b="1" i="0" u="none" strike="noStrike" kern="1200" cap="none" spc="0" normalizeH="0" baseline="0" noProof="0" dirty="0">
              <a:ln>
                <a:noFill/>
              </a:ln>
              <a:solidFill>
                <a:schemeClr val="accent2"/>
              </a:solidFill>
              <a:effectLst/>
              <a:uLnTx/>
              <a:uFillTx/>
              <a:latin typeface="Franklin Gothic Book"/>
              <a:ea typeface="Franklin Gothic Medium" pitchFamily="34" charset="0"/>
              <a:cs typeface="Franklin Gothic Book"/>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J. Developing Recommendations</a:t>
            </a:r>
          </a:p>
        </p:txBody>
      </p:sp>
      <p:sp>
        <p:nvSpPr>
          <p:cNvPr id="4" name="TextBox 3"/>
          <p:cNvSpPr txBox="1"/>
          <p:nvPr/>
        </p:nvSpPr>
        <p:spPr>
          <a:xfrm>
            <a:off x="8754150" y="533692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30241194"/>
              </p:ext>
            </p:extLst>
          </p:nvPr>
        </p:nvGraphicFramePr>
        <p:xfrm>
          <a:off x="773654" y="1551236"/>
          <a:ext cx="7970760" cy="701040"/>
        </p:xfrm>
        <a:graphic>
          <a:graphicData uri="http://schemas.openxmlformats.org/drawingml/2006/table">
            <a:tbl>
              <a:tblPr firstRow="1" bandRow="1">
                <a:tableStyleId>{2D5ABB26-0587-4C30-8999-92F81FD0307C}</a:tableStyleId>
              </a:tblPr>
              <a:tblGrid>
                <a:gridCol w="2256728"/>
                <a:gridCol w="5714032"/>
              </a:tblGrid>
              <a:tr h="701040">
                <a:tc>
                  <a:txBody>
                    <a:bodyPr/>
                    <a:lstStyle/>
                    <a:p>
                      <a:pPr algn="ctr"/>
                      <a:r>
                        <a:rPr lang="en-US" sz="2300" b="1" dirty="0" smtClean="0">
                          <a:solidFill>
                            <a:schemeClr val="accent6">
                              <a:lumMod val="65000"/>
                            </a:schemeClr>
                          </a:solidFill>
                          <a:latin typeface="Franklin Gothic Book"/>
                          <a:cs typeface="Franklin Gothic Book"/>
                        </a:rPr>
                        <a:t>[ </a:t>
                      </a:r>
                      <a:r>
                        <a:rPr lang="en-US" sz="2300" b="1" dirty="0" smtClean="0">
                          <a:solidFill>
                            <a:schemeClr val="accent2"/>
                          </a:solidFill>
                          <a:latin typeface="Franklin Gothic Book"/>
                          <a:cs typeface="Franklin Gothic Book"/>
                        </a:rPr>
                        <a:t>Finding</a:t>
                      </a:r>
                      <a:r>
                        <a:rPr lang="en-US" sz="2300" b="1" dirty="0" smtClean="0">
                          <a:latin typeface="Franklin Gothic Book"/>
                          <a:cs typeface="Franklin Gothic Book"/>
                        </a:rPr>
                        <a:t> </a:t>
                      </a:r>
                      <a:r>
                        <a:rPr lang="en-US" sz="2300" b="1" dirty="0" smtClean="0">
                          <a:solidFill>
                            <a:schemeClr val="accent6">
                              <a:lumMod val="65000"/>
                            </a:schemeClr>
                          </a:solidFill>
                          <a:latin typeface="Franklin Gothic Book"/>
                          <a:cs typeface="Franklin Gothic Book"/>
                        </a:rPr>
                        <a:t>]</a:t>
                      </a:r>
                      <a:endParaRPr lang="en-US" sz="2300" b="1" dirty="0">
                        <a:solidFill>
                          <a:schemeClr val="accent6">
                            <a:lumMod val="65000"/>
                          </a:schemeClr>
                        </a:solidFill>
                        <a:latin typeface="Franklin Gothic Book"/>
                        <a:cs typeface="Franklin Gothic Book"/>
                      </a:endParaRPr>
                    </a:p>
                  </a:txBody>
                  <a:tcPr anchor="ctr">
                    <a:lnL>
                      <a:noFill/>
                    </a:lnL>
                    <a:lnR w="12700" cap="flat" cmpd="sng" algn="ctr">
                      <a:solidFill>
                        <a:schemeClr val="bg1">
                          <a:lumMod val="65000"/>
                        </a:schemeClr>
                      </a:solidFill>
                      <a:prstDash val="lgDash"/>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2000" dirty="0" smtClean="0">
                          <a:solidFill>
                            <a:srgbClr val="00467F"/>
                          </a:solidFill>
                          <a:latin typeface="Franklin Gothic Book"/>
                          <a:cs typeface="Franklin Gothic Book"/>
                        </a:rPr>
                        <a:t>FACT BASED observation about the environment (</a:t>
                      </a:r>
                      <a:r>
                        <a:rPr lang="en-US" sz="2000" dirty="0" smtClean="0">
                          <a:ln>
                            <a:solidFill>
                              <a:schemeClr val="tx1"/>
                            </a:solidFill>
                            <a:prstDash val="dash"/>
                          </a:ln>
                          <a:solidFill>
                            <a:srgbClr val="00467F"/>
                          </a:solidFill>
                          <a:latin typeface="Franklin Gothic Book"/>
                          <a:cs typeface="Franklin Gothic Book"/>
                        </a:rPr>
                        <a:t>supported</a:t>
                      </a:r>
                      <a:r>
                        <a:rPr lang="en-US" sz="2000" dirty="0" smtClean="0">
                          <a:solidFill>
                            <a:srgbClr val="00467F"/>
                          </a:solidFill>
                          <a:latin typeface="Franklin Gothic Book"/>
                          <a:cs typeface="Franklin Gothic Book"/>
                        </a:rPr>
                        <a:t> by numbers)</a:t>
                      </a:r>
                      <a:endParaRPr lang="en-US" sz="2000" dirty="0">
                        <a:solidFill>
                          <a:srgbClr val="00467F"/>
                        </a:solidFill>
                        <a:latin typeface="Franklin Gothic Book"/>
                        <a:cs typeface="Franklin Gothic Book"/>
                      </a:endParaRPr>
                    </a:p>
                  </a:txBody>
                  <a:tcPr>
                    <a:lnL w="12700" cap="flat" cmpd="sng" algn="ctr">
                      <a:solidFill>
                        <a:schemeClr val="bg1">
                          <a:lumMod val="65000"/>
                        </a:schemeClr>
                      </a:solidFill>
                      <a:prstDash val="lgDash"/>
                      <a:round/>
                      <a:headEnd type="none" w="med" len="med"/>
                      <a:tailEnd type="none" w="med" len="med"/>
                    </a:lnL>
                    <a:lnR>
                      <a:noFill/>
                    </a:lnR>
                    <a:lnT>
                      <a:noFill/>
                    </a:lnT>
                    <a:lnB>
                      <a:noFill/>
                    </a:lnB>
                    <a:lnTlToBr w="12700" cmpd="sng">
                      <a:noFill/>
                      <a:prstDash val="solid"/>
                    </a:lnTlToBr>
                    <a:lnBlToTr w="12700" cmpd="sng">
                      <a:noFill/>
                      <a:prstDash val="solid"/>
                    </a:lnBlToTr>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512531689"/>
              </p:ext>
            </p:extLst>
          </p:nvPr>
        </p:nvGraphicFramePr>
        <p:xfrm>
          <a:off x="773654" y="2486506"/>
          <a:ext cx="7970760" cy="701040"/>
        </p:xfrm>
        <a:graphic>
          <a:graphicData uri="http://schemas.openxmlformats.org/drawingml/2006/table">
            <a:tbl>
              <a:tblPr firstRow="1" bandRow="1">
                <a:tableStyleId>{2D5ABB26-0587-4C30-8999-92F81FD0307C}</a:tableStyleId>
              </a:tblPr>
              <a:tblGrid>
                <a:gridCol w="2256728"/>
                <a:gridCol w="5714032"/>
              </a:tblGrid>
              <a:tr h="701040">
                <a:tc>
                  <a:txBody>
                    <a:bodyPr/>
                    <a:lstStyle/>
                    <a:p>
                      <a:pPr algn="ctr"/>
                      <a:r>
                        <a:rPr lang="en-US" sz="2300" b="1" dirty="0" smtClean="0">
                          <a:solidFill>
                            <a:schemeClr val="accent6">
                              <a:lumMod val="65000"/>
                            </a:schemeClr>
                          </a:solidFill>
                          <a:latin typeface="Franklin Gothic Book"/>
                          <a:cs typeface="Franklin Gothic Book"/>
                        </a:rPr>
                        <a:t>[ </a:t>
                      </a:r>
                      <a:r>
                        <a:rPr lang="en-US" sz="2300" b="1" dirty="0" smtClean="0">
                          <a:solidFill>
                            <a:schemeClr val="accent2"/>
                          </a:solidFill>
                          <a:latin typeface="Franklin Gothic Book"/>
                          <a:cs typeface="Franklin Gothic Book"/>
                        </a:rPr>
                        <a:t>Conclusion</a:t>
                      </a:r>
                      <a:r>
                        <a:rPr lang="en-US" sz="2300" b="1" dirty="0" smtClean="0">
                          <a:latin typeface="Franklin Gothic Book"/>
                          <a:cs typeface="Franklin Gothic Book"/>
                        </a:rPr>
                        <a:t> </a:t>
                      </a:r>
                      <a:r>
                        <a:rPr lang="en-US" sz="2300" b="1" dirty="0" smtClean="0">
                          <a:solidFill>
                            <a:schemeClr val="accent6">
                              <a:lumMod val="65000"/>
                            </a:schemeClr>
                          </a:solidFill>
                          <a:latin typeface="Franklin Gothic Book"/>
                          <a:cs typeface="Franklin Gothic Book"/>
                        </a:rPr>
                        <a:t>]</a:t>
                      </a:r>
                      <a:endParaRPr lang="en-US" sz="23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lgDash"/>
                      <a:round/>
                      <a:headEnd type="none" w="med" len="med"/>
                      <a:tailEnd type="none" w="med" len="med"/>
                    </a:lnR>
                  </a:tcPr>
                </a:tc>
                <a:tc>
                  <a:txBody>
                    <a:bodyPr/>
                    <a:lstStyle/>
                    <a:p>
                      <a:r>
                        <a:rPr lang="en-US" sz="2000" dirty="0" smtClean="0">
                          <a:solidFill>
                            <a:schemeClr val="tx2"/>
                          </a:solidFill>
                          <a:latin typeface="Franklin Gothic Book"/>
                          <a:cs typeface="Franklin Gothic Book"/>
                        </a:rPr>
                        <a:t>IMPACT of the observation</a:t>
                      </a:r>
                      <a:r>
                        <a:rPr lang="en-US" sz="2000" baseline="0" dirty="0" smtClean="0">
                          <a:solidFill>
                            <a:schemeClr val="tx2"/>
                          </a:solidFill>
                          <a:latin typeface="Franklin Gothic Book"/>
                          <a:cs typeface="Franklin Gothic Book"/>
                        </a:rPr>
                        <a:t> on the organization</a:t>
                      </a:r>
                      <a:endParaRPr lang="en-US" sz="2000" dirty="0">
                        <a:solidFill>
                          <a:schemeClr val="tx2"/>
                        </a:solidFill>
                        <a:latin typeface="Franklin Gothic Book"/>
                        <a:cs typeface="Franklin Gothic Book"/>
                      </a:endParaRPr>
                    </a:p>
                  </a:txBody>
                  <a:tcPr anchor="ctr">
                    <a:lnL w="12700" cap="flat" cmpd="sng" algn="ctr">
                      <a:solidFill>
                        <a:schemeClr val="bg1">
                          <a:lumMod val="65000"/>
                        </a:schemeClr>
                      </a:solidFill>
                      <a:prstDash val="lgDash"/>
                      <a:round/>
                      <a:headEnd type="none" w="med" len="med"/>
                      <a:tailEnd type="none" w="med" len="med"/>
                    </a:ln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00505044"/>
              </p:ext>
            </p:extLst>
          </p:nvPr>
        </p:nvGraphicFramePr>
        <p:xfrm>
          <a:off x="773654" y="3426246"/>
          <a:ext cx="7970760" cy="792480"/>
        </p:xfrm>
        <a:graphic>
          <a:graphicData uri="http://schemas.openxmlformats.org/drawingml/2006/table">
            <a:tbl>
              <a:tblPr firstRow="1" bandRow="1">
                <a:tableStyleId>{2D5ABB26-0587-4C30-8999-92F81FD0307C}</a:tableStyleId>
              </a:tblPr>
              <a:tblGrid>
                <a:gridCol w="2256728"/>
                <a:gridCol w="5714032"/>
              </a:tblGrid>
              <a:tr h="690517">
                <a:tc>
                  <a:txBody>
                    <a:bodyPr/>
                    <a:lstStyle/>
                    <a:p>
                      <a:pPr algn="ctr"/>
                      <a:r>
                        <a:rPr lang="en-US" sz="2300" b="1" dirty="0" smtClean="0">
                          <a:solidFill>
                            <a:schemeClr val="accent6">
                              <a:lumMod val="65000"/>
                            </a:schemeClr>
                          </a:solidFill>
                          <a:latin typeface="Franklin Gothic Book"/>
                          <a:cs typeface="Franklin Gothic Book"/>
                        </a:rPr>
                        <a:t>[ </a:t>
                      </a:r>
                      <a:r>
                        <a:rPr lang="en-US" sz="2300" b="1" dirty="0" smtClean="0">
                          <a:solidFill>
                            <a:schemeClr val="accent2"/>
                          </a:solidFill>
                          <a:latin typeface="Franklin Gothic Book"/>
                          <a:cs typeface="Franklin Gothic Book"/>
                        </a:rPr>
                        <a:t>Recommended</a:t>
                      </a:r>
                    </a:p>
                    <a:p>
                      <a:pPr algn="ctr"/>
                      <a:r>
                        <a:rPr lang="en-US" sz="2300" b="1" dirty="0" smtClean="0">
                          <a:solidFill>
                            <a:schemeClr val="accent2"/>
                          </a:solidFill>
                          <a:latin typeface="Franklin Gothic Book"/>
                          <a:cs typeface="Franklin Gothic Book"/>
                        </a:rPr>
                        <a:t>Action</a:t>
                      </a:r>
                      <a:r>
                        <a:rPr lang="en-US" sz="2300" b="1" dirty="0" smtClean="0">
                          <a:latin typeface="Franklin Gothic Book"/>
                          <a:cs typeface="Franklin Gothic Book"/>
                        </a:rPr>
                        <a:t> </a:t>
                      </a:r>
                      <a:r>
                        <a:rPr lang="en-US" sz="2300" b="1" dirty="0" smtClean="0">
                          <a:solidFill>
                            <a:schemeClr val="accent6">
                              <a:lumMod val="65000"/>
                            </a:schemeClr>
                          </a:solidFill>
                          <a:latin typeface="Franklin Gothic Book"/>
                          <a:cs typeface="Franklin Gothic Book"/>
                        </a:rPr>
                        <a:t>]</a:t>
                      </a:r>
                      <a:endParaRPr lang="en-US" sz="23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lgDash"/>
                      <a:round/>
                      <a:headEnd type="none" w="med" len="med"/>
                      <a:tailEnd type="none" w="med" len="med"/>
                    </a:lnR>
                  </a:tcPr>
                </a:tc>
                <a:tc>
                  <a:txBody>
                    <a:bodyPr/>
                    <a:lstStyle/>
                    <a:p>
                      <a:r>
                        <a:rPr lang="en-US" sz="2000" dirty="0" smtClean="0">
                          <a:solidFill>
                            <a:schemeClr val="tx2"/>
                          </a:solidFill>
                          <a:latin typeface="Franklin Gothic Book"/>
                          <a:cs typeface="Franklin Gothic Book"/>
                        </a:rPr>
                        <a:t>Specific ACTIVITY to address the impact, with anticipated internal and external costs</a:t>
                      </a:r>
                      <a:endParaRPr lang="en-US" sz="2000" dirty="0">
                        <a:solidFill>
                          <a:schemeClr val="tx2"/>
                        </a:solidFill>
                        <a:latin typeface="Franklin Gothic Book"/>
                        <a:cs typeface="Franklin Gothic Book"/>
                      </a:endParaRPr>
                    </a:p>
                  </a:txBody>
                  <a:tcPr>
                    <a:lnL w="12700" cap="flat" cmpd="sng" algn="ctr">
                      <a:solidFill>
                        <a:schemeClr val="bg1">
                          <a:lumMod val="65000"/>
                        </a:schemeClr>
                      </a:solidFill>
                      <a:prstDash val="lgDash"/>
                      <a:round/>
                      <a:headEnd type="none" w="med" len="med"/>
                      <a:tailEnd type="none" w="med" len="med"/>
                    </a:ln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47473317"/>
              </p:ext>
            </p:extLst>
          </p:nvPr>
        </p:nvGraphicFramePr>
        <p:xfrm>
          <a:off x="773654" y="4517525"/>
          <a:ext cx="7970760" cy="701040"/>
        </p:xfrm>
        <a:graphic>
          <a:graphicData uri="http://schemas.openxmlformats.org/drawingml/2006/table">
            <a:tbl>
              <a:tblPr firstRow="1" bandRow="1">
                <a:tableStyleId>{2D5ABB26-0587-4C30-8999-92F81FD0307C}</a:tableStyleId>
              </a:tblPr>
              <a:tblGrid>
                <a:gridCol w="2256728"/>
                <a:gridCol w="5714032"/>
              </a:tblGrid>
              <a:tr h="701040">
                <a:tc>
                  <a:txBody>
                    <a:bodyPr/>
                    <a:lstStyle/>
                    <a:p>
                      <a:pPr algn="ctr"/>
                      <a:r>
                        <a:rPr lang="en-US" sz="2300" b="1" dirty="0" smtClean="0">
                          <a:solidFill>
                            <a:schemeClr val="accent6">
                              <a:lumMod val="65000"/>
                            </a:schemeClr>
                          </a:solidFill>
                          <a:latin typeface="Franklin Gothic Book"/>
                          <a:cs typeface="Franklin Gothic Book"/>
                        </a:rPr>
                        <a:t>[ </a:t>
                      </a:r>
                      <a:r>
                        <a:rPr lang="en-US" sz="2300" b="1" dirty="0" smtClean="0">
                          <a:solidFill>
                            <a:schemeClr val="accent2"/>
                          </a:solidFill>
                          <a:latin typeface="Franklin Gothic Book"/>
                          <a:cs typeface="Franklin Gothic Book"/>
                        </a:rPr>
                        <a:t>Benefit</a:t>
                      </a:r>
                      <a:r>
                        <a:rPr lang="en-US" sz="2300" b="1" dirty="0" smtClean="0">
                          <a:latin typeface="Franklin Gothic Book"/>
                          <a:cs typeface="Franklin Gothic Book"/>
                        </a:rPr>
                        <a:t> </a:t>
                      </a:r>
                      <a:r>
                        <a:rPr lang="en-US" sz="2300" b="1" dirty="0" smtClean="0">
                          <a:solidFill>
                            <a:schemeClr val="accent6">
                              <a:lumMod val="65000"/>
                            </a:schemeClr>
                          </a:solidFill>
                          <a:latin typeface="Franklin Gothic Book"/>
                          <a:cs typeface="Franklin Gothic Book"/>
                        </a:rPr>
                        <a:t>]</a:t>
                      </a:r>
                      <a:endParaRPr lang="en-US" sz="23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lgDash"/>
                      <a:round/>
                      <a:headEnd type="none" w="med" len="med"/>
                      <a:tailEnd type="none" w="med" len="med"/>
                    </a:lnR>
                  </a:tcPr>
                </a:tc>
                <a:tc>
                  <a:txBody>
                    <a:bodyPr/>
                    <a:lstStyle/>
                    <a:p>
                      <a:r>
                        <a:rPr lang="en-US" sz="2000" dirty="0" smtClean="0">
                          <a:solidFill>
                            <a:schemeClr val="tx2"/>
                          </a:solidFill>
                          <a:latin typeface="Franklin Gothic Book"/>
                          <a:cs typeface="Franklin Gothic Book"/>
                        </a:rPr>
                        <a:t>QUANTIFIED advantage to</a:t>
                      </a:r>
                      <a:r>
                        <a:rPr lang="en-US" sz="2000" baseline="0" dirty="0" smtClean="0">
                          <a:solidFill>
                            <a:schemeClr val="tx2"/>
                          </a:solidFill>
                          <a:latin typeface="Franklin Gothic Book"/>
                          <a:cs typeface="Franklin Gothic Book"/>
                        </a:rPr>
                        <a:t> the organization of implementing the recommendation</a:t>
                      </a:r>
                      <a:endParaRPr lang="en-US" sz="2000" dirty="0">
                        <a:solidFill>
                          <a:schemeClr val="tx2"/>
                        </a:solidFill>
                        <a:latin typeface="Franklin Gothic Book"/>
                        <a:cs typeface="Franklin Gothic Book"/>
                      </a:endParaRPr>
                    </a:p>
                  </a:txBody>
                  <a:tcPr>
                    <a:lnL w="12700" cap="flat" cmpd="sng" algn="ctr">
                      <a:solidFill>
                        <a:schemeClr val="bg1">
                          <a:lumMod val="65000"/>
                        </a:schemeClr>
                      </a:solidFill>
                      <a:prstDash val="lgDash"/>
                      <a:round/>
                      <a:headEnd type="none" w="med" len="med"/>
                      <a:tailEnd type="none" w="med" len="med"/>
                    </a:ln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526937124"/>
              </p:ext>
            </p:extLst>
          </p:nvPr>
        </p:nvGraphicFramePr>
        <p:xfrm>
          <a:off x="773654" y="5460123"/>
          <a:ext cx="7970760" cy="701040"/>
        </p:xfrm>
        <a:graphic>
          <a:graphicData uri="http://schemas.openxmlformats.org/drawingml/2006/table">
            <a:tbl>
              <a:tblPr firstRow="1" bandRow="1">
                <a:tableStyleId>{2D5ABB26-0587-4C30-8999-92F81FD0307C}</a:tableStyleId>
              </a:tblPr>
              <a:tblGrid>
                <a:gridCol w="2256728"/>
                <a:gridCol w="5714032"/>
              </a:tblGrid>
              <a:tr h="701040">
                <a:tc>
                  <a:txBody>
                    <a:bodyPr/>
                    <a:lstStyle/>
                    <a:p>
                      <a:pPr algn="ctr"/>
                      <a:r>
                        <a:rPr lang="en-US" sz="2300" b="1" dirty="0" smtClean="0">
                          <a:solidFill>
                            <a:schemeClr val="accent6">
                              <a:lumMod val="65000"/>
                            </a:schemeClr>
                          </a:solidFill>
                          <a:latin typeface="Franklin Gothic Book"/>
                          <a:cs typeface="Franklin Gothic Book"/>
                        </a:rPr>
                        <a:t>[ </a:t>
                      </a:r>
                      <a:r>
                        <a:rPr lang="en-US" sz="2300" b="1" dirty="0" smtClean="0">
                          <a:solidFill>
                            <a:schemeClr val="accent2"/>
                          </a:solidFill>
                          <a:latin typeface="Franklin Gothic Book"/>
                          <a:cs typeface="Franklin Gothic Book"/>
                        </a:rPr>
                        <a:t>Risk</a:t>
                      </a:r>
                      <a:r>
                        <a:rPr lang="en-US" sz="2300" b="1" dirty="0" smtClean="0">
                          <a:latin typeface="Franklin Gothic Book"/>
                          <a:cs typeface="Franklin Gothic Book"/>
                        </a:rPr>
                        <a:t> </a:t>
                      </a:r>
                      <a:r>
                        <a:rPr lang="en-US" sz="2300" b="1" dirty="0" smtClean="0">
                          <a:solidFill>
                            <a:schemeClr val="accent6">
                              <a:lumMod val="65000"/>
                            </a:schemeClr>
                          </a:solidFill>
                          <a:latin typeface="Franklin Gothic Book"/>
                          <a:cs typeface="Franklin Gothic Book"/>
                        </a:rPr>
                        <a:t>]</a:t>
                      </a:r>
                      <a:endParaRPr lang="en-US" sz="23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lgDash"/>
                      <a:round/>
                      <a:headEnd type="none" w="med" len="med"/>
                      <a:tailEnd type="none" w="med" len="med"/>
                    </a:lnR>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r>
                        <a:rPr kumimoji="0" lang="en-US" sz="2000" b="0" i="0" u="none" strike="noStrike" cap="none" normalizeH="0" baseline="0" dirty="0" smtClean="0">
                          <a:ln>
                            <a:noFill/>
                          </a:ln>
                          <a:solidFill>
                            <a:schemeClr val="tx2"/>
                          </a:solidFill>
                          <a:effectLst/>
                          <a:latin typeface="Franklin Gothic Book" panose="020B0503020102020204" pitchFamily="34" charset="0"/>
                        </a:rPr>
                        <a:t>POTENTIAL downside or obstacle that could impair the achievement of the recommendation</a:t>
                      </a:r>
                    </a:p>
                  </a:txBody>
                  <a:tcPr>
                    <a:lnL w="12700" cap="flat" cmpd="sng" algn="ctr">
                      <a:solidFill>
                        <a:schemeClr val="bg1">
                          <a:lumMod val="65000"/>
                        </a:schemeClr>
                      </a:solidFill>
                      <a:prstDash val="lgDash"/>
                      <a:round/>
                      <a:headEnd type="none" w="med" len="med"/>
                      <a:tailEnd type="none" w="med" len="med"/>
                    </a:lnL>
                  </a:tcPr>
                </a:tc>
              </a:tr>
            </a:tbl>
          </a:graphicData>
        </a:graphic>
      </p:graphicFrame>
      <p:sp>
        <p:nvSpPr>
          <p:cNvPr id="11" name="TextBox 10"/>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10-23</a:t>
            </a:r>
            <a:endParaRPr lang="en-US" sz="1400" dirty="0">
              <a:solidFill>
                <a:srgbClr val="002C54"/>
              </a:solidFill>
              <a:latin typeface="Arial Black" pitchFamily="34" charset="0"/>
            </a:endParaRPr>
          </a:p>
        </p:txBody>
      </p:sp>
      <p:sp>
        <p:nvSpPr>
          <p:cNvPr id="12"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46</a:t>
            </a:fld>
            <a:endParaRPr lang="en-US" dirty="0"/>
          </a:p>
        </p:txBody>
      </p:sp>
    </p:spTree>
    <p:extLst>
      <p:ext uri="{BB962C8B-B14F-4D97-AF65-F5344CB8AC3E}">
        <p14:creationId xmlns:p14="http://schemas.microsoft.com/office/powerpoint/2010/main" val="3033968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J. Developing Recommendations</a:t>
            </a:r>
          </a:p>
        </p:txBody>
      </p:sp>
      <p:sp>
        <p:nvSpPr>
          <p:cNvPr id="8" name="Content Placeholder 2"/>
          <p:cNvSpPr>
            <a:spLocks noGrp="1"/>
          </p:cNvSpPr>
          <p:nvPr>
            <p:ph idx="1"/>
          </p:nvPr>
        </p:nvSpPr>
        <p:spPr/>
        <p:txBody>
          <a:bodyPr>
            <a:normAutofit/>
          </a:bodyPr>
          <a:lstStyle/>
          <a:p>
            <a:pPr marL="0" indent="0">
              <a:buNone/>
            </a:pPr>
            <a:r>
              <a:rPr lang="en-US" sz="2800" b="1" dirty="0" smtClean="0">
                <a:solidFill>
                  <a:schemeClr val="accent3"/>
                </a:solidFill>
              </a:rPr>
              <a:t>SAMPLE</a:t>
            </a:r>
            <a:endParaRPr lang="en-US" sz="2000" dirty="0" smtClean="0">
              <a:solidFill>
                <a:schemeClr val="accent3"/>
              </a:solidFill>
            </a:endParaRPr>
          </a:p>
        </p:txBody>
      </p:sp>
      <p:sp>
        <p:nvSpPr>
          <p:cNvPr id="5" name="TextBox 4"/>
          <p:cNvSpPr txBox="1"/>
          <p:nvPr/>
        </p:nvSpPr>
        <p:spPr>
          <a:xfrm>
            <a:off x="8754150" y="555916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017532249"/>
              </p:ext>
            </p:extLst>
          </p:nvPr>
        </p:nvGraphicFramePr>
        <p:xfrm>
          <a:off x="761092" y="1595471"/>
          <a:ext cx="7939010" cy="4990466"/>
        </p:xfrm>
        <a:graphic>
          <a:graphicData uri="http://schemas.openxmlformats.org/drawingml/2006/table">
            <a:tbl>
              <a:tblPr firstRow="1" bandRow="1">
                <a:tableStyleId>{2D5ABB26-0587-4C30-8999-92F81FD0307C}</a:tableStyleId>
              </a:tblPr>
              <a:tblGrid>
                <a:gridCol w="3969505"/>
                <a:gridCol w="3969505"/>
              </a:tblGrid>
              <a:tr h="497992">
                <a:tc>
                  <a:txBody>
                    <a:bodyPr/>
                    <a:lstStyle/>
                    <a:p>
                      <a:pPr algn="ctr"/>
                      <a:r>
                        <a:rPr lang="en-US" sz="1800" b="1" dirty="0" smtClean="0">
                          <a:solidFill>
                            <a:schemeClr val="accent2"/>
                          </a:solidFill>
                          <a:latin typeface="Franklin Gothic Book"/>
                          <a:cs typeface="Franklin Gothic Book"/>
                        </a:rPr>
                        <a:t>Finding</a:t>
                      </a:r>
                      <a:endParaRPr lang="en-US" sz="2000" b="1" dirty="0">
                        <a:solidFill>
                          <a:schemeClr val="accent2"/>
                        </a:solidFill>
                        <a:latin typeface="Franklin Gothic Book"/>
                        <a:cs typeface="Franklin Gothic Book"/>
                      </a:endParaRPr>
                    </a:p>
                  </a:txBody>
                  <a:tcPr anchor="ctr">
                    <a:lnL>
                      <a:noFill/>
                    </a:lnL>
                    <a:lnR w="12700" cap="flat" cmpd="sng" algn="ctr">
                      <a:solidFill>
                        <a:schemeClr val="bg1">
                          <a:lumMod val="65000"/>
                        </a:schemeClr>
                      </a:solidFill>
                      <a:prstDash val="solid"/>
                      <a:round/>
                      <a:headEnd type="none" w="med" len="med"/>
                      <a:tailEnd type="none" w="med" len="med"/>
                    </a:lnR>
                    <a:lnT>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smtClean="0">
                          <a:solidFill>
                            <a:schemeClr val="accent2"/>
                          </a:solidFill>
                          <a:latin typeface="Franklin Gothic Book"/>
                          <a:cs typeface="Franklin Gothic Book"/>
                        </a:rPr>
                        <a:t>Conclusion</a:t>
                      </a:r>
                      <a:endParaRPr lang="en-US" sz="2000" b="1" dirty="0">
                        <a:solidFill>
                          <a:schemeClr val="accent2"/>
                        </a:solidFill>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a:noFill/>
                    </a:lnR>
                    <a:lnT>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r>
              <a:tr h="1042277">
                <a:tc>
                  <a:txBody>
                    <a:bodyPr/>
                    <a:lstStyle/>
                    <a:p>
                      <a:r>
                        <a:rPr lang="en-US" sz="1600" dirty="0" smtClean="0">
                          <a:latin typeface="Franklin Gothic Book"/>
                          <a:cs typeface="Franklin Gothic Book"/>
                        </a:rPr>
                        <a:t>Over 50% of the positions advertised in the paper were filled</a:t>
                      </a:r>
                      <a:r>
                        <a:rPr lang="en-US" sz="1600" baseline="0" dirty="0" smtClean="0">
                          <a:latin typeface="Franklin Gothic Book"/>
                          <a:cs typeface="Franklin Gothic Book"/>
                        </a:rPr>
                        <a:t> by in-house people. Our quarterly advertising expenditures averaged $30,000.</a:t>
                      </a:r>
                      <a:endParaRPr lang="en-US" sz="1600" dirty="0">
                        <a:latin typeface="Franklin Gothic Book"/>
                        <a:cs typeface="Franklin Gothic Book"/>
                      </a:endParaRPr>
                    </a:p>
                  </a:txBody>
                  <a:tcP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smtClean="0">
                          <a:latin typeface="Franklin Gothic Book"/>
                          <a:cs typeface="Franklin Gothic Book"/>
                        </a:rPr>
                        <a:t>The policy requiring that positions be posted in-house and advertised</a:t>
                      </a:r>
                      <a:r>
                        <a:rPr lang="en-US" sz="1600" baseline="0" dirty="0" smtClean="0">
                          <a:latin typeface="Franklin Gothic Book"/>
                          <a:cs typeface="Franklin Gothic Book"/>
                        </a:rPr>
                        <a:t> in the newspaper simultaneously is resulting in wasted dollars.</a:t>
                      </a:r>
                      <a:endParaRPr lang="en-US" sz="1600"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r>
              <a:tr h="1042277">
                <a:tc gridSpan="2">
                  <a:txBody>
                    <a:bodyPr/>
                    <a:lstStyle/>
                    <a:p>
                      <a:r>
                        <a:rPr lang="en-US" sz="1800" b="1" dirty="0" smtClean="0">
                          <a:solidFill>
                            <a:schemeClr val="accent2"/>
                          </a:solidFill>
                          <a:latin typeface="Franklin Gothic Book"/>
                          <a:cs typeface="Franklin Gothic Book"/>
                        </a:rPr>
                        <a:t>Recommended Action</a:t>
                      </a:r>
                    </a:p>
                    <a:p>
                      <a:r>
                        <a:rPr lang="en-US" sz="1600" dirty="0" smtClean="0">
                          <a:latin typeface="Franklin Gothic Book"/>
                          <a:cs typeface="Franklin Gothic Book"/>
                        </a:rPr>
                        <a:t>Change the opening advertisement</a:t>
                      </a:r>
                      <a:r>
                        <a:rPr lang="en-US" sz="1600" baseline="0" dirty="0" smtClean="0">
                          <a:latin typeface="Franklin Gothic Book"/>
                          <a:cs typeface="Franklin Gothic Book"/>
                        </a:rPr>
                        <a:t> policy to require outside advertising only if the position is not filled within 45 days by a qualified in-house person. This recommendation is anticipated to require four internal hours of research and policy development and zero out-of-pocket costs.</a:t>
                      </a:r>
                      <a:endParaRPr lang="en-US" sz="1600" dirty="0">
                        <a:latin typeface="Franklin Gothic Book"/>
                        <a:cs typeface="Franklin Gothic Book"/>
                      </a:endParaRPr>
                    </a:p>
                  </a:txBody>
                  <a:tcPr>
                    <a:lnL>
                      <a:noFill/>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latin typeface="Franklin Gothic Book"/>
                        <a:cs typeface="Franklin Gothic Book"/>
                      </a:endParaRPr>
                    </a:p>
                  </a:txBody>
                  <a:tcPr>
                    <a:lnL w="3175" cap="flat" cmpd="sng" algn="ctr">
                      <a:solidFill>
                        <a:prstClr val="black"/>
                      </a:solidFill>
                      <a:prstDash val="solid"/>
                      <a:round/>
                      <a:headEnd type="none" w="med" len="med"/>
                      <a:tailEnd type="none" w="med" len="med"/>
                    </a:lnL>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tcPr>
                </a:tc>
              </a:tr>
              <a:tr h="1042277">
                <a:tc gridSpan="2">
                  <a:txBody>
                    <a:bodyPr/>
                    <a:lstStyle/>
                    <a:p>
                      <a:r>
                        <a:rPr lang="en-US" sz="1800" b="1" dirty="0" smtClean="0">
                          <a:solidFill>
                            <a:schemeClr val="accent2"/>
                          </a:solidFill>
                          <a:latin typeface="Franklin Gothic Book"/>
                          <a:cs typeface="Franklin Gothic Book"/>
                        </a:rPr>
                        <a:t>Benefit</a:t>
                      </a:r>
                    </a:p>
                    <a:p>
                      <a:r>
                        <a:rPr lang="en-US" sz="1600" dirty="0" smtClean="0">
                          <a:latin typeface="Franklin Gothic Book"/>
                          <a:cs typeface="Franklin Gothic Book"/>
                        </a:rPr>
                        <a:t>Based on data from the past six months, changing this policy should result in a 30 to 35% reduction in advertising – a savings</a:t>
                      </a:r>
                      <a:r>
                        <a:rPr lang="en-US" sz="1600" baseline="0" dirty="0" smtClean="0">
                          <a:latin typeface="Franklin Gothic Book"/>
                          <a:cs typeface="Franklin Gothic Book"/>
                        </a:rPr>
                        <a:t> of approximately $9,000 per quarter.</a:t>
                      </a:r>
                      <a:endParaRPr lang="en-US" sz="1600" dirty="0">
                        <a:latin typeface="Franklin Gothic Book"/>
                        <a:cs typeface="Franklin Gothic Book"/>
                      </a:endParaRPr>
                    </a:p>
                  </a:txBody>
                  <a:tcPr>
                    <a:lnL>
                      <a:noFill/>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r>
              <a:tr h="1042277">
                <a:tc gridSpan="2">
                  <a:txBody>
                    <a:bodyPr/>
                    <a:lstStyle/>
                    <a:p>
                      <a:r>
                        <a:rPr lang="en-US" sz="1800" b="1" i="0" u="none" strike="noStrike" kern="1200" baseline="0" dirty="0" smtClean="0">
                          <a:solidFill>
                            <a:schemeClr val="accent2"/>
                          </a:solidFill>
                          <a:latin typeface="Franklin Gothic Book"/>
                          <a:ea typeface="+mn-ea"/>
                          <a:cs typeface="Franklin Gothic Book"/>
                        </a:rPr>
                        <a:t>Risks</a:t>
                      </a:r>
                      <a:endParaRPr lang="en-US" sz="1800" b="0" i="0" u="none" strike="noStrike" kern="1200" baseline="0" dirty="0" smtClean="0">
                        <a:solidFill>
                          <a:schemeClr val="accent2"/>
                        </a:solidFill>
                        <a:latin typeface="Franklin Gothic Book"/>
                        <a:ea typeface="+mn-ea"/>
                        <a:cs typeface="Franklin Gothic Book"/>
                      </a:endParaRPr>
                    </a:p>
                    <a:p>
                      <a:r>
                        <a:rPr lang="en-US" sz="1600" b="0" i="0" u="none" strike="noStrike" kern="1200" baseline="0" dirty="0" smtClean="0">
                          <a:solidFill>
                            <a:schemeClr val="tx1"/>
                          </a:solidFill>
                          <a:latin typeface="Franklin Gothic Book"/>
                          <a:ea typeface="+mn-ea"/>
                          <a:cs typeface="Franklin Gothic Book"/>
                        </a:rPr>
                        <a:t>The delay in advertising an open position could result in a delay of finding </a:t>
                      </a:r>
                    </a:p>
                    <a:p>
                      <a:r>
                        <a:rPr lang="en-US" sz="1600" b="0" i="0" u="none" strike="noStrike" kern="1200" baseline="0" dirty="0" smtClean="0">
                          <a:solidFill>
                            <a:schemeClr val="tx1"/>
                          </a:solidFill>
                          <a:latin typeface="Franklin Gothic Book"/>
                          <a:ea typeface="+mn-ea"/>
                          <a:cs typeface="Franklin Gothic Book"/>
                        </a:rPr>
                        <a:t>candidates and leave an opening unfilled for a longer duration of time. </a:t>
                      </a:r>
                      <a:endParaRPr lang="en-US" sz="1600" dirty="0">
                        <a:latin typeface="Franklin Gothic Book"/>
                        <a:cs typeface="Franklin Gothic Book"/>
                      </a:endParaRPr>
                    </a:p>
                  </a:txBody>
                  <a:tcPr>
                    <a:lnL>
                      <a:noFill/>
                    </a:lnL>
                    <a:lnR>
                      <a:noFill/>
                    </a:lnR>
                    <a:lnT w="12700"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10-23</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47</a:t>
            </a:fld>
            <a:endParaRPr lang="en-US" dirty="0"/>
          </a:p>
        </p:txBody>
      </p:sp>
    </p:spTree>
    <p:extLst>
      <p:ext uri="{BB962C8B-B14F-4D97-AF65-F5344CB8AC3E}">
        <p14:creationId xmlns:p14="http://schemas.microsoft.com/office/powerpoint/2010/main" val="1683661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48</a:t>
            </a:fld>
            <a:endParaRPr lang="en-US" dirty="0"/>
          </a:p>
        </p:txBody>
      </p:sp>
      <p:sp>
        <p:nvSpPr>
          <p:cNvPr id="6" name="Title 5"/>
          <p:cNvSpPr>
            <a:spLocks noGrp="1"/>
          </p:cNvSpPr>
          <p:nvPr>
            <p:ph type="title"/>
          </p:nvPr>
        </p:nvSpPr>
        <p:spPr>
          <a:xfrm>
            <a:off x="783390" y="1209318"/>
            <a:ext cx="8071290" cy="1694614"/>
          </a:xfrm>
        </p:spPr>
        <p:txBody>
          <a:bodyPr anchor="ctr"/>
          <a:lstStyle/>
          <a:p>
            <a:r>
              <a:rPr lang="en-US" sz="7800" dirty="0" smtClean="0">
                <a:latin typeface="Franklin Gothic Medium"/>
                <a:cs typeface="Franklin Gothic Medium"/>
              </a:rPr>
              <a:t>MODULE REVIEW</a:t>
            </a:r>
            <a:br>
              <a:rPr lang="en-US" sz="7800" dirty="0" smtClean="0">
                <a:latin typeface="Franklin Gothic Medium"/>
                <a:cs typeface="Franklin Gothic Medium"/>
              </a:rPr>
            </a:br>
            <a:r>
              <a:rPr lang="en-US" sz="7800" dirty="0" smtClean="0">
                <a:latin typeface="Franklin Gothic Medium"/>
                <a:cs typeface="Franklin Gothic Medium"/>
              </a:rPr>
              <a:t>EXECUTING THE PROJECT</a:t>
            </a:r>
            <a:endParaRPr lang="en-US" sz="7800" dirty="0">
              <a:latin typeface="Franklin Gothic Medium"/>
              <a:cs typeface="Franklin Gothic Medium"/>
            </a:endParaRPr>
          </a:p>
        </p:txBody>
      </p:sp>
      <p:pic>
        <p:nvPicPr>
          <p:cNvPr id="7" name="Picture 6"/>
          <p:cNvPicPr>
            <a:picLocks noChangeAspect="1"/>
          </p:cNvPicPr>
          <p:nvPr/>
        </p:nvPicPr>
        <p:blipFill>
          <a:blip r:embed="rId3"/>
          <a:stretch>
            <a:fillRect/>
          </a:stretch>
        </p:blipFill>
        <p:spPr>
          <a:xfrm>
            <a:off x="6400799" y="2598856"/>
            <a:ext cx="2453881" cy="2102460"/>
          </a:xfrm>
          <a:prstGeom prst="rect">
            <a:avLst/>
          </a:prstGeom>
        </p:spPr>
      </p:pic>
    </p:spTree>
    <p:extLst>
      <p:ext uri="{BB962C8B-B14F-4D97-AF65-F5344CB8AC3E}">
        <p14:creationId xmlns:p14="http://schemas.microsoft.com/office/powerpoint/2010/main" val="290819160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Status meeting = leader focused and one-way communication</a:t>
            </a:r>
            <a:endParaRPr lang="en-US" dirty="0"/>
          </a:p>
          <a:p>
            <a:pPr>
              <a:spcAft>
                <a:spcPts val="1200"/>
              </a:spcAft>
            </a:pPr>
            <a:r>
              <a:rPr lang="en-US" dirty="0" smtClean="0"/>
              <a:t>Working meeting = team focused and two-way communication</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49</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925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key differences between a status meeting and a working meeting?</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659755" y="489357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23921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A. Monitoring the Work Effort</a:t>
            </a:r>
            <a:endParaRPr lang="en-US" sz="4300" dirty="0"/>
          </a:p>
        </p:txBody>
      </p:sp>
      <p:sp>
        <p:nvSpPr>
          <p:cNvPr id="3" name="Content Placeholder 2"/>
          <p:cNvSpPr>
            <a:spLocks noGrp="1"/>
          </p:cNvSpPr>
          <p:nvPr>
            <p:ph idx="1"/>
          </p:nvPr>
        </p:nvSpPr>
        <p:spPr/>
        <p:txBody>
          <a:bodyPr>
            <a:normAutofit/>
          </a:bodyPr>
          <a:lstStyle/>
          <a:p>
            <a:r>
              <a:rPr lang="en-US" sz="2800" dirty="0" smtClean="0">
                <a:solidFill>
                  <a:srgbClr val="1F497D"/>
                </a:solidFill>
              </a:rPr>
              <a:t>Track project progress utilizing a project management tool or a simple spreadsheet.</a:t>
            </a:r>
          </a:p>
          <a:p>
            <a:r>
              <a:rPr lang="en-US" sz="2800" dirty="0" smtClean="0">
                <a:solidFill>
                  <a:srgbClr val="1F497D"/>
                </a:solidFill>
              </a:rPr>
              <a:t>Report results as described in the next sub-section.</a:t>
            </a:r>
            <a:endParaRPr lang="en-US" sz="2600" dirty="0">
              <a:solidFill>
                <a:schemeClr val="tx2"/>
              </a:solidFill>
            </a:endParaRPr>
          </a:p>
        </p:txBody>
      </p:sp>
      <p:sp>
        <p:nvSpPr>
          <p:cNvPr id="4" name="TextBox 3"/>
          <p:cNvSpPr txBox="1"/>
          <p:nvPr/>
        </p:nvSpPr>
        <p:spPr>
          <a:xfrm>
            <a:off x="8754150" y="267315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10-2</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5</a:t>
            </a:fld>
            <a:endParaRPr lang="en-US" dirty="0"/>
          </a:p>
        </p:txBody>
      </p:sp>
    </p:spTree>
    <p:extLst>
      <p:ext uri="{BB962C8B-B14F-4D97-AF65-F5344CB8AC3E}">
        <p14:creationId xmlns:p14="http://schemas.microsoft.com/office/powerpoint/2010/main" val="1346111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50</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a:spcBef>
                <a:spcPct val="0"/>
              </a:spcBef>
              <a:defRPr/>
            </a:pPr>
            <a:r>
              <a:rPr lang="en-US" sz="3700" dirty="0">
                <a:solidFill>
                  <a:srgbClr val="AFBD22"/>
                </a:solidFill>
                <a:latin typeface="Franklin Gothic Medium"/>
                <a:cs typeface="Franklin Gothic Medium"/>
              </a:rPr>
              <a:t>What are some of the key frameworks of an effective meeting</a:t>
            </a:r>
            <a:r>
              <a:rPr lang="en-US" sz="3700" dirty="0" smtClean="0">
                <a:solidFill>
                  <a:srgbClr val="AFBD22"/>
                </a:solidFill>
                <a:latin typeface="Franklin Gothic Medium"/>
                <a:cs typeface="Franklin Gothic Medium"/>
              </a:rPr>
              <a:t>?</a:t>
            </a:r>
            <a:endParaRPr lang="en-US" sz="3700" dirty="0">
              <a:solidFill>
                <a:srgbClr val="AFBD22"/>
              </a:solidFill>
              <a:latin typeface="Franklin Gothic Medium"/>
              <a:cs typeface="Franklin Gothic Medium"/>
            </a:endParaRPr>
          </a:p>
        </p:txBody>
      </p:sp>
      <p:sp>
        <p:nvSpPr>
          <p:cNvPr id="9" name="Content Placeholder 26"/>
          <p:cNvSpPr txBox="1">
            <a:spLocks/>
          </p:cNvSpPr>
          <p:nvPr/>
        </p:nvSpPr>
        <p:spPr>
          <a:xfrm>
            <a:off x="783390" y="2331364"/>
            <a:ext cx="8071290" cy="2606670"/>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000" noProof="0" dirty="0" smtClean="0">
                <a:solidFill>
                  <a:srgbClr val="00467F"/>
                </a:solidFill>
                <a:latin typeface="Franklin Gothic Book"/>
                <a:cs typeface="Franklin Gothic Book"/>
              </a:rPr>
              <a:t>Clear purpose</a:t>
            </a:r>
            <a:endParaRPr kumimoji="0" lang="en-US" sz="3000" b="0" i="0" u="none" strike="noStrike" kern="1200" cap="none" spc="0" normalizeH="0" baseline="0" noProof="0" dirty="0" smtClean="0">
              <a:ln>
                <a:noFill/>
              </a:ln>
              <a:solidFill>
                <a:srgbClr val="00467F"/>
              </a:solidFill>
              <a:effectLst/>
              <a:uLnTx/>
              <a:uFillTx/>
              <a:latin typeface="Franklin Gothic Book"/>
              <a:cs typeface="Franklin Gothic Book"/>
            </a:endParaRP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000" dirty="0" smtClean="0">
                <a:solidFill>
                  <a:srgbClr val="00467F"/>
                </a:solidFill>
                <a:latin typeface="Franklin Gothic Book"/>
                <a:cs typeface="Franklin Gothic Book"/>
              </a:rPr>
              <a:t>Agenda</a:t>
            </a: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000" dirty="0" smtClean="0">
                <a:solidFill>
                  <a:srgbClr val="00467F"/>
                </a:solidFill>
                <a:latin typeface="Franklin Gothic Book"/>
                <a:cs typeface="Franklin Gothic Book"/>
              </a:rPr>
              <a:t>Right people</a:t>
            </a: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000" dirty="0" smtClean="0">
                <a:solidFill>
                  <a:srgbClr val="00467F"/>
                </a:solidFill>
                <a:latin typeface="Franklin Gothic Book"/>
                <a:cs typeface="Franklin Gothic Book"/>
              </a:rPr>
              <a:t>Right information</a:t>
            </a: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kumimoji="0" lang="en-US" sz="3000" b="0" i="0" u="none" strike="noStrike" kern="1200" cap="none" spc="0" normalizeH="0" baseline="0" noProof="0" dirty="0" smtClean="0">
                <a:ln>
                  <a:noFill/>
                </a:ln>
                <a:solidFill>
                  <a:srgbClr val="00467F"/>
                </a:solidFill>
                <a:effectLst/>
                <a:uLnTx/>
                <a:uFillTx/>
                <a:latin typeface="Franklin Gothic Book"/>
                <a:cs typeface="Franklin Gothic Book"/>
              </a:rPr>
              <a:t>Ground</a:t>
            </a:r>
            <a:r>
              <a:rPr kumimoji="0" lang="en-US" sz="3000" b="0" i="0" u="none" strike="noStrike" kern="1200" cap="none" spc="0" normalizeH="0" noProof="0" dirty="0" smtClean="0">
                <a:ln>
                  <a:noFill/>
                </a:ln>
                <a:solidFill>
                  <a:srgbClr val="00467F"/>
                </a:solidFill>
                <a:effectLst/>
                <a:uLnTx/>
                <a:uFillTx/>
                <a:latin typeface="Franklin Gothic Book"/>
                <a:cs typeface="Franklin Gothic Book"/>
              </a:rPr>
              <a:t> rules</a:t>
            </a: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000" baseline="0" dirty="0" smtClean="0">
                <a:solidFill>
                  <a:srgbClr val="00467F"/>
                </a:solidFill>
                <a:latin typeface="Franklin Gothic Book"/>
                <a:cs typeface="Franklin Gothic Book"/>
              </a:rPr>
              <a:t>Focus/level</a:t>
            </a:r>
            <a:r>
              <a:rPr lang="en-US" sz="3000" dirty="0" smtClean="0">
                <a:solidFill>
                  <a:srgbClr val="00467F"/>
                </a:solidFill>
                <a:latin typeface="Franklin Gothic Book"/>
                <a:cs typeface="Franklin Gothic Book"/>
              </a:rPr>
              <a:t> of detail</a:t>
            </a:r>
            <a:endParaRPr kumimoji="0" lang="en-US" sz="3000" b="0" i="0" u="none" strike="noStrike" kern="1200" cap="none" spc="0" normalizeH="0" baseline="0" noProof="0" dirty="0" smtClean="0">
              <a:ln>
                <a:noFill/>
              </a:ln>
              <a:solidFill>
                <a:srgbClr val="00467F"/>
              </a:solidFill>
              <a:effectLst/>
              <a:uLnTx/>
              <a:uFillTx/>
              <a:latin typeface="Franklin Gothic Book"/>
              <a:cs typeface="Franklin Gothic Book"/>
            </a:endParaRPr>
          </a:p>
        </p:txBody>
      </p:sp>
      <p:sp>
        <p:nvSpPr>
          <p:cNvPr id="8" name="Content Placeholder 26"/>
          <p:cNvSpPr txBox="1">
            <a:spLocks/>
          </p:cNvSpPr>
          <p:nvPr/>
        </p:nvSpPr>
        <p:spPr>
          <a:xfrm>
            <a:off x="4007797" y="2355427"/>
            <a:ext cx="5617463" cy="2606670"/>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200" dirty="0" smtClean="0">
                <a:solidFill>
                  <a:srgbClr val="00467F"/>
                </a:solidFill>
                <a:latin typeface="Franklin Gothic Book"/>
                <a:cs typeface="Franklin Gothic Book"/>
              </a:rPr>
              <a:t>Working meetings facilitated</a:t>
            </a: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200" noProof="0" dirty="0" smtClean="0">
                <a:solidFill>
                  <a:srgbClr val="00467F"/>
                </a:solidFill>
                <a:latin typeface="Franklin Gothic Book"/>
                <a:cs typeface="Franklin Gothic Book"/>
              </a:rPr>
              <a:t>Discussion time limit</a:t>
            </a:r>
            <a:endParaRPr kumimoji="0" lang="en-US" sz="3200" b="0" i="0" u="none" strike="noStrike" kern="1200" cap="none" spc="0" normalizeH="0" baseline="0" noProof="0" dirty="0" smtClean="0">
              <a:ln>
                <a:noFill/>
              </a:ln>
              <a:solidFill>
                <a:srgbClr val="00467F"/>
              </a:solidFill>
              <a:effectLst/>
              <a:uLnTx/>
              <a:uFillTx/>
              <a:latin typeface="Franklin Gothic Book"/>
              <a:ea typeface="+mn-ea"/>
              <a:cs typeface="Franklin Gothic Book"/>
            </a:endParaRP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200" dirty="0" smtClean="0">
                <a:solidFill>
                  <a:srgbClr val="00467F"/>
                </a:solidFill>
                <a:latin typeface="Franklin Gothic Book"/>
                <a:cs typeface="Franklin Gothic Book"/>
              </a:rPr>
              <a:t>Issues/Decisions and Actions</a:t>
            </a: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200" dirty="0" smtClean="0">
                <a:solidFill>
                  <a:srgbClr val="00467F"/>
                </a:solidFill>
                <a:latin typeface="Franklin Gothic Book"/>
                <a:cs typeface="Franklin Gothic Book"/>
              </a:rPr>
              <a:t>Close</a:t>
            </a: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200" dirty="0" smtClean="0">
                <a:solidFill>
                  <a:srgbClr val="00467F"/>
                </a:solidFill>
                <a:latin typeface="Franklin Gothic Book"/>
                <a:cs typeface="Franklin Gothic Book"/>
              </a:rPr>
              <a:t>Minutes</a:t>
            </a:r>
            <a:endParaRPr kumimoji="0" lang="en-US" sz="3200" b="0" i="0" u="none" strike="noStrike" kern="1200" cap="none" spc="0" normalizeH="0" baseline="0" noProof="0" dirty="0" smtClean="0">
              <a:ln>
                <a:noFill/>
              </a:ln>
              <a:solidFill>
                <a:srgbClr val="00467F"/>
              </a:solidFill>
              <a:effectLst/>
              <a:uLnTx/>
              <a:uFillTx/>
              <a:latin typeface="Franklin Gothic Book"/>
              <a:ea typeface="+mn-ea"/>
              <a:cs typeface="Franklin Gothic Book"/>
            </a:endParaRPr>
          </a:p>
        </p:txBody>
      </p:sp>
      <p:sp>
        <p:nvSpPr>
          <p:cNvPr id="10" name="TextBox 9"/>
          <p:cNvSpPr txBox="1"/>
          <p:nvPr/>
        </p:nvSpPr>
        <p:spPr>
          <a:xfrm>
            <a:off x="8816580" y="404924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325213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600"/>
              </a:spcAft>
            </a:pPr>
            <a:r>
              <a:rPr lang="en-US" dirty="0" smtClean="0"/>
              <a:t>Scope</a:t>
            </a:r>
          </a:p>
          <a:p>
            <a:pPr>
              <a:spcAft>
                <a:spcPts val="600"/>
              </a:spcAft>
            </a:pPr>
            <a:r>
              <a:rPr lang="en-US" dirty="0" smtClean="0"/>
              <a:t>Time</a:t>
            </a:r>
          </a:p>
          <a:p>
            <a:pPr>
              <a:spcAft>
                <a:spcPts val="600"/>
              </a:spcAft>
            </a:pPr>
            <a:r>
              <a:rPr lang="en-US" dirty="0" smtClean="0"/>
              <a:t>Resources</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51</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three key components in managing a project?</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659755" y="545294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223057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856961"/>
            <a:ext cx="8071290" cy="4898590"/>
          </a:xfrm>
        </p:spPr>
        <p:txBody>
          <a:bodyPr/>
          <a:lstStyle/>
          <a:p>
            <a:pPr>
              <a:spcAft>
                <a:spcPts val="600"/>
              </a:spcAft>
            </a:pPr>
            <a:r>
              <a:rPr lang="en-US" dirty="0" smtClean="0"/>
              <a:t>Avoid telling a client “no.” Instead, use the “yes and….” technique. In this case:</a:t>
            </a:r>
          </a:p>
          <a:p>
            <a:pPr lvl="1">
              <a:spcAft>
                <a:spcPts val="600"/>
              </a:spcAft>
            </a:pPr>
            <a:r>
              <a:rPr lang="en-US" dirty="0" smtClean="0"/>
              <a:t>“</a:t>
            </a:r>
            <a:r>
              <a:rPr lang="en-US" b="1" dirty="0" smtClean="0"/>
              <a:t>Yes</a:t>
            </a:r>
            <a:r>
              <a:rPr lang="en-US" dirty="0" smtClean="0"/>
              <a:t>, we can complete the project earlier, </a:t>
            </a:r>
            <a:r>
              <a:rPr lang="en-US" b="1" dirty="0" smtClean="0"/>
              <a:t>and</a:t>
            </a:r>
            <a:r>
              <a:rPr lang="en-US" dirty="0" smtClean="0"/>
              <a:t> should we reduce scope or add resources?”</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52</a:t>
            </a:fld>
            <a:endParaRPr lang="en-US" dirty="0"/>
          </a:p>
        </p:txBody>
      </p:sp>
      <p:sp>
        <p:nvSpPr>
          <p:cNvPr id="23" name="Title 4"/>
          <p:cNvSpPr txBox="1">
            <a:spLocks/>
          </p:cNvSpPr>
          <p:nvPr/>
        </p:nvSpPr>
        <p:spPr>
          <a:xfrm>
            <a:off x="783390" y="1250778"/>
            <a:ext cx="8071290" cy="1148985"/>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000" dirty="0" smtClean="0">
                <a:solidFill>
                  <a:srgbClr val="AFBD22"/>
                </a:solidFill>
                <a:latin typeface="Franklin Gothic Medium"/>
                <a:ea typeface="+mj-ea"/>
                <a:cs typeface="Franklin Gothic Medium"/>
              </a:rPr>
              <a:t>A client wants the project to be completed in two weeks earlier than the project plan depicts. How would you respond to that request?</a:t>
            </a:r>
            <a:endParaRPr kumimoji="0" lang="en-US" sz="30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659755" y="545294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3747099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fade">
                                      <p:cBhvr>
                                        <p:cTn id="10"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600"/>
              </a:spcAft>
            </a:pPr>
            <a:r>
              <a:rPr lang="en-US" dirty="0" smtClean="0"/>
              <a:t>Those that can be anticipated</a:t>
            </a:r>
          </a:p>
          <a:p>
            <a:pPr>
              <a:spcAft>
                <a:spcPts val="600"/>
              </a:spcAft>
            </a:pPr>
            <a:r>
              <a:rPr lang="en-US" dirty="0" smtClean="0"/>
              <a:t>Those that cannot be anticipated</a:t>
            </a:r>
          </a:p>
          <a:p>
            <a:pPr>
              <a:spcAft>
                <a:spcPts val="600"/>
              </a:spcAft>
            </a:pPr>
            <a:r>
              <a:rPr lang="en-US" dirty="0" smtClean="0"/>
              <a:t>Those that are beneficial</a:t>
            </a:r>
          </a:p>
          <a:p>
            <a:pPr>
              <a:spcAft>
                <a:spcPts val="600"/>
              </a:spcAft>
            </a:pPr>
            <a:r>
              <a:rPr lang="en-US" dirty="0" smtClean="0"/>
              <a:t>Those that can be prevented</a:t>
            </a:r>
          </a:p>
          <a:p>
            <a:pPr>
              <a:spcAft>
                <a:spcPts val="600"/>
              </a:spcAft>
            </a:pPr>
            <a:endParaRPr lang="en-US" dirty="0" smtClean="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53</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types of changes that may occur?</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659755" y="545294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1770378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600"/>
              </a:spcAft>
            </a:pPr>
            <a:r>
              <a:rPr lang="en-US" dirty="0" smtClean="0"/>
              <a:t>Higher vision</a:t>
            </a:r>
          </a:p>
          <a:p>
            <a:pPr>
              <a:spcAft>
                <a:spcPts val="600"/>
              </a:spcAft>
            </a:pPr>
            <a:r>
              <a:rPr lang="en-US" dirty="0" smtClean="0"/>
              <a:t>Desired outcome</a:t>
            </a:r>
          </a:p>
          <a:p>
            <a:pPr>
              <a:spcAft>
                <a:spcPts val="600"/>
              </a:spcAft>
            </a:pPr>
            <a:r>
              <a:rPr lang="en-US" dirty="0" smtClean="0"/>
              <a:t>Fear of consequences</a:t>
            </a:r>
          </a:p>
          <a:p>
            <a:pPr>
              <a:spcAft>
                <a:spcPts val="600"/>
              </a:spcAft>
            </a:pPr>
            <a:r>
              <a:rPr lang="en-US" dirty="0" smtClean="0"/>
              <a:t>Pain</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54</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four key reasons that people change?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659755" y="545294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905421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600"/>
              </a:spcAft>
            </a:pPr>
            <a:r>
              <a:rPr lang="en-US" dirty="0" smtClean="0"/>
              <a:t>Approach privately or generally</a:t>
            </a:r>
          </a:p>
          <a:p>
            <a:pPr>
              <a:spcAft>
                <a:spcPts val="600"/>
              </a:spcAft>
            </a:pPr>
            <a:r>
              <a:rPr lang="en-US" dirty="0" smtClean="0"/>
              <a:t>Empathize with the symptom</a:t>
            </a:r>
          </a:p>
          <a:p>
            <a:pPr>
              <a:spcAft>
                <a:spcPts val="600"/>
              </a:spcAft>
            </a:pPr>
            <a:r>
              <a:rPr lang="en-US" dirty="0" smtClean="0"/>
              <a:t>Address the root cause</a:t>
            </a:r>
          </a:p>
          <a:p>
            <a:pPr>
              <a:spcAft>
                <a:spcPts val="600"/>
              </a:spcAft>
            </a:pPr>
            <a:r>
              <a:rPr lang="en-US" dirty="0" smtClean="0"/>
              <a:t>Get agreement on a solution</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55</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is the four-step process for managing change?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659755" y="545294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138486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600"/>
              </a:spcAft>
            </a:pPr>
            <a:r>
              <a:rPr lang="en-US" dirty="0" smtClean="0"/>
              <a:t>Finding</a:t>
            </a:r>
          </a:p>
          <a:p>
            <a:pPr>
              <a:spcAft>
                <a:spcPts val="600"/>
              </a:spcAft>
            </a:pPr>
            <a:r>
              <a:rPr lang="en-US" dirty="0" smtClean="0"/>
              <a:t>Conclusion</a:t>
            </a:r>
          </a:p>
          <a:p>
            <a:pPr>
              <a:spcAft>
                <a:spcPts val="600"/>
              </a:spcAft>
            </a:pPr>
            <a:r>
              <a:rPr lang="en-US" dirty="0" smtClean="0"/>
              <a:t>Recommendation</a:t>
            </a:r>
          </a:p>
          <a:p>
            <a:pPr>
              <a:spcAft>
                <a:spcPts val="600"/>
              </a:spcAft>
            </a:pPr>
            <a:r>
              <a:rPr lang="en-US" dirty="0" smtClean="0"/>
              <a:t>Benefit</a:t>
            </a:r>
          </a:p>
          <a:p>
            <a:pPr>
              <a:spcAft>
                <a:spcPts val="600"/>
              </a:spcAft>
            </a:pPr>
            <a:r>
              <a:rPr lang="en-US" dirty="0" smtClean="0"/>
              <a:t>Risks</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56</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five steps in developing and presenting recommendations?</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659755" y="545294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1751760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4"/>
          <p:cNvSpPr>
            <a:spLocks noGrp="1"/>
          </p:cNvSpPr>
          <p:nvPr>
            <p:ph type="title"/>
          </p:nvPr>
        </p:nvSpPr>
        <p:spPr>
          <a:xfrm>
            <a:off x="783390" y="132198"/>
            <a:ext cx="8071290" cy="1143000"/>
          </a:xfrm>
        </p:spPr>
        <p:txBody>
          <a:bodyPr>
            <a:normAutofit/>
          </a:bodyPr>
          <a:lstStyle/>
          <a:p>
            <a:r>
              <a:rPr lang="en-US" dirty="0" smtClean="0"/>
              <a:t>The Facilitative Consultant</a:t>
            </a:r>
            <a:endParaRPr lang="en-US" dirty="0"/>
          </a:p>
        </p:txBody>
      </p:sp>
      <p:sp>
        <p:nvSpPr>
          <p:cNvPr id="29" name="Content Placeholder 5"/>
          <p:cNvSpPr>
            <a:spLocks noGrp="1"/>
          </p:cNvSpPr>
          <p:nvPr>
            <p:ph idx="1"/>
          </p:nvPr>
        </p:nvSpPr>
        <p:spPr>
          <a:xfrm>
            <a:off x="783390" y="1808488"/>
            <a:ext cx="8071289" cy="4898590"/>
          </a:xfrm>
        </p:spPr>
        <p:txBody>
          <a:bodyPr numCol="1">
            <a:noAutofit/>
          </a:bodyPr>
          <a:lstStyle/>
          <a:p>
            <a:pPr marL="514350" indent="-514350">
              <a:buFont typeface="+mj-lt"/>
              <a:buAutoNum type="alphaUcPeriod"/>
            </a:pPr>
            <a:r>
              <a:rPr lang="en-US" sz="2400" dirty="0" smtClean="0"/>
              <a:t>Monitoring the Work Effort</a:t>
            </a:r>
          </a:p>
          <a:p>
            <a:pPr marL="514350" indent="-514350">
              <a:buFont typeface="+mj-lt"/>
              <a:buAutoNum type="alphaUcPeriod"/>
            </a:pPr>
            <a:r>
              <a:rPr lang="en-US" sz="2400" dirty="0" smtClean="0"/>
              <a:t>Running Effective Meetings</a:t>
            </a:r>
          </a:p>
          <a:p>
            <a:pPr marL="514350" indent="-514350">
              <a:buFont typeface="+mj-lt"/>
              <a:buAutoNum type="alphaUcPeriod"/>
            </a:pPr>
            <a:r>
              <a:rPr lang="en-US" sz="2400" dirty="0" smtClean="0"/>
              <a:t>Management Updates</a:t>
            </a:r>
          </a:p>
          <a:p>
            <a:pPr marL="514350" indent="-514350">
              <a:buFont typeface="+mj-lt"/>
              <a:buAutoNum type="alphaUcPeriod"/>
            </a:pPr>
            <a:r>
              <a:rPr lang="en-US" sz="2400" dirty="0" smtClean="0"/>
              <a:t>Project Status Meetings</a:t>
            </a:r>
          </a:p>
          <a:p>
            <a:pPr marL="514350" indent="-514350">
              <a:buFont typeface="+mj-lt"/>
              <a:buAutoNum type="alphaUcPeriod"/>
            </a:pPr>
            <a:r>
              <a:rPr lang="en-US" sz="2400" dirty="0" smtClean="0"/>
              <a:t>Data Gathering Sessions</a:t>
            </a:r>
          </a:p>
          <a:p>
            <a:pPr marL="514350" indent="-514350">
              <a:buFont typeface="+mj-lt"/>
              <a:buAutoNum type="alphaUcPeriod"/>
            </a:pPr>
            <a:r>
              <a:rPr lang="en-US" sz="2400" dirty="0" smtClean="0"/>
              <a:t>Managing Scope</a:t>
            </a:r>
          </a:p>
          <a:p>
            <a:pPr marL="514350" indent="-514350">
              <a:buFont typeface="+mj-lt"/>
              <a:buAutoNum type="alphaUcPeriod"/>
            </a:pPr>
            <a:r>
              <a:rPr lang="en-US" sz="2400" dirty="0" smtClean="0"/>
              <a:t>Managing Change</a:t>
            </a:r>
          </a:p>
          <a:p>
            <a:pPr marL="514350" indent="-514350">
              <a:buFont typeface="+mj-lt"/>
              <a:buAutoNum type="alphaUcPeriod"/>
            </a:pPr>
            <a:r>
              <a:rPr lang="en-US" sz="2400" dirty="0" smtClean="0"/>
              <a:t>Managing Change Resistance</a:t>
            </a:r>
          </a:p>
          <a:p>
            <a:pPr marL="514350" indent="-514350">
              <a:buFont typeface="+mj-lt"/>
              <a:buAutoNum type="alphaUcPeriod"/>
            </a:pPr>
            <a:r>
              <a:rPr lang="en-US" sz="2400" dirty="0" smtClean="0"/>
              <a:t>Managing Issues</a:t>
            </a:r>
          </a:p>
          <a:p>
            <a:pPr marL="514350" indent="-514350">
              <a:buFont typeface="+mj-lt"/>
              <a:buAutoNum type="alphaUcPeriod"/>
            </a:pPr>
            <a:r>
              <a:rPr lang="en-US" sz="2400" dirty="0" smtClean="0"/>
              <a:t>Developing Recommendations</a:t>
            </a:r>
          </a:p>
        </p:txBody>
      </p:sp>
      <p:sp>
        <p:nvSpPr>
          <p:cNvPr id="5" name="Slide Number Placeholder 3"/>
          <p:cNvSpPr>
            <a:spLocks noGrp="1"/>
          </p:cNvSpPr>
          <p:nvPr>
            <p:ph type="sldNum" sz="quarter" idx="10"/>
          </p:nvPr>
        </p:nvSpPr>
        <p:spPr/>
        <p:txBody>
          <a:bodyPr/>
          <a:lstStyle/>
          <a:p>
            <a:fld id="{F29FD61F-2294-5D42-A9D7-9928D42B3773}" type="slidenum">
              <a:rPr lang="en-US" smtClean="0"/>
              <a:pPr/>
              <a:t>57</a:t>
            </a:fld>
            <a:endParaRPr lang="en-US" dirty="0"/>
          </a:p>
        </p:txBody>
      </p:sp>
      <p:sp>
        <p:nvSpPr>
          <p:cNvPr id="30" name="Title 4"/>
          <p:cNvSpPr txBox="1">
            <a:spLocks/>
          </p:cNvSpPr>
          <p:nvPr/>
        </p:nvSpPr>
        <p:spPr>
          <a:xfrm>
            <a:off x="783390" y="941251"/>
            <a:ext cx="8071290" cy="758582"/>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Executing the project</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Tree>
    <p:extLst>
      <p:ext uri="{BB962C8B-B14F-4D97-AF65-F5344CB8AC3E}">
        <p14:creationId xmlns:p14="http://schemas.microsoft.com/office/powerpoint/2010/main" val="277766795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5885" y="1308626"/>
            <a:ext cx="5511452" cy="480353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2" descr="C:\Users\Anna\Desktop\FC Slides\New Pics\119-Running effective meetings.jpg"/>
          <p:cNvPicPr>
            <a:picLocks noChangeAspect="1" noChangeArrowheads="1"/>
          </p:cNvPicPr>
          <p:nvPr/>
        </p:nvPicPr>
        <p:blipFill>
          <a:blip r:embed="rId3"/>
          <a:srcRect/>
          <a:stretch>
            <a:fillRect/>
          </a:stretch>
        </p:blipFill>
        <p:spPr bwMode="auto">
          <a:xfrm>
            <a:off x="5937337" y="1308626"/>
            <a:ext cx="3205118" cy="4803530"/>
          </a:xfrm>
          <a:prstGeom prst="rect">
            <a:avLst/>
          </a:prstGeom>
          <a:noFill/>
        </p:spPr>
      </p:pic>
      <p:sp>
        <p:nvSpPr>
          <p:cNvPr id="2" name="Title 1"/>
          <p:cNvSpPr>
            <a:spLocks noGrp="1"/>
          </p:cNvSpPr>
          <p:nvPr>
            <p:ph type="title"/>
          </p:nvPr>
        </p:nvSpPr>
        <p:spPr/>
        <p:txBody>
          <a:bodyPr>
            <a:normAutofit/>
          </a:bodyPr>
          <a:lstStyle/>
          <a:p>
            <a:r>
              <a:rPr lang="en-US" sz="4300" dirty="0" smtClean="0"/>
              <a:t>B. Running Effective Meetings</a:t>
            </a:r>
            <a:endParaRPr lang="en-US" sz="4300" dirty="0"/>
          </a:p>
        </p:txBody>
      </p:sp>
      <p:sp>
        <p:nvSpPr>
          <p:cNvPr id="3" name="Content Placeholder 2"/>
          <p:cNvSpPr>
            <a:spLocks noGrp="1"/>
          </p:cNvSpPr>
          <p:nvPr>
            <p:ph idx="1"/>
          </p:nvPr>
        </p:nvSpPr>
        <p:spPr>
          <a:xfrm>
            <a:off x="783390" y="1828800"/>
            <a:ext cx="5153947" cy="3583314"/>
          </a:xfrm>
        </p:spPr>
        <p:txBody>
          <a:bodyPr>
            <a:normAutofit/>
          </a:bodyPr>
          <a:lstStyle/>
          <a:p>
            <a:pPr marL="0" indent="0">
              <a:spcBef>
                <a:spcPts val="0"/>
              </a:spcBef>
              <a:buNone/>
            </a:pPr>
            <a:r>
              <a:rPr lang="en-US" sz="2800" dirty="0" smtClean="0">
                <a:solidFill>
                  <a:srgbClr val="1F497D"/>
                </a:solidFill>
              </a:rPr>
              <a:t>The </a:t>
            </a:r>
            <a:r>
              <a:rPr lang="en-US" sz="2800" dirty="0">
                <a:solidFill>
                  <a:srgbClr val="1F497D"/>
                </a:solidFill>
              </a:rPr>
              <a:t>c</a:t>
            </a:r>
            <a:r>
              <a:rPr lang="en-US" sz="2800" dirty="0" smtClean="0">
                <a:solidFill>
                  <a:srgbClr val="1F497D"/>
                </a:solidFill>
              </a:rPr>
              <a:t>ommunications plan will indicate the types and frequency of meetings and will typically include at least the following:</a:t>
            </a:r>
          </a:p>
          <a:p>
            <a:r>
              <a:rPr lang="en-US" sz="2800" dirty="0" smtClean="0">
                <a:solidFill>
                  <a:srgbClr val="1F497D"/>
                </a:solidFill>
              </a:rPr>
              <a:t>Management Updates</a:t>
            </a:r>
          </a:p>
          <a:p>
            <a:r>
              <a:rPr lang="en-US" sz="2800" dirty="0" smtClean="0">
                <a:solidFill>
                  <a:srgbClr val="1F497D"/>
                </a:solidFill>
              </a:rPr>
              <a:t>Project Status Meetings</a:t>
            </a:r>
          </a:p>
          <a:p>
            <a:r>
              <a:rPr lang="en-US" sz="2800" dirty="0" smtClean="0">
                <a:solidFill>
                  <a:srgbClr val="1F497D"/>
                </a:solidFill>
              </a:rPr>
              <a:t>Data Gathering Sessions</a:t>
            </a:r>
          </a:p>
        </p:txBody>
      </p:sp>
      <p:sp>
        <p:nvSpPr>
          <p:cNvPr id="4" name="TextBox 3"/>
          <p:cNvSpPr txBox="1"/>
          <p:nvPr/>
        </p:nvSpPr>
        <p:spPr>
          <a:xfrm>
            <a:off x="8752605" y="458111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10-3</a:t>
            </a:r>
            <a:endParaRPr lang="en-US" sz="1400" dirty="0">
              <a:solidFill>
                <a:srgbClr val="002C54"/>
              </a:solidFill>
              <a:latin typeface="Arial Black" pitchFamily="34" charset="0"/>
            </a:endParaRPr>
          </a:p>
        </p:txBody>
      </p:sp>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6</a:t>
            </a:fld>
            <a:endParaRPr lang="en-US" dirty="0"/>
          </a:p>
        </p:txBody>
      </p:sp>
    </p:spTree>
    <p:extLst>
      <p:ext uri="{BB962C8B-B14F-4D97-AF65-F5344CB8AC3E}">
        <p14:creationId xmlns:p14="http://schemas.microsoft.com/office/powerpoint/2010/main" val="1099718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B. Running Effective Meetings</a:t>
            </a:r>
            <a:endParaRPr lang="en-US" sz="4300" dirty="0"/>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1F497D"/>
                </a:solidFill>
              </a:rPr>
              <a:t>Understanding Meeting Types</a:t>
            </a:r>
          </a:p>
          <a:p>
            <a:pPr marL="0" indent="0">
              <a:buNone/>
            </a:pPr>
            <a:endParaRPr lang="en-US" sz="2600" b="1" dirty="0">
              <a:solidFill>
                <a:schemeClr val="tx2"/>
              </a:solidFill>
            </a:endParaRPr>
          </a:p>
        </p:txBody>
      </p:sp>
      <p:sp>
        <p:nvSpPr>
          <p:cNvPr id="5" name="TextBox 4"/>
          <p:cNvSpPr txBox="1"/>
          <p:nvPr/>
        </p:nvSpPr>
        <p:spPr>
          <a:xfrm>
            <a:off x="8754150" y="542158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552666182"/>
              </p:ext>
            </p:extLst>
          </p:nvPr>
        </p:nvGraphicFramePr>
        <p:xfrm>
          <a:off x="783390" y="2126539"/>
          <a:ext cx="7970760" cy="4037842"/>
        </p:xfrm>
        <a:graphic>
          <a:graphicData uri="http://schemas.openxmlformats.org/drawingml/2006/table">
            <a:tbl>
              <a:tblPr firstRow="1" bandRow="1">
                <a:tableStyleId>{69C7853C-536D-4A76-A0AE-DD22124D55A5}</a:tableStyleId>
              </a:tblPr>
              <a:tblGrid>
                <a:gridCol w="3985380"/>
                <a:gridCol w="3985380"/>
              </a:tblGrid>
              <a:tr h="832145">
                <a:tc>
                  <a:txBody>
                    <a:bodyPr/>
                    <a:lstStyle/>
                    <a:p>
                      <a:pPr marL="0" indent="0" algn="ctr">
                        <a:buNone/>
                      </a:pPr>
                      <a:r>
                        <a:rPr lang="en-US" sz="2200" dirty="0" smtClean="0"/>
                        <a:t>A. Status Meetings</a:t>
                      </a:r>
                    </a:p>
                    <a:p>
                      <a:pPr marL="0" indent="0" algn="ctr">
                        <a:buNone/>
                      </a:pPr>
                      <a:r>
                        <a:rPr lang="en-US" sz="2200" dirty="0" smtClean="0"/>
                        <a:t>(Leader-focused)</a:t>
                      </a:r>
                      <a:endParaRPr lang="en-US" sz="2200" dirty="0" smtClean="0">
                        <a:solidFill>
                          <a:schemeClr val="accent2"/>
                        </a:solidFill>
                        <a:latin typeface="Franklin Gothic Book"/>
                        <a:cs typeface="Franklin Gothic Book"/>
                      </a:endParaRPr>
                    </a:p>
                  </a:txBody>
                  <a:tcPr/>
                </a:tc>
                <a:tc>
                  <a:txBody>
                    <a:bodyPr/>
                    <a:lstStyle/>
                    <a:p>
                      <a:pPr marL="0" indent="0" algn="ctr">
                        <a:buNone/>
                      </a:pPr>
                      <a:r>
                        <a:rPr lang="en-US" sz="2200" dirty="0" smtClean="0"/>
                        <a:t>B. Working Meetings</a:t>
                      </a:r>
                    </a:p>
                    <a:p>
                      <a:pPr marL="0" indent="0" algn="ctr">
                        <a:buNone/>
                      </a:pPr>
                      <a:r>
                        <a:rPr lang="en-US" sz="2200" dirty="0" smtClean="0"/>
                        <a:t>(Team-focused)</a:t>
                      </a:r>
                      <a:endParaRPr lang="en-US" sz="2200" dirty="0">
                        <a:solidFill>
                          <a:schemeClr val="accent2"/>
                        </a:solidFill>
                        <a:latin typeface="Franklin Gothic Book"/>
                        <a:cs typeface="Franklin Gothic Book"/>
                      </a:endParaRPr>
                    </a:p>
                  </a:txBody>
                  <a:tcPr/>
                </a:tc>
              </a:tr>
              <a:tr h="493184">
                <a:tc>
                  <a:txBody>
                    <a:bodyPr/>
                    <a:lstStyle/>
                    <a:p>
                      <a:pPr algn="ctr"/>
                      <a:r>
                        <a:rPr lang="en-US" sz="2200" dirty="0" smtClean="0"/>
                        <a:t>Status Reporting</a:t>
                      </a:r>
                      <a:endParaRPr lang="en-US" sz="2200" dirty="0">
                        <a:latin typeface="Franklin Gothic Book"/>
                        <a:cs typeface="Franklin Gothic Book"/>
                      </a:endParaRPr>
                    </a:p>
                  </a:txBody>
                  <a:tcPr/>
                </a:tc>
                <a:tc>
                  <a:txBody>
                    <a:bodyPr/>
                    <a:lstStyle/>
                    <a:p>
                      <a:pPr algn="ctr"/>
                      <a:r>
                        <a:rPr lang="en-US" sz="2200" dirty="0" smtClean="0"/>
                        <a:t>Problem Solving</a:t>
                      </a:r>
                      <a:endParaRPr lang="en-US" sz="2200" dirty="0">
                        <a:latin typeface="Franklin Gothic Book"/>
                        <a:cs typeface="Franklin Gothic Book"/>
                      </a:endParaRPr>
                    </a:p>
                  </a:txBody>
                  <a:tcPr/>
                </a:tc>
              </a:tr>
              <a:tr h="493184">
                <a:tc>
                  <a:txBody>
                    <a:bodyPr/>
                    <a:lstStyle/>
                    <a:p>
                      <a:pPr algn="ctr"/>
                      <a:r>
                        <a:rPr lang="en-US" sz="2200" dirty="0" smtClean="0"/>
                        <a:t>Issue Identification</a:t>
                      </a:r>
                      <a:endParaRPr lang="en-US" sz="2200" dirty="0">
                        <a:latin typeface="Franklin Gothic Book"/>
                        <a:cs typeface="Franklin Gothic Book"/>
                      </a:endParaRPr>
                    </a:p>
                  </a:txBody>
                  <a:tcPr/>
                </a:tc>
                <a:tc>
                  <a:txBody>
                    <a:bodyPr/>
                    <a:lstStyle/>
                    <a:p>
                      <a:pPr algn="ctr"/>
                      <a:r>
                        <a:rPr lang="en-US" sz="2200" dirty="0" smtClean="0"/>
                        <a:t>Issue Resolution</a:t>
                      </a:r>
                      <a:endParaRPr lang="en-US" sz="2200" dirty="0">
                        <a:latin typeface="Franklin Gothic Book"/>
                        <a:cs typeface="Franklin Gothic Book"/>
                      </a:endParaRPr>
                    </a:p>
                  </a:txBody>
                  <a:tcPr/>
                </a:tc>
              </a:tr>
              <a:tr h="493184">
                <a:tc>
                  <a:txBody>
                    <a:bodyPr/>
                    <a:lstStyle/>
                    <a:p>
                      <a:pPr algn="ctr"/>
                      <a:r>
                        <a:rPr lang="en-US" sz="2200" dirty="0" smtClean="0"/>
                        <a:t>Alternatives Identification</a:t>
                      </a:r>
                      <a:endParaRPr lang="en-US" sz="2200" dirty="0">
                        <a:latin typeface="Franklin Gothic Book"/>
                        <a:cs typeface="Franklin Gothic Book"/>
                      </a:endParaRPr>
                    </a:p>
                  </a:txBody>
                  <a:tcPr/>
                </a:tc>
                <a:tc>
                  <a:txBody>
                    <a:bodyPr/>
                    <a:lstStyle/>
                    <a:p>
                      <a:pPr algn="ctr"/>
                      <a:r>
                        <a:rPr lang="en-US" sz="2200" dirty="0" smtClean="0"/>
                        <a:t>Alternatives Analysis</a:t>
                      </a:r>
                      <a:endParaRPr lang="en-US" sz="2200" dirty="0">
                        <a:latin typeface="Franklin Gothic Book"/>
                        <a:cs typeface="Franklin Gothic Book"/>
                      </a:endParaRPr>
                    </a:p>
                  </a:txBody>
                  <a:tcPr/>
                </a:tc>
              </a:tr>
              <a:tr h="493184">
                <a:tc>
                  <a:txBody>
                    <a:bodyPr/>
                    <a:lstStyle/>
                    <a:p>
                      <a:pPr algn="ctr"/>
                      <a:r>
                        <a:rPr lang="en-US" sz="2200" dirty="0" smtClean="0"/>
                        <a:t>Idea Generation</a:t>
                      </a:r>
                      <a:endParaRPr lang="en-US" sz="2200" dirty="0">
                        <a:latin typeface="Franklin Gothic Book"/>
                        <a:cs typeface="Franklin Gothic Book"/>
                      </a:endParaRPr>
                    </a:p>
                  </a:txBody>
                  <a:tcPr/>
                </a:tc>
                <a:tc>
                  <a:txBody>
                    <a:bodyPr/>
                    <a:lstStyle/>
                    <a:p>
                      <a:pPr algn="ctr"/>
                      <a:r>
                        <a:rPr lang="en-US" sz="2200" dirty="0" smtClean="0"/>
                        <a:t>Idea Analysis</a:t>
                      </a:r>
                      <a:endParaRPr lang="en-US" sz="2200" dirty="0">
                        <a:latin typeface="Franklin Gothic Book"/>
                        <a:cs typeface="Franklin Gothic Book"/>
                      </a:endParaRPr>
                    </a:p>
                  </a:txBody>
                  <a:tcPr/>
                </a:tc>
              </a:tr>
              <a:tr h="493184">
                <a:tc>
                  <a:txBody>
                    <a:bodyPr/>
                    <a:lstStyle/>
                    <a:p>
                      <a:pPr algn="ctr"/>
                      <a:r>
                        <a:rPr lang="en-US" sz="2200" dirty="0" smtClean="0"/>
                        <a:t>Decision Reporting</a:t>
                      </a:r>
                      <a:endParaRPr lang="en-US" sz="2200" dirty="0">
                        <a:latin typeface="Franklin Gothic Book"/>
                        <a:cs typeface="Franklin Gothic Book"/>
                      </a:endParaRPr>
                    </a:p>
                  </a:txBody>
                  <a:tcPr/>
                </a:tc>
                <a:tc>
                  <a:txBody>
                    <a:bodyPr/>
                    <a:lstStyle/>
                    <a:p>
                      <a:pPr algn="ctr"/>
                      <a:r>
                        <a:rPr lang="en-US" sz="2200" dirty="0" smtClean="0"/>
                        <a:t>Decision Making</a:t>
                      </a:r>
                      <a:endParaRPr lang="en-US" sz="2200" dirty="0">
                        <a:latin typeface="Franklin Gothic Book"/>
                        <a:cs typeface="Franklin Gothic Book"/>
                      </a:endParaRPr>
                    </a:p>
                  </a:txBody>
                  <a:tcPr/>
                </a:tc>
              </a:tr>
              <a:tr h="739777">
                <a:tc gridSpan="2">
                  <a:txBody>
                    <a:bodyPr/>
                    <a:lstStyle/>
                    <a:p>
                      <a:pPr algn="l"/>
                      <a:r>
                        <a:rPr lang="en-US" sz="1800" dirty="0" smtClean="0"/>
                        <a:t>* Some decisions</a:t>
                      </a:r>
                      <a:r>
                        <a:rPr lang="en-US" sz="1800" baseline="0" dirty="0" smtClean="0"/>
                        <a:t> can effectively be made in a status meeting, especially when the decision is minor or consensus is reached after little discussion.</a:t>
                      </a:r>
                      <a:endParaRPr lang="en-US" sz="1800" dirty="0">
                        <a:latin typeface="Franklin Gothic Book"/>
                        <a:cs typeface="Franklin Gothic Book"/>
                      </a:endParaRPr>
                    </a:p>
                  </a:txBody>
                  <a:tcPr/>
                </a:tc>
                <a:tc hMerge="1">
                  <a:txBody>
                    <a:bodyPr/>
                    <a:lstStyle/>
                    <a:p>
                      <a:pPr algn="ctr"/>
                      <a:endParaRPr lang="en-US" sz="2200" dirty="0">
                        <a:latin typeface="Franklin Gothic Book"/>
                        <a:cs typeface="Franklin Gothic Book"/>
                      </a:endParaRPr>
                    </a:p>
                  </a:txBody>
                  <a:tcPr/>
                </a:tc>
              </a:tr>
            </a:tbl>
          </a:graphicData>
        </a:graphic>
      </p:graphicFrame>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10-3</a:t>
            </a:r>
            <a:endParaRPr lang="en-US" sz="1400" dirty="0">
              <a:solidFill>
                <a:srgbClr val="002C54"/>
              </a:solidFill>
              <a:latin typeface="Arial Black" pitchFamily="34" charset="0"/>
            </a:endParaRPr>
          </a:p>
        </p:txBody>
      </p:sp>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7</a:t>
            </a:fld>
            <a:endParaRPr lang="en-US" dirty="0"/>
          </a:p>
        </p:txBody>
      </p:sp>
    </p:spTree>
    <p:extLst>
      <p:ext uri="{BB962C8B-B14F-4D97-AF65-F5344CB8AC3E}">
        <p14:creationId xmlns:p14="http://schemas.microsoft.com/office/powerpoint/2010/main" val="351064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B. Running Effective Meetings</a:t>
            </a:r>
            <a:endParaRPr lang="en-US" sz="4300" dirty="0"/>
          </a:p>
        </p:txBody>
      </p:sp>
      <p:sp>
        <p:nvSpPr>
          <p:cNvPr id="3" name="Content Placeholder 2"/>
          <p:cNvSpPr>
            <a:spLocks noGrp="1"/>
          </p:cNvSpPr>
          <p:nvPr>
            <p:ph idx="1"/>
          </p:nvPr>
        </p:nvSpPr>
        <p:spPr/>
        <p:txBody>
          <a:bodyPr>
            <a:normAutofit fontScale="85000" lnSpcReduction="20000"/>
          </a:bodyPr>
          <a:lstStyle/>
          <a:p>
            <a:pPr marL="514350" indent="-514350">
              <a:lnSpc>
                <a:spcPct val="120000"/>
              </a:lnSpc>
              <a:buFont typeface="+mj-lt"/>
              <a:buAutoNum type="arabicPeriod"/>
            </a:pPr>
            <a:r>
              <a:rPr lang="en-US" sz="2800" dirty="0" smtClean="0">
                <a:solidFill>
                  <a:srgbClr val="1F497D"/>
                </a:solidFill>
              </a:rPr>
              <a:t>Which of the two meeting types generally require the lesser amount of time?</a:t>
            </a:r>
          </a:p>
          <a:p>
            <a:pPr marL="514350" indent="-514350">
              <a:lnSpc>
                <a:spcPct val="120000"/>
              </a:lnSpc>
              <a:buFont typeface="+mj-lt"/>
              <a:buAutoNum type="arabicPeriod"/>
            </a:pPr>
            <a:r>
              <a:rPr lang="en-US" sz="2800" dirty="0" smtClean="0">
                <a:solidFill>
                  <a:srgbClr val="1F497D"/>
                </a:solidFill>
              </a:rPr>
              <a:t>Which of the meeting types generally require fewer people?</a:t>
            </a:r>
          </a:p>
          <a:p>
            <a:pPr marL="514350" indent="-514350">
              <a:lnSpc>
                <a:spcPct val="120000"/>
              </a:lnSpc>
              <a:buFont typeface="+mj-lt"/>
              <a:buAutoNum type="arabicPeriod"/>
            </a:pPr>
            <a:r>
              <a:rPr lang="en-US" sz="2800" dirty="0" smtClean="0">
                <a:solidFill>
                  <a:srgbClr val="1F497D"/>
                </a:solidFill>
              </a:rPr>
              <a:t>What is the most common problem that occurs in status meetings?</a:t>
            </a:r>
          </a:p>
          <a:p>
            <a:pPr marL="514350" indent="-514350">
              <a:lnSpc>
                <a:spcPct val="120000"/>
              </a:lnSpc>
              <a:buFont typeface="+mj-lt"/>
              <a:buAutoNum type="arabicPeriod"/>
            </a:pPr>
            <a:r>
              <a:rPr lang="en-US" sz="2800" dirty="0" smtClean="0">
                <a:solidFill>
                  <a:srgbClr val="1F497D"/>
                </a:solidFill>
              </a:rPr>
              <a:t>What is the most common problem that occurs in working meetings?</a:t>
            </a:r>
          </a:p>
          <a:p>
            <a:pPr marL="514350" indent="-514350">
              <a:lnSpc>
                <a:spcPct val="120000"/>
              </a:lnSpc>
              <a:buFont typeface="+mj-lt"/>
              <a:buAutoNum type="arabicPeriod"/>
            </a:pPr>
            <a:r>
              <a:rPr lang="en-US" sz="2800" dirty="0" smtClean="0">
                <a:solidFill>
                  <a:srgbClr val="1F497D"/>
                </a:solidFill>
              </a:rPr>
              <a:t>When you have done your planning (i.e., set clear objectives, assigned responsibilities, accounted for contingencies, etc.), which meeting type will likely occur less frequently than if you hadn’t done your planning?</a:t>
            </a:r>
            <a:endParaRPr lang="en-US" sz="2600" dirty="0">
              <a:solidFill>
                <a:schemeClr val="tx2"/>
              </a:solidFill>
            </a:endParaRPr>
          </a:p>
        </p:txBody>
      </p:sp>
      <p:sp>
        <p:nvSpPr>
          <p:cNvPr id="4" name="TextBox 3"/>
          <p:cNvSpPr txBox="1"/>
          <p:nvPr/>
        </p:nvSpPr>
        <p:spPr>
          <a:xfrm>
            <a:off x="8754150" y="555361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10-4</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8</a:t>
            </a:fld>
            <a:endParaRPr lang="en-US" dirty="0"/>
          </a:p>
        </p:txBody>
      </p:sp>
    </p:spTree>
    <p:extLst>
      <p:ext uri="{BB962C8B-B14F-4D97-AF65-F5344CB8AC3E}">
        <p14:creationId xmlns:p14="http://schemas.microsoft.com/office/powerpoint/2010/main" val="2556066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B. Running Effective Meetings</a:t>
            </a:r>
            <a:endParaRPr lang="en-US" sz="4300" dirty="0"/>
          </a:p>
        </p:txBody>
      </p:sp>
      <p:sp>
        <p:nvSpPr>
          <p:cNvPr id="3" name="Content Placeholder 2"/>
          <p:cNvSpPr>
            <a:spLocks noGrp="1"/>
          </p:cNvSpPr>
          <p:nvPr>
            <p:ph idx="1"/>
          </p:nvPr>
        </p:nvSpPr>
        <p:spPr/>
        <p:txBody>
          <a:bodyPr>
            <a:normAutofit fontScale="85000" lnSpcReduction="20000"/>
          </a:bodyPr>
          <a:lstStyle/>
          <a:p>
            <a:pPr marL="514350" indent="-514350">
              <a:lnSpc>
                <a:spcPct val="120000"/>
              </a:lnSpc>
              <a:buFont typeface="+mj-lt"/>
              <a:buAutoNum type="arabicPeriod"/>
            </a:pPr>
            <a:r>
              <a:rPr lang="en-US" sz="2800" dirty="0" smtClean="0">
                <a:solidFill>
                  <a:srgbClr val="1F497D"/>
                </a:solidFill>
              </a:rPr>
              <a:t>Which of the two meeting types generally require the lesser amount of time?</a:t>
            </a:r>
          </a:p>
          <a:p>
            <a:pPr marL="514350" indent="-514350">
              <a:lnSpc>
                <a:spcPct val="120000"/>
              </a:lnSpc>
              <a:buFont typeface="+mj-lt"/>
              <a:buAutoNum type="arabicPeriod"/>
            </a:pPr>
            <a:r>
              <a:rPr lang="en-US" sz="2800" dirty="0" smtClean="0">
                <a:solidFill>
                  <a:srgbClr val="1F497D"/>
                </a:solidFill>
              </a:rPr>
              <a:t>Which of the meeting types generally require fewer people?</a:t>
            </a:r>
          </a:p>
          <a:p>
            <a:pPr marL="514350" indent="-514350">
              <a:lnSpc>
                <a:spcPct val="120000"/>
              </a:lnSpc>
              <a:buFont typeface="+mj-lt"/>
              <a:buAutoNum type="arabicPeriod"/>
            </a:pPr>
            <a:r>
              <a:rPr lang="en-US" sz="2800" dirty="0" smtClean="0">
                <a:solidFill>
                  <a:srgbClr val="1F497D"/>
                </a:solidFill>
              </a:rPr>
              <a:t>What is the most common problem that occurs in status meetings?</a:t>
            </a:r>
          </a:p>
          <a:p>
            <a:pPr marL="514350" indent="-514350">
              <a:lnSpc>
                <a:spcPct val="120000"/>
              </a:lnSpc>
              <a:buFont typeface="+mj-lt"/>
              <a:buAutoNum type="arabicPeriod"/>
            </a:pPr>
            <a:r>
              <a:rPr lang="en-US" sz="2800" dirty="0" smtClean="0">
                <a:solidFill>
                  <a:srgbClr val="1F497D"/>
                </a:solidFill>
              </a:rPr>
              <a:t>What is the most common problem that occurs in working meetings?</a:t>
            </a:r>
          </a:p>
          <a:p>
            <a:pPr marL="514350" indent="-514350">
              <a:lnSpc>
                <a:spcPct val="120000"/>
              </a:lnSpc>
              <a:buFont typeface="+mj-lt"/>
              <a:buAutoNum type="arabicPeriod"/>
            </a:pPr>
            <a:r>
              <a:rPr lang="en-US" sz="2800" dirty="0" smtClean="0">
                <a:solidFill>
                  <a:srgbClr val="1F497D"/>
                </a:solidFill>
              </a:rPr>
              <a:t>When you have done your planning (i.e., set clear objectives, assigned responsibilities, accounted for contingencies, etc.), which meeting type will likely occur less frequently than if you hadn’t done your planning?</a:t>
            </a:r>
            <a:endParaRPr lang="en-US" sz="2600" dirty="0">
              <a:solidFill>
                <a:schemeClr val="tx2"/>
              </a:solidFill>
            </a:endParaRPr>
          </a:p>
        </p:txBody>
      </p:sp>
      <p:sp>
        <p:nvSpPr>
          <p:cNvPr id="4" name="TextBox 3"/>
          <p:cNvSpPr txBox="1"/>
          <p:nvPr/>
        </p:nvSpPr>
        <p:spPr>
          <a:xfrm>
            <a:off x="8754150" y="554109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10-4</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9</a:t>
            </a:fld>
            <a:endParaRPr lang="en-US" dirty="0"/>
          </a:p>
        </p:txBody>
      </p:sp>
    </p:spTree>
    <p:extLst>
      <p:ext uri="{BB962C8B-B14F-4D97-AF65-F5344CB8AC3E}">
        <p14:creationId xmlns:p14="http://schemas.microsoft.com/office/powerpoint/2010/main" val="2852865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LSI Course PPT Theme.thmx</Template>
  <TotalTime>3147</TotalTime>
  <Words>6985</Words>
  <Application>Microsoft Office PowerPoint</Application>
  <PresentationFormat>On-screen Show (4:3)</PresentationFormat>
  <Paragraphs>670</Paragraphs>
  <Slides>57</Slides>
  <Notes>51</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Arial Black</vt:lpstr>
      <vt:lpstr>Calibri</vt:lpstr>
      <vt:lpstr>Franklin Gothic Book</vt:lpstr>
      <vt:lpstr>Franklin Gothic Medium</vt:lpstr>
      <vt:lpstr>Times New Roman</vt:lpstr>
      <vt:lpstr>Wingdings</vt:lpstr>
      <vt:lpstr>Office Theme</vt:lpstr>
      <vt:lpstr>PowerPoint Presentation</vt:lpstr>
      <vt:lpstr>The Facilitative Consultant</vt:lpstr>
      <vt:lpstr>MONITORING THE WORK EFFORT</vt:lpstr>
      <vt:lpstr>A. Monitoring the Work Effort</vt:lpstr>
      <vt:lpstr>A. Monitoring the Work Effort</vt:lpstr>
      <vt:lpstr>B. Running Effective Meetings</vt:lpstr>
      <vt:lpstr>B. Running Effective Meetings</vt:lpstr>
      <vt:lpstr>B. Running Effective Meetings</vt:lpstr>
      <vt:lpstr>B. Running Effective Meetings</vt:lpstr>
      <vt:lpstr>B. Running Effective Meetings</vt:lpstr>
      <vt:lpstr>B. Running Effective Meetings</vt:lpstr>
      <vt:lpstr>B. Running Effective Meetings</vt:lpstr>
      <vt:lpstr>B. Running Effective Meetings</vt:lpstr>
      <vt:lpstr>B. Running Effective Meetings</vt:lpstr>
      <vt:lpstr>B. Running Effective Meetings</vt:lpstr>
      <vt:lpstr>B. Running Effective Meetings</vt:lpstr>
      <vt:lpstr>C. Management Updates</vt:lpstr>
      <vt:lpstr>C. Management Updates</vt:lpstr>
      <vt:lpstr>PROJECT STATUS MEETINGS</vt:lpstr>
      <vt:lpstr>D. Project Status Meetings</vt:lpstr>
      <vt:lpstr>D. Project Status Meetings</vt:lpstr>
      <vt:lpstr>DATA GATHERING SESSIONS</vt:lpstr>
      <vt:lpstr>E. Data Gathering Sessions</vt:lpstr>
      <vt:lpstr>E. Data Gathering Sessions</vt:lpstr>
      <vt:lpstr>E. Data Gathering Sessions</vt:lpstr>
      <vt:lpstr>E. Data Gathering Sessions</vt:lpstr>
      <vt:lpstr>E. Data Gathering Sessions</vt:lpstr>
      <vt:lpstr>E. Data Gathering Sessions</vt:lpstr>
      <vt:lpstr>F. Managing Scope</vt:lpstr>
      <vt:lpstr>F. Managing Scope</vt:lpstr>
      <vt:lpstr>F. Managing Scope</vt:lpstr>
      <vt:lpstr>MANAGING CHANGE</vt:lpstr>
      <vt:lpstr>G. Managing Change</vt:lpstr>
      <vt:lpstr>G. Managing Change</vt:lpstr>
      <vt:lpstr>G. Managing Change</vt:lpstr>
      <vt:lpstr>G. Managing Change</vt:lpstr>
      <vt:lpstr>G. Managing Change</vt:lpstr>
      <vt:lpstr>PowerPoint Presentation</vt:lpstr>
      <vt:lpstr>H. Managing Change Resistance</vt:lpstr>
      <vt:lpstr>H. Managing Change Resistance</vt:lpstr>
      <vt:lpstr>H. Managing Change Resistance</vt:lpstr>
      <vt:lpstr>H. Managing Change Resistance</vt:lpstr>
      <vt:lpstr>I. Managing Issues</vt:lpstr>
      <vt:lpstr>I. Managing Issues</vt:lpstr>
      <vt:lpstr>PowerPoint Presentation</vt:lpstr>
      <vt:lpstr>J. Developing Recommendations</vt:lpstr>
      <vt:lpstr>J. Developing Recommendations</vt:lpstr>
      <vt:lpstr>MODULE REVIEW EXECUTING THE PROJECT</vt:lpstr>
      <vt:lpstr>Review</vt:lpstr>
      <vt:lpstr>Review</vt:lpstr>
      <vt:lpstr>Review</vt:lpstr>
      <vt:lpstr>Review</vt:lpstr>
      <vt:lpstr>Review</vt:lpstr>
      <vt:lpstr>Review</vt:lpstr>
      <vt:lpstr>Review</vt:lpstr>
      <vt:lpstr>Review</vt:lpstr>
      <vt:lpstr>The Facilitative Consultant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Elle Cathey</cp:lastModifiedBy>
  <cp:revision>333</cp:revision>
  <dcterms:created xsi:type="dcterms:W3CDTF">2014-07-29T14:17:56Z</dcterms:created>
  <dcterms:modified xsi:type="dcterms:W3CDTF">2016-01-07T17:50:00Z</dcterms:modified>
</cp:coreProperties>
</file>