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83" r:id="rId2"/>
    <p:sldId id="260" r:id="rId3"/>
    <p:sldId id="284" r:id="rId4"/>
    <p:sldId id="285" r:id="rId5"/>
    <p:sldId id="258" r:id="rId6"/>
    <p:sldId id="262" r:id="rId7"/>
    <p:sldId id="273" r:id="rId8"/>
    <p:sldId id="274" r:id="rId9"/>
    <p:sldId id="263" r:id="rId10"/>
    <p:sldId id="282" r:id="rId11"/>
    <p:sldId id="275" r:id="rId12"/>
    <p:sldId id="276" r:id="rId13"/>
    <p:sldId id="277" r:id="rId14"/>
    <p:sldId id="281" r:id="rId15"/>
    <p:sldId id="269" r:id="rId16"/>
    <p:sldId id="278" r:id="rId17"/>
    <p:sldId id="279" r:id="rId18"/>
    <p:sldId id="267" r:id="rId19"/>
    <p:sldId id="268" r:id="rId20"/>
    <p:sldId id="286" r:id="rId21"/>
    <p:sldId id="287" r:id="rId22"/>
    <p:sldId id="288" r:id="rId23"/>
    <p:sldId id="289" r:id="rId24"/>
    <p:sldId id="290" r:id="rId25"/>
    <p:sldId id="291" r:id="rId26"/>
    <p:sldId id="292" r:id="rId27"/>
    <p:sldId id="293" r:id="rId28"/>
    <p:sldId id="294" r:id="rId29"/>
    <p:sldId id="295" r:id="rId30"/>
    <p:sldId id="27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mith" initials="RS" lastIdx="4" clrIdx="0">
    <p:extLst/>
  </p:cmAuthor>
  <p:cmAuthor id="2" name="Michael Wilkinson" initials="MW" lastIdx="8" clrIdx="1">
    <p:extLst/>
  </p:cmAuthor>
  <p:cmAuthor id="3" name="Elle Cathey" initials="EC" lastIdx="1" clrIdx="2">
    <p:extLst/>
  </p:cmAuthor>
  <p:cmAuthor id="4" name="Malika Waller" initials="MDW"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AFBD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500" autoAdjust="0"/>
  </p:normalViewPr>
  <p:slideViewPr>
    <p:cSldViewPr snapToGrid="0" snapToObjects="1">
      <p:cViewPr varScale="1">
        <p:scale>
          <a:sx n="47" d="100"/>
          <a:sy n="47" d="100"/>
        </p:scale>
        <p:origin x="2634"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968"/>
    </p:cViewPr>
  </p:sorterViewPr>
  <p:notesViewPr>
    <p:cSldViewPr snapToGrid="0" snapToObjects="1">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57F5F-4985-2E4C-B650-693D6FF9E23A}"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BA1D5-D119-4E4C-87A6-230C7B59CEE9}" type="slidenum">
              <a:rPr lang="en-US" smtClean="0"/>
              <a:pPr/>
              <a:t>‹#›</a:t>
            </a:fld>
            <a:endParaRPr lang="en-US" dirty="0"/>
          </a:p>
        </p:txBody>
      </p:sp>
    </p:spTree>
    <p:extLst>
      <p:ext uri="{BB962C8B-B14F-4D97-AF65-F5344CB8AC3E}">
        <p14:creationId xmlns:p14="http://schemas.microsoft.com/office/powerpoint/2010/main" val="1233161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p:txBody>
      </p:sp>
      <p:sp>
        <p:nvSpPr>
          <p:cNvPr id="12292" name="Slide Number Placeholder 3"/>
          <p:cNvSpPr>
            <a:spLocks noGrp="1"/>
          </p:cNvSpPr>
          <p:nvPr>
            <p:ph type="sldNum" sz="quarter" idx="5"/>
          </p:nvPr>
        </p:nvSpPr>
        <p:spPr>
          <a:noFill/>
          <a:ln>
            <a:miter lim="800000"/>
            <a:headEnd/>
            <a:tailEnd/>
          </a:ln>
        </p:spPr>
        <p:txBody>
          <a:bodyPr/>
          <a:lstStyle/>
          <a:p>
            <a:fld id="{3701440F-B300-4A32-9F3E-0BF783068273}" type="slidenum">
              <a:rPr lang="en-US" altLang="en-US"/>
              <a:pPr/>
              <a:t>1</a:t>
            </a:fld>
            <a:endParaRPr lang="en-US" altLang="en-US" dirty="0"/>
          </a:p>
        </p:txBody>
      </p:sp>
    </p:spTree>
    <p:extLst>
      <p:ext uri="{BB962C8B-B14F-4D97-AF65-F5344CB8AC3E}">
        <p14:creationId xmlns:p14="http://schemas.microsoft.com/office/powerpoint/2010/main" val="338169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Times New Roman" pitchFamily="18" charset="0"/>
              </a:rPr>
              <a:t>Now that we have outlined our objectives</a:t>
            </a:r>
            <a:r>
              <a:rPr lang="en-US" i="1" baseline="0" dirty="0" smtClean="0">
                <a:latin typeface="Times New Roman" pitchFamily="18" charset="0"/>
              </a:rPr>
              <a:t> and  your key topics/issues, let’s take a look at the model we will be using for consulting engagements. Notice there are 4 stages in a Consulting Engagement:</a:t>
            </a:r>
          </a:p>
          <a:p>
            <a:pPr marL="171450" indent="-171450">
              <a:buFont typeface="Arial" panose="020B0604020202020204" pitchFamily="34" charset="0"/>
              <a:buChar char="•"/>
            </a:pPr>
            <a:endParaRPr lang="en-US" i="1" baseline="0" dirty="0" smtClean="0">
              <a:latin typeface="Times New Roman" pitchFamily="18" charset="0"/>
            </a:endParaRPr>
          </a:p>
          <a:p>
            <a:pPr marL="228600" indent="-228600">
              <a:buFont typeface="Arial" panose="020B0604020202020204" pitchFamily="34" charset="0"/>
              <a:buChar char="•"/>
            </a:pPr>
            <a:r>
              <a:rPr lang="en-US" i="1" baseline="0" dirty="0" smtClean="0">
                <a:latin typeface="Times New Roman" pitchFamily="18" charset="0"/>
              </a:rPr>
              <a:t>Define the Need: this stage is initiated with a client having identified a need or a problem they are experiencing. Our job, as a consultant, is to interview the client, dig down into his/her problem and implications to confirm our understanding of their need and document our method or approach to address the client need in some form of a proposal. This includes key tasks such as:</a:t>
            </a:r>
          </a:p>
          <a:p>
            <a:pPr marL="685800" lvl="1" indent="-228600">
              <a:buFont typeface="Arial" pitchFamily="34" charset="0"/>
              <a:buChar char="•"/>
            </a:pPr>
            <a:r>
              <a:rPr lang="en-US" i="1" baseline="0" dirty="0" smtClean="0">
                <a:latin typeface="Times New Roman" pitchFamily="18" charset="0"/>
              </a:rPr>
              <a:t>Interviewing the client</a:t>
            </a:r>
          </a:p>
          <a:p>
            <a:pPr marL="685800" lvl="1" indent="-228600">
              <a:buFont typeface="Arial" pitchFamily="34" charset="0"/>
              <a:buChar char="•"/>
            </a:pPr>
            <a:r>
              <a:rPr lang="en-US" i="1" baseline="0" dirty="0" smtClean="0">
                <a:latin typeface="Times New Roman" pitchFamily="18" charset="0"/>
              </a:rPr>
              <a:t>Scoping the project</a:t>
            </a:r>
          </a:p>
          <a:p>
            <a:pPr marL="685800" lvl="1" indent="-228600">
              <a:buFont typeface="Arial" pitchFamily="34" charset="0"/>
              <a:buChar char="•"/>
            </a:pPr>
            <a:r>
              <a:rPr lang="en-US" i="1" baseline="0" dirty="0" smtClean="0">
                <a:latin typeface="Times New Roman" pitchFamily="18" charset="0"/>
              </a:rPr>
              <a:t>Establishing client expectations</a:t>
            </a:r>
          </a:p>
          <a:p>
            <a:pPr marL="685800" lvl="1" indent="-228600">
              <a:buFont typeface="Arial" pitchFamily="34" charset="0"/>
              <a:buChar char="•"/>
            </a:pPr>
            <a:r>
              <a:rPr lang="en-US" i="1" baseline="0" dirty="0" smtClean="0">
                <a:latin typeface="Times New Roman" pitchFamily="18" charset="0"/>
              </a:rPr>
              <a:t>Developing high-level estimates to complete the effort</a:t>
            </a:r>
          </a:p>
          <a:p>
            <a:pPr marL="685800" lvl="1" indent="-228600">
              <a:buFont typeface="Arial" pitchFamily="34" charset="0"/>
              <a:buChar char="•"/>
            </a:pPr>
            <a:r>
              <a:rPr lang="en-US" i="1" baseline="0" dirty="0" smtClean="0">
                <a:latin typeface="Times New Roman" pitchFamily="18" charset="0"/>
              </a:rPr>
              <a:t>Documenting the proposal</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10</a:t>
            </a:fld>
            <a:endParaRPr lang="en-US" dirty="0"/>
          </a:p>
        </p:txBody>
      </p:sp>
    </p:spTree>
    <p:extLst>
      <p:ext uri="{BB962C8B-B14F-4D97-AF65-F5344CB8AC3E}">
        <p14:creationId xmlns:p14="http://schemas.microsoft.com/office/powerpoint/2010/main" val="296676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US" i="1" baseline="0" dirty="0" smtClean="0">
                <a:latin typeface="Times New Roman" pitchFamily="18" charset="0"/>
              </a:rPr>
              <a:t>Prepare to Execute: upon acceptance of the proposal, we enter this stage. Often times, this is a stage that we find overlooked. When this happens many times a project is started without the appropriate level of detail having been addressed. We find this can be relying on hope and, as we will all learn, “hope is not a strategy.” The output of this stage is a detailed project plan that includes what is going to be done, who is going to do each step in the detailed plan and, by when. Tasks include:</a:t>
            </a:r>
          </a:p>
          <a:p>
            <a:pPr marL="685800" lvl="1" indent="-228600">
              <a:buFont typeface="Arial" pitchFamily="34" charset="0"/>
              <a:buChar char="•"/>
            </a:pPr>
            <a:r>
              <a:rPr lang="en-US" i="1" baseline="0" dirty="0" smtClean="0">
                <a:latin typeface="Times New Roman" pitchFamily="18" charset="0"/>
              </a:rPr>
              <a:t>Confirming scope and deliverable</a:t>
            </a:r>
          </a:p>
          <a:p>
            <a:pPr marL="685800" lvl="1" indent="-228600">
              <a:buFont typeface="Arial" pitchFamily="34" charset="0"/>
              <a:buChar char="•"/>
            </a:pPr>
            <a:r>
              <a:rPr lang="en-US" i="1" baseline="0" dirty="0" smtClean="0">
                <a:latin typeface="Times New Roman" pitchFamily="18" charset="0"/>
              </a:rPr>
              <a:t>Establishing processes</a:t>
            </a:r>
          </a:p>
          <a:p>
            <a:pPr marL="685800" lvl="1" indent="-228600">
              <a:buFont typeface="Arial" pitchFamily="34" charset="0"/>
              <a:buChar char="•"/>
            </a:pPr>
            <a:r>
              <a:rPr lang="en-US" i="1" baseline="0" dirty="0" smtClean="0">
                <a:latin typeface="Times New Roman" pitchFamily="18" charset="0"/>
              </a:rPr>
              <a:t>Selecting team members</a:t>
            </a:r>
          </a:p>
          <a:p>
            <a:pPr marL="685800" lvl="1" indent="-228600">
              <a:buFont typeface="Arial" pitchFamily="34" charset="0"/>
              <a:buChar char="•"/>
            </a:pPr>
            <a:r>
              <a:rPr lang="en-US" i="1" baseline="0" dirty="0" smtClean="0">
                <a:latin typeface="Times New Roman" pitchFamily="18" charset="0"/>
              </a:rPr>
              <a:t>Establishing/arranging for the appropriate work environment</a:t>
            </a:r>
          </a:p>
          <a:p>
            <a:pPr marL="685800" lvl="1" indent="-228600">
              <a:buFont typeface="Arial" pitchFamily="34" charset="0"/>
              <a:buChar char="•"/>
            </a:pPr>
            <a:r>
              <a:rPr lang="en-US" i="1" baseline="0" dirty="0" smtClean="0">
                <a:latin typeface="Times New Roman" pitchFamily="18" charset="0"/>
              </a:rPr>
              <a:t>Finalizing the detailed project plan</a:t>
            </a:r>
          </a:p>
          <a:p>
            <a:pPr marL="685800" lvl="1" indent="-228600">
              <a:buFont typeface="Arial" pitchFamily="34" charset="0"/>
              <a:buChar char="•"/>
            </a:pPr>
            <a:r>
              <a:rPr lang="en-US" i="1" baseline="0" dirty="0" smtClean="0">
                <a:latin typeface="Times New Roman" pitchFamily="18" charset="0"/>
              </a:rPr>
              <a:t>Orienting the project team, team leadership and the organization</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11</a:t>
            </a:fld>
            <a:endParaRPr lang="en-US" dirty="0"/>
          </a:p>
        </p:txBody>
      </p:sp>
    </p:spTree>
    <p:extLst>
      <p:ext uri="{BB962C8B-B14F-4D97-AF65-F5344CB8AC3E}">
        <p14:creationId xmlns:p14="http://schemas.microsoft.com/office/powerpoint/2010/main" val="320813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US" i="1" baseline="0" dirty="0" smtClean="0">
                <a:latin typeface="Times New Roman" pitchFamily="18" charset="0"/>
              </a:rPr>
              <a:t>Execute the Project: Of course, what you do to execute the project will depend on the project plan. However, regardless of the nature of the project, there are many activities that must be done for the project to be completed successfully. These activities include:</a:t>
            </a:r>
          </a:p>
          <a:p>
            <a:pPr marL="685800" lvl="1" indent="-228600">
              <a:buFont typeface="Arial" pitchFamily="34" charset="0"/>
              <a:buChar char="•"/>
            </a:pPr>
            <a:r>
              <a:rPr lang="en-US" i="1" baseline="0" dirty="0" smtClean="0">
                <a:latin typeface="Times New Roman" pitchFamily="18" charset="0"/>
              </a:rPr>
              <a:t>Monitoring the work effort</a:t>
            </a:r>
          </a:p>
          <a:p>
            <a:pPr marL="685800" lvl="1" indent="-228600">
              <a:buFont typeface="Arial" pitchFamily="34" charset="0"/>
              <a:buChar char="•"/>
            </a:pPr>
            <a:r>
              <a:rPr lang="en-US" i="1" baseline="0" dirty="0" smtClean="0">
                <a:latin typeface="Times New Roman" pitchFamily="18" charset="0"/>
              </a:rPr>
              <a:t>Running effective meetings</a:t>
            </a:r>
          </a:p>
          <a:p>
            <a:pPr marL="685800" lvl="1" indent="-228600">
              <a:buFont typeface="Arial" pitchFamily="34" charset="0"/>
              <a:buChar char="•"/>
            </a:pPr>
            <a:r>
              <a:rPr lang="en-US" i="1" baseline="0" dirty="0" smtClean="0">
                <a:latin typeface="Times New Roman" pitchFamily="18" charset="0"/>
              </a:rPr>
              <a:t>Keeping the team motivated</a:t>
            </a:r>
          </a:p>
          <a:p>
            <a:pPr marL="685800" lvl="1" indent="-228600">
              <a:buFont typeface="Arial" pitchFamily="34" charset="0"/>
              <a:buChar char="•"/>
            </a:pPr>
            <a:r>
              <a:rPr lang="en-US" i="1" baseline="0" dirty="0" smtClean="0">
                <a:latin typeface="Times New Roman" pitchFamily="18" charset="0"/>
              </a:rPr>
              <a:t>Managing project issues</a:t>
            </a:r>
          </a:p>
          <a:p>
            <a:pPr marL="685800" lvl="1" indent="-228600">
              <a:buFont typeface="Arial" pitchFamily="34" charset="0"/>
              <a:buChar char="•"/>
            </a:pPr>
            <a:r>
              <a:rPr lang="en-US" i="1" baseline="0" dirty="0" smtClean="0">
                <a:latin typeface="Times New Roman" pitchFamily="18" charset="0"/>
              </a:rPr>
              <a:t>Avoiding scope creep and project overruns</a:t>
            </a:r>
          </a:p>
          <a:p>
            <a:pPr marL="171450" lvl="0" indent="-171450">
              <a:buFont typeface="Arial" pitchFamily="34" charset="0"/>
              <a:buChar char="•"/>
            </a:pPr>
            <a:r>
              <a:rPr lang="en-US" i="1" baseline="0" dirty="0" smtClean="0">
                <a:latin typeface="Times New Roman" pitchFamily="18" charset="0"/>
              </a:rPr>
              <a:t>The result of Executing the Project is a completed project.</a:t>
            </a:r>
          </a:p>
          <a:p>
            <a:pPr marL="228600" lvl="0" indent="-228600">
              <a:buFont typeface="Arial" panose="020B0604020202020204" pitchFamily="34" charset="0"/>
              <a:buChar char="•"/>
            </a:pPr>
            <a:r>
              <a:rPr lang="en-US" i="1" baseline="0" dirty="0" smtClean="0">
                <a:latin typeface="Times New Roman" pitchFamily="18" charset="0"/>
              </a:rPr>
              <a:t>Reviewing &amp; Assessing: once a project is completed, we are not done yet. For continuous improvement in our consulting practice, it is important that we “take a full stop” and evaluate what went well on the project : what worked well (so we can repeat those things); what did not work well and why (so we can avoid those things on future projects). We should ask several questions including: how well did the project perform against its objectives, how well did each individual perform? Did the deliverable meet expectations, etc.? Key tasks include:</a:t>
            </a:r>
          </a:p>
          <a:p>
            <a:pPr marL="685800" lvl="1" indent="-228600">
              <a:buFont typeface="Arial" pitchFamily="34" charset="0"/>
              <a:buChar char="•"/>
            </a:pPr>
            <a:r>
              <a:rPr lang="en-US" i="1" baseline="0" dirty="0" smtClean="0">
                <a:latin typeface="Times New Roman" pitchFamily="18" charset="0"/>
              </a:rPr>
              <a:t>Assessing project performance against specific objectives</a:t>
            </a:r>
          </a:p>
          <a:p>
            <a:pPr marL="685800" lvl="1" indent="-228600">
              <a:buFont typeface="Arial" pitchFamily="34" charset="0"/>
              <a:buChar char="•"/>
            </a:pPr>
            <a:r>
              <a:rPr lang="en-US" i="1" baseline="0" dirty="0" smtClean="0">
                <a:latin typeface="Times New Roman" pitchFamily="18" charset="0"/>
              </a:rPr>
              <a:t>Assessing individual performance</a:t>
            </a:r>
          </a:p>
          <a:p>
            <a:pPr marL="685800" lvl="1" indent="-228600">
              <a:buFont typeface="Arial" pitchFamily="34" charset="0"/>
              <a:buChar char="•"/>
            </a:pPr>
            <a:r>
              <a:rPr lang="en-US" i="1" baseline="0" dirty="0" smtClean="0">
                <a:latin typeface="Times New Roman" pitchFamily="18" charset="0"/>
              </a:rPr>
              <a:t>Assessing budget and schedule performance</a:t>
            </a:r>
          </a:p>
          <a:p>
            <a:pPr marL="685800" lvl="1" indent="-228600">
              <a:buFont typeface="Arial" pitchFamily="34" charset="0"/>
              <a:buChar char="•"/>
            </a:pPr>
            <a:r>
              <a:rPr lang="en-US" i="1" baseline="0" dirty="0" smtClean="0">
                <a:latin typeface="Times New Roman" pitchFamily="18" charset="0"/>
              </a:rPr>
              <a:t>Establishing recommendations for improvement</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12</a:t>
            </a:fld>
            <a:endParaRPr lang="en-US" dirty="0"/>
          </a:p>
        </p:txBody>
      </p:sp>
    </p:spTree>
    <p:extLst>
      <p:ext uri="{BB962C8B-B14F-4D97-AF65-F5344CB8AC3E}">
        <p14:creationId xmlns:p14="http://schemas.microsoft.com/office/powerpoint/2010/main" val="4160452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US" i="1" baseline="0" dirty="0" smtClean="0">
                <a:latin typeface="Times New Roman" pitchFamily="18" charset="0"/>
              </a:rPr>
              <a:t>Relationship Management – the glue that holds it all together. We may have a single engagement or multiple engagements with the same client. In either case, we believe these 4 stages above are encompassed by the Relationship Management Process. In each of the 4 stages in the consulting engagement, there are important activities related to things such as:</a:t>
            </a:r>
          </a:p>
          <a:p>
            <a:pPr marL="685800" lvl="1" indent="-228600">
              <a:buFont typeface="Arial" panose="020B0604020202020204" pitchFamily="34" charset="0"/>
              <a:buChar char="•"/>
            </a:pPr>
            <a:r>
              <a:rPr lang="en-US" i="1" baseline="0" dirty="0" smtClean="0">
                <a:latin typeface="Times New Roman" pitchFamily="18" charset="0"/>
              </a:rPr>
              <a:t>Gaining the client’s confidence</a:t>
            </a:r>
          </a:p>
          <a:p>
            <a:pPr marL="685800" lvl="1" indent="-228600">
              <a:buFont typeface="Arial" panose="020B0604020202020204" pitchFamily="34" charset="0"/>
              <a:buChar char="•"/>
            </a:pPr>
            <a:r>
              <a:rPr lang="en-US" i="1" baseline="0" dirty="0" smtClean="0">
                <a:latin typeface="Times New Roman" pitchFamily="18" charset="0"/>
              </a:rPr>
              <a:t>Managing expectations</a:t>
            </a:r>
          </a:p>
          <a:p>
            <a:pPr marL="685800" lvl="1" indent="-228600">
              <a:buFont typeface="Arial" panose="020B0604020202020204" pitchFamily="34" charset="0"/>
              <a:buChar char="•"/>
            </a:pPr>
            <a:r>
              <a:rPr lang="en-US" i="1" baseline="0" dirty="0" smtClean="0">
                <a:latin typeface="Times New Roman" pitchFamily="18" charset="0"/>
              </a:rPr>
              <a:t>Communicating status</a:t>
            </a:r>
          </a:p>
          <a:p>
            <a:pPr marL="685800" lvl="1" indent="-228600">
              <a:buFont typeface="Arial" panose="020B0604020202020204" pitchFamily="34" charset="0"/>
              <a:buChar char="•"/>
            </a:pPr>
            <a:r>
              <a:rPr lang="en-US" i="1" baseline="0" dirty="0" smtClean="0">
                <a:latin typeface="Times New Roman" pitchFamily="18" charset="0"/>
              </a:rPr>
              <a:t>Managing issues</a:t>
            </a:r>
          </a:p>
          <a:p>
            <a:pPr marL="0" lvl="0" indent="0">
              <a:buFont typeface="+mj-lt"/>
              <a:buNone/>
            </a:pPr>
            <a:endParaRPr lang="en-US" i="1" baseline="0" dirty="0" smtClean="0">
              <a:latin typeface="Times New Roman" pitchFamily="18" charset="0"/>
            </a:endParaRPr>
          </a:p>
          <a:p>
            <a:pPr marL="0" lvl="0" indent="0">
              <a:buFont typeface="+mj-lt"/>
              <a:buNone/>
            </a:pPr>
            <a:r>
              <a:rPr lang="en-US" i="1" baseline="0" dirty="0" smtClean="0">
                <a:latin typeface="Times New Roman" pitchFamily="18" charset="0"/>
              </a:rPr>
              <a:t>It is effectively managing this relationship with our clients that often times separate the great consultants from the good. Consequently, we will spend a great deal of time on the relationship management process throughout the next 3 days. We want to sprinkle a little science to this “art” of client relationship management.</a:t>
            </a:r>
          </a:p>
          <a:p>
            <a:pPr marL="228600" lvl="0" indent="-228600">
              <a:buFont typeface="+mj-lt"/>
              <a:buAutoNum type="arabicPeriod"/>
            </a:pPr>
            <a:endParaRPr lang="en-US" i="1" baseline="0" dirty="0" smtClean="0">
              <a:latin typeface="Times New Roman" pitchFamily="18" charset="0"/>
            </a:endParaRPr>
          </a:p>
          <a:p>
            <a:pPr marL="685800" lvl="1" indent="-228600">
              <a:buFont typeface="Arial" pitchFamily="34" charset="0"/>
              <a:buChar char="•"/>
            </a:pPr>
            <a:endParaRPr lang="en-US" i="1"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13</a:t>
            </a:fld>
            <a:endParaRPr lang="en-US" dirty="0"/>
          </a:p>
        </p:txBody>
      </p:sp>
    </p:spTree>
    <p:extLst>
      <p:ext uri="{BB962C8B-B14F-4D97-AF65-F5344CB8AC3E}">
        <p14:creationId xmlns:p14="http://schemas.microsoft.com/office/powerpoint/2010/main" val="714131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look at each of the four phases inside</a:t>
            </a:r>
            <a:r>
              <a:rPr lang="en-US" i="1" baseline="0" dirty="0" smtClean="0"/>
              <a:t> the circle and determine the trigger, or starting point, that initiates each stage and the result, or “product,” that signifies the end or result of each phase</a:t>
            </a:r>
          </a:p>
          <a:p>
            <a:r>
              <a:rPr lang="en-US" i="0" baseline="0" dirty="0" smtClean="0"/>
              <a:t>[Cover the input and output of each phase.]</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14</a:t>
            </a:fld>
            <a:endParaRPr lang="en-US" dirty="0"/>
          </a:p>
        </p:txBody>
      </p:sp>
    </p:spTree>
    <p:extLst>
      <p:ext uri="{BB962C8B-B14F-4D97-AF65-F5344CB8AC3E}">
        <p14:creationId xmlns:p14="http://schemas.microsoft.com/office/powerpoint/2010/main" val="16547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Times New Roman" pitchFamily="18" charset="0"/>
              </a:rPr>
              <a:t>Now</a:t>
            </a:r>
            <a:r>
              <a:rPr lang="en-US" i="1" baseline="0" dirty="0" smtClean="0">
                <a:latin typeface="Times New Roman" pitchFamily="18" charset="0"/>
              </a:rPr>
              <a:t> that we have taken an overall look at the 4 Stages of the Consulting Cycle and the Client Relationship Management Process, let’s dive into our agenda for the next three days. We are in the Getting Started section, from there we will define consulting by identifying what a consultant is, then move on to relationship management and part 1 of defining the need: how to interview our client sponsor. After this, we will practice some of the techniques we have covered as your teams get to meet B Porter, the Director of Operations of a facility facing some difficult challenges. After this interview you will be given 10 questions to answer. The better you did during the interview, the more questions you and your team will be able to answer. We typically have each team correctly answer about 5 or 6 of the 10 questions (or fewer), so the challenge has been issued!</a:t>
            </a:r>
          </a:p>
          <a:p>
            <a:endParaRPr lang="en-US" i="1" baseline="0" dirty="0" smtClean="0">
              <a:latin typeface="Times New Roman" pitchFamily="18" charset="0"/>
            </a:endParaRPr>
          </a:p>
          <a:p>
            <a:r>
              <a:rPr lang="en-US" i="1" baseline="0" dirty="0" smtClean="0">
                <a:latin typeface="Times New Roman" pitchFamily="18" charset="0"/>
              </a:rPr>
              <a:t>We will then introduce what is often the topic we receive the most positive feedback from, and it is about communication styles and how to apply our understanding of the various communication styles in our work within our organization as well as with clients.</a:t>
            </a:r>
          </a:p>
          <a:p>
            <a:endParaRPr lang="en-US" i="1" baseline="0" dirty="0" smtClean="0">
              <a:latin typeface="Times New Roman" pitchFamily="18" charset="0"/>
            </a:endParaRPr>
          </a:p>
          <a:p>
            <a:r>
              <a:rPr lang="en-US" i="1" baseline="0" dirty="0" smtClean="0">
                <a:latin typeface="Times New Roman" pitchFamily="18" charset="0"/>
              </a:rPr>
              <a:t>For homework, we will provide each of you a copy of your personal DISC report that was prepared based on your responses to the 24 questions on the instrument you responded to prior to attending the class.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15</a:t>
            </a:fld>
            <a:endParaRPr lang="en-US" dirty="0"/>
          </a:p>
        </p:txBody>
      </p:sp>
    </p:spTree>
    <p:extLst>
      <p:ext uri="{BB962C8B-B14F-4D97-AF65-F5344CB8AC3E}">
        <p14:creationId xmlns:p14="http://schemas.microsoft.com/office/powerpoint/2010/main" val="126779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latin typeface="Times New Roman" pitchFamily="18" charset="0"/>
              </a:rPr>
              <a:t>Once you have completed the definition of a client’s need, the next step is to determine how to go about addressing it. Let me ask the group something….how may of you think every client has a unique problem….a problem that no other organization or company has every experienced? (raise your hand)….great, not too many of you and it is generally true that many times our clients think their problems are so unique, so different from any other person’s or organizations” while, by and large, we have discovered there are only a handful of problem types. Each unique client problem will typically fall into one of these problem types. For every problem type, there is an associated solution process and we will focus on isolating the problem type so we can start with a solution process to address that client problem. When we can define a solution process, we’ll be far ahead of the game when it comes to preparing that proposal to address the client need.</a:t>
            </a:r>
          </a:p>
          <a:p>
            <a:endParaRPr lang="en-US" i="1" baseline="0" dirty="0" smtClean="0">
              <a:latin typeface="Times New Roman" pitchFamily="18" charset="0"/>
            </a:endParaRPr>
          </a:p>
          <a:p>
            <a:r>
              <a:rPr lang="en-US" i="1" baseline="0" dirty="0" smtClean="0">
                <a:latin typeface="Times New Roman" pitchFamily="18" charset="0"/>
              </a:rPr>
              <a:t>In Exercise 2, we won’t actually write an entire proposal but we want to develop the key components of proposal to address B Porter’s business needs.</a:t>
            </a:r>
          </a:p>
          <a:p>
            <a:endParaRPr lang="en-US" i="1" baseline="0" dirty="0" smtClean="0">
              <a:latin typeface="Times New Roman" pitchFamily="18" charset="0"/>
            </a:endParaRPr>
          </a:p>
          <a:p>
            <a:r>
              <a:rPr lang="en-US" i="1" baseline="0" dirty="0" smtClean="0">
                <a:latin typeface="Times New Roman" pitchFamily="18" charset="0"/>
              </a:rPr>
              <a:t>Then, in our consulting work, we find there are times when a client has to make a decision and the key stakeholders are not in agreement. Think about it as a jury. A jury has one decision, guilty or not guilty. And, how long does it take some juries to reach that binary decision? In business we have many more decisions to make. Consensus Building takes on great importance if we are to get decisions made so we can make progress on our consulting engagements.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16</a:t>
            </a:fld>
            <a:endParaRPr lang="en-US" dirty="0"/>
          </a:p>
        </p:txBody>
      </p:sp>
    </p:spTree>
    <p:extLst>
      <p:ext uri="{BB962C8B-B14F-4D97-AF65-F5344CB8AC3E}">
        <p14:creationId xmlns:p14="http://schemas.microsoft.com/office/powerpoint/2010/main" val="203059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latin typeface="Times New Roman" pitchFamily="18" charset="0"/>
              </a:rPr>
              <a:t>With our agenda slide up, let’s go back to the personal objectives or key topics/issues you told us you wanted to cover as a part of this training…..(Green) team, where in our agenda will we cover this first category named (name of the category)?………..</a:t>
            </a:r>
            <a:r>
              <a:rPr lang="en-US" i="0" baseline="0" dirty="0" smtClean="0">
                <a:latin typeface="Times New Roman" pitchFamily="18" charset="0"/>
              </a:rPr>
              <a:t>(Tie each personal objective to the agenda or determine how to adapt the agenda to meet the need. Write down the number of the agenda item in the category square on the flip chart. Note, some categories may require more than one number. The goal is NOT to identify every agenda item for a category. One or two will suffice.)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17</a:t>
            </a:fld>
            <a:endParaRPr lang="en-US" dirty="0"/>
          </a:p>
        </p:txBody>
      </p:sp>
    </p:spTree>
    <p:extLst>
      <p:ext uri="{BB962C8B-B14F-4D97-AF65-F5344CB8AC3E}">
        <p14:creationId xmlns:p14="http://schemas.microsoft.com/office/powerpoint/2010/main" val="3159050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Times New Roman" pitchFamily="18" charset="0"/>
              </a:rPr>
              <a:t>How</a:t>
            </a:r>
            <a:r>
              <a:rPr lang="en-US" i="1" baseline="0" dirty="0" smtClean="0">
                <a:latin typeface="Times New Roman" pitchFamily="18" charset="0"/>
              </a:rPr>
              <a:t> many of you use ground rules in your meetings? </a:t>
            </a:r>
            <a:r>
              <a:rPr lang="en-US" i="0" baseline="0" dirty="0" smtClean="0">
                <a:latin typeface="Times New Roman" pitchFamily="18" charset="0"/>
              </a:rPr>
              <a:t>(Raise your hand)…..G</a:t>
            </a:r>
            <a:r>
              <a:rPr lang="en-US" i="1" baseline="0" dirty="0" smtClean="0">
                <a:latin typeface="Times New Roman" pitchFamily="18" charset="0"/>
              </a:rPr>
              <a:t>reat (name), tell me what you find about ground rules that are helpful……Thank you….</a:t>
            </a:r>
          </a:p>
          <a:p>
            <a:endParaRPr lang="en-US" i="1" baseline="0" dirty="0" smtClean="0">
              <a:latin typeface="Times New Roman" pitchFamily="18" charset="0"/>
            </a:endParaRPr>
          </a:p>
          <a:p>
            <a:r>
              <a:rPr lang="en-US" i="1" baseline="0" dirty="0" smtClean="0">
                <a:latin typeface="Times New Roman" pitchFamily="18" charset="0"/>
              </a:rPr>
              <a:t>For us to get through our ambitious agenda in the time we have, we will need a few ground rules or “session guidelines” for working together….let’s review these and see if we need to add/change or delete any…….</a:t>
            </a:r>
          </a:p>
          <a:p>
            <a:endParaRPr lang="en-US" i="1" baseline="0" dirty="0" smtClean="0">
              <a:latin typeface="Times New Roman" pitchFamily="18" charset="0"/>
            </a:endParaRPr>
          </a:p>
          <a:p>
            <a:r>
              <a:rPr lang="en-US" i="0" baseline="0" dirty="0" smtClean="0">
                <a:latin typeface="Times New Roman" pitchFamily="18" charset="0"/>
              </a:rPr>
              <a:t>(Once reviewed, remember to get consensus on the ground rules before moving forward…we recommend majority rules here.)</a:t>
            </a:r>
            <a:endParaRPr lang="en-US" i="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18</a:t>
            </a:fld>
            <a:endParaRPr lang="en-US" dirty="0"/>
          </a:p>
        </p:txBody>
      </p:sp>
    </p:spTree>
    <p:extLst>
      <p:ext uri="{BB962C8B-B14F-4D97-AF65-F5344CB8AC3E}">
        <p14:creationId xmlns:p14="http://schemas.microsoft.com/office/powerpoint/2010/main" val="270073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Times New Roman" pitchFamily="18" charset="0"/>
              </a:rPr>
              <a:t>Before</a:t>
            </a:r>
            <a:r>
              <a:rPr lang="en-US" i="1" baseline="0" dirty="0" smtClean="0">
                <a:latin typeface="Times New Roman" pitchFamily="18" charset="0"/>
              </a:rPr>
              <a:t> we dive into our session topics, let’s take a few minutes for each person to identify one another by using the format on this slide….we want the Reader’s Digest version and not the “I was born in a log cabin in Springfield, IL and walked uphill from and to school…..”. Let’s limit these introductions to 1 minute per person. Is that OK with everyone? </a:t>
            </a:r>
            <a:r>
              <a:rPr lang="en-US" i="0" baseline="0" dirty="0" smtClean="0">
                <a:latin typeface="Times New Roman" pitchFamily="18" charset="0"/>
              </a:rPr>
              <a:t>(Nod your head)</a:t>
            </a:r>
          </a:p>
          <a:p>
            <a:endParaRPr lang="en-US" i="1" baseline="0" dirty="0" smtClean="0">
              <a:latin typeface="Times New Roman" pitchFamily="18" charset="0"/>
            </a:endParaRPr>
          </a:p>
          <a:p>
            <a:r>
              <a:rPr lang="en-US" i="1" baseline="0" dirty="0" smtClean="0">
                <a:latin typeface="Times New Roman" pitchFamily="18" charset="0"/>
              </a:rPr>
              <a:t>So, please tell us your name, organization, the number of years with the organization, the types of consulting projects you have or will work on and one interesting fact about yourself…..</a:t>
            </a:r>
          </a:p>
          <a:p>
            <a:endParaRPr lang="en-US" i="1" baseline="0" dirty="0" smtClean="0">
              <a:latin typeface="Times New Roman" pitchFamily="18" charset="0"/>
            </a:endParaRPr>
          </a:p>
          <a:p>
            <a:r>
              <a:rPr lang="en-US" i="1" baseline="0" dirty="0" smtClean="0">
                <a:latin typeface="Times New Roman" pitchFamily="18" charset="0"/>
              </a:rPr>
              <a:t>Let me start by introducing myself so you can have an example and then I will set the timer for a minute for you to prepare what you will say and then we will start with the (blue) team and move clockwise</a:t>
            </a:r>
            <a:r>
              <a:rPr lang="en-US" i="0" baseline="0" dirty="0" smtClean="0">
                <a:latin typeface="Times New Roman" pitchFamily="18" charset="0"/>
              </a:rPr>
              <a:t>……(Introduce yourself using the format and then set timer)……</a:t>
            </a:r>
          </a:p>
          <a:p>
            <a:endParaRPr lang="en-US" i="1" baseline="0" dirty="0" smtClean="0">
              <a:latin typeface="Times New Roman" pitchFamily="18" charset="0"/>
            </a:endParaRPr>
          </a:p>
          <a:p>
            <a:r>
              <a:rPr lang="en-US" i="1" baseline="0" dirty="0" smtClean="0">
                <a:latin typeface="Times New Roman" pitchFamily="18" charset="0"/>
              </a:rPr>
              <a:t>OK, (blue) team, get me started…..</a:t>
            </a:r>
            <a:r>
              <a:rPr lang="en-US" i="0" baseline="0" dirty="0" smtClean="0">
                <a:latin typeface="Times New Roman" pitchFamily="18" charset="0"/>
              </a:rPr>
              <a:t>When everyone has introduced themselves, give a 10 minute break.</a:t>
            </a:r>
            <a:endParaRPr lang="en-US" i="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19</a:t>
            </a:fld>
            <a:endParaRPr lang="en-US" dirty="0"/>
          </a:p>
        </p:txBody>
      </p:sp>
    </p:spTree>
    <p:extLst>
      <p:ext uri="{BB962C8B-B14F-4D97-AF65-F5344CB8AC3E}">
        <p14:creationId xmlns:p14="http://schemas.microsoft.com/office/powerpoint/2010/main" val="110182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latin typeface="Times New Roman" pitchFamily="18" charset="0"/>
              </a:rPr>
              <a:t>Timing: </a:t>
            </a:r>
            <a:r>
              <a:rPr lang="en-US" i="1" u="none" baseline="0" dirty="0" smtClean="0">
                <a:latin typeface="Times New Roman" pitchFamily="18" charset="0"/>
              </a:rPr>
              <a:t> 45 – 60 minutes based on # of participants </a:t>
            </a:r>
            <a:endParaRPr lang="en-US" i="1" u="sng" dirty="0" smtClean="0">
              <a:latin typeface="Times New Roman" pitchFamily="18" charset="0"/>
            </a:endParaRPr>
          </a:p>
          <a:p>
            <a:pPr>
              <a:buFontTx/>
              <a:buNone/>
            </a:pPr>
            <a:endParaRPr lang="en-US" i="1" u="sng" dirty="0" smtClean="0">
              <a:latin typeface="Times New Roman" pitchFamily="18" charset="0"/>
            </a:endParaRPr>
          </a:p>
          <a:p>
            <a:r>
              <a:rPr lang="en-US" i="1" u="sng" dirty="0" smtClean="0">
                <a:latin typeface="Times New Roman" pitchFamily="18" charset="0"/>
              </a:rPr>
              <a:t>Flip Charts:</a:t>
            </a:r>
          </a:p>
          <a:p>
            <a:pPr marL="228600" indent="-228600">
              <a:buFont typeface="+mj-lt"/>
              <a:buAutoNum type="arabicPeriod"/>
            </a:pPr>
            <a:r>
              <a:rPr lang="en-US" dirty="0" smtClean="0">
                <a:latin typeface="Times New Roman" pitchFamily="18" charset="0"/>
              </a:rPr>
              <a:t>Course Objectives</a:t>
            </a:r>
          </a:p>
          <a:p>
            <a:pPr marL="228600" indent="-228600">
              <a:buFont typeface="+mj-lt"/>
              <a:buAutoNum type="arabicPeriod"/>
            </a:pPr>
            <a:r>
              <a:rPr lang="en-US" dirty="0" smtClean="0">
                <a:latin typeface="Times New Roman" pitchFamily="18" charset="0"/>
              </a:rPr>
              <a:t>Personal Objectives</a:t>
            </a:r>
          </a:p>
          <a:p>
            <a:pPr marL="228600" indent="-228600">
              <a:buFont typeface="+mj-lt"/>
              <a:buAutoNum type="arabicPeriod"/>
            </a:pPr>
            <a:r>
              <a:rPr lang="en-US" dirty="0" smtClean="0">
                <a:latin typeface="Times New Roman" pitchFamily="18" charset="0"/>
              </a:rPr>
              <a:t>Agenda Day One</a:t>
            </a:r>
          </a:p>
          <a:p>
            <a:pPr marL="228600" indent="-228600">
              <a:buFont typeface="+mj-lt"/>
              <a:buAutoNum type="arabicPeriod"/>
            </a:pPr>
            <a:r>
              <a:rPr lang="en-US" dirty="0" smtClean="0">
                <a:latin typeface="Times New Roman" pitchFamily="18" charset="0"/>
              </a:rPr>
              <a:t>Ground Rules/Session Guidelines</a:t>
            </a:r>
          </a:p>
          <a:p>
            <a:pPr marL="228600" indent="-228600">
              <a:buFont typeface="+mj-lt"/>
              <a:buAutoNum type="arabicPeriod"/>
            </a:pPr>
            <a:r>
              <a:rPr lang="en-US" dirty="0" smtClean="0">
                <a:latin typeface="Times New Roman" pitchFamily="18" charset="0"/>
              </a:rPr>
              <a:t>Parking Boards (IDA)</a:t>
            </a:r>
          </a:p>
          <a:p>
            <a:pPr>
              <a:buFontTx/>
              <a:buChar char="•"/>
            </a:pPr>
            <a:endParaRPr lang="en-US" dirty="0" smtClean="0">
              <a:latin typeface="Times New Roman" pitchFamily="18" charset="0"/>
            </a:endParaRPr>
          </a:p>
          <a:p>
            <a:r>
              <a:rPr kumimoji="1" lang="en-US" sz="1200" i="1" kern="1200" dirty="0" smtClean="0">
                <a:solidFill>
                  <a:schemeClr val="tx1"/>
                </a:solidFill>
                <a:effectLst/>
                <a:latin typeface="Times New Roman" pitchFamily="18" charset="0"/>
                <a:ea typeface="+mn-ea"/>
                <a:cs typeface="+mn-cs"/>
              </a:rPr>
              <a:t>[Use level 3 energy].  Good morning (pause), it is a pleasure to be here with you this morning, and I would like to thank you for joining me</a:t>
            </a:r>
            <a:r>
              <a:rPr kumimoji="1" lang="en-US" sz="1200" i="1" kern="1200" baseline="0" dirty="0" smtClean="0">
                <a:solidFill>
                  <a:schemeClr val="tx1"/>
                </a:solidFill>
                <a:effectLst/>
                <a:latin typeface="Times New Roman" pitchFamily="18" charset="0"/>
                <a:ea typeface="+mn-ea"/>
                <a:cs typeface="+mn-cs"/>
              </a:rPr>
              <a:t> and welcome you to The Facilitative Consultant training course. I am (position) with (company/organization), and we consult with our clients on a multitude of different topics including (fill in the types of consulting such as: strategic planning, issue resolution, team building, information gathering sessions, needs analysis, design sessions, lessons learned and others). We work with (small companies, large companies, commercial organizations, governmental entities, non-profit companies, and those that fall in between).</a:t>
            </a:r>
          </a:p>
          <a:p>
            <a:endParaRPr kumimoji="1" lang="en-US" sz="1200" i="1" kern="1200" baseline="0" dirty="0" smtClean="0">
              <a:solidFill>
                <a:schemeClr val="tx1"/>
              </a:solidFill>
              <a:effectLst/>
              <a:latin typeface="Times New Roman" pitchFamily="18"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i="1" kern="1200" baseline="0" dirty="0" smtClean="0">
                <a:solidFill>
                  <a:schemeClr val="tx1"/>
                </a:solidFill>
                <a:effectLst/>
                <a:latin typeface="Times New Roman" pitchFamily="18" charset="0"/>
                <a:ea typeface="+mn-ea"/>
                <a:cs typeface="+mn-cs"/>
              </a:rPr>
              <a:t>With all of the clients that we work with, we find that there are a core set of skills that help us to provide the expertise that our clients expect from a consultant. (We have also found that these same skills apply as an internal consultant as well having served _______ in that capacity as well.) </a:t>
            </a:r>
          </a:p>
          <a:p>
            <a:endParaRPr kumimoji="1" lang="en-US" sz="1200" i="1" kern="1200" baseline="0" dirty="0" smtClean="0">
              <a:solidFill>
                <a:schemeClr val="tx1"/>
              </a:solidFill>
              <a:effectLst/>
              <a:latin typeface="Times New Roman" pitchFamily="18" charset="0"/>
              <a:ea typeface="+mn-ea"/>
              <a:cs typeface="+mn-cs"/>
            </a:endParaRPr>
          </a:p>
          <a:p>
            <a:endParaRPr kumimoji="1" lang="en-US" sz="1200" i="1" kern="1200" baseline="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3FBA1D5-D119-4E4C-87A6-230C7B59CEE9}" type="slidenum">
              <a:rPr lang="en-US" smtClean="0"/>
              <a:pPr/>
              <a:t>2</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20</a:t>
            </a:fld>
            <a:endParaRPr lang="en-US" dirty="0"/>
          </a:p>
        </p:txBody>
      </p:sp>
    </p:spTree>
    <p:extLst>
      <p:ext uri="{BB962C8B-B14F-4D97-AF65-F5344CB8AC3E}">
        <p14:creationId xmlns:p14="http://schemas.microsoft.com/office/powerpoint/2010/main" val="44782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21</a:t>
            </a:fld>
            <a:endParaRPr lang="en-US" dirty="0"/>
          </a:p>
        </p:txBody>
      </p:sp>
    </p:spTree>
    <p:extLst>
      <p:ext uri="{BB962C8B-B14F-4D97-AF65-F5344CB8AC3E}">
        <p14:creationId xmlns:p14="http://schemas.microsoft.com/office/powerpoint/2010/main" val="7781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22</a:t>
            </a:fld>
            <a:endParaRPr lang="en-US" dirty="0"/>
          </a:p>
        </p:txBody>
      </p:sp>
    </p:spTree>
    <p:extLst>
      <p:ext uri="{BB962C8B-B14F-4D97-AF65-F5344CB8AC3E}">
        <p14:creationId xmlns:p14="http://schemas.microsoft.com/office/powerpoint/2010/main" val="762851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23</a:t>
            </a:fld>
            <a:endParaRPr lang="en-US" dirty="0"/>
          </a:p>
        </p:txBody>
      </p:sp>
    </p:spTree>
    <p:extLst>
      <p:ext uri="{BB962C8B-B14F-4D97-AF65-F5344CB8AC3E}">
        <p14:creationId xmlns:p14="http://schemas.microsoft.com/office/powerpoint/2010/main" val="193246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24</a:t>
            </a:fld>
            <a:endParaRPr lang="en-US" dirty="0"/>
          </a:p>
        </p:txBody>
      </p:sp>
    </p:spTree>
    <p:extLst>
      <p:ext uri="{BB962C8B-B14F-4D97-AF65-F5344CB8AC3E}">
        <p14:creationId xmlns:p14="http://schemas.microsoft.com/office/powerpoint/2010/main" val="1365741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25</a:t>
            </a:fld>
            <a:endParaRPr lang="en-US" dirty="0"/>
          </a:p>
        </p:txBody>
      </p:sp>
    </p:spTree>
    <p:extLst>
      <p:ext uri="{BB962C8B-B14F-4D97-AF65-F5344CB8AC3E}">
        <p14:creationId xmlns:p14="http://schemas.microsoft.com/office/powerpoint/2010/main" val="3552248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26</a:t>
            </a:fld>
            <a:endParaRPr lang="en-US" dirty="0"/>
          </a:p>
        </p:txBody>
      </p:sp>
    </p:spTree>
    <p:extLst>
      <p:ext uri="{BB962C8B-B14F-4D97-AF65-F5344CB8AC3E}">
        <p14:creationId xmlns:p14="http://schemas.microsoft.com/office/powerpoint/2010/main" val="3285200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27</a:t>
            </a:fld>
            <a:endParaRPr lang="en-US" dirty="0"/>
          </a:p>
        </p:txBody>
      </p:sp>
    </p:spTree>
    <p:extLst>
      <p:ext uri="{BB962C8B-B14F-4D97-AF65-F5344CB8AC3E}">
        <p14:creationId xmlns:p14="http://schemas.microsoft.com/office/powerpoint/2010/main" val="122174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28</a:t>
            </a:fld>
            <a:endParaRPr lang="en-US" dirty="0"/>
          </a:p>
        </p:txBody>
      </p:sp>
    </p:spTree>
    <p:extLst>
      <p:ext uri="{BB962C8B-B14F-4D97-AF65-F5344CB8AC3E}">
        <p14:creationId xmlns:p14="http://schemas.microsoft.com/office/powerpoint/2010/main" val="1105547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29</a:t>
            </a:fld>
            <a:endParaRPr lang="en-US" dirty="0"/>
          </a:p>
        </p:txBody>
      </p:sp>
    </p:spTree>
    <p:extLst>
      <p:ext uri="{BB962C8B-B14F-4D97-AF65-F5344CB8AC3E}">
        <p14:creationId xmlns:p14="http://schemas.microsoft.com/office/powerpoint/2010/main" val="298786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i="1" kern="1200" baseline="0" dirty="0" smtClean="0">
                <a:solidFill>
                  <a:schemeClr val="tx1"/>
                </a:solidFill>
                <a:effectLst/>
                <a:latin typeface="Times New Roman" pitchFamily="18" charset="0"/>
                <a:ea typeface="+mn-ea"/>
                <a:cs typeface="+mn-cs"/>
              </a:rPr>
              <a:t>Throughout the (20+) years of our experience in consulting engagements, we have been brought into organizations where we have functional and/or technical expertise that is on par with the skill of the people already in the organization. Sometimes our skills have been better. In specific areas and in other situations, they may not be as deep; yet, when it comes time to meet with the client’s executives, their CEO, CFO, or CIO, who do those senior executives look to first? </a:t>
            </a:r>
            <a:r>
              <a:rPr kumimoji="1" lang="en-US" sz="1200" i="0" kern="1200" baseline="0" dirty="0" smtClean="0">
                <a:solidFill>
                  <a:schemeClr val="tx1"/>
                </a:solidFill>
                <a:effectLst/>
                <a:latin typeface="Times New Roman" pitchFamily="18" charset="0"/>
                <a:ea typeface="+mn-ea"/>
                <a:cs typeface="+mn-cs"/>
              </a:rPr>
              <a:t>(Raise your hand.) </a:t>
            </a:r>
            <a:r>
              <a:rPr kumimoji="1" lang="en-US" sz="1200" i="1" kern="1200" baseline="0" dirty="0" smtClean="0">
                <a:solidFill>
                  <a:schemeClr val="tx1"/>
                </a:solidFill>
                <a:effectLst/>
                <a:latin typeface="Times New Roman" pitchFamily="18" charset="0"/>
                <a:ea typeface="+mn-ea"/>
                <a:cs typeface="+mn-cs"/>
              </a:rPr>
              <a:t>That’s right - the consultant. This is not an anomaly, it is the rule. When it comes to access to the higher levels in our clients’ organizations, why do we, the consultants, have access that others do not? Why do the executives turn to us and not their own people? And, what makes these executives grant us this access? Over the next three days, we are going to find out what allows us as consultants to be granted this access and the difference a facilitative consultant makes in terms of the contribution we can make that lead to bigger impact for our clients. We will answer questions including:</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1" lang="en-US" sz="1200" i="1" kern="1200" baseline="0" dirty="0" smtClean="0">
                <a:solidFill>
                  <a:schemeClr val="tx1"/>
                </a:solidFill>
                <a:effectLst/>
                <a:latin typeface="Times New Roman" pitchFamily="18" charset="0"/>
                <a:ea typeface="+mn-ea"/>
                <a:cs typeface="+mn-cs"/>
              </a:rPr>
              <a:t>What does the facilitative consultant do to get this access?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1" lang="en-US" sz="1200" i="1" kern="1200" baseline="0" dirty="0" smtClean="0">
                <a:solidFill>
                  <a:schemeClr val="tx1"/>
                </a:solidFill>
                <a:effectLst/>
                <a:latin typeface="Times New Roman" pitchFamily="18" charset="0"/>
                <a:ea typeface="+mn-ea"/>
                <a:cs typeface="+mn-cs"/>
              </a:rPr>
              <a:t>What are the characteristics of the facilitative consultant?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1" lang="en-US" sz="1200" i="1" kern="1200" baseline="0" dirty="0" smtClean="0">
                <a:solidFill>
                  <a:schemeClr val="tx1"/>
                </a:solidFill>
                <a:effectLst/>
                <a:latin typeface="Times New Roman" pitchFamily="18" charset="0"/>
                <a:ea typeface="+mn-ea"/>
                <a:cs typeface="+mn-cs"/>
              </a:rPr>
              <a:t>How does the facilitative consultant add value and ensure the client is aware of the value provided?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1" lang="en-US" sz="1200" i="1" kern="1200" baseline="0" dirty="0" smtClean="0">
                <a:solidFill>
                  <a:schemeClr val="tx1"/>
                </a:solidFill>
                <a:effectLst/>
                <a:latin typeface="Times New Roman" pitchFamily="18" charset="0"/>
                <a:ea typeface="+mn-ea"/>
                <a:cs typeface="+mn-cs"/>
              </a:rPr>
              <a:t>What is the process the facilitative consultant uses to do the work?</a:t>
            </a:r>
          </a:p>
        </p:txBody>
      </p:sp>
      <p:sp>
        <p:nvSpPr>
          <p:cNvPr id="4" name="Slide Number Placeholder 3"/>
          <p:cNvSpPr>
            <a:spLocks noGrp="1"/>
          </p:cNvSpPr>
          <p:nvPr>
            <p:ph type="sldNum" sz="quarter" idx="10"/>
          </p:nvPr>
        </p:nvSpPr>
        <p:spPr/>
        <p:txBody>
          <a:bodyPr/>
          <a:lstStyle/>
          <a:p>
            <a:fld id="{13FBA1D5-D119-4E4C-87A6-230C7B59CEE9}" type="slidenum">
              <a:rPr lang="en-US" smtClean="0"/>
              <a:pPr/>
              <a:t>3</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30</a:t>
            </a:fld>
            <a:endParaRPr lang="en-US" dirty="0"/>
          </a:p>
        </p:txBody>
      </p:sp>
    </p:spTree>
    <p:extLst>
      <p:ext uri="{BB962C8B-B14F-4D97-AF65-F5344CB8AC3E}">
        <p14:creationId xmlns:p14="http://schemas.microsoft.com/office/powerpoint/2010/main" val="109086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1" lang="en-US" sz="1200" i="1" kern="1200" baseline="0" dirty="0" smtClean="0">
                <a:solidFill>
                  <a:schemeClr val="tx1"/>
                </a:solidFill>
                <a:effectLst/>
                <a:latin typeface="Times New Roman" pitchFamily="18" charset="0"/>
                <a:ea typeface="+mn-ea"/>
                <a:cs typeface="+mn-cs"/>
              </a:rPr>
              <a:t>These are a few of the questions we want to answer over the next three days. While consulting is part art, it is also part science, and we want you to walk away with techniques that you can put to use immediately in your roles as an internal or external consultant.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1" lang="en-US" sz="1200" i="1" kern="1200" baseline="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1" lang="en-US" sz="1200" i="1" kern="1200" baseline="0" dirty="0" smtClean="0">
                <a:solidFill>
                  <a:schemeClr val="tx1"/>
                </a:solidFill>
                <a:effectLst/>
                <a:latin typeface="Times New Roman" pitchFamily="18" charset="0"/>
                <a:ea typeface="+mn-ea"/>
                <a:cs typeface="+mn-cs"/>
              </a:rPr>
              <a:t>With that as a starting point, let’s dive into the course……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1" lang="en-US" sz="1200" i="1" kern="1200" baseline="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i="1" dirty="0" smtClean="0"/>
              <a:t>So, let’s get started…..</a:t>
            </a:r>
          </a:p>
          <a:p>
            <a:endParaRPr lang="en-US"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4</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Here</a:t>
            </a:r>
            <a:r>
              <a:rPr lang="en-US" i="1" baseline="0" dirty="0" smtClean="0"/>
              <a:t> are the five key topics we will address during this module….</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5</a:t>
            </a:fld>
            <a:endParaRPr lang="en-US" dirty="0"/>
          </a:p>
        </p:txBody>
      </p:sp>
    </p:spTree>
    <p:extLst>
      <p:ext uri="{BB962C8B-B14F-4D97-AF65-F5344CB8AC3E}">
        <p14:creationId xmlns:p14="http://schemas.microsoft.com/office/powerpoint/2010/main" val="86832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Times New Roman" pitchFamily="18" charset="0"/>
              </a:rPr>
              <a:t>We</a:t>
            </a:r>
            <a:r>
              <a:rPr lang="en-US" i="1" baseline="0" dirty="0" smtClean="0">
                <a:latin typeface="Times New Roman" pitchFamily="18" charset="0"/>
              </a:rPr>
              <a:t> have identified the five objectives on this slide as our objectives for the class. Let’s take a look at each:</a:t>
            </a:r>
          </a:p>
          <a:p>
            <a:endParaRPr lang="en-US" i="1" baseline="0" dirty="0" smtClean="0">
              <a:latin typeface="Times New Roman" pitchFamily="18" charset="0"/>
            </a:endParaRPr>
          </a:p>
          <a:p>
            <a:pPr marL="171450" indent="-171450">
              <a:buFont typeface="Arial" pitchFamily="34" charset="0"/>
              <a:buChar char="•"/>
            </a:pPr>
            <a:r>
              <a:rPr lang="en-US" i="1" baseline="0" dirty="0" smtClean="0">
                <a:latin typeface="Times New Roman" pitchFamily="18" charset="0"/>
              </a:rPr>
              <a:t>Let’s start with some level setting by defining what consulting is and some distinguishing characteristics of a facilitative consultant</a:t>
            </a:r>
          </a:p>
          <a:p>
            <a:pPr marL="171450" indent="-171450">
              <a:buFont typeface="Arial" pitchFamily="34" charset="0"/>
              <a:buChar char="•"/>
            </a:pPr>
            <a:r>
              <a:rPr lang="en-US" i="1" baseline="0" dirty="0" smtClean="0">
                <a:latin typeface="Times New Roman" pitchFamily="18" charset="0"/>
              </a:rPr>
              <a:t>By supplying a structured framework, we are building a process for the “art” of consulting and, as we like to say, without a process we don’t do things on purpose</a:t>
            </a:r>
          </a:p>
          <a:p>
            <a:pPr marL="171450" indent="-171450">
              <a:buFont typeface="Arial" pitchFamily="34" charset="0"/>
              <a:buChar char="•"/>
            </a:pPr>
            <a:r>
              <a:rPr lang="en-US" i="1" baseline="0" dirty="0" smtClean="0">
                <a:latin typeface="Times New Roman" pitchFamily="18" charset="0"/>
              </a:rPr>
              <a:t>In our consulting process, which we will describe in just a few minutes, we have four stages, and, in each stage, we want to provide techniques or best practices that can be applied for each stage</a:t>
            </a:r>
          </a:p>
          <a:p>
            <a:pPr marL="171450" indent="-171450">
              <a:buFont typeface="Arial" pitchFamily="34" charset="0"/>
              <a:buChar char="•"/>
            </a:pPr>
            <a:r>
              <a:rPr lang="en-US" i="1" baseline="0" dirty="0" smtClean="0">
                <a:latin typeface="Times New Roman" pitchFamily="18" charset="0"/>
              </a:rPr>
              <a:t>One of the key or overarching processes focuses on the importance of client relationships. Again, we want to add some science to the “art” of client relationships to provide you best practices for establishing and maintaining those client relationships that can be the cement for long-term client involvement</a:t>
            </a:r>
          </a:p>
          <a:p>
            <a:pPr marL="171450" indent="-171450">
              <a:buFont typeface="Arial" pitchFamily="34" charset="0"/>
              <a:buChar char="•"/>
            </a:pPr>
            <a:r>
              <a:rPr lang="en-US" i="1" baseline="0" dirty="0" smtClean="0">
                <a:latin typeface="Times New Roman" pitchFamily="18" charset="0"/>
              </a:rPr>
              <a:t>And, then, we want to provide you with many opportunities to practice the techniques we cover and get some feedback on your use of many of these best practices and techniques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6</a:t>
            </a:fld>
            <a:endParaRPr lang="en-US" dirty="0"/>
          </a:p>
        </p:txBody>
      </p:sp>
    </p:spTree>
    <p:extLst>
      <p:ext uri="{BB962C8B-B14F-4D97-AF65-F5344CB8AC3E}">
        <p14:creationId xmlns:p14="http://schemas.microsoft.com/office/powerpoint/2010/main" val="402268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i="1" baseline="0" dirty="0" smtClean="0">
                <a:latin typeface="Times New Roman" pitchFamily="18" charset="0"/>
              </a:rPr>
              <a:t>These are our objectives for the next three days – more important than that is what you want to get out of the class. Let’s make a deal: this is YOUR class. I am here to facilitate your learning, and a part of that facilitation is to find out what is important to you, my clients, for the next three days. But, to do this, you have to tell me what those topics or areas are. Here is how I would like to do this:</a:t>
            </a:r>
          </a:p>
          <a:p>
            <a:pPr marL="0" indent="0">
              <a:buFont typeface="Arial" pitchFamily="34" charset="0"/>
              <a:buNone/>
            </a:pPr>
            <a:endParaRPr lang="en-US" i="1" baseline="0" dirty="0" smtClean="0">
              <a:latin typeface="Times New Roman" pitchFamily="18" charset="0"/>
            </a:endParaRPr>
          </a:p>
          <a:p>
            <a:pPr marL="171450" indent="-171450">
              <a:buFont typeface="Arial" pitchFamily="34" charset="0"/>
              <a:buChar char="•"/>
            </a:pPr>
            <a:r>
              <a:rPr lang="en-US" i="1" baseline="0" dirty="0" smtClean="0">
                <a:latin typeface="Times New Roman" pitchFamily="18" charset="0"/>
              </a:rPr>
              <a:t>As you can see, we have seated you in four teams: the red, green, blue and purple teams…..Let’s give the teams a hand (lead the clapping). First, I need a volunteer from each team….Please be aware that in this class, it is a good thing to volunteer, and we protect our volunteers…..</a:t>
            </a:r>
          </a:p>
          <a:p>
            <a:pPr marL="171450" indent="-171450">
              <a:buFont typeface="Arial" pitchFamily="34" charset="0"/>
              <a:buChar char="•"/>
            </a:pPr>
            <a:r>
              <a:rPr lang="en-US" i="1" baseline="0" dirty="0" smtClean="0">
                <a:latin typeface="Times New Roman" pitchFamily="18" charset="0"/>
              </a:rPr>
              <a:t>Thank you for volunteering, and I would like the volunteer from each team to take the marker and the sticky notes in one hand……..Now look around at your teammates and, with the other hand, point to the teammate that you would like to lead us through this first exercise. Then, hand him/her the marker and sticky notes…..You see we do protect our volunteers</a:t>
            </a:r>
            <a:r>
              <a:rPr lang="en-US" i="0" baseline="0" dirty="0" smtClean="0">
                <a:latin typeface="Times New Roman" pitchFamily="18" charset="0"/>
              </a:rPr>
              <a:t>……(Award the dot to the volunteer and explain the dots for the class)</a:t>
            </a:r>
          </a:p>
          <a:p>
            <a:pPr marL="171450" indent="-171450">
              <a:buFont typeface="Arial" pitchFamily="34" charset="0"/>
              <a:buChar char="•"/>
            </a:pPr>
            <a:r>
              <a:rPr lang="en-US" i="1" baseline="0" dirty="0" smtClean="0">
                <a:latin typeface="Times New Roman" pitchFamily="18" charset="0"/>
              </a:rPr>
              <a:t>There are three rules for this exercise, and it is a competition.</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7</a:t>
            </a:fld>
            <a:endParaRPr lang="en-US" dirty="0"/>
          </a:p>
        </p:txBody>
      </p:sp>
    </p:spTree>
    <p:extLst>
      <p:ext uri="{BB962C8B-B14F-4D97-AF65-F5344CB8AC3E}">
        <p14:creationId xmlns:p14="http://schemas.microsoft.com/office/powerpoint/2010/main" val="275988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r>
              <a:rPr lang="en-US" i="1" baseline="0" dirty="0" smtClean="0">
                <a:latin typeface="Times New Roman" pitchFamily="18" charset="0"/>
              </a:rPr>
              <a:t>Please, I need the person with the marker and sticky notes to be the scribe and participant for each team. Your answers are to be written with the marker on a sticky note. You will notice the markers are pretty thick, and the sticky notes are fairly small….So, write accordingly.</a:t>
            </a:r>
          </a:p>
          <a:p>
            <a:pPr marL="628650" lvl="1" indent="-171450">
              <a:buFont typeface="Arial" pitchFamily="34" charset="0"/>
              <a:buChar char="•"/>
            </a:pPr>
            <a:r>
              <a:rPr lang="en-US" i="1" baseline="0" dirty="0" smtClean="0">
                <a:latin typeface="Times New Roman" pitchFamily="18" charset="0"/>
              </a:rPr>
              <a:t>Second, place each answer from your team on its own, individual sticky note; I know that sounds simple, but please do not write multiple answers on any sticky note. So, (red) team, if you have 4 answers, how many sticky notes should you have? Good, 4….And, that’s as complicated as our math will get.</a:t>
            </a:r>
          </a:p>
          <a:p>
            <a:pPr marL="628650" lvl="1" indent="-171450">
              <a:buFont typeface="Arial" pitchFamily="34" charset="0"/>
              <a:buChar char="•"/>
            </a:pPr>
            <a:r>
              <a:rPr lang="en-US" i="1" baseline="0" dirty="0" smtClean="0">
                <a:latin typeface="Times New Roman" pitchFamily="18" charset="0"/>
              </a:rPr>
              <a:t>Finally, I am going to ask a question in just a few seconds. And, when I do, I will set the timer for two minutes…When the timer has run out, you must have your pens capped because this is a competition, and quantity and quality count………</a:t>
            </a:r>
          </a:p>
          <a:p>
            <a:pPr marL="628650" lvl="1" indent="-171450">
              <a:buFont typeface="Arial" pitchFamily="34" charset="0"/>
              <a:buChar char="•"/>
            </a:pPr>
            <a:r>
              <a:rPr lang="en-US" i="1" baseline="0" dirty="0" smtClean="0">
                <a:latin typeface="Times New Roman" pitchFamily="18" charset="0"/>
              </a:rPr>
              <a:t>Any questions</a:t>
            </a:r>
            <a:r>
              <a:rPr lang="en-US" i="0" baseline="0" dirty="0" smtClean="0">
                <a:latin typeface="Times New Roman" pitchFamily="18" charset="0"/>
              </a:rPr>
              <a:t>………(Respond to questions)</a:t>
            </a:r>
          </a:p>
          <a:p>
            <a:pPr marL="0" lvl="0" indent="0">
              <a:buFont typeface="Arial" pitchFamily="34" charset="0"/>
              <a:buNone/>
            </a:pPr>
            <a:endParaRPr lang="en-US" i="1" baseline="0" dirty="0" smtClean="0">
              <a:latin typeface="Times New Roman" pitchFamily="18" charset="0"/>
            </a:endParaRPr>
          </a:p>
          <a:p>
            <a:pPr marL="0" lvl="0" indent="0">
              <a:buFont typeface="Arial" pitchFamily="34" charset="0"/>
              <a:buNone/>
            </a:pPr>
            <a:r>
              <a:rPr lang="en-US" i="1" baseline="0" dirty="0" smtClean="0">
                <a:latin typeface="Times New Roman" pitchFamily="18" charset="0"/>
              </a:rPr>
              <a:t>OK, then, here we go</a:t>
            </a:r>
            <a:r>
              <a:rPr lang="en-US" i="0" baseline="0" dirty="0" smtClean="0">
                <a:latin typeface="Times New Roman" pitchFamily="18" charset="0"/>
              </a:rPr>
              <a:t>…….(Question is on next slide)</a:t>
            </a:r>
          </a:p>
          <a:p>
            <a:pPr marL="171450" indent="-171450">
              <a:buFont typeface="Arial" pitchFamily="34" charset="0"/>
              <a:buChar char="•"/>
            </a:pPr>
            <a:endParaRPr lang="en-US" i="1"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8</a:t>
            </a:fld>
            <a:endParaRPr lang="en-US" dirty="0"/>
          </a:p>
        </p:txBody>
      </p:sp>
    </p:spTree>
    <p:extLst>
      <p:ext uri="{BB962C8B-B14F-4D97-AF65-F5344CB8AC3E}">
        <p14:creationId xmlns:p14="http://schemas.microsoft.com/office/powerpoint/2010/main" val="418390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latin typeface="Times New Roman" pitchFamily="18" charset="0"/>
              </a:rPr>
              <a:t>(Type B question…..As</a:t>
            </a:r>
            <a:r>
              <a:rPr lang="en-US" i="0" baseline="0" dirty="0" smtClean="0">
                <a:latin typeface="Times New Roman" pitchFamily="18" charset="0"/>
              </a:rPr>
              <a:t> the timer winds down to about 5 seconds, count down the last few seconds….Then, collect each team’s sticky notes, awarding a dot for each individual sticky note. Then, lead the participants thought a grouping of their sticky notes into defined categories – remember, THEY define each category. At the conclusion of the initial sticky note grouping exercise, ask if there are any that need to be added and then move on to the Consulting Process Slide – next slide)</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9</a:t>
            </a:fld>
            <a:endParaRPr lang="en-US" dirty="0"/>
          </a:p>
        </p:txBody>
      </p:sp>
    </p:spTree>
    <p:extLst>
      <p:ext uri="{BB962C8B-B14F-4D97-AF65-F5344CB8AC3E}">
        <p14:creationId xmlns:p14="http://schemas.microsoft.com/office/powerpoint/2010/main" val="2247797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r>
              <a:rPr lang="en-US" smtClean="0"/>
              <a:t>Click to edit Master title style</a:t>
            </a:r>
            <a:endParaRPr lang="en-US" dirty="0"/>
          </a:p>
        </p:txBody>
      </p:sp>
      <p:sp>
        <p:nvSpPr>
          <p:cNvPr id="7" name="Rectangle 6"/>
          <p:cNvSpPr/>
          <p:nvPr/>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6519411" y="6360186"/>
            <a:ext cx="2335269" cy="444477"/>
          </a:xfrm>
          <a:prstGeom prst="rect">
            <a:avLst/>
          </a:prstGeom>
        </p:spPr>
      </p:pic>
      <p:sp>
        <p:nvSpPr>
          <p:cNvPr id="12" name="Slide Number Placeholder 5"/>
          <p:cNvSpPr txBox="1">
            <a:spLocks/>
          </p:cNvSpPr>
          <p:nvPr/>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4" name="Picture 13"/>
          <p:cNvPicPr>
            <a:picLocks noChangeAspect="1"/>
          </p:cNvPicPr>
          <p:nvPr/>
        </p:nvPicPr>
        <p:blipFill>
          <a:blip r:embed="rId4"/>
          <a:stretch>
            <a:fillRect/>
          </a:stretch>
        </p:blipFill>
        <p:spPr>
          <a:xfrm>
            <a:off x="5996887" y="1771917"/>
            <a:ext cx="3188182" cy="3564146"/>
          </a:xfrm>
          <a:prstGeom prst="rect">
            <a:avLst/>
          </a:prstGeom>
        </p:spPr>
      </p:pic>
      <p:sp>
        <p:nvSpPr>
          <p:cNvPr id="15" name="TextBox 14"/>
          <p:cNvSpPr txBox="1"/>
          <p:nvPr/>
        </p:nvSpPr>
        <p:spPr>
          <a:xfrm>
            <a:off x="680960" y="6565612"/>
            <a:ext cx="3357009"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1992-2016, Leadership Strategies, Inc. - V16.01</a:t>
            </a:r>
          </a:p>
        </p:txBody>
      </p:sp>
      <p:sp>
        <p:nvSpPr>
          <p:cNvPr id="16" name="TextBox 15"/>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709988" y="6565900"/>
            <a:ext cx="2266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eaLnBrk="1" hangingPunct="1">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6" name="TextBox 5"/>
          <p:cNvSpPr txBox="1">
            <a:spLocks noChangeArrowheads="1"/>
          </p:cNvSpPr>
          <p:nvPr userDrawn="1"/>
        </p:nvSpPr>
        <p:spPr bwMode="auto">
          <a:xfrm>
            <a:off x="414338"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eaLnBrk="1" hangingPunct="1">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8"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43219808-9B2A-4404-88B2-94B628D6694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6500608" y="6356607"/>
            <a:ext cx="2354072" cy="448056"/>
          </a:xfrm>
          <a:prstGeom prst="rect">
            <a:avLst/>
          </a:prstGeom>
        </p:spPr>
      </p:pic>
      <p:sp>
        <p:nvSpPr>
          <p:cNvPr id="3" name="TextBox 2"/>
          <p:cNvSpPr txBox="1"/>
          <p:nvPr userDrawn="1"/>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1992-2016, Leadership Strategies, Inc. V16.01</a:t>
            </a:r>
          </a:p>
        </p:txBody>
      </p:sp>
      <p:sp>
        <p:nvSpPr>
          <p:cNvPr id="6" name="TextBox 5"/>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059292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457200" cy="365125"/>
          </a:xfrm>
        </p:spPr>
        <p:txBody>
          <a:bodyPr anchor="b"/>
          <a:lstStyle>
            <a:lvl1pPr algn="l">
              <a:defRPr sz="1000">
                <a:solidFill>
                  <a:schemeClr val="bg1"/>
                </a:solidFill>
              </a:defRPr>
            </a:lvl1pPr>
          </a:lstStyle>
          <a:p>
            <a:fld id="{72776919-FB17-4522-B863-258834BA748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381000" cy="365125"/>
          </a:xfrm>
        </p:spPr>
        <p:txBody>
          <a:bodyPr anchor="b"/>
          <a:lstStyle>
            <a:lvl1pPr algn="l">
              <a:defRPr sz="1000">
                <a:solidFill>
                  <a:schemeClr val="bg1"/>
                </a:solidFill>
              </a:defRPr>
            </a:lvl1pPr>
          </a:lstStyle>
          <a:p>
            <a:fld id="{1629BB7F-B0D9-4018-881C-3262A51A97A1}"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1992-2016, Leadership Strategies, Inc. V16.01</a:t>
            </a:r>
          </a:p>
        </p:txBody>
      </p:sp>
      <p:pic>
        <p:nvPicPr>
          <p:cNvPr id="9"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10" name="TextBox 9"/>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4"/>
          </p:nvPr>
        </p:nvSpPr>
        <p:spPr>
          <a:xfrm>
            <a:off x="0" y="6446838"/>
            <a:ext cx="457200" cy="365125"/>
          </a:xfrm>
        </p:spPr>
        <p:txBody>
          <a:bodyPr anchor="b"/>
          <a:lstStyle>
            <a:lvl1pPr algn="l">
              <a:defRPr sz="1000">
                <a:solidFill>
                  <a:schemeClr val="bg1"/>
                </a:solidFill>
              </a:defRPr>
            </a:lvl1pPr>
          </a:lstStyle>
          <a:p>
            <a:fld id="{B07C9D45-70B9-44AF-B850-E8F354D7971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grpSp>
        <p:nvGrpSpPr>
          <p:cNvPr id="2" name="Group 22"/>
          <p:cNvGrpSpPr>
            <a:grpSpLocks/>
          </p:cNvGrpSpPr>
          <p:nvPr userDrawn="1"/>
        </p:nvGrpSpPr>
        <p:grpSpPr bwMode="auto">
          <a:xfrm>
            <a:off x="76200" y="381000"/>
            <a:ext cx="8991600" cy="5029200"/>
            <a:chOff x="76200" y="381000"/>
            <a:chExt cx="8991600" cy="5029200"/>
          </a:xfrm>
        </p:grpSpPr>
        <p:sp>
          <p:nvSpPr>
            <p:cNvPr id="9" name="Rectangle 8"/>
            <p:cNvSpPr/>
            <p:nvPr userDrawn="1"/>
          </p:nvSpPr>
          <p:spPr>
            <a:xfrm>
              <a:off x="5257800" y="381000"/>
              <a:ext cx="3108960" cy="4937760"/>
            </a:xfrm>
            <a:prstGeom prst="rect">
              <a:avLst/>
            </a:prstGeom>
            <a:noFill/>
          </p:spPr>
          <p:txBody>
            <a:bodyPr wrap="none">
              <a:spAutoFit/>
            </a:bodyPr>
            <a:lstStyle/>
            <a:p>
              <a:pPr algn="ctr">
                <a:defRPr/>
              </a:pPr>
              <a:r>
                <a:rPr lang="en-US" sz="40000" b="0" dirty="0">
                  <a:ln w="152400" cmpd="sng">
                    <a:solidFill>
                      <a:schemeClr val="bg1"/>
                    </a:solidFill>
                    <a:prstDash val="solid"/>
                  </a:ln>
                  <a:noFill/>
                  <a:latin typeface="Arial Black" pitchFamily="34" charset="0"/>
                  <a:cs typeface="+mn-cs"/>
                </a:rPr>
                <a:t>?</a:t>
              </a:r>
            </a:p>
          </p:txBody>
        </p:sp>
        <p:grpSp>
          <p:nvGrpSpPr>
            <p:cNvPr id="3" name="Group 73"/>
            <p:cNvGrpSpPr>
              <a:grpSpLocks/>
            </p:cNvGrpSpPr>
            <p:nvPr userDrawn="1"/>
          </p:nvGrpSpPr>
          <p:grpSpPr bwMode="auto">
            <a:xfrm>
              <a:off x="76200" y="4191000"/>
              <a:ext cx="8991600" cy="1219200"/>
              <a:chOff x="76200" y="4191000"/>
              <a:chExt cx="8991600" cy="1219200"/>
            </a:xfrm>
          </p:grpSpPr>
          <p:sp>
            <p:nvSpPr>
              <p:cNvPr id="11" name="Rectangle 10"/>
              <p:cNvSpPr/>
              <p:nvPr userDrawn="1"/>
            </p:nvSpPr>
            <p:spPr>
              <a:xfrm>
                <a:off x="6096000" y="4191000"/>
                <a:ext cx="1295400" cy="1219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70"/>
              <p:cNvGrpSpPr>
                <a:grpSpLocks/>
              </p:cNvGrpSpPr>
              <p:nvPr userDrawn="1"/>
            </p:nvGrpSpPr>
            <p:grpSpPr bwMode="auto">
              <a:xfrm>
                <a:off x="76200" y="4288536"/>
                <a:ext cx="8991600" cy="893064"/>
                <a:chOff x="76200" y="4288536"/>
                <a:chExt cx="8991600" cy="893064"/>
              </a:xfrm>
            </p:grpSpPr>
            <p:grpSp>
              <p:nvGrpSpPr>
                <p:cNvPr id="10" name="Group 69"/>
                <p:cNvGrpSpPr>
                  <a:grpSpLocks/>
                </p:cNvGrpSpPr>
                <p:nvPr userDrawn="1"/>
              </p:nvGrpSpPr>
              <p:grpSpPr bwMode="auto">
                <a:xfrm>
                  <a:off x="6236208" y="4288536"/>
                  <a:ext cx="1014984" cy="886968"/>
                  <a:chOff x="6236208" y="4288536"/>
                  <a:chExt cx="1014984" cy="886968"/>
                </a:xfrm>
              </p:grpSpPr>
              <p:cxnSp>
                <p:nvCxnSpPr>
                  <p:cNvPr id="20" name="Straight Connector 19"/>
                  <p:cNvCxnSpPr/>
                  <p:nvPr userDrawn="1"/>
                </p:nvCxnSpPr>
                <p:spPr>
                  <a:xfrm>
                    <a:off x="6235700" y="4287838"/>
                    <a:ext cx="1016000"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35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251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68"/>
                <p:cNvGrpSpPr>
                  <a:grpSpLocks/>
                </p:cNvGrpSpPr>
                <p:nvPr userDrawn="1"/>
              </p:nvGrpSpPr>
              <p:grpSpPr bwMode="auto">
                <a:xfrm>
                  <a:off x="76200" y="5175504"/>
                  <a:ext cx="6120384" cy="0"/>
                  <a:chOff x="76200" y="5175504"/>
                  <a:chExt cx="6120384" cy="0"/>
                </a:xfrm>
              </p:grpSpPr>
              <p:cxnSp>
                <p:nvCxnSpPr>
                  <p:cNvPr id="18" name="Straight Connector 17"/>
                  <p:cNvCxnSpPr/>
                  <p:nvPr userDrawn="1"/>
                </p:nvCxnSpPr>
                <p:spPr>
                  <a:xfrm>
                    <a:off x="1066800" y="2147483647"/>
                    <a:ext cx="51292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6200" y="2147483647"/>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67"/>
                <p:cNvGrpSpPr>
                  <a:grpSpLocks/>
                </p:cNvGrpSpPr>
                <p:nvPr userDrawn="1"/>
              </p:nvGrpSpPr>
              <p:grpSpPr bwMode="auto">
                <a:xfrm>
                  <a:off x="7251192" y="5175504"/>
                  <a:ext cx="1816608" cy="6096"/>
                  <a:chOff x="7251192" y="5175504"/>
                  <a:chExt cx="1816608" cy="6096"/>
                </a:xfrm>
              </p:grpSpPr>
              <p:cxnSp>
                <p:nvCxnSpPr>
                  <p:cNvPr id="16" name="Straight Connector 15"/>
                  <p:cNvCxnSpPr/>
                  <p:nvPr userDrawn="1"/>
                </p:nvCxnSpPr>
                <p:spPr>
                  <a:xfrm flipV="1">
                    <a:off x="7251700" y="5175250"/>
                    <a:ext cx="1014413" cy="635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001000" y="5175250"/>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23" name="Straight Connector 22"/>
          <p:cNvCxnSpPr/>
          <p:nvPr userDrawn="1"/>
        </p:nvCxnSpPr>
        <p:spPr bwMode="auto">
          <a:xfrm>
            <a:off x="609600" y="5181600"/>
            <a:ext cx="55864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auto">
          <a:xfrm>
            <a:off x="76200" y="5181600"/>
            <a:ext cx="7620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pitchFamily="34" charset="0"/>
                <a:cs typeface="Franklin Gothic Book" pitchFamily="34" charset="0"/>
              </a:defRPr>
            </a:lvl1pPr>
          </a:lstStyle>
          <a:p>
            <a:r>
              <a:rPr lang="en-US" dirty="0" smtClean="0"/>
              <a:t>Click to edit Master title style</a:t>
            </a:r>
            <a:endParaRPr lang="en-US" dirty="0"/>
          </a:p>
        </p:txBody>
      </p:sp>
      <p:sp>
        <p:nvSpPr>
          <p:cNvPr id="27" name="Text Placeholder 9"/>
          <p:cNvSpPr>
            <a:spLocks noGrp="1"/>
          </p:cNvSpPr>
          <p:nvPr>
            <p:ph type="body" sz="quarter" idx="13"/>
          </p:nvPr>
        </p:nvSpPr>
        <p:spPr>
          <a:xfrm>
            <a:off x="758952" y="2514600"/>
            <a:ext cx="4471416"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14"/>
          </p:nvPr>
        </p:nvSpPr>
        <p:spPr>
          <a:xfrm>
            <a:off x="0" y="6446838"/>
            <a:ext cx="533400" cy="365125"/>
          </a:xfrm>
        </p:spPr>
        <p:txBody>
          <a:bodyPr anchor="b"/>
          <a:lstStyle>
            <a:lvl1pPr algn="ctr">
              <a:defRPr sz="1000">
                <a:solidFill>
                  <a:schemeClr val="bg1"/>
                </a:solidFill>
              </a:defRPr>
            </a:lvl1pPr>
          </a:lstStyle>
          <a:p>
            <a:fld id="{8663F1C4-7898-4EF6-99F4-E1BE05FB5B77}"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in-the-blanks in man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86384" y="137160"/>
            <a:ext cx="8074152" cy="1143000"/>
          </a:xfrm>
        </p:spPr>
        <p:txBody>
          <a:bodyPr>
            <a:noAutofit/>
          </a:bodyPr>
          <a:lstStyle>
            <a:lvl1pPr>
              <a:defRPr sz="4800">
                <a:solidFill>
                  <a:schemeClr val="bg1"/>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83390" y="1457760"/>
            <a:ext cx="8071290" cy="4898590"/>
          </a:xfrm>
        </p:spPr>
        <p:txBody>
          <a:bodyPr/>
          <a:lstStyle>
            <a:lvl1pPr marL="0" indent="0">
              <a:buClr>
                <a:srgbClr val="99AB21"/>
              </a:buClr>
              <a:buNone/>
              <a:defRPr>
                <a:solidFill>
                  <a:schemeClr val="bg1"/>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chemeClr val="bg1"/>
                </a:solidFill>
                <a:latin typeface="Franklin Gothic Book"/>
                <a:cs typeface="Franklin Gothic Book"/>
              </a:defRPr>
            </a:lvl3pPr>
            <a:lvl4pPr>
              <a:buClr>
                <a:srgbClr val="99AB21"/>
              </a:buClr>
              <a:defRPr>
                <a:solidFill>
                  <a:schemeClr val="bg1"/>
                </a:solidFill>
                <a:latin typeface="Franklin Gothic Book"/>
                <a:cs typeface="Franklin Gothic Book"/>
              </a:defRPr>
            </a:lvl4pPr>
            <a:lvl5pPr>
              <a:buClr>
                <a:srgbClr val="99AB21"/>
              </a:buClr>
              <a:defRPr>
                <a:solidFill>
                  <a:schemeClr val="bg1"/>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152400" y="6446838"/>
            <a:ext cx="495300" cy="365125"/>
          </a:xfrm>
        </p:spPr>
        <p:txBody>
          <a:bodyPr anchor="b"/>
          <a:lstStyle>
            <a:lvl1pPr>
              <a:defRPr sz="1000">
                <a:solidFill>
                  <a:schemeClr val="bg1"/>
                </a:solidFill>
              </a:defRPr>
            </a:lvl1pPr>
          </a:lstStyle>
          <a:p>
            <a:fld id="{1E39F939-5B1E-49B7-9AF3-E7BE804FC8D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758952" y="2514600"/>
            <a:ext cx="4498848"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0" y="6446838"/>
            <a:ext cx="342900" cy="365125"/>
          </a:xfrm>
        </p:spPr>
        <p:txBody>
          <a:bodyPr anchor="b"/>
          <a:lstStyle>
            <a:lvl1pPr algn="ctr">
              <a:defRPr sz="1000">
                <a:solidFill>
                  <a:schemeClr val="bg1"/>
                </a:solidFill>
              </a:defRPr>
            </a:lvl1pPr>
          </a:lstStyle>
          <a:p>
            <a:fld id="{D07ECC83-96C6-4EE3-8CB4-29417B3FED7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1992-2016, Leadership Strategies, Inc. V16.01</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286462A8-5F93-4AFF-816A-0949833867AE}"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107950"/>
            <a:ext cx="79041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76250" y="6356350"/>
            <a:ext cx="3971925" cy="365125"/>
          </a:xfrm>
          <a:prstGeom prst="rect">
            <a:avLst/>
          </a:prstGeom>
        </p:spPr>
        <p:txBody>
          <a:bodyPr vert="horz" lIns="91440" tIns="45720" rIns="91440" bIns="45720" rtlCol="0" anchor="ctr"/>
          <a:lstStyle>
            <a:lvl1pPr algn="l" eaLnBrk="0" hangingPunct="0">
              <a:defRPr sz="1200" dirty="0">
                <a:solidFill>
                  <a:srgbClr val="00467F"/>
                </a:solidFill>
                <a:latin typeface="Franklin Gothic Book"/>
                <a:cs typeface="Franklin Gothic Book"/>
              </a:defRPr>
            </a:lvl1pPr>
          </a:lstStyle>
          <a:p>
            <a:pPr>
              <a:defRPr/>
            </a:pPr>
            <a:r>
              <a:rPr lang="en-US" dirty="0" smtClean="0"/>
              <a:t>Copyright 1992-2016, Leadership Strategies, Inc. V16.01</a:t>
            </a:r>
          </a:p>
          <a:p>
            <a:pPr>
              <a:defRPr/>
            </a:pPr>
            <a:endParaRPr lang="en-US" dirty="0"/>
          </a:p>
        </p:txBody>
      </p:sp>
      <p:sp>
        <p:nvSpPr>
          <p:cNvPr id="6" name="Slide Number Placeholder 5"/>
          <p:cNvSpPr>
            <a:spLocks noGrp="1"/>
          </p:cNvSpPr>
          <p:nvPr>
            <p:ph type="sldNum" sz="quarter" idx="4"/>
          </p:nvPr>
        </p:nvSpPr>
        <p:spPr>
          <a:xfrm>
            <a:off x="8294688" y="6356350"/>
            <a:ext cx="3921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923CB4-BF81-4B01-B3DC-C955297ACFA8}" type="slidenum">
              <a:rPr lang="en-US" altLang="en-US"/>
              <a:pPr/>
              <a:t>‹#›</a:t>
            </a:fld>
            <a:endParaRPr lang="en-US" altLang="en-US" dirty="0"/>
          </a:p>
        </p:txBody>
      </p:sp>
      <p:sp>
        <p:nvSpPr>
          <p:cNvPr id="7" name="Footer Placeholder 4"/>
          <p:cNvSpPr txBox="1">
            <a:spLocks/>
          </p:cNvSpPr>
          <p:nvPr/>
        </p:nvSpPr>
        <p:spPr>
          <a:xfrm>
            <a:off x="4183063" y="6356350"/>
            <a:ext cx="3863975" cy="365125"/>
          </a:xfrm>
          <a:prstGeom prst="rect">
            <a:avLst/>
          </a:prstGeom>
        </p:spPr>
        <p:txBody>
          <a:bodyPr anchor="ctr"/>
          <a:lstStyle>
            <a:lvl1pPr algn="l">
              <a:defRPr sz="1200">
                <a:solidFill>
                  <a:schemeClr val="tx1">
                    <a:tint val="75000"/>
                  </a:schemeClr>
                </a:solidFill>
              </a:defRPr>
            </a:lvl1pPr>
          </a:lstStyle>
          <a:p>
            <a:pPr algn="ctr" defTabSz="457200" eaLnBrk="1" fontAlgn="auto" hangingPunct="1">
              <a:spcBef>
                <a:spcPts val="0"/>
              </a:spcBef>
              <a:spcAft>
                <a:spcPts val="0"/>
              </a:spcAft>
              <a:defRPr/>
            </a:pPr>
            <a:r>
              <a:rPr lang="en-US" b="0" dirty="0" smtClean="0">
                <a:solidFill>
                  <a:srgbClr val="00467F"/>
                </a:solidFill>
                <a:latin typeface="Franklin Gothic Book"/>
                <a:cs typeface="Franklin Gothic Book"/>
              </a:rPr>
              <a:t>Duplication prohibited without consent.</a:t>
            </a:r>
          </a:p>
          <a:p>
            <a:pPr defTabSz="457200" eaLnBrk="1" fontAlgn="auto" hangingPunct="1">
              <a:spcBef>
                <a:spcPts val="0"/>
              </a:spcBef>
              <a:spcAft>
                <a:spcPts val="0"/>
              </a:spcAft>
              <a:defRPr/>
            </a:pPr>
            <a:endParaRPr lang="en-US" b="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00467F"/>
          </a:solidFill>
          <a:latin typeface="Franklin Gothic Medium"/>
          <a:ea typeface="Franklin Gothic Medium" pitchFamily="34" charset="0"/>
          <a:cs typeface="Franklin Gothic Medium"/>
        </a:defRPr>
      </a:lvl1pPr>
      <a:lvl2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2pPr>
      <a:lvl3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3pPr>
      <a:lvl4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4pPr>
      <a:lvl5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5pPr>
      <a:lvl6pPr marL="4572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00467F"/>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00467F"/>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00467F"/>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5562600"/>
            <a:ext cx="9144000" cy="1295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273" name="Rectangle 7"/>
          <p:cNvSpPr>
            <a:spLocks noChangeArrowheads="1"/>
          </p:cNvSpPr>
          <p:nvPr/>
        </p:nvSpPr>
        <p:spPr bwMode="auto">
          <a:xfrm>
            <a:off x="55563" y="6434138"/>
            <a:ext cx="2403475" cy="423862"/>
          </a:xfrm>
          <a:prstGeom prst="rect">
            <a:avLst/>
          </a:prstGeom>
          <a:solidFill>
            <a:schemeClr val="bg1"/>
          </a:solidFill>
          <a:ln w="9525">
            <a:noFill/>
            <a:miter lim="800000"/>
            <a:headEnd/>
            <a:tailEnd/>
          </a:ln>
        </p:spPr>
        <p:txBody>
          <a:bodyPr anchor="b"/>
          <a:lstStyle/>
          <a:p>
            <a:pPr algn="ctr" eaLnBrk="1" hangingPunct="1"/>
            <a:endParaRPr lang="en-US" altLang="en-US" dirty="0"/>
          </a:p>
        </p:txBody>
      </p:sp>
      <p:sp>
        <p:nvSpPr>
          <p:cNvPr id="12" name="Title 4"/>
          <p:cNvSpPr>
            <a:spLocks noGrp="1"/>
          </p:cNvSpPr>
          <p:nvPr>
            <p:ph type="title"/>
          </p:nvPr>
        </p:nvSpPr>
        <p:spPr>
          <a:xfrm>
            <a:off x="0" y="0"/>
            <a:ext cx="9144000" cy="914400"/>
          </a:xfrm>
          <a:solidFill>
            <a:schemeClr val="bg1"/>
          </a:solidFill>
        </p:spPr>
        <p:txBody>
          <a:bodyPr>
            <a:normAutofit/>
          </a:bodyPr>
          <a:lstStyle/>
          <a:p>
            <a:pPr algn="ctr"/>
            <a:r>
              <a:rPr lang="en-US" dirty="0" smtClean="0"/>
              <a:t>The Facilitative Consultant</a:t>
            </a:r>
            <a:endParaRPr lang="en-US" dirty="0"/>
          </a:p>
        </p:txBody>
      </p:sp>
      <p:pic>
        <p:nvPicPr>
          <p:cNvPr id="11272" name="Picture 6"/>
          <p:cNvPicPr>
            <a:picLocks noChangeAspect="1"/>
          </p:cNvPicPr>
          <p:nvPr/>
        </p:nvPicPr>
        <p:blipFill>
          <a:blip r:embed="rId3"/>
          <a:srcRect/>
          <a:stretch>
            <a:fillRect/>
          </a:stretch>
        </p:blipFill>
        <p:spPr bwMode="auto">
          <a:xfrm>
            <a:off x="2470150" y="5905500"/>
            <a:ext cx="4203700" cy="800100"/>
          </a:xfrm>
          <a:prstGeom prst="rect">
            <a:avLst/>
          </a:prstGeom>
          <a:noFill/>
          <a:ln w="9525">
            <a:noFill/>
            <a:miter lim="800000"/>
            <a:headEnd/>
            <a:tailEnd/>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12177" b="15462"/>
          <a:stretch>
            <a:fillRect/>
          </a:stretch>
        </p:blipFill>
        <p:spPr bwMode="auto">
          <a:xfrm>
            <a:off x="0" y="831271"/>
            <a:ext cx="91440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 The Leadership Strategies Model</a:t>
            </a:r>
            <a:endParaRPr lang="en-US" sz="4000" dirty="0"/>
          </a:p>
        </p:txBody>
      </p:sp>
      <p:sp>
        <p:nvSpPr>
          <p:cNvPr id="3" name="Content Placeholder 2"/>
          <p:cNvSpPr>
            <a:spLocks noGrp="1"/>
          </p:cNvSpPr>
          <p:nvPr>
            <p:ph idx="1"/>
          </p:nvPr>
        </p:nvSpPr>
        <p:spPr>
          <a:xfrm>
            <a:off x="783389" y="2541319"/>
            <a:ext cx="4833639" cy="3815029"/>
          </a:xfrm>
        </p:spPr>
        <p:txBody>
          <a:bodyPr/>
          <a:lstStyle/>
          <a:p>
            <a:pPr marL="0" indent="0">
              <a:buNone/>
            </a:pPr>
            <a:r>
              <a:rPr lang="en-US" b="1" dirty="0" smtClean="0"/>
              <a:t>The Facilitative Consultant</a:t>
            </a:r>
          </a:p>
          <a:p>
            <a:pPr marL="0" indent="0">
              <a:buNone/>
            </a:pPr>
            <a:r>
              <a:rPr lang="en-US" i="1" dirty="0" smtClean="0"/>
              <a:t>Critical Skills for Internal and External Consultants</a:t>
            </a:r>
            <a:endParaRPr lang="en-US" i="1" dirty="0"/>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4</a:t>
            </a:r>
          </a:p>
        </p:txBody>
      </p:sp>
      <p:sp>
        <p:nvSpPr>
          <p:cNvPr id="8" name="TextBox 7"/>
          <p:cNvSpPr txBox="1"/>
          <p:nvPr/>
        </p:nvSpPr>
        <p:spPr>
          <a:xfrm>
            <a:off x="8754150" y="349228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10</a:t>
            </a:fld>
            <a:endParaRPr lang="en-US" dirty="0"/>
          </a:p>
        </p:txBody>
      </p:sp>
      <p:grpSp>
        <p:nvGrpSpPr>
          <p:cNvPr id="10" name="Group 9"/>
          <p:cNvGrpSpPr/>
          <p:nvPr/>
        </p:nvGrpSpPr>
        <p:grpSpPr>
          <a:xfrm>
            <a:off x="5474568" y="1732053"/>
            <a:ext cx="3502152" cy="3490732"/>
            <a:chOff x="4930766" y="1704310"/>
            <a:chExt cx="3502152" cy="3490732"/>
          </a:xfrm>
        </p:grpSpPr>
        <p:grpSp>
          <p:nvGrpSpPr>
            <p:cNvPr id="11" name="Group 36"/>
            <p:cNvGrpSpPr/>
            <p:nvPr/>
          </p:nvGrpSpPr>
          <p:grpSpPr>
            <a:xfrm>
              <a:off x="4930766" y="1704310"/>
              <a:ext cx="3502152" cy="3490732"/>
              <a:chOff x="4930766" y="1704310"/>
              <a:chExt cx="3502152" cy="3490732"/>
            </a:xfrm>
          </p:grpSpPr>
          <p:grpSp>
            <p:nvGrpSpPr>
              <p:cNvPr id="22" name="Group 32"/>
              <p:cNvGrpSpPr/>
              <p:nvPr/>
            </p:nvGrpSpPr>
            <p:grpSpPr>
              <a:xfrm>
                <a:off x="4942429" y="1710263"/>
                <a:ext cx="3478826" cy="3478826"/>
                <a:chOff x="4951586" y="1711625"/>
                <a:chExt cx="3478826" cy="3478826"/>
              </a:xfrm>
            </p:grpSpPr>
            <p:grpSp>
              <p:nvGrpSpPr>
                <p:cNvPr id="30" name="Group 31"/>
                <p:cNvGrpSpPr/>
                <p:nvPr/>
              </p:nvGrpSpPr>
              <p:grpSpPr>
                <a:xfrm>
                  <a:off x="4951586" y="1711625"/>
                  <a:ext cx="3478826" cy="3478826"/>
                  <a:chOff x="4941815" y="1699719"/>
                  <a:chExt cx="3478826" cy="3478826"/>
                </a:xfrm>
              </p:grpSpPr>
              <p:sp>
                <p:nvSpPr>
                  <p:cNvPr id="34" name="Pie 33"/>
                  <p:cNvSpPr/>
                  <p:nvPr/>
                </p:nvSpPr>
                <p:spPr>
                  <a:xfrm>
                    <a:off x="4941815" y="1699719"/>
                    <a:ext cx="3478826" cy="3478826"/>
                  </a:xfrm>
                  <a:prstGeom prst="pie">
                    <a:avLst>
                      <a:gd name="adj1" fmla="val 10789398"/>
                      <a:gd name="adj2" fmla="val 16200000"/>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Pie 34"/>
                  <p:cNvSpPr/>
                  <p:nvPr/>
                </p:nvSpPr>
                <p:spPr>
                  <a:xfrm flipH="1">
                    <a:off x="4941815" y="1699719"/>
                    <a:ext cx="3478826" cy="3478826"/>
                  </a:xfrm>
                  <a:prstGeom prst="pie">
                    <a:avLst>
                      <a:gd name="adj1" fmla="val 10789398"/>
                      <a:gd name="adj2" fmla="val 16200000"/>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4951586" y="1711625"/>
                  <a:ext cx="3478826" cy="3478826"/>
                  <a:chOff x="4961357" y="1723531"/>
                  <a:chExt cx="3478826" cy="3478826"/>
                </a:xfrm>
              </p:grpSpPr>
              <p:sp>
                <p:nvSpPr>
                  <p:cNvPr id="32" name="Pie 21"/>
                  <p:cNvSpPr/>
                  <p:nvPr/>
                </p:nvSpPr>
                <p:spPr>
                  <a:xfrm flipH="1" flipV="1">
                    <a:off x="4961357" y="1723531"/>
                    <a:ext cx="3478826" cy="3478826"/>
                  </a:xfrm>
                  <a:prstGeom prst="pie">
                    <a:avLst>
                      <a:gd name="adj1" fmla="val 10789398"/>
                      <a:gd name="adj2" fmla="val 16200000"/>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Pie 32"/>
                  <p:cNvSpPr/>
                  <p:nvPr/>
                </p:nvSpPr>
                <p:spPr>
                  <a:xfrm flipV="1">
                    <a:off x="4961357" y="1723531"/>
                    <a:ext cx="3478826" cy="3478826"/>
                  </a:xfrm>
                  <a:prstGeom prst="pie">
                    <a:avLst>
                      <a:gd name="adj1" fmla="val 10789398"/>
                      <a:gd name="adj2" fmla="val 16200000"/>
                    </a:avLst>
                  </a:prstGeom>
                  <a:solidFill>
                    <a:schemeClr val="tx1">
                      <a:lumMod val="50000"/>
                      <a:lumOff val="50000"/>
                    </a:schemeClr>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3" name="Group 27"/>
              <p:cNvGrpSpPr/>
              <p:nvPr/>
            </p:nvGrpSpPr>
            <p:grpSpPr>
              <a:xfrm>
                <a:off x="4930766" y="1704310"/>
                <a:ext cx="3502152" cy="3490732"/>
                <a:chOff x="4930766" y="1711625"/>
                <a:chExt cx="3502152" cy="3490732"/>
              </a:xfrm>
            </p:grpSpPr>
            <p:cxnSp>
              <p:nvCxnSpPr>
                <p:cNvPr id="24" name="Straight Connector 23"/>
                <p:cNvCxnSpPr/>
                <p:nvPr/>
              </p:nvCxnSpPr>
              <p:spPr>
                <a:xfrm>
                  <a:off x="6647776" y="1711625"/>
                  <a:ext cx="25380" cy="349073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5" name="Group 26"/>
                <p:cNvGrpSpPr/>
                <p:nvPr/>
              </p:nvGrpSpPr>
              <p:grpSpPr>
                <a:xfrm>
                  <a:off x="4930766" y="2754510"/>
                  <a:ext cx="3502152" cy="1336781"/>
                  <a:chOff x="4930766" y="2772816"/>
                  <a:chExt cx="3502152" cy="1336781"/>
                </a:xfrm>
              </p:grpSpPr>
              <p:cxnSp>
                <p:nvCxnSpPr>
                  <p:cNvPr id="26" name="Straight Connector 13"/>
                  <p:cNvCxnSpPr/>
                  <p:nvPr/>
                </p:nvCxnSpPr>
                <p:spPr>
                  <a:xfrm rot="16200000">
                    <a:off x="6681842" y="1690131"/>
                    <a:ext cx="0" cy="350215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7" name="Group 25"/>
                  <p:cNvGrpSpPr/>
                  <p:nvPr/>
                </p:nvGrpSpPr>
                <p:grpSpPr>
                  <a:xfrm>
                    <a:off x="5727832" y="2772816"/>
                    <a:ext cx="1874503" cy="1336781"/>
                    <a:chOff x="5734185" y="2772816"/>
                    <a:chExt cx="1874503" cy="1336781"/>
                  </a:xfrm>
                </p:grpSpPr>
                <p:sp>
                  <p:nvSpPr>
                    <p:cNvPr id="28" name="Oval 23"/>
                    <p:cNvSpPr/>
                    <p:nvPr/>
                  </p:nvSpPr>
                  <p:spPr>
                    <a:xfrm>
                      <a:off x="6003046" y="2772816"/>
                      <a:ext cx="1336781" cy="13367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Franklin Gothic Book" pitchFamily="34" charset="0"/>
                      </a:endParaRPr>
                    </a:p>
                  </p:txBody>
                </p:sp>
                <p:sp>
                  <p:nvSpPr>
                    <p:cNvPr id="29" name="TextBox 24"/>
                    <p:cNvSpPr txBox="1"/>
                    <p:nvPr/>
                  </p:nvSpPr>
                  <p:spPr>
                    <a:xfrm>
                      <a:off x="5734185" y="2954458"/>
                      <a:ext cx="1874503" cy="830997"/>
                    </a:xfrm>
                    <a:prstGeom prst="rect">
                      <a:avLst/>
                    </a:prstGeom>
                    <a:noFill/>
                  </p:spPr>
                  <p:txBody>
                    <a:bodyPr wrap="square" rtlCol="0">
                      <a:spAutoFit/>
                    </a:bodyPr>
                    <a:lstStyle/>
                    <a:p>
                      <a:pPr algn="ctr"/>
                      <a:r>
                        <a:rPr lang="en-US" sz="1600" dirty="0" smtClean="0">
                          <a:solidFill>
                            <a:schemeClr val="accent2"/>
                          </a:solidFill>
                          <a:latin typeface="Franklin Gothic Book" pitchFamily="34" charset="0"/>
                        </a:rPr>
                        <a:t>Client</a:t>
                      </a:r>
                    </a:p>
                    <a:p>
                      <a:pPr algn="ctr"/>
                      <a:r>
                        <a:rPr lang="en-US" sz="1600" dirty="0" smtClean="0">
                          <a:solidFill>
                            <a:schemeClr val="accent2"/>
                          </a:solidFill>
                          <a:latin typeface="Franklin Gothic Book" pitchFamily="34" charset="0"/>
                        </a:rPr>
                        <a:t>Relationship</a:t>
                      </a:r>
                    </a:p>
                    <a:p>
                      <a:pPr algn="ctr"/>
                      <a:r>
                        <a:rPr lang="en-US" sz="1600" dirty="0" smtClean="0">
                          <a:solidFill>
                            <a:schemeClr val="accent2"/>
                          </a:solidFill>
                          <a:latin typeface="Franklin Gothic Book" pitchFamily="34" charset="0"/>
                        </a:rPr>
                        <a:t>Management</a:t>
                      </a:r>
                      <a:endParaRPr lang="en-US" sz="1600" dirty="0">
                        <a:solidFill>
                          <a:schemeClr val="accent2"/>
                        </a:solidFill>
                        <a:latin typeface="Franklin Gothic Book" pitchFamily="34" charset="0"/>
                      </a:endParaRPr>
                    </a:p>
                  </p:txBody>
                </p:sp>
              </p:grpSp>
            </p:grpSp>
          </p:grpSp>
        </p:grpSp>
        <p:grpSp>
          <p:nvGrpSpPr>
            <p:cNvPr id="12" name="Group 28"/>
            <p:cNvGrpSpPr/>
            <p:nvPr/>
          </p:nvGrpSpPr>
          <p:grpSpPr>
            <a:xfrm>
              <a:off x="6241499" y="1872438"/>
              <a:ext cx="880865" cy="3110808"/>
              <a:chOff x="6241499" y="1872438"/>
              <a:chExt cx="880865" cy="3110808"/>
            </a:xfrm>
          </p:grpSpPr>
          <p:sp>
            <p:nvSpPr>
              <p:cNvPr id="18" name="Oval 17"/>
              <p:cNvSpPr/>
              <p:nvPr/>
            </p:nvSpPr>
            <p:spPr>
              <a:xfrm>
                <a:off x="6811734" y="4672616"/>
                <a:ext cx="310630" cy="3106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3">
                        <a:lumMod val="60000"/>
                        <a:lumOff val="40000"/>
                      </a:schemeClr>
                    </a:solidFill>
                  </a:rPr>
                  <a:t>3</a:t>
                </a:r>
                <a:endParaRPr lang="en-US" sz="7200" b="1" dirty="0">
                  <a:solidFill>
                    <a:schemeClr val="accent3">
                      <a:lumMod val="60000"/>
                      <a:lumOff val="40000"/>
                    </a:schemeClr>
                  </a:solidFill>
                </a:endParaRPr>
              </a:p>
            </p:txBody>
          </p:sp>
          <p:sp>
            <p:nvSpPr>
              <p:cNvPr id="19" name="Oval 18"/>
              <p:cNvSpPr/>
              <p:nvPr/>
            </p:nvSpPr>
            <p:spPr>
              <a:xfrm>
                <a:off x="6241499" y="4672616"/>
                <a:ext cx="310630" cy="31063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bg1">
                        <a:lumMod val="65000"/>
                      </a:schemeClr>
                    </a:solidFill>
                  </a:rPr>
                  <a:t>4</a:t>
                </a:r>
                <a:endParaRPr lang="en-US" sz="7200" b="1" dirty="0">
                  <a:solidFill>
                    <a:schemeClr val="bg1">
                      <a:lumMod val="65000"/>
                    </a:schemeClr>
                  </a:solidFill>
                </a:endParaRPr>
              </a:p>
            </p:txBody>
          </p:sp>
          <p:sp>
            <p:nvSpPr>
              <p:cNvPr id="20" name="Oval 19"/>
              <p:cNvSpPr/>
              <p:nvPr/>
            </p:nvSpPr>
            <p:spPr>
              <a:xfrm>
                <a:off x="6241499"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4">
                        <a:lumMod val="40000"/>
                        <a:lumOff val="60000"/>
                      </a:schemeClr>
                    </a:solidFill>
                  </a:rPr>
                  <a:t>1</a:t>
                </a:r>
                <a:endParaRPr lang="en-US" sz="7200" b="1" dirty="0">
                  <a:solidFill>
                    <a:schemeClr val="accent4">
                      <a:lumMod val="40000"/>
                      <a:lumOff val="60000"/>
                    </a:schemeClr>
                  </a:solidFill>
                </a:endParaRPr>
              </a:p>
            </p:txBody>
          </p:sp>
          <p:sp>
            <p:nvSpPr>
              <p:cNvPr id="21" name="Oval 20"/>
              <p:cNvSpPr/>
              <p:nvPr/>
            </p:nvSpPr>
            <p:spPr>
              <a:xfrm>
                <a:off x="6811734"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rgbClr val="FFC000"/>
                    </a:solidFill>
                  </a:rPr>
                  <a:t>2</a:t>
                </a:r>
                <a:endParaRPr lang="en-US" sz="7200" b="1" dirty="0">
                  <a:solidFill>
                    <a:srgbClr val="FFC000"/>
                  </a:solidFill>
                </a:endParaRPr>
              </a:p>
            </p:txBody>
          </p:sp>
        </p:grpSp>
        <p:grpSp>
          <p:nvGrpSpPr>
            <p:cNvPr id="13" name="Group 29"/>
            <p:cNvGrpSpPr/>
            <p:nvPr/>
          </p:nvGrpSpPr>
          <p:grpSpPr>
            <a:xfrm>
              <a:off x="4996080" y="2282041"/>
              <a:ext cx="3210170" cy="2279864"/>
              <a:chOff x="4996080" y="2282041"/>
              <a:chExt cx="3210170" cy="2279864"/>
            </a:xfrm>
          </p:grpSpPr>
          <p:sp>
            <p:nvSpPr>
              <p:cNvPr id="14" name="TextBox 13"/>
              <p:cNvSpPr txBox="1"/>
              <p:nvPr/>
            </p:nvSpPr>
            <p:spPr>
              <a:xfrm>
                <a:off x="6828635"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Prepare to Execute</a:t>
                </a:r>
                <a:endParaRPr lang="en-US" sz="2000" b="1" dirty="0">
                  <a:solidFill>
                    <a:schemeClr val="bg1"/>
                  </a:solidFill>
                  <a:latin typeface="Franklin Gothic Book" pitchFamily="34" charset="0"/>
                </a:endParaRPr>
              </a:p>
            </p:txBody>
          </p:sp>
          <p:sp>
            <p:nvSpPr>
              <p:cNvPr id="15" name="TextBox 14"/>
              <p:cNvSpPr txBox="1"/>
              <p:nvPr/>
            </p:nvSpPr>
            <p:spPr>
              <a:xfrm>
                <a:off x="6833335" y="3854019"/>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Execute the Project</a:t>
                </a:r>
                <a:endParaRPr lang="en-US" sz="2000" b="1" dirty="0">
                  <a:solidFill>
                    <a:schemeClr val="bg1"/>
                  </a:solidFill>
                  <a:latin typeface="Franklin Gothic Book" pitchFamily="34" charset="0"/>
                </a:endParaRPr>
              </a:p>
            </p:txBody>
          </p:sp>
          <p:sp>
            <p:nvSpPr>
              <p:cNvPr id="16" name="TextBox 15"/>
              <p:cNvSpPr txBox="1"/>
              <p:nvPr/>
            </p:nvSpPr>
            <p:spPr>
              <a:xfrm>
                <a:off x="5087971"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Define</a:t>
                </a:r>
              </a:p>
              <a:p>
                <a:pPr algn="ctr"/>
                <a:r>
                  <a:rPr lang="en-US" sz="2000" b="1" dirty="0" smtClean="0">
                    <a:solidFill>
                      <a:schemeClr val="bg1"/>
                    </a:solidFill>
                    <a:latin typeface="Franklin Gothic Book" pitchFamily="34" charset="0"/>
                  </a:rPr>
                  <a:t>the Need</a:t>
                </a:r>
                <a:endParaRPr lang="en-US" sz="2000" b="1" dirty="0">
                  <a:solidFill>
                    <a:schemeClr val="bg1"/>
                  </a:solidFill>
                  <a:latin typeface="Franklin Gothic Book" pitchFamily="34" charset="0"/>
                </a:endParaRPr>
              </a:p>
            </p:txBody>
          </p:sp>
          <p:sp>
            <p:nvSpPr>
              <p:cNvPr id="17" name="TextBox 16"/>
              <p:cNvSpPr txBox="1"/>
              <p:nvPr/>
            </p:nvSpPr>
            <p:spPr>
              <a:xfrm>
                <a:off x="4996080" y="3854019"/>
                <a:ext cx="1651696"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Review</a:t>
                </a:r>
              </a:p>
              <a:p>
                <a:pPr algn="ctr"/>
                <a:r>
                  <a:rPr lang="en-US" sz="2000" b="1" dirty="0" smtClean="0">
                    <a:solidFill>
                      <a:schemeClr val="bg1"/>
                    </a:solidFill>
                    <a:latin typeface="Franklin Gothic Book" pitchFamily="34" charset="0"/>
                  </a:rPr>
                  <a:t>&amp; Assess</a:t>
                </a:r>
                <a:endParaRPr lang="en-US" sz="2000" b="1" dirty="0">
                  <a:solidFill>
                    <a:schemeClr val="bg1"/>
                  </a:solidFill>
                  <a:latin typeface="Franklin Gothic Book" pitchFamily="34" charset="0"/>
                </a:endParaRPr>
              </a:p>
            </p:txBody>
          </p:sp>
        </p:grpSp>
      </p:grpSp>
    </p:spTree>
    <p:extLst>
      <p:ext uri="{BB962C8B-B14F-4D97-AF65-F5344CB8AC3E}">
        <p14:creationId xmlns:p14="http://schemas.microsoft.com/office/powerpoint/2010/main" val="606097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4</a:t>
            </a:r>
          </a:p>
        </p:txBody>
      </p:sp>
      <p:sp>
        <p:nvSpPr>
          <p:cNvPr id="8" name="TextBox 7"/>
          <p:cNvSpPr txBox="1"/>
          <p:nvPr/>
        </p:nvSpPr>
        <p:spPr>
          <a:xfrm>
            <a:off x="8754150" y="3504164"/>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10" name="Content Placeholder 2"/>
          <p:cNvSpPr txBox="1">
            <a:spLocks/>
          </p:cNvSpPr>
          <p:nvPr/>
        </p:nvSpPr>
        <p:spPr bwMode="auto">
          <a:xfrm>
            <a:off x="783389" y="2541319"/>
            <a:ext cx="4833639" cy="38150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20000"/>
              </a:spcBef>
              <a:spcAft>
                <a:spcPct val="0"/>
              </a:spcAft>
              <a:buClr>
                <a:srgbClr val="99AB21"/>
              </a:buClr>
              <a:buSzTx/>
              <a:buFont typeface="Arial" pitchFamily="34" charset="0"/>
              <a:buNone/>
              <a:tabLst/>
              <a:defRPr/>
            </a:pPr>
            <a:r>
              <a:rPr kumimoji="0" lang="en-US" sz="3200" b="1" i="0" u="none" strike="noStrike" kern="1200" cap="none" spc="0" normalizeH="0" baseline="0" noProof="0" dirty="0" smtClean="0">
                <a:ln>
                  <a:noFill/>
                </a:ln>
                <a:solidFill>
                  <a:srgbClr val="00467F"/>
                </a:solidFill>
                <a:effectLst/>
                <a:uLnTx/>
                <a:uFillTx/>
                <a:latin typeface="Franklin Gothic Book"/>
                <a:ea typeface="+mn-ea"/>
                <a:cs typeface="Franklin Gothic Book"/>
              </a:rPr>
              <a:t>The Facilitative Consultant</a:t>
            </a:r>
          </a:p>
          <a:p>
            <a:pPr marL="0" marR="0" lvl="0" indent="0" algn="l" defTabSz="457200" rtl="0" eaLnBrk="0" fontAlgn="base" latinLnBrk="0" hangingPunct="0">
              <a:lnSpc>
                <a:spcPct val="100000"/>
              </a:lnSpc>
              <a:spcBef>
                <a:spcPct val="20000"/>
              </a:spcBef>
              <a:spcAft>
                <a:spcPct val="0"/>
              </a:spcAft>
              <a:buClr>
                <a:srgbClr val="99AB21"/>
              </a:buClr>
              <a:buSzTx/>
              <a:buFont typeface="Arial" pitchFamily="34" charset="0"/>
              <a:buNone/>
              <a:tabLst/>
              <a:defRPr/>
            </a:pPr>
            <a:r>
              <a:rPr kumimoji="0" lang="en-US" sz="3200" b="0" i="1" u="none" strike="noStrike" kern="1200" cap="none" spc="0" normalizeH="0" baseline="0" noProof="0" dirty="0" smtClean="0">
                <a:ln>
                  <a:noFill/>
                </a:ln>
                <a:solidFill>
                  <a:srgbClr val="00467F"/>
                </a:solidFill>
                <a:effectLst/>
                <a:uLnTx/>
                <a:uFillTx/>
                <a:latin typeface="Franklin Gothic Book"/>
                <a:ea typeface="+mn-ea"/>
                <a:cs typeface="Franklin Gothic Book"/>
              </a:rPr>
              <a:t>Critical Skills for Internal and External Consultants</a:t>
            </a:r>
            <a:endParaRPr kumimoji="0" lang="en-US" sz="3200" b="0" i="1"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11</a:t>
            </a:fld>
            <a:endParaRPr lang="en-US" dirty="0"/>
          </a:p>
        </p:txBody>
      </p:sp>
      <p:grpSp>
        <p:nvGrpSpPr>
          <p:cNvPr id="11" name="Group 10"/>
          <p:cNvGrpSpPr/>
          <p:nvPr/>
        </p:nvGrpSpPr>
        <p:grpSpPr>
          <a:xfrm>
            <a:off x="5474568" y="1732053"/>
            <a:ext cx="3502152" cy="3490732"/>
            <a:chOff x="4930766" y="1704310"/>
            <a:chExt cx="3502152" cy="3490732"/>
          </a:xfrm>
        </p:grpSpPr>
        <p:grpSp>
          <p:nvGrpSpPr>
            <p:cNvPr id="12" name="Group 36"/>
            <p:cNvGrpSpPr/>
            <p:nvPr/>
          </p:nvGrpSpPr>
          <p:grpSpPr>
            <a:xfrm>
              <a:off x="4930766" y="1704310"/>
              <a:ext cx="3502152" cy="3490732"/>
              <a:chOff x="4930766" y="1704310"/>
              <a:chExt cx="3502152" cy="3490732"/>
            </a:xfrm>
          </p:grpSpPr>
          <p:grpSp>
            <p:nvGrpSpPr>
              <p:cNvPr id="23" name="Group 32"/>
              <p:cNvGrpSpPr/>
              <p:nvPr/>
            </p:nvGrpSpPr>
            <p:grpSpPr>
              <a:xfrm>
                <a:off x="4942429" y="1710263"/>
                <a:ext cx="3478826" cy="3478826"/>
                <a:chOff x="4951586" y="1711625"/>
                <a:chExt cx="3478826" cy="3478826"/>
              </a:xfrm>
            </p:grpSpPr>
            <p:grpSp>
              <p:nvGrpSpPr>
                <p:cNvPr id="31" name="Group 31"/>
                <p:cNvGrpSpPr/>
                <p:nvPr/>
              </p:nvGrpSpPr>
              <p:grpSpPr>
                <a:xfrm>
                  <a:off x="4951586" y="1711625"/>
                  <a:ext cx="3478826" cy="3478826"/>
                  <a:chOff x="4941815" y="1699719"/>
                  <a:chExt cx="3478826" cy="3478826"/>
                </a:xfrm>
              </p:grpSpPr>
              <p:sp>
                <p:nvSpPr>
                  <p:cNvPr id="35" name="Pie 34"/>
                  <p:cNvSpPr/>
                  <p:nvPr/>
                </p:nvSpPr>
                <p:spPr>
                  <a:xfrm>
                    <a:off x="4941815" y="1699719"/>
                    <a:ext cx="3478826" cy="3478826"/>
                  </a:xfrm>
                  <a:prstGeom prst="pie">
                    <a:avLst>
                      <a:gd name="adj1" fmla="val 10789398"/>
                      <a:gd name="adj2" fmla="val 16200000"/>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Pie 35"/>
                  <p:cNvSpPr/>
                  <p:nvPr/>
                </p:nvSpPr>
                <p:spPr>
                  <a:xfrm flipH="1">
                    <a:off x="4941815" y="1699719"/>
                    <a:ext cx="3478826" cy="3478826"/>
                  </a:xfrm>
                  <a:prstGeom prst="pie">
                    <a:avLst>
                      <a:gd name="adj1" fmla="val 10789398"/>
                      <a:gd name="adj2" fmla="val 16200000"/>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4951586" y="1711625"/>
                  <a:ext cx="3478826" cy="3478826"/>
                  <a:chOff x="4961357" y="1723531"/>
                  <a:chExt cx="3478826" cy="3478826"/>
                </a:xfrm>
              </p:grpSpPr>
              <p:sp>
                <p:nvSpPr>
                  <p:cNvPr id="33" name="Pie 21"/>
                  <p:cNvSpPr/>
                  <p:nvPr/>
                </p:nvSpPr>
                <p:spPr>
                  <a:xfrm flipH="1" flipV="1">
                    <a:off x="4961357" y="1723531"/>
                    <a:ext cx="3478826" cy="3478826"/>
                  </a:xfrm>
                  <a:prstGeom prst="pie">
                    <a:avLst>
                      <a:gd name="adj1" fmla="val 10789398"/>
                      <a:gd name="adj2" fmla="val 16200000"/>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Pie 33"/>
                  <p:cNvSpPr/>
                  <p:nvPr/>
                </p:nvSpPr>
                <p:spPr>
                  <a:xfrm flipV="1">
                    <a:off x="4961357" y="1723531"/>
                    <a:ext cx="3478826" cy="3478826"/>
                  </a:xfrm>
                  <a:prstGeom prst="pie">
                    <a:avLst>
                      <a:gd name="adj1" fmla="val 10789398"/>
                      <a:gd name="adj2" fmla="val 16200000"/>
                    </a:avLst>
                  </a:prstGeom>
                  <a:solidFill>
                    <a:schemeClr val="tx1">
                      <a:lumMod val="50000"/>
                      <a:lumOff val="50000"/>
                    </a:schemeClr>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4" name="Group 27"/>
              <p:cNvGrpSpPr/>
              <p:nvPr/>
            </p:nvGrpSpPr>
            <p:grpSpPr>
              <a:xfrm>
                <a:off x="4930766" y="1704310"/>
                <a:ext cx="3502152" cy="3490732"/>
                <a:chOff x="4930766" y="1711625"/>
                <a:chExt cx="3502152" cy="3490732"/>
              </a:xfrm>
            </p:grpSpPr>
            <p:cxnSp>
              <p:nvCxnSpPr>
                <p:cNvPr id="25" name="Straight Connector 24"/>
                <p:cNvCxnSpPr/>
                <p:nvPr/>
              </p:nvCxnSpPr>
              <p:spPr>
                <a:xfrm>
                  <a:off x="6647776" y="1711625"/>
                  <a:ext cx="25380" cy="349073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6" name="Group 26"/>
                <p:cNvGrpSpPr/>
                <p:nvPr/>
              </p:nvGrpSpPr>
              <p:grpSpPr>
                <a:xfrm>
                  <a:off x="4930766" y="2754510"/>
                  <a:ext cx="3502152" cy="1336781"/>
                  <a:chOff x="4930766" y="2772816"/>
                  <a:chExt cx="3502152" cy="1336781"/>
                </a:xfrm>
              </p:grpSpPr>
              <p:cxnSp>
                <p:nvCxnSpPr>
                  <p:cNvPr id="27" name="Straight Connector 13"/>
                  <p:cNvCxnSpPr/>
                  <p:nvPr/>
                </p:nvCxnSpPr>
                <p:spPr>
                  <a:xfrm rot="16200000">
                    <a:off x="6681842" y="1690131"/>
                    <a:ext cx="0" cy="350215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8" name="Group 25"/>
                  <p:cNvGrpSpPr/>
                  <p:nvPr/>
                </p:nvGrpSpPr>
                <p:grpSpPr>
                  <a:xfrm>
                    <a:off x="5727832" y="2772816"/>
                    <a:ext cx="1874503" cy="1336781"/>
                    <a:chOff x="5734185" y="2772816"/>
                    <a:chExt cx="1874503" cy="1336781"/>
                  </a:xfrm>
                </p:grpSpPr>
                <p:sp>
                  <p:nvSpPr>
                    <p:cNvPr id="29" name="Oval 23"/>
                    <p:cNvSpPr/>
                    <p:nvPr/>
                  </p:nvSpPr>
                  <p:spPr>
                    <a:xfrm>
                      <a:off x="6003046" y="2772816"/>
                      <a:ext cx="1336781" cy="13367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Franklin Gothic Book" pitchFamily="34" charset="0"/>
                      </a:endParaRPr>
                    </a:p>
                  </p:txBody>
                </p:sp>
                <p:sp>
                  <p:nvSpPr>
                    <p:cNvPr id="30" name="TextBox 24"/>
                    <p:cNvSpPr txBox="1"/>
                    <p:nvPr/>
                  </p:nvSpPr>
                  <p:spPr>
                    <a:xfrm>
                      <a:off x="5734185" y="2954458"/>
                      <a:ext cx="1874503" cy="830997"/>
                    </a:xfrm>
                    <a:prstGeom prst="rect">
                      <a:avLst/>
                    </a:prstGeom>
                    <a:noFill/>
                  </p:spPr>
                  <p:txBody>
                    <a:bodyPr wrap="square" rtlCol="0">
                      <a:spAutoFit/>
                    </a:bodyPr>
                    <a:lstStyle/>
                    <a:p>
                      <a:pPr algn="ctr"/>
                      <a:r>
                        <a:rPr lang="en-US" sz="1600" dirty="0" smtClean="0">
                          <a:solidFill>
                            <a:schemeClr val="accent2"/>
                          </a:solidFill>
                          <a:latin typeface="Franklin Gothic Book" pitchFamily="34" charset="0"/>
                        </a:rPr>
                        <a:t>Client</a:t>
                      </a:r>
                    </a:p>
                    <a:p>
                      <a:pPr algn="ctr"/>
                      <a:r>
                        <a:rPr lang="en-US" sz="1600" dirty="0" smtClean="0">
                          <a:solidFill>
                            <a:schemeClr val="accent2"/>
                          </a:solidFill>
                          <a:latin typeface="Franklin Gothic Book" pitchFamily="34" charset="0"/>
                        </a:rPr>
                        <a:t>Relationship</a:t>
                      </a:r>
                    </a:p>
                    <a:p>
                      <a:pPr algn="ctr"/>
                      <a:r>
                        <a:rPr lang="en-US" sz="1600" dirty="0" smtClean="0">
                          <a:solidFill>
                            <a:schemeClr val="accent2"/>
                          </a:solidFill>
                          <a:latin typeface="Franklin Gothic Book" pitchFamily="34" charset="0"/>
                        </a:rPr>
                        <a:t>Management</a:t>
                      </a:r>
                      <a:endParaRPr lang="en-US" sz="1600" dirty="0">
                        <a:solidFill>
                          <a:schemeClr val="accent2"/>
                        </a:solidFill>
                        <a:latin typeface="Franklin Gothic Book" pitchFamily="34" charset="0"/>
                      </a:endParaRPr>
                    </a:p>
                  </p:txBody>
                </p:sp>
              </p:grpSp>
            </p:grpSp>
          </p:grpSp>
        </p:grpSp>
        <p:grpSp>
          <p:nvGrpSpPr>
            <p:cNvPr id="13" name="Group 28"/>
            <p:cNvGrpSpPr/>
            <p:nvPr/>
          </p:nvGrpSpPr>
          <p:grpSpPr>
            <a:xfrm>
              <a:off x="6241499" y="1872438"/>
              <a:ext cx="880865" cy="3110808"/>
              <a:chOff x="6241499" y="1872438"/>
              <a:chExt cx="880865" cy="3110808"/>
            </a:xfrm>
          </p:grpSpPr>
          <p:sp>
            <p:nvSpPr>
              <p:cNvPr id="19" name="Oval 18"/>
              <p:cNvSpPr/>
              <p:nvPr/>
            </p:nvSpPr>
            <p:spPr>
              <a:xfrm>
                <a:off x="6811734" y="4672616"/>
                <a:ext cx="310630" cy="3106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3">
                        <a:lumMod val="60000"/>
                        <a:lumOff val="40000"/>
                      </a:schemeClr>
                    </a:solidFill>
                  </a:rPr>
                  <a:t>3</a:t>
                </a:r>
                <a:endParaRPr lang="en-US" sz="7200" b="1" dirty="0">
                  <a:solidFill>
                    <a:schemeClr val="accent3">
                      <a:lumMod val="60000"/>
                      <a:lumOff val="40000"/>
                    </a:schemeClr>
                  </a:solidFill>
                </a:endParaRPr>
              </a:p>
            </p:txBody>
          </p:sp>
          <p:sp>
            <p:nvSpPr>
              <p:cNvPr id="20" name="Oval 19"/>
              <p:cNvSpPr/>
              <p:nvPr/>
            </p:nvSpPr>
            <p:spPr>
              <a:xfrm>
                <a:off x="6241499" y="4672616"/>
                <a:ext cx="310630" cy="31063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bg1">
                        <a:lumMod val="65000"/>
                      </a:schemeClr>
                    </a:solidFill>
                  </a:rPr>
                  <a:t>4</a:t>
                </a:r>
                <a:endParaRPr lang="en-US" sz="7200" b="1" dirty="0">
                  <a:solidFill>
                    <a:schemeClr val="bg1">
                      <a:lumMod val="65000"/>
                    </a:schemeClr>
                  </a:solidFill>
                </a:endParaRPr>
              </a:p>
            </p:txBody>
          </p:sp>
          <p:sp>
            <p:nvSpPr>
              <p:cNvPr id="21" name="Oval 20"/>
              <p:cNvSpPr/>
              <p:nvPr/>
            </p:nvSpPr>
            <p:spPr>
              <a:xfrm>
                <a:off x="6241499"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4">
                        <a:lumMod val="40000"/>
                        <a:lumOff val="60000"/>
                      </a:schemeClr>
                    </a:solidFill>
                  </a:rPr>
                  <a:t>1</a:t>
                </a:r>
                <a:endParaRPr lang="en-US" sz="7200" b="1" dirty="0">
                  <a:solidFill>
                    <a:schemeClr val="accent4">
                      <a:lumMod val="40000"/>
                      <a:lumOff val="60000"/>
                    </a:schemeClr>
                  </a:solidFill>
                </a:endParaRPr>
              </a:p>
            </p:txBody>
          </p:sp>
          <p:sp>
            <p:nvSpPr>
              <p:cNvPr id="22" name="Oval 21"/>
              <p:cNvSpPr/>
              <p:nvPr/>
            </p:nvSpPr>
            <p:spPr>
              <a:xfrm>
                <a:off x="6811734"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rgbClr val="FFC000"/>
                    </a:solidFill>
                  </a:rPr>
                  <a:t>2</a:t>
                </a:r>
                <a:endParaRPr lang="en-US" sz="7200" b="1" dirty="0">
                  <a:solidFill>
                    <a:srgbClr val="FFC000"/>
                  </a:solidFill>
                </a:endParaRPr>
              </a:p>
            </p:txBody>
          </p:sp>
        </p:grpSp>
        <p:grpSp>
          <p:nvGrpSpPr>
            <p:cNvPr id="14" name="Group 29"/>
            <p:cNvGrpSpPr/>
            <p:nvPr/>
          </p:nvGrpSpPr>
          <p:grpSpPr>
            <a:xfrm>
              <a:off x="4996080" y="2282041"/>
              <a:ext cx="3210170" cy="2279864"/>
              <a:chOff x="4996080" y="2282041"/>
              <a:chExt cx="3210170" cy="2279864"/>
            </a:xfrm>
          </p:grpSpPr>
          <p:sp>
            <p:nvSpPr>
              <p:cNvPr id="15" name="TextBox 14"/>
              <p:cNvSpPr txBox="1"/>
              <p:nvPr/>
            </p:nvSpPr>
            <p:spPr>
              <a:xfrm>
                <a:off x="6828635"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Prepare to Execute</a:t>
                </a:r>
                <a:endParaRPr lang="en-US" sz="2000" b="1" dirty="0">
                  <a:solidFill>
                    <a:schemeClr val="bg1"/>
                  </a:solidFill>
                  <a:latin typeface="Franklin Gothic Book" pitchFamily="34" charset="0"/>
                </a:endParaRPr>
              </a:p>
            </p:txBody>
          </p:sp>
          <p:sp>
            <p:nvSpPr>
              <p:cNvPr id="16" name="TextBox 15"/>
              <p:cNvSpPr txBox="1"/>
              <p:nvPr/>
            </p:nvSpPr>
            <p:spPr>
              <a:xfrm>
                <a:off x="6833335" y="3854019"/>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Execute the Project</a:t>
                </a:r>
                <a:endParaRPr lang="en-US" sz="2000" b="1" dirty="0">
                  <a:solidFill>
                    <a:schemeClr val="bg1"/>
                  </a:solidFill>
                  <a:latin typeface="Franklin Gothic Book" pitchFamily="34" charset="0"/>
                </a:endParaRPr>
              </a:p>
            </p:txBody>
          </p:sp>
          <p:sp>
            <p:nvSpPr>
              <p:cNvPr id="17" name="TextBox 16"/>
              <p:cNvSpPr txBox="1"/>
              <p:nvPr/>
            </p:nvSpPr>
            <p:spPr>
              <a:xfrm>
                <a:off x="5087971"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Define</a:t>
                </a:r>
              </a:p>
              <a:p>
                <a:pPr algn="ctr"/>
                <a:r>
                  <a:rPr lang="en-US" sz="2000" b="1" dirty="0" smtClean="0">
                    <a:solidFill>
                      <a:schemeClr val="bg1"/>
                    </a:solidFill>
                    <a:latin typeface="Franklin Gothic Book" pitchFamily="34" charset="0"/>
                  </a:rPr>
                  <a:t>the Need</a:t>
                </a:r>
                <a:endParaRPr lang="en-US" sz="2000" b="1" dirty="0">
                  <a:solidFill>
                    <a:schemeClr val="bg1"/>
                  </a:solidFill>
                  <a:latin typeface="Franklin Gothic Book" pitchFamily="34" charset="0"/>
                </a:endParaRPr>
              </a:p>
            </p:txBody>
          </p:sp>
          <p:sp>
            <p:nvSpPr>
              <p:cNvPr id="18" name="TextBox 17"/>
              <p:cNvSpPr txBox="1"/>
              <p:nvPr/>
            </p:nvSpPr>
            <p:spPr>
              <a:xfrm>
                <a:off x="4996080" y="3854019"/>
                <a:ext cx="1651696"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Review</a:t>
                </a:r>
              </a:p>
              <a:p>
                <a:pPr algn="ctr"/>
                <a:r>
                  <a:rPr lang="en-US" sz="2000" b="1" dirty="0" smtClean="0">
                    <a:solidFill>
                      <a:schemeClr val="bg1"/>
                    </a:solidFill>
                    <a:latin typeface="Franklin Gothic Book" pitchFamily="34" charset="0"/>
                  </a:rPr>
                  <a:t>&amp; Assess</a:t>
                </a:r>
                <a:endParaRPr lang="en-US" sz="2000" b="1" dirty="0">
                  <a:solidFill>
                    <a:schemeClr val="bg1"/>
                  </a:solidFill>
                  <a:latin typeface="Franklin Gothic Book" pitchFamily="34" charset="0"/>
                </a:endParaRPr>
              </a:p>
            </p:txBody>
          </p:sp>
        </p:grpSp>
      </p:grpSp>
      <p:sp>
        <p:nvSpPr>
          <p:cNvPr id="39" name="Title 1"/>
          <p:cNvSpPr>
            <a:spLocks noGrp="1"/>
          </p:cNvSpPr>
          <p:nvPr>
            <p:ph type="title"/>
          </p:nvPr>
        </p:nvSpPr>
        <p:spPr>
          <a:xfrm>
            <a:off x="783390" y="132198"/>
            <a:ext cx="8071290" cy="1143000"/>
          </a:xfrm>
        </p:spPr>
        <p:txBody>
          <a:bodyPr>
            <a:noAutofit/>
          </a:bodyPr>
          <a:lstStyle/>
          <a:p>
            <a:r>
              <a:rPr lang="en-US" sz="4000" dirty="0" smtClean="0"/>
              <a:t>C. The Leadership Strategies Model</a:t>
            </a:r>
            <a:endParaRPr lang="en-US" sz="4000" dirty="0"/>
          </a:p>
        </p:txBody>
      </p:sp>
    </p:spTree>
    <p:extLst>
      <p:ext uri="{BB962C8B-B14F-4D97-AF65-F5344CB8AC3E}">
        <p14:creationId xmlns:p14="http://schemas.microsoft.com/office/powerpoint/2010/main" val="2013853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4</a:t>
            </a:r>
          </a:p>
        </p:txBody>
      </p:sp>
      <p:sp>
        <p:nvSpPr>
          <p:cNvPr id="8" name="TextBox 7"/>
          <p:cNvSpPr txBox="1"/>
          <p:nvPr/>
        </p:nvSpPr>
        <p:spPr>
          <a:xfrm>
            <a:off x="8754150" y="349228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10" name="Content Placeholder 2"/>
          <p:cNvSpPr txBox="1">
            <a:spLocks/>
          </p:cNvSpPr>
          <p:nvPr/>
        </p:nvSpPr>
        <p:spPr bwMode="auto">
          <a:xfrm>
            <a:off x="783389" y="2541319"/>
            <a:ext cx="4833639" cy="38150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20000"/>
              </a:spcBef>
              <a:spcAft>
                <a:spcPct val="0"/>
              </a:spcAft>
              <a:buClr>
                <a:srgbClr val="99AB21"/>
              </a:buClr>
              <a:buSzTx/>
              <a:buFont typeface="Arial" pitchFamily="34" charset="0"/>
              <a:buNone/>
              <a:tabLst/>
              <a:defRPr/>
            </a:pPr>
            <a:r>
              <a:rPr kumimoji="0" lang="en-US" sz="3200" b="1" i="0" u="none" strike="noStrike" kern="1200" cap="none" spc="0" normalizeH="0" baseline="0" noProof="0" dirty="0" smtClean="0">
                <a:ln>
                  <a:noFill/>
                </a:ln>
                <a:solidFill>
                  <a:srgbClr val="00467F"/>
                </a:solidFill>
                <a:effectLst/>
                <a:uLnTx/>
                <a:uFillTx/>
                <a:latin typeface="Franklin Gothic Book"/>
                <a:ea typeface="+mn-ea"/>
                <a:cs typeface="Franklin Gothic Book"/>
              </a:rPr>
              <a:t>The Facilitative Consultant</a:t>
            </a:r>
          </a:p>
          <a:p>
            <a:pPr marL="0" marR="0" lvl="0" indent="0" algn="l" defTabSz="457200" rtl="0" eaLnBrk="0" fontAlgn="base" latinLnBrk="0" hangingPunct="0">
              <a:lnSpc>
                <a:spcPct val="100000"/>
              </a:lnSpc>
              <a:spcBef>
                <a:spcPct val="20000"/>
              </a:spcBef>
              <a:spcAft>
                <a:spcPct val="0"/>
              </a:spcAft>
              <a:buClr>
                <a:srgbClr val="99AB21"/>
              </a:buClr>
              <a:buSzTx/>
              <a:buFont typeface="Arial" pitchFamily="34" charset="0"/>
              <a:buNone/>
              <a:tabLst/>
              <a:defRPr/>
            </a:pPr>
            <a:r>
              <a:rPr kumimoji="0" lang="en-US" sz="3200" b="0" i="1" u="none" strike="noStrike" kern="1200" cap="none" spc="0" normalizeH="0" baseline="0" noProof="0" dirty="0" smtClean="0">
                <a:ln>
                  <a:noFill/>
                </a:ln>
                <a:solidFill>
                  <a:srgbClr val="00467F"/>
                </a:solidFill>
                <a:effectLst/>
                <a:uLnTx/>
                <a:uFillTx/>
                <a:latin typeface="Franklin Gothic Book"/>
                <a:ea typeface="+mn-ea"/>
                <a:cs typeface="Franklin Gothic Book"/>
              </a:rPr>
              <a:t>Critical Skills for Internal and External Consultants</a:t>
            </a:r>
            <a:endParaRPr kumimoji="0" lang="en-US" sz="3200" b="0" i="1"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12</a:t>
            </a:fld>
            <a:endParaRPr lang="en-US" dirty="0"/>
          </a:p>
        </p:txBody>
      </p:sp>
      <p:grpSp>
        <p:nvGrpSpPr>
          <p:cNvPr id="11" name="Group 10"/>
          <p:cNvGrpSpPr/>
          <p:nvPr/>
        </p:nvGrpSpPr>
        <p:grpSpPr>
          <a:xfrm>
            <a:off x="5474568" y="1732053"/>
            <a:ext cx="3502152" cy="3490732"/>
            <a:chOff x="4930766" y="1704310"/>
            <a:chExt cx="3502152" cy="3490732"/>
          </a:xfrm>
        </p:grpSpPr>
        <p:grpSp>
          <p:nvGrpSpPr>
            <p:cNvPr id="12" name="Group 36"/>
            <p:cNvGrpSpPr/>
            <p:nvPr/>
          </p:nvGrpSpPr>
          <p:grpSpPr>
            <a:xfrm>
              <a:off x="4930766" y="1704310"/>
              <a:ext cx="3502152" cy="3490732"/>
              <a:chOff x="4930766" y="1704310"/>
              <a:chExt cx="3502152" cy="3490732"/>
            </a:xfrm>
          </p:grpSpPr>
          <p:grpSp>
            <p:nvGrpSpPr>
              <p:cNvPr id="23" name="Group 32"/>
              <p:cNvGrpSpPr/>
              <p:nvPr/>
            </p:nvGrpSpPr>
            <p:grpSpPr>
              <a:xfrm>
                <a:off x="4942429" y="1710263"/>
                <a:ext cx="3478826" cy="3478826"/>
                <a:chOff x="4951586" y="1711625"/>
                <a:chExt cx="3478826" cy="3478826"/>
              </a:xfrm>
            </p:grpSpPr>
            <p:grpSp>
              <p:nvGrpSpPr>
                <p:cNvPr id="31" name="Group 31"/>
                <p:cNvGrpSpPr/>
                <p:nvPr/>
              </p:nvGrpSpPr>
              <p:grpSpPr>
                <a:xfrm>
                  <a:off x="4951586" y="1711625"/>
                  <a:ext cx="3478826" cy="3478826"/>
                  <a:chOff x="4941815" y="1699719"/>
                  <a:chExt cx="3478826" cy="3478826"/>
                </a:xfrm>
              </p:grpSpPr>
              <p:sp>
                <p:nvSpPr>
                  <p:cNvPr id="35" name="Pie 34"/>
                  <p:cNvSpPr/>
                  <p:nvPr/>
                </p:nvSpPr>
                <p:spPr>
                  <a:xfrm>
                    <a:off x="4941815" y="1699719"/>
                    <a:ext cx="3478826" cy="3478826"/>
                  </a:xfrm>
                  <a:prstGeom prst="pie">
                    <a:avLst>
                      <a:gd name="adj1" fmla="val 10789398"/>
                      <a:gd name="adj2" fmla="val 16200000"/>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Pie 35"/>
                  <p:cNvSpPr/>
                  <p:nvPr/>
                </p:nvSpPr>
                <p:spPr>
                  <a:xfrm flipH="1">
                    <a:off x="4941815" y="1699719"/>
                    <a:ext cx="3478826" cy="3478826"/>
                  </a:xfrm>
                  <a:prstGeom prst="pie">
                    <a:avLst>
                      <a:gd name="adj1" fmla="val 10789398"/>
                      <a:gd name="adj2" fmla="val 16200000"/>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4951586" y="1711625"/>
                  <a:ext cx="3478826" cy="3478826"/>
                  <a:chOff x="4961357" y="1723531"/>
                  <a:chExt cx="3478826" cy="3478826"/>
                </a:xfrm>
              </p:grpSpPr>
              <p:sp>
                <p:nvSpPr>
                  <p:cNvPr id="33" name="Pie 21"/>
                  <p:cNvSpPr/>
                  <p:nvPr/>
                </p:nvSpPr>
                <p:spPr>
                  <a:xfrm flipH="1" flipV="1">
                    <a:off x="4961357" y="1723531"/>
                    <a:ext cx="3478826" cy="3478826"/>
                  </a:xfrm>
                  <a:prstGeom prst="pie">
                    <a:avLst>
                      <a:gd name="adj1" fmla="val 10789398"/>
                      <a:gd name="adj2" fmla="val 16200000"/>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Pie 33"/>
                  <p:cNvSpPr/>
                  <p:nvPr/>
                </p:nvSpPr>
                <p:spPr>
                  <a:xfrm flipV="1">
                    <a:off x="4961357" y="1723531"/>
                    <a:ext cx="3478826" cy="3478826"/>
                  </a:xfrm>
                  <a:prstGeom prst="pie">
                    <a:avLst>
                      <a:gd name="adj1" fmla="val 10789398"/>
                      <a:gd name="adj2" fmla="val 16200000"/>
                    </a:avLst>
                  </a:prstGeom>
                  <a:solidFill>
                    <a:schemeClr val="tx1">
                      <a:lumMod val="50000"/>
                      <a:lumOff val="50000"/>
                    </a:schemeClr>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4" name="Group 27"/>
              <p:cNvGrpSpPr/>
              <p:nvPr/>
            </p:nvGrpSpPr>
            <p:grpSpPr>
              <a:xfrm>
                <a:off x="4930766" y="1704310"/>
                <a:ext cx="3502152" cy="3490732"/>
                <a:chOff x="4930766" y="1711625"/>
                <a:chExt cx="3502152" cy="3490732"/>
              </a:xfrm>
            </p:grpSpPr>
            <p:cxnSp>
              <p:nvCxnSpPr>
                <p:cNvPr id="25" name="Straight Connector 24"/>
                <p:cNvCxnSpPr/>
                <p:nvPr/>
              </p:nvCxnSpPr>
              <p:spPr>
                <a:xfrm>
                  <a:off x="6647776" y="1711625"/>
                  <a:ext cx="25380" cy="349073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6" name="Group 26"/>
                <p:cNvGrpSpPr/>
                <p:nvPr/>
              </p:nvGrpSpPr>
              <p:grpSpPr>
                <a:xfrm>
                  <a:off x="4930766" y="2754510"/>
                  <a:ext cx="3502152" cy="1336781"/>
                  <a:chOff x="4930766" y="2772816"/>
                  <a:chExt cx="3502152" cy="1336781"/>
                </a:xfrm>
              </p:grpSpPr>
              <p:cxnSp>
                <p:nvCxnSpPr>
                  <p:cNvPr id="27" name="Straight Connector 13"/>
                  <p:cNvCxnSpPr/>
                  <p:nvPr/>
                </p:nvCxnSpPr>
                <p:spPr>
                  <a:xfrm rot="16200000">
                    <a:off x="6681842" y="1690131"/>
                    <a:ext cx="0" cy="350215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8" name="Group 25"/>
                  <p:cNvGrpSpPr/>
                  <p:nvPr/>
                </p:nvGrpSpPr>
                <p:grpSpPr>
                  <a:xfrm>
                    <a:off x="5727832" y="2772816"/>
                    <a:ext cx="1874503" cy="1336781"/>
                    <a:chOff x="5734185" y="2772816"/>
                    <a:chExt cx="1874503" cy="1336781"/>
                  </a:xfrm>
                </p:grpSpPr>
                <p:sp>
                  <p:nvSpPr>
                    <p:cNvPr id="29" name="Oval 23"/>
                    <p:cNvSpPr/>
                    <p:nvPr/>
                  </p:nvSpPr>
                  <p:spPr>
                    <a:xfrm>
                      <a:off x="6003046" y="2772816"/>
                      <a:ext cx="1336781" cy="13367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Franklin Gothic Book" pitchFamily="34" charset="0"/>
                      </a:endParaRPr>
                    </a:p>
                  </p:txBody>
                </p:sp>
                <p:sp>
                  <p:nvSpPr>
                    <p:cNvPr id="30" name="TextBox 24"/>
                    <p:cNvSpPr txBox="1"/>
                    <p:nvPr/>
                  </p:nvSpPr>
                  <p:spPr>
                    <a:xfrm>
                      <a:off x="5734185" y="2954458"/>
                      <a:ext cx="1874503" cy="830997"/>
                    </a:xfrm>
                    <a:prstGeom prst="rect">
                      <a:avLst/>
                    </a:prstGeom>
                    <a:noFill/>
                  </p:spPr>
                  <p:txBody>
                    <a:bodyPr wrap="square" rtlCol="0">
                      <a:spAutoFit/>
                    </a:bodyPr>
                    <a:lstStyle/>
                    <a:p>
                      <a:pPr algn="ctr"/>
                      <a:r>
                        <a:rPr lang="en-US" sz="1600" dirty="0" smtClean="0">
                          <a:solidFill>
                            <a:schemeClr val="accent2"/>
                          </a:solidFill>
                          <a:latin typeface="Franklin Gothic Book" pitchFamily="34" charset="0"/>
                        </a:rPr>
                        <a:t>Client</a:t>
                      </a:r>
                    </a:p>
                    <a:p>
                      <a:pPr algn="ctr"/>
                      <a:r>
                        <a:rPr lang="en-US" sz="1600" dirty="0" smtClean="0">
                          <a:solidFill>
                            <a:schemeClr val="accent2"/>
                          </a:solidFill>
                          <a:latin typeface="Franklin Gothic Book" pitchFamily="34" charset="0"/>
                        </a:rPr>
                        <a:t>Relationship</a:t>
                      </a:r>
                    </a:p>
                    <a:p>
                      <a:pPr algn="ctr"/>
                      <a:r>
                        <a:rPr lang="en-US" sz="1600" dirty="0" smtClean="0">
                          <a:solidFill>
                            <a:schemeClr val="accent2"/>
                          </a:solidFill>
                          <a:latin typeface="Franklin Gothic Book" pitchFamily="34" charset="0"/>
                        </a:rPr>
                        <a:t>Management</a:t>
                      </a:r>
                      <a:endParaRPr lang="en-US" sz="1600" dirty="0">
                        <a:solidFill>
                          <a:schemeClr val="accent2"/>
                        </a:solidFill>
                        <a:latin typeface="Franklin Gothic Book" pitchFamily="34" charset="0"/>
                      </a:endParaRPr>
                    </a:p>
                  </p:txBody>
                </p:sp>
              </p:grpSp>
            </p:grpSp>
          </p:grpSp>
        </p:grpSp>
        <p:grpSp>
          <p:nvGrpSpPr>
            <p:cNvPr id="13" name="Group 28"/>
            <p:cNvGrpSpPr/>
            <p:nvPr/>
          </p:nvGrpSpPr>
          <p:grpSpPr>
            <a:xfrm>
              <a:off x="6241499" y="1872438"/>
              <a:ext cx="880865" cy="3110808"/>
              <a:chOff x="6241499" y="1872438"/>
              <a:chExt cx="880865" cy="3110808"/>
            </a:xfrm>
          </p:grpSpPr>
          <p:sp>
            <p:nvSpPr>
              <p:cNvPr id="19" name="Oval 18"/>
              <p:cNvSpPr/>
              <p:nvPr/>
            </p:nvSpPr>
            <p:spPr>
              <a:xfrm>
                <a:off x="6811734" y="4672616"/>
                <a:ext cx="310630" cy="3106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3">
                        <a:lumMod val="60000"/>
                        <a:lumOff val="40000"/>
                      </a:schemeClr>
                    </a:solidFill>
                  </a:rPr>
                  <a:t>3</a:t>
                </a:r>
                <a:endParaRPr lang="en-US" sz="7200" b="1" dirty="0">
                  <a:solidFill>
                    <a:schemeClr val="accent3">
                      <a:lumMod val="60000"/>
                      <a:lumOff val="40000"/>
                    </a:schemeClr>
                  </a:solidFill>
                </a:endParaRPr>
              </a:p>
            </p:txBody>
          </p:sp>
          <p:sp>
            <p:nvSpPr>
              <p:cNvPr id="20" name="Oval 19"/>
              <p:cNvSpPr/>
              <p:nvPr/>
            </p:nvSpPr>
            <p:spPr>
              <a:xfrm>
                <a:off x="6241499" y="4672616"/>
                <a:ext cx="310630" cy="31063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bg1">
                        <a:lumMod val="65000"/>
                      </a:schemeClr>
                    </a:solidFill>
                  </a:rPr>
                  <a:t>4</a:t>
                </a:r>
                <a:endParaRPr lang="en-US" sz="7200" b="1" dirty="0">
                  <a:solidFill>
                    <a:schemeClr val="bg1">
                      <a:lumMod val="65000"/>
                    </a:schemeClr>
                  </a:solidFill>
                </a:endParaRPr>
              </a:p>
            </p:txBody>
          </p:sp>
          <p:sp>
            <p:nvSpPr>
              <p:cNvPr id="21" name="Oval 20"/>
              <p:cNvSpPr/>
              <p:nvPr/>
            </p:nvSpPr>
            <p:spPr>
              <a:xfrm>
                <a:off x="6241499"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4">
                        <a:lumMod val="40000"/>
                        <a:lumOff val="60000"/>
                      </a:schemeClr>
                    </a:solidFill>
                  </a:rPr>
                  <a:t>1</a:t>
                </a:r>
                <a:endParaRPr lang="en-US" sz="7200" b="1" dirty="0">
                  <a:solidFill>
                    <a:schemeClr val="accent4">
                      <a:lumMod val="40000"/>
                      <a:lumOff val="60000"/>
                    </a:schemeClr>
                  </a:solidFill>
                </a:endParaRPr>
              </a:p>
            </p:txBody>
          </p:sp>
          <p:sp>
            <p:nvSpPr>
              <p:cNvPr id="22" name="Oval 21"/>
              <p:cNvSpPr/>
              <p:nvPr/>
            </p:nvSpPr>
            <p:spPr>
              <a:xfrm>
                <a:off x="6811734"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rgbClr val="FFC000"/>
                    </a:solidFill>
                  </a:rPr>
                  <a:t>2</a:t>
                </a:r>
                <a:endParaRPr lang="en-US" sz="7200" b="1" dirty="0">
                  <a:solidFill>
                    <a:srgbClr val="FFC000"/>
                  </a:solidFill>
                </a:endParaRPr>
              </a:p>
            </p:txBody>
          </p:sp>
        </p:grpSp>
        <p:grpSp>
          <p:nvGrpSpPr>
            <p:cNvPr id="14" name="Group 29"/>
            <p:cNvGrpSpPr/>
            <p:nvPr/>
          </p:nvGrpSpPr>
          <p:grpSpPr>
            <a:xfrm>
              <a:off x="4996080" y="2282041"/>
              <a:ext cx="3210170" cy="2279864"/>
              <a:chOff x="4996080" y="2282041"/>
              <a:chExt cx="3210170" cy="2279864"/>
            </a:xfrm>
          </p:grpSpPr>
          <p:sp>
            <p:nvSpPr>
              <p:cNvPr id="15" name="TextBox 14"/>
              <p:cNvSpPr txBox="1"/>
              <p:nvPr/>
            </p:nvSpPr>
            <p:spPr>
              <a:xfrm>
                <a:off x="6828635"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Prepare to Execute</a:t>
                </a:r>
                <a:endParaRPr lang="en-US" sz="2000" b="1" dirty="0">
                  <a:solidFill>
                    <a:schemeClr val="bg1"/>
                  </a:solidFill>
                  <a:latin typeface="Franklin Gothic Book" pitchFamily="34" charset="0"/>
                </a:endParaRPr>
              </a:p>
            </p:txBody>
          </p:sp>
          <p:sp>
            <p:nvSpPr>
              <p:cNvPr id="16" name="TextBox 15"/>
              <p:cNvSpPr txBox="1"/>
              <p:nvPr/>
            </p:nvSpPr>
            <p:spPr>
              <a:xfrm>
                <a:off x="6833335" y="3854019"/>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Execute the Project</a:t>
                </a:r>
                <a:endParaRPr lang="en-US" sz="2000" b="1" dirty="0">
                  <a:solidFill>
                    <a:schemeClr val="bg1"/>
                  </a:solidFill>
                  <a:latin typeface="Franklin Gothic Book" pitchFamily="34" charset="0"/>
                </a:endParaRPr>
              </a:p>
            </p:txBody>
          </p:sp>
          <p:sp>
            <p:nvSpPr>
              <p:cNvPr id="17" name="TextBox 16"/>
              <p:cNvSpPr txBox="1"/>
              <p:nvPr/>
            </p:nvSpPr>
            <p:spPr>
              <a:xfrm>
                <a:off x="5087971"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Define</a:t>
                </a:r>
              </a:p>
              <a:p>
                <a:pPr algn="ctr"/>
                <a:r>
                  <a:rPr lang="en-US" sz="2000" b="1" dirty="0" smtClean="0">
                    <a:solidFill>
                      <a:schemeClr val="bg1"/>
                    </a:solidFill>
                    <a:latin typeface="Franklin Gothic Book" pitchFamily="34" charset="0"/>
                  </a:rPr>
                  <a:t>the Need</a:t>
                </a:r>
                <a:endParaRPr lang="en-US" sz="2000" b="1" dirty="0">
                  <a:solidFill>
                    <a:schemeClr val="bg1"/>
                  </a:solidFill>
                  <a:latin typeface="Franklin Gothic Book" pitchFamily="34" charset="0"/>
                </a:endParaRPr>
              </a:p>
            </p:txBody>
          </p:sp>
          <p:sp>
            <p:nvSpPr>
              <p:cNvPr id="18" name="TextBox 17"/>
              <p:cNvSpPr txBox="1"/>
              <p:nvPr/>
            </p:nvSpPr>
            <p:spPr>
              <a:xfrm>
                <a:off x="4996080" y="3854019"/>
                <a:ext cx="1651696"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Review</a:t>
                </a:r>
              </a:p>
              <a:p>
                <a:pPr algn="ctr"/>
                <a:r>
                  <a:rPr lang="en-US" sz="2000" b="1" dirty="0" smtClean="0">
                    <a:solidFill>
                      <a:schemeClr val="bg1"/>
                    </a:solidFill>
                    <a:latin typeface="Franklin Gothic Book" pitchFamily="34" charset="0"/>
                  </a:rPr>
                  <a:t>&amp; Assess</a:t>
                </a:r>
                <a:endParaRPr lang="en-US" sz="2000" b="1" dirty="0">
                  <a:solidFill>
                    <a:schemeClr val="bg1"/>
                  </a:solidFill>
                  <a:latin typeface="Franklin Gothic Book" pitchFamily="34" charset="0"/>
                </a:endParaRPr>
              </a:p>
            </p:txBody>
          </p:sp>
        </p:grpSp>
      </p:grpSp>
      <p:sp>
        <p:nvSpPr>
          <p:cNvPr id="38" name="Title 1"/>
          <p:cNvSpPr>
            <a:spLocks noGrp="1"/>
          </p:cNvSpPr>
          <p:nvPr>
            <p:ph type="title"/>
          </p:nvPr>
        </p:nvSpPr>
        <p:spPr>
          <a:xfrm>
            <a:off x="783390" y="132198"/>
            <a:ext cx="8071290" cy="1143000"/>
          </a:xfrm>
        </p:spPr>
        <p:txBody>
          <a:bodyPr>
            <a:noAutofit/>
          </a:bodyPr>
          <a:lstStyle/>
          <a:p>
            <a:r>
              <a:rPr lang="en-US" sz="4000" dirty="0" smtClean="0"/>
              <a:t>C. The Leadership Strategies Model</a:t>
            </a:r>
            <a:endParaRPr lang="en-US" sz="4000" dirty="0"/>
          </a:p>
        </p:txBody>
      </p:sp>
    </p:spTree>
    <p:extLst>
      <p:ext uri="{BB962C8B-B14F-4D97-AF65-F5344CB8AC3E}">
        <p14:creationId xmlns:p14="http://schemas.microsoft.com/office/powerpoint/2010/main" val="1068133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8754150" y="3480414"/>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4</a:t>
            </a:r>
          </a:p>
        </p:txBody>
      </p:sp>
      <p:sp>
        <p:nvSpPr>
          <p:cNvPr id="9" name="Content Placeholder 2"/>
          <p:cNvSpPr>
            <a:spLocks noGrp="1"/>
          </p:cNvSpPr>
          <p:nvPr>
            <p:ph idx="1"/>
          </p:nvPr>
        </p:nvSpPr>
        <p:spPr>
          <a:xfrm>
            <a:off x="783389" y="2541319"/>
            <a:ext cx="4833639" cy="3815029"/>
          </a:xfrm>
        </p:spPr>
        <p:txBody>
          <a:bodyPr/>
          <a:lstStyle/>
          <a:p>
            <a:pPr marL="0" indent="0">
              <a:buNone/>
            </a:pPr>
            <a:r>
              <a:rPr lang="en-US" b="1" dirty="0" smtClean="0"/>
              <a:t>The Facilitative Consultant</a:t>
            </a:r>
          </a:p>
          <a:p>
            <a:pPr marL="0" indent="0">
              <a:buNone/>
            </a:pPr>
            <a:r>
              <a:rPr lang="en-US" i="1" dirty="0" smtClean="0"/>
              <a:t>Critical Skills for Internal and External Consultants</a:t>
            </a:r>
            <a:endParaRPr lang="en-US" i="1" dirty="0"/>
          </a:p>
        </p:txBody>
      </p:sp>
      <p:sp>
        <p:nvSpPr>
          <p:cNvPr id="8"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13</a:t>
            </a:fld>
            <a:endParaRPr lang="en-US" dirty="0"/>
          </a:p>
        </p:txBody>
      </p:sp>
      <p:grpSp>
        <p:nvGrpSpPr>
          <p:cNvPr id="10" name="Group 9"/>
          <p:cNvGrpSpPr/>
          <p:nvPr/>
        </p:nvGrpSpPr>
        <p:grpSpPr>
          <a:xfrm>
            <a:off x="5474568" y="1732053"/>
            <a:ext cx="3502152" cy="3490732"/>
            <a:chOff x="4930766" y="1704310"/>
            <a:chExt cx="3502152" cy="3490732"/>
          </a:xfrm>
        </p:grpSpPr>
        <p:grpSp>
          <p:nvGrpSpPr>
            <p:cNvPr id="11" name="Group 36"/>
            <p:cNvGrpSpPr/>
            <p:nvPr/>
          </p:nvGrpSpPr>
          <p:grpSpPr>
            <a:xfrm>
              <a:off x="4930766" y="1704310"/>
              <a:ext cx="3502152" cy="3490732"/>
              <a:chOff x="4930766" y="1704310"/>
              <a:chExt cx="3502152" cy="3490732"/>
            </a:xfrm>
          </p:grpSpPr>
          <p:grpSp>
            <p:nvGrpSpPr>
              <p:cNvPr id="22" name="Group 32"/>
              <p:cNvGrpSpPr/>
              <p:nvPr/>
            </p:nvGrpSpPr>
            <p:grpSpPr>
              <a:xfrm>
                <a:off x="4942429" y="1710263"/>
                <a:ext cx="3478826" cy="3478826"/>
                <a:chOff x="4951586" y="1711625"/>
                <a:chExt cx="3478826" cy="3478826"/>
              </a:xfrm>
            </p:grpSpPr>
            <p:grpSp>
              <p:nvGrpSpPr>
                <p:cNvPr id="30" name="Group 31"/>
                <p:cNvGrpSpPr/>
                <p:nvPr/>
              </p:nvGrpSpPr>
              <p:grpSpPr>
                <a:xfrm>
                  <a:off x="4951586" y="1711625"/>
                  <a:ext cx="3478826" cy="3478826"/>
                  <a:chOff x="4941815" y="1699719"/>
                  <a:chExt cx="3478826" cy="3478826"/>
                </a:xfrm>
              </p:grpSpPr>
              <p:sp>
                <p:nvSpPr>
                  <p:cNvPr id="34" name="Pie 33"/>
                  <p:cNvSpPr/>
                  <p:nvPr/>
                </p:nvSpPr>
                <p:spPr>
                  <a:xfrm>
                    <a:off x="4941815" y="1699719"/>
                    <a:ext cx="3478826" cy="3478826"/>
                  </a:xfrm>
                  <a:prstGeom prst="pie">
                    <a:avLst>
                      <a:gd name="adj1" fmla="val 10789398"/>
                      <a:gd name="adj2" fmla="val 16200000"/>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Pie 34"/>
                  <p:cNvSpPr/>
                  <p:nvPr/>
                </p:nvSpPr>
                <p:spPr>
                  <a:xfrm flipH="1">
                    <a:off x="4941815" y="1699719"/>
                    <a:ext cx="3478826" cy="3478826"/>
                  </a:xfrm>
                  <a:prstGeom prst="pie">
                    <a:avLst>
                      <a:gd name="adj1" fmla="val 10789398"/>
                      <a:gd name="adj2" fmla="val 16200000"/>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4951586" y="1711625"/>
                  <a:ext cx="3478826" cy="3478826"/>
                  <a:chOff x="4961357" y="1723531"/>
                  <a:chExt cx="3478826" cy="3478826"/>
                </a:xfrm>
              </p:grpSpPr>
              <p:sp>
                <p:nvSpPr>
                  <p:cNvPr id="32" name="Pie 21"/>
                  <p:cNvSpPr/>
                  <p:nvPr/>
                </p:nvSpPr>
                <p:spPr>
                  <a:xfrm flipH="1" flipV="1">
                    <a:off x="4961357" y="1723531"/>
                    <a:ext cx="3478826" cy="3478826"/>
                  </a:xfrm>
                  <a:prstGeom prst="pie">
                    <a:avLst>
                      <a:gd name="adj1" fmla="val 10789398"/>
                      <a:gd name="adj2" fmla="val 16200000"/>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Pie 32"/>
                  <p:cNvSpPr/>
                  <p:nvPr/>
                </p:nvSpPr>
                <p:spPr>
                  <a:xfrm flipV="1">
                    <a:off x="4961357" y="1723531"/>
                    <a:ext cx="3478826" cy="3478826"/>
                  </a:xfrm>
                  <a:prstGeom prst="pie">
                    <a:avLst>
                      <a:gd name="adj1" fmla="val 10789398"/>
                      <a:gd name="adj2" fmla="val 16200000"/>
                    </a:avLst>
                  </a:prstGeom>
                  <a:solidFill>
                    <a:schemeClr val="tx1">
                      <a:lumMod val="50000"/>
                      <a:lumOff val="50000"/>
                    </a:schemeClr>
                  </a:solidFill>
                  <a:ln w="762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3" name="Group 27"/>
              <p:cNvGrpSpPr/>
              <p:nvPr/>
            </p:nvGrpSpPr>
            <p:grpSpPr>
              <a:xfrm>
                <a:off x="4930766" y="1704310"/>
                <a:ext cx="3502152" cy="3490732"/>
                <a:chOff x="4930766" y="1711625"/>
                <a:chExt cx="3502152" cy="3490732"/>
              </a:xfrm>
            </p:grpSpPr>
            <p:cxnSp>
              <p:nvCxnSpPr>
                <p:cNvPr id="24" name="Straight Connector 23"/>
                <p:cNvCxnSpPr/>
                <p:nvPr/>
              </p:nvCxnSpPr>
              <p:spPr>
                <a:xfrm>
                  <a:off x="6647776" y="1711625"/>
                  <a:ext cx="25380" cy="349073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5" name="Group 26"/>
                <p:cNvGrpSpPr/>
                <p:nvPr/>
              </p:nvGrpSpPr>
              <p:grpSpPr>
                <a:xfrm>
                  <a:off x="4930766" y="2754510"/>
                  <a:ext cx="3502152" cy="1336781"/>
                  <a:chOff x="4930766" y="2772816"/>
                  <a:chExt cx="3502152" cy="1336781"/>
                </a:xfrm>
              </p:grpSpPr>
              <p:cxnSp>
                <p:nvCxnSpPr>
                  <p:cNvPr id="26" name="Straight Connector 13"/>
                  <p:cNvCxnSpPr/>
                  <p:nvPr/>
                </p:nvCxnSpPr>
                <p:spPr>
                  <a:xfrm rot="16200000">
                    <a:off x="6681842" y="1690131"/>
                    <a:ext cx="0" cy="350215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7" name="Group 25"/>
                  <p:cNvGrpSpPr/>
                  <p:nvPr/>
                </p:nvGrpSpPr>
                <p:grpSpPr>
                  <a:xfrm>
                    <a:off x="5727832" y="2772816"/>
                    <a:ext cx="1874503" cy="1336781"/>
                    <a:chOff x="5734185" y="2772816"/>
                    <a:chExt cx="1874503" cy="1336781"/>
                  </a:xfrm>
                </p:grpSpPr>
                <p:sp>
                  <p:nvSpPr>
                    <p:cNvPr id="28" name="Oval 23"/>
                    <p:cNvSpPr/>
                    <p:nvPr/>
                  </p:nvSpPr>
                  <p:spPr>
                    <a:xfrm>
                      <a:off x="6003046" y="2772816"/>
                      <a:ext cx="1336781" cy="13367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Franklin Gothic Book" pitchFamily="34" charset="0"/>
                      </a:endParaRPr>
                    </a:p>
                  </p:txBody>
                </p:sp>
                <p:sp>
                  <p:nvSpPr>
                    <p:cNvPr id="29" name="TextBox 24"/>
                    <p:cNvSpPr txBox="1"/>
                    <p:nvPr/>
                  </p:nvSpPr>
                  <p:spPr>
                    <a:xfrm>
                      <a:off x="5734185" y="2954458"/>
                      <a:ext cx="1874503" cy="830997"/>
                    </a:xfrm>
                    <a:prstGeom prst="rect">
                      <a:avLst/>
                    </a:prstGeom>
                    <a:noFill/>
                  </p:spPr>
                  <p:txBody>
                    <a:bodyPr wrap="square" rtlCol="0">
                      <a:spAutoFit/>
                    </a:bodyPr>
                    <a:lstStyle/>
                    <a:p>
                      <a:pPr algn="ctr"/>
                      <a:r>
                        <a:rPr lang="en-US" sz="1600" dirty="0" smtClean="0">
                          <a:solidFill>
                            <a:schemeClr val="accent2"/>
                          </a:solidFill>
                          <a:latin typeface="Franklin Gothic Book" pitchFamily="34" charset="0"/>
                        </a:rPr>
                        <a:t>Client</a:t>
                      </a:r>
                    </a:p>
                    <a:p>
                      <a:pPr algn="ctr"/>
                      <a:r>
                        <a:rPr lang="en-US" sz="1600" dirty="0" smtClean="0">
                          <a:solidFill>
                            <a:schemeClr val="accent2"/>
                          </a:solidFill>
                          <a:latin typeface="Franklin Gothic Book" pitchFamily="34" charset="0"/>
                        </a:rPr>
                        <a:t>Relationship</a:t>
                      </a:r>
                    </a:p>
                    <a:p>
                      <a:pPr algn="ctr"/>
                      <a:r>
                        <a:rPr lang="en-US" sz="1600" dirty="0" smtClean="0">
                          <a:solidFill>
                            <a:schemeClr val="accent2"/>
                          </a:solidFill>
                          <a:latin typeface="Franklin Gothic Book" pitchFamily="34" charset="0"/>
                        </a:rPr>
                        <a:t>Management</a:t>
                      </a:r>
                      <a:endParaRPr lang="en-US" sz="1600" dirty="0">
                        <a:solidFill>
                          <a:schemeClr val="accent2"/>
                        </a:solidFill>
                        <a:latin typeface="Franklin Gothic Book" pitchFamily="34" charset="0"/>
                      </a:endParaRPr>
                    </a:p>
                  </p:txBody>
                </p:sp>
              </p:grpSp>
            </p:grpSp>
          </p:grpSp>
        </p:grpSp>
        <p:grpSp>
          <p:nvGrpSpPr>
            <p:cNvPr id="12" name="Group 28"/>
            <p:cNvGrpSpPr/>
            <p:nvPr/>
          </p:nvGrpSpPr>
          <p:grpSpPr>
            <a:xfrm>
              <a:off x="6241499" y="1872438"/>
              <a:ext cx="880865" cy="3110808"/>
              <a:chOff x="6241499" y="1872438"/>
              <a:chExt cx="880865" cy="3110808"/>
            </a:xfrm>
          </p:grpSpPr>
          <p:sp>
            <p:nvSpPr>
              <p:cNvPr id="18" name="Oval 17"/>
              <p:cNvSpPr/>
              <p:nvPr/>
            </p:nvSpPr>
            <p:spPr>
              <a:xfrm>
                <a:off x="6811734" y="4672616"/>
                <a:ext cx="310630" cy="31063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3">
                        <a:lumMod val="60000"/>
                        <a:lumOff val="40000"/>
                      </a:schemeClr>
                    </a:solidFill>
                  </a:rPr>
                  <a:t>3</a:t>
                </a:r>
                <a:endParaRPr lang="en-US" sz="7200" b="1" dirty="0">
                  <a:solidFill>
                    <a:schemeClr val="accent3">
                      <a:lumMod val="60000"/>
                      <a:lumOff val="40000"/>
                    </a:schemeClr>
                  </a:solidFill>
                </a:endParaRPr>
              </a:p>
            </p:txBody>
          </p:sp>
          <p:sp>
            <p:nvSpPr>
              <p:cNvPr id="19" name="Oval 18"/>
              <p:cNvSpPr/>
              <p:nvPr/>
            </p:nvSpPr>
            <p:spPr>
              <a:xfrm>
                <a:off x="6241499" y="4672616"/>
                <a:ext cx="310630" cy="31063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bg1">
                        <a:lumMod val="65000"/>
                      </a:schemeClr>
                    </a:solidFill>
                  </a:rPr>
                  <a:t>4</a:t>
                </a:r>
                <a:endParaRPr lang="en-US" sz="7200" b="1" dirty="0">
                  <a:solidFill>
                    <a:schemeClr val="bg1">
                      <a:lumMod val="65000"/>
                    </a:schemeClr>
                  </a:solidFill>
                </a:endParaRPr>
              </a:p>
            </p:txBody>
          </p:sp>
          <p:sp>
            <p:nvSpPr>
              <p:cNvPr id="20" name="Oval 19"/>
              <p:cNvSpPr/>
              <p:nvPr/>
            </p:nvSpPr>
            <p:spPr>
              <a:xfrm>
                <a:off x="6241499"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chemeClr val="accent4">
                        <a:lumMod val="40000"/>
                        <a:lumOff val="60000"/>
                      </a:schemeClr>
                    </a:solidFill>
                  </a:rPr>
                  <a:t>1</a:t>
                </a:r>
                <a:endParaRPr lang="en-US" sz="7200" b="1" dirty="0">
                  <a:solidFill>
                    <a:schemeClr val="accent4">
                      <a:lumMod val="40000"/>
                      <a:lumOff val="60000"/>
                    </a:schemeClr>
                  </a:solidFill>
                </a:endParaRPr>
              </a:p>
            </p:txBody>
          </p:sp>
          <p:sp>
            <p:nvSpPr>
              <p:cNvPr id="21" name="Oval 20"/>
              <p:cNvSpPr/>
              <p:nvPr/>
            </p:nvSpPr>
            <p:spPr>
              <a:xfrm>
                <a:off x="6811734" y="1872438"/>
                <a:ext cx="310630" cy="31063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solidFill>
                      <a:srgbClr val="FFC000"/>
                    </a:solidFill>
                  </a:rPr>
                  <a:t>2</a:t>
                </a:r>
                <a:endParaRPr lang="en-US" sz="7200" b="1" dirty="0">
                  <a:solidFill>
                    <a:srgbClr val="FFC000"/>
                  </a:solidFill>
                </a:endParaRPr>
              </a:p>
            </p:txBody>
          </p:sp>
        </p:grpSp>
        <p:grpSp>
          <p:nvGrpSpPr>
            <p:cNvPr id="13" name="Group 29"/>
            <p:cNvGrpSpPr/>
            <p:nvPr/>
          </p:nvGrpSpPr>
          <p:grpSpPr>
            <a:xfrm>
              <a:off x="4996080" y="2282041"/>
              <a:ext cx="3210170" cy="2279864"/>
              <a:chOff x="4996080" y="2282041"/>
              <a:chExt cx="3210170" cy="2279864"/>
            </a:xfrm>
          </p:grpSpPr>
          <p:sp>
            <p:nvSpPr>
              <p:cNvPr id="14" name="TextBox 13"/>
              <p:cNvSpPr txBox="1"/>
              <p:nvPr/>
            </p:nvSpPr>
            <p:spPr>
              <a:xfrm>
                <a:off x="6828635"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Prepare to Execute</a:t>
                </a:r>
                <a:endParaRPr lang="en-US" sz="2000" b="1" dirty="0">
                  <a:solidFill>
                    <a:schemeClr val="bg1"/>
                  </a:solidFill>
                  <a:latin typeface="Franklin Gothic Book" pitchFamily="34" charset="0"/>
                </a:endParaRPr>
              </a:p>
            </p:txBody>
          </p:sp>
          <p:sp>
            <p:nvSpPr>
              <p:cNvPr id="15" name="TextBox 14"/>
              <p:cNvSpPr txBox="1"/>
              <p:nvPr/>
            </p:nvSpPr>
            <p:spPr>
              <a:xfrm>
                <a:off x="6833335" y="3854019"/>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Execute the Project</a:t>
                </a:r>
                <a:endParaRPr lang="en-US" sz="2000" b="1" dirty="0">
                  <a:solidFill>
                    <a:schemeClr val="bg1"/>
                  </a:solidFill>
                  <a:latin typeface="Franklin Gothic Book" pitchFamily="34" charset="0"/>
                </a:endParaRPr>
              </a:p>
            </p:txBody>
          </p:sp>
          <p:sp>
            <p:nvSpPr>
              <p:cNvPr id="16" name="TextBox 15"/>
              <p:cNvSpPr txBox="1"/>
              <p:nvPr/>
            </p:nvSpPr>
            <p:spPr>
              <a:xfrm>
                <a:off x="5087971" y="2282041"/>
                <a:ext cx="1372915"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Define</a:t>
                </a:r>
              </a:p>
              <a:p>
                <a:pPr algn="ctr"/>
                <a:r>
                  <a:rPr lang="en-US" sz="2000" b="1" dirty="0" smtClean="0">
                    <a:solidFill>
                      <a:schemeClr val="bg1"/>
                    </a:solidFill>
                    <a:latin typeface="Franklin Gothic Book" pitchFamily="34" charset="0"/>
                  </a:rPr>
                  <a:t>the Need</a:t>
                </a:r>
                <a:endParaRPr lang="en-US" sz="2000" b="1" dirty="0">
                  <a:solidFill>
                    <a:schemeClr val="bg1"/>
                  </a:solidFill>
                  <a:latin typeface="Franklin Gothic Book" pitchFamily="34" charset="0"/>
                </a:endParaRPr>
              </a:p>
            </p:txBody>
          </p:sp>
          <p:sp>
            <p:nvSpPr>
              <p:cNvPr id="17" name="TextBox 16"/>
              <p:cNvSpPr txBox="1"/>
              <p:nvPr/>
            </p:nvSpPr>
            <p:spPr>
              <a:xfrm>
                <a:off x="4996080" y="3854019"/>
                <a:ext cx="1651696" cy="707886"/>
              </a:xfrm>
              <a:prstGeom prst="rect">
                <a:avLst/>
              </a:prstGeom>
              <a:noFill/>
            </p:spPr>
            <p:txBody>
              <a:bodyPr wrap="square" rtlCol="0">
                <a:spAutoFit/>
              </a:bodyPr>
              <a:lstStyle/>
              <a:p>
                <a:pPr algn="ctr"/>
                <a:r>
                  <a:rPr lang="en-US" sz="2000" b="1" dirty="0" smtClean="0">
                    <a:solidFill>
                      <a:schemeClr val="bg1"/>
                    </a:solidFill>
                    <a:latin typeface="Franklin Gothic Book" pitchFamily="34" charset="0"/>
                  </a:rPr>
                  <a:t>Review</a:t>
                </a:r>
              </a:p>
              <a:p>
                <a:pPr algn="ctr"/>
                <a:r>
                  <a:rPr lang="en-US" sz="2000" b="1" dirty="0" smtClean="0">
                    <a:solidFill>
                      <a:schemeClr val="bg1"/>
                    </a:solidFill>
                    <a:latin typeface="Franklin Gothic Book" pitchFamily="34" charset="0"/>
                  </a:rPr>
                  <a:t>&amp; Assess</a:t>
                </a:r>
                <a:endParaRPr lang="en-US" sz="2000" b="1" dirty="0">
                  <a:solidFill>
                    <a:schemeClr val="bg1"/>
                  </a:solidFill>
                  <a:latin typeface="Franklin Gothic Book" pitchFamily="34" charset="0"/>
                </a:endParaRPr>
              </a:p>
            </p:txBody>
          </p:sp>
        </p:grpSp>
      </p:grpSp>
      <p:sp>
        <p:nvSpPr>
          <p:cNvPr id="37" name="Title 1"/>
          <p:cNvSpPr>
            <a:spLocks noGrp="1"/>
          </p:cNvSpPr>
          <p:nvPr>
            <p:ph type="title"/>
          </p:nvPr>
        </p:nvSpPr>
        <p:spPr>
          <a:xfrm>
            <a:off x="783390" y="132198"/>
            <a:ext cx="8071290" cy="1143000"/>
          </a:xfrm>
        </p:spPr>
        <p:txBody>
          <a:bodyPr>
            <a:noAutofit/>
          </a:bodyPr>
          <a:lstStyle/>
          <a:p>
            <a:r>
              <a:rPr lang="en-US" sz="4000" dirty="0" smtClean="0"/>
              <a:t>C. The Leadership Strategies Model</a:t>
            </a:r>
            <a:endParaRPr lang="en-US" sz="4000" dirty="0"/>
          </a:p>
        </p:txBody>
      </p:sp>
    </p:spTree>
    <p:extLst>
      <p:ext uri="{BB962C8B-B14F-4D97-AF65-F5344CB8AC3E}">
        <p14:creationId xmlns:p14="http://schemas.microsoft.com/office/powerpoint/2010/main" val="210528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4150" y="502164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274755" y="5961409"/>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4</a:t>
            </a:r>
          </a:p>
        </p:txBody>
      </p:sp>
      <p:grpSp>
        <p:nvGrpSpPr>
          <p:cNvPr id="609" name="Group 608"/>
          <p:cNvGrpSpPr/>
          <p:nvPr/>
        </p:nvGrpSpPr>
        <p:grpSpPr>
          <a:xfrm>
            <a:off x="735765" y="1548334"/>
            <a:ext cx="4919168" cy="1022867"/>
            <a:chOff x="735765" y="1797709"/>
            <a:chExt cx="4919168" cy="1022867"/>
          </a:xfrm>
        </p:grpSpPr>
        <p:sp>
          <p:nvSpPr>
            <p:cNvPr id="288" name="Rounded Rectangle 287"/>
            <p:cNvSpPr/>
            <p:nvPr/>
          </p:nvSpPr>
          <p:spPr>
            <a:xfrm>
              <a:off x="2241346" y="1945123"/>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Define the Need</a:t>
              </a:r>
              <a:endParaRPr lang="en-US" sz="2400" b="1" dirty="0">
                <a:latin typeface="Franklin Gothic Medium" pitchFamily="34" charset="0"/>
              </a:endParaRPr>
            </a:p>
          </p:txBody>
        </p:sp>
        <p:sp>
          <p:nvSpPr>
            <p:cNvPr id="564" name="Oval 563"/>
            <p:cNvSpPr/>
            <p:nvPr/>
          </p:nvSpPr>
          <p:spPr>
            <a:xfrm>
              <a:off x="735765" y="1797709"/>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A Need is</a:t>
              </a:r>
            </a:p>
            <a:p>
              <a:pPr algn="ctr"/>
              <a:r>
                <a:rPr lang="en-US" sz="1200" b="1" dirty="0" smtClean="0">
                  <a:solidFill>
                    <a:srgbClr val="00467F"/>
                  </a:solidFill>
                  <a:latin typeface="Franklin Gothic Book"/>
                  <a:cs typeface="Franklin Gothic Book"/>
                </a:rPr>
                <a:t>Identified</a:t>
              </a:r>
              <a:endParaRPr lang="en-US" sz="1200" b="1" dirty="0">
                <a:solidFill>
                  <a:srgbClr val="00467F"/>
                </a:solidFill>
                <a:latin typeface="Franklin Gothic Book"/>
                <a:cs typeface="Franklin Gothic Book"/>
              </a:endParaRPr>
            </a:p>
          </p:txBody>
        </p:sp>
        <p:sp>
          <p:nvSpPr>
            <p:cNvPr id="569" name="Oval 568"/>
            <p:cNvSpPr/>
            <p:nvPr/>
          </p:nvSpPr>
          <p:spPr>
            <a:xfrm>
              <a:off x="4632066" y="1797709"/>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Project</a:t>
              </a:r>
            </a:p>
            <a:p>
              <a:pPr algn="ctr"/>
              <a:r>
                <a:rPr lang="en-US" sz="1200" b="1" dirty="0" smtClean="0">
                  <a:solidFill>
                    <a:schemeClr val="bg1"/>
                  </a:solidFill>
                  <a:latin typeface="Franklin Gothic Book"/>
                  <a:cs typeface="Franklin Gothic Book"/>
                </a:rPr>
                <a:t>Proposa</a:t>
              </a:r>
              <a:r>
                <a:rPr lang="en-US" sz="1400" dirty="0" smtClean="0">
                  <a:solidFill>
                    <a:schemeClr val="bg1"/>
                  </a:solidFill>
                  <a:latin typeface="Franklin Gothic Book"/>
                  <a:cs typeface="Franklin Gothic Book"/>
                </a:rPr>
                <a:t>l</a:t>
              </a:r>
              <a:endParaRPr lang="en-US" sz="1400" dirty="0">
                <a:solidFill>
                  <a:schemeClr val="bg1"/>
                </a:solidFill>
                <a:latin typeface="Franklin Gothic Book"/>
                <a:cs typeface="Franklin Gothic Book"/>
              </a:endParaRPr>
            </a:p>
          </p:txBody>
        </p:sp>
        <p:cxnSp>
          <p:nvCxnSpPr>
            <p:cNvPr id="571" name="Straight Arrow Connector 570"/>
            <p:cNvCxnSpPr/>
            <p:nvPr/>
          </p:nvCxnSpPr>
          <p:spPr>
            <a:xfrm>
              <a:off x="1855053" y="2343150"/>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74" name="Straight Arrow Connector 573"/>
            <p:cNvCxnSpPr/>
            <p:nvPr/>
          </p:nvCxnSpPr>
          <p:spPr>
            <a:xfrm>
              <a:off x="4245774" y="2343150"/>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608" name="Group 607"/>
          <p:cNvGrpSpPr/>
          <p:nvPr/>
        </p:nvGrpSpPr>
        <p:grpSpPr>
          <a:xfrm>
            <a:off x="1720213" y="2501291"/>
            <a:ext cx="4919168" cy="1146257"/>
            <a:chOff x="1705270" y="2750666"/>
            <a:chExt cx="4919168" cy="1146257"/>
          </a:xfrm>
        </p:grpSpPr>
        <p:sp>
          <p:nvSpPr>
            <p:cNvPr id="591" name="Rounded Rectangle 590"/>
            <p:cNvSpPr/>
            <p:nvPr/>
          </p:nvSpPr>
          <p:spPr>
            <a:xfrm>
              <a:off x="3210849" y="3021470"/>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Execute</a:t>
              </a:r>
            </a:p>
            <a:p>
              <a:pPr algn="ctr"/>
              <a:r>
                <a:rPr lang="en-US" sz="2400" b="1" dirty="0" smtClean="0">
                  <a:latin typeface="Franklin Gothic Medium" pitchFamily="34" charset="0"/>
                </a:rPr>
                <a:t>the Project</a:t>
              </a:r>
              <a:endParaRPr lang="en-US" sz="2400" b="1" dirty="0">
                <a:latin typeface="Franklin Gothic Medium" pitchFamily="34" charset="0"/>
              </a:endParaRPr>
            </a:p>
          </p:txBody>
        </p:sp>
        <p:sp>
          <p:nvSpPr>
            <p:cNvPr id="592" name="Oval 591"/>
            <p:cNvSpPr/>
            <p:nvPr/>
          </p:nvSpPr>
          <p:spPr>
            <a:xfrm>
              <a:off x="1705270" y="2874056"/>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Project</a:t>
              </a:r>
            </a:p>
            <a:p>
              <a:pPr algn="ctr"/>
              <a:r>
                <a:rPr lang="en-US" sz="1200" b="1" dirty="0" smtClean="0">
                  <a:solidFill>
                    <a:srgbClr val="00467F"/>
                  </a:solidFill>
                  <a:latin typeface="Franklin Gothic Book"/>
                  <a:cs typeface="Franklin Gothic Book"/>
                </a:rPr>
                <a:t>Kick-off</a:t>
              </a:r>
              <a:endParaRPr lang="en-US" sz="1200" b="1" dirty="0">
                <a:solidFill>
                  <a:srgbClr val="00467F"/>
                </a:solidFill>
                <a:latin typeface="Franklin Gothic Book"/>
                <a:cs typeface="Franklin Gothic Book"/>
              </a:endParaRPr>
            </a:p>
          </p:txBody>
        </p:sp>
        <p:sp>
          <p:nvSpPr>
            <p:cNvPr id="593" name="Oval 592"/>
            <p:cNvSpPr/>
            <p:nvPr/>
          </p:nvSpPr>
          <p:spPr>
            <a:xfrm>
              <a:off x="5601571" y="2874056"/>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Completed</a:t>
              </a:r>
            </a:p>
            <a:p>
              <a:pPr algn="ctr"/>
              <a:r>
                <a:rPr lang="en-US" sz="1200" b="1" dirty="0" smtClean="0">
                  <a:solidFill>
                    <a:schemeClr val="bg1"/>
                  </a:solidFill>
                  <a:latin typeface="Franklin Gothic Book"/>
                  <a:cs typeface="Franklin Gothic Book"/>
                </a:rPr>
                <a:t>Project</a:t>
              </a:r>
              <a:endParaRPr lang="en-US" sz="1200" b="1" dirty="0">
                <a:solidFill>
                  <a:schemeClr val="bg1"/>
                </a:solidFill>
                <a:latin typeface="Franklin Gothic Book"/>
                <a:cs typeface="Franklin Gothic Book"/>
              </a:endParaRPr>
            </a:p>
          </p:txBody>
        </p:sp>
        <p:cxnSp>
          <p:nvCxnSpPr>
            <p:cNvPr id="594" name="Straight Arrow Connector 593"/>
            <p:cNvCxnSpPr/>
            <p:nvPr/>
          </p:nvCxnSpPr>
          <p:spPr>
            <a:xfrm>
              <a:off x="2824557" y="3385489"/>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95" name="Straight Arrow Connector 594"/>
            <p:cNvCxnSpPr/>
            <p:nvPr/>
          </p:nvCxnSpPr>
          <p:spPr>
            <a:xfrm>
              <a:off x="5215277" y="3385489"/>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77" name="Straight Arrow Connector 576"/>
            <p:cNvCxnSpPr/>
            <p:nvPr/>
          </p:nvCxnSpPr>
          <p:spPr>
            <a:xfrm>
              <a:off x="2819401" y="2750666"/>
              <a:ext cx="0" cy="640080"/>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610" name="Group 609"/>
          <p:cNvGrpSpPr/>
          <p:nvPr/>
        </p:nvGrpSpPr>
        <p:grpSpPr>
          <a:xfrm>
            <a:off x="2704661" y="3572381"/>
            <a:ext cx="4919168" cy="1151514"/>
            <a:chOff x="2144925" y="3821756"/>
            <a:chExt cx="4919168" cy="1151514"/>
          </a:xfrm>
        </p:grpSpPr>
        <p:sp>
          <p:nvSpPr>
            <p:cNvPr id="597" name="Rounded Rectangle 596"/>
            <p:cNvSpPr/>
            <p:nvPr/>
          </p:nvSpPr>
          <p:spPr>
            <a:xfrm>
              <a:off x="3650504" y="4097817"/>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Prepare</a:t>
              </a:r>
            </a:p>
            <a:p>
              <a:pPr algn="ctr"/>
              <a:r>
                <a:rPr lang="en-US" sz="2400" b="1" dirty="0" smtClean="0">
                  <a:latin typeface="Franklin Gothic Medium" pitchFamily="34" charset="0"/>
                </a:rPr>
                <a:t>to Execute</a:t>
              </a:r>
              <a:endParaRPr lang="en-US" sz="2400" b="1" dirty="0">
                <a:latin typeface="Franklin Gothic Medium" pitchFamily="34" charset="0"/>
              </a:endParaRPr>
            </a:p>
          </p:txBody>
        </p:sp>
        <p:sp>
          <p:nvSpPr>
            <p:cNvPr id="598" name="Oval 597"/>
            <p:cNvSpPr/>
            <p:nvPr/>
          </p:nvSpPr>
          <p:spPr>
            <a:xfrm>
              <a:off x="2144925" y="3950403"/>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Decision</a:t>
              </a:r>
            </a:p>
            <a:p>
              <a:pPr algn="ctr"/>
              <a:r>
                <a:rPr lang="en-US" sz="1200" b="1" dirty="0" smtClean="0">
                  <a:solidFill>
                    <a:srgbClr val="00467F"/>
                  </a:solidFill>
                  <a:latin typeface="Franklin Gothic Book"/>
                  <a:cs typeface="Franklin Gothic Book"/>
                </a:rPr>
                <a:t>to Proceed</a:t>
              </a:r>
              <a:endParaRPr lang="en-US" sz="1200" b="1" dirty="0">
                <a:solidFill>
                  <a:srgbClr val="00467F"/>
                </a:solidFill>
                <a:latin typeface="Franklin Gothic Book"/>
                <a:cs typeface="Franklin Gothic Book"/>
              </a:endParaRPr>
            </a:p>
          </p:txBody>
        </p:sp>
        <p:sp>
          <p:nvSpPr>
            <p:cNvPr id="599" name="Oval 598"/>
            <p:cNvSpPr/>
            <p:nvPr/>
          </p:nvSpPr>
          <p:spPr>
            <a:xfrm>
              <a:off x="6041226" y="3950403"/>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Detailed</a:t>
              </a:r>
            </a:p>
            <a:p>
              <a:pPr algn="ctr"/>
              <a:r>
                <a:rPr lang="en-US" sz="1200" b="1" dirty="0" smtClean="0">
                  <a:solidFill>
                    <a:schemeClr val="bg1"/>
                  </a:solidFill>
                  <a:latin typeface="Franklin Gothic Book"/>
                  <a:cs typeface="Franklin Gothic Book"/>
                </a:rPr>
                <a:t>Project Plan</a:t>
              </a:r>
              <a:endParaRPr lang="en-US" sz="1200" b="1" dirty="0">
                <a:solidFill>
                  <a:schemeClr val="bg1"/>
                </a:solidFill>
                <a:latin typeface="Franklin Gothic Book"/>
                <a:cs typeface="Franklin Gothic Book"/>
              </a:endParaRPr>
            </a:p>
          </p:txBody>
        </p:sp>
        <p:cxnSp>
          <p:nvCxnSpPr>
            <p:cNvPr id="600" name="Straight Arrow Connector 599"/>
            <p:cNvCxnSpPr/>
            <p:nvPr/>
          </p:nvCxnSpPr>
          <p:spPr>
            <a:xfrm>
              <a:off x="3264212" y="4461836"/>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01" name="Straight Arrow Connector 600"/>
            <p:cNvCxnSpPr/>
            <p:nvPr/>
          </p:nvCxnSpPr>
          <p:spPr>
            <a:xfrm>
              <a:off x="5654932" y="4461836"/>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06" name="Straight Arrow Connector 605"/>
            <p:cNvCxnSpPr/>
            <p:nvPr/>
          </p:nvCxnSpPr>
          <p:spPr>
            <a:xfrm>
              <a:off x="3264212" y="3821756"/>
              <a:ext cx="0" cy="640080"/>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611" name="Group 610"/>
          <p:cNvGrpSpPr/>
          <p:nvPr/>
        </p:nvGrpSpPr>
        <p:grpSpPr>
          <a:xfrm>
            <a:off x="3689108" y="4657220"/>
            <a:ext cx="4919168" cy="1143021"/>
            <a:chOff x="3689108" y="4906595"/>
            <a:chExt cx="4919168" cy="1143021"/>
          </a:xfrm>
        </p:grpSpPr>
        <p:sp>
          <p:nvSpPr>
            <p:cNvPr id="584" name="Rounded Rectangle 583"/>
            <p:cNvSpPr/>
            <p:nvPr/>
          </p:nvSpPr>
          <p:spPr>
            <a:xfrm>
              <a:off x="5194687" y="5174163"/>
              <a:ext cx="1908008" cy="728039"/>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Medium" pitchFamily="34" charset="0"/>
                </a:rPr>
                <a:t>Review</a:t>
              </a:r>
            </a:p>
            <a:p>
              <a:pPr algn="ctr"/>
              <a:r>
                <a:rPr lang="en-US" sz="2400" b="1" dirty="0" smtClean="0">
                  <a:latin typeface="Franklin Gothic Medium" pitchFamily="34" charset="0"/>
                </a:rPr>
                <a:t>&amp; Assess</a:t>
              </a:r>
              <a:endParaRPr lang="en-US" sz="2400" b="1" dirty="0">
                <a:latin typeface="Franklin Gothic Medium" pitchFamily="34" charset="0"/>
              </a:endParaRPr>
            </a:p>
          </p:txBody>
        </p:sp>
        <p:sp>
          <p:nvSpPr>
            <p:cNvPr id="585" name="Oval 584"/>
            <p:cNvSpPr/>
            <p:nvPr/>
          </p:nvSpPr>
          <p:spPr>
            <a:xfrm>
              <a:off x="3689108" y="5026749"/>
              <a:ext cx="1022867" cy="1022867"/>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rgbClr val="00467F"/>
                  </a:solidFill>
                  <a:latin typeface="Franklin Gothic Medium"/>
                  <a:cs typeface="Franklin Gothic Medium"/>
                </a:rPr>
                <a:t>TRIGGER</a:t>
              </a:r>
            </a:p>
            <a:p>
              <a:pPr algn="ctr"/>
              <a:r>
                <a:rPr lang="en-US" sz="1200" b="1" dirty="0" smtClean="0">
                  <a:solidFill>
                    <a:srgbClr val="00467F"/>
                  </a:solidFill>
                  <a:latin typeface="Franklin Gothic Book"/>
                  <a:cs typeface="Franklin Gothic Book"/>
                </a:rPr>
                <a:t>Completed</a:t>
              </a:r>
            </a:p>
            <a:p>
              <a:pPr algn="ctr"/>
              <a:r>
                <a:rPr lang="en-US" sz="1200" b="1" dirty="0" smtClean="0">
                  <a:solidFill>
                    <a:srgbClr val="00467F"/>
                  </a:solidFill>
                  <a:latin typeface="Franklin Gothic Book"/>
                  <a:cs typeface="Franklin Gothic Book"/>
                </a:rPr>
                <a:t>Project</a:t>
              </a:r>
              <a:endParaRPr lang="en-US" sz="1200" b="1" dirty="0">
                <a:solidFill>
                  <a:srgbClr val="00467F"/>
                </a:solidFill>
                <a:latin typeface="Franklin Gothic Book"/>
                <a:cs typeface="Franklin Gothic Book"/>
              </a:endParaRPr>
            </a:p>
          </p:txBody>
        </p:sp>
        <p:sp>
          <p:nvSpPr>
            <p:cNvPr id="586" name="Oval 585"/>
            <p:cNvSpPr/>
            <p:nvPr/>
          </p:nvSpPr>
          <p:spPr>
            <a:xfrm>
              <a:off x="7585409" y="5026749"/>
              <a:ext cx="1022867" cy="1022867"/>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dirty="0" smtClean="0">
                  <a:solidFill>
                    <a:schemeClr val="bg1"/>
                  </a:solidFill>
                  <a:latin typeface="Franklin Gothic Medium"/>
                  <a:cs typeface="Franklin Gothic Medium"/>
                </a:rPr>
                <a:t>RESULT</a:t>
              </a:r>
            </a:p>
            <a:p>
              <a:pPr algn="ctr"/>
              <a:r>
                <a:rPr lang="en-US" sz="1200" b="1" dirty="0" smtClean="0">
                  <a:solidFill>
                    <a:schemeClr val="bg1"/>
                  </a:solidFill>
                  <a:latin typeface="Franklin Gothic Book"/>
                  <a:cs typeface="Franklin Gothic Book"/>
                </a:rPr>
                <a:t>Project</a:t>
              </a:r>
            </a:p>
            <a:p>
              <a:pPr algn="ctr"/>
              <a:r>
                <a:rPr lang="en-US" sz="1200" b="1" dirty="0" smtClean="0">
                  <a:solidFill>
                    <a:schemeClr val="bg1"/>
                  </a:solidFill>
                  <a:latin typeface="Franklin Gothic Book"/>
                  <a:cs typeface="Franklin Gothic Book"/>
                </a:rPr>
                <a:t>Assessment</a:t>
              </a:r>
              <a:endParaRPr lang="en-US" sz="1200" b="1" dirty="0">
                <a:solidFill>
                  <a:schemeClr val="bg1"/>
                </a:solidFill>
                <a:latin typeface="Franklin Gothic Book"/>
                <a:cs typeface="Franklin Gothic Book"/>
              </a:endParaRPr>
            </a:p>
          </p:txBody>
        </p:sp>
        <p:cxnSp>
          <p:nvCxnSpPr>
            <p:cNvPr id="587" name="Straight Arrow Connector 586"/>
            <p:cNvCxnSpPr/>
            <p:nvPr/>
          </p:nvCxnSpPr>
          <p:spPr>
            <a:xfrm>
              <a:off x="4808395" y="5538182"/>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88" name="Straight Arrow Connector 587"/>
            <p:cNvCxnSpPr/>
            <p:nvPr/>
          </p:nvCxnSpPr>
          <p:spPr>
            <a:xfrm>
              <a:off x="7199115" y="5538182"/>
              <a:ext cx="289872" cy="0"/>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07" name="Straight Arrow Connector 606"/>
            <p:cNvCxnSpPr/>
            <p:nvPr/>
          </p:nvCxnSpPr>
          <p:spPr>
            <a:xfrm>
              <a:off x="4808395" y="4906595"/>
              <a:ext cx="0" cy="640080"/>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32"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14</a:t>
            </a:fld>
            <a:endParaRPr lang="en-US" dirty="0"/>
          </a:p>
        </p:txBody>
      </p:sp>
      <p:sp>
        <p:nvSpPr>
          <p:cNvPr id="34" name="Title 1"/>
          <p:cNvSpPr>
            <a:spLocks noGrp="1"/>
          </p:cNvSpPr>
          <p:nvPr>
            <p:ph type="title"/>
          </p:nvPr>
        </p:nvSpPr>
        <p:spPr>
          <a:xfrm>
            <a:off x="783390" y="132198"/>
            <a:ext cx="8071290" cy="1143000"/>
          </a:xfrm>
        </p:spPr>
        <p:txBody>
          <a:bodyPr>
            <a:noAutofit/>
          </a:bodyPr>
          <a:lstStyle/>
          <a:p>
            <a:r>
              <a:rPr lang="en-US" sz="4000" dirty="0" smtClean="0"/>
              <a:t>C. The Leadership Strategies Model</a:t>
            </a:r>
            <a:endParaRPr lang="en-US" sz="4000" dirty="0"/>
          </a:p>
        </p:txBody>
      </p:sp>
    </p:spTree>
    <p:extLst>
      <p:ext uri="{BB962C8B-B14F-4D97-AF65-F5344CB8AC3E}">
        <p14:creationId xmlns:p14="http://schemas.microsoft.com/office/powerpoint/2010/main" val="4016157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686480868"/>
              </p:ext>
            </p:extLst>
          </p:nvPr>
        </p:nvGraphicFramePr>
        <p:xfrm>
          <a:off x="702111" y="1343897"/>
          <a:ext cx="8360610" cy="4506097"/>
        </p:xfrm>
        <a:graphic>
          <a:graphicData uri="http://schemas.openxmlformats.org/drawingml/2006/table">
            <a:tbl>
              <a:tblPr firstRow="1" bandRow="1">
                <a:tableStyleId>{2D5ABB26-0587-4C30-8999-92F81FD0307C}</a:tableStyleId>
              </a:tblPr>
              <a:tblGrid>
                <a:gridCol w="2897582"/>
                <a:gridCol w="2864263"/>
                <a:gridCol w="2598765"/>
              </a:tblGrid>
              <a:tr h="344272">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4326">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a:tabLst/>
                        <a:defRPr/>
                      </a:pPr>
                      <a:r>
                        <a:rPr lang="en-US" dirty="0" smtClean="0">
                          <a:latin typeface="Franklin Gothic Book"/>
                          <a:cs typeface="Franklin Gothic Book"/>
                        </a:rPr>
                        <a:t>Getting</a:t>
                      </a:r>
                      <a:r>
                        <a:rPr lang="en-US" baseline="0" dirty="0" smtClean="0">
                          <a:latin typeface="Franklin Gothic Book"/>
                          <a:cs typeface="Franklin Gothic Book"/>
                        </a:rPr>
                        <a:t> Started</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What Is</a:t>
                      </a:r>
                      <a:r>
                        <a:rPr lang="en-US" baseline="0" dirty="0" smtClean="0">
                          <a:latin typeface="Franklin Gothic Book"/>
                          <a:cs typeface="Franklin Gothic Book"/>
                        </a:rPr>
                        <a:t> Consulting?</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Relationship Management</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Defining</a:t>
                      </a:r>
                      <a:r>
                        <a:rPr lang="en-US" baseline="0" dirty="0" smtClean="0">
                          <a:latin typeface="Franklin Gothic Book"/>
                          <a:cs typeface="Franklin Gothic Book"/>
                        </a:rPr>
                        <a:t> the Need – Questioning</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startAt="8"/>
                        <a:tabLst/>
                        <a:defRPr/>
                      </a:pPr>
                      <a:r>
                        <a:rPr lang="en-US" dirty="0" smtClean="0">
                          <a:latin typeface="Franklin Gothic Book"/>
                          <a:cs typeface="Franklin Gothic Book"/>
                        </a:rPr>
                        <a:t>Review</a:t>
                      </a:r>
                      <a:endParaRPr lang="en-US" dirty="0">
                        <a:latin typeface="Franklin Gothic Book"/>
                        <a:cs typeface="Franklin Gothic Book"/>
                      </a:endParaRPr>
                    </a:p>
                    <a:p>
                      <a:pPr marL="342900" indent="-342900">
                        <a:lnSpc>
                          <a:spcPct val="100000"/>
                        </a:lnSpc>
                        <a:spcBef>
                          <a:spcPts val="300"/>
                        </a:spcBef>
                        <a:buFont typeface="+mj-lt"/>
                        <a:buAutoNum type="arabicPeriod" startAt="8"/>
                      </a:pPr>
                      <a:r>
                        <a:rPr lang="en-US" dirty="0" smtClean="0">
                          <a:latin typeface="Franklin Gothic Book"/>
                          <a:cs typeface="Franklin Gothic Book"/>
                        </a:rPr>
                        <a:t>Applying</a:t>
                      </a:r>
                      <a:r>
                        <a:rPr lang="en-US" baseline="0" dirty="0" smtClean="0">
                          <a:latin typeface="Franklin Gothic Book"/>
                          <a:cs typeface="Franklin Gothic Book"/>
                        </a:rPr>
                        <a:t> DISC</a:t>
                      </a:r>
                      <a:endParaRPr lang="en-US" dirty="0">
                        <a:latin typeface="Franklin Gothic Book"/>
                        <a:cs typeface="Franklin Gothic Book"/>
                      </a:endParaRPr>
                    </a:p>
                    <a:p>
                      <a:pPr marL="400050" indent="-400050">
                        <a:lnSpc>
                          <a:spcPct val="100000"/>
                        </a:lnSpc>
                        <a:spcBef>
                          <a:spcPts val="300"/>
                        </a:spcBef>
                        <a:buFont typeface="+mj-lt"/>
                        <a:buAutoNum type="arabicPeriod" startAt="8"/>
                      </a:pPr>
                      <a:r>
                        <a:rPr lang="en-US" dirty="0" smtClean="0">
                          <a:latin typeface="Franklin Gothic Book"/>
                          <a:cs typeface="Franklin Gothic Book"/>
                        </a:rPr>
                        <a:t>Defining the Need – Solution Processes</a:t>
                      </a:r>
                    </a:p>
                    <a:p>
                      <a:pPr marL="400050" indent="-400050">
                        <a:lnSpc>
                          <a:spcPct val="100000"/>
                        </a:lnSpc>
                        <a:spcBef>
                          <a:spcPts val="300"/>
                        </a:spcBef>
                        <a:buFont typeface="+mj-lt"/>
                        <a:buAutoNum type="arabicPeriod" startAt="8"/>
                      </a:pPr>
                      <a:r>
                        <a:rPr lang="en-US" dirty="0" smtClean="0">
                          <a:latin typeface="Franklin Gothic Book"/>
                          <a:cs typeface="Franklin Gothic Book"/>
                        </a:rPr>
                        <a:t>Defining the Need – Proposing</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startAt="16"/>
                        <a:tabLst/>
                        <a:defRPr/>
                      </a:pPr>
                      <a:r>
                        <a:rPr lang="en-US" dirty="0" smtClean="0">
                          <a:latin typeface="Franklin Gothic Book"/>
                          <a:cs typeface="Franklin Gothic Book"/>
                        </a:rPr>
                        <a:t>Review</a:t>
                      </a:r>
                      <a:endParaRPr lang="en-US" dirty="0">
                        <a:latin typeface="Franklin Gothic Book"/>
                        <a:cs typeface="Franklin Gothic Book"/>
                      </a:endParaRPr>
                    </a:p>
                    <a:p>
                      <a:pPr marL="400050" indent="-400050">
                        <a:lnSpc>
                          <a:spcPct val="100000"/>
                        </a:lnSpc>
                        <a:spcBef>
                          <a:spcPts val="300"/>
                        </a:spcBef>
                        <a:buFont typeface="+mj-lt"/>
                        <a:buAutoNum type="arabicPeriod" startAt="16"/>
                      </a:pPr>
                      <a:r>
                        <a:rPr lang="en-US" dirty="0" smtClean="0">
                          <a:latin typeface="Franklin Gothic Book"/>
                          <a:cs typeface="Franklin Gothic Book"/>
                        </a:rPr>
                        <a:t>Building Consensus</a:t>
                      </a:r>
                      <a:endParaRPr lang="en-US" dirty="0">
                        <a:latin typeface="Franklin Gothic Book"/>
                        <a:cs typeface="Franklin Gothic Book"/>
                      </a:endParaRPr>
                    </a:p>
                    <a:p>
                      <a:pPr marL="400050" indent="-400050">
                        <a:lnSpc>
                          <a:spcPct val="100000"/>
                        </a:lnSpc>
                        <a:spcBef>
                          <a:spcPts val="300"/>
                        </a:spcBef>
                        <a:buFont typeface="+mj-lt"/>
                        <a:buAutoNum type="arabicPeriod" startAt="16"/>
                      </a:pPr>
                      <a:r>
                        <a:rPr lang="en-US" dirty="0" smtClean="0">
                          <a:latin typeface="Franklin Gothic Book"/>
                          <a:cs typeface="Franklin Gothic Book"/>
                        </a:rPr>
                        <a:t>Executing the Project</a:t>
                      </a:r>
                      <a:endParaRPr lang="en-US" dirty="0">
                        <a:latin typeface="Franklin Gothic Book"/>
                        <a:cs typeface="Franklin Gothic Book"/>
                      </a:endParaRPr>
                    </a:p>
                    <a:p>
                      <a:pPr marL="342900" indent="-342900">
                        <a:lnSpc>
                          <a:spcPct val="100000"/>
                        </a:lnSpc>
                        <a:spcBef>
                          <a:spcPts val="300"/>
                        </a:spcBef>
                        <a:buFont typeface="+mj-lt"/>
                        <a:buAutoNum type="arabicPeriod" startAt="16"/>
                      </a:pPr>
                      <a:r>
                        <a:rPr lang="en-US" b="1" dirty="0" smtClean="0">
                          <a:latin typeface="Franklin Gothic Book"/>
                          <a:cs typeface="Franklin Gothic Book"/>
                        </a:rPr>
                        <a:t>Exercise 4: Data Gathering</a:t>
                      </a: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4272">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65893">
                <a:tc>
                  <a:txBody>
                    <a:bodyPr/>
                    <a:lstStyle/>
                    <a:p>
                      <a:pPr marL="342900" indent="-342900">
                        <a:lnSpc>
                          <a:spcPct val="100000"/>
                        </a:lnSpc>
                        <a:spcBef>
                          <a:spcPts val="300"/>
                        </a:spcBef>
                        <a:buFont typeface="+mj-lt"/>
                        <a:buAutoNum type="arabicPeriod" startAt="5"/>
                      </a:pPr>
                      <a:r>
                        <a:rPr lang="en-US" b="1" dirty="0" smtClean="0">
                          <a:latin typeface="Franklin Gothic Book"/>
                          <a:cs typeface="Franklin Gothic Book"/>
                        </a:rPr>
                        <a:t>Exercise 1: Interviewing the Sponsor</a:t>
                      </a:r>
                      <a:endParaRPr lang="en-US" b="1" dirty="0">
                        <a:latin typeface="Franklin Gothic Book"/>
                        <a:cs typeface="Franklin Gothic Book"/>
                      </a:endParaRPr>
                    </a:p>
                    <a:p>
                      <a:pPr marL="400050" indent="-400050">
                        <a:lnSpc>
                          <a:spcPct val="100000"/>
                        </a:lnSpc>
                        <a:spcBef>
                          <a:spcPts val="300"/>
                        </a:spcBef>
                        <a:buFont typeface="+mj-lt"/>
                        <a:buAutoNum type="arabicPeriod" startAt="5"/>
                      </a:pPr>
                      <a:r>
                        <a:rPr lang="en-US" dirty="0" smtClean="0">
                          <a:latin typeface="Franklin Gothic Book"/>
                          <a:cs typeface="Franklin Gothic Book"/>
                        </a:rPr>
                        <a:t>Understanding Your Client – DISC</a:t>
                      </a:r>
                      <a:endParaRPr lang="en-US" dirty="0">
                        <a:latin typeface="Franklin Gothic Book"/>
                        <a:cs typeface="Franklin Gothic Book"/>
                      </a:endParaRPr>
                    </a:p>
                    <a:p>
                      <a:pPr marL="342900" indent="-342900">
                        <a:lnSpc>
                          <a:spcPct val="100000"/>
                        </a:lnSpc>
                        <a:spcBef>
                          <a:spcPts val="300"/>
                        </a:spcBef>
                        <a:buFont typeface="+mj-lt"/>
                        <a:buAutoNum type="arabicPeriod" startAt="5"/>
                      </a:pPr>
                      <a:r>
                        <a:rPr lang="en-US" dirty="0" smtClean="0">
                          <a:latin typeface="Franklin Gothic Book"/>
                          <a:cs typeface="Franklin Gothic Book"/>
                        </a:rPr>
                        <a:t>Review</a:t>
                      </a:r>
                      <a:r>
                        <a:rPr lang="en-US" baseline="0" dirty="0" smtClean="0">
                          <a:latin typeface="Franklin Gothic Book"/>
                          <a:cs typeface="Franklin Gothic Book"/>
                        </a:rPr>
                        <a:t>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00000"/>
                        </a:lnSpc>
                        <a:spcBef>
                          <a:spcPts val="300"/>
                        </a:spcBef>
                        <a:buFont typeface="+mj-lt"/>
                        <a:buAutoNum type="arabicPeriod" startAt="12"/>
                      </a:pPr>
                      <a:r>
                        <a:rPr lang="en-US" b="1" dirty="0" smtClean="0">
                          <a:latin typeface="Franklin Gothic Book"/>
                          <a:cs typeface="Franklin Gothic Book"/>
                        </a:rPr>
                        <a:t>Exercise 2: Proposing</a:t>
                      </a:r>
                      <a:endParaRPr lang="en-US" b="1" dirty="0">
                        <a:latin typeface="Franklin Gothic Book"/>
                        <a:cs typeface="Franklin Gothic Book"/>
                      </a:endParaRPr>
                    </a:p>
                    <a:p>
                      <a:pPr marL="400050" indent="-400050">
                        <a:lnSpc>
                          <a:spcPct val="100000"/>
                        </a:lnSpc>
                        <a:spcBef>
                          <a:spcPts val="300"/>
                        </a:spcBef>
                        <a:buFont typeface="+mj-lt"/>
                        <a:buAutoNum type="arabicPeriod" startAt="12"/>
                      </a:pPr>
                      <a:r>
                        <a:rPr lang="en-US" dirty="0" smtClean="0">
                          <a:latin typeface="Franklin Gothic Book"/>
                          <a:cs typeface="Franklin Gothic Book"/>
                        </a:rPr>
                        <a:t>Preparing to Execute</a:t>
                      </a:r>
                      <a:endParaRPr lang="en-US" dirty="0">
                        <a:latin typeface="Franklin Gothic Book"/>
                        <a:cs typeface="Franklin Gothic Book"/>
                      </a:endParaRPr>
                    </a:p>
                    <a:p>
                      <a:pPr marL="342900" indent="-342900">
                        <a:lnSpc>
                          <a:spcPct val="100000"/>
                        </a:lnSpc>
                        <a:spcBef>
                          <a:spcPts val="300"/>
                        </a:spcBef>
                        <a:buFont typeface="+mj-lt"/>
                        <a:buAutoNum type="arabicPeriod" startAt="12"/>
                      </a:pPr>
                      <a:r>
                        <a:rPr lang="en-US" b="1" dirty="0" smtClean="0">
                          <a:latin typeface="Franklin Gothic Book"/>
                          <a:cs typeface="Franklin Gothic Book"/>
                        </a:rPr>
                        <a:t>Exercise 3: The Scoping</a:t>
                      </a:r>
                      <a:r>
                        <a:rPr lang="en-US" b="1" baseline="0" dirty="0" smtClean="0">
                          <a:latin typeface="Franklin Gothic Book"/>
                          <a:cs typeface="Franklin Gothic Book"/>
                        </a:rPr>
                        <a:t> Meeting</a:t>
                      </a:r>
                      <a:endParaRPr lang="en-US" b="1" dirty="0">
                        <a:latin typeface="Franklin Gothic Book"/>
                        <a:cs typeface="Franklin Gothic Book"/>
                      </a:endParaRPr>
                    </a:p>
                    <a:p>
                      <a:pPr marL="342900" indent="-342900">
                        <a:lnSpc>
                          <a:spcPct val="100000"/>
                        </a:lnSpc>
                        <a:spcBef>
                          <a:spcPts val="300"/>
                        </a:spcBef>
                        <a:buFont typeface="+mj-lt"/>
                        <a:buAutoNum type="arabicPeriod" startAt="12"/>
                      </a:pPr>
                      <a:r>
                        <a:rPr lang="en-US" dirty="0" smtClean="0">
                          <a:latin typeface="Franklin Gothic Book"/>
                          <a:cs typeface="Franklin Gothic Book"/>
                        </a:rPr>
                        <a:t>Review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00000"/>
                        </a:lnSpc>
                        <a:spcBef>
                          <a:spcPts val="300"/>
                        </a:spcBef>
                        <a:buFont typeface="+mj-lt"/>
                        <a:buAutoNum type="arabicPeriod" startAt="20"/>
                      </a:pPr>
                      <a:r>
                        <a:rPr lang="en-US" b="1" dirty="0" smtClean="0">
                          <a:latin typeface="Franklin Gothic Book"/>
                          <a:cs typeface="Franklin Gothic Book"/>
                        </a:rPr>
                        <a:t>Exercise 5: Recommendations</a:t>
                      </a:r>
                      <a:endParaRPr lang="en-US" b="1" dirty="0">
                        <a:latin typeface="Franklin Gothic Book"/>
                        <a:cs typeface="Franklin Gothic Book"/>
                      </a:endParaRPr>
                    </a:p>
                    <a:p>
                      <a:pPr marL="400050" indent="-400050">
                        <a:lnSpc>
                          <a:spcPct val="100000"/>
                        </a:lnSpc>
                        <a:spcBef>
                          <a:spcPts val="300"/>
                        </a:spcBef>
                        <a:buFont typeface="+mj-lt"/>
                        <a:buAutoNum type="arabicPeriod" startAt="20"/>
                      </a:pPr>
                      <a:r>
                        <a:rPr lang="en-US" dirty="0" smtClean="0">
                          <a:latin typeface="Franklin Gothic Book"/>
                          <a:cs typeface="Franklin Gothic Book"/>
                        </a:rPr>
                        <a:t>Reviewing and Assessing</a:t>
                      </a:r>
                      <a:endParaRPr lang="en-US" dirty="0">
                        <a:latin typeface="Franklin Gothic Book"/>
                        <a:cs typeface="Franklin Gothic Book"/>
                      </a:endParaRPr>
                    </a:p>
                    <a:p>
                      <a:pPr marL="400050" indent="-400050">
                        <a:lnSpc>
                          <a:spcPct val="100000"/>
                        </a:lnSpc>
                        <a:spcBef>
                          <a:spcPts val="300"/>
                        </a:spcBef>
                        <a:buFont typeface="+mj-lt"/>
                        <a:buAutoNum type="arabicPeriod" startAt="20"/>
                      </a:pPr>
                      <a:r>
                        <a:rPr lang="en-US" dirty="0" smtClean="0">
                          <a:latin typeface="Franklin Gothic Book"/>
                          <a:cs typeface="Franklin Gothic Book"/>
                        </a:rPr>
                        <a:t>Action Planning</a:t>
                      </a:r>
                      <a:endParaRPr lang="en-US" dirty="0">
                        <a:latin typeface="Franklin Gothic Book"/>
                        <a:cs typeface="Franklin Gothic Book"/>
                      </a:endParaRPr>
                    </a:p>
                    <a:p>
                      <a:pPr marL="342900" indent="-342900">
                        <a:lnSpc>
                          <a:spcPct val="100000"/>
                        </a:lnSpc>
                        <a:spcBef>
                          <a:spcPts val="300"/>
                        </a:spcBef>
                        <a:buFont typeface="+mj-lt"/>
                        <a:buAutoNum type="arabicPeriod" startAt="20"/>
                      </a:pPr>
                      <a:r>
                        <a:rPr lang="en-US" dirty="0" smtClean="0">
                          <a:latin typeface="Franklin Gothic Book"/>
                          <a:cs typeface="Franklin Gothic Book"/>
                        </a:rPr>
                        <a:t>Review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dirty="0" smtClean="0"/>
              <a:t>D. Agenda</a:t>
            </a:r>
            <a:endParaRPr lang="en-US" dirty="0"/>
          </a:p>
        </p:txBody>
      </p:sp>
      <p:grpSp>
        <p:nvGrpSpPr>
          <p:cNvPr id="24" name="Group 23"/>
          <p:cNvGrpSpPr/>
          <p:nvPr/>
        </p:nvGrpSpPr>
        <p:grpSpPr>
          <a:xfrm>
            <a:off x="783390" y="3529950"/>
            <a:ext cx="8071290" cy="365760"/>
            <a:chOff x="783390" y="3529950"/>
            <a:chExt cx="8071290" cy="365760"/>
          </a:xfrm>
        </p:grpSpPr>
        <p:sp>
          <p:nvSpPr>
            <p:cNvPr id="16" name="Rounded Rectangle 15"/>
            <p:cNvSpPr/>
            <p:nvPr/>
          </p:nvSpPr>
          <p:spPr>
            <a:xfrm>
              <a:off x="783390" y="3529950"/>
              <a:ext cx="2591181" cy="365760"/>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sp>
          <p:nvSpPr>
            <p:cNvPr id="17" name="Rounded Rectangle 16"/>
            <p:cNvSpPr/>
            <p:nvPr/>
          </p:nvSpPr>
          <p:spPr>
            <a:xfrm>
              <a:off x="3523445" y="3529950"/>
              <a:ext cx="2591181" cy="365760"/>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sp>
          <p:nvSpPr>
            <p:cNvPr id="18" name="Rounded Rectangle 17"/>
            <p:cNvSpPr/>
            <p:nvPr/>
          </p:nvSpPr>
          <p:spPr>
            <a:xfrm>
              <a:off x="6263499" y="3529950"/>
              <a:ext cx="2591181" cy="365760"/>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grpSp>
      <p:grpSp>
        <p:nvGrpSpPr>
          <p:cNvPr id="23" name="Group 22"/>
          <p:cNvGrpSpPr/>
          <p:nvPr/>
        </p:nvGrpSpPr>
        <p:grpSpPr>
          <a:xfrm>
            <a:off x="783390" y="1065885"/>
            <a:ext cx="8071290" cy="523440"/>
            <a:chOff x="783390" y="1065885"/>
            <a:chExt cx="8071290" cy="523440"/>
          </a:xfrm>
        </p:grpSpPr>
        <p:sp>
          <p:nvSpPr>
            <p:cNvPr id="14" name="Rounded Rectangle 13"/>
            <p:cNvSpPr/>
            <p:nvPr/>
          </p:nvSpPr>
          <p:spPr>
            <a:xfrm>
              <a:off x="3523445"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2</a:t>
              </a:r>
              <a:endParaRPr lang="en-US" sz="2600" i="1" dirty="0">
                <a:latin typeface="Franklin Gothic Book"/>
                <a:cs typeface="Franklin Gothic Book"/>
              </a:endParaRPr>
            </a:p>
          </p:txBody>
        </p:sp>
        <p:sp>
          <p:nvSpPr>
            <p:cNvPr id="15" name="Rounded Rectangle 14"/>
            <p:cNvSpPr/>
            <p:nvPr/>
          </p:nvSpPr>
          <p:spPr>
            <a:xfrm>
              <a:off x="6263499"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3</a:t>
              </a:r>
              <a:endParaRPr lang="en-US" sz="2600" i="1" dirty="0">
                <a:latin typeface="Franklin Gothic Book"/>
                <a:cs typeface="Franklin Gothic Book"/>
              </a:endParaRPr>
            </a:p>
          </p:txBody>
        </p:sp>
        <p:sp>
          <p:nvSpPr>
            <p:cNvPr id="13" name="Rounded Rectangle 12"/>
            <p:cNvSpPr/>
            <p:nvPr/>
          </p:nvSpPr>
          <p:spPr>
            <a:xfrm>
              <a:off x="783390"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1</a:t>
              </a:r>
              <a:endParaRPr lang="en-US" sz="2600" i="1" dirty="0">
                <a:latin typeface="Franklin Gothic Book"/>
                <a:cs typeface="Franklin Gothic Book"/>
              </a:endParaRPr>
            </a:p>
          </p:txBody>
        </p:sp>
      </p:grpSp>
      <p:grpSp>
        <p:nvGrpSpPr>
          <p:cNvPr id="25" name="Group 24"/>
          <p:cNvGrpSpPr/>
          <p:nvPr/>
        </p:nvGrpSpPr>
        <p:grpSpPr>
          <a:xfrm>
            <a:off x="783390" y="5735784"/>
            <a:ext cx="8071290" cy="365760"/>
            <a:chOff x="931391" y="5842659"/>
            <a:chExt cx="8071290" cy="365760"/>
          </a:xfrm>
        </p:grpSpPr>
        <p:sp>
          <p:nvSpPr>
            <p:cNvPr id="20" name="Rounded Rectangle 19"/>
            <p:cNvSpPr/>
            <p:nvPr/>
          </p:nvSpPr>
          <p:spPr>
            <a:xfrm>
              <a:off x="931391"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sp>
          <p:nvSpPr>
            <p:cNvPr id="21" name="Rounded Rectangle 20"/>
            <p:cNvSpPr/>
            <p:nvPr/>
          </p:nvSpPr>
          <p:spPr>
            <a:xfrm>
              <a:off x="3671446"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sp>
          <p:nvSpPr>
            <p:cNvPr id="22" name="Rounded Rectangle 21"/>
            <p:cNvSpPr/>
            <p:nvPr/>
          </p:nvSpPr>
          <p:spPr>
            <a:xfrm>
              <a:off x="6411500"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gr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5</a:t>
            </a:r>
          </a:p>
        </p:txBody>
      </p:sp>
      <p:sp>
        <p:nvSpPr>
          <p:cNvPr id="1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15</a:t>
            </a:fld>
            <a:endParaRPr lang="en-US" dirty="0"/>
          </a:p>
        </p:txBody>
      </p:sp>
    </p:spTree>
    <p:extLst>
      <p:ext uri="{BB962C8B-B14F-4D97-AF65-F5344CB8AC3E}">
        <p14:creationId xmlns:p14="http://schemas.microsoft.com/office/powerpoint/2010/main" val="30239701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Agenda</a:t>
            </a:r>
            <a:endParaRPr lang="en-US" dirty="0"/>
          </a:p>
        </p:txBody>
      </p:sp>
      <p:grpSp>
        <p:nvGrpSpPr>
          <p:cNvPr id="6" name="Group 5"/>
          <p:cNvGrpSpPr/>
          <p:nvPr/>
        </p:nvGrpSpPr>
        <p:grpSpPr>
          <a:xfrm>
            <a:off x="783390" y="3529950"/>
            <a:ext cx="8071290" cy="365760"/>
            <a:chOff x="783390" y="3529950"/>
            <a:chExt cx="8071290" cy="365760"/>
          </a:xfrm>
        </p:grpSpPr>
        <p:sp>
          <p:nvSpPr>
            <p:cNvPr id="7" name="Rounded Rectangle 6"/>
            <p:cNvSpPr/>
            <p:nvPr/>
          </p:nvSpPr>
          <p:spPr>
            <a:xfrm>
              <a:off x="783390" y="3529950"/>
              <a:ext cx="2591181" cy="365760"/>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sp>
          <p:nvSpPr>
            <p:cNvPr id="8" name="Rounded Rectangle 7"/>
            <p:cNvSpPr/>
            <p:nvPr/>
          </p:nvSpPr>
          <p:spPr>
            <a:xfrm>
              <a:off x="3523445" y="3529950"/>
              <a:ext cx="2591181" cy="365760"/>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sp>
          <p:nvSpPr>
            <p:cNvPr id="9" name="Rounded Rectangle 8"/>
            <p:cNvSpPr/>
            <p:nvPr/>
          </p:nvSpPr>
          <p:spPr>
            <a:xfrm>
              <a:off x="6263499" y="3529950"/>
              <a:ext cx="2591181" cy="365760"/>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grpSp>
      <p:grpSp>
        <p:nvGrpSpPr>
          <p:cNvPr id="10" name="Group 9"/>
          <p:cNvGrpSpPr/>
          <p:nvPr/>
        </p:nvGrpSpPr>
        <p:grpSpPr>
          <a:xfrm>
            <a:off x="783390" y="1065885"/>
            <a:ext cx="8071290" cy="523440"/>
            <a:chOff x="783390" y="1065885"/>
            <a:chExt cx="8071290" cy="523440"/>
          </a:xfrm>
        </p:grpSpPr>
        <p:sp>
          <p:nvSpPr>
            <p:cNvPr id="11" name="Rounded Rectangle 10"/>
            <p:cNvSpPr/>
            <p:nvPr/>
          </p:nvSpPr>
          <p:spPr>
            <a:xfrm>
              <a:off x="3523445"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2</a:t>
              </a:r>
              <a:endParaRPr lang="en-US" sz="2600" i="1" dirty="0">
                <a:latin typeface="Franklin Gothic Book"/>
                <a:cs typeface="Franklin Gothic Book"/>
              </a:endParaRPr>
            </a:p>
          </p:txBody>
        </p:sp>
        <p:sp>
          <p:nvSpPr>
            <p:cNvPr id="13" name="Rounded Rectangle 12"/>
            <p:cNvSpPr/>
            <p:nvPr/>
          </p:nvSpPr>
          <p:spPr>
            <a:xfrm>
              <a:off x="6263499"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3</a:t>
              </a:r>
              <a:endParaRPr lang="en-US" sz="2600" i="1" dirty="0">
                <a:latin typeface="Franklin Gothic Book"/>
                <a:cs typeface="Franklin Gothic Book"/>
              </a:endParaRPr>
            </a:p>
          </p:txBody>
        </p:sp>
        <p:sp>
          <p:nvSpPr>
            <p:cNvPr id="14" name="Rounded Rectangle 13"/>
            <p:cNvSpPr/>
            <p:nvPr/>
          </p:nvSpPr>
          <p:spPr>
            <a:xfrm>
              <a:off x="783390"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1</a:t>
              </a:r>
              <a:endParaRPr lang="en-US" sz="2600" i="1" dirty="0">
                <a:latin typeface="Franklin Gothic Book"/>
                <a:cs typeface="Franklin Gothic Book"/>
              </a:endParaRPr>
            </a:p>
          </p:txBody>
        </p:sp>
      </p:grpSp>
      <p:grpSp>
        <p:nvGrpSpPr>
          <p:cNvPr id="15" name="Group 14"/>
          <p:cNvGrpSpPr/>
          <p:nvPr/>
        </p:nvGrpSpPr>
        <p:grpSpPr>
          <a:xfrm>
            <a:off x="783390" y="5735784"/>
            <a:ext cx="8071290" cy="365760"/>
            <a:chOff x="931391" y="5842659"/>
            <a:chExt cx="8071290" cy="365760"/>
          </a:xfrm>
        </p:grpSpPr>
        <p:sp>
          <p:nvSpPr>
            <p:cNvPr id="16" name="Rounded Rectangle 15"/>
            <p:cNvSpPr/>
            <p:nvPr/>
          </p:nvSpPr>
          <p:spPr>
            <a:xfrm>
              <a:off x="931391"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sp>
          <p:nvSpPr>
            <p:cNvPr id="17" name="Rounded Rectangle 16"/>
            <p:cNvSpPr/>
            <p:nvPr/>
          </p:nvSpPr>
          <p:spPr>
            <a:xfrm>
              <a:off x="3671446"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sp>
          <p:nvSpPr>
            <p:cNvPr id="18" name="Rounded Rectangle 17"/>
            <p:cNvSpPr/>
            <p:nvPr/>
          </p:nvSpPr>
          <p:spPr>
            <a:xfrm>
              <a:off x="6411500"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gr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5</a:t>
            </a:r>
          </a:p>
        </p:txBody>
      </p:sp>
      <p:sp>
        <p:nvSpPr>
          <p:cNvPr id="1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16</a:t>
            </a:fld>
            <a:endParaRPr lang="en-US" dirty="0"/>
          </a:p>
        </p:txBody>
      </p:sp>
      <p:graphicFrame>
        <p:nvGraphicFramePr>
          <p:cNvPr id="33" name="Table 32"/>
          <p:cNvGraphicFramePr>
            <a:graphicFrameLocks noGrp="1"/>
          </p:cNvGraphicFramePr>
          <p:nvPr>
            <p:extLst>
              <p:ext uri="{D42A27DB-BD31-4B8C-83A1-F6EECF244321}">
                <p14:modId xmlns:p14="http://schemas.microsoft.com/office/powerpoint/2010/main" val="3040224377"/>
              </p:ext>
            </p:extLst>
          </p:nvPr>
        </p:nvGraphicFramePr>
        <p:xfrm>
          <a:off x="702111" y="1343897"/>
          <a:ext cx="8360610" cy="4506097"/>
        </p:xfrm>
        <a:graphic>
          <a:graphicData uri="http://schemas.openxmlformats.org/drawingml/2006/table">
            <a:tbl>
              <a:tblPr firstRow="1" bandRow="1">
                <a:tableStyleId>{2D5ABB26-0587-4C30-8999-92F81FD0307C}</a:tableStyleId>
              </a:tblPr>
              <a:tblGrid>
                <a:gridCol w="2897582"/>
                <a:gridCol w="2864263"/>
                <a:gridCol w="2598765"/>
              </a:tblGrid>
              <a:tr h="344272">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4326">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a:tabLst/>
                        <a:defRPr/>
                      </a:pPr>
                      <a:r>
                        <a:rPr lang="en-US" dirty="0" smtClean="0">
                          <a:latin typeface="Franklin Gothic Book"/>
                          <a:cs typeface="Franklin Gothic Book"/>
                        </a:rPr>
                        <a:t>Getting</a:t>
                      </a:r>
                      <a:r>
                        <a:rPr lang="en-US" baseline="0" dirty="0" smtClean="0">
                          <a:latin typeface="Franklin Gothic Book"/>
                          <a:cs typeface="Franklin Gothic Book"/>
                        </a:rPr>
                        <a:t> Started</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What Is</a:t>
                      </a:r>
                      <a:r>
                        <a:rPr lang="en-US" baseline="0" dirty="0" smtClean="0">
                          <a:latin typeface="Franklin Gothic Book"/>
                          <a:cs typeface="Franklin Gothic Book"/>
                        </a:rPr>
                        <a:t> Consulting?</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Relationship Management</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Defining</a:t>
                      </a:r>
                      <a:r>
                        <a:rPr lang="en-US" baseline="0" dirty="0" smtClean="0">
                          <a:latin typeface="Franklin Gothic Book"/>
                          <a:cs typeface="Franklin Gothic Book"/>
                        </a:rPr>
                        <a:t> the Need – Questioning</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startAt="8"/>
                        <a:tabLst/>
                        <a:defRPr/>
                      </a:pPr>
                      <a:r>
                        <a:rPr lang="en-US" dirty="0" smtClean="0">
                          <a:latin typeface="Franklin Gothic Book"/>
                          <a:cs typeface="Franklin Gothic Book"/>
                        </a:rPr>
                        <a:t>Review</a:t>
                      </a:r>
                      <a:endParaRPr lang="en-US" dirty="0">
                        <a:latin typeface="Franklin Gothic Book"/>
                        <a:cs typeface="Franklin Gothic Book"/>
                      </a:endParaRPr>
                    </a:p>
                    <a:p>
                      <a:pPr marL="342900" indent="-342900">
                        <a:lnSpc>
                          <a:spcPct val="100000"/>
                        </a:lnSpc>
                        <a:spcBef>
                          <a:spcPts val="300"/>
                        </a:spcBef>
                        <a:buFont typeface="+mj-lt"/>
                        <a:buAutoNum type="arabicPeriod" startAt="8"/>
                      </a:pPr>
                      <a:r>
                        <a:rPr lang="en-US" dirty="0" smtClean="0">
                          <a:latin typeface="Franklin Gothic Book"/>
                          <a:cs typeface="Franklin Gothic Book"/>
                        </a:rPr>
                        <a:t>Applying</a:t>
                      </a:r>
                      <a:r>
                        <a:rPr lang="en-US" baseline="0" dirty="0" smtClean="0">
                          <a:latin typeface="Franklin Gothic Book"/>
                          <a:cs typeface="Franklin Gothic Book"/>
                        </a:rPr>
                        <a:t> DISC</a:t>
                      </a:r>
                      <a:endParaRPr lang="en-US" dirty="0">
                        <a:latin typeface="Franklin Gothic Book"/>
                        <a:cs typeface="Franklin Gothic Book"/>
                      </a:endParaRPr>
                    </a:p>
                    <a:p>
                      <a:pPr marL="400050" indent="-400050">
                        <a:lnSpc>
                          <a:spcPct val="100000"/>
                        </a:lnSpc>
                        <a:spcBef>
                          <a:spcPts val="300"/>
                        </a:spcBef>
                        <a:buFont typeface="+mj-lt"/>
                        <a:buAutoNum type="arabicPeriod" startAt="8"/>
                      </a:pPr>
                      <a:r>
                        <a:rPr lang="en-US" dirty="0" smtClean="0">
                          <a:latin typeface="Franklin Gothic Book"/>
                          <a:cs typeface="Franklin Gothic Book"/>
                        </a:rPr>
                        <a:t>Defining the Need – Solution Processes</a:t>
                      </a:r>
                    </a:p>
                    <a:p>
                      <a:pPr marL="400050" indent="-400050">
                        <a:lnSpc>
                          <a:spcPct val="100000"/>
                        </a:lnSpc>
                        <a:spcBef>
                          <a:spcPts val="300"/>
                        </a:spcBef>
                        <a:buFont typeface="+mj-lt"/>
                        <a:buAutoNum type="arabicPeriod" startAt="8"/>
                      </a:pPr>
                      <a:r>
                        <a:rPr lang="en-US" dirty="0" smtClean="0">
                          <a:latin typeface="Franklin Gothic Book"/>
                          <a:cs typeface="Franklin Gothic Book"/>
                        </a:rPr>
                        <a:t>Defining the Need – Proposing</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startAt="16"/>
                        <a:tabLst/>
                        <a:defRPr/>
                      </a:pPr>
                      <a:r>
                        <a:rPr lang="en-US" dirty="0" smtClean="0">
                          <a:latin typeface="Franklin Gothic Book"/>
                          <a:cs typeface="Franklin Gothic Book"/>
                        </a:rPr>
                        <a:t>Review</a:t>
                      </a:r>
                      <a:endParaRPr lang="en-US" dirty="0">
                        <a:latin typeface="Franklin Gothic Book"/>
                        <a:cs typeface="Franklin Gothic Book"/>
                      </a:endParaRPr>
                    </a:p>
                    <a:p>
                      <a:pPr marL="400050" indent="-400050">
                        <a:lnSpc>
                          <a:spcPct val="100000"/>
                        </a:lnSpc>
                        <a:spcBef>
                          <a:spcPts val="300"/>
                        </a:spcBef>
                        <a:buFont typeface="+mj-lt"/>
                        <a:buAutoNum type="arabicPeriod" startAt="16"/>
                      </a:pPr>
                      <a:r>
                        <a:rPr lang="en-US" dirty="0" smtClean="0">
                          <a:latin typeface="Franklin Gothic Book"/>
                          <a:cs typeface="Franklin Gothic Book"/>
                        </a:rPr>
                        <a:t>Building Consensus</a:t>
                      </a:r>
                      <a:endParaRPr lang="en-US" dirty="0">
                        <a:latin typeface="Franklin Gothic Book"/>
                        <a:cs typeface="Franklin Gothic Book"/>
                      </a:endParaRPr>
                    </a:p>
                    <a:p>
                      <a:pPr marL="400050" indent="-400050">
                        <a:lnSpc>
                          <a:spcPct val="100000"/>
                        </a:lnSpc>
                        <a:spcBef>
                          <a:spcPts val="300"/>
                        </a:spcBef>
                        <a:buFont typeface="+mj-lt"/>
                        <a:buAutoNum type="arabicPeriod" startAt="16"/>
                      </a:pPr>
                      <a:r>
                        <a:rPr lang="en-US" dirty="0" smtClean="0">
                          <a:latin typeface="Franklin Gothic Book"/>
                          <a:cs typeface="Franklin Gothic Book"/>
                        </a:rPr>
                        <a:t>Executing the Project</a:t>
                      </a:r>
                      <a:endParaRPr lang="en-US" dirty="0">
                        <a:latin typeface="Franklin Gothic Book"/>
                        <a:cs typeface="Franklin Gothic Book"/>
                      </a:endParaRPr>
                    </a:p>
                    <a:p>
                      <a:pPr marL="342900" indent="-342900">
                        <a:lnSpc>
                          <a:spcPct val="100000"/>
                        </a:lnSpc>
                        <a:spcBef>
                          <a:spcPts val="300"/>
                        </a:spcBef>
                        <a:buFont typeface="+mj-lt"/>
                        <a:buAutoNum type="arabicPeriod" startAt="16"/>
                      </a:pPr>
                      <a:r>
                        <a:rPr lang="en-US" b="1" dirty="0" smtClean="0">
                          <a:latin typeface="Franklin Gothic Book"/>
                          <a:cs typeface="Franklin Gothic Book"/>
                        </a:rPr>
                        <a:t>Exercise 4: Data Gathering</a:t>
                      </a: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4272">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65893">
                <a:tc>
                  <a:txBody>
                    <a:bodyPr/>
                    <a:lstStyle/>
                    <a:p>
                      <a:pPr marL="342900" indent="-342900">
                        <a:lnSpc>
                          <a:spcPct val="100000"/>
                        </a:lnSpc>
                        <a:spcBef>
                          <a:spcPts val="300"/>
                        </a:spcBef>
                        <a:buFont typeface="+mj-lt"/>
                        <a:buAutoNum type="arabicPeriod" startAt="5"/>
                      </a:pPr>
                      <a:r>
                        <a:rPr lang="en-US" b="1" dirty="0" smtClean="0">
                          <a:latin typeface="Franklin Gothic Book"/>
                          <a:cs typeface="Franklin Gothic Book"/>
                        </a:rPr>
                        <a:t>Exercise 1: Interviewing the Sponsor</a:t>
                      </a:r>
                      <a:endParaRPr lang="en-US" b="1" dirty="0">
                        <a:latin typeface="Franklin Gothic Book"/>
                        <a:cs typeface="Franklin Gothic Book"/>
                      </a:endParaRPr>
                    </a:p>
                    <a:p>
                      <a:pPr marL="400050" indent="-400050">
                        <a:lnSpc>
                          <a:spcPct val="100000"/>
                        </a:lnSpc>
                        <a:spcBef>
                          <a:spcPts val="300"/>
                        </a:spcBef>
                        <a:buFont typeface="+mj-lt"/>
                        <a:buAutoNum type="arabicPeriod" startAt="5"/>
                      </a:pPr>
                      <a:r>
                        <a:rPr lang="en-US" dirty="0" smtClean="0">
                          <a:latin typeface="Franklin Gothic Book"/>
                          <a:cs typeface="Franklin Gothic Book"/>
                        </a:rPr>
                        <a:t>Understanding Your Client – DISC</a:t>
                      </a:r>
                      <a:endParaRPr lang="en-US" dirty="0">
                        <a:latin typeface="Franklin Gothic Book"/>
                        <a:cs typeface="Franklin Gothic Book"/>
                      </a:endParaRPr>
                    </a:p>
                    <a:p>
                      <a:pPr marL="342900" indent="-342900">
                        <a:lnSpc>
                          <a:spcPct val="100000"/>
                        </a:lnSpc>
                        <a:spcBef>
                          <a:spcPts val="300"/>
                        </a:spcBef>
                        <a:buFont typeface="+mj-lt"/>
                        <a:buAutoNum type="arabicPeriod" startAt="5"/>
                      </a:pPr>
                      <a:r>
                        <a:rPr lang="en-US" dirty="0" smtClean="0">
                          <a:latin typeface="Franklin Gothic Book"/>
                          <a:cs typeface="Franklin Gothic Book"/>
                        </a:rPr>
                        <a:t>Review</a:t>
                      </a:r>
                      <a:r>
                        <a:rPr lang="en-US" baseline="0" dirty="0" smtClean="0">
                          <a:latin typeface="Franklin Gothic Book"/>
                          <a:cs typeface="Franklin Gothic Book"/>
                        </a:rPr>
                        <a:t>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00000"/>
                        </a:lnSpc>
                        <a:spcBef>
                          <a:spcPts val="300"/>
                        </a:spcBef>
                        <a:buFont typeface="+mj-lt"/>
                        <a:buAutoNum type="arabicPeriod" startAt="12"/>
                      </a:pPr>
                      <a:r>
                        <a:rPr lang="en-US" b="1" dirty="0" smtClean="0">
                          <a:latin typeface="Franklin Gothic Book"/>
                          <a:cs typeface="Franklin Gothic Book"/>
                        </a:rPr>
                        <a:t>Exercise 2: Proposing</a:t>
                      </a:r>
                      <a:endParaRPr lang="en-US" b="1" dirty="0">
                        <a:latin typeface="Franklin Gothic Book"/>
                        <a:cs typeface="Franklin Gothic Book"/>
                      </a:endParaRPr>
                    </a:p>
                    <a:p>
                      <a:pPr marL="400050" indent="-400050">
                        <a:lnSpc>
                          <a:spcPct val="100000"/>
                        </a:lnSpc>
                        <a:spcBef>
                          <a:spcPts val="300"/>
                        </a:spcBef>
                        <a:buFont typeface="+mj-lt"/>
                        <a:buAutoNum type="arabicPeriod" startAt="12"/>
                      </a:pPr>
                      <a:r>
                        <a:rPr lang="en-US" dirty="0" smtClean="0">
                          <a:latin typeface="Franklin Gothic Book"/>
                          <a:cs typeface="Franklin Gothic Book"/>
                        </a:rPr>
                        <a:t>Preparing to Execute</a:t>
                      </a:r>
                      <a:endParaRPr lang="en-US" dirty="0">
                        <a:latin typeface="Franklin Gothic Book"/>
                        <a:cs typeface="Franklin Gothic Book"/>
                      </a:endParaRPr>
                    </a:p>
                    <a:p>
                      <a:pPr marL="342900" indent="-342900">
                        <a:lnSpc>
                          <a:spcPct val="100000"/>
                        </a:lnSpc>
                        <a:spcBef>
                          <a:spcPts val="300"/>
                        </a:spcBef>
                        <a:buFont typeface="+mj-lt"/>
                        <a:buAutoNum type="arabicPeriod" startAt="12"/>
                      </a:pPr>
                      <a:r>
                        <a:rPr lang="en-US" b="1" dirty="0" smtClean="0">
                          <a:latin typeface="Franklin Gothic Book"/>
                          <a:cs typeface="Franklin Gothic Book"/>
                        </a:rPr>
                        <a:t>Exercise 3: The Scoping</a:t>
                      </a:r>
                      <a:r>
                        <a:rPr lang="en-US" b="1" baseline="0" dirty="0" smtClean="0">
                          <a:latin typeface="Franklin Gothic Book"/>
                          <a:cs typeface="Franklin Gothic Book"/>
                        </a:rPr>
                        <a:t> Meeting</a:t>
                      </a:r>
                      <a:endParaRPr lang="en-US" b="1" dirty="0">
                        <a:latin typeface="Franklin Gothic Book"/>
                        <a:cs typeface="Franklin Gothic Book"/>
                      </a:endParaRPr>
                    </a:p>
                    <a:p>
                      <a:pPr marL="342900" indent="-342900">
                        <a:lnSpc>
                          <a:spcPct val="100000"/>
                        </a:lnSpc>
                        <a:spcBef>
                          <a:spcPts val="300"/>
                        </a:spcBef>
                        <a:buFont typeface="+mj-lt"/>
                        <a:buAutoNum type="arabicPeriod" startAt="12"/>
                      </a:pPr>
                      <a:r>
                        <a:rPr lang="en-US" dirty="0" smtClean="0">
                          <a:latin typeface="Franklin Gothic Book"/>
                          <a:cs typeface="Franklin Gothic Book"/>
                        </a:rPr>
                        <a:t>Review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00000"/>
                        </a:lnSpc>
                        <a:spcBef>
                          <a:spcPts val="300"/>
                        </a:spcBef>
                        <a:buFont typeface="+mj-lt"/>
                        <a:buAutoNum type="arabicPeriod" startAt="20"/>
                      </a:pPr>
                      <a:r>
                        <a:rPr lang="en-US" b="1" dirty="0" smtClean="0">
                          <a:latin typeface="Franklin Gothic Book"/>
                          <a:cs typeface="Franklin Gothic Book"/>
                        </a:rPr>
                        <a:t>Exercise 5: Recommendations</a:t>
                      </a:r>
                      <a:endParaRPr lang="en-US" b="1" dirty="0">
                        <a:latin typeface="Franklin Gothic Book"/>
                        <a:cs typeface="Franklin Gothic Book"/>
                      </a:endParaRPr>
                    </a:p>
                    <a:p>
                      <a:pPr marL="400050" indent="-400050">
                        <a:lnSpc>
                          <a:spcPct val="100000"/>
                        </a:lnSpc>
                        <a:spcBef>
                          <a:spcPts val="300"/>
                        </a:spcBef>
                        <a:buFont typeface="+mj-lt"/>
                        <a:buAutoNum type="arabicPeriod" startAt="20"/>
                      </a:pPr>
                      <a:r>
                        <a:rPr lang="en-US" dirty="0" smtClean="0">
                          <a:latin typeface="Franklin Gothic Book"/>
                          <a:cs typeface="Franklin Gothic Book"/>
                        </a:rPr>
                        <a:t>Reviewing and Assessing</a:t>
                      </a:r>
                      <a:endParaRPr lang="en-US" dirty="0">
                        <a:latin typeface="Franklin Gothic Book"/>
                        <a:cs typeface="Franklin Gothic Book"/>
                      </a:endParaRPr>
                    </a:p>
                    <a:p>
                      <a:pPr marL="400050" indent="-400050">
                        <a:lnSpc>
                          <a:spcPct val="100000"/>
                        </a:lnSpc>
                        <a:spcBef>
                          <a:spcPts val="300"/>
                        </a:spcBef>
                        <a:buFont typeface="+mj-lt"/>
                        <a:buAutoNum type="arabicPeriod" startAt="20"/>
                      </a:pPr>
                      <a:r>
                        <a:rPr lang="en-US" dirty="0" smtClean="0">
                          <a:latin typeface="Franklin Gothic Book"/>
                          <a:cs typeface="Franklin Gothic Book"/>
                        </a:rPr>
                        <a:t>Action Planning</a:t>
                      </a:r>
                      <a:endParaRPr lang="en-US" dirty="0">
                        <a:latin typeface="Franklin Gothic Book"/>
                        <a:cs typeface="Franklin Gothic Book"/>
                      </a:endParaRPr>
                    </a:p>
                    <a:p>
                      <a:pPr marL="342900" indent="-342900">
                        <a:lnSpc>
                          <a:spcPct val="100000"/>
                        </a:lnSpc>
                        <a:spcBef>
                          <a:spcPts val="300"/>
                        </a:spcBef>
                        <a:buFont typeface="+mj-lt"/>
                        <a:buAutoNum type="arabicPeriod" startAt="20"/>
                      </a:pPr>
                      <a:r>
                        <a:rPr lang="en-US" dirty="0" smtClean="0">
                          <a:latin typeface="Franklin Gothic Book"/>
                          <a:cs typeface="Franklin Gothic Book"/>
                        </a:rPr>
                        <a:t>Review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566532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Agenda</a:t>
            </a:r>
            <a:endParaRPr lang="en-US" dirty="0"/>
          </a:p>
        </p:txBody>
      </p:sp>
      <p:grpSp>
        <p:nvGrpSpPr>
          <p:cNvPr id="6" name="Group 5"/>
          <p:cNvGrpSpPr/>
          <p:nvPr/>
        </p:nvGrpSpPr>
        <p:grpSpPr>
          <a:xfrm>
            <a:off x="783390" y="3529950"/>
            <a:ext cx="8071290" cy="365760"/>
            <a:chOff x="783390" y="3529950"/>
            <a:chExt cx="8071290" cy="365760"/>
          </a:xfrm>
        </p:grpSpPr>
        <p:sp>
          <p:nvSpPr>
            <p:cNvPr id="7" name="Rounded Rectangle 6"/>
            <p:cNvSpPr/>
            <p:nvPr/>
          </p:nvSpPr>
          <p:spPr>
            <a:xfrm>
              <a:off x="783390" y="3529950"/>
              <a:ext cx="2591181" cy="36576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sp>
          <p:nvSpPr>
            <p:cNvPr id="8" name="Rounded Rectangle 7"/>
            <p:cNvSpPr/>
            <p:nvPr/>
          </p:nvSpPr>
          <p:spPr>
            <a:xfrm>
              <a:off x="3523445" y="3529950"/>
              <a:ext cx="2591181" cy="36576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sp>
          <p:nvSpPr>
            <p:cNvPr id="9" name="Rounded Rectangle 8"/>
            <p:cNvSpPr/>
            <p:nvPr/>
          </p:nvSpPr>
          <p:spPr>
            <a:xfrm>
              <a:off x="6263499" y="3529950"/>
              <a:ext cx="2591181" cy="36576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LUNCH</a:t>
              </a:r>
              <a:endParaRPr lang="en-US" sz="2100" i="1" dirty="0">
                <a:latin typeface="Franklin Gothic Book"/>
                <a:cs typeface="Franklin Gothic Book"/>
              </a:endParaRPr>
            </a:p>
          </p:txBody>
        </p:sp>
      </p:grpSp>
      <p:grpSp>
        <p:nvGrpSpPr>
          <p:cNvPr id="10" name="Group 9"/>
          <p:cNvGrpSpPr/>
          <p:nvPr/>
        </p:nvGrpSpPr>
        <p:grpSpPr>
          <a:xfrm>
            <a:off x="783390" y="1065885"/>
            <a:ext cx="8071290" cy="523440"/>
            <a:chOff x="783390" y="1065885"/>
            <a:chExt cx="8071290" cy="523440"/>
          </a:xfrm>
        </p:grpSpPr>
        <p:sp>
          <p:nvSpPr>
            <p:cNvPr id="11" name="Rounded Rectangle 10"/>
            <p:cNvSpPr/>
            <p:nvPr/>
          </p:nvSpPr>
          <p:spPr>
            <a:xfrm>
              <a:off x="3523445"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2</a:t>
              </a:r>
              <a:endParaRPr lang="en-US" sz="2600" i="1" dirty="0">
                <a:latin typeface="Franklin Gothic Book"/>
                <a:cs typeface="Franklin Gothic Book"/>
              </a:endParaRPr>
            </a:p>
          </p:txBody>
        </p:sp>
        <p:sp>
          <p:nvSpPr>
            <p:cNvPr id="13" name="Rounded Rectangle 12"/>
            <p:cNvSpPr/>
            <p:nvPr/>
          </p:nvSpPr>
          <p:spPr>
            <a:xfrm>
              <a:off x="6263499"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3</a:t>
              </a:r>
              <a:endParaRPr lang="en-US" sz="2600" i="1" dirty="0">
                <a:latin typeface="Franklin Gothic Book"/>
                <a:cs typeface="Franklin Gothic Book"/>
              </a:endParaRPr>
            </a:p>
          </p:txBody>
        </p:sp>
        <p:sp>
          <p:nvSpPr>
            <p:cNvPr id="14" name="Rounded Rectangle 13"/>
            <p:cNvSpPr/>
            <p:nvPr/>
          </p:nvSpPr>
          <p:spPr>
            <a:xfrm>
              <a:off x="783390" y="1065885"/>
              <a:ext cx="2591181" cy="52344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Medium"/>
                </a:rPr>
                <a:t>DAY 1</a:t>
              </a:r>
              <a:endParaRPr lang="en-US" sz="2600" i="1" dirty="0">
                <a:latin typeface="Franklin Gothic Book"/>
                <a:cs typeface="Franklin Gothic Book"/>
              </a:endParaRPr>
            </a:p>
          </p:txBody>
        </p:sp>
      </p:grpSp>
      <p:grpSp>
        <p:nvGrpSpPr>
          <p:cNvPr id="15" name="Group 14"/>
          <p:cNvGrpSpPr/>
          <p:nvPr/>
        </p:nvGrpSpPr>
        <p:grpSpPr>
          <a:xfrm>
            <a:off x="783390" y="5735784"/>
            <a:ext cx="8071290" cy="365760"/>
            <a:chOff x="931391" y="5842659"/>
            <a:chExt cx="8071290" cy="365760"/>
          </a:xfrm>
        </p:grpSpPr>
        <p:sp>
          <p:nvSpPr>
            <p:cNvPr id="16" name="Rounded Rectangle 15"/>
            <p:cNvSpPr/>
            <p:nvPr/>
          </p:nvSpPr>
          <p:spPr>
            <a:xfrm>
              <a:off x="931391"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sp>
          <p:nvSpPr>
            <p:cNvPr id="17" name="Rounded Rectangle 16"/>
            <p:cNvSpPr/>
            <p:nvPr/>
          </p:nvSpPr>
          <p:spPr>
            <a:xfrm>
              <a:off x="3671446"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sp>
          <p:nvSpPr>
            <p:cNvPr id="18" name="Rounded Rectangle 17"/>
            <p:cNvSpPr/>
            <p:nvPr/>
          </p:nvSpPr>
          <p:spPr>
            <a:xfrm>
              <a:off x="6411500" y="5842659"/>
              <a:ext cx="2591181" cy="365760"/>
            </a:xfrm>
            <a:prstGeom prst="round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smtClean="0">
                  <a:latin typeface="Franklin Gothic Medium"/>
                  <a:cs typeface="Franklin Gothic Medium"/>
                </a:rPr>
                <a:t>CLOSE</a:t>
              </a:r>
              <a:endParaRPr lang="en-US" sz="2100" i="1" dirty="0">
                <a:latin typeface="Franklin Gothic Book"/>
                <a:cs typeface="Franklin Gothic Book"/>
              </a:endParaRPr>
            </a:p>
          </p:txBody>
        </p:sp>
      </p:gr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5</a:t>
            </a:r>
          </a:p>
        </p:txBody>
      </p:sp>
      <p:sp>
        <p:nvSpPr>
          <p:cNvPr id="1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17</a:t>
            </a:fld>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040224377"/>
              </p:ext>
            </p:extLst>
          </p:nvPr>
        </p:nvGraphicFramePr>
        <p:xfrm>
          <a:off x="702111" y="1343897"/>
          <a:ext cx="8360610" cy="4506097"/>
        </p:xfrm>
        <a:graphic>
          <a:graphicData uri="http://schemas.openxmlformats.org/drawingml/2006/table">
            <a:tbl>
              <a:tblPr firstRow="1" bandRow="1">
                <a:tableStyleId>{2D5ABB26-0587-4C30-8999-92F81FD0307C}</a:tableStyleId>
              </a:tblPr>
              <a:tblGrid>
                <a:gridCol w="2897582"/>
                <a:gridCol w="2864263"/>
                <a:gridCol w="2598765"/>
              </a:tblGrid>
              <a:tr h="344272">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80000"/>
                        </a:lnSpc>
                        <a:spcBef>
                          <a:spcPts val="0"/>
                        </a:spcBef>
                        <a:spcAft>
                          <a:spcPts val="0"/>
                        </a:spcAft>
                        <a:buClrTx/>
                        <a:buSzTx/>
                        <a:buFontTx/>
                        <a:buNone/>
                        <a:tabLst/>
                        <a:defRPr/>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04326">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a:tabLst/>
                        <a:defRPr/>
                      </a:pPr>
                      <a:r>
                        <a:rPr lang="en-US" dirty="0" smtClean="0">
                          <a:latin typeface="Franklin Gothic Book"/>
                          <a:cs typeface="Franklin Gothic Book"/>
                        </a:rPr>
                        <a:t>Getting</a:t>
                      </a:r>
                      <a:r>
                        <a:rPr lang="en-US" baseline="0" dirty="0" smtClean="0">
                          <a:latin typeface="Franklin Gothic Book"/>
                          <a:cs typeface="Franklin Gothic Book"/>
                        </a:rPr>
                        <a:t> Started</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What Is</a:t>
                      </a:r>
                      <a:r>
                        <a:rPr lang="en-US" baseline="0" dirty="0" smtClean="0">
                          <a:latin typeface="Franklin Gothic Book"/>
                          <a:cs typeface="Franklin Gothic Book"/>
                        </a:rPr>
                        <a:t> Consulting?</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Relationship Management</a:t>
                      </a:r>
                      <a:endParaRPr lang="en-US" dirty="0">
                        <a:latin typeface="Franklin Gothic Book"/>
                        <a:cs typeface="Franklin Gothic Book"/>
                      </a:endParaRPr>
                    </a:p>
                    <a:p>
                      <a:pPr marL="342900" indent="-342900">
                        <a:lnSpc>
                          <a:spcPct val="100000"/>
                        </a:lnSpc>
                        <a:spcBef>
                          <a:spcPts val="300"/>
                        </a:spcBef>
                        <a:buFont typeface="+mj-lt"/>
                        <a:buAutoNum type="arabicPeriod"/>
                      </a:pPr>
                      <a:r>
                        <a:rPr lang="en-US" dirty="0" smtClean="0">
                          <a:latin typeface="Franklin Gothic Book"/>
                          <a:cs typeface="Franklin Gothic Book"/>
                        </a:rPr>
                        <a:t>Defining</a:t>
                      </a:r>
                      <a:r>
                        <a:rPr lang="en-US" baseline="0" dirty="0" smtClean="0">
                          <a:latin typeface="Franklin Gothic Book"/>
                          <a:cs typeface="Franklin Gothic Book"/>
                        </a:rPr>
                        <a:t> the Need – Questioning</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startAt="8"/>
                        <a:tabLst/>
                        <a:defRPr/>
                      </a:pPr>
                      <a:r>
                        <a:rPr lang="en-US" dirty="0" smtClean="0">
                          <a:latin typeface="Franklin Gothic Book"/>
                          <a:cs typeface="Franklin Gothic Book"/>
                        </a:rPr>
                        <a:t>Review</a:t>
                      </a:r>
                      <a:endParaRPr lang="en-US" dirty="0">
                        <a:latin typeface="Franklin Gothic Book"/>
                        <a:cs typeface="Franklin Gothic Book"/>
                      </a:endParaRPr>
                    </a:p>
                    <a:p>
                      <a:pPr marL="342900" indent="-342900">
                        <a:lnSpc>
                          <a:spcPct val="100000"/>
                        </a:lnSpc>
                        <a:spcBef>
                          <a:spcPts val="300"/>
                        </a:spcBef>
                        <a:buFont typeface="+mj-lt"/>
                        <a:buAutoNum type="arabicPeriod" startAt="8"/>
                      </a:pPr>
                      <a:r>
                        <a:rPr lang="en-US" dirty="0" smtClean="0">
                          <a:latin typeface="Franklin Gothic Book"/>
                          <a:cs typeface="Franklin Gothic Book"/>
                        </a:rPr>
                        <a:t>Applying</a:t>
                      </a:r>
                      <a:r>
                        <a:rPr lang="en-US" baseline="0" dirty="0" smtClean="0">
                          <a:latin typeface="Franklin Gothic Book"/>
                          <a:cs typeface="Franklin Gothic Book"/>
                        </a:rPr>
                        <a:t> DISC</a:t>
                      </a:r>
                      <a:endParaRPr lang="en-US" dirty="0">
                        <a:latin typeface="Franklin Gothic Book"/>
                        <a:cs typeface="Franklin Gothic Book"/>
                      </a:endParaRPr>
                    </a:p>
                    <a:p>
                      <a:pPr marL="400050" indent="-400050">
                        <a:lnSpc>
                          <a:spcPct val="100000"/>
                        </a:lnSpc>
                        <a:spcBef>
                          <a:spcPts val="300"/>
                        </a:spcBef>
                        <a:buFont typeface="+mj-lt"/>
                        <a:buAutoNum type="arabicPeriod" startAt="8"/>
                      </a:pPr>
                      <a:r>
                        <a:rPr lang="en-US" dirty="0" smtClean="0">
                          <a:latin typeface="Franklin Gothic Book"/>
                          <a:cs typeface="Franklin Gothic Book"/>
                        </a:rPr>
                        <a:t>Defining the Need – Solution Processes</a:t>
                      </a:r>
                    </a:p>
                    <a:p>
                      <a:pPr marL="400050" indent="-400050">
                        <a:lnSpc>
                          <a:spcPct val="100000"/>
                        </a:lnSpc>
                        <a:spcBef>
                          <a:spcPts val="300"/>
                        </a:spcBef>
                        <a:buFont typeface="+mj-lt"/>
                        <a:buAutoNum type="arabicPeriod" startAt="8"/>
                      </a:pPr>
                      <a:r>
                        <a:rPr lang="en-US" dirty="0" smtClean="0">
                          <a:latin typeface="Franklin Gothic Book"/>
                          <a:cs typeface="Franklin Gothic Book"/>
                        </a:rPr>
                        <a:t>Defining the Need – Proposing</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lgn="l" defTabSz="457200" rtl="0" eaLnBrk="1" fontAlgn="auto" latinLnBrk="0" hangingPunct="1">
                        <a:lnSpc>
                          <a:spcPct val="100000"/>
                        </a:lnSpc>
                        <a:spcBef>
                          <a:spcPts val="300"/>
                        </a:spcBef>
                        <a:spcAft>
                          <a:spcPts val="0"/>
                        </a:spcAft>
                        <a:buClrTx/>
                        <a:buSzTx/>
                        <a:buFont typeface="+mj-lt"/>
                        <a:buAutoNum type="arabicPeriod" startAt="16"/>
                        <a:tabLst/>
                        <a:defRPr/>
                      </a:pPr>
                      <a:r>
                        <a:rPr lang="en-US" dirty="0" smtClean="0">
                          <a:latin typeface="Franklin Gothic Book"/>
                          <a:cs typeface="Franklin Gothic Book"/>
                        </a:rPr>
                        <a:t>Review</a:t>
                      </a:r>
                      <a:endParaRPr lang="en-US" dirty="0">
                        <a:latin typeface="Franklin Gothic Book"/>
                        <a:cs typeface="Franklin Gothic Book"/>
                      </a:endParaRPr>
                    </a:p>
                    <a:p>
                      <a:pPr marL="400050" indent="-400050">
                        <a:lnSpc>
                          <a:spcPct val="100000"/>
                        </a:lnSpc>
                        <a:spcBef>
                          <a:spcPts val="300"/>
                        </a:spcBef>
                        <a:buFont typeface="+mj-lt"/>
                        <a:buAutoNum type="arabicPeriod" startAt="16"/>
                      </a:pPr>
                      <a:r>
                        <a:rPr lang="en-US" dirty="0" smtClean="0">
                          <a:latin typeface="Franklin Gothic Book"/>
                          <a:cs typeface="Franklin Gothic Book"/>
                        </a:rPr>
                        <a:t>Building Consensus</a:t>
                      </a:r>
                      <a:endParaRPr lang="en-US" dirty="0">
                        <a:latin typeface="Franklin Gothic Book"/>
                        <a:cs typeface="Franklin Gothic Book"/>
                      </a:endParaRPr>
                    </a:p>
                    <a:p>
                      <a:pPr marL="400050" indent="-400050">
                        <a:lnSpc>
                          <a:spcPct val="100000"/>
                        </a:lnSpc>
                        <a:spcBef>
                          <a:spcPts val="300"/>
                        </a:spcBef>
                        <a:buFont typeface="+mj-lt"/>
                        <a:buAutoNum type="arabicPeriod" startAt="16"/>
                      </a:pPr>
                      <a:r>
                        <a:rPr lang="en-US" dirty="0" smtClean="0">
                          <a:latin typeface="Franklin Gothic Book"/>
                          <a:cs typeface="Franklin Gothic Book"/>
                        </a:rPr>
                        <a:t>Executing the Project</a:t>
                      </a:r>
                      <a:endParaRPr lang="en-US" dirty="0">
                        <a:latin typeface="Franklin Gothic Book"/>
                        <a:cs typeface="Franklin Gothic Book"/>
                      </a:endParaRPr>
                    </a:p>
                    <a:p>
                      <a:pPr marL="342900" indent="-342900">
                        <a:lnSpc>
                          <a:spcPct val="100000"/>
                        </a:lnSpc>
                        <a:spcBef>
                          <a:spcPts val="300"/>
                        </a:spcBef>
                        <a:buFont typeface="+mj-lt"/>
                        <a:buAutoNum type="arabicPeriod" startAt="16"/>
                      </a:pPr>
                      <a:r>
                        <a:rPr lang="en-US" b="1" dirty="0" smtClean="0">
                          <a:latin typeface="Franklin Gothic Book"/>
                          <a:cs typeface="Franklin Gothic Book"/>
                        </a:rPr>
                        <a:t>Exercise 4: Data Gathering</a:t>
                      </a: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4272">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endParaRPr lang="en-US" b="1"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65893">
                <a:tc>
                  <a:txBody>
                    <a:bodyPr/>
                    <a:lstStyle/>
                    <a:p>
                      <a:pPr marL="342900" indent="-342900">
                        <a:lnSpc>
                          <a:spcPct val="100000"/>
                        </a:lnSpc>
                        <a:spcBef>
                          <a:spcPts val="300"/>
                        </a:spcBef>
                        <a:buFont typeface="+mj-lt"/>
                        <a:buAutoNum type="arabicPeriod" startAt="5"/>
                      </a:pPr>
                      <a:r>
                        <a:rPr lang="en-US" b="1" dirty="0" smtClean="0">
                          <a:latin typeface="Franklin Gothic Book"/>
                          <a:cs typeface="Franklin Gothic Book"/>
                        </a:rPr>
                        <a:t>Exercise 1: Interviewing the Sponsor</a:t>
                      </a:r>
                      <a:endParaRPr lang="en-US" b="1" dirty="0">
                        <a:latin typeface="Franklin Gothic Book"/>
                        <a:cs typeface="Franklin Gothic Book"/>
                      </a:endParaRPr>
                    </a:p>
                    <a:p>
                      <a:pPr marL="400050" indent="-400050">
                        <a:lnSpc>
                          <a:spcPct val="100000"/>
                        </a:lnSpc>
                        <a:spcBef>
                          <a:spcPts val="300"/>
                        </a:spcBef>
                        <a:buFont typeface="+mj-lt"/>
                        <a:buAutoNum type="arabicPeriod" startAt="5"/>
                      </a:pPr>
                      <a:r>
                        <a:rPr lang="en-US" dirty="0" smtClean="0">
                          <a:latin typeface="Franklin Gothic Book"/>
                          <a:cs typeface="Franklin Gothic Book"/>
                        </a:rPr>
                        <a:t>Understanding Your Client – DISC</a:t>
                      </a:r>
                      <a:endParaRPr lang="en-US" dirty="0">
                        <a:latin typeface="Franklin Gothic Book"/>
                        <a:cs typeface="Franklin Gothic Book"/>
                      </a:endParaRPr>
                    </a:p>
                    <a:p>
                      <a:pPr marL="342900" indent="-342900">
                        <a:lnSpc>
                          <a:spcPct val="100000"/>
                        </a:lnSpc>
                        <a:spcBef>
                          <a:spcPts val="300"/>
                        </a:spcBef>
                        <a:buFont typeface="+mj-lt"/>
                        <a:buAutoNum type="arabicPeriod" startAt="5"/>
                      </a:pPr>
                      <a:r>
                        <a:rPr lang="en-US" dirty="0" smtClean="0">
                          <a:latin typeface="Franklin Gothic Book"/>
                          <a:cs typeface="Franklin Gothic Book"/>
                        </a:rPr>
                        <a:t>Review</a:t>
                      </a:r>
                      <a:r>
                        <a:rPr lang="en-US" baseline="0" dirty="0" smtClean="0">
                          <a:latin typeface="Franklin Gothic Book"/>
                          <a:cs typeface="Franklin Gothic Book"/>
                        </a:rPr>
                        <a:t>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00000"/>
                        </a:lnSpc>
                        <a:spcBef>
                          <a:spcPts val="300"/>
                        </a:spcBef>
                        <a:buFont typeface="+mj-lt"/>
                        <a:buAutoNum type="arabicPeriod" startAt="12"/>
                      </a:pPr>
                      <a:r>
                        <a:rPr lang="en-US" b="1" dirty="0" smtClean="0">
                          <a:latin typeface="Franklin Gothic Book"/>
                          <a:cs typeface="Franklin Gothic Book"/>
                        </a:rPr>
                        <a:t>Exercise 2: Proposing</a:t>
                      </a:r>
                      <a:endParaRPr lang="en-US" b="1" dirty="0">
                        <a:latin typeface="Franklin Gothic Book"/>
                        <a:cs typeface="Franklin Gothic Book"/>
                      </a:endParaRPr>
                    </a:p>
                    <a:p>
                      <a:pPr marL="400050" indent="-400050">
                        <a:lnSpc>
                          <a:spcPct val="100000"/>
                        </a:lnSpc>
                        <a:spcBef>
                          <a:spcPts val="300"/>
                        </a:spcBef>
                        <a:buFont typeface="+mj-lt"/>
                        <a:buAutoNum type="arabicPeriod" startAt="12"/>
                      </a:pPr>
                      <a:r>
                        <a:rPr lang="en-US" dirty="0" smtClean="0">
                          <a:latin typeface="Franklin Gothic Book"/>
                          <a:cs typeface="Franklin Gothic Book"/>
                        </a:rPr>
                        <a:t>Preparing to Execute</a:t>
                      </a:r>
                      <a:endParaRPr lang="en-US" dirty="0">
                        <a:latin typeface="Franklin Gothic Book"/>
                        <a:cs typeface="Franklin Gothic Book"/>
                      </a:endParaRPr>
                    </a:p>
                    <a:p>
                      <a:pPr marL="342900" indent="-342900">
                        <a:lnSpc>
                          <a:spcPct val="100000"/>
                        </a:lnSpc>
                        <a:spcBef>
                          <a:spcPts val="300"/>
                        </a:spcBef>
                        <a:buFont typeface="+mj-lt"/>
                        <a:buAutoNum type="arabicPeriod" startAt="12"/>
                      </a:pPr>
                      <a:r>
                        <a:rPr lang="en-US" b="1" dirty="0" smtClean="0">
                          <a:latin typeface="Franklin Gothic Book"/>
                          <a:cs typeface="Franklin Gothic Book"/>
                        </a:rPr>
                        <a:t>Exercise 3: The Scoping</a:t>
                      </a:r>
                      <a:r>
                        <a:rPr lang="en-US" b="1" baseline="0" dirty="0" smtClean="0">
                          <a:latin typeface="Franklin Gothic Book"/>
                          <a:cs typeface="Franklin Gothic Book"/>
                        </a:rPr>
                        <a:t> Meeting</a:t>
                      </a:r>
                      <a:endParaRPr lang="en-US" b="1" dirty="0">
                        <a:latin typeface="Franklin Gothic Book"/>
                        <a:cs typeface="Franklin Gothic Book"/>
                      </a:endParaRPr>
                    </a:p>
                    <a:p>
                      <a:pPr marL="342900" indent="-342900">
                        <a:lnSpc>
                          <a:spcPct val="100000"/>
                        </a:lnSpc>
                        <a:spcBef>
                          <a:spcPts val="300"/>
                        </a:spcBef>
                        <a:buFont typeface="+mj-lt"/>
                        <a:buAutoNum type="arabicPeriod" startAt="12"/>
                      </a:pPr>
                      <a:r>
                        <a:rPr lang="en-US" dirty="0" smtClean="0">
                          <a:latin typeface="Franklin Gothic Book"/>
                          <a:cs typeface="Franklin Gothic Book"/>
                        </a:rPr>
                        <a:t>Review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00000"/>
                        </a:lnSpc>
                        <a:spcBef>
                          <a:spcPts val="300"/>
                        </a:spcBef>
                        <a:buFont typeface="+mj-lt"/>
                        <a:buAutoNum type="arabicPeriod" startAt="20"/>
                      </a:pPr>
                      <a:r>
                        <a:rPr lang="en-US" b="1" dirty="0" smtClean="0">
                          <a:latin typeface="Franklin Gothic Book"/>
                          <a:cs typeface="Franklin Gothic Book"/>
                        </a:rPr>
                        <a:t>Exercise 5: Recommendations</a:t>
                      </a:r>
                      <a:endParaRPr lang="en-US" b="1" dirty="0">
                        <a:latin typeface="Franklin Gothic Book"/>
                        <a:cs typeface="Franklin Gothic Book"/>
                      </a:endParaRPr>
                    </a:p>
                    <a:p>
                      <a:pPr marL="400050" indent="-400050">
                        <a:lnSpc>
                          <a:spcPct val="100000"/>
                        </a:lnSpc>
                        <a:spcBef>
                          <a:spcPts val="300"/>
                        </a:spcBef>
                        <a:buFont typeface="+mj-lt"/>
                        <a:buAutoNum type="arabicPeriod" startAt="20"/>
                      </a:pPr>
                      <a:r>
                        <a:rPr lang="en-US" dirty="0" smtClean="0">
                          <a:latin typeface="Franklin Gothic Book"/>
                          <a:cs typeface="Franklin Gothic Book"/>
                        </a:rPr>
                        <a:t>Reviewing and Assessing</a:t>
                      </a:r>
                      <a:endParaRPr lang="en-US" dirty="0">
                        <a:latin typeface="Franklin Gothic Book"/>
                        <a:cs typeface="Franklin Gothic Book"/>
                      </a:endParaRPr>
                    </a:p>
                    <a:p>
                      <a:pPr marL="400050" indent="-400050">
                        <a:lnSpc>
                          <a:spcPct val="100000"/>
                        </a:lnSpc>
                        <a:spcBef>
                          <a:spcPts val="300"/>
                        </a:spcBef>
                        <a:buFont typeface="+mj-lt"/>
                        <a:buAutoNum type="arabicPeriod" startAt="20"/>
                      </a:pPr>
                      <a:r>
                        <a:rPr lang="en-US" dirty="0" smtClean="0">
                          <a:latin typeface="Franklin Gothic Book"/>
                          <a:cs typeface="Franklin Gothic Book"/>
                        </a:rPr>
                        <a:t>Action Planning</a:t>
                      </a:r>
                      <a:endParaRPr lang="en-US" dirty="0">
                        <a:latin typeface="Franklin Gothic Book"/>
                        <a:cs typeface="Franklin Gothic Book"/>
                      </a:endParaRPr>
                    </a:p>
                    <a:p>
                      <a:pPr marL="342900" indent="-342900">
                        <a:lnSpc>
                          <a:spcPct val="100000"/>
                        </a:lnSpc>
                        <a:spcBef>
                          <a:spcPts val="300"/>
                        </a:spcBef>
                        <a:buFont typeface="+mj-lt"/>
                        <a:buAutoNum type="arabicPeriod" startAt="20"/>
                      </a:pPr>
                      <a:r>
                        <a:rPr lang="en-US" dirty="0" smtClean="0">
                          <a:latin typeface="Franklin Gothic Book"/>
                          <a:cs typeface="Franklin Gothic Book"/>
                        </a:rPr>
                        <a:t>Review and Close</a:t>
                      </a:r>
                      <a:endParaRPr lang="en-US" dirty="0">
                        <a:latin typeface="Franklin Gothic Book"/>
                        <a:cs typeface="Franklin Gothic Boo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173404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a:grpSpLocks/>
          </p:cNvGrpSpPr>
          <p:nvPr/>
        </p:nvGrpSpPr>
        <p:grpSpPr bwMode="auto">
          <a:xfrm>
            <a:off x="418181" y="1143000"/>
            <a:ext cx="8732837" cy="5140325"/>
            <a:chOff x="411480" y="1143000"/>
            <a:chExt cx="8732520" cy="5140958"/>
          </a:xfrm>
        </p:grpSpPr>
        <p:pic>
          <p:nvPicPr>
            <p:cNvPr id="8" name="Picture 7" descr="Gavel-Brown.jpg"/>
            <p:cNvPicPr>
              <a:picLocks noChangeAspect="1"/>
            </p:cNvPicPr>
            <p:nvPr/>
          </p:nvPicPr>
          <p:blipFill>
            <a:blip r:embed="rId3" cstate="print">
              <a:duotone>
                <a:schemeClr val="bg2">
                  <a:shade val="45000"/>
                  <a:satMod val="135000"/>
                </a:schemeClr>
                <a:prstClr val="white"/>
              </a:duotone>
            </a:blip>
            <a:srcRect l="55238" r="13197"/>
            <a:stretch>
              <a:fillRect/>
            </a:stretch>
          </p:blipFill>
          <p:spPr>
            <a:xfrm flipH="1">
              <a:off x="411480" y="1143000"/>
              <a:ext cx="4572000" cy="5140958"/>
            </a:xfrm>
            <a:prstGeom prst="rect">
              <a:avLst/>
            </a:prstGeom>
          </p:spPr>
        </p:pic>
        <p:pic>
          <p:nvPicPr>
            <p:cNvPr id="9" name="Picture 8" descr="Gavel-Brown.jpg"/>
            <p:cNvPicPr>
              <a:picLocks noChangeAspect="1"/>
            </p:cNvPicPr>
            <p:nvPr/>
          </p:nvPicPr>
          <p:blipFill>
            <a:blip r:embed="rId3" cstate="print">
              <a:duotone>
                <a:schemeClr val="bg2">
                  <a:shade val="45000"/>
                  <a:satMod val="135000"/>
                </a:schemeClr>
                <a:prstClr val="white"/>
              </a:duotone>
            </a:blip>
            <a:srcRect r="13197"/>
            <a:stretch>
              <a:fillRect/>
            </a:stretch>
          </p:blipFill>
          <p:spPr>
            <a:xfrm flipH="1">
              <a:off x="2438400" y="1143000"/>
              <a:ext cx="6705600" cy="5140958"/>
            </a:xfrm>
            <a:prstGeom prst="rect">
              <a:avLst/>
            </a:prstGeom>
          </p:spPr>
        </p:pic>
      </p:grpSp>
      <p:sp>
        <p:nvSpPr>
          <p:cNvPr id="2" name="Title 1"/>
          <p:cNvSpPr>
            <a:spLocks noGrp="1"/>
          </p:cNvSpPr>
          <p:nvPr>
            <p:ph type="title"/>
          </p:nvPr>
        </p:nvSpPr>
        <p:spPr/>
        <p:txBody>
          <a:bodyPr/>
          <a:lstStyle/>
          <a:p>
            <a:r>
              <a:rPr lang="en-US" dirty="0" smtClean="0"/>
              <a:t>E. Ground Rules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Always open for questions</a:t>
            </a:r>
          </a:p>
          <a:p>
            <a:pPr marL="514350" indent="-514350">
              <a:buFont typeface="+mj-lt"/>
              <a:buAutoNum type="arabicPeriod"/>
            </a:pPr>
            <a:r>
              <a:rPr lang="en-US" dirty="0" smtClean="0"/>
              <a:t>The open issues list</a:t>
            </a:r>
          </a:p>
          <a:p>
            <a:pPr marL="514350" indent="-514350">
              <a:buFont typeface="+mj-lt"/>
              <a:buAutoNum type="arabicPeriod"/>
            </a:pPr>
            <a:r>
              <a:rPr lang="en-US" dirty="0" smtClean="0"/>
              <a:t>One conversation at a time</a:t>
            </a:r>
          </a:p>
          <a:p>
            <a:pPr marL="514350" indent="-514350">
              <a:buFont typeface="+mj-lt"/>
              <a:buAutoNum type="arabicPeriod"/>
            </a:pPr>
            <a:r>
              <a:rPr lang="en-US" dirty="0" smtClean="0"/>
              <a:t>Start on time / end on time</a:t>
            </a:r>
          </a:p>
          <a:p>
            <a:pPr marL="514350" indent="-514350">
              <a:buFont typeface="+mj-lt"/>
              <a:buAutoNum type="arabicPeriod"/>
            </a:pPr>
            <a:r>
              <a:rPr lang="en-US" dirty="0" smtClean="0"/>
              <a:t>Spelling doesn't</a:t>
            </a:r>
            <a:r>
              <a:rPr lang="fr-FR" dirty="0" smtClean="0"/>
              <a:t>’</a:t>
            </a:r>
            <a:r>
              <a:rPr lang="en-US" dirty="0" smtClean="0"/>
              <a:t>t count</a:t>
            </a:r>
          </a:p>
          <a:p>
            <a:pPr marL="514350" indent="-514350">
              <a:buFont typeface="+mj-lt"/>
              <a:buAutoNum type="arabicPeriod"/>
            </a:pPr>
            <a:r>
              <a:rPr lang="en-US" dirty="0" smtClean="0"/>
              <a:t>Repetition to train the mind</a:t>
            </a:r>
          </a:p>
          <a:p>
            <a:pPr marL="514350" indent="-514350">
              <a:buFont typeface="+mj-lt"/>
              <a:buAutoNum type="arabicPeriod"/>
            </a:pPr>
            <a:r>
              <a:rPr lang="en-US" dirty="0" smtClean="0"/>
              <a:t>“Choo Choo”</a:t>
            </a:r>
          </a:p>
          <a:p>
            <a:pPr marL="514350" indent="-514350">
              <a:buFont typeface="+mj-lt"/>
              <a:buAutoNum type="arabicPeriod"/>
            </a:pPr>
            <a:r>
              <a:rPr lang="en-US" dirty="0" smtClean="0"/>
              <a:t>nEtiquette</a:t>
            </a:r>
            <a:endParaRPr lang="en-US" dirty="0"/>
          </a:p>
          <a:p>
            <a:pPr marL="514350" indent="-514350">
              <a:buFont typeface="+mj-lt"/>
              <a:buAutoNum type="arabicPeriod"/>
            </a:pPr>
            <a:r>
              <a:rPr lang="en-US" dirty="0" smtClean="0"/>
              <a:t>ELMO</a:t>
            </a:r>
          </a:p>
          <a:p>
            <a:pPr marL="514350" indent="-514350">
              <a:buFont typeface="+mj-lt"/>
              <a:buAutoNum type="arabicPeriod"/>
            </a:pPr>
            <a:r>
              <a:rPr lang="en-US" dirty="0" smtClean="0"/>
              <a:t>_________</a:t>
            </a:r>
            <a:endParaRPr lang="en-US" dirty="0"/>
          </a:p>
        </p:txBody>
      </p:sp>
      <p:sp>
        <p:nvSpPr>
          <p:cNvPr id="4" name="TextBox 3"/>
          <p:cNvSpPr txBox="1"/>
          <p:nvPr/>
        </p:nvSpPr>
        <p:spPr>
          <a:xfrm>
            <a:off x="8754150" y="543014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6</a:t>
            </a:r>
          </a:p>
        </p:txBody>
      </p:sp>
      <p:sp>
        <p:nvSpPr>
          <p:cNvPr id="6" name="TextBox 5"/>
          <p:cNvSpPr txBox="1"/>
          <p:nvPr/>
        </p:nvSpPr>
        <p:spPr>
          <a:xfrm>
            <a:off x="6372695" y="764420"/>
            <a:ext cx="2492860" cy="1021556"/>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US" b="1" dirty="0" smtClean="0">
                <a:solidFill>
                  <a:schemeClr val="bg1"/>
                </a:solidFill>
              </a:rPr>
              <a:t>Our manual and our</a:t>
            </a:r>
          </a:p>
          <a:p>
            <a:r>
              <a:rPr lang="en-US" b="1" dirty="0">
                <a:solidFill>
                  <a:schemeClr val="bg1"/>
                </a:solidFill>
              </a:rPr>
              <a:t> </a:t>
            </a:r>
            <a:r>
              <a:rPr lang="en-US" b="1" dirty="0" smtClean="0">
                <a:solidFill>
                  <a:schemeClr val="bg1"/>
                </a:solidFill>
              </a:rPr>
              <a:t>     request of you</a:t>
            </a:r>
          </a:p>
          <a:p>
            <a:pPr marL="285750" indent="-285750">
              <a:buFont typeface="Arial" panose="020B0604020202020204" pitchFamily="34" charset="0"/>
              <a:buChar char="•"/>
            </a:pPr>
            <a:r>
              <a:rPr lang="en-US" b="1" dirty="0" smtClean="0">
                <a:solidFill>
                  <a:schemeClr val="bg1"/>
                </a:solidFill>
              </a:rPr>
              <a:t>PAF</a:t>
            </a:r>
            <a:endParaRPr lang="en-US" b="1" dirty="0">
              <a:solidFill>
                <a:schemeClr val="bg1"/>
              </a:solidFill>
            </a:endParaRPr>
          </a:p>
        </p:txBody>
      </p:sp>
      <p:sp>
        <p:nvSpPr>
          <p:cNvPr id="10"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18</a:t>
            </a:fld>
            <a:endParaRPr lang="en-US" dirty="0"/>
          </a:p>
        </p:txBody>
      </p:sp>
    </p:spTree>
    <p:extLst>
      <p:ext uri="{BB962C8B-B14F-4D97-AF65-F5344CB8AC3E}">
        <p14:creationId xmlns:p14="http://schemas.microsoft.com/office/powerpoint/2010/main" val="2045574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Introductions</a:t>
            </a:r>
            <a:endParaRPr lang="en-US" dirty="0"/>
          </a:p>
        </p:txBody>
      </p:sp>
      <p:sp>
        <p:nvSpPr>
          <p:cNvPr id="3" name="Content Placeholder 2"/>
          <p:cNvSpPr>
            <a:spLocks noGrp="1"/>
          </p:cNvSpPr>
          <p:nvPr>
            <p:ph idx="1"/>
          </p:nvPr>
        </p:nvSpPr>
        <p:spPr>
          <a:xfrm>
            <a:off x="783390" y="1648326"/>
            <a:ext cx="8071290" cy="4708024"/>
          </a:xfrm>
        </p:spPr>
        <p:txBody>
          <a:bodyPr/>
          <a:lstStyle/>
          <a:p>
            <a:pPr marL="514350" indent="-514350">
              <a:buFont typeface="+mj-lt"/>
              <a:buAutoNum type="arabicPeriod"/>
            </a:pPr>
            <a:r>
              <a:rPr lang="en-US" dirty="0" smtClean="0"/>
              <a:t>Your name and</a:t>
            </a:r>
          </a:p>
          <a:p>
            <a:pPr marL="514350" indent="-514350">
              <a:spcBef>
                <a:spcPts val="0"/>
              </a:spcBef>
              <a:buNone/>
            </a:pPr>
            <a:r>
              <a:rPr lang="en-US" dirty="0" smtClean="0"/>
              <a:t>	organization</a:t>
            </a:r>
          </a:p>
          <a:p>
            <a:pPr marL="514350" indent="-514350">
              <a:spcBef>
                <a:spcPts val="1800"/>
              </a:spcBef>
              <a:buFont typeface="+mj-lt"/>
              <a:buAutoNum type="arabicPeriod" startAt="2"/>
            </a:pPr>
            <a:r>
              <a:rPr lang="en-US" dirty="0" smtClean="0"/>
              <a:t>Your title and length</a:t>
            </a:r>
          </a:p>
          <a:p>
            <a:pPr marL="514350" indent="-514350">
              <a:spcBef>
                <a:spcPts val="0"/>
              </a:spcBef>
              <a:buNone/>
            </a:pPr>
            <a:r>
              <a:rPr lang="en-US" dirty="0" smtClean="0"/>
              <a:t>	of time with your organization</a:t>
            </a:r>
          </a:p>
          <a:p>
            <a:pPr marL="514350" indent="-514350">
              <a:spcBef>
                <a:spcPts val="1800"/>
              </a:spcBef>
              <a:buFont typeface="+mj-lt"/>
              <a:buAutoNum type="arabicPeriod" startAt="3"/>
            </a:pPr>
            <a:r>
              <a:rPr lang="en-US" dirty="0" smtClean="0"/>
              <a:t>The types of consulting projects in which you are involved</a:t>
            </a:r>
            <a:endParaRPr lang="en-US" dirty="0"/>
          </a:p>
        </p:txBody>
      </p:sp>
      <p:sp>
        <p:nvSpPr>
          <p:cNvPr id="4" name="TextBox 3"/>
          <p:cNvSpPr txBox="1"/>
          <p:nvPr/>
        </p:nvSpPr>
        <p:spPr>
          <a:xfrm>
            <a:off x="8754150" y="4450393"/>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7</a:t>
            </a:r>
          </a:p>
        </p:txBody>
      </p:sp>
      <p:pic>
        <p:nvPicPr>
          <p:cNvPr id="6" name="Picture 4" descr="a7-iStock_000020101624_Small.jpg"/>
          <p:cNvPicPr>
            <a:picLocks noChangeAspect="1"/>
          </p:cNvPicPr>
          <p:nvPr/>
        </p:nvPicPr>
        <p:blipFill>
          <a:blip r:embed="rId3"/>
          <a:srcRect l="9534" t="16612" r="8495" b="16612"/>
          <a:stretch>
            <a:fillRect/>
          </a:stretch>
        </p:blipFill>
        <p:spPr bwMode="auto">
          <a:xfrm rot="240000">
            <a:off x="5170488" y="1109663"/>
            <a:ext cx="3516312" cy="2314575"/>
          </a:xfrm>
          <a:prstGeom prst="rect">
            <a:avLst/>
          </a:prstGeom>
          <a:noFill/>
          <a:ln w="9525">
            <a:noFill/>
            <a:miter lim="800000"/>
            <a:headEnd/>
            <a:tailEnd/>
          </a:ln>
        </p:spPr>
      </p:pic>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19</a:t>
            </a:fld>
            <a:endParaRPr lang="en-US" dirty="0"/>
          </a:p>
        </p:txBody>
      </p:sp>
    </p:spTree>
    <p:extLst>
      <p:ext uri="{BB962C8B-B14F-4D97-AF65-F5344CB8AC3E}">
        <p14:creationId xmlns:p14="http://schemas.microsoft.com/office/powerpoint/2010/main" val="2044084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2</a:t>
            </a:fld>
            <a:endParaRPr lang="en-US" dirty="0"/>
          </a:p>
        </p:txBody>
      </p:sp>
      <p:sp>
        <p:nvSpPr>
          <p:cNvPr id="5" name="Title 1"/>
          <p:cNvSpPr txBox="1">
            <a:spLocks/>
          </p:cNvSpPr>
          <p:nvPr/>
        </p:nvSpPr>
        <p:spPr>
          <a:xfrm>
            <a:off x="0" y="4624775"/>
            <a:ext cx="9144000" cy="1143000"/>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ts val="7760"/>
              </a:lnSpc>
              <a:spcBef>
                <a:spcPct val="0"/>
              </a:spcBef>
              <a:spcAft>
                <a:spcPts val="0"/>
              </a:spcAft>
              <a:buClrTx/>
              <a:buSzTx/>
              <a:buFontTx/>
              <a:buNone/>
              <a:tabLst/>
              <a:defRPr/>
            </a:pPr>
            <a:r>
              <a:rPr lang="en-US" sz="7600" cap="all" dirty="0" smtClean="0">
                <a:solidFill>
                  <a:schemeClr val="bg1"/>
                </a:solidFill>
                <a:latin typeface="Franklin Gothic Medium"/>
                <a:ea typeface="+mj-ea"/>
                <a:cs typeface="Franklin Gothic Medium"/>
              </a:rPr>
              <a:t>I. </a:t>
            </a:r>
            <a:r>
              <a:rPr kumimoji="0" lang="en-US" sz="7600" b="0" i="0" u="none" strike="noStrike" kern="1200" cap="all" spc="0" normalizeH="0" baseline="0" noProof="0" dirty="0" smtClean="0">
                <a:ln>
                  <a:noFill/>
                </a:ln>
                <a:solidFill>
                  <a:schemeClr val="bg1"/>
                </a:solidFill>
                <a:effectLst/>
                <a:uLnTx/>
                <a:uFillTx/>
                <a:latin typeface="Franklin Gothic Medium"/>
                <a:ea typeface="+mj-ea"/>
                <a:cs typeface="Franklin Gothic Medium"/>
              </a:rPr>
              <a:t>Getting started</a:t>
            </a:r>
            <a:endParaRPr kumimoji="0" lang="en-US" sz="76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22" t="21715" r="422" b="25749"/>
          <a:stretch/>
        </p:blipFill>
        <p:spPr>
          <a:xfrm>
            <a:off x="-31755" y="0"/>
            <a:ext cx="9175756" cy="3801979"/>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9FD61F-2294-5D42-A9D7-9928D42B3773}" type="slidenum">
              <a:rPr lang="en-US" smtClean="0"/>
              <a:pPr/>
              <a:t>20</a:t>
            </a:fld>
            <a:endParaRPr lang="en-US" dirty="0"/>
          </a:p>
        </p:txBody>
      </p:sp>
      <p:sp>
        <p:nvSpPr>
          <p:cNvPr id="6" name="Title 5"/>
          <p:cNvSpPr>
            <a:spLocks noGrp="1"/>
          </p:cNvSpPr>
          <p:nvPr>
            <p:ph type="title"/>
          </p:nvPr>
        </p:nvSpPr>
        <p:spPr>
          <a:xfrm>
            <a:off x="783390" y="1907151"/>
            <a:ext cx="8071290" cy="1694614"/>
          </a:xfrm>
        </p:spPr>
        <p:txBody>
          <a:bodyPr anchor="ctr"/>
          <a:lstStyle/>
          <a:p>
            <a:r>
              <a:rPr lang="en-US" sz="7800" dirty="0" smtClean="0">
                <a:latin typeface="Franklin Gothic Medium"/>
                <a:cs typeface="Franklin Gothic Medium"/>
              </a:rPr>
              <a:t>MODULE REVIEW</a:t>
            </a:r>
            <a:br>
              <a:rPr lang="en-US" sz="7800" dirty="0" smtClean="0">
                <a:latin typeface="Franklin Gothic Medium"/>
                <a:cs typeface="Franklin Gothic Medium"/>
              </a:rPr>
            </a:br>
            <a:r>
              <a:rPr lang="en-US" sz="7800" dirty="0" smtClean="0">
                <a:latin typeface="Franklin Gothic Medium"/>
                <a:cs typeface="Franklin Gothic Medium"/>
              </a:rPr>
              <a:t>GETTING STARTED</a:t>
            </a:r>
            <a:br>
              <a:rPr lang="en-US" sz="7800" dirty="0" smtClean="0">
                <a:latin typeface="Franklin Gothic Medium"/>
                <a:cs typeface="Franklin Gothic Medium"/>
              </a:rPr>
            </a:br>
            <a:endParaRPr lang="en-US" sz="7800" dirty="0">
              <a:latin typeface="Franklin Gothic Medium"/>
              <a:cs typeface="Franklin Gothic Medium"/>
            </a:endParaRPr>
          </a:p>
        </p:txBody>
      </p:sp>
      <p:pic>
        <p:nvPicPr>
          <p:cNvPr id="7" name="Picture 6"/>
          <p:cNvPicPr>
            <a:picLocks noChangeAspect="1"/>
          </p:cNvPicPr>
          <p:nvPr/>
        </p:nvPicPr>
        <p:blipFill>
          <a:blip r:embed="rId3"/>
          <a:stretch>
            <a:fillRect/>
          </a:stretch>
        </p:blipFill>
        <p:spPr>
          <a:xfrm>
            <a:off x="6472988" y="3272623"/>
            <a:ext cx="2453881" cy="2102460"/>
          </a:xfrm>
          <a:prstGeom prst="rect">
            <a:avLst/>
          </a:prstGeom>
        </p:spPr>
      </p:pic>
    </p:spTree>
    <p:extLst>
      <p:ext uri="{BB962C8B-B14F-4D97-AF65-F5344CB8AC3E}">
        <p14:creationId xmlns:p14="http://schemas.microsoft.com/office/powerpoint/2010/main" val="28715009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Defining the Need</a:t>
            </a:r>
          </a:p>
          <a:p>
            <a:pPr>
              <a:spcAft>
                <a:spcPts val="1200"/>
              </a:spcAft>
            </a:pPr>
            <a:r>
              <a:rPr lang="en-US" dirty="0" smtClean="0"/>
              <a:t>Preparing to Execute</a:t>
            </a:r>
          </a:p>
          <a:p>
            <a:pPr>
              <a:spcAft>
                <a:spcPts val="1200"/>
              </a:spcAft>
            </a:pPr>
            <a:r>
              <a:rPr lang="en-US" dirty="0" smtClean="0"/>
              <a:t>Executing the Project</a:t>
            </a:r>
          </a:p>
          <a:p>
            <a:pPr>
              <a:spcAft>
                <a:spcPts val="1200"/>
              </a:spcAft>
            </a:pPr>
            <a:r>
              <a:rPr lang="en-US" dirty="0" smtClean="0"/>
              <a:t>Review and Assess</a:t>
            </a:r>
          </a:p>
          <a:p>
            <a:pPr>
              <a:spcAft>
                <a:spcPts val="1200"/>
              </a:spcAft>
            </a:pPr>
            <a:r>
              <a:rPr lang="en-US" dirty="0" smtClean="0"/>
              <a:t>Client Relationship Management</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21</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spc="0" normalizeH="0" baseline="0" noProof="0" dirty="0" smtClean="0">
                <a:ln>
                  <a:noFill/>
                </a:ln>
                <a:solidFill>
                  <a:srgbClr val="AFBD22"/>
                </a:solidFill>
                <a:effectLst/>
                <a:uLnTx/>
                <a:uFillTx/>
                <a:latin typeface="Franklin Gothic Medium"/>
                <a:ea typeface="+mj-ea"/>
                <a:cs typeface="Franklin Gothic Medium"/>
              </a:rPr>
              <a:t>What</a:t>
            </a:r>
            <a:r>
              <a:rPr kumimoji="0" lang="en-US" sz="3600" b="0" i="0" u="none" strike="noStrike" kern="1200" spc="0" normalizeH="0" noProof="0" dirty="0" smtClean="0">
                <a:ln>
                  <a:noFill/>
                </a:ln>
                <a:solidFill>
                  <a:srgbClr val="AFBD22"/>
                </a:solidFill>
                <a:effectLst/>
                <a:uLnTx/>
                <a:uFillTx/>
                <a:latin typeface="Franklin Gothic Medium"/>
                <a:ea typeface="+mj-ea"/>
                <a:cs typeface="Franklin Gothic Medium"/>
              </a:rPr>
              <a:t> are the five phases in the consulting cycle?</a:t>
            </a:r>
            <a:endParaRPr kumimoji="0" lang="en-US" sz="36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3802987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An identified need</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22</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trigger for Defining the Need?</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3192314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A project proposal</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23</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end product for Defining the Need?</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3826756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A decision to proceed by the client</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24</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trigger for Preparing to Execute?</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541844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A detailed project plan</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25</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end product for Preparing to Execute?</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4246582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The project kickoff</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26</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trigger for Executing the Project?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983306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A completed project </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27</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end product for Executing the Project?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2814422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A completed project</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28</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trigger for Reviewing and Assessing?</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3921318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239450"/>
          </a:xfrm>
        </p:spPr>
        <p:txBody>
          <a:bodyPr/>
          <a:lstStyle/>
          <a:p>
            <a:pPr>
              <a:spcAft>
                <a:spcPts val="1200"/>
              </a:spcAft>
            </a:pPr>
            <a:r>
              <a:rPr lang="en-US" dirty="0" smtClean="0"/>
              <a:t>A project assessment</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29</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t>
            </a:r>
            <a:r>
              <a:rPr lang="en-US" sz="3700" dirty="0" smtClean="0">
                <a:solidFill>
                  <a:srgbClr val="AFBD22"/>
                </a:solidFill>
                <a:latin typeface="Franklin Gothic Medium"/>
                <a:ea typeface="+mj-ea"/>
                <a:cs typeface="Franklin Gothic Medium"/>
              </a:rPr>
              <a:t>is the end product for Reviewing and Assessing?</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320497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3</a:t>
            </a:fld>
            <a:endParaRPr lang="en-US" dirty="0"/>
          </a:p>
        </p:txBody>
      </p:sp>
      <p:sp>
        <p:nvSpPr>
          <p:cNvPr id="5" name="Title 1"/>
          <p:cNvSpPr txBox="1">
            <a:spLocks/>
          </p:cNvSpPr>
          <p:nvPr/>
        </p:nvSpPr>
        <p:spPr>
          <a:xfrm>
            <a:off x="0" y="4624775"/>
            <a:ext cx="9144000" cy="1143000"/>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ts val="7760"/>
              </a:lnSpc>
              <a:spcBef>
                <a:spcPct val="0"/>
              </a:spcBef>
              <a:spcAft>
                <a:spcPts val="0"/>
              </a:spcAft>
              <a:buClrTx/>
              <a:buSzTx/>
              <a:buFontTx/>
              <a:buNone/>
              <a:tabLst/>
              <a:defRPr/>
            </a:pPr>
            <a:r>
              <a:rPr lang="en-US" sz="7600" cap="all" dirty="0" smtClean="0">
                <a:solidFill>
                  <a:schemeClr val="bg1"/>
                </a:solidFill>
                <a:latin typeface="Franklin Gothic Medium"/>
                <a:ea typeface="+mj-ea"/>
                <a:cs typeface="Franklin Gothic Medium"/>
              </a:rPr>
              <a:t>I. </a:t>
            </a:r>
            <a:r>
              <a:rPr kumimoji="0" lang="en-US" sz="7600" b="0" i="0" u="none" strike="noStrike" kern="1200" cap="all" spc="0" normalizeH="0" baseline="0" noProof="0" dirty="0" smtClean="0">
                <a:ln>
                  <a:noFill/>
                </a:ln>
                <a:solidFill>
                  <a:schemeClr val="bg1"/>
                </a:solidFill>
                <a:effectLst/>
                <a:uLnTx/>
                <a:uFillTx/>
                <a:latin typeface="Franklin Gothic Medium"/>
                <a:ea typeface="+mj-ea"/>
                <a:cs typeface="Franklin Gothic Medium"/>
              </a:rPr>
              <a:t>Getting started</a:t>
            </a:r>
            <a:endParaRPr kumimoji="0" lang="en-US" sz="76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22" t="21715" r="422" b="25749"/>
          <a:stretch/>
        </p:blipFill>
        <p:spPr>
          <a:xfrm>
            <a:off x="-31755" y="0"/>
            <a:ext cx="9175756" cy="3801979"/>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027238"/>
            <a:ext cx="8071290" cy="4329112"/>
          </a:xfrm>
        </p:spPr>
        <p:txBody>
          <a:bodyPr>
            <a:noAutofit/>
          </a:bodyPr>
          <a:lstStyle/>
          <a:p>
            <a:pPr marL="514350" indent="-514350">
              <a:buFont typeface="+mj-lt"/>
              <a:buAutoNum type="alphaUcPeriod"/>
            </a:pPr>
            <a:r>
              <a:rPr lang="en-US" sz="2400" dirty="0" smtClean="0"/>
              <a:t>Course Objectives</a:t>
            </a:r>
          </a:p>
          <a:p>
            <a:pPr marL="514350" indent="-514350">
              <a:buFont typeface="+mj-lt"/>
              <a:buAutoNum type="alphaUcPeriod"/>
            </a:pPr>
            <a:r>
              <a:rPr lang="en-US" sz="2400" dirty="0" smtClean="0"/>
              <a:t>The Critical Issues</a:t>
            </a:r>
          </a:p>
          <a:p>
            <a:pPr marL="514350" indent="-514350">
              <a:buFont typeface="+mj-lt"/>
              <a:buAutoNum type="alphaUcPeriod"/>
            </a:pPr>
            <a:r>
              <a:rPr lang="en-US" sz="2400" dirty="0" smtClean="0"/>
              <a:t>The Leadership Strategies Model</a:t>
            </a:r>
          </a:p>
          <a:p>
            <a:pPr marL="514350" indent="-514350">
              <a:buFont typeface="+mj-lt"/>
              <a:buAutoNum type="alphaUcPeriod"/>
            </a:pPr>
            <a:r>
              <a:rPr lang="en-US" sz="2400" dirty="0" smtClean="0"/>
              <a:t>Agenda</a:t>
            </a:r>
          </a:p>
          <a:p>
            <a:pPr marL="514350" indent="-514350">
              <a:buFont typeface="+mj-lt"/>
              <a:buAutoNum type="alphaUcPeriod"/>
            </a:pPr>
            <a:r>
              <a:rPr lang="en-US" sz="2400" dirty="0" smtClean="0"/>
              <a:t>Ground Rules</a:t>
            </a:r>
          </a:p>
          <a:p>
            <a:pPr marL="514350" indent="-514350">
              <a:buFont typeface="+mj-lt"/>
              <a:buAutoNum type="alphaUcPeriod"/>
            </a:pPr>
            <a:r>
              <a:rPr lang="en-US" sz="2400" dirty="0" smtClean="0"/>
              <a:t>Introductions</a:t>
            </a:r>
          </a:p>
          <a:p>
            <a:pPr marL="514350" indent="-514350">
              <a:buFont typeface="+mj-lt"/>
              <a:buAutoNum type="alphaUcPeriod"/>
            </a:pPr>
            <a:endParaRPr lang="en-US" sz="2400" dirty="0" smtClean="0"/>
          </a:p>
          <a:p>
            <a:pPr marL="514350" indent="-514350">
              <a:buNone/>
            </a:pPr>
            <a:endParaRPr lang="en-US" sz="2400" dirty="0" smtClean="0"/>
          </a:p>
        </p:txBody>
      </p:sp>
      <p:sp>
        <p:nvSpPr>
          <p:cNvPr id="5" name="Slide Number Placeholder 3"/>
          <p:cNvSpPr>
            <a:spLocks noGrp="1"/>
          </p:cNvSpPr>
          <p:nvPr>
            <p:ph type="sldNum" sz="quarter" idx="10"/>
          </p:nvPr>
        </p:nvSpPr>
        <p:spPr/>
        <p:txBody>
          <a:bodyPr/>
          <a:lstStyle/>
          <a:p>
            <a:fld id="{F29FD61F-2294-5D42-A9D7-9928D42B3773}" type="slidenum">
              <a:rPr lang="en-US" smtClean="0"/>
              <a:pPr/>
              <a:t>30</a:t>
            </a:fld>
            <a:endParaRPr lang="en-US" dirty="0"/>
          </a:p>
        </p:txBody>
      </p:sp>
      <p:sp>
        <p:nvSpPr>
          <p:cNvPr id="30" name="Title 4"/>
          <p:cNvSpPr txBox="1">
            <a:spLocks/>
          </p:cNvSpPr>
          <p:nvPr/>
        </p:nvSpPr>
        <p:spPr>
          <a:xfrm>
            <a:off x="783390" y="884238"/>
            <a:ext cx="822369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I.</a:t>
            </a:r>
            <a:r>
              <a:rPr kumimoji="0" lang="en-US" sz="3700" b="0" i="0" u="none" strike="noStrike" kern="1200" cap="all" spc="0" normalizeH="0" noProof="0" dirty="0" smtClean="0">
                <a:ln>
                  <a:noFill/>
                </a:ln>
                <a:solidFill>
                  <a:srgbClr val="AFBD22"/>
                </a:solidFill>
                <a:effectLst/>
                <a:uLnTx/>
                <a:uFillTx/>
                <a:latin typeface="Franklin Gothic Book"/>
                <a:ea typeface="+mj-ea"/>
                <a:cs typeface="Franklin Gothic Book"/>
              </a:rPr>
              <a:t> </a:t>
            </a: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GETTING STARTED</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2874840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4</a:t>
            </a:fld>
            <a:endParaRPr lang="en-US" dirty="0"/>
          </a:p>
        </p:txBody>
      </p:sp>
      <p:sp>
        <p:nvSpPr>
          <p:cNvPr id="5" name="Title 1"/>
          <p:cNvSpPr txBox="1">
            <a:spLocks/>
          </p:cNvSpPr>
          <p:nvPr/>
        </p:nvSpPr>
        <p:spPr>
          <a:xfrm>
            <a:off x="0" y="4624775"/>
            <a:ext cx="9144000" cy="1143000"/>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ts val="7760"/>
              </a:lnSpc>
              <a:spcBef>
                <a:spcPct val="0"/>
              </a:spcBef>
              <a:spcAft>
                <a:spcPts val="0"/>
              </a:spcAft>
              <a:buClrTx/>
              <a:buSzTx/>
              <a:buFontTx/>
              <a:buNone/>
              <a:tabLst/>
              <a:defRPr/>
            </a:pPr>
            <a:r>
              <a:rPr lang="en-US" sz="7600" cap="all" dirty="0" smtClean="0">
                <a:solidFill>
                  <a:schemeClr val="bg1"/>
                </a:solidFill>
                <a:latin typeface="Franklin Gothic Medium"/>
                <a:ea typeface="+mj-ea"/>
                <a:cs typeface="Franklin Gothic Medium"/>
              </a:rPr>
              <a:t>I. </a:t>
            </a:r>
            <a:r>
              <a:rPr kumimoji="0" lang="en-US" sz="7600" b="0" i="0" u="none" strike="noStrike" kern="1200" cap="all" spc="0" normalizeH="0" baseline="0" noProof="0" dirty="0" smtClean="0">
                <a:ln>
                  <a:noFill/>
                </a:ln>
                <a:solidFill>
                  <a:schemeClr val="bg1"/>
                </a:solidFill>
                <a:effectLst/>
                <a:uLnTx/>
                <a:uFillTx/>
                <a:latin typeface="Franklin Gothic Medium"/>
                <a:ea typeface="+mj-ea"/>
                <a:cs typeface="Franklin Gothic Medium"/>
              </a:rPr>
              <a:t>Getting started</a:t>
            </a:r>
            <a:endParaRPr kumimoji="0" lang="en-US" sz="76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22" t="21715" r="422" b="25749"/>
          <a:stretch/>
        </p:blipFill>
        <p:spPr>
          <a:xfrm>
            <a:off x="-31755" y="0"/>
            <a:ext cx="9175756" cy="3801979"/>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196935"/>
            <a:ext cx="8071290" cy="4448182"/>
          </a:xfrm>
        </p:spPr>
        <p:txBody>
          <a:bodyPr>
            <a:noAutofit/>
          </a:bodyPr>
          <a:lstStyle/>
          <a:p>
            <a:pPr marL="514350" indent="-514350">
              <a:buFont typeface="+mj-lt"/>
              <a:buAutoNum type="alphaUcPeriod"/>
            </a:pPr>
            <a:r>
              <a:rPr lang="en-US" sz="2400" dirty="0" smtClean="0"/>
              <a:t>Course Objectives</a:t>
            </a:r>
          </a:p>
          <a:p>
            <a:pPr marL="514350" indent="-514350">
              <a:buFont typeface="+mj-lt"/>
              <a:buAutoNum type="alphaUcPeriod"/>
            </a:pPr>
            <a:r>
              <a:rPr lang="en-US" sz="2400" dirty="0" smtClean="0"/>
              <a:t>The Critical Issues</a:t>
            </a:r>
          </a:p>
          <a:p>
            <a:pPr marL="514350" indent="-514350">
              <a:buFont typeface="+mj-lt"/>
              <a:buAutoNum type="alphaUcPeriod"/>
            </a:pPr>
            <a:r>
              <a:rPr lang="en-US" sz="2400" dirty="0" smtClean="0"/>
              <a:t>The Leadership Strategies Model</a:t>
            </a:r>
          </a:p>
          <a:p>
            <a:pPr marL="514350" indent="-514350">
              <a:buFont typeface="+mj-lt"/>
              <a:buAutoNum type="alphaUcPeriod"/>
            </a:pPr>
            <a:r>
              <a:rPr lang="en-US" sz="2400" dirty="0" smtClean="0"/>
              <a:t>Agenda</a:t>
            </a:r>
          </a:p>
          <a:p>
            <a:pPr marL="514350" indent="-514350">
              <a:buFont typeface="+mj-lt"/>
              <a:buAutoNum type="alphaUcPeriod"/>
            </a:pPr>
            <a:r>
              <a:rPr lang="en-US" sz="2400" dirty="0" smtClean="0"/>
              <a:t>Ground Rules</a:t>
            </a:r>
          </a:p>
          <a:p>
            <a:pPr marL="514350" indent="-514350">
              <a:buFont typeface="+mj-lt"/>
              <a:buAutoNum type="alphaUcPeriod"/>
            </a:pPr>
            <a:r>
              <a:rPr lang="en-US" sz="2400" dirty="0" smtClean="0"/>
              <a:t>Introductions</a:t>
            </a:r>
          </a:p>
          <a:p>
            <a:pPr marL="514350" indent="-514350">
              <a:buFont typeface="+mj-lt"/>
              <a:buAutoNum type="alphaUcPeriod"/>
            </a:pPr>
            <a:endParaRPr lang="en-US" sz="2400" dirty="0" smtClean="0"/>
          </a:p>
          <a:p>
            <a:pPr marL="514350" indent="-514350">
              <a:buNone/>
            </a:pPr>
            <a:endParaRPr lang="en-US" sz="2400" dirty="0" smtClean="0"/>
          </a:p>
        </p:txBody>
      </p:sp>
      <p:sp>
        <p:nvSpPr>
          <p:cNvPr id="5" name="Slide Number Placeholder 3"/>
          <p:cNvSpPr>
            <a:spLocks noGrp="1"/>
          </p:cNvSpPr>
          <p:nvPr>
            <p:ph type="sldNum" sz="quarter" idx="10"/>
          </p:nvPr>
        </p:nvSpPr>
        <p:spPr/>
        <p:txBody>
          <a:bodyPr/>
          <a:lstStyle/>
          <a:p>
            <a:fld id="{F29FD61F-2294-5D42-A9D7-9928D42B3773}" type="slidenum">
              <a:rPr lang="en-US" smtClean="0"/>
              <a:pPr/>
              <a:t>5</a:t>
            </a:fld>
            <a:endParaRPr lang="en-US" dirty="0"/>
          </a:p>
        </p:txBody>
      </p:sp>
      <p:sp>
        <p:nvSpPr>
          <p:cNvPr id="30" name="Title 4"/>
          <p:cNvSpPr txBox="1">
            <a:spLocks/>
          </p:cNvSpPr>
          <p:nvPr/>
        </p:nvSpPr>
        <p:spPr>
          <a:xfrm>
            <a:off x="783390" y="900666"/>
            <a:ext cx="822369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I.</a:t>
            </a:r>
            <a:r>
              <a:rPr kumimoji="0" lang="en-US" sz="3700" b="0" i="0" u="none" strike="noStrike" kern="1200" cap="all" spc="0" normalizeH="0" noProof="0" dirty="0" smtClean="0">
                <a:ln>
                  <a:noFill/>
                </a:ln>
                <a:solidFill>
                  <a:srgbClr val="AFBD22"/>
                </a:solidFill>
                <a:effectLst/>
                <a:uLnTx/>
                <a:uFillTx/>
                <a:latin typeface="Franklin Gothic Book"/>
                <a:ea typeface="+mj-ea"/>
                <a:cs typeface="Franklin Gothic Book"/>
              </a:rPr>
              <a:t> </a:t>
            </a: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GETTING STARTED</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238675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n Vision Sky Telescope.jpg"/>
          <p:cNvPicPr>
            <a:picLocks noChangeAspect="1"/>
          </p:cNvPicPr>
          <p:nvPr/>
        </p:nvPicPr>
        <p:blipFill>
          <a:blip r:embed="rId3" cstate="print"/>
          <a:srcRect l="11268"/>
          <a:stretch>
            <a:fillRect/>
          </a:stretch>
        </p:blipFill>
        <p:spPr>
          <a:xfrm>
            <a:off x="421105" y="1409632"/>
            <a:ext cx="8722895" cy="4420524"/>
          </a:xfrm>
          <a:prstGeom prst="rect">
            <a:avLst/>
          </a:prstGeom>
        </p:spPr>
      </p:pic>
      <p:sp>
        <p:nvSpPr>
          <p:cNvPr id="2" name="Title 1"/>
          <p:cNvSpPr>
            <a:spLocks noGrp="1"/>
          </p:cNvSpPr>
          <p:nvPr>
            <p:ph type="title"/>
          </p:nvPr>
        </p:nvSpPr>
        <p:spPr/>
        <p:txBody>
          <a:bodyPr/>
          <a:lstStyle/>
          <a:p>
            <a:r>
              <a:rPr lang="en-US" dirty="0" smtClean="0"/>
              <a:t>A. Course Objectives</a:t>
            </a:r>
            <a:endParaRPr lang="en-US" dirty="0"/>
          </a:p>
        </p:txBody>
      </p:sp>
      <p:sp>
        <p:nvSpPr>
          <p:cNvPr id="3" name="Content Placeholder 2"/>
          <p:cNvSpPr>
            <a:spLocks noGrp="1"/>
          </p:cNvSpPr>
          <p:nvPr>
            <p:ph idx="1"/>
          </p:nvPr>
        </p:nvSpPr>
        <p:spPr>
          <a:xfrm>
            <a:off x="421106" y="1409632"/>
            <a:ext cx="8722894" cy="4420524"/>
          </a:xfrm>
          <a:solidFill>
            <a:schemeClr val="bg1">
              <a:alpha val="80000"/>
            </a:schemeClr>
          </a:solidFill>
        </p:spPr>
        <p:txBody>
          <a:bodyPr>
            <a:normAutofit fontScale="85000" lnSpcReduction="10000"/>
          </a:bodyPr>
          <a:lstStyle/>
          <a:p>
            <a:pPr marL="640080" indent="-514350">
              <a:spcBef>
                <a:spcPts val="1200"/>
              </a:spcBef>
              <a:buFont typeface="+mj-lt"/>
              <a:buAutoNum type="arabicPeriod"/>
            </a:pPr>
            <a:r>
              <a:rPr lang="en-US" dirty="0" smtClean="0"/>
              <a:t>Define “consulting” and the distinguishing characteristics of a facilitative consultant.</a:t>
            </a:r>
          </a:p>
          <a:p>
            <a:pPr marL="640080" indent="-514350">
              <a:buFont typeface="+mj-lt"/>
              <a:buAutoNum type="arabicPeriod"/>
            </a:pPr>
            <a:r>
              <a:rPr lang="en-US" dirty="0" smtClean="0"/>
              <a:t>Supply a structured framework for the consulting process.</a:t>
            </a:r>
          </a:p>
          <a:p>
            <a:pPr marL="640080" indent="-514350">
              <a:buFont typeface="+mj-lt"/>
              <a:buAutoNum type="arabicPeriod"/>
            </a:pPr>
            <a:r>
              <a:rPr lang="en-US" dirty="0" smtClean="0"/>
              <a:t>Provide foundation techniques and success strategies for each stage in the consulting process.</a:t>
            </a:r>
          </a:p>
          <a:p>
            <a:pPr marL="640080" indent="-514350">
              <a:buFont typeface="+mj-lt"/>
              <a:buAutoNum type="arabicPeriod"/>
            </a:pPr>
            <a:r>
              <a:rPr lang="en-US" dirty="0" smtClean="0"/>
              <a:t>Provide key client handling strategies for building and maintaining strong client relationships.</a:t>
            </a:r>
          </a:p>
          <a:p>
            <a:pPr marL="640080" indent="-514350">
              <a:buFont typeface="+mj-lt"/>
              <a:buAutoNum type="arabicPeriod"/>
            </a:pPr>
            <a:r>
              <a:rPr lang="en-US" dirty="0" smtClean="0"/>
              <a:t>Give participants an opportunity to exercise their skills through structured exercises and feedback sessions.</a:t>
            </a:r>
            <a:endParaRPr lang="en-US" dirty="0"/>
          </a:p>
        </p:txBody>
      </p:sp>
      <p:sp>
        <p:nvSpPr>
          <p:cNvPr id="6" name="TextBox 5"/>
          <p:cNvSpPr txBox="1"/>
          <p:nvPr/>
        </p:nvSpPr>
        <p:spPr>
          <a:xfrm>
            <a:off x="8754150" y="490521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-2</a:t>
            </a:r>
            <a:endParaRPr lang="en-US" sz="1400" dirty="0">
              <a:solidFill>
                <a:srgbClr val="002C54"/>
              </a:solidFill>
              <a:latin typeface="Arial Black" pitchFamily="34" charset="0"/>
            </a:endParaRPr>
          </a:p>
        </p:txBody>
      </p:sp>
      <p:sp>
        <p:nvSpPr>
          <p:cNvPr id="9"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6</a:t>
            </a:fld>
            <a:endParaRPr lang="en-US" dirty="0"/>
          </a:p>
        </p:txBody>
      </p:sp>
    </p:spTree>
    <p:extLst>
      <p:ext uri="{BB962C8B-B14F-4D97-AF65-F5344CB8AC3E}">
        <p14:creationId xmlns:p14="http://schemas.microsoft.com/office/powerpoint/2010/main" val="3150951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Course Objectives</a:t>
            </a:r>
            <a:endParaRPr lang="en-US" dirty="0"/>
          </a:p>
        </p:txBody>
      </p:sp>
      <p:sp>
        <p:nvSpPr>
          <p:cNvPr id="6" name="TextBox 5"/>
          <p:cNvSpPr txBox="1"/>
          <p:nvPr/>
        </p:nvSpPr>
        <p:spPr>
          <a:xfrm>
            <a:off x="8754150" y="532633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-2</a:t>
            </a:r>
            <a:endParaRPr lang="en-US" sz="1400" dirty="0">
              <a:solidFill>
                <a:srgbClr val="002C54"/>
              </a:solidFill>
              <a:latin typeface="Arial Black" pitchFamily="34" charset="0"/>
            </a:endParaRPr>
          </a:p>
        </p:txBody>
      </p:sp>
      <p:pic>
        <p:nvPicPr>
          <p:cNvPr id="9" name="Picture 8" descr="Man Vision Sky Telescope.jpg"/>
          <p:cNvPicPr>
            <a:picLocks noChangeAspect="1"/>
          </p:cNvPicPr>
          <p:nvPr/>
        </p:nvPicPr>
        <p:blipFill>
          <a:blip r:embed="rId3" cstate="print"/>
          <a:srcRect l="11268"/>
          <a:stretch>
            <a:fillRect/>
          </a:stretch>
        </p:blipFill>
        <p:spPr>
          <a:xfrm>
            <a:off x="421105" y="1409632"/>
            <a:ext cx="8722895" cy="4420524"/>
          </a:xfrm>
          <a:prstGeom prst="rect">
            <a:avLst/>
          </a:prstGeom>
        </p:spPr>
      </p:pic>
      <p:sp>
        <p:nvSpPr>
          <p:cNvPr id="10" name="Content Placeholder 2"/>
          <p:cNvSpPr>
            <a:spLocks noGrp="1"/>
          </p:cNvSpPr>
          <p:nvPr>
            <p:ph idx="1"/>
          </p:nvPr>
        </p:nvSpPr>
        <p:spPr>
          <a:xfrm>
            <a:off x="421105" y="1409632"/>
            <a:ext cx="8722895" cy="4420524"/>
          </a:xfrm>
          <a:solidFill>
            <a:schemeClr val="bg1">
              <a:alpha val="80000"/>
            </a:schemeClr>
          </a:solidFill>
        </p:spPr>
        <p:txBody>
          <a:bodyPr>
            <a:normAutofit fontScale="85000" lnSpcReduction="10000"/>
          </a:bodyPr>
          <a:lstStyle/>
          <a:p>
            <a:pPr marL="640080" indent="-514350">
              <a:spcBef>
                <a:spcPts val="1200"/>
              </a:spcBef>
              <a:buFont typeface="+mj-lt"/>
              <a:buAutoNum type="arabicPeriod"/>
            </a:pPr>
            <a:r>
              <a:rPr lang="en-US" dirty="0" smtClean="0"/>
              <a:t>Define “consulting” and the distinguishing characteristics of a facilitative consultant.</a:t>
            </a:r>
          </a:p>
          <a:p>
            <a:pPr marL="640080" indent="-514350">
              <a:buFont typeface="+mj-lt"/>
              <a:buAutoNum type="arabicPeriod"/>
            </a:pPr>
            <a:r>
              <a:rPr lang="en-US" dirty="0" smtClean="0"/>
              <a:t>Supply a structured framework for the consulting process.</a:t>
            </a:r>
          </a:p>
          <a:p>
            <a:pPr marL="640080" indent="-514350">
              <a:buFont typeface="+mj-lt"/>
              <a:buAutoNum type="arabicPeriod"/>
            </a:pPr>
            <a:r>
              <a:rPr lang="en-US" dirty="0" smtClean="0"/>
              <a:t>Provide foundation techniques and success strategies for each stage in the consulting process.</a:t>
            </a:r>
          </a:p>
          <a:p>
            <a:pPr marL="640080" indent="-514350">
              <a:buFont typeface="+mj-lt"/>
              <a:buAutoNum type="arabicPeriod"/>
            </a:pPr>
            <a:r>
              <a:rPr lang="en-US" dirty="0" smtClean="0"/>
              <a:t>Provide key client handling strategies for building and maintaining strong client relationships.</a:t>
            </a:r>
          </a:p>
          <a:p>
            <a:pPr marL="640080" indent="-514350">
              <a:buFont typeface="+mj-lt"/>
              <a:buAutoNum type="arabicPeriod"/>
            </a:pPr>
            <a:r>
              <a:rPr lang="en-US" dirty="0" smtClean="0"/>
              <a:t>Give participants an opportunity to exercise their skills through structured exercises and feedback sessions.</a:t>
            </a:r>
            <a:endParaRPr lang="en-US" dirty="0"/>
          </a:p>
        </p:txBody>
      </p:sp>
      <p:sp>
        <p:nvSpPr>
          <p:cNvPr id="11" name="TextBox 10"/>
          <p:cNvSpPr txBox="1"/>
          <p:nvPr/>
        </p:nvSpPr>
        <p:spPr>
          <a:xfrm>
            <a:off x="8754150" y="490521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12"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7</a:t>
            </a:fld>
            <a:endParaRPr lang="en-US" dirty="0"/>
          </a:p>
        </p:txBody>
      </p:sp>
    </p:spTree>
    <p:extLst>
      <p:ext uri="{BB962C8B-B14F-4D97-AF65-F5344CB8AC3E}">
        <p14:creationId xmlns:p14="http://schemas.microsoft.com/office/powerpoint/2010/main" val="3912711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Course Objectives</a:t>
            </a:r>
            <a:endParaRPr lang="en-US" dirty="0"/>
          </a:p>
        </p:txBody>
      </p:sp>
      <p:sp>
        <p:nvSpPr>
          <p:cNvPr id="6" name="TextBox 5"/>
          <p:cNvSpPr txBox="1"/>
          <p:nvPr/>
        </p:nvSpPr>
        <p:spPr>
          <a:xfrm>
            <a:off x="8754150" y="532633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-2</a:t>
            </a:r>
            <a:endParaRPr lang="en-US" sz="1400" dirty="0">
              <a:solidFill>
                <a:srgbClr val="002C54"/>
              </a:solidFill>
              <a:latin typeface="Arial Black" pitchFamily="34" charset="0"/>
            </a:endParaRPr>
          </a:p>
        </p:txBody>
      </p:sp>
      <p:pic>
        <p:nvPicPr>
          <p:cNvPr id="9" name="Picture 8" descr="Man Vision Sky Telescope.jpg"/>
          <p:cNvPicPr>
            <a:picLocks noChangeAspect="1"/>
          </p:cNvPicPr>
          <p:nvPr/>
        </p:nvPicPr>
        <p:blipFill>
          <a:blip r:embed="rId3" cstate="print"/>
          <a:srcRect l="11268"/>
          <a:stretch>
            <a:fillRect/>
          </a:stretch>
        </p:blipFill>
        <p:spPr>
          <a:xfrm>
            <a:off x="421105" y="1409632"/>
            <a:ext cx="8722895" cy="4420524"/>
          </a:xfrm>
          <a:prstGeom prst="rect">
            <a:avLst/>
          </a:prstGeom>
        </p:spPr>
      </p:pic>
      <p:sp>
        <p:nvSpPr>
          <p:cNvPr id="10" name="Content Placeholder 2"/>
          <p:cNvSpPr>
            <a:spLocks noGrp="1"/>
          </p:cNvSpPr>
          <p:nvPr>
            <p:ph idx="1"/>
          </p:nvPr>
        </p:nvSpPr>
        <p:spPr>
          <a:xfrm>
            <a:off x="421105" y="1409632"/>
            <a:ext cx="8722895" cy="4420524"/>
          </a:xfrm>
          <a:solidFill>
            <a:schemeClr val="bg1">
              <a:alpha val="80000"/>
            </a:schemeClr>
          </a:solidFill>
        </p:spPr>
        <p:txBody>
          <a:bodyPr>
            <a:normAutofit fontScale="85000" lnSpcReduction="10000"/>
          </a:bodyPr>
          <a:lstStyle/>
          <a:p>
            <a:pPr marL="640080" indent="-514350">
              <a:spcBef>
                <a:spcPts val="1200"/>
              </a:spcBef>
              <a:buFont typeface="+mj-lt"/>
              <a:buAutoNum type="arabicPeriod"/>
            </a:pPr>
            <a:r>
              <a:rPr lang="en-US" dirty="0" smtClean="0"/>
              <a:t>Define “consulting” and the distinguishing characteristics of a facilitative consultant.</a:t>
            </a:r>
          </a:p>
          <a:p>
            <a:pPr marL="640080" indent="-514350">
              <a:buFont typeface="+mj-lt"/>
              <a:buAutoNum type="arabicPeriod"/>
            </a:pPr>
            <a:r>
              <a:rPr lang="en-US" dirty="0" smtClean="0"/>
              <a:t>Supply a structured framework for the consulting process.</a:t>
            </a:r>
          </a:p>
          <a:p>
            <a:pPr marL="640080" indent="-514350">
              <a:buFont typeface="+mj-lt"/>
              <a:buAutoNum type="arabicPeriod"/>
            </a:pPr>
            <a:r>
              <a:rPr lang="en-US" dirty="0" smtClean="0"/>
              <a:t>Provide foundation techniques and success strategies for each stage in the consulting process.</a:t>
            </a:r>
          </a:p>
          <a:p>
            <a:pPr marL="640080" indent="-514350">
              <a:buFont typeface="+mj-lt"/>
              <a:buAutoNum type="arabicPeriod"/>
            </a:pPr>
            <a:r>
              <a:rPr lang="en-US" dirty="0" smtClean="0"/>
              <a:t>Provide key client handling strategies for building and maintaining strong client relationships.</a:t>
            </a:r>
          </a:p>
          <a:p>
            <a:pPr marL="640080" indent="-514350">
              <a:buFont typeface="+mj-lt"/>
              <a:buAutoNum type="arabicPeriod"/>
            </a:pPr>
            <a:r>
              <a:rPr lang="en-US" dirty="0" smtClean="0"/>
              <a:t>Give participants an opportunity to exercise their skills through structured exercises and feedback sessions.</a:t>
            </a:r>
            <a:endParaRPr lang="en-US" dirty="0"/>
          </a:p>
        </p:txBody>
      </p:sp>
      <p:sp>
        <p:nvSpPr>
          <p:cNvPr id="11" name="TextBox 10"/>
          <p:cNvSpPr txBox="1"/>
          <p:nvPr/>
        </p:nvSpPr>
        <p:spPr>
          <a:xfrm>
            <a:off x="8754150" y="490521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8"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8</a:t>
            </a:fld>
            <a:endParaRPr lang="en-US" dirty="0"/>
          </a:p>
        </p:txBody>
      </p:sp>
    </p:spTree>
    <p:extLst>
      <p:ext uri="{BB962C8B-B14F-4D97-AF65-F5344CB8AC3E}">
        <p14:creationId xmlns:p14="http://schemas.microsoft.com/office/powerpoint/2010/main" val="4128530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The Critical Issues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Whether you do consulting now or are considering activities in the future…</a:t>
            </a:r>
          </a:p>
          <a:p>
            <a:pPr marL="0" indent="0">
              <a:buNone/>
            </a:pPr>
            <a:r>
              <a:rPr lang="en-US" dirty="0" smtClean="0"/>
              <a:t>In what areas would you like to have better skills, or </a:t>
            </a:r>
            <a:r>
              <a:rPr lang="en-US" b="1" dirty="0" smtClean="0"/>
              <a:t>in what situations do you desire better strategies? </a:t>
            </a:r>
            <a:endParaRPr lang="en-US" dirty="0"/>
          </a:p>
        </p:txBody>
      </p:sp>
      <p:sp>
        <p:nvSpPr>
          <p:cNvPr id="4" name="TextBox 3"/>
          <p:cNvSpPr txBox="1"/>
          <p:nvPr/>
        </p:nvSpPr>
        <p:spPr>
          <a:xfrm>
            <a:off x="8754150" y="3601308"/>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a:solidFill>
                  <a:srgbClr val="002C54"/>
                </a:solidFill>
                <a:latin typeface="Arial Black" pitchFamily="34" charset="0"/>
              </a:rPr>
              <a:t>1</a:t>
            </a:r>
            <a:r>
              <a:rPr lang="en-US" sz="1400" dirty="0" smtClean="0">
                <a:solidFill>
                  <a:srgbClr val="002C54"/>
                </a:solidFill>
                <a:latin typeface="Arial Black" pitchFamily="34" charset="0"/>
              </a:rPr>
              <a:t>-</a:t>
            </a:r>
            <a:r>
              <a:rPr lang="en-US" sz="1400" dirty="0">
                <a:solidFill>
                  <a:srgbClr val="002C54"/>
                </a:solidFill>
                <a:latin typeface="Arial Black" pitchFamily="34" charset="0"/>
              </a:rPr>
              <a:t>3</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9</a:t>
            </a:fld>
            <a:endParaRPr lang="en-US" dirty="0"/>
          </a:p>
        </p:txBody>
      </p:sp>
    </p:spTree>
    <p:extLst>
      <p:ext uri="{BB962C8B-B14F-4D97-AF65-F5344CB8AC3E}">
        <p14:creationId xmlns:p14="http://schemas.microsoft.com/office/powerpoint/2010/main" val="936765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5310</TotalTime>
  <Words>4019</Words>
  <Application>Microsoft Office PowerPoint</Application>
  <PresentationFormat>On-screen Show (4:3)</PresentationFormat>
  <Paragraphs>476</Paragraphs>
  <Slides>30</Slides>
  <Notes>30</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Franklin Gothic Book</vt:lpstr>
      <vt:lpstr>Franklin Gothic Medium</vt:lpstr>
      <vt:lpstr>Times New Roman</vt:lpstr>
      <vt:lpstr>Office Theme</vt:lpstr>
      <vt:lpstr>The Facilitative Consultant</vt:lpstr>
      <vt:lpstr>PowerPoint Presentation</vt:lpstr>
      <vt:lpstr>PowerPoint Presentation</vt:lpstr>
      <vt:lpstr>PowerPoint Presentation</vt:lpstr>
      <vt:lpstr>The Facilitative Consultant</vt:lpstr>
      <vt:lpstr>A. Course Objectives</vt:lpstr>
      <vt:lpstr>A. Course Objectives</vt:lpstr>
      <vt:lpstr>A. Course Objectives</vt:lpstr>
      <vt:lpstr>B. The Critical Issues</vt:lpstr>
      <vt:lpstr>C. The Leadership Strategies Model</vt:lpstr>
      <vt:lpstr>C. The Leadership Strategies Model</vt:lpstr>
      <vt:lpstr>C. The Leadership Strategies Model</vt:lpstr>
      <vt:lpstr>C. The Leadership Strategies Model</vt:lpstr>
      <vt:lpstr>C. The Leadership Strategies Model</vt:lpstr>
      <vt:lpstr>D. Agenda</vt:lpstr>
      <vt:lpstr>D. Agenda</vt:lpstr>
      <vt:lpstr>D. Agenda</vt:lpstr>
      <vt:lpstr>E. Ground Rules</vt:lpstr>
      <vt:lpstr>F. Introductions</vt:lpstr>
      <vt:lpstr>MODULE REVIEW GETTING STARTED </vt:lpstr>
      <vt:lpstr>Review</vt:lpstr>
      <vt:lpstr>Review</vt:lpstr>
      <vt:lpstr>Review</vt:lpstr>
      <vt:lpstr>Review</vt:lpstr>
      <vt:lpstr>Review</vt:lpstr>
      <vt:lpstr>Review</vt:lpstr>
      <vt:lpstr>Review</vt:lpstr>
      <vt:lpstr>Review</vt:lpstr>
      <vt:lpstr>Review</vt:lpstr>
      <vt:lpstr>The Facilitative Consultant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Elle Cathey</cp:lastModifiedBy>
  <cp:revision>240</cp:revision>
  <dcterms:created xsi:type="dcterms:W3CDTF">2014-07-29T14:17:56Z</dcterms:created>
  <dcterms:modified xsi:type="dcterms:W3CDTF">2016-01-07T17:44:39Z</dcterms:modified>
</cp:coreProperties>
</file>