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4" r:id="rId1"/>
  </p:sldMasterIdLst>
  <p:notesMasterIdLst>
    <p:notesMasterId r:id="rId68"/>
  </p:notesMasterIdLst>
  <p:handoutMasterIdLst>
    <p:handoutMasterId r:id="rId69"/>
  </p:handoutMasterIdLst>
  <p:sldIdLst>
    <p:sldId id="972" r:id="rId2"/>
    <p:sldId id="1028" r:id="rId3"/>
    <p:sldId id="971" r:id="rId4"/>
    <p:sldId id="973" r:id="rId5"/>
    <p:sldId id="514" r:id="rId6"/>
    <p:sldId id="975" r:id="rId7"/>
    <p:sldId id="516" r:id="rId8"/>
    <p:sldId id="1075" r:id="rId9"/>
    <p:sldId id="1118" r:id="rId10"/>
    <p:sldId id="1076" r:id="rId11"/>
    <p:sldId id="1078" r:id="rId12"/>
    <p:sldId id="1117" r:id="rId13"/>
    <p:sldId id="1081" r:id="rId14"/>
    <p:sldId id="1082" r:id="rId15"/>
    <p:sldId id="1102" r:id="rId16"/>
    <p:sldId id="1052" r:id="rId17"/>
    <p:sldId id="1051" r:id="rId18"/>
    <p:sldId id="1068" r:id="rId19"/>
    <p:sldId id="1069" r:id="rId20"/>
    <p:sldId id="1070" r:id="rId21"/>
    <p:sldId id="1071" r:id="rId22"/>
    <p:sldId id="1072" r:id="rId23"/>
    <p:sldId id="1073" r:id="rId24"/>
    <p:sldId id="1083" r:id="rId25"/>
    <p:sldId id="1098" r:id="rId26"/>
    <p:sldId id="1088" r:id="rId27"/>
    <p:sldId id="1055" r:id="rId28"/>
    <p:sldId id="1103" r:id="rId29"/>
    <p:sldId id="912" r:id="rId30"/>
    <p:sldId id="1032" r:id="rId31"/>
    <p:sldId id="887" r:id="rId32"/>
    <p:sldId id="888" r:id="rId33"/>
    <p:sldId id="889" r:id="rId34"/>
    <p:sldId id="890" r:id="rId35"/>
    <p:sldId id="1100" r:id="rId36"/>
    <p:sldId id="891" r:id="rId37"/>
    <p:sldId id="892" r:id="rId38"/>
    <p:sldId id="893" r:id="rId39"/>
    <p:sldId id="894" r:id="rId40"/>
    <p:sldId id="895" r:id="rId41"/>
    <p:sldId id="896" r:id="rId42"/>
    <p:sldId id="1026" r:id="rId43"/>
    <p:sldId id="1030" r:id="rId44"/>
    <p:sldId id="1099" r:id="rId45"/>
    <p:sldId id="1101" r:id="rId46"/>
    <p:sldId id="982" r:id="rId47"/>
    <p:sldId id="898" r:id="rId48"/>
    <p:sldId id="899" r:id="rId49"/>
    <p:sldId id="903" r:id="rId50"/>
    <p:sldId id="900" r:id="rId51"/>
    <p:sldId id="985" r:id="rId52"/>
    <p:sldId id="1105" r:id="rId53"/>
    <p:sldId id="1106" r:id="rId54"/>
    <p:sldId id="1108" r:id="rId55"/>
    <p:sldId id="1107" r:id="rId56"/>
    <p:sldId id="1033" r:id="rId57"/>
    <p:sldId id="1034" r:id="rId58"/>
    <p:sldId id="1035" r:id="rId59"/>
    <p:sldId id="1110" r:id="rId60"/>
    <p:sldId id="1109" r:id="rId61"/>
    <p:sldId id="1104" r:id="rId62"/>
    <p:sldId id="1010" r:id="rId63"/>
    <p:sldId id="1111" r:id="rId64"/>
    <p:sldId id="1014" r:id="rId65"/>
    <p:sldId id="1022" r:id="rId66"/>
    <p:sldId id="1054" r:id="rId67"/>
  </p:sldIdLst>
  <p:sldSz cx="9144000" cy="6858000" type="screen4x3"/>
  <p:notesSz cx="6858000" cy="9296400"/>
  <p:defaultTextStyle>
    <a:defPPr>
      <a:defRPr lang="en-US"/>
    </a:defPPr>
    <a:lvl1pPr algn="ctr" rtl="0" fontAlgn="base">
      <a:spcBef>
        <a:spcPct val="0"/>
      </a:spcBef>
      <a:spcAft>
        <a:spcPct val="0"/>
      </a:spcAft>
      <a:defRPr sz="2400" b="1" kern="1200">
        <a:solidFill>
          <a:srgbClr val="104A73"/>
        </a:solidFill>
        <a:latin typeface="Arial" charset="0"/>
        <a:ea typeface="+mn-ea"/>
        <a:cs typeface="+mn-cs"/>
      </a:defRPr>
    </a:lvl1pPr>
    <a:lvl2pPr marL="457200" algn="ctr" rtl="0" fontAlgn="base">
      <a:spcBef>
        <a:spcPct val="0"/>
      </a:spcBef>
      <a:spcAft>
        <a:spcPct val="0"/>
      </a:spcAft>
      <a:defRPr sz="2400" b="1" kern="1200">
        <a:solidFill>
          <a:srgbClr val="104A73"/>
        </a:solidFill>
        <a:latin typeface="Arial" charset="0"/>
        <a:ea typeface="+mn-ea"/>
        <a:cs typeface="+mn-cs"/>
      </a:defRPr>
    </a:lvl2pPr>
    <a:lvl3pPr marL="914400" algn="ctr" rtl="0" fontAlgn="base">
      <a:spcBef>
        <a:spcPct val="0"/>
      </a:spcBef>
      <a:spcAft>
        <a:spcPct val="0"/>
      </a:spcAft>
      <a:defRPr sz="2400" b="1" kern="1200">
        <a:solidFill>
          <a:srgbClr val="104A73"/>
        </a:solidFill>
        <a:latin typeface="Arial" charset="0"/>
        <a:ea typeface="+mn-ea"/>
        <a:cs typeface="+mn-cs"/>
      </a:defRPr>
    </a:lvl3pPr>
    <a:lvl4pPr marL="1371600" algn="ctr" rtl="0" fontAlgn="base">
      <a:spcBef>
        <a:spcPct val="0"/>
      </a:spcBef>
      <a:spcAft>
        <a:spcPct val="0"/>
      </a:spcAft>
      <a:defRPr sz="2400" b="1" kern="1200">
        <a:solidFill>
          <a:srgbClr val="104A73"/>
        </a:solidFill>
        <a:latin typeface="Arial" charset="0"/>
        <a:ea typeface="+mn-ea"/>
        <a:cs typeface="+mn-cs"/>
      </a:defRPr>
    </a:lvl4pPr>
    <a:lvl5pPr marL="1828800" algn="ctr" rtl="0" fontAlgn="base">
      <a:spcBef>
        <a:spcPct val="0"/>
      </a:spcBef>
      <a:spcAft>
        <a:spcPct val="0"/>
      </a:spcAft>
      <a:defRPr sz="2400" b="1" kern="1200">
        <a:solidFill>
          <a:srgbClr val="104A73"/>
        </a:solidFill>
        <a:latin typeface="Arial" charset="0"/>
        <a:ea typeface="+mn-ea"/>
        <a:cs typeface="+mn-cs"/>
      </a:defRPr>
    </a:lvl5pPr>
    <a:lvl6pPr marL="2286000" algn="l" defTabSz="914400" rtl="0" eaLnBrk="1" latinLnBrk="0" hangingPunct="1">
      <a:defRPr sz="2400" b="1" kern="1200">
        <a:solidFill>
          <a:srgbClr val="104A73"/>
        </a:solidFill>
        <a:latin typeface="Arial" charset="0"/>
        <a:ea typeface="+mn-ea"/>
        <a:cs typeface="+mn-cs"/>
      </a:defRPr>
    </a:lvl6pPr>
    <a:lvl7pPr marL="2743200" algn="l" defTabSz="914400" rtl="0" eaLnBrk="1" latinLnBrk="0" hangingPunct="1">
      <a:defRPr sz="2400" b="1" kern="1200">
        <a:solidFill>
          <a:srgbClr val="104A73"/>
        </a:solidFill>
        <a:latin typeface="Arial" charset="0"/>
        <a:ea typeface="+mn-ea"/>
        <a:cs typeface="+mn-cs"/>
      </a:defRPr>
    </a:lvl7pPr>
    <a:lvl8pPr marL="3200400" algn="l" defTabSz="914400" rtl="0" eaLnBrk="1" latinLnBrk="0" hangingPunct="1">
      <a:defRPr sz="2400" b="1" kern="1200">
        <a:solidFill>
          <a:srgbClr val="104A73"/>
        </a:solidFill>
        <a:latin typeface="Arial" charset="0"/>
        <a:ea typeface="+mn-ea"/>
        <a:cs typeface="+mn-cs"/>
      </a:defRPr>
    </a:lvl8pPr>
    <a:lvl9pPr marL="3657600" algn="l" defTabSz="914400" rtl="0" eaLnBrk="1" latinLnBrk="0" hangingPunct="1">
      <a:defRPr sz="2400" b="1" kern="1200">
        <a:solidFill>
          <a:srgbClr val="104A73"/>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99CC00"/>
    <a:srgbClr val="E6E6E6"/>
    <a:srgbClr val="99FF33"/>
    <a:srgbClr val="000066"/>
    <a:srgbClr val="99CCFF"/>
    <a:srgbClr val="CC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89717" autoAdjust="0"/>
  </p:normalViewPr>
  <p:slideViewPr>
    <p:cSldViewPr>
      <p:cViewPr>
        <p:scale>
          <a:sx n="80" d="100"/>
          <a:sy n="80" d="100"/>
        </p:scale>
        <p:origin x="-1074" y="-13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508"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7" Type="http://schemas.openxmlformats.org/officeDocument/2006/relationships/slide" Target="slides/slide64.xml"/><Relationship Id="rId2" Type="http://schemas.openxmlformats.org/officeDocument/2006/relationships/slide" Target="slides/slide12.xml"/><Relationship Id="rId1" Type="http://schemas.openxmlformats.org/officeDocument/2006/relationships/slide" Target="slides/slide6.xml"/><Relationship Id="rId6" Type="http://schemas.openxmlformats.org/officeDocument/2006/relationships/slide" Target="slides/slide29.xml"/><Relationship Id="rId5" Type="http://schemas.openxmlformats.org/officeDocument/2006/relationships/slide" Target="slides/slide28.xml"/><Relationship Id="rId4"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73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solidFill>
                  <a:schemeClr val="tx1"/>
                </a:solidFill>
                <a:latin typeface="Times New Roman" pitchFamily="18" charset="0"/>
              </a:defRPr>
            </a:lvl1pPr>
          </a:lstStyle>
          <a:p>
            <a:pPr>
              <a:defRPr/>
            </a:pPr>
            <a:endParaRPr lang="en-US"/>
          </a:p>
        </p:txBody>
      </p:sp>
      <p:sp>
        <p:nvSpPr>
          <p:cNvPr id="69734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Times New Roman" pitchFamily="18" charset="0"/>
              </a:defRPr>
            </a:lvl1pPr>
          </a:lstStyle>
          <a:p>
            <a:pPr>
              <a:defRPr/>
            </a:pPr>
            <a:endParaRPr lang="en-US"/>
          </a:p>
        </p:txBody>
      </p:sp>
      <p:sp>
        <p:nvSpPr>
          <p:cNvPr id="69734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solidFill>
                  <a:schemeClr val="tx1"/>
                </a:solidFill>
                <a:latin typeface="Times New Roman" pitchFamily="18" charset="0"/>
              </a:defRPr>
            </a:lvl1pPr>
          </a:lstStyle>
          <a:p>
            <a:pPr>
              <a:defRPr/>
            </a:pPr>
            <a:endParaRPr lang="en-US"/>
          </a:p>
        </p:txBody>
      </p:sp>
      <p:sp>
        <p:nvSpPr>
          <p:cNvPr id="69734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latin typeface="Times New Roman" pitchFamily="18" charset="0"/>
              </a:defRPr>
            </a:lvl1pPr>
          </a:lstStyle>
          <a:p>
            <a:pPr>
              <a:defRPr/>
            </a:pPr>
            <a:fld id="{061FB0D6-BB16-43B3-BD87-2EF1A60933FA}" type="slidenum">
              <a:rPr lang="en-US"/>
              <a:pPr>
                <a:defRPr/>
              </a:pPr>
              <a:t>‹#›</a:t>
            </a:fld>
            <a:endParaRPr lang="en-US"/>
          </a:p>
        </p:txBody>
      </p:sp>
    </p:spTree>
    <p:extLst>
      <p:ext uri="{BB962C8B-B14F-4D97-AF65-F5344CB8AC3E}">
        <p14:creationId xmlns:p14="http://schemas.microsoft.com/office/powerpoint/2010/main" val="6900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38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ahoma" pitchFamily="34" charset="0"/>
              </a:defRPr>
            </a:lvl1pPr>
          </a:lstStyle>
          <a:p>
            <a:pPr>
              <a:defRPr/>
            </a:pPr>
            <a:endParaRPr lang="en-US"/>
          </a:p>
        </p:txBody>
      </p:sp>
      <p:sp>
        <p:nvSpPr>
          <p:cNvPr id="293891"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ahoma" pitchFamily="34" charset="0"/>
              </a:defRPr>
            </a:lvl1pPr>
          </a:lstStyle>
          <a:p>
            <a:pPr>
              <a:defRPr/>
            </a:pPr>
            <a:endParaRPr lang="en-US"/>
          </a:p>
        </p:txBody>
      </p:sp>
      <p:sp>
        <p:nvSpPr>
          <p:cNvPr id="7373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293893"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3894"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ahoma" pitchFamily="34" charset="0"/>
              </a:defRPr>
            </a:lvl1pPr>
          </a:lstStyle>
          <a:p>
            <a:pPr>
              <a:defRPr/>
            </a:pPr>
            <a:endParaRPr lang="en-US"/>
          </a:p>
        </p:txBody>
      </p:sp>
      <p:sp>
        <p:nvSpPr>
          <p:cNvPr id="293895"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ahoma" pitchFamily="34" charset="0"/>
              </a:defRPr>
            </a:lvl1pPr>
          </a:lstStyle>
          <a:p>
            <a:pPr>
              <a:defRPr/>
            </a:pPr>
            <a:fld id="{5CA95386-66E8-45C5-B664-4E4D96603FC2}" type="slidenum">
              <a:rPr lang="en-US"/>
              <a:pPr>
                <a:defRPr/>
              </a:pPr>
              <a:t>‹#›</a:t>
            </a:fld>
            <a:endParaRPr lang="en-US"/>
          </a:p>
        </p:txBody>
      </p:sp>
    </p:spTree>
    <p:extLst>
      <p:ext uri="{BB962C8B-B14F-4D97-AF65-F5344CB8AC3E}">
        <p14:creationId xmlns:p14="http://schemas.microsoft.com/office/powerpoint/2010/main" val="29336179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b="1" dirty="0" smtClean="0">
                <a:latin typeface="Times New Roman" charset="0"/>
              </a:rPr>
              <a:t>IMPORTANT</a:t>
            </a:r>
            <a:r>
              <a:rPr lang="en-US" b="1" baseline="0" dirty="0" smtClean="0">
                <a:latin typeface="Times New Roman" charset="0"/>
              </a:rPr>
              <a:t> NOTE:</a:t>
            </a:r>
          </a:p>
          <a:p>
            <a:r>
              <a:rPr lang="en-US" b="1" baseline="0" dirty="0" smtClean="0">
                <a:latin typeface="Times New Roman" charset="0"/>
              </a:rPr>
              <a:t>Set up the telephone by using Live Meeting Audio and the PIN for organizer is 365106</a:t>
            </a:r>
            <a:r>
              <a:rPr lang="en-US" b="1" u="sng" baseline="0" dirty="0" smtClean="0">
                <a:latin typeface="Times New Roman" charset="0"/>
              </a:rPr>
              <a:t>8</a:t>
            </a:r>
          </a:p>
          <a:p>
            <a:r>
              <a:rPr lang="en-US" b="1" u="sng" baseline="0" dirty="0" smtClean="0">
                <a:latin typeface="Times New Roman" charset="0"/>
              </a:rPr>
              <a:t>Remind people about mute/unmute on PHONE is *6 – </a:t>
            </a:r>
            <a:r>
              <a:rPr lang="en-US" b="1" u="sng" baseline="0" smtClean="0">
                <a:latin typeface="Times New Roman" charset="0"/>
              </a:rPr>
              <a:t>it toggles</a:t>
            </a:r>
            <a:endParaRPr lang="en-US" b="1" dirty="0" smtClean="0">
              <a:latin typeface="Times New Roman" charset="0"/>
            </a:endParaRPr>
          </a:p>
        </p:txBody>
      </p:sp>
      <p:sp>
        <p:nvSpPr>
          <p:cNvPr id="74756" name="Slide Number Placeholder 3"/>
          <p:cNvSpPr>
            <a:spLocks noGrp="1"/>
          </p:cNvSpPr>
          <p:nvPr>
            <p:ph type="sldNum" sz="quarter" idx="5"/>
          </p:nvPr>
        </p:nvSpPr>
        <p:spPr>
          <a:noFill/>
        </p:spPr>
        <p:txBody>
          <a:bodyPr/>
          <a:lstStyle/>
          <a:p>
            <a:fld id="{8BDAA4E7-6719-4FB5-923C-5AEFF20FC29B}"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latin typeface="Times New Roman" charset="0"/>
            </a:endParaRPr>
          </a:p>
        </p:txBody>
      </p:sp>
      <p:sp>
        <p:nvSpPr>
          <p:cNvPr id="82948" name="Slide Number Placeholder 3"/>
          <p:cNvSpPr>
            <a:spLocks noGrp="1"/>
          </p:cNvSpPr>
          <p:nvPr>
            <p:ph type="sldNum" sz="quarter" idx="5"/>
          </p:nvPr>
        </p:nvSpPr>
        <p:spPr>
          <a:noFill/>
        </p:spPr>
        <p:txBody>
          <a:bodyPr/>
          <a:lstStyle/>
          <a:p>
            <a:fld id="{6162EE86-3A95-4314-8C0F-EE3F851A11BA}" type="slidenum">
              <a:rPr lang="en-US" smtClean="0"/>
              <a:pPr/>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a:buFontTx/>
              <a:buChar char="•"/>
            </a:pPr>
            <a:r>
              <a:rPr lang="en-US" smtClean="0">
                <a:latin typeface="Times New Roman" charset="0"/>
              </a:rPr>
              <a:t>Importance of special Ground Rules to address “virtual meeting” challenges</a:t>
            </a:r>
          </a:p>
        </p:txBody>
      </p:sp>
      <p:sp>
        <p:nvSpPr>
          <p:cNvPr id="83972" name="Slide Number Placeholder 3"/>
          <p:cNvSpPr>
            <a:spLocks noGrp="1"/>
          </p:cNvSpPr>
          <p:nvPr>
            <p:ph type="sldNum" sz="quarter" idx="5"/>
          </p:nvPr>
        </p:nvSpPr>
        <p:spPr>
          <a:noFill/>
        </p:spPr>
        <p:txBody>
          <a:bodyPr/>
          <a:lstStyle/>
          <a:p>
            <a:fld id="{1D7CF436-30A1-4740-AFA5-D0EA34F5939B}" type="slidenum">
              <a:rPr lang="en-US" smtClean="0"/>
              <a:pPr/>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latin typeface="Times New Roman" charset="0"/>
            </a:endParaRPr>
          </a:p>
        </p:txBody>
      </p:sp>
      <p:sp>
        <p:nvSpPr>
          <p:cNvPr id="84996" name="Slide Number Placeholder 3"/>
          <p:cNvSpPr>
            <a:spLocks noGrp="1"/>
          </p:cNvSpPr>
          <p:nvPr>
            <p:ph type="sldNum" sz="quarter" idx="5"/>
          </p:nvPr>
        </p:nvSpPr>
        <p:spPr>
          <a:noFill/>
        </p:spPr>
        <p:txBody>
          <a:bodyPr/>
          <a:lstStyle/>
          <a:p>
            <a:fld id="{3B36EB20-6787-4CF0-9497-38F1E9B1B320}"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a:buFontTx/>
              <a:buChar char="•"/>
            </a:pPr>
            <a:r>
              <a:rPr lang="en-US" smtClean="0">
                <a:latin typeface="Times New Roman" charset="0"/>
              </a:rPr>
              <a:t> Make a Polling Question here with Live Meeting</a:t>
            </a:r>
          </a:p>
          <a:p>
            <a:pPr>
              <a:buFontTx/>
              <a:buChar char="•"/>
            </a:pPr>
            <a:r>
              <a:rPr lang="en-US" smtClean="0">
                <a:latin typeface="Times New Roman" charset="0"/>
              </a:rPr>
              <a:t> Let’s get a sense of the experience level of the participants with using Live Meeting tool</a:t>
            </a:r>
          </a:p>
        </p:txBody>
      </p:sp>
      <p:sp>
        <p:nvSpPr>
          <p:cNvPr id="86020" name="Slide Number Placeholder 3"/>
          <p:cNvSpPr>
            <a:spLocks noGrp="1"/>
          </p:cNvSpPr>
          <p:nvPr>
            <p:ph type="sldNum" sz="quarter" idx="5"/>
          </p:nvPr>
        </p:nvSpPr>
        <p:spPr>
          <a:noFill/>
        </p:spPr>
        <p:txBody>
          <a:bodyPr/>
          <a:lstStyle/>
          <a:p>
            <a:fld id="{D8EF198C-8CA1-4D5B-AE6E-0C415EE544EF}" type="slidenum">
              <a:rPr lang="en-US" smtClean="0"/>
              <a:pPr/>
              <a:t>16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latin typeface="Times New Roman" charset="0"/>
            </a:endParaRPr>
          </a:p>
        </p:txBody>
      </p:sp>
      <p:sp>
        <p:nvSpPr>
          <p:cNvPr id="87044" name="Slide Number Placeholder 3"/>
          <p:cNvSpPr>
            <a:spLocks noGrp="1"/>
          </p:cNvSpPr>
          <p:nvPr>
            <p:ph type="sldNum" sz="quarter" idx="5"/>
          </p:nvPr>
        </p:nvSpPr>
        <p:spPr>
          <a:noFill/>
        </p:spPr>
        <p:txBody>
          <a:bodyPr/>
          <a:lstStyle/>
          <a:p>
            <a:fld id="{CE9936E8-18D1-4864-AAEC-1E4348FA53BA}" type="slidenum">
              <a:rPr lang="en-US" smtClean="0"/>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a:buFontTx/>
              <a:buChar char="•"/>
            </a:pPr>
            <a:r>
              <a:rPr lang="en-US" smtClean="0">
                <a:latin typeface="Times New Roman" charset="0"/>
              </a:rPr>
              <a:t>The key here is to know Live Meeting well. We will not go over every feature right away, instead just go over those feature we will need to conduct this session including:</a:t>
            </a:r>
          </a:p>
          <a:p>
            <a:pPr lvl="1">
              <a:buFontTx/>
              <a:buChar char="•"/>
            </a:pPr>
            <a:r>
              <a:rPr lang="en-US" smtClean="0">
                <a:latin typeface="Times New Roman" charset="0"/>
              </a:rPr>
              <a:t>Feedback (to keep the meeting leader/presenter appraised of each meeting participant’s “status”</a:t>
            </a:r>
          </a:p>
          <a:p>
            <a:pPr lvl="1">
              <a:buFontTx/>
              <a:buChar char="•"/>
            </a:pPr>
            <a:r>
              <a:rPr lang="en-US" smtClean="0">
                <a:latin typeface="Times New Roman" charset="0"/>
              </a:rPr>
              <a:t>Attendees to show them how we know who is in attendance, their “status,” how to order their Attendees to be used for round robins --- remember how IMPORTANT it is to keep the meeting participants engaged</a:t>
            </a:r>
          </a:p>
          <a:p>
            <a:pPr lvl="1">
              <a:buFontTx/>
              <a:buChar char="•"/>
            </a:pPr>
            <a:r>
              <a:rPr lang="en-US" smtClean="0">
                <a:latin typeface="Times New Roman" charset="0"/>
              </a:rPr>
              <a:t>Voice &amp; Video to ensure their microphone, speaker and Web cam (if they have it) are set up and they know how to mute and unmute when called upon to speak</a:t>
            </a:r>
          </a:p>
          <a:p>
            <a:pPr lvl="1">
              <a:buFontTx/>
              <a:buChar char="•"/>
            </a:pPr>
            <a:r>
              <a:rPr lang="en-US" smtClean="0">
                <a:latin typeface="Times New Roman" charset="0"/>
              </a:rPr>
              <a:t>Q&amp;A to provide questions, “raise their hands,” and ways to use this during meetings</a:t>
            </a:r>
          </a:p>
          <a:p>
            <a:pPr lvl="1"/>
            <a:endParaRPr lang="en-US" smtClean="0">
              <a:latin typeface="Times New Roman" charset="0"/>
            </a:endParaRPr>
          </a:p>
        </p:txBody>
      </p:sp>
      <p:sp>
        <p:nvSpPr>
          <p:cNvPr id="88068" name="Slide Number Placeholder 3"/>
          <p:cNvSpPr>
            <a:spLocks noGrp="1"/>
          </p:cNvSpPr>
          <p:nvPr>
            <p:ph type="sldNum" sz="quarter" idx="5"/>
          </p:nvPr>
        </p:nvSpPr>
        <p:spPr>
          <a:noFill/>
        </p:spPr>
        <p:txBody>
          <a:bodyPr/>
          <a:lstStyle/>
          <a:p>
            <a:fld id="{CE9F7FE8-0786-485A-A381-CD93BCA1719A}" type="slidenum">
              <a:rPr lang="en-US" smtClean="0"/>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latin typeface="Times New Roman" charset="0"/>
            </a:endParaRPr>
          </a:p>
        </p:txBody>
      </p:sp>
      <p:sp>
        <p:nvSpPr>
          <p:cNvPr id="89092" name="Slide Number Placeholder 3"/>
          <p:cNvSpPr>
            <a:spLocks noGrp="1"/>
          </p:cNvSpPr>
          <p:nvPr>
            <p:ph type="sldNum" sz="quarter" idx="5"/>
          </p:nvPr>
        </p:nvSpPr>
        <p:spPr>
          <a:noFill/>
        </p:spPr>
        <p:txBody>
          <a:bodyPr/>
          <a:lstStyle/>
          <a:p>
            <a:fld id="{44C991B0-8C33-4E18-A870-CD34BA4BB0EC}" type="slidenum">
              <a:rPr lang="en-US" smtClean="0"/>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a:buFontTx/>
              <a:buChar char="•"/>
            </a:pPr>
            <a:r>
              <a:rPr lang="en-US" smtClean="0">
                <a:latin typeface="Times New Roman" charset="0"/>
              </a:rPr>
              <a:t>Make sure that your attendee list is in alphabetical order</a:t>
            </a:r>
          </a:p>
          <a:p>
            <a:pPr>
              <a:buFontTx/>
              <a:buChar char="•"/>
            </a:pPr>
            <a:r>
              <a:rPr lang="en-US" smtClean="0">
                <a:latin typeface="Times New Roman" charset="0"/>
              </a:rPr>
              <a:t>A round robin means to go through all participants in order</a:t>
            </a:r>
          </a:p>
          <a:p>
            <a:pPr>
              <a:buFontTx/>
              <a:buChar char="•"/>
            </a:pPr>
            <a:r>
              <a:rPr lang="en-US" smtClean="0">
                <a:latin typeface="Times New Roman" charset="0"/>
              </a:rPr>
              <a:t>A “mini round robin” would be something like:</a:t>
            </a:r>
          </a:p>
          <a:p>
            <a:pPr lvl="1">
              <a:buFontTx/>
              <a:buChar char="•"/>
            </a:pPr>
            <a:r>
              <a:rPr lang="en-US" smtClean="0">
                <a:latin typeface="Times New Roman" charset="0"/>
              </a:rPr>
              <a:t>Let’s start with Allan and go to Frank….then next “mini round robin”….</a:t>
            </a:r>
          </a:p>
          <a:p>
            <a:pPr lvl="1">
              <a:buFontTx/>
              <a:buChar char="•"/>
            </a:pPr>
            <a:r>
              <a:rPr lang="en-US" smtClean="0">
                <a:latin typeface="Times New Roman" charset="0"/>
              </a:rPr>
              <a:t>Let’s start this time with George and to go Mike, etc.</a:t>
            </a:r>
          </a:p>
          <a:p>
            <a:pPr lvl="1">
              <a:buFontTx/>
              <a:buChar char="•"/>
            </a:pPr>
            <a:r>
              <a:rPr lang="en-US" smtClean="0">
                <a:latin typeface="Times New Roman" charset="0"/>
              </a:rPr>
              <a:t>That is why it is important that we all have our Attendee list ordered the same way</a:t>
            </a:r>
          </a:p>
        </p:txBody>
      </p:sp>
      <p:sp>
        <p:nvSpPr>
          <p:cNvPr id="90116" name="Slide Number Placeholder 3"/>
          <p:cNvSpPr>
            <a:spLocks noGrp="1"/>
          </p:cNvSpPr>
          <p:nvPr>
            <p:ph type="sldNum" sz="quarter" idx="5"/>
          </p:nvPr>
        </p:nvSpPr>
        <p:spPr>
          <a:noFill/>
        </p:spPr>
        <p:txBody>
          <a:bodyPr/>
          <a:lstStyle/>
          <a:p>
            <a:fld id="{CA654CDB-25BF-4460-9D43-992803C78757}" type="slidenum">
              <a:rPr lang="en-US" smtClean="0"/>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a:buFontTx/>
              <a:buNone/>
            </a:pPr>
            <a:r>
              <a:rPr lang="en-US" smtClean="0">
                <a:latin typeface="Times New Roman" charset="0"/>
              </a:rPr>
              <a:t>5.625</a:t>
            </a:r>
            <a:endParaRPr lang="en-US" dirty="0" smtClean="0">
              <a:latin typeface="Times New Roman" charset="0"/>
            </a:endParaRPr>
          </a:p>
        </p:txBody>
      </p:sp>
      <p:sp>
        <p:nvSpPr>
          <p:cNvPr id="91140" name="Slide Number Placeholder 3"/>
          <p:cNvSpPr>
            <a:spLocks noGrp="1"/>
          </p:cNvSpPr>
          <p:nvPr>
            <p:ph type="sldNum" sz="quarter" idx="5"/>
          </p:nvPr>
        </p:nvSpPr>
        <p:spPr>
          <a:noFill/>
        </p:spPr>
        <p:txBody>
          <a:bodyPr/>
          <a:lstStyle/>
          <a:p>
            <a:fld id="{A03E074D-622E-416B-B50B-C390D47CFE22}" type="slidenum">
              <a:rPr lang="en-US" smtClean="0"/>
              <a:pPr/>
              <a:t>21</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a:buFontTx/>
              <a:buChar char="•"/>
            </a:pPr>
            <a:r>
              <a:rPr lang="en-US" smtClean="0">
                <a:latin typeface="Times New Roman" charset="0"/>
              </a:rPr>
              <a:t>Demonstrate how this works by asking the moderator to send a question to a participant and the entire group</a:t>
            </a:r>
          </a:p>
        </p:txBody>
      </p:sp>
      <p:sp>
        <p:nvSpPr>
          <p:cNvPr id="92164" name="Slide Number Placeholder 3"/>
          <p:cNvSpPr>
            <a:spLocks noGrp="1"/>
          </p:cNvSpPr>
          <p:nvPr>
            <p:ph type="sldNum" sz="quarter" idx="5"/>
          </p:nvPr>
        </p:nvSpPr>
        <p:spPr>
          <a:noFill/>
        </p:spPr>
        <p:txBody>
          <a:bodyPr/>
          <a:lstStyle/>
          <a:p>
            <a:fld id="{1258EA77-6FA0-405E-A433-783449B6D58A}" type="slidenum">
              <a:rPr lang="en-US" smtClean="0"/>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latin typeface="Times New Roman" charset="0"/>
            </a:endParaRPr>
          </a:p>
        </p:txBody>
      </p:sp>
      <p:sp>
        <p:nvSpPr>
          <p:cNvPr id="75780" name="Slide Number Placeholder 3"/>
          <p:cNvSpPr>
            <a:spLocks noGrp="1"/>
          </p:cNvSpPr>
          <p:nvPr>
            <p:ph type="sldNum" sz="quarter" idx="5"/>
          </p:nvPr>
        </p:nvSpPr>
        <p:spPr>
          <a:noFill/>
        </p:spPr>
        <p:txBody>
          <a:bodyPr/>
          <a:lstStyle/>
          <a:p>
            <a:fld id="{882A85D7-4164-41B8-8B2A-525F3395B4E6}"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a:buFontTx/>
              <a:buChar char="•"/>
            </a:pPr>
            <a:r>
              <a:rPr lang="en-US" smtClean="0">
                <a:latin typeface="Times New Roman" charset="0"/>
              </a:rPr>
              <a:t>We will be using this feature for several things including:</a:t>
            </a:r>
          </a:p>
          <a:p>
            <a:pPr lvl="1">
              <a:buFontTx/>
              <a:buChar char="•"/>
            </a:pPr>
            <a:r>
              <a:rPr lang="en-US" smtClean="0">
                <a:latin typeface="Times New Roman" charset="0"/>
              </a:rPr>
              <a:t>When a participant has a question, this is the preferred way to notify our moderator and facilitator</a:t>
            </a:r>
          </a:p>
          <a:p>
            <a:pPr lvl="1">
              <a:buFontTx/>
              <a:buChar char="•"/>
            </a:pPr>
            <a:r>
              <a:rPr lang="en-US" smtClean="0">
                <a:latin typeface="Times New Roman" charset="0"/>
              </a:rPr>
              <a:t>When we want to check for agreement, OK to proceed, etc. we will be asking for a “show of hands”</a:t>
            </a:r>
          </a:p>
          <a:p>
            <a:pPr lvl="1">
              <a:buFontTx/>
              <a:buChar char="•"/>
            </a:pPr>
            <a:r>
              <a:rPr lang="en-US" smtClean="0">
                <a:latin typeface="Times New Roman" charset="0"/>
              </a:rPr>
              <a:t>Responses to questions we will ask of the group</a:t>
            </a:r>
          </a:p>
        </p:txBody>
      </p:sp>
      <p:sp>
        <p:nvSpPr>
          <p:cNvPr id="93188" name="Slide Number Placeholder 3"/>
          <p:cNvSpPr>
            <a:spLocks noGrp="1"/>
          </p:cNvSpPr>
          <p:nvPr>
            <p:ph type="sldNum" sz="quarter" idx="5"/>
          </p:nvPr>
        </p:nvSpPr>
        <p:spPr>
          <a:noFill/>
        </p:spPr>
        <p:txBody>
          <a:bodyPr/>
          <a:lstStyle/>
          <a:p>
            <a:fld id="{7406FEBF-0AF4-4793-8220-D154685A93DC}" type="slidenum">
              <a:rPr lang="en-US" smtClean="0"/>
              <a:pPr/>
              <a:t>23</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a:buFontTx/>
              <a:buChar char="•"/>
            </a:pPr>
            <a:r>
              <a:rPr lang="en-US" smtClean="0">
                <a:latin typeface="Times New Roman" charset="0"/>
              </a:rPr>
              <a:t>This “pallet” allows a meeting leader to engage with the participants. We will be providing access to slides, whiteboards, etc. and using this annotation feature often during our 5 sessions</a:t>
            </a:r>
          </a:p>
        </p:txBody>
      </p:sp>
      <p:sp>
        <p:nvSpPr>
          <p:cNvPr id="94212" name="Slide Number Placeholder 3"/>
          <p:cNvSpPr>
            <a:spLocks noGrp="1"/>
          </p:cNvSpPr>
          <p:nvPr>
            <p:ph type="sldNum" sz="quarter" idx="5"/>
          </p:nvPr>
        </p:nvSpPr>
        <p:spPr>
          <a:noFill/>
        </p:spPr>
        <p:txBody>
          <a:bodyPr/>
          <a:lstStyle/>
          <a:p>
            <a:fld id="{7E090209-4036-4A08-A0BD-40818EB1A985}" type="slidenum">
              <a:rPr lang="en-US" smtClean="0"/>
              <a:pPr/>
              <a:t>24</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a:buFontTx/>
              <a:buChar char="•"/>
            </a:pPr>
            <a:r>
              <a:rPr lang="en-US" smtClean="0">
                <a:latin typeface="Times New Roman" charset="0"/>
              </a:rPr>
              <a:t>Review each of the 8 annotation options</a:t>
            </a:r>
          </a:p>
          <a:p>
            <a:pPr lvl="1">
              <a:buFontTx/>
              <a:buChar char="•"/>
            </a:pPr>
            <a:r>
              <a:rPr lang="en-US" smtClean="0">
                <a:latin typeface="Times New Roman" charset="0"/>
              </a:rPr>
              <a:t>A – user gets to select</a:t>
            </a:r>
          </a:p>
          <a:p>
            <a:pPr lvl="1">
              <a:buFontTx/>
              <a:buChar char="•"/>
            </a:pPr>
            <a:r>
              <a:rPr lang="en-US" smtClean="0">
                <a:latin typeface="Times New Roman" charset="0"/>
              </a:rPr>
              <a:t>B – works like a laser pointer (best used by Meeting Leader to point out things)</a:t>
            </a:r>
          </a:p>
          <a:p>
            <a:pPr lvl="1">
              <a:buFontTx/>
              <a:buChar char="•"/>
            </a:pPr>
            <a:r>
              <a:rPr lang="en-US" smtClean="0">
                <a:latin typeface="Times New Roman" charset="0"/>
              </a:rPr>
              <a:t>C – works like typical font selection (when selected, the font options appear; best to use font size 14 and above for ease of reading)</a:t>
            </a:r>
          </a:p>
          <a:p>
            <a:pPr lvl="1">
              <a:buFontTx/>
              <a:buChar char="•"/>
            </a:pPr>
            <a:r>
              <a:rPr lang="en-US" smtClean="0">
                <a:latin typeface="Times New Roman" charset="0"/>
              </a:rPr>
              <a:t>D – freehand tool for drawing</a:t>
            </a:r>
          </a:p>
          <a:p>
            <a:pPr lvl="1">
              <a:buFontTx/>
              <a:buChar char="•"/>
            </a:pPr>
            <a:r>
              <a:rPr lang="en-US" smtClean="0">
                <a:latin typeface="Times New Roman" charset="0"/>
              </a:rPr>
              <a:t>E – selects the color of the font, drawing, etc. Typically does not appear until after you have “escaped” not as it is typed/drawn/etc.</a:t>
            </a:r>
          </a:p>
          <a:p>
            <a:pPr lvl="1">
              <a:buFontTx/>
              <a:buChar char="•"/>
            </a:pPr>
            <a:r>
              <a:rPr lang="en-US" smtClean="0">
                <a:latin typeface="Times New Roman" charset="0"/>
              </a:rPr>
              <a:t>F – Highlighter – another useful tool for the meeting leader to draw attention to items</a:t>
            </a:r>
          </a:p>
          <a:p>
            <a:pPr lvl="1">
              <a:buFontTx/>
              <a:buChar char="•"/>
            </a:pPr>
            <a:r>
              <a:rPr lang="en-US" smtClean="0">
                <a:latin typeface="Times New Roman" charset="0"/>
              </a:rPr>
              <a:t>G – Stamp (3 options are: green check; red X or tan arrow)</a:t>
            </a:r>
          </a:p>
          <a:p>
            <a:pPr lvl="1">
              <a:buFontTx/>
              <a:buChar char="•"/>
            </a:pPr>
            <a:r>
              <a:rPr lang="en-US" smtClean="0">
                <a:latin typeface="Times New Roman" charset="0"/>
              </a:rPr>
              <a:t>H – Clear Annotations --- this clears any and all annotation on the current whiteboard/slide/etc. Ask the participants NOT to use this during our 5 series of eTrainings</a:t>
            </a:r>
          </a:p>
        </p:txBody>
      </p:sp>
      <p:sp>
        <p:nvSpPr>
          <p:cNvPr id="95236" name="Slide Number Placeholder 3"/>
          <p:cNvSpPr>
            <a:spLocks noGrp="1"/>
          </p:cNvSpPr>
          <p:nvPr>
            <p:ph type="sldNum" sz="quarter" idx="5"/>
          </p:nvPr>
        </p:nvSpPr>
        <p:spPr>
          <a:noFill/>
        </p:spPr>
        <p:txBody>
          <a:bodyPr/>
          <a:lstStyle/>
          <a:p>
            <a:fld id="{A62226EB-A48A-45BC-BCA8-5FF92025EBCD}" type="slidenum">
              <a:rPr lang="en-US" smtClean="0"/>
              <a:pPr/>
              <a:t>25</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BBAD8EF-6667-455A-9C79-FA698D4B8795}" type="slidenum">
              <a:rPr lang="en-US" smtClean="0"/>
              <a:pPr/>
              <a:t>27</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a:buFontTx/>
              <a:buChar char="•"/>
            </a:pPr>
            <a:r>
              <a:rPr lang="en-US" dirty="0" smtClean="0">
                <a:latin typeface="Times New Roman" charset="0"/>
              </a:rPr>
              <a:t>Make type B</a:t>
            </a:r>
          </a:p>
          <a:p>
            <a:pPr>
              <a:buFontTx/>
              <a:buChar char="•"/>
            </a:pPr>
            <a:r>
              <a:rPr lang="en-US" dirty="0" smtClean="0">
                <a:latin typeface="Times New Roman" charset="0"/>
              </a:rPr>
              <a:t>Ask for volunteers to indicate the multiple ways to indicate a question</a:t>
            </a:r>
          </a:p>
          <a:p>
            <a:pPr lvl="1">
              <a:buFontTx/>
              <a:buChar char="•"/>
            </a:pPr>
            <a:r>
              <a:rPr lang="en-US" dirty="0" smtClean="0">
                <a:latin typeface="Times New Roman" charset="0"/>
              </a:rPr>
              <a:t>Raise hand</a:t>
            </a:r>
          </a:p>
          <a:p>
            <a:pPr lvl="1">
              <a:buFontTx/>
              <a:buChar char="•"/>
            </a:pPr>
            <a:r>
              <a:rPr lang="en-US" dirty="0" smtClean="0">
                <a:latin typeface="Times New Roman" charset="0"/>
              </a:rPr>
              <a:t>Type in the Q&amp;A</a:t>
            </a:r>
          </a:p>
          <a:p>
            <a:pPr lvl="1">
              <a:buFontTx/>
              <a:buChar char="•"/>
            </a:pPr>
            <a:r>
              <a:rPr lang="en-US" dirty="0" smtClean="0">
                <a:latin typeface="Times New Roman" charset="0"/>
              </a:rPr>
              <a:t>Feedback color</a:t>
            </a:r>
          </a:p>
          <a:p>
            <a:pPr lvl="1">
              <a:buFontTx/>
              <a:buChar char="•"/>
            </a:pPr>
            <a:r>
              <a:rPr lang="en-US" dirty="0" err="1" smtClean="0">
                <a:latin typeface="Times New Roman" charset="0"/>
              </a:rPr>
              <a:t>Unmute</a:t>
            </a:r>
            <a:endParaRPr lang="en-US" dirty="0" smtClean="0">
              <a:latin typeface="Times New Roman" charset="0"/>
            </a:endParaRPr>
          </a:p>
          <a:p>
            <a:pPr lvl="1">
              <a:buFontTx/>
              <a:buChar char="•"/>
            </a:pPr>
            <a:r>
              <a:rPr lang="en-US" dirty="0" smtClean="0">
                <a:latin typeface="Times New Roman" charset="0"/>
              </a:rPr>
              <a:t>Annotation tool on, type directly on slide, etc.</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latin typeface="Times New Roman" charset="0"/>
            </a:endParaRPr>
          </a:p>
        </p:txBody>
      </p:sp>
      <p:sp>
        <p:nvSpPr>
          <p:cNvPr id="97284" name="Slide Number Placeholder 3"/>
          <p:cNvSpPr>
            <a:spLocks noGrp="1"/>
          </p:cNvSpPr>
          <p:nvPr>
            <p:ph type="sldNum" sz="quarter" idx="5"/>
          </p:nvPr>
        </p:nvSpPr>
        <p:spPr>
          <a:noFill/>
        </p:spPr>
        <p:txBody>
          <a:bodyPr/>
          <a:lstStyle/>
          <a:p>
            <a:fld id="{8028F4A6-A6CF-42A8-8EEC-F1790C1873FD}" type="slidenum">
              <a:rPr lang="en-US" smtClean="0"/>
              <a:pPr/>
              <a:t>28</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FE8E2B58-2DD9-4A32-BEF2-65FDE93FFC5D}" type="slidenum">
              <a:rPr lang="en-US" smtClean="0"/>
              <a:pPr/>
              <a:t>30</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a:buFontTx/>
              <a:buChar char="•"/>
            </a:pPr>
            <a:r>
              <a:rPr lang="en-US" smtClean="0">
                <a:latin typeface="Times New Roman" charset="0"/>
              </a:rPr>
              <a:t>Insert a Live Meeting Poll here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a:buFontTx/>
              <a:buChar char="•"/>
            </a:pPr>
            <a:r>
              <a:rPr lang="en-US" smtClean="0">
                <a:latin typeface="Times New Roman" charset="0"/>
              </a:rPr>
              <a:t> For these four questions, conduct as follows:</a:t>
            </a:r>
          </a:p>
          <a:p>
            <a:pPr lvl="1">
              <a:buFontTx/>
              <a:buChar char="•"/>
            </a:pPr>
            <a:r>
              <a:rPr lang="en-US" smtClean="0">
                <a:latin typeface="Times New Roman" charset="0"/>
              </a:rPr>
              <a:t>Ensure annotation is available for participants</a:t>
            </a:r>
          </a:p>
          <a:p>
            <a:pPr lvl="1">
              <a:buFontTx/>
              <a:buChar char="•"/>
            </a:pPr>
            <a:r>
              <a:rPr lang="en-US" smtClean="0">
                <a:latin typeface="Times New Roman" charset="0"/>
              </a:rPr>
              <a:t>For first 2 questions, ask them to respond with a W or S and allow about 15-20 seconds on each</a:t>
            </a:r>
          </a:p>
          <a:p>
            <a:pPr lvl="1">
              <a:buFontTx/>
              <a:buChar char="•"/>
            </a:pPr>
            <a:r>
              <a:rPr lang="en-US" smtClean="0">
                <a:latin typeface="Times New Roman" charset="0"/>
              </a:rPr>
              <a:t>For question 3, ask for a volunteer to “raise” their hand and call on one or two</a:t>
            </a:r>
          </a:p>
          <a:p>
            <a:pPr lvl="1">
              <a:buFontTx/>
              <a:buChar char="•"/>
            </a:pPr>
            <a:r>
              <a:rPr lang="en-US" smtClean="0">
                <a:latin typeface="Times New Roman" charset="0"/>
              </a:rPr>
              <a:t>For question 4, ask participants to respond using the Q&amp;A feature and have moderator offer some of their reponses --- DO NOT use names when doing so</a:t>
            </a:r>
          </a:p>
        </p:txBody>
      </p:sp>
      <p:sp>
        <p:nvSpPr>
          <p:cNvPr id="99332" name="Slide Number Placeholder 3"/>
          <p:cNvSpPr>
            <a:spLocks noGrp="1"/>
          </p:cNvSpPr>
          <p:nvPr>
            <p:ph type="sldNum" sz="quarter" idx="5"/>
          </p:nvPr>
        </p:nvSpPr>
        <p:spPr>
          <a:noFill/>
        </p:spPr>
        <p:txBody>
          <a:bodyPr/>
          <a:lstStyle/>
          <a:p>
            <a:fld id="{DCF3A0BC-4969-47EA-A0B5-3608B397EF19}" type="slidenum">
              <a:rPr lang="en-US" smtClean="0"/>
              <a:pPr/>
              <a:t>32</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latin typeface="Times New Roman" charset="0"/>
            </a:endParaRPr>
          </a:p>
        </p:txBody>
      </p:sp>
      <p:sp>
        <p:nvSpPr>
          <p:cNvPr id="100356" name="Slide Number Placeholder 3"/>
          <p:cNvSpPr>
            <a:spLocks noGrp="1"/>
          </p:cNvSpPr>
          <p:nvPr>
            <p:ph type="sldNum" sz="quarter" idx="5"/>
          </p:nvPr>
        </p:nvSpPr>
        <p:spPr>
          <a:noFill/>
        </p:spPr>
        <p:txBody>
          <a:bodyPr/>
          <a:lstStyle/>
          <a:p>
            <a:fld id="{E8226E03-2BF5-4AE4-B68E-F0095035C839}" type="slidenum">
              <a:rPr lang="en-US" smtClean="0"/>
              <a:pPr/>
              <a:t>33</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a:buFontTx/>
              <a:buChar char="•"/>
            </a:pPr>
            <a:r>
              <a:rPr lang="en-US" dirty="0" smtClean="0">
                <a:latin typeface="Times New Roman" charset="0"/>
              </a:rPr>
              <a:t>Consider holding off the last line and ask for a volunteer to estimate what this means</a:t>
            </a:r>
          </a:p>
          <a:p>
            <a:pPr>
              <a:buFontTx/>
              <a:buChar char="•"/>
            </a:pPr>
            <a:r>
              <a:rPr lang="en-US" dirty="0" smtClean="0">
                <a:latin typeface="Times New Roman" charset="0"/>
              </a:rPr>
              <a:t>A key point to WHY we want to improve the effectiveness of our </a:t>
            </a:r>
            <a:r>
              <a:rPr lang="en-US" dirty="0" err="1" smtClean="0">
                <a:latin typeface="Times New Roman" charset="0"/>
              </a:rPr>
              <a:t>eMeetings</a:t>
            </a:r>
            <a:r>
              <a:rPr lang="en-US" dirty="0" smtClean="0">
                <a:latin typeface="Times New Roman" charset="0"/>
              </a:rPr>
              <a:t> = increased productivity</a:t>
            </a:r>
          </a:p>
        </p:txBody>
      </p:sp>
      <p:sp>
        <p:nvSpPr>
          <p:cNvPr id="101380" name="Slide Number Placeholder 3"/>
          <p:cNvSpPr>
            <a:spLocks noGrp="1"/>
          </p:cNvSpPr>
          <p:nvPr>
            <p:ph type="sldNum" sz="quarter" idx="5"/>
          </p:nvPr>
        </p:nvSpPr>
        <p:spPr>
          <a:noFill/>
        </p:spPr>
        <p:txBody>
          <a:bodyPr/>
          <a:lstStyle/>
          <a:p>
            <a:fld id="{3D9909FC-B774-4E10-8044-2968F0B10C2D}" type="slidenum">
              <a:rPr lang="en-US" smtClean="0"/>
              <a:pPr/>
              <a:t>34</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1E0F338-4BF5-457E-8388-31448C6B9096}" type="slidenum">
              <a:rPr lang="en-US" smtClean="0"/>
              <a:pPr/>
              <a:t>35</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a:buFontTx/>
              <a:buChar char="•"/>
            </a:pPr>
            <a:r>
              <a:rPr lang="en-US" smtClean="0">
                <a:latin typeface="Times New Roman" charset="0"/>
              </a:rPr>
              <a:t>Ask for participant questions at this time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EDA5602-30C4-4106-A44C-A97B23324CA4}" type="slidenum">
              <a:rPr lang="en-US" smtClean="0"/>
              <a:pPr/>
              <a:t>5</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69DFAC5-8003-4170-87D5-FA4D52B4D1B9}" type="slidenum">
              <a:rPr lang="en-US" smtClean="0"/>
              <a:pPr/>
              <a:t>36</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a:buFontTx/>
              <a:buChar char="•"/>
            </a:pPr>
            <a:r>
              <a:rPr lang="en-US" smtClean="0">
                <a:latin typeface="Times New Roman" charset="0"/>
              </a:rPr>
              <a:t>Alternate w/ moderator on a read around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6633EF8-7AD8-475F-B628-FA03CBE4782D}" type="slidenum">
              <a:rPr lang="en-US" smtClean="0"/>
              <a:pPr/>
              <a:t>42</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a:buFontTx/>
              <a:buChar char="•"/>
            </a:pPr>
            <a:r>
              <a:rPr lang="en-US" smtClean="0">
                <a:latin typeface="Times New Roman" charset="0"/>
              </a:rPr>
              <a:t>Add a Live Meeting Poll here to assess how the participants evaluate their meetings now</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BCE39625-902D-4556-943F-3841F59E0036}" type="slidenum">
              <a:rPr lang="en-US" smtClean="0"/>
              <a:pPr/>
              <a:t>43</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r>
              <a:rPr lang="en-US" smtClean="0">
                <a:latin typeface="Times New Roman" charset="0"/>
              </a:rPr>
              <a:t>Poll here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a:buFontTx/>
              <a:buChar char="•"/>
            </a:pPr>
            <a:r>
              <a:rPr lang="en-US" smtClean="0">
                <a:latin typeface="Times New Roman" charset="0"/>
              </a:rPr>
              <a:t>Insert a summary slide of the survey review of the 10 question Survey taken by the participants prior to their initial session</a:t>
            </a:r>
          </a:p>
        </p:txBody>
      </p:sp>
      <p:sp>
        <p:nvSpPr>
          <p:cNvPr id="106500" name="Slide Number Placeholder 3"/>
          <p:cNvSpPr>
            <a:spLocks noGrp="1"/>
          </p:cNvSpPr>
          <p:nvPr>
            <p:ph type="sldNum" sz="quarter" idx="5"/>
          </p:nvPr>
        </p:nvSpPr>
        <p:spPr>
          <a:noFill/>
        </p:spPr>
        <p:txBody>
          <a:bodyPr/>
          <a:lstStyle/>
          <a:p>
            <a:fld id="{6BC72481-C5A6-4E7B-BBC1-F071A116FF34}" type="slidenum">
              <a:rPr lang="en-US" smtClean="0"/>
              <a:pPr/>
              <a:t>44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69BC717-042B-4307-BE7A-5807EF3DA19D}" type="slidenum">
              <a:rPr lang="en-US" smtClean="0"/>
              <a:pPr/>
              <a:t>45</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a:buFontTx/>
              <a:buChar char="•"/>
            </a:pPr>
            <a:r>
              <a:rPr lang="en-US" smtClean="0">
                <a:latin typeface="Times New Roman" charset="0"/>
              </a:rPr>
              <a:t>Check for questions – remind them of the three options to indicate/ask questions:</a:t>
            </a:r>
          </a:p>
          <a:p>
            <a:pPr lvl="1">
              <a:buFontTx/>
              <a:buChar char="•"/>
            </a:pPr>
            <a:r>
              <a:rPr lang="en-US" smtClean="0">
                <a:latin typeface="Times New Roman" charset="0"/>
              </a:rPr>
              <a:t>Feedback (least preferred)</a:t>
            </a:r>
          </a:p>
          <a:p>
            <a:pPr lvl="1">
              <a:buFontTx/>
              <a:buChar char="•"/>
            </a:pPr>
            <a:r>
              <a:rPr lang="en-US" smtClean="0">
                <a:latin typeface="Times New Roman" charset="0"/>
              </a:rPr>
              <a:t>Raise a hand using Q&amp;A</a:t>
            </a:r>
          </a:p>
          <a:p>
            <a:pPr lvl="1">
              <a:buFontTx/>
              <a:buChar char="•"/>
            </a:pPr>
            <a:r>
              <a:rPr lang="en-US" smtClean="0">
                <a:latin typeface="Times New Roman" charset="0"/>
              </a:rPr>
              <a:t>Type in a question using Q&amp;A</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latin typeface="Times New Roman" charset="0"/>
            </a:endParaRPr>
          </a:p>
        </p:txBody>
      </p:sp>
      <p:sp>
        <p:nvSpPr>
          <p:cNvPr id="108548" name="Slide Number Placeholder 3"/>
          <p:cNvSpPr>
            <a:spLocks noGrp="1"/>
          </p:cNvSpPr>
          <p:nvPr>
            <p:ph type="sldNum" sz="quarter" idx="5"/>
          </p:nvPr>
        </p:nvSpPr>
        <p:spPr>
          <a:noFill/>
        </p:spPr>
        <p:txBody>
          <a:bodyPr/>
          <a:lstStyle/>
          <a:p>
            <a:fld id="{809E7B22-D846-4445-89E3-54C2504840F0}" type="slidenum">
              <a:rPr lang="en-US" smtClean="0"/>
              <a:pPr/>
              <a:t>46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559B683-167D-4CF1-B1E0-110CEC42D1D1}" type="slidenum">
              <a:rPr lang="en-US" smtClean="0"/>
              <a:pPr/>
              <a:t>48</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a:buFontTx/>
              <a:buChar char="•"/>
            </a:pPr>
            <a:r>
              <a:rPr lang="en-US" smtClean="0">
                <a:latin typeface="Times New Roman" charset="0"/>
              </a:rPr>
              <a:t>Have moderator read this slide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a:buFontTx/>
              <a:buChar char="•"/>
            </a:pPr>
            <a:r>
              <a:rPr lang="en-US" smtClean="0">
                <a:latin typeface="Times New Roman" charset="0"/>
              </a:rPr>
              <a:t>Key to cover for a right comes a responsibility </a:t>
            </a:r>
          </a:p>
          <a:p>
            <a:pPr>
              <a:buFontTx/>
              <a:buChar char="•"/>
            </a:pPr>
            <a:r>
              <a:rPr lang="en-US" smtClean="0">
                <a:latin typeface="Times New Roman" charset="0"/>
              </a:rPr>
              <a:t>The rights require some action on parties</a:t>
            </a:r>
          </a:p>
        </p:txBody>
      </p:sp>
      <p:sp>
        <p:nvSpPr>
          <p:cNvPr id="110596" name="Slide Number Placeholder 3"/>
          <p:cNvSpPr>
            <a:spLocks noGrp="1"/>
          </p:cNvSpPr>
          <p:nvPr>
            <p:ph type="sldNum" sz="quarter" idx="5"/>
          </p:nvPr>
        </p:nvSpPr>
        <p:spPr>
          <a:noFill/>
        </p:spPr>
        <p:txBody>
          <a:bodyPr/>
          <a:lstStyle/>
          <a:p>
            <a:fld id="{2E343369-5D33-40B6-9A05-A4BE2BFCEC73}" type="slidenum">
              <a:rPr lang="en-US" smtClean="0"/>
              <a:pPr/>
              <a:t>49</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r>
              <a:rPr lang="en-US" smtClean="0">
                <a:latin typeface="Times New Roman" charset="0"/>
              </a:rPr>
              <a:t>Change to only titles of the ten</a:t>
            </a:r>
          </a:p>
        </p:txBody>
      </p:sp>
      <p:sp>
        <p:nvSpPr>
          <p:cNvPr id="111620" name="Slide Number Placeholder 3"/>
          <p:cNvSpPr>
            <a:spLocks noGrp="1"/>
          </p:cNvSpPr>
          <p:nvPr>
            <p:ph type="sldNum" sz="quarter" idx="5"/>
          </p:nvPr>
        </p:nvSpPr>
        <p:spPr>
          <a:noFill/>
        </p:spPr>
        <p:txBody>
          <a:bodyPr/>
          <a:lstStyle/>
          <a:p>
            <a:fld id="{054AFBB9-D248-4B74-9CDB-90C2B625A782}" type="slidenum">
              <a:rPr lang="en-US" smtClean="0"/>
              <a:pPr/>
              <a:t>50</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a:buFontTx/>
              <a:buChar char="•"/>
            </a:pPr>
            <a:r>
              <a:rPr lang="en-US" smtClean="0">
                <a:latin typeface="Times New Roman" charset="0"/>
              </a:rPr>
              <a:t>Assign this for participants to complete after this session and prior to Session #2:</a:t>
            </a:r>
          </a:p>
          <a:p>
            <a:pPr lvl="1">
              <a:buFontTx/>
              <a:buChar char="•"/>
            </a:pPr>
            <a:r>
              <a:rPr lang="en-US" smtClean="0">
                <a:latin typeface="Times New Roman" charset="0"/>
              </a:rPr>
              <a:t>Likes --- ask for round robin and you type</a:t>
            </a:r>
          </a:p>
          <a:p>
            <a:pPr lvl="1">
              <a:buFontTx/>
              <a:buChar char="•"/>
            </a:pPr>
            <a:r>
              <a:rPr lang="en-US" smtClean="0">
                <a:latin typeface="Times New Roman" charset="0"/>
              </a:rPr>
              <a:t>Concerns – open annotation and ask them to type; stay on top and do the “drag and drop” to organize</a:t>
            </a:r>
          </a:p>
          <a:p>
            <a:pPr lvl="1">
              <a:buFontTx/>
              <a:buChar char="•"/>
            </a:pPr>
            <a:r>
              <a:rPr lang="en-US" smtClean="0">
                <a:latin typeface="Times New Roman" charset="0"/>
              </a:rPr>
              <a:t>Changes – ask them to offer their suggestions (leave annotation open)</a:t>
            </a:r>
          </a:p>
          <a:p>
            <a:pPr lvl="1">
              <a:buFontTx/>
              <a:buChar char="•"/>
            </a:pPr>
            <a:r>
              <a:rPr lang="en-US" smtClean="0">
                <a:latin typeface="Times New Roman" charset="0"/>
              </a:rPr>
              <a:t>How to implement – use some discussion with “mini” round robin</a:t>
            </a:r>
          </a:p>
        </p:txBody>
      </p:sp>
      <p:sp>
        <p:nvSpPr>
          <p:cNvPr id="112644" name="Slide Number Placeholder 3"/>
          <p:cNvSpPr>
            <a:spLocks noGrp="1"/>
          </p:cNvSpPr>
          <p:nvPr>
            <p:ph type="sldNum" sz="quarter" idx="5"/>
          </p:nvPr>
        </p:nvSpPr>
        <p:spPr>
          <a:noFill/>
        </p:spPr>
        <p:txBody>
          <a:bodyPr/>
          <a:lstStyle/>
          <a:p>
            <a:fld id="{C8721834-FB22-4B60-8D8D-C5563BCCC851}" type="slidenum">
              <a:rPr lang="en-US" smtClean="0"/>
              <a:pPr/>
              <a:t>51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a:buFontTx/>
              <a:buChar char="•"/>
            </a:pPr>
            <a:r>
              <a:rPr lang="en-US" smtClean="0">
                <a:latin typeface="Times New Roman" charset="0"/>
              </a:rPr>
              <a:t> Mention that we will be demonstrating how to do this in just a few minutes using Live Meeting features</a:t>
            </a:r>
          </a:p>
        </p:txBody>
      </p:sp>
      <p:sp>
        <p:nvSpPr>
          <p:cNvPr id="77828" name="Slide Number Placeholder 3"/>
          <p:cNvSpPr>
            <a:spLocks noGrp="1"/>
          </p:cNvSpPr>
          <p:nvPr>
            <p:ph type="sldNum" sz="quarter" idx="5"/>
          </p:nvPr>
        </p:nvSpPr>
        <p:spPr>
          <a:noFill/>
        </p:spPr>
        <p:txBody>
          <a:bodyPr/>
          <a:lstStyle/>
          <a:p>
            <a:fld id="{39FE3169-C458-46E0-B113-1942640E4EBF}" type="slidenum">
              <a:rPr lang="en-US" smtClean="0"/>
              <a:pPr/>
              <a:t>7</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F4CBE2C-2754-45EE-B54B-DA876BFD46F8}" type="slidenum">
              <a:rPr lang="en-US" smtClean="0"/>
              <a:pPr/>
              <a:t>56</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a:buFontTx/>
              <a:buChar char="•"/>
            </a:pPr>
            <a:r>
              <a:rPr lang="en-US" smtClean="0">
                <a:latin typeface="Times New Roman" charset="0"/>
              </a:rPr>
              <a:t>Alternate with you and moderator….you read do, they read don’t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a:buFontTx/>
              <a:buChar char="•"/>
            </a:pPr>
            <a:r>
              <a:rPr lang="en-US" smtClean="0">
                <a:latin typeface="Times New Roman" charset="0"/>
              </a:rPr>
              <a:t>Add a Live Meeting Polling question here</a:t>
            </a:r>
          </a:p>
        </p:txBody>
      </p:sp>
      <p:sp>
        <p:nvSpPr>
          <p:cNvPr id="114692" name="Slide Number Placeholder 3"/>
          <p:cNvSpPr>
            <a:spLocks noGrp="1"/>
          </p:cNvSpPr>
          <p:nvPr>
            <p:ph type="sldNum" sz="quarter" idx="5"/>
          </p:nvPr>
        </p:nvSpPr>
        <p:spPr>
          <a:noFill/>
        </p:spPr>
        <p:txBody>
          <a:bodyPr/>
          <a:lstStyle/>
          <a:p>
            <a:fld id="{4EDE6BD0-A54F-40A8-8BEF-91EAFEBEA3DB}" type="slidenum">
              <a:rPr lang="en-US" smtClean="0"/>
              <a:pPr/>
              <a:t>58</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a:buFontTx/>
              <a:buChar char="•"/>
            </a:pPr>
            <a:r>
              <a:rPr lang="en-US" smtClean="0">
                <a:latin typeface="Times New Roman" charset="0"/>
              </a:rPr>
              <a:t>Another Live Meeting Polling question</a:t>
            </a:r>
          </a:p>
        </p:txBody>
      </p:sp>
      <p:sp>
        <p:nvSpPr>
          <p:cNvPr id="115716" name="Slide Number Placeholder 3"/>
          <p:cNvSpPr>
            <a:spLocks noGrp="1"/>
          </p:cNvSpPr>
          <p:nvPr>
            <p:ph type="sldNum" sz="quarter" idx="5"/>
          </p:nvPr>
        </p:nvSpPr>
        <p:spPr>
          <a:noFill/>
        </p:spPr>
        <p:txBody>
          <a:bodyPr/>
          <a:lstStyle/>
          <a:p>
            <a:fld id="{64365250-4176-42D8-9314-53BFE699928E}" type="slidenum">
              <a:rPr lang="en-US" smtClean="0"/>
              <a:pPr/>
              <a:t>59</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a:buFontTx/>
              <a:buChar char="•"/>
            </a:pPr>
            <a:r>
              <a:rPr lang="en-US" smtClean="0">
                <a:latin typeface="Times New Roman" charset="0"/>
              </a:rPr>
              <a:t>Some further review of Live Meeting feature with “hands on” </a:t>
            </a:r>
          </a:p>
        </p:txBody>
      </p:sp>
      <p:sp>
        <p:nvSpPr>
          <p:cNvPr id="116740" name="Slide Number Placeholder 3"/>
          <p:cNvSpPr>
            <a:spLocks noGrp="1"/>
          </p:cNvSpPr>
          <p:nvPr>
            <p:ph type="sldNum" sz="quarter" idx="5"/>
          </p:nvPr>
        </p:nvSpPr>
        <p:spPr>
          <a:noFill/>
        </p:spPr>
        <p:txBody>
          <a:bodyPr/>
          <a:lstStyle/>
          <a:p>
            <a:fld id="{78326A8C-605C-4DE7-8E4E-5CE97A27A89C}" type="slidenum">
              <a:rPr lang="en-US" smtClean="0"/>
              <a:pPr/>
              <a:t>60</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A038136D-E7B4-499C-8F4B-48216731419E}" type="slidenum">
              <a:rPr lang="en-US" smtClean="0"/>
              <a:pPr/>
              <a:t>61</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smtClean="0">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a:buFontTx/>
              <a:buChar char="•"/>
            </a:pPr>
            <a:r>
              <a:rPr lang="en-US" smtClean="0">
                <a:latin typeface="Times New Roman" charset="0"/>
              </a:rPr>
              <a:t> Remember to show the eBiz card on the next slide so they can complete and leave the meeting open for an extra 10-15 minutes as well as informing the participants that the “meeting room” will be open 30 minutes early each session so they can complete their eBiz card then, if they choose</a:t>
            </a:r>
          </a:p>
          <a:p>
            <a:pPr>
              <a:buFontTx/>
              <a:buChar char="•"/>
            </a:pPr>
            <a:r>
              <a:rPr lang="en-US" smtClean="0">
                <a:latin typeface="Times New Roman" charset="0"/>
              </a:rPr>
              <a:t>Update the date and time for next session</a:t>
            </a:r>
          </a:p>
        </p:txBody>
      </p:sp>
      <p:sp>
        <p:nvSpPr>
          <p:cNvPr id="118788" name="Slide Number Placeholder 3"/>
          <p:cNvSpPr>
            <a:spLocks noGrp="1"/>
          </p:cNvSpPr>
          <p:nvPr>
            <p:ph type="sldNum" sz="quarter" idx="5"/>
          </p:nvPr>
        </p:nvSpPr>
        <p:spPr>
          <a:noFill/>
        </p:spPr>
        <p:txBody>
          <a:bodyPr/>
          <a:lstStyle/>
          <a:p>
            <a:fld id="{55B90412-854F-4476-9FA7-021523FF552F}" type="slidenum">
              <a:rPr lang="en-US" smtClean="0"/>
              <a:pPr/>
              <a:t>64</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r>
              <a:rPr lang="en-US" smtClean="0">
                <a:latin typeface="Times New Roman" charset="0"/>
              </a:rPr>
              <a:t>For this Webinar….if you get nothing else out of this Webinar…..</a:t>
            </a:r>
          </a:p>
          <a:p>
            <a:pPr>
              <a:buFontTx/>
              <a:buChar char="-"/>
            </a:pPr>
            <a:r>
              <a:rPr lang="en-US" smtClean="0">
                <a:latin typeface="Times New Roman" charset="0"/>
              </a:rPr>
              <a:t>Status vs working meetings</a:t>
            </a:r>
          </a:p>
          <a:p>
            <a:pPr>
              <a:buFontTx/>
              <a:buChar char="-"/>
            </a:pPr>
            <a:r>
              <a:rPr lang="en-US" smtClean="0">
                <a:latin typeface="Times New Roman" charset="0"/>
              </a:rPr>
              <a:t>- 5P;’s</a:t>
            </a:r>
          </a:p>
        </p:txBody>
      </p:sp>
      <p:sp>
        <p:nvSpPr>
          <p:cNvPr id="119812" name="Slide Number Placeholder 3"/>
          <p:cNvSpPr>
            <a:spLocks noGrp="1"/>
          </p:cNvSpPr>
          <p:nvPr>
            <p:ph type="sldNum" sz="quarter" idx="5"/>
          </p:nvPr>
        </p:nvSpPr>
        <p:spPr>
          <a:noFill/>
        </p:spPr>
        <p:txBody>
          <a:bodyPr/>
          <a:lstStyle/>
          <a:p>
            <a:fld id="{758F7E49-DCF2-4C3E-A6EA-05BE1CCEB51A}" type="slidenum">
              <a:rPr lang="en-US" smtClean="0"/>
              <a:pPr/>
              <a:t>65</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B62FA493-C466-4B2B-A925-842A1F3396A1}" type="slidenum">
              <a:rPr lang="en-US" smtClean="0"/>
              <a:pPr/>
              <a:t>66</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r>
              <a:rPr lang="en-US" smtClean="0">
                <a:latin typeface="Times New Roman" charset="0"/>
              </a:rPr>
              <a:t>Make type 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a:buFontTx/>
              <a:buChar char="•"/>
            </a:pPr>
            <a:r>
              <a:rPr lang="en-US" dirty="0" smtClean="0">
                <a:latin typeface="Times New Roman" charset="0"/>
              </a:rPr>
              <a:t>Ask good type B and use a Poll to engage (next slide)</a:t>
            </a:r>
          </a:p>
          <a:p>
            <a:pPr>
              <a:buFontTx/>
              <a:buChar char="•"/>
            </a:pPr>
            <a:r>
              <a:rPr lang="en-US" dirty="0" smtClean="0">
                <a:latin typeface="Times New Roman" charset="0"/>
              </a:rPr>
              <a:t>Type B: think about the meetings (</a:t>
            </a:r>
            <a:r>
              <a:rPr lang="en-US" dirty="0" err="1" smtClean="0">
                <a:latin typeface="Times New Roman" charset="0"/>
              </a:rPr>
              <a:t>eMeetings</a:t>
            </a:r>
            <a:r>
              <a:rPr lang="en-US" dirty="0" smtClean="0">
                <a:latin typeface="Times New Roman" charset="0"/>
              </a:rPr>
              <a:t> or </a:t>
            </a:r>
            <a:r>
              <a:rPr lang="en-US" smtClean="0">
                <a:latin typeface="Times New Roman" charset="0"/>
              </a:rPr>
              <a:t>any meetings) </a:t>
            </a:r>
            <a:r>
              <a:rPr lang="en-US" dirty="0" smtClean="0">
                <a:latin typeface="Times New Roman" charset="0"/>
              </a:rPr>
              <a:t>you have attended over the last 30 years…think about</a:t>
            </a:r>
            <a:r>
              <a:rPr lang="en-US" baseline="0" dirty="0" smtClean="0">
                <a:latin typeface="Times New Roman" charset="0"/>
              </a:rPr>
              <a:t> the things you have observed…those things that you knew should not have occurred or should have occurred that did not….the things you knew were wrong…..what were some of </a:t>
            </a:r>
            <a:r>
              <a:rPr lang="en-US" baseline="0" smtClean="0">
                <a:latin typeface="Times New Roman" charset="0"/>
              </a:rPr>
              <a:t>these problems you have seen?</a:t>
            </a:r>
            <a:endParaRPr lang="en-US" dirty="0" smtClean="0">
              <a:latin typeface="Times New Roman" charset="0"/>
            </a:endParaRPr>
          </a:p>
          <a:p>
            <a:endParaRPr lang="en-US" dirty="0" smtClean="0">
              <a:latin typeface="Times New Roman" charset="0"/>
            </a:endParaRPr>
          </a:p>
        </p:txBody>
      </p:sp>
      <p:sp>
        <p:nvSpPr>
          <p:cNvPr id="78852" name="Slide Number Placeholder 3"/>
          <p:cNvSpPr>
            <a:spLocks noGrp="1"/>
          </p:cNvSpPr>
          <p:nvPr>
            <p:ph type="sldNum" sz="quarter" idx="5"/>
          </p:nvPr>
        </p:nvSpPr>
        <p:spPr>
          <a:noFill/>
        </p:spPr>
        <p:txBody>
          <a:bodyPr/>
          <a:lstStyle/>
          <a:p>
            <a:fld id="{5AEDD196-78C7-45D8-95D4-11D6FCDC87DD}" type="slidenum">
              <a:rPr lang="en-US" smtClean="0"/>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a:buFontTx/>
              <a:buChar char="•"/>
            </a:pPr>
            <a:r>
              <a:rPr lang="en-US" smtClean="0">
                <a:latin typeface="Times New Roman" charset="0"/>
              </a:rPr>
              <a:t> Make a Polling Question here with Live Meeting</a:t>
            </a:r>
          </a:p>
          <a:p>
            <a:pPr>
              <a:buFontTx/>
              <a:buChar char="•"/>
            </a:pPr>
            <a:r>
              <a:rPr lang="en-US" smtClean="0">
                <a:latin typeface="Times New Roman" charset="0"/>
              </a:rPr>
              <a:t> Let’s get a sense of the experience level of the participants with using Live Meeting tool</a:t>
            </a:r>
          </a:p>
        </p:txBody>
      </p:sp>
      <p:sp>
        <p:nvSpPr>
          <p:cNvPr id="86020" name="Slide Number Placeholder 3"/>
          <p:cNvSpPr>
            <a:spLocks noGrp="1"/>
          </p:cNvSpPr>
          <p:nvPr>
            <p:ph type="sldNum" sz="quarter" idx="5"/>
          </p:nvPr>
        </p:nvSpPr>
        <p:spPr>
          <a:noFill/>
        </p:spPr>
        <p:txBody>
          <a:bodyPr/>
          <a:lstStyle/>
          <a:p>
            <a:fld id="{D8EF198C-8CA1-4D5B-AE6E-0C415EE544EF}" type="slidenum">
              <a:rPr lang="en-US" smtClean="0"/>
              <a:pPr/>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latin typeface="Times New Roman" charset="0"/>
            </a:endParaRPr>
          </a:p>
          <a:p>
            <a:pPr>
              <a:buFontTx/>
              <a:buChar char="•"/>
            </a:pPr>
            <a:r>
              <a:rPr lang="en-US" smtClean="0">
                <a:latin typeface="Times New Roman" charset="0"/>
              </a:rPr>
              <a:t>Cover as the most common issues we have found in working with clients for over 17 years</a:t>
            </a:r>
          </a:p>
          <a:p>
            <a:pPr>
              <a:buFontTx/>
              <a:buChar char="•"/>
            </a:pPr>
            <a:r>
              <a:rPr lang="en-US" smtClean="0">
                <a:latin typeface="Times New Roman" charset="0"/>
              </a:rPr>
              <a:t>Consider some examples that highlight points which will resonate with participants</a:t>
            </a:r>
          </a:p>
        </p:txBody>
      </p:sp>
      <p:sp>
        <p:nvSpPr>
          <p:cNvPr id="79876" name="Slide Number Placeholder 3"/>
          <p:cNvSpPr>
            <a:spLocks noGrp="1"/>
          </p:cNvSpPr>
          <p:nvPr>
            <p:ph type="sldNum" sz="quarter" idx="5"/>
          </p:nvPr>
        </p:nvSpPr>
        <p:spPr>
          <a:noFill/>
        </p:spPr>
        <p:txBody>
          <a:bodyPr/>
          <a:lstStyle/>
          <a:p>
            <a:fld id="{FB45CEF0-DA8C-4B00-A2F6-1AC9CE2E2508}" type="slidenum">
              <a:rPr lang="en-US" smtClean="0"/>
              <a:pPr/>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5AC4D36-70C7-4093-AA7A-2C5802CFF1FC}" type="slidenum">
              <a:rPr lang="en-US" smtClean="0"/>
              <a:pPr/>
              <a:t>11</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smtClean="0">
                <a:latin typeface="Times New Roman" charset="0"/>
              </a:rPr>
              <a:t>Four major pieces in the masterful meeting framework: rights- what everyone should expect, vision-what a great meeting looks like, blue print – how to execute, master plan-how to transform the meetings throughout the organization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a:buFontTx/>
              <a:buChar char="•"/>
            </a:pPr>
            <a:r>
              <a:rPr lang="en-US" dirty="0" smtClean="0">
                <a:latin typeface="Times New Roman" charset="0"/>
              </a:rPr>
              <a:t>Overall agenda</a:t>
            </a:r>
            <a:r>
              <a:rPr lang="en-US" baseline="0" dirty="0" smtClean="0">
                <a:latin typeface="Times New Roman" charset="0"/>
              </a:rPr>
              <a:t> for the five sessions</a:t>
            </a:r>
            <a:endParaRPr lang="en-US" dirty="0" smtClean="0">
              <a:latin typeface="Times New Roman" charset="0"/>
            </a:endParaRPr>
          </a:p>
        </p:txBody>
      </p:sp>
      <p:sp>
        <p:nvSpPr>
          <p:cNvPr id="81924" name="Slide Number Placeholder 3"/>
          <p:cNvSpPr>
            <a:spLocks noGrp="1"/>
          </p:cNvSpPr>
          <p:nvPr>
            <p:ph type="sldNum" sz="quarter" idx="5"/>
          </p:nvPr>
        </p:nvSpPr>
        <p:spPr>
          <a:noFill/>
        </p:spPr>
        <p:txBody>
          <a:bodyPr/>
          <a:lstStyle/>
          <a:p>
            <a:fld id="{42071ED7-5F42-4E73-92F9-B2D5507A5EDA}" type="slidenum">
              <a:rPr lang="en-US" smtClean="0"/>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Icon for Pwrpt"/>
          <p:cNvPicPr>
            <a:picLocks noChangeAspect="1" noChangeArrowheads="1"/>
          </p:cNvPicPr>
          <p:nvPr/>
        </p:nvPicPr>
        <p:blipFill>
          <a:blip r:embed="rId2" cstate="print"/>
          <a:srcRect/>
          <a:stretch>
            <a:fillRect/>
          </a:stretch>
        </p:blipFill>
        <p:spPr bwMode="auto">
          <a:xfrm>
            <a:off x="1847850" y="685800"/>
            <a:ext cx="5619750" cy="5310188"/>
          </a:xfrm>
          <a:prstGeom prst="rect">
            <a:avLst/>
          </a:prstGeom>
          <a:noFill/>
          <a:ln w="9525">
            <a:noFill/>
            <a:miter lim="800000"/>
            <a:headEnd/>
            <a:tailEnd/>
          </a:ln>
        </p:spPr>
      </p:pic>
      <p:sp>
        <p:nvSpPr>
          <p:cNvPr id="5" name="Rectangle 3"/>
          <p:cNvSpPr>
            <a:spLocks noChangeArrowheads="1"/>
          </p:cNvSpPr>
          <p:nvPr/>
        </p:nvSpPr>
        <p:spPr bwMode="auto">
          <a:xfrm>
            <a:off x="0" y="6248400"/>
            <a:ext cx="9144000" cy="609600"/>
          </a:xfrm>
          <a:prstGeom prst="rect">
            <a:avLst/>
          </a:prstGeom>
          <a:solidFill>
            <a:srgbClr val="000066"/>
          </a:solidFill>
          <a:ln w="9525">
            <a:noFill/>
            <a:miter lim="800000"/>
            <a:headEnd/>
            <a:tailEnd/>
          </a:ln>
          <a:effectLst/>
        </p:spPr>
        <p:txBody>
          <a:bodyPr wrap="none" anchor="ctr"/>
          <a:lstStyle/>
          <a:p>
            <a:pPr>
              <a:defRPr/>
            </a:pPr>
            <a:endParaRPr lang="en-US"/>
          </a:p>
        </p:txBody>
      </p:sp>
      <p:pic>
        <p:nvPicPr>
          <p:cNvPr id="6" name="Picture 4" descr="LeadStrat logo cmyk copy"/>
          <p:cNvPicPr>
            <a:picLocks noChangeAspect="1" noChangeArrowheads="1"/>
          </p:cNvPicPr>
          <p:nvPr/>
        </p:nvPicPr>
        <p:blipFill>
          <a:blip r:embed="rId3" cstate="print"/>
          <a:srcRect/>
          <a:stretch>
            <a:fillRect/>
          </a:stretch>
        </p:blipFill>
        <p:spPr bwMode="auto">
          <a:xfrm>
            <a:off x="3175000" y="5376863"/>
            <a:ext cx="2971800" cy="565150"/>
          </a:xfrm>
          <a:prstGeom prst="rect">
            <a:avLst/>
          </a:prstGeom>
          <a:noFill/>
          <a:ln w="9525">
            <a:noFill/>
            <a:miter lim="800000"/>
            <a:headEnd/>
            <a:tailEnd/>
          </a:ln>
        </p:spPr>
      </p:pic>
      <p:sp>
        <p:nvSpPr>
          <p:cNvPr id="7" name="Rectangle 7"/>
          <p:cNvSpPr>
            <a:spLocks noChangeArrowheads="1"/>
          </p:cNvSpPr>
          <p:nvPr/>
        </p:nvSpPr>
        <p:spPr bwMode="auto">
          <a:xfrm>
            <a:off x="0" y="0"/>
            <a:ext cx="9144000" cy="609600"/>
          </a:xfrm>
          <a:prstGeom prst="rect">
            <a:avLst/>
          </a:prstGeom>
          <a:solidFill>
            <a:srgbClr val="000066"/>
          </a:solidFill>
          <a:ln w="9525">
            <a:noFill/>
            <a:miter lim="800000"/>
            <a:headEnd/>
            <a:tailEnd/>
          </a:ln>
          <a:effectLst/>
        </p:spPr>
        <p:txBody>
          <a:bodyPr wrap="none" anchor="ctr"/>
          <a:lstStyle/>
          <a:p>
            <a:pPr>
              <a:defRPr/>
            </a:pPr>
            <a:endParaRPr lang="en-US"/>
          </a:p>
        </p:txBody>
      </p:sp>
      <p:sp>
        <p:nvSpPr>
          <p:cNvPr id="8" name="Rectangle 8"/>
          <p:cNvSpPr>
            <a:spLocks noChangeArrowheads="1"/>
          </p:cNvSpPr>
          <p:nvPr/>
        </p:nvSpPr>
        <p:spPr bwMode="auto">
          <a:xfrm>
            <a:off x="0" y="381000"/>
            <a:ext cx="304800" cy="5867400"/>
          </a:xfrm>
          <a:prstGeom prst="rect">
            <a:avLst/>
          </a:prstGeom>
          <a:solidFill>
            <a:srgbClr val="000066"/>
          </a:solidFill>
          <a:ln w="9525">
            <a:noFill/>
            <a:miter lim="800000"/>
            <a:headEnd/>
            <a:tailEnd/>
          </a:ln>
          <a:effectLst/>
        </p:spPr>
        <p:txBody>
          <a:bodyPr wrap="none" anchor="ctr"/>
          <a:lstStyle/>
          <a:p>
            <a:pPr>
              <a:defRPr/>
            </a:pPr>
            <a:endParaRPr lang="en-US"/>
          </a:p>
        </p:txBody>
      </p:sp>
      <p:sp>
        <p:nvSpPr>
          <p:cNvPr id="9" name="Rectangle 9"/>
          <p:cNvSpPr>
            <a:spLocks noChangeArrowheads="1"/>
          </p:cNvSpPr>
          <p:nvPr/>
        </p:nvSpPr>
        <p:spPr bwMode="auto">
          <a:xfrm>
            <a:off x="8991600" y="533400"/>
            <a:ext cx="152400" cy="5867400"/>
          </a:xfrm>
          <a:prstGeom prst="rect">
            <a:avLst/>
          </a:prstGeom>
          <a:solidFill>
            <a:srgbClr val="000066"/>
          </a:solidFill>
          <a:ln w="9525">
            <a:noFill/>
            <a:miter lim="800000"/>
            <a:headEnd/>
            <a:tailEnd/>
          </a:ln>
          <a:effectLst/>
        </p:spPr>
        <p:txBody>
          <a:bodyPr wrap="none" anchor="ctr"/>
          <a:lstStyle/>
          <a:p>
            <a:pPr>
              <a:defRPr/>
            </a:pPr>
            <a:endParaRPr lang="en-US"/>
          </a:p>
        </p:txBody>
      </p:sp>
      <p:sp>
        <p:nvSpPr>
          <p:cNvPr id="10" name="Text Box 10"/>
          <p:cNvSpPr txBox="1">
            <a:spLocks noChangeArrowheads="1"/>
          </p:cNvSpPr>
          <p:nvPr/>
        </p:nvSpPr>
        <p:spPr bwMode="auto">
          <a:xfrm>
            <a:off x="2743200" y="5880100"/>
            <a:ext cx="3810000" cy="304800"/>
          </a:xfrm>
          <a:prstGeom prst="rect">
            <a:avLst/>
          </a:prstGeom>
          <a:noFill/>
          <a:ln w="9525">
            <a:noFill/>
            <a:miter lim="800000"/>
            <a:headEnd/>
            <a:tailEnd/>
          </a:ln>
          <a:effectLst/>
        </p:spPr>
        <p:txBody>
          <a:bodyPr>
            <a:spAutoFit/>
          </a:bodyPr>
          <a:lstStyle/>
          <a:p>
            <a:pPr>
              <a:spcBef>
                <a:spcPct val="50000"/>
              </a:spcBef>
              <a:defRPr/>
            </a:pPr>
            <a:r>
              <a:rPr lang="en-US" sz="1400" dirty="0">
                <a:solidFill>
                  <a:srgbClr val="000066"/>
                </a:solidFill>
                <a:latin typeface="Verdana" pitchFamily="34" charset="0"/>
              </a:rPr>
              <a:t>www.leadstrat.com</a:t>
            </a:r>
          </a:p>
        </p:txBody>
      </p:sp>
      <p:sp>
        <p:nvSpPr>
          <p:cNvPr id="11" name="Text Box 11"/>
          <p:cNvSpPr txBox="1">
            <a:spLocks noChangeArrowheads="1"/>
          </p:cNvSpPr>
          <p:nvPr/>
        </p:nvSpPr>
        <p:spPr bwMode="auto">
          <a:xfrm>
            <a:off x="7239000" y="6643688"/>
            <a:ext cx="1905000" cy="214312"/>
          </a:xfrm>
          <a:prstGeom prst="rect">
            <a:avLst/>
          </a:prstGeom>
          <a:noFill/>
          <a:ln w="9525">
            <a:noFill/>
            <a:miter lim="800000"/>
            <a:headEnd/>
            <a:tailEnd/>
          </a:ln>
          <a:effectLst/>
        </p:spPr>
        <p:txBody>
          <a:bodyPr>
            <a:spAutoFit/>
          </a:bodyPr>
          <a:lstStyle/>
          <a:p>
            <a:pPr algn="l">
              <a:spcBef>
                <a:spcPct val="50000"/>
              </a:spcBef>
              <a:defRPr/>
            </a:pPr>
            <a:r>
              <a:rPr lang="en-US" sz="800" dirty="0">
                <a:solidFill>
                  <a:schemeClr val="bg1"/>
                </a:solidFill>
                <a:cs typeface="Times New Roman" pitchFamily="18" charset="0"/>
              </a:rPr>
              <a:t>©</a:t>
            </a:r>
            <a:r>
              <a:rPr lang="en-US" sz="800" dirty="0">
                <a:solidFill>
                  <a:schemeClr val="bg1"/>
                </a:solidFill>
              </a:rPr>
              <a:t> 2009 Leadership Strategies, Inc.</a:t>
            </a:r>
          </a:p>
        </p:txBody>
      </p:sp>
      <p:sp>
        <p:nvSpPr>
          <p:cNvPr id="12" name="Text Box 12"/>
          <p:cNvSpPr txBox="1">
            <a:spLocks noChangeArrowheads="1"/>
          </p:cNvSpPr>
          <p:nvPr/>
        </p:nvSpPr>
        <p:spPr bwMode="auto">
          <a:xfrm>
            <a:off x="0" y="6553200"/>
            <a:ext cx="4114800" cy="304800"/>
          </a:xfrm>
          <a:prstGeom prst="rect">
            <a:avLst/>
          </a:prstGeom>
          <a:noFill/>
          <a:ln w="9525">
            <a:noFill/>
            <a:miter lim="800000"/>
            <a:headEnd/>
            <a:tailEnd/>
          </a:ln>
          <a:effectLst/>
        </p:spPr>
        <p:txBody>
          <a:bodyPr>
            <a:spAutoFit/>
          </a:bodyPr>
          <a:lstStyle/>
          <a:p>
            <a:pPr algn="l">
              <a:spcBef>
                <a:spcPct val="50000"/>
              </a:spcBef>
              <a:defRPr/>
            </a:pPr>
            <a:r>
              <a:rPr lang="en-US" sz="1200">
                <a:solidFill>
                  <a:srgbClr val="99CC00"/>
                </a:solidFill>
              </a:rPr>
              <a:t>practical. dynamic. interactive.</a:t>
            </a:r>
            <a:r>
              <a:rPr lang="en-US" sz="1400">
                <a:solidFill>
                  <a:srgbClr val="ADBD01"/>
                </a:solidFill>
              </a:rPr>
              <a:t> </a:t>
            </a:r>
            <a:r>
              <a:rPr lang="en-US" sz="1400">
                <a:solidFill>
                  <a:schemeClr val="bg1"/>
                </a:solidFill>
              </a:rPr>
              <a:t>the PDI difference.</a:t>
            </a:r>
          </a:p>
        </p:txBody>
      </p:sp>
      <p:sp>
        <p:nvSpPr>
          <p:cNvPr id="394245" name="Rectangle 5"/>
          <p:cNvSpPr>
            <a:spLocks noGrp="1" noChangeArrowheads="1"/>
          </p:cNvSpPr>
          <p:nvPr>
            <p:ph type="ctrTitle"/>
          </p:nvPr>
        </p:nvSpPr>
        <p:spPr>
          <a:xfrm>
            <a:off x="838200" y="2743200"/>
            <a:ext cx="7772400" cy="1143000"/>
          </a:xfrm>
        </p:spPr>
        <p:txBody>
          <a:bodyPr anchor="b"/>
          <a:lstStyle>
            <a:lvl1pPr algn="ctr">
              <a:defRPr sz="6000" b="1">
                <a:solidFill>
                  <a:srgbClr val="000066"/>
                </a:solidFill>
              </a:defRPr>
            </a:lvl1pPr>
          </a:lstStyle>
          <a:p>
            <a:r>
              <a:rPr lang="en-US" dirty="0"/>
              <a:t>Click to edit Master title style	</a:t>
            </a:r>
          </a:p>
        </p:txBody>
      </p:sp>
      <p:sp>
        <p:nvSpPr>
          <p:cNvPr id="394246" name="Rectangle 6"/>
          <p:cNvSpPr>
            <a:spLocks noGrp="1" noChangeArrowheads="1"/>
          </p:cNvSpPr>
          <p:nvPr>
            <p:ph type="subTitle" idx="1"/>
          </p:nvPr>
        </p:nvSpPr>
        <p:spPr>
          <a:xfrm>
            <a:off x="1524000" y="3886200"/>
            <a:ext cx="7162800" cy="762000"/>
          </a:xfrm>
        </p:spPr>
        <p:txBody>
          <a:bodyPr/>
          <a:lstStyle>
            <a:lvl1pPr marL="0" indent="0" algn="r">
              <a:buFont typeface="Wingdings" pitchFamily="2" charset="2"/>
              <a:buNone/>
              <a:defRPr i="1" baseline="0">
                <a:solidFill>
                  <a:srgbClr val="99CC00"/>
                </a:solidFill>
              </a:defRPr>
            </a:lvl1pPr>
          </a:lstStyle>
          <a:p>
            <a:r>
              <a:rPr lang="en-US" dirty="0"/>
              <a:t>Click to edit Master subtitle style</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xfrm>
            <a:off x="1905000" y="6553200"/>
            <a:ext cx="7239000" cy="228600"/>
          </a:xfrm>
        </p:spPr>
        <p:txBody>
          <a:bodyPr/>
          <a:lstStyle>
            <a:lvl1pPr algn="l">
              <a:defRPr sz="900" baseline="0">
                <a:solidFill>
                  <a:srgbClr val="000066"/>
                </a:solidFill>
              </a:defRPr>
            </a:lvl1pPr>
          </a:lstStyle>
          <a:p>
            <a:pPr>
              <a:defRPr/>
            </a:pPr>
            <a:r>
              <a:rPr lang="en-US" altLang="en-US"/>
              <a:t>© 2009 Leadership Strategies, Inc. Duplication prohibited without prior written consent of Leadership Strategies, Inc.</a:t>
            </a:r>
            <a:endParaRPr lang="en-US" altLang="en-US" dirty="0"/>
          </a:p>
        </p:txBody>
      </p:sp>
      <p:sp>
        <p:nvSpPr>
          <p:cNvPr id="5" name="Rectangle 6"/>
          <p:cNvSpPr>
            <a:spLocks noGrp="1" noChangeArrowheads="1"/>
          </p:cNvSpPr>
          <p:nvPr>
            <p:ph type="sldNum" sz="quarter" idx="11"/>
          </p:nvPr>
        </p:nvSpPr>
        <p:spPr>
          <a:xfrm>
            <a:off x="8610600" y="6477000"/>
            <a:ext cx="381000" cy="228600"/>
          </a:xfrm>
        </p:spPr>
        <p:txBody>
          <a:bodyPr/>
          <a:lstStyle>
            <a:lvl1pPr>
              <a:defRPr/>
            </a:lvl1pPr>
          </a:lstStyle>
          <a:p>
            <a:pPr>
              <a:defRPr/>
            </a:pPr>
            <a:fld id="{53DFCF4E-6F22-4727-A097-16A34DD69985}" type="slidenum">
              <a:rPr lang="en-US" altLang="en-US"/>
              <a:pPr>
                <a:defRPr/>
              </a:pPr>
              <a:t>‹#›</a:t>
            </a:fld>
            <a:endParaRPr lang="en-US" altLang="en-US" dirty="0">
              <a:latin typeface="HelveticaNeue MediumExt" charset="0"/>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62000" y="10668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0668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1905000" y="6553200"/>
            <a:ext cx="7239000" cy="228600"/>
          </a:xfrm>
        </p:spPr>
        <p:txBody>
          <a:bodyPr/>
          <a:lstStyle>
            <a:lvl1pPr algn="l">
              <a:defRPr sz="900" baseline="0">
                <a:solidFill>
                  <a:srgbClr val="000066"/>
                </a:solidFill>
              </a:defRPr>
            </a:lvl1pPr>
          </a:lstStyle>
          <a:p>
            <a:pPr>
              <a:defRPr/>
            </a:pPr>
            <a:r>
              <a:rPr lang="en-US" altLang="en-US"/>
              <a:t>© 2009 Leadership Strategies, Inc. Duplication prohibited without prior written consent of Leadership Strategies, Inc.</a:t>
            </a:r>
            <a:endParaRPr lang="en-US" altLang="en-US" dirty="0"/>
          </a:p>
        </p:txBody>
      </p:sp>
      <p:sp>
        <p:nvSpPr>
          <p:cNvPr id="6" name="Rectangle 6"/>
          <p:cNvSpPr>
            <a:spLocks noGrp="1" noChangeArrowheads="1"/>
          </p:cNvSpPr>
          <p:nvPr>
            <p:ph type="sldNum" sz="quarter" idx="11"/>
          </p:nvPr>
        </p:nvSpPr>
        <p:spPr>
          <a:xfrm>
            <a:off x="8610600" y="6400800"/>
            <a:ext cx="381000" cy="228600"/>
          </a:xfrm>
        </p:spPr>
        <p:txBody>
          <a:bodyPr/>
          <a:lstStyle>
            <a:lvl1pPr>
              <a:defRPr/>
            </a:lvl1pPr>
          </a:lstStyle>
          <a:p>
            <a:pPr>
              <a:defRPr/>
            </a:pPr>
            <a:fld id="{0C0B8943-55CC-4D56-AF6C-918B8C2555E6}" type="slidenum">
              <a:rPr lang="en-US" altLang="en-US"/>
              <a:pPr>
                <a:defRPr/>
              </a:pPr>
              <a:t>‹#›</a:t>
            </a:fld>
            <a:endParaRPr lang="en-US" altLang="en-US">
              <a:latin typeface="HelveticaNeue MediumExt" charset="0"/>
            </a:endParaRP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76200"/>
            <a:ext cx="779303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066800"/>
            <a:ext cx="38100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066800"/>
            <a:ext cx="38100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1905000" y="6553200"/>
            <a:ext cx="7239000" cy="228600"/>
          </a:xfrm>
        </p:spPr>
        <p:txBody>
          <a:bodyPr/>
          <a:lstStyle>
            <a:lvl1pPr>
              <a:defRPr sz="900" baseline="0"/>
            </a:lvl1pPr>
          </a:lstStyle>
          <a:p>
            <a:pPr>
              <a:defRPr/>
            </a:pPr>
            <a:r>
              <a:rPr lang="en-US" altLang="en-US"/>
              <a:t>© 2009 Leadership Strategies, Inc. Duplication prohibited without prior written consent of Leadership Strategies, Inc.</a:t>
            </a:r>
            <a:endParaRPr lang="en-US" altLang="en-US" dirty="0"/>
          </a:p>
        </p:txBody>
      </p:sp>
      <p:sp>
        <p:nvSpPr>
          <p:cNvPr id="6" name="Rectangle 6"/>
          <p:cNvSpPr>
            <a:spLocks noGrp="1" noChangeArrowheads="1"/>
          </p:cNvSpPr>
          <p:nvPr>
            <p:ph type="sldNum" sz="quarter" idx="11"/>
          </p:nvPr>
        </p:nvSpPr>
        <p:spPr>
          <a:xfrm>
            <a:off x="8610600" y="6451600"/>
            <a:ext cx="381000" cy="228600"/>
          </a:xfrm>
        </p:spPr>
        <p:txBody>
          <a:bodyPr/>
          <a:lstStyle>
            <a:lvl1pPr>
              <a:defRPr/>
            </a:lvl1pPr>
          </a:lstStyle>
          <a:p>
            <a:pPr>
              <a:defRPr/>
            </a:pPr>
            <a:fld id="{7A25255A-0E2C-44F6-A66F-AB8A11D3C42C}" type="slidenum">
              <a:rPr lang="en-US" altLang="en-US"/>
              <a:pPr>
                <a:defRPr/>
              </a:pPr>
              <a:t>‹#›</a:t>
            </a:fld>
            <a:endParaRPr lang="en-US" altLang="en-US">
              <a:latin typeface="HelveticaNeue MediumExt" charset="0"/>
            </a:endParaRP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76200"/>
            <a:ext cx="7793037"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066800"/>
            <a:ext cx="7772400" cy="5181600"/>
          </a:xfrm>
        </p:spPr>
        <p:txBody>
          <a:bodyPr/>
          <a:lstStyle/>
          <a:p>
            <a:pPr lvl="0"/>
            <a:endParaRPr lang="en-US" noProof="0" smtClean="0"/>
          </a:p>
        </p:txBody>
      </p:sp>
      <p:sp>
        <p:nvSpPr>
          <p:cNvPr id="4" name="Rectangle 5"/>
          <p:cNvSpPr>
            <a:spLocks noGrp="1" noChangeArrowheads="1"/>
          </p:cNvSpPr>
          <p:nvPr>
            <p:ph type="ftr" sz="quarter" idx="10"/>
          </p:nvPr>
        </p:nvSpPr>
        <p:spPr>
          <a:xfrm>
            <a:off x="1981200" y="6553200"/>
            <a:ext cx="7239000" cy="228600"/>
          </a:xfrm>
        </p:spPr>
        <p:txBody>
          <a:bodyPr/>
          <a:lstStyle>
            <a:lvl1pPr>
              <a:defRPr sz="900" baseline="0"/>
            </a:lvl1pPr>
          </a:lstStyle>
          <a:p>
            <a:pPr>
              <a:defRPr/>
            </a:pPr>
            <a:r>
              <a:rPr lang="en-US" altLang="en-US"/>
              <a:t>© 2009 Leadership Strategies, Inc. Duplication prohibited without prior written consent of Leadership Strategies, Inc.</a:t>
            </a:r>
            <a:endParaRPr lang="en-US" altLang="en-US" dirty="0"/>
          </a:p>
        </p:txBody>
      </p:sp>
      <p:sp>
        <p:nvSpPr>
          <p:cNvPr id="5" name="Rectangle 6"/>
          <p:cNvSpPr>
            <a:spLocks noGrp="1" noChangeArrowheads="1"/>
          </p:cNvSpPr>
          <p:nvPr>
            <p:ph type="sldNum" sz="quarter" idx="11"/>
          </p:nvPr>
        </p:nvSpPr>
        <p:spPr>
          <a:xfrm>
            <a:off x="8610600" y="6451600"/>
            <a:ext cx="381000" cy="228600"/>
          </a:xfrm>
        </p:spPr>
        <p:txBody>
          <a:bodyPr/>
          <a:lstStyle>
            <a:lvl1pPr>
              <a:defRPr/>
            </a:lvl1pPr>
          </a:lstStyle>
          <a:p>
            <a:pPr>
              <a:defRPr/>
            </a:pPr>
            <a:fld id="{4B4DF41F-5418-4E84-8251-16803B7927DF}" type="slidenum">
              <a:rPr lang="en-US" altLang="en-US"/>
              <a:pPr>
                <a:defRPr/>
              </a:pPr>
              <a:t>‹#›</a:t>
            </a:fld>
            <a:endParaRPr lang="en-US" altLang="en-US">
              <a:latin typeface="HelveticaNeue MediumExt" charset="0"/>
            </a:endParaRP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3218" name="Rectangle 2"/>
          <p:cNvSpPr>
            <a:spLocks noChangeArrowheads="1"/>
          </p:cNvSpPr>
          <p:nvPr/>
        </p:nvSpPr>
        <p:spPr bwMode="auto">
          <a:xfrm>
            <a:off x="0" y="0"/>
            <a:ext cx="9144000" cy="838200"/>
          </a:xfrm>
          <a:prstGeom prst="rect">
            <a:avLst/>
          </a:prstGeom>
          <a:solidFill>
            <a:srgbClr val="000066"/>
          </a:solidFill>
          <a:ln w="9525" algn="ctr">
            <a:noFill/>
            <a:miter lim="800000"/>
            <a:headEnd/>
            <a:tailEnd/>
          </a:ln>
          <a:effectLst/>
        </p:spPr>
        <p:txBody>
          <a:bodyPr wrap="none" anchor="ctr"/>
          <a:lstStyle/>
          <a:p>
            <a:pPr>
              <a:defRPr/>
            </a:pPr>
            <a:endParaRPr lang="en-US"/>
          </a:p>
        </p:txBody>
      </p:sp>
      <p:pic>
        <p:nvPicPr>
          <p:cNvPr id="5123" name="Picture 3" descr="LeadStrat logo cmyk copy"/>
          <p:cNvPicPr>
            <a:picLocks noChangeAspect="1" noChangeArrowheads="1"/>
          </p:cNvPicPr>
          <p:nvPr/>
        </p:nvPicPr>
        <p:blipFill>
          <a:blip r:embed="rId7" cstate="print"/>
          <a:srcRect/>
          <a:stretch>
            <a:fillRect/>
          </a:stretch>
        </p:blipFill>
        <p:spPr bwMode="auto">
          <a:xfrm>
            <a:off x="38100" y="6418263"/>
            <a:ext cx="1905000" cy="363537"/>
          </a:xfrm>
          <a:prstGeom prst="rect">
            <a:avLst/>
          </a:prstGeom>
          <a:noFill/>
          <a:ln w="9525">
            <a:noFill/>
            <a:miter lim="800000"/>
            <a:headEnd/>
            <a:tailEnd/>
          </a:ln>
        </p:spPr>
      </p:pic>
      <p:sp>
        <p:nvSpPr>
          <p:cNvPr id="5124" name="Rectangle 4"/>
          <p:cNvSpPr>
            <a:spLocks noGrp="1" noChangeArrowheads="1"/>
          </p:cNvSpPr>
          <p:nvPr>
            <p:ph type="body" idx="1"/>
          </p:nvPr>
        </p:nvSpPr>
        <p:spPr bwMode="auto">
          <a:xfrm>
            <a:off x="762000" y="1066800"/>
            <a:ext cx="7772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3221" name="Rectangle 5"/>
          <p:cNvSpPr>
            <a:spLocks noGrp="1" noChangeArrowheads="1"/>
          </p:cNvSpPr>
          <p:nvPr>
            <p:ph type="ftr" sz="quarter" idx="3"/>
          </p:nvPr>
        </p:nvSpPr>
        <p:spPr bwMode="auto">
          <a:xfrm>
            <a:off x="1981200" y="6629400"/>
            <a:ext cx="7239000" cy="2286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900" b="0" baseline="0">
                <a:solidFill>
                  <a:srgbClr val="000066"/>
                </a:solidFill>
                <a:latin typeface="Arial" charset="0"/>
              </a:defRPr>
            </a:lvl1pPr>
          </a:lstStyle>
          <a:p>
            <a:pPr>
              <a:defRPr/>
            </a:pPr>
            <a:r>
              <a:rPr lang="en-US" altLang="en-US"/>
              <a:t>© 2009 Leadership Strategies, Inc. Duplication prohibited without prior written consent of Leadership Strategies, Inc.</a:t>
            </a:r>
            <a:endParaRPr lang="en-US" altLang="en-US" dirty="0"/>
          </a:p>
        </p:txBody>
      </p:sp>
      <p:sp>
        <p:nvSpPr>
          <p:cNvPr id="393222" name="Rectangle 6"/>
          <p:cNvSpPr>
            <a:spLocks noGrp="1" noChangeArrowheads="1"/>
          </p:cNvSpPr>
          <p:nvPr>
            <p:ph type="sldNum" sz="quarter" idx="4"/>
          </p:nvPr>
        </p:nvSpPr>
        <p:spPr bwMode="auto">
          <a:xfrm>
            <a:off x="8534400" y="6451600"/>
            <a:ext cx="38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000066"/>
                </a:solidFill>
                <a:latin typeface="Trebuchet MS" pitchFamily="34" charset="0"/>
              </a:defRPr>
            </a:lvl1pPr>
          </a:lstStyle>
          <a:p>
            <a:pPr>
              <a:defRPr/>
            </a:pPr>
            <a:fld id="{29D51D11-60A3-41DB-99BB-BCE2701498C4}" type="slidenum">
              <a:rPr lang="en-US" altLang="en-US"/>
              <a:pPr>
                <a:defRPr/>
              </a:pPr>
              <a:t>‹#›</a:t>
            </a:fld>
            <a:endParaRPr lang="en-US" altLang="en-US">
              <a:latin typeface="HelveticaNeue MediumExt" charset="0"/>
            </a:endParaRPr>
          </a:p>
        </p:txBody>
      </p:sp>
      <p:sp>
        <p:nvSpPr>
          <p:cNvPr id="393223" name="Line 7"/>
          <p:cNvSpPr>
            <a:spLocks noChangeShapeType="1"/>
          </p:cNvSpPr>
          <p:nvPr/>
        </p:nvSpPr>
        <p:spPr bwMode="auto">
          <a:xfrm>
            <a:off x="50800" y="6400800"/>
            <a:ext cx="9029700" cy="0"/>
          </a:xfrm>
          <a:prstGeom prst="line">
            <a:avLst/>
          </a:prstGeom>
          <a:noFill/>
          <a:ln w="9525">
            <a:solidFill>
              <a:srgbClr val="99CC00"/>
            </a:solidFill>
            <a:round/>
            <a:headEnd/>
            <a:tailEnd/>
          </a:ln>
          <a:effectLst/>
        </p:spPr>
        <p:txBody>
          <a:bodyPr/>
          <a:lstStyle/>
          <a:p>
            <a:pPr>
              <a:defRPr/>
            </a:pPr>
            <a:endParaRPr lang="en-US"/>
          </a:p>
        </p:txBody>
      </p:sp>
      <p:sp>
        <p:nvSpPr>
          <p:cNvPr id="393224" name="Rectangle 8"/>
          <p:cNvSpPr>
            <a:spLocks noChangeArrowheads="1"/>
          </p:cNvSpPr>
          <p:nvPr/>
        </p:nvSpPr>
        <p:spPr bwMode="auto">
          <a:xfrm>
            <a:off x="0" y="0"/>
            <a:ext cx="9144000" cy="1524000"/>
          </a:xfrm>
          <a:prstGeom prst="rect">
            <a:avLst/>
          </a:prstGeom>
          <a:noFill/>
          <a:ln w="9525" algn="ctr">
            <a:noFill/>
            <a:miter lim="800000"/>
            <a:headEnd/>
            <a:tailEnd/>
          </a:ln>
          <a:effectLst/>
        </p:spPr>
        <p:txBody>
          <a:bodyPr wrap="none" anchor="ctr"/>
          <a:lstStyle/>
          <a:p>
            <a:pPr>
              <a:defRPr/>
            </a:pPr>
            <a:endParaRPr lang="en-US"/>
          </a:p>
        </p:txBody>
      </p:sp>
      <p:sp>
        <p:nvSpPr>
          <p:cNvPr id="5129" name="Rectangle 9"/>
          <p:cNvSpPr>
            <a:spLocks noGrp="1" noChangeArrowheads="1"/>
          </p:cNvSpPr>
          <p:nvPr>
            <p:ph type="title"/>
          </p:nvPr>
        </p:nvSpPr>
        <p:spPr bwMode="auto">
          <a:xfrm>
            <a:off x="1150938" y="-76200"/>
            <a:ext cx="779303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5130" name="Picture 10" descr="LeadStrat-icon-white"/>
          <p:cNvPicPr>
            <a:picLocks noChangeAspect="1" noChangeArrowheads="1"/>
          </p:cNvPicPr>
          <p:nvPr/>
        </p:nvPicPr>
        <p:blipFill>
          <a:blip r:embed="rId8" cstate="print"/>
          <a:srcRect/>
          <a:stretch>
            <a:fillRect/>
          </a:stretch>
        </p:blipFill>
        <p:spPr bwMode="auto">
          <a:xfrm>
            <a:off x="304800" y="0"/>
            <a:ext cx="838200" cy="792163"/>
          </a:xfrm>
          <a:prstGeom prst="rect">
            <a:avLst/>
          </a:prstGeom>
          <a:noFill/>
          <a:ln w="9525">
            <a:noFill/>
            <a:miter lim="800000"/>
            <a:headEnd/>
            <a:tailEnd/>
          </a:ln>
        </p:spPr>
      </p:pic>
      <p:sp>
        <p:nvSpPr>
          <p:cNvPr id="393227" name="Rectangle 11"/>
          <p:cNvSpPr>
            <a:spLocks noChangeArrowheads="1"/>
          </p:cNvSpPr>
          <p:nvPr/>
        </p:nvSpPr>
        <p:spPr bwMode="auto">
          <a:xfrm>
            <a:off x="-4763" y="-11113"/>
            <a:ext cx="304801" cy="849313"/>
          </a:xfrm>
          <a:prstGeom prst="rect">
            <a:avLst/>
          </a:prstGeom>
          <a:solidFill>
            <a:srgbClr val="99CC00"/>
          </a:solidFill>
          <a:ln w="9525" algn="ctr">
            <a:noFill/>
            <a:miter lim="800000"/>
            <a:headEnd/>
            <a:tailEnd/>
          </a:ln>
          <a:effectLst/>
        </p:spPr>
        <p:txBody>
          <a:bodyPr wrap="none" anchor="ctr"/>
          <a:lstStyle/>
          <a:p>
            <a:pPr>
              <a:defRPr/>
            </a:pPr>
            <a:endParaRPr lang="en-US"/>
          </a:p>
        </p:txBody>
      </p:sp>
      <p:sp>
        <p:nvSpPr>
          <p:cNvPr id="393228" name="Rectangle 12"/>
          <p:cNvSpPr>
            <a:spLocks noChangeArrowheads="1"/>
          </p:cNvSpPr>
          <p:nvPr/>
        </p:nvSpPr>
        <p:spPr bwMode="auto">
          <a:xfrm>
            <a:off x="8845550" y="-11113"/>
            <a:ext cx="304800" cy="849313"/>
          </a:xfrm>
          <a:prstGeom prst="rect">
            <a:avLst/>
          </a:prstGeom>
          <a:solidFill>
            <a:srgbClr val="99CC00"/>
          </a:solidFill>
          <a:ln w="9525" algn="ctr">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Lst>
  <p:transition>
    <p:wipe dir="r"/>
  </p:transition>
  <p:hf hdr="0" dt="0"/>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bg1"/>
          </a:solidFill>
          <a:latin typeface="Arial" charset="0"/>
        </a:defRPr>
      </a:lvl6pPr>
      <a:lvl7pPr marL="914400" algn="l" rtl="0" fontAlgn="base">
        <a:spcBef>
          <a:spcPct val="0"/>
        </a:spcBef>
        <a:spcAft>
          <a:spcPct val="0"/>
        </a:spcAft>
        <a:defRPr sz="4400">
          <a:solidFill>
            <a:schemeClr val="bg1"/>
          </a:solidFill>
          <a:latin typeface="Arial" charset="0"/>
        </a:defRPr>
      </a:lvl7pPr>
      <a:lvl8pPr marL="1371600" algn="l" rtl="0" fontAlgn="base">
        <a:spcBef>
          <a:spcPct val="0"/>
        </a:spcBef>
        <a:spcAft>
          <a:spcPct val="0"/>
        </a:spcAft>
        <a:defRPr sz="4400">
          <a:solidFill>
            <a:schemeClr val="bg1"/>
          </a:solidFill>
          <a:latin typeface="Arial" charset="0"/>
        </a:defRPr>
      </a:lvl8pPr>
      <a:lvl9pPr marL="1828800" algn="l"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50000"/>
        </a:spcBef>
        <a:spcAft>
          <a:spcPct val="0"/>
        </a:spcAft>
        <a:buClr>
          <a:srgbClr val="99CC00"/>
        </a:buClr>
        <a:buSzPct val="75000"/>
        <a:buFont typeface="Wingdings" pitchFamily="2" charset="2"/>
        <a:buChar char="n"/>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000066"/>
        </a:buClr>
        <a:buSzPct val="60000"/>
        <a:buFont typeface="Wingdings" pitchFamily="2" charset="2"/>
        <a:buChar char="q"/>
        <a:defRPr sz="2800">
          <a:solidFill>
            <a:srgbClr val="000066"/>
          </a:solidFill>
          <a:latin typeface="+mn-lt"/>
        </a:defRPr>
      </a:lvl2pPr>
      <a:lvl3pPr marL="1143000" indent="-228600" algn="l" rtl="0" eaLnBrk="0" fontAlgn="base" hangingPunct="0">
        <a:spcBef>
          <a:spcPct val="20000"/>
        </a:spcBef>
        <a:spcAft>
          <a:spcPct val="0"/>
        </a:spcAft>
        <a:buClr>
          <a:srgbClr val="99CC00"/>
        </a:buClr>
        <a:buSzPct val="75000"/>
        <a:buFont typeface="Wingdings" pitchFamily="2" charset="2"/>
        <a:buChar char="q"/>
        <a:defRPr sz="2400">
          <a:solidFill>
            <a:srgbClr val="000066"/>
          </a:solidFill>
          <a:latin typeface="+mn-lt"/>
        </a:defRPr>
      </a:lvl3pPr>
      <a:lvl4pPr marL="1600200" indent="-228600" algn="l" rtl="0" eaLnBrk="0" fontAlgn="base" hangingPunct="0">
        <a:spcBef>
          <a:spcPct val="20000"/>
        </a:spcBef>
        <a:spcAft>
          <a:spcPct val="0"/>
        </a:spcAft>
        <a:buClr>
          <a:srgbClr val="000066"/>
        </a:buClr>
        <a:buSzPct val="7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99CC00"/>
        </a:buClr>
        <a:buSzPct val="75000"/>
        <a:buFont typeface="Wingdings" pitchFamily="2" charset="2"/>
        <a:buChar char="n"/>
        <a:defRPr sz="2000">
          <a:solidFill>
            <a:srgbClr val="000066"/>
          </a:solidFill>
          <a:latin typeface="+mn-lt"/>
        </a:defRPr>
      </a:lvl5pPr>
      <a:lvl6pPr marL="2514600" indent="-228600" algn="l" rtl="0" fontAlgn="base">
        <a:spcBef>
          <a:spcPct val="20000"/>
        </a:spcBef>
        <a:spcAft>
          <a:spcPct val="0"/>
        </a:spcAft>
        <a:buClr>
          <a:srgbClr val="99CC00"/>
        </a:buClr>
        <a:buSzPct val="75000"/>
        <a:buFont typeface="Wingdings" pitchFamily="2" charset="2"/>
        <a:buChar char="n"/>
        <a:defRPr sz="2000">
          <a:solidFill>
            <a:srgbClr val="000066"/>
          </a:solidFill>
          <a:latin typeface="+mn-lt"/>
        </a:defRPr>
      </a:lvl6pPr>
      <a:lvl7pPr marL="2971800" indent="-228600" algn="l" rtl="0" fontAlgn="base">
        <a:spcBef>
          <a:spcPct val="20000"/>
        </a:spcBef>
        <a:spcAft>
          <a:spcPct val="0"/>
        </a:spcAft>
        <a:buClr>
          <a:srgbClr val="99CC00"/>
        </a:buClr>
        <a:buSzPct val="75000"/>
        <a:buFont typeface="Wingdings" pitchFamily="2" charset="2"/>
        <a:buChar char="n"/>
        <a:defRPr sz="2000">
          <a:solidFill>
            <a:srgbClr val="000066"/>
          </a:solidFill>
          <a:latin typeface="+mn-lt"/>
        </a:defRPr>
      </a:lvl7pPr>
      <a:lvl8pPr marL="3429000" indent="-228600" algn="l" rtl="0" fontAlgn="base">
        <a:spcBef>
          <a:spcPct val="20000"/>
        </a:spcBef>
        <a:spcAft>
          <a:spcPct val="0"/>
        </a:spcAft>
        <a:buClr>
          <a:srgbClr val="99CC00"/>
        </a:buClr>
        <a:buSzPct val="75000"/>
        <a:buFont typeface="Wingdings" pitchFamily="2" charset="2"/>
        <a:buChar char="n"/>
        <a:defRPr sz="2000">
          <a:solidFill>
            <a:srgbClr val="000066"/>
          </a:solidFill>
          <a:latin typeface="+mn-lt"/>
        </a:defRPr>
      </a:lvl8pPr>
      <a:lvl9pPr marL="3886200" indent="-228600" algn="l" rtl="0" fontAlgn="base">
        <a:spcBef>
          <a:spcPct val="20000"/>
        </a:spcBef>
        <a:spcAft>
          <a:spcPct val="0"/>
        </a:spcAft>
        <a:buClr>
          <a:srgbClr val="99CC00"/>
        </a:buClr>
        <a:buSzPct val="75000"/>
        <a:buFont typeface="Wingdings" pitchFamily="2" charset="2"/>
        <a:buChar char="n"/>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Microsoft_Word_97_-_2003_Document2.doc"/><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fdb.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oleObject" Target="../embeddings/Microsoft_Word_97_-_2003_Document3.doc"/><Relationship Id="rId4" Type="http://schemas.openxmlformats.org/officeDocument/2006/relationships/oleObject" Target="../embeddings/oleObject3.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oleObject" Target="../embeddings/Microsoft_Word_97_-_2003_Document4.doc"/></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762000" y="3810000"/>
            <a:ext cx="7772400" cy="1143000"/>
          </a:xfrm>
        </p:spPr>
        <p:txBody>
          <a:bodyPr/>
          <a:lstStyle/>
          <a:p>
            <a:pPr eaLnBrk="1" hangingPunct="1"/>
            <a:r>
              <a:rPr lang="en-US" sz="7200" i="1" dirty="0" smtClean="0"/>
              <a:t>Facilitating Virtual </a:t>
            </a:r>
            <a:r>
              <a:rPr lang="en-US" sz="7200" dirty="0" smtClean="0"/>
              <a:t>Meetings</a:t>
            </a:r>
            <a:r>
              <a:rPr lang="en-US" sz="7600" dirty="0" smtClean="0"/>
              <a:t/>
            </a:r>
            <a:br>
              <a:rPr lang="en-US" sz="7600" dirty="0" smtClean="0"/>
            </a:br>
            <a:r>
              <a:rPr lang="en-US" sz="3200" dirty="0" smtClean="0"/>
              <a:t>Please print / have your workbook for the session</a:t>
            </a:r>
            <a:endParaRPr lang="en-US" sz="3200" dirty="0" smtClean="0">
              <a:solidFill>
                <a:srgbClr val="99CC00"/>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19459" name="Slide Number Placeholder 5"/>
          <p:cNvSpPr>
            <a:spLocks noGrp="1"/>
          </p:cNvSpPr>
          <p:nvPr>
            <p:ph type="sldNum" sz="quarter" idx="11"/>
          </p:nvPr>
        </p:nvSpPr>
        <p:spPr>
          <a:noFill/>
        </p:spPr>
        <p:txBody>
          <a:bodyPr/>
          <a:lstStyle/>
          <a:p>
            <a:fld id="{6C8D2FA7-4EB1-4A29-9654-BC9E13A7AFA4}" type="slidenum">
              <a:rPr lang="en-US" altLang="en-US" smtClean="0"/>
              <a:pPr/>
              <a:t>10</a:t>
            </a:fld>
            <a:endParaRPr lang="en-US" altLang="en-US" smtClean="0">
              <a:latin typeface="HelveticaNeue MediumExt" charset="0"/>
            </a:endParaRPr>
          </a:p>
        </p:txBody>
      </p:sp>
      <p:sp>
        <p:nvSpPr>
          <p:cNvPr id="19460" name="Rectangle 2"/>
          <p:cNvSpPr>
            <a:spLocks noGrp="1" noChangeArrowheads="1"/>
          </p:cNvSpPr>
          <p:nvPr>
            <p:ph type="title"/>
          </p:nvPr>
        </p:nvSpPr>
        <p:spPr>
          <a:xfrm>
            <a:off x="1066800" y="0"/>
            <a:ext cx="8077200" cy="914400"/>
          </a:xfrm>
        </p:spPr>
        <p:txBody>
          <a:bodyPr/>
          <a:lstStyle/>
          <a:p>
            <a:pPr eaLnBrk="1" hangingPunct="1"/>
            <a:r>
              <a:rPr lang="en-US" sz="3600" dirty="0" smtClean="0"/>
              <a:t>A5. Typical Problems with </a:t>
            </a:r>
            <a:r>
              <a:rPr lang="en-US" sz="3600" dirty="0" err="1" smtClean="0"/>
              <a:t>eMeetings</a:t>
            </a:r>
            <a:endParaRPr lang="en-US" sz="3600" dirty="0" smtClean="0"/>
          </a:p>
        </p:txBody>
      </p:sp>
      <p:sp>
        <p:nvSpPr>
          <p:cNvPr id="19461" name="Rectangle 3"/>
          <p:cNvSpPr>
            <a:spLocks noGrp="1" noChangeArrowheads="1"/>
          </p:cNvSpPr>
          <p:nvPr>
            <p:ph type="body" sz="half" idx="1"/>
          </p:nvPr>
        </p:nvSpPr>
        <p:spPr>
          <a:xfrm>
            <a:off x="304800" y="1143000"/>
            <a:ext cx="3810000" cy="5181600"/>
          </a:xfrm>
        </p:spPr>
        <p:txBody>
          <a:bodyPr/>
          <a:lstStyle/>
          <a:p>
            <a:pPr eaLnBrk="1" hangingPunct="1">
              <a:lnSpc>
                <a:spcPct val="90000"/>
              </a:lnSpc>
            </a:pPr>
            <a:r>
              <a:rPr lang="en-US" dirty="0" smtClean="0"/>
              <a:t>Consider the </a:t>
            </a:r>
            <a:r>
              <a:rPr lang="en-US" dirty="0"/>
              <a:t>m</a:t>
            </a:r>
            <a:r>
              <a:rPr lang="en-US" dirty="0" smtClean="0"/>
              <a:t>eetings you attended in the </a:t>
            </a:r>
            <a:br>
              <a:rPr lang="en-US" dirty="0" smtClean="0"/>
            </a:br>
            <a:r>
              <a:rPr lang="en-US" dirty="0" smtClean="0"/>
              <a:t>last 30 days. </a:t>
            </a:r>
          </a:p>
          <a:p>
            <a:pPr eaLnBrk="1" hangingPunct="1">
              <a:lnSpc>
                <a:spcPct val="90000"/>
              </a:lnSpc>
            </a:pPr>
            <a:r>
              <a:rPr lang="en-US" dirty="0" smtClean="0"/>
              <a:t>What were some </a:t>
            </a:r>
            <a:br>
              <a:rPr lang="en-US" dirty="0" smtClean="0"/>
            </a:br>
            <a:r>
              <a:rPr lang="en-US" dirty="0" smtClean="0"/>
              <a:t>of the problems and/or challenges</a:t>
            </a:r>
            <a:br>
              <a:rPr lang="en-US" dirty="0" smtClean="0"/>
            </a:br>
            <a:r>
              <a:rPr lang="en-US" dirty="0" smtClean="0"/>
              <a:t>you noticed?</a:t>
            </a:r>
          </a:p>
        </p:txBody>
      </p:sp>
      <p:sp>
        <p:nvSpPr>
          <p:cNvPr id="19462" name="Rectangle 6"/>
          <p:cNvSpPr>
            <a:spLocks noGrp="1" noChangeArrowheads="1"/>
          </p:cNvSpPr>
          <p:nvPr>
            <p:ph type="body" sz="half" idx="2"/>
          </p:nvPr>
        </p:nvSpPr>
        <p:spPr>
          <a:xfrm>
            <a:off x="4267200" y="1066800"/>
            <a:ext cx="4648200" cy="5181600"/>
          </a:xfrm>
        </p:spPr>
        <p:txBody>
          <a:bodyPr/>
          <a:lstStyle/>
          <a:p>
            <a:pPr marL="533400" indent="-533400" eaLnBrk="1" hangingPunct="1">
              <a:lnSpc>
                <a:spcPct val="90000"/>
              </a:lnSpc>
              <a:spcBef>
                <a:spcPct val="30000"/>
              </a:spcBef>
              <a:buSzTx/>
              <a:buFont typeface="Wingdings" pitchFamily="2" charset="2"/>
              <a:buAutoNum type="arabicPeriod"/>
            </a:pPr>
            <a:r>
              <a:rPr lang="en-US" smtClean="0"/>
              <a:t>Poorly planned</a:t>
            </a:r>
          </a:p>
          <a:p>
            <a:pPr marL="533400" indent="-533400" eaLnBrk="1" hangingPunct="1">
              <a:lnSpc>
                <a:spcPct val="90000"/>
              </a:lnSpc>
              <a:spcBef>
                <a:spcPct val="30000"/>
              </a:spcBef>
              <a:buSzTx/>
              <a:buFont typeface="Wingdings" pitchFamily="2" charset="2"/>
              <a:buAutoNum type="arabicPeriod"/>
            </a:pPr>
            <a:r>
              <a:rPr lang="en-US" smtClean="0"/>
              <a:t>No agenda</a:t>
            </a:r>
          </a:p>
          <a:p>
            <a:pPr marL="533400" indent="-533400" eaLnBrk="1" hangingPunct="1">
              <a:lnSpc>
                <a:spcPct val="90000"/>
              </a:lnSpc>
              <a:spcBef>
                <a:spcPct val="30000"/>
              </a:spcBef>
              <a:buSzTx/>
              <a:buFont typeface="Wingdings" pitchFamily="2" charset="2"/>
              <a:buAutoNum type="arabicPeriod"/>
            </a:pPr>
            <a:r>
              <a:rPr lang="en-US" smtClean="0"/>
              <a:t>Wrong people</a:t>
            </a:r>
          </a:p>
          <a:p>
            <a:pPr marL="533400" indent="-533400" eaLnBrk="1" hangingPunct="1">
              <a:lnSpc>
                <a:spcPct val="90000"/>
              </a:lnSpc>
              <a:spcBef>
                <a:spcPct val="30000"/>
              </a:spcBef>
              <a:buSzTx/>
              <a:buFont typeface="Wingdings" pitchFamily="2" charset="2"/>
              <a:buAutoNum type="arabicPeriod"/>
            </a:pPr>
            <a:r>
              <a:rPr lang="en-US" smtClean="0"/>
              <a:t>Loses focus</a:t>
            </a:r>
          </a:p>
          <a:p>
            <a:pPr marL="533400" indent="-533400" eaLnBrk="1" hangingPunct="1">
              <a:lnSpc>
                <a:spcPct val="90000"/>
              </a:lnSpc>
              <a:spcBef>
                <a:spcPct val="30000"/>
              </a:spcBef>
              <a:buSzTx/>
              <a:buFont typeface="Wingdings" pitchFamily="2" charset="2"/>
              <a:buAutoNum type="arabicPeriod"/>
            </a:pPr>
            <a:r>
              <a:rPr lang="en-US" smtClean="0"/>
              <a:t>Doesn’t start on time</a:t>
            </a:r>
          </a:p>
          <a:p>
            <a:pPr marL="533400" indent="-533400" eaLnBrk="1" hangingPunct="1">
              <a:lnSpc>
                <a:spcPct val="90000"/>
              </a:lnSpc>
              <a:spcBef>
                <a:spcPct val="30000"/>
              </a:spcBef>
              <a:buSzTx/>
              <a:buFont typeface="Wingdings" pitchFamily="2" charset="2"/>
              <a:buAutoNum type="arabicPeriod"/>
            </a:pPr>
            <a:r>
              <a:rPr lang="en-US" smtClean="0"/>
              <a:t>Lack of participation</a:t>
            </a:r>
          </a:p>
          <a:p>
            <a:pPr marL="533400" indent="-533400" eaLnBrk="1" hangingPunct="1">
              <a:lnSpc>
                <a:spcPct val="90000"/>
              </a:lnSpc>
              <a:spcBef>
                <a:spcPct val="30000"/>
              </a:spcBef>
              <a:buSzTx/>
              <a:buFont typeface="Wingdings" pitchFamily="2" charset="2"/>
              <a:buAutoNum type="arabicPeriod"/>
            </a:pPr>
            <a:r>
              <a:rPr lang="en-US" smtClean="0"/>
              <a:t>One person dominates</a:t>
            </a:r>
          </a:p>
          <a:p>
            <a:pPr marL="533400" indent="-533400" eaLnBrk="1" hangingPunct="1">
              <a:lnSpc>
                <a:spcPct val="90000"/>
              </a:lnSpc>
              <a:spcBef>
                <a:spcPct val="30000"/>
              </a:spcBef>
              <a:buSzTx/>
              <a:buFont typeface="Wingdings" pitchFamily="2" charset="2"/>
              <a:buAutoNum type="arabicPeriod"/>
            </a:pPr>
            <a:r>
              <a:rPr lang="en-US" smtClean="0"/>
              <a:t>Technical “glitches”</a:t>
            </a:r>
          </a:p>
          <a:p>
            <a:pPr marL="533400" indent="-533400" eaLnBrk="1" hangingPunct="1">
              <a:lnSpc>
                <a:spcPct val="90000"/>
              </a:lnSpc>
              <a:spcBef>
                <a:spcPct val="30000"/>
              </a:spcBef>
              <a:buSzTx/>
              <a:buFont typeface="Wingdings" pitchFamily="2" charset="2"/>
              <a:buAutoNum type="arabicPeriod"/>
            </a:pPr>
            <a:r>
              <a:rPr lang="en-US" smtClean="0"/>
              <a:t>Doing other work</a:t>
            </a:r>
          </a:p>
          <a:p>
            <a:pPr marL="533400" indent="-533400" eaLnBrk="1" hangingPunct="1">
              <a:lnSpc>
                <a:spcPct val="90000"/>
              </a:lnSpc>
              <a:spcBef>
                <a:spcPct val="30000"/>
              </a:spcBef>
              <a:buSzTx/>
              <a:buFont typeface="Wingdings" pitchFamily="2" charset="2"/>
              <a:buAutoNum type="arabicPeriod"/>
            </a:pPr>
            <a:r>
              <a:rPr lang="en-US" smtClean="0"/>
              <a:t>No valuable outcome</a:t>
            </a:r>
          </a:p>
        </p:txBody>
      </p:sp>
      <p:sp>
        <p:nvSpPr>
          <p:cNvPr id="19463" name="Rectangle 4"/>
          <p:cNvSpPr>
            <a:spLocks noChangeArrowheads="1"/>
          </p:cNvSpPr>
          <p:nvPr/>
        </p:nvSpPr>
        <p:spPr bwMode="auto">
          <a:xfrm>
            <a:off x="1828800" y="2076450"/>
            <a:ext cx="9144000" cy="0"/>
          </a:xfrm>
          <a:prstGeom prst="rect">
            <a:avLst/>
          </a:prstGeom>
          <a:noFill/>
          <a:ln w="9525">
            <a:noFill/>
            <a:miter lim="800000"/>
            <a:headEnd/>
            <a:tailEnd/>
          </a:ln>
        </p:spPr>
        <p:txBody>
          <a:bodyPr>
            <a:spAutoFit/>
          </a:bodyPr>
          <a:lstStyle/>
          <a:p>
            <a:endParaRPr lang="en-US"/>
          </a:p>
        </p:txBody>
      </p:sp>
      <p:sp>
        <p:nvSpPr>
          <p:cNvPr id="19464" name="Text Box 7"/>
          <p:cNvSpPr txBox="1">
            <a:spLocks noChangeArrowheads="1"/>
          </p:cNvSpPr>
          <p:nvPr/>
        </p:nvSpPr>
        <p:spPr bwMode="auto">
          <a:xfrm>
            <a:off x="8858250" y="5638800"/>
            <a:ext cx="285750" cy="457200"/>
          </a:xfrm>
          <a:prstGeom prst="rect">
            <a:avLst/>
          </a:prstGeom>
          <a:noFill/>
          <a:ln w="9525" algn="ctr">
            <a:noFill/>
            <a:miter lim="800000"/>
            <a:headEnd/>
            <a:tailEnd/>
          </a:ln>
        </p:spPr>
        <p:txBody>
          <a:bodyPr wrap="none" anchor="b">
            <a:spAutoFit/>
          </a:bodyPr>
          <a:lstStyle/>
          <a:p>
            <a:r>
              <a:rPr lang="en-US">
                <a:solidFill>
                  <a:srgbClr val="CCCCFF"/>
                </a:solidFill>
              </a:rPr>
              <a:t>-</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20483" name="Slide Number Placeholder 4"/>
          <p:cNvSpPr>
            <a:spLocks noGrp="1"/>
          </p:cNvSpPr>
          <p:nvPr>
            <p:ph type="sldNum" sz="quarter" idx="11"/>
          </p:nvPr>
        </p:nvSpPr>
        <p:spPr>
          <a:noFill/>
        </p:spPr>
        <p:txBody>
          <a:bodyPr/>
          <a:lstStyle/>
          <a:p>
            <a:fld id="{E771E80B-CFE4-4156-8E13-2D59D01BA171}" type="slidenum">
              <a:rPr lang="en-US" altLang="en-US" smtClean="0"/>
              <a:pPr/>
              <a:t>11</a:t>
            </a:fld>
            <a:endParaRPr lang="en-US" altLang="en-US" smtClean="0">
              <a:latin typeface="HelveticaNeue MediumExt" charset="0"/>
            </a:endParaRPr>
          </a:p>
        </p:txBody>
      </p:sp>
      <p:sp>
        <p:nvSpPr>
          <p:cNvPr id="20484" name="Rectangle 2"/>
          <p:cNvSpPr>
            <a:spLocks noGrp="1" noChangeArrowheads="1"/>
          </p:cNvSpPr>
          <p:nvPr>
            <p:ph type="title"/>
          </p:nvPr>
        </p:nvSpPr>
        <p:spPr>
          <a:xfrm>
            <a:off x="914400" y="152400"/>
            <a:ext cx="7993063" cy="1143000"/>
          </a:xfrm>
        </p:spPr>
        <p:txBody>
          <a:bodyPr/>
          <a:lstStyle/>
          <a:p>
            <a:pPr eaLnBrk="1" hangingPunct="1"/>
            <a:r>
              <a:rPr lang="en-US" sz="3400" dirty="0" smtClean="0"/>
              <a:t>A6. The Meeting Framework</a:t>
            </a:r>
            <a:r>
              <a:rPr lang="en-US" sz="3600" dirty="0" smtClean="0"/>
              <a:t/>
            </a:r>
            <a:br>
              <a:rPr lang="en-US" sz="3600" dirty="0" smtClean="0"/>
            </a:br>
            <a:endParaRPr lang="en-US" sz="3600" dirty="0" smtClean="0"/>
          </a:p>
        </p:txBody>
      </p:sp>
      <p:sp>
        <p:nvSpPr>
          <p:cNvPr id="20485" name="Oval 3"/>
          <p:cNvSpPr>
            <a:spLocks noChangeArrowheads="1"/>
          </p:cNvSpPr>
          <p:nvPr/>
        </p:nvSpPr>
        <p:spPr bwMode="auto">
          <a:xfrm>
            <a:off x="1695450" y="2065338"/>
            <a:ext cx="4933950" cy="3152775"/>
          </a:xfrm>
          <a:prstGeom prst="ellipse">
            <a:avLst/>
          </a:prstGeom>
          <a:solidFill>
            <a:srgbClr val="C1CE60"/>
          </a:solidFill>
          <a:ln w="9525">
            <a:solidFill>
              <a:srgbClr val="104A73"/>
            </a:solidFill>
            <a:round/>
            <a:headEnd/>
            <a:tailEnd/>
          </a:ln>
        </p:spPr>
        <p:txBody>
          <a:bodyPr wrap="none" anchor="ctr"/>
          <a:lstStyle/>
          <a:p>
            <a:pPr eaLnBrk="0" hangingPunct="0"/>
            <a:endParaRPr lang="en-US" sz="1600" b="0">
              <a:solidFill>
                <a:schemeClr val="tx1"/>
              </a:solidFill>
              <a:latin typeface="Tahoma" pitchFamily="34" charset="0"/>
            </a:endParaRPr>
          </a:p>
        </p:txBody>
      </p:sp>
      <p:sp>
        <p:nvSpPr>
          <p:cNvPr id="20486" name="AutoShape 4"/>
          <p:cNvSpPr>
            <a:spLocks noChangeArrowheads="1"/>
          </p:cNvSpPr>
          <p:nvPr/>
        </p:nvSpPr>
        <p:spPr bwMode="auto">
          <a:xfrm>
            <a:off x="3543300" y="2552700"/>
            <a:ext cx="1219200" cy="609600"/>
          </a:xfrm>
          <a:prstGeom prst="bevel">
            <a:avLst>
              <a:gd name="adj" fmla="val 12500"/>
            </a:avLst>
          </a:prstGeom>
          <a:solidFill>
            <a:srgbClr val="104A73"/>
          </a:solidFill>
          <a:ln w="9525">
            <a:solidFill>
              <a:srgbClr val="000080"/>
            </a:solidFill>
            <a:miter lim="800000"/>
            <a:headEnd/>
            <a:tailEnd/>
          </a:ln>
        </p:spPr>
        <p:txBody>
          <a:bodyPr wrap="none" anchor="ctr"/>
          <a:lstStyle/>
          <a:p>
            <a:pPr eaLnBrk="0" hangingPunct="0"/>
            <a:r>
              <a:rPr lang="en-US" sz="1600">
                <a:solidFill>
                  <a:schemeClr val="bg1"/>
                </a:solidFill>
                <a:latin typeface="Tahoma" pitchFamily="34" charset="0"/>
              </a:rPr>
              <a:t>Prepare</a:t>
            </a:r>
            <a:br>
              <a:rPr lang="en-US" sz="1600">
                <a:solidFill>
                  <a:schemeClr val="bg1"/>
                </a:solidFill>
                <a:latin typeface="Tahoma" pitchFamily="34" charset="0"/>
              </a:rPr>
            </a:br>
            <a:r>
              <a:rPr lang="en-US" sz="1000" b="0">
                <a:solidFill>
                  <a:schemeClr val="bg1"/>
                </a:solidFill>
                <a:latin typeface="Tahoma" pitchFamily="34" charset="0"/>
              </a:rPr>
              <a:t>for the Meeting</a:t>
            </a:r>
            <a:endParaRPr lang="en-US" sz="1600" b="0">
              <a:solidFill>
                <a:schemeClr val="bg1"/>
              </a:solidFill>
              <a:latin typeface="Tahoma" pitchFamily="34" charset="0"/>
            </a:endParaRPr>
          </a:p>
        </p:txBody>
      </p:sp>
      <p:sp>
        <p:nvSpPr>
          <p:cNvPr id="20487" name="AutoShape 5"/>
          <p:cNvSpPr>
            <a:spLocks noChangeArrowheads="1"/>
          </p:cNvSpPr>
          <p:nvPr/>
        </p:nvSpPr>
        <p:spPr bwMode="auto">
          <a:xfrm>
            <a:off x="3543300" y="4533900"/>
            <a:ext cx="1219200" cy="609600"/>
          </a:xfrm>
          <a:prstGeom prst="bevel">
            <a:avLst>
              <a:gd name="adj" fmla="val 12500"/>
            </a:avLst>
          </a:prstGeom>
          <a:solidFill>
            <a:srgbClr val="104A73"/>
          </a:solidFill>
          <a:ln w="9525">
            <a:solidFill>
              <a:srgbClr val="000080"/>
            </a:solidFill>
            <a:miter lim="800000"/>
            <a:headEnd/>
            <a:tailEnd/>
          </a:ln>
        </p:spPr>
        <p:txBody>
          <a:bodyPr wrap="none" anchor="ctr"/>
          <a:lstStyle/>
          <a:p>
            <a:pPr eaLnBrk="0" hangingPunct="0"/>
            <a:r>
              <a:rPr lang="en-US" sz="1600">
                <a:solidFill>
                  <a:schemeClr val="bg1"/>
                </a:solidFill>
                <a:latin typeface="Tahoma" pitchFamily="34" charset="0"/>
              </a:rPr>
              <a:t>Run</a:t>
            </a:r>
            <a:r>
              <a:rPr lang="en-US" sz="1800">
                <a:solidFill>
                  <a:schemeClr val="bg1"/>
                </a:solidFill>
                <a:latin typeface="Tahoma" pitchFamily="34" charset="0"/>
              </a:rPr>
              <a:t/>
            </a:r>
            <a:br>
              <a:rPr lang="en-US" sz="1800">
                <a:solidFill>
                  <a:schemeClr val="bg1"/>
                </a:solidFill>
                <a:latin typeface="Tahoma" pitchFamily="34" charset="0"/>
              </a:rPr>
            </a:br>
            <a:r>
              <a:rPr lang="en-US" sz="1000" b="0">
                <a:solidFill>
                  <a:schemeClr val="bg1"/>
                </a:solidFill>
                <a:latin typeface="Tahoma" pitchFamily="34" charset="0"/>
              </a:rPr>
              <a:t>the Meeting</a:t>
            </a:r>
          </a:p>
        </p:txBody>
      </p:sp>
      <p:sp>
        <p:nvSpPr>
          <p:cNvPr id="20488" name="AutoShape 6"/>
          <p:cNvSpPr>
            <a:spLocks noChangeArrowheads="1"/>
          </p:cNvSpPr>
          <p:nvPr/>
        </p:nvSpPr>
        <p:spPr bwMode="auto">
          <a:xfrm>
            <a:off x="1905000" y="3543300"/>
            <a:ext cx="1219200" cy="609600"/>
          </a:xfrm>
          <a:prstGeom prst="bevel">
            <a:avLst>
              <a:gd name="adj" fmla="val 12500"/>
            </a:avLst>
          </a:prstGeom>
          <a:solidFill>
            <a:srgbClr val="104A73"/>
          </a:solidFill>
          <a:ln w="9525">
            <a:solidFill>
              <a:srgbClr val="000080"/>
            </a:solidFill>
            <a:miter lim="800000"/>
            <a:headEnd/>
            <a:tailEnd/>
          </a:ln>
        </p:spPr>
        <p:txBody>
          <a:bodyPr wrap="none" anchor="ctr"/>
          <a:lstStyle/>
          <a:p>
            <a:pPr eaLnBrk="0" hangingPunct="0"/>
            <a:r>
              <a:rPr lang="en-US" sz="1600">
                <a:solidFill>
                  <a:schemeClr val="bg1"/>
                </a:solidFill>
                <a:latin typeface="Tahoma" pitchFamily="34" charset="0"/>
              </a:rPr>
              <a:t>Close </a:t>
            </a:r>
          </a:p>
          <a:p>
            <a:pPr eaLnBrk="0" hangingPunct="0"/>
            <a:r>
              <a:rPr lang="en-US" sz="1000" b="0">
                <a:solidFill>
                  <a:schemeClr val="bg1"/>
                </a:solidFill>
                <a:latin typeface="Tahoma" pitchFamily="34" charset="0"/>
              </a:rPr>
              <a:t>and Follow-up</a:t>
            </a:r>
          </a:p>
        </p:txBody>
      </p:sp>
      <p:sp>
        <p:nvSpPr>
          <p:cNvPr id="20489" name="AutoShape 7"/>
          <p:cNvSpPr>
            <a:spLocks noChangeArrowheads="1"/>
          </p:cNvSpPr>
          <p:nvPr/>
        </p:nvSpPr>
        <p:spPr bwMode="auto">
          <a:xfrm>
            <a:off x="5181600" y="3543300"/>
            <a:ext cx="1219200" cy="609600"/>
          </a:xfrm>
          <a:prstGeom prst="bevel">
            <a:avLst>
              <a:gd name="adj" fmla="val 12500"/>
            </a:avLst>
          </a:prstGeom>
          <a:solidFill>
            <a:srgbClr val="104A73"/>
          </a:solidFill>
          <a:ln w="9525">
            <a:solidFill>
              <a:srgbClr val="000080"/>
            </a:solidFill>
            <a:miter lim="800000"/>
            <a:headEnd/>
            <a:tailEnd/>
          </a:ln>
        </p:spPr>
        <p:txBody>
          <a:bodyPr wrap="none" anchor="ctr"/>
          <a:lstStyle/>
          <a:p>
            <a:pPr eaLnBrk="0" hangingPunct="0"/>
            <a:r>
              <a:rPr lang="en-US" sz="1600">
                <a:solidFill>
                  <a:schemeClr val="bg1"/>
                </a:solidFill>
                <a:latin typeface="Tahoma" pitchFamily="34" charset="0"/>
              </a:rPr>
              <a:t>Start</a:t>
            </a:r>
            <a:br>
              <a:rPr lang="en-US" sz="1600">
                <a:solidFill>
                  <a:schemeClr val="bg1"/>
                </a:solidFill>
                <a:latin typeface="Tahoma" pitchFamily="34" charset="0"/>
              </a:rPr>
            </a:br>
            <a:r>
              <a:rPr lang="en-US" sz="1000" b="0">
                <a:solidFill>
                  <a:schemeClr val="bg1"/>
                </a:solidFill>
                <a:latin typeface="Tahoma" pitchFamily="34" charset="0"/>
              </a:rPr>
              <a:t>the Meeting</a:t>
            </a:r>
            <a:endParaRPr lang="en-US" sz="1600" b="0">
              <a:solidFill>
                <a:schemeClr val="bg1"/>
              </a:solidFill>
              <a:latin typeface="Tahoma" pitchFamily="34" charset="0"/>
            </a:endParaRPr>
          </a:p>
        </p:txBody>
      </p:sp>
      <p:sp>
        <p:nvSpPr>
          <p:cNvPr id="20490" name="AutoShape 8"/>
          <p:cNvSpPr>
            <a:spLocks noChangeArrowheads="1"/>
          </p:cNvSpPr>
          <p:nvPr/>
        </p:nvSpPr>
        <p:spPr bwMode="auto">
          <a:xfrm>
            <a:off x="3200400" y="3238500"/>
            <a:ext cx="1905000" cy="12192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6300 w 21600"/>
              <a:gd name="T13" fmla="*/ 6300 h 21600"/>
              <a:gd name="T14" fmla="*/ 15300 w 21600"/>
              <a:gd name="T15" fmla="*/ 15300 h 21600"/>
            </a:gdLst>
            <a:ahLst/>
            <a:cxnLst>
              <a:cxn ang="T8">
                <a:pos x="T0" y="T1"/>
              </a:cxn>
              <a:cxn ang="T9">
                <a:pos x="T2" y="T3"/>
              </a:cxn>
              <a:cxn ang="T10">
                <a:pos x="T4" y="T5"/>
              </a:cxn>
              <a:cxn ang="T11">
                <a:pos x="T6" y="T7"/>
              </a:cxn>
            </a:cxnLst>
            <a:rect l="T12" t="T13" r="T14" b="T15"/>
            <a:pathLst>
              <a:path w="21600" h="21600">
                <a:moveTo>
                  <a:pt x="6300" y="6300"/>
                </a:moveTo>
                <a:lnTo>
                  <a:pt x="7776" y="6300"/>
                </a:lnTo>
                <a:lnTo>
                  <a:pt x="7776" y="3793"/>
                </a:lnTo>
                <a:lnTo>
                  <a:pt x="6300" y="3793"/>
                </a:lnTo>
                <a:lnTo>
                  <a:pt x="10800" y="0"/>
                </a:lnTo>
                <a:lnTo>
                  <a:pt x="15300" y="3793"/>
                </a:lnTo>
                <a:lnTo>
                  <a:pt x="13824" y="3793"/>
                </a:lnTo>
                <a:lnTo>
                  <a:pt x="13824" y="6300"/>
                </a:lnTo>
                <a:lnTo>
                  <a:pt x="15300" y="6300"/>
                </a:lnTo>
                <a:lnTo>
                  <a:pt x="15300" y="7776"/>
                </a:lnTo>
                <a:lnTo>
                  <a:pt x="17807" y="7776"/>
                </a:lnTo>
                <a:lnTo>
                  <a:pt x="17807" y="6300"/>
                </a:lnTo>
                <a:lnTo>
                  <a:pt x="21600" y="10800"/>
                </a:lnTo>
                <a:lnTo>
                  <a:pt x="17807" y="15300"/>
                </a:lnTo>
                <a:lnTo>
                  <a:pt x="17807" y="13824"/>
                </a:lnTo>
                <a:lnTo>
                  <a:pt x="15300" y="13824"/>
                </a:lnTo>
                <a:lnTo>
                  <a:pt x="15300" y="15300"/>
                </a:lnTo>
                <a:lnTo>
                  <a:pt x="13824" y="15300"/>
                </a:lnTo>
                <a:lnTo>
                  <a:pt x="13824" y="17807"/>
                </a:lnTo>
                <a:lnTo>
                  <a:pt x="15300" y="17807"/>
                </a:lnTo>
                <a:lnTo>
                  <a:pt x="10800" y="21600"/>
                </a:lnTo>
                <a:lnTo>
                  <a:pt x="6300" y="17807"/>
                </a:lnTo>
                <a:lnTo>
                  <a:pt x="7776" y="17807"/>
                </a:lnTo>
                <a:lnTo>
                  <a:pt x="7776" y="15300"/>
                </a:lnTo>
                <a:lnTo>
                  <a:pt x="6300" y="15300"/>
                </a:lnTo>
                <a:lnTo>
                  <a:pt x="6300" y="13824"/>
                </a:lnTo>
                <a:lnTo>
                  <a:pt x="3793" y="13824"/>
                </a:lnTo>
                <a:lnTo>
                  <a:pt x="3793" y="15300"/>
                </a:lnTo>
                <a:lnTo>
                  <a:pt x="0" y="10800"/>
                </a:lnTo>
                <a:lnTo>
                  <a:pt x="3793" y="6300"/>
                </a:lnTo>
                <a:lnTo>
                  <a:pt x="3793" y="7776"/>
                </a:lnTo>
                <a:lnTo>
                  <a:pt x="6300" y="7776"/>
                </a:lnTo>
                <a:close/>
              </a:path>
            </a:pathLst>
          </a:custGeom>
          <a:solidFill>
            <a:srgbClr val="104A73"/>
          </a:solidFill>
          <a:ln w="9525">
            <a:solidFill>
              <a:srgbClr val="000080"/>
            </a:solidFill>
            <a:miter lim="800000"/>
            <a:headEnd/>
            <a:tailEnd/>
          </a:ln>
        </p:spPr>
        <p:txBody>
          <a:bodyPr wrap="none" anchor="ctr"/>
          <a:lstStyle/>
          <a:p>
            <a:pPr eaLnBrk="0" hangingPunct="0"/>
            <a:r>
              <a:rPr lang="en-US" sz="1600">
                <a:solidFill>
                  <a:schemeClr val="bg1"/>
                </a:solidFill>
                <a:latin typeface="Tahoma" pitchFamily="34" charset="0"/>
              </a:rPr>
              <a:t>What </a:t>
            </a:r>
            <a:br>
              <a:rPr lang="en-US" sz="1600">
                <a:solidFill>
                  <a:schemeClr val="bg1"/>
                </a:solidFill>
                <a:latin typeface="Tahoma" pitchFamily="34" charset="0"/>
              </a:rPr>
            </a:br>
            <a:r>
              <a:rPr lang="en-US" sz="1600">
                <a:solidFill>
                  <a:schemeClr val="bg1"/>
                </a:solidFill>
                <a:latin typeface="Tahoma" pitchFamily="34" charset="0"/>
              </a:rPr>
              <a:t>If?</a:t>
            </a:r>
          </a:p>
        </p:txBody>
      </p:sp>
      <p:sp>
        <p:nvSpPr>
          <p:cNvPr id="20491" name="AutoShape 9"/>
          <p:cNvSpPr>
            <a:spLocks noChangeAspect="1" noChangeArrowheads="1"/>
          </p:cNvSpPr>
          <p:nvPr/>
        </p:nvSpPr>
        <p:spPr bwMode="auto">
          <a:xfrm>
            <a:off x="2998788" y="2863850"/>
            <a:ext cx="430212" cy="4413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163 h 21600"/>
              <a:gd name="T14" fmla="*/ 18709 w 21600"/>
              <a:gd name="T15" fmla="*/ 7995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163"/>
                </a:lnTo>
                <a:cubicBezTo>
                  <a:pt x="5564" y="4163"/>
                  <a:pt x="0" y="7742"/>
                  <a:pt x="0" y="12158"/>
                </a:cubicBezTo>
                <a:lnTo>
                  <a:pt x="0" y="21600"/>
                </a:lnTo>
                <a:lnTo>
                  <a:pt x="3917" y="21600"/>
                </a:lnTo>
                <a:lnTo>
                  <a:pt x="3917" y="12158"/>
                </a:lnTo>
                <a:cubicBezTo>
                  <a:pt x="3917" y="9859"/>
                  <a:pt x="7727" y="7995"/>
                  <a:pt x="12427" y="7995"/>
                </a:cubicBezTo>
                <a:lnTo>
                  <a:pt x="12427" y="12158"/>
                </a:lnTo>
                <a:close/>
              </a:path>
            </a:pathLst>
          </a:custGeom>
          <a:solidFill>
            <a:schemeClr val="bg1"/>
          </a:solidFill>
          <a:ln w="9525">
            <a:solidFill>
              <a:srgbClr val="104A73"/>
            </a:solidFill>
            <a:miter lim="800000"/>
            <a:headEnd/>
            <a:tailEnd/>
          </a:ln>
        </p:spPr>
        <p:txBody>
          <a:bodyPr wrap="none" anchor="ctr"/>
          <a:lstStyle/>
          <a:p>
            <a:endParaRPr lang="en-US"/>
          </a:p>
        </p:txBody>
      </p:sp>
      <p:sp>
        <p:nvSpPr>
          <p:cNvPr id="20492" name="AutoShape 10"/>
          <p:cNvSpPr>
            <a:spLocks noChangeAspect="1" noChangeArrowheads="1"/>
          </p:cNvSpPr>
          <p:nvPr/>
        </p:nvSpPr>
        <p:spPr bwMode="auto">
          <a:xfrm rot="5400000">
            <a:off x="4953794" y="2928144"/>
            <a:ext cx="430213" cy="4413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163 h 21600"/>
              <a:gd name="T14" fmla="*/ 18709 w 21600"/>
              <a:gd name="T15" fmla="*/ 7995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163"/>
                </a:lnTo>
                <a:cubicBezTo>
                  <a:pt x="5564" y="4163"/>
                  <a:pt x="0" y="7742"/>
                  <a:pt x="0" y="12158"/>
                </a:cubicBezTo>
                <a:lnTo>
                  <a:pt x="0" y="21600"/>
                </a:lnTo>
                <a:lnTo>
                  <a:pt x="3917" y="21600"/>
                </a:lnTo>
                <a:lnTo>
                  <a:pt x="3917" y="12158"/>
                </a:lnTo>
                <a:cubicBezTo>
                  <a:pt x="3917" y="9859"/>
                  <a:pt x="7727" y="7995"/>
                  <a:pt x="12427" y="7995"/>
                </a:cubicBezTo>
                <a:lnTo>
                  <a:pt x="12427" y="12158"/>
                </a:lnTo>
                <a:close/>
              </a:path>
            </a:pathLst>
          </a:custGeom>
          <a:solidFill>
            <a:schemeClr val="bg1"/>
          </a:solidFill>
          <a:ln w="9525">
            <a:solidFill>
              <a:srgbClr val="104A73"/>
            </a:solidFill>
            <a:miter lim="800000"/>
            <a:headEnd/>
            <a:tailEnd/>
          </a:ln>
        </p:spPr>
        <p:txBody>
          <a:bodyPr wrap="none" anchor="ctr"/>
          <a:lstStyle/>
          <a:p>
            <a:endParaRPr lang="en-US"/>
          </a:p>
        </p:txBody>
      </p:sp>
      <p:sp>
        <p:nvSpPr>
          <p:cNvPr id="20493" name="AutoShape 11"/>
          <p:cNvSpPr>
            <a:spLocks noChangeAspect="1" noChangeArrowheads="1"/>
          </p:cNvSpPr>
          <p:nvPr/>
        </p:nvSpPr>
        <p:spPr bwMode="auto">
          <a:xfrm rot="10800000">
            <a:off x="4876800" y="4473575"/>
            <a:ext cx="430213" cy="4413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163 h 21600"/>
              <a:gd name="T14" fmla="*/ 18709 w 21600"/>
              <a:gd name="T15" fmla="*/ 7995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163"/>
                </a:lnTo>
                <a:cubicBezTo>
                  <a:pt x="5564" y="4163"/>
                  <a:pt x="0" y="7742"/>
                  <a:pt x="0" y="12158"/>
                </a:cubicBezTo>
                <a:lnTo>
                  <a:pt x="0" y="21600"/>
                </a:lnTo>
                <a:lnTo>
                  <a:pt x="3917" y="21600"/>
                </a:lnTo>
                <a:lnTo>
                  <a:pt x="3917" y="12158"/>
                </a:lnTo>
                <a:cubicBezTo>
                  <a:pt x="3917" y="9859"/>
                  <a:pt x="7727" y="7995"/>
                  <a:pt x="12427" y="7995"/>
                </a:cubicBezTo>
                <a:lnTo>
                  <a:pt x="12427" y="12158"/>
                </a:lnTo>
                <a:close/>
              </a:path>
            </a:pathLst>
          </a:custGeom>
          <a:solidFill>
            <a:schemeClr val="bg1"/>
          </a:solidFill>
          <a:ln w="9525">
            <a:solidFill>
              <a:srgbClr val="104A73"/>
            </a:solidFill>
            <a:miter lim="800000"/>
            <a:headEnd/>
            <a:tailEnd/>
          </a:ln>
        </p:spPr>
        <p:txBody>
          <a:bodyPr wrap="none" anchor="ctr"/>
          <a:lstStyle/>
          <a:p>
            <a:endParaRPr lang="en-US"/>
          </a:p>
        </p:txBody>
      </p:sp>
      <p:sp>
        <p:nvSpPr>
          <p:cNvPr id="20494" name="AutoShape 12"/>
          <p:cNvSpPr>
            <a:spLocks noChangeAspect="1" noChangeArrowheads="1"/>
          </p:cNvSpPr>
          <p:nvPr/>
        </p:nvSpPr>
        <p:spPr bwMode="auto">
          <a:xfrm rot="-5400000">
            <a:off x="2928145" y="4402931"/>
            <a:ext cx="430212" cy="4413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163 h 21600"/>
              <a:gd name="T14" fmla="*/ 18709 w 21600"/>
              <a:gd name="T15" fmla="*/ 7995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163"/>
                </a:lnTo>
                <a:cubicBezTo>
                  <a:pt x="5564" y="4163"/>
                  <a:pt x="0" y="7742"/>
                  <a:pt x="0" y="12158"/>
                </a:cubicBezTo>
                <a:lnTo>
                  <a:pt x="0" y="21600"/>
                </a:lnTo>
                <a:lnTo>
                  <a:pt x="3917" y="21600"/>
                </a:lnTo>
                <a:lnTo>
                  <a:pt x="3917" y="12158"/>
                </a:lnTo>
                <a:cubicBezTo>
                  <a:pt x="3917" y="9859"/>
                  <a:pt x="7727" y="7995"/>
                  <a:pt x="12427" y="7995"/>
                </a:cubicBezTo>
                <a:lnTo>
                  <a:pt x="12427" y="12158"/>
                </a:lnTo>
                <a:close/>
              </a:path>
            </a:pathLst>
          </a:custGeom>
          <a:solidFill>
            <a:schemeClr val="bg1"/>
          </a:solidFill>
          <a:ln w="9525">
            <a:solidFill>
              <a:srgbClr val="104A73"/>
            </a:solidFill>
            <a:miter lim="800000"/>
            <a:headEnd/>
            <a:tailEnd/>
          </a:ln>
        </p:spPr>
        <p:txBody>
          <a:bodyPr wrap="none" anchor="ctr"/>
          <a:lstStyle/>
          <a:p>
            <a:endParaRPr lang="en-US"/>
          </a:p>
        </p:txBody>
      </p:sp>
      <p:sp>
        <p:nvSpPr>
          <p:cNvPr id="20495" name="AutoShape 13"/>
          <p:cNvSpPr>
            <a:spLocks noChangeArrowheads="1"/>
          </p:cNvSpPr>
          <p:nvPr/>
        </p:nvSpPr>
        <p:spPr bwMode="auto">
          <a:xfrm flipV="1">
            <a:off x="1433513" y="2033588"/>
            <a:ext cx="1447800" cy="609600"/>
          </a:xfrm>
          <a:prstGeom prst="triangle">
            <a:avLst>
              <a:gd name="adj" fmla="val 50000"/>
            </a:avLst>
          </a:prstGeom>
          <a:solidFill>
            <a:srgbClr val="C1CE60"/>
          </a:solidFill>
          <a:ln w="9525">
            <a:solidFill>
              <a:srgbClr val="104A73"/>
            </a:solidFill>
            <a:miter lim="800000"/>
            <a:headEnd/>
            <a:tailEnd/>
          </a:ln>
        </p:spPr>
        <p:txBody>
          <a:bodyPr rot="10800000" wrap="none" anchor="b"/>
          <a:lstStyle/>
          <a:p>
            <a:pPr eaLnBrk="0" hangingPunct="0"/>
            <a:r>
              <a:rPr lang="en-US" sz="1800">
                <a:latin typeface="Tahoma" pitchFamily="34" charset="0"/>
              </a:rPr>
              <a:t>Rights</a:t>
            </a:r>
          </a:p>
        </p:txBody>
      </p:sp>
      <p:sp>
        <p:nvSpPr>
          <p:cNvPr id="20496" name="AutoShape 14"/>
          <p:cNvSpPr>
            <a:spLocks noChangeArrowheads="1"/>
          </p:cNvSpPr>
          <p:nvPr/>
        </p:nvSpPr>
        <p:spPr bwMode="auto">
          <a:xfrm flipV="1">
            <a:off x="5472113" y="2033588"/>
            <a:ext cx="1447800" cy="609600"/>
          </a:xfrm>
          <a:prstGeom prst="triangle">
            <a:avLst>
              <a:gd name="adj" fmla="val 50000"/>
            </a:avLst>
          </a:prstGeom>
          <a:solidFill>
            <a:srgbClr val="C1CE60"/>
          </a:solidFill>
          <a:ln w="9525">
            <a:solidFill>
              <a:srgbClr val="104A73"/>
            </a:solidFill>
            <a:miter lim="800000"/>
            <a:headEnd/>
            <a:tailEnd/>
          </a:ln>
        </p:spPr>
        <p:txBody>
          <a:bodyPr rot="10800000" wrap="none" anchor="b"/>
          <a:lstStyle/>
          <a:p>
            <a:pPr eaLnBrk="0" hangingPunct="0"/>
            <a:r>
              <a:rPr lang="en-US" sz="1800">
                <a:latin typeface="Tahoma" pitchFamily="34" charset="0"/>
              </a:rPr>
              <a:t>Vision</a:t>
            </a:r>
          </a:p>
        </p:txBody>
      </p:sp>
      <p:sp>
        <p:nvSpPr>
          <p:cNvPr id="20497" name="Text Box 15"/>
          <p:cNvSpPr txBox="1">
            <a:spLocks noChangeArrowheads="1"/>
          </p:cNvSpPr>
          <p:nvPr/>
        </p:nvSpPr>
        <p:spPr bwMode="auto">
          <a:xfrm>
            <a:off x="2940050" y="2185988"/>
            <a:ext cx="2360613" cy="366712"/>
          </a:xfrm>
          <a:prstGeom prst="rect">
            <a:avLst/>
          </a:prstGeom>
          <a:noFill/>
          <a:ln w="9525">
            <a:noFill/>
            <a:miter lim="800000"/>
            <a:headEnd/>
            <a:tailEnd/>
          </a:ln>
        </p:spPr>
        <p:txBody>
          <a:bodyPr wrap="none">
            <a:spAutoFit/>
          </a:bodyPr>
          <a:lstStyle/>
          <a:p>
            <a:pPr eaLnBrk="0" hangingPunct="0"/>
            <a:r>
              <a:rPr lang="en-US" sz="1800">
                <a:latin typeface="Tahoma" pitchFamily="34" charset="0"/>
              </a:rPr>
              <a:t>Meetings Blueprint</a:t>
            </a:r>
          </a:p>
        </p:txBody>
      </p:sp>
      <p:sp>
        <p:nvSpPr>
          <p:cNvPr id="20498" name="AutoShape 16"/>
          <p:cNvSpPr>
            <a:spLocks noChangeArrowheads="1"/>
          </p:cNvSpPr>
          <p:nvPr/>
        </p:nvSpPr>
        <p:spPr bwMode="auto">
          <a:xfrm flipV="1">
            <a:off x="3124200" y="5334000"/>
            <a:ext cx="2057400" cy="762000"/>
          </a:xfrm>
          <a:prstGeom prst="triangle">
            <a:avLst>
              <a:gd name="adj" fmla="val 50000"/>
            </a:avLst>
          </a:prstGeom>
          <a:solidFill>
            <a:srgbClr val="C1CE60"/>
          </a:solidFill>
          <a:ln w="9525">
            <a:solidFill>
              <a:srgbClr val="104A73"/>
            </a:solidFill>
            <a:miter lim="800000"/>
            <a:headEnd/>
            <a:tailEnd/>
          </a:ln>
        </p:spPr>
        <p:txBody>
          <a:bodyPr rot="10800000" wrap="none" anchor="ctr" anchorCtr="1"/>
          <a:lstStyle/>
          <a:p>
            <a:pPr eaLnBrk="0" hangingPunct="0"/>
            <a:endParaRPr lang="en-US" sz="1800">
              <a:solidFill>
                <a:schemeClr val="tx1"/>
              </a:solidFill>
              <a:latin typeface="Tahoma" pitchFamily="34" charset="0"/>
            </a:endParaRPr>
          </a:p>
        </p:txBody>
      </p:sp>
      <p:sp>
        <p:nvSpPr>
          <p:cNvPr id="20499" name="Rectangle 17"/>
          <p:cNvSpPr>
            <a:spLocks noChangeArrowheads="1"/>
          </p:cNvSpPr>
          <p:nvPr/>
        </p:nvSpPr>
        <p:spPr bwMode="auto">
          <a:xfrm>
            <a:off x="3633788" y="5295900"/>
            <a:ext cx="1039812" cy="641350"/>
          </a:xfrm>
          <a:prstGeom prst="rect">
            <a:avLst/>
          </a:prstGeom>
          <a:noFill/>
          <a:ln w="9525">
            <a:noFill/>
            <a:miter lim="800000"/>
            <a:headEnd/>
            <a:tailEnd/>
          </a:ln>
        </p:spPr>
        <p:txBody>
          <a:bodyPr wrap="none">
            <a:spAutoFit/>
          </a:bodyPr>
          <a:lstStyle/>
          <a:p>
            <a:pPr eaLnBrk="0" hangingPunct="0"/>
            <a:r>
              <a:rPr lang="en-US" sz="1800">
                <a:latin typeface="Tahoma" pitchFamily="34" charset="0"/>
              </a:rPr>
              <a:t>Master </a:t>
            </a:r>
            <a:br>
              <a:rPr lang="en-US" sz="1800">
                <a:latin typeface="Tahoma" pitchFamily="34" charset="0"/>
              </a:rPr>
            </a:br>
            <a:r>
              <a:rPr lang="en-US" sz="1800">
                <a:latin typeface="Tahoma" pitchFamily="34" charset="0"/>
              </a:rPr>
              <a:t>Plan</a:t>
            </a:r>
          </a:p>
        </p:txBody>
      </p:sp>
      <p:sp>
        <p:nvSpPr>
          <p:cNvPr id="20500" name="Text Box 18"/>
          <p:cNvSpPr txBox="1">
            <a:spLocks noChangeArrowheads="1"/>
          </p:cNvSpPr>
          <p:nvPr/>
        </p:nvSpPr>
        <p:spPr bwMode="auto">
          <a:xfrm>
            <a:off x="1498612" y="1257300"/>
            <a:ext cx="5381601" cy="738664"/>
          </a:xfrm>
          <a:prstGeom prst="rect">
            <a:avLst/>
          </a:prstGeom>
          <a:noFill/>
          <a:ln w="9525">
            <a:noFill/>
            <a:miter lim="800000"/>
            <a:headEnd/>
            <a:tailEnd/>
          </a:ln>
        </p:spPr>
        <p:txBody>
          <a:bodyPr wrap="none">
            <a:spAutoFit/>
          </a:bodyPr>
          <a:lstStyle/>
          <a:p>
            <a:pPr eaLnBrk="0" hangingPunct="0"/>
            <a:r>
              <a:rPr lang="en-US" sz="4200" i="1" dirty="0">
                <a:solidFill>
                  <a:srgbClr val="000066"/>
                </a:solidFill>
                <a:latin typeface="Tahoma" pitchFamily="34" charset="0"/>
              </a:rPr>
              <a:t>Masterful</a:t>
            </a:r>
            <a:r>
              <a:rPr lang="en-US" sz="4200" dirty="0">
                <a:solidFill>
                  <a:srgbClr val="000066"/>
                </a:solidFill>
                <a:latin typeface="Tahoma" pitchFamily="34" charset="0"/>
              </a:rPr>
              <a:t> </a:t>
            </a:r>
            <a:r>
              <a:rPr lang="en-US" sz="4200" dirty="0" smtClean="0">
                <a:solidFill>
                  <a:srgbClr val="000066"/>
                </a:solidFill>
                <a:latin typeface="Tahoma" pitchFamily="34" charset="0"/>
              </a:rPr>
              <a:t>Meetings</a:t>
            </a:r>
            <a:endParaRPr lang="en-US" sz="4200" dirty="0">
              <a:solidFill>
                <a:srgbClr val="000066"/>
              </a:solidFill>
              <a:latin typeface="Tahoma"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1150938" y="0"/>
            <a:ext cx="7793037" cy="914400"/>
          </a:xfrm>
        </p:spPr>
        <p:txBody>
          <a:bodyPr/>
          <a:lstStyle/>
          <a:p>
            <a:r>
              <a:rPr lang="en-US" sz="4000" dirty="0" smtClean="0"/>
              <a:t>A7. Meetings Course Agenda</a:t>
            </a:r>
          </a:p>
        </p:txBody>
      </p:sp>
      <p:sp>
        <p:nvSpPr>
          <p:cNvPr id="18435" name="Rectangle 6"/>
          <p:cNvSpPr>
            <a:spLocks noGrp="1" noChangeArrowheads="1"/>
          </p:cNvSpPr>
          <p:nvPr>
            <p:ph sz="half" idx="1"/>
          </p:nvPr>
        </p:nvSpPr>
        <p:spPr>
          <a:xfrm>
            <a:off x="152400" y="838200"/>
            <a:ext cx="4267200" cy="5181600"/>
          </a:xfrm>
        </p:spPr>
        <p:txBody>
          <a:bodyPr/>
          <a:lstStyle/>
          <a:p>
            <a:pPr>
              <a:lnSpc>
                <a:spcPct val="90000"/>
              </a:lnSpc>
              <a:defRPr/>
            </a:pPr>
            <a:r>
              <a:rPr lang="en-US" sz="2600" dirty="0" smtClean="0"/>
              <a:t> </a:t>
            </a:r>
            <a:r>
              <a:rPr lang="en-US" sz="2600" dirty="0" smtClean="0">
                <a:solidFill>
                  <a:srgbClr val="FF0000"/>
                </a:solidFill>
              </a:rPr>
              <a:t>Session I</a:t>
            </a:r>
            <a:r>
              <a:rPr lang="en-US" sz="2600" dirty="0" smtClean="0"/>
              <a:t>	 </a:t>
            </a:r>
          </a:p>
          <a:p>
            <a:pPr marL="971550" lvl="1" indent="-514350">
              <a:lnSpc>
                <a:spcPct val="90000"/>
              </a:lnSpc>
              <a:buSzPct val="100000"/>
              <a:buFont typeface="Arial" charset="0"/>
              <a:buAutoNum type="alphaUcPeriod"/>
              <a:defRPr/>
            </a:pPr>
            <a:r>
              <a:rPr lang="en-US" sz="2600" dirty="0" smtClean="0"/>
              <a:t> Introduction to   </a:t>
            </a:r>
            <a:r>
              <a:rPr lang="en-US" sz="2600" i="1" dirty="0" smtClean="0"/>
              <a:t>Virtual </a:t>
            </a:r>
            <a:r>
              <a:rPr lang="en-US" sz="2600" dirty="0" smtClean="0"/>
              <a:t>Meetings</a:t>
            </a:r>
          </a:p>
          <a:p>
            <a:pPr marL="971550" lvl="1" indent="-514350">
              <a:lnSpc>
                <a:spcPct val="90000"/>
              </a:lnSpc>
              <a:buSzPct val="100000"/>
              <a:buFont typeface="Arial" charset="0"/>
              <a:buAutoNum type="alphaUcPeriod"/>
              <a:defRPr/>
            </a:pPr>
            <a:r>
              <a:rPr lang="en-US" sz="2600" dirty="0" smtClean="0"/>
              <a:t> </a:t>
            </a:r>
            <a:r>
              <a:rPr lang="en-US" sz="2600" i="1" dirty="0" smtClean="0"/>
              <a:t>Masterful</a:t>
            </a:r>
            <a:r>
              <a:rPr lang="en-US" sz="2600" dirty="0" smtClean="0"/>
              <a:t> Vision</a:t>
            </a:r>
          </a:p>
          <a:p>
            <a:pPr>
              <a:lnSpc>
                <a:spcPct val="90000"/>
              </a:lnSpc>
              <a:defRPr/>
            </a:pPr>
            <a:r>
              <a:rPr lang="en-US" sz="2600" dirty="0" smtClean="0">
                <a:solidFill>
                  <a:srgbClr val="FF0000"/>
                </a:solidFill>
              </a:rPr>
              <a:t>Session II</a:t>
            </a:r>
          </a:p>
          <a:p>
            <a:pPr marL="971550" lvl="1" indent="-514350">
              <a:lnSpc>
                <a:spcPct val="90000"/>
              </a:lnSpc>
              <a:buSzPct val="100000"/>
              <a:buFont typeface="Wingdings" pitchFamily="2" charset="2"/>
              <a:buNone/>
              <a:defRPr/>
            </a:pPr>
            <a:r>
              <a:rPr lang="en-US" sz="2600" dirty="0" smtClean="0"/>
              <a:t>C. </a:t>
            </a:r>
            <a:r>
              <a:rPr lang="en-US" sz="2600" i="1" dirty="0" smtClean="0"/>
              <a:t>Masterful</a:t>
            </a:r>
            <a:r>
              <a:rPr lang="en-US" sz="2600" dirty="0" smtClean="0"/>
              <a:t>  Preparation</a:t>
            </a:r>
          </a:p>
          <a:p>
            <a:pPr marL="971550" lvl="1" indent="-514350">
              <a:lnSpc>
                <a:spcPct val="90000"/>
              </a:lnSpc>
              <a:buSzPct val="100000"/>
              <a:buFont typeface="Wingdings" pitchFamily="2" charset="2"/>
              <a:buNone/>
              <a:defRPr/>
            </a:pPr>
            <a:r>
              <a:rPr lang="en-US" sz="2600" dirty="0" smtClean="0"/>
              <a:t>D. </a:t>
            </a:r>
            <a:r>
              <a:rPr lang="en-US" sz="2600" i="1" dirty="0" smtClean="0"/>
              <a:t>Masterful</a:t>
            </a:r>
            <a:r>
              <a:rPr lang="en-US" sz="2600" dirty="0" smtClean="0"/>
              <a:t> Starting</a:t>
            </a:r>
          </a:p>
          <a:p>
            <a:pPr>
              <a:lnSpc>
                <a:spcPct val="90000"/>
              </a:lnSpc>
              <a:defRPr/>
            </a:pPr>
            <a:r>
              <a:rPr lang="en-US" sz="2600" dirty="0" smtClean="0">
                <a:solidFill>
                  <a:srgbClr val="FF0000"/>
                </a:solidFill>
              </a:rPr>
              <a:t>Session III</a:t>
            </a:r>
          </a:p>
          <a:p>
            <a:pPr marL="971550" lvl="1" indent="-514350">
              <a:lnSpc>
                <a:spcPct val="90000"/>
              </a:lnSpc>
              <a:buSzPct val="100000"/>
              <a:buFont typeface="Wingdings" pitchFamily="2" charset="2"/>
              <a:buNone/>
              <a:defRPr/>
            </a:pPr>
            <a:r>
              <a:rPr lang="en-US" sz="2600" dirty="0" smtClean="0"/>
              <a:t>E. </a:t>
            </a:r>
            <a:r>
              <a:rPr lang="en-US" sz="2600" i="1" dirty="0" smtClean="0"/>
              <a:t>Masterful</a:t>
            </a:r>
            <a:r>
              <a:rPr lang="en-US" sz="2600" dirty="0" smtClean="0"/>
              <a:t>  Executing</a:t>
            </a:r>
          </a:p>
          <a:p>
            <a:pPr marL="971550" lvl="1" indent="-514350">
              <a:lnSpc>
                <a:spcPct val="90000"/>
              </a:lnSpc>
              <a:buSzPct val="100000"/>
              <a:buFont typeface="Wingdings" pitchFamily="2" charset="2"/>
              <a:buNone/>
              <a:defRPr/>
            </a:pPr>
            <a:r>
              <a:rPr lang="en-US" sz="2600" dirty="0" smtClean="0"/>
              <a:t>F. </a:t>
            </a:r>
            <a:r>
              <a:rPr lang="en-US" sz="2600" i="1" dirty="0" smtClean="0"/>
              <a:t>Masterful</a:t>
            </a:r>
            <a:r>
              <a:rPr lang="en-US" sz="2600" dirty="0" smtClean="0"/>
              <a:t> Info Gathering</a:t>
            </a:r>
          </a:p>
          <a:p>
            <a:pPr marL="971550" lvl="1" indent="-514350">
              <a:lnSpc>
                <a:spcPct val="90000"/>
              </a:lnSpc>
              <a:buSzPct val="100000"/>
              <a:buFont typeface="Wingdings" pitchFamily="2" charset="2"/>
              <a:buNone/>
              <a:defRPr/>
            </a:pPr>
            <a:endParaRPr lang="en-US" dirty="0" smtClean="0"/>
          </a:p>
          <a:p>
            <a:pPr marL="571500" indent="-514350">
              <a:lnSpc>
                <a:spcPct val="90000"/>
              </a:lnSpc>
              <a:buSzPct val="100000"/>
              <a:buFont typeface="Arial" charset="0"/>
              <a:buAutoNum type="alphaUcPeriod"/>
              <a:defRPr/>
            </a:pPr>
            <a:endParaRPr lang="en-US" sz="3200" dirty="0" smtClean="0"/>
          </a:p>
        </p:txBody>
      </p:sp>
      <p:sp>
        <p:nvSpPr>
          <p:cNvPr id="21508" name="Content Placeholder 5"/>
          <p:cNvSpPr>
            <a:spLocks noGrp="1"/>
          </p:cNvSpPr>
          <p:nvPr>
            <p:ph sz="half" idx="2"/>
          </p:nvPr>
        </p:nvSpPr>
        <p:spPr>
          <a:xfrm>
            <a:off x="4495800" y="914400"/>
            <a:ext cx="4419600" cy="5181600"/>
          </a:xfrm>
        </p:spPr>
        <p:txBody>
          <a:bodyPr/>
          <a:lstStyle/>
          <a:p>
            <a:pPr>
              <a:lnSpc>
                <a:spcPct val="90000"/>
              </a:lnSpc>
            </a:pPr>
            <a:r>
              <a:rPr lang="en-US" sz="2600" dirty="0" smtClean="0">
                <a:solidFill>
                  <a:srgbClr val="FF0000"/>
                </a:solidFill>
              </a:rPr>
              <a:t>Session IV</a:t>
            </a:r>
          </a:p>
          <a:p>
            <a:pPr marL="971550" lvl="1" indent="-514350">
              <a:lnSpc>
                <a:spcPct val="90000"/>
              </a:lnSpc>
              <a:buSzPct val="100000"/>
              <a:buFont typeface="Wingdings" pitchFamily="2" charset="2"/>
              <a:buNone/>
            </a:pPr>
            <a:r>
              <a:rPr lang="en-US" sz="2600" dirty="0" smtClean="0"/>
              <a:t>G. </a:t>
            </a:r>
            <a:r>
              <a:rPr lang="en-US" sz="2600" i="1" dirty="0" smtClean="0"/>
              <a:t>Masterful </a:t>
            </a:r>
            <a:r>
              <a:rPr lang="en-US" sz="2600" dirty="0" smtClean="0"/>
              <a:t>Close</a:t>
            </a:r>
            <a:endParaRPr lang="en-US" sz="2600" i="1" dirty="0" smtClean="0"/>
          </a:p>
          <a:p>
            <a:pPr marL="971550" lvl="1" indent="-514350">
              <a:lnSpc>
                <a:spcPct val="90000"/>
              </a:lnSpc>
              <a:buSzPct val="100000"/>
              <a:buFont typeface="Wingdings" pitchFamily="2" charset="2"/>
              <a:buNone/>
            </a:pPr>
            <a:r>
              <a:rPr lang="en-US" sz="2600" dirty="0" smtClean="0"/>
              <a:t>H. What if there is Dysfunction?</a:t>
            </a:r>
          </a:p>
          <a:p>
            <a:pPr>
              <a:lnSpc>
                <a:spcPct val="90000"/>
              </a:lnSpc>
            </a:pPr>
            <a:r>
              <a:rPr lang="en-US" sz="2600" dirty="0" smtClean="0">
                <a:solidFill>
                  <a:srgbClr val="FF0000"/>
                </a:solidFill>
              </a:rPr>
              <a:t>Session V</a:t>
            </a:r>
          </a:p>
          <a:p>
            <a:pPr marL="971550" lvl="1" indent="-514350">
              <a:lnSpc>
                <a:spcPct val="90000"/>
              </a:lnSpc>
              <a:buSzPct val="100000"/>
              <a:buFont typeface="Arial" charset="0"/>
              <a:buAutoNum type="alphaUcPeriod" startAt="9"/>
            </a:pPr>
            <a:r>
              <a:rPr lang="en-US" sz="2600" dirty="0" smtClean="0"/>
              <a:t>What if there is Disagreement?</a:t>
            </a:r>
          </a:p>
          <a:p>
            <a:pPr marL="971550" lvl="1" indent="-514350">
              <a:lnSpc>
                <a:spcPct val="90000"/>
              </a:lnSpc>
              <a:buSzPct val="100000"/>
              <a:buFont typeface="Arial" charset="0"/>
              <a:buAutoNum type="alphaUcPeriod" startAt="9"/>
            </a:pPr>
            <a:r>
              <a:rPr lang="en-US" sz="2600" dirty="0" smtClean="0"/>
              <a:t>What if Live Meeting is Used?</a:t>
            </a:r>
          </a:p>
          <a:p>
            <a:pPr marL="971550" lvl="1" indent="-514350">
              <a:lnSpc>
                <a:spcPct val="90000"/>
              </a:lnSpc>
              <a:buSzPct val="100000"/>
              <a:buFont typeface="Arial" charset="0"/>
              <a:buAutoNum type="alphaUcPeriod" startAt="9"/>
            </a:pPr>
            <a:r>
              <a:rPr lang="en-US" sz="2600" dirty="0" smtClean="0"/>
              <a:t>Next Steps</a:t>
            </a:r>
          </a:p>
        </p:txBody>
      </p:sp>
      <p:sp>
        <p:nvSpPr>
          <p:cNvPr id="21509" name="Footer Placeholder 3"/>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21510" name="Slide Number Placeholder 4"/>
          <p:cNvSpPr>
            <a:spLocks noGrp="1"/>
          </p:cNvSpPr>
          <p:nvPr>
            <p:ph type="sldNum" sz="quarter" idx="11"/>
          </p:nvPr>
        </p:nvSpPr>
        <p:spPr>
          <a:noFill/>
        </p:spPr>
        <p:txBody>
          <a:bodyPr/>
          <a:lstStyle/>
          <a:p>
            <a:fld id="{56B35540-1764-431E-82A7-A5E37487C829}" type="slidenum">
              <a:rPr lang="en-US" altLang="en-US" smtClean="0"/>
              <a:pPr/>
              <a:t>12</a:t>
            </a:fld>
            <a:endParaRPr lang="en-US" altLang="en-US" smtClean="0">
              <a:latin typeface="HelveticaNeue MediumExt"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22531" name="Slide Number Placeholder 4"/>
          <p:cNvSpPr>
            <a:spLocks noGrp="1"/>
          </p:cNvSpPr>
          <p:nvPr>
            <p:ph type="sldNum" sz="quarter" idx="11"/>
          </p:nvPr>
        </p:nvSpPr>
        <p:spPr>
          <a:noFill/>
        </p:spPr>
        <p:txBody>
          <a:bodyPr/>
          <a:lstStyle/>
          <a:p>
            <a:fld id="{569D2645-841B-47FD-BB5D-99DCF76C3AC8}" type="slidenum">
              <a:rPr lang="en-US" altLang="en-US" smtClean="0"/>
              <a:pPr/>
              <a:t>13</a:t>
            </a:fld>
            <a:endParaRPr lang="en-US" altLang="en-US" smtClean="0">
              <a:latin typeface="HelveticaNeue MediumExt" charset="0"/>
            </a:endParaRPr>
          </a:p>
        </p:txBody>
      </p:sp>
      <p:sp>
        <p:nvSpPr>
          <p:cNvPr id="22532" name="Rectangle 5"/>
          <p:cNvSpPr>
            <a:spLocks noGrp="1" noChangeArrowheads="1"/>
          </p:cNvSpPr>
          <p:nvPr>
            <p:ph type="title"/>
          </p:nvPr>
        </p:nvSpPr>
        <p:spPr/>
        <p:txBody>
          <a:bodyPr/>
          <a:lstStyle/>
          <a:p>
            <a:r>
              <a:rPr lang="en-US" smtClean="0"/>
              <a:t>A8. Today’s Session Agenda</a:t>
            </a:r>
          </a:p>
        </p:txBody>
      </p:sp>
      <p:sp>
        <p:nvSpPr>
          <p:cNvPr id="30725" name="Rectangle 6"/>
          <p:cNvSpPr>
            <a:spLocks noGrp="1" noChangeArrowheads="1"/>
          </p:cNvSpPr>
          <p:nvPr>
            <p:ph type="body" idx="1"/>
          </p:nvPr>
        </p:nvSpPr>
        <p:spPr>
          <a:xfrm>
            <a:off x="914400" y="1447800"/>
            <a:ext cx="7772400" cy="5105400"/>
          </a:xfrm>
        </p:spPr>
        <p:txBody>
          <a:bodyPr/>
          <a:lstStyle/>
          <a:p>
            <a:pPr marL="742950" indent="-742950">
              <a:lnSpc>
                <a:spcPct val="90000"/>
              </a:lnSpc>
              <a:buSzPct val="100000"/>
              <a:buFont typeface="+mj-lt"/>
              <a:buAutoNum type="alphaUcPeriod"/>
              <a:defRPr/>
            </a:pPr>
            <a:r>
              <a:rPr lang="en-US" sz="4000" dirty="0" smtClean="0"/>
              <a:t>Getting Started &amp; Live Meeting Feature Intro/Review</a:t>
            </a:r>
            <a:endParaRPr lang="en-US" sz="2400" dirty="0" smtClean="0"/>
          </a:p>
          <a:p>
            <a:pPr marL="742950" indent="-742950">
              <a:lnSpc>
                <a:spcPct val="90000"/>
              </a:lnSpc>
              <a:buSzPct val="100000"/>
              <a:buFont typeface="+mj-lt"/>
              <a:buAutoNum type="alphaUcPeriod"/>
              <a:defRPr/>
            </a:pPr>
            <a:r>
              <a:rPr lang="en-US" sz="4000" dirty="0" smtClean="0"/>
              <a:t>The </a:t>
            </a:r>
            <a:r>
              <a:rPr lang="en-US" sz="4000" i="1" dirty="0" smtClean="0"/>
              <a:t>Masterful</a:t>
            </a:r>
            <a:r>
              <a:rPr lang="en-US" sz="4000" dirty="0" smtClean="0"/>
              <a:t> Meeting Vision</a:t>
            </a:r>
          </a:p>
          <a:p>
            <a:pPr marL="742950" indent="-742950">
              <a:lnSpc>
                <a:spcPct val="90000"/>
              </a:lnSpc>
              <a:buSzPct val="100000"/>
              <a:buFont typeface="+mj-lt"/>
              <a:buAutoNum type="alphaUcPeriod"/>
              <a:defRPr/>
            </a:pPr>
            <a:r>
              <a:rPr lang="en-US" sz="4000" dirty="0" smtClean="0"/>
              <a:t>Question &amp; Answer</a:t>
            </a:r>
          </a:p>
          <a:p>
            <a:pPr marL="742950" indent="-742950">
              <a:lnSpc>
                <a:spcPct val="90000"/>
              </a:lnSpc>
              <a:buSzPct val="100000"/>
              <a:buFont typeface="+mj-lt"/>
              <a:buAutoNum type="alphaUcPeriod"/>
              <a:defRPr/>
            </a:pPr>
            <a:r>
              <a:rPr lang="en-US" sz="4000" dirty="0" smtClean="0"/>
              <a:t>Review &amp; Close</a:t>
            </a:r>
          </a:p>
          <a:p>
            <a:pPr>
              <a:lnSpc>
                <a:spcPct val="90000"/>
              </a:lnSpc>
              <a:buFont typeface="Wingdings" pitchFamily="2" charset="2"/>
              <a:buNone/>
              <a:defRPr/>
            </a:pPr>
            <a:r>
              <a:rPr lang="en-US" sz="6000" dirty="0" smtClean="0">
                <a:solidFill>
                  <a:schemeClr val="hlink"/>
                </a:solidFill>
                <a:latin typeface="Times New Roman" pitchFamily="18" charset="0"/>
                <a:sym typeface="Symbol" pitchFamily="18" charset="2"/>
              </a:rPr>
              <a:t> </a:t>
            </a:r>
            <a:endParaRPr lang="en-US" sz="6000" dirty="0" smtClean="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23555" name="Slide Number Placeholder 4"/>
          <p:cNvSpPr>
            <a:spLocks noGrp="1"/>
          </p:cNvSpPr>
          <p:nvPr>
            <p:ph type="sldNum" sz="quarter" idx="11"/>
          </p:nvPr>
        </p:nvSpPr>
        <p:spPr>
          <a:noFill/>
        </p:spPr>
        <p:txBody>
          <a:bodyPr/>
          <a:lstStyle/>
          <a:p>
            <a:fld id="{4ECA5A59-AC55-42D3-9EB1-9A8606CCBBF6}" type="slidenum">
              <a:rPr lang="en-US" altLang="en-US" smtClean="0"/>
              <a:pPr/>
              <a:t>14</a:t>
            </a:fld>
            <a:endParaRPr lang="en-US" altLang="en-US" smtClean="0">
              <a:latin typeface="HelveticaNeue MediumExt" charset="0"/>
            </a:endParaRPr>
          </a:p>
        </p:txBody>
      </p:sp>
      <p:sp>
        <p:nvSpPr>
          <p:cNvPr id="23556" name="Rectangle 2"/>
          <p:cNvSpPr>
            <a:spLocks noGrp="1" noChangeArrowheads="1"/>
          </p:cNvSpPr>
          <p:nvPr>
            <p:ph type="title"/>
          </p:nvPr>
        </p:nvSpPr>
        <p:spPr/>
        <p:txBody>
          <a:bodyPr/>
          <a:lstStyle/>
          <a:p>
            <a:pPr eaLnBrk="1" hangingPunct="1"/>
            <a:r>
              <a:rPr lang="en-US" smtClean="0"/>
              <a:t>A9. Ground Rules</a:t>
            </a:r>
          </a:p>
        </p:txBody>
      </p:sp>
      <p:sp>
        <p:nvSpPr>
          <p:cNvPr id="23557" name="Text Box 4"/>
          <p:cNvSpPr>
            <a:spLocks noGrp="1" noChangeArrowheads="1"/>
          </p:cNvSpPr>
          <p:nvPr>
            <p:ph type="body" idx="1"/>
          </p:nvPr>
        </p:nvSpPr>
        <p:spPr>
          <a:xfrm>
            <a:off x="762000" y="838200"/>
            <a:ext cx="7772400" cy="5181600"/>
          </a:xfrm>
          <a:noFill/>
        </p:spPr>
        <p:txBody>
          <a:bodyPr/>
          <a:lstStyle/>
          <a:p>
            <a:pPr marL="463550" indent="-463550" eaLnBrk="1" hangingPunct="1"/>
            <a:r>
              <a:rPr lang="en-US" sz="3800" smtClean="0"/>
              <a:t>Focus</a:t>
            </a:r>
          </a:p>
          <a:p>
            <a:pPr marL="463550" indent="-463550" eaLnBrk="1" hangingPunct="1"/>
            <a:r>
              <a:rPr lang="en-US" sz="3800" smtClean="0"/>
              <a:t>Questions at anytime</a:t>
            </a:r>
          </a:p>
          <a:p>
            <a:pPr marL="463550" indent="-463550" eaLnBrk="1" hangingPunct="1"/>
            <a:r>
              <a:rPr lang="en-US" sz="3800" smtClean="0"/>
              <a:t>Round robins/mini round robins</a:t>
            </a:r>
          </a:p>
          <a:p>
            <a:pPr marL="463550" indent="-463550" eaLnBrk="1" hangingPunct="1"/>
            <a:r>
              <a:rPr lang="en-US" sz="3800" smtClean="0"/>
              <a:t>Start/end on time</a:t>
            </a:r>
          </a:p>
          <a:p>
            <a:pPr marL="463550" indent="-463550" eaLnBrk="1" hangingPunct="1"/>
            <a:r>
              <a:rPr lang="en-US" sz="3800" smtClean="0"/>
              <a:t>Announce yourself each time you speak</a:t>
            </a:r>
          </a:p>
          <a:p>
            <a:pPr marL="463550" indent="-463550" eaLnBrk="1" hangingPunct="1"/>
            <a:r>
              <a:rPr lang="en-US" sz="3800" smtClean="0"/>
              <a:t>Be here!</a:t>
            </a:r>
          </a:p>
        </p:txBody>
      </p:sp>
      <p:sp>
        <p:nvSpPr>
          <p:cNvPr id="23558" name="Text Box 5"/>
          <p:cNvSpPr txBox="1">
            <a:spLocks noChangeArrowheads="1"/>
          </p:cNvSpPr>
          <p:nvPr/>
        </p:nvSpPr>
        <p:spPr bwMode="auto">
          <a:xfrm>
            <a:off x="8696325" y="4495800"/>
            <a:ext cx="285750" cy="457200"/>
          </a:xfrm>
          <a:prstGeom prst="rect">
            <a:avLst/>
          </a:prstGeom>
          <a:noFill/>
          <a:ln w="9525" algn="ctr">
            <a:noFill/>
            <a:miter lim="800000"/>
            <a:headEnd/>
            <a:tailEnd/>
          </a:ln>
        </p:spPr>
        <p:txBody>
          <a:bodyPr wrap="none" anchor="b">
            <a:spAutoFit/>
          </a:bodyPr>
          <a:lstStyle/>
          <a:p>
            <a:r>
              <a:rPr lang="en-US">
                <a:solidFill>
                  <a:srgbClr val="CCCCFF"/>
                </a:solidFill>
              </a:rPr>
              <a:t>-</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24579" name="Slide Number Placeholder 4"/>
          <p:cNvSpPr>
            <a:spLocks noGrp="1"/>
          </p:cNvSpPr>
          <p:nvPr>
            <p:ph type="sldNum" sz="quarter" idx="11"/>
          </p:nvPr>
        </p:nvSpPr>
        <p:spPr>
          <a:noFill/>
        </p:spPr>
        <p:txBody>
          <a:bodyPr/>
          <a:lstStyle/>
          <a:p>
            <a:fld id="{0EAAF034-0BC5-4625-8DB6-764C2F505D4E}" type="slidenum">
              <a:rPr lang="en-US" altLang="en-US" smtClean="0"/>
              <a:pPr/>
              <a:t>15</a:t>
            </a:fld>
            <a:endParaRPr lang="en-US" altLang="en-US" smtClean="0">
              <a:latin typeface="HelveticaNeue MediumExt" charset="0"/>
            </a:endParaRPr>
          </a:p>
        </p:txBody>
      </p:sp>
      <p:sp>
        <p:nvSpPr>
          <p:cNvPr id="24580" name="Rectangle 5"/>
          <p:cNvSpPr>
            <a:spLocks noGrp="1" noChangeArrowheads="1"/>
          </p:cNvSpPr>
          <p:nvPr>
            <p:ph type="title"/>
          </p:nvPr>
        </p:nvSpPr>
        <p:spPr/>
        <p:txBody>
          <a:bodyPr/>
          <a:lstStyle/>
          <a:p>
            <a:r>
              <a:rPr lang="en-US" smtClean="0"/>
              <a:t>Checkpoint </a:t>
            </a:r>
          </a:p>
        </p:txBody>
      </p:sp>
      <p:sp>
        <p:nvSpPr>
          <p:cNvPr id="30725" name="Rectangle 6"/>
          <p:cNvSpPr>
            <a:spLocks noGrp="1" noChangeArrowheads="1"/>
          </p:cNvSpPr>
          <p:nvPr>
            <p:ph type="body" idx="1"/>
          </p:nvPr>
        </p:nvSpPr>
        <p:spPr>
          <a:xfrm>
            <a:off x="914400" y="1447800"/>
            <a:ext cx="7772400" cy="5105400"/>
          </a:xfrm>
        </p:spPr>
        <p:txBody>
          <a:bodyPr/>
          <a:lstStyle/>
          <a:p>
            <a:pPr marL="742950" indent="-742950">
              <a:lnSpc>
                <a:spcPct val="90000"/>
              </a:lnSpc>
              <a:buSzPct val="100000"/>
              <a:buFont typeface="+mj-lt"/>
              <a:buAutoNum type="alphaUcPeriod"/>
              <a:defRPr/>
            </a:pPr>
            <a:r>
              <a:rPr lang="en-US" sz="4000" dirty="0" smtClean="0"/>
              <a:t>Getting Started &amp; Live Meeting Feature Intro/Review</a:t>
            </a:r>
            <a:endParaRPr lang="en-US" sz="2400" dirty="0" smtClean="0"/>
          </a:p>
          <a:p>
            <a:pPr marL="742950" indent="-742950">
              <a:lnSpc>
                <a:spcPct val="90000"/>
              </a:lnSpc>
              <a:buSzPct val="100000"/>
              <a:buFont typeface="+mj-lt"/>
              <a:buAutoNum type="alphaUcPeriod"/>
              <a:defRPr/>
            </a:pPr>
            <a:r>
              <a:rPr lang="en-US" sz="4000" dirty="0" smtClean="0"/>
              <a:t>The </a:t>
            </a:r>
            <a:r>
              <a:rPr lang="en-US" sz="4000" i="1" dirty="0" smtClean="0"/>
              <a:t>Masterful</a:t>
            </a:r>
            <a:r>
              <a:rPr lang="en-US" sz="4000" dirty="0" smtClean="0"/>
              <a:t> Meeting Vision</a:t>
            </a:r>
          </a:p>
          <a:p>
            <a:pPr marL="742950" indent="-742950">
              <a:lnSpc>
                <a:spcPct val="90000"/>
              </a:lnSpc>
              <a:buSzPct val="100000"/>
              <a:buFont typeface="+mj-lt"/>
              <a:buAutoNum type="alphaUcPeriod"/>
              <a:defRPr/>
            </a:pPr>
            <a:r>
              <a:rPr lang="en-US" sz="4000" dirty="0" smtClean="0"/>
              <a:t>Question &amp; Answer</a:t>
            </a:r>
          </a:p>
          <a:p>
            <a:pPr marL="742950" indent="-742950">
              <a:lnSpc>
                <a:spcPct val="90000"/>
              </a:lnSpc>
              <a:buSzPct val="100000"/>
              <a:buFont typeface="+mj-lt"/>
              <a:buAutoNum type="alphaUcPeriod"/>
              <a:defRPr/>
            </a:pPr>
            <a:r>
              <a:rPr lang="en-US" sz="4000" dirty="0" smtClean="0"/>
              <a:t>Review &amp; Close</a:t>
            </a:r>
          </a:p>
          <a:p>
            <a:pPr>
              <a:lnSpc>
                <a:spcPct val="90000"/>
              </a:lnSpc>
              <a:buFont typeface="Wingdings" pitchFamily="2" charset="2"/>
              <a:buNone/>
              <a:defRPr/>
            </a:pPr>
            <a:r>
              <a:rPr lang="en-US" sz="6000" dirty="0" smtClean="0">
                <a:solidFill>
                  <a:schemeClr val="hlink"/>
                </a:solidFill>
                <a:latin typeface="Times New Roman" pitchFamily="18" charset="0"/>
                <a:sym typeface="Symbol" pitchFamily="18" charset="2"/>
              </a:rPr>
              <a:t> </a:t>
            </a:r>
            <a:endParaRPr lang="en-US" sz="6000" dirty="0" smtClean="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altLang="en-US" smtClean="0"/>
              <a:t>Duplication prohibited without prior written consent of Leadership Strategies, Inc. Copyright 2009 Leadership Strategies, Inc.</a:t>
            </a:r>
          </a:p>
        </p:txBody>
      </p:sp>
      <p:sp>
        <p:nvSpPr>
          <p:cNvPr id="25603" name="Slide Number Placeholder 4"/>
          <p:cNvSpPr>
            <a:spLocks noGrp="1"/>
          </p:cNvSpPr>
          <p:nvPr>
            <p:ph type="sldNum" sz="quarter" idx="11"/>
          </p:nvPr>
        </p:nvSpPr>
        <p:spPr>
          <a:noFill/>
        </p:spPr>
        <p:txBody>
          <a:bodyPr/>
          <a:lstStyle/>
          <a:p>
            <a:fld id="{82D5BB5D-19F5-45CA-9FDA-383D23954F6F}" type="slidenum">
              <a:rPr lang="en-US" altLang="en-US" smtClean="0"/>
              <a:pPr/>
              <a:t>16</a:t>
            </a:fld>
            <a:endParaRPr lang="en-US" altLang="en-US" smtClean="0">
              <a:latin typeface="HelveticaNeue MediumExt" charset="0"/>
            </a:endParaRPr>
          </a:p>
        </p:txBody>
      </p:sp>
      <p:sp>
        <p:nvSpPr>
          <p:cNvPr id="25604" name="Rectangle 2"/>
          <p:cNvSpPr>
            <a:spLocks noGrp="1" noChangeArrowheads="1"/>
          </p:cNvSpPr>
          <p:nvPr>
            <p:ph type="title"/>
          </p:nvPr>
        </p:nvSpPr>
        <p:spPr/>
        <p:txBody>
          <a:bodyPr/>
          <a:lstStyle/>
          <a:p>
            <a:pPr eaLnBrk="1" hangingPunct="1"/>
            <a:r>
              <a:rPr lang="en-US" sz="4000" dirty="0" smtClean="0"/>
              <a:t>Poll #2: Live Meeting Experience</a:t>
            </a:r>
          </a:p>
        </p:txBody>
      </p:sp>
      <p:sp>
        <p:nvSpPr>
          <p:cNvPr id="25605" name="Rectangle 3"/>
          <p:cNvSpPr>
            <a:spLocks noGrp="1" noChangeArrowheads="1"/>
          </p:cNvSpPr>
          <p:nvPr>
            <p:ph type="body" idx="1"/>
          </p:nvPr>
        </p:nvSpPr>
        <p:spPr>
          <a:xfrm>
            <a:off x="381000" y="1158875"/>
            <a:ext cx="8229600" cy="1077913"/>
          </a:xfrm>
          <a:solidFill>
            <a:srgbClr val="CCFF33">
              <a:alpha val="25098"/>
            </a:srgbClr>
          </a:solidFill>
        </p:spPr>
        <p:txBody>
          <a:bodyPr>
            <a:spAutoFit/>
          </a:bodyPr>
          <a:lstStyle/>
          <a:p>
            <a:pPr marL="0" indent="0" eaLnBrk="1" hangingPunct="1">
              <a:buFont typeface="Wingdings" pitchFamily="2" charset="2"/>
              <a:buNone/>
            </a:pPr>
            <a:r>
              <a:rPr lang="en-US" smtClean="0"/>
              <a:t>Your experience/knowledge of Live Meeting software</a:t>
            </a:r>
          </a:p>
        </p:txBody>
      </p:sp>
      <p:sp>
        <p:nvSpPr>
          <p:cNvPr id="25606" name="Text Box 4"/>
          <p:cNvSpPr txBox="1">
            <a:spLocks noChangeArrowheads="1"/>
          </p:cNvSpPr>
          <p:nvPr/>
        </p:nvSpPr>
        <p:spPr bwMode="auto">
          <a:xfrm>
            <a:off x="8696325" y="5410200"/>
            <a:ext cx="285750" cy="457200"/>
          </a:xfrm>
          <a:prstGeom prst="rect">
            <a:avLst/>
          </a:prstGeom>
          <a:noFill/>
          <a:ln w="9525" algn="ctr">
            <a:noFill/>
            <a:miter lim="800000"/>
            <a:headEnd/>
            <a:tailEnd/>
          </a:ln>
        </p:spPr>
        <p:txBody>
          <a:bodyPr wrap="none" anchor="b">
            <a:spAutoFit/>
          </a:bodyPr>
          <a:lstStyle/>
          <a:p>
            <a:r>
              <a:rPr lang="en-US">
                <a:solidFill>
                  <a:srgbClr val="CCCCFF"/>
                </a:solidFill>
              </a:rPr>
              <a:t>-</a:t>
            </a:r>
          </a:p>
        </p:txBody>
      </p:sp>
      <p:sp>
        <p:nvSpPr>
          <p:cNvPr id="25607" name="Rectangle 5"/>
          <p:cNvSpPr>
            <a:spLocks noChangeArrowheads="1"/>
          </p:cNvSpPr>
          <p:nvPr/>
        </p:nvSpPr>
        <p:spPr bwMode="auto">
          <a:xfrm>
            <a:off x="838200" y="2286000"/>
            <a:ext cx="7772400" cy="4032250"/>
          </a:xfrm>
          <a:prstGeom prst="rect">
            <a:avLst/>
          </a:prstGeom>
          <a:noFill/>
          <a:ln w="9525">
            <a:noFill/>
            <a:miter lim="800000"/>
            <a:headEnd/>
            <a:tailEnd/>
          </a:ln>
        </p:spPr>
        <p:txBody>
          <a:bodyPr>
            <a:spAutoFit/>
          </a:bodyPr>
          <a:lstStyle/>
          <a:p>
            <a:pPr marL="342900" indent="-342900" algn="l">
              <a:spcBef>
                <a:spcPct val="50000"/>
              </a:spcBef>
              <a:buClr>
                <a:srgbClr val="99CC00"/>
              </a:buClr>
              <a:buSzPct val="75000"/>
              <a:buFont typeface="Wingdings" pitchFamily="2" charset="2"/>
              <a:buChar char="n"/>
            </a:pPr>
            <a:r>
              <a:rPr lang="en-US" sz="3200" b="0">
                <a:solidFill>
                  <a:srgbClr val="000066"/>
                </a:solidFill>
              </a:rPr>
              <a:t>None – have not used</a:t>
            </a:r>
          </a:p>
          <a:p>
            <a:pPr marL="342900" indent="-342900" algn="l">
              <a:spcBef>
                <a:spcPct val="50000"/>
              </a:spcBef>
              <a:buClr>
                <a:srgbClr val="99CC00"/>
              </a:buClr>
              <a:buSzPct val="75000"/>
              <a:buFont typeface="Wingdings" pitchFamily="2" charset="2"/>
              <a:buChar char="n"/>
            </a:pPr>
            <a:r>
              <a:rPr lang="en-US" sz="3200" b="0">
                <a:solidFill>
                  <a:srgbClr val="000066"/>
                </a:solidFill>
              </a:rPr>
              <a:t>Low – used very little</a:t>
            </a:r>
          </a:p>
          <a:p>
            <a:pPr marL="342900" indent="-342900" algn="l">
              <a:spcBef>
                <a:spcPct val="50000"/>
              </a:spcBef>
              <a:buClr>
                <a:srgbClr val="99CC00"/>
              </a:buClr>
              <a:buSzPct val="75000"/>
              <a:buFont typeface="Wingdings" pitchFamily="2" charset="2"/>
              <a:buChar char="n"/>
            </a:pPr>
            <a:r>
              <a:rPr lang="en-US" sz="3200" b="0">
                <a:solidFill>
                  <a:srgbClr val="000066"/>
                </a:solidFill>
              </a:rPr>
              <a:t>Medium – used only as attendee</a:t>
            </a:r>
          </a:p>
          <a:p>
            <a:pPr marL="342900" indent="-342900" algn="l">
              <a:spcBef>
                <a:spcPct val="50000"/>
              </a:spcBef>
              <a:buClr>
                <a:srgbClr val="99CC00"/>
              </a:buClr>
              <a:buSzPct val="75000"/>
              <a:buFont typeface="Wingdings" pitchFamily="2" charset="2"/>
              <a:buChar char="n"/>
            </a:pPr>
            <a:r>
              <a:rPr lang="en-US" sz="3200" b="0">
                <a:solidFill>
                  <a:srgbClr val="000066"/>
                </a:solidFill>
              </a:rPr>
              <a:t>High – used as presenter and attendee</a:t>
            </a:r>
          </a:p>
          <a:p>
            <a:pPr marL="342900" indent="-342900" algn="l">
              <a:spcBef>
                <a:spcPct val="50000"/>
              </a:spcBef>
              <a:buClr>
                <a:srgbClr val="99CC00"/>
              </a:buClr>
              <a:buSzPct val="75000"/>
              <a:buFont typeface="Wingdings" pitchFamily="2" charset="2"/>
              <a:buChar char="n"/>
            </a:pPr>
            <a:r>
              <a:rPr lang="en-US" sz="3200" b="0">
                <a:solidFill>
                  <a:srgbClr val="000066"/>
                </a:solidFill>
              </a:rPr>
              <a:t>Expert – power user; could train others on Live Meeting</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en-US" altLang="en-US" smtClean="0"/>
              <a:t>Copyright 2009 Leadership Strategies, Inc.-- Duplication Prohibited</a:t>
            </a:r>
          </a:p>
        </p:txBody>
      </p:sp>
      <p:sp>
        <p:nvSpPr>
          <p:cNvPr id="26627" name="Slide Number Placeholder 4"/>
          <p:cNvSpPr>
            <a:spLocks noGrp="1"/>
          </p:cNvSpPr>
          <p:nvPr>
            <p:ph type="sldNum" sz="quarter" idx="11"/>
          </p:nvPr>
        </p:nvSpPr>
        <p:spPr>
          <a:noFill/>
        </p:spPr>
        <p:txBody>
          <a:bodyPr/>
          <a:lstStyle/>
          <a:p>
            <a:fld id="{B61E12A8-6080-4E7D-A469-E40FCEC5AC1C}" type="slidenum">
              <a:rPr lang="en-US" altLang="en-US" smtClean="0"/>
              <a:pPr/>
              <a:t>17</a:t>
            </a:fld>
            <a:endParaRPr lang="en-US" altLang="en-US" smtClean="0">
              <a:latin typeface="HelveticaNeue MediumExt" charset="0"/>
            </a:endParaRPr>
          </a:p>
        </p:txBody>
      </p:sp>
      <p:sp>
        <p:nvSpPr>
          <p:cNvPr id="26628" name="Rectangle 2"/>
          <p:cNvSpPr>
            <a:spLocks noGrp="1" noChangeArrowheads="1"/>
          </p:cNvSpPr>
          <p:nvPr>
            <p:ph type="title"/>
          </p:nvPr>
        </p:nvSpPr>
        <p:spPr/>
        <p:txBody>
          <a:bodyPr/>
          <a:lstStyle/>
          <a:p>
            <a:pPr eaLnBrk="1" hangingPunct="1"/>
            <a:r>
              <a:rPr lang="en-US" smtClean="0"/>
              <a:t>Live Meeting Introduction</a:t>
            </a:r>
          </a:p>
        </p:txBody>
      </p:sp>
      <p:sp>
        <p:nvSpPr>
          <p:cNvPr id="26629" name="Text Box 4"/>
          <p:cNvSpPr>
            <a:spLocks noGrp="1" noChangeArrowheads="1"/>
          </p:cNvSpPr>
          <p:nvPr>
            <p:ph type="body" idx="1"/>
          </p:nvPr>
        </p:nvSpPr>
        <p:spPr>
          <a:xfrm>
            <a:off x="762000" y="914400"/>
            <a:ext cx="7772400" cy="5181600"/>
          </a:xfrm>
          <a:noFill/>
        </p:spPr>
        <p:txBody>
          <a:bodyPr/>
          <a:lstStyle/>
          <a:p>
            <a:pPr marL="463550" indent="-463550" eaLnBrk="1" hangingPunct="1"/>
            <a:r>
              <a:rPr lang="en-US" sz="3000" dirty="0" smtClean="0"/>
              <a:t>Live Meeting key feature review</a:t>
            </a:r>
          </a:p>
          <a:p>
            <a:pPr marL="463550" indent="-463550" eaLnBrk="1" hangingPunct="1"/>
            <a:r>
              <a:rPr lang="en-US" sz="3000" dirty="0" smtClean="0"/>
              <a:t>Consider how we can best use the tool to help us with our </a:t>
            </a:r>
            <a:r>
              <a:rPr lang="en-US" sz="3000" dirty="0" err="1" smtClean="0"/>
              <a:t>eMeetings</a:t>
            </a:r>
            <a:endParaRPr lang="en-US" sz="3000" dirty="0" smtClean="0"/>
          </a:p>
          <a:p>
            <a:pPr marL="463550" indent="-463550" eaLnBrk="1" hangingPunct="1"/>
            <a:r>
              <a:rPr lang="en-US" sz="3000" dirty="0" smtClean="0"/>
              <a:t>Introduce the features we will be using today </a:t>
            </a:r>
          </a:p>
          <a:p>
            <a:pPr marL="463550" indent="-463550" eaLnBrk="1" hangingPunct="1"/>
            <a:r>
              <a:rPr lang="en-US" sz="3000" dirty="0" smtClean="0"/>
              <a:t>Expand the use of the features over the course of the five sessions</a:t>
            </a:r>
          </a:p>
        </p:txBody>
      </p:sp>
      <p:sp>
        <p:nvSpPr>
          <p:cNvPr id="26630" name="Text Box 5"/>
          <p:cNvSpPr txBox="1">
            <a:spLocks noChangeArrowheads="1"/>
          </p:cNvSpPr>
          <p:nvPr/>
        </p:nvSpPr>
        <p:spPr bwMode="auto">
          <a:xfrm>
            <a:off x="8696325" y="4495800"/>
            <a:ext cx="285750" cy="457200"/>
          </a:xfrm>
          <a:prstGeom prst="rect">
            <a:avLst/>
          </a:prstGeom>
          <a:noFill/>
          <a:ln w="9525" algn="ctr">
            <a:noFill/>
            <a:miter lim="800000"/>
            <a:headEnd/>
            <a:tailEnd/>
          </a:ln>
        </p:spPr>
        <p:txBody>
          <a:bodyPr wrap="none" anchor="b">
            <a:spAutoFit/>
          </a:bodyPr>
          <a:lstStyle/>
          <a:p>
            <a:r>
              <a:rPr lang="en-US">
                <a:solidFill>
                  <a:srgbClr val="CCCCFF"/>
                </a:solidFill>
              </a:rPr>
              <a:t>-</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Live Meeting Feature Intro</a:t>
            </a:r>
          </a:p>
        </p:txBody>
      </p:sp>
      <p:sp>
        <p:nvSpPr>
          <p:cNvPr id="27651" name="Footer Placeholder 3"/>
          <p:cNvSpPr>
            <a:spLocks noGrp="1"/>
          </p:cNvSpPr>
          <p:nvPr>
            <p:ph type="ftr" sz="quarter" idx="10"/>
          </p:nvPr>
        </p:nvSpPr>
        <p:spPr>
          <a:noFill/>
        </p:spPr>
        <p:txBody>
          <a:bodyPr/>
          <a:lstStyle/>
          <a:p>
            <a:r>
              <a:rPr lang="en-US" altLang="en-US" smtClean="0"/>
              <a:t>© 2009 Leadership Strategies, Inc. Duplication prohibited without prior written consent of Leadership Strategies, Inc.</a:t>
            </a:r>
          </a:p>
        </p:txBody>
      </p:sp>
      <p:sp>
        <p:nvSpPr>
          <p:cNvPr id="27652" name="Slide Number Placeholder 4"/>
          <p:cNvSpPr>
            <a:spLocks noGrp="1"/>
          </p:cNvSpPr>
          <p:nvPr>
            <p:ph type="sldNum" sz="quarter" idx="11"/>
          </p:nvPr>
        </p:nvSpPr>
        <p:spPr>
          <a:noFill/>
        </p:spPr>
        <p:txBody>
          <a:bodyPr/>
          <a:lstStyle/>
          <a:p>
            <a:fld id="{4882014F-9733-429C-84DE-21A69A1FAB50}" type="slidenum">
              <a:rPr lang="en-US" altLang="en-US" smtClean="0"/>
              <a:pPr/>
              <a:t>18</a:t>
            </a:fld>
            <a:endParaRPr lang="en-US" altLang="en-US" smtClean="0">
              <a:latin typeface="HelveticaNeue MediumExt" charset="0"/>
            </a:endParaRPr>
          </a:p>
        </p:txBody>
      </p:sp>
      <p:pic>
        <p:nvPicPr>
          <p:cNvPr id="27653" name="Picture 2"/>
          <p:cNvPicPr>
            <a:picLocks noGrp="1" noChangeAspect="1" noChangeArrowheads="1"/>
          </p:cNvPicPr>
          <p:nvPr>
            <p:ph idx="1"/>
          </p:nvPr>
        </p:nvPicPr>
        <p:blipFill>
          <a:blip r:embed="rId3" cstate="print"/>
          <a:srcRect/>
          <a:stretch>
            <a:fillRect/>
          </a:stretch>
        </p:blipFill>
        <p:spPr>
          <a:xfrm>
            <a:off x="411163" y="914400"/>
            <a:ext cx="8428037" cy="5267325"/>
          </a:xfrm>
          <a:noFill/>
        </p:spPr>
      </p:pic>
      <p:sp>
        <p:nvSpPr>
          <p:cNvPr id="27654" name="TextBox 6"/>
          <p:cNvSpPr txBox="1">
            <a:spLocks noChangeArrowheads="1"/>
          </p:cNvSpPr>
          <p:nvPr/>
        </p:nvSpPr>
        <p:spPr bwMode="auto">
          <a:xfrm>
            <a:off x="904875" y="3048000"/>
            <a:ext cx="5561013" cy="1323975"/>
          </a:xfrm>
          <a:prstGeom prst="rect">
            <a:avLst/>
          </a:prstGeom>
          <a:noFill/>
          <a:ln w="9525">
            <a:solidFill>
              <a:schemeClr val="bg1"/>
            </a:solidFill>
            <a:miter lim="800000"/>
            <a:headEnd/>
            <a:tailEnd/>
          </a:ln>
        </p:spPr>
        <p:txBody>
          <a:bodyPr wrap="none">
            <a:spAutoFit/>
          </a:bodyPr>
          <a:lstStyle/>
          <a:p>
            <a:pPr algn="l"/>
            <a:r>
              <a:rPr lang="en-US" sz="1600">
                <a:solidFill>
                  <a:schemeClr val="bg1"/>
                </a:solidFill>
              </a:rPr>
              <a:t>The Feedback feature allows you (the participant) to let</a:t>
            </a:r>
          </a:p>
          <a:p>
            <a:pPr algn="l"/>
            <a:r>
              <a:rPr lang="en-US" sz="1600">
                <a:solidFill>
                  <a:schemeClr val="bg1"/>
                </a:solidFill>
              </a:rPr>
              <a:t>the Meeting Leader/Presenter know the “status”</a:t>
            </a:r>
          </a:p>
          <a:p>
            <a:pPr algn="l"/>
            <a:r>
              <a:rPr lang="en-US" sz="1600">
                <a:solidFill>
                  <a:schemeClr val="bg1"/>
                </a:solidFill>
              </a:rPr>
              <a:t>of each Attendee</a:t>
            </a:r>
          </a:p>
          <a:p>
            <a:pPr algn="l"/>
            <a:r>
              <a:rPr lang="en-US" sz="1600">
                <a:solidFill>
                  <a:schemeClr val="bg1"/>
                </a:solidFill>
              </a:rPr>
              <a:t>Please do keep us appraised of any issues</a:t>
            </a:r>
          </a:p>
          <a:p>
            <a:pPr algn="l"/>
            <a:r>
              <a:rPr lang="en-US" sz="1600">
                <a:solidFill>
                  <a:schemeClr val="bg1"/>
                </a:solidFill>
              </a:rPr>
              <a:t>you may be having by using this feature</a:t>
            </a:r>
          </a:p>
        </p:txBody>
      </p:sp>
      <p:cxnSp>
        <p:nvCxnSpPr>
          <p:cNvPr id="27655" name="Straight Arrow Connector 15"/>
          <p:cNvCxnSpPr>
            <a:cxnSpLocks noChangeShapeType="1"/>
          </p:cNvCxnSpPr>
          <p:nvPr/>
        </p:nvCxnSpPr>
        <p:spPr bwMode="auto">
          <a:xfrm flipV="1">
            <a:off x="5562600" y="2133600"/>
            <a:ext cx="1828800" cy="914400"/>
          </a:xfrm>
          <a:prstGeom prst="straightConnector1">
            <a:avLst/>
          </a:prstGeom>
          <a:noFill/>
          <a:ln w="9525" algn="ctr">
            <a:solidFill>
              <a:schemeClr val="bg1"/>
            </a:solidFill>
            <a:miter lim="800000"/>
            <a:headEnd/>
            <a:tailEnd type="arrow" w="med" len="med"/>
          </a:ln>
        </p:spPr>
      </p:cxn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Live Meeting Feature Intro</a:t>
            </a:r>
          </a:p>
        </p:txBody>
      </p:sp>
      <p:sp>
        <p:nvSpPr>
          <p:cNvPr id="28675" name="Footer Placeholder 3"/>
          <p:cNvSpPr>
            <a:spLocks noGrp="1"/>
          </p:cNvSpPr>
          <p:nvPr>
            <p:ph type="ftr" sz="quarter" idx="10"/>
          </p:nvPr>
        </p:nvSpPr>
        <p:spPr>
          <a:noFill/>
        </p:spPr>
        <p:txBody>
          <a:bodyPr/>
          <a:lstStyle/>
          <a:p>
            <a:r>
              <a:rPr lang="en-US" altLang="en-US" smtClean="0"/>
              <a:t>© 2009 Leadership Strategies, Inc. Duplication prohibited without prior written consent of Leadership Strategies, Inc.</a:t>
            </a:r>
          </a:p>
        </p:txBody>
      </p:sp>
      <p:sp>
        <p:nvSpPr>
          <p:cNvPr id="28676" name="Slide Number Placeholder 4"/>
          <p:cNvSpPr>
            <a:spLocks noGrp="1"/>
          </p:cNvSpPr>
          <p:nvPr>
            <p:ph type="sldNum" sz="quarter" idx="11"/>
          </p:nvPr>
        </p:nvSpPr>
        <p:spPr>
          <a:noFill/>
        </p:spPr>
        <p:txBody>
          <a:bodyPr/>
          <a:lstStyle/>
          <a:p>
            <a:fld id="{39263F58-F176-46AD-8772-7380473E990E}" type="slidenum">
              <a:rPr lang="en-US" altLang="en-US" smtClean="0"/>
              <a:pPr/>
              <a:t>19</a:t>
            </a:fld>
            <a:endParaRPr lang="en-US" altLang="en-US" smtClean="0">
              <a:latin typeface="HelveticaNeue MediumExt" charset="0"/>
            </a:endParaRPr>
          </a:p>
        </p:txBody>
      </p:sp>
      <p:pic>
        <p:nvPicPr>
          <p:cNvPr id="28677" name="Picture 2"/>
          <p:cNvPicPr>
            <a:picLocks noGrp="1" noChangeAspect="1" noChangeArrowheads="1"/>
          </p:cNvPicPr>
          <p:nvPr>
            <p:ph idx="1"/>
          </p:nvPr>
        </p:nvPicPr>
        <p:blipFill>
          <a:blip r:embed="rId3" cstate="print"/>
          <a:srcRect/>
          <a:stretch>
            <a:fillRect/>
          </a:stretch>
        </p:blipFill>
        <p:spPr>
          <a:xfrm>
            <a:off x="503238" y="990600"/>
            <a:ext cx="8412162" cy="5257800"/>
          </a:xfrm>
          <a:noFill/>
          <a:ln cap="flat" algn="ctr">
            <a:solidFill>
              <a:schemeClr val="bg1"/>
            </a:solidFill>
            <a:headEnd type="none" w="med" len="med"/>
            <a:tailEnd type="none" w="med" len="med"/>
          </a:ln>
        </p:spPr>
      </p:pic>
      <p:sp>
        <p:nvSpPr>
          <p:cNvPr id="28678" name="TextBox 6"/>
          <p:cNvSpPr txBox="1">
            <a:spLocks noChangeArrowheads="1"/>
          </p:cNvSpPr>
          <p:nvPr/>
        </p:nvSpPr>
        <p:spPr bwMode="auto">
          <a:xfrm>
            <a:off x="3862388" y="2579688"/>
            <a:ext cx="3186112" cy="1077912"/>
          </a:xfrm>
          <a:prstGeom prst="rect">
            <a:avLst/>
          </a:prstGeom>
          <a:noFill/>
          <a:ln w="9525">
            <a:solidFill>
              <a:schemeClr val="bg1"/>
            </a:solidFill>
            <a:miter lim="800000"/>
            <a:headEnd/>
            <a:tailEnd/>
          </a:ln>
        </p:spPr>
        <p:txBody>
          <a:bodyPr wrap="none">
            <a:spAutoFit/>
          </a:bodyPr>
          <a:lstStyle/>
          <a:p>
            <a:pPr algn="l"/>
            <a:r>
              <a:rPr lang="en-US" sz="1600">
                <a:solidFill>
                  <a:schemeClr val="bg1"/>
                </a:solidFill>
              </a:rPr>
              <a:t>Note when the Feedback is</a:t>
            </a:r>
          </a:p>
          <a:p>
            <a:pPr algn="l"/>
            <a:r>
              <a:rPr lang="en-US" sz="1600">
                <a:solidFill>
                  <a:schemeClr val="bg1"/>
                </a:solidFill>
              </a:rPr>
              <a:t>changed to “Slow down” (1) or</a:t>
            </a:r>
          </a:p>
          <a:p>
            <a:pPr algn="l"/>
            <a:r>
              <a:rPr lang="en-US" sz="1600">
                <a:solidFill>
                  <a:schemeClr val="bg1"/>
                </a:solidFill>
              </a:rPr>
              <a:t>“yellow,” how that is reflected</a:t>
            </a:r>
          </a:p>
          <a:p>
            <a:pPr algn="l"/>
            <a:r>
              <a:rPr lang="en-US" sz="1600">
                <a:solidFill>
                  <a:schemeClr val="bg1"/>
                </a:solidFill>
              </a:rPr>
              <a:t>in the Attendee panel (2)</a:t>
            </a:r>
          </a:p>
        </p:txBody>
      </p:sp>
      <p:cxnSp>
        <p:nvCxnSpPr>
          <p:cNvPr id="28679" name="Straight Arrow Connector 8"/>
          <p:cNvCxnSpPr>
            <a:cxnSpLocks noChangeShapeType="1"/>
          </p:cNvCxnSpPr>
          <p:nvPr/>
        </p:nvCxnSpPr>
        <p:spPr bwMode="auto">
          <a:xfrm rot="5400000" flipH="1" flipV="1">
            <a:off x="6972300" y="1638300"/>
            <a:ext cx="1066800" cy="990600"/>
          </a:xfrm>
          <a:prstGeom prst="straightConnector1">
            <a:avLst/>
          </a:prstGeom>
          <a:noFill/>
          <a:ln w="9525" algn="ctr">
            <a:solidFill>
              <a:schemeClr val="bg1"/>
            </a:solidFill>
            <a:miter lim="800000"/>
            <a:headEnd/>
            <a:tailEnd type="arrow" w="med" len="med"/>
          </a:ln>
        </p:spPr>
      </p:cxnSp>
      <p:sp>
        <p:nvSpPr>
          <p:cNvPr id="28680" name="TextBox 9"/>
          <p:cNvSpPr txBox="1">
            <a:spLocks noChangeArrowheads="1"/>
          </p:cNvSpPr>
          <p:nvPr/>
        </p:nvSpPr>
        <p:spPr bwMode="auto">
          <a:xfrm>
            <a:off x="7181850" y="1905000"/>
            <a:ext cx="298450" cy="338138"/>
          </a:xfrm>
          <a:prstGeom prst="rect">
            <a:avLst/>
          </a:prstGeom>
          <a:noFill/>
          <a:ln w="9525">
            <a:solidFill>
              <a:schemeClr val="bg1"/>
            </a:solidFill>
            <a:miter lim="800000"/>
            <a:headEnd/>
            <a:tailEnd/>
          </a:ln>
        </p:spPr>
        <p:txBody>
          <a:bodyPr wrap="none">
            <a:spAutoFit/>
          </a:bodyPr>
          <a:lstStyle/>
          <a:p>
            <a:r>
              <a:rPr lang="en-US" sz="1600">
                <a:solidFill>
                  <a:schemeClr val="bg1"/>
                </a:solidFill>
              </a:rPr>
              <a:t>1</a:t>
            </a:r>
          </a:p>
        </p:txBody>
      </p:sp>
      <p:cxnSp>
        <p:nvCxnSpPr>
          <p:cNvPr id="28681" name="Straight Arrow Connector 11"/>
          <p:cNvCxnSpPr>
            <a:cxnSpLocks noChangeShapeType="1"/>
          </p:cNvCxnSpPr>
          <p:nvPr/>
        </p:nvCxnSpPr>
        <p:spPr bwMode="auto">
          <a:xfrm rot="10800000">
            <a:off x="2133600" y="1905000"/>
            <a:ext cx="1676400" cy="1066800"/>
          </a:xfrm>
          <a:prstGeom prst="straightConnector1">
            <a:avLst/>
          </a:prstGeom>
          <a:noFill/>
          <a:ln w="9525" algn="ctr">
            <a:noFill/>
            <a:miter lim="800000"/>
            <a:headEnd/>
            <a:tailEnd type="arrow" w="med" len="med"/>
          </a:ln>
        </p:spPr>
      </p:cxnSp>
      <p:cxnSp>
        <p:nvCxnSpPr>
          <p:cNvPr id="28682" name="Straight Arrow Connector 13"/>
          <p:cNvCxnSpPr>
            <a:cxnSpLocks noChangeShapeType="1"/>
          </p:cNvCxnSpPr>
          <p:nvPr/>
        </p:nvCxnSpPr>
        <p:spPr bwMode="auto">
          <a:xfrm rot="10800000">
            <a:off x="2133600" y="1905000"/>
            <a:ext cx="1676400" cy="1143000"/>
          </a:xfrm>
          <a:prstGeom prst="straightConnector1">
            <a:avLst/>
          </a:prstGeom>
          <a:noFill/>
          <a:ln w="9525" algn="ctr">
            <a:noFill/>
            <a:miter lim="800000"/>
            <a:headEnd/>
            <a:tailEnd type="arrow" w="med" len="med"/>
          </a:ln>
        </p:spPr>
      </p:cxnSp>
      <p:cxnSp>
        <p:nvCxnSpPr>
          <p:cNvPr id="28683" name="Straight Arrow Connector 15"/>
          <p:cNvCxnSpPr>
            <a:cxnSpLocks noChangeShapeType="1"/>
            <a:stCxn id="28678" idx="1"/>
          </p:cNvCxnSpPr>
          <p:nvPr/>
        </p:nvCxnSpPr>
        <p:spPr bwMode="auto">
          <a:xfrm rot="10800000">
            <a:off x="2209800" y="1905000"/>
            <a:ext cx="1652588" cy="1212850"/>
          </a:xfrm>
          <a:prstGeom prst="straightConnector1">
            <a:avLst/>
          </a:prstGeom>
          <a:noFill/>
          <a:ln w="9525" algn="ctr">
            <a:solidFill>
              <a:schemeClr val="bg1"/>
            </a:solidFill>
            <a:miter lim="800000"/>
            <a:headEnd/>
            <a:tailEnd type="arrow" w="med" len="med"/>
          </a:ln>
        </p:spPr>
      </p:cxnSp>
      <p:sp>
        <p:nvSpPr>
          <p:cNvPr id="28684" name="TextBox 16"/>
          <p:cNvSpPr txBox="1">
            <a:spLocks noChangeArrowheads="1"/>
          </p:cNvSpPr>
          <p:nvPr/>
        </p:nvSpPr>
        <p:spPr bwMode="auto">
          <a:xfrm>
            <a:off x="3067050" y="2286000"/>
            <a:ext cx="298450" cy="338138"/>
          </a:xfrm>
          <a:prstGeom prst="rect">
            <a:avLst/>
          </a:prstGeom>
          <a:noFill/>
          <a:ln w="9525">
            <a:solidFill>
              <a:schemeClr val="bg1"/>
            </a:solidFill>
            <a:miter lim="800000"/>
            <a:headEnd/>
            <a:tailEnd/>
          </a:ln>
        </p:spPr>
        <p:txBody>
          <a:bodyPr wrap="none">
            <a:spAutoFit/>
          </a:bodyPr>
          <a:lstStyle/>
          <a:p>
            <a:r>
              <a:rPr lang="en-US" sz="1600">
                <a:solidFill>
                  <a:schemeClr val="bg1"/>
                </a:solidFill>
              </a:rPr>
              <a:t>2</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ctrTitle"/>
          </p:nvPr>
        </p:nvSpPr>
        <p:spPr>
          <a:xfrm>
            <a:off x="838200" y="1905000"/>
            <a:ext cx="7772400" cy="609600"/>
          </a:xfrm>
        </p:spPr>
        <p:txBody>
          <a:bodyPr/>
          <a:lstStyle/>
          <a:p>
            <a:pPr eaLnBrk="1" hangingPunct="1"/>
            <a:r>
              <a:rPr lang="en-US" i="1" dirty="0" smtClean="0"/>
              <a:t>Virtual </a:t>
            </a:r>
            <a:r>
              <a:rPr lang="en-US" dirty="0" smtClean="0"/>
              <a:t>Meetings</a:t>
            </a:r>
            <a:r>
              <a:rPr lang="en-US" sz="7600" dirty="0" smtClean="0"/>
              <a:t/>
            </a:r>
            <a:br>
              <a:rPr lang="en-US" sz="7600" dirty="0" smtClean="0"/>
            </a:br>
            <a:endParaRPr lang="en-US" sz="3200" dirty="0" smtClean="0">
              <a:solidFill>
                <a:srgbClr val="99CC00"/>
              </a:solidFill>
            </a:endParaRPr>
          </a:p>
        </p:txBody>
      </p:sp>
      <p:sp>
        <p:nvSpPr>
          <p:cNvPr id="12291" name="TextBox 2"/>
          <p:cNvSpPr txBox="1">
            <a:spLocks noChangeArrowheads="1"/>
          </p:cNvSpPr>
          <p:nvPr/>
        </p:nvSpPr>
        <p:spPr bwMode="auto">
          <a:xfrm>
            <a:off x="592138" y="2819400"/>
            <a:ext cx="8399462" cy="2124075"/>
          </a:xfrm>
          <a:prstGeom prst="rect">
            <a:avLst/>
          </a:prstGeom>
          <a:noFill/>
          <a:ln w="9525">
            <a:noFill/>
            <a:miter lim="800000"/>
            <a:headEnd/>
            <a:tailEnd/>
          </a:ln>
        </p:spPr>
        <p:txBody>
          <a:bodyPr wrap="none">
            <a:spAutoFit/>
          </a:bodyPr>
          <a:lstStyle/>
          <a:p>
            <a:pPr algn="l">
              <a:buFont typeface="Arial" charset="0"/>
              <a:buChar char="•"/>
            </a:pPr>
            <a:r>
              <a:rPr lang="en-US" sz="3600" dirty="0">
                <a:solidFill>
                  <a:srgbClr val="000066"/>
                </a:solidFill>
              </a:rPr>
              <a:t> </a:t>
            </a:r>
            <a:r>
              <a:rPr lang="en-US" sz="3600" i="1" dirty="0" smtClean="0">
                <a:solidFill>
                  <a:srgbClr val="000066"/>
                </a:solidFill>
              </a:rPr>
              <a:t>Virtual </a:t>
            </a:r>
            <a:r>
              <a:rPr lang="en-US" sz="3600" dirty="0" smtClean="0">
                <a:solidFill>
                  <a:srgbClr val="000066"/>
                </a:solidFill>
              </a:rPr>
              <a:t>Meetings </a:t>
            </a:r>
            <a:r>
              <a:rPr lang="en-US" sz="3600" dirty="0">
                <a:solidFill>
                  <a:srgbClr val="000066"/>
                </a:solidFill>
              </a:rPr>
              <a:t>Introduction</a:t>
            </a:r>
          </a:p>
          <a:p>
            <a:pPr lvl="1" algn="l">
              <a:buFont typeface="Arial" charset="0"/>
              <a:buChar char="•"/>
            </a:pPr>
            <a:r>
              <a:rPr lang="en-US" sz="3600" dirty="0">
                <a:solidFill>
                  <a:srgbClr val="000066"/>
                </a:solidFill>
              </a:rPr>
              <a:t> Live Meeting Feature Intro/Review</a:t>
            </a:r>
          </a:p>
          <a:p>
            <a:pPr algn="l">
              <a:buFont typeface="Arial" charset="0"/>
              <a:buChar char="•"/>
            </a:pPr>
            <a:r>
              <a:rPr lang="en-US" sz="3600" dirty="0">
                <a:solidFill>
                  <a:srgbClr val="000066"/>
                </a:solidFill>
              </a:rPr>
              <a:t> </a:t>
            </a:r>
            <a:r>
              <a:rPr lang="en-US" sz="3600" i="1" dirty="0" smtClean="0">
                <a:solidFill>
                  <a:srgbClr val="000066"/>
                </a:solidFill>
              </a:rPr>
              <a:t>Virtual </a:t>
            </a:r>
            <a:r>
              <a:rPr lang="en-US" sz="3600" dirty="0" smtClean="0">
                <a:solidFill>
                  <a:srgbClr val="000066"/>
                </a:solidFill>
              </a:rPr>
              <a:t>Meetings </a:t>
            </a:r>
            <a:r>
              <a:rPr lang="en-US" sz="3600" dirty="0">
                <a:solidFill>
                  <a:srgbClr val="000066"/>
                </a:solidFill>
              </a:rPr>
              <a:t>Vision</a:t>
            </a:r>
            <a:br>
              <a:rPr lang="en-US" sz="3600" dirty="0">
                <a:solidFill>
                  <a:srgbClr val="000066"/>
                </a:solidFill>
              </a:rPr>
            </a:br>
            <a:r>
              <a:rPr lang="en-US" dirty="0">
                <a:solidFill>
                  <a:srgbClr val="000066"/>
                </a:solidFill>
              </a:rPr>
              <a:t> </a:t>
            </a:r>
          </a:p>
        </p:txBody>
      </p:sp>
      <p:sp>
        <p:nvSpPr>
          <p:cNvPr id="4" name="Rectangle 5"/>
          <p:cNvSpPr txBox="1">
            <a:spLocks noChangeArrowheads="1"/>
          </p:cNvSpPr>
          <p:nvPr/>
        </p:nvSpPr>
        <p:spPr bwMode="auto">
          <a:xfrm>
            <a:off x="609600" y="2286000"/>
            <a:ext cx="7772400" cy="609600"/>
          </a:xfrm>
          <a:prstGeom prst="rect">
            <a:avLst/>
          </a:prstGeom>
          <a:noFill/>
          <a:ln w="9525">
            <a:noFill/>
            <a:miter lim="800000"/>
            <a:headEnd/>
            <a:tailEnd/>
          </a:ln>
        </p:spPr>
        <p:txBody>
          <a:bodyPr anchor="b"/>
          <a:lstStyle/>
          <a:p>
            <a:pPr>
              <a:defRPr/>
            </a:pPr>
            <a:r>
              <a:rPr lang="en-US" sz="4800" kern="0" dirty="0">
                <a:solidFill>
                  <a:srgbClr val="99CC00"/>
                </a:solidFill>
                <a:latin typeface="+mj-lt"/>
                <a:ea typeface="+mj-ea"/>
                <a:cs typeface="+mj-cs"/>
              </a:rPr>
              <a:t>Session I </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Live Meeting Feature Intro</a:t>
            </a:r>
          </a:p>
        </p:txBody>
      </p:sp>
      <p:sp>
        <p:nvSpPr>
          <p:cNvPr id="29699" name="Footer Placeholder 3"/>
          <p:cNvSpPr>
            <a:spLocks noGrp="1"/>
          </p:cNvSpPr>
          <p:nvPr>
            <p:ph type="ftr" sz="quarter" idx="10"/>
          </p:nvPr>
        </p:nvSpPr>
        <p:spPr>
          <a:noFill/>
        </p:spPr>
        <p:txBody>
          <a:bodyPr/>
          <a:lstStyle/>
          <a:p>
            <a:r>
              <a:rPr lang="en-US" altLang="en-US" smtClean="0"/>
              <a:t>© 2009 Leadership Strategies, Inc. Duplication prohibited without prior written consent of Leadership Strategies, Inc.</a:t>
            </a:r>
          </a:p>
        </p:txBody>
      </p:sp>
      <p:sp>
        <p:nvSpPr>
          <p:cNvPr id="29700" name="Slide Number Placeholder 4"/>
          <p:cNvSpPr>
            <a:spLocks noGrp="1"/>
          </p:cNvSpPr>
          <p:nvPr>
            <p:ph type="sldNum" sz="quarter" idx="11"/>
          </p:nvPr>
        </p:nvSpPr>
        <p:spPr>
          <a:noFill/>
        </p:spPr>
        <p:txBody>
          <a:bodyPr/>
          <a:lstStyle/>
          <a:p>
            <a:fld id="{C602EBA7-8267-4D8A-8BF9-B3E3520DD9AD}" type="slidenum">
              <a:rPr lang="en-US" altLang="en-US" smtClean="0"/>
              <a:pPr/>
              <a:t>20</a:t>
            </a:fld>
            <a:endParaRPr lang="en-US" altLang="en-US" smtClean="0">
              <a:latin typeface="HelveticaNeue MediumExt" charset="0"/>
            </a:endParaRPr>
          </a:p>
        </p:txBody>
      </p:sp>
      <p:pic>
        <p:nvPicPr>
          <p:cNvPr id="29701" name="Picture 2"/>
          <p:cNvPicPr>
            <a:picLocks noGrp="1" noChangeAspect="1" noChangeArrowheads="1"/>
          </p:cNvPicPr>
          <p:nvPr>
            <p:ph idx="1"/>
          </p:nvPr>
        </p:nvPicPr>
        <p:blipFill>
          <a:blip r:embed="rId3" cstate="print"/>
          <a:srcRect/>
          <a:stretch>
            <a:fillRect/>
          </a:stretch>
        </p:blipFill>
        <p:spPr>
          <a:xfrm>
            <a:off x="46038" y="990600"/>
            <a:ext cx="9021762" cy="5638800"/>
          </a:xfrm>
          <a:noFill/>
        </p:spPr>
      </p:pic>
      <p:sp>
        <p:nvSpPr>
          <p:cNvPr id="29702" name="TextBox 6"/>
          <p:cNvSpPr txBox="1">
            <a:spLocks noChangeArrowheads="1"/>
          </p:cNvSpPr>
          <p:nvPr/>
        </p:nvSpPr>
        <p:spPr bwMode="auto">
          <a:xfrm>
            <a:off x="3113088" y="4010025"/>
            <a:ext cx="4887912" cy="1323975"/>
          </a:xfrm>
          <a:prstGeom prst="rect">
            <a:avLst/>
          </a:prstGeom>
          <a:noFill/>
          <a:ln w="9525">
            <a:solidFill>
              <a:schemeClr val="bg1"/>
            </a:solidFill>
            <a:miter lim="800000"/>
            <a:headEnd/>
            <a:tailEnd/>
          </a:ln>
        </p:spPr>
        <p:txBody>
          <a:bodyPr wrap="none">
            <a:spAutoFit/>
          </a:bodyPr>
          <a:lstStyle/>
          <a:p>
            <a:pPr algn="l"/>
            <a:r>
              <a:rPr lang="en-US" sz="1600">
                <a:solidFill>
                  <a:schemeClr val="bg1"/>
                </a:solidFill>
              </a:rPr>
              <a:t>Have your Attendees arranged in this manner:</a:t>
            </a:r>
          </a:p>
          <a:p>
            <a:pPr algn="l"/>
            <a:r>
              <a:rPr lang="en-US" sz="1600">
                <a:solidFill>
                  <a:schemeClr val="bg1"/>
                </a:solidFill>
              </a:rPr>
              <a:t> &gt; List&gt; Name&gt; </a:t>
            </a:r>
            <a:r>
              <a:rPr lang="en-US" sz="1600" u="sng">
                <a:solidFill>
                  <a:schemeClr val="bg1"/>
                </a:solidFill>
              </a:rPr>
              <a:t>A</a:t>
            </a:r>
            <a:r>
              <a:rPr lang="en-US" sz="1600">
                <a:solidFill>
                  <a:schemeClr val="bg1"/>
                </a:solidFill>
              </a:rPr>
              <a:t> on Top</a:t>
            </a:r>
          </a:p>
          <a:p>
            <a:pPr algn="l"/>
            <a:endParaRPr lang="en-US" sz="1600">
              <a:solidFill>
                <a:schemeClr val="bg1"/>
              </a:solidFill>
            </a:endParaRPr>
          </a:p>
          <a:p>
            <a:pPr algn="l"/>
            <a:r>
              <a:rPr lang="en-US" sz="1600">
                <a:solidFill>
                  <a:schemeClr val="bg1"/>
                </a:solidFill>
              </a:rPr>
              <a:t>This will allow us to conduct round robins and</a:t>
            </a:r>
          </a:p>
          <a:p>
            <a:pPr algn="l"/>
            <a:r>
              <a:rPr lang="en-US" sz="1600">
                <a:solidFill>
                  <a:schemeClr val="bg1"/>
                </a:solidFill>
              </a:rPr>
              <a:t>“mini” round robins in an easy to follow manner</a:t>
            </a:r>
          </a:p>
        </p:txBody>
      </p:sp>
      <p:cxnSp>
        <p:nvCxnSpPr>
          <p:cNvPr id="29703" name="Straight Arrow Connector 10"/>
          <p:cNvCxnSpPr>
            <a:cxnSpLocks noChangeShapeType="1"/>
          </p:cNvCxnSpPr>
          <p:nvPr/>
        </p:nvCxnSpPr>
        <p:spPr bwMode="auto">
          <a:xfrm rot="10800000">
            <a:off x="2057400" y="3124200"/>
            <a:ext cx="1066800" cy="838200"/>
          </a:xfrm>
          <a:prstGeom prst="straightConnector1">
            <a:avLst/>
          </a:prstGeom>
          <a:noFill/>
          <a:ln w="9525" algn="ctr">
            <a:solidFill>
              <a:schemeClr val="bg1"/>
            </a:solidFill>
            <a:miter lim="800000"/>
            <a:headEnd/>
            <a:tailEnd type="arrow" w="med" len="med"/>
          </a:ln>
        </p:spPr>
      </p:cxn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Live Meeting Feature Intro</a:t>
            </a:r>
          </a:p>
        </p:txBody>
      </p:sp>
      <p:sp>
        <p:nvSpPr>
          <p:cNvPr id="30723" name="Footer Placeholder 3"/>
          <p:cNvSpPr>
            <a:spLocks noGrp="1"/>
          </p:cNvSpPr>
          <p:nvPr>
            <p:ph type="ftr" sz="quarter" idx="10"/>
          </p:nvPr>
        </p:nvSpPr>
        <p:spPr>
          <a:noFill/>
        </p:spPr>
        <p:txBody>
          <a:bodyPr/>
          <a:lstStyle/>
          <a:p>
            <a:r>
              <a:rPr lang="en-US" altLang="en-US" smtClean="0"/>
              <a:t>© 2009 Leadership Strategies, Inc. Duplication prohibited without prior written consent of Leadership Strategies, Inc.</a:t>
            </a:r>
          </a:p>
        </p:txBody>
      </p:sp>
      <p:sp>
        <p:nvSpPr>
          <p:cNvPr id="30724" name="Slide Number Placeholder 4"/>
          <p:cNvSpPr>
            <a:spLocks noGrp="1"/>
          </p:cNvSpPr>
          <p:nvPr>
            <p:ph type="sldNum" sz="quarter" idx="11"/>
          </p:nvPr>
        </p:nvSpPr>
        <p:spPr>
          <a:noFill/>
        </p:spPr>
        <p:txBody>
          <a:bodyPr/>
          <a:lstStyle/>
          <a:p>
            <a:fld id="{AB6B80D6-9D24-495C-A474-66F4F85B303B}" type="slidenum">
              <a:rPr lang="en-US" altLang="en-US" smtClean="0"/>
              <a:pPr/>
              <a:t>21</a:t>
            </a:fld>
            <a:endParaRPr lang="en-US" altLang="en-US" smtClean="0">
              <a:latin typeface="HelveticaNeue MediumExt" charset="0"/>
            </a:endParaRPr>
          </a:p>
        </p:txBody>
      </p:sp>
      <p:pic>
        <p:nvPicPr>
          <p:cNvPr id="30725" name="Picture 2"/>
          <p:cNvPicPr>
            <a:picLocks noGrp="1" noChangeAspect="1" noChangeArrowheads="1"/>
          </p:cNvPicPr>
          <p:nvPr>
            <p:ph idx="1"/>
          </p:nvPr>
        </p:nvPicPr>
        <p:blipFill>
          <a:blip r:embed="rId3" cstate="print"/>
          <a:srcRect/>
          <a:stretch>
            <a:fillRect/>
          </a:stretch>
        </p:blipFill>
        <p:spPr>
          <a:xfrm>
            <a:off x="304800" y="866775"/>
            <a:ext cx="8412480" cy="5257800"/>
          </a:xfrm>
          <a:noFill/>
        </p:spPr>
      </p:pic>
      <p:sp>
        <p:nvSpPr>
          <p:cNvPr id="30726" name="TextBox 6"/>
          <p:cNvSpPr txBox="1">
            <a:spLocks noChangeArrowheads="1"/>
          </p:cNvSpPr>
          <p:nvPr/>
        </p:nvSpPr>
        <p:spPr bwMode="auto">
          <a:xfrm>
            <a:off x="1973262" y="2439988"/>
            <a:ext cx="6637338" cy="3046412"/>
          </a:xfrm>
          <a:prstGeom prst="rect">
            <a:avLst/>
          </a:prstGeom>
          <a:noFill/>
          <a:ln w="9525">
            <a:solidFill>
              <a:schemeClr val="bg1"/>
            </a:solidFill>
            <a:miter lim="800000"/>
            <a:headEnd/>
            <a:tailEnd/>
          </a:ln>
        </p:spPr>
        <p:txBody>
          <a:bodyPr wrap="none">
            <a:spAutoFit/>
          </a:bodyPr>
          <a:lstStyle/>
          <a:p>
            <a:pPr algn="l"/>
            <a:r>
              <a:rPr lang="en-US" sz="1600" dirty="0">
                <a:solidFill>
                  <a:schemeClr val="bg1"/>
                </a:solidFill>
              </a:rPr>
              <a:t>(1) From left to right:</a:t>
            </a:r>
          </a:p>
          <a:p>
            <a:pPr algn="l"/>
            <a:r>
              <a:rPr lang="en-US" sz="1600" u="sng" dirty="0">
                <a:solidFill>
                  <a:schemeClr val="bg1"/>
                </a:solidFill>
              </a:rPr>
              <a:t>Phone</a:t>
            </a:r>
            <a:r>
              <a:rPr lang="en-US" sz="1600" dirty="0">
                <a:solidFill>
                  <a:schemeClr val="bg1"/>
                </a:solidFill>
              </a:rPr>
              <a:t> -- if not using VoIP; should be muted</a:t>
            </a:r>
          </a:p>
          <a:p>
            <a:pPr algn="l"/>
            <a:r>
              <a:rPr lang="en-US" sz="1600" u="sng" dirty="0">
                <a:solidFill>
                  <a:schemeClr val="bg1"/>
                </a:solidFill>
              </a:rPr>
              <a:t>Speaker</a:t>
            </a:r>
            <a:r>
              <a:rPr lang="en-US" sz="1600" dirty="0">
                <a:solidFill>
                  <a:schemeClr val="bg1"/>
                </a:solidFill>
              </a:rPr>
              <a:t> -- should be “on”  </a:t>
            </a:r>
          </a:p>
          <a:p>
            <a:pPr algn="l"/>
            <a:r>
              <a:rPr lang="en-US" sz="1600" u="sng" dirty="0">
                <a:solidFill>
                  <a:schemeClr val="bg1"/>
                </a:solidFill>
              </a:rPr>
              <a:t>Microphone</a:t>
            </a:r>
            <a:r>
              <a:rPr lang="en-US" sz="1600" dirty="0">
                <a:solidFill>
                  <a:schemeClr val="bg1"/>
                </a:solidFill>
              </a:rPr>
              <a:t> -- should be “off” unless called on </a:t>
            </a:r>
          </a:p>
          <a:p>
            <a:pPr algn="l"/>
            <a:r>
              <a:rPr lang="en-US" sz="1600" u="sng" dirty="0">
                <a:solidFill>
                  <a:schemeClr val="bg1"/>
                </a:solidFill>
              </a:rPr>
              <a:t>Web Cam</a:t>
            </a:r>
            <a:r>
              <a:rPr lang="en-US" sz="1600" dirty="0">
                <a:solidFill>
                  <a:schemeClr val="bg1"/>
                </a:solidFill>
              </a:rPr>
              <a:t> -- if you have a Web Cam, this makes an </a:t>
            </a:r>
            <a:r>
              <a:rPr lang="en-US" sz="1600" dirty="0" err="1" smtClean="0">
                <a:solidFill>
                  <a:schemeClr val="bg1"/>
                </a:solidFill>
              </a:rPr>
              <a:t>eMeeting</a:t>
            </a:r>
            <a:endParaRPr lang="en-US" sz="1600" dirty="0">
              <a:solidFill>
                <a:schemeClr val="bg1"/>
              </a:solidFill>
            </a:endParaRPr>
          </a:p>
          <a:p>
            <a:pPr algn="l"/>
            <a:r>
              <a:rPr lang="en-US" sz="1600" dirty="0">
                <a:solidFill>
                  <a:schemeClr val="bg1"/>
                </a:solidFill>
              </a:rPr>
              <a:t>   more like a face-to-face meeting; we recommend using it</a:t>
            </a:r>
          </a:p>
          <a:p>
            <a:pPr algn="l"/>
            <a:r>
              <a:rPr lang="en-US" sz="1600" u="sng" dirty="0">
                <a:solidFill>
                  <a:schemeClr val="bg1"/>
                </a:solidFill>
              </a:rPr>
              <a:t>Chevron</a:t>
            </a:r>
            <a:r>
              <a:rPr lang="en-US" sz="1600" dirty="0">
                <a:solidFill>
                  <a:schemeClr val="bg1"/>
                </a:solidFill>
              </a:rPr>
              <a:t> -- indicated additional menu options available; in this </a:t>
            </a:r>
          </a:p>
          <a:p>
            <a:pPr algn="l"/>
            <a:r>
              <a:rPr lang="en-US" sz="1600" dirty="0">
                <a:solidFill>
                  <a:schemeClr val="bg1"/>
                </a:solidFill>
              </a:rPr>
              <a:t>   example, allows you to set up your audio and video; this</a:t>
            </a:r>
          </a:p>
          <a:p>
            <a:pPr algn="l"/>
            <a:r>
              <a:rPr lang="en-US" sz="1600" dirty="0">
                <a:solidFill>
                  <a:schemeClr val="bg1"/>
                </a:solidFill>
              </a:rPr>
              <a:t>   should be done prior to the meeting start time to help meetings</a:t>
            </a:r>
          </a:p>
          <a:p>
            <a:pPr algn="l"/>
            <a:r>
              <a:rPr lang="en-US" sz="1600" dirty="0">
                <a:solidFill>
                  <a:schemeClr val="bg1"/>
                </a:solidFill>
              </a:rPr>
              <a:t>   start on time</a:t>
            </a:r>
          </a:p>
          <a:p>
            <a:pPr algn="l"/>
            <a:r>
              <a:rPr lang="en-US" sz="1600" dirty="0">
                <a:solidFill>
                  <a:schemeClr val="bg1"/>
                </a:solidFill>
              </a:rPr>
              <a:t>(2) </a:t>
            </a:r>
            <a:r>
              <a:rPr lang="en-US" sz="1600" u="sng" dirty="0">
                <a:solidFill>
                  <a:schemeClr val="bg1"/>
                </a:solidFill>
              </a:rPr>
              <a:t>Note</a:t>
            </a:r>
            <a:r>
              <a:rPr lang="en-US" sz="1600" dirty="0">
                <a:solidFill>
                  <a:schemeClr val="bg1"/>
                </a:solidFill>
              </a:rPr>
              <a:t> -- you may use the speaker, microphone and Web Cam on</a:t>
            </a:r>
          </a:p>
          <a:p>
            <a:pPr algn="l"/>
            <a:r>
              <a:rPr lang="en-US" sz="1600" dirty="0">
                <a:solidFill>
                  <a:schemeClr val="bg1"/>
                </a:solidFill>
              </a:rPr>
              <a:t>   the menu bar as well</a:t>
            </a:r>
          </a:p>
        </p:txBody>
      </p:sp>
      <p:cxnSp>
        <p:nvCxnSpPr>
          <p:cNvPr id="30727" name="Straight Arrow Connector 8"/>
          <p:cNvCxnSpPr>
            <a:cxnSpLocks noChangeShapeType="1"/>
          </p:cNvCxnSpPr>
          <p:nvPr/>
        </p:nvCxnSpPr>
        <p:spPr bwMode="auto">
          <a:xfrm rot="10800000">
            <a:off x="1524000" y="1981200"/>
            <a:ext cx="838200" cy="762000"/>
          </a:xfrm>
          <a:prstGeom prst="straightConnector1">
            <a:avLst/>
          </a:prstGeom>
          <a:noFill/>
          <a:ln w="9525" algn="ctr">
            <a:solidFill>
              <a:schemeClr val="tx1"/>
            </a:solidFill>
            <a:miter lim="800000"/>
            <a:headEnd/>
            <a:tailEnd type="arrow" w="med" len="med"/>
          </a:ln>
        </p:spPr>
      </p:cxnSp>
      <p:cxnSp>
        <p:nvCxnSpPr>
          <p:cNvPr id="30728" name="Straight Arrow Connector 10"/>
          <p:cNvCxnSpPr>
            <a:cxnSpLocks noChangeShapeType="1"/>
          </p:cNvCxnSpPr>
          <p:nvPr/>
        </p:nvCxnSpPr>
        <p:spPr bwMode="auto">
          <a:xfrm rot="5400000" flipH="1" flipV="1">
            <a:off x="5829300" y="1485900"/>
            <a:ext cx="1066800" cy="838200"/>
          </a:xfrm>
          <a:prstGeom prst="straightConnector1">
            <a:avLst/>
          </a:prstGeom>
          <a:noFill/>
          <a:ln w="9525" algn="ctr">
            <a:noFill/>
            <a:miter lim="800000"/>
            <a:headEnd/>
            <a:tailEnd type="arrow" w="med" len="med"/>
          </a:ln>
        </p:spPr>
      </p:cxnSp>
      <p:cxnSp>
        <p:nvCxnSpPr>
          <p:cNvPr id="30729" name="Straight Arrow Connector 12"/>
          <p:cNvCxnSpPr>
            <a:cxnSpLocks noChangeShapeType="1"/>
          </p:cNvCxnSpPr>
          <p:nvPr/>
        </p:nvCxnSpPr>
        <p:spPr bwMode="auto">
          <a:xfrm flipV="1">
            <a:off x="5638800" y="1447800"/>
            <a:ext cx="1143000" cy="990600"/>
          </a:xfrm>
          <a:prstGeom prst="straightConnector1">
            <a:avLst/>
          </a:prstGeom>
          <a:noFill/>
          <a:ln w="9525" algn="ctr">
            <a:solidFill>
              <a:schemeClr val="bg1"/>
            </a:solidFill>
            <a:miter lim="800000"/>
            <a:headEnd/>
            <a:tailEnd type="arrow" w="med" len="med"/>
          </a:ln>
        </p:spPr>
      </p:cxnSp>
      <p:sp>
        <p:nvSpPr>
          <p:cNvPr id="30730" name="TextBox 13"/>
          <p:cNvSpPr txBox="1">
            <a:spLocks noChangeArrowheads="1"/>
          </p:cNvSpPr>
          <p:nvPr/>
        </p:nvSpPr>
        <p:spPr bwMode="auto">
          <a:xfrm>
            <a:off x="1619250" y="1905000"/>
            <a:ext cx="298450" cy="338138"/>
          </a:xfrm>
          <a:prstGeom prst="rect">
            <a:avLst/>
          </a:prstGeom>
          <a:noFill/>
          <a:ln w="9525">
            <a:solidFill>
              <a:schemeClr val="tx1"/>
            </a:solidFill>
            <a:miter lim="800000"/>
            <a:headEnd/>
            <a:tailEnd/>
          </a:ln>
        </p:spPr>
        <p:txBody>
          <a:bodyPr wrap="none">
            <a:spAutoFit/>
          </a:bodyPr>
          <a:lstStyle/>
          <a:p>
            <a:r>
              <a:rPr lang="en-US" sz="1600"/>
              <a:t>1</a:t>
            </a:r>
          </a:p>
        </p:txBody>
      </p:sp>
      <p:sp>
        <p:nvSpPr>
          <p:cNvPr id="30731" name="TextBox 14"/>
          <p:cNvSpPr txBox="1">
            <a:spLocks noChangeArrowheads="1"/>
          </p:cNvSpPr>
          <p:nvPr/>
        </p:nvSpPr>
        <p:spPr bwMode="auto">
          <a:xfrm>
            <a:off x="6400800" y="1676400"/>
            <a:ext cx="298450" cy="338138"/>
          </a:xfrm>
          <a:prstGeom prst="rect">
            <a:avLst/>
          </a:prstGeom>
          <a:noFill/>
          <a:ln w="9525">
            <a:solidFill>
              <a:schemeClr val="bg1"/>
            </a:solidFill>
            <a:miter lim="800000"/>
            <a:headEnd/>
            <a:tailEnd/>
          </a:ln>
        </p:spPr>
        <p:txBody>
          <a:bodyPr wrap="none">
            <a:spAutoFit/>
          </a:bodyPr>
          <a:lstStyle/>
          <a:p>
            <a:r>
              <a:rPr lang="en-US" sz="1600">
                <a:solidFill>
                  <a:schemeClr val="bg1"/>
                </a:solidFill>
              </a:rPr>
              <a:t>2</a:t>
            </a: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Live Meeting Feature Intro</a:t>
            </a:r>
          </a:p>
        </p:txBody>
      </p:sp>
      <p:sp>
        <p:nvSpPr>
          <p:cNvPr id="31747" name="Footer Placeholder 3"/>
          <p:cNvSpPr>
            <a:spLocks noGrp="1"/>
          </p:cNvSpPr>
          <p:nvPr>
            <p:ph type="ftr" sz="quarter" idx="10"/>
          </p:nvPr>
        </p:nvSpPr>
        <p:spPr>
          <a:noFill/>
        </p:spPr>
        <p:txBody>
          <a:bodyPr/>
          <a:lstStyle/>
          <a:p>
            <a:r>
              <a:rPr lang="en-US" altLang="en-US" smtClean="0"/>
              <a:t>© 2009 Leadership Strategies, Inc. Duplication prohibited without prior written consent of Leadership Strategies, Inc.</a:t>
            </a:r>
          </a:p>
        </p:txBody>
      </p:sp>
      <p:sp>
        <p:nvSpPr>
          <p:cNvPr id="31748" name="Slide Number Placeholder 4"/>
          <p:cNvSpPr>
            <a:spLocks noGrp="1"/>
          </p:cNvSpPr>
          <p:nvPr>
            <p:ph type="sldNum" sz="quarter" idx="11"/>
          </p:nvPr>
        </p:nvSpPr>
        <p:spPr>
          <a:noFill/>
        </p:spPr>
        <p:txBody>
          <a:bodyPr/>
          <a:lstStyle/>
          <a:p>
            <a:fld id="{4B42C3B7-35E6-4070-95F0-8D57C6361F22}" type="slidenum">
              <a:rPr lang="en-US" altLang="en-US" smtClean="0"/>
              <a:pPr/>
              <a:t>22</a:t>
            </a:fld>
            <a:endParaRPr lang="en-US" altLang="en-US" smtClean="0">
              <a:latin typeface="HelveticaNeue MediumExt" charset="0"/>
            </a:endParaRPr>
          </a:p>
        </p:txBody>
      </p:sp>
      <p:pic>
        <p:nvPicPr>
          <p:cNvPr id="31749" name="Picture 4"/>
          <p:cNvPicPr>
            <a:picLocks noGrp="1" noChangeAspect="1" noChangeArrowheads="1"/>
          </p:cNvPicPr>
          <p:nvPr>
            <p:ph idx="1"/>
          </p:nvPr>
        </p:nvPicPr>
        <p:blipFill>
          <a:blip r:embed="rId3" cstate="print"/>
          <a:srcRect/>
          <a:stretch>
            <a:fillRect/>
          </a:stretch>
        </p:blipFill>
        <p:spPr>
          <a:xfrm>
            <a:off x="533400" y="914400"/>
            <a:ext cx="8382000" cy="5238750"/>
          </a:xfrm>
          <a:noFill/>
        </p:spPr>
      </p:pic>
      <p:sp>
        <p:nvSpPr>
          <p:cNvPr id="31750" name="TextBox 8"/>
          <p:cNvSpPr txBox="1">
            <a:spLocks noChangeArrowheads="1"/>
          </p:cNvSpPr>
          <p:nvPr/>
        </p:nvSpPr>
        <p:spPr bwMode="auto">
          <a:xfrm>
            <a:off x="685800" y="3898900"/>
            <a:ext cx="5827713" cy="1816100"/>
          </a:xfrm>
          <a:prstGeom prst="rect">
            <a:avLst/>
          </a:prstGeom>
          <a:noFill/>
          <a:ln w="9525">
            <a:solidFill>
              <a:schemeClr val="bg1"/>
            </a:solidFill>
            <a:miter lim="800000"/>
            <a:headEnd/>
            <a:tailEnd/>
          </a:ln>
        </p:spPr>
        <p:txBody>
          <a:bodyPr wrap="none">
            <a:spAutoFit/>
          </a:bodyPr>
          <a:lstStyle/>
          <a:p>
            <a:pPr algn="l"/>
            <a:r>
              <a:rPr lang="en-US" sz="1600">
                <a:solidFill>
                  <a:schemeClr val="bg1"/>
                </a:solidFill>
              </a:rPr>
              <a:t>The Q&amp;A menu is used to either type</a:t>
            </a:r>
          </a:p>
          <a:p>
            <a:pPr algn="l"/>
            <a:r>
              <a:rPr lang="en-US" sz="1600">
                <a:solidFill>
                  <a:schemeClr val="bg1"/>
                </a:solidFill>
              </a:rPr>
              <a:t>a question as in this example</a:t>
            </a:r>
          </a:p>
          <a:p>
            <a:pPr algn="l"/>
            <a:r>
              <a:rPr lang="en-US" sz="1600" u="sng">
                <a:solidFill>
                  <a:schemeClr val="bg1"/>
                </a:solidFill>
              </a:rPr>
              <a:t>Note</a:t>
            </a:r>
            <a:r>
              <a:rPr lang="en-US" sz="1600">
                <a:solidFill>
                  <a:schemeClr val="bg1"/>
                </a:solidFill>
              </a:rPr>
              <a:t>: Any menu with the series of dots that</a:t>
            </a:r>
          </a:p>
          <a:p>
            <a:pPr algn="l"/>
            <a:r>
              <a:rPr lang="en-US" sz="1600">
                <a:solidFill>
                  <a:schemeClr val="bg1"/>
                </a:solidFill>
              </a:rPr>
              <a:t>   allows the mouse to turn to the cross arrows</a:t>
            </a:r>
          </a:p>
          <a:p>
            <a:pPr algn="l"/>
            <a:r>
              <a:rPr lang="en-US" sz="1600">
                <a:solidFill>
                  <a:schemeClr val="bg1"/>
                </a:solidFill>
              </a:rPr>
              <a:t>   may then be dragged to make the menu “float” on</a:t>
            </a:r>
          </a:p>
          <a:p>
            <a:pPr algn="l"/>
            <a:r>
              <a:rPr lang="en-US" sz="1600">
                <a:solidFill>
                  <a:schemeClr val="bg1"/>
                </a:solidFill>
              </a:rPr>
              <a:t>   your desktop – shown on next slide. Also referred to as:</a:t>
            </a:r>
          </a:p>
          <a:p>
            <a:pPr algn="l"/>
            <a:r>
              <a:rPr lang="en-US" sz="1600">
                <a:solidFill>
                  <a:schemeClr val="bg1"/>
                </a:solidFill>
              </a:rPr>
              <a:t>“docking panes)</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Live Meeting Feature Intro</a:t>
            </a:r>
          </a:p>
        </p:txBody>
      </p:sp>
      <p:sp>
        <p:nvSpPr>
          <p:cNvPr id="32771" name="Footer Placeholder 3"/>
          <p:cNvSpPr>
            <a:spLocks noGrp="1"/>
          </p:cNvSpPr>
          <p:nvPr>
            <p:ph type="ftr" sz="quarter" idx="10"/>
          </p:nvPr>
        </p:nvSpPr>
        <p:spPr>
          <a:noFill/>
        </p:spPr>
        <p:txBody>
          <a:bodyPr/>
          <a:lstStyle/>
          <a:p>
            <a:r>
              <a:rPr lang="en-US" altLang="en-US" smtClean="0"/>
              <a:t>© 2009 Leadership Strategies, Inc. Duplication prohibited without prior written consent of Leadership Strategies, Inc.</a:t>
            </a:r>
          </a:p>
        </p:txBody>
      </p:sp>
      <p:sp>
        <p:nvSpPr>
          <p:cNvPr id="32772" name="Slide Number Placeholder 4"/>
          <p:cNvSpPr>
            <a:spLocks noGrp="1"/>
          </p:cNvSpPr>
          <p:nvPr>
            <p:ph type="sldNum" sz="quarter" idx="11"/>
          </p:nvPr>
        </p:nvSpPr>
        <p:spPr>
          <a:noFill/>
        </p:spPr>
        <p:txBody>
          <a:bodyPr/>
          <a:lstStyle/>
          <a:p>
            <a:fld id="{71391F5B-BD57-4DEE-BCA8-69CF241A88C6}" type="slidenum">
              <a:rPr lang="en-US" altLang="en-US" smtClean="0"/>
              <a:pPr/>
              <a:t>23</a:t>
            </a:fld>
            <a:endParaRPr lang="en-US" altLang="en-US" smtClean="0">
              <a:latin typeface="HelveticaNeue MediumExt" charset="0"/>
            </a:endParaRPr>
          </a:p>
        </p:txBody>
      </p:sp>
      <p:pic>
        <p:nvPicPr>
          <p:cNvPr id="32773" name="Picture 2"/>
          <p:cNvPicPr>
            <a:picLocks noGrp="1" noChangeAspect="1" noChangeArrowheads="1"/>
          </p:cNvPicPr>
          <p:nvPr>
            <p:ph idx="1"/>
          </p:nvPr>
        </p:nvPicPr>
        <p:blipFill>
          <a:blip r:embed="rId3" cstate="print"/>
          <a:srcRect/>
          <a:stretch>
            <a:fillRect/>
          </a:stretch>
        </p:blipFill>
        <p:spPr>
          <a:xfrm>
            <a:off x="381000" y="914400"/>
            <a:ext cx="8534400" cy="5334000"/>
          </a:xfrm>
          <a:noFill/>
        </p:spPr>
      </p:pic>
      <p:sp>
        <p:nvSpPr>
          <p:cNvPr id="32774" name="TextBox 7"/>
          <p:cNvSpPr txBox="1">
            <a:spLocks noChangeArrowheads="1"/>
          </p:cNvSpPr>
          <p:nvPr/>
        </p:nvSpPr>
        <p:spPr bwMode="auto">
          <a:xfrm>
            <a:off x="977900" y="4068763"/>
            <a:ext cx="4270375" cy="1570037"/>
          </a:xfrm>
          <a:prstGeom prst="rect">
            <a:avLst/>
          </a:prstGeom>
          <a:noFill/>
          <a:ln w="9525">
            <a:solidFill>
              <a:schemeClr val="bg1"/>
            </a:solidFill>
            <a:miter lim="800000"/>
            <a:headEnd/>
            <a:tailEnd/>
          </a:ln>
        </p:spPr>
        <p:txBody>
          <a:bodyPr wrap="none">
            <a:spAutoFit/>
          </a:bodyPr>
          <a:lstStyle/>
          <a:p>
            <a:pPr algn="l"/>
            <a:r>
              <a:rPr lang="en-US" sz="1600">
                <a:solidFill>
                  <a:schemeClr val="bg1"/>
                </a:solidFill>
              </a:rPr>
              <a:t>Here the Q&amp;A menu has been</a:t>
            </a:r>
          </a:p>
          <a:p>
            <a:pPr algn="l"/>
            <a:r>
              <a:rPr lang="en-US" sz="1600">
                <a:solidFill>
                  <a:schemeClr val="bg1"/>
                </a:solidFill>
              </a:rPr>
              <a:t>“dragged and dropped” or</a:t>
            </a:r>
          </a:p>
          <a:p>
            <a:pPr algn="l"/>
            <a:r>
              <a:rPr lang="en-US" sz="1600">
                <a:solidFill>
                  <a:schemeClr val="bg1"/>
                </a:solidFill>
              </a:rPr>
              <a:t>“docked” on my desktop</a:t>
            </a:r>
          </a:p>
          <a:p>
            <a:pPr algn="l"/>
            <a:r>
              <a:rPr lang="en-US" sz="1600">
                <a:solidFill>
                  <a:schemeClr val="bg1"/>
                </a:solidFill>
              </a:rPr>
              <a:t>Note: another way to note a question is</a:t>
            </a:r>
          </a:p>
          <a:p>
            <a:pPr algn="l"/>
            <a:r>
              <a:rPr lang="en-US" sz="1600">
                <a:solidFill>
                  <a:schemeClr val="bg1"/>
                </a:solidFill>
              </a:rPr>
              <a:t>  to “raise your hand.” The meeting leader</a:t>
            </a:r>
          </a:p>
          <a:p>
            <a:pPr algn="l"/>
            <a:r>
              <a:rPr lang="en-US" sz="1600">
                <a:solidFill>
                  <a:schemeClr val="bg1"/>
                </a:solidFill>
              </a:rPr>
              <a:t>  will see this on their Attendee list</a:t>
            </a:r>
          </a:p>
        </p:txBody>
      </p:sp>
      <p:cxnSp>
        <p:nvCxnSpPr>
          <p:cNvPr id="32775" name="Straight Arrow Connector 9"/>
          <p:cNvCxnSpPr>
            <a:cxnSpLocks noChangeShapeType="1"/>
          </p:cNvCxnSpPr>
          <p:nvPr/>
        </p:nvCxnSpPr>
        <p:spPr bwMode="auto">
          <a:xfrm>
            <a:off x="5257800" y="4953000"/>
            <a:ext cx="914400" cy="914400"/>
          </a:xfrm>
          <a:prstGeom prst="straightConnector1">
            <a:avLst/>
          </a:prstGeom>
          <a:noFill/>
          <a:ln w="9525" algn="ctr">
            <a:noFill/>
            <a:miter lim="800000"/>
            <a:headEnd/>
            <a:tailEnd type="arrow" w="med" len="med"/>
          </a:ln>
        </p:spPr>
      </p:cxnSp>
      <p:cxnSp>
        <p:nvCxnSpPr>
          <p:cNvPr id="32776" name="Straight Arrow Connector 11"/>
          <p:cNvCxnSpPr>
            <a:cxnSpLocks noChangeShapeType="1"/>
          </p:cNvCxnSpPr>
          <p:nvPr/>
        </p:nvCxnSpPr>
        <p:spPr bwMode="auto">
          <a:xfrm flipV="1">
            <a:off x="5257800" y="2895600"/>
            <a:ext cx="3048000" cy="1981200"/>
          </a:xfrm>
          <a:prstGeom prst="straightConnector1">
            <a:avLst/>
          </a:prstGeom>
          <a:noFill/>
          <a:ln w="9525" algn="ctr">
            <a:solidFill>
              <a:schemeClr val="tx1"/>
            </a:solidFill>
            <a:miter lim="800000"/>
            <a:headEnd/>
            <a:tailEnd type="arrow" w="med" len="med"/>
          </a:ln>
        </p:spPr>
      </p:cxnSp>
      <p:cxnSp>
        <p:nvCxnSpPr>
          <p:cNvPr id="32777" name="Straight Arrow Connector 14"/>
          <p:cNvCxnSpPr>
            <a:cxnSpLocks noChangeShapeType="1"/>
            <a:stCxn id="32774" idx="3"/>
          </p:cNvCxnSpPr>
          <p:nvPr/>
        </p:nvCxnSpPr>
        <p:spPr bwMode="auto">
          <a:xfrm flipV="1">
            <a:off x="5248275" y="2895600"/>
            <a:ext cx="3057525" cy="1958975"/>
          </a:xfrm>
          <a:prstGeom prst="straightConnector1">
            <a:avLst/>
          </a:prstGeom>
          <a:noFill/>
          <a:ln w="9525" algn="ctr">
            <a:noFill/>
            <a:miter lim="800000"/>
            <a:headEnd/>
            <a:tailEnd type="arrow" w="med" len="med"/>
          </a:ln>
        </p:spPr>
      </p:cxn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Live Meeting Feature Intro</a:t>
            </a:r>
          </a:p>
        </p:txBody>
      </p:sp>
      <p:sp>
        <p:nvSpPr>
          <p:cNvPr id="33795" name="Footer Placeholder 3"/>
          <p:cNvSpPr>
            <a:spLocks noGrp="1"/>
          </p:cNvSpPr>
          <p:nvPr>
            <p:ph type="ftr" sz="quarter" idx="10"/>
          </p:nvPr>
        </p:nvSpPr>
        <p:spPr>
          <a:noFill/>
        </p:spPr>
        <p:txBody>
          <a:bodyPr/>
          <a:lstStyle/>
          <a:p>
            <a:r>
              <a:rPr lang="en-US" altLang="en-US" smtClean="0"/>
              <a:t>© 2009 Leadership Strategies, Inc. Duplication prohibited without prior written consent of Leadership Strategies, Inc.</a:t>
            </a:r>
          </a:p>
        </p:txBody>
      </p:sp>
      <p:sp>
        <p:nvSpPr>
          <p:cNvPr id="33796" name="Slide Number Placeholder 4"/>
          <p:cNvSpPr>
            <a:spLocks noGrp="1"/>
          </p:cNvSpPr>
          <p:nvPr>
            <p:ph type="sldNum" sz="quarter" idx="11"/>
          </p:nvPr>
        </p:nvSpPr>
        <p:spPr>
          <a:noFill/>
        </p:spPr>
        <p:txBody>
          <a:bodyPr/>
          <a:lstStyle/>
          <a:p>
            <a:fld id="{37D2EC1E-9C4D-4437-B175-EC26DF25E747}" type="slidenum">
              <a:rPr lang="en-US" altLang="en-US" smtClean="0"/>
              <a:pPr/>
              <a:t>24</a:t>
            </a:fld>
            <a:endParaRPr lang="en-US" altLang="en-US" smtClean="0">
              <a:latin typeface="HelveticaNeue MediumExt" charset="0"/>
            </a:endParaRPr>
          </a:p>
        </p:txBody>
      </p:sp>
      <p:pic>
        <p:nvPicPr>
          <p:cNvPr id="33797" name="Picture 2"/>
          <p:cNvPicPr>
            <a:picLocks noGrp="1" noChangeAspect="1" noChangeArrowheads="1"/>
          </p:cNvPicPr>
          <p:nvPr>
            <p:ph idx="1"/>
          </p:nvPr>
        </p:nvPicPr>
        <p:blipFill>
          <a:blip r:embed="rId3" cstate="print"/>
          <a:srcRect/>
          <a:stretch>
            <a:fillRect/>
          </a:stretch>
        </p:blipFill>
        <p:spPr>
          <a:xfrm>
            <a:off x="533400" y="1066800"/>
            <a:ext cx="8259763" cy="5162550"/>
          </a:xfrm>
          <a:noFill/>
        </p:spPr>
      </p:pic>
      <p:sp>
        <p:nvSpPr>
          <p:cNvPr id="33798" name="TextBox 5"/>
          <p:cNvSpPr txBox="1">
            <a:spLocks noChangeArrowheads="1"/>
          </p:cNvSpPr>
          <p:nvPr/>
        </p:nvSpPr>
        <p:spPr bwMode="auto">
          <a:xfrm>
            <a:off x="2971800" y="4038600"/>
            <a:ext cx="3609975" cy="830263"/>
          </a:xfrm>
          <a:prstGeom prst="rect">
            <a:avLst/>
          </a:prstGeom>
          <a:noFill/>
          <a:ln w="9525">
            <a:solidFill>
              <a:schemeClr val="tx1"/>
            </a:solidFill>
            <a:miter lim="800000"/>
            <a:headEnd/>
            <a:tailEnd/>
          </a:ln>
        </p:spPr>
        <p:txBody>
          <a:bodyPr wrap="none">
            <a:spAutoFit/>
          </a:bodyPr>
          <a:lstStyle/>
          <a:p>
            <a:pPr algn="l"/>
            <a:r>
              <a:rPr lang="en-US" sz="1600">
                <a:solidFill>
                  <a:schemeClr val="tx1"/>
                </a:solidFill>
              </a:rPr>
              <a:t>Below is the Pallet that allows</a:t>
            </a:r>
          </a:p>
          <a:p>
            <a:pPr algn="l"/>
            <a:r>
              <a:rPr lang="en-US" sz="1600">
                <a:solidFill>
                  <a:schemeClr val="tx1"/>
                </a:solidFill>
              </a:rPr>
              <a:t>the participants to annotate the</a:t>
            </a:r>
          </a:p>
          <a:p>
            <a:pPr algn="l"/>
            <a:r>
              <a:rPr lang="en-US" sz="1600">
                <a:solidFill>
                  <a:schemeClr val="tx1"/>
                </a:solidFill>
              </a:rPr>
              <a:t>current content when it is available</a:t>
            </a:r>
          </a:p>
        </p:txBody>
      </p:sp>
      <p:cxnSp>
        <p:nvCxnSpPr>
          <p:cNvPr id="33799" name="Straight Arrow Connector 7"/>
          <p:cNvCxnSpPr>
            <a:cxnSpLocks noChangeShapeType="1"/>
          </p:cNvCxnSpPr>
          <p:nvPr/>
        </p:nvCxnSpPr>
        <p:spPr bwMode="auto">
          <a:xfrm rot="5400000">
            <a:off x="3924301" y="5295900"/>
            <a:ext cx="838200" cy="3175"/>
          </a:xfrm>
          <a:prstGeom prst="straightConnector1">
            <a:avLst/>
          </a:prstGeom>
          <a:noFill/>
          <a:ln w="9525" algn="ctr">
            <a:solidFill>
              <a:schemeClr val="tx1"/>
            </a:solidFill>
            <a:miter lim="800000"/>
            <a:headEnd/>
            <a:tailEnd type="arrow" w="med" len="med"/>
          </a:ln>
        </p:spPr>
      </p:cxn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Live Meeting Feature Intro</a:t>
            </a:r>
          </a:p>
        </p:txBody>
      </p:sp>
      <p:sp>
        <p:nvSpPr>
          <p:cNvPr id="34819" name="Footer Placeholder 3"/>
          <p:cNvSpPr>
            <a:spLocks noGrp="1"/>
          </p:cNvSpPr>
          <p:nvPr>
            <p:ph type="ftr" sz="quarter" idx="10"/>
          </p:nvPr>
        </p:nvSpPr>
        <p:spPr>
          <a:noFill/>
        </p:spPr>
        <p:txBody>
          <a:bodyPr/>
          <a:lstStyle/>
          <a:p>
            <a:r>
              <a:rPr lang="en-US" altLang="en-US" smtClean="0"/>
              <a:t>© 2009 Leadership Strategies, Inc. Duplication prohibited without prior written consent of Leadership Strategies, Inc.</a:t>
            </a:r>
          </a:p>
        </p:txBody>
      </p:sp>
      <p:sp>
        <p:nvSpPr>
          <p:cNvPr id="34820" name="Slide Number Placeholder 4"/>
          <p:cNvSpPr>
            <a:spLocks noGrp="1"/>
          </p:cNvSpPr>
          <p:nvPr>
            <p:ph type="sldNum" sz="quarter" idx="11"/>
          </p:nvPr>
        </p:nvSpPr>
        <p:spPr>
          <a:noFill/>
        </p:spPr>
        <p:txBody>
          <a:bodyPr/>
          <a:lstStyle/>
          <a:p>
            <a:fld id="{6A1B611E-1F57-46C6-A53D-9A2A006EDF20}" type="slidenum">
              <a:rPr lang="en-US" altLang="en-US" smtClean="0"/>
              <a:pPr/>
              <a:t>25</a:t>
            </a:fld>
            <a:endParaRPr lang="en-US" altLang="en-US" smtClean="0">
              <a:latin typeface="HelveticaNeue MediumExt" charset="0"/>
            </a:endParaRPr>
          </a:p>
        </p:txBody>
      </p:sp>
      <p:pic>
        <p:nvPicPr>
          <p:cNvPr id="34821" name="Picture 2"/>
          <p:cNvPicPr>
            <a:picLocks noGrp="1" noChangeAspect="1" noChangeArrowheads="1"/>
          </p:cNvPicPr>
          <p:nvPr>
            <p:ph idx="1"/>
          </p:nvPr>
        </p:nvPicPr>
        <p:blipFill>
          <a:blip r:embed="rId3" cstate="print"/>
          <a:srcRect/>
          <a:stretch>
            <a:fillRect/>
          </a:stretch>
        </p:blipFill>
        <p:spPr>
          <a:xfrm>
            <a:off x="533400" y="1143000"/>
            <a:ext cx="8259763" cy="5162550"/>
          </a:xfrm>
          <a:noFill/>
        </p:spPr>
      </p:pic>
      <p:sp>
        <p:nvSpPr>
          <p:cNvPr id="34822" name="TextBox 5"/>
          <p:cNvSpPr txBox="1">
            <a:spLocks noChangeArrowheads="1"/>
          </p:cNvSpPr>
          <p:nvPr/>
        </p:nvSpPr>
        <p:spPr bwMode="auto">
          <a:xfrm>
            <a:off x="2590800" y="2438400"/>
            <a:ext cx="4267200" cy="2308225"/>
          </a:xfrm>
          <a:prstGeom prst="rect">
            <a:avLst/>
          </a:prstGeom>
          <a:noFill/>
          <a:ln w="9525">
            <a:solidFill>
              <a:schemeClr val="tx1"/>
            </a:solidFill>
            <a:miter lim="800000"/>
            <a:headEnd/>
            <a:tailEnd/>
          </a:ln>
        </p:spPr>
        <p:txBody>
          <a:bodyPr>
            <a:spAutoFit/>
          </a:bodyPr>
          <a:lstStyle/>
          <a:p>
            <a:pPr algn="l"/>
            <a:r>
              <a:rPr lang="en-US" sz="1600">
                <a:solidFill>
                  <a:schemeClr val="tx1"/>
                </a:solidFill>
              </a:rPr>
              <a:t>Annotation Pallet from left to right:</a:t>
            </a:r>
          </a:p>
          <a:p>
            <a:pPr algn="l"/>
            <a:r>
              <a:rPr lang="en-US" sz="1600">
                <a:solidFill>
                  <a:schemeClr val="tx1"/>
                </a:solidFill>
              </a:rPr>
              <a:t>A </a:t>
            </a:r>
            <a:r>
              <a:rPr lang="en-US" sz="1600" u="sng">
                <a:solidFill>
                  <a:schemeClr val="tx1"/>
                </a:solidFill>
              </a:rPr>
              <a:t>Select Annotations</a:t>
            </a:r>
          </a:p>
          <a:p>
            <a:pPr algn="l"/>
            <a:r>
              <a:rPr lang="en-US" sz="1600">
                <a:solidFill>
                  <a:schemeClr val="tx1"/>
                </a:solidFill>
              </a:rPr>
              <a:t>B </a:t>
            </a:r>
            <a:r>
              <a:rPr lang="en-US" sz="1600" u="sng">
                <a:solidFill>
                  <a:schemeClr val="tx1"/>
                </a:solidFill>
              </a:rPr>
              <a:t>Pointer</a:t>
            </a:r>
          </a:p>
          <a:p>
            <a:pPr algn="l"/>
            <a:r>
              <a:rPr lang="en-US" sz="1600">
                <a:solidFill>
                  <a:schemeClr val="tx1"/>
                </a:solidFill>
              </a:rPr>
              <a:t>C </a:t>
            </a:r>
            <a:r>
              <a:rPr lang="en-US" sz="1600" u="sng">
                <a:solidFill>
                  <a:schemeClr val="tx1"/>
                </a:solidFill>
              </a:rPr>
              <a:t>Draw Text</a:t>
            </a:r>
            <a:r>
              <a:rPr lang="en-US" sz="1600">
                <a:solidFill>
                  <a:schemeClr val="tx1"/>
                </a:solidFill>
              </a:rPr>
              <a:t> (font selection is found here)</a:t>
            </a:r>
            <a:endParaRPr lang="en-US" sz="1600" u="sng">
              <a:solidFill>
                <a:schemeClr val="tx1"/>
              </a:solidFill>
            </a:endParaRPr>
          </a:p>
          <a:p>
            <a:pPr algn="l"/>
            <a:r>
              <a:rPr lang="en-US" sz="1600">
                <a:solidFill>
                  <a:schemeClr val="tx1"/>
                </a:solidFill>
              </a:rPr>
              <a:t>D </a:t>
            </a:r>
            <a:r>
              <a:rPr lang="en-US" sz="1600" u="sng">
                <a:solidFill>
                  <a:schemeClr val="tx1"/>
                </a:solidFill>
              </a:rPr>
              <a:t>Draw Freehand</a:t>
            </a:r>
          </a:p>
          <a:p>
            <a:pPr algn="l"/>
            <a:r>
              <a:rPr lang="en-US" sz="1600">
                <a:solidFill>
                  <a:schemeClr val="tx1"/>
                </a:solidFill>
              </a:rPr>
              <a:t>E </a:t>
            </a:r>
            <a:r>
              <a:rPr lang="en-US" sz="1600" u="sng">
                <a:solidFill>
                  <a:schemeClr val="tx1"/>
                </a:solidFill>
              </a:rPr>
              <a:t>Color Picker</a:t>
            </a:r>
          </a:p>
          <a:p>
            <a:pPr algn="l"/>
            <a:r>
              <a:rPr lang="en-US" sz="1600">
                <a:solidFill>
                  <a:schemeClr val="tx1"/>
                </a:solidFill>
              </a:rPr>
              <a:t>F </a:t>
            </a:r>
            <a:r>
              <a:rPr lang="en-US" sz="1600" u="sng">
                <a:solidFill>
                  <a:schemeClr val="tx1"/>
                </a:solidFill>
              </a:rPr>
              <a:t>Highlighter</a:t>
            </a:r>
          </a:p>
          <a:p>
            <a:pPr algn="l"/>
            <a:r>
              <a:rPr lang="en-US" sz="1600">
                <a:solidFill>
                  <a:schemeClr val="tx1"/>
                </a:solidFill>
              </a:rPr>
              <a:t>G </a:t>
            </a:r>
            <a:r>
              <a:rPr lang="en-US" sz="1600" u="sng">
                <a:solidFill>
                  <a:schemeClr val="tx1"/>
                </a:solidFill>
              </a:rPr>
              <a:t>Stamp</a:t>
            </a:r>
          </a:p>
          <a:p>
            <a:pPr algn="l"/>
            <a:r>
              <a:rPr lang="en-US" sz="1600">
                <a:solidFill>
                  <a:schemeClr val="tx1"/>
                </a:solidFill>
              </a:rPr>
              <a:t>H </a:t>
            </a:r>
            <a:r>
              <a:rPr lang="en-US" sz="1600" u="sng">
                <a:solidFill>
                  <a:schemeClr val="tx1"/>
                </a:solidFill>
              </a:rPr>
              <a:t>Clear Annotations</a:t>
            </a:r>
            <a:r>
              <a:rPr lang="en-US" sz="1600">
                <a:solidFill>
                  <a:schemeClr val="tx1"/>
                </a:solidFill>
              </a:rPr>
              <a:t> – please do not use</a:t>
            </a:r>
            <a:endParaRPr lang="en-US" sz="1600" u="sng">
              <a:solidFill>
                <a:schemeClr val="tx1"/>
              </a:solidFill>
            </a:endParaRPr>
          </a:p>
        </p:txBody>
      </p:sp>
      <p:cxnSp>
        <p:nvCxnSpPr>
          <p:cNvPr id="34823" name="Straight Arrow Connector 7"/>
          <p:cNvCxnSpPr>
            <a:cxnSpLocks noChangeShapeType="1"/>
          </p:cNvCxnSpPr>
          <p:nvPr/>
        </p:nvCxnSpPr>
        <p:spPr bwMode="auto">
          <a:xfrm rot="5400000">
            <a:off x="3658394" y="5257006"/>
            <a:ext cx="457200" cy="1588"/>
          </a:xfrm>
          <a:prstGeom prst="straightConnector1">
            <a:avLst/>
          </a:prstGeom>
          <a:noFill/>
          <a:ln w="9525" algn="ctr">
            <a:noFill/>
            <a:miter lim="800000"/>
            <a:headEnd/>
            <a:tailEnd type="arrow" w="med" len="med"/>
          </a:ln>
        </p:spPr>
      </p:cxnSp>
      <p:cxnSp>
        <p:nvCxnSpPr>
          <p:cNvPr id="34824" name="Straight Arrow Connector 20"/>
          <p:cNvCxnSpPr>
            <a:cxnSpLocks noChangeShapeType="1"/>
          </p:cNvCxnSpPr>
          <p:nvPr/>
        </p:nvCxnSpPr>
        <p:spPr bwMode="auto">
          <a:xfrm rot="5400000">
            <a:off x="3733801" y="5257800"/>
            <a:ext cx="1066800" cy="3175"/>
          </a:xfrm>
          <a:prstGeom prst="straightConnector1">
            <a:avLst/>
          </a:prstGeom>
          <a:noFill/>
          <a:ln w="9525" algn="ctr">
            <a:solidFill>
              <a:schemeClr val="tx1"/>
            </a:solidFill>
            <a:miter lim="800000"/>
            <a:headEnd/>
            <a:tailEnd type="arrow" w="med" len="med"/>
          </a:ln>
        </p:spPr>
      </p:cxn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Live Meeting Feature Intro</a:t>
            </a:r>
          </a:p>
        </p:txBody>
      </p:sp>
      <p:sp>
        <p:nvSpPr>
          <p:cNvPr id="35843" name="Footer Placeholder 3"/>
          <p:cNvSpPr>
            <a:spLocks noGrp="1"/>
          </p:cNvSpPr>
          <p:nvPr>
            <p:ph type="ftr" sz="quarter" idx="10"/>
          </p:nvPr>
        </p:nvSpPr>
        <p:spPr>
          <a:noFill/>
        </p:spPr>
        <p:txBody>
          <a:bodyPr/>
          <a:lstStyle/>
          <a:p>
            <a:r>
              <a:rPr lang="en-US" altLang="en-US" smtClean="0"/>
              <a:t>© 2009 Leadership Strategies, Inc. Duplication prohibited without prior written consent of Leadership Strategies, Inc.</a:t>
            </a:r>
          </a:p>
        </p:txBody>
      </p:sp>
      <p:sp>
        <p:nvSpPr>
          <p:cNvPr id="35844" name="Slide Number Placeholder 4"/>
          <p:cNvSpPr>
            <a:spLocks noGrp="1"/>
          </p:cNvSpPr>
          <p:nvPr>
            <p:ph type="sldNum" sz="quarter" idx="11"/>
          </p:nvPr>
        </p:nvSpPr>
        <p:spPr>
          <a:noFill/>
        </p:spPr>
        <p:txBody>
          <a:bodyPr/>
          <a:lstStyle/>
          <a:p>
            <a:fld id="{71617F2C-97CA-46A1-BCB9-9049EAAF55AF}" type="slidenum">
              <a:rPr lang="en-US" altLang="en-US" smtClean="0"/>
              <a:pPr/>
              <a:t>26</a:t>
            </a:fld>
            <a:endParaRPr lang="en-US" altLang="en-US" smtClean="0">
              <a:latin typeface="HelveticaNeue MediumExt" charset="0"/>
            </a:endParaRPr>
          </a:p>
        </p:txBody>
      </p:sp>
      <p:pic>
        <p:nvPicPr>
          <p:cNvPr id="35845" name="Picture 2"/>
          <p:cNvPicPr>
            <a:picLocks noGrp="1" noChangeAspect="1" noChangeArrowheads="1"/>
          </p:cNvPicPr>
          <p:nvPr>
            <p:ph idx="1"/>
          </p:nvPr>
        </p:nvPicPr>
        <p:blipFill>
          <a:blip r:embed="rId2" cstate="print"/>
          <a:srcRect/>
          <a:stretch>
            <a:fillRect/>
          </a:stretch>
        </p:blipFill>
        <p:spPr>
          <a:xfrm>
            <a:off x="533400" y="1085850"/>
            <a:ext cx="8259763" cy="5162550"/>
          </a:xfrm>
          <a:noFill/>
          <a:ln>
            <a:solidFill>
              <a:schemeClr val="tx1"/>
            </a:solidFill>
          </a:ln>
        </p:spPr>
      </p:pic>
      <p:sp>
        <p:nvSpPr>
          <p:cNvPr id="35846" name="TextBox 5"/>
          <p:cNvSpPr txBox="1">
            <a:spLocks noChangeArrowheads="1"/>
          </p:cNvSpPr>
          <p:nvPr/>
        </p:nvSpPr>
        <p:spPr bwMode="auto">
          <a:xfrm>
            <a:off x="2419350" y="3200400"/>
            <a:ext cx="4210050" cy="1077913"/>
          </a:xfrm>
          <a:prstGeom prst="rect">
            <a:avLst/>
          </a:prstGeom>
          <a:noFill/>
          <a:ln w="9525">
            <a:solidFill>
              <a:schemeClr val="tx1"/>
            </a:solidFill>
            <a:miter lim="800000"/>
            <a:headEnd/>
            <a:tailEnd/>
          </a:ln>
        </p:spPr>
        <p:txBody>
          <a:bodyPr wrap="none">
            <a:spAutoFit/>
          </a:bodyPr>
          <a:lstStyle/>
          <a:p>
            <a:pPr algn="l"/>
            <a:r>
              <a:rPr lang="en-US" sz="1600"/>
              <a:t>Note: The Annotation Toolbar is NOT</a:t>
            </a:r>
          </a:p>
          <a:p>
            <a:pPr algn="l"/>
            <a:r>
              <a:rPr lang="en-US" sz="1600"/>
              <a:t>           available in this view. The Meeting</a:t>
            </a:r>
          </a:p>
          <a:p>
            <a:pPr algn="l"/>
            <a:r>
              <a:rPr lang="en-US" sz="1600"/>
              <a:t>           Leader/Presenter can allow this or</a:t>
            </a:r>
          </a:p>
          <a:p>
            <a:pPr algn="l"/>
            <a:r>
              <a:rPr lang="en-US" sz="1600"/>
              <a:t>           not permit participants to annotate</a:t>
            </a:r>
          </a:p>
        </p:txBody>
      </p:sp>
      <p:cxnSp>
        <p:nvCxnSpPr>
          <p:cNvPr id="35847" name="Straight Arrow Connector 7"/>
          <p:cNvCxnSpPr>
            <a:cxnSpLocks noChangeShapeType="1"/>
          </p:cNvCxnSpPr>
          <p:nvPr/>
        </p:nvCxnSpPr>
        <p:spPr bwMode="auto">
          <a:xfrm rot="16200000" flipH="1">
            <a:off x="3543300" y="4991100"/>
            <a:ext cx="1371600" cy="76200"/>
          </a:xfrm>
          <a:prstGeom prst="straightConnector1">
            <a:avLst/>
          </a:prstGeom>
          <a:noFill/>
          <a:ln w="9525" algn="ctr">
            <a:noFill/>
            <a:miter lim="800000"/>
            <a:headEnd/>
            <a:tailEnd type="arrow" w="med" len="med"/>
          </a:ln>
        </p:spPr>
      </p:cxnSp>
      <p:cxnSp>
        <p:nvCxnSpPr>
          <p:cNvPr id="35848" name="Straight Arrow Connector 9"/>
          <p:cNvCxnSpPr>
            <a:cxnSpLocks noChangeShapeType="1"/>
          </p:cNvCxnSpPr>
          <p:nvPr/>
        </p:nvCxnSpPr>
        <p:spPr bwMode="auto">
          <a:xfrm rot="5400000">
            <a:off x="3468688" y="4991100"/>
            <a:ext cx="1446212" cy="1588"/>
          </a:xfrm>
          <a:prstGeom prst="straightConnector1">
            <a:avLst/>
          </a:prstGeom>
          <a:noFill/>
          <a:ln w="9525" algn="ctr">
            <a:solidFill>
              <a:schemeClr val="tx1"/>
            </a:solidFill>
            <a:miter lim="800000"/>
            <a:headEnd/>
            <a:tailEnd type="arrow" w="med" len="med"/>
          </a:ln>
        </p:spPr>
      </p:cxn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36867" name="Slide Number Placeholder 4"/>
          <p:cNvSpPr>
            <a:spLocks noGrp="1"/>
          </p:cNvSpPr>
          <p:nvPr>
            <p:ph type="sldNum" sz="quarter" idx="11"/>
          </p:nvPr>
        </p:nvSpPr>
        <p:spPr>
          <a:noFill/>
        </p:spPr>
        <p:txBody>
          <a:bodyPr/>
          <a:lstStyle/>
          <a:p>
            <a:fld id="{EC650993-755F-405F-A796-B5C003C30263}" type="slidenum">
              <a:rPr lang="en-US" altLang="en-US" smtClean="0"/>
              <a:pPr/>
              <a:t>27</a:t>
            </a:fld>
            <a:endParaRPr lang="en-US" altLang="en-US" smtClean="0">
              <a:latin typeface="HelveticaNeue MediumExt" charset="0"/>
            </a:endParaRPr>
          </a:p>
        </p:txBody>
      </p:sp>
      <p:sp>
        <p:nvSpPr>
          <p:cNvPr id="36868" name="Rectangle 2"/>
          <p:cNvSpPr>
            <a:spLocks noGrp="1" noChangeArrowheads="1"/>
          </p:cNvSpPr>
          <p:nvPr>
            <p:ph type="title"/>
          </p:nvPr>
        </p:nvSpPr>
        <p:spPr/>
        <p:txBody>
          <a:bodyPr/>
          <a:lstStyle/>
          <a:p>
            <a:pPr eaLnBrk="1" hangingPunct="1"/>
            <a:r>
              <a:rPr lang="en-US" smtClean="0"/>
              <a:t>Questions </a:t>
            </a:r>
          </a:p>
        </p:txBody>
      </p:sp>
      <p:sp>
        <p:nvSpPr>
          <p:cNvPr id="36869" name="Rectangle 3"/>
          <p:cNvSpPr>
            <a:spLocks noGrp="1" noChangeArrowheads="1"/>
          </p:cNvSpPr>
          <p:nvPr>
            <p:ph type="body" idx="1"/>
          </p:nvPr>
        </p:nvSpPr>
        <p:spPr>
          <a:xfrm>
            <a:off x="762000" y="1371600"/>
            <a:ext cx="7772400" cy="5181600"/>
          </a:xfrm>
        </p:spPr>
        <p:txBody>
          <a:bodyPr/>
          <a:lstStyle/>
          <a:p>
            <a:pPr eaLnBrk="1" hangingPunct="1"/>
            <a:r>
              <a:rPr lang="en-US" dirty="0" smtClean="0"/>
              <a:t>Time for Practice &amp; Questions</a:t>
            </a:r>
          </a:p>
          <a:p>
            <a:pPr lvl="1" eaLnBrk="1" hangingPunct="1"/>
            <a:r>
              <a:rPr lang="en-US" dirty="0" smtClean="0"/>
              <a:t>Raise your hands</a:t>
            </a:r>
          </a:p>
          <a:p>
            <a:pPr lvl="1" eaLnBrk="1" hangingPunct="1"/>
            <a:r>
              <a:rPr lang="en-US" dirty="0" smtClean="0"/>
              <a:t>Type your favorite color in the Q&amp;A and send as ?</a:t>
            </a:r>
          </a:p>
          <a:p>
            <a:pPr lvl="1" eaLnBrk="1" hangingPunct="1"/>
            <a:r>
              <a:rPr lang="en-US" dirty="0" smtClean="0"/>
              <a:t>Everyone change the Feedback to Slow Down</a:t>
            </a:r>
          </a:p>
          <a:p>
            <a:pPr lvl="1" eaLnBrk="1" hangingPunct="1"/>
            <a:r>
              <a:rPr lang="en-US" dirty="0" smtClean="0"/>
              <a:t>Now back to Proceed</a:t>
            </a:r>
          </a:p>
          <a:p>
            <a:pPr lvl="1" eaLnBrk="1" hangingPunct="1"/>
            <a:r>
              <a:rPr lang="en-US" dirty="0" smtClean="0"/>
              <a:t>We will ask 2 of you to speak</a:t>
            </a:r>
          </a:p>
          <a:p>
            <a:pPr lvl="1" eaLnBrk="1" hangingPunct="1"/>
            <a:r>
              <a:rPr lang="en-US" dirty="0" smtClean="0"/>
              <a:t>Now let’s try the Annotation Tool</a:t>
            </a:r>
          </a:p>
          <a:p>
            <a:pPr lvl="2" eaLnBrk="1" hangingPunct="1"/>
            <a:r>
              <a:rPr lang="en-US" dirty="0" smtClean="0"/>
              <a:t>Select blue as the color and font size 18</a:t>
            </a:r>
          </a:p>
          <a:p>
            <a:pPr lvl="1" eaLnBrk="1" hangingPunct="1"/>
            <a:endParaRPr lang="en-US" dirty="0" smtClean="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37891" name="Slide Number Placeholder 4"/>
          <p:cNvSpPr>
            <a:spLocks noGrp="1"/>
          </p:cNvSpPr>
          <p:nvPr>
            <p:ph type="sldNum" sz="quarter" idx="11"/>
          </p:nvPr>
        </p:nvSpPr>
        <p:spPr>
          <a:noFill/>
        </p:spPr>
        <p:txBody>
          <a:bodyPr/>
          <a:lstStyle/>
          <a:p>
            <a:fld id="{9A685B06-E700-4C1B-A673-36D644C4E545}" type="slidenum">
              <a:rPr lang="en-US" altLang="en-US" smtClean="0"/>
              <a:pPr/>
              <a:t>28</a:t>
            </a:fld>
            <a:endParaRPr lang="en-US" altLang="en-US" smtClean="0">
              <a:latin typeface="HelveticaNeue MediumExt" charset="0"/>
            </a:endParaRPr>
          </a:p>
        </p:txBody>
      </p:sp>
      <p:sp>
        <p:nvSpPr>
          <p:cNvPr id="37892" name="Rectangle 5"/>
          <p:cNvSpPr>
            <a:spLocks noGrp="1" noChangeArrowheads="1"/>
          </p:cNvSpPr>
          <p:nvPr>
            <p:ph type="title"/>
          </p:nvPr>
        </p:nvSpPr>
        <p:spPr/>
        <p:txBody>
          <a:bodyPr/>
          <a:lstStyle/>
          <a:p>
            <a:r>
              <a:rPr lang="en-US" smtClean="0"/>
              <a:t>Checkpoint </a:t>
            </a:r>
          </a:p>
        </p:txBody>
      </p:sp>
      <p:sp>
        <p:nvSpPr>
          <p:cNvPr id="30725" name="Rectangle 6"/>
          <p:cNvSpPr>
            <a:spLocks noGrp="1" noChangeArrowheads="1"/>
          </p:cNvSpPr>
          <p:nvPr>
            <p:ph type="body" idx="1"/>
          </p:nvPr>
        </p:nvSpPr>
        <p:spPr>
          <a:xfrm>
            <a:off x="914400" y="1447800"/>
            <a:ext cx="7772400" cy="5105400"/>
          </a:xfrm>
        </p:spPr>
        <p:txBody>
          <a:bodyPr/>
          <a:lstStyle/>
          <a:p>
            <a:pPr marL="742950" indent="-742950">
              <a:lnSpc>
                <a:spcPct val="90000"/>
              </a:lnSpc>
              <a:buSzPct val="100000"/>
              <a:buFont typeface="+mj-lt"/>
              <a:buAutoNum type="alphaUcPeriod"/>
              <a:defRPr/>
            </a:pPr>
            <a:r>
              <a:rPr lang="en-US" sz="4000" dirty="0" smtClean="0"/>
              <a:t>Getting Started &amp; Live Meeting Feature Intro/Review</a:t>
            </a:r>
            <a:endParaRPr lang="en-US" sz="2400" dirty="0" smtClean="0"/>
          </a:p>
          <a:p>
            <a:pPr marL="742950" indent="-742950">
              <a:lnSpc>
                <a:spcPct val="90000"/>
              </a:lnSpc>
              <a:buSzPct val="100000"/>
              <a:buFont typeface="+mj-lt"/>
              <a:buAutoNum type="alphaUcPeriod"/>
              <a:defRPr/>
            </a:pPr>
            <a:r>
              <a:rPr lang="en-US" sz="4000" dirty="0" smtClean="0"/>
              <a:t>The </a:t>
            </a:r>
            <a:r>
              <a:rPr lang="en-US" sz="4000" i="1" dirty="0" smtClean="0"/>
              <a:t>Masterful</a:t>
            </a:r>
            <a:r>
              <a:rPr lang="en-US" sz="4000" dirty="0" smtClean="0"/>
              <a:t> Meeting Vision</a:t>
            </a:r>
          </a:p>
          <a:p>
            <a:pPr marL="742950" indent="-742950">
              <a:lnSpc>
                <a:spcPct val="90000"/>
              </a:lnSpc>
              <a:buSzPct val="100000"/>
              <a:buFont typeface="+mj-lt"/>
              <a:buAutoNum type="alphaUcPeriod"/>
              <a:defRPr/>
            </a:pPr>
            <a:r>
              <a:rPr lang="en-US" sz="4000" dirty="0" smtClean="0"/>
              <a:t>Question &amp; Answer</a:t>
            </a:r>
          </a:p>
          <a:p>
            <a:pPr marL="742950" indent="-742950">
              <a:lnSpc>
                <a:spcPct val="90000"/>
              </a:lnSpc>
              <a:buSzPct val="100000"/>
              <a:buFont typeface="+mj-lt"/>
              <a:buAutoNum type="alphaUcPeriod"/>
              <a:defRPr/>
            </a:pPr>
            <a:r>
              <a:rPr lang="en-US" sz="4000" dirty="0" smtClean="0"/>
              <a:t>Review &amp; Close</a:t>
            </a:r>
          </a:p>
          <a:p>
            <a:pPr>
              <a:lnSpc>
                <a:spcPct val="90000"/>
              </a:lnSpc>
              <a:buFont typeface="Wingdings" pitchFamily="2" charset="2"/>
              <a:buNone/>
              <a:defRPr/>
            </a:pPr>
            <a:r>
              <a:rPr lang="en-US" sz="6000" dirty="0" smtClean="0">
                <a:solidFill>
                  <a:schemeClr val="hlink"/>
                </a:solidFill>
                <a:latin typeface="Times New Roman" pitchFamily="18" charset="0"/>
                <a:sym typeface="Symbol" pitchFamily="18" charset="2"/>
              </a:rPr>
              <a:t> </a:t>
            </a:r>
            <a:endParaRPr lang="en-US" sz="6000" dirty="0" smtClean="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xfrm>
            <a:off x="1981200" y="6553200"/>
            <a:ext cx="7239000" cy="228600"/>
          </a:xfrm>
          <a:noFill/>
        </p:spPr>
        <p:txBody>
          <a:bodyPr/>
          <a:lstStyle/>
          <a:p>
            <a:r>
              <a:rPr lang="en-US" altLang="en-US" smtClean="0"/>
              <a:t>© 2009 Leadership Strategies, Inc. Duplication prohibited without prior written consent of Leadership Strategies, Inc.</a:t>
            </a:r>
          </a:p>
        </p:txBody>
      </p:sp>
      <p:sp>
        <p:nvSpPr>
          <p:cNvPr id="38915" name="Slide Number Placeholder 4"/>
          <p:cNvSpPr>
            <a:spLocks noGrp="1"/>
          </p:cNvSpPr>
          <p:nvPr>
            <p:ph type="sldNum" sz="quarter" idx="11"/>
          </p:nvPr>
        </p:nvSpPr>
        <p:spPr>
          <a:noFill/>
        </p:spPr>
        <p:txBody>
          <a:bodyPr/>
          <a:lstStyle/>
          <a:p>
            <a:fld id="{2D06DFE5-CF19-4953-8AD0-E7155351DB1F}" type="slidenum">
              <a:rPr lang="en-US" altLang="en-US" smtClean="0"/>
              <a:pPr/>
              <a:t>29</a:t>
            </a:fld>
            <a:endParaRPr lang="en-US" altLang="en-US" smtClean="0">
              <a:latin typeface="HelveticaNeue MediumExt" charset="0"/>
            </a:endParaRPr>
          </a:p>
        </p:txBody>
      </p:sp>
      <p:sp>
        <p:nvSpPr>
          <p:cNvPr id="38916" name="Rectangle 2"/>
          <p:cNvSpPr>
            <a:spLocks noGrp="1" noChangeArrowheads="1"/>
          </p:cNvSpPr>
          <p:nvPr>
            <p:ph type="title"/>
          </p:nvPr>
        </p:nvSpPr>
        <p:spPr/>
        <p:txBody>
          <a:bodyPr/>
          <a:lstStyle/>
          <a:p>
            <a:pPr eaLnBrk="1" hangingPunct="1"/>
            <a:r>
              <a:rPr lang="en-US" dirty="0" smtClean="0"/>
              <a:t>B. </a:t>
            </a:r>
            <a:r>
              <a:rPr lang="en-US" i="1" dirty="0" smtClean="0"/>
              <a:t>Masterful </a:t>
            </a:r>
            <a:r>
              <a:rPr lang="en-US" dirty="0" err="1" smtClean="0"/>
              <a:t>eMeetings</a:t>
            </a:r>
            <a:r>
              <a:rPr lang="en-US" dirty="0" smtClean="0"/>
              <a:t> Vision </a:t>
            </a:r>
          </a:p>
        </p:txBody>
      </p:sp>
      <p:sp>
        <p:nvSpPr>
          <p:cNvPr id="38917" name="Rectangle 3"/>
          <p:cNvSpPr>
            <a:spLocks noGrp="1" noChangeArrowheads="1"/>
          </p:cNvSpPr>
          <p:nvPr>
            <p:ph type="body" idx="1"/>
          </p:nvPr>
        </p:nvSpPr>
        <p:spPr>
          <a:xfrm>
            <a:off x="762000" y="1066800"/>
            <a:ext cx="8382000" cy="5181600"/>
          </a:xfrm>
        </p:spPr>
        <p:txBody>
          <a:bodyPr/>
          <a:lstStyle/>
          <a:p>
            <a:pPr eaLnBrk="1" hangingPunct="1">
              <a:buFont typeface="Wingdings" pitchFamily="2" charset="2"/>
              <a:buNone/>
            </a:pPr>
            <a:r>
              <a:rPr lang="en-US" dirty="0" smtClean="0">
                <a:solidFill>
                  <a:srgbClr val="99CC00"/>
                </a:solidFill>
              </a:rPr>
              <a:t>B1.</a:t>
            </a:r>
            <a:r>
              <a:rPr lang="en-US" dirty="0" smtClean="0"/>
              <a:t> Understanding Meeting Types</a:t>
            </a:r>
          </a:p>
          <a:p>
            <a:pPr eaLnBrk="1" hangingPunct="1">
              <a:buFont typeface="Wingdings" pitchFamily="2" charset="2"/>
              <a:buNone/>
            </a:pPr>
            <a:r>
              <a:rPr lang="en-US" dirty="0" smtClean="0">
                <a:solidFill>
                  <a:srgbClr val="99CC00"/>
                </a:solidFill>
              </a:rPr>
              <a:t>B2. </a:t>
            </a:r>
            <a:r>
              <a:rPr lang="en-US" dirty="0" smtClean="0"/>
              <a:t>What is a Masterful Meeting?</a:t>
            </a:r>
          </a:p>
          <a:p>
            <a:pPr eaLnBrk="1" hangingPunct="1">
              <a:buFont typeface="Wingdings" pitchFamily="2" charset="2"/>
              <a:buNone/>
            </a:pPr>
            <a:r>
              <a:rPr lang="en-US" dirty="0" smtClean="0">
                <a:solidFill>
                  <a:srgbClr val="99CC00"/>
                </a:solidFill>
              </a:rPr>
              <a:t>B3.</a:t>
            </a:r>
            <a:r>
              <a:rPr lang="en-US" dirty="0" smtClean="0"/>
              <a:t> Masterful Meeting Definition</a:t>
            </a:r>
          </a:p>
          <a:p>
            <a:pPr eaLnBrk="1" hangingPunct="1">
              <a:buFont typeface="Wingdings" pitchFamily="2" charset="2"/>
              <a:buNone/>
            </a:pPr>
            <a:r>
              <a:rPr lang="en-US" dirty="0" smtClean="0">
                <a:solidFill>
                  <a:srgbClr val="99CC00"/>
                </a:solidFill>
              </a:rPr>
              <a:t>B4. </a:t>
            </a:r>
            <a:r>
              <a:rPr lang="en-US" dirty="0" smtClean="0"/>
              <a:t>Characteristics of Masterful Meetings</a:t>
            </a:r>
          </a:p>
          <a:p>
            <a:pPr eaLnBrk="1" hangingPunct="1">
              <a:buFont typeface="Wingdings" pitchFamily="2" charset="2"/>
              <a:buNone/>
            </a:pPr>
            <a:r>
              <a:rPr lang="en-US" dirty="0" smtClean="0">
                <a:solidFill>
                  <a:srgbClr val="99CC00"/>
                </a:solidFill>
              </a:rPr>
              <a:t>B5.</a:t>
            </a:r>
            <a:r>
              <a:rPr lang="en-US" dirty="0" smtClean="0"/>
              <a:t> The Role of Participants</a:t>
            </a:r>
          </a:p>
          <a:p>
            <a:pPr eaLnBrk="1" hangingPunct="1">
              <a:buFont typeface="Wingdings" pitchFamily="2" charset="2"/>
              <a:buNone/>
            </a:pPr>
            <a:r>
              <a:rPr lang="en-US" dirty="0" smtClean="0">
                <a:solidFill>
                  <a:srgbClr val="99CC00"/>
                </a:solidFill>
              </a:rPr>
              <a:t>B6. </a:t>
            </a:r>
            <a:r>
              <a:rPr lang="en-US" dirty="0" smtClean="0"/>
              <a:t>Meeting Rights</a:t>
            </a:r>
          </a:p>
          <a:p>
            <a:pPr eaLnBrk="1" hangingPunct="1">
              <a:buFont typeface="Wingdings" pitchFamily="2" charset="2"/>
              <a:buNone/>
            </a:pPr>
            <a:r>
              <a:rPr lang="en-US" dirty="0" smtClean="0">
                <a:solidFill>
                  <a:srgbClr val="99CC00"/>
                </a:solidFill>
              </a:rPr>
              <a:t>B7.</a:t>
            </a:r>
            <a:r>
              <a:rPr lang="en-US" dirty="0" smtClean="0"/>
              <a:t> Raising the Bar on Meetings </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p>
            <a:r>
              <a:rPr lang="en-US" altLang="en-US" smtClean="0"/>
              <a:t>© 2009 Leadership Strategies, Inc. Duplication prohibited without prior written consent of Leadership Strategies, Inc.</a:t>
            </a:r>
          </a:p>
        </p:txBody>
      </p:sp>
      <p:sp>
        <p:nvSpPr>
          <p:cNvPr id="13315" name="Slide Number Placeholder 4"/>
          <p:cNvSpPr>
            <a:spLocks noGrp="1"/>
          </p:cNvSpPr>
          <p:nvPr>
            <p:ph type="sldNum" sz="quarter" idx="11"/>
          </p:nvPr>
        </p:nvSpPr>
        <p:spPr>
          <a:noFill/>
        </p:spPr>
        <p:txBody>
          <a:bodyPr/>
          <a:lstStyle/>
          <a:p>
            <a:fld id="{6EAC5D83-6A0B-4426-BD5D-465FAC611AFB}" type="slidenum">
              <a:rPr lang="en-US" altLang="en-US" smtClean="0"/>
              <a:pPr/>
              <a:t>3</a:t>
            </a:fld>
            <a:endParaRPr lang="en-US" altLang="en-US" smtClean="0">
              <a:latin typeface="HelveticaNeue MediumExt" charset="0"/>
            </a:endParaRPr>
          </a:p>
        </p:txBody>
      </p:sp>
      <p:sp>
        <p:nvSpPr>
          <p:cNvPr id="13316" name="Rectangle 2"/>
          <p:cNvSpPr>
            <a:spLocks noChangeArrowheads="1"/>
          </p:cNvSpPr>
          <p:nvPr/>
        </p:nvSpPr>
        <p:spPr bwMode="auto">
          <a:xfrm>
            <a:off x="2057400" y="1219200"/>
            <a:ext cx="4038600" cy="4191000"/>
          </a:xfrm>
          <a:prstGeom prst="rect">
            <a:avLst/>
          </a:prstGeom>
          <a:solidFill>
            <a:srgbClr val="99CC00">
              <a:alpha val="69019"/>
            </a:srgbClr>
          </a:solidFill>
          <a:ln w="9525" algn="ctr">
            <a:noFill/>
            <a:miter lim="800000"/>
            <a:headEnd/>
            <a:tailEnd/>
          </a:ln>
        </p:spPr>
        <p:txBody>
          <a:bodyPr wrap="none" anchor="ctr"/>
          <a:lstStyle/>
          <a:p>
            <a:endParaRPr lang="en-US"/>
          </a:p>
        </p:txBody>
      </p:sp>
      <p:sp>
        <p:nvSpPr>
          <p:cNvPr id="13317" name="Text Box 3"/>
          <p:cNvSpPr txBox="1">
            <a:spLocks noChangeArrowheads="1"/>
          </p:cNvSpPr>
          <p:nvPr/>
        </p:nvSpPr>
        <p:spPr bwMode="auto">
          <a:xfrm>
            <a:off x="2627313" y="4267200"/>
            <a:ext cx="3108325" cy="1016000"/>
          </a:xfrm>
          <a:prstGeom prst="rect">
            <a:avLst/>
          </a:prstGeom>
          <a:noFill/>
          <a:ln w="12700" cap="sq">
            <a:noFill/>
            <a:miter lim="800000"/>
            <a:headEnd type="none" w="sm" len="sm"/>
            <a:tailEnd type="none" w="sm" len="sm"/>
          </a:ln>
        </p:spPr>
        <p:txBody>
          <a:bodyPr wrap="none">
            <a:spAutoFit/>
          </a:bodyPr>
          <a:lstStyle/>
          <a:p>
            <a:r>
              <a:rPr lang="en-US">
                <a:solidFill>
                  <a:schemeClr val="bg1"/>
                </a:solidFill>
              </a:rPr>
              <a:t>Richard Smith, CMF</a:t>
            </a:r>
            <a:br>
              <a:rPr lang="en-US">
                <a:solidFill>
                  <a:schemeClr val="bg1"/>
                </a:solidFill>
              </a:rPr>
            </a:br>
            <a:r>
              <a:rPr lang="en-US" sz="1800">
                <a:solidFill>
                  <a:schemeClr val="bg1"/>
                </a:solidFill>
              </a:rPr>
              <a:t>Principal</a:t>
            </a:r>
            <a:br>
              <a:rPr lang="en-US" sz="1800">
                <a:solidFill>
                  <a:schemeClr val="bg1"/>
                </a:solidFill>
              </a:rPr>
            </a:br>
            <a:r>
              <a:rPr lang="en-US" sz="1800">
                <a:solidFill>
                  <a:schemeClr val="bg1"/>
                </a:solidFill>
              </a:rPr>
              <a:t>Leadership Strategies</a:t>
            </a:r>
            <a:endParaRPr lang="en-US" sz="1800" i="1">
              <a:solidFill>
                <a:schemeClr val="bg1"/>
              </a:solidFill>
            </a:endParaRPr>
          </a:p>
        </p:txBody>
      </p:sp>
      <p:sp>
        <p:nvSpPr>
          <p:cNvPr id="13318" name="Rectangle 4"/>
          <p:cNvSpPr>
            <a:spLocks noGrp="1" noChangeArrowheads="1"/>
          </p:cNvSpPr>
          <p:nvPr>
            <p:ph type="title"/>
          </p:nvPr>
        </p:nvSpPr>
        <p:spPr/>
        <p:txBody>
          <a:bodyPr/>
          <a:lstStyle/>
          <a:p>
            <a:pPr eaLnBrk="1" hangingPunct="1"/>
            <a:r>
              <a:rPr lang="en-US" smtClean="0"/>
              <a:t>I. Getting Started</a:t>
            </a:r>
          </a:p>
        </p:txBody>
      </p:sp>
      <p:sp>
        <p:nvSpPr>
          <p:cNvPr id="13319" name="Text Box 5"/>
          <p:cNvSpPr txBox="1">
            <a:spLocks noChangeArrowheads="1"/>
          </p:cNvSpPr>
          <p:nvPr/>
        </p:nvSpPr>
        <p:spPr bwMode="auto">
          <a:xfrm rot="-5400000">
            <a:off x="1270000" y="2540000"/>
            <a:ext cx="2368550" cy="641350"/>
          </a:xfrm>
          <a:prstGeom prst="rect">
            <a:avLst/>
          </a:prstGeom>
          <a:noFill/>
          <a:ln w="9525" algn="ctr">
            <a:noFill/>
            <a:miter lim="800000"/>
            <a:headEnd/>
            <a:tailEnd/>
          </a:ln>
        </p:spPr>
        <p:txBody>
          <a:bodyPr wrap="none" anchor="b">
            <a:spAutoFit/>
          </a:bodyPr>
          <a:lstStyle/>
          <a:p>
            <a:r>
              <a:rPr lang="en-US" sz="3600">
                <a:solidFill>
                  <a:schemeClr val="bg1"/>
                </a:solidFill>
              </a:rPr>
              <a:t>Facilitator</a:t>
            </a:r>
          </a:p>
        </p:txBody>
      </p:sp>
      <p:sp>
        <p:nvSpPr>
          <p:cNvPr id="13320" name="Text Box 9"/>
          <p:cNvSpPr txBox="1">
            <a:spLocks noChangeArrowheads="1"/>
          </p:cNvSpPr>
          <p:nvPr/>
        </p:nvSpPr>
        <p:spPr bwMode="auto">
          <a:xfrm rot="-5400000">
            <a:off x="-431800" y="2203450"/>
            <a:ext cx="2419350" cy="641350"/>
          </a:xfrm>
          <a:prstGeom prst="rect">
            <a:avLst/>
          </a:prstGeom>
          <a:noFill/>
          <a:ln w="9525" algn="ctr">
            <a:noFill/>
            <a:miter lim="800000"/>
            <a:headEnd/>
            <a:tailEnd/>
          </a:ln>
        </p:spPr>
        <p:txBody>
          <a:bodyPr wrap="none" anchor="b">
            <a:spAutoFit/>
          </a:bodyPr>
          <a:lstStyle/>
          <a:p>
            <a:r>
              <a:rPr lang="en-US" sz="3600">
                <a:solidFill>
                  <a:schemeClr val="bg1"/>
                </a:solidFill>
              </a:rPr>
              <a:t>Moderator</a:t>
            </a:r>
          </a:p>
        </p:txBody>
      </p:sp>
      <p:pic>
        <p:nvPicPr>
          <p:cNvPr id="13321" name="Picture 13" descr="IMG_3044.JPG"/>
          <p:cNvPicPr>
            <a:picLocks noChangeAspect="1"/>
          </p:cNvPicPr>
          <p:nvPr/>
        </p:nvPicPr>
        <p:blipFill>
          <a:blip r:embed="rId3" cstate="print"/>
          <a:srcRect/>
          <a:stretch>
            <a:fillRect/>
          </a:stretch>
        </p:blipFill>
        <p:spPr bwMode="auto">
          <a:xfrm>
            <a:off x="3276600" y="1404938"/>
            <a:ext cx="1828800" cy="2862262"/>
          </a:xfrm>
          <a:prstGeom prst="rect">
            <a:avLst/>
          </a:prstGeom>
          <a:noFill/>
          <a:ln w="9525">
            <a:noFill/>
            <a:miter lim="800000"/>
            <a:headEnd/>
            <a:tailEnd/>
          </a:ln>
        </p:spPr>
      </p:pic>
      <p:pic>
        <p:nvPicPr>
          <p:cNvPr id="13322" name="Picture 11" descr="C:\Users\Sue Smtih\Desktop\RWS LSI picture.gif"/>
          <p:cNvPicPr>
            <a:picLocks noChangeAspect="1" noChangeArrowheads="1"/>
          </p:cNvPicPr>
          <p:nvPr/>
        </p:nvPicPr>
        <p:blipFill>
          <a:blip r:embed="rId4" cstate="print"/>
          <a:srcRect/>
          <a:stretch>
            <a:fillRect/>
          </a:stretch>
        </p:blipFill>
        <p:spPr bwMode="auto">
          <a:xfrm>
            <a:off x="0" y="-182563"/>
            <a:ext cx="609600" cy="952501"/>
          </a:xfrm>
          <a:prstGeom prst="rect">
            <a:avLst/>
          </a:prstGeom>
          <a:noFill/>
          <a:ln w="9525">
            <a:noFill/>
            <a:miter lim="800000"/>
            <a:headEnd/>
            <a:tailEnd/>
          </a:ln>
        </p:spPr>
      </p:pic>
      <p:pic>
        <p:nvPicPr>
          <p:cNvPr id="13323" name="Picture 16"/>
          <p:cNvPicPr>
            <a:picLocks noChangeAspect="1" noChangeArrowheads="1"/>
          </p:cNvPicPr>
          <p:nvPr/>
        </p:nvPicPr>
        <p:blipFill>
          <a:blip r:embed="rId5" cstate="print"/>
          <a:srcRect/>
          <a:stretch>
            <a:fillRect/>
          </a:stretch>
        </p:blipFill>
        <p:spPr bwMode="auto">
          <a:xfrm>
            <a:off x="3276600" y="1447800"/>
            <a:ext cx="1828800" cy="2862263"/>
          </a:xfrm>
          <a:prstGeom prst="rect">
            <a:avLst/>
          </a:prstGeom>
          <a:noFill/>
          <a:ln w="9525" algn="ctr">
            <a:noFill/>
            <a:miter lim="800000"/>
            <a:headEnd/>
            <a:tailEnd/>
          </a:ln>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39939" name="Slide Number Placeholder 5"/>
          <p:cNvSpPr>
            <a:spLocks noGrp="1"/>
          </p:cNvSpPr>
          <p:nvPr>
            <p:ph type="sldNum" sz="quarter" idx="11"/>
          </p:nvPr>
        </p:nvSpPr>
        <p:spPr>
          <a:noFill/>
        </p:spPr>
        <p:txBody>
          <a:bodyPr/>
          <a:lstStyle/>
          <a:p>
            <a:fld id="{0D833394-DA21-4BA1-BEA8-6B307393C5E2}" type="slidenum">
              <a:rPr lang="en-US" altLang="en-US" smtClean="0"/>
              <a:pPr/>
              <a:t>30</a:t>
            </a:fld>
            <a:endParaRPr lang="en-US" altLang="en-US" smtClean="0">
              <a:latin typeface="HelveticaNeue MediumExt" charset="0"/>
            </a:endParaRPr>
          </a:p>
        </p:txBody>
      </p:sp>
      <p:sp>
        <p:nvSpPr>
          <p:cNvPr id="39940" name="Rectangle 2"/>
          <p:cNvSpPr>
            <a:spLocks noGrp="1" noChangeArrowheads="1"/>
          </p:cNvSpPr>
          <p:nvPr>
            <p:ph type="title"/>
          </p:nvPr>
        </p:nvSpPr>
        <p:spPr>
          <a:xfrm>
            <a:off x="1150938" y="-76200"/>
            <a:ext cx="7993062" cy="914400"/>
          </a:xfrm>
        </p:spPr>
        <p:txBody>
          <a:bodyPr/>
          <a:lstStyle/>
          <a:p>
            <a:pPr eaLnBrk="1" hangingPunct="1"/>
            <a:r>
              <a:rPr lang="en-US" dirty="0" smtClean="0"/>
              <a:t>Poll #3: Meetings Time</a:t>
            </a:r>
          </a:p>
        </p:txBody>
      </p:sp>
      <p:sp>
        <p:nvSpPr>
          <p:cNvPr id="39941" name="Text Box 5"/>
          <p:cNvSpPr txBox="1">
            <a:spLocks noChangeArrowheads="1"/>
          </p:cNvSpPr>
          <p:nvPr/>
        </p:nvSpPr>
        <p:spPr bwMode="auto">
          <a:xfrm>
            <a:off x="8570913" y="5410200"/>
            <a:ext cx="344487" cy="671513"/>
          </a:xfrm>
          <a:prstGeom prst="rect">
            <a:avLst/>
          </a:prstGeom>
          <a:noFill/>
          <a:ln w="9525" algn="ctr">
            <a:noFill/>
            <a:miter lim="800000"/>
            <a:headEnd/>
            <a:tailEnd/>
          </a:ln>
        </p:spPr>
        <p:txBody>
          <a:bodyPr wrap="none" anchor="b">
            <a:spAutoFit/>
          </a:bodyPr>
          <a:lstStyle/>
          <a:p>
            <a:r>
              <a:rPr lang="en-US" sz="3800">
                <a:solidFill>
                  <a:srgbClr val="E6E6E6"/>
                </a:solidFill>
              </a:rPr>
              <a:t>-</a:t>
            </a:r>
          </a:p>
        </p:txBody>
      </p:sp>
      <p:sp>
        <p:nvSpPr>
          <p:cNvPr id="33798" name="Rectangle 6"/>
          <p:cNvSpPr>
            <a:spLocks noChangeArrowheads="1"/>
          </p:cNvSpPr>
          <p:nvPr/>
        </p:nvSpPr>
        <p:spPr bwMode="auto">
          <a:xfrm>
            <a:off x="304800" y="1325563"/>
            <a:ext cx="8686800" cy="4032250"/>
          </a:xfrm>
          <a:prstGeom prst="rect">
            <a:avLst/>
          </a:prstGeom>
          <a:solidFill>
            <a:srgbClr val="CCFF33">
              <a:alpha val="25098"/>
            </a:srgbClr>
          </a:solidFill>
          <a:ln w="9525">
            <a:noFill/>
            <a:miter lim="800000"/>
            <a:headEnd/>
            <a:tailEnd/>
          </a:ln>
        </p:spPr>
        <p:txBody>
          <a:bodyPr>
            <a:spAutoFit/>
          </a:bodyPr>
          <a:lstStyle/>
          <a:p>
            <a:pPr algn="l">
              <a:spcBef>
                <a:spcPct val="50000"/>
              </a:spcBef>
              <a:buClr>
                <a:srgbClr val="99CC00"/>
              </a:buClr>
              <a:buSzPct val="75000"/>
              <a:buFont typeface="Wingdings" pitchFamily="2" charset="2"/>
              <a:buNone/>
              <a:defRPr/>
            </a:pPr>
            <a:r>
              <a:rPr lang="en-US" sz="3200" b="0" dirty="0">
                <a:solidFill>
                  <a:srgbClr val="000066"/>
                </a:solidFill>
              </a:rPr>
              <a:t>How much time do you spend in m</a:t>
            </a:r>
            <a:r>
              <a:rPr lang="en-US" sz="3200" b="0" dirty="0" smtClean="0">
                <a:solidFill>
                  <a:srgbClr val="000066"/>
                </a:solidFill>
              </a:rPr>
              <a:t>eetings </a:t>
            </a:r>
            <a:r>
              <a:rPr lang="en-US" sz="3200" b="0" dirty="0">
                <a:solidFill>
                  <a:srgbClr val="000066"/>
                </a:solidFill>
              </a:rPr>
              <a:t>each week?</a:t>
            </a:r>
          </a:p>
          <a:p>
            <a:pPr marL="514350" indent="-514350" algn="l">
              <a:spcBef>
                <a:spcPct val="50000"/>
              </a:spcBef>
              <a:buClr>
                <a:srgbClr val="99CC00"/>
              </a:buClr>
              <a:buSzPct val="75000"/>
              <a:buFont typeface="Wingdings" pitchFamily="2" charset="2"/>
              <a:buAutoNum type="alphaLcPeriod"/>
              <a:defRPr/>
            </a:pPr>
            <a:r>
              <a:rPr lang="en-US" sz="3200" b="0" dirty="0">
                <a:solidFill>
                  <a:srgbClr val="000066"/>
                </a:solidFill>
              </a:rPr>
              <a:t>&lt; 2 hours per week</a:t>
            </a:r>
          </a:p>
          <a:p>
            <a:pPr marL="514350" indent="-514350" algn="l">
              <a:spcBef>
                <a:spcPct val="50000"/>
              </a:spcBef>
              <a:buClr>
                <a:srgbClr val="99CC00"/>
              </a:buClr>
              <a:buSzPct val="75000"/>
              <a:buFont typeface="Wingdings" pitchFamily="2" charset="2"/>
              <a:buAutoNum type="alphaLcPeriod"/>
              <a:defRPr/>
            </a:pPr>
            <a:r>
              <a:rPr lang="en-US" sz="3200" b="0" dirty="0">
                <a:solidFill>
                  <a:srgbClr val="000066"/>
                </a:solidFill>
              </a:rPr>
              <a:t>2 hours to &lt; 4 hours per week</a:t>
            </a:r>
          </a:p>
          <a:p>
            <a:pPr marL="514350" indent="-514350" algn="l">
              <a:spcBef>
                <a:spcPct val="50000"/>
              </a:spcBef>
              <a:buClr>
                <a:srgbClr val="99CC00"/>
              </a:buClr>
              <a:buSzPct val="75000"/>
              <a:buFont typeface="Wingdings" pitchFamily="2" charset="2"/>
              <a:buAutoNum type="alphaLcPeriod"/>
              <a:defRPr/>
            </a:pPr>
            <a:r>
              <a:rPr lang="en-US" sz="3200" b="0" dirty="0">
                <a:solidFill>
                  <a:srgbClr val="000066"/>
                </a:solidFill>
              </a:rPr>
              <a:t>4 hours to &lt; 8 hours per week</a:t>
            </a:r>
          </a:p>
          <a:p>
            <a:pPr marL="514350" indent="-514350" algn="l">
              <a:spcBef>
                <a:spcPct val="50000"/>
              </a:spcBef>
              <a:buClr>
                <a:srgbClr val="99CC00"/>
              </a:buClr>
              <a:buSzPct val="75000"/>
              <a:buFont typeface="Wingdings" pitchFamily="2" charset="2"/>
              <a:buAutoNum type="alphaLcPeriod"/>
              <a:defRPr/>
            </a:pPr>
            <a:r>
              <a:rPr lang="en-US" sz="3200" b="0" dirty="0">
                <a:solidFill>
                  <a:srgbClr val="000066"/>
                </a:solidFill>
              </a:rPr>
              <a:t>8 hours or more per week</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0"/>
          </p:nvPr>
        </p:nvSpPr>
        <p:spPr>
          <a:xfrm>
            <a:off x="1981200" y="6553200"/>
            <a:ext cx="7239000" cy="228600"/>
          </a:xfrm>
          <a:noFill/>
        </p:spPr>
        <p:txBody>
          <a:bodyPr/>
          <a:lstStyle/>
          <a:p>
            <a:r>
              <a:rPr lang="en-US" altLang="en-US" smtClean="0"/>
              <a:t>© 2009 Leadership Strategies, Inc. Duplication prohibited without prior written consent of Leadership Strategies, Inc.</a:t>
            </a:r>
          </a:p>
        </p:txBody>
      </p:sp>
      <p:sp>
        <p:nvSpPr>
          <p:cNvPr id="40963" name="Slide Number Placeholder 5"/>
          <p:cNvSpPr>
            <a:spLocks noGrp="1"/>
          </p:cNvSpPr>
          <p:nvPr>
            <p:ph type="sldNum" sz="quarter" idx="11"/>
          </p:nvPr>
        </p:nvSpPr>
        <p:spPr>
          <a:noFill/>
        </p:spPr>
        <p:txBody>
          <a:bodyPr/>
          <a:lstStyle/>
          <a:p>
            <a:fld id="{7257D11F-52A4-45E9-B7FF-2BCE4EA75518}" type="slidenum">
              <a:rPr lang="en-US" altLang="en-US" smtClean="0"/>
              <a:pPr/>
              <a:t>31</a:t>
            </a:fld>
            <a:endParaRPr lang="en-US" altLang="en-US" smtClean="0">
              <a:latin typeface="HelveticaNeue MediumExt" charset="0"/>
            </a:endParaRPr>
          </a:p>
        </p:txBody>
      </p:sp>
      <p:sp>
        <p:nvSpPr>
          <p:cNvPr id="40964" name="Rectangle 2"/>
          <p:cNvSpPr>
            <a:spLocks noGrp="1" noChangeArrowheads="1"/>
          </p:cNvSpPr>
          <p:nvPr>
            <p:ph type="title"/>
          </p:nvPr>
        </p:nvSpPr>
        <p:spPr/>
        <p:txBody>
          <a:bodyPr/>
          <a:lstStyle/>
          <a:p>
            <a:pPr eaLnBrk="1" hangingPunct="1"/>
            <a:r>
              <a:rPr lang="en-US" dirty="0" smtClean="0"/>
              <a:t>B1. Meeting Types</a:t>
            </a:r>
          </a:p>
        </p:txBody>
      </p:sp>
      <p:sp>
        <p:nvSpPr>
          <p:cNvPr id="40965" name="Rectangle 3"/>
          <p:cNvSpPr>
            <a:spLocks noGrp="1" noChangeArrowheads="1"/>
          </p:cNvSpPr>
          <p:nvPr>
            <p:ph type="body" sz="half" idx="1"/>
          </p:nvPr>
        </p:nvSpPr>
        <p:spPr>
          <a:ln>
            <a:solidFill>
              <a:schemeClr val="tx1"/>
            </a:solidFill>
          </a:ln>
        </p:spPr>
        <p:txBody>
          <a:bodyPr/>
          <a:lstStyle/>
          <a:p>
            <a:pPr eaLnBrk="1" hangingPunct="1"/>
            <a:r>
              <a:rPr lang="en-US" b="1" dirty="0" smtClean="0"/>
              <a:t>Status Meetings</a:t>
            </a:r>
            <a:br>
              <a:rPr lang="en-US" b="1" dirty="0" smtClean="0"/>
            </a:br>
            <a:r>
              <a:rPr lang="en-US" sz="2000" dirty="0" smtClean="0"/>
              <a:t>(One-way Communication)</a:t>
            </a:r>
          </a:p>
          <a:p>
            <a:pPr eaLnBrk="1" hangingPunct="1"/>
            <a:endParaRPr lang="en-US" sz="2200" dirty="0" smtClean="0"/>
          </a:p>
          <a:p>
            <a:pPr lvl="1" eaLnBrk="1" hangingPunct="1"/>
            <a:r>
              <a:rPr lang="en-US" dirty="0" smtClean="0"/>
              <a:t>Status Reporting</a:t>
            </a:r>
          </a:p>
          <a:p>
            <a:pPr lvl="1" eaLnBrk="1" hangingPunct="1"/>
            <a:r>
              <a:rPr lang="en-US" dirty="0" smtClean="0"/>
              <a:t>Issue Identification</a:t>
            </a:r>
          </a:p>
          <a:p>
            <a:pPr lvl="1" eaLnBrk="1" hangingPunct="1"/>
            <a:r>
              <a:rPr lang="en-US" dirty="0" smtClean="0"/>
              <a:t>Identification of Alternatives</a:t>
            </a:r>
          </a:p>
          <a:p>
            <a:pPr lvl="1" eaLnBrk="1" hangingPunct="1"/>
            <a:r>
              <a:rPr lang="en-US" dirty="0" smtClean="0"/>
              <a:t>Idea Generation</a:t>
            </a:r>
          </a:p>
          <a:p>
            <a:pPr lvl="1" eaLnBrk="1" hangingPunct="1"/>
            <a:r>
              <a:rPr lang="en-US" dirty="0" smtClean="0"/>
              <a:t>Decision Reporting</a:t>
            </a:r>
          </a:p>
          <a:p>
            <a:pPr lvl="1" eaLnBrk="1" hangingPunct="1"/>
            <a:endParaRPr lang="en-US" dirty="0" smtClean="0"/>
          </a:p>
        </p:txBody>
      </p:sp>
      <p:sp>
        <p:nvSpPr>
          <p:cNvPr id="40966" name="Rectangle 4"/>
          <p:cNvSpPr>
            <a:spLocks noGrp="1" noChangeArrowheads="1"/>
          </p:cNvSpPr>
          <p:nvPr>
            <p:ph type="body" sz="half" idx="2"/>
          </p:nvPr>
        </p:nvSpPr>
        <p:spPr>
          <a:ln>
            <a:solidFill>
              <a:schemeClr val="tx1"/>
            </a:solidFill>
          </a:ln>
        </p:spPr>
        <p:txBody>
          <a:bodyPr/>
          <a:lstStyle/>
          <a:p>
            <a:pPr eaLnBrk="1" hangingPunct="1"/>
            <a:r>
              <a:rPr lang="en-US" b="1" dirty="0" smtClean="0"/>
              <a:t>Working Meetings</a:t>
            </a:r>
            <a:r>
              <a:rPr lang="en-US" dirty="0" smtClean="0"/>
              <a:t/>
            </a:r>
            <a:br>
              <a:rPr lang="en-US" dirty="0" smtClean="0"/>
            </a:br>
            <a:r>
              <a:rPr lang="en-US" sz="2000" dirty="0" smtClean="0"/>
              <a:t>(Two-way Communication)</a:t>
            </a:r>
          </a:p>
          <a:p>
            <a:pPr eaLnBrk="1" hangingPunct="1"/>
            <a:endParaRPr lang="en-US" sz="2200" dirty="0" smtClean="0"/>
          </a:p>
          <a:p>
            <a:pPr lvl="1" eaLnBrk="1" hangingPunct="1"/>
            <a:r>
              <a:rPr lang="en-US" dirty="0" smtClean="0"/>
              <a:t>Problem Solving</a:t>
            </a:r>
          </a:p>
          <a:p>
            <a:pPr lvl="1" eaLnBrk="1" hangingPunct="1"/>
            <a:r>
              <a:rPr lang="en-US" dirty="0" smtClean="0"/>
              <a:t>Issue Resolution</a:t>
            </a:r>
          </a:p>
          <a:p>
            <a:pPr lvl="1" eaLnBrk="1" hangingPunct="1"/>
            <a:r>
              <a:rPr lang="en-US" dirty="0" smtClean="0"/>
              <a:t>Analysis of Alternatives</a:t>
            </a:r>
          </a:p>
          <a:p>
            <a:pPr lvl="1" eaLnBrk="1" hangingPunct="1"/>
            <a:r>
              <a:rPr lang="en-US" dirty="0" smtClean="0"/>
              <a:t>Idea Analysis</a:t>
            </a:r>
          </a:p>
          <a:p>
            <a:pPr lvl="1" eaLnBrk="1" hangingPunct="1"/>
            <a:r>
              <a:rPr lang="en-US" dirty="0" smtClean="0"/>
              <a:t>Decision Making</a:t>
            </a:r>
          </a:p>
          <a:p>
            <a:pPr lvl="1" eaLnBrk="1" hangingPunct="1"/>
            <a:endParaRPr lang="en-US" dirty="0" smtClean="0"/>
          </a:p>
          <a:p>
            <a:pPr eaLnBrk="1" hangingPunct="1"/>
            <a:endParaRPr lang="en-US" dirty="0" smtClean="0"/>
          </a:p>
        </p:txBody>
      </p:sp>
      <p:sp>
        <p:nvSpPr>
          <p:cNvPr id="40967" name="Text Box 5"/>
          <p:cNvSpPr txBox="1">
            <a:spLocks noChangeArrowheads="1"/>
          </p:cNvSpPr>
          <p:nvPr/>
        </p:nvSpPr>
        <p:spPr bwMode="auto">
          <a:xfrm>
            <a:off x="304800" y="1981200"/>
            <a:ext cx="1131888" cy="457200"/>
          </a:xfrm>
          <a:prstGeom prst="rect">
            <a:avLst/>
          </a:prstGeom>
          <a:solidFill>
            <a:srgbClr val="CC9900"/>
          </a:solidFill>
          <a:ln w="9525">
            <a:noFill/>
            <a:miter lim="800000"/>
            <a:headEnd/>
            <a:tailEnd/>
          </a:ln>
        </p:spPr>
        <p:txBody>
          <a:bodyPr wrap="none">
            <a:spAutoFit/>
          </a:bodyPr>
          <a:lstStyle/>
          <a:p>
            <a:r>
              <a:rPr lang="en-US">
                <a:solidFill>
                  <a:schemeClr val="tx1"/>
                </a:solidFill>
                <a:latin typeface="Times New Roman" charset="0"/>
              </a:rPr>
              <a:t>Review</a:t>
            </a:r>
          </a:p>
        </p:txBody>
      </p:sp>
      <p:sp>
        <p:nvSpPr>
          <p:cNvPr id="40968" name="Text Box 6"/>
          <p:cNvSpPr txBox="1">
            <a:spLocks noChangeArrowheads="1"/>
          </p:cNvSpPr>
          <p:nvPr/>
        </p:nvSpPr>
        <p:spPr bwMode="auto">
          <a:xfrm>
            <a:off x="7761288" y="1981200"/>
            <a:ext cx="1335087" cy="457200"/>
          </a:xfrm>
          <a:prstGeom prst="rect">
            <a:avLst/>
          </a:prstGeom>
          <a:solidFill>
            <a:srgbClr val="CC9900"/>
          </a:solidFill>
          <a:ln w="9525">
            <a:noFill/>
            <a:miter lim="800000"/>
            <a:headEnd/>
            <a:tailEnd/>
          </a:ln>
        </p:spPr>
        <p:txBody>
          <a:bodyPr wrap="none">
            <a:spAutoFit/>
          </a:bodyPr>
          <a:lstStyle/>
          <a:p>
            <a:r>
              <a:rPr lang="en-US">
                <a:solidFill>
                  <a:schemeClr val="tx1"/>
                </a:solidFill>
                <a:latin typeface="Times New Roman" charset="0"/>
              </a:rPr>
              <a:t>Creation</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xfrm>
            <a:off x="1905000" y="6629400"/>
            <a:ext cx="7239000" cy="228600"/>
          </a:xfrm>
          <a:noFill/>
        </p:spPr>
        <p:txBody>
          <a:bodyPr/>
          <a:lstStyle/>
          <a:p>
            <a:pPr algn="r"/>
            <a:r>
              <a:rPr lang="en-US" altLang="en-US" smtClean="0"/>
              <a:t>© 2009 Leadership Strategies, Inc. Duplication prohibited without prior written consent of Leadership Strategies, Inc.</a:t>
            </a:r>
          </a:p>
        </p:txBody>
      </p:sp>
      <p:sp>
        <p:nvSpPr>
          <p:cNvPr id="41987" name="Slide Number Placeholder 4"/>
          <p:cNvSpPr>
            <a:spLocks noGrp="1"/>
          </p:cNvSpPr>
          <p:nvPr>
            <p:ph type="sldNum" sz="quarter" idx="11"/>
          </p:nvPr>
        </p:nvSpPr>
        <p:spPr>
          <a:noFill/>
        </p:spPr>
        <p:txBody>
          <a:bodyPr/>
          <a:lstStyle/>
          <a:p>
            <a:fld id="{E1745A98-A393-4E2E-82F4-7663466E1140}" type="slidenum">
              <a:rPr lang="en-US" altLang="en-US" smtClean="0"/>
              <a:pPr/>
              <a:t>32</a:t>
            </a:fld>
            <a:endParaRPr lang="en-US" altLang="en-US" smtClean="0">
              <a:latin typeface="HelveticaNeue MediumExt" charset="0"/>
            </a:endParaRPr>
          </a:p>
        </p:txBody>
      </p:sp>
      <p:sp>
        <p:nvSpPr>
          <p:cNvPr id="41988" name="Rectangle 2"/>
          <p:cNvSpPr>
            <a:spLocks noGrp="1" noChangeArrowheads="1"/>
          </p:cNvSpPr>
          <p:nvPr>
            <p:ph type="title"/>
          </p:nvPr>
        </p:nvSpPr>
        <p:spPr/>
        <p:txBody>
          <a:bodyPr/>
          <a:lstStyle/>
          <a:p>
            <a:pPr eaLnBrk="1" hangingPunct="1"/>
            <a:r>
              <a:rPr lang="en-US" dirty="0" smtClean="0"/>
              <a:t>Meeting Types</a:t>
            </a:r>
          </a:p>
        </p:txBody>
      </p:sp>
      <p:sp>
        <p:nvSpPr>
          <p:cNvPr id="41989" name="Rectangle 3"/>
          <p:cNvSpPr>
            <a:spLocks noGrp="1" noChangeArrowheads="1"/>
          </p:cNvSpPr>
          <p:nvPr>
            <p:ph type="body" idx="1"/>
          </p:nvPr>
        </p:nvSpPr>
        <p:spPr>
          <a:xfrm>
            <a:off x="152400" y="914400"/>
            <a:ext cx="8340745" cy="646331"/>
          </a:xfrm>
          <a:noFill/>
        </p:spPr>
        <p:txBody>
          <a:bodyPr wrap="none">
            <a:spAutoFit/>
          </a:bodyPr>
          <a:lstStyle/>
          <a:p>
            <a:pPr eaLnBrk="1" hangingPunct="1">
              <a:spcBef>
                <a:spcPct val="40000"/>
              </a:spcBef>
              <a:buFont typeface="Wingdings" pitchFamily="2" charset="2"/>
              <a:buNone/>
            </a:pPr>
            <a:r>
              <a:rPr lang="en-US" sz="3600" b="1" dirty="0" smtClean="0"/>
              <a:t>Status Meetings </a:t>
            </a:r>
            <a:r>
              <a:rPr lang="en-US" sz="3600" b="1" dirty="0" smtClean="0">
                <a:solidFill>
                  <a:srgbClr val="99CC00"/>
                </a:solidFill>
              </a:rPr>
              <a:t>vs.</a:t>
            </a:r>
            <a:r>
              <a:rPr lang="en-US" sz="3600" dirty="0" smtClean="0"/>
              <a:t> </a:t>
            </a:r>
            <a:r>
              <a:rPr lang="en-US" sz="3600" b="1" dirty="0" smtClean="0"/>
              <a:t>Working Meeting</a:t>
            </a:r>
          </a:p>
        </p:txBody>
      </p:sp>
      <p:sp>
        <p:nvSpPr>
          <p:cNvPr id="41990" name="Line 4"/>
          <p:cNvSpPr>
            <a:spLocks noChangeShapeType="1"/>
          </p:cNvSpPr>
          <p:nvPr/>
        </p:nvSpPr>
        <p:spPr bwMode="auto">
          <a:xfrm>
            <a:off x="533400" y="1600200"/>
            <a:ext cx="8077200" cy="0"/>
          </a:xfrm>
          <a:prstGeom prst="line">
            <a:avLst/>
          </a:prstGeom>
          <a:noFill/>
          <a:ln w="9525">
            <a:solidFill>
              <a:srgbClr val="99CC00"/>
            </a:solidFill>
            <a:miter lim="800000"/>
            <a:headEnd/>
            <a:tailEnd/>
          </a:ln>
        </p:spPr>
        <p:txBody>
          <a:bodyPr anchor="b">
            <a:spAutoFit/>
          </a:bodyPr>
          <a:lstStyle/>
          <a:p>
            <a:endParaRPr lang="en-US"/>
          </a:p>
        </p:txBody>
      </p:sp>
      <p:sp>
        <p:nvSpPr>
          <p:cNvPr id="999429" name="Rectangle 5"/>
          <p:cNvSpPr>
            <a:spLocks noChangeArrowheads="1"/>
          </p:cNvSpPr>
          <p:nvPr/>
        </p:nvSpPr>
        <p:spPr bwMode="auto">
          <a:xfrm>
            <a:off x="533400" y="2884488"/>
            <a:ext cx="7772400" cy="1066800"/>
          </a:xfrm>
          <a:prstGeom prst="rect">
            <a:avLst/>
          </a:prstGeom>
          <a:noFill/>
          <a:ln w="9525">
            <a:noFill/>
            <a:miter lim="800000"/>
            <a:headEnd/>
            <a:tailEnd/>
          </a:ln>
        </p:spPr>
        <p:txBody>
          <a:bodyPr>
            <a:spAutoFit/>
          </a:bodyPr>
          <a:lstStyle/>
          <a:p>
            <a:pPr marL="342900" indent="-342900" algn="l">
              <a:spcBef>
                <a:spcPct val="40000"/>
              </a:spcBef>
              <a:buClr>
                <a:srgbClr val="99CC00"/>
              </a:buClr>
              <a:buSzPct val="75000"/>
              <a:buFont typeface="Wingdings" pitchFamily="2" charset="2"/>
              <a:buChar char="n"/>
            </a:pPr>
            <a:r>
              <a:rPr lang="en-US" sz="3200" b="0" dirty="0">
                <a:solidFill>
                  <a:srgbClr val="000066"/>
                </a:solidFill>
              </a:rPr>
              <a:t>Which of the m</a:t>
            </a:r>
            <a:r>
              <a:rPr lang="en-US" sz="3200" b="0" dirty="0" smtClean="0">
                <a:solidFill>
                  <a:srgbClr val="000066"/>
                </a:solidFill>
              </a:rPr>
              <a:t>eeting </a:t>
            </a:r>
            <a:r>
              <a:rPr lang="en-US" sz="3200" b="0" dirty="0">
                <a:solidFill>
                  <a:srgbClr val="000066"/>
                </a:solidFill>
              </a:rPr>
              <a:t>types should generally have fewer people?</a:t>
            </a:r>
          </a:p>
        </p:txBody>
      </p:sp>
      <p:sp>
        <p:nvSpPr>
          <p:cNvPr id="999430" name="Rectangle 6"/>
          <p:cNvSpPr>
            <a:spLocks noChangeArrowheads="1"/>
          </p:cNvSpPr>
          <p:nvPr/>
        </p:nvSpPr>
        <p:spPr bwMode="auto">
          <a:xfrm>
            <a:off x="533400" y="4092575"/>
            <a:ext cx="7772400" cy="1066800"/>
          </a:xfrm>
          <a:prstGeom prst="rect">
            <a:avLst/>
          </a:prstGeom>
          <a:noFill/>
          <a:ln w="9525">
            <a:noFill/>
            <a:miter lim="800000"/>
            <a:headEnd/>
            <a:tailEnd/>
          </a:ln>
        </p:spPr>
        <p:txBody>
          <a:bodyPr>
            <a:spAutoFit/>
          </a:bodyPr>
          <a:lstStyle/>
          <a:p>
            <a:pPr marL="342900" indent="-342900" algn="l">
              <a:spcBef>
                <a:spcPct val="40000"/>
              </a:spcBef>
              <a:buClr>
                <a:srgbClr val="99CC00"/>
              </a:buClr>
              <a:buSzPct val="75000"/>
              <a:buFont typeface="Wingdings" pitchFamily="2" charset="2"/>
              <a:buChar char="n"/>
            </a:pPr>
            <a:r>
              <a:rPr lang="en-US" sz="3200" b="0" dirty="0">
                <a:solidFill>
                  <a:srgbClr val="000066"/>
                </a:solidFill>
              </a:rPr>
              <a:t>What is one of the most common problems with status m</a:t>
            </a:r>
            <a:r>
              <a:rPr lang="en-US" sz="3200" b="0" dirty="0" smtClean="0">
                <a:solidFill>
                  <a:srgbClr val="000066"/>
                </a:solidFill>
              </a:rPr>
              <a:t>eetings?</a:t>
            </a:r>
            <a:endParaRPr lang="en-US" sz="3200" b="0" dirty="0">
              <a:solidFill>
                <a:srgbClr val="000066"/>
              </a:solidFill>
            </a:endParaRPr>
          </a:p>
        </p:txBody>
      </p:sp>
      <p:sp>
        <p:nvSpPr>
          <p:cNvPr id="999431" name="Rectangle 7"/>
          <p:cNvSpPr>
            <a:spLocks noChangeArrowheads="1"/>
          </p:cNvSpPr>
          <p:nvPr/>
        </p:nvSpPr>
        <p:spPr bwMode="auto">
          <a:xfrm>
            <a:off x="533400" y="5302250"/>
            <a:ext cx="7772400" cy="1066800"/>
          </a:xfrm>
          <a:prstGeom prst="rect">
            <a:avLst/>
          </a:prstGeom>
          <a:noFill/>
          <a:ln w="9525">
            <a:noFill/>
            <a:miter lim="800000"/>
            <a:headEnd/>
            <a:tailEnd/>
          </a:ln>
        </p:spPr>
        <p:txBody>
          <a:bodyPr>
            <a:spAutoFit/>
          </a:bodyPr>
          <a:lstStyle/>
          <a:p>
            <a:pPr marL="342900" indent="-342900" algn="l">
              <a:spcBef>
                <a:spcPct val="40000"/>
              </a:spcBef>
              <a:buClr>
                <a:srgbClr val="99CC00"/>
              </a:buClr>
              <a:buSzPct val="75000"/>
              <a:buFont typeface="Wingdings" pitchFamily="2" charset="2"/>
              <a:buChar char="n"/>
            </a:pPr>
            <a:r>
              <a:rPr lang="en-US" sz="3200" b="0" dirty="0">
                <a:solidFill>
                  <a:srgbClr val="000066"/>
                </a:solidFill>
              </a:rPr>
              <a:t>What is one of the most common problems with working m</a:t>
            </a:r>
            <a:r>
              <a:rPr lang="en-US" sz="3200" b="0" dirty="0" smtClean="0">
                <a:solidFill>
                  <a:srgbClr val="000066"/>
                </a:solidFill>
              </a:rPr>
              <a:t>eetings?</a:t>
            </a:r>
            <a:endParaRPr lang="en-US" sz="3200" b="0" dirty="0">
              <a:solidFill>
                <a:srgbClr val="000066"/>
              </a:solidFill>
            </a:endParaRPr>
          </a:p>
        </p:txBody>
      </p:sp>
      <p:sp>
        <p:nvSpPr>
          <p:cNvPr id="41994" name="Rectangle 9"/>
          <p:cNvSpPr>
            <a:spLocks noChangeArrowheads="1"/>
          </p:cNvSpPr>
          <p:nvPr/>
        </p:nvSpPr>
        <p:spPr bwMode="auto">
          <a:xfrm>
            <a:off x="533400" y="1676400"/>
            <a:ext cx="7772400" cy="1066800"/>
          </a:xfrm>
          <a:prstGeom prst="rect">
            <a:avLst/>
          </a:prstGeom>
          <a:noFill/>
          <a:ln w="9525">
            <a:noFill/>
            <a:miter lim="800000"/>
            <a:headEnd/>
            <a:tailEnd/>
          </a:ln>
        </p:spPr>
        <p:txBody>
          <a:bodyPr>
            <a:spAutoFit/>
          </a:bodyPr>
          <a:lstStyle/>
          <a:p>
            <a:pPr marL="342900" indent="-342900" algn="l">
              <a:spcBef>
                <a:spcPct val="40000"/>
              </a:spcBef>
              <a:buClr>
                <a:srgbClr val="99CC00"/>
              </a:buClr>
              <a:buSzPct val="75000"/>
              <a:buFont typeface="Wingdings" pitchFamily="2" charset="2"/>
              <a:buChar char="n"/>
            </a:pPr>
            <a:r>
              <a:rPr lang="en-US" sz="3200" b="0" dirty="0">
                <a:solidFill>
                  <a:srgbClr val="000066"/>
                </a:solidFill>
              </a:rPr>
              <a:t>Which of the two m</a:t>
            </a:r>
            <a:r>
              <a:rPr lang="en-US" sz="3200" b="0" dirty="0" smtClean="0">
                <a:solidFill>
                  <a:srgbClr val="000066"/>
                </a:solidFill>
              </a:rPr>
              <a:t>eeting </a:t>
            </a:r>
            <a:r>
              <a:rPr lang="en-US" sz="3200" b="0" dirty="0">
                <a:solidFill>
                  <a:srgbClr val="000066"/>
                </a:solidFill>
              </a:rPr>
              <a:t>types should require more time?</a:t>
            </a:r>
          </a:p>
        </p:txBody>
      </p:sp>
      <p:sp>
        <p:nvSpPr>
          <p:cNvPr id="999434" name="Text Box 10"/>
          <p:cNvSpPr txBox="1">
            <a:spLocks noChangeArrowheads="1"/>
          </p:cNvSpPr>
          <p:nvPr/>
        </p:nvSpPr>
        <p:spPr bwMode="auto">
          <a:xfrm>
            <a:off x="7239000" y="2209800"/>
            <a:ext cx="1808163" cy="579438"/>
          </a:xfrm>
          <a:prstGeom prst="rect">
            <a:avLst/>
          </a:prstGeom>
          <a:solidFill>
            <a:srgbClr val="CCFF66"/>
          </a:solidFill>
          <a:ln w="9525" algn="ctr">
            <a:noFill/>
            <a:miter lim="800000"/>
            <a:headEnd/>
            <a:tailEnd/>
          </a:ln>
        </p:spPr>
        <p:txBody>
          <a:bodyPr wrap="none">
            <a:spAutoFit/>
          </a:bodyPr>
          <a:lstStyle/>
          <a:p>
            <a:r>
              <a:rPr lang="en-US" sz="3200"/>
              <a:t>Working</a:t>
            </a:r>
          </a:p>
        </p:txBody>
      </p:sp>
      <p:sp>
        <p:nvSpPr>
          <p:cNvPr id="999435" name="Text Box 11"/>
          <p:cNvSpPr txBox="1">
            <a:spLocks noChangeArrowheads="1"/>
          </p:cNvSpPr>
          <p:nvPr/>
        </p:nvSpPr>
        <p:spPr bwMode="auto">
          <a:xfrm>
            <a:off x="7239000" y="3336925"/>
            <a:ext cx="1808163" cy="579438"/>
          </a:xfrm>
          <a:prstGeom prst="rect">
            <a:avLst/>
          </a:prstGeom>
          <a:solidFill>
            <a:srgbClr val="CCFF66"/>
          </a:solidFill>
          <a:ln w="9525" algn="ctr">
            <a:noFill/>
            <a:miter lim="800000"/>
            <a:headEnd/>
            <a:tailEnd/>
          </a:ln>
        </p:spPr>
        <p:txBody>
          <a:bodyPr wrap="none">
            <a:spAutoFit/>
          </a:bodyPr>
          <a:lstStyle/>
          <a:p>
            <a:r>
              <a:rPr lang="en-US" sz="3200"/>
              <a:t>Working</a:t>
            </a:r>
          </a:p>
        </p:txBody>
      </p:sp>
      <p:sp>
        <p:nvSpPr>
          <p:cNvPr id="999436" name="Text Box 12"/>
          <p:cNvSpPr txBox="1">
            <a:spLocks noChangeArrowheads="1"/>
          </p:cNvSpPr>
          <p:nvPr/>
        </p:nvSpPr>
        <p:spPr bwMode="auto">
          <a:xfrm>
            <a:off x="7239000" y="4464050"/>
            <a:ext cx="1808163" cy="579438"/>
          </a:xfrm>
          <a:prstGeom prst="rect">
            <a:avLst/>
          </a:prstGeom>
          <a:solidFill>
            <a:srgbClr val="CCFF66"/>
          </a:solidFill>
          <a:ln w="9525" algn="ctr">
            <a:noFill/>
            <a:miter lim="800000"/>
            <a:headEnd/>
            <a:tailEnd/>
          </a:ln>
        </p:spPr>
        <p:txBody>
          <a:bodyPr wrap="none">
            <a:spAutoFit/>
          </a:bodyPr>
          <a:lstStyle/>
          <a:p>
            <a:r>
              <a:rPr lang="en-US" sz="3200"/>
              <a:t>Working</a:t>
            </a:r>
          </a:p>
        </p:txBody>
      </p:sp>
      <p:sp>
        <p:nvSpPr>
          <p:cNvPr id="999437" name="Text Box 13"/>
          <p:cNvSpPr txBox="1">
            <a:spLocks noChangeArrowheads="1"/>
          </p:cNvSpPr>
          <p:nvPr/>
        </p:nvSpPr>
        <p:spPr bwMode="auto">
          <a:xfrm>
            <a:off x="7239000" y="5592763"/>
            <a:ext cx="1390650" cy="584200"/>
          </a:xfrm>
          <a:prstGeom prst="rect">
            <a:avLst/>
          </a:prstGeom>
          <a:solidFill>
            <a:srgbClr val="CCFF66"/>
          </a:solidFill>
          <a:ln w="9525" algn="ctr">
            <a:noFill/>
            <a:miter lim="800000"/>
            <a:headEnd/>
            <a:tailEnd/>
          </a:ln>
        </p:spPr>
        <p:txBody>
          <a:bodyPr wrap="none">
            <a:spAutoFit/>
          </a:bodyPr>
          <a:lstStyle/>
          <a:p>
            <a:r>
              <a:rPr lang="en-US" sz="3200"/>
              <a:t>Focus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9434"/>
                                        </p:tgtEl>
                                        <p:attrNameLst>
                                          <p:attrName>style.visibility</p:attrName>
                                        </p:attrNameLst>
                                      </p:cBhvr>
                                      <p:to>
                                        <p:strVal val="visible"/>
                                      </p:to>
                                    </p:set>
                                    <p:animEffect transition="in" filter="dissolve">
                                      <p:cBhvr>
                                        <p:cTn id="7" dur="500"/>
                                        <p:tgtEl>
                                          <p:spTgt spid="9994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9429"/>
                                        </p:tgtEl>
                                        <p:attrNameLst>
                                          <p:attrName>style.visibility</p:attrName>
                                        </p:attrNameLst>
                                      </p:cBhvr>
                                      <p:to>
                                        <p:strVal val="visible"/>
                                      </p:to>
                                    </p:set>
                                    <p:animEffect transition="in" filter="dissolve">
                                      <p:cBhvr>
                                        <p:cTn id="12" dur="500"/>
                                        <p:tgtEl>
                                          <p:spTgt spid="9994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9435"/>
                                        </p:tgtEl>
                                        <p:attrNameLst>
                                          <p:attrName>style.visibility</p:attrName>
                                        </p:attrNameLst>
                                      </p:cBhvr>
                                      <p:to>
                                        <p:strVal val="visible"/>
                                      </p:to>
                                    </p:set>
                                    <p:animEffect transition="in" filter="dissolve">
                                      <p:cBhvr>
                                        <p:cTn id="17" dur="500"/>
                                        <p:tgtEl>
                                          <p:spTgt spid="99943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9430"/>
                                        </p:tgtEl>
                                        <p:attrNameLst>
                                          <p:attrName>style.visibility</p:attrName>
                                        </p:attrNameLst>
                                      </p:cBhvr>
                                      <p:to>
                                        <p:strVal val="visible"/>
                                      </p:to>
                                    </p:set>
                                    <p:animEffect transition="in" filter="dissolve">
                                      <p:cBhvr>
                                        <p:cTn id="22" dur="500"/>
                                        <p:tgtEl>
                                          <p:spTgt spid="99943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99436"/>
                                        </p:tgtEl>
                                        <p:attrNameLst>
                                          <p:attrName>style.visibility</p:attrName>
                                        </p:attrNameLst>
                                      </p:cBhvr>
                                      <p:to>
                                        <p:strVal val="visible"/>
                                      </p:to>
                                    </p:set>
                                    <p:animEffect transition="in" filter="dissolve">
                                      <p:cBhvr>
                                        <p:cTn id="27" dur="500"/>
                                        <p:tgtEl>
                                          <p:spTgt spid="99943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99431"/>
                                        </p:tgtEl>
                                        <p:attrNameLst>
                                          <p:attrName>style.visibility</p:attrName>
                                        </p:attrNameLst>
                                      </p:cBhvr>
                                      <p:to>
                                        <p:strVal val="visible"/>
                                      </p:to>
                                    </p:set>
                                    <p:animEffect transition="in" filter="dissolve">
                                      <p:cBhvr>
                                        <p:cTn id="32" dur="500"/>
                                        <p:tgtEl>
                                          <p:spTgt spid="99943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99437"/>
                                        </p:tgtEl>
                                        <p:attrNameLst>
                                          <p:attrName>style.visibility</p:attrName>
                                        </p:attrNameLst>
                                      </p:cBhvr>
                                      <p:to>
                                        <p:strVal val="visible"/>
                                      </p:to>
                                    </p:set>
                                    <p:animEffect transition="in" filter="dissolve">
                                      <p:cBhvr>
                                        <p:cTn id="37" dur="500"/>
                                        <p:tgtEl>
                                          <p:spTgt spid="999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29" grpId="0"/>
      <p:bldP spid="999430" grpId="0"/>
      <p:bldP spid="999431" grpId="0"/>
      <p:bldP spid="999434" grpId="0" animBg="1"/>
      <p:bldP spid="999435" grpId="0" animBg="1"/>
      <p:bldP spid="999436" grpId="0" animBg="1"/>
      <p:bldP spid="9994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xfrm>
            <a:off x="1905000" y="6629400"/>
            <a:ext cx="7239000" cy="228600"/>
          </a:xfrm>
          <a:noFill/>
        </p:spPr>
        <p:txBody>
          <a:bodyPr/>
          <a:lstStyle/>
          <a:p>
            <a:pPr algn="r"/>
            <a:r>
              <a:rPr lang="en-US" altLang="en-US" smtClean="0"/>
              <a:t>© 2009 Leadership Strategies, Inc. Duplication prohibited without prior written consent of Leadership Strategies, Inc.</a:t>
            </a:r>
          </a:p>
        </p:txBody>
      </p:sp>
      <p:sp>
        <p:nvSpPr>
          <p:cNvPr id="43011" name="Slide Number Placeholder 4"/>
          <p:cNvSpPr>
            <a:spLocks noGrp="1"/>
          </p:cNvSpPr>
          <p:nvPr>
            <p:ph type="sldNum" sz="quarter" idx="11"/>
          </p:nvPr>
        </p:nvSpPr>
        <p:spPr>
          <a:noFill/>
        </p:spPr>
        <p:txBody>
          <a:bodyPr/>
          <a:lstStyle/>
          <a:p>
            <a:fld id="{52EB0A24-866F-4D27-AD57-E2678831B4D7}" type="slidenum">
              <a:rPr lang="en-US" altLang="en-US" smtClean="0"/>
              <a:pPr/>
              <a:t>33</a:t>
            </a:fld>
            <a:endParaRPr lang="en-US" altLang="en-US" smtClean="0">
              <a:latin typeface="HelveticaNeue MediumExt" charset="0"/>
            </a:endParaRPr>
          </a:p>
        </p:txBody>
      </p:sp>
      <p:sp>
        <p:nvSpPr>
          <p:cNvPr id="43012" name="Rectangle 2"/>
          <p:cNvSpPr>
            <a:spLocks noGrp="1" noChangeArrowheads="1"/>
          </p:cNvSpPr>
          <p:nvPr>
            <p:ph type="title"/>
          </p:nvPr>
        </p:nvSpPr>
        <p:spPr/>
        <p:txBody>
          <a:bodyPr/>
          <a:lstStyle/>
          <a:p>
            <a:pPr eaLnBrk="1" hangingPunct="1"/>
            <a:r>
              <a:rPr lang="en-US" sz="4000" smtClean="0"/>
              <a:t>B3. </a:t>
            </a:r>
            <a:r>
              <a:rPr lang="en-US" sz="4000" i="1" smtClean="0"/>
              <a:t>Masterful </a:t>
            </a:r>
            <a:r>
              <a:rPr lang="en-US" sz="4000" smtClean="0"/>
              <a:t>Meeting</a:t>
            </a:r>
            <a:r>
              <a:rPr lang="en-US" sz="4000" i="1" smtClean="0"/>
              <a:t> </a:t>
            </a:r>
            <a:r>
              <a:rPr lang="en-US" sz="4000" smtClean="0"/>
              <a:t>Definition </a:t>
            </a:r>
          </a:p>
        </p:txBody>
      </p:sp>
      <p:sp>
        <p:nvSpPr>
          <p:cNvPr id="43013" name="Rectangle 3"/>
          <p:cNvSpPr>
            <a:spLocks noGrp="1" noChangeArrowheads="1"/>
          </p:cNvSpPr>
          <p:nvPr>
            <p:ph type="body" idx="1"/>
          </p:nvPr>
        </p:nvSpPr>
        <p:spPr>
          <a:xfrm>
            <a:off x="762000" y="1844675"/>
            <a:ext cx="7772400" cy="2456057"/>
          </a:xfrm>
          <a:noFill/>
          <a:ln>
            <a:solidFill>
              <a:srgbClr val="000099"/>
            </a:solidFill>
          </a:ln>
        </p:spPr>
        <p:txBody>
          <a:bodyPr>
            <a:spAutoFit/>
          </a:bodyPr>
          <a:lstStyle/>
          <a:p>
            <a:pPr eaLnBrk="1" hangingPunct="1">
              <a:lnSpc>
                <a:spcPct val="120000"/>
              </a:lnSpc>
            </a:pPr>
            <a:r>
              <a:rPr lang="en-US" dirty="0" smtClean="0"/>
              <a:t>A </a:t>
            </a:r>
            <a:r>
              <a:rPr lang="en-US" i="1" dirty="0" smtClean="0"/>
              <a:t>Masterful Meeting </a:t>
            </a:r>
            <a:r>
              <a:rPr lang="en-US" dirty="0" smtClean="0"/>
              <a:t>is a well-prepared, well-executed, and results-oriented </a:t>
            </a:r>
            <a:r>
              <a:rPr lang="en-US" dirty="0"/>
              <a:t>m</a:t>
            </a:r>
            <a:r>
              <a:rPr lang="en-US" dirty="0" smtClean="0"/>
              <a:t>eeting with a timely start, a decisive close, and a clear follow-up plan. </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xfrm>
            <a:off x="1905000" y="6629400"/>
            <a:ext cx="7239000" cy="228600"/>
          </a:xfrm>
          <a:noFill/>
        </p:spPr>
        <p:txBody>
          <a:bodyPr/>
          <a:lstStyle/>
          <a:p>
            <a:pPr algn="r"/>
            <a:r>
              <a:rPr lang="en-US" altLang="en-US" smtClean="0"/>
              <a:t>© 2009 Leadership Strategies, Inc. Duplication prohibited without prior written consent of Leadership Strategies, Inc.</a:t>
            </a:r>
          </a:p>
        </p:txBody>
      </p:sp>
      <p:sp>
        <p:nvSpPr>
          <p:cNvPr id="44035" name="Slide Number Placeholder 4"/>
          <p:cNvSpPr>
            <a:spLocks noGrp="1"/>
          </p:cNvSpPr>
          <p:nvPr>
            <p:ph type="sldNum" sz="quarter" idx="11"/>
          </p:nvPr>
        </p:nvSpPr>
        <p:spPr>
          <a:noFill/>
        </p:spPr>
        <p:txBody>
          <a:bodyPr/>
          <a:lstStyle/>
          <a:p>
            <a:fld id="{8E5E2497-EA7C-4049-A1CA-8DC72AFC415A}" type="slidenum">
              <a:rPr lang="en-US" altLang="en-US" smtClean="0"/>
              <a:pPr/>
              <a:t>34</a:t>
            </a:fld>
            <a:endParaRPr lang="en-US" altLang="en-US" smtClean="0">
              <a:latin typeface="HelveticaNeue MediumExt" charset="0"/>
            </a:endParaRPr>
          </a:p>
        </p:txBody>
      </p:sp>
      <p:sp>
        <p:nvSpPr>
          <p:cNvPr id="44036" name="Rectangle 2"/>
          <p:cNvSpPr>
            <a:spLocks noGrp="1" noChangeArrowheads="1"/>
          </p:cNvSpPr>
          <p:nvPr>
            <p:ph type="title"/>
          </p:nvPr>
        </p:nvSpPr>
        <p:spPr/>
        <p:txBody>
          <a:bodyPr/>
          <a:lstStyle/>
          <a:p>
            <a:pPr eaLnBrk="1" hangingPunct="1"/>
            <a:r>
              <a:rPr lang="en-US" sz="3800" dirty="0" smtClean="0"/>
              <a:t>The Case for Masterful </a:t>
            </a:r>
            <a:r>
              <a:rPr lang="en-US" sz="3800" dirty="0" err="1" smtClean="0"/>
              <a:t>eMeetings</a:t>
            </a:r>
            <a:endParaRPr lang="en-US" sz="3800" dirty="0" smtClean="0"/>
          </a:p>
        </p:txBody>
      </p:sp>
      <p:sp>
        <p:nvSpPr>
          <p:cNvPr id="1001503" name="Rectangle 31"/>
          <p:cNvSpPr>
            <a:spLocks noGrp="1" noChangeArrowheads="1"/>
          </p:cNvSpPr>
          <p:nvPr>
            <p:ph type="body" idx="1"/>
          </p:nvPr>
        </p:nvSpPr>
        <p:spPr>
          <a:xfrm>
            <a:off x="762000" y="1295400"/>
            <a:ext cx="7772400" cy="5181600"/>
          </a:xfrm>
        </p:spPr>
        <p:txBody>
          <a:bodyPr/>
          <a:lstStyle/>
          <a:p>
            <a:pPr eaLnBrk="1" hangingPunct="1"/>
            <a:r>
              <a:rPr lang="en-US" dirty="0" smtClean="0"/>
              <a:t>For an organization of 20 people… </a:t>
            </a:r>
          </a:p>
          <a:p>
            <a:pPr eaLnBrk="1" hangingPunct="1"/>
            <a:r>
              <a:rPr lang="en-US" dirty="0" smtClean="0"/>
              <a:t>Spending an average of 13 hours a week in meetings… </a:t>
            </a:r>
          </a:p>
          <a:p>
            <a:pPr eaLnBrk="1" hangingPunct="1"/>
            <a:r>
              <a:rPr lang="en-US" dirty="0" smtClean="0"/>
              <a:t>Just a 15% increase in the productivity of meetings…</a:t>
            </a:r>
          </a:p>
          <a:p>
            <a:pPr eaLnBrk="1" hangingPunct="1"/>
            <a:r>
              <a:rPr lang="en-US" b="1" dirty="0" smtClean="0"/>
              <a:t>Is equivalent to adding another person to your staff!</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1503">
                                            <p:txEl>
                                              <p:pRg st="3" end="3"/>
                                            </p:txEl>
                                          </p:spTgt>
                                        </p:tgtEl>
                                        <p:attrNameLst>
                                          <p:attrName>style.visibility</p:attrName>
                                        </p:attrNameLst>
                                      </p:cBhvr>
                                      <p:to>
                                        <p:strVal val="visible"/>
                                      </p:to>
                                    </p:set>
                                    <p:animEffect transition="in" filter="dissolve">
                                      <p:cBhvr>
                                        <p:cTn id="7" dur="500"/>
                                        <p:tgtEl>
                                          <p:spTgt spid="10015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50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45059" name="Slide Number Placeholder 4"/>
          <p:cNvSpPr>
            <a:spLocks noGrp="1"/>
          </p:cNvSpPr>
          <p:nvPr>
            <p:ph type="sldNum" sz="quarter" idx="11"/>
          </p:nvPr>
        </p:nvSpPr>
        <p:spPr>
          <a:noFill/>
        </p:spPr>
        <p:txBody>
          <a:bodyPr/>
          <a:lstStyle/>
          <a:p>
            <a:fld id="{C4221E68-6B44-4593-853B-2DA91DECA0D5}" type="slidenum">
              <a:rPr lang="en-US" altLang="en-US" smtClean="0"/>
              <a:pPr/>
              <a:t>35</a:t>
            </a:fld>
            <a:endParaRPr lang="en-US" altLang="en-US" smtClean="0">
              <a:latin typeface="HelveticaNeue MediumExt" charset="0"/>
            </a:endParaRPr>
          </a:p>
        </p:txBody>
      </p:sp>
      <p:sp>
        <p:nvSpPr>
          <p:cNvPr id="45060" name="Rectangle 2"/>
          <p:cNvSpPr>
            <a:spLocks noGrp="1" noChangeArrowheads="1"/>
          </p:cNvSpPr>
          <p:nvPr>
            <p:ph type="title"/>
          </p:nvPr>
        </p:nvSpPr>
        <p:spPr/>
        <p:txBody>
          <a:bodyPr/>
          <a:lstStyle/>
          <a:p>
            <a:pPr eaLnBrk="1" hangingPunct="1"/>
            <a:r>
              <a:rPr lang="en-US" smtClean="0"/>
              <a:t>Questions </a:t>
            </a:r>
          </a:p>
        </p:txBody>
      </p:sp>
      <p:sp>
        <p:nvSpPr>
          <p:cNvPr id="45061" name="Rectangle 3"/>
          <p:cNvSpPr>
            <a:spLocks noGrp="1" noChangeArrowheads="1"/>
          </p:cNvSpPr>
          <p:nvPr>
            <p:ph type="body" idx="1"/>
          </p:nvPr>
        </p:nvSpPr>
        <p:spPr>
          <a:xfrm>
            <a:off x="762000" y="1371600"/>
            <a:ext cx="7772400" cy="5181600"/>
          </a:xfrm>
        </p:spPr>
        <p:txBody>
          <a:bodyPr/>
          <a:lstStyle/>
          <a:p>
            <a:pPr eaLnBrk="1" hangingPunct="1"/>
            <a:r>
              <a:rPr lang="en-US" smtClean="0"/>
              <a:t>Time for Questions</a:t>
            </a:r>
          </a:p>
        </p:txBody>
      </p:sp>
      <p:sp>
        <p:nvSpPr>
          <p:cNvPr id="45062" name="Text Box 4"/>
          <p:cNvSpPr txBox="1">
            <a:spLocks noChangeArrowheads="1"/>
          </p:cNvSpPr>
          <p:nvPr/>
        </p:nvSpPr>
        <p:spPr bwMode="auto">
          <a:xfrm>
            <a:off x="3581400" y="1447800"/>
            <a:ext cx="1949450" cy="3786188"/>
          </a:xfrm>
          <a:prstGeom prst="rect">
            <a:avLst/>
          </a:prstGeom>
          <a:noFill/>
          <a:ln w="9525">
            <a:noFill/>
            <a:miter lim="800000"/>
            <a:headEnd/>
            <a:tailEnd/>
          </a:ln>
        </p:spPr>
        <p:txBody>
          <a:bodyPr wrap="none">
            <a:spAutoFit/>
          </a:bodyPr>
          <a:lstStyle/>
          <a:p>
            <a:r>
              <a:rPr lang="en-US" sz="24000" b="0">
                <a:solidFill>
                  <a:srgbClr val="99CC00"/>
                </a:solidFill>
                <a:latin typeface="Arial Rounded MT Bold" pitchFamily="34" charset="0"/>
              </a:rPr>
              <a:t>?</a:t>
            </a:r>
            <a:endParaRPr lang="en-US" sz="20000" b="0">
              <a:solidFill>
                <a:srgbClr val="99CC00"/>
              </a:solidFill>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xfrm>
            <a:off x="1905000" y="6629400"/>
            <a:ext cx="7239000" cy="228600"/>
          </a:xfrm>
          <a:noFill/>
        </p:spPr>
        <p:txBody>
          <a:bodyPr/>
          <a:lstStyle/>
          <a:p>
            <a:pPr algn="r"/>
            <a:r>
              <a:rPr lang="en-US" altLang="en-US" smtClean="0"/>
              <a:t>© 2009 Leadership Strategies, Inc. Duplication prohibited without prior written consent of Leadership Strategies, Inc.</a:t>
            </a:r>
          </a:p>
        </p:txBody>
      </p:sp>
      <p:sp>
        <p:nvSpPr>
          <p:cNvPr id="46083" name="Slide Number Placeholder 4"/>
          <p:cNvSpPr>
            <a:spLocks noGrp="1"/>
          </p:cNvSpPr>
          <p:nvPr>
            <p:ph type="sldNum" sz="quarter" idx="11"/>
          </p:nvPr>
        </p:nvSpPr>
        <p:spPr>
          <a:noFill/>
        </p:spPr>
        <p:txBody>
          <a:bodyPr/>
          <a:lstStyle/>
          <a:p>
            <a:fld id="{25027595-B2CA-4B3C-AF32-577F3BC587B0}" type="slidenum">
              <a:rPr lang="en-US" altLang="en-US" smtClean="0"/>
              <a:pPr/>
              <a:t>36</a:t>
            </a:fld>
            <a:endParaRPr lang="en-US" altLang="en-US" smtClean="0">
              <a:latin typeface="HelveticaNeue MediumExt" charset="0"/>
            </a:endParaRPr>
          </a:p>
        </p:txBody>
      </p:sp>
      <p:sp>
        <p:nvSpPr>
          <p:cNvPr id="46084" name="Rectangle 2"/>
          <p:cNvSpPr>
            <a:spLocks noGrp="1" noChangeArrowheads="1"/>
          </p:cNvSpPr>
          <p:nvPr>
            <p:ph type="title"/>
          </p:nvPr>
        </p:nvSpPr>
        <p:spPr>
          <a:xfrm>
            <a:off x="962025" y="0"/>
            <a:ext cx="8334375" cy="838200"/>
          </a:xfrm>
        </p:spPr>
        <p:txBody>
          <a:bodyPr/>
          <a:lstStyle/>
          <a:p>
            <a:pPr eaLnBrk="1" hangingPunct="1"/>
            <a:r>
              <a:rPr lang="en-US" sz="3300" dirty="0" smtClean="0"/>
              <a:t>B4. Characteristics of </a:t>
            </a:r>
            <a:r>
              <a:rPr lang="en-US" sz="3300" i="1" dirty="0" smtClean="0"/>
              <a:t>Masterful </a:t>
            </a:r>
            <a:r>
              <a:rPr lang="en-US" sz="3300" i="1" dirty="0" err="1" smtClean="0"/>
              <a:t>eMeetings</a:t>
            </a:r>
            <a:endParaRPr lang="en-US" sz="3300" dirty="0" smtClean="0"/>
          </a:p>
        </p:txBody>
      </p:sp>
      <p:sp>
        <p:nvSpPr>
          <p:cNvPr id="46085" name="Rectangle 3"/>
          <p:cNvSpPr>
            <a:spLocks noGrp="1" noChangeArrowheads="1"/>
          </p:cNvSpPr>
          <p:nvPr>
            <p:ph type="body" idx="1"/>
          </p:nvPr>
        </p:nvSpPr>
        <p:spPr>
          <a:xfrm>
            <a:off x="838200" y="914400"/>
            <a:ext cx="7772400" cy="5257800"/>
          </a:xfrm>
        </p:spPr>
        <p:txBody>
          <a:bodyPr/>
          <a:lstStyle/>
          <a:p>
            <a:pPr eaLnBrk="1" hangingPunct="1">
              <a:buFont typeface="Wingdings" pitchFamily="2" charset="2"/>
              <a:buNone/>
            </a:pPr>
            <a:r>
              <a:rPr lang="en-US" b="1" dirty="0" smtClean="0"/>
              <a:t>Preparation</a:t>
            </a:r>
          </a:p>
          <a:p>
            <a:pPr eaLnBrk="1" hangingPunct="1"/>
            <a:r>
              <a:rPr lang="en-US" sz="2400" dirty="0" smtClean="0"/>
              <a:t>Clear Purpose, Products, and Agenda.</a:t>
            </a:r>
          </a:p>
          <a:p>
            <a:pPr marL="576263" lvl="1" indent="-6350" eaLnBrk="1" hangingPunct="1">
              <a:buFont typeface="Wingdings" pitchFamily="2" charset="2"/>
              <a:buNone/>
            </a:pPr>
            <a:r>
              <a:rPr lang="en-US" sz="2000" dirty="0" smtClean="0"/>
              <a:t>The </a:t>
            </a:r>
            <a:r>
              <a:rPr lang="en-US" sz="2000" dirty="0"/>
              <a:t>m</a:t>
            </a:r>
            <a:r>
              <a:rPr lang="en-US" sz="2000" dirty="0" smtClean="0"/>
              <a:t>eeting leader defines the purpose, products, and agenda that validate the need for an </a:t>
            </a:r>
            <a:r>
              <a:rPr lang="en-US" sz="2000" dirty="0"/>
              <a:t>m</a:t>
            </a:r>
            <a:r>
              <a:rPr lang="en-US" sz="2000" dirty="0" smtClean="0"/>
              <a:t>eeting.</a:t>
            </a:r>
          </a:p>
          <a:p>
            <a:pPr eaLnBrk="1" hangingPunct="1"/>
            <a:r>
              <a:rPr lang="en-US" sz="2400" dirty="0" smtClean="0"/>
              <a:t>Advance Notification.</a:t>
            </a:r>
          </a:p>
          <a:p>
            <a:pPr marL="576263" lvl="1" indent="-6350" eaLnBrk="1" hangingPunct="1">
              <a:buFont typeface="Wingdings" pitchFamily="2" charset="2"/>
              <a:buNone/>
            </a:pPr>
            <a:r>
              <a:rPr lang="en-US" sz="2000" dirty="0" smtClean="0"/>
              <a:t>Participants know the purpose, products, proposed agenda, and other key information about the meeting in advance. </a:t>
            </a:r>
          </a:p>
          <a:p>
            <a:pPr eaLnBrk="1" hangingPunct="1"/>
            <a:r>
              <a:rPr lang="en-US" sz="2400" dirty="0" smtClean="0"/>
              <a:t>Right People—Prepared and Present.</a:t>
            </a:r>
          </a:p>
          <a:p>
            <a:pPr marL="576263" lvl="1" indent="-6350" eaLnBrk="1" hangingPunct="1">
              <a:buFont typeface="Wingdings" pitchFamily="2" charset="2"/>
              <a:buNone/>
            </a:pPr>
            <a:r>
              <a:rPr lang="en-US" sz="2000" dirty="0" smtClean="0"/>
              <a:t>The right people are at the meeting. They arrive prepared, they arrive on time, and they stay for the duration.</a:t>
            </a:r>
          </a:p>
          <a:p>
            <a:pPr eaLnBrk="1" hangingPunct="1"/>
            <a:r>
              <a:rPr lang="en-US" sz="2400" dirty="0" smtClean="0"/>
              <a:t>Right Information.</a:t>
            </a:r>
          </a:p>
          <a:p>
            <a:pPr marL="576263" lvl="1" indent="-6350" eaLnBrk="1" hangingPunct="1">
              <a:buFont typeface="Wingdings" pitchFamily="2" charset="2"/>
              <a:buNone/>
            </a:pPr>
            <a:r>
              <a:rPr lang="en-US" sz="2000" dirty="0" smtClean="0"/>
              <a:t>All necessary information is available at the meeting.</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xfrm>
            <a:off x="1905000" y="6629400"/>
            <a:ext cx="7239000" cy="228600"/>
          </a:xfrm>
          <a:noFill/>
        </p:spPr>
        <p:txBody>
          <a:bodyPr/>
          <a:lstStyle/>
          <a:p>
            <a:pPr algn="r"/>
            <a:r>
              <a:rPr lang="en-US" altLang="en-US" smtClean="0"/>
              <a:t>© 2009 Leadership Strategies, Inc. Duplication prohibited without prior written consent of Leadership Strategies, Inc.</a:t>
            </a:r>
          </a:p>
        </p:txBody>
      </p:sp>
      <p:sp>
        <p:nvSpPr>
          <p:cNvPr id="47107" name="Slide Number Placeholder 4"/>
          <p:cNvSpPr>
            <a:spLocks noGrp="1"/>
          </p:cNvSpPr>
          <p:nvPr>
            <p:ph type="sldNum" sz="quarter" idx="11"/>
          </p:nvPr>
        </p:nvSpPr>
        <p:spPr>
          <a:noFill/>
        </p:spPr>
        <p:txBody>
          <a:bodyPr/>
          <a:lstStyle/>
          <a:p>
            <a:fld id="{E5E823B7-2558-4B96-874C-ADA241619510}" type="slidenum">
              <a:rPr lang="en-US" altLang="en-US" smtClean="0"/>
              <a:pPr/>
              <a:t>37</a:t>
            </a:fld>
            <a:endParaRPr lang="en-US" altLang="en-US" smtClean="0">
              <a:latin typeface="HelveticaNeue MediumExt" charset="0"/>
            </a:endParaRPr>
          </a:p>
        </p:txBody>
      </p:sp>
      <p:sp>
        <p:nvSpPr>
          <p:cNvPr id="47108" name="Rectangle 2"/>
          <p:cNvSpPr>
            <a:spLocks noGrp="1" noChangeArrowheads="1"/>
          </p:cNvSpPr>
          <p:nvPr>
            <p:ph type="body" idx="1"/>
          </p:nvPr>
        </p:nvSpPr>
        <p:spPr>
          <a:xfrm>
            <a:off x="762000" y="1219200"/>
            <a:ext cx="7772400" cy="4800600"/>
          </a:xfrm>
        </p:spPr>
        <p:txBody>
          <a:bodyPr/>
          <a:lstStyle/>
          <a:p>
            <a:pPr eaLnBrk="1" hangingPunct="1">
              <a:buFont typeface="Wingdings" pitchFamily="2" charset="2"/>
              <a:buNone/>
            </a:pPr>
            <a:r>
              <a:rPr lang="en-US" b="1" smtClean="0"/>
              <a:t>Start</a:t>
            </a:r>
          </a:p>
          <a:p>
            <a:pPr eaLnBrk="1" hangingPunct="1"/>
            <a:r>
              <a:rPr lang="en-US" sz="2400" smtClean="0"/>
              <a:t>Timely Start</a:t>
            </a:r>
          </a:p>
          <a:p>
            <a:pPr marL="576263" lvl="1" indent="-6350" eaLnBrk="1" hangingPunct="1">
              <a:buFont typeface="Wingdings" pitchFamily="2" charset="2"/>
              <a:buNone/>
            </a:pPr>
            <a:r>
              <a:rPr lang="en-US" sz="2000" smtClean="0"/>
              <a:t>The meeting starts on time.</a:t>
            </a:r>
          </a:p>
          <a:p>
            <a:pPr eaLnBrk="1" hangingPunct="1"/>
            <a:r>
              <a:rPr lang="en-US" sz="2400" smtClean="0"/>
              <a:t>Purpose and Products Reviewed </a:t>
            </a:r>
          </a:p>
          <a:p>
            <a:pPr marL="576263" lvl="1" indent="-6350" eaLnBrk="1" hangingPunct="1">
              <a:buFont typeface="Wingdings" pitchFamily="2" charset="2"/>
              <a:buNone/>
            </a:pPr>
            <a:r>
              <a:rPr lang="en-US" sz="2000" smtClean="0"/>
              <a:t>At the start of the meeting, the meeting leader reviews the meeting purpose and desired products. </a:t>
            </a:r>
          </a:p>
          <a:p>
            <a:pPr eaLnBrk="1" hangingPunct="1"/>
            <a:r>
              <a:rPr lang="en-US" sz="2400" smtClean="0"/>
              <a:t>Key Issues Identified</a:t>
            </a:r>
          </a:p>
          <a:p>
            <a:pPr marL="576263" lvl="1" indent="-6350" eaLnBrk="1" hangingPunct="1">
              <a:buFont typeface="Wingdings" pitchFamily="2" charset="2"/>
              <a:buNone/>
            </a:pPr>
            <a:r>
              <a:rPr lang="en-US" sz="2000" smtClean="0"/>
              <a:t>Either during the meeting or in advance, all participants have a chance to identify key issues or topics that need to be discussed to achieve the purpose and products. </a:t>
            </a:r>
            <a:endParaRPr lang="en-US" sz="2000" u="sng" smtClean="0"/>
          </a:p>
        </p:txBody>
      </p:sp>
      <p:sp>
        <p:nvSpPr>
          <p:cNvPr id="47109" name="Rectangle 3"/>
          <p:cNvSpPr>
            <a:spLocks noGrp="1" noChangeArrowheads="1"/>
          </p:cNvSpPr>
          <p:nvPr>
            <p:ph type="title"/>
          </p:nvPr>
        </p:nvSpPr>
        <p:spPr>
          <a:xfrm>
            <a:off x="990600" y="-76200"/>
            <a:ext cx="8229600" cy="914400"/>
          </a:xfrm>
        </p:spPr>
        <p:txBody>
          <a:bodyPr/>
          <a:lstStyle/>
          <a:p>
            <a:pPr eaLnBrk="1" hangingPunct="1"/>
            <a:r>
              <a:rPr lang="en-US" sz="3300" smtClean="0"/>
              <a:t>B4. Characteristics of </a:t>
            </a:r>
            <a:r>
              <a:rPr lang="en-US" sz="3300" i="1" smtClean="0"/>
              <a:t>Masterful Meetings</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xfrm>
            <a:off x="1905000" y="6629400"/>
            <a:ext cx="7239000" cy="228600"/>
          </a:xfrm>
          <a:noFill/>
        </p:spPr>
        <p:txBody>
          <a:bodyPr/>
          <a:lstStyle/>
          <a:p>
            <a:pPr algn="r"/>
            <a:r>
              <a:rPr lang="en-US" altLang="en-US" smtClean="0"/>
              <a:t>© 2009 Leadership Strategies, Inc. Duplication prohibited without prior written consent of Leadership Strategies, Inc.</a:t>
            </a:r>
          </a:p>
        </p:txBody>
      </p:sp>
      <p:sp>
        <p:nvSpPr>
          <p:cNvPr id="48131" name="Slide Number Placeholder 4"/>
          <p:cNvSpPr>
            <a:spLocks noGrp="1"/>
          </p:cNvSpPr>
          <p:nvPr>
            <p:ph type="sldNum" sz="quarter" idx="11"/>
          </p:nvPr>
        </p:nvSpPr>
        <p:spPr>
          <a:noFill/>
        </p:spPr>
        <p:txBody>
          <a:bodyPr/>
          <a:lstStyle/>
          <a:p>
            <a:fld id="{99135419-24DD-444D-A02E-CC0AFC7ADAC6}" type="slidenum">
              <a:rPr lang="en-US" altLang="en-US" smtClean="0"/>
              <a:pPr/>
              <a:t>38</a:t>
            </a:fld>
            <a:endParaRPr lang="en-US" altLang="en-US" smtClean="0">
              <a:latin typeface="HelveticaNeue MediumExt" charset="0"/>
            </a:endParaRPr>
          </a:p>
        </p:txBody>
      </p:sp>
      <p:sp>
        <p:nvSpPr>
          <p:cNvPr id="48132" name="Rectangle 2"/>
          <p:cNvSpPr>
            <a:spLocks noGrp="1" noChangeArrowheads="1"/>
          </p:cNvSpPr>
          <p:nvPr>
            <p:ph type="body" idx="1"/>
          </p:nvPr>
        </p:nvSpPr>
        <p:spPr>
          <a:xfrm>
            <a:off x="838200" y="1447800"/>
            <a:ext cx="7772400" cy="4572000"/>
          </a:xfrm>
        </p:spPr>
        <p:txBody>
          <a:bodyPr/>
          <a:lstStyle/>
          <a:p>
            <a:pPr eaLnBrk="1" hangingPunct="1">
              <a:buFont typeface="Wingdings" pitchFamily="2" charset="2"/>
              <a:buNone/>
            </a:pPr>
            <a:r>
              <a:rPr lang="en-US" b="1" smtClean="0"/>
              <a:t>Start</a:t>
            </a:r>
          </a:p>
          <a:p>
            <a:pPr eaLnBrk="1" hangingPunct="1"/>
            <a:r>
              <a:rPr lang="en-US" sz="2400" smtClean="0"/>
              <a:t>Agenda Confirmed</a:t>
            </a:r>
          </a:p>
          <a:p>
            <a:pPr marL="576263" lvl="1" indent="-6350" eaLnBrk="1" hangingPunct="1">
              <a:buFont typeface="Wingdings" pitchFamily="2" charset="2"/>
              <a:buNone/>
            </a:pPr>
            <a:r>
              <a:rPr lang="en-US" sz="2000" smtClean="0"/>
              <a:t>The meeting leader confirms the agenda and establishes time limits for each item. The leader may choose to adjust the agenda to ensure all key issues are discussed.</a:t>
            </a:r>
          </a:p>
          <a:p>
            <a:pPr eaLnBrk="1" hangingPunct="1"/>
            <a:r>
              <a:rPr lang="en-US" sz="2400" smtClean="0"/>
              <a:t>Ground Rules Reviewed</a:t>
            </a:r>
          </a:p>
          <a:p>
            <a:pPr marL="576263" lvl="1" indent="-6350" eaLnBrk="1" hangingPunct="1">
              <a:buFont typeface="Wingdings" pitchFamily="2" charset="2"/>
              <a:buNone/>
            </a:pPr>
            <a:r>
              <a:rPr lang="en-US" sz="2000" smtClean="0"/>
              <a:t>The meeting leader reminds the participants of ground rules. Participants honor the ground rules throughout the meeting.</a:t>
            </a:r>
          </a:p>
        </p:txBody>
      </p:sp>
      <p:sp>
        <p:nvSpPr>
          <p:cNvPr id="48133" name="Rectangle 3"/>
          <p:cNvSpPr>
            <a:spLocks noGrp="1" noChangeArrowheads="1"/>
          </p:cNvSpPr>
          <p:nvPr>
            <p:ph type="title"/>
          </p:nvPr>
        </p:nvSpPr>
        <p:spPr>
          <a:xfrm>
            <a:off x="990600" y="-76200"/>
            <a:ext cx="8229600" cy="914400"/>
          </a:xfrm>
          <a:noFill/>
        </p:spPr>
        <p:txBody>
          <a:bodyPr/>
          <a:lstStyle/>
          <a:p>
            <a:pPr eaLnBrk="1" hangingPunct="1"/>
            <a:r>
              <a:rPr lang="en-US" sz="3300" smtClean="0"/>
              <a:t>B4. Characteristics of </a:t>
            </a:r>
            <a:r>
              <a:rPr lang="en-US" sz="3300" i="1" smtClean="0"/>
              <a:t>Masterful Meetings</a:t>
            </a: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xfrm>
            <a:off x="1905000" y="6629400"/>
            <a:ext cx="7239000" cy="228600"/>
          </a:xfrm>
          <a:noFill/>
        </p:spPr>
        <p:txBody>
          <a:bodyPr/>
          <a:lstStyle/>
          <a:p>
            <a:pPr algn="r"/>
            <a:r>
              <a:rPr lang="en-US" altLang="en-US" smtClean="0"/>
              <a:t>© 2009 Leadership Strategies, Inc. Duplication prohibited without prior written consent of Leadership Strategies, Inc.</a:t>
            </a:r>
          </a:p>
        </p:txBody>
      </p:sp>
      <p:sp>
        <p:nvSpPr>
          <p:cNvPr id="49155" name="Slide Number Placeholder 4"/>
          <p:cNvSpPr>
            <a:spLocks noGrp="1"/>
          </p:cNvSpPr>
          <p:nvPr>
            <p:ph type="sldNum" sz="quarter" idx="11"/>
          </p:nvPr>
        </p:nvSpPr>
        <p:spPr>
          <a:noFill/>
        </p:spPr>
        <p:txBody>
          <a:bodyPr/>
          <a:lstStyle/>
          <a:p>
            <a:fld id="{A3B3D2BE-C38F-49B5-84E2-C4E106F4BC90}" type="slidenum">
              <a:rPr lang="en-US" altLang="en-US" smtClean="0"/>
              <a:pPr/>
              <a:t>39</a:t>
            </a:fld>
            <a:endParaRPr lang="en-US" altLang="en-US" smtClean="0">
              <a:latin typeface="HelveticaNeue MediumExt" charset="0"/>
            </a:endParaRPr>
          </a:p>
        </p:txBody>
      </p:sp>
      <p:sp>
        <p:nvSpPr>
          <p:cNvPr id="49156" name="Rectangle 2"/>
          <p:cNvSpPr>
            <a:spLocks noGrp="1" noChangeArrowheads="1"/>
          </p:cNvSpPr>
          <p:nvPr>
            <p:ph type="body" idx="1"/>
          </p:nvPr>
        </p:nvSpPr>
        <p:spPr>
          <a:xfrm>
            <a:off x="609600" y="1066800"/>
            <a:ext cx="7772400" cy="5357813"/>
          </a:xfrm>
        </p:spPr>
        <p:txBody>
          <a:bodyPr/>
          <a:lstStyle/>
          <a:p>
            <a:pPr eaLnBrk="1" hangingPunct="1">
              <a:buFont typeface="Wingdings" pitchFamily="2" charset="2"/>
              <a:buNone/>
            </a:pPr>
            <a:r>
              <a:rPr lang="en-US" b="1" smtClean="0"/>
              <a:t>Execution</a:t>
            </a:r>
          </a:p>
          <a:p>
            <a:pPr eaLnBrk="1" hangingPunct="1"/>
            <a:r>
              <a:rPr lang="en-US" sz="2400" smtClean="0"/>
              <a:t>Steady Meeting Flow</a:t>
            </a:r>
          </a:p>
          <a:p>
            <a:pPr marL="576263" lvl="1" indent="-6350" eaLnBrk="1" hangingPunct="1">
              <a:buFont typeface="Wingdings" pitchFamily="2" charset="2"/>
              <a:buNone/>
            </a:pPr>
            <a:r>
              <a:rPr lang="en-US" sz="2000" smtClean="0"/>
              <a:t>As the meeting flows from one agenda item to the next, the meeting leader reminds the participants of the purpose for each agenda item, how the agenda item fits into the overall meeting objective, and what the group is being asked to accomplish with the agenda item.</a:t>
            </a:r>
          </a:p>
          <a:p>
            <a:pPr eaLnBrk="1" hangingPunct="1"/>
            <a:r>
              <a:rPr lang="en-US" sz="2400" smtClean="0"/>
              <a:t>Focused Discussion </a:t>
            </a:r>
          </a:p>
          <a:p>
            <a:pPr marL="576263" lvl="1" indent="-6350" eaLnBrk="1" hangingPunct="1">
              <a:buFont typeface="Wingdings" pitchFamily="2" charset="2"/>
              <a:buNone/>
            </a:pPr>
            <a:r>
              <a:rPr lang="en-US" sz="2000" smtClean="0"/>
              <a:t>The discussion remains focused on the topic at hand. A topic is allowed to exceed its allotted time only with the expressed agreement of a majority and with full knowledge of the effect on the remaining agenda items. </a:t>
            </a:r>
          </a:p>
        </p:txBody>
      </p:sp>
      <p:sp>
        <p:nvSpPr>
          <p:cNvPr id="49157" name="Rectangle 3"/>
          <p:cNvSpPr>
            <a:spLocks noGrp="1" noChangeArrowheads="1"/>
          </p:cNvSpPr>
          <p:nvPr>
            <p:ph type="title"/>
          </p:nvPr>
        </p:nvSpPr>
        <p:spPr>
          <a:xfrm>
            <a:off x="990600" y="-76200"/>
            <a:ext cx="8229600" cy="914400"/>
          </a:xfrm>
          <a:noFill/>
        </p:spPr>
        <p:txBody>
          <a:bodyPr/>
          <a:lstStyle/>
          <a:p>
            <a:pPr eaLnBrk="1" hangingPunct="1"/>
            <a:r>
              <a:rPr lang="en-US" sz="3300" smtClean="0"/>
              <a:t>B4. Characteristics of </a:t>
            </a:r>
            <a:r>
              <a:rPr lang="en-US" sz="3300" i="1" smtClean="0"/>
              <a:t>Masterful Meetings</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r>
              <a:rPr lang="en-US" altLang="en-US" smtClean="0"/>
              <a:t>© 2009 Leadership Strategies, Inc. Duplication prohibited without prior written consent of Leadership Strategies, Inc.</a:t>
            </a:r>
          </a:p>
        </p:txBody>
      </p:sp>
      <p:sp>
        <p:nvSpPr>
          <p:cNvPr id="14339" name="Slide Number Placeholder 4"/>
          <p:cNvSpPr>
            <a:spLocks noGrp="1"/>
          </p:cNvSpPr>
          <p:nvPr>
            <p:ph type="sldNum" sz="quarter" idx="11"/>
          </p:nvPr>
        </p:nvSpPr>
        <p:spPr>
          <a:noFill/>
        </p:spPr>
        <p:txBody>
          <a:bodyPr/>
          <a:lstStyle/>
          <a:p>
            <a:fld id="{98DE9CCD-03CC-4454-8536-9AA48108DDC4}" type="slidenum">
              <a:rPr lang="en-US" altLang="en-US" smtClean="0"/>
              <a:pPr/>
              <a:t>4</a:t>
            </a:fld>
            <a:endParaRPr lang="en-US" altLang="en-US" smtClean="0">
              <a:latin typeface="HelveticaNeue MediumExt" charset="0"/>
            </a:endParaRPr>
          </a:p>
        </p:txBody>
      </p:sp>
      <p:sp>
        <p:nvSpPr>
          <p:cNvPr id="14340" name="Rectangle 2"/>
          <p:cNvSpPr>
            <a:spLocks noGrp="1" noChangeArrowheads="1"/>
          </p:cNvSpPr>
          <p:nvPr>
            <p:ph type="title"/>
          </p:nvPr>
        </p:nvSpPr>
        <p:spPr/>
        <p:txBody>
          <a:bodyPr/>
          <a:lstStyle/>
          <a:p>
            <a:pPr eaLnBrk="1" hangingPunct="1"/>
            <a:r>
              <a:rPr lang="en-US" smtClean="0"/>
              <a:t>A1. Our Webinar Facilitator</a:t>
            </a:r>
          </a:p>
        </p:txBody>
      </p:sp>
      <p:sp>
        <p:nvSpPr>
          <p:cNvPr id="14341" name="Rectangle 3"/>
          <p:cNvSpPr>
            <a:spLocks noGrp="1" noChangeArrowheads="1"/>
          </p:cNvSpPr>
          <p:nvPr>
            <p:ph type="body" idx="1"/>
          </p:nvPr>
        </p:nvSpPr>
        <p:spPr>
          <a:xfrm>
            <a:off x="304800" y="1905000"/>
            <a:ext cx="8382000" cy="4572000"/>
          </a:xfrm>
        </p:spPr>
        <p:txBody>
          <a:bodyPr/>
          <a:lstStyle/>
          <a:p>
            <a:pPr eaLnBrk="1" hangingPunct="1">
              <a:lnSpc>
                <a:spcPct val="90000"/>
              </a:lnSpc>
            </a:pPr>
            <a:r>
              <a:rPr lang="en-US" sz="2400" dirty="0" smtClean="0"/>
              <a:t>Has led the facilitation team within Leadership Strategies including our full-time, core and the NFDB (National Facilitator Database) for over five years. </a:t>
            </a:r>
          </a:p>
          <a:p>
            <a:pPr eaLnBrk="1" hangingPunct="1">
              <a:lnSpc>
                <a:spcPct val="90000"/>
              </a:lnSpc>
            </a:pPr>
            <a:r>
              <a:rPr lang="en-US" sz="2400" dirty="0" smtClean="0"/>
              <a:t>One of eleven Certified Master Facilitator’s in the world.</a:t>
            </a:r>
          </a:p>
          <a:p>
            <a:pPr eaLnBrk="1" hangingPunct="1">
              <a:lnSpc>
                <a:spcPct val="90000"/>
              </a:lnSpc>
            </a:pPr>
            <a:r>
              <a:rPr lang="en-US" sz="2400" dirty="0" smtClean="0"/>
              <a:t>Executive with software companies leading sales, services, training and support functions for over fifteen years</a:t>
            </a:r>
          </a:p>
          <a:p>
            <a:pPr eaLnBrk="1" hangingPunct="1">
              <a:lnSpc>
                <a:spcPct val="90000"/>
              </a:lnSpc>
            </a:pPr>
            <a:r>
              <a:rPr lang="en-US" sz="2400" dirty="0" smtClean="0"/>
              <a:t>Consultant with Accenture focusing on large systems projects and organizational development/change management practice for over eight years.</a:t>
            </a:r>
          </a:p>
          <a:p>
            <a:pPr eaLnBrk="1" hangingPunct="1">
              <a:lnSpc>
                <a:spcPct val="90000"/>
              </a:lnSpc>
            </a:pPr>
            <a:endParaRPr lang="en-US" sz="2800" dirty="0" smtClean="0"/>
          </a:p>
        </p:txBody>
      </p:sp>
      <p:sp>
        <p:nvSpPr>
          <p:cNvPr id="14342" name="Text Box 4"/>
          <p:cNvSpPr txBox="1">
            <a:spLocks noChangeArrowheads="1"/>
          </p:cNvSpPr>
          <p:nvPr/>
        </p:nvSpPr>
        <p:spPr bwMode="auto">
          <a:xfrm>
            <a:off x="1978025" y="874713"/>
            <a:ext cx="5300663" cy="954087"/>
          </a:xfrm>
          <a:prstGeom prst="rect">
            <a:avLst/>
          </a:prstGeom>
          <a:solidFill>
            <a:srgbClr val="CCFF33">
              <a:alpha val="50195"/>
            </a:srgbClr>
          </a:solidFill>
          <a:ln w="9525" algn="ctr">
            <a:noFill/>
            <a:miter lim="800000"/>
            <a:headEnd/>
            <a:tailEnd/>
          </a:ln>
        </p:spPr>
        <p:txBody>
          <a:bodyPr wrap="none" anchor="b">
            <a:spAutoFit/>
          </a:bodyPr>
          <a:lstStyle/>
          <a:p>
            <a:r>
              <a:rPr lang="en-US" sz="4200">
                <a:solidFill>
                  <a:srgbClr val="000066"/>
                </a:solidFill>
              </a:rPr>
              <a:t>Richard Smith, CMF</a:t>
            </a:r>
          </a:p>
          <a:p>
            <a:r>
              <a:rPr lang="en-US" sz="1400">
                <a:solidFill>
                  <a:srgbClr val="000066"/>
                </a:solidFill>
              </a:rPr>
              <a:t>rsmith@leadstrat.com</a:t>
            </a:r>
          </a:p>
        </p:txBody>
      </p:sp>
      <p:sp>
        <p:nvSpPr>
          <p:cNvPr id="14343" name="Text Box 5"/>
          <p:cNvSpPr txBox="1">
            <a:spLocks noChangeArrowheads="1"/>
          </p:cNvSpPr>
          <p:nvPr/>
        </p:nvSpPr>
        <p:spPr bwMode="auto">
          <a:xfrm>
            <a:off x="8696325" y="5867400"/>
            <a:ext cx="285750" cy="457200"/>
          </a:xfrm>
          <a:prstGeom prst="rect">
            <a:avLst/>
          </a:prstGeom>
          <a:noFill/>
          <a:ln w="9525" algn="ctr">
            <a:noFill/>
            <a:miter lim="800000"/>
            <a:headEnd/>
            <a:tailEnd/>
          </a:ln>
        </p:spPr>
        <p:txBody>
          <a:bodyPr wrap="none" anchor="b">
            <a:spAutoFit/>
          </a:bodyPr>
          <a:lstStyle/>
          <a:p>
            <a:r>
              <a:rPr lang="en-US">
                <a:solidFill>
                  <a:srgbClr val="CCCCFF"/>
                </a:solidFill>
              </a:rPr>
              <a:t>-</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xfrm>
            <a:off x="1905000" y="6629400"/>
            <a:ext cx="7239000" cy="228600"/>
          </a:xfrm>
          <a:noFill/>
        </p:spPr>
        <p:txBody>
          <a:bodyPr/>
          <a:lstStyle/>
          <a:p>
            <a:pPr algn="r"/>
            <a:r>
              <a:rPr lang="en-US" altLang="en-US" smtClean="0"/>
              <a:t>© 2009 Leadership Strategies, Inc. Duplication prohibited without prior written consent of Leadership Strategies, Inc.</a:t>
            </a:r>
          </a:p>
        </p:txBody>
      </p:sp>
      <p:sp>
        <p:nvSpPr>
          <p:cNvPr id="50179" name="Slide Number Placeholder 4"/>
          <p:cNvSpPr>
            <a:spLocks noGrp="1"/>
          </p:cNvSpPr>
          <p:nvPr>
            <p:ph type="sldNum" sz="quarter" idx="11"/>
          </p:nvPr>
        </p:nvSpPr>
        <p:spPr>
          <a:noFill/>
        </p:spPr>
        <p:txBody>
          <a:bodyPr/>
          <a:lstStyle/>
          <a:p>
            <a:fld id="{565661AD-A54A-4065-BC63-3EE197962013}" type="slidenum">
              <a:rPr lang="en-US" altLang="en-US" smtClean="0"/>
              <a:pPr/>
              <a:t>40</a:t>
            </a:fld>
            <a:endParaRPr lang="en-US" altLang="en-US" smtClean="0">
              <a:latin typeface="HelveticaNeue MediumExt" charset="0"/>
            </a:endParaRPr>
          </a:p>
        </p:txBody>
      </p:sp>
      <p:sp>
        <p:nvSpPr>
          <p:cNvPr id="50180" name="Rectangle 2"/>
          <p:cNvSpPr>
            <a:spLocks noGrp="1" noChangeArrowheads="1"/>
          </p:cNvSpPr>
          <p:nvPr>
            <p:ph type="body" idx="1"/>
          </p:nvPr>
        </p:nvSpPr>
        <p:spPr>
          <a:xfrm>
            <a:off x="685800" y="914400"/>
            <a:ext cx="8001000" cy="5791200"/>
          </a:xfrm>
        </p:spPr>
        <p:txBody>
          <a:bodyPr/>
          <a:lstStyle/>
          <a:p>
            <a:pPr eaLnBrk="1" hangingPunct="1">
              <a:buFont typeface="Wingdings" pitchFamily="2" charset="2"/>
              <a:buNone/>
            </a:pPr>
            <a:r>
              <a:rPr lang="en-US" b="1" smtClean="0"/>
              <a:t>Execution</a:t>
            </a:r>
          </a:p>
          <a:p>
            <a:pPr eaLnBrk="1" hangingPunct="1"/>
            <a:r>
              <a:rPr lang="en-US" sz="2400" smtClean="0"/>
              <a:t>Positive, Energetic Participation </a:t>
            </a:r>
          </a:p>
          <a:p>
            <a:pPr marL="576263" lvl="1" indent="-6350" eaLnBrk="1" hangingPunct="1">
              <a:buFont typeface="Wingdings" pitchFamily="2" charset="2"/>
              <a:buNone/>
            </a:pPr>
            <a:r>
              <a:rPr lang="en-US" sz="2000" smtClean="0"/>
              <a:t>All participants are actively engaged throughout the meeting. They feel it is safe to speak openly and honestly. People talk and listen with respect. There is energized discussion and debate. No one dominates the discussion. </a:t>
            </a:r>
          </a:p>
          <a:p>
            <a:pPr eaLnBrk="1" hangingPunct="1"/>
            <a:r>
              <a:rPr lang="en-US" sz="2400" smtClean="0"/>
              <a:t>Constructive Conflict</a:t>
            </a:r>
          </a:p>
          <a:p>
            <a:pPr marL="576263" lvl="1" indent="-6350" eaLnBrk="1" hangingPunct="1">
              <a:buFont typeface="Wingdings" pitchFamily="2" charset="2"/>
              <a:buNone/>
            </a:pPr>
            <a:r>
              <a:rPr lang="en-US" sz="2000" smtClean="0"/>
              <a:t>Disagreement is encouraged and conflict is handled by participants asking questions, identifying strengths, defining concerns, and seeking new alternatives that maximize strengths and reduce concerns.</a:t>
            </a:r>
          </a:p>
          <a:p>
            <a:pPr eaLnBrk="1" hangingPunct="1"/>
            <a:r>
              <a:rPr lang="en-US" sz="2400" smtClean="0"/>
              <a:t>Thoughtful Decision-making</a:t>
            </a:r>
          </a:p>
          <a:p>
            <a:pPr marL="576263" lvl="1" indent="-6350" eaLnBrk="1" hangingPunct="1">
              <a:buFont typeface="Wingdings" pitchFamily="2" charset="2"/>
              <a:buNone/>
            </a:pPr>
            <a:r>
              <a:rPr lang="en-US" sz="2000" smtClean="0"/>
              <a:t>Prior to decision-making, appropriate time is given to inviting input, identifying alternatives, and evaluating potential solutions.</a:t>
            </a:r>
          </a:p>
        </p:txBody>
      </p:sp>
      <p:sp>
        <p:nvSpPr>
          <p:cNvPr id="50181" name="Rectangle 3"/>
          <p:cNvSpPr>
            <a:spLocks noGrp="1" noChangeArrowheads="1"/>
          </p:cNvSpPr>
          <p:nvPr>
            <p:ph type="title"/>
          </p:nvPr>
        </p:nvSpPr>
        <p:spPr>
          <a:xfrm>
            <a:off x="990600" y="-76200"/>
            <a:ext cx="8229600" cy="914400"/>
          </a:xfrm>
          <a:noFill/>
        </p:spPr>
        <p:txBody>
          <a:bodyPr/>
          <a:lstStyle/>
          <a:p>
            <a:pPr eaLnBrk="1" hangingPunct="1"/>
            <a:r>
              <a:rPr lang="en-US" sz="3300" smtClean="0"/>
              <a:t>B4. Characteristics of </a:t>
            </a:r>
            <a:r>
              <a:rPr lang="en-US" sz="3300" i="1" smtClean="0"/>
              <a:t>Masterful Meetings</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51203" name="Slide Number Placeholder 4"/>
          <p:cNvSpPr>
            <a:spLocks noGrp="1"/>
          </p:cNvSpPr>
          <p:nvPr>
            <p:ph type="sldNum" sz="quarter" idx="11"/>
          </p:nvPr>
        </p:nvSpPr>
        <p:spPr>
          <a:noFill/>
        </p:spPr>
        <p:txBody>
          <a:bodyPr/>
          <a:lstStyle/>
          <a:p>
            <a:fld id="{12E9BED3-7AF2-4A74-A8F2-D13922A4706D}" type="slidenum">
              <a:rPr lang="en-US" altLang="en-US" smtClean="0"/>
              <a:pPr/>
              <a:t>41</a:t>
            </a:fld>
            <a:endParaRPr lang="en-US" altLang="en-US" smtClean="0">
              <a:latin typeface="HelveticaNeue MediumExt" charset="0"/>
            </a:endParaRPr>
          </a:p>
        </p:txBody>
      </p:sp>
      <p:sp>
        <p:nvSpPr>
          <p:cNvPr id="51204" name="Rectangle 2"/>
          <p:cNvSpPr>
            <a:spLocks noGrp="1" noChangeArrowheads="1"/>
          </p:cNvSpPr>
          <p:nvPr>
            <p:ph type="body" idx="1"/>
          </p:nvPr>
        </p:nvSpPr>
        <p:spPr>
          <a:xfrm>
            <a:off x="228600" y="762000"/>
            <a:ext cx="8763000" cy="5867400"/>
          </a:xfrm>
        </p:spPr>
        <p:txBody>
          <a:bodyPr/>
          <a:lstStyle/>
          <a:p>
            <a:pPr eaLnBrk="1" hangingPunct="1">
              <a:buFont typeface="Wingdings" pitchFamily="2" charset="2"/>
              <a:buNone/>
            </a:pPr>
            <a:r>
              <a:rPr lang="en-US" b="1" smtClean="0"/>
              <a:t>Close and Follow-up</a:t>
            </a:r>
          </a:p>
          <a:p>
            <a:pPr eaLnBrk="1" hangingPunct="1"/>
            <a:r>
              <a:rPr lang="en-US" sz="2400" smtClean="0"/>
              <a:t>Decisions and Actions Reviewed</a:t>
            </a:r>
            <a:endParaRPr lang="en-US" sz="2000" smtClean="0"/>
          </a:p>
          <a:p>
            <a:pPr marL="463550" lvl="1" indent="-6350" eaLnBrk="1" hangingPunct="1">
              <a:buFont typeface="Wingdings" pitchFamily="2" charset="2"/>
              <a:buNone/>
            </a:pPr>
            <a:r>
              <a:rPr lang="en-US" sz="1900" smtClean="0"/>
              <a:t>During the meeting, issues that arise that are inappropriate for discussion are deferred to an issues list; decisions made and actions to be taken are documented. Prior to ending the meeting, all issues, decisions, and actions are reviewed, and appropriate action designated. </a:t>
            </a:r>
          </a:p>
          <a:p>
            <a:pPr eaLnBrk="1" hangingPunct="1">
              <a:spcBef>
                <a:spcPct val="30000"/>
              </a:spcBef>
            </a:pPr>
            <a:r>
              <a:rPr lang="en-US" sz="2400" smtClean="0"/>
              <a:t>Timely Finish</a:t>
            </a:r>
          </a:p>
          <a:p>
            <a:pPr marL="463550" lvl="1" indent="-6350" eaLnBrk="1" hangingPunct="1">
              <a:buFont typeface="Wingdings" pitchFamily="2" charset="2"/>
              <a:buNone/>
            </a:pPr>
            <a:r>
              <a:rPr lang="en-US" sz="1900" smtClean="0"/>
              <a:t>The meeting ends on time.</a:t>
            </a:r>
          </a:p>
          <a:p>
            <a:pPr eaLnBrk="1" hangingPunct="1">
              <a:spcBef>
                <a:spcPct val="30000"/>
              </a:spcBef>
            </a:pPr>
            <a:r>
              <a:rPr lang="en-US" sz="2400" smtClean="0"/>
              <a:t>Summary Provided</a:t>
            </a:r>
          </a:p>
          <a:p>
            <a:pPr marL="463550" lvl="1" indent="-6350" eaLnBrk="1" hangingPunct="1">
              <a:buFont typeface="Wingdings" pitchFamily="2" charset="2"/>
              <a:buNone/>
            </a:pPr>
            <a:r>
              <a:rPr lang="en-US" sz="1900" smtClean="0"/>
              <a:t>Following the meeting, a meeting summary is distributed to all participants. The meeting summary includes issues, decisions, actions, and relevant analysis.</a:t>
            </a:r>
          </a:p>
          <a:p>
            <a:pPr eaLnBrk="1" hangingPunct="1">
              <a:spcBef>
                <a:spcPct val="30000"/>
              </a:spcBef>
            </a:pPr>
            <a:r>
              <a:rPr lang="en-US" sz="2400" smtClean="0"/>
              <a:t>Follow-up on Actions</a:t>
            </a:r>
          </a:p>
          <a:p>
            <a:pPr marL="463550" lvl="1" indent="-6350" eaLnBrk="1" hangingPunct="1">
              <a:buFont typeface="Wingdings" pitchFamily="2" charset="2"/>
              <a:buNone/>
            </a:pPr>
            <a:r>
              <a:rPr lang="en-US" sz="1900" smtClean="0"/>
              <a:t>A follow-up process is put in place to ensure all assigned actions are performed. </a:t>
            </a:r>
          </a:p>
        </p:txBody>
      </p:sp>
      <p:sp>
        <p:nvSpPr>
          <p:cNvPr id="51205" name="Rectangle 3"/>
          <p:cNvSpPr>
            <a:spLocks noGrp="1" noChangeArrowheads="1"/>
          </p:cNvSpPr>
          <p:nvPr>
            <p:ph type="title"/>
          </p:nvPr>
        </p:nvSpPr>
        <p:spPr>
          <a:xfrm>
            <a:off x="990600" y="-76200"/>
            <a:ext cx="8229600" cy="914400"/>
          </a:xfrm>
          <a:noFill/>
        </p:spPr>
        <p:txBody>
          <a:bodyPr/>
          <a:lstStyle/>
          <a:p>
            <a:pPr eaLnBrk="1" hangingPunct="1"/>
            <a:r>
              <a:rPr lang="en-US" sz="3300" smtClean="0"/>
              <a:t>B4. Characteristics of </a:t>
            </a:r>
            <a:r>
              <a:rPr lang="en-US" sz="3300" i="1" smtClean="0"/>
              <a:t>Masterful Meetings</a:t>
            </a:r>
          </a:p>
        </p:txBody>
      </p:sp>
      <p:sp>
        <p:nvSpPr>
          <p:cNvPr id="51206" name="Text Box 4"/>
          <p:cNvSpPr txBox="1">
            <a:spLocks noChangeArrowheads="1"/>
          </p:cNvSpPr>
          <p:nvPr/>
        </p:nvSpPr>
        <p:spPr bwMode="auto">
          <a:xfrm>
            <a:off x="8570913" y="5486400"/>
            <a:ext cx="344487" cy="671513"/>
          </a:xfrm>
          <a:prstGeom prst="rect">
            <a:avLst/>
          </a:prstGeom>
          <a:noFill/>
          <a:ln w="9525" algn="ctr">
            <a:noFill/>
            <a:miter lim="800000"/>
            <a:headEnd/>
            <a:tailEnd/>
          </a:ln>
        </p:spPr>
        <p:txBody>
          <a:bodyPr wrap="none" anchor="b">
            <a:spAutoFit/>
          </a:bodyPr>
          <a:lstStyle/>
          <a:p>
            <a:r>
              <a:rPr lang="en-US" sz="3800">
                <a:solidFill>
                  <a:srgbClr val="E6E6E6"/>
                </a:solidFill>
              </a:rPr>
              <a:t>-</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ltLang="en-US" smtClean="0"/>
              <a:t>© 2009 Leadership Strategies, Inc. Duplication prohibited without prior written consent of Leadership Strategies, Inc.</a:t>
            </a:r>
          </a:p>
        </p:txBody>
      </p:sp>
      <p:sp>
        <p:nvSpPr>
          <p:cNvPr id="1028" name="Slide Number Placeholder 5"/>
          <p:cNvSpPr>
            <a:spLocks noGrp="1"/>
          </p:cNvSpPr>
          <p:nvPr>
            <p:ph type="sldNum" sz="quarter" idx="11"/>
          </p:nvPr>
        </p:nvSpPr>
        <p:spPr>
          <a:noFill/>
        </p:spPr>
        <p:txBody>
          <a:bodyPr/>
          <a:lstStyle/>
          <a:p>
            <a:fld id="{A236173C-8C0D-4F24-94BB-AE6AEF1D0795}" type="slidenum">
              <a:rPr lang="en-US" altLang="en-US" smtClean="0"/>
              <a:pPr/>
              <a:t>42</a:t>
            </a:fld>
            <a:endParaRPr lang="en-US" altLang="en-US" smtClean="0">
              <a:latin typeface="HelveticaNeue MediumExt" charset="0"/>
            </a:endParaRPr>
          </a:p>
        </p:txBody>
      </p:sp>
      <p:sp>
        <p:nvSpPr>
          <p:cNvPr id="1029" name="Rectangle 2"/>
          <p:cNvSpPr>
            <a:spLocks noGrp="1" noChangeArrowheads="1"/>
          </p:cNvSpPr>
          <p:nvPr>
            <p:ph type="title"/>
          </p:nvPr>
        </p:nvSpPr>
        <p:spPr>
          <a:xfrm>
            <a:off x="1150938" y="-76200"/>
            <a:ext cx="7993062" cy="914400"/>
          </a:xfrm>
        </p:spPr>
        <p:txBody>
          <a:bodyPr/>
          <a:lstStyle/>
          <a:p>
            <a:r>
              <a:rPr lang="en-US" sz="3800" smtClean="0"/>
              <a:t>B6. Rate the Meetings You Attend </a:t>
            </a:r>
          </a:p>
        </p:txBody>
      </p:sp>
      <p:sp>
        <p:nvSpPr>
          <p:cNvPr id="1030" name="Rectangle 3"/>
          <p:cNvSpPr>
            <a:spLocks noGrp="1" noChangeArrowheads="1"/>
          </p:cNvSpPr>
          <p:nvPr>
            <p:ph type="body" sz="half" idx="1"/>
          </p:nvPr>
        </p:nvSpPr>
        <p:spPr>
          <a:xfrm>
            <a:off x="533400" y="1066800"/>
            <a:ext cx="8001000" cy="4572000"/>
          </a:xfrm>
        </p:spPr>
        <p:txBody>
          <a:bodyPr/>
          <a:lstStyle/>
          <a:p>
            <a:r>
              <a:rPr lang="en-US" sz="2800" dirty="0" smtClean="0"/>
              <a:t>How would you rate the </a:t>
            </a:r>
            <a:r>
              <a:rPr lang="en-US" sz="2800" dirty="0"/>
              <a:t>m</a:t>
            </a:r>
            <a:r>
              <a:rPr lang="en-US" sz="2800" dirty="0" smtClean="0"/>
              <a:t>eetings you typically attend against the eighteen characteristics of masterful </a:t>
            </a:r>
            <a:r>
              <a:rPr lang="en-US" sz="2800" dirty="0"/>
              <a:t>m</a:t>
            </a:r>
            <a:r>
              <a:rPr lang="en-US" sz="2800" dirty="0" smtClean="0"/>
              <a:t>eetings?</a:t>
            </a:r>
          </a:p>
        </p:txBody>
      </p:sp>
      <p:graphicFrame>
        <p:nvGraphicFramePr>
          <p:cNvPr id="1026" name="Object 2"/>
          <p:cNvGraphicFramePr>
            <a:graphicFrameLocks noGrp="1" noChangeAspect="1"/>
          </p:cNvGraphicFramePr>
          <p:nvPr>
            <p:ph sz="half" idx="2"/>
          </p:nvPr>
        </p:nvGraphicFramePr>
        <p:xfrm>
          <a:off x="1528763" y="2695575"/>
          <a:ext cx="6462712" cy="4162425"/>
        </p:xfrm>
        <a:graphic>
          <a:graphicData uri="http://schemas.openxmlformats.org/presentationml/2006/ole">
            <mc:AlternateContent xmlns:mc="http://schemas.openxmlformats.org/markup-compatibility/2006">
              <mc:Choice xmlns:v="urn:schemas-microsoft-com:vml" Requires="v">
                <p:oleObj spid="_x0000_s1029" name="Document" r:id="rId5" imgW="6662759" imgH="4291584" progId="Word.Document.8">
                  <p:embed/>
                </p:oleObj>
              </mc:Choice>
              <mc:Fallback>
                <p:oleObj name="Document" r:id="rId5" imgW="6662759" imgH="4291584" progId="Word.Documen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8763" y="2695575"/>
                        <a:ext cx="6462712"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2052" name="Slide Number Placeholder 5"/>
          <p:cNvSpPr>
            <a:spLocks noGrp="1"/>
          </p:cNvSpPr>
          <p:nvPr>
            <p:ph type="sldNum" sz="quarter" idx="11"/>
          </p:nvPr>
        </p:nvSpPr>
        <p:spPr>
          <a:noFill/>
        </p:spPr>
        <p:txBody>
          <a:bodyPr/>
          <a:lstStyle/>
          <a:p>
            <a:fld id="{A2EF73F8-6815-4209-B6C7-0A0FC3087CAD}" type="slidenum">
              <a:rPr lang="en-US" altLang="en-US" smtClean="0"/>
              <a:pPr/>
              <a:t>43</a:t>
            </a:fld>
            <a:endParaRPr lang="en-US" altLang="en-US" smtClean="0">
              <a:latin typeface="HelveticaNeue MediumExt" charset="0"/>
            </a:endParaRPr>
          </a:p>
        </p:txBody>
      </p:sp>
      <p:sp>
        <p:nvSpPr>
          <p:cNvPr id="2053" name="Rectangle 2"/>
          <p:cNvSpPr>
            <a:spLocks noGrp="1" noChangeArrowheads="1"/>
          </p:cNvSpPr>
          <p:nvPr>
            <p:ph type="title"/>
          </p:nvPr>
        </p:nvSpPr>
        <p:spPr>
          <a:xfrm>
            <a:off x="1150938" y="-76200"/>
            <a:ext cx="7993062" cy="914400"/>
          </a:xfrm>
        </p:spPr>
        <p:txBody>
          <a:bodyPr/>
          <a:lstStyle/>
          <a:p>
            <a:r>
              <a:rPr lang="en-US" sz="3800" dirty="0" smtClean="0"/>
              <a:t>Poll #4: Rate Your Meetings</a:t>
            </a:r>
          </a:p>
        </p:txBody>
      </p:sp>
      <p:sp>
        <p:nvSpPr>
          <p:cNvPr id="2054" name="Rectangle 3"/>
          <p:cNvSpPr>
            <a:spLocks noGrp="1" noChangeArrowheads="1"/>
          </p:cNvSpPr>
          <p:nvPr>
            <p:ph type="body" sz="half" idx="1"/>
          </p:nvPr>
        </p:nvSpPr>
        <p:spPr>
          <a:xfrm>
            <a:off x="838200" y="990600"/>
            <a:ext cx="8001000" cy="4572000"/>
          </a:xfrm>
        </p:spPr>
        <p:txBody>
          <a:bodyPr/>
          <a:lstStyle/>
          <a:p>
            <a:r>
              <a:rPr lang="en-US" sz="2800" smtClean="0"/>
              <a:t>How would you rate the meetings you typically attend against the eighteen characteristics of masterful meetings?</a:t>
            </a:r>
          </a:p>
        </p:txBody>
      </p:sp>
      <p:graphicFrame>
        <p:nvGraphicFramePr>
          <p:cNvPr id="2050" name="Object 2"/>
          <p:cNvGraphicFramePr>
            <a:graphicFrameLocks noGrp="1" noChangeAspect="1"/>
          </p:cNvGraphicFramePr>
          <p:nvPr>
            <p:ph sz="half" idx="2"/>
          </p:nvPr>
        </p:nvGraphicFramePr>
        <p:xfrm>
          <a:off x="1528763" y="2533650"/>
          <a:ext cx="6462712" cy="4162425"/>
        </p:xfrm>
        <a:graphic>
          <a:graphicData uri="http://schemas.openxmlformats.org/presentationml/2006/ole">
            <mc:AlternateContent xmlns:mc="http://schemas.openxmlformats.org/markup-compatibility/2006">
              <mc:Choice xmlns:v="urn:schemas-microsoft-com:vml" Requires="v">
                <p:oleObj spid="_x0000_s2053" name="Document" r:id="rId5" imgW="6662759" imgH="4291584" progId="Word.Document.8">
                  <p:embed/>
                </p:oleObj>
              </mc:Choice>
              <mc:Fallback>
                <p:oleObj name="Document" r:id="rId5" imgW="6662759" imgH="4291584" progId="Word.Documen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8763" y="2533650"/>
                        <a:ext cx="6462712"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762000" y="2590800"/>
            <a:ext cx="7772400" cy="1143000"/>
          </a:xfrm>
        </p:spPr>
        <p:txBody>
          <a:bodyPr/>
          <a:lstStyle/>
          <a:p>
            <a:pPr eaLnBrk="1" hangingPunct="1">
              <a:spcBef>
                <a:spcPts val="600"/>
              </a:spcBef>
            </a:pPr>
            <a:r>
              <a:rPr lang="en-US" sz="9600" smtClean="0"/>
              <a:t>Pre-Course Survey</a:t>
            </a:r>
            <a:endParaRPr lang="en-US" sz="4800" smtClean="0">
              <a:solidFill>
                <a:srgbClr val="99CC00"/>
              </a:solidFill>
            </a:endParaRPr>
          </a:p>
        </p:txBody>
      </p:sp>
      <p:sp>
        <p:nvSpPr>
          <p:cNvPr id="3" name="Rectangle 2"/>
          <p:cNvSpPr txBox="1">
            <a:spLocks noChangeArrowheads="1"/>
          </p:cNvSpPr>
          <p:nvPr/>
        </p:nvSpPr>
        <p:spPr bwMode="auto">
          <a:xfrm>
            <a:off x="762000" y="3810000"/>
            <a:ext cx="7772400" cy="1143000"/>
          </a:xfrm>
          <a:prstGeom prst="rect">
            <a:avLst/>
          </a:prstGeom>
          <a:noFill/>
          <a:ln w="9525">
            <a:noFill/>
            <a:miter lim="800000"/>
            <a:headEnd/>
            <a:tailEnd/>
          </a:ln>
        </p:spPr>
        <p:txBody>
          <a:bodyPr anchor="b"/>
          <a:lstStyle/>
          <a:p>
            <a:pPr>
              <a:spcBef>
                <a:spcPts val="600"/>
              </a:spcBef>
              <a:defRPr/>
            </a:pPr>
            <a:r>
              <a:rPr lang="en-US" sz="4000" kern="0" dirty="0">
                <a:solidFill>
                  <a:srgbClr val="000066"/>
                </a:solidFill>
                <a:latin typeface="+mj-lt"/>
                <a:ea typeface="+mj-ea"/>
                <a:cs typeface="+mj-cs"/>
              </a:rPr>
              <a:t>10 Question Assessmen</a:t>
            </a:r>
            <a:r>
              <a:rPr lang="en-US" sz="3600" kern="0" dirty="0">
                <a:solidFill>
                  <a:srgbClr val="000066"/>
                </a:solidFill>
                <a:latin typeface="+mj-lt"/>
                <a:ea typeface="+mj-ea"/>
                <a:cs typeface="+mj-cs"/>
              </a:rPr>
              <a:t>t</a:t>
            </a:r>
          </a:p>
          <a:p>
            <a:pPr>
              <a:spcBef>
                <a:spcPts val="600"/>
              </a:spcBef>
              <a:defRPr/>
            </a:pPr>
            <a:r>
              <a:rPr lang="en-US" sz="3200" kern="0" dirty="0">
                <a:solidFill>
                  <a:srgbClr val="000066"/>
                </a:solidFill>
                <a:latin typeface="+mj-lt"/>
                <a:ea typeface="+mj-ea"/>
                <a:cs typeface="+mj-cs"/>
              </a:rPr>
              <a:t>Do this as part of registration &amp; present summary of results here</a:t>
            </a:r>
            <a:endParaRPr lang="en-US" sz="3600" kern="0" dirty="0">
              <a:solidFill>
                <a:srgbClr val="99CC00"/>
              </a:solidFill>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53251" name="Slide Number Placeholder 4"/>
          <p:cNvSpPr>
            <a:spLocks noGrp="1"/>
          </p:cNvSpPr>
          <p:nvPr>
            <p:ph type="sldNum" sz="quarter" idx="11"/>
          </p:nvPr>
        </p:nvSpPr>
        <p:spPr>
          <a:noFill/>
        </p:spPr>
        <p:txBody>
          <a:bodyPr/>
          <a:lstStyle/>
          <a:p>
            <a:fld id="{2432EB23-4492-4328-BCAF-933179A1E30E}" type="slidenum">
              <a:rPr lang="en-US" altLang="en-US" smtClean="0"/>
              <a:pPr/>
              <a:t>45</a:t>
            </a:fld>
            <a:endParaRPr lang="en-US" altLang="en-US" smtClean="0">
              <a:latin typeface="HelveticaNeue MediumExt" charset="0"/>
            </a:endParaRPr>
          </a:p>
        </p:txBody>
      </p:sp>
      <p:sp>
        <p:nvSpPr>
          <p:cNvPr id="53252" name="Rectangle 2"/>
          <p:cNvSpPr>
            <a:spLocks noGrp="1" noChangeArrowheads="1"/>
          </p:cNvSpPr>
          <p:nvPr>
            <p:ph type="title"/>
          </p:nvPr>
        </p:nvSpPr>
        <p:spPr/>
        <p:txBody>
          <a:bodyPr/>
          <a:lstStyle/>
          <a:p>
            <a:pPr eaLnBrk="1" hangingPunct="1"/>
            <a:r>
              <a:rPr lang="en-US" smtClean="0"/>
              <a:t>Questions </a:t>
            </a:r>
          </a:p>
        </p:txBody>
      </p:sp>
      <p:sp>
        <p:nvSpPr>
          <p:cNvPr id="53253" name="Rectangle 3"/>
          <p:cNvSpPr>
            <a:spLocks noGrp="1" noChangeArrowheads="1"/>
          </p:cNvSpPr>
          <p:nvPr>
            <p:ph type="body" idx="1"/>
          </p:nvPr>
        </p:nvSpPr>
        <p:spPr>
          <a:xfrm>
            <a:off x="762000" y="1371600"/>
            <a:ext cx="7772400" cy="5181600"/>
          </a:xfrm>
        </p:spPr>
        <p:txBody>
          <a:bodyPr/>
          <a:lstStyle/>
          <a:p>
            <a:pPr eaLnBrk="1" hangingPunct="1"/>
            <a:r>
              <a:rPr lang="en-US" smtClean="0"/>
              <a:t>Time for Questions</a:t>
            </a:r>
          </a:p>
        </p:txBody>
      </p:sp>
      <p:sp>
        <p:nvSpPr>
          <p:cNvPr id="53254" name="Text Box 4"/>
          <p:cNvSpPr txBox="1">
            <a:spLocks noChangeArrowheads="1"/>
          </p:cNvSpPr>
          <p:nvPr/>
        </p:nvSpPr>
        <p:spPr bwMode="auto">
          <a:xfrm>
            <a:off x="3581400" y="1447800"/>
            <a:ext cx="1949450" cy="3786188"/>
          </a:xfrm>
          <a:prstGeom prst="rect">
            <a:avLst/>
          </a:prstGeom>
          <a:noFill/>
          <a:ln w="9525">
            <a:noFill/>
            <a:miter lim="800000"/>
            <a:headEnd/>
            <a:tailEnd/>
          </a:ln>
        </p:spPr>
        <p:txBody>
          <a:bodyPr wrap="none">
            <a:spAutoFit/>
          </a:bodyPr>
          <a:lstStyle/>
          <a:p>
            <a:r>
              <a:rPr lang="en-US" sz="24000" b="0">
                <a:solidFill>
                  <a:srgbClr val="99CC00"/>
                </a:solidFill>
                <a:latin typeface="Arial Rounded MT Bold" pitchFamily="34" charset="0"/>
              </a:rPr>
              <a:t>?</a:t>
            </a:r>
            <a:endParaRPr lang="en-US" sz="20000" b="0">
              <a:solidFill>
                <a:srgbClr val="99CC00"/>
              </a:solidFill>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4000" smtClean="0"/>
              <a:t>B7. Raising the Bar on Meetings </a:t>
            </a:r>
          </a:p>
        </p:txBody>
      </p:sp>
      <p:sp>
        <p:nvSpPr>
          <p:cNvPr id="54275" name="Rectangle 3"/>
          <p:cNvSpPr>
            <a:spLocks noGrp="1" noChangeArrowheads="1"/>
          </p:cNvSpPr>
          <p:nvPr>
            <p:ph idx="1"/>
          </p:nvPr>
        </p:nvSpPr>
        <p:spPr/>
        <p:txBody>
          <a:bodyPr/>
          <a:lstStyle/>
          <a:p>
            <a:pPr marL="0" indent="0" defTabSz="457200">
              <a:buFont typeface="Wingdings" pitchFamily="2" charset="2"/>
              <a:buNone/>
            </a:pPr>
            <a:r>
              <a:rPr lang="en-US" smtClean="0"/>
              <a:t>What would have to happen to significantly raise the bar on meetings in your organization?  </a:t>
            </a:r>
          </a:p>
          <a:p>
            <a:pPr marL="0" indent="0" defTabSz="457200">
              <a:buFont typeface="Wingdings" pitchFamily="2" charset="2"/>
              <a:buNone/>
            </a:pPr>
            <a:r>
              <a:rPr lang="en-US" b="1" smtClean="0"/>
              <a:t>What might each of the following groups have to do?</a:t>
            </a:r>
          </a:p>
          <a:p>
            <a:pPr marL="0" indent="0" defTabSz="457200"/>
            <a:r>
              <a:rPr lang="en-US" smtClean="0"/>
              <a:t>	Organization Leaders</a:t>
            </a:r>
          </a:p>
          <a:p>
            <a:pPr marL="0" indent="0" defTabSz="457200"/>
            <a:r>
              <a:rPr lang="en-US" smtClean="0"/>
              <a:t>	Meeting Leaders</a:t>
            </a:r>
          </a:p>
          <a:p>
            <a:pPr marL="0" indent="0" defTabSz="457200"/>
            <a:r>
              <a:rPr lang="en-US" smtClean="0"/>
              <a:t>	Meeting Participants</a:t>
            </a:r>
          </a:p>
        </p:txBody>
      </p:sp>
      <p:sp>
        <p:nvSpPr>
          <p:cNvPr id="54276" name="Footer Placeholder 3"/>
          <p:cNvSpPr>
            <a:spLocks noGrp="1"/>
          </p:cNvSpPr>
          <p:nvPr>
            <p:ph type="ftr" sz="quarter" idx="10"/>
          </p:nvPr>
        </p:nvSpPr>
        <p:spPr>
          <a:noFill/>
        </p:spPr>
        <p:txBody>
          <a:bodyPr/>
          <a:lstStyle/>
          <a:p>
            <a:r>
              <a:rPr lang="en-US" altLang="en-US" smtClean="0"/>
              <a:t>© 2009 Leadership Strategies, Inc. Duplication prohibited without prior written consent of Leadership Strategies, Inc.</a:t>
            </a:r>
          </a:p>
        </p:txBody>
      </p:sp>
      <p:sp>
        <p:nvSpPr>
          <p:cNvPr id="54277" name="Slide Number Placeholder 4"/>
          <p:cNvSpPr>
            <a:spLocks noGrp="1"/>
          </p:cNvSpPr>
          <p:nvPr>
            <p:ph type="sldNum" sz="quarter" idx="11"/>
          </p:nvPr>
        </p:nvSpPr>
        <p:spPr>
          <a:noFill/>
        </p:spPr>
        <p:txBody>
          <a:bodyPr/>
          <a:lstStyle/>
          <a:p>
            <a:fld id="{DCAB58AF-1BFB-4F49-9B72-3E9A1CBE579A}" type="slidenum">
              <a:rPr lang="en-US" altLang="en-US" smtClean="0"/>
              <a:pPr/>
              <a:t>46</a:t>
            </a:fld>
            <a:endParaRPr lang="en-US" altLang="en-US" smtClean="0">
              <a:latin typeface="HelveticaNeue MediumExt" charset="0"/>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altLang="en-US" smtClean="0"/>
              <a:t>© 2009 Leadership Strategies, Inc. Duplication prohibited without prior written consent of Leadership Strategies, Inc.</a:t>
            </a:r>
          </a:p>
        </p:txBody>
      </p:sp>
      <p:sp>
        <p:nvSpPr>
          <p:cNvPr id="55299" name="Slide Number Placeholder 4"/>
          <p:cNvSpPr>
            <a:spLocks noGrp="1"/>
          </p:cNvSpPr>
          <p:nvPr>
            <p:ph type="sldNum" sz="quarter" idx="11"/>
          </p:nvPr>
        </p:nvSpPr>
        <p:spPr>
          <a:noFill/>
        </p:spPr>
        <p:txBody>
          <a:bodyPr/>
          <a:lstStyle/>
          <a:p>
            <a:fld id="{5E02AB3A-3B97-47FA-9B54-D6320676AD5B}" type="slidenum">
              <a:rPr lang="en-US" altLang="en-US" smtClean="0"/>
              <a:pPr/>
              <a:t>47</a:t>
            </a:fld>
            <a:endParaRPr lang="en-US" altLang="en-US" smtClean="0">
              <a:latin typeface="HelveticaNeue MediumExt" charset="0"/>
            </a:endParaRPr>
          </a:p>
        </p:txBody>
      </p:sp>
      <p:sp>
        <p:nvSpPr>
          <p:cNvPr id="55300" name="Rectangle 2"/>
          <p:cNvSpPr>
            <a:spLocks noGrp="1" noChangeArrowheads="1"/>
          </p:cNvSpPr>
          <p:nvPr>
            <p:ph type="title"/>
          </p:nvPr>
        </p:nvSpPr>
        <p:spPr/>
        <p:txBody>
          <a:bodyPr/>
          <a:lstStyle/>
          <a:p>
            <a:pPr eaLnBrk="1" hangingPunct="1"/>
            <a:r>
              <a:rPr lang="en-US" smtClean="0"/>
              <a:t>The Leadership Team Memo </a:t>
            </a:r>
          </a:p>
        </p:txBody>
      </p:sp>
      <p:sp>
        <p:nvSpPr>
          <p:cNvPr id="55301" name="Rectangle 3"/>
          <p:cNvSpPr>
            <a:spLocks noGrp="1" noChangeArrowheads="1"/>
          </p:cNvSpPr>
          <p:nvPr>
            <p:ph type="body" idx="1"/>
          </p:nvPr>
        </p:nvSpPr>
        <p:spPr/>
        <p:txBody>
          <a:bodyPr/>
          <a:lstStyle/>
          <a:p>
            <a:pPr eaLnBrk="1" hangingPunct="1"/>
            <a:r>
              <a:rPr lang="en-US" smtClean="0"/>
              <a:t>What would be the impact on meetings in your organization if one morning, all employees received the following e-mail and acted on it?</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56323" name="Slide Number Placeholder 4"/>
          <p:cNvSpPr>
            <a:spLocks noGrp="1"/>
          </p:cNvSpPr>
          <p:nvPr>
            <p:ph type="sldNum" sz="quarter" idx="11"/>
          </p:nvPr>
        </p:nvSpPr>
        <p:spPr>
          <a:noFill/>
        </p:spPr>
        <p:txBody>
          <a:bodyPr/>
          <a:lstStyle/>
          <a:p>
            <a:fld id="{EE9ABA55-CBDE-4FA7-9576-5D63D811F47A}" type="slidenum">
              <a:rPr lang="en-US" altLang="en-US" smtClean="0"/>
              <a:pPr/>
              <a:t>48</a:t>
            </a:fld>
            <a:endParaRPr lang="en-US" altLang="en-US" smtClean="0">
              <a:latin typeface="HelveticaNeue MediumExt" charset="0"/>
            </a:endParaRPr>
          </a:p>
        </p:txBody>
      </p:sp>
      <p:sp>
        <p:nvSpPr>
          <p:cNvPr id="56324" name="Rectangle 2"/>
          <p:cNvSpPr>
            <a:spLocks noGrp="1" noChangeArrowheads="1"/>
          </p:cNvSpPr>
          <p:nvPr>
            <p:ph type="title"/>
          </p:nvPr>
        </p:nvSpPr>
        <p:spPr/>
        <p:txBody>
          <a:bodyPr/>
          <a:lstStyle/>
          <a:p>
            <a:pPr eaLnBrk="1" hangingPunct="1"/>
            <a:r>
              <a:rPr lang="en-US" smtClean="0"/>
              <a:t>The Leadership Team Memo</a:t>
            </a:r>
          </a:p>
        </p:txBody>
      </p:sp>
      <p:sp>
        <p:nvSpPr>
          <p:cNvPr id="56325" name="Rectangle 3"/>
          <p:cNvSpPr>
            <a:spLocks noChangeArrowheads="1"/>
          </p:cNvSpPr>
          <p:nvPr/>
        </p:nvSpPr>
        <p:spPr bwMode="auto">
          <a:xfrm>
            <a:off x="0" y="573088"/>
            <a:ext cx="9144000" cy="0"/>
          </a:xfrm>
          <a:prstGeom prst="rect">
            <a:avLst/>
          </a:prstGeom>
          <a:solidFill>
            <a:srgbClr val="E6E6E6"/>
          </a:solidFill>
          <a:ln w="9525">
            <a:noFill/>
            <a:miter lim="800000"/>
            <a:headEnd/>
            <a:tailEnd/>
          </a:ln>
        </p:spPr>
        <p:txBody>
          <a:bodyPr wrap="none" anchor="ctr">
            <a:spAutoFit/>
          </a:bodyPr>
          <a:lstStyle/>
          <a:p>
            <a:endParaRPr lang="en-US"/>
          </a:p>
        </p:txBody>
      </p:sp>
      <p:graphicFrame>
        <p:nvGraphicFramePr>
          <p:cNvPr id="1012740" name="Group 4"/>
          <p:cNvGraphicFramePr>
            <a:graphicFrameLocks noGrp="1"/>
          </p:cNvGraphicFramePr>
          <p:nvPr>
            <p:extLst>
              <p:ext uri="{D42A27DB-BD31-4B8C-83A1-F6EECF244321}">
                <p14:modId xmlns:p14="http://schemas.microsoft.com/office/powerpoint/2010/main" val="4213082576"/>
              </p:ext>
            </p:extLst>
          </p:nvPr>
        </p:nvGraphicFramePr>
        <p:xfrm>
          <a:off x="533400" y="1219200"/>
          <a:ext cx="8077200" cy="4602480"/>
        </p:xfrm>
        <a:graphic>
          <a:graphicData uri="http://schemas.openxmlformats.org/drawingml/2006/table">
            <a:tbl>
              <a:tblPr/>
              <a:tblGrid>
                <a:gridCol w="8077200"/>
              </a:tblGrid>
              <a:tr h="37592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rgbClr val="000066"/>
                          </a:solidFill>
                          <a:effectLst/>
                          <a:latin typeface="Tahoma" pitchFamily="34" charset="0"/>
                          <a:ea typeface="Times New Roman" pitchFamily="18" charset="0"/>
                          <a:cs typeface="Tahoma" pitchFamily="34" charset="0"/>
                        </a:rPr>
                        <a:t>We take great pride in our organization’s ability to continuously increase the value we provide to our customers and stakeholders. We do this through our relentless drive to improve what we do and how we do it. Unfortunately, bad meetings (face-to-face and virtual) are undermining this drive for excellence. Bad meetings waste our time, waste our resources, have a negative effect on the passion we have for our work, and, far too often, result in poor decisions.</a:t>
                      </a:r>
                      <a:endParaRPr kumimoji="0" lang="en-US" sz="1000" b="0" i="0" u="none" strike="noStrike" cap="none" normalizeH="0" baseline="0" dirty="0" smtClean="0">
                        <a:ln>
                          <a:noFill/>
                        </a:ln>
                        <a:solidFill>
                          <a:srgbClr val="000066"/>
                        </a:solidFill>
                        <a:effectLst/>
                        <a:latin typeface="Arial" charset="0"/>
                        <a:ea typeface="Times New Roman" pitchFamily="18" charset="0"/>
                        <a:cs typeface="Tahoma" pitchFamily="34" charset="0"/>
                      </a:endParaRPr>
                    </a:p>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rgbClr val="000066"/>
                          </a:solidFill>
                          <a:effectLst/>
                          <a:latin typeface="Tahoma" pitchFamily="34" charset="0"/>
                          <a:ea typeface="Times New Roman" pitchFamily="18" charset="0"/>
                          <a:cs typeface="Tahoma" pitchFamily="34" charset="0"/>
                        </a:rPr>
                        <a:t>Meetings are a key vehicle for how we function as an organization, and we must demand a higher value from them. With Your Meeting Rights, the Leadership Team is seeking to ignite a meetings revolution. We are asking you and everyone in our organization to help make bad meetings unacceptable. We believe meetings will change if individuals stand up and exercise these rights. </a:t>
                      </a:r>
                      <a:endParaRPr kumimoji="0" lang="en-US" sz="1000" b="0" i="0" u="none" strike="noStrike" cap="none" normalizeH="0" baseline="0" dirty="0" smtClean="0">
                        <a:ln>
                          <a:noFill/>
                        </a:ln>
                        <a:solidFill>
                          <a:srgbClr val="000066"/>
                        </a:solidFill>
                        <a:effectLst/>
                        <a:latin typeface="Arial" charset="0"/>
                        <a:ea typeface="Times New Roman" pitchFamily="18" charset="0"/>
                        <a:cs typeface="Tahoma" pitchFamily="34" charset="0"/>
                      </a:endParaRPr>
                    </a:p>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rgbClr val="000066"/>
                          </a:solidFill>
                          <a:effectLst/>
                          <a:latin typeface="Tahoma" pitchFamily="34" charset="0"/>
                          <a:ea typeface="Times New Roman" pitchFamily="18" charset="0"/>
                          <a:cs typeface="Tahoma" pitchFamily="34" charset="0"/>
                        </a:rPr>
                        <a:t>It will be uncomfortable initially, especially when you have to tell a Leadership Team member that he or she is violating one of the meeting rights! But if we stick with the program, we will get past this awkwardness, and the result will be meetings that are more focused, more efficient, and far more effective than what we have today. Help us get there. We invite you and encourage you to exercise these meeting rights.</a:t>
                      </a:r>
                      <a:endParaRPr kumimoji="0" lang="en-US" sz="1000" b="0" i="0" u="none" strike="noStrike" cap="none" normalizeH="0" baseline="0" dirty="0" smtClean="0">
                        <a:ln>
                          <a:noFill/>
                        </a:ln>
                        <a:solidFill>
                          <a:srgbClr val="000066"/>
                        </a:solidFill>
                        <a:effectLst/>
                        <a:latin typeface="Arial" charset="0"/>
                        <a:ea typeface="Times New Roman" pitchFamily="18" charset="0"/>
                        <a:cs typeface="Tahoma" pitchFamily="34" charset="0"/>
                      </a:endParaRPr>
                    </a:p>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rgbClr val="000066"/>
                          </a:solidFill>
                          <a:effectLst/>
                          <a:latin typeface="Tahoma" pitchFamily="34" charset="0"/>
                          <a:ea typeface="Times New Roman" pitchFamily="18" charset="0"/>
                          <a:cs typeface="Tahoma" pitchFamily="34" charset="0"/>
                        </a:rPr>
                        <a:t>                                                                            </a:t>
                      </a:r>
                      <a:r>
                        <a:rPr kumimoji="0" lang="en-US" sz="1600" b="1" i="0" u="none" strike="noStrike" cap="none" normalizeH="0" baseline="0" dirty="0" smtClean="0">
                          <a:ln>
                            <a:noFill/>
                          </a:ln>
                          <a:solidFill>
                            <a:srgbClr val="000066"/>
                          </a:solidFill>
                          <a:effectLst/>
                          <a:latin typeface="Tahoma" pitchFamily="34" charset="0"/>
                          <a:ea typeface="Times New Roman" pitchFamily="18" charset="0"/>
                          <a:cs typeface="Tahoma" pitchFamily="34" charset="0"/>
                        </a:rPr>
                        <a:t>The Leadership Team</a:t>
                      </a:r>
                      <a:endParaRPr kumimoji="0" lang="en-US" sz="2400" b="1" i="0" u="none" strike="noStrike" cap="none" normalizeH="0" baseline="0" dirty="0" smtClean="0">
                        <a:ln>
                          <a:noFill/>
                        </a:ln>
                        <a:solidFill>
                          <a:srgbClr val="000066"/>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E6E6E6"/>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57347" name="Slide Number Placeholder 4"/>
          <p:cNvSpPr>
            <a:spLocks noGrp="1"/>
          </p:cNvSpPr>
          <p:nvPr>
            <p:ph type="sldNum" sz="quarter" idx="11"/>
          </p:nvPr>
        </p:nvSpPr>
        <p:spPr>
          <a:noFill/>
        </p:spPr>
        <p:txBody>
          <a:bodyPr/>
          <a:lstStyle/>
          <a:p>
            <a:fld id="{A8F49EDA-A057-42EC-BC7D-61F71E9CCE77}" type="slidenum">
              <a:rPr lang="en-US" altLang="en-US" smtClean="0"/>
              <a:pPr/>
              <a:t>49</a:t>
            </a:fld>
            <a:endParaRPr lang="en-US" altLang="en-US" smtClean="0">
              <a:latin typeface="HelveticaNeue MediumExt" charset="0"/>
            </a:endParaRPr>
          </a:p>
        </p:txBody>
      </p:sp>
      <p:sp>
        <p:nvSpPr>
          <p:cNvPr id="57348" name="Rectangle 2"/>
          <p:cNvSpPr>
            <a:spLocks noGrp="1" noChangeArrowheads="1"/>
          </p:cNvSpPr>
          <p:nvPr>
            <p:ph type="title"/>
          </p:nvPr>
        </p:nvSpPr>
        <p:spPr/>
        <p:txBody>
          <a:bodyPr/>
          <a:lstStyle/>
          <a:p>
            <a:pPr eaLnBrk="1" hangingPunct="1"/>
            <a:r>
              <a:rPr lang="en-US" sz="4000" smtClean="0"/>
              <a:t>Your Meeting Rights! (expanded)</a:t>
            </a:r>
          </a:p>
        </p:txBody>
      </p:sp>
      <p:sp>
        <p:nvSpPr>
          <p:cNvPr id="57349" name="Rectangle 3"/>
          <p:cNvSpPr>
            <a:spLocks noGrp="1" noChangeArrowheads="1"/>
          </p:cNvSpPr>
          <p:nvPr>
            <p:ph type="body" idx="1"/>
          </p:nvPr>
        </p:nvSpPr>
        <p:spPr>
          <a:xfrm>
            <a:off x="838200" y="914400"/>
            <a:ext cx="7772400" cy="2057400"/>
          </a:xfrm>
        </p:spPr>
        <p:txBody>
          <a:bodyPr/>
          <a:lstStyle/>
          <a:p>
            <a:pPr eaLnBrk="1" hangingPunct="1"/>
            <a:r>
              <a:rPr lang="en-US" smtClean="0"/>
              <a:t>To be effective, meeting rights should identify both the right and the action the person can take if the right is violated.</a:t>
            </a:r>
            <a:endParaRPr lang="en-US" i="1" smtClean="0"/>
          </a:p>
        </p:txBody>
      </p:sp>
      <p:sp>
        <p:nvSpPr>
          <p:cNvPr id="57350" name="Rectangle 4"/>
          <p:cNvSpPr>
            <a:spLocks noChangeArrowheads="1"/>
          </p:cNvSpPr>
          <p:nvPr/>
        </p:nvSpPr>
        <p:spPr bwMode="auto">
          <a:xfrm>
            <a:off x="914400" y="2819400"/>
            <a:ext cx="7772400" cy="3505200"/>
          </a:xfrm>
          <a:prstGeom prst="rect">
            <a:avLst/>
          </a:prstGeom>
          <a:solidFill>
            <a:srgbClr val="CCCCFF"/>
          </a:solidFill>
          <a:ln w="9525">
            <a:noFill/>
            <a:miter lim="800000"/>
            <a:headEnd/>
            <a:tailEnd/>
          </a:ln>
        </p:spPr>
        <p:txBody>
          <a:bodyPr/>
          <a:lstStyle/>
          <a:p>
            <a:pPr marL="342900" indent="-342900" algn="l">
              <a:lnSpc>
                <a:spcPct val="90000"/>
              </a:lnSpc>
              <a:spcBef>
                <a:spcPct val="30000"/>
              </a:spcBef>
              <a:buClr>
                <a:srgbClr val="99CC00"/>
              </a:buClr>
              <a:buSzPct val="75000"/>
              <a:buFont typeface="Wingdings" pitchFamily="2" charset="2"/>
              <a:buNone/>
            </a:pPr>
            <a:r>
              <a:rPr lang="en-US" sz="2800" b="0" u="sng">
                <a:solidFill>
                  <a:srgbClr val="000066"/>
                </a:solidFill>
              </a:rPr>
              <a:t>Example</a:t>
            </a:r>
          </a:p>
          <a:p>
            <a:pPr marL="342900" indent="-342900" algn="l">
              <a:lnSpc>
                <a:spcPct val="90000"/>
              </a:lnSpc>
              <a:spcBef>
                <a:spcPct val="30000"/>
              </a:spcBef>
              <a:buClr>
                <a:srgbClr val="99CC00"/>
              </a:buClr>
              <a:buSzPct val="75000"/>
              <a:buFont typeface="Wingdings" pitchFamily="2" charset="2"/>
              <a:buChar char="n"/>
            </a:pPr>
            <a:r>
              <a:rPr lang="en-US" sz="2800">
                <a:solidFill>
                  <a:srgbClr val="000066"/>
                </a:solidFill>
              </a:rPr>
              <a:t>You have the right to attend meetings that start on time.</a:t>
            </a:r>
            <a:r>
              <a:rPr lang="en-US" sz="2800" b="0">
                <a:solidFill>
                  <a:srgbClr val="000066"/>
                </a:solidFill>
              </a:rPr>
              <a:t> If, despite your repeated request for the meeting to begin, a meeting does not start within eight minutes of the scheduled start time, you have the right to leave the meeting unless a majority of participants agrees to delay the start.</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xfrm>
            <a:off x="1981200" y="6553200"/>
            <a:ext cx="7239000" cy="228600"/>
          </a:xfrm>
          <a:noFill/>
        </p:spPr>
        <p:txBody>
          <a:bodyPr/>
          <a:lstStyle/>
          <a:p>
            <a:r>
              <a:rPr lang="en-US" altLang="en-US" smtClean="0"/>
              <a:t>© 2009 Leadership Strategies, Inc. Duplication prohibited without prior written consent of Leadership Strategies, Inc.</a:t>
            </a:r>
          </a:p>
        </p:txBody>
      </p:sp>
      <p:sp>
        <p:nvSpPr>
          <p:cNvPr id="15363" name="Slide Number Placeholder 4"/>
          <p:cNvSpPr>
            <a:spLocks noGrp="1"/>
          </p:cNvSpPr>
          <p:nvPr>
            <p:ph type="sldNum" sz="quarter" idx="11"/>
          </p:nvPr>
        </p:nvSpPr>
        <p:spPr>
          <a:noFill/>
        </p:spPr>
        <p:txBody>
          <a:bodyPr/>
          <a:lstStyle/>
          <a:p>
            <a:fld id="{DB15A588-5330-4752-B063-5D233FC955A6}" type="slidenum">
              <a:rPr lang="en-US" altLang="en-US" smtClean="0"/>
              <a:pPr/>
              <a:t>5</a:t>
            </a:fld>
            <a:endParaRPr lang="en-US" altLang="en-US" smtClean="0">
              <a:latin typeface="HelveticaNeue MediumExt" charset="0"/>
            </a:endParaRPr>
          </a:p>
        </p:txBody>
      </p:sp>
      <p:sp>
        <p:nvSpPr>
          <p:cNvPr id="15364" name="Rectangle 2"/>
          <p:cNvSpPr>
            <a:spLocks noGrp="1" noChangeArrowheads="1"/>
          </p:cNvSpPr>
          <p:nvPr>
            <p:ph type="title"/>
          </p:nvPr>
        </p:nvSpPr>
        <p:spPr/>
        <p:txBody>
          <a:bodyPr/>
          <a:lstStyle/>
          <a:p>
            <a:pPr eaLnBrk="1" hangingPunct="1"/>
            <a:r>
              <a:rPr lang="en-US" sz="3800" smtClean="0"/>
              <a:t>A2. Who is Leadership Strategies?</a:t>
            </a:r>
          </a:p>
        </p:txBody>
      </p:sp>
      <p:sp>
        <p:nvSpPr>
          <p:cNvPr id="481283" name="Rectangle 3"/>
          <p:cNvSpPr>
            <a:spLocks noGrp="1" noChangeArrowheads="1"/>
          </p:cNvSpPr>
          <p:nvPr>
            <p:ph type="body" idx="1"/>
          </p:nvPr>
        </p:nvSpPr>
        <p:spPr>
          <a:xfrm>
            <a:off x="304800" y="838200"/>
            <a:ext cx="8458200" cy="5867400"/>
          </a:xfrm>
        </p:spPr>
        <p:txBody>
          <a:bodyPr/>
          <a:lstStyle/>
          <a:p>
            <a:pPr marL="0" indent="0" eaLnBrk="1" hangingPunct="1">
              <a:spcBef>
                <a:spcPct val="40000"/>
              </a:spcBef>
              <a:defRPr/>
            </a:pPr>
            <a:r>
              <a:rPr lang="en-US" sz="2800" b="1" dirty="0" smtClean="0"/>
              <a:t>The leading provider of facilitators and facilitation-related training in the U.S.</a:t>
            </a:r>
          </a:p>
          <a:p>
            <a:pPr marL="400050" lvl="1" indent="0" eaLnBrk="1" hangingPunct="1">
              <a:spcBef>
                <a:spcPct val="40000"/>
              </a:spcBef>
              <a:defRPr/>
            </a:pPr>
            <a:r>
              <a:rPr lang="en-US" sz="2400" b="1" dirty="0" smtClean="0"/>
              <a:t> </a:t>
            </a:r>
            <a:r>
              <a:rPr lang="en-US" sz="2400" dirty="0" smtClean="0"/>
              <a:t>Founded in 1992; headquarters in Atlanta, GA</a:t>
            </a:r>
          </a:p>
          <a:p>
            <a:pPr marL="0" indent="0" eaLnBrk="1" hangingPunct="1">
              <a:spcBef>
                <a:spcPct val="40000"/>
              </a:spcBef>
              <a:defRPr/>
            </a:pPr>
            <a:r>
              <a:rPr lang="en-US" sz="2800" dirty="0" smtClean="0"/>
              <a:t>Over </a:t>
            </a:r>
            <a:r>
              <a:rPr lang="en-US" sz="2800" b="1" dirty="0"/>
              <a:t>5</a:t>
            </a:r>
            <a:r>
              <a:rPr lang="en-US" sz="2800" b="1" dirty="0" smtClean="0"/>
              <a:t>00</a:t>
            </a:r>
            <a:r>
              <a:rPr lang="en-US" sz="2800" dirty="0" smtClean="0"/>
              <a:t> facilitators under contract through the National Facilitator Database (</a:t>
            </a:r>
            <a:r>
              <a:rPr lang="en-US" sz="2800" dirty="0" smtClean="0">
                <a:hlinkClick r:id="rId3"/>
              </a:rPr>
              <a:t>www.nfdb.com</a:t>
            </a:r>
            <a:r>
              <a:rPr lang="en-US" sz="2800" dirty="0" smtClean="0"/>
              <a:t>) </a:t>
            </a:r>
          </a:p>
          <a:p>
            <a:pPr marL="0" indent="0" eaLnBrk="1" hangingPunct="1">
              <a:spcBef>
                <a:spcPct val="40000"/>
              </a:spcBef>
              <a:defRPr/>
            </a:pPr>
            <a:r>
              <a:rPr lang="en-US" sz="2800" dirty="0" smtClean="0"/>
              <a:t>Best known courses:</a:t>
            </a:r>
          </a:p>
          <a:p>
            <a:pPr lvl="1" indent="-171450" eaLnBrk="1" hangingPunct="1">
              <a:spcBef>
                <a:spcPct val="40000"/>
              </a:spcBef>
              <a:defRPr/>
            </a:pPr>
            <a:r>
              <a:rPr lang="en-US" sz="2400" i="1" dirty="0" smtClean="0"/>
              <a:t>Masterful Meetings</a:t>
            </a:r>
          </a:p>
          <a:p>
            <a:pPr lvl="1" indent="-171450" eaLnBrk="1" hangingPunct="1">
              <a:spcBef>
                <a:spcPct val="40000"/>
              </a:spcBef>
              <a:defRPr/>
            </a:pPr>
            <a:r>
              <a:rPr lang="en-US" sz="2400" i="1" dirty="0" smtClean="0"/>
              <a:t>The Effective Facilitator</a:t>
            </a:r>
          </a:p>
          <a:p>
            <a:pPr lvl="1" indent="-171450" eaLnBrk="1" hangingPunct="1">
              <a:spcBef>
                <a:spcPct val="40000"/>
              </a:spcBef>
              <a:defRPr/>
            </a:pPr>
            <a:r>
              <a:rPr lang="en-US" sz="2400" i="1" dirty="0" smtClean="0"/>
              <a:t>The Effective Consultant</a:t>
            </a:r>
          </a:p>
          <a:p>
            <a:pPr marL="0" indent="0" eaLnBrk="1" hangingPunct="1">
              <a:spcBef>
                <a:spcPct val="40000"/>
              </a:spcBef>
              <a:defRPr/>
            </a:pPr>
            <a:r>
              <a:rPr lang="en-US" sz="2400" dirty="0" smtClean="0"/>
              <a:t>Public classes in Atlanta, Boston, Chicago, Dallas, Denver, Los Angeles, New York, Sydney, Toronto, Washington, DC.</a:t>
            </a:r>
          </a:p>
        </p:txBody>
      </p:sp>
      <p:sp>
        <p:nvSpPr>
          <p:cNvPr id="15366" name="Text Box 4"/>
          <p:cNvSpPr txBox="1">
            <a:spLocks noChangeArrowheads="1"/>
          </p:cNvSpPr>
          <p:nvPr/>
        </p:nvSpPr>
        <p:spPr bwMode="auto">
          <a:xfrm>
            <a:off x="8696325" y="5526088"/>
            <a:ext cx="285750" cy="457200"/>
          </a:xfrm>
          <a:prstGeom prst="rect">
            <a:avLst/>
          </a:prstGeom>
          <a:noFill/>
          <a:ln w="9525" algn="ctr">
            <a:noFill/>
            <a:miter lim="800000"/>
            <a:headEnd/>
            <a:tailEnd/>
          </a:ln>
        </p:spPr>
        <p:txBody>
          <a:bodyPr wrap="none" anchor="b">
            <a:spAutoFit/>
          </a:bodyPr>
          <a:lstStyle/>
          <a:p>
            <a:r>
              <a:rPr lang="en-US">
                <a:solidFill>
                  <a:srgbClr val="CCCCFF"/>
                </a:solidFill>
              </a:rPr>
              <a:t>-</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58371" name="Slide Number Placeholder 4"/>
          <p:cNvSpPr>
            <a:spLocks noGrp="1"/>
          </p:cNvSpPr>
          <p:nvPr>
            <p:ph type="sldNum" sz="quarter" idx="11"/>
          </p:nvPr>
        </p:nvSpPr>
        <p:spPr>
          <a:noFill/>
        </p:spPr>
        <p:txBody>
          <a:bodyPr/>
          <a:lstStyle/>
          <a:p>
            <a:fld id="{98DF7A7F-8E91-4492-9EA3-D05AE52DA1AB}" type="slidenum">
              <a:rPr lang="en-US" altLang="en-US" smtClean="0"/>
              <a:pPr/>
              <a:t>50</a:t>
            </a:fld>
            <a:endParaRPr lang="en-US" altLang="en-US" smtClean="0">
              <a:latin typeface="HelveticaNeue MediumExt" charset="0"/>
            </a:endParaRPr>
          </a:p>
        </p:txBody>
      </p:sp>
      <p:sp>
        <p:nvSpPr>
          <p:cNvPr id="58372" name="Rectangle 2"/>
          <p:cNvSpPr>
            <a:spLocks noGrp="1" noChangeArrowheads="1"/>
          </p:cNvSpPr>
          <p:nvPr>
            <p:ph type="title"/>
          </p:nvPr>
        </p:nvSpPr>
        <p:spPr/>
        <p:txBody>
          <a:bodyPr/>
          <a:lstStyle/>
          <a:p>
            <a:pPr eaLnBrk="1" hangingPunct="1"/>
            <a:r>
              <a:rPr lang="en-US" smtClean="0"/>
              <a:t>Sample Meeting Rights! </a:t>
            </a:r>
          </a:p>
        </p:txBody>
      </p:sp>
      <p:sp>
        <p:nvSpPr>
          <p:cNvPr id="58373" name="Rectangle 3"/>
          <p:cNvSpPr>
            <a:spLocks noGrp="1" noChangeArrowheads="1"/>
          </p:cNvSpPr>
          <p:nvPr>
            <p:ph type="body" idx="1"/>
          </p:nvPr>
        </p:nvSpPr>
        <p:spPr>
          <a:xfrm>
            <a:off x="457200" y="914400"/>
            <a:ext cx="8382000" cy="5638800"/>
          </a:xfrm>
        </p:spPr>
        <p:txBody>
          <a:bodyPr/>
          <a:lstStyle/>
          <a:p>
            <a:pPr marL="609600" indent="-609600" eaLnBrk="1" hangingPunct="1">
              <a:spcBef>
                <a:spcPct val="40000"/>
              </a:spcBef>
            </a:pPr>
            <a:r>
              <a:rPr lang="en-US" sz="2400" b="1" smtClean="0"/>
              <a:t>Meeting Notice.</a:t>
            </a:r>
            <a:br>
              <a:rPr lang="en-US" sz="2400" b="1" smtClean="0"/>
            </a:br>
            <a:r>
              <a:rPr lang="en-US" sz="2400" smtClean="0"/>
              <a:t>You have the right to be informed about the purpose, expected products, and proposed agenda for a meeting, verbally or in writing, at least twenty-four hours in advance of the meeting. </a:t>
            </a:r>
            <a:endParaRPr lang="en-US" sz="2400" b="1" smtClean="0"/>
          </a:p>
          <a:p>
            <a:pPr marL="609600" indent="-609600" eaLnBrk="1" hangingPunct="1">
              <a:spcBef>
                <a:spcPct val="40000"/>
              </a:spcBef>
            </a:pPr>
            <a:r>
              <a:rPr lang="en-US" sz="2400" b="1" smtClean="0"/>
              <a:t>Timely Start.</a:t>
            </a:r>
            <a:br>
              <a:rPr lang="en-US" sz="2400" b="1" smtClean="0"/>
            </a:br>
            <a:r>
              <a:rPr lang="en-US" sz="2400" smtClean="0"/>
              <a:t>You have the right to attend meetings that start on time.</a:t>
            </a:r>
            <a:endParaRPr lang="en-US" sz="2400" b="1" smtClean="0"/>
          </a:p>
          <a:p>
            <a:pPr marL="609600" indent="-609600" eaLnBrk="1" hangingPunct="1">
              <a:spcBef>
                <a:spcPct val="40000"/>
              </a:spcBef>
            </a:pPr>
            <a:r>
              <a:rPr lang="en-US" sz="2400" b="1" smtClean="0"/>
              <a:t>Right People.</a:t>
            </a:r>
            <a:br>
              <a:rPr lang="en-US" sz="2400" b="1" smtClean="0"/>
            </a:br>
            <a:r>
              <a:rPr lang="en-US" sz="2400" smtClean="0"/>
              <a:t>You have the right to have all major viewpoints critical to decision-making represented at the meeting. </a:t>
            </a:r>
            <a:endParaRPr lang="en-US" sz="2400" b="1" smtClean="0"/>
          </a:p>
          <a:p>
            <a:pPr marL="609600" indent="-609600" eaLnBrk="1" hangingPunct="1">
              <a:spcBef>
                <a:spcPct val="40000"/>
              </a:spcBef>
            </a:pPr>
            <a:r>
              <a:rPr lang="en-US" sz="2400" b="1" smtClean="0"/>
              <a:t>Right Information</a:t>
            </a:r>
            <a:r>
              <a:rPr lang="en-US" sz="2400" smtClean="0"/>
              <a:t>.</a:t>
            </a:r>
            <a:br>
              <a:rPr lang="en-US" sz="2400" smtClean="0"/>
            </a:br>
            <a:r>
              <a:rPr lang="en-US" sz="2400" smtClean="0"/>
              <a:t>You have the right to have the information necessary to facilitate decision-making available at the meeting.</a:t>
            </a: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59395" name="Slide Number Placeholder 4"/>
          <p:cNvSpPr>
            <a:spLocks noGrp="1"/>
          </p:cNvSpPr>
          <p:nvPr>
            <p:ph type="sldNum" sz="quarter" idx="11"/>
          </p:nvPr>
        </p:nvSpPr>
        <p:spPr>
          <a:noFill/>
        </p:spPr>
        <p:txBody>
          <a:bodyPr/>
          <a:lstStyle/>
          <a:p>
            <a:fld id="{85ED7687-0388-43C7-887E-411A7BC70D0E}" type="slidenum">
              <a:rPr lang="en-US" altLang="en-US" smtClean="0"/>
              <a:pPr/>
              <a:t>51</a:t>
            </a:fld>
            <a:endParaRPr lang="en-US" altLang="en-US" smtClean="0">
              <a:latin typeface="HelveticaNeue MediumExt" charset="0"/>
            </a:endParaRPr>
          </a:p>
        </p:txBody>
      </p:sp>
      <p:sp>
        <p:nvSpPr>
          <p:cNvPr id="59396" name="Rectangle 2"/>
          <p:cNvSpPr>
            <a:spLocks noGrp="1" noChangeArrowheads="1"/>
          </p:cNvSpPr>
          <p:nvPr>
            <p:ph type="title"/>
          </p:nvPr>
        </p:nvSpPr>
        <p:spPr/>
        <p:txBody>
          <a:bodyPr/>
          <a:lstStyle/>
          <a:p>
            <a:r>
              <a:rPr lang="en-US" sz="4000" smtClean="0"/>
              <a:t>Review of Meeting Rights</a:t>
            </a:r>
          </a:p>
        </p:txBody>
      </p:sp>
      <p:sp>
        <p:nvSpPr>
          <p:cNvPr id="59397" name="AutoShape 4"/>
          <p:cNvSpPr>
            <a:spLocks noChangeArrowheads="1"/>
          </p:cNvSpPr>
          <p:nvPr/>
        </p:nvSpPr>
        <p:spPr bwMode="auto">
          <a:xfrm>
            <a:off x="1714500" y="1706563"/>
            <a:ext cx="2057400" cy="1608137"/>
          </a:xfrm>
          <a:prstGeom prst="foldedCorner">
            <a:avLst>
              <a:gd name="adj" fmla="val 12500"/>
            </a:avLst>
          </a:prstGeom>
          <a:solidFill>
            <a:srgbClr val="CCFF66"/>
          </a:solidFill>
          <a:ln w="25400">
            <a:solidFill>
              <a:schemeClr val="tx1"/>
            </a:solidFill>
            <a:round/>
            <a:headEnd/>
            <a:tailEnd/>
          </a:ln>
        </p:spPr>
        <p:txBody>
          <a:bodyPr>
            <a:spAutoFit/>
          </a:bodyPr>
          <a:lstStyle/>
          <a:p>
            <a:pPr marL="114300" lvl="1" algn="l" eaLnBrk="0" hangingPunct="0">
              <a:spcBef>
                <a:spcPts val="1200"/>
              </a:spcBef>
            </a:pPr>
            <a:r>
              <a:rPr lang="en-US" sz="2200">
                <a:solidFill>
                  <a:schemeClr val="tx1"/>
                </a:solidFill>
              </a:rPr>
              <a:t>Likes</a:t>
            </a:r>
          </a:p>
          <a:p>
            <a:pPr marL="114300" lvl="1" algn="l" eaLnBrk="0" hangingPunct="0">
              <a:spcBef>
                <a:spcPts val="1200"/>
              </a:spcBef>
            </a:pPr>
            <a:r>
              <a:rPr lang="en-US" sz="1800" b="0">
                <a:solidFill>
                  <a:schemeClr val="tx1"/>
                </a:solidFill>
              </a:rPr>
              <a:t>Things I like about these Meeting Rights..</a:t>
            </a:r>
          </a:p>
        </p:txBody>
      </p:sp>
      <p:sp>
        <p:nvSpPr>
          <p:cNvPr id="59398" name="AutoShape 5"/>
          <p:cNvSpPr>
            <a:spLocks noChangeArrowheads="1"/>
          </p:cNvSpPr>
          <p:nvPr/>
        </p:nvSpPr>
        <p:spPr bwMode="auto">
          <a:xfrm>
            <a:off x="5638800" y="1706563"/>
            <a:ext cx="2057400" cy="1608137"/>
          </a:xfrm>
          <a:prstGeom prst="foldedCorner">
            <a:avLst>
              <a:gd name="adj" fmla="val 12500"/>
            </a:avLst>
          </a:prstGeom>
          <a:solidFill>
            <a:srgbClr val="CCFF66"/>
          </a:solidFill>
          <a:ln w="25400">
            <a:solidFill>
              <a:schemeClr val="tx1"/>
            </a:solidFill>
            <a:round/>
            <a:headEnd/>
            <a:tailEnd/>
          </a:ln>
        </p:spPr>
        <p:txBody>
          <a:bodyPr>
            <a:spAutoFit/>
          </a:bodyPr>
          <a:lstStyle/>
          <a:p>
            <a:pPr marL="114300" lvl="1" algn="l" eaLnBrk="0" hangingPunct="0">
              <a:spcBef>
                <a:spcPts val="1200"/>
              </a:spcBef>
            </a:pPr>
            <a:r>
              <a:rPr lang="en-US" sz="2200">
                <a:solidFill>
                  <a:schemeClr val="tx1"/>
                </a:solidFill>
              </a:rPr>
              <a:t>Concerns</a:t>
            </a:r>
          </a:p>
          <a:p>
            <a:pPr marL="114300" lvl="1" algn="l" eaLnBrk="0" hangingPunct="0">
              <a:spcBef>
                <a:spcPts val="1200"/>
              </a:spcBef>
            </a:pPr>
            <a:r>
              <a:rPr lang="en-US" sz="1800" b="0">
                <a:solidFill>
                  <a:schemeClr val="tx1"/>
                </a:solidFill>
              </a:rPr>
              <a:t>Concerns I have about these Meeting Rights.</a:t>
            </a:r>
          </a:p>
        </p:txBody>
      </p:sp>
      <p:sp>
        <p:nvSpPr>
          <p:cNvPr id="59399" name="AutoShape 6"/>
          <p:cNvSpPr>
            <a:spLocks noChangeArrowheads="1"/>
          </p:cNvSpPr>
          <p:nvPr/>
        </p:nvSpPr>
        <p:spPr bwMode="auto">
          <a:xfrm>
            <a:off x="5562600" y="3602038"/>
            <a:ext cx="2209800" cy="2236787"/>
          </a:xfrm>
          <a:prstGeom prst="foldedCorner">
            <a:avLst>
              <a:gd name="adj" fmla="val 12500"/>
            </a:avLst>
          </a:prstGeom>
          <a:solidFill>
            <a:srgbClr val="CCFF66"/>
          </a:solidFill>
          <a:ln w="25400">
            <a:solidFill>
              <a:schemeClr val="tx1"/>
            </a:solidFill>
            <a:round/>
            <a:headEnd/>
            <a:tailEnd/>
          </a:ln>
        </p:spPr>
        <p:txBody>
          <a:bodyPr>
            <a:spAutoFit/>
          </a:bodyPr>
          <a:lstStyle/>
          <a:p>
            <a:pPr marL="114300" lvl="1" algn="l" eaLnBrk="0" hangingPunct="0">
              <a:spcBef>
                <a:spcPts val="1200"/>
              </a:spcBef>
            </a:pPr>
            <a:r>
              <a:rPr lang="en-US" sz="2200">
                <a:solidFill>
                  <a:schemeClr val="tx1"/>
                </a:solidFill>
              </a:rPr>
              <a:t>Changes</a:t>
            </a:r>
          </a:p>
          <a:p>
            <a:pPr marL="114300" lvl="1" algn="l" eaLnBrk="0" hangingPunct="0">
              <a:spcBef>
                <a:spcPts val="1200"/>
              </a:spcBef>
            </a:pPr>
            <a:r>
              <a:rPr lang="en-US" sz="1800" b="0">
                <a:solidFill>
                  <a:schemeClr val="tx1"/>
                </a:solidFill>
              </a:rPr>
              <a:t>Changes I would make to these Meeting Rights to adapt in our environment.</a:t>
            </a:r>
          </a:p>
        </p:txBody>
      </p:sp>
      <p:sp>
        <p:nvSpPr>
          <p:cNvPr id="59400" name="AutoShape 4"/>
          <p:cNvSpPr>
            <a:spLocks noChangeArrowheads="1"/>
          </p:cNvSpPr>
          <p:nvPr/>
        </p:nvSpPr>
        <p:spPr bwMode="auto">
          <a:xfrm>
            <a:off x="1714500" y="3576638"/>
            <a:ext cx="2057400" cy="2286000"/>
          </a:xfrm>
          <a:prstGeom prst="foldedCorner">
            <a:avLst>
              <a:gd name="adj" fmla="val 12500"/>
            </a:avLst>
          </a:prstGeom>
          <a:solidFill>
            <a:srgbClr val="CCFF66"/>
          </a:solidFill>
          <a:ln w="25400">
            <a:solidFill>
              <a:schemeClr val="tx1"/>
            </a:solidFill>
            <a:round/>
            <a:headEnd/>
            <a:tailEnd/>
          </a:ln>
        </p:spPr>
        <p:txBody>
          <a:bodyPr>
            <a:spAutoFit/>
          </a:bodyPr>
          <a:lstStyle/>
          <a:p>
            <a:pPr marL="114300" lvl="1" algn="l" eaLnBrk="0" hangingPunct="0">
              <a:spcBef>
                <a:spcPts val="1200"/>
              </a:spcBef>
            </a:pPr>
            <a:r>
              <a:rPr lang="en-US" sz="2200">
                <a:solidFill>
                  <a:schemeClr val="tx1"/>
                </a:solidFill>
              </a:rPr>
              <a:t>How to Implement</a:t>
            </a:r>
          </a:p>
          <a:p>
            <a:pPr marL="114300" lvl="1" algn="l" eaLnBrk="0" hangingPunct="0">
              <a:spcBef>
                <a:spcPts val="1200"/>
              </a:spcBef>
            </a:pPr>
            <a:r>
              <a:rPr lang="en-US" sz="1800" b="0">
                <a:solidFill>
                  <a:schemeClr val="tx1"/>
                </a:solidFill>
              </a:rPr>
              <a:t>Considerations in implementing these Meeting Rights.</a:t>
            </a:r>
          </a:p>
        </p:txBody>
      </p:sp>
      <p:sp>
        <p:nvSpPr>
          <p:cNvPr id="59401" name="TextBox 8"/>
          <p:cNvSpPr txBox="1">
            <a:spLocks noChangeArrowheads="1"/>
          </p:cNvSpPr>
          <p:nvPr/>
        </p:nvSpPr>
        <p:spPr bwMode="auto">
          <a:xfrm>
            <a:off x="3733800" y="5867400"/>
            <a:ext cx="1946275" cy="461963"/>
          </a:xfrm>
          <a:prstGeom prst="rect">
            <a:avLst/>
          </a:prstGeom>
          <a:noFill/>
          <a:ln w="9525">
            <a:noFill/>
            <a:miter lim="800000"/>
            <a:headEnd/>
            <a:tailEnd/>
          </a:ln>
        </p:spPr>
        <p:txBody>
          <a:bodyPr wrap="none">
            <a:spAutoFit/>
          </a:bodyPr>
          <a:lstStyle/>
          <a:p>
            <a:r>
              <a:rPr lang="en-US"/>
              <a:t>Assignment</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Meeting Rights Feedback</a:t>
            </a:r>
          </a:p>
        </p:txBody>
      </p:sp>
      <p:graphicFrame>
        <p:nvGraphicFramePr>
          <p:cNvPr id="6" name="Content Placeholder 5"/>
          <p:cNvGraphicFramePr>
            <a:graphicFrameLocks noGrp="1"/>
          </p:cNvGraphicFramePr>
          <p:nvPr>
            <p:ph idx="1"/>
          </p:nvPr>
        </p:nvGraphicFramePr>
        <p:xfrm>
          <a:off x="762000" y="1066800"/>
          <a:ext cx="7772400" cy="5191760"/>
        </p:xfrm>
        <a:graphic>
          <a:graphicData uri="http://schemas.openxmlformats.org/drawingml/2006/table">
            <a:tbl>
              <a:tblPr firstRow="1" bandRow="1">
                <a:tableStyleId>{5C22544A-7EE6-4342-B048-85BDC9FD1C3A}</a:tableStyleId>
              </a:tblPr>
              <a:tblGrid>
                <a:gridCol w="7772400"/>
              </a:tblGrid>
              <a:tr h="370840">
                <a:tc>
                  <a:txBody>
                    <a:bodyPr/>
                    <a:lstStyle/>
                    <a:p>
                      <a:pPr algn="ctr"/>
                      <a:r>
                        <a:rPr lang="en-US" dirty="0" smtClean="0"/>
                        <a:t>Things</a:t>
                      </a:r>
                      <a:r>
                        <a:rPr lang="en-US" baseline="0" dirty="0" smtClean="0"/>
                        <a:t> I Like About Meeting Rights</a:t>
                      </a:r>
                      <a:endParaRPr lang="en-US" dirty="0"/>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dirty="0"/>
                    </a:p>
                  </a:txBody>
                  <a:tcPr/>
                </a:tc>
              </a:tr>
              <a:tr h="370840">
                <a:tc>
                  <a:txBody>
                    <a:bodyPr/>
                    <a:lstStyle/>
                    <a:p>
                      <a:endParaRPr lang="en-US" dirty="0"/>
                    </a:p>
                  </a:txBody>
                  <a:tcPr/>
                </a:tc>
              </a:tr>
              <a:tr h="370840">
                <a:tc>
                  <a:txBody>
                    <a:bodyPr/>
                    <a:lstStyle/>
                    <a:p>
                      <a:endParaRPr lang="en-US" dirty="0"/>
                    </a:p>
                  </a:txBody>
                  <a:tcPr/>
                </a:tc>
              </a:tr>
              <a:tr h="370840">
                <a:tc>
                  <a:txBody>
                    <a:bodyPr/>
                    <a:lstStyle/>
                    <a:p>
                      <a:endParaRPr lang="en-US" dirty="0"/>
                    </a:p>
                  </a:txBody>
                  <a:tcPr/>
                </a:tc>
              </a:tr>
            </a:tbl>
          </a:graphicData>
        </a:graphic>
      </p:graphicFrame>
      <p:sp>
        <p:nvSpPr>
          <p:cNvPr id="60451" name="Footer Placeholder 3"/>
          <p:cNvSpPr>
            <a:spLocks noGrp="1"/>
          </p:cNvSpPr>
          <p:nvPr>
            <p:ph type="ftr" sz="quarter" idx="10"/>
          </p:nvPr>
        </p:nvSpPr>
        <p:spPr>
          <a:noFill/>
        </p:spPr>
        <p:txBody>
          <a:bodyPr/>
          <a:lstStyle/>
          <a:p>
            <a:r>
              <a:rPr lang="en-US" altLang="en-US" smtClean="0"/>
              <a:t>© 2009 Leadership Strategies, Inc. Duplication prohibited without prior written consent of Leadership Strategies, Inc.</a:t>
            </a:r>
          </a:p>
        </p:txBody>
      </p:sp>
      <p:sp>
        <p:nvSpPr>
          <p:cNvPr id="60452" name="Slide Number Placeholder 4"/>
          <p:cNvSpPr>
            <a:spLocks noGrp="1"/>
          </p:cNvSpPr>
          <p:nvPr>
            <p:ph type="sldNum" sz="quarter" idx="11"/>
          </p:nvPr>
        </p:nvSpPr>
        <p:spPr>
          <a:noFill/>
        </p:spPr>
        <p:txBody>
          <a:bodyPr/>
          <a:lstStyle/>
          <a:p>
            <a:fld id="{B91D5DD5-21F0-4834-BCC2-202529941233}" type="slidenum">
              <a:rPr lang="en-US" altLang="en-US" smtClean="0"/>
              <a:pPr/>
              <a:t>52</a:t>
            </a:fld>
            <a:endParaRPr lang="en-US" altLang="en-US" smtClean="0">
              <a:latin typeface="HelveticaNeue MediumExt" charset="0"/>
            </a:endParaRP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Meeting Rights Feedback</a:t>
            </a:r>
          </a:p>
        </p:txBody>
      </p:sp>
      <p:graphicFrame>
        <p:nvGraphicFramePr>
          <p:cNvPr id="6" name="Content Placeholder 5"/>
          <p:cNvGraphicFramePr>
            <a:graphicFrameLocks noGrp="1"/>
          </p:cNvGraphicFramePr>
          <p:nvPr>
            <p:ph idx="1"/>
          </p:nvPr>
        </p:nvGraphicFramePr>
        <p:xfrm>
          <a:off x="762000" y="1066800"/>
          <a:ext cx="7772400" cy="5191760"/>
        </p:xfrm>
        <a:graphic>
          <a:graphicData uri="http://schemas.openxmlformats.org/drawingml/2006/table">
            <a:tbl>
              <a:tblPr firstRow="1" bandRow="1">
                <a:tableStyleId>{5C22544A-7EE6-4342-B048-85BDC9FD1C3A}</a:tableStyleId>
              </a:tblPr>
              <a:tblGrid>
                <a:gridCol w="77724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Concerns</a:t>
                      </a:r>
                      <a:r>
                        <a:rPr lang="en-US" baseline="0" dirty="0" smtClean="0"/>
                        <a:t> I Have About Meeting Rights</a:t>
                      </a:r>
                      <a:endParaRPr lang="en-US" dirty="0" smtClean="0"/>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bl>
          </a:graphicData>
        </a:graphic>
      </p:graphicFrame>
      <p:sp>
        <p:nvSpPr>
          <p:cNvPr id="61475" name="Footer Placeholder 3"/>
          <p:cNvSpPr>
            <a:spLocks noGrp="1"/>
          </p:cNvSpPr>
          <p:nvPr>
            <p:ph type="ftr" sz="quarter" idx="10"/>
          </p:nvPr>
        </p:nvSpPr>
        <p:spPr>
          <a:noFill/>
        </p:spPr>
        <p:txBody>
          <a:bodyPr/>
          <a:lstStyle/>
          <a:p>
            <a:r>
              <a:rPr lang="en-US" altLang="en-US" smtClean="0"/>
              <a:t>© 2009 Leadership Strategies, Inc. Duplication prohibited without prior written consent of Leadership Strategies, Inc.</a:t>
            </a:r>
          </a:p>
        </p:txBody>
      </p:sp>
      <p:sp>
        <p:nvSpPr>
          <p:cNvPr id="61476" name="Slide Number Placeholder 4"/>
          <p:cNvSpPr>
            <a:spLocks noGrp="1"/>
          </p:cNvSpPr>
          <p:nvPr>
            <p:ph type="sldNum" sz="quarter" idx="11"/>
          </p:nvPr>
        </p:nvSpPr>
        <p:spPr>
          <a:noFill/>
        </p:spPr>
        <p:txBody>
          <a:bodyPr/>
          <a:lstStyle/>
          <a:p>
            <a:fld id="{B14A603D-261C-4252-8CB7-4946D8175284}" type="slidenum">
              <a:rPr lang="en-US" altLang="en-US" smtClean="0"/>
              <a:pPr/>
              <a:t>53</a:t>
            </a:fld>
            <a:endParaRPr lang="en-US" altLang="en-US" smtClean="0">
              <a:latin typeface="HelveticaNeue MediumExt" charset="0"/>
            </a:endParaRPr>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Meeting Rights Feedback</a:t>
            </a:r>
          </a:p>
        </p:txBody>
      </p:sp>
      <p:graphicFrame>
        <p:nvGraphicFramePr>
          <p:cNvPr id="6" name="Content Placeholder 5"/>
          <p:cNvGraphicFramePr>
            <a:graphicFrameLocks noGrp="1"/>
          </p:cNvGraphicFramePr>
          <p:nvPr>
            <p:ph idx="1"/>
          </p:nvPr>
        </p:nvGraphicFramePr>
        <p:xfrm>
          <a:off x="762000" y="1066800"/>
          <a:ext cx="7772400" cy="5191760"/>
        </p:xfrm>
        <a:graphic>
          <a:graphicData uri="http://schemas.openxmlformats.org/drawingml/2006/table">
            <a:tbl>
              <a:tblPr firstRow="1" bandRow="1">
                <a:tableStyleId>{5C22544A-7EE6-4342-B048-85BDC9FD1C3A}</a:tableStyleId>
              </a:tblPr>
              <a:tblGrid>
                <a:gridCol w="7772400"/>
              </a:tblGrid>
              <a:tr h="370840">
                <a:tc>
                  <a:txBody>
                    <a:bodyPr/>
                    <a:lstStyle/>
                    <a:p>
                      <a:pPr algn="ctr"/>
                      <a:r>
                        <a:rPr lang="en-US" dirty="0" smtClean="0"/>
                        <a:t>How I Would Implement Meeting Rights</a:t>
                      </a:r>
                      <a:endParaRPr lang="en-US" dirty="0"/>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bl>
          </a:graphicData>
        </a:graphic>
      </p:graphicFrame>
      <p:sp>
        <p:nvSpPr>
          <p:cNvPr id="62499" name="Footer Placeholder 3"/>
          <p:cNvSpPr>
            <a:spLocks noGrp="1"/>
          </p:cNvSpPr>
          <p:nvPr>
            <p:ph type="ftr" sz="quarter" idx="10"/>
          </p:nvPr>
        </p:nvSpPr>
        <p:spPr>
          <a:noFill/>
        </p:spPr>
        <p:txBody>
          <a:bodyPr/>
          <a:lstStyle/>
          <a:p>
            <a:r>
              <a:rPr lang="en-US" altLang="en-US" smtClean="0"/>
              <a:t>© 2009 Leadership Strategies, Inc. Duplication prohibited without prior written consent of Leadership Strategies, Inc.</a:t>
            </a:r>
          </a:p>
        </p:txBody>
      </p:sp>
      <p:sp>
        <p:nvSpPr>
          <p:cNvPr id="62500" name="Slide Number Placeholder 4"/>
          <p:cNvSpPr>
            <a:spLocks noGrp="1"/>
          </p:cNvSpPr>
          <p:nvPr>
            <p:ph type="sldNum" sz="quarter" idx="11"/>
          </p:nvPr>
        </p:nvSpPr>
        <p:spPr>
          <a:noFill/>
        </p:spPr>
        <p:txBody>
          <a:bodyPr/>
          <a:lstStyle/>
          <a:p>
            <a:fld id="{3905EDB8-E9E9-4252-A04A-9E9F835BB35D}" type="slidenum">
              <a:rPr lang="en-US" altLang="en-US" smtClean="0"/>
              <a:pPr/>
              <a:t>54</a:t>
            </a:fld>
            <a:endParaRPr lang="en-US" altLang="en-US" smtClean="0">
              <a:latin typeface="HelveticaNeue MediumExt" charset="0"/>
            </a:endParaRP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Meeting Rights Feedback</a:t>
            </a:r>
          </a:p>
        </p:txBody>
      </p:sp>
      <p:graphicFrame>
        <p:nvGraphicFramePr>
          <p:cNvPr id="6" name="Content Placeholder 5"/>
          <p:cNvGraphicFramePr>
            <a:graphicFrameLocks noGrp="1"/>
          </p:cNvGraphicFramePr>
          <p:nvPr>
            <p:ph idx="1"/>
          </p:nvPr>
        </p:nvGraphicFramePr>
        <p:xfrm>
          <a:off x="762000" y="1066800"/>
          <a:ext cx="7772400" cy="5191760"/>
        </p:xfrm>
        <a:graphic>
          <a:graphicData uri="http://schemas.openxmlformats.org/drawingml/2006/table">
            <a:tbl>
              <a:tblPr firstRow="1" bandRow="1">
                <a:tableStyleId>{5C22544A-7EE6-4342-B048-85BDC9FD1C3A}</a:tableStyleId>
              </a:tblPr>
              <a:tblGrid>
                <a:gridCol w="7772400"/>
              </a:tblGrid>
              <a:tr h="370840">
                <a:tc>
                  <a:txBody>
                    <a:bodyPr/>
                    <a:lstStyle/>
                    <a:p>
                      <a:pPr algn="ctr"/>
                      <a:r>
                        <a:rPr lang="en-US" dirty="0" smtClean="0"/>
                        <a:t>How Meeting</a:t>
                      </a:r>
                      <a:r>
                        <a:rPr lang="en-US" baseline="0" dirty="0" smtClean="0"/>
                        <a:t> Rights Might be Implemented</a:t>
                      </a:r>
                      <a:endParaRPr lang="en-US" dirty="0"/>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r h="370840">
                <a:tc>
                  <a:txBody>
                    <a:bodyPr/>
                    <a:lstStyle/>
                    <a:p>
                      <a:endParaRPr lang="en-US"/>
                    </a:p>
                  </a:txBody>
                  <a:tcPr/>
                </a:tc>
              </a:tr>
            </a:tbl>
          </a:graphicData>
        </a:graphic>
      </p:graphicFrame>
      <p:sp>
        <p:nvSpPr>
          <p:cNvPr id="63523" name="Footer Placeholder 3"/>
          <p:cNvSpPr>
            <a:spLocks noGrp="1"/>
          </p:cNvSpPr>
          <p:nvPr>
            <p:ph type="ftr" sz="quarter" idx="10"/>
          </p:nvPr>
        </p:nvSpPr>
        <p:spPr>
          <a:noFill/>
        </p:spPr>
        <p:txBody>
          <a:bodyPr/>
          <a:lstStyle/>
          <a:p>
            <a:r>
              <a:rPr lang="en-US" altLang="en-US" smtClean="0"/>
              <a:t>© 2009 Leadership Strategies, Inc. Duplication prohibited without prior written consent of Leadership Strategies, Inc.</a:t>
            </a:r>
          </a:p>
        </p:txBody>
      </p:sp>
      <p:sp>
        <p:nvSpPr>
          <p:cNvPr id="63524" name="Slide Number Placeholder 4"/>
          <p:cNvSpPr>
            <a:spLocks noGrp="1"/>
          </p:cNvSpPr>
          <p:nvPr>
            <p:ph type="sldNum" sz="quarter" idx="11"/>
          </p:nvPr>
        </p:nvSpPr>
        <p:spPr>
          <a:noFill/>
        </p:spPr>
        <p:txBody>
          <a:bodyPr/>
          <a:lstStyle/>
          <a:p>
            <a:fld id="{6EA4DFD1-1455-42C1-BA21-11076E08CB46}" type="slidenum">
              <a:rPr lang="en-US" altLang="en-US" smtClean="0"/>
              <a:pPr/>
              <a:t>55</a:t>
            </a:fld>
            <a:endParaRPr lang="en-US" altLang="en-US" smtClean="0">
              <a:latin typeface="HelveticaNeue MediumExt" charset="0"/>
            </a:endParaRPr>
          </a:p>
        </p:txBody>
      </p:sp>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3"/>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3076" name="Slide Number Placeholder 4"/>
          <p:cNvSpPr>
            <a:spLocks noGrp="1"/>
          </p:cNvSpPr>
          <p:nvPr>
            <p:ph type="sldNum" sz="quarter" idx="11"/>
          </p:nvPr>
        </p:nvSpPr>
        <p:spPr>
          <a:noFill/>
        </p:spPr>
        <p:txBody>
          <a:bodyPr/>
          <a:lstStyle/>
          <a:p>
            <a:fld id="{E5AD8962-0987-423E-B5CE-F337088219B2}" type="slidenum">
              <a:rPr lang="en-US" altLang="en-US" smtClean="0"/>
              <a:pPr/>
              <a:t>56</a:t>
            </a:fld>
            <a:endParaRPr lang="en-US" altLang="en-US" smtClean="0">
              <a:latin typeface="HelveticaNeue MediumExt" charset="0"/>
            </a:endParaRPr>
          </a:p>
        </p:txBody>
      </p:sp>
      <p:sp>
        <p:nvSpPr>
          <p:cNvPr id="3077" name="Rectangle 2"/>
          <p:cNvSpPr>
            <a:spLocks noGrp="1" noChangeArrowheads="1"/>
          </p:cNvSpPr>
          <p:nvPr>
            <p:ph type="title"/>
          </p:nvPr>
        </p:nvSpPr>
        <p:spPr>
          <a:xfrm>
            <a:off x="990600" y="-76200"/>
            <a:ext cx="7993063" cy="914400"/>
          </a:xfrm>
        </p:spPr>
        <p:txBody>
          <a:bodyPr/>
          <a:lstStyle/>
          <a:p>
            <a:r>
              <a:rPr lang="en-US" sz="3800" smtClean="0"/>
              <a:t>B5. What is the role of Participants?</a:t>
            </a:r>
          </a:p>
        </p:txBody>
      </p:sp>
      <p:graphicFrame>
        <p:nvGraphicFramePr>
          <p:cNvPr id="3074" name="Object 2"/>
          <p:cNvGraphicFramePr>
            <a:graphicFrameLocks noGrp="1" noChangeAspect="1"/>
          </p:cNvGraphicFramePr>
          <p:nvPr>
            <p:ph idx="1"/>
          </p:nvPr>
        </p:nvGraphicFramePr>
        <p:xfrm>
          <a:off x="1143000" y="1304925"/>
          <a:ext cx="6699250" cy="4405313"/>
        </p:xfrm>
        <a:graphic>
          <a:graphicData uri="http://schemas.openxmlformats.org/presentationml/2006/ole">
            <mc:AlternateContent xmlns:mc="http://schemas.openxmlformats.org/markup-compatibility/2006">
              <mc:Choice xmlns:v="urn:schemas-microsoft-com:vml" Requires="v">
                <p:oleObj spid="_x0000_s3077" name="Document" r:id="rId5" imgW="8701003" imgH="5721182" progId="Word.Document.8">
                  <p:embed/>
                </p:oleObj>
              </mc:Choice>
              <mc:Fallback>
                <p:oleObj name="Document" r:id="rId5" imgW="8701003" imgH="5721182" progId="Word.Documen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304925"/>
                        <a:ext cx="6699250" cy="440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3"/>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4100" name="Slide Number Placeholder 4"/>
          <p:cNvSpPr>
            <a:spLocks noGrp="1"/>
          </p:cNvSpPr>
          <p:nvPr>
            <p:ph type="sldNum" sz="quarter" idx="11"/>
          </p:nvPr>
        </p:nvSpPr>
        <p:spPr>
          <a:noFill/>
        </p:spPr>
        <p:txBody>
          <a:bodyPr/>
          <a:lstStyle/>
          <a:p>
            <a:fld id="{065994C9-5CFC-4A7B-8A9A-CA850B7EA044}" type="slidenum">
              <a:rPr lang="en-US" altLang="en-US" smtClean="0"/>
              <a:pPr/>
              <a:t>57</a:t>
            </a:fld>
            <a:endParaRPr lang="en-US" altLang="en-US" smtClean="0">
              <a:latin typeface="HelveticaNeue MediumExt" charset="0"/>
            </a:endParaRPr>
          </a:p>
        </p:txBody>
      </p:sp>
      <p:sp>
        <p:nvSpPr>
          <p:cNvPr id="4101" name="Rectangle 2"/>
          <p:cNvSpPr>
            <a:spLocks noGrp="1" noChangeArrowheads="1"/>
          </p:cNvSpPr>
          <p:nvPr>
            <p:ph type="title"/>
          </p:nvPr>
        </p:nvSpPr>
        <p:spPr>
          <a:xfrm>
            <a:off x="990600" y="0"/>
            <a:ext cx="7993063" cy="914400"/>
          </a:xfrm>
        </p:spPr>
        <p:txBody>
          <a:bodyPr/>
          <a:lstStyle/>
          <a:p>
            <a:r>
              <a:rPr lang="en-US" sz="3800" smtClean="0"/>
              <a:t>B5. What is the role of Participants?</a:t>
            </a:r>
          </a:p>
        </p:txBody>
      </p:sp>
      <p:graphicFrame>
        <p:nvGraphicFramePr>
          <p:cNvPr id="4098" name="Object 2"/>
          <p:cNvGraphicFramePr>
            <a:graphicFrameLocks noGrp="1" noChangeAspect="1"/>
          </p:cNvGraphicFramePr>
          <p:nvPr>
            <p:ph idx="1"/>
          </p:nvPr>
        </p:nvGraphicFramePr>
        <p:xfrm>
          <a:off x="1284288" y="1468438"/>
          <a:ext cx="6886575" cy="4573587"/>
        </p:xfrm>
        <a:graphic>
          <a:graphicData uri="http://schemas.openxmlformats.org/presentationml/2006/ole">
            <mc:AlternateContent xmlns:mc="http://schemas.openxmlformats.org/markup-compatibility/2006">
              <mc:Choice xmlns:v="urn:schemas-microsoft-com:vml" Requires="v">
                <p:oleObj spid="_x0000_s4101" name="Document" r:id="rId4" imgW="8598451" imgH="5710391" progId="Word.Document.8">
                  <p:embed/>
                </p:oleObj>
              </mc:Choice>
              <mc:Fallback>
                <p:oleObj name="Document" r:id="rId4" imgW="8598451" imgH="5710391"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4288" y="1468438"/>
                        <a:ext cx="6886575" cy="457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64515" name="Slide Number Placeholder 4"/>
          <p:cNvSpPr>
            <a:spLocks noGrp="1"/>
          </p:cNvSpPr>
          <p:nvPr>
            <p:ph type="sldNum" sz="quarter" idx="11"/>
          </p:nvPr>
        </p:nvSpPr>
        <p:spPr>
          <a:noFill/>
        </p:spPr>
        <p:txBody>
          <a:bodyPr/>
          <a:lstStyle/>
          <a:p>
            <a:fld id="{4353310E-C3D4-4B48-8940-2608D3BE4B4D}" type="slidenum">
              <a:rPr lang="en-US" altLang="en-US" smtClean="0"/>
              <a:pPr/>
              <a:t>58</a:t>
            </a:fld>
            <a:endParaRPr lang="en-US" altLang="en-US" smtClean="0">
              <a:latin typeface="HelveticaNeue MediumExt" charset="0"/>
            </a:endParaRPr>
          </a:p>
        </p:txBody>
      </p:sp>
      <p:sp>
        <p:nvSpPr>
          <p:cNvPr id="64516" name="Rectangle 2"/>
          <p:cNvSpPr>
            <a:spLocks noGrp="1" noChangeArrowheads="1"/>
          </p:cNvSpPr>
          <p:nvPr>
            <p:ph type="title"/>
          </p:nvPr>
        </p:nvSpPr>
        <p:spPr/>
        <p:txBody>
          <a:bodyPr/>
          <a:lstStyle/>
          <a:p>
            <a:pPr eaLnBrk="1" hangingPunct="1"/>
            <a:r>
              <a:rPr lang="en-US" dirty="0" smtClean="0"/>
              <a:t>Poll #5: Meeting Types </a:t>
            </a:r>
          </a:p>
        </p:txBody>
      </p:sp>
      <p:sp>
        <p:nvSpPr>
          <p:cNvPr id="41989" name="Rectangle 3"/>
          <p:cNvSpPr>
            <a:spLocks noGrp="1" noChangeArrowheads="1"/>
          </p:cNvSpPr>
          <p:nvPr>
            <p:ph type="body" idx="1"/>
          </p:nvPr>
        </p:nvSpPr>
        <p:spPr>
          <a:xfrm>
            <a:off x="457200" y="1447800"/>
            <a:ext cx="8229600" cy="4278313"/>
          </a:xfrm>
          <a:solidFill>
            <a:srgbClr val="CCFF33">
              <a:alpha val="25098"/>
            </a:srgbClr>
          </a:solidFill>
        </p:spPr>
        <p:txBody>
          <a:bodyPr>
            <a:spAutoFit/>
          </a:bodyPr>
          <a:lstStyle/>
          <a:p>
            <a:pPr marL="0" indent="0" eaLnBrk="1" hangingPunct="1">
              <a:buFont typeface="Wingdings" pitchFamily="2" charset="2"/>
              <a:buNone/>
              <a:defRPr/>
            </a:pPr>
            <a:r>
              <a:rPr lang="en-US" dirty="0" smtClean="0"/>
              <a:t>What are the general meeting types?</a:t>
            </a:r>
          </a:p>
          <a:p>
            <a:pPr marL="514350" indent="-514350" eaLnBrk="1" hangingPunct="1">
              <a:buFont typeface="Wingdings" pitchFamily="2" charset="2"/>
              <a:buAutoNum type="alphaLcPeriod"/>
              <a:defRPr/>
            </a:pPr>
            <a:r>
              <a:rPr lang="en-US" dirty="0" smtClean="0"/>
              <a:t>Review meeting</a:t>
            </a:r>
          </a:p>
          <a:p>
            <a:pPr marL="514350" indent="-514350" eaLnBrk="1" hangingPunct="1">
              <a:buFont typeface="Wingdings" pitchFamily="2" charset="2"/>
              <a:buAutoNum type="alphaLcPeriod"/>
              <a:defRPr/>
            </a:pPr>
            <a:r>
              <a:rPr lang="en-US" dirty="0" smtClean="0"/>
              <a:t>Planning meeting</a:t>
            </a:r>
          </a:p>
          <a:p>
            <a:pPr marL="514350" indent="-514350" eaLnBrk="1" hangingPunct="1">
              <a:buFont typeface="Wingdings" pitchFamily="2" charset="2"/>
              <a:buAutoNum type="alphaLcPeriod"/>
              <a:defRPr/>
            </a:pPr>
            <a:r>
              <a:rPr lang="en-US" dirty="0" smtClean="0"/>
              <a:t>Working meeting</a:t>
            </a:r>
          </a:p>
          <a:p>
            <a:pPr marL="514350" indent="-514350" eaLnBrk="1" hangingPunct="1">
              <a:buFont typeface="Wingdings" pitchFamily="2" charset="2"/>
              <a:buAutoNum type="alphaLcPeriod"/>
              <a:defRPr/>
            </a:pPr>
            <a:r>
              <a:rPr lang="en-US" dirty="0" smtClean="0"/>
              <a:t>Design meeting</a:t>
            </a:r>
          </a:p>
          <a:p>
            <a:pPr marL="514350" indent="-514350" eaLnBrk="1" hangingPunct="1">
              <a:buFont typeface="Wingdings" pitchFamily="2" charset="2"/>
              <a:buAutoNum type="alphaLcPeriod"/>
              <a:defRPr/>
            </a:pPr>
            <a:r>
              <a:rPr lang="en-US" dirty="0" smtClean="0"/>
              <a:t>Status meeting</a:t>
            </a:r>
          </a:p>
        </p:txBody>
      </p:sp>
      <p:sp>
        <p:nvSpPr>
          <p:cNvPr id="64518" name="Text Box 4"/>
          <p:cNvSpPr txBox="1">
            <a:spLocks noChangeArrowheads="1"/>
          </p:cNvSpPr>
          <p:nvPr/>
        </p:nvSpPr>
        <p:spPr bwMode="auto">
          <a:xfrm>
            <a:off x="8696325" y="5410200"/>
            <a:ext cx="285750" cy="457200"/>
          </a:xfrm>
          <a:prstGeom prst="rect">
            <a:avLst/>
          </a:prstGeom>
          <a:noFill/>
          <a:ln w="9525" algn="ctr">
            <a:noFill/>
            <a:miter lim="800000"/>
            <a:headEnd/>
            <a:tailEnd/>
          </a:ln>
        </p:spPr>
        <p:txBody>
          <a:bodyPr wrap="none" anchor="b">
            <a:spAutoFit/>
          </a:bodyPr>
          <a:lstStyle/>
          <a:p>
            <a:r>
              <a:rPr lang="en-US">
                <a:solidFill>
                  <a:srgbClr val="CCCCFF"/>
                </a:solidFill>
              </a:rPr>
              <a:t>-</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p:cNvSpPr>
            <a:spLocks noGrp="1"/>
          </p:cNvSpPr>
          <p:nvPr>
            <p:ph type="ftr" sz="quarter" idx="10"/>
          </p:nvPr>
        </p:nvSpPr>
        <p:spPr>
          <a:noFill/>
        </p:spPr>
        <p:txBody>
          <a:bodyPr/>
          <a:lstStyle/>
          <a:p>
            <a:r>
              <a:rPr lang="en-US" altLang="en-US" smtClean="0"/>
              <a:t>Duplication prohibited without prior written consent of Leadership Strategies, Inc. Copyright 2009 Leadership Strategies, Inc.</a:t>
            </a:r>
          </a:p>
        </p:txBody>
      </p:sp>
      <p:sp>
        <p:nvSpPr>
          <p:cNvPr id="65539" name="Slide Number Placeholder 4"/>
          <p:cNvSpPr>
            <a:spLocks noGrp="1"/>
          </p:cNvSpPr>
          <p:nvPr>
            <p:ph type="sldNum" sz="quarter" idx="11"/>
          </p:nvPr>
        </p:nvSpPr>
        <p:spPr>
          <a:noFill/>
        </p:spPr>
        <p:txBody>
          <a:bodyPr/>
          <a:lstStyle/>
          <a:p>
            <a:fld id="{15F9E4BC-7155-41E1-82D4-C442EECD1F1D}" type="slidenum">
              <a:rPr lang="en-US" altLang="en-US" smtClean="0"/>
              <a:pPr/>
              <a:t>59</a:t>
            </a:fld>
            <a:endParaRPr lang="en-US" altLang="en-US" smtClean="0">
              <a:latin typeface="HelveticaNeue MediumExt" charset="0"/>
            </a:endParaRPr>
          </a:p>
        </p:txBody>
      </p:sp>
      <p:sp>
        <p:nvSpPr>
          <p:cNvPr id="65540" name="Rectangle 2"/>
          <p:cNvSpPr>
            <a:spLocks noGrp="1" noChangeArrowheads="1"/>
          </p:cNvSpPr>
          <p:nvPr>
            <p:ph type="title"/>
          </p:nvPr>
        </p:nvSpPr>
        <p:spPr/>
        <p:txBody>
          <a:bodyPr/>
          <a:lstStyle/>
          <a:p>
            <a:pPr eaLnBrk="1" hangingPunct="1"/>
            <a:r>
              <a:rPr lang="en-US" dirty="0" smtClean="0"/>
              <a:t>Poll #6: Meeting Types </a:t>
            </a:r>
          </a:p>
        </p:txBody>
      </p:sp>
      <p:sp>
        <p:nvSpPr>
          <p:cNvPr id="65541" name="Rectangle 3"/>
          <p:cNvSpPr>
            <a:spLocks noGrp="1" noChangeArrowheads="1"/>
          </p:cNvSpPr>
          <p:nvPr>
            <p:ph type="body" idx="1"/>
          </p:nvPr>
        </p:nvSpPr>
        <p:spPr>
          <a:xfrm>
            <a:off x="381000" y="1158875"/>
            <a:ext cx="8229600" cy="1077913"/>
          </a:xfrm>
          <a:solidFill>
            <a:srgbClr val="CCFF33">
              <a:alpha val="25098"/>
            </a:srgbClr>
          </a:solidFill>
        </p:spPr>
        <p:txBody>
          <a:bodyPr>
            <a:spAutoFit/>
          </a:bodyPr>
          <a:lstStyle/>
          <a:p>
            <a:pPr marL="0" indent="0" eaLnBrk="1" hangingPunct="1">
              <a:buFont typeface="Wingdings" pitchFamily="2" charset="2"/>
              <a:buNone/>
            </a:pPr>
            <a:r>
              <a:rPr lang="en-US" smtClean="0"/>
              <a:t>The key differences between Status Meetings and Working Meetings are:</a:t>
            </a:r>
          </a:p>
        </p:txBody>
      </p:sp>
      <p:sp>
        <p:nvSpPr>
          <p:cNvPr id="65542" name="Text Box 4"/>
          <p:cNvSpPr txBox="1">
            <a:spLocks noChangeArrowheads="1"/>
          </p:cNvSpPr>
          <p:nvPr/>
        </p:nvSpPr>
        <p:spPr bwMode="auto">
          <a:xfrm>
            <a:off x="8696325" y="5410200"/>
            <a:ext cx="285750" cy="457200"/>
          </a:xfrm>
          <a:prstGeom prst="rect">
            <a:avLst/>
          </a:prstGeom>
          <a:noFill/>
          <a:ln w="9525" algn="ctr">
            <a:noFill/>
            <a:miter lim="800000"/>
            <a:headEnd/>
            <a:tailEnd/>
          </a:ln>
        </p:spPr>
        <p:txBody>
          <a:bodyPr wrap="none" anchor="b">
            <a:spAutoFit/>
          </a:bodyPr>
          <a:lstStyle/>
          <a:p>
            <a:r>
              <a:rPr lang="en-US">
                <a:solidFill>
                  <a:srgbClr val="CCCCFF"/>
                </a:solidFill>
              </a:rPr>
              <a:t>-</a:t>
            </a:r>
          </a:p>
        </p:txBody>
      </p:sp>
      <p:sp>
        <p:nvSpPr>
          <p:cNvPr id="65543" name="Rectangle 5"/>
          <p:cNvSpPr>
            <a:spLocks noChangeArrowheads="1"/>
          </p:cNvSpPr>
          <p:nvPr/>
        </p:nvSpPr>
        <p:spPr bwMode="auto">
          <a:xfrm>
            <a:off x="838200" y="2286000"/>
            <a:ext cx="7772400" cy="3540125"/>
          </a:xfrm>
          <a:prstGeom prst="rect">
            <a:avLst/>
          </a:prstGeom>
          <a:noFill/>
          <a:ln w="9525">
            <a:noFill/>
            <a:miter lim="800000"/>
            <a:headEnd/>
            <a:tailEnd/>
          </a:ln>
        </p:spPr>
        <p:txBody>
          <a:bodyPr>
            <a:spAutoFit/>
          </a:bodyPr>
          <a:lstStyle/>
          <a:p>
            <a:pPr marL="342900" indent="-342900" algn="l">
              <a:spcBef>
                <a:spcPct val="50000"/>
              </a:spcBef>
              <a:buClr>
                <a:srgbClr val="99CC00"/>
              </a:buClr>
              <a:buSzPct val="75000"/>
              <a:buFont typeface="Wingdings" pitchFamily="2" charset="2"/>
              <a:buChar char="n"/>
            </a:pPr>
            <a:r>
              <a:rPr lang="en-US" sz="3200" b="0">
                <a:solidFill>
                  <a:srgbClr val="000066"/>
                </a:solidFill>
              </a:rPr>
              <a:t>None – they are both similar</a:t>
            </a:r>
          </a:p>
          <a:p>
            <a:pPr marL="342900" indent="-342900" algn="l">
              <a:spcBef>
                <a:spcPct val="50000"/>
              </a:spcBef>
              <a:buClr>
                <a:srgbClr val="99CC00"/>
              </a:buClr>
              <a:buSzPct val="75000"/>
              <a:buFont typeface="Wingdings" pitchFamily="2" charset="2"/>
              <a:buChar char="n"/>
            </a:pPr>
            <a:r>
              <a:rPr lang="en-US" sz="3200" b="0">
                <a:solidFill>
                  <a:srgbClr val="000066"/>
                </a:solidFill>
              </a:rPr>
              <a:t>Status Meetings are for creation</a:t>
            </a:r>
          </a:p>
          <a:p>
            <a:pPr marL="342900" indent="-342900" algn="l">
              <a:spcBef>
                <a:spcPct val="50000"/>
              </a:spcBef>
              <a:buClr>
                <a:srgbClr val="99CC00"/>
              </a:buClr>
              <a:buSzPct val="75000"/>
              <a:buFont typeface="Wingdings" pitchFamily="2" charset="2"/>
              <a:buChar char="n"/>
            </a:pPr>
            <a:r>
              <a:rPr lang="en-US" sz="3200" b="0">
                <a:solidFill>
                  <a:srgbClr val="000066"/>
                </a:solidFill>
              </a:rPr>
              <a:t>Status Meetings are for review</a:t>
            </a:r>
          </a:p>
          <a:p>
            <a:pPr marL="342900" indent="-342900" algn="l">
              <a:spcBef>
                <a:spcPct val="50000"/>
              </a:spcBef>
              <a:buClr>
                <a:srgbClr val="99CC00"/>
              </a:buClr>
              <a:buSzPct val="75000"/>
              <a:buFont typeface="Wingdings" pitchFamily="2" charset="2"/>
              <a:buChar char="n"/>
            </a:pPr>
            <a:r>
              <a:rPr lang="en-US" sz="3200" b="0">
                <a:solidFill>
                  <a:srgbClr val="000066"/>
                </a:solidFill>
              </a:rPr>
              <a:t>Working Meetings are for creation</a:t>
            </a:r>
          </a:p>
          <a:p>
            <a:pPr marL="342900" indent="-342900" algn="l">
              <a:spcBef>
                <a:spcPct val="50000"/>
              </a:spcBef>
              <a:buClr>
                <a:srgbClr val="99CC00"/>
              </a:buClr>
              <a:buSzPct val="75000"/>
              <a:buFont typeface="Wingdings" pitchFamily="2" charset="2"/>
              <a:buChar char="n"/>
            </a:pPr>
            <a:r>
              <a:rPr lang="en-US" sz="3200" b="0">
                <a:solidFill>
                  <a:srgbClr val="000066"/>
                </a:solidFill>
              </a:rPr>
              <a:t>Working Meetings are for review</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xfrm>
            <a:off x="2057400" y="6553200"/>
            <a:ext cx="7239000" cy="228600"/>
          </a:xfrm>
          <a:noFill/>
        </p:spPr>
        <p:txBody>
          <a:bodyPr/>
          <a:lstStyle/>
          <a:p>
            <a:r>
              <a:rPr lang="en-US" altLang="en-US" smtClean="0"/>
              <a:t>© 2009 Leadership Strategies, Inc. Duplication prohibited without prior written consent of Leadership Strategies, Inc.</a:t>
            </a:r>
          </a:p>
        </p:txBody>
      </p:sp>
      <p:sp>
        <p:nvSpPr>
          <p:cNvPr id="16387" name="Slide Number Placeholder 4"/>
          <p:cNvSpPr>
            <a:spLocks noGrp="1"/>
          </p:cNvSpPr>
          <p:nvPr>
            <p:ph type="sldNum" sz="quarter" idx="11"/>
          </p:nvPr>
        </p:nvSpPr>
        <p:spPr>
          <a:noFill/>
        </p:spPr>
        <p:txBody>
          <a:bodyPr/>
          <a:lstStyle/>
          <a:p>
            <a:fld id="{81AFF002-AB5C-4E23-8224-038D19CA7164}" type="slidenum">
              <a:rPr lang="en-US" altLang="en-US" smtClean="0"/>
              <a:pPr/>
              <a:t>6</a:t>
            </a:fld>
            <a:endParaRPr lang="en-US" altLang="en-US" smtClean="0">
              <a:latin typeface="HelveticaNeue MediumExt" charset="0"/>
            </a:endParaRPr>
          </a:p>
        </p:txBody>
      </p:sp>
      <p:sp>
        <p:nvSpPr>
          <p:cNvPr id="16388" name="Rectangle 2"/>
          <p:cNvSpPr>
            <a:spLocks noGrp="1" noChangeArrowheads="1"/>
          </p:cNvSpPr>
          <p:nvPr>
            <p:ph type="title"/>
          </p:nvPr>
        </p:nvSpPr>
        <p:spPr/>
        <p:txBody>
          <a:bodyPr/>
          <a:lstStyle/>
          <a:p>
            <a:r>
              <a:rPr lang="en-US" smtClean="0"/>
              <a:t>A3. Course Objectives</a:t>
            </a:r>
          </a:p>
        </p:txBody>
      </p:sp>
      <p:sp>
        <p:nvSpPr>
          <p:cNvPr id="16389" name="Rectangle 3"/>
          <p:cNvSpPr>
            <a:spLocks noGrp="1" noChangeArrowheads="1"/>
          </p:cNvSpPr>
          <p:nvPr>
            <p:ph type="body" idx="1"/>
          </p:nvPr>
        </p:nvSpPr>
        <p:spPr>
          <a:xfrm>
            <a:off x="609600" y="1143000"/>
            <a:ext cx="8458200" cy="4572000"/>
          </a:xfrm>
        </p:spPr>
        <p:txBody>
          <a:bodyPr/>
          <a:lstStyle/>
          <a:p>
            <a:pPr marL="609600" indent="-609600">
              <a:spcBef>
                <a:spcPct val="30000"/>
              </a:spcBef>
            </a:pPr>
            <a:r>
              <a:rPr lang="en-US" dirty="0" smtClean="0"/>
              <a:t>Identify Meeting problems and strategies.</a:t>
            </a:r>
          </a:p>
          <a:p>
            <a:pPr marL="609600" indent="-609600">
              <a:spcBef>
                <a:spcPct val="30000"/>
              </a:spcBef>
            </a:pPr>
            <a:r>
              <a:rPr lang="en-US" dirty="0" smtClean="0"/>
              <a:t>Learn the </a:t>
            </a:r>
            <a:r>
              <a:rPr lang="en-US" i="1" dirty="0" smtClean="0"/>
              <a:t>Meetings </a:t>
            </a:r>
            <a:r>
              <a:rPr lang="en-US" dirty="0" smtClean="0"/>
              <a:t>framework. </a:t>
            </a:r>
          </a:p>
          <a:p>
            <a:pPr marL="609600" indent="-609600">
              <a:spcBef>
                <a:spcPct val="30000"/>
              </a:spcBef>
            </a:pPr>
            <a:r>
              <a:rPr lang="en-US" dirty="0" smtClean="0"/>
              <a:t>Avoid unnecessary meetings and </a:t>
            </a:r>
            <a:r>
              <a:rPr lang="en-US" dirty="0"/>
              <a:t>m</a:t>
            </a:r>
            <a:r>
              <a:rPr lang="en-US" dirty="0" smtClean="0"/>
              <a:t>eeting dysfunctions.</a:t>
            </a:r>
          </a:p>
          <a:p>
            <a:pPr marL="609600" indent="-609600">
              <a:spcBef>
                <a:spcPct val="30000"/>
              </a:spcBef>
            </a:pPr>
            <a:r>
              <a:rPr lang="en-US" dirty="0" smtClean="0"/>
              <a:t>Learn techniques for consensus.</a:t>
            </a:r>
          </a:p>
          <a:p>
            <a:pPr marL="609600" indent="-609600">
              <a:spcBef>
                <a:spcPct val="30000"/>
              </a:spcBef>
            </a:pPr>
            <a:r>
              <a:rPr lang="en-US" dirty="0" smtClean="0"/>
              <a:t>Learn how to use key features of Live Meeting to conduct engaging, virtual </a:t>
            </a:r>
            <a:r>
              <a:rPr lang="en-US" dirty="0"/>
              <a:t>m</a:t>
            </a:r>
            <a:r>
              <a:rPr lang="en-US" dirty="0" smtClean="0"/>
              <a:t>eetings.</a:t>
            </a:r>
          </a:p>
          <a:p>
            <a:pPr marL="609600" indent="-609600">
              <a:spcBef>
                <a:spcPct val="30000"/>
              </a:spcBef>
            </a:pPr>
            <a:r>
              <a:rPr lang="en-US" dirty="0" smtClean="0"/>
              <a:t>Develop a plan of action.</a:t>
            </a: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Live Meeting Feature Review</a:t>
            </a:r>
          </a:p>
        </p:txBody>
      </p:sp>
      <p:sp>
        <p:nvSpPr>
          <p:cNvPr id="66563" name="Content Placeholder 2"/>
          <p:cNvSpPr>
            <a:spLocks noGrp="1"/>
          </p:cNvSpPr>
          <p:nvPr>
            <p:ph idx="1"/>
          </p:nvPr>
        </p:nvSpPr>
        <p:spPr/>
        <p:txBody>
          <a:bodyPr/>
          <a:lstStyle/>
          <a:p>
            <a:r>
              <a:rPr lang="en-US" smtClean="0"/>
              <a:t>Select three participants to change their feedback status</a:t>
            </a:r>
          </a:p>
          <a:p>
            <a:r>
              <a:rPr lang="en-US" smtClean="0"/>
              <a:t>Conduct a round robin to review one new Live Meeting feature that was identified today</a:t>
            </a:r>
          </a:p>
          <a:p>
            <a:r>
              <a:rPr lang="en-US" smtClean="0"/>
              <a:t>Conduct a round robin to identify participants that have set up and conducted a Live Meeting as a Meeting Leader</a:t>
            </a:r>
          </a:p>
        </p:txBody>
      </p:sp>
      <p:sp>
        <p:nvSpPr>
          <p:cNvPr id="66564" name="Footer Placeholder 3"/>
          <p:cNvSpPr>
            <a:spLocks noGrp="1"/>
          </p:cNvSpPr>
          <p:nvPr>
            <p:ph type="ftr" sz="quarter" idx="10"/>
          </p:nvPr>
        </p:nvSpPr>
        <p:spPr>
          <a:noFill/>
        </p:spPr>
        <p:txBody>
          <a:bodyPr/>
          <a:lstStyle/>
          <a:p>
            <a:r>
              <a:rPr lang="en-US" altLang="en-US" smtClean="0"/>
              <a:t>© 2009 Leadership Strategies, Inc. Duplication prohibited without prior written consent of Leadership Strategies, Inc.</a:t>
            </a:r>
          </a:p>
        </p:txBody>
      </p:sp>
      <p:sp>
        <p:nvSpPr>
          <p:cNvPr id="66565" name="Slide Number Placeholder 4"/>
          <p:cNvSpPr>
            <a:spLocks noGrp="1"/>
          </p:cNvSpPr>
          <p:nvPr>
            <p:ph type="sldNum" sz="quarter" idx="11"/>
          </p:nvPr>
        </p:nvSpPr>
        <p:spPr>
          <a:noFill/>
        </p:spPr>
        <p:txBody>
          <a:bodyPr/>
          <a:lstStyle/>
          <a:p>
            <a:fld id="{8CCA8B5C-6A07-4821-9014-6BCDEB194F9B}" type="slidenum">
              <a:rPr lang="en-US" altLang="en-US" smtClean="0"/>
              <a:pPr/>
              <a:t>60</a:t>
            </a:fld>
            <a:endParaRPr lang="en-US" altLang="en-US" smtClean="0">
              <a:latin typeface="HelveticaNeue MediumExt" charset="0"/>
            </a:endParaRPr>
          </a:p>
        </p:txBody>
      </p:sp>
    </p:spTree>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67587" name="Slide Number Placeholder 4"/>
          <p:cNvSpPr>
            <a:spLocks noGrp="1"/>
          </p:cNvSpPr>
          <p:nvPr>
            <p:ph type="sldNum" sz="quarter" idx="11"/>
          </p:nvPr>
        </p:nvSpPr>
        <p:spPr>
          <a:noFill/>
        </p:spPr>
        <p:txBody>
          <a:bodyPr/>
          <a:lstStyle/>
          <a:p>
            <a:fld id="{1013BBD1-C93C-4C75-8B64-BF0603E631C4}" type="slidenum">
              <a:rPr lang="en-US" altLang="en-US" smtClean="0"/>
              <a:pPr/>
              <a:t>61</a:t>
            </a:fld>
            <a:endParaRPr lang="en-US" altLang="en-US" smtClean="0">
              <a:latin typeface="HelveticaNeue MediumExt" charset="0"/>
            </a:endParaRPr>
          </a:p>
        </p:txBody>
      </p:sp>
      <p:sp>
        <p:nvSpPr>
          <p:cNvPr id="67588" name="Rectangle 2"/>
          <p:cNvSpPr>
            <a:spLocks noGrp="1" noChangeArrowheads="1"/>
          </p:cNvSpPr>
          <p:nvPr>
            <p:ph type="title"/>
          </p:nvPr>
        </p:nvSpPr>
        <p:spPr/>
        <p:txBody>
          <a:bodyPr/>
          <a:lstStyle/>
          <a:p>
            <a:pPr eaLnBrk="1" hangingPunct="1"/>
            <a:r>
              <a:rPr lang="en-US" smtClean="0"/>
              <a:t>Questions </a:t>
            </a:r>
          </a:p>
        </p:txBody>
      </p:sp>
      <p:sp>
        <p:nvSpPr>
          <p:cNvPr id="67589" name="Rectangle 3"/>
          <p:cNvSpPr>
            <a:spLocks noGrp="1" noChangeArrowheads="1"/>
          </p:cNvSpPr>
          <p:nvPr>
            <p:ph type="body" idx="1"/>
          </p:nvPr>
        </p:nvSpPr>
        <p:spPr>
          <a:xfrm>
            <a:off x="762000" y="1371600"/>
            <a:ext cx="7772400" cy="5181600"/>
          </a:xfrm>
        </p:spPr>
        <p:txBody>
          <a:bodyPr/>
          <a:lstStyle/>
          <a:p>
            <a:pPr eaLnBrk="1" hangingPunct="1"/>
            <a:r>
              <a:rPr lang="en-US" smtClean="0"/>
              <a:t>Time for Questions</a:t>
            </a:r>
          </a:p>
        </p:txBody>
      </p:sp>
      <p:sp>
        <p:nvSpPr>
          <p:cNvPr id="67590" name="Text Box 4"/>
          <p:cNvSpPr txBox="1">
            <a:spLocks noChangeArrowheads="1"/>
          </p:cNvSpPr>
          <p:nvPr/>
        </p:nvSpPr>
        <p:spPr bwMode="auto">
          <a:xfrm>
            <a:off x="3581400" y="1447800"/>
            <a:ext cx="1949450" cy="3786188"/>
          </a:xfrm>
          <a:prstGeom prst="rect">
            <a:avLst/>
          </a:prstGeom>
          <a:noFill/>
          <a:ln w="9525">
            <a:noFill/>
            <a:miter lim="800000"/>
            <a:headEnd/>
            <a:tailEnd/>
          </a:ln>
        </p:spPr>
        <p:txBody>
          <a:bodyPr wrap="none">
            <a:spAutoFit/>
          </a:bodyPr>
          <a:lstStyle/>
          <a:p>
            <a:r>
              <a:rPr lang="en-US" sz="24000" b="0">
                <a:solidFill>
                  <a:srgbClr val="99CC00"/>
                </a:solidFill>
                <a:latin typeface="Arial Rounded MT Bold" pitchFamily="34" charset="0"/>
              </a:rPr>
              <a:t>?</a:t>
            </a:r>
            <a:endParaRPr lang="en-US" sz="20000" b="0">
              <a:solidFill>
                <a:srgbClr val="99CC00"/>
              </a:solidFill>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381000" y="2133600"/>
            <a:ext cx="8534400" cy="1143000"/>
          </a:xfrm>
        </p:spPr>
        <p:txBody>
          <a:bodyPr/>
          <a:lstStyle/>
          <a:p>
            <a:pPr eaLnBrk="1" hangingPunct="1"/>
            <a:r>
              <a:rPr lang="en-US" sz="4800" smtClean="0">
                <a:solidFill>
                  <a:srgbClr val="FF0000"/>
                </a:solidFill>
              </a:rPr>
              <a:t>Questions &amp; Answers</a:t>
            </a:r>
          </a:p>
        </p:txBody>
      </p:sp>
      <p:sp>
        <p:nvSpPr>
          <p:cNvPr id="68611" name="Text Box 3"/>
          <p:cNvSpPr txBox="1">
            <a:spLocks noChangeArrowheads="1"/>
          </p:cNvSpPr>
          <p:nvPr/>
        </p:nvSpPr>
        <p:spPr bwMode="auto">
          <a:xfrm>
            <a:off x="3521075" y="3944938"/>
            <a:ext cx="2249488" cy="1236662"/>
          </a:xfrm>
          <a:prstGeom prst="rect">
            <a:avLst/>
          </a:prstGeom>
          <a:noFill/>
          <a:ln w="9525" algn="ctr">
            <a:noFill/>
            <a:miter lim="800000"/>
            <a:headEnd/>
            <a:tailEnd/>
          </a:ln>
        </p:spPr>
        <p:txBody>
          <a:bodyPr wrap="none" anchor="b">
            <a:spAutoFit/>
          </a:bodyPr>
          <a:lstStyle/>
          <a:p>
            <a:pPr>
              <a:lnSpc>
                <a:spcPct val="110000"/>
              </a:lnSpc>
              <a:spcBef>
                <a:spcPct val="20000"/>
              </a:spcBef>
            </a:pPr>
            <a:r>
              <a:rPr lang="en-US">
                <a:solidFill>
                  <a:srgbClr val="000066"/>
                </a:solidFill>
              </a:rPr>
              <a:t>Richard Smith</a:t>
            </a:r>
            <a:br>
              <a:rPr lang="en-US">
                <a:solidFill>
                  <a:srgbClr val="000066"/>
                </a:solidFill>
              </a:rPr>
            </a:br>
            <a:r>
              <a:rPr lang="en-US" sz="1400">
                <a:solidFill>
                  <a:srgbClr val="000066"/>
                </a:solidFill>
              </a:rPr>
              <a:t>Principal </a:t>
            </a:r>
          </a:p>
          <a:p>
            <a:pPr>
              <a:lnSpc>
                <a:spcPct val="110000"/>
              </a:lnSpc>
              <a:spcBef>
                <a:spcPct val="20000"/>
              </a:spcBef>
            </a:pPr>
            <a:r>
              <a:rPr lang="en-US" sz="1400">
                <a:solidFill>
                  <a:srgbClr val="000066"/>
                </a:solidFill>
              </a:rPr>
              <a:t>Leadership Strategies</a:t>
            </a:r>
            <a:r>
              <a:rPr lang="en-US">
                <a:solidFill>
                  <a:srgbClr val="000066"/>
                </a:solidFill>
              </a:rPr>
              <a:t/>
            </a:r>
            <a:br>
              <a:rPr lang="en-US">
                <a:solidFill>
                  <a:srgbClr val="000066"/>
                </a:solidFill>
              </a:rPr>
            </a:br>
            <a:endParaRPr lang="en-US" sz="1400" i="1">
              <a:solidFill>
                <a:srgbClr val="000066"/>
              </a:solidFill>
            </a:endParaRPr>
          </a:p>
        </p:txBody>
      </p:sp>
      <p:sp>
        <p:nvSpPr>
          <p:cNvPr id="68612" name="Rectangle 7"/>
          <p:cNvSpPr>
            <a:spLocks noChangeArrowheads="1"/>
          </p:cNvSpPr>
          <p:nvPr/>
        </p:nvSpPr>
        <p:spPr bwMode="auto">
          <a:xfrm>
            <a:off x="838200" y="990600"/>
            <a:ext cx="7772400" cy="1143000"/>
          </a:xfrm>
          <a:prstGeom prst="rect">
            <a:avLst/>
          </a:prstGeom>
          <a:noFill/>
          <a:ln w="9525">
            <a:noFill/>
            <a:miter lim="800000"/>
            <a:headEnd/>
            <a:tailEnd/>
          </a:ln>
        </p:spPr>
        <p:txBody>
          <a:bodyPr anchor="b"/>
          <a:lstStyle/>
          <a:p>
            <a:r>
              <a:rPr lang="en-US" sz="6000" i="1" dirty="0" smtClean="0">
                <a:solidFill>
                  <a:srgbClr val="000066"/>
                </a:solidFill>
              </a:rPr>
              <a:t>Virtual </a:t>
            </a:r>
            <a:r>
              <a:rPr lang="en-US" sz="6000" dirty="0" smtClean="0">
                <a:solidFill>
                  <a:srgbClr val="000066"/>
                </a:solidFill>
              </a:rPr>
              <a:t>Meetings</a:t>
            </a:r>
            <a:endParaRPr lang="en-US" sz="6000" dirty="0">
              <a:solidFill>
                <a:srgbClr val="000066"/>
              </a:solidFill>
            </a:endParaRPr>
          </a:p>
        </p:txBody>
      </p:sp>
      <p:pic>
        <p:nvPicPr>
          <p:cNvPr id="68613" name="Picture 10" descr="bookpix"/>
          <p:cNvPicPr>
            <a:picLocks noChangeAspect="1" noChangeArrowheads="1"/>
          </p:cNvPicPr>
          <p:nvPr/>
        </p:nvPicPr>
        <p:blipFill>
          <a:blip r:embed="rId2" cstate="print"/>
          <a:srcRect/>
          <a:stretch>
            <a:fillRect/>
          </a:stretch>
        </p:blipFill>
        <p:spPr bwMode="auto">
          <a:xfrm>
            <a:off x="6858000" y="3700463"/>
            <a:ext cx="1554163" cy="2378075"/>
          </a:xfrm>
          <a:prstGeom prst="rect">
            <a:avLst/>
          </a:prstGeom>
          <a:noFill/>
          <a:ln w="6350">
            <a:solidFill>
              <a:srgbClr val="000000"/>
            </a:solidFill>
            <a:miter lim="800000"/>
            <a:headEnd/>
            <a:tailEnd/>
          </a:ln>
        </p:spPr>
      </p:pic>
      <p:pic>
        <p:nvPicPr>
          <p:cNvPr id="68614" name="Picture 11" descr="cover"/>
          <p:cNvPicPr>
            <a:picLocks noChangeAspect="1" noChangeArrowheads="1"/>
          </p:cNvPicPr>
          <p:nvPr/>
        </p:nvPicPr>
        <p:blipFill>
          <a:blip r:embed="rId3" cstate="print"/>
          <a:srcRect/>
          <a:stretch>
            <a:fillRect/>
          </a:stretch>
        </p:blipFill>
        <p:spPr bwMode="auto">
          <a:xfrm>
            <a:off x="879475" y="3700463"/>
            <a:ext cx="1635125" cy="2514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Session #1 Feedback</a:t>
            </a:r>
          </a:p>
        </p:txBody>
      </p:sp>
      <p:graphicFrame>
        <p:nvGraphicFramePr>
          <p:cNvPr id="6" name="Content Placeholder 5"/>
          <p:cNvGraphicFramePr>
            <a:graphicFrameLocks noGrp="1"/>
          </p:cNvGraphicFramePr>
          <p:nvPr>
            <p:ph idx="1"/>
          </p:nvPr>
        </p:nvGraphicFramePr>
        <p:xfrm>
          <a:off x="762000" y="1066800"/>
          <a:ext cx="7772400" cy="5191760"/>
        </p:xfrm>
        <a:graphic>
          <a:graphicData uri="http://schemas.openxmlformats.org/drawingml/2006/table">
            <a:tbl>
              <a:tblPr firstRow="1" bandRow="1">
                <a:tableStyleId>{5C22544A-7EE6-4342-B048-85BDC9FD1C3A}</a:tableStyleId>
              </a:tblPr>
              <a:tblGrid>
                <a:gridCol w="3886200"/>
                <a:gridCol w="3886200"/>
              </a:tblGrid>
              <a:tr h="370840">
                <a:tc>
                  <a:txBody>
                    <a:bodyPr/>
                    <a:lstStyle/>
                    <a:p>
                      <a:pPr algn="ctr"/>
                      <a:r>
                        <a:rPr lang="en-US" dirty="0" smtClean="0"/>
                        <a:t>Things</a:t>
                      </a:r>
                      <a:r>
                        <a:rPr lang="en-US" baseline="0" dirty="0" smtClean="0"/>
                        <a:t> I Liked About the Session</a:t>
                      </a:r>
                      <a:endParaRPr lang="en-US" dirty="0"/>
                    </a:p>
                  </a:txBody>
                  <a:tcPr/>
                </a:tc>
                <a:tc>
                  <a:txBody>
                    <a:bodyPr/>
                    <a:lstStyle/>
                    <a:p>
                      <a:pPr algn="ctr"/>
                      <a:r>
                        <a:rPr lang="en-US" dirty="0" smtClean="0"/>
                        <a:t>Things to Make it Better</a:t>
                      </a:r>
                      <a:endParaRPr lang="en-US" dirty="0"/>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bl>
          </a:graphicData>
        </a:graphic>
      </p:graphicFrame>
      <p:sp>
        <p:nvSpPr>
          <p:cNvPr id="69682" name="Footer Placeholder 3"/>
          <p:cNvSpPr>
            <a:spLocks noGrp="1"/>
          </p:cNvSpPr>
          <p:nvPr>
            <p:ph type="ftr" sz="quarter" idx="10"/>
          </p:nvPr>
        </p:nvSpPr>
        <p:spPr>
          <a:noFill/>
        </p:spPr>
        <p:txBody>
          <a:bodyPr/>
          <a:lstStyle/>
          <a:p>
            <a:r>
              <a:rPr lang="en-US" altLang="en-US" smtClean="0"/>
              <a:t>© 2009 Leadership Strategies, Inc. Duplication prohibited without prior written consent of Leadership Strategies, Inc.</a:t>
            </a:r>
          </a:p>
        </p:txBody>
      </p:sp>
      <p:sp>
        <p:nvSpPr>
          <p:cNvPr id="69683" name="Slide Number Placeholder 4"/>
          <p:cNvSpPr>
            <a:spLocks noGrp="1"/>
          </p:cNvSpPr>
          <p:nvPr>
            <p:ph type="sldNum" sz="quarter" idx="11"/>
          </p:nvPr>
        </p:nvSpPr>
        <p:spPr>
          <a:noFill/>
        </p:spPr>
        <p:txBody>
          <a:bodyPr/>
          <a:lstStyle/>
          <a:p>
            <a:fld id="{036CA86F-C1FB-4F8B-AF51-F96EF59EDD2F}" type="slidenum">
              <a:rPr lang="en-US" altLang="en-US" smtClean="0"/>
              <a:pPr/>
              <a:t>63</a:t>
            </a:fld>
            <a:endParaRPr lang="en-US" altLang="en-US" smtClean="0">
              <a:latin typeface="HelveticaNeue MediumExt" charset="0"/>
            </a:endParaRPr>
          </a:p>
        </p:txBody>
      </p:sp>
    </p:spTree>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70659" name="Slide Number Placeholder 4"/>
          <p:cNvSpPr>
            <a:spLocks noGrp="1"/>
          </p:cNvSpPr>
          <p:nvPr>
            <p:ph type="sldNum" sz="quarter" idx="11"/>
          </p:nvPr>
        </p:nvSpPr>
        <p:spPr>
          <a:noFill/>
        </p:spPr>
        <p:txBody>
          <a:bodyPr/>
          <a:lstStyle/>
          <a:p>
            <a:fld id="{E6AD08F8-C477-40FF-ABF7-F0BD6B5ADFC7}" type="slidenum">
              <a:rPr lang="en-US" altLang="en-US" smtClean="0"/>
              <a:pPr/>
              <a:t>64</a:t>
            </a:fld>
            <a:endParaRPr lang="en-US" altLang="en-US" smtClean="0">
              <a:latin typeface="HelveticaNeue MediumExt" charset="0"/>
            </a:endParaRPr>
          </a:p>
        </p:txBody>
      </p:sp>
      <p:sp>
        <p:nvSpPr>
          <p:cNvPr id="70660" name="Rectangle 2"/>
          <p:cNvSpPr>
            <a:spLocks noGrp="1" noChangeArrowheads="1"/>
          </p:cNvSpPr>
          <p:nvPr>
            <p:ph type="title"/>
          </p:nvPr>
        </p:nvSpPr>
        <p:spPr/>
        <p:txBody>
          <a:bodyPr/>
          <a:lstStyle/>
          <a:p>
            <a:r>
              <a:rPr lang="en-US" smtClean="0"/>
              <a:t> Thank You &amp; Next Session</a:t>
            </a:r>
          </a:p>
        </p:txBody>
      </p:sp>
      <p:sp>
        <p:nvSpPr>
          <p:cNvPr id="70661" name="Rectangle 3"/>
          <p:cNvSpPr>
            <a:spLocks noGrp="1" noChangeArrowheads="1"/>
          </p:cNvSpPr>
          <p:nvPr>
            <p:ph type="body" idx="1"/>
          </p:nvPr>
        </p:nvSpPr>
        <p:spPr>
          <a:xfrm>
            <a:off x="609600" y="1066800"/>
            <a:ext cx="8458200" cy="4572000"/>
          </a:xfrm>
        </p:spPr>
        <p:txBody>
          <a:bodyPr/>
          <a:lstStyle/>
          <a:p>
            <a:pPr marL="609600" indent="-609600">
              <a:spcBef>
                <a:spcPct val="30000"/>
              </a:spcBef>
            </a:pPr>
            <a:r>
              <a:rPr lang="en-US" smtClean="0"/>
              <a:t>Thank you for your time and participation</a:t>
            </a:r>
          </a:p>
          <a:p>
            <a:pPr marL="609600" indent="-609600">
              <a:spcBef>
                <a:spcPct val="30000"/>
              </a:spcBef>
            </a:pPr>
            <a:r>
              <a:rPr lang="en-US" smtClean="0"/>
              <a:t>Assignments:</a:t>
            </a:r>
          </a:p>
          <a:p>
            <a:pPr marL="1009650" lvl="1" indent="-609600">
              <a:spcBef>
                <a:spcPct val="30000"/>
              </a:spcBef>
            </a:pPr>
            <a:r>
              <a:rPr lang="en-US" smtClean="0"/>
              <a:t>Prepare a Meeting Right for your organization to be shared during Session II</a:t>
            </a:r>
          </a:p>
          <a:p>
            <a:pPr marL="1009650" lvl="1" indent="-609600">
              <a:spcBef>
                <a:spcPct val="30000"/>
              </a:spcBef>
            </a:pPr>
            <a:r>
              <a:rPr lang="en-US" smtClean="0"/>
              <a:t>Ensure you have updated your e-Biz card</a:t>
            </a:r>
          </a:p>
          <a:p>
            <a:pPr marL="1009650" lvl="1" indent="-609600">
              <a:spcBef>
                <a:spcPct val="30000"/>
              </a:spcBef>
            </a:pPr>
            <a:r>
              <a:rPr lang="en-US" smtClean="0"/>
              <a:t>Download your workbook</a:t>
            </a:r>
          </a:p>
          <a:p>
            <a:pPr marL="609600" indent="-609600">
              <a:spcBef>
                <a:spcPct val="30000"/>
              </a:spcBef>
            </a:pPr>
            <a:r>
              <a:rPr lang="en-US" smtClean="0"/>
              <a:t>Next session</a:t>
            </a:r>
          </a:p>
          <a:p>
            <a:pPr marL="1009650" lvl="1" indent="-609600">
              <a:spcBef>
                <a:spcPct val="30000"/>
              </a:spcBef>
            </a:pPr>
            <a:r>
              <a:rPr lang="en-US" smtClean="0"/>
              <a:t>Date: _______ Time: __________</a:t>
            </a: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381000" y="1905000"/>
            <a:ext cx="8534400" cy="1143000"/>
          </a:xfrm>
        </p:spPr>
        <p:txBody>
          <a:bodyPr/>
          <a:lstStyle/>
          <a:p>
            <a:pPr eaLnBrk="1" hangingPunct="1"/>
            <a:r>
              <a:rPr lang="en-US" sz="4800" i="1" smtClean="0">
                <a:solidFill>
                  <a:srgbClr val="99CC00"/>
                </a:solidFill>
              </a:rPr>
              <a:t>See You Next Session!</a:t>
            </a:r>
          </a:p>
        </p:txBody>
      </p:sp>
      <p:sp>
        <p:nvSpPr>
          <p:cNvPr id="71683" name="Text Box 3"/>
          <p:cNvSpPr txBox="1">
            <a:spLocks noChangeArrowheads="1"/>
          </p:cNvSpPr>
          <p:nvPr/>
        </p:nvSpPr>
        <p:spPr bwMode="auto">
          <a:xfrm>
            <a:off x="3521075" y="3944938"/>
            <a:ext cx="2249488" cy="1236662"/>
          </a:xfrm>
          <a:prstGeom prst="rect">
            <a:avLst/>
          </a:prstGeom>
          <a:noFill/>
          <a:ln w="9525" algn="ctr">
            <a:noFill/>
            <a:miter lim="800000"/>
            <a:headEnd/>
            <a:tailEnd/>
          </a:ln>
        </p:spPr>
        <p:txBody>
          <a:bodyPr wrap="none" anchor="b">
            <a:spAutoFit/>
          </a:bodyPr>
          <a:lstStyle/>
          <a:p>
            <a:pPr>
              <a:lnSpc>
                <a:spcPct val="110000"/>
              </a:lnSpc>
              <a:spcBef>
                <a:spcPct val="20000"/>
              </a:spcBef>
            </a:pPr>
            <a:r>
              <a:rPr lang="en-US">
                <a:solidFill>
                  <a:srgbClr val="000066"/>
                </a:solidFill>
              </a:rPr>
              <a:t>Richard Smith</a:t>
            </a:r>
            <a:br>
              <a:rPr lang="en-US">
                <a:solidFill>
                  <a:srgbClr val="000066"/>
                </a:solidFill>
              </a:rPr>
            </a:br>
            <a:r>
              <a:rPr lang="en-US" sz="1400">
                <a:solidFill>
                  <a:srgbClr val="000066"/>
                </a:solidFill>
              </a:rPr>
              <a:t>Principal </a:t>
            </a:r>
          </a:p>
          <a:p>
            <a:pPr>
              <a:lnSpc>
                <a:spcPct val="110000"/>
              </a:lnSpc>
              <a:spcBef>
                <a:spcPct val="20000"/>
              </a:spcBef>
            </a:pPr>
            <a:r>
              <a:rPr lang="en-US" sz="1400">
                <a:solidFill>
                  <a:srgbClr val="000066"/>
                </a:solidFill>
              </a:rPr>
              <a:t>Leadership Strategies</a:t>
            </a:r>
            <a:r>
              <a:rPr lang="en-US">
                <a:solidFill>
                  <a:srgbClr val="000066"/>
                </a:solidFill>
              </a:rPr>
              <a:t/>
            </a:r>
            <a:br>
              <a:rPr lang="en-US">
                <a:solidFill>
                  <a:srgbClr val="000066"/>
                </a:solidFill>
              </a:rPr>
            </a:br>
            <a:endParaRPr lang="en-US" sz="1400" i="1">
              <a:solidFill>
                <a:srgbClr val="000066"/>
              </a:solidFill>
            </a:endParaRPr>
          </a:p>
        </p:txBody>
      </p:sp>
      <p:sp>
        <p:nvSpPr>
          <p:cNvPr id="71684" name="Rectangle 7"/>
          <p:cNvSpPr>
            <a:spLocks noChangeArrowheads="1"/>
          </p:cNvSpPr>
          <p:nvPr/>
        </p:nvSpPr>
        <p:spPr bwMode="auto">
          <a:xfrm>
            <a:off x="838200" y="914400"/>
            <a:ext cx="7772400" cy="1143000"/>
          </a:xfrm>
          <a:prstGeom prst="rect">
            <a:avLst/>
          </a:prstGeom>
          <a:noFill/>
          <a:ln w="9525">
            <a:noFill/>
            <a:miter lim="800000"/>
            <a:headEnd/>
            <a:tailEnd/>
          </a:ln>
        </p:spPr>
        <p:txBody>
          <a:bodyPr anchor="b"/>
          <a:lstStyle/>
          <a:p>
            <a:r>
              <a:rPr lang="en-US" sz="6000" i="1" dirty="0" smtClean="0">
                <a:solidFill>
                  <a:srgbClr val="000066"/>
                </a:solidFill>
              </a:rPr>
              <a:t>Virtual </a:t>
            </a:r>
            <a:r>
              <a:rPr lang="en-US" sz="6000" dirty="0" smtClean="0">
                <a:solidFill>
                  <a:srgbClr val="000066"/>
                </a:solidFill>
              </a:rPr>
              <a:t>Meetings</a:t>
            </a:r>
            <a:endParaRPr lang="en-US" sz="6000" dirty="0">
              <a:solidFill>
                <a:srgbClr val="000066"/>
              </a:solidFill>
            </a:endParaRPr>
          </a:p>
        </p:txBody>
      </p:sp>
      <p:pic>
        <p:nvPicPr>
          <p:cNvPr id="71685" name="Picture 10" descr="bookpix"/>
          <p:cNvPicPr>
            <a:picLocks noChangeAspect="1" noChangeArrowheads="1"/>
          </p:cNvPicPr>
          <p:nvPr/>
        </p:nvPicPr>
        <p:blipFill>
          <a:blip r:embed="rId3" cstate="print"/>
          <a:srcRect/>
          <a:stretch>
            <a:fillRect/>
          </a:stretch>
        </p:blipFill>
        <p:spPr bwMode="auto">
          <a:xfrm>
            <a:off x="6858000" y="3700463"/>
            <a:ext cx="1554163" cy="2378075"/>
          </a:xfrm>
          <a:prstGeom prst="rect">
            <a:avLst/>
          </a:prstGeom>
          <a:noFill/>
          <a:ln w="6350">
            <a:solidFill>
              <a:srgbClr val="000000"/>
            </a:solidFill>
            <a:miter lim="800000"/>
            <a:headEnd/>
            <a:tailEnd/>
          </a:ln>
        </p:spPr>
      </p:pic>
      <p:pic>
        <p:nvPicPr>
          <p:cNvPr id="71686" name="Picture 11" descr="cover"/>
          <p:cNvPicPr>
            <a:picLocks noChangeAspect="1" noChangeArrowheads="1"/>
          </p:cNvPicPr>
          <p:nvPr/>
        </p:nvPicPr>
        <p:blipFill>
          <a:blip r:embed="rId4" cstate="print"/>
          <a:srcRect/>
          <a:stretch>
            <a:fillRect/>
          </a:stretch>
        </p:blipFill>
        <p:spPr bwMode="auto">
          <a:xfrm>
            <a:off x="879475" y="3700463"/>
            <a:ext cx="1635125" cy="2514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72707" name="Slide Number Placeholder 4"/>
          <p:cNvSpPr>
            <a:spLocks noGrp="1"/>
          </p:cNvSpPr>
          <p:nvPr>
            <p:ph type="sldNum" sz="quarter" idx="11"/>
          </p:nvPr>
        </p:nvSpPr>
        <p:spPr>
          <a:noFill/>
        </p:spPr>
        <p:txBody>
          <a:bodyPr/>
          <a:lstStyle/>
          <a:p>
            <a:fld id="{EB54230C-ECBE-449A-BD60-7F56A069218A}" type="slidenum">
              <a:rPr lang="en-US" altLang="en-US" smtClean="0"/>
              <a:pPr/>
              <a:t>66</a:t>
            </a:fld>
            <a:endParaRPr lang="en-US" altLang="en-US" smtClean="0">
              <a:latin typeface="HelveticaNeue MediumExt" charset="0"/>
            </a:endParaRPr>
          </a:p>
        </p:txBody>
      </p:sp>
      <p:sp>
        <p:nvSpPr>
          <p:cNvPr id="72708" name="Rectangle 2"/>
          <p:cNvSpPr>
            <a:spLocks noGrp="1" noChangeArrowheads="1"/>
          </p:cNvSpPr>
          <p:nvPr>
            <p:ph type="title"/>
          </p:nvPr>
        </p:nvSpPr>
        <p:spPr/>
        <p:txBody>
          <a:bodyPr/>
          <a:lstStyle/>
          <a:p>
            <a:pPr eaLnBrk="1" hangingPunct="1"/>
            <a:r>
              <a:rPr lang="en-US" smtClean="0"/>
              <a:t>Questions </a:t>
            </a:r>
          </a:p>
        </p:txBody>
      </p:sp>
      <p:sp>
        <p:nvSpPr>
          <p:cNvPr id="72709" name="Rectangle 3"/>
          <p:cNvSpPr>
            <a:spLocks noGrp="1" noChangeArrowheads="1"/>
          </p:cNvSpPr>
          <p:nvPr>
            <p:ph type="body" idx="1"/>
          </p:nvPr>
        </p:nvSpPr>
        <p:spPr>
          <a:xfrm>
            <a:off x="762000" y="1371600"/>
            <a:ext cx="7772400" cy="5181600"/>
          </a:xfrm>
        </p:spPr>
        <p:txBody>
          <a:bodyPr/>
          <a:lstStyle/>
          <a:p>
            <a:pPr eaLnBrk="1" hangingPunct="1"/>
            <a:r>
              <a:rPr lang="en-US" smtClean="0"/>
              <a:t>Time for Questions</a:t>
            </a:r>
          </a:p>
        </p:txBody>
      </p:sp>
      <p:sp>
        <p:nvSpPr>
          <p:cNvPr id="72710" name="Text Box 4"/>
          <p:cNvSpPr txBox="1">
            <a:spLocks noChangeArrowheads="1"/>
          </p:cNvSpPr>
          <p:nvPr/>
        </p:nvSpPr>
        <p:spPr bwMode="auto">
          <a:xfrm>
            <a:off x="3581400" y="1447800"/>
            <a:ext cx="1949450" cy="3786188"/>
          </a:xfrm>
          <a:prstGeom prst="rect">
            <a:avLst/>
          </a:prstGeom>
          <a:noFill/>
          <a:ln w="9525">
            <a:noFill/>
            <a:miter lim="800000"/>
            <a:headEnd/>
            <a:tailEnd/>
          </a:ln>
        </p:spPr>
        <p:txBody>
          <a:bodyPr wrap="none">
            <a:spAutoFit/>
          </a:bodyPr>
          <a:lstStyle/>
          <a:p>
            <a:r>
              <a:rPr lang="en-US" sz="24000" b="0">
                <a:solidFill>
                  <a:srgbClr val="99CC00"/>
                </a:solidFill>
                <a:latin typeface="Arial Rounded MT Bold" pitchFamily="34" charset="0"/>
              </a:rPr>
              <a:t>?</a:t>
            </a:r>
            <a:endParaRPr lang="en-US" sz="20000" b="0">
              <a:solidFill>
                <a:srgbClr val="99CC00"/>
              </a:solidFill>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17411" name="Slide Number Placeholder 4"/>
          <p:cNvSpPr>
            <a:spLocks noGrp="1"/>
          </p:cNvSpPr>
          <p:nvPr>
            <p:ph type="sldNum" sz="quarter" idx="11"/>
          </p:nvPr>
        </p:nvSpPr>
        <p:spPr>
          <a:noFill/>
        </p:spPr>
        <p:txBody>
          <a:bodyPr/>
          <a:lstStyle/>
          <a:p>
            <a:fld id="{3396B5A5-5C06-4834-9942-E47DBE0A4788}" type="slidenum">
              <a:rPr lang="en-US" altLang="en-US" smtClean="0"/>
              <a:pPr/>
              <a:t>7</a:t>
            </a:fld>
            <a:endParaRPr lang="en-US" altLang="en-US" smtClean="0">
              <a:latin typeface="HelveticaNeue MediumExt" charset="0"/>
            </a:endParaRPr>
          </a:p>
        </p:txBody>
      </p:sp>
      <p:sp>
        <p:nvSpPr>
          <p:cNvPr id="17412" name="Rectangle 2"/>
          <p:cNvSpPr>
            <a:spLocks noGrp="1" noChangeArrowheads="1"/>
          </p:cNvSpPr>
          <p:nvPr>
            <p:ph type="title"/>
          </p:nvPr>
        </p:nvSpPr>
        <p:spPr/>
        <p:txBody>
          <a:bodyPr/>
          <a:lstStyle/>
          <a:p>
            <a:pPr eaLnBrk="1" hangingPunct="1"/>
            <a:r>
              <a:rPr lang="en-US" smtClean="0"/>
              <a:t>A4. Handling Questions</a:t>
            </a:r>
          </a:p>
        </p:txBody>
      </p:sp>
      <p:sp>
        <p:nvSpPr>
          <p:cNvPr id="17413" name="Text Box 4"/>
          <p:cNvSpPr>
            <a:spLocks noGrp="1" noChangeArrowheads="1"/>
          </p:cNvSpPr>
          <p:nvPr>
            <p:ph type="body" idx="1"/>
          </p:nvPr>
        </p:nvSpPr>
        <p:spPr>
          <a:noFill/>
        </p:spPr>
        <p:txBody>
          <a:bodyPr/>
          <a:lstStyle/>
          <a:p>
            <a:pPr marL="463550" indent="-463550" eaLnBrk="1" hangingPunct="1"/>
            <a:r>
              <a:rPr lang="en-US" sz="3000" dirty="0" smtClean="0"/>
              <a:t>If you have a question, type it into the Question Panel or “raise your hand” to let us know (avoid using Feedback to note questions).</a:t>
            </a:r>
          </a:p>
          <a:p>
            <a:pPr marL="463550" indent="-463550" eaLnBrk="1" hangingPunct="1"/>
            <a:r>
              <a:rPr lang="en-US" sz="3000" dirty="0" smtClean="0"/>
              <a:t>Out of respect for everyone’s time, we will get to as many questions as time allows.</a:t>
            </a:r>
          </a:p>
          <a:p>
            <a:pPr marL="463550" indent="-463550" eaLnBrk="1" hangingPunct="1"/>
            <a:r>
              <a:rPr lang="en-US" sz="3000" dirty="0" smtClean="0"/>
              <a:t>From time to time, </a:t>
            </a:r>
            <a:r>
              <a:rPr lang="en-US" sz="3000" u="sng" dirty="0" smtClean="0"/>
              <a:t>we</a:t>
            </a:r>
            <a:r>
              <a:rPr lang="en-US" sz="3000" dirty="0" smtClean="0"/>
              <a:t> will ask </a:t>
            </a:r>
            <a:r>
              <a:rPr lang="en-US" sz="3000" u="sng" dirty="0" smtClean="0"/>
              <a:t>you</a:t>
            </a:r>
            <a:r>
              <a:rPr lang="en-US" sz="3000" dirty="0" smtClean="0"/>
              <a:t> a question, using the Polling feature.  You will have about 20-30 seconds to respond and we will show you the results.</a:t>
            </a:r>
          </a:p>
        </p:txBody>
      </p:sp>
      <p:sp>
        <p:nvSpPr>
          <p:cNvPr id="17414" name="Text Box 5"/>
          <p:cNvSpPr txBox="1">
            <a:spLocks noChangeArrowheads="1"/>
          </p:cNvSpPr>
          <p:nvPr/>
        </p:nvSpPr>
        <p:spPr bwMode="auto">
          <a:xfrm>
            <a:off x="8696325" y="4495800"/>
            <a:ext cx="285750" cy="457200"/>
          </a:xfrm>
          <a:prstGeom prst="rect">
            <a:avLst/>
          </a:prstGeom>
          <a:noFill/>
          <a:ln w="9525" algn="ctr">
            <a:noFill/>
            <a:miter lim="800000"/>
            <a:headEnd/>
            <a:tailEnd/>
          </a:ln>
        </p:spPr>
        <p:txBody>
          <a:bodyPr wrap="none" anchor="b">
            <a:spAutoFit/>
          </a:bodyPr>
          <a:lstStyle/>
          <a:p>
            <a:r>
              <a:rPr lang="en-US">
                <a:solidFill>
                  <a:srgbClr val="CCCCFF"/>
                </a:solidFill>
              </a:rPr>
              <a:t>-</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pPr algn="ctr"/>
            <a:r>
              <a:rPr lang="en-US" altLang="en-US" smtClean="0"/>
              <a:t>© 2009 Leadership Strategies, Inc. Duplication prohibited without prior written consent of Leadership Strategies, Inc.</a:t>
            </a:r>
          </a:p>
        </p:txBody>
      </p:sp>
      <p:sp>
        <p:nvSpPr>
          <p:cNvPr id="18435" name="Slide Number Placeholder 4"/>
          <p:cNvSpPr>
            <a:spLocks noGrp="1"/>
          </p:cNvSpPr>
          <p:nvPr>
            <p:ph type="sldNum" sz="quarter" idx="11"/>
          </p:nvPr>
        </p:nvSpPr>
        <p:spPr>
          <a:noFill/>
        </p:spPr>
        <p:txBody>
          <a:bodyPr/>
          <a:lstStyle/>
          <a:p>
            <a:fld id="{9C3288D0-84F8-4DB5-940D-7AF47AB6A901}" type="slidenum">
              <a:rPr lang="en-US" altLang="en-US" smtClean="0"/>
              <a:pPr/>
              <a:t>8</a:t>
            </a:fld>
            <a:endParaRPr lang="en-US" altLang="en-US" smtClean="0">
              <a:latin typeface="HelveticaNeue MediumExt" charset="0"/>
            </a:endParaRPr>
          </a:p>
        </p:txBody>
      </p:sp>
      <p:sp>
        <p:nvSpPr>
          <p:cNvPr id="18436" name="Rectangle 2"/>
          <p:cNvSpPr>
            <a:spLocks noGrp="1" noChangeArrowheads="1"/>
          </p:cNvSpPr>
          <p:nvPr>
            <p:ph type="title"/>
          </p:nvPr>
        </p:nvSpPr>
        <p:spPr>
          <a:xfrm>
            <a:off x="1066800" y="-152400"/>
            <a:ext cx="7993063" cy="1143000"/>
          </a:xfrm>
        </p:spPr>
        <p:txBody>
          <a:bodyPr/>
          <a:lstStyle/>
          <a:p>
            <a:pPr eaLnBrk="1" hangingPunct="1"/>
            <a:r>
              <a:rPr lang="en-US" sz="3600" dirty="0" smtClean="0"/>
              <a:t>A5. Typical Problems with </a:t>
            </a:r>
            <a:r>
              <a:rPr lang="en-US" sz="3600" dirty="0" err="1" smtClean="0"/>
              <a:t>eMeetings</a:t>
            </a:r>
            <a:endParaRPr lang="en-US" sz="3600" dirty="0" smtClean="0"/>
          </a:p>
        </p:txBody>
      </p:sp>
      <p:sp>
        <p:nvSpPr>
          <p:cNvPr id="18437" name="Rectangle 3"/>
          <p:cNvSpPr>
            <a:spLocks noGrp="1" noChangeArrowheads="1"/>
          </p:cNvSpPr>
          <p:nvPr>
            <p:ph type="body" idx="1"/>
          </p:nvPr>
        </p:nvSpPr>
        <p:spPr>
          <a:xfrm>
            <a:off x="838200" y="1371600"/>
            <a:ext cx="7772400" cy="4876800"/>
          </a:xfrm>
        </p:spPr>
        <p:txBody>
          <a:bodyPr/>
          <a:lstStyle/>
          <a:p>
            <a:pPr eaLnBrk="1" hangingPunct="1"/>
            <a:r>
              <a:rPr lang="en-US" dirty="0" smtClean="0"/>
              <a:t>Consider the virtual </a:t>
            </a:r>
            <a:r>
              <a:rPr lang="en-US" dirty="0"/>
              <a:t>m</a:t>
            </a:r>
            <a:r>
              <a:rPr lang="en-US" dirty="0" smtClean="0"/>
              <a:t>eetings (or other meetings) you attended in the last 30 days.  What were some of the problems you noticed?</a:t>
            </a:r>
          </a:p>
        </p:txBody>
      </p:sp>
      <p:sp>
        <p:nvSpPr>
          <p:cNvPr id="18438" name="Rectangle 4"/>
          <p:cNvSpPr>
            <a:spLocks noChangeArrowheads="1"/>
          </p:cNvSpPr>
          <p:nvPr/>
        </p:nvSpPr>
        <p:spPr bwMode="auto">
          <a:xfrm>
            <a:off x="1828800" y="2076450"/>
            <a:ext cx="9144000" cy="0"/>
          </a:xfrm>
          <a:prstGeom prst="rect">
            <a:avLst/>
          </a:prstGeom>
          <a:noFill/>
          <a:ln w="9525">
            <a:noFill/>
            <a:miter lim="800000"/>
            <a:headEnd/>
            <a:tailEnd/>
          </a:ln>
        </p:spPr>
        <p:txBody>
          <a:bodyPr>
            <a:spAutoFit/>
          </a:bodyPr>
          <a:lstStyle/>
          <a:p>
            <a:endParaRPr lang="en-US"/>
          </a:p>
        </p:txBody>
      </p:sp>
      <p:sp>
        <p:nvSpPr>
          <p:cNvPr id="18439" name="Text Box 5"/>
          <p:cNvSpPr txBox="1">
            <a:spLocks noChangeArrowheads="1"/>
          </p:cNvSpPr>
          <p:nvPr/>
        </p:nvSpPr>
        <p:spPr bwMode="auto">
          <a:xfrm>
            <a:off x="3436938" y="2803525"/>
            <a:ext cx="1597025" cy="3140075"/>
          </a:xfrm>
          <a:prstGeom prst="rect">
            <a:avLst/>
          </a:prstGeom>
          <a:noFill/>
          <a:ln w="9525">
            <a:noFill/>
            <a:miter lim="800000"/>
            <a:headEnd/>
            <a:tailEnd/>
          </a:ln>
        </p:spPr>
        <p:txBody>
          <a:bodyPr wrap="none">
            <a:spAutoFit/>
          </a:bodyPr>
          <a:lstStyle/>
          <a:p>
            <a:r>
              <a:rPr lang="en-US" sz="20000" b="0" dirty="0">
                <a:solidFill>
                  <a:srgbClr val="99CC00"/>
                </a:solidFill>
                <a:latin typeface="Arial Rounded MT Bold" pitchFamily="34" charset="0"/>
              </a:rPr>
              <a:t>?</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altLang="en-US" smtClean="0"/>
              <a:t>Duplication prohibited without prior written consent of Leadership Strategies, Inc. Copyright 2009 Leadership Strategies, Inc.</a:t>
            </a:r>
          </a:p>
        </p:txBody>
      </p:sp>
      <p:sp>
        <p:nvSpPr>
          <p:cNvPr id="25603" name="Slide Number Placeholder 4"/>
          <p:cNvSpPr>
            <a:spLocks noGrp="1"/>
          </p:cNvSpPr>
          <p:nvPr>
            <p:ph type="sldNum" sz="quarter" idx="11"/>
          </p:nvPr>
        </p:nvSpPr>
        <p:spPr>
          <a:noFill/>
        </p:spPr>
        <p:txBody>
          <a:bodyPr/>
          <a:lstStyle/>
          <a:p>
            <a:fld id="{82D5BB5D-19F5-45CA-9FDA-383D23954F6F}" type="slidenum">
              <a:rPr lang="en-US" altLang="en-US" smtClean="0"/>
              <a:pPr/>
              <a:t>9</a:t>
            </a:fld>
            <a:endParaRPr lang="en-US" altLang="en-US" smtClean="0">
              <a:latin typeface="HelveticaNeue MediumExt" charset="0"/>
            </a:endParaRPr>
          </a:p>
        </p:txBody>
      </p:sp>
      <p:sp>
        <p:nvSpPr>
          <p:cNvPr id="25604" name="Rectangle 2"/>
          <p:cNvSpPr>
            <a:spLocks noGrp="1" noChangeArrowheads="1"/>
          </p:cNvSpPr>
          <p:nvPr>
            <p:ph type="title"/>
          </p:nvPr>
        </p:nvSpPr>
        <p:spPr/>
        <p:txBody>
          <a:bodyPr/>
          <a:lstStyle/>
          <a:p>
            <a:pPr eaLnBrk="1" hangingPunct="1"/>
            <a:r>
              <a:rPr lang="en-US" sz="4000" dirty="0" smtClean="0"/>
              <a:t>Poll #1: Typical Problems</a:t>
            </a:r>
          </a:p>
        </p:txBody>
      </p:sp>
      <p:sp>
        <p:nvSpPr>
          <p:cNvPr id="25605" name="Rectangle 3"/>
          <p:cNvSpPr>
            <a:spLocks noGrp="1" noChangeArrowheads="1"/>
          </p:cNvSpPr>
          <p:nvPr>
            <p:ph type="body" idx="1"/>
          </p:nvPr>
        </p:nvSpPr>
        <p:spPr>
          <a:xfrm>
            <a:off x="381000" y="1158875"/>
            <a:ext cx="8229600" cy="1077218"/>
          </a:xfrm>
          <a:solidFill>
            <a:srgbClr val="CCFF33">
              <a:alpha val="25098"/>
            </a:srgbClr>
          </a:solidFill>
        </p:spPr>
        <p:txBody>
          <a:bodyPr>
            <a:spAutoFit/>
          </a:bodyPr>
          <a:lstStyle/>
          <a:p>
            <a:pPr marL="0" indent="0" eaLnBrk="1" hangingPunct="1">
              <a:buFont typeface="Wingdings" pitchFamily="2" charset="2"/>
              <a:buNone/>
            </a:pPr>
            <a:r>
              <a:rPr lang="en-US" dirty="0" smtClean="0"/>
              <a:t>Which of the following problems to you experience in meetings you attend?</a:t>
            </a:r>
          </a:p>
        </p:txBody>
      </p:sp>
      <p:sp>
        <p:nvSpPr>
          <p:cNvPr id="25606" name="Text Box 4"/>
          <p:cNvSpPr txBox="1">
            <a:spLocks noChangeArrowheads="1"/>
          </p:cNvSpPr>
          <p:nvPr/>
        </p:nvSpPr>
        <p:spPr bwMode="auto">
          <a:xfrm>
            <a:off x="8696325" y="5410200"/>
            <a:ext cx="285750" cy="457200"/>
          </a:xfrm>
          <a:prstGeom prst="rect">
            <a:avLst/>
          </a:prstGeom>
          <a:noFill/>
          <a:ln w="9525" algn="ctr">
            <a:noFill/>
            <a:miter lim="800000"/>
            <a:headEnd/>
            <a:tailEnd/>
          </a:ln>
        </p:spPr>
        <p:txBody>
          <a:bodyPr wrap="none" anchor="b">
            <a:spAutoFit/>
          </a:bodyPr>
          <a:lstStyle/>
          <a:p>
            <a:r>
              <a:rPr lang="en-US">
                <a:solidFill>
                  <a:srgbClr val="CCCCFF"/>
                </a:solidFill>
              </a:rPr>
              <a:t>-</a:t>
            </a:r>
          </a:p>
        </p:txBody>
      </p:sp>
      <p:sp>
        <p:nvSpPr>
          <p:cNvPr id="25607" name="Rectangle 5"/>
          <p:cNvSpPr>
            <a:spLocks noChangeArrowheads="1"/>
          </p:cNvSpPr>
          <p:nvPr/>
        </p:nvSpPr>
        <p:spPr bwMode="auto">
          <a:xfrm>
            <a:off x="838200" y="2286000"/>
            <a:ext cx="7772400" cy="5016758"/>
          </a:xfrm>
          <a:prstGeom prst="rect">
            <a:avLst/>
          </a:prstGeom>
          <a:noFill/>
          <a:ln w="9525">
            <a:noFill/>
            <a:miter lim="800000"/>
            <a:headEnd/>
            <a:tailEnd/>
          </a:ln>
        </p:spPr>
        <p:txBody>
          <a:bodyPr>
            <a:spAutoFit/>
          </a:bodyPr>
          <a:lstStyle/>
          <a:p>
            <a:pPr marL="342900" indent="-342900" algn="l">
              <a:spcBef>
                <a:spcPct val="50000"/>
              </a:spcBef>
              <a:buClr>
                <a:srgbClr val="99CC00"/>
              </a:buClr>
              <a:buSzPct val="75000"/>
              <a:buFont typeface="Wingdings" pitchFamily="2" charset="2"/>
              <a:buChar char="n"/>
            </a:pPr>
            <a:r>
              <a:rPr lang="en-US" sz="3200" b="0" dirty="0" smtClean="0">
                <a:solidFill>
                  <a:srgbClr val="000066"/>
                </a:solidFill>
              </a:rPr>
              <a:t>Poor planning</a:t>
            </a:r>
          </a:p>
          <a:p>
            <a:pPr marL="342900" indent="-342900" algn="l">
              <a:spcBef>
                <a:spcPct val="50000"/>
              </a:spcBef>
              <a:buClr>
                <a:srgbClr val="99CC00"/>
              </a:buClr>
              <a:buSzPct val="75000"/>
              <a:buFont typeface="Wingdings" pitchFamily="2" charset="2"/>
              <a:buChar char="n"/>
            </a:pPr>
            <a:r>
              <a:rPr lang="en-US" sz="3200" b="0" dirty="0" smtClean="0">
                <a:solidFill>
                  <a:srgbClr val="000066"/>
                </a:solidFill>
              </a:rPr>
              <a:t>Starts late</a:t>
            </a:r>
          </a:p>
          <a:p>
            <a:pPr marL="342900" indent="-342900" algn="l">
              <a:spcBef>
                <a:spcPct val="50000"/>
              </a:spcBef>
              <a:buClr>
                <a:srgbClr val="99CC00"/>
              </a:buClr>
              <a:buSzPct val="75000"/>
              <a:buFont typeface="Wingdings" pitchFamily="2" charset="2"/>
              <a:buChar char="n"/>
            </a:pPr>
            <a:r>
              <a:rPr lang="en-US" sz="3200" b="0" dirty="0" smtClean="0">
                <a:solidFill>
                  <a:srgbClr val="000066"/>
                </a:solidFill>
              </a:rPr>
              <a:t>Lack of participation</a:t>
            </a:r>
          </a:p>
          <a:p>
            <a:pPr marL="342900" indent="-342900" algn="l">
              <a:spcBef>
                <a:spcPct val="50000"/>
              </a:spcBef>
              <a:buClr>
                <a:srgbClr val="99CC00"/>
              </a:buClr>
              <a:buSzPct val="75000"/>
              <a:buFont typeface="Wingdings" pitchFamily="2" charset="2"/>
              <a:buChar char="n"/>
            </a:pPr>
            <a:r>
              <a:rPr lang="en-US" sz="3200" b="0" dirty="0" smtClean="0">
                <a:solidFill>
                  <a:srgbClr val="000066"/>
                </a:solidFill>
              </a:rPr>
              <a:t>Loses focus</a:t>
            </a:r>
          </a:p>
          <a:p>
            <a:pPr marL="342900" indent="-342900" algn="l">
              <a:spcBef>
                <a:spcPct val="50000"/>
              </a:spcBef>
              <a:buClr>
                <a:srgbClr val="99CC00"/>
              </a:buClr>
              <a:buSzPct val="75000"/>
              <a:buFont typeface="Wingdings" pitchFamily="2" charset="2"/>
              <a:buChar char="n"/>
            </a:pPr>
            <a:r>
              <a:rPr lang="en-US" sz="3200" b="0" dirty="0" smtClean="0">
                <a:solidFill>
                  <a:srgbClr val="000066"/>
                </a:solidFill>
              </a:rPr>
              <a:t>Boring</a:t>
            </a:r>
          </a:p>
          <a:p>
            <a:pPr marL="342900" indent="-342900" algn="l">
              <a:spcBef>
                <a:spcPct val="50000"/>
              </a:spcBef>
              <a:buClr>
                <a:srgbClr val="99CC00"/>
              </a:buClr>
              <a:buSzPct val="75000"/>
              <a:buFont typeface="Wingdings" pitchFamily="2" charset="2"/>
              <a:buChar char="n"/>
            </a:pPr>
            <a:endParaRPr lang="en-US" sz="3200" b="0" dirty="0" smtClean="0">
              <a:solidFill>
                <a:srgbClr val="000066"/>
              </a:solidFill>
            </a:endParaRPr>
          </a:p>
          <a:p>
            <a:pPr marL="342900" indent="-342900" algn="l">
              <a:spcBef>
                <a:spcPct val="50000"/>
              </a:spcBef>
              <a:buClr>
                <a:srgbClr val="99CC00"/>
              </a:buClr>
              <a:buSzPct val="75000"/>
              <a:buFont typeface="Wingdings" pitchFamily="2" charset="2"/>
              <a:buChar char="n"/>
            </a:pPr>
            <a:endParaRPr lang="en-US" sz="3200" b="0" dirty="0">
              <a:solidFill>
                <a:srgbClr val="000066"/>
              </a:solidFill>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LSI Course Powerpoint Template">
  <a:themeElements>
    <a:clrScheme name="LSI Course Powerpoint 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LSI Course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104A73"/>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104A73"/>
            </a:solidFill>
            <a:effectLst/>
            <a:latin typeface="Arial" charset="0"/>
          </a:defRPr>
        </a:defPPr>
      </a:lstStyle>
    </a:lnDef>
  </a:objectDefaults>
  <a:extraClrSchemeLst>
    <a:extraClrScheme>
      <a:clrScheme name="LSI Course Powerpoint 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LSI Course Powerpoint 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LSI Course Powerpoint 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LSI Course Powerpoint 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LSI Course Powerpoint 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LSI Course Powerpoint 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LSI Course Powerpoint 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course</Template>
  <TotalTime>18478</TotalTime>
  <Words>5249</Words>
  <Application>Microsoft Office PowerPoint</Application>
  <PresentationFormat>On-screen Show (4:3)</PresentationFormat>
  <Paragraphs>664</Paragraphs>
  <Slides>66</Slides>
  <Notes>47</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LSI Course Powerpoint Template</vt:lpstr>
      <vt:lpstr>Document</vt:lpstr>
      <vt:lpstr>Facilitating Virtual Meetings Please print / have your workbook for the session</vt:lpstr>
      <vt:lpstr>Virtual Meetings </vt:lpstr>
      <vt:lpstr>I. Getting Started</vt:lpstr>
      <vt:lpstr>A1. Our Webinar Facilitator</vt:lpstr>
      <vt:lpstr>A2. Who is Leadership Strategies?</vt:lpstr>
      <vt:lpstr>A3. Course Objectives</vt:lpstr>
      <vt:lpstr>A4. Handling Questions</vt:lpstr>
      <vt:lpstr>A5. Typical Problems with eMeetings</vt:lpstr>
      <vt:lpstr>Poll #1: Typical Problems</vt:lpstr>
      <vt:lpstr>A5. Typical Problems with eMeetings</vt:lpstr>
      <vt:lpstr>A6. The Meeting Framework </vt:lpstr>
      <vt:lpstr>A7. Meetings Course Agenda</vt:lpstr>
      <vt:lpstr>A8. Today’s Session Agenda</vt:lpstr>
      <vt:lpstr>A9. Ground Rules</vt:lpstr>
      <vt:lpstr>Checkpoint </vt:lpstr>
      <vt:lpstr>Poll #2: Live Meeting Experience</vt:lpstr>
      <vt:lpstr>Live Meeting Introduction</vt:lpstr>
      <vt:lpstr>Live Meeting Feature Intro</vt:lpstr>
      <vt:lpstr>Live Meeting Feature Intro</vt:lpstr>
      <vt:lpstr>Live Meeting Feature Intro</vt:lpstr>
      <vt:lpstr>Live Meeting Feature Intro</vt:lpstr>
      <vt:lpstr>Live Meeting Feature Intro</vt:lpstr>
      <vt:lpstr>Live Meeting Feature Intro</vt:lpstr>
      <vt:lpstr>Live Meeting Feature Intro</vt:lpstr>
      <vt:lpstr>Live Meeting Feature Intro</vt:lpstr>
      <vt:lpstr>Live Meeting Feature Intro</vt:lpstr>
      <vt:lpstr>Questions </vt:lpstr>
      <vt:lpstr>Checkpoint </vt:lpstr>
      <vt:lpstr>B. Masterful eMeetings Vision </vt:lpstr>
      <vt:lpstr>Poll #3: Meetings Time</vt:lpstr>
      <vt:lpstr>B1. Meeting Types</vt:lpstr>
      <vt:lpstr>Meeting Types</vt:lpstr>
      <vt:lpstr>B3. Masterful Meeting Definition </vt:lpstr>
      <vt:lpstr>The Case for Masterful eMeetings</vt:lpstr>
      <vt:lpstr>Questions </vt:lpstr>
      <vt:lpstr>B4. Characteristics of Masterful eMeetings</vt:lpstr>
      <vt:lpstr>B4. Characteristics of Masterful Meetings</vt:lpstr>
      <vt:lpstr>B4. Characteristics of Masterful Meetings</vt:lpstr>
      <vt:lpstr>B4. Characteristics of Masterful Meetings</vt:lpstr>
      <vt:lpstr>B4. Characteristics of Masterful Meetings</vt:lpstr>
      <vt:lpstr>B4. Characteristics of Masterful Meetings</vt:lpstr>
      <vt:lpstr>B6. Rate the Meetings You Attend </vt:lpstr>
      <vt:lpstr>Poll #4: Rate Your Meetings</vt:lpstr>
      <vt:lpstr>Pre-Course Survey</vt:lpstr>
      <vt:lpstr>Questions </vt:lpstr>
      <vt:lpstr>B7. Raising the Bar on Meetings </vt:lpstr>
      <vt:lpstr>The Leadership Team Memo </vt:lpstr>
      <vt:lpstr>The Leadership Team Memo</vt:lpstr>
      <vt:lpstr>Your Meeting Rights! (expanded)</vt:lpstr>
      <vt:lpstr>Sample Meeting Rights! </vt:lpstr>
      <vt:lpstr>Review of Meeting Rights</vt:lpstr>
      <vt:lpstr>Meeting Rights Feedback</vt:lpstr>
      <vt:lpstr>Meeting Rights Feedback</vt:lpstr>
      <vt:lpstr>Meeting Rights Feedback</vt:lpstr>
      <vt:lpstr>Meeting Rights Feedback</vt:lpstr>
      <vt:lpstr>B5. What is the role of Participants?</vt:lpstr>
      <vt:lpstr>B5. What is the role of Participants?</vt:lpstr>
      <vt:lpstr>Poll #5: Meeting Types </vt:lpstr>
      <vt:lpstr>Poll #6: Meeting Types </vt:lpstr>
      <vt:lpstr>Live Meeting Feature Review</vt:lpstr>
      <vt:lpstr>Questions </vt:lpstr>
      <vt:lpstr>Questions &amp; Answers</vt:lpstr>
      <vt:lpstr>Session #1 Feedback</vt:lpstr>
      <vt:lpstr> Thank You &amp; Next Session</vt:lpstr>
      <vt:lpstr>See You Next Session!</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dc:title>
  <dc:creator>Kady Slavin</dc:creator>
  <cp:lastModifiedBy>Richard Smith</cp:lastModifiedBy>
  <cp:revision>617</cp:revision>
  <dcterms:created xsi:type="dcterms:W3CDTF">1999-08-02T16:48:22Z</dcterms:created>
  <dcterms:modified xsi:type="dcterms:W3CDTF">2013-06-30T14:35:27Z</dcterms:modified>
</cp:coreProperties>
</file>