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handoutMasterIdLst>
    <p:handoutMasterId r:id="rId25"/>
  </p:handoutMasterIdLst>
  <p:sldIdLst>
    <p:sldId id="628" r:id="rId2"/>
    <p:sldId id="594" r:id="rId3"/>
    <p:sldId id="604" r:id="rId4"/>
    <p:sldId id="630" r:id="rId5"/>
    <p:sldId id="267" r:id="rId6"/>
    <p:sldId id="620" r:id="rId7"/>
    <p:sldId id="631" r:id="rId8"/>
    <p:sldId id="621" r:id="rId9"/>
    <p:sldId id="623" r:id="rId10"/>
    <p:sldId id="627" r:id="rId11"/>
    <p:sldId id="622" r:id="rId12"/>
    <p:sldId id="624" r:id="rId13"/>
    <p:sldId id="616" r:id="rId14"/>
    <p:sldId id="625" r:id="rId15"/>
    <p:sldId id="617" r:id="rId16"/>
    <p:sldId id="611" r:id="rId17"/>
    <p:sldId id="612" r:id="rId18"/>
    <p:sldId id="618" r:id="rId19"/>
    <p:sldId id="607" r:id="rId20"/>
    <p:sldId id="609" r:id="rId21"/>
    <p:sldId id="610" r:id="rId22"/>
    <p:sldId id="629"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Adelman" initials="DA" lastIdx="14" clrIdx="0">
    <p:extLst>
      <p:ext uri="{19B8F6BF-5375-455C-9EA6-DF929625EA0E}">
        <p15:presenceInfo xmlns:p15="http://schemas.microsoft.com/office/powerpoint/2012/main" userId="S-1-5-21-4000621018-3842134135-1534255045-4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F"/>
    <a:srgbClr val="AFBD22"/>
    <a:srgbClr val="005B8E"/>
    <a:srgbClr val="F26522"/>
    <a:srgbClr val="A0DBE6"/>
    <a:srgbClr val="002C54"/>
    <a:srgbClr val="C9401B"/>
    <a:srgbClr val="FF5223"/>
    <a:srgbClr val="95CC4F"/>
    <a:srgbClr val="90CD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4" autoAdjust="0"/>
    <p:restoredTop sz="81921" autoAdjust="0"/>
  </p:normalViewPr>
  <p:slideViewPr>
    <p:cSldViewPr snapToGrid="0" snapToObjects="1">
      <p:cViewPr varScale="1">
        <p:scale>
          <a:sx n="98" d="100"/>
          <a:sy n="98" d="100"/>
        </p:scale>
        <p:origin x="996" y="84"/>
      </p:cViewPr>
      <p:guideLst>
        <p:guide orient="horz" pos="2166"/>
        <p:guide pos="2880"/>
      </p:guideLst>
    </p:cSldViewPr>
  </p:slideViewPr>
  <p:outlineViewPr>
    <p:cViewPr>
      <p:scale>
        <a:sx n="33" d="100"/>
        <a:sy n="33" d="100"/>
      </p:scale>
      <p:origin x="0" y="-9643"/>
    </p:cViewPr>
  </p:outlineViewPr>
  <p:notesTextViewPr>
    <p:cViewPr>
      <p:scale>
        <a:sx n="100" d="100"/>
        <a:sy n="100" d="100"/>
      </p:scale>
      <p:origin x="0" y="0"/>
    </p:cViewPr>
  </p:notesTextViewPr>
  <p:sorterViewPr>
    <p:cViewPr>
      <p:scale>
        <a:sx n="66" d="100"/>
        <a:sy n="66" d="100"/>
      </p:scale>
      <p:origin x="0" y="-16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6/8/2017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42916367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6/8/2017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4035836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ea typeface="ＭＳ Ｐゴシック" panose="020B0600070205080204" pitchFamily="34" charset="-128"/>
              </a:rPr>
              <a:t>Here is our agenda for the entire course. On this flip chart (Flip Chart 3 w/ agenda for Day One), you will note that I have placed our agenda for the day as well. Before we move on, let</a:t>
            </a:r>
            <a:r>
              <a:rPr lang="ja-JP" altLang="en-US" i="1" dirty="0">
                <a:ea typeface="+mn-ea"/>
              </a:rPr>
              <a:t>’</a:t>
            </a:r>
            <a:r>
              <a:rPr lang="en-US" altLang="en-US" i="1" dirty="0">
                <a:ea typeface="ＭＳ Ｐゴシック" panose="020B0600070205080204" pitchFamily="34" charset="-128"/>
              </a:rPr>
              <a:t>s take a look at your personal objectives and see where you believe we will address the categories in which we have grouped these objectives…..So, (blue) on the category of (poor behavior), where in the agenda do you believe we will cover that? OK, next team…….</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b="1" i="1" u="sng" dirty="0">
                <a:ea typeface="ＭＳ Ｐゴシック" panose="020B0600070205080204" pitchFamily="34" charset="-128"/>
              </a:rPr>
              <a:t>Note: </a:t>
            </a:r>
            <a:r>
              <a:rPr lang="en-US" altLang="en-US" i="1" dirty="0">
                <a:ea typeface="ＭＳ Ｐゴシック" panose="020B0600070205080204" pitchFamily="34" charset="-128"/>
              </a:rPr>
              <a:t>Ensure participants are identifying where their personal objectives will be addressed in the class. If there is an area or areas that are not addressed, guide the group to whether or not to adjust the agenda to meet their needs.</a:t>
            </a:r>
            <a:endParaRPr lang="en-US" altLang="en-US" dirty="0">
              <a:ea typeface="ＭＳ Ｐゴシック" panose="020B0600070205080204" pitchFamily="34" charset="-128"/>
            </a:endParaRPr>
          </a:p>
          <a:p>
            <a:endParaRPr lang="en-GB"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4089901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latin typeface="Times New Roman" pitchFamily="-84" charset="0"/>
              </a:rPr>
              <a:t>For</a:t>
            </a:r>
            <a:r>
              <a:rPr lang="en-US" b="1" i="1" baseline="0" dirty="0">
                <a:latin typeface="Times New Roman" pitchFamily="-84" charset="0"/>
              </a:rPr>
              <a:t> each one, ask, “Did we do it?”</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1328745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latin typeface="Times New Roman" pitchFamily="-84" charset="0"/>
              </a:rPr>
              <a:t>For</a:t>
            </a:r>
            <a:r>
              <a:rPr lang="en-US" b="1" i="1" baseline="0" dirty="0">
                <a:latin typeface="Times New Roman" pitchFamily="-84" charset="0"/>
              </a:rPr>
              <a:t> each one, ask, “Did we do it?”</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2708900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Now that we have reviewed techniques to ensure our classroom training is implemented in our organizations, let’s move on to closing our training sessions…..Who can remember our suggestion for when you know the session is running behind?….Which team can review our best practices around addressing this situation?…..Great…</a:t>
            </a:r>
            <a:endParaRPr lang="en-US" altLang="en-US"/>
          </a:p>
          <a:p>
            <a:r>
              <a:rPr lang="en-US" altLang="en-US" i="1"/>
              <a:t> </a:t>
            </a:r>
            <a:endParaRPr lang="en-US" altLang="en-US"/>
          </a:p>
          <a:p>
            <a:r>
              <a:rPr lang="en-US" altLang="en-US" i="1"/>
              <a:t>NOTE: The key is not to rush through the material – instead, to reduce scope/content and make informed decisions with the group.</a:t>
            </a:r>
            <a:endParaRPr lang="en-US" altLang="en-US"/>
          </a:p>
          <a:p>
            <a:r>
              <a:rPr lang="en-US" altLang="en-US" i="1"/>
              <a:t> </a:t>
            </a:r>
            <a:endParaRPr lang="en-US" altLang="en-US"/>
          </a:p>
          <a:p>
            <a:r>
              <a:rPr lang="en-US" altLang="en-US" i="1"/>
              <a:t>Once we are ready to move to the close, these are the four key points to the closing…. Let’s take a look at each.</a:t>
            </a:r>
            <a:endParaRPr lang="en-US" altLang="en-US"/>
          </a:p>
          <a:p>
            <a:pPr eaLnBrk="1" hangingPunct="1"/>
            <a:endParaRPr lang="en-US" altLang="en-US"/>
          </a:p>
        </p:txBody>
      </p:sp>
      <p:sp>
        <p:nvSpPr>
          <p:cNvPr id="4" name="Slide Number Placeholder 3"/>
          <p:cNvSpPr>
            <a:spLocks noGrp="1"/>
          </p:cNvSpPr>
          <p:nvPr>
            <p:ph type="sldNum" sz="quarter" idx="5"/>
          </p:nvPr>
        </p:nvSpPr>
        <p:spPr/>
        <p:txBody>
          <a:bodyPr/>
          <a:lstStyle/>
          <a:p>
            <a:pPr>
              <a:defRPr/>
            </a:pPr>
            <a:fld id="{7A821006-F384-45E0-9999-3219002193B8}" type="slidenum">
              <a:rPr lang="en-US" smtClean="0"/>
              <a:pPr>
                <a:defRPr/>
              </a:pPr>
              <a:t>12</a:t>
            </a:fld>
            <a:endParaRPr lang="en-US" dirty="0"/>
          </a:p>
        </p:txBody>
      </p:sp>
    </p:spTree>
    <p:extLst>
      <p:ext uri="{BB962C8B-B14F-4D97-AF65-F5344CB8AC3E}">
        <p14:creationId xmlns:p14="http://schemas.microsoft.com/office/powerpoint/2010/main" val="4202617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a:latin typeface="Times New Roman" charset="0"/>
              </a:rPr>
              <a:t>A similar approach is taken with the objectives or key issues they offered during the opening</a:t>
            </a:r>
          </a:p>
          <a:p>
            <a:pPr>
              <a:buFontTx/>
              <a:buChar char="•"/>
            </a:pPr>
            <a:r>
              <a:rPr lang="en-US" dirty="0">
                <a:latin typeface="Times New Roman" charset="0"/>
              </a:rPr>
              <a:t>Ask if it was covered….if so, cross off that category</a:t>
            </a:r>
          </a:p>
          <a:p>
            <a:pPr>
              <a:buFontTx/>
              <a:buChar char="•"/>
            </a:pPr>
            <a:r>
              <a:rPr lang="en-US" dirty="0">
                <a:latin typeface="Times New Roman" charset="0"/>
              </a:rPr>
              <a:t>If not, ask if it needs to be covered now.</a:t>
            </a:r>
          </a:p>
          <a:p>
            <a:pPr lvl="1">
              <a:buFontTx/>
              <a:buChar char="•"/>
            </a:pPr>
            <a:r>
              <a:rPr lang="en-US" dirty="0">
                <a:latin typeface="Times New Roman" charset="0"/>
              </a:rPr>
              <a:t>If not, ask what should be done. Either not important cover now or move to Action List for future</a:t>
            </a:r>
          </a:p>
          <a:p>
            <a:pPr>
              <a:buFontTx/>
              <a:buChar char="•"/>
            </a:pPr>
            <a:r>
              <a:rPr lang="en-US" dirty="0">
                <a:latin typeface="Times New Roman" charset="0"/>
              </a:rPr>
              <a:t>The key is that it demonstrates to the participants that what they thought was important was both noted and addressed</a:t>
            </a:r>
          </a:p>
          <a:p>
            <a:endParaRPr lang="en-US" dirty="0">
              <a:latin typeface="Times New Roman" pitchFamily="-84" charset="0"/>
            </a:endParaRPr>
          </a:p>
          <a:p>
            <a:r>
              <a:rPr lang="en-US" dirty="0">
                <a:latin typeface="Times New Roman" pitchFamily="-84" charset="0"/>
              </a:rPr>
              <a:t>ALTERNATIVELY:</a:t>
            </a:r>
          </a:p>
          <a:p>
            <a:endParaRPr lang="en-US" dirty="0">
              <a:latin typeface="Times New Roman" pitchFamily="-84" charset="0"/>
            </a:endParaRPr>
          </a:p>
          <a:p>
            <a:r>
              <a:rPr lang="en-US" dirty="0">
                <a:latin typeface="Times New Roman" pitchFamily="-84" charset="0"/>
              </a:rPr>
              <a:t>If</a:t>
            </a:r>
            <a:r>
              <a:rPr lang="en-US" baseline="0" dirty="0">
                <a:latin typeface="Times New Roman" pitchFamily="-84" charset="0"/>
              </a:rPr>
              <a:t> you have more time, you can assign the personal objective categories to teams and give them five minutes to work in their teams to identify what they learned in the class to address each post-it. Then give 2 minutes per team to report back. Requires about 15 minutes.</a:t>
            </a:r>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a:p>
        </p:txBody>
      </p:sp>
    </p:spTree>
    <p:extLst>
      <p:ext uri="{BB962C8B-B14F-4D97-AF65-F5344CB8AC3E}">
        <p14:creationId xmlns:p14="http://schemas.microsoft.com/office/powerpoint/2010/main" val="2019933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Now that we have reviewed techniques to ensure our classroom training is implemented in our organizations, let’s move on to closing our training sessions…..Who can remember our suggestion for when you know the session is running behind?….Which team can review our best practices around addressing this situation?…..Great…</a:t>
            </a:r>
            <a:endParaRPr lang="en-US" altLang="en-US"/>
          </a:p>
          <a:p>
            <a:r>
              <a:rPr lang="en-US" altLang="en-US" i="1"/>
              <a:t> </a:t>
            </a:r>
            <a:endParaRPr lang="en-US" altLang="en-US"/>
          </a:p>
          <a:p>
            <a:r>
              <a:rPr lang="en-US" altLang="en-US" i="1"/>
              <a:t>NOTE: The key is not to rush through the material – instead, to reduce scope/content and make informed decisions with the group.</a:t>
            </a:r>
            <a:endParaRPr lang="en-US" altLang="en-US"/>
          </a:p>
          <a:p>
            <a:r>
              <a:rPr lang="en-US" altLang="en-US" i="1"/>
              <a:t> </a:t>
            </a:r>
            <a:endParaRPr lang="en-US" altLang="en-US"/>
          </a:p>
          <a:p>
            <a:r>
              <a:rPr lang="en-US" altLang="en-US" i="1"/>
              <a:t>Once we are ready to move to the close, these are the four key points to the closing…. Let’s take a look at each.</a:t>
            </a:r>
            <a:endParaRPr lang="en-US" altLang="en-US"/>
          </a:p>
          <a:p>
            <a:pPr eaLnBrk="1" hangingPunct="1"/>
            <a:endParaRPr lang="en-US" altLang="en-US"/>
          </a:p>
        </p:txBody>
      </p:sp>
      <p:sp>
        <p:nvSpPr>
          <p:cNvPr id="4" name="Slide Number Placeholder 3"/>
          <p:cNvSpPr>
            <a:spLocks noGrp="1"/>
          </p:cNvSpPr>
          <p:nvPr>
            <p:ph type="sldNum" sz="quarter" idx="5"/>
          </p:nvPr>
        </p:nvSpPr>
        <p:spPr/>
        <p:txBody>
          <a:bodyPr/>
          <a:lstStyle/>
          <a:p>
            <a:pPr>
              <a:defRPr/>
            </a:pPr>
            <a:fld id="{7A821006-F384-45E0-9999-3219002193B8}" type="slidenum">
              <a:rPr lang="en-US" smtClean="0"/>
              <a:pPr>
                <a:defRPr/>
              </a:pPr>
              <a:t>14</a:t>
            </a:fld>
            <a:endParaRPr lang="en-US" dirty="0"/>
          </a:p>
        </p:txBody>
      </p:sp>
    </p:spTree>
    <p:extLst>
      <p:ext uri="{BB962C8B-B14F-4D97-AF65-F5344CB8AC3E}">
        <p14:creationId xmlns:p14="http://schemas.microsoft.com/office/powerpoint/2010/main" val="3701044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Times New Roman" charset="0"/>
              </a:rPr>
              <a:t> MW: One slide; keep words; add image</a:t>
            </a:r>
          </a:p>
          <a:p>
            <a:endParaRPr lang="en-US" dirty="0">
              <a:latin typeface="Times New Roman" charset="0"/>
            </a:endParaRPr>
          </a:p>
          <a:p>
            <a:pPr>
              <a:buFontTx/>
              <a:buChar char="•"/>
            </a:pPr>
            <a:r>
              <a:rPr lang="en-US" dirty="0">
                <a:latin typeface="Times New Roman" charset="0"/>
              </a:rPr>
              <a:t>To avoid having the Parking Boards becoming the “cemetery” – the place where things die next begin the review of these</a:t>
            </a:r>
          </a:p>
          <a:p>
            <a:pPr>
              <a:buFontTx/>
              <a:buChar char="•"/>
            </a:pPr>
            <a:r>
              <a:rPr lang="en-US" dirty="0">
                <a:latin typeface="Times New Roman" charset="0"/>
              </a:rPr>
              <a:t> Start clearing the Parking Boards by starting with the Issues List</a:t>
            </a:r>
          </a:p>
          <a:p>
            <a:pPr>
              <a:buFontTx/>
              <a:buChar char="•"/>
            </a:pPr>
            <a:r>
              <a:rPr lang="en-US" dirty="0">
                <a:latin typeface="Times New Roman" charset="0"/>
              </a:rPr>
              <a:t> Go over slide</a:t>
            </a:r>
          </a:p>
          <a:p>
            <a:endParaRPr lang="en-US" dirty="0">
              <a:latin typeface="Times New Roman" charset="0"/>
            </a:endParaRPr>
          </a:p>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a:p>
        </p:txBody>
      </p:sp>
    </p:spTree>
    <p:extLst>
      <p:ext uri="{BB962C8B-B14F-4D97-AF65-F5344CB8AC3E}">
        <p14:creationId xmlns:p14="http://schemas.microsoft.com/office/powerpoint/2010/main" val="170027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Let me set the clock</a:t>
            </a:r>
            <a:r>
              <a:rPr lang="en-US" i="1" baseline="0" dirty="0"/>
              <a:t> for 3 minutes and ask you to list 5 to 7 on page 12-2 in your participant manual</a:t>
            </a:r>
            <a:r>
              <a:rPr lang="en-US" i="0" baseline="0" dirty="0"/>
              <a:t>…..(Set the clock and when the time is up, ask the participants to share in their teams for about 4 minutes. Then, follow up with a round-robin by teams sharing 1 per person per team)……..</a:t>
            </a:r>
            <a:endParaRPr lang="en-US" i="0"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16</a:t>
            </a:fld>
            <a:endParaRPr lang="en-US" dirty="0"/>
          </a:p>
        </p:txBody>
      </p:sp>
    </p:spTree>
    <p:extLst>
      <p:ext uri="{BB962C8B-B14F-4D97-AF65-F5344CB8AC3E}">
        <p14:creationId xmlns:p14="http://schemas.microsoft.com/office/powerpoint/2010/main" val="4008750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Last let me ask each</a:t>
            </a:r>
            <a:r>
              <a:rPr lang="en-US" i="1" baseline="0" dirty="0"/>
              <a:t> of you to list 3 things you plan to implement within the next month</a:t>
            </a:r>
            <a:r>
              <a:rPr lang="en-US" i="0" baseline="0" dirty="0"/>
              <a:t>…..(Allow 3-5 minutes and consider a round-robin by teams to share some key points the participants have made a commitment to do.) </a:t>
            </a:r>
            <a:endParaRPr lang="en-US" i="0"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17</a:t>
            </a:fld>
            <a:endParaRPr lang="en-US" dirty="0"/>
          </a:p>
        </p:txBody>
      </p:sp>
    </p:spTree>
    <p:extLst>
      <p:ext uri="{BB962C8B-B14F-4D97-AF65-F5344CB8AC3E}">
        <p14:creationId xmlns:p14="http://schemas.microsoft.com/office/powerpoint/2010/main" val="3799410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Times New Roman" charset="0"/>
              </a:rPr>
              <a:t>15782486</a:t>
            </a:r>
          </a:p>
          <a:p>
            <a:endParaRPr lang="en-US" dirty="0">
              <a:latin typeface="Times New Roman" charset="0"/>
            </a:endParaRPr>
          </a:p>
          <a:p>
            <a:r>
              <a:rPr lang="en-US" dirty="0">
                <a:latin typeface="Times New Roman" charset="0"/>
              </a:rPr>
              <a:t>MW: One slide; keep words (I have reduced words); add image</a:t>
            </a:r>
          </a:p>
          <a:p>
            <a:endParaRPr lang="en-US" dirty="0">
              <a:latin typeface="Times New Roman" charset="0"/>
            </a:endParaRPr>
          </a:p>
          <a:p>
            <a:pPr>
              <a:buFontTx/>
              <a:buChar char="•"/>
            </a:pPr>
            <a:r>
              <a:rPr lang="en-US" dirty="0">
                <a:latin typeface="Times New Roman" charset="0"/>
              </a:rPr>
              <a:t>A similar approach is taken with the objectives or key issues they offered during the opening</a:t>
            </a:r>
          </a:p>
          <a:p>
            <a:pPr>
              <a:buFontTx/>
              <a:buChar char="•"/>
            </a:pPr>
            <a:r>
              <a:rPr lang="en-US" dirty="0">
                <a:latin typeface="Times New Roman" charset="0"/>
              </a:rPr>
              <a:t>Ask if it was covered….if so, cross off that category</a:t>
            </a:r>
          </a:p>
          <a:p>
            <a:pPr>
              <a:buFontTx/>
              <a:buChar char="•"/>
            </a:pPr>
            <a:r>
              <a:rPr lang="en-US" dirty="0">
                <a:latin typeface="Times New Roman" charset="0"/>
              </a:rPr>
              <a:t>If not, ask if it needs to be covered now.</a:t>
            </a:r>
          </a:p>
          <a:p>
            <a:pPr lvl="1">
              <a:buFontTx/>
              <a:buChar char="•"/>
            </a:pPr>
            <a:r>
              <a:rPr lang="en-US" dirty="0">
                <a:latin typeface="Times New Roman" charset="0"/>
              </a:rPr>
              <a:t>If not, ask what should be done. Either not important cover now or move to Action List for future</a:t>
            </a:r>
          </a:p>
          <a:p>
            <a:pPr>
              <a:buFontTx/>
              <a:buChar char="•"/>
            </a:pPr>
            <a:r>
              <a:rPr lang="en-US" dirty="0">
                <a:latin typeface="Times New Roman" charset="0"/>
              </a:rPr>
              <a:t>The key is that it demonstrates to the participants that what they thought was important was both noted and addressed</a:t>
            </a:r>
          </a:p>
          <a:p>
            <a:pPr>
              <a:buFontTx/>
              <a:buChar char="•"/>
            </a:pPr>
            <a:r>
              <a:rPr lang="en-US" dirty="0">
                <a:latin typeface="Times New Roman" charset="0"/>
              </a:rPr>
              <a:t>This can make a big impact on all of your meetings if you always begin with objectives, getting their objectives and then closing by showing they were addressed</a:t>
            </a:r>
          </a:p>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a:p>
        </p:txBody>
      </p:sp>
    </p:spTree>
    <p:extLst>
      <p:ext uri="{BB962C8B-B14F-4D97-AF65-F5344CB8AC3E}">
        <p14:creationId xmlns:p14="http://schemas.microsoft.com/office/powerpoint/2010/main" val="729654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Several of you asked what other training is available….This slide is an outline of other courses that might be of interest to some or all of you……Let me briefly cover these tracks……..</a:t>
            </a:r>
            <a:endParaRPr lang="en-US" altLang="en-US"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3056504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1919438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So,</a:t>
            </a:r>
            <a:r>
              <a:rPr lang="en-US" b="1" i="1" baseline="0" dirty="0"/>
              <a:t> let me now congratulate you [start the round of applause] and move to the class close [remember, model the close from Principle 9]</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2540646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2773963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2965011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1106811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Now that we have reviewed techniques to ensure our classroom training is implemented in our organizations, let’s move on to closing our training sessions…..Who can remember our suggestion for when you know the session is running behind?….Which team can review our best practices around addressing this situation?…..Great…</a:t>
            </a:r>
            <a:endParaRPr lang="en-US" altLang="en-US"/>
          </a:p>
          <a:p>
            <a:r>
              <a:rPr lang="en-US" altLang="en-US" i="1"/>
              <a:t> </a:t>
            </a:r>
            <a:endParaRPr lang="en-US" altLang="en-US"/>
          </a:p>
          <a:p>
            <a:r>
              <a:rPr lang="en-US" altLang="en-US" i="1"/>
              <a:t>NOTE: The key is not to rush through the material – instead, to reduce scope/content and make informed decisions with the group.</a:t>
            </a:r>
            <a:endParaRPr lang="en-US" altLang="en-US"/>
          </a:p>
          <a:p>
            <a:r>
              <a:rPr lang="en-US" altLang="en-US" i="1"/>
              <a:t> </a:t>
            </a:r>
            <a:endParaRPr lang="en-US" altLang="en-US"/>
          </a:p>
          <a:p>
            <a:r>
              <a:rPr lang="en-US" altLang="en-US" i="1"/>
              <a:t>Once we are ready to move to the close, these are the four key points to the closing…. Let’s take a look at each.</a:t>
            </a:r>
            <a:endParaRPr lang="en-US" altLang="en-US"/>
          </a:p>
          <a:p>
            <a:pPr eaLnBrk="1" hangingPunct="1"/>
            <a:endParaRPr lang="en-US" altLang="en-US"/>
          </a:p>
        </p:txBody>
      </p:sp>
      <p:sp>
        <p:nvSpPr>
          <p:cNvPr id="4" name="Slide Number Placeholder 3"/>
          <p:cNvSpPr>
            <a:spLocks noGrp="1"/>
          </p:cNvSpPr>
          <p:nvPr>
            <p:ph type="sldNum" sz="quarter" idx="5"/>
          </p:nvPr>
        </p:nvSpPr>
        <p:spPr/>
        <p:txBody>
          <a:bodyPr/>
          <a:lstStyle/>
          <a:p>
            <a:pPr>
              <a:defRPr/>
            </a:pPr>
            <a:fld id="{7A821006-F384-45E0-9999-3219002193B8}" type="slidenum">
              <a:rPr lang="en-US" smtClean="0"/>
              <a:pPr>
                <a:defRPr/>
              </a:pPr>
              <a:t>6</a:t>
            </a:fld>
            <a:endParaRPr lang="en-US" dirty="0"/>
          </a:p>
        </p:txBody>
      </p:sp>
    </p:spTree>
    <p:extLst>
      <p:ext uri="{BB962C8B-B14F-4D97-AF65-F5344CB8AC3E}">
        <p14:creationId xmlns:p14="http://schemas.microsoft.com/office/powerpoint/2010/main" val="2563075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Now that we have reviewed techniques to ensure our classroom training is implemented in our organizations, let’s move on to closing our training sessions…..Who can remember our suggestion for when you know the session is running behind?….Which team can review our best practices around addressing this situation?…..Great…</a:t>
            </a:r>
            <a:endParaRPr lang="en-US" altLang="en-US"/>
          </a:p>
          <a:p>
            <a:r>
              <a:rPr lang="en-US" altLang="en-US" i="1"/>
              <a:t> </a:t>
            </a:r>
            <a:endParaRPr lang="en-US" altLang="en-US"/>
          </a:p>
          <a:p>
            <a:r>
              <a:rPr lang="en-US" altLang="en-US" i="1"/>
              <a:t>NOTE: The key is not to rush through the material – instead, to reduce scope/content and make informed decisions with the group.</a:t>
            </a:r>
            <a:endParaRPr lang="en-US" altLang="en-US"/>
          </a:p>
          <a:p>
            <a:r>
              <a:rPr lang="en-US" altLang="en-US" i="1"/>
              <a:t> </a:t>
            </a:r>
            <a:endParaRPr lang="en-US" altLang="en-US"/>
          </a:p>
          <a:p>
            <a:r>
              <a:rPr lang="en-US" altLang="en-US" i="1"/>
              <a:t>Once we are ready to move to the close, these are the four key points to the closing…. Let’s take a look at each.</a:t>
            </a:r>
            <a:endParaRPr lang="en-US" altLang="en-US"/>
          </a:p>
          <a:p>
            <a:pPr eaLnBrk="1" hangingPunct="1"/>
            <a:endParaRPr lang="en-US" altLang="en-US"/>
          </a:p>
        </p:txBody>
      </p:sp>
      <p:sp>
        <p:nvSpPr>
          <p:cNvPr id="4" name="Slide Number Placeholder 3"/>
          <p:cNvSpPr>
            <a:spLocks noGrp="1"/>
          </p:cNvSpPr>
          <p:nvPr>
            <p:ph type="sldNum" sz="quarter" idx="5"/>
          </p:nvPr>
        </p:nvSpPr>
        <p:spPr/>
        <p:txBody>
          <a:bodyPr/>
          <a:lstStyle/>
          <a:p>
            <a:pPr>
              <a:defRPr/>
            </a:pPr>
            <a:fld id="{7A821006-F384-45E0-9999-3219002193B8}" type="slidenum">
              <a:rPr lang="en-US" smtClean="0"/>
              <a:pPr>
                <a:defRPr/>
              </a:pPr>
              <a:t>7</a:t>
            </a:fld>
            <a:endParaRPr lang="en-US" dirty="0"/>
          </a:p>
        </p:txBody>
      </p:sp>
    </p:spTree>
    <p:extLst>
      <p:ext uri="{BB962C8B-B14F-4D97-AF65-F5344CB8AC3E}">
        <p14:creationId xmlns:p14="http://schemas.microsoft.com/office/powerpoint/2010/main" val="3712786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Next, let’s review the Course Objectives……(for each objective)…..</a:t>
            </a:r>
            <a:endParaRPr lang="en-US" altLang="en-US" dirty="0"/>
          </a:p>
          <a:p>
            <a:r>
              <a:rPr lang="en-US" altLang="en-US" i="1" dirty="0"/>
              <a:t> </a:t>
            </a:r>
            <a:endParaRPr lang="en-US" altLang="en-US" dirty="0"/>
          </a:p>
          <a:p>
            <a:r>
              <a:rPr lang="en-US" altLang="en-US" i="1" dirty="0"/>
              <a:t>We said we were going to………Did we do that? (Find choral response.)……OK, may I check it off? (Again, look for choral response and then check it off on the flip chart of Course Objectives… Step through all objectives repeating the process.)</a:t>
            </a:r>
            <a:endParaRPr lang="en-US" altLang="en-US" dirty="0"/>
          </a:p>
          <a:p>
            <a:r>
              <a:rPr lang="en-US" altLang="en-US" i="1" dirty="0"/>
              <a:t> </a:t>
            </a:r>
            <a:endParaRPr lang="en-US" altLang="en-US" dirty="0"/>
          </a:p>
          <a:p>
            <a:r>
              <a:rPr lang="en-US" altLang="en-US" i="1" dirty="0"/>
              <a:t>[When completed with Course Objectives, review their Personal Objectives…….Typical approach is to divide the sticky notes evenly to the teams, set the clock for five minutes and have the teams prepared to read their sticky notes and one item discussed in the course that addressed each Personal Objective…..Do this by moving from team-to-team, one sticky note at a time……..If there are any that were not covered, ask: “Do they need to be covered” If no, discard; if yes, ask how much time is needed and set timer/address.]</a:t>
            </a:r>
            <a:endParaRPr lang="en-US" altLang="en-US" dirty="0"/>
          </a:p>
          <a:p>
            <a:endParaRPr lang="en-US" altLang="en-US" dirty="0"/>
          </a:p>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1192775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Now that we have reviewed techniques to ensure our classroom training is implemented in our organizations, let’s move on to closing our training sessions…..Who can remember our suggestion for when you know the session is running behind?….Which team can review our best practices around addressing this situation?…..Great…</a:t>
            </a:r>
            <a:endParaRPr lang="en-US" altLang="en-US"/>
          </a:p>
          <a:p>
            <a:r>
              <a:rPr lang="en-US" altLang="en-US" i="1"/>
              <a:t> </a:t>
            </a:r>
            <a:endParaRPr lang="en-US" altLang="en-US"/>
          </a:p>
          <a:p>
            <a:r>
              <a:rPr lang="en-US" altLang="en-US" i="1"/>
              <a:t>NOTE: The key is not to rush through the material – instead, to reduce scope/content and make informed decisions with the group.</a:t>
            </a:r>
            <a:endParaRPr lang="en-US" altLang="en-US"/>
          </a:p>
          <a:p>
            <a:r>
              <a:rPr lang="en-US" altLang="en-US" i="1"/>
              <a:t> </a:t>
            </a:r>
            <a:endParaRPr lang="en-US" altLang="en-US"/>
          </a:p>
          <a:p>
            <a:r>
              <a:rPr lang="en-US" altLang="en-US" i="1"/>
              <a:t>Once we are ready to move to the close, these are the four key points to the closing…. Let’s take a look at each.</a:t>
            </a:r>
            <a:endParaRPr lang="en-US" altLang="en-US"/>
          </a:p>
          <a:p>
            <a:pPr eaLnBrk="1" hangingPunct="1"/>
            <a:endParaRPr lang="en-US" altLang="en-US"/>
          </a:p>
        </p:txBody>
      </p:sp>
      <p:sp>
        <p:nvSpPr>
          <p:cNvPr id="4" name="Slide Number Placeholder 3"/>
          <p:cNvSpPr>
            <a:spLocks noGrp="1"/>
          </p:cNvSpPr>
          <p:nvPr>
            <p:ph type="sldNum" sz="quarter" idx="5"/>
          </p:nvPr>
        </p:nvSpPr>
        <p:spPr/>
        <p:txBody>
          <a:bodyPr/>
          <a:lstStyle/>
          <a:p>
            <a:pPr>
              <a:defRPr/>
            </a:pPr>
            <a:fld id="{7A821006-F384-45E0-9999-3219002193B8}" type="slidenum">
              <a:rPr lang="en-US" smtClean="0"/>
              <a:pPr>
                <a:defRPr/>
              </a:pPr>
              <a:t>9</a:t>
            </a:fld>
            <a:endParaRPr lang="en-US" dirty="0"/>
          </a:p>
        </p:txBody>
      </p:sp>
    </p:spTree>
    <p:extLst>
      <p:ext uri="{BB962C8B-B14F-4D97-AF65-F5344CB8AC3E}">
        <p14:creationId xmlns:p14="http://schemas.microsoft.com/office/powerpoint/2010/main" val="2165479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3.pdf"/><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
        <p:nvSpPr>
          <p:cNvPr id="14" name="TextBox 13"/>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TextBox 11"/>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TextBox 11"/>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413833"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413833"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413833"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FD61F-2294-5D42-A9D7-9928D42B377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50" r:id="rId2"/>
    <p:sldLayoutId id="2147483666" r:id="rId3"/>
    <p:sldLayoutId id="2147483665" r:id="rId4"/>
    <p:sldLayoutId id="2147483660" r:id="rId5"/>
    <p:sldLayoutId id="2147483661" r:id="rId6"/>
    <p:sldLayoutId id="2147483662" r:id="rId7"/>
  </p:sldLayoutIdLst>
  <p:transition>
    <p:fade/>
  </p:transition>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NUL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NUL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a:t>
            </a:fld>
            <a:endParaRPr lang="en-US" dirty="0"/>
          </a:p>
        </p:txBody>
      </p:sp>
      <p:sp>
        <p:nvSpPr>
          <p:cNvPr id="5" name="Rounded Rectangle 4"/>
          <p:cNvSpPr/>
          <p:nvPr/>
        </p:nvSpPr>
        <p:spPr>
          <a:xfrm>
            <a:off x="783390"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1</a:t>
            </a:r>
            <a:endParaRPr lang="en-US" sz="2600" i="1" dirty="0">
              <a:latin typeface="Franklin Gothic Book"/>
              <a:cs typeface="Franklin Gothic Book"/>
            </a:endParaRPr>
          </a:p>
        </p:txBody>
      </p:sp>
      <p:sp>
        <p:nvSpPr>
          <p:cNvPr id="6" name="Rounded Rectangle 5"/>
          <p:cNvSpPr/>
          <p:nvPr/>
        </p:nvSpPr>
        <p:spPr>
          <a:xfrm>
            <a:off x="3523445"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2</a:t>
            </a:r>
            <a:endParaRPr lang="en-US" sz="2600" i="1" dirty="0">
              <a:latin typeface="Franklin Gothic Book"/>
              <a:cs typeface="Franklin Gothic Book"/>
            </a:endParaRPr>
          </a:p>
        </p:txBody>
      </p:sp>
      <p:sp>
        <p:nvSpPr>
          <p:cNvPr id="7" name="Rounded Rectangle 6"/>
          <p:cNvSpPr/>
          <p:nvPr/>
        </p:nvSpPr>
        <p:spPr>
          <a:xfrm>
            <a:off x="6263499"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3</a:t>
            </a:r>
            <a:endParaRPr lang="en-US" sz="2600" i="1" dirty="0">
              <a:latin typeface="Franklin Gothic Book"/>
              <a:cs typeface="Franklin Gothic Book"/>
            </a:endParaRPr>
          </a:p>
        </p:txBody>
      </p:sp>
      <p:sp>
        <p:nvSpPr>
          <p:cNvPr id="8" name="Content Placeholder 2"/>
          <p:cNvSpPr>
            <a:spLocks noGrp="1"/>
          </p:cNvSpPr>
          <p:nvPr>
            <p:ph idx="1"/>
          </p:nvPr>
        </p:nvSpPr>
        <p:spPr>
          <a:xfrm>
            <a:off x="783390" y="1943097"/>
            <a:ext cx="2591181" cy="1719470"/>
          </a:xfrm>
        </p:spPr>
        <p:txBody>
          <a:bodyPr>
            <a:noAutofit/>
          </a:bodyPr>
          <a:lstStyle/>
          <a:p>
            <a:pPr>
              <a:spcBef>
                <a:spcPct val="50000"/>
              </a:spcBef>
              <a:buClr>
                <a:srgbClr val="669900"/>
              </a:buClr>
              <a:buSzPct val="100000"/>
              <a:buFont typeface="Arial" panose="020B0604020202020204" pitchFamily="34" charset="0"/>
              <a:buAutoNum type="alphaUcPeriod"/>
            </a:pPr>
            <a:r>
              <a:rPr lang="en-US" altLang="en-US" sz="2200" dirty="0">
                <a:latin typeface="Franklin Gothic Book" panose="020B0503020102020204" pitchFamily="34" charset="0"/>
              </a:rPr>
              <a:t>Getting Started</a:t>
            </a:r>
          </a:p>
          <a:p>
            <a:pPr>
              <a:spcBef>
                <a:spcPct val="50000"/>
              </a:spcBef>
              <a:buClr>
                <a:srgbClr val="669900"/>
              </a:buClr>
              <a:buSzPct val="100000"/>
              <a:buFont typeface="Arial" panose="020B0604020202020204" pitchFamily="34" charset="0"/>
              <a:buAutoNum type="alphaUcPeriod"/>
            </a:pPr>
            <a:r>
              <a:rPr lang="en-US" altLang="en-US" sz="2200" dirty="0">
                <a:latin typeface="Franklin Gothic Book" panose="020B0503020102020204" pitchFamily="34" charset="0"/>
              </a:rPr>
              <a:t>Planning for Results</a:t>
            </a:r>
          </a:p>
        </p:txBody>
      </p:sp>
      <p:sp>
        <p:nvSpPr>
          <p:cNvPr id="9" name="Rounded Rectangle 8"/>
          <p:cNvSpPr/>
          <p:nvPr/>
        </p:nvSpPr>
        <p:spPr>
          <a:xfrm>
            <a:off x="783390"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0" name="Rounded Rectangle 9"/>
          <p:cNvSpPr/>
          <p:nvPr/>
        </p:nvSpPr>
        <p:spPr>
          <a:xfrm>
            <a:off x="3523445"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2" name="Content Placeholder 2"/>
          <p:cNvSpPr txBox="1">
            <a:spLocks/>
          </p:cNvSpPr>
          <p:nvPr/>
        </p:nvSpPr>
        <p:spPr>
          <a:xfrm>
            <a:off x="3523445" y="1943097"/>
            <a:ext cx="2591181" cy="1847946"/>
          </a:xfrm>
          <a:prstGeom prst="rect">
            <a:avLst/>
          </a:prstGeom>
        </p:spPr>
        <p:txBody>
          <a:bodyPr vert="horz" lIns="91440" tIns="45720" rIns="91440" bIns="45720" rtlCol="0">
            <a:normAutofit/>
          </a:bodyPr>
          <a:lstStyle/>
          <a:p>
            <a:pPr>
              <a:spcBef>
                <a:spcPct val="50000"/>
              </a:spcBef>
              <a:buClr>
                <a:srgbClr val="669900"/>
              </a:buClr>
              <a:buSzPct val="100000"/>
            </a:pPr>
            <a:r>
              <a:rPr lang="en-US" altLang="en-US" sz="2200" dirty="0">
                <a:solidFill>
                  <a:srgbClr val="00467F"/>
                </a:solidFill>
                <a:latin typeface="Franklin Gothic Book" panose="020B0503020102020204" pitchFamily="34" charset="0"/>
                <a:cs typeface="Franklin Gothic Book"/>
              </a:rPr>
              <a:t>Review</a:t>
            </a:r>
          </a:p>
          <a:p>
            <a:pPr>
              <a:spcBef>
                <a:spcPct val="500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#2: Your Start </a:t>
            </a:r>
          </a:p>
          <a:p>
            <a:pPr marL="293688" indent="-293688">
              <a:spcBef>
                <a:spcPct val="50000"/>
              </a:spcBef>
              <a:buClr>
                <a:srgbClr val="669900"/>
              </a:buClr>
              <a:buSzPct val="100000"/>
            </a:pPr>
            <a:r>
              <a:rPr lang="en-US" altLang="en-US" sz="2200" dirty="0">
                <a:solidFill>
                  <a:srgbClr val="669900"/>
                </a:solidFill>
                <a:latin typeface="Franklin Gothic Book" panose="020B0503020102020204" pitchFamily="34" charset="0"/>
              </a:rPr>
              <a:t>D. </a:t>
            </a:r>
            <a:r>
              <a:rPr lang="en-US" altLang="en-US" sz="2200" dirty="0">
                <a:solidFill>
                  <a:srgbClr val="00467F"/>
                </a:solidFill>
                <a:latin typeface="Franklin Gothic Book" panose="020B0503020102020204" pitchFamily="34" charset="0"/>
                <a:cs typeface="Franklin Gothic Book"/>
              </a:rPr>
              <a:t>Delivering for Results</a:t>
            </a:r>
          </a:p>
          <a:p>
            <a:pPr marL="457200" lvl="0" indent="-457200">
              <a:spcBef>
                <a:spcPct val="20000"/>
              </a:spcBef>
              <a:buClr>
                <a:srgbClr val="99AB21"/>
              </a:buClr>
              <a:defRPr/>
            </a:pPr>
            <a:endParaRPr lang="en-US" sz="2200" dirty="0">
              <a:solidFill>
                <a:srgbClr val="00467F"/>
              </a:solidFill>
              <a:latin typeface="Franklin Gothic Book" panose="020B0503020102020204" pitchFamily="34" charset="0"/>
              <a:cs typeface="Franklin Gothic Book"/>
            </a:endParaRPr>
          </a:p>
        </p:txBody>
      </p:sp>
      <p:sp>
        <p:nvSpPr>
          <p:cNvPr id="13" name="Content Placeholder 2"/>
          <p:cNvSpPr txBox="1">
            <a:spLocks/>
          </p:cNvSpPr>
          <p:nvPr/>
        </p:nvSpPr>
        <p:spPr>
          <a:xfrm>
            <a:off x="3523445" y="4405085"/>
            <a:ext cx="2591181" cy="2406748"/>
          </a:xfrm>
          <a:prstGeom prst="rect">
            <a:avLst/>
          </a:prstGeom>
        </p:spPr>
        <p:txBody>
          <a:bodyPr vert="horz" lIns="91440" tIns="45720" rIns="91440" bIns="45720" rtlCol="0">
            <a:normAutofit/>
          </a:bodyPr>
          <a:lstStyle/>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#3: Inviting Participation </a:t>
            </a:r>
          </a:p>
          <a:p>
            <a:pPr marL="293688" indent="-293688">
              <a:spcBef>
                <a:spcPts val="900"/>
              </a:spcBef>
              <a:buClr>
                <a:srgbClr val="669900"/>
              </a:buClr>
              <a:buSzPct val="100000"/>
            </a:pPr>
            <a:r>
              <a:rPr lang="en-US" altLang="en-US" sz="2200" dirty="0">
                <a:solidFill>
                  <a:srgbClr val="669900"/>
                </a:solidFill>
                <a:latin typeface="Franklin Gothic Book" panose="020B0503020102020204" pitchFamily="34" charset="0"/>
              </a:rPr>
              <a:t>E. </a:t>
            </a:r>
            <a:r>
              <a:rPr lang="en-US" altLang="en-US" sz="2200" dirty="0">
                <a:solidFill>
                  <a:srgbClr val="00467F"/>
                </a:solidFill>
                <a:latin typeface="Franklin Gothic Book" panose="020B0503020102020204" pitchFamily="34" charset="0"/>
                <a:cs typeface="Franklin Gothic Book"/>
              </a:rPr>
              <a:t>Managing Visual </a:t>
            </a:r>
            <a:br>
              <a:rPr lang="en-US" altLang="en-US" sz="2200" dirty="0">
                <a:solidFill>
                  <a:srgbClr val="00467F"/>
                </a:solidFill>
                <a:latin typeface="Franklin Gothic Book" panose="020B0503020102020204" pitchFamily="34" charset="0"/>
                <a:cs typeface="Franklin Gothic Book"/>
              </a:rPr>
            </a:br>
            <a:r>
              <a:rPr lang="en-US" altLang="en-US" sz="2200" dirty="0">
                <a:solidFill>
                  <a:srgbClr val="00467F"/>
                </a:solidFill>
                <a:latin typeface="Franklin Gothic Book" panose="020B0503020102020204" pitchFamily="34" charset="0"/>
                <a:cs typeface="Franklin Gothic Book"/>
              </a:rPr>
              <a:t>Information</a:t>
            </a:r>
          </a:p>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Homework</a:t>
            </a:r>
          </a:p>
          <a:p>
            <a:pPr marL="342900" marR="0" lvl="0" indent="-342900" algn="l" defTabSz="457200" rtl="0" eaLnBrk="1" fontAlgn="auto" latinLnBrk="0" hangingPunct="1">
              <a:lnSpc>
                <a:spcPct val="100000"/>
              </a:lnSpc>
              <a:spcBef>
                <a:spcPts val="900"/>
              </a:spcBef>
              <a:spcAft>
                <a:spcPts val="0"/>
              </a:spcAft>
              <a:buClr>
                <a:srgbClr val="99AB21"/>
              </a:buClr>
              <a:buSzTx/>
              <a:buFont typeface="Arial"/>
              <a:buChar char="•"/>
              <a:tabLst/>
              <a:defRPr/>
            </a:pPr>
            <a:endParaRPr kumimoji="0" lang="en-US" sz="2200" b="0" i="0" u="none" strike="noStrike" kern="1200" cap="none" spc="0" normalizeH="0" baseline="0" noProof="0" dirty="0">
              <a:ln>
                <a:noFill/>
              </a:ln>
              <a:solidFill>
                <a:srgbClr val="00467F"/>
              </a:solidFill>
              <a:effectLst/>
              <a:uLnTx/>
              <a:uFillTx/>
              <a:latin typeface="Franklin Gothic Book" panose="020B0503020102020204" pitchFamily="34" charset="0"/>
              <a:cs typeface="Franklin Gothic Book"/>
            </a:endParaRPr>
          </a:p>
        </p:txBody>
      </p:sp>
      <p:sp>
        <p:nvSpPr>
          <p:cNvPr id="14" name="Rounded Rectangle 13"/>
          <p:cNvSpPr/>
          <p:nvPr/>
        </p:nvSpPr>
        <p:spPr>
          <a:xfrm>
            <a:off x="6263499"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5" name="Content Placeholder 2"/>
          <p:cNvSpPr txBox="1">
            <a:spLocks/>
          </p:cNvSpPr>
          <p:nvPr/>
        </p:nvSpPr>
        <p:spPr>
          <a:xfrm>
            <a:off x="6263499" y="1943097"/>
            <a:ext cx="2749872" cy="2106386"/>
          </a:xfrm>
          <a:prstGeom prst="rect">
            <a:avLst/>
          </a:prstGeom>
        </p:spPr>
        <p:txBody>
          <a:bodyPr vert="horz" lIns="91440" tIns="45720" rIns="91440" bIns="45720" rtlCol="0">
            <a:normAutofit/>
          </a:bodyPr>
          <a:lstStyle/>
          <a:p>
            <a:pPr fontAlgn="base">
              <a:spcBef>
                <a:spcPts val="600"/>
              </a:spcBef>
              <a:spcAft>
                <a:spcPct val="0"/>
              </a:spcAft>
              <a:buClr>
                <a:srgbClr val="669900"/>
              </a:buClr>
              <a:buSzPct val="100000"/>
            </a:pPr>
            <a:r>
              <a:rPr lang="en-US" altLang="en-US" sz="2200" dirty="0">
                <a:solidFill>
                  <a:srgbClr val="00467F"/>
                </a:solidFill>
                <a:latin typeface="Franklin Gothic Book" panose="020B0503020102020204" pitchFamily="34" charset="0"/>
                <a:cs typeface="Franklin Gothic Book"/>
              </a:rPr>
              <a:t>Review</a:t>
            </a:r>
          </a:p>
          <a:p>
            <a:pPr marL="293688" lvl="1" indent="-293688" fontAlgn="base">
              <a:spcBef>
                <a:spcPts val="600"/>
              </a:spcBef>
              <a:spcAft>
                <a:spcPct val="0"/>
              </a:spcAft>
              <a:buClr>
                <a:srgbClr val="669900"/>
              </a:buClr>
              <a:buSzPct val="100000"/>
            </a:pPr>
            <a:r>
              <a:rPr lang="en-US" altLang="en-US" sz="2200" dirty="0">
                <a:solidFill>
                  <a:srgbClr val="669900"/>
                </a:solidFill>
                <a:latin typeface="Franklin Gothic Book" panose="020B0503020102020204" pitchFamily="34" charset="0"/>
              </a:rPr>
              <a:t>F. </a:t>
            </a:r>
            <a:r>
              <a:rPr lang="en-US" altLang="en-US" sz="2200" dirty="0">
                <a:solidFill>
                  <a:srgbClr val="00467F"/>
                </a:solidFill>
                <a:latin typeface="Franklin Gothic Book" panose="020B0503020102020204" pitchFamily="34" charset="0"/>
                <a:cs typeface="Franklin Gothic Book"/>
              </a:rPr>
              <a:t>Confirming Results &amp; Closing</a:t>
            </a:r>
          </a:p>
          <a:p>
            <a:pPr marL="293688" lvl="1" indent="-293688" fontAlgn="base">
              <a:spcBef>
                <a:spcPts val="600"/>
              </a:spcBef>
              <a:spcAft>
                <a:spcPct val="0"/>
              </a:spcAft>
              <a:buClr>
                <a:srgbClr val="669900"/>
              </a:buClr>
              <a:buSzPct val="100000"/>
            </a:pPr>
            <a:r>
              <a:rPr lang="en-US" altLang="en-US" sz="2200" dirty="0">
                <a:solidFill>
                  <a:srgbClr val="669900"/>
                </a:solidFill>
                <a:latin typeface="Franklin Gothic Book" panose="020B0503020102020204" pitchFamily="34" charset="0"/>
              </a:rPr>
              <a:t>G. </a:t>
            </a:r>
            <a:r>
              <a:rPr lang="en-US" altLang="en-US" sz="2200" dirty="0">
                <a:solidFill>
                  <a:srgbClr val="00467F"/>
                </a:solidFill>
                <a:latin typeface="Franklin Gothic Book" panose="020B0503020102020204" pitchFamily="34" charset="0"/>
                <a:cs typeface="Franklin Gothic Book"/>
              </a:rPr>
              <a:t>Managing Dysfunction</a:t>
            </a:r>
          </a:p>
        </p:txBody>
      </p:sp>
      <p:sp>
        <p:nvSpPr>
          <p:cNvPr id="16" name="Content Placeholder 2"/>
          <p:cNvSpPr txBox="1">
            <a:spLocks/>
          </p:cNvSpPr>
          <p:nvPr/>
        </p:nvSpPr>
        <p:spPr>
          <a:xfrm>
            <a:off x="6263499" y="4405085"/>
            <a:ext cx="2749872" cy="1847946"/>
          </a:xfrm>
          <a:prstGeom prst="rect">
            <a:avLst/>
          </a:prstGeom>
        </p:spPr>
        <p:txBody>
          <a:bodyPr vert="horz" lIns="91440" tIns="45720" rIns="91440" bIns="45720" rtlCol="0">
            <a:noAutofit/>
          </a:bodyPr>
          <a:lstStyle/>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#4: Redesigning Your Session for Results</a:t>
            </a:r>
          </a:p>
          <a:p>
            <a:pPr>
              <a:spcBef>
                <a:spcPts val="900"/>
              </a:spcBef>
              <a:buClr>
                <a:srgbClr val="669900"/>
              </a:buClr>
              <a:buSzPct val="100000"/>
            </a:pPr>
            <a:r>
              <a:rPr lang="en-US" altLang="en-US" sz="2200" dirty="0">
                <a:solidFill>
                  <a:srgbClr val="669900"/>
                </a:solidFill>
                <a:latin typeface="Franklin Gothic Book" panose="020B0503020102020204" pitchFamily="34" charset="0"/>
              </a:rPr>
              <a:t>H. </a:t>
            </a:r>
            <a:r>
              <a:rPr lang="en-US" altLang="en-US" sz="2200" dirty="0">
                <a:solidFill>
                  <a:srgbClr val="00467F"/>
                </a:solidFill>
                <a:latin typeface="Franklin Gothic Book" panose="020B0503020102020204" pitchFamily="34" charset="0"/>
                <a:cs typeface="Franklin Gothic Book"/>
              </a:rPr>
              <a:t>Next Steps</a:t>
            </a:r>
          </a:p>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Book"/>
              </a:rPr>
              <a:t>Close</a:t>
            </a:r>
          </a:p>
        </p:txBody>
      </p:sp>
      <p:sp>
        <p:nvSpPr>
          <p:cNvPr id="17" name="Rectangle 16"/>
          <p:cNvSpPr/>
          <p:nvPr/>
        </p:nvSpPr>
        <p:spPr>
          <a:xfrm>
            <a:off x="783390" y="4351999"/>
            <a:ext cx="2591181" cy="2015936"/>
          </a:xfrm>
          <a:prstGeom prst="rect">
            <a:avLst/>
          </a:prstGeom>
        </p:spPr>
        <p:txBody>
          <a:bodyPr wrap="square">
            <a:spAutoFit/>
          </a:bodyPr>
          <a:lstStyle/>
          <a:p>
            <a:pPr>
              <a:spcBef>
                <a:spcPts val="900"/>
              </a:spcBef>
              <a:buClr>
                <a:srgbClr val="669900"/>
              </a:buClr>
              <a:buSzPct val="100000"/>
              <a:defRPr/>
            </a:pPr>
            <a:r>
              <a:rPr lang="en-US" sz="2200" dirty="0">
                <a:solidFill>
                  <a:srgbClr val="F26522"/>
                </a:solidFill>
                <a:latin typeface="Franklin Gothic Book" panose="020B0503020102020204" pitchFamily="34" charset="0"/>
                <a:cs typeface="Franklin Gothic Medium"/>
              </a:rPr>
              <a:t>Ex #1: Experiential Learning</a:t>
            </a:r>
          </a:p>
          <a:p>
            <a:pPr marL="287338" indent="-287338">
              <a:spcBef>
                <a:spcPts val="900"/>
              </a:spcBef>
              <a:buClr>
                <a:srgbClr val="669900"/>
              </a:buClr>
              <a:buSzPct val="100000"/>
              <a:buFont typeface="+mj-lt"/>
              <a:buAutoNum type="alphaUcPeriod" startAt="3"/>
              <a:defRPr/>
            </a:pPr>
            <a:r>
              <a:rPr lang="en-US" sz="2200" dirty="0">
                <a:solidFill>
                  <a:srgbClr val="00467F"/>
                </a:solidFill>
                <a:latin typeface="Franklin Gothic Book" panose="020B0503020102020204" pitchFamily="34" charset="0"/>
                <a:cs typeface="Franklin Gothic Book"/>
              </a:rPr>
              <a:t>Starting with Impact</a:t>
            </a:r>
          </a:p>
          <a:p>
            <a:pPr marL="287338" indent="-287338">
              <a:spcBef>
                <a:spcPts val="900"/>
              </a:spcBef>
              <a:buClr>
                <a:srgbClr val="669900"/>
              </a:buClr>
              <a:buSzPct val="100000"/>
              <a:defRPr/>
            </a:pPr>
            <a:r>
              <a:rPr lang="en-US" sz="2200" dirty="0">
                <a:solidFill>
                  <a:srgbClr val="F26522"/>
                </a:solidFill>
                <a:latin typeface="Franklin Gothic Book" panose="020B0503020102020204" pitchFamily="34" charset="0"/>
                <a:cs typeface="Franklin Gothic Medium"/>
              </a:rPr>
              <a:t>Homework</a:t>
            </a:r>
          </a:p>
        </p:txBody>
      </p:sp>
      <p:sp>
        <p:nvSpPr>
          <p:cNvPr id="3" name="Right Arrow 2"/>
          <p:cNvSpPr/>
          <p:nvPr/>
        </p:nvSpPr>
        <p:spPr>
          <a:xfrm>
            <a:off x="5480109" y="5359967"/>
            <a:ext cx="783390" cy="770021"/>
          </a:xfrm>
          <a:prstGeom prst="righ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139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n Vision Sky Telescope.jpg"/>
          <p:cNvPicPr>
            <a:picLocks noChangeAspect="1"/>
          </p:cNvPicPr>
          <p:nvPr/>
        </p:nvPicPr>
        <p:blipFill>
          <a:blip r:embed="rId3"/>
          <a:srcRect l="11268"/>
          <a:stretch>
            <a:fillRect/>
          </a:stretch>
        </p:blipFill>
        <p:spPr>
          <a:xfrm>
            <a:off x="0" y="0"/>
            <a:ext cx="9143999" cy="6858000"/>
          </a:xfrm>
          <a:prstGeom prst="rect">
            <a:avLst/>
          </a:prstGeom>
        </p:spPr>
      </p:pic>
      <p:grpSp>
        <p:nvGrpSpPr>
          <p:cNvPr id="9" name="Group 8"/>
          <p:cNvGrpSpPr/>
          <p:nvPr/>
        </p:nvGrpSpPr>
        <p:grpSpPr>
          <a:xfrm>
            <a:off x="174994" y="-10364"/>
            <a:ext cx="8679686" cy="1143000"/>
            <a:chOff x="174994" y="176246"/>
            <a:chExt cx="8679686" cy="1143000"/>
          </a:xfrm>
        </p:grpSpPr>
        <p:sp>
          <p:nvSpPr>
            <p:cNvPr id="17" name="Rectangle 16"/>
            <p:cNvSpPr/>
            <p:nvPr/>
          </p:nvSpPr>
          <p:spPr>
            <a:xfrm>
              <a:off x="174994" y="327223"/>
              <a:ext cx="7779033" cy="848943"/>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197099" y="176246"/>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rPr>
                <a:t>Course objectives</a:t>
              </a: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338051"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10</a:t>
            </a:fld>
            <a:endParaRPr lang="en-US" dirty="0"/>
          </a:p>
        </p:txBody>
      </p:sp>
      <p:sp>
        <p:nvSpPr>
          <p:cNvPr id="10" name="Content Placeholder 2"/>
          <p:cNvSpPr>
            <a:spLocks noGrp="1"/>
          </p:cNvSpPr>
          <p:nvPr>
            <p:ph idx="1"/>
          </p:nvPr>
        </p:nvSpPr>
        <p:spPr>
          <a:xfrm>
            <a:off x="1052336" y="2192865"/>
            <a:ext cx="7138957" cy="4372748"/>
          </a:xfrm>
          <a:solidFill>
            <a:schemeClr val="bg1"/>
          </a:solidFill>
        </p:spPr>
        <p:txBody>
          <a:bodyPr>
            <a:normAutofit/>
          </a:bodyPr>
          <a:lstStyle/>
          <a:p>
            <a:pPr marL="0" indent="0">
              <a:spcAft>
                <a:spcPts val="600"/>
              </a:spcAft>
              <a:buNone/>
            </a:pPr>
            <a:r>
              <a:rPr lang="en-US" sz="2800" dirty="0">
                <a:latin typeface="Franklin Gothic Book" panose="020B0503020102020204" pitchFamily="34" charset="0"/>
                <a:cs typeface="Franklin Gothic Medium"/>
              </a:rPr>
              <a:t>Participants will be able to:</a:t>
            </a:r>
          </a:p>
          <a:p>
            <a:pPr>
              <a:lnSpc>
                <a:spcPct val="90000"/>
              </a:lnSpc>
            </a:pPr>
            <a:r>
              <a:rPr lang="en-US" altLang="en-US" sz="2800" b="1" dirty="0">
                <a:latin typeface="Franklin Gothic Book" panose="020B0503020102020204" pitchFamily="34" charset="0"/>
                <a:ea typeface="ＭＳ Ｐゴシック" panose="020B0600070205080204" pitchFamily="34" charset="-128"/>
              </a:rPr>
              <a:t>Describe the best practices </a:t>
            </a:r>
            <a:r>
              <a:rPr lang="en-US" altLang="en-US" sz="2800" dirty="0">
                <a:latin typeface="Franklin Gothic Book" panose="020B0503020102020204" pitchFamily="34" charset="0"/>
                <a:ea typeface="ＭＳ Ｐゴシック" panose="020B0600070205080204" pitchFamily="34" charset="-128"/>
              </a:rPr>
              <a:t>related to teaching adults and develop training that appeals to all learning styles.</a:t>
            </a:r>
          </a:p>
          <a:p>
            <a:pPr>
              <a:lnSpc>
                <a:spcPct val="90000"/>
              </a:lnSpc>
            </a:pPr>
            <a:r>
              <a:rPr lang="en-US" altLang="en-US" sz="2800" b="1" dirty="0">
                <a:latin typeface="Franklin Gothic Book" panose="020B0503020102020204" pitchFamily="34" charset="0"/>
                <a:ea typeface="ＭＳ Ｐゴシック" panose="020B0600070205080204" pitchFamily="34" charset="-128"/>
              </a:rPr>
              <a:t>Develop learning objectives </a:t>
            </a:r>
            <a:r>
              <a:rPr lang="en-US" altLang="en-US" sz="2800" dirty="0">
                <a:latin typeface="Franklin Gothic Book" panose="020B0503020102020204" pitchFamily="34" charset="0"/>
                <a:ea typeface="ＭＳ Ｐゴシック" panose="020B0600070205080204" pitchFamily="34" charset="-128"/>
              </a:rPr>
              <a:t>that are targeted to participant needs.</a:t>
            </a:r>
          </a:p>
          <a:p>
            <a:pPr>
              <a:lnSpc>
                <a:spcPct val="90000"/>
              </a:lnSpc>
            </a:pPr>
            <a:r>
              <a:rPr lang="en-US" altLang="en-US" sz="2800" b="1" dirty="0">
                <a:latin typeface="Franklin Gothic Book" panose="020B0503020102020204" pitchFamily="34" charset="0"/>
                <a:ea typeface="ＭＳ Ｐゴシック" panose="020B0600070205080204" pitchFamily="34" charset="-128"/>
              </a:rPr>
              <a:t>Use engagement strategies </a:t>
            </a:r>
            <a:r>
              <a:rPr lang="en-US" altLang="en-US" sz="2800" dirty="0">
                <a:latin typeface="Franklin Gothic Book" panose="020B0503020102020204" pitchFamily="34" charset="0"/>
                <a:ea typeface="ＭＳ Ｐゴシック" panose="020B0600070205080204" pitchFamily="34" charset="-128"/>
              </a:rPr>
              <a:t>and experiential training concepts to create new training programs and improve existing ones.</a:t>
            </a:r>
          </a:p>
          <a:p>
            <a:endParaRPr lang="en-US" sz="2800" dirty="0">
              <a:latin typeface="Franklin Gothic Book" panose="020B0503020102020204" pitchFamily="34" charset="0"/>
            </a:endParaRPr>
          </a:p>
        </p:txBody>
      </p:sp>
      <p:sp>
        <p:nvSpPr>
          <p:cNvPr id="2" name="Right Arrow 1"/>
          <p:cNvSpPr/>
          <p:nvPr/>
        </p:nvSpPr>
        <p:spPr>
          <a:xfrm>
            <a:off x="8480612" y="5827059"/>
            <a:ext cx="374068" cy="5295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92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n Vision Sky Telescope.jpg"/>
          <p:cNvPicPr>
            <a:picLocks noChangeAspect="1"/>
          </p:cNvPicPr>
          <p:nvPr/>
        </p:nvPicPr>
        <p:blipFill>
          <a:blip r:embed="rId3"/>
          <a:srcRect l="11268"/>
          <a:stretch>
            <a:fillRect/>
          </a:stretch>
        </p:blipFill>
        <p:spPr>
          <a:xfrm>
            <a:off x="0" y="0"/>
            <a:ext cx="9143999" cy="6858000"/>
          </a:xfrm>
          <a:prstGeom prst="rect">
            <a:avLst/>
          </a:prstGeom>
        </p:spPr>
      </p:pic>
      <p:grpSp>
        <p:nvGrpSpPr>
          <p:cNvPr id="9" name="Group 8"/>
          <p:cNvGrpSpPr/>
          <p:nvPr/>
        </p:nvGrpSpPr>
        <p:grpSpPr>
          <a:xfrm>
            <a:off x="174994" y="-10364"/>
            <a:ext cx="8679686" cy="1143000"/>
            <a:chOff x="174994" y="176246"/>
            <a:chExt cx="8679686" cy="1143000"/>
          </a:xfrm>
        </p:grpSpPr>
        <p:sp>
          <p:nvSpPr>
            <p:cNvPr id="17" name="Rectangle 16"/>
            <p:cNvSpPr/>
            <p:nvPr/>
          </p:nvSpPr>
          <p:spPr>
            <a:xfrm>
              <a:off x="174994" y="327223"/>
              <a:ext cx="7779033" cy="848943"/>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197099" y="176246"/>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rPr>
                <a:t>Course objectives</a:t>
              </a: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338051"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11</a:t>
            </a:fld>
            <a:endParaRPr lang="en-US" dirty="0"/>
          </a:p>
        </p:txBody>
      </p:sp>
      <p:sp>
        <p:nvSpPr>
          <p:cNvPr id="10" name="Content Placeholder 2"/>
          <p:cNvSpPr>
            <a:spLocks noGrp="1"/>
          </p:cNvSpPr>
          <p:nvPr>
            <p:ph idx="1"/>
          </p:nvPr>
        </p:nvSpPr>
        <p:spPr>
          <a:xfrm>
            <a:off x="1052336" y="2192865"/>
            <a:ext cx="7141405" cy="4372748"/>
          </a:xfrm>
          <a:solidFill>
            <a:schemeClr val="bg1"/>
          </a:solidFill>
        </p:spPr>
        <p:txBody>
          <a:bodyPr>
            <a:noAutofit/>
          </a:bodyPr>
          <a:lstStyle/>
          <a:p>
            <a:pPr marL="0" indent="0">
              <a:spcAft>
                <a:spcPts val="600"/>
              </a:spcAft>
              <a:buNone/>
            </a:pPr>
            <a:r>
              <a:rPr lang="en-US" sz="2800" dirty="0">
                <a:latin typeface="Franklin Gothic Book" panose="020B0503020102020204" pitchFamily="34" charset="0"/>
                <a:cs typeface="Franklin Gothic Medium"/>
              </a:rPr>
              <a:t>Participants will be able to:</a:t>
            </a:r>
          </a:p>
          <a:p>
            <a:pPr>
              <a:lnSpc>
                <a:spcPct val="90000"/>
              </a:lnSpc>
              <a:buClr>
                <a:srgbClr val="AFBD22"/>
              </a:buClr>
              <a:buFont typeface="Arial" panose="020B0604020202020204" pitchFamily="34" charset="0"/>
              <a:buChar char="•"/>
            </a:pPr>
            <a:r>
              <a:rPr lang="en-US" altLang="en-US" sz="2800" b="1" dirty="0">
                <a:latin typeface="Franklin Gothic Book" panose="020B0503020102020204" pitchFamily="34" charset="0"/>
                <a:ea typeface="ＭＳ Ｐゴシック" panose="020B0600070205080204" pitchFamily="34" charset="-128"/>
              </a:rPr>
              <a:t>Effectively use visual aids </a:t>
            </a:r>
            <a:r>
              <a:rPr lang="en-US" altLang="en-US" sz="2800" dirty="0">
                <a:latin typeface="Franklin Gothic Book" panose="020B0503020102020204" pitchFamily="34" charset="0"/>
                <a:ea typeface="ＭＳ Ｐゴシック" panose="020B0600070205080204" pitchFamily="34" charset="-128"/>
              </a:rPr>
              <a:t>to increase learning and enhance memory retention.</a:t>
            </a:r>
          </a:p>
          <a:p>
            <a:pPr>
              <a:lnSpc>
                <a:spcPct val="90000"/>
              </a:lnSpc>
              <a:spcBef>
                <a:spcPts val="1200"/>
              </a:spcBef>
              <a:buClr>
                <a:srgbClr val="AFBD22"/>
              </a:buClr>
              <a:buFont typeface="Arial" panose="020B0604020202020204" pitchFamily="34" charset="0"/>
              <a:buChar char="•"/>
            </a:pPr>
            <a:r>
              <a:rPr lang="en-US" altLang="en-US" sz="2800" b="1" dirty="0">
                <a:latin typeface="Franklin Gothic Book" panose="020B0503020102020204" pitchFamily="34" charset="0"/>
                <a:ea typeface="ＭＳ Ｐゴシック" panose="020B0600070205080204" pitchFamily="34" charset="-128"/>
              </a:rPr>
              <a:t>Utilize facilitation techniques </a:t>
            </a:r>
            <a:r>
              <a:rPr lang="en-US" altLang="en-US" sz="2800" dirty="0">
                <a:latin typeface="Franklin Gothic Book" panose="020B0503020102020204" pitchFamily="34" charset="0"/>
                <a:ea typeface="ＭＳ Ｐゴシック" panose="020B0600070205080204" pitchFamily="34" charset="-128"/>
              </a:rPr>
              <a:t>in training delivery including:</a:t>
            </a:r>
          </a:p>
          <a:p>
            <a:pPr lvl="1">
              <a:lnSpc>
                <a:spcPct val="90000"/>
              </a:lnSpc>
              <a:buClr>
                <a:srgbClr val="AFBD22"/>
              </a:buClr>
              <a:buFont typeface="Arial" panose="020B0604020202020204" pitchFamily="34" charset="0"/>
              <a:buChar char="•"/>
            </a:pPr>
            <a:r>
              <a:rPr lang="en-US" altLang="en-US" dirty="0">
                <a:solidFill>
                  <a:srgbClr val="00467F"/>
                </a:solidFill>
                <a:latin typeface="Franklin Gothic Book" panose="020B0503020102020204" pitchFamily="34" charset="0"/>
                <a:ea typeface="ＭＳ Ｐゴシック" panose="020B0600070205080204" pitchFamily="34" charset="-128"/>
              </a:rPr>
              <a:t>Opening and closing effectively.</a:t>
            </a:r>
          </a:p>
          <a:p>
            <a:pPr lvl="1">
              <a:lnSpc>
                <a:spcPct val="90000"/>
              </a:lnSpc>
              <a:buClr>
                <a:srgbClr val="AFBD22"/>
              </a:buClr>
              <a:buFont typeface="Arial" panose="020B0604020202020204" pitchFamily="34" charset="0"/>
              <a:buChar char="•"/>
            </a:pPr>
            <a:r>
              <a:rPr lang="en-US" altLang="en-US" dirty="0">
                <a:solidFill>
                  <a:srgbClr val="00467F"/>
                </a:solidFill>
                <a:latin typeface="Franklin Gothic Book" panose="020B0503020102020204" pitchFamily="34" charset="0"/>
                <a:ea typeface="ＭＳ Ｐゴシック" panose="020B0600070205080204" pitchFamily="34" charset="-128"/>
              </a:rPr>
              <a:t>Maintaining high energy levels. </a:t>
            </a:r>
          </a:p>
          <a:p>
            <a:pPr lvl="1">
              <a:lnSpc>
                <a:spcPct val="90000"/>
              </a:lnSpc>
              <a:buClr>
                <a:srgbClr val="AFBD22"/>
              </a:buClr>
              <a:buFont typeface="Arial" panose="020B0604020202020204" pitchFamily="34" charset="0"/>
              <a:buChar char="•"/>
            </a:pPr>
            <a:r>
              <a:rPr lang="en-US" altLang="en-US" dirty="0">
                <a:solidFill>
                  <a:srgbClr val="00467F"/>
                </a:solidFill>
                <a:latin typeface="Franklin Gothic Book" panose="020B0503020102020204" pitchFamily="34" charset="0"/>
                <a:ea typeface="ＭＳ Ｐゴシック" panose="020B0600070205080204" pitchFamily="34" charset="-128"/>
              </a:rPr>
              <a:t>Managing dysfunctional behavior.</a:t>
            </a:r>
          </a:p>
          <a:p>
            <a:pPr>
              <a:lnSpc>
                <a:spcPct val="90000"/>
              </a:lnSpc>
              <a:spcBef>
                <a:spcPts val="1200"/>
              </a:spcBef>
              <a:buClr>
                <a:srgbClr val="AFBD22"/>
              </a:buClr>
              <a:buFont typeface="Arial" panose="020B0604020202020204" pitchFamily="34" charset="0"/>
              <a:buChar char="•"/>
            </a:pPr>
            <a:r>
              <a:rPr lang="en-US" altLang="en-US" sz="2800" b="1" dirty="0">
                <a:latin typeface="Franklin Gothic Book" panose="020B0503020102020204" pitchFamily="34" charset="0"/>
                <a:ea typeface="ＭＳ Ｐゴシック" panose="020B0600070205080204" pitchFamily="34" charset="-128"/>
              </a:rPr>
              <a:t>Confirm skill and knowledge transfer</a:t>
            </a:r>
            <a:r>
              <a:rPr lang="en-US" altLang="en-US" sz="2800" dirty="0">
                <a:latin typeface="Franklin Gothic Book" panose="020B0503020102020204" pitchFamily="34" charset="0"/>
                <a:ea typeface="ＭＳ Ｐゴシック" panose="020B0600070205080204" pitchFamily="34" charset="-128"/>
              </a:rPr>
              <a:t>.</a:t>
            </a:r>
          </a:p>
        </p:txBody>
      </p:sp>
    </p:spTree>
    <p:extLst>
      <p:ext uri="{BB962C8B-B14F-4D97-AF65-F5344CB8AC3E}">
        <p14:creationId xmlns:p14="http://schemas.microsoft.com/office/powerpoint/2010/main" val="928720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3" end="3"/>
                                            </p:txEl>
                                          </p:spTgt>
                                        </p:tgtEl>
                                        <p:attrNameLst>
                                          <p:attrName>style.visibility</p:attrName>
                                        </p:attrNameLst>
                                      </p:cBhvr>
                                      <p:to>
                                        <p:strVal val="visible"/>
                                      </p:to>
                                    </p:set>
                                    <p:animEffect transition="in" filter="fade">
                                      <p:cBhvr>
                                        <p:cTn id="10" dur="500"/>
                                        <p:tgtEl>
                                          <p:spTgt spid="10">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animEffect transition="in" filter="fade">
                                      <p:cBhvr>
                                        <p:cTn id="13" dur="500"/>
                                        <p:tgtEl>
                                          <p:spTgt spid="10">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5" end="5"/>
                                            </p:txEl>
                                          </p:spTgt>
                                        </p:tgtEl>
                                        <p:attrNameLst>
                                          <p:attrName>style.visibility</p:attrName>
                                        </p:attrNameLst>
                                      </p:cBhvr>
                                      <p:to>
                                        <p:strVal val="visible"/>
                                      </p:to>
                                    </p:set>
                                    <p:animEffect transition="in" filter="fade">
                                      <p:cBhvr>
                                        <p:cTn id="16" dur="500"/>
                                        <p:tgtEl>
                                          <p:spTgt spid="10">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animEffect transition="in" filter="fade">
                                      <p:cBhvr>
                                        <p:cTn id="21"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978" y="2798587"/>
            <a:ext cx="3979622" cy="3581660"/>
          </a:xfrm>
          <a:prstGeom prst="rect">
            <a:avLst/>
          </a:prstGeom>
        </p:spPr>
      </p:pic>
      <p:sp>
        <p:nvSpPr>
          <p:cNvPr id="53250" name="Title 4"/>
          <p:cNvSpPr>
            <a:spLocks noGrp="1"/>
          </p:cNvSpPr>
          <p:nvPr>
            <p:ph type="title"/>
          </p:nvPr>
        </p:nvSpPr>
        <p:spPr/>
        <p:txBody>
          <a:bodyPr/>
          <a:lstStyle/>
          <a:p>
            <a:r>
              <a:rPr lang="en-US" altLang="en-US" sz="4400" dirty="0">
                <a:latin typeface="Franklin Gothic Medium" panose="020B0603020102020204" pitchFamily="34" charset="0"/>
                <a:cs typeface="Franklin Gothic Medium" panose="020B0603020102020204" pitchFamily="34" charset="0"/>
              </a:rPr>
              <a:t>Let’s Start with a Review</a:t>
            </a:r>
          </a:p>
        </p:txBody>
      </p:sp>
      <p:sp>
        <p:nvSpPr>
          <p:cNvPr id="53251"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1000">
                <a:solidFill>
                  <a:schemeClr val="bg1"/>
                </a:solidFill>
                <a:latin typeface="Calibri" panose="020F0502020204030204" pitchFamily="34" charset="0"/>
              </a:rPr>
              <a:t>26</a:t>
            </a:r>
          </a:p>
        </p:txBody>
      </p:sp>
      <p:sp>
        <p:nvSpPr>
          <p:cNvPr id="53252" name="Content Placeholder 5"/>
          <p:cNvSpPr>
            <a:spLocks noGrp="1"/>
          </p:cNvSpPr>
          <p:nvPr>
            <p:ph idx="1"/>
          </p:nvPr>
        </p:nvSpPr>
        <p:spPr/>
        <p:txBody>
          <a:bodyPr/>
          <a:lstStyle/>
          <a:p>
            <a:pPr eaLnBrk="1" hangingPunct="1"/>
            <a:r>
              <a:rPr lang="en-US" altLang="en-US" sz="3000" dirty="0">
                <a:latin typeface="Franklin Gothic Book" panose="020B0503020102020204" pitchFamily="34" charset="0"/>
                <a:cs typeface="Arial" panose="020B0604020202020204" pitchFamily="34" charset="0"/>
              </a:rPr>
              <a:t>Course Content</a:t>
            </a:r>
          </a:p>
          <a:p>
            <a:pPr eaLnBrk="1" hangingPunct="1"/>
            <a:r>
              <a:rPr lang="en-US" altLang="en-US" sz="3000" dirty="0">
                <a:latin typeface="Franklin Gothic Book" panose="020B0503020102020204" pitchFamily="34" charset="0"/>
                <a:cs typeface="Arial" panose="020B0604020202020204" pitchFamily="34" charset="0"/>
              </a:rPr>
              <a:t>Course Objectives</a:t>
            </a:r>
          </a:p>
          <a:p>
            <a:pPr eaLnBrk="1" hangingPunct="1"/>
            <a:r>
              <a:rPr lang="en-US" altLang="en-US" sz="3600" b="1" dirty="0">
                <a:latin typeface="Franklin Gothic Book" panose="020B0503020102020204" pitchFamily="34" charset="0"/>
                <a:cs typeface="Arial" panose="020B0604020202020204" pitchFamily="34" charset="0"/>
              </a:rPr>
              <a:t>Personal Objectives</a:t>
            </a:r>
          </a:p>
          <a:p>
            <a:pPr eaLnBrk="1" hangingPunct="1"/>
            <a:r>
              <a:rPr lang="en-US" altLang="en-US" sz="3000" dirty="0">
                <a:latin typeface="Franklin Gothic Book" panose="020B0503020102020204" pitchFamily="34" charset="0"/>
                <a:cs typeface="Arial" panose="020B0604020202020204" pitchFamily="34" charset="0"/>
              </a:rPr>
              <a:t>Parking Boards</a:t>
            </a:r>
          </a:p>
        </p:txBody>
      </p:sp>
    </p:spTree>
    <p:extLst>
      <p:ext uri="{BB962C8B-B14F-4D97-AF65-F5344CB8AC3E}">
        <p14:creationId xmlns:p14="http://schemas.microsoft.com/office/powerpoint/2010/main" val="189561049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l="5732" r="6210"/>
          <a:stretch>
            <a:fillRect/>
          </a:stretch>
        </p:blipFill>
        <p:spPr>
          <a:xfrm>
            <a:off x="0" y="-42772"/>
            <a:ext cx="9143999" cy="6910531"/>
          </a:xfrm>
          <a:prstGeom prst="rect">
            <a:avLst/>
          </a:prstGeom>
        </p:spPr>
      </p:pic>
      <p:grpSp>
        <p:nvGrpSpPr>
          <p:cNvPr id="2" name="Group 18"/>
          <p:cNvGrpSpPr/>
          <p:nvPr/>
        </p:nvGrpSpPr>
        <p:grpSpPr>
          <a:xfrm>
            <a:off x="342943" y="2369623"/>
            <a:ext cx="8801056" cy="1774672"/>
            <a:chOff x="342943" y="2369623"/>
            <a:chExt cx="8801056" cy="1774672"/>
          </a:xfrm>
        </p:grpSpPr>
        <p:sp>
          <p:nvSpPr>
            <p:cNvPr id="14" name="Rectangle 13"/>
            <p:cNvSpPr/>
            <p:nvPr/>
          </p:nvSpPr>
          <p:spPr>
            <a:xfrm>
              <a:off x="342945" y="3198036"/>
              <a:ext cx="4305256"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42943" y="2369623"/>
              <a:ext cx="7514124"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686937"/>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800" b="0" i="0" u="none" strike="noStrike" kern="1200" cap="all" spc="0" normalizeH="0" baseline="0" noProof="0" dirty="0">
                  <a:ln>
                    <a:noFill/>
                  </a:ln>
                  <a:solidFill>
                    <a:schemeClr val="bg1"/>
                  </a:solidFill>
                  <a:effectLst/>
                  <a:uLnTx/>
                  <a:uFillTx/>
                  <a:latin typeface="Franklin Gothic Medium"/>
                  <a:ea typeface="+mj-ea"/>
                  <a:cs typeface="Franklin Gothic Medium"/>
                </a:rPr>
                <a:t>Review personal </a:t>
              </a:r>
              <a:r>
                <a:rPr lang="en-US" sz="5800" cap="all" dirty="0">
                  <a:solidFill>
                    <a:schemeClr val="bg1"/>
                  </a:solidFill>
                  <a:latin typeface="Franklin Gothic Medium"/>
                  <a:ea typeface="+mj-ea"/>
                  <a:cs typeface="Franklin Gothic Medium"/>
                </a:rPr>
                <a:t>objectives</a:t>
              </a:r>
              <a:endParaRPr kumimoji="0" lang="en-US" sz="5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pic>
        <p:nvPicPr>
          <p:cNvPr id="23" name="Picture 2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24" name="TextBox 23"/>
          <p:cNvSpPr txBox="1"/>
          <p:nvPr/>
        </p:nvSpPr>
        <p:spPr>
          <a:xfrm>
            <a:off x="680960" y="6565612"/>
            <a:ext cx="2486666"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2013 Leadership Strategies, Inc.</a:t>
            </a:r>
          </a:p>
        </p:txBody>
      </p:sp>
      <p:sp>
        <p:nvSpPr>
          <p:cNvPr id="25" name="TextBox 24"/>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6"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13</a:t>
            </a:fld>
            <a:endParaRPr lang="en-US" dirty="0"/>
          </a:p>
        </p:txBody>
      </p:sp>
      <p:sp>
        <p:nvSpPr>
          <p:cNvPr id="11" name="TextBox 10"/>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9-4</a:t>
            </a:r>
          </a:p>
        </p:txBody>
      </p:sp>
    </p:spTree>
    <p:extLst>
      <p:ext uri="{BB962C8B-B14F-4D97-AF65-F5344CB8AC3E}">
        <p14:creationId xmlns:p14="http://schemas.microsoft.com/office/powerpoint/2010/main" val="131004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978" y="2798587"/>
            <a:ext cx="3979622" cy="3581660"/>
          </a:xfrm>
          <a:prstGeom prst="rect">
            <a:avLst/>
          </a:prstGeom>
        </p:spPr>
      </p:pic>
      <p:sp>
        <p:nvSpPr>
          <p:cNvPr id="53250" name="Title 4"/>
          <p:cNvSpPr>
            <a:spLocks noGrp="1"/>
          </p:cNvSpPr>
          <p:nvPr>
            <p:ph type="title"/>
          </p:nvPr>
        </p:nvSpPr>
        <p:spPr/>
        <p:txBody>
          <a:bodyPr/>
          <a:lstStyle/>
          <a:p>
            <a:r>
              <a:rPr lang="en-US" altLang="en-US" sz="4400" dirty="0">
                <a:latin typeface="Franklin Gothic Medium" panose="020B0603020102020204" pitchFamily="34" charset="0"/>
                <a:cs typeface="Franklin Gothic Medium" panose="020B0603020102020204" pitchFamily="34" charset="0"/>
              </a:rPr>
              <a:t>Let’s Start with a Review</a:t>
            </a:r>
          </a:p>
        </p:txBody>
      </p:sp>
      <p:sp>
        <p:nvSpPr>
          <p:cNvPr id="53251"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1000">
                <a:solidFill>
                  <a:schemeClr val="bg1"/>
                </a:solidFill>
                <a:latin typeface="Calibri" panose="020F0502020204030204" pitchFamily="34" charset="0"/>
              </a:rPr>
              <a:t>26</a:t>
            </a:r>
          </a:p>
        </p:txBody>
      </p:sp>
      <p:sp>
        <p:nvSpPr>
          <p:cNvPr id="53252" name="Content Placeholder 5"/>
          <p:cNvSpPr>
            <a:spLocks noGrp="1"/>
          </p:cNvSpPr>
          <p:nvPr>
            <p:ph idx="1"/>
          </p:nvPr>
        </p:nvSpPr>
        <p:spPr/>
        <p:txBody>
          <a:bodyPr/>
          <a:lstStyle/>
          <a:p>
            <a:pPr eaLnBrk="1" hangingPunct="1"/>
            <a:r>
              <a:rPr lang="en-US" altLang="en-US" sz="3000" dirty="0">
                <a:latin typeface="Franklin Gothic Book" panose="020B0503020102020204" pitchFamily="34" charset="0"/>
                <a:cs typeface="Arial" panose="020B0604020202020204" pitchFamily="34" charset="0"/>
              </a:rPr>
              <a:t>Course Content</a:t>
            </a:r>
          </a:p>
          <a:p>
            <a:pPr eaLnBrk="1" hangingPunct="1"/>
            <a:r>
              <a:rPr lang="en-US" altLang="en-US" sz="3000" dirty="0">
                <a:latin typeface="Franklin Gothic Book" panose="020B0503020102020204" pitchFamily="34" charset="0"/>
                <a:cs typeface="Arial" panose="020B0604020202020204" pitchFamily="34" charset="0"/>
              </a:rPr>
              <a:t>Course Objectives</a:t>
            </a:r>
          </a:p>
          <a:p>
            <a:pPr eaLnBrk="1" hangingPunct="1"/>
            <a:r>
              <a:rPr lang="en-US" altLang="en-US" sz="3000" dirty="0">
                <a:latin typeface="Franklin Gothic Book" panose="020B0503020102020204" pitchFamily="34" charset="0"/>
                <a:cs typeface="Arial" panose="020B0604020202020204" pitchFamily="34" charset="0"/>
              </a:rPr>
              <a:t>Personal Objectives</a:t>
            </a:r>
          </a:p>
          <a:p>
            <a:pPr eaLnBrk="1" hangingPunct="1"/>
            <a:r>
              <a:rPr lang="en-US" altLang="en-US" sz="3600" b="1" dirty="0">
                <a:latin typeface="Franklin Gothic Book" panose="020B0503020102020204" pitchFamily="34" charset="0"/>
                <a:cs typeface="Arial" panose="020B0604020202020204" pitchFamily="34" charset="0"/>
              </a:rPr>
              <a:t>Parking Boards</a:t>
            </a:r>
          </a:p>
        </p:txBody>
      </p:sp>
    </p:spTree>
    <p:extLst>
      <p:ext uri="{BB962C8B-B14F-4D97-AF65-F5344CB8AC3E}">
        <p14:creationId xmlns:p14="http://schemas.microsoft.com/office/powerpoint/2010/main" val="59332960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340646" cy="6838275"/>
          </a:xfrm>
          <a:prstGeom prst="rect">
            <a:avLst/>
          </a:prstGeom>
        </p:spPr>
      </p:pic>
      <p:grpSp>
        <p:nvGrpSpPr>
          <p:cNvPr id="2" name="Group 8"/>
          <p:cNvGrpSpPr/>
          <p:nvPr/>
        </p:nvGrpSpPr>
        <p:grpSpPr>
          <a:xfrm>
            <a:off x="342943" y="168936"/>
            <a:ext cx="5634704" cy="1143000"/>
            <a:chOff x="342943" y="2732834"/>
            <a:chExt cx="8572457" cy="1143000"/>
          </a:xfrm>
        </p:grpSpPr>
        <p:sp>
          <p:nvSpPr>
            <p:cNvPr id="17" name="Rectangle 16"/>
            <p:cNvSpPr/>
            <p:nvPr/>
          </p:nvSpPr>
          <p:spPr>
            <a:xfrm>
              <a:off x="342943" y="2883780"/>
              <a:ext cx="8572457"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732834"/>
              <a:ext cx="8428982"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100" b="0" i="0" u="none" strike="noStrike" kern="1200" cap="all" spc="0" normalizeH="0" noProof="0" dirty="0">
                  <a:ln>
                    <a:noFill/>
                  </a:ln>
                  <a:solidFill>
                    <a:schemeClr val="bg1"/>
                  </a:solidFill>
                  <a:effectLst/>
                  <a:uLnTx/>
                  <a:uFillTx/>
                  <a:latin typeface="Franklin Gothic Medium"/>
                  <a:ea typeface="+mj-ea"/>
                  <a:cs typeface="Franklin Gothic Medium"/>
                </a:rPr>
                <a:t>Parking boards</a:t>
              </a:r>
              <a:endParaRPr kumimoji="0" lang="en-US" sz="51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pic>
        <p:nvPicPr>
          <p:cNvPr id="19" name="Picture 1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6500608" y="6356607"/>
            <a:ext cx="2354072" cy="448056"/>
          </a:xfrm>
          <a:prstGeom prst="rect">
            <a:avLst/>
          </a:prstGeom>
        </p:spPr>
      </p:pic>
      <p:sp>
        <p:nvSpPr>
          <p:cNvPr id="20" name="TextBox 19"/>
          <p:cNvSpPr txBox="1"/>
          <p:nvPr/>
        </p:nvSpPr>
        <p:spPr>
          <a:xfrm>
            <a:off x="680960" y="6565612"/>
            <a:ext cx="2486666"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2013 Leadership Strategies, Inc.</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15</a:t>
            </a:fld>
            <a:endParaRPr lang="en-US" dirty="0"/>
          </a:p>
        </p:txBody>
      </p:sp>
      <p:sp>
        <p:nvSpPr>
          <p:cNvPr id="3" name="TextBox 2"/>
          <p:cNvSpPr txBox="1"/>
          <p:nvPr/>
        </p:nvSpPr>
        <p:spPr>
          <a:xfrm>
            <a:off x="1595718" y="1649507"/>
            <a:ext cx="3658374" cy="2677656"/>
          </a:xfrm>
          <a:prstGeom prst="rect">
            <a:avLst/>
          </a:prstGeom>
          <a:noFill/>
        </p:spPr>
        <p:txBody>
          <a:bodyPr wrap="none" rtlCol="0">
            <a:spAutoFit/>
          </a:bodyPr>
          <a:lstStyle/>
          <a:p>
            <a:r>
              <a:rPr lang="en-US" sz="5600" dirty="0">
                <a:latin typeface="Freestyle Script" panose="030804020302050B0404" pitchFamily="66" charset="0"/>
              </a:rPr>
              <a:t>Actions</a:t>
            </a:r>
          </a:p>
          <a:p>
            <a:r>
              <a:rPr lang="en-US" sz="5600" dirty="0">
                <a:latin typeface="Freestyle Script" panose="030804020302050B0404" pitchFamily="66" charset="0"/>
              </a:rPr>
              <a:t>Coming Attractions</a:t>
            </a:r>
          </a:p>
          <a:p>
            <a:r>
              <a:rPr lang="en-US" sz="5600" dirty="0">
                <a:latin typeface="Freestyle Script" panose="030804020302050B0404" pitchFamily="66" charset="0"/>
              </a:rPr>
              <a:t>Issues</a:t>
            </a:r>
          </a:p>
        </p:txBody>
      </p:sp>
    </p:spTree>
    <p:extLst>
      <p:ext uri="{BB962C8B-B14F-4D97-AF65-F5344CB8AC3E}">
        <p14:creationId xmlns:p14="http://schemas.microsoft.com/office/powerpoint/2010/main" val="29416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a:t>H1. Identifying Your JEWELS</a:t>
            </a:r>
          </a:p>
        </p:txBody>
      </p:sp>
      <p:sp>
        <p:nvSpPr>
          <p:cNvPr id="3" name="Content Placeholder 2"/>
          <p:cNvSpPr>
            <a:spLocks noGrp="1"/>
          </p:cNvSpPr>
          <p:nvPr>
            <p:ph idx="1"/>
          </p:nvPr>
        </p:nvSpPr>
        <p:spPr/>
        <p:txBody>
          <a:bodyPr>
            <a:normAutofit lnSpcReduction="10000"/>
          </a:bodyPr>
          <a:lstStyle/>
          <a:p>
            <a:pPr marL="0" indent="0">
              <a:buNone/>
            </a:pPr>
            <a:r>
              <a:rPr lang="en-US" sz="2800" dirty="0">
                <a:solidFill>
                  <a:srgbClr val="1F497D"/>
                </a:solidFill>
              </a:rPr>
              <a:t>As you consider the key points made in the class, document below what were the JEWELS for you personally.</a:t>
            </a:r>
          </a:p>
          <a:p>
            <a:pPr marL="514350" indent="-514350">
              <a:buFont typeface="+mj-lt"/>
              <a:buAutoNum type="arabicPeriod"/>
            </a:pPr>
            <a:r>
              <a:rPr lang="en-US" sz="2800" dirty="0">
                <a:solidFill>
                  <a:srgbClr val="1F497D"/>
                </a:solidFill>
              </a:rPr>
              <a:t>_________________________________________</a:t>
            </a:r>
          </a:p>
          <a:p>
            <a:pPr marL="514350" indent="-514350">
              <a:buFont typeface="+mj-lt"/>
              <a:buAutoNum type="arabicPeriod"/>
            </a:pPr>
            <a:r>
              <a:rPr lang="en-US" sz="2800" dirty="0">
                <a:solidFill>
                  <a:srgbClr val="1F497D"/>
                </a:solidFill>
              </a:rPr>
              <a:t>_________________________________________</a:t>
            </a:r>
          </a:p>
          <a:p>
            <a:pPr marL="514350" indent="-514350">
              <a:buFont typeface="+mj-lt"/>
              <a:buAutoNum type="arabicPeriod"/>
            </a:pPr>
            <a:r>
              <a:rPr lang="en-US" sz="2800" dirty="0">
                <a:solidFill>
                  <a:srgbClr val="1F497D"/>
                </a:solidFill>
              </a:rPr>
              <a:t>_________________________________________</a:t>
            </a:r>
          </a:p>
          <a:p>
            <a:pPr marL="514350" indent="-514350">
              <a:buFont typeface="+mj-lt"/>
              <a:buAutoNum type="arabicPeriod"/>
            </a:pPr>
            <a:r>
              <a:rPr lang="en-US" sz="2800" dirty="0">
                <a:solidFill>
                  <a:srgbClr val="1F497D"/>
                </a:solidFill>
              </a:rPr>
              <a:t>_________________________________________</a:t>
            </a:r>
          </a:p>
          <a:p>
            <a:pPr marL="514350" indent="-514350">
              <a:buFont typeface="+mj-lt"/>
              <a:buAutoNum type="arabicPeriod"/>
            </a:pPr>
            <a:r>
              <a:rPr lang="en-US" sz="2800" dirty="0">
                <a:solidFill>
                  <a:srgbClr val="1F497D"/>
                </a:solidFill>
              </a:rPr>
              <a:t>_________________________________________</a:t>
            </a:r>
          </a:p>
          <a:p>
            <a:pPr marL="514350" indent="-514350">
              <a:buFont typeface="+mj-lt"/>
              <a:buAutoNum type="arabicPeriod"/>
            </a:pPr>
            <a:r>
              <a:rPr lang="en-US" sz="2800" dirty="0">
                <a:solidFill>
                  <a:srgbClr val="1F497D"/>
                </a:solidFill>
              </a:rPr>
              <a:t>_________________________________________</a:t>
            </a:r>
          </a:p>
          <a:p>
            <a:pPr marL="514350" indent="-514350">
              <a:buFont typeface="+mj-lt"/>
              <a:buAutoNum type="arabicPeriod"/>
            </a:pPr>
            <a:r>
              <a:rPr lang="en-US" sz="2800" dirty="0">
                <a:solidFill>
                  <a:srgbClr val="1F497D"/>
                </a:solidFill>
              </a:rPr>
              <a:t>_________________________________________</a:t>
            </a:r>
            <a:endParaRPr lang="en-US" sz="2600" dirty="0">
              <a:solidFill>
                <a:schemeClr val="tx2"/>
              </a:solidFill>
            </a:endParaRPr>
          </a:p>
        </p:txBody>
      </p:sp>
      <p:sp>
        <p:nvSpPr>
          <p:cNvPr id="6" name="Slide Number Placeholder 5"/>
          <p:cNvSpPr>
            <a:spLocks noGrp="1"/>
          </p:cNvSpPr>
          <p:nvPr>
            <p:ph type="sldNum" sz="quarter" idx="4294967295"/>
          </p:nvPr>
        </p:nvSpPr>
        <p:spPr>
          <a:xfrm>
            <a:off x="0" y="6446838"/>
            <a:ext cx="457200" cy="365125"/>
          </a:xfrm>
          <a:prstGeom prst="rect">
            <a:avLst/>
          </a:prstGeom>
        </p:spPr>
        <p:txBody>
          <a:bodyPr/>
          <a:lstStyle/>
          <a:p>
            <a:fld id="{D3A7A54F-1440-6D43-BEC7-AA5E25BCB837}" type="slidenum">
              <a:rPr lang="en-US" smtClean="0"/>
              <a:pPr/>
              <a:t>16</a:t>
            </a:fld>
            <a:endParaRPr lang="en-US" dirty="0"/>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138</a:t>
            </a:r>
          </a:p>
        </p:txBody>
      </p:sp>
    </p:spTree>
    <p:extLst>
      <p:ext uri="{BB962C8B-B14F-4D97-AF65-F5344CB8AC3E}">
        <p14:creationId xmlns:p14="http://schemas.microsoft.com/office/powerpoint/2010/main" val="12828869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a:t>H2. Planning Change</a:t>
            </a:r>
          </a:p>
        </p:txBody>
      </p:sp>
      <p:sp>
        <p:nvSpPr>
          <p:cNvPr id="3" name="Content Placeholder 2"/>
          <p:cNvSpPr>
            <a:spLocks noGrp="1"/>
          </p:cNvSpPr>
          <p:nvPr>
            <p:ph idx="1"/>
          </p:nvPr>
        </p:nvSpPr>
        <p:spPr/>
        <p:txBody>
          <a:bodyPr>
            <a:normAutofit/>
          </a:bodyPr>
          <a:lstStyle/>
          <a:p>
            <a:pPr marL="0" indent="0">
              <a:buNone/>
            </a:pPr>
            <a:r>
              <a:rPr lang="en-US" sz="2800" dirty="0">
                <a:solidFill>
                  <a:srgbClr val="1F497D"/>
                </a:solidFill>
              </a:rPr>
              <a:t>What are three things you can do within the first month after this class to begin implementing the JEWELS you identified?</a:t>
            </a:r>
          </a:p>
          <a:p>
            <a:pPr marL="0" indent="0">
              <a:buNone/>
            </a:pPr>
            <a:endParaRPr lang="en-US" sz="2800" dirty="0">
              <a:solidFill>
                <a:srgbClr val="1F497D"/>
              </a:solidFill>
            </a:endParaRPr>
          </a:p>
          <a:p>
            <a:pPr marL="514350" indent="-514350">
              <a:buFont typeface="+mj-lt"/>
              <a:buAutoNum type="arabicPeriod"/>
            </a:pPr>
            <a:r>
              <a:rPr lang="en-US" sz="2800" dirty="0">
                <a:solidFill>
                  <a:srgbClr val="1F497D"/>
                </a:solidFill>
              </a:rPr>
              <a:t>_________________________________________</a:t>
            </a:r>
          </a:p>
          <a:p>
            <a:pPr marL="514350" indent="-514350">
              <a:buFont typeface="+mj-lt"/>
              <a:buAutoNum type="arabicPeriod"/>
            </a:pPr>
            <a:r>
              <a:rPr lang="en-US" sz="2800" dirty="0">
                <a:solidFill>
                  <a:srgbClr val="1F497D"/>
                </a:solidFill>
              </a:rPr>
              <a:t>_________________________________________</a:t>
            </a:r>
          </a:p>
          <a:p>
            <a:pPr marL="514350" indent="-514350">
              <a:buFont typeface="+mj-lt"/>
              <a:buAutoNum type="arabicPeriod"/>
            </a:pPr>
            <a:r>
              <a:rPr lang="en-US" sz="2800" dirty="0">
                <a:solidFill>
                  <a:srgbClr val="1F497D"/>
                </a:solidFill>
              </a:rPr>
              <a:t>_________________________________________</a:t>
            </a:r>
            <a:endParaRPr lang="en-US" sz="2600" dirty="0">
              <a:solidFill>
                <a:schemeClr val="tx2"/>
              </a:solidFill>
            </a:endParaRPr>
          </a:p>
        </p:txBody>
      </p:sp>
      <p:sp>
        <p:nvSpPr>
          <p:cNvPr id="6" name="Slide Number Placeholder 5"/>
          <p:cNvSpPr>
            <a:spLocks noGrp="1"/>
          </p:cNvSpPr>
          <p:nvPr>
            <p:ph type="sldNum" sz="quarter" idx="4294967295"/>
          </p:nvPr>
        </p:nvSpPr>
        <p:spPr>
          <a:xfrm>
            <a:off x="0" y="6446838"/>
            <a:ext cx="457200" cy="365125"/>
          </a:xfrm>
          <a:prstGeom prst="rect">
            <a:avLst/>
          </a:prstGeom>
        </p:spPr>
        <p:txBody>
          <a:bodyPr/>
          <a:lstStyle/>
          <a:p>
            <a:fld id="{D3A7A54F-1440-6D43-BEC7-AA5E25BCB837}" type="slidenum">
              <a:rPr lang="en-US" smtClean="0"/>
              <a:pPr/>
              <a:t>17</a:t>
            </a:fld>
            <a:endParaRPr lang="en-US" dirty="0"/>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139</a:t>
            </a:r>
          </a:p>
        </p:txBody>
      </p:sp>
    </p:spTree>
    <p:extLst>
      <p:ext uri="{BB962C8B-B14F-4D97-AF65-F5344CB8AC3E}">
        <p14:creationId xmlns:p14="http://schemas.microsoft.com/office/powerpoint/2010/main" val="35545441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r="11943"/>
          <a:stretch>
            <a:fillRect/>
          </a:stretch>
        </p:blipFill>
        <p:spPr>
          <a:xfrm>
            <a:off x="-1" y="-4374"/>
            <a:ext cx="9144001" cy="6882090"/>
          </a:xfrm>
          <a:prstGeom prst="rect">
            <a:avLst/>
          </a:prstGeom>
        </p:spPr>
      </p:pic>
      <p:grpSp>
        <p:nvGrpSpPr>
          <p:cNvPr id="2" name="Group 18"/>
          <p:cNvGrpSpPr/>
          <p:nvPr/>
        </p:nvGrpSpPr>
        <p:grpSpPr>
          <a:xfrm>
            <a:off x="342944" y="3099309"/>
            <a:ext cx="8801055" cy="1143000"/>
            <a:chOff x="342944" y="3099309"/>
            <a:chExt cx="8801055" cy="1143000"/>
          </a:xfrm>
        </p:grpSpPr>
        <p:sp>
          <p:nvSpPr>
            <p:cNvPr id="14" name="Rectangle 13"/>
            <p:cNvSpPr/>
            <p:nvPr/>
          </p:nvSpPr>
          <p:spPr>
            <a:xfrm>
              <a:off x="342944" y="3198036"/>
              <a:ext cx="4533855"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3099309"/>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800" b="0" i="0" u="none" strike="noStrike" kern="1200" cap="all" spc="0" normalizeH="0" baseline="0" noProof="0" dirty="0">
                  <a:ln>
                    <a:noFill/>
                  </a:ln>
                  <a:solidFill>
                    <a:schemeClr val="bg1"/>
                  </a:solidFill>
                  <a:effectLst/>
                  <a:uLnTx/>
                  <a:uFillTx/>
                  <a:latin typeface="Franklin Gothic Medium"/>
                  <a:ea typeface="+mj-ea"/>
                  <a:cs typeface="Franklin Gothic Medium"/>
                </a:rPr>
                <a:t>Evaluation</a:t>
              </a:r>
            </a:p>
          </p:txBody>
        </p:sp>
      </p:grpSp>
      <p:pic>
        <p:nvPicPr>
          <p:cNvPr id="23" name="Picture 2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24" name="TextBox 23"/>
          <p:cNvSpPr txBox="1"/>
          <p:nvPr/>
        </p:nvSpPr>
        <p:spPr>
          <a:xfrm>
            <a:off x="680960" y="6565612"/>
            <a:ext cx="2486666"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2013 Leadership Strategies, Inc.</a:t>
            </a:r>
          </a:p>
        </p:txBody>
      </p:sp>
      <p:sp>
        <p:nvSpPr>
          <p:cNvPr id="25" name="TextBox 24"/>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6"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18</a:t>
            </a:fld>
            <a:endParaRPr lang="en-US" dirty="0"/>
          </a:p>
        </p:txBody>
      </p:sp>
    </p:spTree>
    <p:extLst>
      <p:ext uri="{BB962C8B-B14F-4D97-AF65-F5344CB8AC3E}">
        <p14:creationId xmlns:p14="http://schemas.microsoft.com/office/powerpoint/2010/main" val="372985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If we can help…</a:t>
            </a:r>
            <a:endParaRPr lang="en-US" dirty="0"/>
          </a:p>
        </p:txBody>
      </p:sp>
      <p:sp>
        <p:nvSpPr>
          <p:cNvPr id="2" name="Slide Number Placeholder 1"/>
          <p:cNvSpPr>
            <a:spLocks noGrp="1"/>
          </p:cNvSpPr>
          <p:nvPr>
            <p:ph type="sldNum" sz="quarter" idx="12"/>
          </p:nvPr>
        </p:nvSpPr>
        <p:spPr/>
        <p:txBody>
          <a:bodyPr/>
          <a:lstStyle/>
          <a:p>
            <a:fld id="{F29FD61F-2294-5D42-A9D7-9928D42B3773}" type="slidenum">
              <a:rPr lang="en-US" smtClean="0"/>
              <a:pPr/>
              <a:t>19</a:t>
            </a:fld>
            <a:endParaRPr lang="en-US" dirty="0"/>
          </a:p>
        </p:txBody>
      </p:sp>
      <p:sp>
        <p:nvSpPr>
          <p:cNvPr id="5" name="Content Placeholder 4"/>
          <p:cNvSpPr>
            <a:spLocks noGrp="1"/>
          </p:cNvSpPr>
          <p:nvPr>
            <p:ph idx="1"/>
          </p:nvPr>
        </p:nvSpPr>
        <p:spPr>
          <a:xfrm>
            <a:off x="783390" y="1457760"/>
            <a:ext cx="2448541" cy="1490392"/>
          </a:xfrm>
        </p:spPr>
        <p:txBody>
          <a:bodyPr>
            <a:normAutofit lnSpcReduction="10000"/>
          </a:bodyPr>
          <a:lstStyle/>
          <a:p>
            <a:r>
              <a:rPr lang="en-US" kern="10" dirty="0">
                <a:ln w="9525">
                  <a:solidFill>
                    <a:schemeClr val="tx2"/>
                  </a:solidFill>
                  <a:miter lim="800000"/>
                  <a:headEnd/>
                  <a:tailEnd/>
                </a:ln>
                <a:solidFill>
                  <a:schemeClr val="tx2"/>
                </a:solidFill>
                <a:cs typeface="Arial" panose="020B0604020202020204" pitchFamily="34" charset="0"/>
              </a:rPr>
              <a:t>Project Leadership Training</a:t>
            </a:r>
          </a:p>
          <a:p>
            <a:pPr algn="ctr"/>
            <a:endParaRPr lang="en-US" dirty="0"/>
          </a:p>
        </p:txBody>
      </p:sp>
      <p:sp>
        <p:nvSpPr>
          <p:cNvPr id="9" name="Content Placeholder 4"/>
          <p:cNvSpPr txBox="1">
            <a:spLocks/>
          </p:cNvSpPr>
          <p:nvPr/>
        </p:nvSpPr>
        <p:spPr>
          <a:xfrm>
            <a:off x="3626068" y="1457761"/>
            <a:ext cx="5338970" cy="1492900"/>
          </a:xfrm>
          <a:prstGeom prst="rect">
            <a:avLst/>
          </a:prstGeom>
          <a:solidFill>
            <a:srgbClr val="AFBD22"/>
          </a:solidFill>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AFBD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7475" indent="0">
              <a:spcBef>
                <a:spcPct val="50000"/>
              </a:spcBef>
              <a:buClr>
                <a:srgbClr val="99CC00"/>
              </a:buClr>
              <a:buSzPct val="75000"/>
              <a:buNone/>
            </a:pPr>
            <a:r>
              <a:rPr lang="en-US" altLang="en-US" dirty="0">
                <a:solidFill>
                  <a:srgbClr val="000066"/>
                </a:solidFill>
              </a:rPr>
              <a:t>Assisting in developing your vision, project charter</a:t>
            </a:r>
            <a:endParaRPr lang="en-US" altLang="en-US" dirty="0"/>
          </a:p>
        </p:txBody>
      </p:sp>
      <p:sp>
        <p:nvSpPr>
          <p:cNvPr id="11" name="Content Placeholder 4"/>
          <p:cNvSpPr txBox="1">
            <a:spLocks/>
          </p:cNvSpPr>
          <p:nvPr/>
        </p:nvSpPr>
        <p:spPr>
          <a:xfrm>
            <a:off x="783390" y="3159350"/>
            <a:ext cx="2448541" cy="149039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AFBD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kern="10" dirty="0">
                <a:ln w="9525">
                  <a:solidFill>
                    <a:schemeClr val="tx2"/>
                  </a:solidFill>
                  <a:miter lim="800000"/>
                  <a:headEnd/>
                  <a:tailEnd/>
                </a:ln>
                <a:solidFill>
                  <a:schemeClr val="tx2"/>
                </a:solidFill>
                <a:cs typeface="Arial" panose="020B0604020202020204" pitchFamily="34" charset="0"/>
              </a:rPr>
              <a:t>Project Activation</a:t>
            </a:r>
          </a:p>
          <a:p>
            <a:pPr algn="ctr"/>
            <a:endParaRPr lang="en-US" dirty="0"/>
          </a:p>
        </p:txBody>
      </p:sp>
      <p:sp>
        <p:nvSpPr>
          <p:cNvPr id="12" name="Content Placeholder 4"/>
          <p:cNvSpPr txBox="1">
            <a:spLocks/>
          </p:cNvSpPr>
          <p:nvPr/>
        </p:nvSpPr>
        <p:spPr>
          <a:xfrm>
            <a:off x="3626068" y="3182121"/>
            <a:ext cx="5338970" cy="1492900"/>
          </a:xfrm>
          <a:prstGeom prst="rect">
            <a:avLst/>
          </a:prstGeom>
          <a:solidFill>
            <a:srgbClr val="AFBD22"/>
          </a:solidFill>
        </p:spPr>
        <p:txBody>
          <a:bodyPr vert="horz" lIns="91440" tIns="45720" rIns="91440" bIns="45720" rtlCol="0">
            <a:normAutofit lnSpcReduction="10000"/>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AFBD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7475" indent="0">
              <a:spcBef>
                <a:spcPct val="50000"/>
              </a:spcBef>
              <a:buClr>
                <a:srgbClr val="99CC00"/>
              </a:buClr>
              <a:buSzPct val="75000"/>
              <a:buNone/>
            </a:pPr>
            <a:r>
              <a:rPr lang="en-US" altLang="en-US" dirty="0">
                <a:solidFill>
                  <a:srgbClr val="000066"/>
                </a:solidFill>
              </a:rPr>
              <a:t>Three-day workshop can be abbreviated to one or two days</a:t>
            </a:r>
            <a:endParaRPr lang="en-US" altLang="en-US" dirty="0"/>
          </a:p>
          <a:p>
            <a:pPr algn="ctr"/>
            <a:endParaRPr lang="en-US" dirty="0"/>
          </a:p>
        </p:txBody>
      </p:sp>
      <p:sp>
        <p:nvSpPr>
          <p:cNvPr id="13" name="Content Placeholder 4"/>
          <p:cNvSpPr txBox="1">
            <a:spLocks/>
          </p:cNvSpPr>
          <p:nvPr/>
        </p:nvSpPr>
        <p:spPr>
          <a:xfrm>
            <a:off x="783390" y="4749451"/>
            <a:ext cx="4844900" cy="1467622"/>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AFBD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kern="10" dirty="0">
                <a:ln w="9525">
                  <a:solidFill>
                    <a:schemeClr val="tx2"/>
                  </a:solidFill>
                  <a:miter lim="800000"/>
                  <a:headEnd/>
                  <a:tailEnd/>
                </a:ln>
                <a:solidFill>
                  <a:schemeClr val="tx2"/>
                </a:solidFill>
                <a:cs typeface="Arial" panose="020B0604020202020204" pitchFamily="34" charset="0"/>
              </a:rPr>
              <a:t>The Facilitative Consultant </a:t>
            </a:r>
          </a:p>
          <a:p>
            <a:r>
              <a:rPr lang="en-US" kern="10" dirty="0">
                <a:ln w="9525">
                  <a:solidFill>
                    <a:schemeClr val="tx2"/>
                  </a:solidFill>
                  <a:miter lim="800000"/>
                  <a:headEnd/>
                  <a:tailEnd/>
                </a:ln>
                <a:solidFill>
                  <a:schemeClr val="tx2"/>
                </a:solidFill>
                <a:cs typeface="Arial" panose="020B0604020202020204" pitchFamily="34" charset="0"/>
              </a:rPr>
              <a:t>The Effective Facilitator</a:t>
            </a:r>
          </a:p>
        </p:txBody>
      </p:sp>
      <p:sp>
        <p:nvSpPr>
          <p:cNvPr id="14" name="Content Placeholder 4"/>
          <p:cNvSpPr txBox="1">
            <a:spLocks/>
          </p:cNvSpPr>
          <p:nvPr/>
        </p:nvSpPr>
        <p:spPr>
          <a:xfrm>
            <a:off x="6064182" y="4774541"/>
            <a:ext cx="2790498" cy="1268579"/>
          </a:xfrm>
          <a:prstGeom prst="rect">
            <a:avLst/>
          </a:prstGeom>
          <a:solidFill>
            <a:srgbClr val="AFBD22"/>
          </a:solidFill>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AFBD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7475" indent="0">
              <a:spcBef>
                <a:spcPct val="50000"/>
              </a:spcBef>
              <a:buClr>
                <a:srgbClr val="99CC00"/>
              </a:buClr>
              <a:buSzPct val="75000"/>
              <a:buNone/>
            </a:pPr>
            <a:r>
              <a:rPr lang="en-US" altLang="en-US" dirty="0">
                <a:solidFill>
                  <a:srgbClr val="000066"/>
                </a:solidFill>
              </a:rPr>
              <a:t>Skills Training Courses</a:t>
            </a:r>
          </a:p>
        </p:txBody>
      </p:sp>
    </p:spTree>
    <p:extLst>
      <p:ext uri="{BB962C8B-B14F-4D97-AF65-F5344CB8AC3E}">
        <p14:creationId xmlns:p14="http://schemas.microsoft.com/office/powerpoint/2010/main" val="3063858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animBg="1"/>
      <p:bldP spid="11" grpId="0"/>
      <p:bldP spid="12" grpId="0" animBg="1"/>
      <p:bldP spid="1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a:t>
            </a:fld>
            <a:endParaRPr lang="en-US" dirty="0"/>
          </a:p>
        </p:txBody>
      </p:sp>
      <p:sp>
        <p:nvSpPr>
          <p:cNvPr id="3" name="Title 2"/>
          <p:cNvSpPr>
            <a:spLocks noGrp="1"/>
          </p:cNvSpPr>
          <p:nvPr>
            <p:ph type="title"/>
          </p:nvPr>
        </p:nvSpPr>
        <p:spPr/>
        <p:txBody>
          <a:bodyPr/>
          <a:lstStyle/>
          <a:p>
            <a:r>
              <a:rPr lang="en-US" altLang="en-US" dirty="0"/>
              <a:t>Exercise 4</a:t>
            </a:r>
            <a:endParaRPr lang="en-US" dirty="0"/>
          </a:p>
        </p:txBody>
      </p:sp>
      <p:sp>
        <p:nvSpPr>
          <p:cNvPr id="34" name="Content Placeholder 4"/>
          <p:cNvSpPr>
            <a:spLocks noGrp="1"/>
          </p:cNvSpPr>
          <p:nvPr>
            <p:ph idx="1"/>
          </p:nvPr>
        </p:nvSpPr>
        <p:spPr>
          <a:xfrm>
            <a:off x="783390" y="1313868"/>
            <a:ext cx="8071290" cy="4960807"/>
          </a:xfrm>
        </p:spPr>
        <p:txBody>
          <a:bodyPr>
            <a:normAutofit fontScale="92500"/>
          </a:bodyPr>
          <a:lstStyle/>
          <a:p>
            <a:r>
              <a:rPr lang="en-US" altLang="en-US" dirty="0"/>
              <a:t>The objective of this exercise is to revise a part  of instruction from your current training material using the material (instructional methods, engagement strategies and facilitation techniques) in this program.</a:t>
            </a:r>
          </a:p>
          <a:p>
            <a:r>
              <a:rPr lang="en-US" altLang="en-US" dirty="0"/>
              <a:t>You will be reviewing a section of material that can be introduced, presented and closed-out in 10 minutes.</a:t>
            </a:r>
          </a:p>
          <a:p>
            <a:r>
              <a:rPr lang="en-US" altLang="en-US" dirty="0"/>
              <a:t>Prepare a draft of the introduction and closing for the piece as well as the material itself.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fade">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animEffect transition="in" filter="fade">
                                      <p:cBhvr>
                                        <p:cTn id="17"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9FD61F-2294-5D42-A9D7-9928D42B3773}" type="slidenum">
              <a:rPr lang="en-US" smtClean="0"/>
              <a:pPr/>
              <a:t>20</a:t>
            </a:fld>
            <a:endParaRPr lang="en-US" dirty="0"/>
          </a:p>
        </p:txBody>
      </p:sp>
      <p:sp>
        <p:nvSpPr>
          <p:cNvPr id="8" name="Title 5"/>
          <p:cNvSpPr txBox="1">
            <a:spLocks/>
          </p:cNvSpPr>
          <p:nvPr/>
        </p:nvSpPr>
        <p:spPr>
          <a:xfrm>
            <a:off x="783388" y="414372"/>
            <a:ext cx="7480079" cy="1694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5200" kern="1200">
                <a:solidFill>
                  <a:schemeClr val="bg1"/>
                </a:solidFill>
                <a:latin typeface="Franklin Gothic Book"/>
                <a:ea typeface="+mj-ea"/>
                <a:cs typeface="Franklin Gothic Book"/>
              </a:defRPr>
            </a:lvl1pPr>
          </a:lstStyle>
          <a:p>
            <a:r>
              <a:rPr lang="en-US" sz="4400" b="1" dirty="0"/>
              <a:t>Show How You Use Facilitation</a:t>
            </a:r>
            <a:br>
              <a:rPr lang="en-US" sz="4400" b="1" dirty="0"/>
            </a:br>
            <a:r>
              <a:rPr lang="en-US" sz="4400" b="1" dirty="0"/>
              <a:t>to be an </a:t>
            </a:r>
            <a:r>
              <a:rPr lang="en-US" sz="4400" b="1" i="1" dirty="0"/>
              <a:t>Engaging Trainer!</a:t>
            </a:r>
            <a:endParaRPr lang="en-US" sz="4400" b="1" dirty="0"/>
          </a:p>
        </p:txBody>
      </p:sp>
      <p:sp>
        <p:nvSpPr>
          <p:cNvPr id="20" name="Rectangle 19"/>
          <p:cNvSpPr/>
          <p:nvPr/>
        </p:nvSpPr>
        <p:spPr>
          <a:xfrm>
            <a:off x="1017073" y="2388823"/>
            <a:ext cx="7126801" cy="2246769"/>
          </a:xfrm>
          <a:prstGeom prst="rect">
            <a:avLst/>
          </a:prstGeom>
        </p:spPr>
        <p:txBody>
          <a:bodyPr wrap="square">
            <a:spAutoFit/>
          </a:bodyPr>
          <a:lstStyle/>
          <a:p>
            <a:pPr marL="342900" indent="-342900">
              <a:spcBef>
                <a:spcPts val="1200"/>
              </a:spcBef>
              <a:buAutoNum type="arabicPeriod"/>
            </a:pPr>
            <a:r>
              <a:rPr lang="en-US" sz="2400" dirty="0">
                <a:solidFill>
                  <a:srgbClr val="00467F"/>
                </a:solidFill>
                <a:latin typeface="Franklin Gothic Book" panose="020B0503020102020204" pitchFamily="34" charset="0"/>
              </a:rPr>
              <a:t>Have someone </a:t>
            </a:r>
            <a:r>
              <a:rPr lang="en-US" sz="2400" b="1" dirty="0">
                <a:solidFill>
                  <a:schemeClr val="bg1"/>
                </a:solidFill>
                <a:latin typeface="Franklin Gothic Book" panose="020B0503020102020204" pitchFamily="34" charset="0"/>
              </a:rPr>
              <a:t>take a picture </a:t>
            </a:r>
            <a:r>
              <a:rPr lang="en-US" sz="2400" dirty="0">
                <a:solidFill>
                  <a:srgbClr val="00467F"/>
                </a:solidFill>
                <a:latin typeface="Franklin Gothic Book" panose="020B0503020102020204" pitchFamily="34" charset="0"/>
              </a:rPr>
              <a:t>of you delivering your next training</a:t>
            </a:r>
          </a:p>
          <a:p>
            <a:pPr marL="342900" indent="-342900">
              <a:spcBef>
                <a:spcPts val="1200"/>
              </a:spcBef>
              <a:buAutoNum type="arabicPeriod"/>
            </a:pPr>
            <a:r>
              <a:rPr lang="en-US" sz="2400" dirty="0">
                <a:solidFill>
                  <a:srgbClr val="00467F"/>
                </a:solidFill>
                <a:latin typeface="Franklin Gothic Book" panose="020B0503020102020204" pitchFamily="34" charset="0"/>
              </a:rPr>
              <a:t> </a:t>
            </a:r>
            <a:r>
              <a:rPr lang="en-US" sz="2400" b="1" dirty="0">
                <a:solidFill>
                  <a:schemeClr val="bg1"/>
                </a:solidFill>
                <a:latin typeface="Franklin Gothic Book" panose="020B0503020102020204" pitchFamily="34" charset="0"/>
              </a:rPr>
              <a:t>Post</a:t>
            </a:r>
            <a:r>
              <a:rPr lang="en-US" sz="2400" dirty="0">
                <a:solidFill>
                  <a:srgbClr val="00467F"/>
                </a:solidFill>
                <a:latin typeface="Franklin Gothic Book" panose="020B0503020102020204" pitchFamily="34" charset="0"/>
              </a:rPr>
              <a:t> on Facebook, LinkedIn, Twitter or Instagram with </a:t>
            </a:r>
            <a:r>
              <a:rPr lang="en-US" sz="2400" b="1" dirty="0">
                <a:solidFill>
                  <a:schemeClr val="bg1"/>
                </a:solidFill>
                <a:latin typeface="Franklin Gothic Book" panose="020B0503020102020204" pitchFamily="34" charset="0"/>
              </a:rPr>
              <a:t>#</a:t>
            </a:r>
            <a:r>
              <a:rPr lang="en-US" sz="2400" b="1" dirty="0" err="1">
                <a:solidFill>
                  <a:schemeClr val="bg1"/>
                </a:solidFill>
                <a:latin typeface="Franklin Gothic Book" panose="020B0503020102020204" pitchFamily="34" charset="0"/>
              </a:rPr>
              <a:t>effectivefacilitator</a:t>
            </a:r>
            <a:r>
              <a:rPr lang="en-US" sz="2400" dirty="0">
                <a:solidFill>
                  <a:schemeClr val="bg1"/>
                </a:solidFill>
                <a:latin typeface="Franklin Gothic Book" panose="020B0503020102020204" pitchFamily="34" charset="0"/>
              </a:rPr>
              <a:t> </a:t>
            </a:r>
            <a:r>
              <a:rPr lang="en-US" sz="2400" dirty="0">
                <a:solidFill>
                  <a:srgbClr val="00467F"/>
                </a:solidFill>
                <a:latin typeface="Franklin Gothic Book" panose="020B0503020102020204" pitchFamily="34" charset="0"/>
              </a:rPr>
              <a:t>and </a:t>
            </a:r>
            <a:r>
              <a:rPr lang="en-US" sz="2400" b="1" dirty="0">
                <a:solidFill>
                  <a:schemeClr val="bg1"/>
                </a:solidFill>
                <a:latin typeface="Franklin Gothic Book" panose="020B0503020102020204" pitchFamily="34" charset="0"/>
              </a:rPr>
              <a:t>@Leadstrat</a:t>
            </a:r>
          </a:p>
          <a:p>
            <a:pPr marL="342900" indent="-342900">
              <a:spcBef>
                <a:spcPts val="1200"/>
              </a:spcBef>
              <a:buAutoNum type="arabicPeriod"/>
            </a:pPr>
            <a:r>
              <a:rPr lang="en-US" sz="2400" dirty="0">
                <a:solidFill>
                  <a:srgbClr val="00467F"/>
                </a:solidFill>
                <a:latin typeface="Franklin Gothic Book" panose="020B0503020102020204" pitchFamily="34" charset="0"/>
              </a:rPr>
              <a:t> </a:t>
            </a:r>
            <a:r>
              <a:rPr lang="en-US" sz="2400" b="1" dirty="0">
                <a:solidFill>
                  <a:schemeClr val="bg1"/>
                </a:solidFill>
                <a:latin typeface="Franklin Gothic Book" panose="020B0503020102020204" pitchFamily="34" charset="0"/>
              </a:rPr>
              <a:t>Monthly award </a:t>
            </a:r>
            <a:r>
              <a:rPr lang="en-US" sz="2400" dirty="0">
                <a:solidFill>
                  <a:srgbClr val="00467F"/>
                </a:solidFill>
                <a:latin typeface="Franklin Gothic Book" panose="020B0503020102020204" pitchFamily="34" charset="0"/>
              </a:rPr>
              <a:t>to person with the most “Likes”!</a:t>
            </a:r>
          </a:p>
        </p:txBody>
      </p:sp>
      <p:pic>
        <p:nvPicPr>
          <p:cNvPr id="1028" name="Picture 4" descr="http://3835642c2693476aa717-d4b78efce91b9730bcca725cf9bb0b37.r51.cf1.rackcdn.com/Instagram_App_Large_May2016_2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316" y="4913640"/>
            <a:ext cx="710165" cy="7101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g.twimg.com/Twitter_logo_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660" y="5016992"/>
            <a:ext cx="746273" cy="60681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2332436" y="5437639"/>
            <a:ext cx="2441924" cy="577081"/>
          </a:xfrm>
          <a:prstGeom prst="rect">
            <a:avLst/>
          </a:prstGeom>
        </p:spPr>
        <p:txBody>
          <a:bodyPr wrap="square">
            <a:spAutoFit/>
          </a:bodyPr>
          <a:lstStyle/>
          <a:p>
            <a:pPr algn="ctr"/>
            <a:endParaRPr lang="en-US" sz="1350" b="1" i="1" dirty="0">
              <a:solidFill>
                <a:schemeClr val="bg2"/>
              </a:solidFill>
            </a:endParaRPr>
          </a:p>
          <a:p>
            <a:pPr algn="ctr"/>
            <a:r>
              <a:rPr lang="en-US" b="1" dirty="0">
                <a:solidFill>
                  <a:schemeClr val="bg2"/>
                </a:solidFill>
              </a:rPr>
              <a:t>@</a:t>
            </a:r>
            <a:r>
              <a:rPr lang="en-US" b="1" dirty="0" err="1">
                <a:solidFill>
                  <a:schemeClr val="bg2"/>
                </a:solidFill>
              </a:rPr>
              <a:t>leadershipstrategies</a:t>
            </a:r>
            <a:endParaRPr lang="en-US" sz="1350" dirty="0">
              <a:solidFill>
                <a:schemeClr val="bg2"/>
              </a:solidFill>
            </a:endParaRPr>
          </a:p>
        </p:txBody>
      </p:sp>
      <p:sp>
        <p:nvSpPr>
          <p:cNvPr id="25" name="Rectangle 24"/>
          <p:cNvSpPr/>
          <p:nvPr/>
        </p:nvSpPr>
        <p:spPr>
          <a:xfrm>
            <a:off x="4295834" y="5437639"/>
            <a:ext cx="2441924" cy="577081"/>
          </a:xfrm>
          <a:prstGeom prst="rect">
            <a:avLst/>
          </a:prstGeom>
        </p:spPr>
        <p:txBody>
          <a:bodyPr wrap="square">
            <a:spAutoFit/>
          </a:bodyPr>
          <a:lstStyle/>
          <a:p>
            <a:pPr algn="ctr"/>
            <a:endParaRPr lang="en-US" sz="1350" b="1" i="1" dirty="0">
              <a:solidFill>
                <a:schemeClr val="bg2"/>
              </a:solidFill>
            </a:endParaRPr>
          </a:p>
          <a:p>
            <a:pPr algn="ctr"/>
            <a:r>
              <a:rPr lang="en-US" b="1" dirty="0">
                <a:solidFill>
                  <a:schemeClr val="bg2"/>
                </a:solidFill>
              </a:rPr>
              <a:t>@</a:t>
            </a:r>
            <a:r>
              <a:rPr lang="en-US" b="1" dirty="0" err="1">
                <a:solidFill>
                  <a:schemeClr val="bg2"/>
                </a:solidFill>
              </a:rPr>
              <a:t>LeadStrat</a:t>
            </a:r>
            <a:endParaRPr lang="en-US" sz="1350" dirty="0">
              <a:solidFill>
                <a:schemeClr val="bg2"/>
              </a:solidFill>
            </a:endParaRPr>
          </a:p>
        </p:txBody>
      </p:sp>
    </p:spTree>
    <p:extLst>
      <p:ext uri="{BB962C8B-B14F-4D97-AF65-F5344CB8AC3E}">
        <p14:creationId xmlns:p14="http://schemas.microsoft.com/office/powerpoint/2010/main" val="184324291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lide Number Placeholder 4"/>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fld id="{6F83D2E6-2DDC-4FEE-8E57-62406D23362B}" type="slidenum">
              <a:rPr lang="en-US" altLang="en-US" sz="900" b="0">
                <a:solidFill>
                  <a:schemeClr val="bg1"/>
                </a:solidFill>
                <a:latin typeface="Trebuchet MS" panose="020B0603020202020204" pitchFamily="34" charset="0"/>
              </a:rPr>
              <a:pPr/>
              <a:t>21</a:t>
            </a:fld>
            <a:endParaRPr lang="en-US" altLang="en-US" sz="900" b="0" dirty="0">
              <a:solidFill>
                <a:schemeClr val="bg1"/>
              </a:solidFill>
              <a:latin typeface="HelveticaNeue MediumExt" charset="0"/>
            </a:endParaRPr>
          </a:p>
        </p:txBody>
      </p:sp>
      <p:sp>
        <p:nvSpPr>
          <p:cNvPr id="3" name="Title 2"/>
          <p:cNvSpPr>
            <a:spLocks noGrp="1"/>
          </p:cNvSpPr>
          <p:nvPr>
            <p:ph type="title"/>
          </p:nvPr>
        </p:nvSpPr>
        <p:spPr/>
        <p:txBody>
          <a:bodyPr/>
          <a:lstStyle/>
          <a:p>
            <a:r>
              <a:rPr lang="en-US" dirty="0"/>
              <a:t>CONGRATULATIONS!</a:t>
            </a:r>
          </a:p>
        </p:txBody>
      </p:sp>
      <p:pic>
        <p:nvPicPr>
          <p:cNvPr id="5" name="Picture 4"/>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118944" y="2192981"/>
            <a:ext cx="1619396" cy="2095500"/>
          </a:xfrm>
          <a:prstGeom prst="rect">
            <a:avLst/>
          </a:prstGeom>
        </p:spPr>
      </p:pic>
      <p:sp>
        <p:nvSpPr>
          <p:cNvPr id="13" name="TextBox 12"/>
          <p:cNvSpPr txBox="1"/>
          <p:nvPr/>
        </p:nvSpPr>
        <p:spPr>
          <a:xfrm>
            <a:off x="1525164" y="4773896"/>
            <a:ext cx="7086599" cy="338554"/>
          </a:xfrm>
          <a:prstGeom prst="rect">
            <a:avLst/>
          </a:prstGeom>
          <a:noFill/>
        </p:spPr>
        <p:txBody>
          <a:bodyPr wrap="square" rtlCol="0">
            <a:spAutoFit/>
          </a:bodyPr>
          <a:lstStyle/>
          <a:p>
            <a:pPr algn="ctr"/>
            <a:r>
              <a:rPr lang="en-US" sz="1600" dirty="0">
                <a:solidFill>
                  <a:srgbClr val="002C54"/>
                </a:solidFill>
                <a:latin typeface="Franklin Gothic Book" panose="020B0503020102020204" pitchFamily="34" charset="0"/>
              </a:rPr>
              <a:t>Be sure to download our meeting app, </a:t>
            </a:r>
            <a:r>
              <a:rPr lang="en-US" sz="1600" dirty="0" err="1">
                <a:solidFill>
                  <a:srgbClr val="002C54"/>
                </a:solidFill>
                <a:latin typeface="Franklin Gothic Book" panose="020B0503020102020204" pitchFamily="34" charset="0"/>
              </a:rPr>
              <a:t>LeadStrat</a:t>
            </a:r>
            <a:r>
              <a:rPr lang="en-US" sz="1600" dirty="0">
                <a:solidFill>
                  <a:srgbClr val="002C54"/>
                </a:solidFill>
                <a:latin typeface="Franklin Gothic Book" panose="020B0503020102020204" pitchFamily="34" charset="0"/>
              </a:rPr>
              <a:t>. Mini-manual in the app!</a:t>
            </a:r>
          </a:p>
        </p:txBody>
      </p:sp>
      <p:pic>
        <p:nvPicPr>
          <p:cNvPr id="2052" name="Picture 4" descr="http://vignette3.wikia.nocookie.net/causeofdeath/images/5/5d/Available_on_the_App_Store_%28black%29.png/revision/latest?cb=20120922230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6036" y="5267081"/>
            <a:ext cx="1365932"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tatic1.squarespace.com/static/52177782e4b04422e040157b/t/535a4cc0e4b0e4fde088d186/1398426817765/googleplay-app-stor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9223" y="5267081"/>
            <a:ext cx="1399591"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h4.ggpht.com/cebybFwwxT7lMVtx4xNCGUlL-43xzsmLg3J_VsvaVoFi2DRt0zlkq1eLMmhAyyxWUs8=w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043" y="444663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52485" y="5368792"/>
            <a:ext cx="1031051" cy="338554"/>
          </a:xfrm>
          <a:prstGeom prst="rect">
            <a:avLst/>
          </a:prstGeom>
        </p:spPr>
        <p:txBody>
          <a:bodyPr wrap="none">
            <a:spAutoFit/>
          </a:bodyPr>
          <a:lstStyle/>
          <a:p>
            <a:r>
              <a:rPr lang="en-US" sz="1600" dirty="0" err="1">
                <a:solidFill>
                  <a:srgbClr val="002C54"/>
                </a:solidFill>
                <a:latin typeface="Franklin Gothic Book" panose="020B0503020102020204" pitchFamily="34" charset="0"/>
              </a:rPr>
              <a:t>LeadStrat</a:t>
            </a:r>
            <a:endParaRPr lang="en-US" dirty="0"/>
          </a:p>
        </p:txBody>
      </p:sp>
    </p:spTree>
    <p:extLst>
      <p:ext uri="{BB962C8B-B14F-4D97-AF65-F5344CB8AC3E}">
        <p14:creationId xmlns:p14="http://schemas.microsoft.com/office/powerpoint/2010/main" val="97079688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9FD61F-2294-5D42-A9D7-9928D42B3773}" type="slidenum">
              <a:rPr lang="en-US" smtClean="0"/>
              <a:pPr/>
              <a:t>22</a:t>
            </a:fld>
            <a:endParaRPr lang="en-US" dirty="0"/>
          </a:p>
        </p:txBody>
      </p:sp>
      <p:pic>
        <p:nvPicPr>
          <p:cNvPr id="7" name="Picture 6"/>
          <p:cNvPicPr>
            <a:picLocks noChangeAspect="1"/>
          </p:cNvPicPr>
          <p:nvPr/>
        </p:nvPicPr>
        <p:blipFill rotWithShape="1">
          <a:blip r:embed="rId2"/>
          <a:srcRect t="17402" b="11994"/>
          <a:stretch/>
        </p:blipFill>
        <p:spPr>
          <a:xfrm>
            <a:off x="0" y="1439500"/>
            <a:ext cx="9144000" cy="4436199"/>
          </a:xfrm>
          <a:prstGeom prst="rect">
            <a:avLst/>
          </a:prstGeom>
        </p:spPr>
      </p:pic>
      <p:sp>
        <p:nvSpPr>
          <p:cNvPr id="3" name="Title 2"/>
          <p:cNvSpPr>
            <a:spLocks noGrp="1"/>
          </p:cNvSpPr>
          <p:nvPr>
            <p:ph type="title"/>
          </p:nvPr>
        </p:nvSpPr>
        <p:spPr>
          <a:xfrm>
            <a:off x="342943" y="168895"/>
            <a:ext cx="8071290" cy="1134571"/>
          </a:xfrm>
        </p:spPr>
        <p:txBody>
          <a:bodyPr/>
          <a:lstStyle/>
          <a:p>
            <a:pPr algn="ctr"/>
            <a:r>
              <a:rPr lang="en-US" sz="6600" b="1" dirty="0">
                <a:solidFill>
                  <a:srgbClr val="00467F"/>
                </a:solidFill>
              </a:rPr>
              <a:t>The Engaging Trainer</a:t>
            </a:r>
          </a:p>
        </p:txBody>
      </p:sp>
      <p:pic>
        <p:nvPicPr>
          <p:cNvPr id="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6738" y="6011733"/>
            <a:ext cx="42037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64884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
        <p:nvSpPr>
          <p:cNvPr id="3" name="Title 2"/>
          <p:cNvSpPr>
            <a:spLocks noGrp="1"/>
          </p:cNvSpPr>
          <p:nvPr>
            <p:ph type="title"/>
          </p:nvPr>
        </p:nvSpPr>
        <p:spPr/>
        <p:txBody>
          <a:bodyPr/>
          <a:lstStyle/>
          <a:p>
            <a:r>
              <a:rPr lang="en-US" altLang="en-US" dirty="0"/>
              <a:t>Exercise 4</a:t>
            </a:r>
            <a:endParaRPr lang="en-US" dirty="0"/>
          </a:p>
        </p:txBody>
      </p:sp>
      <p:sp>
        <p:nvSpPr>
          <p:cNvPr id="34" name="Content Placeholder 4"/>
          <p:cNvSpPr>
            <a:spLocks noGrp="1"/>
          </p:cNvSpPr>
          <p:nvPr>
            <p:ph idx="1"/>
          </p:nvPr>
        </p:nvSpPr>
        <p:spPr>
          <a:xfrm>
            <a:off x="783390" y="1313868"/>
            <a:ext cx="8071290" cy="4960807"/>
          </a:xfrm>
        </p:spPr>
        <p:txBody>
          <a:bodyPr>
            <a:normAutofit/>
          </a:bodyPr>
          <a:lstStyle/>
          <a:p>
            <a:pPr>
              <a:buClr>
                <a:srgbClr val="AFBD22"/>
              </a:buClr>
            </a:pPr>
            <a:r>
              <a:rPr lang="en-US" altLang="en-US" sz="2800" b="1" dirty="0"/>
              <a:t>Timing</a:t>
            </a:r>
          </a:p>
          <a:p>
            <a:pPr>
              <a:buClr>
                <a:srgbClr val="AFBD22"/>
              </a:buClr>
            </a:pPr>
            <a:r>
              <a:rPr lang="en-US" altLang="en-US" sz="2800" dirty="0"/>
              <a:t>You will have 20 minutes for preparation.</a:t>
            </a:r>
          </a:p>
          <a:p>
            <a:pPr>
              <a:buClr>
                <a:srgbClr val="AFBD22"/>
              </a:buClr>
            </a:pPr>
            <a:r>
              <a:rPr lang="en-US" altLang="en-US" sz="2800" dirty="0"/>
              <a:t>You will work in teams and have:</a:t>
            </a:r>
          </a:p>
          <a:p>
            <a:pPr lvl="1">
              <a:buClr>
                <a:srgbClr val="AFBD22"/>
              </a:buClr>
              <a:buFont typeface="Arial" panose="020B0604020202020204" pitchFamily="34" charset="0"/>
              <a:buChar char="•"/>
            </a:pPr>
            <a:r>
              <a:rPr lang="en-US" altLang="en-US" dirty="0">
                <a:solidFill>
                  <a:srgbClr val="00467F"/>
                </a:solidFill>
              </a:rPr>
              <a:t>10 minutes for team discussion </a:t>
            </a:r>
          </a:p>
          <a:p>
            <a:pPr lvl="1">
              <a:buClr>
                <a:srgbClr val="AFBD22"/>
              </a:buClr>
              <a:buFont typeface="Arial" panose="020B0604020202020204" pitchFamily="34" charset="0"/>
              <a:buChar char="•"/>
            </a:pPr>
            <a:r>
              <a:rPr lang="en-US" altLang="en-US" dirty="0">
                <a:solidFill>
                  <a:srgbClr val="00467F"/>
                </a:solidFill>
              </a:rPr>
              <a:t> 5 minutes to discuss with the entire group (5 time 3 = 15 minutes)</a:t>
            </a:r>
          </a:p>
          <a:p>
            <a:pPr>
              <a:buClr>
                <a:srgbClr val="AFBD22"/>
              </a:buClr>
            </a:pPr>
            <a:r>
              <a:rPr lang="en-US" altLang="en-US" sz="2800" dirty="0"/>
              <a:t>Move to the Review &amp; Close </a:t>
            </a:r>
          </a:p>
          <a:p>
            <a:endParaRPr lang="en-US" altLang="en-US" sz="2800" dirty="0"/>
          </a:p>
        </p:txBody>
      </p:sp>
    </p:spTree>
    <p:extLst>
      <p:ext uri="{BB962C8B-B14F-4D97-AF65-F5344CB8AC3E}">
        <p14:creationId xmlns:p14="http://schemas.microsoft.com/office/powerpoint/2010/main" val="78785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fade">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animEffect transition="in" filter="fade">
                                      <p:cBhvr>
                                        <p:cTn id="17" dur="500"/>
                                        <p:tgtEl>
                                          <p:spTgt spid="34">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xEl>
                                              <p:pRg st="3" end="3"/>
                                            </p:txEl>
                                          </p:spTgt>
                                        </p:tgtEl>
                                        <p:attrNameLst>
                                          <p:attrName>style.visibility</p:attrName>
                                        </p:attrNameLst>
                                      </p:cBhvr>
                                      <p:to>
                                        <p:strVal val="visible"/>
                                      </p:to>
                                    </p:set>
                                    <p:animEffect transition="in" filter="fade">
                                      <p:cBhvr>
                                        <p:cTn id="20" dur="500"/>
                                        <p:tgtEl>
                                          <p:spTgt spid="34">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xEl>
                                              <p:pRg st="4" end="4"/>
                                            </p:txEl>
                                          </p:spTgt>
                                        </p:tgtEl>
                                        <p:attrNameLst>
                                          <p:attrName>style.visibility</p:attrName>
                                        </p:attrNameLst>
                                      </p:cBhvr>
                                      <p:to>
                                        <p:strVal val="visible"/>
                                      </p:to>
                                    </p:set>
                                    <p:animEffect transition="in" filter="fade">
                                      <p:cBhvr>
                                        <p:cTn id="23" dur="500"/>
                                        <p:tgtEl>
                                          <p:spTgt spid="3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xEl>
                                              <p:pRg st="5" end="5"/>
                                            </p:txEl>
                                          </p:spTgt>
                                        </p:tgtEl>
                                        <p:attrNameLst>
                                          <p:attrName>style.visibility</p:attrName>
                                        </p:attrNameLst>
                                      </p:cBhvr>
                                      <p:to>
                                        <p:strVal val="visible"/>
                                      </p:to>
                                    </p:set>
                                    <p:animEffect transition="in" filter="fade">
                                      <p:cBhvr>
                                        <p:cTn id="28" dur="500"/>
                                        <p:tgtEl>
                                          <p:spTgt spid="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79535" y="6283842"/>
            <a:ext cx="2594344" cy="52799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Struggle.jpg"/>
          <p:cNvPicPr>
            <a:picLocks noChangeAspect="1"/>
          </p:cNvPicPr>
          <p:nvPr/>
        </p:nvPicPr>
        <p:blipFill>
          <a:blip r:embed="rId3"/>
          <a:srcRect t="23184" b="22023"/>
          <a:stretch>
            <a:fillRect/>
          </a:stretch>
        </p:blipFill>
        <p:spPr>
          <a:xfrm>
            <a:off x="-2978" y="0"/>
            <a:ext cx="9192878"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4</a:t>
            </a:fld>
            <a:endParaRPr lang="en-US" dirty="0"/>
          </a:p>
        </p:txBody>
      </p:sp>
      <p:sp>
        <p:nvSpPr>
          <p:cNvPr id="8" name="Title 1"/>
          <p:cNvSpPr txBox="1">
            <a:spLocks/>
          </p:cNvSpPr>
          <p:nvPr/>
        </p:nvSpPr>
        <p:spPr>
          <a:xfrm>
            <a:off x="486419" y="3606800"/>
            <a:ext cx="8368262" cy="1143000"/>
          </a:xfrm>
          <a:prstGeom prst="rect">
            <a:avLst/>
          </a:prstGeom>
        </p:spPr>
        <p:txBody>
          <a:bodyPr vert="horz" lIns="91440" tIns="45720" rIns="91440" bIns="45720" rtlCol="0" anchor="t">
            <a:noAutofit/>
          </a:bodyPr>
          <a:lstStyle/>
          <a:p>
            <a:pPr marL="0" marR="0" lvl="0" indent="0" algn="l" defTabSz="457200" rtl="0" eaLnBrk="1" fontAlgn="auto" latinLnBrk="0" hangingPunct="1">
              <a:lnSpc>
                <a:spcPts val="6460"/>
              </a:lnSpc>
              <a:spcBef>
                <a:spcPct val="0"/>
              </a:spcBef>
              <a:spcAft>
                <a:spcPts val="0"/>
              </a:spcAft>
              <a:buClrTx/>
              <a:buSzTx/>
              <a:buFontTx/>
              <a:buNone/>
              <a:tabLst/>
              <a:defRPr/>
            </a:pPr>
            <a:r>
              <a:rPr kumimoji="0" lang="en-US" sz="7000" b="0" i="0" u="none" strike="noStrike" kern="1200" cap="all" spc="0" normalizeH="0" baseline="0" noProof="0" dirty="0">
                <a:ln>
                  <a:noFill/>
                </a:ln>
                <a:solidFill>
                  <a:schemeClr val="bg1"/>
                </a:solidFill>
                <a:effectLst/>
                <a:uLnTx/>
                <a:uFillTx/>
                <a:latin typeface="Franklin Gothic Medium"/>
                <a:ea typeface="+mj-ea"/>
                <a:cs typeface="Franklin Gothic Medium"/>
              </a:rPr>
              <a:t>H. </a:t>
            </a:r>
            <a:r>
              <a:rPr kumimoji="0" lang="en-US" sz="7000" b="0" i="0" u="none" strike="noStrike" kern="1200" cap="all" spc="0" normalizeH="0" noProof="0" dirty="0">
                <a:ln>
                  <a:noFill/>
                </a:ln>
                <a:solidFill>
                  <a:schemeClr val="bg1"/>
                </a:solidFill>
                <a:effectLst/>
                <a:uLnTx/>
                <a:uFillTx/>
                <a:latin typeface="Franklin Gothic Medium"/>
                <a:ea typeface="+mj-ea"/>
                <a:cs typeface="Franklin Gothic Medium"/>
              </a:rPr>
              <a:t>Next Steps</a:t>
            </a:r>
            <a:endParaRPr kumimoji="0" lang="en-US" sz="70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pic>
        <p:nvPicPr>
          <p:cNvPr id="7" name="Picture 6"/>
          <p:cNvPicPr>
            <a:picLocks noChangeAspect="1"/>
          </p:cNvPicPr>
          <p:nvPr/>
        </p:nvPicPr>
        <p:blipFill>
          <a:blip r:embed="rId4"/>
          <a:stretch>
            <a:fillRect/>
          </a:stretch>
        </p:blipFill>
        <p:spPr>
          <a:xfrm>
            <a:off x="6499671" y="6283842"/>
            <a:ext cx="2354072" cy="448056"/>
          </a:xfrm>
          <a:prstGeom prst="rect">
            <a:avLst/>
          </a:prstGeom>
        </p:spPr>
      </p:pic>
    </p:spTree>
    <p:extLst>
      <p:ext uri="{BB962C8B-B14F-4D97-AF65-F5344CB8AC3E}">
        <p14:creationId xmlns:p14="http://schemas.microsoft.com/office/powerpoint/2010/main" val="131047085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dirty="0"/>
              <a:t>H. Next Steps </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5</a:t>
            </a:fld>
            <a:endParaRPr lang="en-US" dirty="0"/>
          </a:p>
        </p:txBody>
      </p:sp>
      <p:sp>
        <p:nvSpPr>
          <p:cNvPr id="10" name="TextBox 9"/>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10-1</a:t>
            </a:r>
          </a:p>
        </p:txBody>
      </p:sp>
      <p:sp>
        <p:nvSpPr>
          <p:cNvPr id="11" name="Rectangle 3"/>
          <p:cNvSpPr txBox="1">
            <a:spLocks noChangeArrowheads="1"/>
          </p:cNvSpPr>
          <p:nvPr/>
        </p:nvSpPr>
        <p:spPr>
          <a:xfrm>
            <a:off x="762000" y="1219200"/>
            <a:ext cx="7772400" cy="5181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AFBD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dirty="0">
                <a:solidFill>
                  <a:srgbClr val="AFBD22"/>
                </a:solidFill>
              </a:rPr>
              <a:t>H1. </a:t>
            </a:r>
            <a:r>
              <a:rPr lang="en-US" altLang="en-US" dirty="0"/>
              <a:t>Identifying Your JEWELS</a:t>
            </a:r>
          </a:p>
          <a:p>
            <a:pPr marL="0" indent="0">
              <a:buNone/>
            </a:pPr>
            <a:r>
              <a:rPr lang="en-US" altLang="en-US" dirty="0">
                <a:solidFill>
                  <a:srgbClr val="AFBD22"/>
                </a:solidFill>
              </a:rPr>
              <a:t>H2. </a:t>
            </a:r>
            <a:r>
              <a:rPr lang="en-US" altLang="en-US" dirty="0"/>
              <a:t>Planning Change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
          <p:cNvSpPr>
            <a:spLocks noGrp="1"/>
          </p:cNvSpPr>
          <p:nvPr>
            <p:ph type="title"/>
          </p:nvPr>
        </p:nvSpPr>
        <p:spPr/>
        <p:txBody>
          <a:bodyPr>
            <a:normAutofit/>
          </a:bodyPr>
          <a:lstStyle/>
          <a:p>
            <a:pPr eaLnBrk="1" hangingPunct="1"/>
            <a:r>
              <a:rPr lang="en-US" altLang="en-US" sz="4400" dirty="0">
                <a:latin typeface="Franklin Gothic Medium" panose="020B0603020102020204" pitchFamily="34" charset="0"/>
                <a:cs typeface="Franklin Gothic Medium" panose="020B0603020102020204" pitchFamily="34" charset="0"/>
              </a:rPr>
              <a:t>Let’s Start with a Review</a:t>
            </a:r>
          </a:p>
        </p:txBody>
      </p:sp>
      <p:sp>
        <p:nvSpPr>
          <p:cNvPr id="53252" name="Content Placeholder 5"/>
          <p:cNvSpPr>
            <a:spLocks noGrp="1"/>
          </p:cNvSpPr>
          <p:nvPr>
            <p:ph idx="1"/>
          </p:nvPr>
        </p:nvSpPr>
        <p:spPr/>
        <p:txBody>
          <a:bodyPr/>
          <a:lstStyle/>
          <a:p>
            <a:pPr eaLnBrk="1" hangingPunct="1"/>
            <a:r>
              <a:rPr lang="en-US" altLang="en-US" sz="3000" dirty="0">
                <a:latin typeface="Franklin Gothic Book" panose="020B0503020102020204" pitchFamily="34" charset="0"/>
                <a:cs typeface="Arial" panose="020B0604020202020204" pitchFamily="34" charset="0"/>
              </a:rPr>
              <a:t>Course Content</a:t>
            </a:r>
          </a:p>
          <a:p>
            <a:pPr eaLnBrk="1" hangingPunct="1"/>
            <a:r>
              <a:rPr lang="en-US" altLang="en-US" sz="3000" dirty="0">
                <a:latin typeface="Franklin Gothic Book" panose="020B0503020102020204" pitchFamily="34" charset="0"/>
                <a:cs typeface="Arial" panose="020B0604020202020204" pitchFamily="34" charset="0"/>
              </a:rPr>
              <a:t>Course Objectives</a:t>
            </a:r>
          </a:p>
          <a:p>
            <a:pPr eaLnBrk="1" hangingPunct="1"/>
            <a:r>
              <a:rPr lang="en-US" altLang="en-US" sz="3000" dirty="0">
                <a:latin typeface="Franklin Gothic Book" panose="020B0503020102020204" pitchFamily="34" charset="0"/>
                <a:cs typeface="Arial" panose="020B0604020202020204" pitchFamily="34" charset="0"/>
              </a:rPr>
              <a:t>Personal Objectives</a:t>
            </a:r>
          </a:p>
          <a:p>
            <a:pPr eaLnBrk="1" hangingPunct="1"/>
            <a:r>
              <a:rPr lang="en-US" altLang="en-US" sz="3000" dirty="0">
                <a:latin typeface="Franklin Gothic Book" panose="020B0503020102020204" pitchFamily="34" charset="0"/>
                <a:cs typeface="Arial" panose="020B0604020202020204" pitchFamily="34" charset="0"/>
              </a:rPr>
              <a:t>Parking Boards</a:t>
            </a:r>
          </a:p>
        </p:txBody>
      </p:sp>
      <p:sp>
        <p:nvSpPr>
          <p:cNvPr id="53251"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1000">
                <a:solidFill>
                  <a:schemeClr val="bg1"/>
                </a:solidFill>
                <a:latin typeface="Calibri" panose="020F0502020204030204" pitchFamily="34" charset="0"/>
              </a:rPr>
              <a:t>26</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978" y="2726871"/>
            <a:ext cx="3979622" cy="3581660"/>
          </a:xfrm>
          <a:prstGeom prst="rect">
            <a:avLst/>
          </a:prstGeom>
        </p:spPr>
      </p:pic>
    </p:spTree>
    <p:extLst>
      <p:ext uri="{BB962C8B-B14F-4D97-AF65-F5344CB8AC3E}">
        <p14:creationId xmlns:p14="http://schemas.microsoft.com/office/powerpoint/2010/main" val="3325951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2">
                                            <p:txEl>
                                              <p:pRg st="0" end="0"/>
                                            </p:txEl>
                                          </p:spTgt>
                                        </p:tgtEl>
                                        <p:attrNameLst>
                                          <p:attrName>style.visibility</p:attrName>
                                        </p:attrNameLst>
                                      </p:cBhvr>
                                      <p:to>
                                        <p:strVal val="visible"/>
                                      </p:to>
                                    </p:set>
                                    <p:animEffect transition="in" filter="fade">
                                      <p:cBhvr>
                                        <p:cTn id="7" dur="500"/>
                                        <p:tgtEl>
                                          <p:spTgt spid="532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252">
                                            <p:txEl>
                                              <p:pRg st="1" end="1"/>
                                            </p:txEl>
                                          </p:spTgt>
                                        </p:tgtEl>
                                        <p:attrNameLst>
                                          <p:attrName>style.visibility</p:attrName>
                                        </p:attrNameLst>
                                      </p:cBhvr>
                                      <p:to>
                                        <p:strVal val="visible"/>
                                      </p:to>
                                    </p:set>
                                    <p:animEffect transition="in" filter="fade">
                                      <p:cBhvr>
                                        <p:cTn id="12" dur="500"/>
                                        <p:tgtEl>
                                          <p:spTgt spid="532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252">
                                            <p:txEl>
                                              <p:pRg st="2" end="2"/>
                                            </p:txEl>
                                          </p:spTgt>
                                        </p:tgtEl>
                                        <p:attrNameLst>
                                          <p:attrName>style.visibility</p:attrName>
                                        </p:attrNameLst>
                                      </p:cBhvr>
                                      <p:to>
                                        <p:strVal val="visible"/>
                                      </p:to>
                                    </p:set>
                                    <p:animEffect transition="in" filter="fade">
                                      <p:cBhvr>
                                        <p:cTn id="17" dur="500"/>
                                        <p:tgtEl>
                                          <p:spTgt spid="532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252">
                                            <p:txEl>
                                              <p:pRg st="3" end="3"/>
                                            </p:txEl>
                                          </p:spTgt>
                                        </p:tgtEl>
                                        <p:attrNameLst>
                                          <p:attrName>style.visibility</p:attrName>
                                        </p:attrNameLst>
                                      </p:cBhvr>
                                      <p:to>
                                        <p:strVal val="visible"/>
                                      </p:to>
                                    </p:set>
                                    <p:animEffect transition="in" filter="fade">
                                      <p:cBhvr>
                                        <p:cTn id="22" dur="500"/>
                                        <p:tgtEl>
                                          <p:spTgt spid="532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
          <p:cNvSpPr>
            <a:spLocks noGrp="1"/>
          </p:cNvSpPr>
          <p:nvPr>
            <p:ph type="title"/>
          </p:nvPr>
        </p:nvSpPr>
        <p:spPr/>
        <p:txBody>
          <a:bodyPr>
            <a:normAutofit/>
          </a:bodyPr>
          <a:lstStyle/>
          <a:p>
            <a:pPr eaLnBrk="1" hangingPunct="1"/>
            <a:r>
              <a:rPr lang="en-US" altLang="en-US" sz="4400" dirty="0">
                <a:latin typeface="Franklin Gothic Medium" panose="020B0603020102020204" pitchFamily="34" charset="0"/>
                <a:cs typeface="Franklin Gothic Medium" panose="020B0603020102020204" pitchFamily="34" charset="0"/>
              </a:rPr>
              <a:t>Let’s Start with a Review</a:t>
            </a:r>
          </a:p>
        </p:txBody>
      </p:sp>
      <p:sp>
        <p:nvSpPr>
          <p:cNvPr id="53252" name="Content Placeholder 5"/>
          <p:cNvSpPr>
            <a:spLocks noGrp="1"/>
          </p:cNvSpPr>
          <p:nvPr>
            <p:ph idx="1"/>
          </p:nvPr>
        </p:nvSpPr>
        <p:spPr/>
        <p:txBody>
          <a:bodyPr/>
          <a:lstStyle/>
          <a:p>
            <a:pPr eaLnBrk="1" hangingPunct="1"/>
            <a:r>
              <a:rPr lang="en-US" altLang="en-US" sz="3600" b="1" dirty="0">
                <a:latin typeface="Franklin Gothic Book" panose="020B0503020102020204" pitchFamily="34" charset="0"/>
                <a:cs typeface="Arial" panose="020B0604020202020204" pitchFamily="34" charset="0"/>
              </a:rPr>
              <a:t>Course Content</a:t>
            </a:r>
          </a:p>
          <a:p>
            <a:pPr eaLnBrk="1" hangingPunct="1"/>
            <a:r>
              <a:rPr lang="en-US" altLang="en-US" sz="3000" dirty="0">
                <a:latin typeface="Franklin Gothic Book" panose="020B0503020102020204" pitchFamily="34" charset="0"/>
                <a:cs typeface="Arial" panose="020B0604020202020204" pitchFamily="34" charset="0"/>
              </a:rPr>
              <a:t>Course Objectives</a:t>
            </a:r>
          </a:p>
          <a:p>
            <a:pPr eaLnBrk="1" hangingPunct="1"/>
            <a:r>
              <a:rPr lang="en-US" altLang="en-US" sz="3000" dirty="0">
                <a:latin typeface="Franklin Gothic Book" panose="020B0503020102020204" pitchFamily="34" charset="0"/>
                <a:cs typeface="Arial" panose="020B0604020202020204" pitchFamily="34" charset="0"/>
              </a:rPr>
              <a:t>Personal Objectives</a:t>
            </a:r>
          </a:p>
          <a:p>
            <a:pPr eaLnBrk="1" hangingPunct="1"/>
            <a:r>
              <a:rPr lang="en-US" altLang="en-US" sz="3000" dirty="0">
                <a:latin typeface="Franklin Gothic Book" panose="020B0503020102020204" pitchFamily="34" charset="0"/>
                <a:cs typeface="Arial" panose="020B0604020202020204" pitchFamily="34" charset="0"/>
              </a:rPr>
              <a:t>Parking Boards</a:t>
            </a:r>
          </a:p>
        </p:txBody>
      </p:sp>
      <p:sp>
        <p:nvSpPr>
          <p:cNvPr id="53251"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1000">
                <a:solidFill>
                  <a:schemeClr val="bg1"/>
                </a:solidFill>
                <a:latin typeface="Calibri" panose="020F0502020204030204" pitchFamily="34" charset="0"/>
              </a:rPr>
              <a:t>26</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978" y="2726871"/>
            <a:ext cx="3979622" cy="3581660"/>
          </a:xfrm>
          <a:prstGeom prst="rect">
            <a:avLst/>
          </a:prstGeom>
        </p:spPr>
      </p:pic>
    </p:spTree>
    <p:extLst>
      <p:ext uri="{BB962C8B-B14F-4D97-AF65-F5344CB8AC3E}">
        <p14:creationId xmlns:p14="http://schemas.microsoft.com/office/powerpoint/2010/main" val="3699123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2">
                                            <p:txEl>
                                              <p:pRg st="0" end="0"/>
                                            </p:txEl>
                                          </p:spTgt>
                                        </p:tgtEl>
                                        <p:attrNameLst>
                                          <p:attrName>style.visibility</p:attrName>
                                        </p:attrNameLst>
                                      </p:cBhvr>
                                      <p:to>
                                        <p:strVal val="visible"/>
                                      </p:to>
                                    </p:set>
                                    <p:animEffect transition="in" filter="fade">
                                      <p:cBhvr>
                                        <p:cTn id="7" dur="500"/>
                                        <p:tgtEl>
                                          <p:spTgt spid="532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252">
                                            <p:txEl>
                                              <p:pRg st="1" end="1"/>
                                            </p:txEl>
                                          </p:spTgt>
                                        </p:tgtEl>
                                        <p:attrNameLst>
                                          <p:attrName>style.visibility</p:attrName>
                                        </p:attrNameLst>
                                      </p:cBhvr>
                                      <p:to>
                                        <p:strVal val="visible"/>
                                      </p:to>
                                    </p:set>
                                    <p:animEffect transition="in" filter="fade">
                                      <p:cBhvr>
                                        <p:cTn id="12" dur="500"/>
                                        <p:tgtEl>
                                          <p:spTgt spid="532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252">
                                            <p:txEl>
                                              <p:pRg st="2" end="2"/>
                                            </p:txEl>
                                          </p:spTgt>
                                        </p:tgtEl>
                                        <p:attrNameLst>
                                          <p:attrName>style.visibility</p:attrName>
                                        </p:attrNameLst>
                                      </p:cBhvr>
                                      <p:to>
                                        <p:strVal val="visible"/>
                                      </p:to>
                                    </p:set>
                                    <p:animEffect transition="in" filter="fade">
                                      <p:cBhvr>
                                        <p:cTn id="17" dur="500"/>
                                        <p:tgtEl>
                                          <p:spTgt spid="532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252">
                                            <p:txEl>
                                              <p:pRg st="3" end="3"/>
                                            </p:txEl>
                                          </p:spTgt>
                                        </p:tgtEl>
                                        <p:attrNameLst>
                                          <p:attrName>style.visibility</p:attrName>
                                        </p:attrNameLst>
                                      </p:cBhvr>
                                      <p:to>
                                        <p:strVal val="visible"/>
                                      </p:to>
                                    </p:set>
                                    <p:animEffect transition="in" filter="fade">
                                      <p:cBhvr>
                                        <p:cTn id="22" dur="500"/>
                                        <p:tgtEl>
                                          <p:spTgt spid="532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a:spLocks noGrp="1"/>
          </p:cNvSpPr>
          <p:nvPr>
            <p:ph type="title"/>
          </p:nvPr>
        </p:nvSpPr>
        <p:spPr/>
        <p:txBody>
          <a:bodyPr>
            <a:normAutofit/>
          </a:bodyPr>
          <a:lstStyle/>
          <a:p>
            <a:r>
              <a:rPr lang="en-US" altLang="en-US" sz="4400" dirty="0"/>
              <a:t>Review – Course Content</a:t>
            </a:r>
            <a:endParaRPr lang="en-US" sz="4400" dirty="0"/>
          </a:p>
        </p:txBody>
      </p:sp>
      <p:sp>
        <p:nvSpPr>
          <p:cNvPr id="11" name="Content Placeholder 5"/>
          <p:cNvSpPr>
            <a:spLocks noGrp="1"/>
          </p:cNvSpPr>
          <p:nvPr>
            <p:ph idx="1"/>
          </p:nvPr>
        </p:nvSpPr>
        <p:spPr>
          <a:xfrm>
            <a:off x="783390" y="1923922"/>
            <a:ext cx="4272704" cy="4898590"/>
          </a:xfrm>
        </p:spPr>
        <p:txBody>
          <a:bodyPr>
            <a:normAutofit/>
          </a:bodyPr>
          <a:lstStyle/>
          <a:p>
            <a:pPr marL="533400" indent="-533400">
              <a:lnSpc>
                <a:spcPct val="80000"/>
              </a:lnSpc>
              <a:buClr>
                <a:srgbClr val="AFBD22"/>
              </a:buClr>
              <a:buFont typeface="Wingdings" panose="05000000000000000000" pitchFamily="2" charset="2"/>
              <a:buAutoNum type="alphaUcPeriod"/>
            </a:pPr>
            <a:r>
              <a:rPr lang="en-US" altLang="en-US" sz="2600" dirty="0"/>
              <a:t>Getting Started</a:t>
            </a:r>
          </a:p>
          <a:p>
            <a:pPr marL="533400" indent="-533400">
              <a:lnSpc>
                <a:spcPct val="80000"/>
              </a:lnSpc>
              <a:buClr>
                <a:srgbClr val="AFBD22"/>
              </a:buClr>
              <a:buFont typeface="Wingdings" panose="05000000000000000000" pitchFamily="2" charset="2"/>
              <a:buAutoNum type="alphaUcPeriod"/>
            </a:pPr>
            <a:r>
              <a:rPr lang="en-US" altLang="en-US" sz="2600" dirty="0"/>
              <a:t>Understanding What Delivers Results</a:t>
            </a:r>
          </a:p>
          <a:p>
            <a:pPr marL="533400" indent="-533400">
              <a:lnSpc>
                <a:spcPct val="80000"/>
              </a:lnSpc>
              <a:buClr>
                <a:srgbClr val="AFBD22"/>
              </a:buClr>
              <a:buFont typeface="Wingdings" panose="05000000000000000000" pitchFamily="2" charset="2"/>
              <a:buAutoNum type="alphaUcPeriod"/>
            </a:pPr>
            <a:r>
              <a:rPr lang="en-US" altLang="en-US" sz="2600" dirty="0"/>
              <a:t>Planning for Results</a:t>
            </a:r>
          </a:p>
          <a:p>
            <a:pPr marL="533400" indent="-533400">
              <a:lnSpc>
                <a:spcPct val="80000"/>
              </a:lnSpc>
              <a:buClr>
                <a:srgbClr val="AFBD22"/>
              </a:buClr>
              <a:buFont typeface="Wingdings" panose="05000000000000000000" pitchFamily="2" charset="2"/>
              <a:buAutoNum type="alphaUcPeriod"/>
            </a:pPr>
            <a:r>
              <a:rPr lang="en-US" altLang="en-US" sz="2600" dirty="0"/>
              <a:t>Starting with Impact</a:t>
            </a:r>
          </a:p>
          <a:p>
            <a:pPr marL="533400" indent="-533400">
              <a:lnSpc>
                <a:spcPct val="80000"/>
              </a:lnSpc>
              <a:buClr>
                <a:srgbClr val="AFBD22"/>
              </a:buClr>
              <a:buFont typeface="Wingdings" panose="05000000000000000000" pitchFamily="2" charset="2"/>
              <a:buAutoNum type="alphaUcPeriod"/>
            </a:pPr>
            <a:r>
              <a:rPr lang="en-US" altLang="en-US" sz="2600" dirty="0"/>
              <a:t>Delivering for Results</a:t>
            </a:r>
          </a:p>
          <a:p>
            <a:pPr marL="533400" indent="-533400">
              <a:lnSpc>
                <a:spcPct val="80000"/>
              </a:lnSpc>
              <a:buClr>
                <a:srgbClr val="AFBD22"/>
              </a:buClr>
              <a:buFont typeface="Wingdings" panose="05000000000000000000" pitchFamily="2" charset="2"/>
              <a:buAutoNum type="alphaUcPeriod"/>
            </a:pPr>
            <a:r>
              <a:rPr lang="en-US" altLang="en-US" sz="2600" dirty="0"/>
              <a:t>Managing Visual Information</a:t>
            </a:r>
          </a:p>
          <a:p>
            <a:pPr marL="533400" indent="-533400">
              <a:lnSpc>
                <a:spcPct val="80000"/>
              </a:lnSpc>
              <a:buClr>
                <a:srgbClr val="AFBD22"/>
              </a:buClr>
              <a:buFont typeface="Wingdings" panose="05000000000000000000" pitchFamily="2" charset="2"/>
              <a:buAutoNum type="alphaUcPeriod"/>
            </a:pPr>
            <a:r>
              <a:rPr lang="en-US" altLang="en-US" sz="2600" dirty="0"/>
              <a:t>Closing &amp; Confirming Results</a:t>
            </a:r>
          </a:p>
          <a:p>
            <a:pPr marL="533400" indent="-533400">
              <a:lnSpc>
                <a:spcPct val="80000"/>
              </a:lnSpc>
              <a:buClr>
                <a:srgbClr val="AFBD22"/>
              </a:buClr>
              <a:buFont typeface="Wingdings" panose="05000000000000000000" pitchFamily="2" charset="2"/>
              <a:buAutoNum type="alphaUcPeriod"/>
            </a:pPr>
            <a:r>
              <a:rPr lang="en-US" altLang="en-US" sz="2600" dirty="0"/>
              <a:t>Managing Dysfunction</a:t>
            </a:r>
          </a:p>
          <a:p>
            <a:pPr marL="533400" indent="-533400">
              <a:lnSpc>
                <a:spcPct val="80000"/>
              </a:lnSpc>
              <a:buClr>
                <a:srgbClr val="AFBD22"/>
              </a:buClr>
              <a:buFont typeface="Wingdings" panose="05000000000000000000" pitchFamily="2" charset="2"/>
              <a:buAutoNum type="alphaUcPeriod"/>
            </a:pPr>
            <a:r>
              <a:rPr lang="en-US" altLang="en-US" sz="2600" dirty="0"/>
              <a:t>Next Steps</a:t>
            </a:r>
          </a:p>
        </p:txBody>
      </p:sp>
      <p:sp>
        <p:nvSpPr>
          <p:cNvPr id="5" name="Slide Number Placeholder 4"/>
          <p:cNvSpPr>
            <a:spLocks noGrp="1"/>
          </p:cNvSpPr>
          <p:nvPr>
            <p:ph type="sldNum" sz="quarter" idx="12"/>
          </p:nvPr>
        </p:nvSpPr>
        <p:spPr/>
        <p:txBody>
          <a:bodyPr/>
          <a:lstStyle/>
          <a:p>
            <a:fld id="{F29FD61F-2294-5D42-A9D7-9928D42B3773}" type="slidenum">
              <a:rPr lang="en-US" smtClean="0"/>
              <a:pPr/>
              <a:t>8</a:t>
            </a:fld>
            <a:endParaRPr lang="en-US" dirty="0"/>
          </a:p>
        </p:txBody>
      </p:sp>
      <p:sp>
        <p:nvSpPr>
          <p:cNvPr id="12" name="Content Placeholder 6"/>
          <p:cNvSpPr txBox="1">
            <a:spLocks/>
          </p:cNvSpPr>
          <p:nvPr/>
        </p:nvSpPr>
        <p:spPr>
          <a:xfrm>
            <a:off x="4913670" y="1832997"/>
            <a:ext cx="3941010" cy="489859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80000"/>
              </a:lnSpc>
              <a:buClr>
                <a:srgbClr val="AFBD22"/>
              </a:buClr>
              <a:buFont typeface="Wingdings" panose="05000000000000000000" pitchFamily="2" charset="2"/>
              <a:buAutoNum type="alphaUcPeriod"/>
            </a:pPr>
            <a:r>
              <a:rPr lang="en-US" altLang="en-US" sz="2600" dirty="0">
                <a:latin typeface="Franklin Gothic Book" panose="020B0503020102020204" pitchFamily="34" charset="0"/>
              </a:rPr>
              <a:t>Instructional Methods</a:t>
            </a:r>
          </a:p>
          <a:p>
            <a:pPr marL="457200" indent="-457200">
              <a:lnSpc>
                <a:spcPct val="80000"/>
              </a:lnSpc>
              <a:buClr>
                <a:srgbClr val="AFBD22"/>
              </a:buClr>
              <a:buFont typeface="Wingdings" panose="05000000000000000000" pitchFamily="2" charset="2"/>
              <a:buAutoNum type="alphaUcPeriod"/>
            </a:pPr>
            <a:r>
              <a:rPr lang="en-US" altLang="en-US" sz="2600" dirty="0">
                <a:latin typeface="Franklin Gothic Book" panose="020B0503020102020204" pitchFamily="34" charset="0"/>
              </a:rPr>
              <a:t>Engagement Strategies</a:t>
            </a:r>
          </a:p>
          <a:p>
            <a:pPr marL="457200" indent="-457200">
              <a:lnSpc>
                <a:spcPct val="80000"/>
              </a:lnSpc>
              <a:buClr>
                <a:srgbClr val="AFBD22"/>
              </a:buClr>
              <a:buFont typeface="Wingdings" panose="05000000000000000000" pitchFamily="2" charset="2"/>
              <a:buAutoNum type="alphaUcPeriod"/>
            </a:pPr>
            <a:r>
              <a:rPr lang="en-US" altLang="en-US" sz="2600" dirty="0">
                <a:latin typeface="Franklin Gothic Book" panose="020B0503020102020204" pitchFamily="34" charset="0"/>
              </a:rPr>
              <a:t>Visual Aids</a:t>
            </a:r>
          </a:p>
          <a:p>
            <a:pPr marL="457200" indent="-457200">
              <a:lnSpc>
                <a:spcPct val="80000"/>
              </a:lnSpc>
              <a:buClr>
                <a:srgbClr val="AFBD22"/>
              </a:buClr>
              <a:buFont typeface="Wingdings" panose="05000000000000000000" pitchFamily="2" charset="2"/>
              <a:buAutoNum type="alphaUcPeriod"/>
            </a:pPr>
            <a:r>
              <a:rPr lang="en-US" altLang="en-US" sz="2600" dirty="0">
                <a:latin typeface="Franklin Gothic Book" panose="020B0503020102020204" pitchFamily="34" charset="0"/>
              </a:rPr>
              <a:t>References</a:t>
            </a:r>
          </a:p>
          <a:p>
            <a:pPr marL="457200" indent="-457200">
              <a:lnSpc>
                <a:spcPct val="80000"/>
              </a:lnSpc>
              <a:buClr>
                <a:srgbClr val="AFBD22"/>
              </a:buClr>
              <a:buFont typeface="Wingdings" panose="05000000000000000000" pitchFamily="2" charset="2"/>
              <a:buAutoNum type="alphaUcPeriod"/>
            </a:pPr>
            <a:r>
              <a:rPr lang="en-US" altLang="en-US" sz="2600" dirty="0">
                <a:latin typeface="Franklin Gothic Book" panose="020B0503020102020204" pitchFamily="34" charset="0"/>
              </a:rPr>
              <a:t>Handouts</a:t>
            </a:r>
          </a:p>
          <a:p>
            <a:pPr marL="457200" indent="-457200">
              <a:lnSpc>
                <a:spcPct val="80000"/>
              </a:lnSpc>
              <a:buClr>
                <a:srgbClr val="AFBD22"/>
              </a:buClr>
              <a:buFont typeface="Wingdings" panose="05000000000000000000" pitchFamily="2" charset="2"/>
              <a:buAutoNum type="alphaUcPeriod"/>
            </a:pPr>
            <a:r>
              <a:rPr lang="en-US" altLang="en-US" sz="2600" dirty="0">
                <a:latin typeface="Franklin Gothic Book" panose="020B0503020102020204" pitchFamily="34" charset="0"/>
              </a:rPr>
              <a:t>Miscellaneous</a:t>
            </a:r>
          </a:p>
        </p:txBody>
      </p:sp>
      <p:sp>
        <p:nvSpPr>
          <p:cNvPr id="14" name="Text Box 8"/>
          <p:cNvSpPr txBox="1">
            <a:spLocks noChangeArrowheads="1"/>
          </p:cNvSpPr>
          <p:nvPr/>
        </p:nvSpPr>
        <p:spPr bwMode="auto">
          <a:xfrm>
            <a:off x="990600" y="1143000"/>
            <a:ext cx="2971800" cy="457200"/>
          </a:xfrm>
          <a:prstGeom prst="rect">
            <a:avLst/>
          </a:prstGeom>
          <a:solidFill>
            <a:srgbClr val="F26522"/>
          </a:solidFill>
          <a:ln>
            <a:noFill/>
          </a:ln>
        </p:spPr>
        <p:txBody>
          <a:bodyPr anchor="b">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spcBef>
                <a:spcPct val="50000"/>
              </a:spcBef>
            </a:pPr>
            <a:r>
              <a:rPr lang="en-US" altLang="en-US" sz="2400" dirty="0">
                <a:solidFill>
                  <a:schemeClr val="bg1"/>
                </a:solidFill>
              </a:rPr>
              <a:t>Course Modules</a:t>
            </a:r>
          </a:p>
        </p:txBody>
      </p:sp>
      <p:sp>
        <p:nvSpPr>
          <p:cNvPr id="15" name="Text Box 9"/>
          <p:cNvSpPr txBox="1">
            <a:spLocks noChangeArrowheads="1"/>
          </p:cNvSpPr>
          <p:nvPr/>
        </p:nvSpPr>
        <p:spPr bwMode="auto">
          <a:xfrm>
            <a:off x="4800600" y="1143000"/>
            <a:ext cx="2971800" cy="457200"/>
          </a:xfrm>
          <a:prstGeom prst="rect">
            <a:avLst/>
          </a:prstGeom>
          <a:solidFill>
            <a:srgbClr val="F26522"/>
          </a:solidFill>
          <a:ln>
            <a:noFill/>
          </a:ln>
        </p:spPr>
        <p:txBody>
          <a:bodyPr anchor="b">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spcBef>
                <a:spcPct val="50000"/>
              </a:spcBef>
            </a:pPr>
            <a:r>
              <a:rPr lang="en-US" altLang="en-US" sz="2400" dirty="0">
                <a:solidFill>
                  <a:schemeClr val="bg1"/>
                </a:solidFill>
              </a:rPr>
              <a:t>Appendices</a:t>
            </a:r>
          </a:p>
        </p:txBody>
      </p:sp>
    </p:spTree>
    <p:extLst>
      <p:ext uri="{BB962C8B-B14F-4D97-AF65-F5344CB8AC3E}">
        <p14:creationId xmlns:p14="http://schemas.microsoft.com/office/powerpoint/2010/main" val="2962523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fade">
                                      <p:cBhvr>
                                        <p:cTn id="42" dur="500"/>
                                        <p:tgtEl>
                                          <p:spTgt spid="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Effect transition="in" filter="fade">
                                      <p:cBhvr>
                                        <p:cTn id="47" dur="500"/>
                                        <p:tgtEl>
                                          <p:spTgt spid="1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fade">
                                      <p:cBhvr>
                                        <p:cTn id="52" dur="500"/>
                                        <p:tgtEl>
                                          <p:spTgt spid="1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xEl>
                                              <p:pRg st="1" end="1"/>
                                            </p:txEl>
                                          </p:spTgt>
                                        </p:tgtEl>
                                        <p:attrNameLst>
                                          <p:attrName>style.visibility</p:attrName>
                                        </p:attrNameLst>
                                      </p:cBhvr>
                                      <p:to>
                                        <p:strVal val="visible"/>
                                      </p:to>
                                    </p:set>
                                    <p:animEffect transition="in" filter="fade">
                                      <p:cBhvr>
                                        <p:cTn id="57" dur="500"/>
                                        <p:tgtEl>
                                          <p:spTgt spid="12">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xEl>
                                              <p:pRg st="2" end="2"/>
                                            </p:txEl>
                                          </p:spTgt>
                                        </p:tgtEl>
                                        <p:attrNameLst>
                                          <p:attrName>style.visibility</p:attrName>
                                        </p:attrNameLst>
                                      </p:cBhvr>
                                      <p:to>
                                        <p:strVal val="visible"/>
                                      </p:to>
                                    </p:set>
                                    <p:animEffect transition="in" filter="fade">
                                      <p:cBhvr>
                                        <p:cTn id="62" dur="500"/>
                                        <p:tgtEl>
                                          <p:spTgt spid="1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xEl>
                                              <p:pRg st="3" end="3"/>
                                            </p:txEl>
                                          </p:spTgt>
                                        </p:tgtEl>
                                        <p:attrNameLst>
                                          <p:attrName>style.visibility</p:attrName>
                                        </p:attrNameLst>
                                      </p:cBhvr>
                                      <p:to>
                                        <p:strVal val="visible"/>
                                      </p:to>
                                    </p:set>
                                    <p:animEffect transition="in" filter="fade">
                                      <p:cBhvr>
                                        <p:cTn id="67" dur="500"/>
                                        <p:tgtEl>
                                          <p:spTgt spid="12">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
                                            <p:txEl>
                                              <p:pRg st="4" end="4"/>
                                            </p:txEl>
                                          </p:spTgt>
                                        </p:tgtEl>
                                        <p:attrNameLst>
                                          <p:attrName>style.visibility</p:attrName>
                                        </p:attrNameLst>
                                      </p:cBhvr>
                                      <p:to>
                                        <p:strVal val="visible"/>
                                      </p:to>
                                    </p:set>
                                    <p:animEffect transition="in" filter="fade">
                                      <p:cBhvr>
                                        <p:cTn id="72" dur="500"/>
                                        <p:tgtEl>
                                          <p:spTgt spid="12">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
                                            <p:txEl>
                                              <p:pRg st="5" end="5"/>
                                            </p:txEl>
                                          </p:spTgt>
                                        </p:tgtEl>
                                        <p:attrNameLst>
                                          <p:attrName>style.visibility</p:attrName>
                                        </p:attrNameLst>
                                      </p:cBhvr>
                                      <p:to>
                                        <p:strVal val="visible"/>
                                      </p:to>
                                    </p:set>
                                    <p:animEffect transition="in" filter="fade">
                                      <p:cBhvr>
                                        <p:cTn id="7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
          <p:cNvSpPr>
            <a:spLocks noGrp="1"/>
          </p:cNvSpPr>
          <p:nvPr>
            <p:ph type="title"/>
          </p:nvPr>
        </p:nvSpPr>
        <p:spPr/>
        <p:txBody>
          <a:bodyPr/>
          <a:lstStyle/>
          <a:p>
            <a:r>
              <a:rPr lang="en-US" altLang="en-US" sz="4400" dirty="0">
                <a:latin typeface="Franklin Gothic Medium" panose="020B0603020102020204" pitchFamily="34" charset="0"/>
                <a:cs typeface="Franklin Gothic Medium" panose="020B0603020102020204" pitchFamily="34" charset="0"/>
              </a:rPr>
              <a:t>Let’s Start with a Review</a:t>
            </a:r>
          </a:p>
        </p:txBody>
      </p:sp>
      <p:sp>
        <p:nvSpPr>
          <p:cNvPr id="53252" name="Content Placeholder 5"/>
          <p:cNvSpPr>
            <a:spLocks noGrp="1"/>
          </p:cNvSpPr>
          <p:nvPr>
            <p:ph idx="1"/>
          </p:nvPr>
        </p:nvSpPr>
        <p:spPr/>
        <p:txBody>
          <a:bodyPr/>
          <a:lstStyle/>
          <a:p>
            <a:pPr eaLnBrk="1" hangingPunct="1"/>
            <a:r>
              <a:rPr lang="en-US" altLang="en-US" sz="3000" dirty="0">
                <a:latin typeface="Franklin Gothic Book" panose="020B0503020102020204" pitchFamily="34" charset="0"/>
                <a:cs typeface="Arial" panose="020B0604020202020204" pitchFamily="34" charset="0"/>
              </a:rPr>
              <a:t>Course Content</a:t>
            </a:r>
          </a:p>
          <a:p>
            <a:pPr eaLnBrk="1" hangingPunct="1"/>
            <a:r>
              <a:rPr lang="en-US" altLang="en-US" sz="3600" b="1" dirty="0">
                <a:latin typeface="Franklin Gothic Book" panose="020B0503020102020204" pitchFamily="34" charset="0"/>
                <a:cs typeface="Arial" panose="020B0604020202020204" pitchFamily="34" charset="0"/>
              </a:rPr>
              <a:t>Course Objectives</a:t>
            </a:r>
          </a:p>
          <a:p>
            <a:pPr eaLnBrk="1" hangingPunct="1"/>
            <a:r>
              <a:rPr lang="en-US" altLang="en-US" sz="3000" dirty="0">
                <a:latin typeface="Franklin Gothic Book" panose="020B0503020102020204" pitchFamily="34" charset="0"/>
                <a:cs typeface="Arial" panose="020B0604020202020204" pitchFamily="34" charset="0"/>
              </a:rPr>
              <a:t>Personal Objectives</a:t>
            </a:r>
          </a:p>
          <a:p>
            <a:pPr eaLnBrk="1" hangingPunct="1"/>
            <a:r>
              <a:rPr lang="en-US" altLang="en-US" sz="3000" dirty="0">
                <a:latin typeface="Franklin Gothic Book" panose="020B0503020102020204" pitchFamily="34" charset="0"/>
                <a:cs typeface="Arial" panose="020B0604020202020204" pitchFamily="34" charset="0"/>
              </a:rPr>
              <a:t>Parking Boards</a:t>
            </a:r>
          </a:p>
        </p:txBody>
      </p:sp>
      <p:sp>
        <p:nvSpPr>
          <p:cNvPr id="53251"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1000">
                <a:solidFill>
                  <a:schemeClr val="bg1"/>
                </a:solidFill>
                <a:latin typeface="Calibri" panose="020F0502020204030204" pitchFamily="34" charset="0"/>
              </a:rPr>
              <a:t>26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978" y="2726871"/>
            <a:ext cx="3979622" cy="3581660"/>
          </a:xfrm>
          <a:prstGeom prst="rect">
            <a:avLst/>
          </a:prstGeom>
        </p:spPr>
      </p:pic>
    </p:spTree>
    <p:extLst>
      <p:ext uri="{BB962C8B-B14F-4D97-AF65-F5344CB8AC3E}">
        <p14:creationId xmlns:p14="http://schemas.microsoft.com/office/powerpoint/2010/main" val="3342109725"/>
      </p:ext>
    </p:extLst>
  </p:cSld>
  <p:clrMapOvr>
    <a:masterClrMapping/>
  </p:clrMapOvr>
  <p:transition>
    <p:fade/>
  </p:transition>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12774</TotalTime>
  <Words>1604</Words>
  <Application>Microsoft Office PowerPoint</Application>
  <PresentationFormat>On-screen Show (4:3)</PresentationFormat>
  <Paragraphs>256</Paragraphs>
  <Slides>22</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ＭＳ Ｐゴシック</vt:lpstr>
      <vt:lpstr>Arial</vt:lpstr>
      <vt:lpstr>Arial Black</vt:lpstr>
      <vt:lpstr>Calibri</vt:lpstr>
      <vt:lpstr>Franklin Gothic Book</vt:lpstr>
      <vt:lpstr>Franklin Gothic Medium</vt:lpstr>
      <vt:lpstr>Freestyle Script</vt:lpstr>
      <vt:lpstr>HelveticaNeue MediumExt</vt:lpstr>
      <vt:lpstr>Times New Roman</vt:lpstr>
      <vt:lpstr>Trebuchet MS</vt:lpstr>
      <vt:lpstr>Wingdings</vt:lpstr>
      <vt:lpstr>Office Theme</vt:lpstr>
      <vt:lpstr>Checkpoint</vt:lpstr>
      <vt:lpstr>Exercise 4</vt:lpstr>
      <vt:lpstr>Exercise 4</vt:lpstr>
      <vt:lpstr>PowerPoint Presentation</vt:lpstr>
      <vt:lpstr>H. Next Steps </vt:lpstr>
      <vt:lpstr>Let’s Start with a Review</vt:lpstr>
      <vt:lpstr>Let’s Start with a Review</vt:lpstr>
      <vt:lpstr>Review – Course Content</vt:lpstr>
      <vt:lpstr>Let’s Start with a Review</vt:lpstr>
      <vt:lpstr>PowerPoint Presentation</vt:lpstr>
      <vt:lpstr>PowerPoint Presentation</vt:lpstr>
      <vt:lpstr>Let’s Start with a Review</vt:lpstr>
      <vt:lpstr>PowerPoint Presentation</vt:lpstr>
      <vt:lpstr>Let’s Start with a Review</vt:lpstr>
      <vt:lpstr>PowerPoint Presentation</vt:lpstr>
      <vt:lpstr>H1. Identifying Your JEWELS</vt:lpstr>
      <vt:lpstr>H2. Planning Change</vt:lpstr>
      <vt:lpstr>PowerPoint Presentation</vt:lpstr>
      <vt:lpstr>If we can help…</vt:lpstr>
      <vt:lpstr>PowerPoint Presentation</vt:lpstr>
      <vt:lpstr>CONGRATULATIONS!</vt:lpstr>
      <vt:lpstr>The Engaging Trainer</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Dana Barr</cp:lastModifiedBy>
  <cp:revision>145</cp:revision>
  <dcterms:created xsi:type="dcterms:W3CDTF">2013-02-26T04:14:09Z</dcterms:created>
  <dcterms:modified xsi:type="dcterms:W3CDTF">2017-06-08T14:03:12Z</dcterms:modified>
</cp:coreProperties>
</file>