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8"/>
  </p:notesMasterIdLst>
  <p:handoutMasterIdLst>
    <p:handoutMasterId r:id="rId39"/>
  </p:handoutMasterIdLst>
  <p:sldIdLst>
    <p:sldId id="606" r:id="rId2"/>
    <p:sldId id="388" r:id="rId3"/>
    <p:sldId id="510" r:id="rId4"/>
    <p:sldId id="567" r:id="rId5"/>
    <p:sldId id="568" r:id="rId6"/>
    <p:sldId id="569" r:id="rId7"/>
    <p:sldId id="571" r:id="rId8"/>
    <p:sldId id="573" r:id="rId9"/>
    <p:sldId id="574" r:id="rId10"/>
    <p:sldId id="575" r:id="rId11"/>
    <p:sldId id="576" r:id="rId12"/>
    <p:sldId id="578" r:id="rId13"/>
    <p:sldId id="579" r:id="rId14"/>
    <p:sldId id="581" r:id="rId15"/>
    <p:sldId id="582" r:id="rId16"/>
    <p:sldId id="583" r:id="rId17"/>
    <p:sldId id="584" r:id="rId18"/>
    <p:sldId id="585" r:id="rId19"/>
    <p:sldId id="587" r:id="rId20"/>
    <p:sldId id="588" r:id="rId21"/>
    <p:sldId id="589" r:id="rId22"/>
    <p:sldId id="608" r:id="rId23"/>
    <p:sldId id="591" r:id="rId24"/>
    <p:sldId id="592" r:id="rId25"/>
    <p:sldId id="610" r:id="rId26"/>
    <p:sldId id="593" r:id="rId27"/>
    <p:sldId id="595" r:id="rId28"/>
    <p:sldId id="596" r:id="rId29"/>
    <p:sldId id="597" r:id="rId30"/>
    <p:sldId id="598" r:id="rId31"/>
    <p:sldId id="599" r:id="rId32"/>
    <p:sldId id="600" r:id="rId33"/>
    <p:sldId id="601" r:id="rId34"/>
    <p:sldId id="602" r:id="rId35"/>
    <p:sldId id="607" r:id="rId36"/>
    <p:sldId id="609" r:id="rId37"/>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6">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e Adelman" initials="DA" lastIdx="6" clrIdx="0">
    <p:extLst>
      <p:ext uri="{19B8F6BF-5375-455C-9EA6-DF929625EA0E}">
        <p15:presenceInfo xmlns:p15="http://schemas.microsoft.com/office/powerpoint/2012/main" userId="S-1-5-21-4000621018-3842134135-1534255045-42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7F"/>
    <a:srgbClr val="CDD486"/>
    <a:srgbClr val="AFBD22"/>
    <a:srgbClr val="CBCBCB"/>
    <a:srgbClr val="C9401B"/>
    <a:srgbClr val="002C54"/>
    <a:srgbClr val="F26522"/>
    <a:srgbClr val="A0DBE6"/>
    <a:srgbClr val="FF52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35" autoAdjust="0"/>
    <p:restoredTop sz="71751" autoAdjust="0"/>
  </p:normalViewPr>
  <p:slideViewPr>
    <p:cSldViewPr snapToGrid="0" snapToObjects="1">
      <p:cViewPr varScale="1">
        <p:scale>
          <a:sx n="86" d="100"/>
          <a:sy n="86" d="100"/>
        </p:scale>
        <p:origin x="1512" y="96"/>
      </p:cViewPr>
      <p:guideLst>
        <p:guide orient="horz" pos="216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59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F121C6C-4126-4C2F-A66B-61BFE67F94F6}" type="datetimeFigureOut">
              <a:rPr lang="en-US"/>
              <a:pPr>
                <a:defRPr/>
              </a:pPr>
              <a:t>6/8/2017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6D6C5B2-E961-4E13-A2F1-5798D10427B0}" type="slidenum">
              <a:rPr lang="en-US"/>
              <a:pPr>
                <a:defRPr/>
              </a:pPr>
              <a:t>‹#›</a:t>
            </a:fld>
            <a:endParaRPr lang="en-US" dirty="0"/>
          </a:p>
        </p:txBody>
      </p:sp>
    </p:spTree>
    <p:extLst>
      <p:ext uri="{BB962C8B-B14F-4D97-AF65-F5344CB8AC3E}">
        <p14:creationId xmlns:p14="http://schemas.microsoft.com/office/powerpoint/2010/main" val="14066371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0AE62CB-2DCE-4F76-8146-2DD1322B639C}" type="datetimeFigureOut">
              <a:rPr lang="en-US"/>
              <a:pPr>
                <a:defRPr/>
              </a:pPr>
              <a:t>6/8/2017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6CF0C9BA-61C5-41EF-8776-C8170560C4DE}" type="slidenum">
              <a:rPr lang="en-US"/>
              <a:pPr>
                <a:defRPr/>
              </a:pPr>
              <a:t>‹#›</a:t>
            </a:fld>
            <a:endParaRPr lang="en-US" dirty="0"/>
          </a:p>
        </p:txBody>
      </p:sp>
    </p:spTree>
    <p:extLst>
      <p:ext uri="{BB962C8B-B14F-4D97-AF65-F5344CB8AC3E}">
        <p14:creationId xmlns:p14="http://schemas.microsoft.com/office/powerpoint/2010/main" val="100358867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i="1" dirty="0">
                <a:ea typeface="ＭＳ Ｐゴシック" panose="020B0600070205080204" pitchFamily="34" charset="-128"/>
              </a:rPr>
              <a:t>Here is our agenda for the entire course. On this flip chart (Flip Chart 3 w/ agenda for Day One), you will note that I have placed our agenda for the day as well. Before we move on, let</a:t>
            </a:r>
            <a:r>
              <a:rPr lang="ja-JP" altLang="en-US" i="1" dirty="0">
                <a:ea typeface="+mn-ea"/>
              </a:rPr>
              <a:t>’</a:t>
            </a:r>
            <a:r>
              <a:rPr lang="en-US" altLang="en-US" i="1" dirty="0">
                <a:ea typeface="ＭＳ Ｐゴシック" panose="020B0600070205080204" pitchFamily="34" charset="-128"/>
              </a:rPr>
              <a:t>s take a look at your personal objectives and see where you believe we will address the categories in which we have grouped these objectives…..So, (blue) on the category of (poor behavior), where in the agenda do you believe we will cover that? OK, next team…….</a:t>
            </a:r>
            <a:endParaRPr lang="en-US" altLang="en-US" dirty="0">
              <a:ea typeface="ＭＳ Ｐゴシック" panose="020B0600070205080204" pitchFamily="34" charset="-128"/>
            </a:endParaRPr>
          </a:p>
          <a:p>
            <a:r>
              <a:rPr lang="en-US" altLang="en-US" i="1" dirty="0">
                <a:ea typeface="ＭＳ Ｐゴシック" panose="020B0600070205080204" pitchFamily="34" charset="-128"/>
              </a:rPr>
              <a:t> </a:t>
            </a:r>
            <a:endParaRPr lang="en-US" altLang="en-US" dirty="0">
              <a:ea typeface="ＭＳ Ｐゴシック" panose="020B0600070205080204" pitchFamily="34" charset="-128"/>
            </a:endParaRPr>
          </a:p>
          <a:p>
            <a:r>
              <a:rPr lang="en-US" altLang="en-US" b="1" i="1" u="sng" dirty="0">
                <a:ea typeface="ＭＳ Ｐゴシック" panose="020B0600070205080204" pitchFamily="34" charset="-128"/>
              </a:rPr>
              <a:t>Note: </a:t>
            </a:r>
            <a:r>
              <a:rPr lang="en-US" altLang="en-US" i="1" dirty="0">
                <a:ea typeface="ＭＳ Ｐゴシック" panose="020B0600070205080204" pitchFamily="34" charset="-128"/>
              </a:rPr>
              <a:t>Ensure participants are identifying where their personal objectives will be addressed in the class. If there is an area or areas that are not addressed, guide the group to whether or not to adjust the agenda to meet their needs.</a:t>
            </a:r>
            <a:endParaRPr lang="en-US" altLang="en-US" dirty="0">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1</a:t>
            </a:fld>
            <a:endParaRPr lang="en-US" dirty="0"/>
          </a:p>
        </p:txBody>
      </p:sp>
    </p:spTree>
    <p:extLst>
      <p:ext uri="{BB962C8B-B14F-4D97-AF65-F5344CB8AC3E}">
        <p14:creationId xmlns:p14="http://schemas.microsoft.com/office/powerpoint/2010/main" val="1319851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How about asking the participants to identify their jewels?.......How many use that technique?…..(Name), how do you do that in your sessions?..... Others?</a:t>
            </a:r>
            <a:endParaRPr lang="en-US" altLang="en-US"/>
          </a:p>
          <a:p>
            <a:endParaRPr lang="en-US" altLang="en-US"/>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9604C4E-02B8-48C7-BFE3-13DDAD457046}" type="slidenum">
              <a:rPr lang="en-US" altLang="en-US" smtClean="0"/>
              <a:pPr fontAlgn="base">
                <a:spcBef>
                  <a:spcPct val="0"/>
                </a:spcBef>
                <a:spcAft>
                  <a:spcPct val="0"/>
                </a:spcAft>
              </a:pPr>
              <a:t>10</a:t>
            </a:fld>
            <a:endParaRPr lang="en-US" altLang="en-US"/>
          </a:p>
        </p:txBody>
      </p:sp>
    </p:spTree>
    <p:extLst>
      <p:ext uri="{BB962C8B-B14F-4D97-AF65-F5344CB8AC3E}">
        <p14:creationId xmlns:p14="http://schemas.microsoft.com/office/powerpoint/2010/main" val="679530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What about Backward Build-up? Do you know what we mean by that? …….OK, let me explain and point out a few places where we have done that over the last two+ days………You will find this technique will result in participants leaving the class with a lot more knowledge content through this varied reinforcement of the most important points…..Let me check in with each team and see how they believe we have used Backward Build-up the last few days….(Purple) team, get us started….. Now, on to the (blue) team, etc.</a:t>
            </a:r>
            <a:endParaRPr lang="en-US" altLang="en-US"/>
          </a:p>
          <a:p>
            <a:endParaRPr lang="en-US" alt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77D3E75-05BB-4973-9B38-3F1B8FC39A14}" type="slidenum">
              <a:rPr lang="en-US" altLang="en-US" smtClean="0"/>
              <a:pPr fontAlgn="base">
                <a:spcBef>
                  <a:spcPct val="0"/>
                </a:spcBef>
                <a:spcAft>
                  <a:spcPct val="0"/>
                </a:spcAft>
              </a:pPr>
              <a:t>11</a:t>
            </a:fld>
            <a:endParaRPr lang="en-US" altLang="en-US"/>
          </a:p>
        </p:txBody>
      </p:sp>
    </p:spTree>
    <p:extLst>
      <p:ext uri="{BB962C8B-B14F-4D97-AF65-F5344CB8AC3E}">
        <p14:creationId xmlns:p14="http://schemas.microsoft.com/office/powerpoint/2010/main" val="3413419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Here is a good example of Backward Build-up. (Name), would you please take us through this slide?……Thanks… Any questions?</a:t>
            </a:r>
            <a:endParaRPr lang="en-US" alt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B754B1B-FF00-40E2-8EDD-722E0C6FF1CB}" type="slidenum">
              <a:rPr lang="en-US" altLang="en-US" smtClean="0"/>
              <a:pPr fontAlgn="base">
                <a:spcBef>
                  <a:spcPct val="0"/>
                </a:spcBef>
                <a:spcAft>
                  <a:spcPct val="0"/>
                </a:spcAft>
              </a:pPr>
              <a:t>12</a:t>
            </a:fld>
            <a:endParaRPr lang="en-US" altLang="en-US"/>
          </a:p>
        </p:txBody>
      </p:sp>
    </p:spTree>
    <p:extLst>
      <p:ext uri="{BB962C8B-B14F-4D97-AF65-F5344CB8AC3E}">
        <p14:creationId xmlns:p14="http://schemas.microsoft.com/office/powerpoint/2010/main" val="2655532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Alright, another one for the closing…..(Name), your turn…..Read this for us……Thanks. </a:t>
            </a:r>
            <a:endParaRPr lang="en-US" alt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276E24B-AC38-4F76-967D-F05E62A00741}" type="slidenum">
              <a:rPr lang="en-US" altLang="en-US" smtClean="0"/>
              <a:pPr fontAlgn="base">
                <a:spcBef>
                  <a:spcPct val="0"/>
                </a:spcBef>
                <a:spcAft>
                  <a:spcPct val="0"/>
                </a:spcAft>
              </a:pPr>
              <a:t>13</a:t>
            </a:fld>
            <a:endParaRPr lang="en-US" altLang="en-US"/>
          </a:p>
        </p:txBody>
      </p:sp>
    </p:spTree>
    <p:extLst>
      <p:ext uri="{BB962C8B-B14F-4D97-AF65-F5344CB8AC3E}">
        <p14:creationId xmlns:p14="http://schemas.microsoft.com/office/powerpoint/2010/main" val="3602710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This is a great technique….. How many of you use this today? (Raise your hand.)....... In your organization you might find it very helpful, as we discussed before, to get the managers’ buy-in before the class…. Then, to put some “icing on the cake,” you might consider asking the participants to share their Course Action Plans with their managers in a future coaching session…. It is a great technique for holding ourselves accountable for application of new tips and/or techniques……. Does anyone use something like this today?........(Name), would you share how you do that?…….Thanks.</a:t>
            </a:r>
            <a:endParaRPr lang="en-US" altLang="en-US"/>
          </a:p>
          <a:p>
            <a:endParaRPr lang="en-US" altLang="en-US" i="1"/>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97B143A-7201-4D71-8A25-D9BE7E634F84}" type="slidenum">
              <a:rPr lang="en-US" altLang="en-US" smtClean="0"/>
              <a:pPr fontAlgn="base">
                <a:spcBef>
                  <a:spcPct val="0"/>
                </a:spcBef>
                <a:spcAft>
                  <a:spcPct val="0"/>
                </a:spcAft>
              </a:pPr>
              <a:t>14</a:t>
            </a:fld>
            <a:endParaRPr lang="en-US" altLang="en-US"/>
          </a:p>
        </p:txBody>
      </p:sp>
    </p:spTree>
    <p:extLst>
      <p:ext uri="{BB962C8B-B14F-4D97-AF65-F5344CB8AC3E}">
        <p14:creationId xmlns:p14="http://schemas.microsoft.com/office/powerpoint/2010/main" val="3673916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a:t>Here is a template of one Course Action Plan……</a:t>
            </a: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3CA1238-D74B-4983-A188-A17B2D27AECD}" type="slidenum">
              <a:rPr lang="en-US" altLang="en-US" smtClean="0"/>
              <a:pPr fontAlgn="base">
                <a:spcBef>
                  <a:spcPct val="0"/>
                </a:spcBef>
                <a:spcAft>
                  <a:spcPct val="0"/>
                </a:spcAft>
              </a:pPr>
              <a:t>15</a:t>
            </a:fld>
            <a:endParaRPr lang="en-US" altLang="en-US"/>
          </a:p>
        </p:txBody>
      </p:sp>
    </p:spTree>
    <p:extLst>
      <p:ext uri="{BB962C8B-B14F-4D97-AF65-F5344CB8AC3E}">
        <p14:creationId xmlns:p14="http://schemas.microsoft.com/office/powerpoint/2010/main" val="3359333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And, a more simplified template….. We will share with you later today our From Classroom to Application format.</a:t>
            </a:r>
            <a:endParaRPr lang="en-US" altLang="en-US"/>
          </a:p>
          <a:p>
            <a:endParaRPr lang="en-US" altLang="en-US" i="1"/>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8F9E304-497A-48FD-B7EE-1070CBFA1002}" type="slidenum">
              <a:rPr lang="en-US" altLang="en-US" smtClean="0"/>
              <a:pPr fontAlgn="base">
                <a:spcBef>
                  <a:spcPct val="0"/>
                </a:spcBef>
                <a:spcAft>
                  <a:spcPct val="0"/>
                </a:spcAft>
              </a:pPr>
              <a:t>16</a:t>
            </a:fld>
            <a:endParaRPr lang="en-US" altLang="en-US"/>
          </a:p>
        </p:txBody>
      </p:sp>
    </p:spTree>
    <p:extLst>
      <p:ext uri="{BB962C8B-B14F-4D97-AF65-F5344CB8AC3E}">
        <p14:creationId xmlns:p14="http://schemas.microsoft.com/office/powerpoint/2010/main" val="1712600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a:t>Earlier in my career, I found it helpful to use a “Contract” between myself and my people…..I have also found this to be helpful between peers… It is another form of accountability to ensure we get impact from our training….. Who uses a Contract in some form today?…… (Name), would you share with us how you have implemented that?… Great……You can also “Contract” with yourself or try the Future’s Letter from our Engagement Strategies in your Appendix….or you may have them sent to “future participants” for use in a class to be held at a later date</a:t>
            </a:r>
            <a:endParaRPr lang="en-US" altLang="en-US" dirty="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496348F-1563-47C6-8668-A8A0B6C9632F}" type="slidenum">
              <a:rPr lang="en-US" altLang="en-US" smtClean="0"/>
              <a:pPr fontAlgn="base">
                <a:spcBef>
                  <a:spcPct val="0"/>
                </a:spcBef>
                <a:spcAft>
                  <a:spcPct val="0"/>
                </a:spcAft>
              </a:pPr>
              <a:t>17</a:t>
            </a:fld>
            <a:endParaRPr lang="en-US" altLang="en-US"/>
          </a:p>
        </p:txBody>
      </p:sp>
    </p:spTree>
    <p:extLst>
      <p:ext uri="{BB962C8B-B14F-4D97-AF65-F5344CB8AC3E}">
        <p14:creationId xmlns:p14="http://schemas.microsoft.com/office/powerpoint/2010/main" val="3370834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Climate checks….. Does anyone use these today?…..(Name), would you share with us first this time? And, then, I will review our example……. Good…. Let’s move on.</a:t>
            </a:r>
            <a:endParaRPr lang="en-US" altLang="en-US"/>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B417FCA-A541-4D58-90AE-99F07AF6FE63}" type="slidenum">
              <a:rPr lang="en-US" altLang="en-US" smtClean="0"/>
              <a:pPr fontAlgn="base">
                <a:spcBef>
                  <a:spcPct val="0"/>
                </a:spcBef>
                <a:spcAft>
                  <a:spcPct val="0"/>
                </a:spcAft>
              </a:pPr>
              <a:t>18</a:t>
            </a:fld>
            <a:endParaRPr lang="en-US" altLang="en-US"/>
          </a:p>
        </p:txBody>
      </p:sp>
    </p:spTree>
    <p:extLst>
      <p:ext uri="{BB962C8B-B14F-4D97-AF65-F5344CB8AC3E}">
        <p14:creationId xmlns:p14="http://schemas.microsoft.com/office/powerpoint/2010/main" val="22177775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Whether you use dyads, triads or group –to-group, these techniques are about helping each other in holding ourselves accountable for some post-course action …..Think of it as a form of assigning yourself another conscience…………. Has anyone else found these to be effective?……OK, (name), share with us how you have implemented these.</a:t>
            </a: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EBF03E7-DAE6-4D59-961E-50EA225182ED}" type="slidenum">
              <a:rPr lang="en-US" altLang="en-US" smtClean="0"/>
              <a:pPr fontAlgn="base">
                <a:spcBef>
                  <a:spcPct val="0"/>
                </a:spcBef>
                <a:spcAft>
                  <a:spcPct val="0"/>
                </a:spcAft>
              </a:pPr>
              <a:t>19</a:t>
            </a:fld>
            <a:endParaRPr lang="en-US" altLang="en-US"/>
          </a:p>
        </p:txBody>
      </p:sp>
    </p:spTree>
    <p:extLst>
      <p:ext uri="{BB962C8B-B14F-4D97-AF65-F5344CB8AC3E}">
        <p14:creationId xmlns:p14="http://schemas.microsoft.com/office/powerpoint/2010/main" val="1380098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u="sng"/>
              <a:t>Timing:</a:t>
            </a:r>
            <a:r>
              <a:rPr lang="en-US" altLang="en-US" b="1"/>
              <a:t>  </a:t>
            </a:r>
            <a:r>
              <a:rPr lang="en-US" altLang="en-US"/>
              <a:t>Between 45 and 60 minutes depending upon the size of the class</a:t>
            </a:r>
            <a:endParaRPr lang="en-US" altLang="en-US" b="1" u="sng"/>
          </a:p>
          <a:p>
            <a:endParaRPr lang="en-US" altLang="en-US" b="1" u="sng"/>
          </a:p>
          <a:p>
            <a:r>
              <a:rPr lang="en-US" altLang="en-US" b="1" u="sng"/>
              <a:t>Flip Charts:</a:t>
            </a:r>
          </a:p>
          <a:p>
            <a:r>
              <a:rPr lang="en-US" altLang="en-US"/>
              <a:t>Flip Chart 1: Closing Techniques that are Best and Least Effective (1 flip chart per team)</a:t>
            </a:r>
          </a:p>
          <a:p>
            <a:r>
              <a:rPr lang="en-US" altLang="en-US"/>
              <a:t>Flip Chart 2: Course Objectives</a:t>
            </a:r>
          </a:p>
          <a:p>
            <a:r>
              <a:rPr lang="en-US" altLang="en-US"/>
              <a:t>Flip Chart 3: Personal Objectives</a:t>
            </a:r>
          </a:p>
          <a:p>
            <a:r>
              <a:rPr lang="en-US" altLang="en-US"/>
              <a:t>Flip Chart 4: Day One Agenda and Sample Agenda</a:t>
            </a:r>
          </a:p>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D4E7AC0-9A93-488C-B0F8-50CAB954DCD0}" type="slidenum">
              <a:rPr lang="en-US" altLang="en-US" smtClean="0"/>
              <a:pPr fontAlgn="base">
                <a:spcBef>
                  <a:spcPct val="0"/>
                </a:spcBef>
                <a:spcAft>
                  <a:spcPct val="0"/>
                </a:spcAft>
              </a:pPr>
              <a:t>2</a:t>
            </a:fld>
            <a:endParaRPr lang="en-US" altLang="en-US"/>
          </a:p>
        </p:txBody>
      </p:sp>
    </p:spTree>
    <p:extLst>
      <p:ext uri="{BB962C8B-B14F-4D97-AF65-F5344CB8AC3E}">
        <p14:creationId xmlns:p14="http://schemas.microsoft.com/office/powerpoint/2010/main" val="3961177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i="1"/>
              <a:t>OK, it is time for our Principle review. Let’s go from my right to left starting with the (purple) team [review, award dots, etc.]</a:t>
            </a:r>
          </a:p>
        </p:txBody>
      </p:sp>
      <p:sp>
        <p:nvSpPr>
          <p:cNvPr id="4" name="Slide Number Placeholder 3"/>
          <p:cNvSpPr>
            <a:spLocks noGrp="1"/>
          </p:cNvSpPr>
          <p:nvPr>
            <p:ph type="sldNum" sz="quarter" idx="5"/>
          </p:nvPr>
        </p:nvSpPr>
        <p:spPr/>
        <p:txBody>
          <a:bodyPr/>
          <a:lstStyle/>
          <a:p>
            <a:pPr>
              <a:defRPr/>
            </a:pPr>
            <a:fld id="{3ED96A54-F6C2-448F-AE77-3D5F7829F71C}" type="slidenum">
              <a:rPr lang="en-US" smtClean="0"/>
              <a:pPr>
                <a:defRPr/>
              </a:pPr>
              <a:t>20</a:t>
            </a:fld>
            <a:endParaRPr lang="en-US" dirty="0"/>
          </a:p>
        </p:txBody>
      </p:sp>
    </p:spTree>
    <p:extLst>
      <p:ext uri="{BB962C8B-B14F-4D97-AF65-F5344CB8AC3E}">
        <p14:creationId xmlns:p14="http://schemas.microsoft.com/office/powerpoint/2010/main" val="2076102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Now that we have reviewed techniques to ensure our classroom training is implemented in our organizations, let’s move on to closing our training sessions…..Who can remember our suggestion for when you know the session is running behind?….Which team can review our best practices around addressing this situation?…..Great…</a:t>
            </a:r>
            <a:endParaRPr lang="en-US" altLang="en-US"/>
          </a:p>
          <a:p>
            <a:r>
              <a:rPr lang="en-US" altLang="en-US" i="1"/>
              <a:t> </a:t>
            </a:r>
            <a:endParaRPr lang="en-US" altLang="en-US"/>
          </a:p>
          <a:p>
            <a:r>
              <a:rPr lang="en-US" altLang="en-US" i="1"/>
              <a:t>NOTE: The key is not to rush through the material – instead, to reduce scope/content and make informed decisions with the group.</a:t>
            </a:r>
            <a:endParaRPr lang="en-US" altLang="en-US"/>
          </a:p>
          <a:p>
            <a:r>
              <a:rPr lang="en-US" altLang="en-US" i="1"/>
              <a:t> </a:t>
            </a:r>
            <a:endParaRPr lang="en-US" altLang="en-US"/>
          </a:p>
          <a:p>
            <a:r>
              <a:rPr lang="en-US" altLang="en-US" i="1"/>
              <a:t>Once we are ready to move to the close, these are the four key points to the closing…. Let’s take a look at each.</a:t>
            </a:r>
            <a:endParaRPr lang="en-US" altLang="en-US"/>
          </a:p>
          <a:p>
            <a:pPr eaLnBrk="1" hangingPunct="1"/>
            <a:endParaRPr lang="en-US" altLang="en-US"/>
          </a:p>
        </p:txBody>
      </p:sp>
      <p:sp>
        <p:nvSpPr>
          <p:cNvPr id="4" name="Slide Number Placeholder 3"/>
          <p:cNvSpPr>
            <a:spLocks noGrp="1"/>
          </p:cNvSpPr>
          <p:nvPr>
            <p:ph type="sldNum" sz="quarter" idx="5"/>
          </p:nvPr>
        </p:nvSpPr>
        <p:spPr/>
        <p:txBody>
          <a:bodyPr/>
          <a:lstStyle/>
          <a:p>
            <a:pPr>
              <a:defRPr/>
            </a:pPr>
            <a:fld id="{7A821006-F384-45E0-9999-3219002193B8}" type="slidenum">
              <a:rPr lang="en-US" smtClean="0"/>
              <a:pPr>
                <a:defRPr/>
              </a:pPr>
              <a:t>21</a:t>
            </a:fld>
            <a:endParaRPr lang="en-US" dirty="0"/>
          </a:p>
        </p:txBody>
      </p:sp>
    </p:spTree>
    <p:extLst>
      <p:ext uri="{BB962C8B-B14F-4D97-AF65-F5344CB8AC3E}">
        <p14:creationId xmlns:p14="http://schemas.microsoft.com/office/powerpoint/2010/main" val="7612825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Then, go back to the course objectives and Review Session Purpose….. A nice technique here is to read (or have a participant read) each objective… And, then, ask the participants, “Did we accomplish this objective?”…. Wait for a response…Then, ask, “May I check this objective off?”……Do this for each objective…..It gives a sense of accomplishment to the participants…..We established the Purpose/Objectives at the session opening, and we now confirmed that at the end…..On to the……</a:t>
            </a:r>
            <a:endParaRPr lang="en-US" altLang="en-US"/>
          </a:p>
          <a:p>
            <a:endParaRPr lang="en-US" altLang="en-US" i="1"/>
          </a:p>
          <a:p>
            <a:pPr eaLnBrk="1" hangingPunct="1"/>
            <a:endParaRPr lang="en-US" altLang="en-US"/>
          </a:p>
        </p:txBody>
      </p:sp>
      <p:sp>
        <p:nvSpPr>
          <p:cNvPr id="4" name="Slide Number Placeholder 3"/>
          <p:cNvSpPr>
            <a:spLocks noGrp="1"/>
          </p:cNvSpPr>
          <p:nvPr>
            <p:ph type="sldNum" sz="quarter" idx="5"/>
          </p:nvPr>
        </p:nvSpPr>
        <p:spPr/>
        <p:txBody>
          <a:bodyPr/>
          <a:lstStyle/>
          <a:p>
            <a:pPr>
              <a:defRPr/>
            </a:pPr>
            <a:fld id="{37834664-4A34-44EA-B23E-9368A80C3D68}" type="slidenum">
              <a:rPr lang="en-US" smtClean="0"/>
              <a:pPr>
                <a:defRPr/>
              </a:pPr>
              <a:t>23</a:t>
            </a:fld>
            <a:endParaRPr lang="en-US" dirty="0"/>
          </a:p>
        </p:txBody>
      </p:sp>
    </p:spTree>
    <p:extLst>
      <p:ext uri="{BB962C8B-B14F-4D97-AF65-F5344CB8AC3E}">
        <p14:creationId xmlns:p14="http://schemas.microsoft.com/office/powerpoint/2010/main" val="21867211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That’s right – the participants’ Personal Objectives….Remember, we asked for these at the beginning of the session, and we will confirm them at the end of the session…..Or, for those not accomplished, determine if they need to be addressed or not…..(Cover the slide points.)</a:t>
            </a:r>
            <a:endParaRPr lang="en-US" altLang="en-US"/>
          </a:p>
          <a:p>
            <a:endParaRPr lang="en-US" altLang="en-US" i="1"/>
          </a:p>
        </p:txBody>
      </p:sp>
      <p:sp>
        <p:nvSpPr>
          <p:cNvPr id="4" name="Slide Number Placeholder 3"/>
          <p:cNvSpPr>
            <a:spLocks noGrp="1"/>
          </p:cNvSpPr>
          <p:nvPr>
            <p:ph type="sldNum" sz="quarter" idx="5"/>
          </p:nvPr>
        </p:nvSpPr>
        <p:spPr/>
        <p:txBody>
          <a:bodyPr/>
          <a:lstStyle/>
          <a:p>
            <a:pPr>
              <a:defRPr/>
            </a:pPr>
            <a:fld id="{3DCB5B68-B44D-4E3E-9BA5-75CE70096946}" type="slidenum">
              <a:rPr lang="en-US" smtClean="0"/>
              <a:pPr>
                <a:defRPr/>
              </a:pPr>
              <a:t>24</a:t>
            </a:fld>
            <a:endParaRPr lang="en-US" dirty="0"/>
          </a:p>
        </p:txBody>
      </p:sp>
    </p:spTree>
    <p:extLst>
      <p:ext uri="{BB962C8B-B14F-4D97-AF65-F5344CB8AC3E}">
        <p14:creationId xmlns:p14="http://schemas.microsoft.com/office/powerpoint/2010/main" val="3487316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Now, it is time to ensure the Parking Boards do not become the cemeteries…. You know – the place where all parked items die…. No, this technique will ensure that we address every item on each of the three Parking Boards……First, the Coming Attractions List……</a:t>
            </a:r>
            <a:endParaRPr lang="en-US" altLang="en-US"/>
          </a:p>
        </p:txBody>
      </p:sp>
      <p:sp>
        <p:nvSpPr>
          <p:cNvPr id="4" name="Slide Number Placeholder 3"/>
          <p:cNvSpPr>
            <a:spLocks noGrp="1"/>
          </p:cNvSpPr>
          <p:nvPr>
            <p:ph type="sldNum" sz="quarter" idx="5"/>
          </p:nvPr>
        </p:nvSpPr>
        <p:spPr/>
        <p:txBody>
          <a:bodyPr/>
          <a:lstStyle/>
          <a:p>
            <a:pPr>
              <a:defRPr/>
            </a:pPr>
            <a:fld id="{3842F5B8-8C6C-4395-887E-7173EC9AE572}" type="slidenum">
              <a:rPr lang="en-US" smtClean="0"/>
              <a:pPr>
                <a:defRPr/>
              </a:pPr>
              <a:t>25</a:t>
            </a:fld>
            <a:endParaRPr lang="en-US" dirty="0"/>
          </a:p>
        </p:txBody>
      </p:sp>
    </p:spTree>
    <p:extLst>
      <p:ext uri="{BB962C8B-B14F-4D97-AF65-F5344CB8AC3E}">
        <p14:creationId xmlns:p14="http://schemas.microsoft.com/office/powerpoint/2010/main" val="20160774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Now, it is time to ensure the Parking Boards do not become the cemeteries…. You know – the place where all parked items die…. No, this technique will ensure that we address every item on each of the three Parking Boards……First, the Coming Attractions List……</a:t>
            </a:r>
            <a:endParaRPr lang="en-US" altLang="en-US"/>
          </a:p>
        </p:txBody>
      </p:sp>
      <p:sp>
        <p:nvSpPr>
          <p:cNvPr id="4" name="Slide Number Placeholder 3"/>
          <p:cNvSpPr>
            <a:spLocks noGrp="1"/>
          </p:cNvSpPr>
          <p:nvPr>
            <p:ph type="sldNum" sz="quarter" idx="5"/>
          </p:nvPr>
        </p:nvSpPr>
        <p:spPr/>
        <p:txBody>
          <a:bodyPr/>
          <a:lstStyle/>
          <a:p>
            <a:pPr>
              <a:defRPr/>
            </a:pPr>
            <a:fld id="{3842F5B8-8C6C-4395-887E-7173EC9AE572}" type="slidenum">
              <a:rPr lang="en-US" smtClean="0"/>
              <a:pPr>
                <a:defRPr/>
              </a:pPr>
              <a:t>26</a:t>
            </a:fld>
            <a:endParaRPr lang="en-US" dirty="0"/>
          </a:p>
        </p:txBody>
      </p:sp>
    </p:spTree>
    <p:extLst>
      <p:ext uri="{BB962C8B-B14F-4D97-AF65-F5344CB8AC3E}">
        <p14:creationId xmlns:p14="http://schemas.microsoft.com/office/powerpoint/2010/main" val="2921982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i="1"/>
              <a:t>And, then to the Action List…..(Cover the slide.)</a:t>
            </a:r>
            <a:endParaRPr lang="en-US" altLang="en-US"/>
          </a:p>
          <a:p>
            <a:pPr eaLnBrk="1" hangingPunct="1"/>
            <a:endParaRPr lang="en-US" altLang="en-US"/>
          </a:p>
        </p:txBody>
      </p:sp>
      <p:sp>
        <p:nvSpPr>
          <p:cNvPr id="4" name="Slide Number Placeholder 3"/>
          <p:cNvSpPr>
            <a:spLocks noGrp="1"/>
          </p:cNvSpPr>
          <p:nvPr>
            <p:ph type="sldNum" sz="quarter" idx="5"/>
          </p:nvPr>
        </p:nvSpPr>
        <p:spPr/>
        <p:txBody>
          <a:bodyPr/>
          <a:lstStyle/>
          <a:p>
            <a:pPr>
              <a:defRPr/>
            </a:pPr>
            <a:fld id="{E78C7D16-FA33-4B44-821F-924593894110}" type="slidenum">
              <a:rPr lang="en-US" smtClean="0"/>
              <a:pPr>
                <a:defRPr/>
              </a:pPr>
              <a:t>27</a:t>
            </a:fld>
            <a:endParaRPr lang="en-US" dirty="0"/>
          </a:p>
        </p:txBody>
      </p:sp>
    </p:spTree>
    <p:extLst>
      <p:ext uri="{BB962C8B-B14F-4D97-AF65-F5344CB8AC3E}">
        <p14:creationId xmlns:p14="http://schemas.microsoft.com/office/powerpoint/2010/main" val="35964246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2386E2E-31B2-4F08-A2CC-54C625B79323}" type="slidenum">
              <a:rPr lang="en-US" altLang="en-US" smtClean="0"/>
              <a:pPr fontAlgn="base">
                <a:spcBef>
                  <a:spcPct val="0"/>
                </a:spcBef>
                <a:spcAft>
                  <a:spcPct val="0"/>
                </a:spcAft>
              </a:pPr>
              <a:t>28</a:t>
            </a:fld>
            <a:endParaRPr lang="en-US" altLang="en-US"/>
          </a:p>
        </p:txBody>
      </p:sp>
    </p:spTree>
    <p:extLst>
      <p:ext uri="{BB962C8B-B14F-4D97-AF65-F5344CB8AC3E}">
        <p14:creationId xmlns:p14="http://schemas.microsoft.com/office/powerpoint/2010/main" val="1605237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a:defRPr/>
            </a:pPr>
            <a:r>
              <a:rPr lang="en-US" i="1" dirty="0"/>
              <a:t>Now that we have done our Review, let’s move to the Evaluate phase of the close…..How many of us do not want to improve? (Raise your hand.)....That’s good – nobody…. Well, the Evaluating process is about continuous feedback…..We want to ask people what we did well and also what we can do to make things even better……Let me ask each team to share one technique you use to get feedback on what you are doing that is resonating as well as areas for improvement…. Get us started, (green) team….(Go from team to team.)</a:t>
            </a:r>
            <a:endParaRPr lang="en-US" dirty="0"/>
          </a:p>
          <a:p>
            <a:pPr>
              <a:defRPr/>
            </a:pPr>
            <a:r>
              <a:rPr lang="en-US" i="1" dirty="0"/>
              <a:t> </a:t>
            </a:r>
            <a:endParaRPr lang="en-US" dirty="0"/>
          </a:p>
          <a:p>
            <a:pPr>
              <a:defRPr/>
            </a:pPr>
            <a:r>
              <a:rPr lang="en-US" i="1" dirty="0"/>
              <a:t>NOTE: Point out some ways to get feedback such as:</a:t>
            </a:r>
            <a:endParaRPr lang="en-US" dirty="0"/>
          </a:p>
          <a:p>
            <a:pPr>
              <a:buFont typeface="Arial" pitchFamily="34" charset="0"/>
              <a:buChar char="•"/>
              <a:defRPr/>
            </a:pPr>
            <a:r>
              <a:rPr lang="en-US" i="1" dirty="0"/>
              <a:t>Pluses and Deltas</a:t>
            </a:r>
            <a:endParaRPr lang="en-US" dirty="0"/>
          </a:p>
          <a:p>
            <a:pPr>
              <a:buFont typeface="Arial" pitchFamily="34" charset="0"/>
              <a:buChar char="•"/>
              <a:defRPr/>
            </a:pPr>
            <a:r>
              <a:rPr lang="en-US" i="1" dirty="0"/>
              <a:t>More of and Less of</a:t>
            </a:r>
            <a:endParaRPr lang="en-US" dirty="0"/>
          </a:p>
          <a:p>
            <a:pPr>
              <a:buFont typeface="Arial" pitchFamily="34" charset="0"/>
              <a:buChar char="•"/>
              <a:defRPr/>
            </a:pPr>
            <a:r>
              <a:rPr lang="en-US" i="1" dirty="0"/>
              <a:t>Things We Liked and Things to Make Future Sessions Even Better</a:t>
            </a:r>
            <a:endParaRPr lang="en-US" dirty="0"/>
          </a:p>
          <a:p>
            <a:pPr>
              <a:defRPr/>
            </a:pPr>
            <a:r>
              <a:rPr lang="en-US" i="1" dirty="0"/>
              <a:t> </a:t>
            </a:r>
            <a:endParaRPr lang="en-US" dirty="0"/>
          </a:p>
          <a:p>
            <a:pPr>
              <a:defRPr/>
            </a:pPr>
            <a:r>
              <a:rPr lang="en-US" i="1" dirty="0"/>
              <a:t>Gain feedback at an interim point if you think that would help a session get better.</a:t>
            </a:r>
            <a:endParaRPr lang="en-US" dirty="0"/>
          </a:p>
          <a:p>
            <a:pPr>
              <a:defRPr/>
            </a:pPr>
            <a:r>
              <a:rPr lang="en-US" i="1" dirty="0"/>
              <a:t> </a:t>
            </a:r>
            <a:endParaRPr lang="en-US" dirty="0"/>
          </a:p>
          <a:p>
            <a:pPr>
              <a:defRPr/>
            </a:pPr>
            <a:r>
              <a:rPr lang="en-US" i="1" dirty="0"/>
              <a:t>Note the four areas we are evaluating….Let’s discuss each one… </a:t>
            </a:r>
            <a:endParaRPr lang="en-US" dirty="0"/>
          </a:p>
          <a:p>
            <a:pPr>
              <a:defRPr/>
            </a:pPr>
            <a:r>
              <a:rPr lang="en-US" i="1" dirty="0"/>
              <a:t>Session: Things like which module was best or most beneficial; which was least</a:t>
            </a:r>
            <a:endParaRPr lang="en-US" dirty="0"/>
          </a:p>
          <a:p>
            <a:pPr>
              <a:defRPr/>
            </a:pPr>
            <a:r>
              <a:rPr lang="en-US" i="1" dirty="0"/>
              <a:t>Facilitator: How did the facilitator(s) do in terms of items like responsiveness to the group, responding to questions, engaging the participants?</a:t>
            </a:r>
            <a:endParaRPr lang="en-US" dirty="0"/>
          </a:p>
          <a:p>
            <a:pPr>
              <a:defRPr/>
            </a:pPr>
            <a:r>
              <a:rPr lang="en-US" i="1" dirty="0"/>
              <a:t>Performance: Against session and personal objectives</a:t>
            </a:r>
            <a:endParaRPr lang="en-US" dirty="0"/>
          </a:p>
          <a:p>
            <a:pPr>
              <a:defRPr/>
            </a:pPr>
            <a:r>
              <a:rPr lang="en-US" i="1" dirty="0"/>
              <a:t>Comments: Specifics on things that were really good and things to make the session better</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308FB28-A031-4C78-8765-8AD84CB0B1B6}" type="slidenum">
              <a:rPr lang="en-US" altLang="en-US" smtClean="0"/>
              <a:pPr fontAlgn="base">
                <a:spcBef>
                  <a:spcPct val="0"/>
                </a:spcBef>
                <a:spcAft>
                  <a:spcPct val="0"/>
                </a:spcAft>
              </a:pPr>
              <a:t>29</a:t>
            </a:fld>
            <a:endParaRPr lang="en-US" altLang="en-US"/>
          </a:p>
        </p:txBody>
      </p:sp>
    </p:spTree>
    <p:extLst>
      <p:ext uri="{BB962C8B-B14F-4D97-AF65-F5344CB8AC3E}">
        <p14:creationId xmlns:p14="http://schemas.microsoft.com/office/powerpoint/2010/main" val="35626393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A8E3446-94A4-4F42-AFC5-0F52260C6A20}" type="slidenum">
              <a:rPr lang="en-US" altLang="en-US" smtClean="0"/>
              <a:pPr fontAlgn="base">
                <a:spcBef>
                  <a:spcPct val="0"/>
                </a:spcBef>
                <a:spcAft>
                  <a:spcPct val="0"/>
                </a:spcAft>
              </a:pPr>
              <a:t>30</a:t>
            </a:fld>
            <a:endParaRPr lang="en-US" altLang="en-US"/>
          </a:p>
        </p:txBody>
      </p:sp>
    </p:spTree>
    <p:extLst>
      <p:ext uri="{BB962C8B-B14F-4D97-AF65-F5344CB8AC3E}">
        <p14:creationId xmlns:p14="http://schemas.microsoft.com/office/powerpoint/2010/main" val="821884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Checkpoint: We have just completed our review of the first few days with a game of Jeopardy!….What we are about to do next is address Confirming Results and Closing….. And, this module is important because the close has a lot to do with ensuring our training is “sticky” or has impact when our participants return to their day-to-day work. The way we close has so much to do with ensuring our participants leave with a commitment to implementing many of the new tools or techniques they have picked up during the training…… So, let’s get started with these five techniques or best practices.</a:t>
            </a:r>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DC76F9B-2AF5-4FD7-ADE5-DAAF005B3018}" type="slidenum">
              <a:rPr lang="en-US" altLang="en-US" smtClean="0"/>
              <a:pPr fontAlgn="base">
                <a:spcBef>
                  <a:spcPct val="0"/>
                </a:spcBef>
                <a:spcAft>
                  <a:spcPct val="0"/>
                </a:spcAft>
              </a:pPr>
              <a:t>3</a:t>
            </a:fld>
            <a:endParaRPr lang="en-US" altLang="en-US"/>
          </a:p>
        </p:txBody>
      </p:sp>
    </p:spTree>
    <p:extLst>
      <p:ext uri="{BB962C8B-B14F-4D97-AF65-F5344CB8AC3E}">
        <p14:creationId xmlns:p14="http://schemas.microsoft.com/office/powerpoint/2010/main" val="15370590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It is now time to Wrap Up…….So, remember that the participants invested their time…. Thank them for their time and engagement……Then, where appropriate, remind them of any next steps with the necessary details like where/when with information on things like travel arrangements, reimbursement, etc…..And, then, formally end the session.</a:t>
            </a:r>
            <a:endParaRPr lang="en-US" altLang="en-US"/>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0CD2BC5-9BDC-4FC9-995F-FD92515DAF30}" type="slidenum">
              <a:rPr lang="en-US" altLang="en-US" smtClean="0"/>
              <a:pPr fontAlgn="base">
                <a:spcBef>
                  <a:spcPct val="0"/>
                </a:spcBef>
                <a:spcAft>
                  <a:spcPct val="0"/>
                </a:spcAft>
              </a:pPr>
              <a:t>31</a:t>
            </a:fld>
            <a:endParaRPr lang="en-US" altLang="en-US"/>
          </a:p>
        </p:txBody>
      </p:sp>
    </p:spTree>
    <p:extLst>
      <p:ext uri="{BB962C8B-B14F-4D97-AF65-F5344CB8AC3E}">
        <p14:creationId xmlns:p14="http://schemas.microsoft.com/office/powerpoint/2010/main" val="9109333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Returning to our multiple-day training sessions, here are those things that we cover at the end of each component or day, and the items on the right should be covered only at the end of the entire session…..As the facilitator, I often find it helpful to review the participant objectives at the end of each day to ensure I have a plan for addressing those that are appropriate……. Any other points you would like to make or further questions?</a:t>
            </a:r>
            <a:endParaRPr lang="en-US" altLang="en-US"/>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1B947C8-3938-4BA1-99D1-EA5C3C2A731B}" type="slidenum">
              <a:rPr lang="en-US" altLang="en-US" smtClean="0"/>
              <a:pPr fontAlgn="base">
                <a:spcBef>
                  <a:spcPct val="0"/>
                </a:spcBef>
                <a:spcAft>
                  <a:spcPct val="0"/>
                </a:spcAft>
              </a:pPr>
              <a:t>32</a:t>
            </a:fld>
            <a:endParaRPr lang="en-US" altLang="en-US"/>
          </a:p>
        </p:txBody>
      </p:sp>
    </p:spTree>
    <p:extLst>
      <p:ext uri="{BB962C8B-B14F-4D97-AF65-F5344CB8AC3E}">
        <p14:creationId xmlns:p14="http://schemas.microsoft.com/office/powerpoint/2010/main" val="21930712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0BEA4B2-A51A-4D38-8482-14E43D1F5A1F}" type="slidenum">
              <a:rPr lang="en-US" altLang="en-US" smtClean="0"/>
              <a:pPr fontAlgn="base">
                <a:spcBef>
                  <a:spcPct val="0"/>
                </a:spcBef>
                <a:spcAft>
                  <a:spcPct val="0"/>
                </a:spcAft>
              </a:pPr>
              <a:t>33</a:t>
            </a:fld>
            <a:endParaRPr lang="en-US" altLang="en-US"/>
          </a:p>
        </p:txBody>
      </p:sp>
    </p:spTree>
    <p:extLst>
      <p:ext uri="{BB962C8B-B14F-4D97-AF65-F5344CB8AC3E}">
        <p14:creationId xmlns:p14="http://schemas.microsoft.com/office/powerpoint/2010/main" val="29890954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a:t>Then, let’s ensure we conduct a debrief session with the sponsor, other trainers and course designers…… Some of the important items to cover in these debriefs are listed on the slide……. Has someone conducted a debrief session in the recent past? (Raise your  hand.)……(Name), would you share with us the items you addressed and how you conducted this debrief?</a:t>
            </a:r>
            <a:endParaRPr lang="en-US" altLang="en-US" dirty="0"/>
          </a:p>
          <a:p>
            <a:r>
              <a:rPr lang="en-US" altLang="en-US" i="1" dirty="0"/>
              <a:t> </a:t>
            </a:r>
            <a:endParaRPr lang="en-US" altLang="en-US" dirty="0"/>
          </a:p>
          <a:p>
            <a:r>
              <a:rPr lang="en-US" altLang="en-US" i="1" dirty="0"/>
              <a:t>One last note – the nearer to the end of the training session you can conduct the debrief, the fresher the material will be and the most benefit you will accrue from this important step… </a:t>
            </a:r>
            <a:endParaRPr lang="en-US" alt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B56B2FC-EEC7-461E-B45E-9752E5CF5BDB}" type="slidenum">
              <a:rPr lang="en-US" altLang="en-US" smtClean="0"/>
              <a:pPr fontAlgn="base">
                <a:spcBef>
                  <a:spcPct val="0"/>
                </a:spcBef>
                <a:spcAft>
                  <a:spcPct val="0"/>
                </a:spcAft>
              </a:pPr>
              <a:t>34</a:t>
            </a:fld>
            <a:endParaRPr lang="en-US" altLang="en-US"/>
          </a:p>
        </p:txBody>
      </p:sp>
    </p:spTree>
    <p:extLst>
      <p:ext uri="{BB962C8B-B14F-4D97-AF65-F5344CB8AC3E}">
        <p14:creationId xmlns:p14="http://schemas.microsoft.com/office/powerpoint/2010/main" val="41980687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Checkpoint: We have just completed our review of the first few days with a game of Jeopardy!….What we are about to do next is address Confirming Results and Closing….. And, this module is important because the close has a lot to do with ensuring our training is “sticky” or has impact when our participants return to their day-to-day work. The way we close has so much to do with ensuring our participants leave with a commitment to implementing many of the new tools or techniques they have picked up during the training…… So, let’s get started with these five techniques or best practices.</a:t>
            </a:r>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DC76F9B-2AF5-4FD7-ADE5-DAAF005B3018}" type="slidenum">
              <a:rPr lang="en-US" altLang="en-US" smtClean="0"/>
              <a:pPr fontAlgn="base">
                <a:spcBef>
                  <a:spcPct val="0"/>
                </a:spcBef>
                <a:spcAft>
                  <a:spcPct val="0"/>
                </a:spcAft>
              </a:pPr>
              <a:t>35</a:t>
            </a:fld>
            <a:endParaRPr lang="en-US" altLang="en-US"/>
          </a:p>
        </p:txBody>
      </p:sp>
    </p:spTree>
    <p:extLst>
      <p:ext uri="{BB962C8B-B14F-4D97-AF65-F5344CB8AC3E}">
        <p14:creationId xmlns:p14="http://schemas.microsoft.com/office/powerpoint/2010/main" val="7485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a:defRPr/>
            </a:pPr>
            <a:r>
              <a:rPr lang="en-US" altLang="en-US" i="1" dirty="0"/>
              <a:t>Let’s start this by asking each team to share what they find are the most effective and least effective ways of confirming results…..To do that, let’s select a new team lead….Since this is our first engagement for today, I will ask you to select your team lead……Let’s all put our hands in the air, raise a finger (a nice one), and, on the count of 3, let’s point to the person on our team that was the most likely to succeed in the high school class…. Here we go – 1, 2, 3, point……OK, we have our team leads.</a:t>
            </a:r>
            <a:endParaRPr lang="en-US" altLang="en-US" dirty="0"/>
          </a:p>
          <a:p>
            <a:pPr>
              <a:defRPr/>
            </a:pPr>
            <a:r>
              <a:rPr lang="en-US" altLang="en-US" i="1" dirty="0"/>
              <a:t> </a:t>
            </a:r>
            <a:endParaRPr lang="en-US" altLang="en-US" dirty="0"/>
          </a:p>
          <a:p>
            <a:pPr>
              <a:defRPr/>
            </a:pPr>
            <a:r>
              <a:rPr lang="en-US" altLang="en-US" i="1" dirty="0"/>
              <a:t>Let me ask each team to move to the flip chart closest to their team table…. Team lead, you will grab the marker and do the writing……I want you to think about the tools you use today as a part of confirming results in your training sessions – the tools that you find most beneficial, the ones that work best for you as well as those that you find least effective and just don’t work for you……Please make your lists…..And, be prepared to share with us the “whys” for the items on each list……Let’s get started… I will give you three minutes……Any questions?.....OK, let’s get started….</a:t>
            </a:r>
            <a:endParaRPr lang="en-US" altLang="en-US" dirty="0"/>
          </a:p>
          <a:p>
            <a:pPr>
              <a:defRPr/>
            </a:pPr>
            <a:r>
              <a:rPr lang="en-US" altLang="en-US" i="1" dirty="0"/>
              <a:t> </a:t>
            </a:r>
            <a:endParaRPr lang="en-US" altLang="en-US" dirty="0"/>
          </a:p>
          <a:p>
            <a:pPr>
              <a:defRPr/>
            </a:pPr>
            <a:r>
              <a:rPr lang="en-US" altLang="en-US" i="1" dirty="0"/>
              <a:t>[At the end of the time, rotate from team-to-team and facilitate the debrief of each team’s flip charts.]</a:t>
            </a:r>
            <a:endParaRPr lang="en-US" altLang="en-US" dirty="0"/>
          </a:p>
          <a:p>
            <a:pPr>
              <a:defRPr/>
            </a:pPr>
            <a:r>
              <a:rPr lang="en-US" altLang="en-US" i="1" dirty="0"/>
              <a:t> </a:t>
            </a:r>
            <a:endParaRPr lang="en-US" altLang="en-US" dirty="0"/>
          </a:p>
          <a:p>
            <a:pPr>
              <a:defRPr/>
            </a:pPr>
            <a:r>
              <a:rPr lang="en-US" altLang="en-US" i="1" dirty="0"/>
              <a:t>NOTE: Consider sharing with them the point that when we conduct an engagement similar to this prior to beginning a new topic, it helps us with at least two things – 1) identifying where the knowledge is deep and where it is not and 2) allowing us to avoid going deep in areas they already know…… In other words, we avoid teaching people what they already know.</a:t>
            </a:r>
            <a:endParaRPr lang="en-US" altLang="en-US" dirty="0"/>
          </a:p>
          <a:p>
            <a:pPr>
              <a:defRPr/>
            </a:pPr>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4E60A48-DDAF-4AAF-A66F-B38BAD188FD4}" type="slidenum">
              <a:rPr lang="en-US" altLang="en-US" smtClean="0"/>
              <a:pPr fontAlgn="base">
                <a:spcBef>
                  <a:spcPct val="0"/>
                </a:spcBef>
                <a:spcAft>
                  <a:spcPct val="0"/>
                </a:spcAft>
              </a:pPr>
              <a:t>4</a:t>
            </a:fld>
            <a:endParaRPr lang="en-US" altLang="en-US"/>
          </a:p>
        </p:txBody>
      </p:sp>
    </p:spTree>
    <p:extLst>
      <p:ext uri="{BB962C8B-B14F-4D97-AF65-F5344CB8AC3E}">
        <p14:creationId xmlns:p14="http://schemas.microsoft.com/office/powerpoint/2010/main" val="3021218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eaLnBrk="1" fontAlgn="auto" hangingPunct="1">
              <a:spcBef>
                <a:spcPts val="0"/>
              </a:spcBef>
              <a:spcAft>
                <a:spcPts val="0"/>
              </a:spcAft>
              <a:defRPr/>
            </a:pPr>
            <a:r>
              <a:rPr lang="en-US" b="1" i="1" dirty="0"/>
              <a:t>Good morning, it is a pleasure to be here with you this morning. Welcome to The Effective Facilitator. You know, o</a:t>
            </a:r>
            <a:r>
              <a:rPr lang="en-US" b="1" i="1" dirty="0">
                <a:latin typeface="Times New Roman" charset="0"/>
              </a:rPr>
              <a:t>f all the courses we train people in at LSI, facilitation is personally my favorite. As we go along, I think you will see the reason. Why? Because I love facilitating. Although it is what we do for a living at LSI, most of us just cannot stop ourselves, whether it be a biz meeting, a client session, or a church board meeting. If things begin to stall out or get unfocused, we are the people in the room that will say, “If it’s OK, I’d like to try something that may help us focus a little better… May I?”</a:t>
            </a:r>
          </a:p>
          <a:p>
            <a:pPr eaLnBrk="1" fontAlgn="auto" hangingPunct="1">
              <a:lnSpc>
                <a:spcPct val="80000"/>
              </a:lnSpc>
              <a:spcBef>
                <a:spcPts val="0"/>
              </a:spcBef>
              <a:spcAft>
                <a:spcPts val="0"/>
              </a:spcAft>
              <a:defRPr/>
            </a:pPr>
            <a:endParaRPr lang="en-US" b="1" i="1" dirty="0">
              <a:latin typeface="Times New Roman" charset="0"/>
            </a:endParaRPr>
          </a:p>
          <a:p>
            <a:pPr eaLnBrk="1" fontAlgn="auto" hangingPunct="1">
              <a:lnSpc>
                <a:spcPct val="80000"/>
              </a:lnSpc>
              <a:spcBef>
                <a:spcPts val="0"/>
              </a:spcBef>
              <a:spcAft>
                <a:spcPts val="0"/>
              </a:spcAft>
              <a:defRPr/>
            </a:pPr>
            <a:r>
              <a:rPr lang="en-US" b="1" i="1" dirty="0">
                <a:latin typeface="Times New Roman" charset="0"/>
              </a:rPr>
              <a:t>What is really great about facilitation is that the questioning techniques, the methods for focusing a group or building consensus go far beyond the business environment. These skills and techniques can be used in your social life as well. It works with family and friends. Whether you are trying to build a strategic plan, deciding where to take the family for vacation, or planning a surprise party for Grandma’s 70</a:t>
            </a:r>
            <a:r>
              <a:rPr lang="en-US" b="1" i="1" baseline="30000" dirty="0">
                <a:latin typeface="Times New Roman" charset="0"/>
              </a:rPr>
              <a:t>th</a:t>
            </a:r>
            <a:r>
              <a:rPr lang="en-US" b="1" i="1" dirty="0">
                <a:latin typeface="Times New Roman" charset="0"/>
              </a:rPr>
              <a:t> birthday, facilitation will serve the purpose.</a:t>
            </a:r>
          </a:p>
          <a:p>
            <a:pPr eaLnBrk="1" fontAlgn="auto" hangingPunct="1">
              <a:lnSpc>
                <a:spcPct val="80000"/>
              </a:lnSpc>
              <a:spcBef>
                <a:spcPts val="0"/>
              </a:spcBef>
              <a:spcAft>
                <a:spcPts val="0"/>
              </a:spcAft>
              <a:defRPr/>
            </a:pPr>
            <a:endParaRPr lang="en-US" b="1" i="1" dirty="0">
              <a:latin typeface="Times New Roman" charset="0"/>
            </a:endParaRPr>
          </a:p>
          <a:p>
            <a:pPr eaLnBrk="1" fontAlgn="auto" hangingPunct="1">
              <a:lnSpc>
                <a:spcPct val="80000"/>
              </a:lnSpc>
              <a:spcBef>
                <a:spcPts val="0"/>
              </a:spcBef>
              <a:spcAft>
                <a:spcPts val="0"/>
              </a:spcAft>
              <a:defRPr/>
            </a:pPr>
            <a:r>
              <a:rPr lang="en-US" b="1" i="1" dirty="0">
                <a:latin typeface="Times New Roman" charset="0"/>
              </a:rPr>
              <a:t>With that said, we realize that facilitation is an art, not a science. No one can tell you that if you do A, B and C you will end up with X, Y and Z. But, there are a set of broad fundamental principles that, if you use them and understand them, will serve you well.</a:t>
            </a:r>
          </a:p>
          <a:p>
            <a:pPr eaLnBrk="1" fontAlgn="auto" hangingPunct="1">
              <a:lnSpc>
                <a:spcPct val="80000"/>
              </a:lnSpc>
              <a:spcBef>
                <a:spcPts val="0"/>
              </a:spcBef>
              <a:spcAft>
                <a:spcPts val="0"/>
              </a:spcAft>
              <a:defRPr/>
            </a:pPr>
            <a:endParaRPr lang="en-US" b="1" i="1" dirty="0">
              <a:latin typeface="Times New Roman" charset="0"/>
            </a:endParaRPr>
          </a:p>
          <a:p>
            <a:pPr eaLnBrk="1" fontAlgn="auto" hangingPunct="1">
              <a:lnSpc>
                <a:spcPct val="80000"/>
              </a:lnSpc>
              <a:spcBef>
                <a:spcPts val="0"/>
              </a:spcBef>
              <a:spcAft>
                <a:spcPts val="0"/>
              </a:spcAft>
              <a:defRPr/>
            </a:pPr>
            <a:r>
              <a:rPr lang="en-US" b="1" i="1" dirty="0">
                <a:latin typeface="Times New Roman" charset="0"/>
              </a:rPr>
              <a:t>Over the next (three) days, we are going to build a framework for you to use in facilitating sessions. The foundations of the framework are the 10 fundamental principles. What makes the framework so applicable are the 100+ techniques for applying the principles. In our time together, you will hear about the techniques, use them, and get feedback on them. We want to teach you how to be an extremely effective facilitator; and, in those rare moments when you are not, we want to provide a framework to help you understand why. It’s a fast-paced course, and we are not going to waste any time. When it’s over, our goal is to have you walk away saying this was one of the most productive (three) days you have spent in your life. If you think about it, that’s what facilitation is all about – making us all more productive!</a:t>
            </a:r>
          </a:p>
          <a:p>
            <a:pPr eaLnBrk="1" fontAlgn="auto" hangingPunct="1">
              <a:spcBef>
                <a:spcPts val="0"/>
              </a:spcBef>
              <a:spcAft>
                <a:spcPts val="0"/>
              </a:spcAft>
              <a:defRPr/>
            </a:pPr>
            <a:endParaRPr lang="en-US" dirty="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58264-08D6-4A7C-8D0C-1C10F04DD9BD}" type="slidenum">
              <a:rPr lang="en-US" altLang="en-US" smtClean="0"/>
              <a:pPr fontAlgn="base">
                <a:spcBef>
                  <a:spcPct val="0"/>
                </a:spcBef>
                <a:spcAft>
                  <a:spcPct val="0"/>
                </a:spcAft>
              </a:pPr>
              <a:t>5</a:t>
            </a:fld>
            <a:endParaRPr lang="en-US" altLang="en-US"/>
          </a:p>
        </p:txBody>
      </p:sp>
    </p:spTree>
    <p:extLst>
      <p:ext uri="{BB962C8B-B14F-4D97-AF65-F5344CB8AC3E}">
        <p14:creationId xmlns:p14="http://schemas.microsoft.com/office/powerpoint/2010/main" val="961739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We have just completed our engagement strategy to get us started…..Now, let’s move to some of the techniques we have listed, and let’s emphasize those that we have not covered in our engagement activity.</a:t>
            </a: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E8E8B36-AFC5-4F35-8BF3-175F48F0D352}" type="slidenum">
              <a:rPr lang="en-US" altLang="en-US" smtClean="0"/>
              <a:pPr fontAlgn="base">
                <a:spcBef>
                  <a:spcPct val="0"/>
                </a:spcBef>
                <a:spcAft>
                  <a:spcPct val="0"/>
                </a:spcAft>
              </a:pPr>
              <a:t>6</a:t>
            </a:fld>
            <a:endParaRPr lang="en-US" altLang="en-US"/>
          </a:p>
        </p:txBody>
      </p:sp>
    </p:spTree>
    <p:extLst>
      <p:ext uri="{BB962C8B-B14F-4D97-AF65-F5344CB8AC3E}">
        <p14:creationId xmlns:p14="http://schemas.microsoft.com/office/powerpoint/2010/main" val="563412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i="1"/>
              <a:t>So, let’s get started with the opening where we will cover the following 10 topics.</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FD23052-F274-4941-94CD-40FB48909F5F}" type="slidenum">
              <a:rPr lang="en-US" altLang="en-US" smtClean="0"/>
              <a:pPr fontAlgn="base">
                <a:spcBef>
                  <a:spcPct val="0"/>
                </a:spcBef>
                <a:spcAft>
                  <a:spcPct val="0"/>
                </a:spcAft>
              </a:pPr>
              <a:t>7</a:t>
            </a:fld>
            <a:endParaRPr lang="en-US" altLang="en-US"/>
          </a:p>
        </p:txBody>
      </p:sp>
    </p:spTree>
    <p:extLst>
      <p:ext uri="{BB962C8B-B14F-4D97-AF65-F5344CB8AC3E}">
        <p14:creationId xmlns:p14="http://schemas.microsoft.com/office/powerpoint/2010/main" val="221001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i="1"/>
              <a:t>So, let’s get started wit</a:t>
            </a:r>
            <a:r>
              <a:rPr lang="en-US" altLang="en-US" i="1"/>
              <a:t>What about tests and quizzes?…….What type of training is especially suited for these types of reviews? Good, compliance topics and, perhaps, new product knowledge would be some of those…...How about oral quizzes?…How many of you use these? (Raise your hand.)……How about how we have used some of these techniques in the last few days?……What have we done to avoid our friend, Dominating Don, from answering the questions we ask?..... That’s right – we typically direct questions to the teams and, on occasion, to an individual…….We have also used some round-robins.</a:t>
            </a:r>
          </a:p>
          <a:p>
            <a:pPr eaLnBrk="1" hangingPunct="1">
              <a:spcBef>
                <a:spcPct val="0"/>
              </a:spcBef>
            </a:pPr>
            <a:r>
              <a:rPr lang="en-US" altLang="en-US" b="1" i="1"/>
              <a:t>h the opening where we will cover the following 10 topics.</a:t>
            </a:r>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A2BE1F0-2F91-45CE-A361-5CB824CF4FE8}" type="slidenum">
              <a:rPr lang="en-US" altLang="en-US" smtClean="0"/>
              <a:pPr fontAlgn="base">
                <a:spcBef>
                  <a:spcPct val="0"/>
                </a:spcBef>
                <a:spcAft>
                  <a:spcPct val="0"/>
                </a:spcAft>
              </a:pPr>
              <a:t>8</a:t>
            </a:fld>
            <a:endParaRPr lang="en-US" altLang="en-US"/>
          </a:p>
        </p:txBody>
      </p:sp>
    </p:spTree>
    <p:extLst>
      <p:ext uri="{BB962C8B-B14F-4D97-AF65-F5344CB8AC3E}">
        <p14:creationId xmlns:p14="http://schemas.microsoft.com/office/powerpoint/2010/main" val="77232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How about dots? How many of you already use dots?.....Good, how many of you will try them based on how we have used them in our class the last few days?.... You know, what we have found is that some “healthy competition” raises those competitive juices and encourages engagement and the behaviors we want to see as facilitators.</a:t>
            </a:r>
            <a:endParaRPr lang="en-US" altLang="en-US"/>
          </a:p>
          <a:p>
            <a:endParaRPr lang="en-US" alt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1212E78-E16C-4451-B04C-BA15DE8C57BB}" type="slidenum">
              <a:rPr lang="en-US" altLang="en-US" smtClean="0"/>
              <a:pPr fontAlgn="base">
                <a:spcBef>
                  <a:spcPct val="0"/>
                </a:spcBef>
                <a:spcAft>
                  <a:spcPct val="0"/>
                </a:spcAft>
              </a:pPr>
              <a:t>9</a:t>
            </a:fld>
            <a:endParaRPr lang="en-US" altLang="en-US"/>
          </a:p>
        </p:txBody>
      </p:sp>
    </p:spTree>
    <p:extLst>
      <p:ext uri="{BB962C8B-B14F-4D97-AF65-F5344CB8AC3E}">
        <p14:creationId xmlns:p14="http://schemas.microsoft.com/office/powerpoint/2010/main" val="11071152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7" descr="background_standard_screen.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0" y="0"/>
            <a:ext cx="3429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p:cNvSpPr/>
          <p:nvPr userDrawn="1"/>
        </p:nvSpPr>
        <p:spPr>
          <a:xfrm>
            <a:off x="333375" y="0"/>
            <a:ext cx="92075"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TextBox 6"/>
          <p:cNvSpPr txBox="1">
            <a:spLocks noChangeArrowheads="1"/>
          </p:cNvSpPr>
          <p:nvPr userDrawn="1"/>
        </p:nvSpPr>
        <p:spPr bwMode="auto">
          <a:xfrm>
            <a:off x="436563" y="6565900"/>
            <a:ext cx="32924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sz="1000">
                <a:solidFill>
                  <a:srgbClr val="00467F"/>
                </a:solidFill>
                <a:latin typeface="Franklin Gothic Book" panose="020B0503020102020204" pitchFamily="34" charset="0"/>
                <a:ea typeface="Franklin Gothic Book" panose="020B0503020102020204" pitchFamily="34" charset="0"/>
                <a:cs typeface="Franklin Gothic Book" panose="020B0503020102020204" pitchFamily="34" charset="0"/>
              </a:rPr>
              <a:t>Copyright 1992-2015, Leadership Strategies, Inc. V15.03</a:t>
            </a:r>
          </a:p>
        </p:txBody>
      </p:sp>
      <p:pic>
        <p:nvPicPr>
          <p:cNvPr id="8"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519863" y="6359525"/>
            <a:ext cx="23352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userDrawn="1"/>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sz="1000">
                <a:solidFill>
                  <a:srgbClr val="00467F"/>
                </a:solidFill>
                <a:latin typeface="Franklin Gothic Book" panose="020B0503020102020204" pitchFamily="34" charset="0"/>
                <a:ea typeface="Franklin Gothic Book" panose="020B0503020102020204" pitchFamily="34" charset="0"/>
                <a:cs typeface="Franklin Gothic Book" panose="020B0503020102020204" pitchFamily="34" charset="0"/>
              </a:rPr>
              <a:t>Duplication prohibited without consent</a:t>
            </a:r>
          </a:p>
        </p:txBody>
      </p:sp>
      <p:sp>
        <p:nvSpPr>
          <p:cNvPr id="10" name="Slide Number Placeholder 5"/>
          <p:cNvSpPr txBox="1">
            <a:spLocks/>
          </p:cNvSpPr>
          <p:nvPr userDrawn="1"/>
        </p:nvSpPr>
        <p:spPr>
          <a:xfrm>
            <a:off x="0" y="6446838"/>
            <a:ext cx="342900" cy="365125"/>
          </a:xfrm>
          <a:prstGeom prst="rect">
            <a:avLst/>
          </a:prstGeom>
        </p:spPr>
        <p:txBody>
          <a:bodyPr anchor="b"/>
          <a:lstStyle>
            <a:lvl1pPr algn="ctr">
              <a:defRPr sz="1000">
                <a:solidFill>
                  <a:schemeClr val="bg1"/>
                </a:solidFill>
              </a:defRPr>
            </a:lvl1pPr>
          </a:lstStyle>
          <a:p>
            <a:pPr eaLnBrk="1" fontAlgn="auto" hangingPunct="1">
              <a:spcBef>
                <a:spcPts val="0"/>
              </a:spcBef>
              <a:spcAft>
                <a:spcPts val="0"/>
              </a:spcAft>
              <a:defRPr/>
            </a:pPr>
            <a:fld id="{3DCB167B-3149-4274-B271-07828BCC5AE1}" type="slidenum">
              <a:rPr lang="en-US" smtClean="0">
                <a:latin typeface="+mn-lt"/>
              </a:rPr>
              <a:pPr eaLnBrk="1" fontAlgn="auto" hangingPunct="1">
                <a:spcBef>
                  <a:spcPts val="0"/>
                </a:spcBef>
                <a:spcAft>
                  <a:spcPts val="0"/>
                </a:spcAft>
                <a:defRPr/>
              </a:pPr>
              <a:t>‹#›</a:t>
            </a:fld>
            <a:endParaRPr lang="en-US" dirty="0">
              <a:latin typeface="+mn-lt"/>
            </a:endParaRPr>
          </a:p>
        </p:txBody>
      </p:sp>
      <p:pic>
        <p:nvPicPr>
          <p:cNvPr id="11" name="Picture 14"/>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flipH="1">
            <a:off x="6400800" y="2493963"/>
            <a:ext cx="2465388"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783390" y="2422695"/>
            <a:ext cx="5356755" cy="1470025"/>
          </a:xfrm>
        </p:spPr>
        <p:txBody>
          <a:bodyPr anchor="t">
            <a:normAutofit/>
          </a:bodyPr>
          <a:lstStyle>
            <a:lvl1pPr>
              <a:lnSpc>
                <a:spcPts val="5420"/>
              </a:lnSpc>
              <a:defRPr sz="6600" cap="all" spc="-150"/>
            </a:lvl1pPr>
          </a:lstStyle>
          <a:p>
            <a:endParaRPr lang="en-US" dirty="0"/>
          </a:p>
        </p:txBody>
      </p:sp>
      <p:sp>
        <p:nvSpPr>
          <p:cNvPr id="13" name="Content Placeholder 13"/>
          <p:cNvSpPr>
            <a:spLocks noGrp="1"/>
          </p:cNvSpPr>
          <p:nvPr>
            <p:ph sz="quarter" idx="10"/>
          </p:nvPr>
        </p:nvSpPr>
        <p:spPr>
          <a:xfrm>
            <a:off x="783390" y="4240003"/>
            <a:ext cx="4644720" cy="914400"/>
          </a:xfrm>
        </p:spPr>
        <p:txBody>
          <a:bodyPr/>
          <a:lstStyle>
            <a:lvl1pPr marL="0" indent="0">
              <a:spcBef>
                <a:spcPts val="768"/>
              </a:spcBef>
              <a:buNone/>
              <a:defRPr cap="all">
                <a:solidFill>
                  <a:srgbClr val="A0DBE6"/>
                </a:solidFill>
              </a:defRPr>
            </a:lvl1pPr>
            <a:lvl2pPr marL="0" indent="0">
              <a:spcBef>
                <a:spcPts val="768"/>
              </a:spcBef>
              <a:buNone/>
              <a:defRPr/>
            </a:lvl2pPr>
            <a:lvl3pPr marL="0" indent="0">
              <a:spcBef>
                <a:spcPts val="768"/>
              </a:spcBef>
              <a:buNone/>
              <a:defRPr/>
            </a:lvl3pPr>
            <a:lvl4pPr marL="0" indent="0">
              <a:spcBef>
                <a:spcPts val="768"/>
              </a:spcBef>
              <a:buNone/>
              <a:defRPr/>
            </a:lvl4pPr>
            <a:lvl5pPr marL="0" indent="0">
              <a:spcBef>
                <a:spcPts val="768"/>
              </a:spcBef>
              <a:buNone/>
              <a:defRPr/>
            </a:lvl5pPr>
          </a:lstStyle>
          <a:p>
            <a:pPr lvl="0"/>
            <a:r>
              <a:rPr lang="en-US"/>
              <a:t>Click to edit Master text styles</a:t>
            </a:r>
          </a:p>
        </p:txBody>
      </p:sp>
    </p:spTree>
    <p:extLst>
      <p:ext uri="{BB962C8B-B14F-4D97-AF65-F5344CB8AC3E}">
        <p14:creationId xmlns:p14="http://schemas.microsoft.com/office/powerpoint/2010/main" val="43319052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descr="background_standard_screen.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0" y="0"/>
            <a:ext cx="3429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p:cNvSpPr/>
          <p:nvPr userDrawn="1"/>
        </p:nvSpPr>
        <p:spPr>
          <a:xfrm>
            <a:off x="333375" y="0"/>
            <a:ext cx="92075"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TextBox 6"/>
          <p:cNvSpPr txBox="1">
            <a:spLocks noChangeArrowheads="1"/>
          </p:cNvSpPr>
          <p:nvPr userDrawn="1"/>
        </p:nvSpPr>
        <p:spPr bwMode="auto">
          <a:xfrm>
            <a:off x="436563" y="6565900"/>
            <a:ext cx="32924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sz="1000">
                <a:solidFill>
                  <a:srgbClr val="00467F"/>
                </a:solidFill>
                <a:latin typeface="Franklin Gothic Book" panose="020B0503020102020204" pitchFamily="34" charset="0"/>
                <a:ea typeface="Franklin Gothic Book" panose="020B0503020102020204" pitchFamily="34" charset="0"/>
                <a:cs typeface="Franklin Gothic Book" panose="020B0503020102020204" pitchFamily="34" charset="0"/>
              </a:rPr>
              <a:t>Copyright 1992-2015, Leadership Strategies, Inc. V15.03</a:t>
            </a:r>
          </a:p>
        </p:txBody>
      </p:sp>
      <p:pic>
        <p:nvPicPr>
          <p:cNvPr id="8"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519863" y="6359525"/>
            <a:ext cx="23352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userDrawn="1"/>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sz="1000">
                <a:solidFill>
                  <a:srgbClr val="00467F"/>
                </a:solidFill>
                <a:latin typeface="Franklin Gothic Book" panose="020B0503020102020204" pitchFamily="34" charset="0"/>
                <a:ea typeface="Franklin Gothic Book" panose="020B0503020102020204" pitchFamily="34" charset="0"/>
                <a:cs typeface="Franklin Gothic Book" panose="020B0503020102020204" pitchFamily="34" charset="0"/>
              </a:rPr>
              <a:t>Duplication prohibited without consent</a:t>
            </a:r>
          </a:p>
        </p:txBody>
      </p:sp>
      <p:sp>
        <p:nvSpPr>
          <p:cNvPr id="2" name="Title 1"/>
          <p:cNvSpPr>
            <a:spLocks noGrp="1"/>
          </p:cNvSpPr>
          <p:nvPr>
            <p:ph type="title"/>
          </p:nvPr>
        </p:nvSpPr>
        <p:spPr>
          <a:xfrm>
            <a:off x="783390" y="132198"/>
            <a:ext cx="807129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783390" y="1457760"/>
            <a:ext cx="8071290" cy="4898590"/>
          </a:xfrm>
        </p:spPr>
        <p:txBody>
          <a:bodyPr/>
          <a:lstStyle>
            <a:lvl1pPr>
              <a:buClr>
                <a:srgbClr val="99AB21"/>
              </a:buClr>
              <a:defRPr>
                <a:solidFill>
                  <a:srgbClr val="00467F"/>
                </a:solidFill>
                <a:latin typeface="Franklin Gothic Book"/>
                <a:cs typeface="Franklin Gothic Book"/>
              </a:defRPr>
            </a:lvl1pPr>
            <a:lvl2pPr>
              <a:buClr>
                <a:srgbClr val="F26522"/>
              </a:buClr>
              <a:defRPr>
                <a:solidFill>
                  <a:srgbClr val="F265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10"/>
          </p:nvPr>
        </p:nvSpPr>
        <p:spPr>
          <a:xfrm>
            <a:off x="0" y="6446838"/>
            <a:ext cx="342900" cy="365125"/>
          </a:xfrm>
        </p:spPr>
        <p:txBody>
          <a:bodyPr anchor="b"/>
          <a:lstStyle>
            <a:lvl1pPr algn="ctr">
              <a:defRPr sz="1000">
                <a:solidFill>
                  <a:schemeClr val="bg1"/>
                </a:solidFill>
              </a:defRPr>
            </a:lvl1pPr>
          </a:lstStyle>
          <a:p>
            <a:pPr>
              <a:defRPr/>
            </a:pPr>
            <a:fld id="{217621A9-949C-48E1-B2F8-BC05523AA92E}" type="slidenum">
              <a:rPr lang="en-US"/>
              <a:pPr>
                <a:defRPr/>
              </a:pPr>
              <a:t>‹#›</a:t>
            </a:fld>
            <a:endParaRPr lang="en-US" dirty="0"/>
          </a:p>
        </p:txBody>
      </p:sp>
    </p:spTree>
    <p:extLst>
      <p:ext uri="{BB962C8B-B14F-4D97-AF65-F5344CB8AC3E}">
        <p14:creationId xmlns:p14="http://schemas.microsoft.com/office/powerpoint/2010/main" val="196590604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descr="background_standard_screen.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0" y="0"/>
            <a:ext cx="3429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p:cNvSpPr/>
          <p:nvPr userDrawn="1"/>
        </p:nvSpPr>
        <p:spPr>
          <a:xfrm>
            <a:off x="333375" y="0"/>
            <a:ext cx="92075"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TextBox 6"/>
          <p:cNvSpPr txBox="1">
            <a:spLocks noChangeArrowheads="1"/>
          </p:cNvSpPr>
          <p:nvPr userDrawn="1"/>
        </p:nvSpPr>
        <p:spPr bwMode="auto">
          <a:xfrm>
            <a:off x="436563" y="6565900"/>
            <a:ext cx="32924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sz="1000">
                <a:solidFill>
                  <a:srgbClr val="00467F"/>
                </a:solidFill>
                <a:latin typeface="Franklin Gothic Book" panose="020B0503020102020204" pitchFamily="34" charset="0"/>
                <a:ea typeface="Franklin Gothic Book" panose="020B0503020102020204" pitchFamily="34" charset="0"/>
                <a:cs typeface="Franklin Gothic Book" panose="020B0503020102020204" pitchFamily="34" charset="0"/>
              </a:rPr>
              <a:t>Copyright 1992-2015, Leadership Strategies, Inc. V15.03</a:t>
            </a:r>
          </a:p>
        </p:txBody>
      </p:sp>
      <p:pic>
        <p:nvPicPr>
          <p:cNvPr id="8"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519863" y="6359525"/>
            <a:ext cx="23352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userDrawn="1"/>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sz="1000">
                <a:solidFill>
                  <a:srgbClr val="00467F"/>
                </a:solidFill>
                <a:latin typeface="Franklin Gothic Book" panose="020B0503020102020204" pitchFamily="34" charset="0"/>
                <a:ea typeface="Franklin Gothic Book" panose="020B0503020102020204" pitchFamily="34" charset="0"/>
                <a:cs typeface="Franklin Gothic Book" panose="020B0503020102020204" pitchFamily="34" charset="0"/>
              </a:rPr>
              <a:t>Duplication prohibited without consent</a:t>
            </a:r>
          </a:p>
        </p:txBody>
      </p:sp>
      <p:sp>
        <p:nvSpPr>
          <p:cNvPr id="2" name="Title 1"/>
          <p:cNvSpPr>
            <a:spLocks noGrp="1"/>
          </p:cNvSpPr>
          <p:nvPr>
            <p:ph type="title"/>
          </p:nvPr>
        </p:nvSpPr>
        <p:spPr>
          <a:xfrm>
            <a:off x="783390" y="132198"/>
            <a:ext cx="807129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783390" y="1457760"/>
            <a:ext cx="807129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10"/>
          </p:nvPr>
        </p:nvSpPr>
        <p:spPr>
          <a:xfrm>
            <a:off x="0" y="6446838"/>
            <a:ext cx="342900" cy="365125"/>
          </a:xfrm>
        </p:spPr>
        <p:txBody>
          <a:bodyPr anchor="b"/>
          <a:lstStyle>
            <a:lvl1pPr algn="ctr">
              <a:defRPr sz="1000">
                <a:solidFill>
                  <a:schemeClr val="bg1"/>
                </a:solidFill>
              </a:defRPr>
            </a:lvl1pPr>
          </a:lstStyle>
          <a:p>
            <a:pPr>
              <a:defRPr/>
            </a:pPr>
            <a:fld id="{1C4BE96E-5B84-4420-8B54-83469FA86848}" type="slidenum">
              <a:rPr lang="en-US"/>
              <a:pPr>
                <a:defRPr/>
              </a:pPr>
              <a:t>‹#›</a:t>
            </a:fld>
            <a:endParaRPr lang="en-US" dirty="0"/>
          </a:p>
        </p:txBody>
      </p:sp>
    </p:spTree>
    <p:extLst>
      <p:ext uri="{BB962C8B-B14F-4D97-AF65-F5344CB8AC3E}">
        <p14:creationId xmlns:p14="http://schemas.microsoft.com/office/powerpoint/2010/main" val="194872755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5" name="Picture 7" descr="background_standard_screen.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0" y="0"/>
            <a:ext cx="3429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ectangle 6"/>
          <p:cNvSpPr/>
          <p:nvPr userDrawn="1"/>
        </p:nvSpPr>
        <p:spPr>
          <a:xfrm>
            <a:off x="333375" y="0"/>
            <a:ext cx="92075"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TextBox 7"/>
          <p:cNvSpPr txBox="1">
            <a:spLocks noChangeArrowheads="1"/>
          </p:cNvSpPr>
          <p:nvPr userDrawn="1"/>
        </p:nvSpPr>
        <p:spPr bwMode="auto">
          <a:xfrm>
            <a:off x="436563" y="6565900"/>
            <a:ext cx="32924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sz="1000">
                <a:solidFill>
                  <a:srgbClr val="00467F"/>
                </a:solidFill>
                <a:latin typeface="Franklin Gothic Book" panose="020B0503020102020204" pitchFamily="34" charset="0"/>
                <a:ea typeface="Franklin Gothic Book" panose="020B0503020102020204" pitchFamily="34" charset="0"/>
                <a:cs typeface="Franklin Gothic Book" panose="020B0503020102020204" pitchFamily="34" charset="0"/>
              </a:rPr>
              <a:t>Copyright 1992-2015, Leadership Strategies, Inc. V15.03</a:t>
            </a:r>
          </a:p>
        </p:txBody>
      </p:sp>
      <p:pic>
        <p:nvPicPr>
          <p:cNvPr id="9"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519863" y="6359525"/>
            <a:ext cx="23352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userDrawn="1"/>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sz="1000">
                <a:solidFill>
                  <a:srgbClr val="00467F"/>
                </a:solidFill>
                <a:latin typeface="Franklin Gothic Book" panose="020B0503020102020204" pitchFamily="34" charset="0"/>
                <a:ea typeface="Franklin Gothic Book" panose="020B0503020102020204" pitchFamily="34" charset="0"/>
                <a:cs typeface="Franklin Gothic Book" panose="020B0503020102020204" pitchFamily="34" charset="0"/>
              </a:rPr>
              <a:t>Duplication prohibited without consent</a:t>
            </a:r>
          </a:p>
        </p:txBody>
      </p:sp>
      <p:sp>
        <p:nvSpPr>
          <p:cNvPr id="2" name="Title 1"/>
          <p:cNvSpPr>
            <a:spLocks noGrp="1"/>
          </p:cNvSpPr>
          <p:nvPr>
            <p:ph type="title"/>
          </p:nvPr>
        </p:nvSpPr>
        <p:spPr>
          <a:xfrm>
            <a:off x="783390" y="132198"/>
            <a:ext cx="807129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783390" y="1457760"/>
            <a:ext cx="394101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3"/>
          </p:nvPr>
        </p:nvSpPr>
        <p:spPr>
          <a:xfrm>
            <a:off x="4913670" y="1457760"/>
            <a:ext cx="394101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a:spLocks noGrp="1"/>
          </p:cNvSpPr>
          <p:nvPr>
            <p:ph type="sldNum" sz="quarter" idx="14"/>
          </p:nvPr>
        </p:nvSpPr>
        <p:spPr>
          <a:xfrm>
            <a:off x="0" y="6446838"/>
            <a:ext cx="342900" cy="365125"/>
          </a:xfrm>
        </p:spPr>
        <p:txBody>
          <a:bodyPr anchor="b"/>
          <a:lstStyle>
            <a:lvl1pPr algn="ctr">
              <a:defRPr sz="1000">
                <a:solidFill>
                  <a:schemeClr val="bg1"/>
                </a:solidFill>
              </a:defRPr>
            </a:lvl1pPr>
          </a:lstStyle>
          <a:p>
            <a:pPr>
              <a:defRPr/>
            </a:pPr>
            <a:fld id="{E95474B1-5194-4E2F-8C87-6B7EBECCE4C9}" type="slidenum">
              <a:rPr lang="en-US"/>
              <a:pPr>
                <a:defRPr/>
              </a:pPr>
              <a:t>‹#›</a:t>
            </a:fld>
            <a:endParaRPr lang="en-US" dirty="0"/>
          </a:p>
        </p:txBody>
      </p:sp>
    </p:spTree>
    <p:extLst>
      <p:ext uri="{BB962C8B-B14F-4D97-AF65-F5344CB8AC3E}">
        <p14:creationId xmlns:p14="http://schemas.microsoft.com/office/powerpoint/2010/main" val="354643458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4"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00813" y="6356350"/>
            <a:ext cx="235426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358775" y="6565900"/>
            <a:ext cx="32924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sz="1000">
                <a:solidFill>
                  <a:schemeClr val="bg1"/>
                </a:solidFill>
                <a:latin typeface="Franklin Gothic Book" panose="020B0503020102020204" pitchFamily="34" charset="0"/>
                <a:ea typeface="Franklin Gothic Book" panose="020B0503020102020204" pitchFamily="34" charset="0"/>
                <a:cs typeface="Franklin Gothic Book" panose="020B0503020102020204" pitchFamily="34" charset="0"/>
              </a:rPr>
              <a:t>Copyright 1992-2015, Leadership Strategies, Inc. V15.03</a:t>
            </a:r>
          </a:p>
        </p:txBody>
      </p:sp>
      <p:sp>
        <p:nvSpPr>
          <p:cNvPr id="6" name="TextBox 5"/>
          <p:cNvSpPr txBox="1">
            <a:spLocks noChangeArrowheads="1"/>
          </p:cNvSpPr>
          <p:nvPr userDrawn="1"/>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sz="1000">
                <a:solidFill>
                  <a:schemeClr val="bg1"/>
                </a:solidFill>
                <a:latin typeface="Franklin Gothic Book" panose="020B0503020102020204" pitchFamily="34" charset="0"/>
                <a:ea typeface="Franklin Gothic Book" panose="020B0503020102020204" pitchFamily="34" charset="0"/>
                <a:cs typeface="Franklin Gothic Book" panose="020B0503020102020204" pitchFamily="34" charset="0"/>
              </a:rPr>
              <a:t>Duplication prohibited without consent</a:t>
            </a:r>
          </a:p>
        </p:txBody>
      </p:sp>
      <p:sp>
        <p:nvSpPr>
          <p:cNvPr id="8" name="Title 7"/>
          <p:cNvSpPr>
            <a:spLocks noGrp="1"/>
          </p:cNvSpPr>
          <p:nvPr>
            <p:ph type="title"/>
          </p:nvPr>
        </p:nvSpPr>
        <p:spPr>
          <a:xfrm>
            <a:off x="783390" y="2412474"/>
            <a:ext cx="807129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p:cNvSpPr>
            <a:spLocks noGrp="1"/>
          </p:cNvSpPr>
          <p:nvPr>
            <p:ph type="sldNum" sz="quarter" idx="10"/>
          </p:nvPr>
        </p:nvSpPr>
        <p:spPr>
          <a:xfrm>
            <a:off x="0" y="6446838"/>
            <a:ext cx="342900" cy="365125"/>
          </a:xfrm>
        </p:spPr>
        <p:txBody>
          <a:bodyPr anchor="b"/>
          <a:lstStyle>
            <a:lvl1pPr algn="ctr">
              <a:defRPr sz="1000">
                <a:solidFill>
                  <a:schemeClr val="bg1"/>
                </a:solidFill>
              </a:defRPr>
            </a:lvl1pPr>
          </a:lstStyle>
          <a:p>
            <a:pPr>
              <a:defRPr/>
            </a:pPr>
            <a:fld id="{EF9E955E-6669-4661-AACD-72B1FFD0ED41}" type="slidenum">
              <a:rPr lang="en-US"/>
              <a:pPr>
                <a:defRPr/>
              </a:pPr>
              <a:t>‹#›</a:t>
            </a:fld>
            <a:endParaRPr lang="en-US" dirty="0"/>
          </a:p>
        </p:txBody>
      </p:sp>
    </p:spTree>
    <p:extLst>
      <p:ext uri="{BB962C8B-B14F-4D97-AF65-F5344CB8AC3E}">
        <p14:creationId xmlns:p14="http://schemas.microsoft.com/office/powerpoint/2010/main" val="12972285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4"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00813" y="6356350"/>
            <a:ext cx="235426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358775" y="6565900"/>
            <a:ext cx="32924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sz="1000">
                <a:solidFill>
                  <a:schemeClr val="bg1"/>
                </a:solidFill>
                <a:latin typeface="Franklin Gothic Book" panose="020B0503020102020204" pitchFamily="34" charset="0"/>
                <a:ea typeface="Franklin Gothic Book" panose="020B0503020102020204" pitchFamily="34" charset="0"/>
                <a:cs typeface="Franklin Gothic Book" panose="020B0503020102020204" pitchFamily="34" charset="0"/>
              </a:rPr>
              <a:t>Copyright 1992-2015, Leadership Strategies, Inc. V15.03</a:t>
            </a:r>
          </a:p>
        </p:txBody>
      </p:sp>
      <p:sp>
        <p:nvSpPr>
          <p:cNvPr id="6" name="TextBox 5"/>
          <p:cNvSpPr txBox="1">
            <a:spLocks noChangeArrowheads="1"/>
          </p:cNvSpPr>
          <p:nvPr userDrawn="1"/>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sz="1000">
                <a:solidFill>
                  <a:schemeClr val="bg1"/>
                </a:solidFill>
                <a:latin typeface="Franklin Gothic Book" panose="020B0503020102020204" pitchFamily="34" charset="0"/>
                <a:ea typeface="Franklin Gothic Book" panose="020B0503020102020204" pitchFamily="34" charset="0"/>
                <a:cs typeface="Franklin Gothic Book" panose="020B0503020102020204" pitchFamily="34" charset="0"/>
              </a:rPr>
              <a:t>Duplication prohibited without consent</a:t>
            </a:r>
          </a:p>
        </p:txBody>
      </p:sp>
      <p:sp>
        <p:nvSpPr>
          <p:cNvPr id="8" name="Title 7"/>
          <p:cNvSpPr>
            <a:spLocks noGrp="1"/>
          </p:cNvSpPr>
          <p:nvPr>
            <p:ph type="title"/>
          </p:nvPr>
        </p:nvSpPr>
        <p:spPr>
          <a:xfrm>
            <a:off x="783390" y="2412474"/>
            <a:ext cx="807129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p:cNvSpPr>
            <a:spLocks noGrp="1"/>
          </p:cNvSpPr>
          <p:nvPr>
            <p:ph type="sldNum" sz="quarter" idx="10"/>
          </p:nvPr>
        </p:nvSpPr>
        <p:spPr>
          <a:xfrm>
            <a:off x="0" y="6446838"/>
            <a:ext cx="342900" cy="365125"/>
          </a:xfrm>
        </p:spPr>
        <p:txBody>
          <a:bodyPr anchor="b"/>
          <a:lstStyle>
            <a:lvl1pPr algn="ctr">
              <a:defRPr sz="1000">
                <a:solidFill>
                  <a:schemeClr val="bg1"/>
                </a:solidFill>
              </a:defRPr>
            </a:lvl1pPr>
          </a:lstStyle>
          <a:p>
            <a:pPr>
              <a:defRPr/>
            </a:pPr>
            <a:fld id="{B8CA9AFB-A86F-4163-9CE7-6F01C3E5553A}" type="slidenum">
              <a:rPr lang="en-US"/>
              <a:pPr>
                <a:defRPr/>
              </a:pPr>
              <a:t>‹#›</a:t>
            </a:fld>
            <a:endParaRPr lang="en-US" dirty="0"/>
          </a:p>
        </p:txBody>
      </p:sp>
    </p:spTree>
    <p:extLst>
      <p:ext uri="{BB962C8B-B14F-4D97-AF65-F5344CB8AC3E}">
        <p14:creationId xmlns:p14="http://schemas.microsoft.com/office/powerpoint/2010/main" val="175266905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4"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00813" y="6356350"/>
            <a:ext cx="235426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358775" y="6565900"/>
            <a:ext cx="32924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sz="1000">
                <a:solidFill>
                  <a:schemeClr val="bg1"/>
                </a:solidFill>
                <a:latin typeface="Franklin Gothic Book" panose="020B0503020102020204" pitchFamily="34" charset="0"/>
                <a:ea typeface="Franklin Gothic Book" panose="020B0503020102020204" pitchFamily="34" charset="0"/>
                <a:cs typeface="Franklin Gothic Book" panose="020B0503020102020204" pitchFamily="34" charset="0"/>
              </a:rPr>
              <a:t>Copyright 1992-2015, Leadership Strategies, Inc. V15.03</a:t>
            </a:r>
          </a:p>
        </p:txBody>
      </p:sp>
      <p:sp>
        <p:nvSpPr>
          <p:cNvPr id="6" name="TextBox 5"/>
          <p:cNvSpPr txBox="1">
            <a:spLocks noChangeArrowheads="1"/>
          </p:cNvSpPr>
          <p:nvPr userDrawn="1"/>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sz="1000">
                <a:solidFill>
                  <a:schemeClr val="bg1"/>
                </a:solidFill>
                <a:latin typeface="Franklin Gothic Book" panose="020B0503020102020204" pitchFamily="34" charset="0"/>
                <a:ea typeface="Franklin Gothic Book" panose="020B0503020102020204" pitchFamily="34" charset="0"/>
                <a:cs typeface="Franklin Gothic Book" panose="020B0503020102020204" pitchFamily="34" charset="0"/>
              </a:rPr>
              <a:t>Duplication prohibited without consent</a:t>
            </a:r>
          </a:p>
        </p:txBody>
      </p:sp>
      <p:sp>
        <p:nvSpPr>
          <p:cNvPr id="9" name="Title 7"/>
          <p:cNvSpPr>
            <a:spLocks noGrp="1"/>
          </p:cNvSpPr>
          <p:nvPr>
            <p:ph type="title"/>
          </p:nvPr>
        </p:nvSpPr>
        <p:spPr>
          <a:xfrm>
            <a:off x="783390" y="2412474"/>
            <a:ext cx="807129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p:cNvSpPr>
            <a:spLocks noGrp="1"/>
          </p:cNvSpPr>
          <p:nvPr>
            <p:ph type="sldNum" sz="quarter" idx="10"/>
          </p:nvPr>
        </p:nvSpPr>
        <p:spPr>
          <a:xfrm>
            <a:off x="0" y="6446838"/>
            <a:ext cx="342900" cy="365125"/>
          </a:xfrm>
        </p:spPr>
        <p:txBody>
          <a:bodyPr anchor="b"/>
          <a:lstStyle>
            <a:lvl1pPr algn="ctr">
              <a:defRPr sz="1000">
                <a:solidFill>
                  <a:schemeClr val="bg1"/>
                </a:solidFill>
              </a:defRPr>
            </a:lvl1pPr>
          </a:lstStyle>
          <a:p>
            <a:pPr>
              <a:defRPr/>
            </a:pPr>
            <a:fld id="{89159FA3-5C30-44C4-B45A-C02333461ABD}" type="slidenum">
              <a:rPr lang="en-US"/>
              <a:pPr>
                <a:defRPr/>
              </a:pPr>
              <a:t>‹#›</a:t>
            </a:fld>
            <a:endParaRPr lang="en-US" dirty="0"/>
          </a:p>
        </p:txBody>
      </p:sp>
    </p:spTree>
    <p:extLst>
      <p:ext uri="{BB962C8B-B14F-4D97-AF65-F5344CB8AC3E}">
        <p14:creationId xmlns:p14="http://schemas.microsoft.com/office/powerpoint/2010/main" val="272717616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82638" y="107950"/>
            <a:ext cx="79041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p:cNvSpPr>
            <a:spLocks noGrp="1"/>
          </p:cNvSpPr>
          <p:nvPr>
            <p:ph type="ftr" sz="quarter" idx="3"/>
          </p:nvPr>
        </p:nvSpPr>
        <p:spPr>
          <a:xfrm>
            <a:off x="476250" y="6356350"/>
            <a:ext cx="3971925"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00467F"/>
                </a:solidFill>
                <a:latin typeface="+mn-lt"/>
                <a:cs typeface="Franklin Gothic Book"/>
              </a:defRPr>
            </a:lvl1pPr>
          </a:lstStyle>
          <a:p>
            <a:pPr>
              <a:defRPr/>
            </a:pPr>
            <a:r>
              <a:rPr lang="en-US">
                <a:latin typeface="Franklin Gothic Book"/>
              </a:rPr>
              <a:t>Copyright 1992-2015, Leadership Strategies, Inc. V15.03</a:t>
            </a:r>
          </a:p>
          <a:p>
            <a:pPr>
              <a:defRPr/>
            </a:pPr>
            <a:endParaRPr lang="en-US">
              <a:solidFill>
                <a:schemeClr val="tx1">
                  <a:tint val="75000"/>
                </a:schemeClr>
              </a:solidFill>
              <a:cs typeface="+mn-cs"/>
            </a:endParaRPr>
          </a:p>
        </p:txBody>
      </p:sp>
      <p:sp>
        <p:nvSpPr>
          <p:cNvPr id="6" name="Slide Number Placeholder 5"/>
          <p:cNvSpPr>
            <a:spLocks noGrp="1"/>
          </p:cNvSpPr>
          <p:nvPr>
            <p:ph type="sldNum" sz="quarter" idx="4"/>
          </p:nvPr>
        </p:nvSpPr>
        <p:spPr>
          <a:xfrm>
            <a:off x="8294688" y="6356350"/>
            <a:ext cx="392112"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C4837650-0E05-4323-A538-1AAEB49E175A}" type="slidenum">
              <a:rPr lang="en-US"/>
              <a:pPr>
                <a:defRPr/>
              </a:pPr>
              <a:t>‹#›</a:t>
            </a:fld>
            <a:endParaRPr lang="en-US" dirty="0"/>
          </a:p>
        </p:txBody>
      </p:sp>
      <p:sp>
        <p:nvSpPr>
          <p:cNvPr id="7" name="Footer Placeholder 4"/>
          <p:cNvSpPr txBox="1">
            <a:spLocks/>
          </p:cNvSpPr>
          <p:nvPr/>
        </p:nvSpPr>
        <p:spPr>
          <a:xfrm>
            <a:off x="4183063" y="6356350"/>
            <a:ext cx="3863975" cy="365125"/>
          </a:xfrm>
          <a:prstGeom prst="rect">
            <a:avLst/>
          </a:prstGeom>
        </p:spPr>
        <p:txBody>
          <a:bodyPr anchor="ctr"/>
          <a:lstStyle>
            <a:lvl1pPr algn="l">
              <a:defRPr sz="1200">
                <a:solidFill>
                  <a:schemeClr val="tx1">
                    <a:tint val="75000"/>
                  </a:schemeClr>
                </a:solidFill>
              </a:defRPr>
            </a:lvl1pPr>
          </a:lstStyle>
          <a:p>
            <a:pPr algn="ctr" eaLnBrk="1" fontAlgn="auto" hangingPunct="1">
              <a:spcBef>
                <a:spcPts val="0"/>
              </a:spcBef>
              <a:spcAft>
                <a:spcPts val="0"/>
              </a:spcAft>
              <a:defRPr/>
            </a:pPr>
            <a:r>
              <a:rPr lang="en-US" dirty="0">
                <a:solidFill>
                  <a:srgbClr val="00467F"/>
                </a:solidFill>
                <a:latin typeface="Franklin Gothic Book"/>
                <a:cs typeface="Franklin Gothic Book"/>
              </a:rPr>
              <a:t>Duplication prohibited without consent.</a:t>
            </a:r>
          </a:p>
          <a:p>
            <a:pPr eaLnBrk="1" fontAlgn="auto" hangingPunct="1">
              <a:spcBef>
                <a:spcPts val="0"/>
              </a:spcBef>
              <a:spcAft>
                <a:spcPts val="0"/>
              </a:spcAft>
              <a:defRPr/>
            </a:pPr>
            <a:endParaRPr lang="en-US" dirty="0">
              <a:latin typeface="+mn-lt"/>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Lst>
  <p:transition>
    <p:fade/>
  </p:transition>
  <p:hf hdr="0" ftr="0" dt="0"/>
  <p:txStyles>
    <p:titleStyle>
      <a:lvl1pPr algn="l" defTabSz="457200" rtl="0" eaLnBrk="0" fontAlgn="base" hangingPunct="0">
        <a:spcBef>
          <a:spcPct val="0"/>
        </a:spcBef>
        <a:spcAft>
          <a:spcPct val="0"/>
        </a:spcAft>
        <a:defRPr sz="4400" kern="1200">
          <a:solidFill>
            <a:srgbClr val="00467F"/>
          </a:solidFill>
          <a:latin typeface="Franklin Gothic Medium"/>
          <a:ea typeface="Franklin Gothic Medium" panose="020B0603020102020204" pitchFamily="34" charset="0"/>
          <a:cs typeface="Franklin Gothic Medium"/>
        </a:defRPr>
      </a:lvl1pPr>
      <a:lvl2pPr algn="l" defTabSz="457200" rtl="0" eaLnBrk="0" fontAlgn="base" hangingPunct="0">
        <a:spcBef>
          <a:spcPct val="0"/>
        </a:spcBef>
        <a:spcAft>
          <a:spcPct val="0"/>
        </a:spcAft>
        <a:defRPr sz="4400">
          <a:solidFill>
            <a:srgbClr val="00467F"/>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2pPr>
      <a:lvl3pPr algn="l" defTabSz="457200" rtl="0" eaLnBrk="0" fontAlgn="base" hangingPunct="0">
        <a:spcBef>
          <a:spcPct val="0"/>
        </a:spcBef>
        <a:spcAft>
          <a:spcPct val="0"/>
        </a:spcAft>
        <a:defRPr sz="4400">
          <a:solidFill>
            <a:srgbClr val="00467F"/>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3pPr>
      <a:lvl4pPr algn="l" defTabSz="457200" rtl="0" eaLnBrk="0" fontAlgn="base" hangingPunct="0">
        <a:spcBef>
          <a:spcPct val="0"/>
        </a:spcBef>
        <a:spcAft>
          <a:spcPct val="0"/>
        </a:spcAft>
        <a:defRPr sz="4400">
          <a:solidFill>
            <a:srgbClr val="00467F"/>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4pPr>
      <a:lvl5pPr algn="l" defTabSz="457200" rtl="0" eaLnBrk="0" fontAlgn="base" hangingPunct="0">
        <a:spcBef>
          <a:spcPct val="0"/>
        </a:spcBef>
        <a:spcAft>
          <a:spcPct val="0"/>
        </a:spcAft>
        <a:defRPr sz="4400">
          <a:solidFill>
            <a:srgbClr val="00467F"/>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5pPr>
      <a:lvl6pPr marL="457200" algn="l" defTabSz="457200" rtl="0" fontAlgn="base">
        <a:spcBef>
          <a:spcPct val="0"/>
        </a:spcBef>
        <a:spcAft>
          <a:spcPct val="0"/>
        </a:spcAft>
        <a:defRPr sz="4400">
          <a:solidFill>
            <a:srgbClr val="00467F"/>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6pPr>
      <a:lvl7pPr marL="914400" algn="l" defTabSz="457200" rtl="0" fontAlgn="base">
        <a:spcBef>
          <a:spcPct val="0"/>
        </a:spcBef>
        <a:spcAft>
          <a:spcPct val="0"/>
        </a:spcAft>
        <a:defRPr sz="4400">
          <a:solidFill>
            <a:srgbClr val="00467F"/>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7pPr>
      <a:lvl8pPr marL="1371600" algn="l" defTabSz="457200" rtl="0" fontAlgn="base">
        <a:spcBef>
          <a:spcPct val="0"/>
        </a:spcBef>
        <a:spcAft>
          <a:spcPct val="0"/>
        </a:spcAft>
        <a:defRPr sz="4400">
          <a:solidFill>
            <a:srgbClr val="00467F"/>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8pPr>
      <a:lvl9pPr marL="1828800" algn="l" defTabSz="457200" rtl="0" fontAlgn="base">
        <a:spcBef>
          <a:spcPct val="0"/>
        </a:spcBef>
        <a:spcAft>
          <a:spcPct val="0"/>
        </a:spcAft>
        <a:defRPr sz="4400">
          <a:solidFill>
            <a:srgbClr val="00467F"/>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00467F"/>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00467F"/>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00467F"/>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00467F"/>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0046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1.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22.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23.jp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Checkpoint</a:t>
            </a:r>
          </a:p>
        </p:txBody>
      </p:sp>
      <p:sp>
        <p:nvSpPr>
          <p:cNvPr id="4" name="Slide Number Placeholder 3"/>
          <p:cNvSpPr>
            <a:spLocks noGrp="1"/>
          </p:cNvSpPr>
          <p:nvPr>
            <p:ph type="sldNum" sz="quarter" idx="12"/>
          </p:nvPr>
        </p:nvSpPr>
        <p:spPr/>
        <p:txBody>
          <a:bodyPr/>
          <a:lstStyle/>
          <a:p>
            <a:fld id="{F29FD61F-2294-5D42-A9D7-9928D42B3773}" type="slidenum">
              <a:rPr lang="en-US" smtClean="0"/>
              <a:pPr/>
              <a:t>1</a:t>
            </a:fld>
            <a:endParaRPr lang="en-US" dirty="0"/>
          </a:p>
        </p:txBody>
      </p:sp>
      <p:sp>
        <p:nvSpPr>
          <p:cNvPr id="5" name="Rounded Rectangle 4"/>
          <p:cNvSpPr/>
          <p:nvPr/>
        </p:nvSpPr>
        <p:spPr>
          <a:xfrm>
            <a:off x="783390" y="1343457"/>
            <a:ext cx="2591181" cy="523440"/>
          </a:xfrm>
          <a:prstGeom prst="roundRect">
            <a:avLst/>
          </a:prstGeom>
          <a:gradFill>
            <a:gsLst>
              <a:gs pos="0">
                <a:srgbClr val="C9401B"/>
              </a:gs>
              <a:gs pos="100000">
                <a:srgbClr val="FF5223"/>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dirty="0">
                <a:latin typeface="Franklin Gothic Medium"/>
                <a:cs typeface="Franklin Gothic Medium"/>
              </a:rPr>
              <a:t>DAY 1</a:t>
            </a:r>
            <a:endParaRPr lang="en-US" sz="2600" i="1" dirty="0">
              <a:latin typeface="Franklin Gothic Book"/>
              <a:cs typeface="Franklin Gothic Book"/>
            </a:endParaRPr>
          </a:p>
        </p:txBody>
      </p:sp>
      <p:sp>
        <p:nvSpPr>
          <p:cNvPr id="6" name="Rounded Rectangle 5"/>
          <p:cNvSpPr/>
          <p:nvPr/>
        </p:nvSpPr>
        <p:spPr>
          <a:xfrm>
            <a:off x="3523445" y="1343457"/>
            <a:ext cx="2591181" cy="523440"/>
          </a:xfrm>
          <a:prstGeom prst="roundRect">
            <a:avLst/>
          </a:prstGeom>
          <a:gradFill>
            <a:gsLst>
              <a:gs pos="0">
                <a:srgbClr val="C9401B"/>
              </a:gs>
              <a:gs pos="100000">
                <a:srgbClr val="FF5223"/>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dirty="0">
                <a:latin typeface="Franklin Gothic Medium"/>
                <a:cs typeface="Franklin Gothic Medium"/>
              </a:rPr>
              <a:t>DAY 2</a:t>
            </a:r>
            <a:endParaRPr lang="en-US" sz="2600" i="1" dirty="0">
              <a:latin typeface="Franklin Gothic Book"/>
              <a:cs typeface="Franklin Gothic Book"/>
            </a:endParaRPr>
          </a:p>
        </p:txBody>
      </p:sp>
      <p:sp>
        <p:nvSpPr>
          <p:cNvPr id="7" name="Rounded Rectangle 6"/>
          <p:cNvSpPr/>
          <p:nvPr/>
        </p:nvSpPr>
        <p:spPr>
          <a:xfrm>
            <a:off x="6263499" y="1343457"/>
            <a:ext cx="2591181" cy="523440"/>
          </a:xfrm>
          <a:prstGeom prst="roundRect">
            <a:avLst/>
          </a:prstGeom>
          <a:gradFill>
            <a:gsLst>
              <a:gs pos="0">
                <a:srgbClr val="C9401B"/>
              </a:gs>
              <a:gs pos="100000">
                <a:srgbClr val="FF5223"/>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dirty="0">
                <a:latin typeface="Franklin Gothic Medium"/>
                <a:cs typeface="Franklin Gothic Medium"/>
              </a:rPr>
              <a:t>DAY 3</a:t>
            </a:r>
            <a:endParaRPr lang="en-US" sz="2600" i="1" dirty="0">
              <a:latin typeface="Franklin Gothic Book"/>
              <a:cs typeface="Franklin Gothic Book"/>
            </a:endParaRPr>
          </a:p>
        </p:txBody>
      </p:sp>
      <p:sp>
        <p:nvSpPr>
          <p:cNvPr id="8" name="Content Placeholder 2"/>
          <p:cNvSpPr>
            <a:spLocks noGrp="1"/>
          </p:cNvSpPr>
          <p:nvPr>
            <p:ph idx="1"/>
          </p:nvPr>
        </p:nvSpPr>
        <p:spPr>
          <a:xfrm>
            <a:off x="783390" y="1943097"/>
            <a:ext cx="2591181" cy="1719470"/>
          </a:xfrm>
        </p:spPr>
        <p:txBody>
          <a:bodyPr>
            <a:noAutofit/>
          </a:bodyPr>
          <a:lstStyle/>
          <a:p>
            <a:pPr>
              <a:spcBef>
                <a:spcPct val="50000"/>
              </a:spcBef>
              <a:buClr>
                <a:srgbClr val="669900"/>
              </a:buClr>
              <a:buSzPct val="100000"/>
              <a:buFont typeface="Arial" panose="020B0604020202020204" pitchFamily="34" charset="0"/>
              <a:buAutoNum type="alphaUcPeriod"/>
            </a:pPr>
            <a:r>
              <a:rPr lang="en-US" altLang="en-US" sz="2200" dirty="0">
                <a:latin typeface="Franklin Gothic Book" panose="020B0503020102020204" pitchFamily="34" charset="0"/>
              </a:rPr>
              <a:t>Getting Started</a:t>
            </a:r>
          </a:p>
          <a:p>
            <a:pPr>
              <a:spcBef>
                <a:spcPct val="50000"/>
              </a:spcBef>
              <a:buClr>
                <a:srgbClr val="669900"/>
              </a:buClr>
              <a:buSzPct val="100000"/>
              <a:buFont typeface="Arial" panose="020B0604020202020204" pitchFamily="34" charset="0"/>
              <a:buAutoNum type="alphaUcPeriod"/>
            </a:pPr>
            <a:r>
              <a:rPr lang="en-US" altLang="en-US" sz="2200" dirty="0">
                <a:latin typeface="Franklin Gothic Book" panose="020B0503020102020204" pitchFamily="34" charset="0"/>
              </a:rPr>
              <a:t>Planning for Results</a:t>
            </a:r>
          </a:p>
        </p:txBody>
      </p:sp>
      <p:sp>
        <p:nvSpPr>
          <p:cNvPr id="9" name="Rounded Rectangle 8"/>
          <p:cNvSpPr/>
          <p:nvPr/>
        </p:nvSpPr>
        <p:spPr>
          <a:xfrm>
            <a:off x="783390" y="3886200"/>
            <a:ext cx="2591181" cy="468086"/>
          </a:xfrm>
          <a:prstGeom prst="round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00" dirty="0">
                <a:latin typeface="Franklin Gothic Medium"/>
                <a:cs typeface="Franklin Gothic Medium"/>
              </a:rPr>
              <a:t>LUNCH</a:t>
            </a:r>
            <a:endParaRPr lang="en-US" sz="2100" i="1" dirty="0">
              <a:latin typeface="Franklin Gothic Book"/>
              <a:cs typeface="Franklin Gothic Book"/>
            </a:endParaRPr>
          </a:p>
        </p:txBody>
      </p:sp>
      <p:sp>
        <p:nvSpPr>
          <p:cNvPr id="10" name="Rounded Rectangle 9"/>
          <p:cNvSpPr/>
          <p:nvPr/>
        </p:nvSpPr>
        <p:spPr>
          <a:xfrm>
            <a:off x="3523445" y="3886200"/>
            <a:ext cx="2591181" cy="468086"/>
          </a:xfrm>
          <a:prstGeom prst="round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00" dirty="0">
                <a:latin typeface="Franklin Gothic Medium"/>
                <a:cs typeface="Franklin Gothic Medium"/>
              </a:rPr>
              <a:t>LUNCH</a:t>
            </a:r>
            <a:endParaRPr lang="en-US" sz="2100" i="1" dirty="0">
              <a:latin typeface="Franklin Gothic Book"/>
              <a:cs typeface="Franklin Gothic Book"/>
            </a:endParaRPr>
          </a:p>
        </p:txBody>
      </p:sp>
      <p:sp>
        <p:nvSpPr>
          <p:cNvPr id="12" name="Content Placeholder 2"/>
          <p:cNvSpPr txBox="1">
            <a:spLocks/>
          </p:cNvSpPr>
          <p:nvPr/>
        </p:nvSpPr>
        <p:spPr>
          <a:xfrm>
            <a:off x="3523445" y="1943097"/>
            <a:ext cx="2591181" cy="1847946"/>
          </a:xfrm>
          <a:prstGeom prst="rect">
            <a:avLst/>
          </a:prstGeom>
        </p:spPr>
        <p:txBody>
          <a:bodyPr vert="horz" lIns="91440" tIns="45720" rIns="91440" bIns="45720" rtlCol="0">
            <a:normAutofit/>
          </a:bodyPr>
          <a:lstStyle/>
          <a:p>
            <a:pPr>
              <a:spcBef>
                <a:spcPct val="50000"/>
              </a:spcBef>
              <a:buClr>
                <a:srgbClr val="669900"/>
              </a:buClr>
              <a:buSzPct val="100000"/>
            </a:pPr>
            <a:r>
              <a:rPr lang="en-US" altLang="en-US" sz="2200" dirty="0">
                <a:solidFill>
                  <a:srgbClr val="00467F"/>
                </a:solidFill>
                <a:latin typeface="Franklin Gothic Book" panose="020B0503020102020204" pitchFamily="34" charset="0"/>
                <a:cs typeface="Franklin Gothic Book"/>
              </a:rPr>
              <a:t>Review</a:t>
            </a:r>
          </a:p>
          <a:p>
            <a:pPr>
              <a:spcBef>
                <a:spcPct val="50000"/>
              </a:spcBef>
              <a:buClr>
                <a:srgbClr val="669900"/>
              </a:buClr>
              <a:buSzPct val="100000"/>
            </a:pPr>
            <a:r>
              <a:rPr lang="en-US" altLang="en-US" sz="2200" dirty="0">
                <a:solidFill>
                  <a:srgbClr val="F26522"/>
                </a:solidFill>
                <a:latin typeface="Franklin Gothic Book" panose="020B0503020102020204" pitchFamily="34" charset="0"/>
                <a:cs typeface="Franklin Gothic Medium"/>
              </a:rPr>
              <a:t>Ex #2: Your Start </a:t>
            </a:r>
          </a:p>
          <a:p>
            <a:pPr marL="293688" indent="-293688">
              <a:spcBef>
                <a:spcPct val="50000"/>
              </a:spcBef>
              <a:buClr>
                <a:srgbClr val="669900"/>
              </a:buClr>
              <a:buSzPct val="100000"/>
            </a:pPr>
            <a:r>
              <a:rPr lang="en-US" altLang="en-US" sz="2200" dirty="0">
                <a:solidFill>
                  <a:srgbClr val="669900"/>
                </a:solidFill>
                <a:latin typeface="Franklin Gothic Book" panose="020B0503020102020204" pitchFamily="34" charset="0"/>
              </a:rPr>
              <a:t>D. </a:t>
            </a:r>
            <a:r>
              <a:rPr lang="en-US" altLang="en-US" sz="2200" dirty="0">
                <a:solidFill>
                  <a:srgbClr val="00467F"/>
                </a:solidFill>
                <a:latin typeface="Franklin Gothic Book" panose="020B0503020102020204" pitchFamily="34" charset="0"/>
                <a:cs typeface="Franklin Gothic Book"/>
              </a:rPr>
              <a:t>Delivering for Results</a:t>
            </a:r>
          </a:p>
          <a:p>
            <a:pPr marL="457200" lvl="0" indent="-457200">
              <a:spcBef>
                <a:spcPct val="20000"/>
              </a:spcBef>
              <a:buClr>
                <a:srgbClr val="99AB21"/>
              </a:buClr>
              <a:defRPr/>
            </a:pPr>
            <a:endParaRPr lang="en-US" sz="2200" dirty="0">
              <a:solidFill>
                <a:srgbClr val="00467F"/>
              </a:solidFill>
              <a:latin typeface="Franklin Gothic Book" panose="020B0503020102020204" pitchFamily="34" charset="0"/>
              <a:cs typeface="Franklin Gothic Book"/>
            </a:endParaRPr>
          </a:p>
        </p:txBody>
      </p:sp>
      <p:sp>
        <p:nvSpPr>
          <p:cNvPr id="13" name="Content Placeholder 2"/>
          <p:cNvSpPr txBox="1">
            <a:spLocks/>
          </p:cNvSpPr>
          <p:nvPr/>
        </p:nvSpPr>
        <p:spPr>
          <a:xfrm>
            <a:off x="3523445" y="4405085"/>
            <a:ext cx="2591181" cy="2406748"/>
          </a:xfrm>
          <a:prstGeom prst="rect">
            <a:avLst/>
          </a:prstGeom>
        </p:spPr>
        <p:txBody>
          <a:bodyPr vert="horz" lIns="91440" tIns="45720" rIns="91440" bIns="45720" rtlCol="0">
            <a:normAutofit/>
          </a:bodyPr>
          <a:lstStyle/>
          <a:p>
            <a:pPr>
              <a:spcBef>
                <a:spcPts val="900"/>
              </a:spcBef>
              <a:buClr>
                <a:srgbClr val="669900"/>
              </a:buClr>
              <a:buSzPct val="100000"/>
            </a:pPr>
            <a:r>
              <a:rPr lang="en-US" altLang="en-US" sz="2200" dirty="0">
                <a:solidFill>
                  <a:srgbClr val="F26522"/>
                </a:solidFill>
                <a:latin typeface="Franklin Gothic Book" panose="020B0503020102020204" pitchFamily="34" charset="0"/>
                <a:cs typeface="Franklin Gothic Medium"/>
              </a:rPr>
              <a:t>Ex #3: Inviting Participation </a:t>
            </a:r>
          </a:p>
          <a:p>
            <a:pPr marL="293688" indent="-293688">
              <a:spcBef>
                <a:spcPts val="900"/>
              </a:spcBef>
              <a:buClr>
                <a:srgbClr val="669900"/>
              </a:buClr>
              <a:buSzPct val="100000"/>
            </a:pPr>
            <a:r>
              <a:rPr lang="en-US" altLang="en-US" sz="2200" dirty="0">
                <a:solidFill>
                  <a:srgbClr val="669900"/>
                </a:solidFill>
                <a:latin typeface="Franklin Gothic Book" panose="020B0503020102020204" pitchFamily="34" charset="0"/>
              </a:rPr>
              <a:t>E. </a:t>
            </a:r>
            <a:r>
              <a:rPr lang="en-US" altLang="en-US" sz="2200" dirty="0">
                <a:solidFill>
                  <a:srgbClr val="00467F"/>
                </a:solidFill>
                <a:latin typeface="Franklin Gothic Book" panose="020B0503020102020204" pitchFamily="34" charset="0"/>
                <a:cs typeface="Franklin Gothic Book"/>
              </a:rPr>
              <a:t>Managing Visual </a:t>
            </a:r>
            <a:br>
              <a:rPr lang="en-US" altLang="en-US" sz="2200" dirty="0">
                <a:solidFill>
                  <a:srgbClr val="00467F"/>
                </a:solidFill>
                <a:latin typeface="Franklin Gothic Book" panose="020B0503020102020204" pitchFamily="34" charset="0"/>
                <a:cs typeface="Franklin Gothic Book"/>
              </a:rPr>
            </a:br>
            <a:r>
              <a:rPr lang="en-US" altLang="en-US" sz="2200" dirty="0">
                <a:solidFill>
                  <a:srgbClr val="00467F"/>
                </a:solidFill>
                <a:latin typeface="Franklin Gothic Book" panose="020B0503020102020204" pitchFamily="34" charset="0"/>
                <a:cs typeface="Franklin Gothic Book"/>
              </a:rPr>
              <a:t>Information</a:t>
            </a:r>
          </a:p>
          <a:p>
            <a:pPr>
              <a:spcBef>
                <a:spcPts val="900"/>
              </a:spcBef>
              <a:buClr>
                <a:srgbClr val="669900"/>
              </a:buClr>
              <a:buSzPct val="100000"/>
            </a:pPr>
            <a:r>
              <a:rPr lang="en-US" altLang="en-US" sz="2200" dirty="0">
                <a:solidFill>
                  <a:srgbClr val="F26522"/>
                </a:solidFill>
                <a:latin typeface="Franklin Gothic Book" panose="020B0503020102020204" pitchFamily="34" charset="0"/>
                <a:cs typeface="Franklin Gothic Medium"/>
              </a:rPr>
              <a:t>Homework</a:t>
            </a:r>
          </a:p>
          <a:p>
            <a:pPr marL="342900" marR="0" lvl="0" indent="-342900" algn="l" defTabSz="457200" rtl="0" eaLnBrk="1" fontAlgn="auto" latinLnBrk="0" hangingPunct="1">
              <a:lnSpc>
                <a:spcPct val="100000"/>
              </a:lnSpc>
              <a:spcBef>
                <a:spcPts val="900"/>
              </a:spcBef>
              <a:spcAft>
                <a:spcPts val="0"/>
              </a:spcAft>
              <a:buClr>
                <a:srgbClr val="99AB21"/>
              </a:buClr>
              <a:buSzTx/>
              <a:buFont typeface="Arial"/>
              <a:buChar char="•"/>
              <a:tabLst/>
              <a:defRPr/>
            </a:pPr>
            <a:endParaRPr kumimoji="0" lang="en-US" sz="2200" b="0" i="0" u="none" strike="noStrike" kern="1200" cap="none" spc="0" normalizeH="0" baseline="0" noProof="0" dirty="0">
              <a:ln>
                <a:noFill/>
              </a:ln>
              <a:solidFill>
                <a:srgbClr val="00467F"/>
              </a:solidFill>
              <a:effectLst/>
              <a:uLnTx/>
              <a:uFillTx/>
              <a:latin typeface="Franklin Gothic Book" panose="020B0503020102020204" pitchFamily="34" charset="0"/>
              <a:cs typeface="Franklin Gothic Book"/>
            </a:endParaRPr>
          </a:p>
        </p:txBody>
      </p:sp>
      <p:sp>
        <p:nvSpPr>
          <p:cNvPr id="14" name="Rounded Rectangle 13"/>
          <p:cNvSpPr/>
          <p:nvPr/>
        </p:nvSpPr>
        <p:spPr>
          <a:xfrm>
            <a:off x="6263499" y="3886200"/>
            <a:ext cx="2591181" cy="468086"/>
          </a:xfrm>
          <a:prstGeom prst="round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00" dirty="0">
                <a:latin typeface="Franklin Gothic Medium"/>
                <a:cs typeface="Franklin Gothic Medium"/>
              </a:rPr>
              <a:t>LUNCH</a:t>
            </a:r>
            <a:endParaRPr lang="en-US" sz="2100" i="1" dirty="0">
              <a:latin typeface="Franklin Gothic Book"/>
              <a:cs typeface="Franklin Gothic Book"/>
            </a:endParaRPr>
          </a:p>
        </p:txBody>
      </p:sp>
      <p:sp>
        <p:nvSpPr>
          <p:cNvPr id="15" name="Content Placeholder 2"/>
          <p:cNvSpPr txBox="1">
            <a:spLocks/>
          </p:cNvSpPr>
          <p:nvPr/>
        </p:nvSpPr>
        <p:spPr>
          <a:xfrm>
            <a:off x="6263499" y="1943097"/>
            <a:ext cx="2749872" cy="2106386"/>
          </a:xfrm>
          <a:prstGeom prst="rect">
            <a:avLst/>
          </a:prstGeom>
        </p:spPr>
        <p:txBody>
          <a:bodyPr vert="horz" lIns="91440" tIns="45720" rIns="91440" bIns="45720" rtlCol="0">
            <a:normAutofit/>
          </a:bodyPr>
          <a:lstStyle/>
          <a:p>
            <a:pPr fontAlgn="base">
              <a:spcBef>
                <a:spcPts val="600"/>
              </a:spcBef>
              <a:spcAft>
                <a:spcPct val="0"/>
              </a:spcAft>
              <a:buClr>
                <a:srgbClr val="669900"/>
              </a:buClr>
              <a:buSzPct val="100000"/>
            </a:pPr>
            <a:r>
              <a:rPr lang="en-US" altLang="en-US" sz="2200" dirty="0">
                <a:solidFill>
                  <a:srgbClr val="00467F"/>
                </a:solidFill>
                <a:latin typeface="Franklin Gothic Book" panose="020B0503020102020204" pitchFamily="34" charset="0"/>
                <a:cs typeface="Franklin Gothic Book"/>
              </a:rPr>
              <a:t>Review</a:t>
            </a:r>
          </a:p>
          <a:p>
            <a:pPr marL="293688" lvl="1" indent="-293688" fontAlgn="base">
              <a:spcBef>
                <a:spcPts val="600"/>
              </a:spcBef>
              <a:spcAft>
                <a:spcPct val="0"/>
              </a:spcAft>
              <a:buClr>
                <a:srgbClr val="669900"/>
              </a:buClr>
              <a:buSzPct val="100000"/>
            </a:pPr>
            <a:r>
              <a:rPr lang="en-US" altLang="en-US" sz="2200" dirty="0">
                <a:solidFill>
                  <a:srgbClr val="669900"/>
                </a:solidFill>
                <a:latin typeface="Franklin Gothic Book" panose="020B0503020102020204" pitchFamily="34" charset="0"/>
              </a:rPr>
              <a:t>F. </a:t>
            </a:r>
            <a:r>
              <a:rPr lang="en-US" altLang="en-US" sz="2200" dirty="0">
                <a:solidFill>
                  <a:srgbClr val="00467F"/>
                </a:solidFill>
                <a:latin typeface="Franklin Gothic Book" panose="020B0503020102020204" pitchFamily="34" charset="0"/>
                <a:cs typeface="Franklin Gothic Book"/>
              </a:rPr>
              <a:t>Confirming Results &amp; Closing</a:t>
            </a:r>
          </a:p>
          <a:p>
            <a:pPr marL="293688" lvl="1" indent="-293688" fontAlgn="base">
              <a:spcBef>
                <a:spcPts val="600"/>
              </a:spcBef>
              <a:spcAft>
                <a:spcPct val="0"/>
              </a:spcAft>
              <a:buClr>
                <a:srgbClr val="669900"/>
              </a:buClr>
              <a:buSzPct val="100000"/>
            </a:pPr>
            <a:r>
              <a:rPr lang="en-US" altLang="en-US" sz="2200" dirty="0">
                <a:solidFill>
                  <a:srgbClr val="669900"/>
                </a:solidFill>
                <a:latin typeface="Franklin Gothic Book" panose="020B0503020102020204" pitchFamily="34" charset="0"/>
              </a:rPr>
              <a:t>G. </a:t>
            </a:r>
            <a:r>
              <a:rPr lang="en-US" altLang="en-US" sz="2200" dirty="0">
                <a:solidFill>
                  <a:srgbClr val="00467F"/>
                </a:solidFill>
                <a:latin typeface="Franklin Gothic Book" panose="020B0503020102020204" pitchFamily="34" charset="0"/>
                <a:cs typeface="Franklin Gothic Book"/>
              </a:rPr>
              <a:t>Managing Dysfunction</a:t>
            </a:r>
          </a:p>
        </p:txBody>
      </p:sp>
      <p:sp>
        <p:nvSpPr>
          <p:cNvPr id="16" name="Content Placeholder 2"/>
          <p:cNvSpPr txBox="1">
            <a:spLocks/>
          </p:cNvSpPr>
          <p:nvPr/>
        </p:nvSpPr>
        <p:spPr>
          <a:xfrm>
            <a:off x="6263499" y="4405085"/>
            <a:ext cx="2749872" cy="1847946"/>
          </a:xfrm>
          <a:prstGeom prst="rect">
            <a:avLst/>
          </a:prstGeom>
        </p:spPr>
        <p:txBody>
          <a:bodyPr vert="horz" lIns="91440" tIns="45720" rIns="91440" bIns="45720" rtlCol="0">
            <a:noAutofit/>
          </a:bodyPr>
          <a:lstStyle/>
          <a:p>
            <a:pPr>
              <a:spcBef>
                <a:spcPts val="900"/>
              </a:spcBef>
              <a:buClr>
                <a:srgbClr val="669900"/>
              </a:buClr>
              <a:buSzPct val="100000"/>
            </a:pPr>
            <a:r>
              <a:rPr lang="en-US" altLang="en-US" sz="2200" dirty="0">
                <a:solidFill>
                  <a:srgbClr val="F26522"/>
                </a:solidFill>
                <a:latin typeface="Franklin Gothic Book" panose="020B0503020102020204" pitchFamily="34" charset="0"/>
                <a:cs typeface="Franklin Gothic Medium"/>
              </a:rPr>
              <a:t>Ex #4: Redesigning Your Session for Results</a:t>
            </a:r>
          </a:p>
          <a:p>
            <a:pPr>
              <a:spcBef>
                <a:spcPts val="900"/>
              </a:spcBef>
              <a:buClr>
                <a:srgbClr val="669900"/>
              </a:buClr>
              <a:buSzPct val="100000"/>
            </a:pPr>
            <a:r>
              <a:rPr lang="en-US" altLang="en-US" sz="2200" dirty="0">
                <a:solidFill>
                  <a:srgbClr val="669900"/>
                </a:solidFill>
                <a:latin typeface="Franklin Gothic Book" panose="020B0503020102020204" pitchFamily="34" charset="0"/>
              </a:rPr>
              <a:t>H. </a:t>
            </a:r>
            <a:r>
              <a:rPr lang="en-US" altLang="en-US" sz="2200" dirty="0">
                <a:solidFill>
                  <a:srgbClr val="00467F"/>
                </a:solidFill>
                <a:latin typeface="Franklin Gothic Book" panose="020B0503020102020204" pitchFamily="34" charset="0"/>
                <a:cs typeface="Franklin Gothic Book"/>
              </a:rPr>
              <a:t>Next Steps</a:t>
            </a:r>
          </a:p>
          <a:p>
            <a:pPr>
              <a:spcBef>
                <a:spcPts val="900"/>
              </a:spcBef>
              <a:buClr>
                <a:srgbClr val="669900"/>
              </a:buClr>
              <a:buSzPct val="100000"/>
            </a:pPr>
            <a:r>
              <a:rPr lang="en-US" altLang="en-US" sz="2200" dirty="0">
                <a:solidFill>
                  <a:srgbClr val="F26522"/>
                </a:solidFill>
                <a:latin typeface="Franklin Gothic Book" panose="020B0503020102020204" pitchFamily="34" charset="0"/>
                <a:cs typeface="Franklin Gothic Book"/>
              </a:rPr>
              <a:t>Close</a:t>
            </a:r>
          </a:p>
        </p:txBody>
      </p:sp>
      <p:sp>
        <p:nvSpPr>
          <p:cNvPr id="17" name="Rectangle 16"/>
          <p:cNvSpPr/>
          <p:nvPr/>
        </p:nvSpPr>
        <p:spPr>
          <a:xfrm>
            <a:off x="783390" y="4351999"/>
            <a:ext cx="2591181" cy="2015936"/>
          </a:xfrm>
          <a:prstGeom prst="rect">
            <a:avLst/>
          </a:prstGeom>
        </p:spPr>
        <p:txBody>
          <a:bodyPr wrap="square">
            <a:spAutoFit/>
          </a:bodyPr>
          <a:lstStyle/>
          <a:p>
            <a:pPr>
              <a:spcBef>
                <a:spcPts val="900"/>
              </a:spcBef>
              <a:buClr>
                <a:srgbClr val="669900"/>
              </a:buClr>
              <a:buSzPct val="100000"/>
              <a:defRPr/>
            </a:pPr>
            <a:r>
              <a:rPr lang="en-US" sz="2200" dirty="0">
                <a:solidFill>
                  <a:srgbClr val="F26522"/>
                </a:solidFill>
                <a:latin typeface="Franklin Gothic Book" panose="020B0503020102020204" pitchFamily="34" charset="0"/>
                <a:cs typeface="Franklin Gothic Medium"/>
              </a:rPr>
              <a:t>Ex #1: Experiential Learning</a:t>
            </a:r>
          </a:p>
          <a:p>
            <a:pPr marL="287338" indent="-287338">
              <a:spcBef>
                <a:spcPts val="900"/>
              </a:spcBef>
              <a:buClr>
                <a:srgbClr val="669900"/>
              </a:buClr>
              <a:buSzPct val="100000"/>
              <a:buFont typeface="+mj-lt"/>
              <a:buAutoNum type="alphaUcPeriod" startAt="3"/>
              <a:defRPr/>
            </a:pPr>
            <a:r>
              <a:rPr lang="en-US" sz="2200" dirty="0">
                <a:solidFill>
                  <a:srgbClr val="00467F"/>
                </a:solidFill>
                <a:latin typeface="Franklin Gothic Book" panose="020B0503020102020204" pitchFamily="34" charset="0"/>
                <a:cs typeface="Franklin Gothic Book"/>
              </a:rPr>
              <a:t>Starting with Impact</a:t>
            </a:r>
          </a:p>
          <a:p>
            <a:pPr marL="287338" indent="-287338">
              <a:spcBef>
                <a:spcPts val="900"/>
              </a:spcBef>
              <a:buClr>
                <a:srgbClr val="669900"/>
              </a:buClr>
              <a:buSzPct val="100000"/>
              <a:defRPr/>
            </a:pPr>
            <a:r>
              <a:rPr lang="en-US" sz="2200" dirty="0">
                <a:solidFill>
                  <a:srgbClr val="F26522"/>
                </a:solidFill>
                <a:latin typeface="Franklin Gothic Book" panose="020B0503020102020204" pitchFamily="34" charset="0"/>
                <a:cs typeface="Franklin Gothic Medium"/>
              </a:rPr>
              <a:t>Homework</a:t>
            </a:r>
          </a:p>
        </p:txBody>
      </p:sp>
      <p:sp>
        <p:nvSpPr>
          <p:cNvPr id="3" name="Right Arrow 2"/>
          <p:cNvSpPr/>
          <p:nvPr/>
        </p:nvSpPr>
        <p:spPr>
          <a:xfrm>
            <a:off x="5566255" y="2185891"/>
            <a:ext cx="783390" cy="770021"/>
          </a:xfrm>
          <a:prstGeom prst="rightArrow">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81395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4"/>
          <p:cNvSpPr>
            <a:spLocks noGrp="1"/>
          </p:cNvSpPr>
          <p:nvPr>
            <p:ph type="title"/>
          </p:nvPr>
        </p:nvSpPr>
        <p:spPr>
          <a:xfrm>
            <a:off x="825500" y="423863"/>
            <a:ext cx="8361363" cy="858837"/>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Jewels</a:t>
            </a:r>
          </a:p>
        </p:txBody>
      </p:sp>
      <p:sp>
        <p:nvSpPr>
          <p:cNvPr id="30723" name="Content Placeholder 5"/>
          <p:cNvSpPr>
            <a:spLocks noGrp="1"/>
          </p:cNvSpPr>
          <p:nvPr>
            <p:ph idx="1"/>
          </p:nvPr>
        </p:nvSpPr>
        <p:spPr>
          <a:xfrm>
            <a:off x="796925" y="1430338"/>
            <a:ext cx="8047038" cy="1108075"/>
          </a:xfrm>
        </p:spPr>
        <p:txBody>
          <a:bodyPr/>
          <a:lstStyle/>
          <a:p>
            <a:pPr eaLnBrk="1" hangingPunct="1"/>
            <a:r>
              <a:rPr lang="en-US" altLang="en-US" sz="3000" dirty="0">
                <a:latin typeface="Franklin Gothic Book" panose="020B0503020102020204" pitchFamily="34" charset="0"/>
                <a:cs typeface="Arial" panose="020B0604020202020204" pitchFamily="34" charset="0"/>
              </a:rPr>
              <a:t>Have participants identify critical learning points.</a:t>
            </a:r>
          </a:p>
        </p:txBody>
      </p:sp>
      <p:sp>
        <p:nvSpPr>
          <p:cNvPr id="30724"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9FD3766-78AE-4FD7-B8DD-3E2FEBBF94EE}" type="slidenum">
              <a:rPr lang="en-US" altLang="en-US" sz="1000" smtClean="0">
                <a:solidFill>
                  <a:schemeClr val="bg1"/>
                </a:solidFill>
                <a:latin typeface="Calibri" panose="020F0502020204030204" pitchFamily="34" charset="0"/>
              </a:rPr>
              <a:pPr fontAlgn="base">
                <a:spcBef>
                  <a:spcPct val="0"/>
                </a:spcBef>
                <a:spcAft>
                  <a:spcPct val="0"/>
                </a:spcAft>
                <a:buFontTx/>
                <a:buNone/>
              </a:pPr>
              <a:t>10</a:t>
            </a:fld>
            <a:endParaRPr lang="en-US" altLang="en-US" sz="1000">
              <a:solidFill>
                <a:schemeClr val="bg1"/>
              </a:solidFill>
              <a:latin typeface="Calibri" panose="020F050202020403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0952" y="3102054"/>
            <a:ext cx="2561457" cy="3018431"/>
          </a:xfrm>
          <a:prstGeom prst="rect">
            <a:avLst/>
          </a:prstGeom>
          <a:effectLst>
            <a:glow>
              <a:schemeClr val="accent6">
                <a:satMod val="175000"/>
              </a:schemeClr>
            </a:glow>
            <a:outerShdw blurRad="50800" dist="38100" dir="2700000" algn="tl" rotWithShape="0">
              <a:prstClr val="black">
                <a:alpha val="18000"/>
              </a:prstClr>
            </a:outerShdw>
          </a:effectLst>
        </p:spPr>
      </p:pic>
      <p:sp>
        <p:nvSpPr>
          <p:cNvPr id="30726" name="Rectangle 12"/>
          <p:cNvSpPr>
            <a:spLocks noChangeArrowheads="1"/>
          </p:cNvSpPr>
          <p:nvPr/>
        </p:nvSpPr>
        <p:spPr bwMode="auto">
          <a:xfrm>
            <a:off x="3763963" y="3505200"/>
            <a:ext cx="16208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100" b="1">
                <a:solidFill>
                  <a:schemeClr val="tx2"/>
                </a:solidFill>
                <a:latin typeface="Franklin Gothic Book" panose="020B0503020102020204" pitchFamily="34" charset="0"/>
              </a:rPr>
              <a:t>The 10 Jewels</a:t>
            </a:r>
            <a:endParaRPr lang="en-US" altLang="en-US" sz="3800" b="1">
              <a:solidFill>
                <a:schemeClr val="tx2"/>
              </a:solidFill>
              <a:latin typeface="Franklin Gothic Book" panose="020B0503020102020204" pitchFamily="34" charset="0"/>
            </a:endParaRPr>
          </a:p>
        </p:txBody>
      </p:sp>
      <p:sp>
        <p:nvSpPr>
          <p:cNvPr id="30727" name="Rectangle 15"/>
          <p:cNvSpPr>
            <a:spLocks noChangeArrowheads="1"/>
          </p:cNvSpPr>
          <p:nvPr/>
        </p:nvSpPr>
        <p:spPr bwMode="auto">
          <a:xfrm>
            <a:off x="3568700" y="3744913"/>
            <a:ext cx="2301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100" b="1">
                <a:solidFill>
                  <a:schemeClr val="tx2"/>
                </a:solidFill>
                <a:latin typeface="Franklin Gothic Book" panose="020B0503020102020204" pitchFamily="34" charset="0"/>
              </a:rPr>
              <a:t>1.</a:t>
            </a:r>
            <a:endParaRPr lang="en-US" altLang="en-US" sz="3800" b="1">
              <a:solidFill>
                <a:schemeClr val="tx2"/>
              </a:solidFill>
              <a:latin typeface="Franklin Gothic Book" panose="020B0503020102020204" pitchFamily="34" charset="0"/>
            </a:endParaRPr>
          </a:p>
        </p:txBody>
      </p:sp>
      <p:sp>
        <p:nvSpPr>
          <p:cNvPr id="30728" name="Rectangle 21"/>
          <p:cNvSpPr>
            <a:spLocks noChangeArrowheads="1"/>
          </p:cNvSpPr>
          <p:nvPr/>
        </p:nvSpPr>
        <p:spPr bwMode="auto">
          <a:xfrm>
            <a:off x="3568700" y="4249738"/>
            <a:ext cx="2238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100" b="1">
                <a:solidFill>
                  <a:schemeClr val="tx2"/>
                </a:solidFill>
                <a:latin typeface="Franklin Gothic Book" panose="020B0503020102020204" pitchFamily="34" charset="0"/>
              </a:rPr>
              <a:t>2.</a:t>
            </a:r>
            <a:endParaRPr lang="en-US" altLang="en-US" sz="3800" b="1">
              <a:solidFill>
                <a:schemeClr val="tx2"/>
              </a:solidFill>
              <a:latin typeface="Franklin Gothic Book" panose="020B0503020102020204" pitchFamily="34" charset="0"/>
            </a:endParaRPr>
          </a:p>
        </p:txBody>
      </p:sp>
      <p:sp>
        <p:nvSpPr>
          <p:cNvPr id="30729" name="Rectangle 26"/>
          <p:cNvSpPr>
            <a:spLocks noChangeArrowheads="1"/>
          </p:cNvSpPr>
          <p:nvPr/>
        </p:nvSpPr>
        <p:spPr bwMode="auto">
          <a:xfrm>
            <a:off x="3568700" y="4756150"/>
            <a:ext cx="2238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100" b="1">
                <a:solidFill>
                  <a:schemeClr val="tx2"/>
                </a:solidFill>
                <a:latin typeface="Franklin Gothic Book" panose="020B0503020102020204" pitchFamily="34" charset="0"/>
              </a:rPr>
              <a:t>3.</a:t>
            </a:r>
            <a:endParaRPr lang="en-US" altLang="en-US" sz="3800" b="1">
              <a:solidFill>
                <a:schemeClr val="tx2"/>
              </a:solidFill>
              <a:latin typeface="Franklin Gothic Book" panose="020B0503020102020204" pitchFamily="34" charset="0"/>
            </a:endParaRPr>
          </a:p>
        </p:txBody>
      </p:sp>
      <p:sp>
        <p:nvSpPr>
          <p:cNvPr id="10" name="TextBox 9"/>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106</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18ED810-D857-4D2B-9726-49FFF70E0C98}" type="slidenum">
              <a:rPr lang="en-US" altLang="en-US" sz="1000" smtClean="0">
                <a:solidFill>
                  <a:schemeClr val="bg1"/>
                </a:solidFill>
                <a:latin typeface="Calibri" panose="020F0502020204030204" pitchFamily="34" charset="0"/>
              </a:rPr>
              <a:pPr fontAlgn="base">
                <a:spcBef>
                  <a:spcPct val="0"/>
                </a:spcBef>
                <a:spcAft>
                  <a:spcPct val="0"/>
                </a:spcAft>
                <a:buFontTx/>
                <a:buNone/>
              </a:pPr>
              <a:t>11</a:t>
            </a:fld>
            <a:endParaRPr lang="en-US" altLang="en-US" sz="1000">
              <a:solidFill>
                <a:schemeClr val="bg1"/>
              </a:solidFill>
              <a:latin typeface="Calibri" panose="020F0502020204030204" pitchFamily="34" charset="0"/>
            </a:endParaRPr>
          </a:p>
        </p:txBody>
      </p:sp>
      <p:sp>
        <p:nvSpPr>
          <p:cNvPr id="32771" name="Title 4"/>
          <p:cNvSpPr txBox="1">
            <a:spLocks/>
          </p:cNvSpPr>
          <p:nvPr/>
        </p:nvSpPr>
        <p:spPr bwMode="auto">
          <a:xfrm>
            <a:off x="782638" y="439738"/>
            <a:ext cx="8361362" cy="85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4400">
                <a:latin typeface="Franklin Gothic Medium" panose="020B0603020102020204" pitchFamily="34" charset="0"/>
              </a:rPr>
              <a:t>Backward Build-up</a:t>
            </a:r>
          </a:p>
        </p:txBody>
      </p:sp>
      <p:grpSp>
        <p:nvGrpSpPr>
          <p:cNvPr id="2" name="Group 1"/>
          <p:cNvGrpSpPr/>
          <p:nvPr/>
        </p:nvGrpSpPr>
        <p:grpSpPr>
          <a:xfrm>
            <a:off x="911225" y="1628896"/>
            <a:ext cx="7991475" cy="4622540"/>
            <a:chOff x="900113" y="1298575"/>
            <a:chExt cx="7991475" cy="4906963"/>
          </a:xfrm>
          <a:noFill/>
          <a:effectLst>
            <a:outerShdw blurRad="50800" dist="38100" dir="2700000" algn="tl" rotWithShape="0">
              <a:prstClr val="black">
                <a:alpha val="20000"/>
              </a:prstClr>
            </a:outerShdw>
          </a:effectLst>
        </p:grpSpPr>
        <p:sp>
          <p:nvSpPr>
            <p:cNvPr id="3" name="Rectangle 2"/>
            <p:cNvSpPr/>
            <p:nvPr/>
          </p:nvSpPr>
          <p:spPr bwMode="auto">
            <a:xfrm>
              <a:off x="900113" y="1298575"/>
              <a:ext cx="7988300" cy="471488"/>
            </a:xfrm>
            <a:prstGeom prst="rect">
              <a:avLst/>
            </a:prstGeom>
            <a:grpFill/>
            <a:ln w="22225">
              <a:no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5" name="Rectangle 14"/>
            <p:cNvSpPr/>
            <p:nvPr/>
          </p:nvSpPr>
          <p:spPr bwMode="auto">
            <a:xfrm>
              <a:off x="903288" y="1765300"/>
              <a:ext cx="7988300" cy="4440238"/>
            </a:xfrm>
            <a:prstGeom prst="rect">
              <a:avLst/>
            </a:prstGeom>
            <a:grpFill/>
            <a:ln w="22225">
              <a:no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endParaRPr lang="en-US"/>
            </a:p>
          </p:txBody>
        </p:sp>
        <p:cxnSp>
          <p:nvCxnSpPr>
            <p:cNvPr id="8" name="Straight Connector 7"/>
            <p:cNvCxnSpPr>
              <a:stCxn id="3" idx="0"/>
            </p:cNvCxnSpPr>
            <p:nvPr/>
          </p:nvCxnSpPr>
          <p:spPr bwMode="auto">
            <a:xfrm>
              <a:off x="4894263" y="1298575"/>
              <a:ext cx="4762" cy="4906963"/>
            </a:xfrm>
            <a:prstGeom prst="line">
              <a:avLst/>
            </a:prstGeom>
            <a:grpFill/>
            <a:ln w="22225">
              <a:noFill/>
            </a:ln>
          </p:spPr>
          <p:style>
            <a:lnRef idx="2">
              <a:schemeClr val="accent1"/>
            </a:lnRef>
            <a:fillRef idx="0">
              <a:schemeClr val="accent1"/>
            </a:fillRef>
            <a:effectRef idx="1">
              <a:schemeClr val="accent1"/>
            </a:effectRef>
            <a:fontRef idx="minor">
              <a:schemeClr val="tx1"/>
            </a:fontRef>
          </p:style>
        </p:cxnSp>
      </p:grpSp>
      <p:sp>
        <p:nvSpPr>
          <p:cNvPr id="32773" name="Content Placeholder 5"/>
          <p:cNvSpPr>
            <a:spLocks noGrp="1"/>
          </p:cNvSpPr>
          <p:nvPr>
            <p:ph idx="1"/>
          </p:nvPr>
        </p:nvSpPr>
        <p:spPr>
          <a:xfrm>
            <a:off x="1535113" y="1536700"/>
            <a:ext cx="2557462" cy="547688"/>
          </a:xfrm>
        </p:spPr>
        <p:txBody>
          <a:bodyPr/>
          <a:lstStyle/>
          <a:p>
            <a:pPr marL="0" indent="0" algn="ctr" eaLnBrk="1" hangingPunct="1">
              <a:buFont typeface="Arial" panose="020B0604020202020204" pitchFamily="34" charset="0"/>
              <a:buNone/>
            </a:pPr>
            <a:r>
              <a:rPr lang="en-US" altLang="en-US" sz="3000" b="1" dirty="0">
                <a:solidFill>
                  <a:srgbClr val="AFBD22"/>
                </a:solidFill>
                <a:latin typeface="Franklin Gothic Book" panose="020B0503020102020204" pitchFamily="34" charset="0"/>
                <a:cs typeface="Arial" panose="020B0604020202020204" pitchFamily="34" charset="0"/>
              </a:rPr>
              <a:t>Opening</a:t>
            </a:r>
            <a:endParaRPr lang="en-US" altLang="en-US" sz="3000" dirty="0">
              <a:solidFill>
                <a:srgbClr val="AFBD22"/>
              </a:solidFill>
              <a:latin typeface="Franklin Gothic Book" panose="020B0503020102020204" pitchFamily="34" charset="0"/>
              <a:cs typeface="Arial" panose="020B0604020202020204" pitchFamily="34" charset="0"/>
            </a:endParaRPr>
          </a:p>
        </p:txBody>
      </p:sp>
      <p:sp>
        <p:nvSpPr>
          <p:cNvPr id="32774" name="Content Placeholder 5"/>
          <p:cNvSpPr>
            <a:spLocks noGrp="1"/>
          </p:cNvSpPr>
          <p:nvPr>
            <p:ph idx="1"/>
          </p:nvPr>
        </p:nvSpPr>
        <p:spPr>
          <a:xfrm>
            <a:off x="5659438" y="1536700"/>
            <a:ext cx="2557462" cy="547688"/>
          </a:xfrm>
        </p:spPr>
        <p:txBody>
          <a:bodyPr/>
          <a:lstStyle/>
          <a:p>
            <a:pPr marL="0" indent="0" algn="ctr" eaLnBrk="1" hangingPunct="1">
              <a:buFont typeface="Arial" panose="020B0604020202020204" pitchFamily="34" charset="0"/>
              <a:buNone/>
            </a:pPr>
            <a:r>
              <a:rPr lang="en-US" altLang="en-US" sz="3000" b="1" dirty="0">
                <a:solidFill>
                  <a:srgbClr val="AFBD22"/>
                </a:solidFill>
                <a:latin typeface="Franklin Gothic Book" panose="020B0503020102020204" pitchFamily="34" charset="0"/>
                <a:cs typeface="Arial" panose="020B0604020202020204" pitchFamily="34" charset="0"/>
              </a:rPr>
              <a:t>Closing</a:t>
            </a:r>
            <a:endParaRPr lang="en-US" altLang="en-US" sz="3000" dirty="0">
              <a:solidFill>
                <a:srgbClr val="AFBD22"/>
              </a:solidFill>
              <a:latin typeface="Franklin Gothic Book" panose="020B0503020102020204" pitchFamily="34" charset="0"/>
              <a:cs typeface="Arial" panose="020B0604020202020204" pitchFamily="34" charset="0"/>
            </a:endParaRPr>
          </a:p>
        </p:txBody>
      </p:sp>
      <p:sp>
        <p:nvSpPr>
          <p:cNvPr id="32775" name="Content Placeholder 5"/>
          <p:cNvSpPr>
            <a:spLocks noGrp="1"/>
          </p:cNvSpPr>
          <p:nvPr>
            <p:ph idx="1"/>
          </p:nvPr>
        </p:nvSpPr>
        <p:spPr>
          <a:xfrm>
            <a:off x="1125538" y="2084388"/>
            <a:ext cx="3779837" cy="4024312"/>
          </a:xfrm>
        </p:spPr>
        <p:txBody>
          <a:bodyPr/>
          <a:lstStyle/>
          <a:p>
            <a:pPr marL="457200" indent="-457200" eaLnBrk="1" hangingPunct="1">
              <a:buClr>
                <a:schemeClr val="tx2"/>
              </a:buClr>
              <a:buFont typeface="Wingdings" panose="05000000000000000000" pitchFamily="2" charset="2"/>
              <a:buAutoNum type="arabicPeriod"/>
            </a:pPr>
            <a:r>
              <a:rPr lang="en-US" altLang="en-US" sz="2500" dirty="0">
                <a:latin typeface="Franklin Gothic Book" panose="020B0503020102020204" pitchFamily="34" charset="0"/>
                <a:cs typeface="Arial" panose="020B0604020202020204" pitchFamily="34" charset="0"/>
              </a:rPr>
              <a:t>Have a participant </a:t>
            </a:r>
            <a:r>
              <a:rPr lang="en-US" altLang="en-US" sz="2500" dirty="0">
                <a:solidFill>
                  <a:schemeClr val="accent2"/>
                </a:solidFill>
                <a:latin typeface="Franklin Gothic Book" panose="020B0503020102020204" pitchFamily="34" charset="0"/>
                <a:cs typeface="Arial" panose="020B0604020202020204" pitchFamily="34" charset="0"/>
              </a:rPr>
              <a:t>READ </a:t>
            </a:r>
            <a:r>
              <a:rPr lang="en-US" altLang="en-US" sz="2500" dirty="0">
                <a:latin typeface="Franklin Gothic Book" panose="020B0503020102020204" pitchFamily="34" charset="0"/>
                <a:cs typeface="Arial" panose="020B0604020202020204" pitchFamily="34" charset="0"/>
              </a:rPr>
              <a:t>the description of the full item.  Repeat the item yourself.</a:t>
            </a:r>
          </a:p>
          <a:p>
            <a:pPr marL="457200" indent="-457200" eaLnBrk="1" hangingPunct="1">
              <a:buClr>
                <a:schemeClr val="tx2"/>
              </a:buClr>
              <a:buFont typeface="Wingdings" panose="05000000000000000000" pitchFamily="2" charset="2"/>
              <a:buAutoNum type="arabicPeriod"/>
            </a:pPr>
            <a:r>
              <a:rPr lang="en-US" altLang="en-US" sz="2500" dirty="0">
                <a:latin typeface="Franklin Gothic Book" panose="020B0503020102020204" pitchFamily="34" charset="0"/>
                <a:cs typeface="Arial" panose="020B0604020202020204" pitchFamily="34" charset="0"/>
              </a:rPr>
              <a:t>Point to where you are in the series on a graphic illustration. </a:t>
            </a:r>
          </a:p>
          <a:p>
            <a:pPr marL="457200" indent="-457200" eaLnBrk="1" hangingPunct="1">
              <a:buClr>
                <a:schemeClr val="tx2"/>
              </a:buClr>
              <a:buFont typeface="Wingdings" panose="05000000000000000000" pitchFamily="2" charset="2"/>
              <a:buAutoNum type="arabicPeriod"/>
            </a:pPr>
            <a:r>
              <a:rPr lang="en-US" altLang="en-US" sz="2500" dirty="0">
                <a:latin typeface="Franklin Gothic Book" panose="020B0503020102020204" pitchFamily="34" charset="0"/>
                <a:cs typeface="Arial" panose="020B0604020202020204" pitchFamily="34" charset="0"/>
              </a:rPr>
              <a:t>Structure the </a:t>
            </a:r>
            <a:r>
              <a:rPr lang="en-US" altLang="en-US" sz="2500" dirty="0">
                <a:solidFill>
                  <a:schemeClr val="accent2"/>
                </a:solidFill>
                <a:latin typeface="Franklin Gothic Book" panose="020B0503020102020204" pitchFamily="34" charset="0"/>
                <a:cs typeface="Arial" panose="020B0604020202020204" pitchFamily="34" charset="0"/>
              </a:rPr>
              <a:t>KEY</a:t>
            </a:r>
            <a:r>
              <a:rPr lang="en-US" altLang="en-US" sz="2500" dirty="0">
                <a:solidFill>
                  <a:schemeClr val="hlink"/>
                </a:solidFill>
                <a:latin typeface="Franklin Gothic Book" panose="020B0503020102020204" pitchFamily="34" charset="0"/>
                <a:cs typeface="Arial" panose="020B0604020202020204" pitchFamily="34" charset="0"/>
              </a:rPr>
              <a:t> </a:t>
            </a:r>
            <a:r>
              <a:rPr lang="en-US" altLang="en-US" sz="2500" dirty="0">
                <a:solidFill>
                  <a:schemeClr val="accent2"/>
                </a:solidFill>
                <a:latin typeface="Franklin Gothic Book" panose="020B0503020102020204" pitchFamily="34" charset="0"/>
                <a:cs typeface="Arial" panose="020B0604020202020204" pitchFamily="34" charset="0"/>
              </a:rPr>
              <a:t>POINTS </a:t>
            </a:r>
            <a:r>
              <a:rPr lang="en-US" altLang="en-US" sz="2500" dirty="0">
                <a:latin typeface="Franklin Gothic Book" panose="020B0503020102020204" pitchFamily="34" charset="0"/>
                <a:cs typeface="Arial" panose="020B0604020202020204" pitchFamily="34" charset="0"/>
              </a:rPr>
              <a:t>for each item in the series.  </a:t>
            </a:r>
          </a:p>
        </p:txBody>
      </p:sp>
      <p:sp>
        <p:nvSpPr>
          <p:cNvPr id="32776" name="Content Placeholder 5"/>
          <p:cNvSpPr>
            <a:spLocks noGrp="1"/>
          </p:cNvSpPr>
          <p:nvPr>
            <p:ph idx="1"/>
          </p:nvPr>
        </p:nvSpPr>
        <p:spPr>
          <a:xfrm>
            <a:off x="5364163" y="2128838"/>
            <a:ext cx="3354387" cy="4021137"/>
          </a:xfrm>
        </p:spPr>
        <p:txBody>
          <a:bodyPr/>
          <a:lstStyle/>
          <a:p>
            <a:pPr marL="457200" indent="-457200" eaLnBrk="1" hangingPunct="1">
              <a:buClr>
                <a:schemeClr val="tx2"/>
              </a:buClr>
              <a:buFont typeface="Wingdings" panose="05000000000000000000" pitchFamily="2" charset="2"/>
              <a:buAutoNum type="arabicPeriod"/>
            </a:pPr>
            <a:r>
              <a:rPr lang="en-US" altLang="en-US" sz="2400" dirty="0">
                <a:solidFill>
                  <a:schemeClr val="accent2"/>
                </a:solidFill>
                <a:latin typeface="Franklin Gothic Book" panose="020B0503020102020204" pitchFamily="34" charset="0"/>
                <a:cs typeface="Arial" panose="020B0604020202020204" pitchFamily="34" charset="0"/>
              </a:rPr>
              <a:t>REVIEW </a:t>
            </a:r>
            <a:r>
              <a:rPr lang="en-US" altLang="en-US" sz="2400" dirty="0">
                <a:latin typeface="Franklin Gothic Book" panose="020B0503020102020204" pitchFamily="34" charset="0"/>
                <a:cs typeface="Arial" panose="020B0604020202020204" pitchFamily="34" charset="0"/>
              </a:rPr>
              <a:t>the item and </a:t>
            </a:r>
            <a:r>
              <a:rPr lang="en-US" altLang="en-US" sz="2400" dirty="0">
                <a:solidFill>
                  <a:schemeClr val="accent2"/>
                </a:solidFill>
                <a:latin typeface="Franklin Gothic Book" panose="020B0503020102020204" pitchFamily="34" charset="0"/>
                <a:cs typeface="Arial" panose="020B0604020202020204" pitchFamily="34" charset="0"/>
              </a:rPr>
              <a:t>KEY</a:t>
            </a:r>
            <a:r>
              <a:rPr lang="en-US" altLang="en-US" sz="2400" dirty="0">
                <a:solidFill>
                  <a:schemeClr val="hlink"/>
                </a:solidFill>
                <a:latin typeface="Franklin Gothic Book" panose="020B0503020102020204" pitchFamily="34" charset="0"/>
                <a:cs typeface="Arial" panose="020B0604020202020204" pitchFamily="34" charset="0"/>
              </a:rPr>
              <a:t> </a:t>
            </a:r>
            <a:r>
              <a:rPr lang="en-US" altLang="en-US" sz="2400" dirty="0">
                <a:solidFill>
                  <a:schemeClr val="accent2"/>
                </a:solidFill>
                <a:latin typeface="Franklin Gothic Book" panose="020B0503020102020204" pitchFamily="34" charset="0"/>
                <a:cs typeface="Arial" panose="020B0604020202020204" pitchFamily="34" charset="0"/>
              </a:rPr>
              <a:t>POINTS</a:t>
            </a:r>
            <a:r>
              <a:rPr lang="en-US" altLang="en-US" sz="2400" dirty="0">
                <a:latin typeface="Franklin Gothic Book" panose="020B0503020102020204" pitchFamily="34" charset="0"/>
                <a:cs typeface="Arial" panose="020B0604020202020204" pitchFamily="34" charset="0"/>
              </a:rPr>
              <a:t>.</a:t>
            </a:r>
          </a:p>
          <a:p>
            <a:pPr marL="457200" indent="-457200" eaLnBrk="1" hangingPunct="1">
              <a:buClr>
                <a:schemeClr val="tx2"/>
              </a:buClr>
              <a:buFont typeface="Wingdings" panose="05000000000000000000" pitchFamily="2" charset="2"/>
              <a:buAutoNum type="arabicPeriod"/>
            </a:pPr>
            <a:r>
              <a:rPr lang="en-US" altLang="en-US" sz="2400" dirty="0">
                <a:latin typeface="Franklin Gothic Book" panose="020B0503020102020204" pitchFamily="34" charset="0"/>
                <a:cs typeface="Arial" panose="020B0604020202020204" pitchFamily="34" charset="0"/>
              </a:rPr>
              <a:t>Before going on to the next item, </a:t>
            </a:r>
            <a:r>
              <a:rPr lang="en-US" altLang="en-US" sz="2400" dirty="0">
                <a:solidFill>
                  <a:schemeClr val="accent2"/>
                </a:solidFill>
                <a:latin typeface="Franklin Gothic Book" panose="020B0503020102020204" pitchFamily="34" charset="0"/>
                <a:cs typeface="Arial" panose="020B0604020202020204" pitchFamily="34" charset="0"/>
              </a:rPr>
              <a:t>REVIEW</a:t>
            </a:r>
            <a:r>
              <a:rPr lang="en-US" altLang="en-US" sz="2400" dirty="0">
                <a:solidFill>
                  <a:schemeClr val="hlink"/>
                </a:solidFill>
                <a:latin typeface="Franklin Gothic Book" panose="020B0503020102020204" pitchFamily="34" charset="0"/>
                <a:cs typeface="Arial" panose="020B0604020202020204" pitchFamily="34" charset="0"/>
              </a:rPr>
              <a:t> </a:t>
            </a:r>
            <a:r>
              <a:rPr lang="en-US" altLang="en-US" sz="2400" dirty="0">
                <a:latin typeface="Franklin Gothic Book" panose="020B0503020102020204" pitchFamily="34" charset="0"/>
                <a:cs typeface="Arial" panose="020B0604020202020204" pitchFamily="34" charset="0"/>
              </a:rPr>
              <a:t>prior items quickly.  </a:t>
            </a:r>
          </a:p>
          <a:p>
            <a:pPr marL="457200" indent="-457200" eaLnBrk="1" hangingPunct="1">
              <a:buClr>
                <a:schemeClr val="tx2"/>
              </a:buClr>
              <a:buFont typeface="Wingdings" panose="05000000000000000000" pitchFamily="2" charset="2"/>
              <a:buAutoNum type="arabicPeriod"/>
            </a:pPr>
            <a:r>
              <a:rPr lang="en-US" altLang="en-US" sz="2400" dirty="0">
                <a:latin typeface="Franklin Gothic Book" panose="020B0503020102020204" pitchFamily="34" charset="0"/>
                <a:cs typeface="Arial" panose="020B0604020202020204" pitchFamily="34" charset="0"/>
              </a:rPr>
              <a:t>From time to time, review the </a:t>
            </a:r>
            <a:r>
              <a:rPr lang="en-US" altLang="en-US" sz="2400" dirty="0">
                <a:solidFill>
                  <a:schemeClr val="accent2"/>
                </a:solidFill>
                <a:latin typeface="Franklin Gothic Book" panose="020B0503020102020204" pitchFamily="34" charset="0"/>
                <a:cs typeface="Arial" panose="020B0604020202020204" pitchFamily="34" charset="0"/>
              </a:rPr>
              <a:t>KEY POINTS </a:t>
            </a:r>
            <a:r>
              <a:rPr lang="en-US" altLang="en-US" sz="2400" dirty="0">
                <a:latin typeface="Franklin Gothic Book" panose="020B0503020102020204" pitchFamily="34" charset="0"/>
                <a:cs typeface="Arial" panose="020B0604020202020204" pitchFamily="34" charset="0"/>
              </a:rPr>
              <a:t>of prior items.</a:t>
            </a:r>
          </a:p>
        </p:txBody>
      </p:sp>
      <p:sp>
        <p:nvSpPr>
          <p:cNvPr id="12" name="TextBox 11"/>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107</a:t>
            </a:r>
          </a:p>
        </p:txBody>
      </p:sp>
      <p:sp>
        <p:nvSpPr>
          <p:cNvPr id="13" name="TextBox 5"/>
          <p:cNvSpPr txBox="1"/>
          <p:nvPr/>
        </p:nvSpPr>
        <p:spPr>
          <a:xfrm>
            <a:off x="8723988" y="4287532"/>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773">
                                            <p:txEl>
                                              <p:pRg st="0" end="0"/>
                                            </p:txEl>
                                          </p:spTgt>
                                        </p:tgtEl>
                                        <p:attrNameLst>
                                          <p:attrName>style.visibility</p:attrName>
                                        </p:attrNameLst>
                                      </p:cBhvr>
                                      <p:to>
                                        <p:strVal val="visible"/>
                                      </p:to>
                                    </p:set>
                                    <p:animEffect transition="in" filter="fade">
                                      <p:cBhvr>
                                        <p:cTn id="7" dur="500"/>
                                        <p:tgtEl>
                                          <p:spTgt spid="3277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774">
                                            <p:txEl>
                                              <p:pRg st="0" end="0"/>
                                            </p:txEl>
                                          </p:spTgt>
                                        </p:tgtEl>
                                        <p:attrNameLst>
                                          <p:attrName>style.visibility</p:attrName>
                                        </p:attrNameLst>
                                      </p:cBhvr>
                                      <p:to>
                                        <p:strVal val="visible"/>
                                      </p:to>
                                    </p:set>
                                    <p:animEffect transition="in" filter="fade">
                                      <p:cBhvr>
                                        <p:cTn id="12" dur="500"/>
                                        <p:tgtEl>
                                          <p:spTgt spid="3277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775">
                                            <p:txEl>
                                              <p:pRg st="0" end="0"/>
                                            </p:txEl>
                                          </p:spTgt>
                                        </p:tgtEl>
                                        <p:attrNameLst>
                                          <p:attrName>style.visibility</p:attrName>
                                        </p:attrNameLst>
                                      </p:cBhvr>
                                      <p:to>
                                        <p:strVal val="visible"/>
                                      </p:to>
                                    </p:set>
                                    <p:animEffect transition="in" filter="fade">
                                      <p:cBhvr>
                                        <p:cTn id="17" dur="500"/>
                                        <p:tgtEl>
                                          <p:spTgt spid="3277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775">
                                            <p:txEl>
                                              <p:pRg st="1" end="1"/>
                                            </p:txEl>
                                          </p:spTgt>
                                        </p:tgtEl>
                                        <p:attrNameLst>
                                          <p:attrName>style.visibility</p:attrName>
                                        </p:attrNameLst>
                                      </p:cBhvr>
                                      <p:to>
                                        <p:strVal val="visible"/>
                                      </p:to>
                                    </p:set>
                                    <p:animEffect transition="in" filter="fade">
                                      <p:cBhvr>
                                        <p:cTn id="22" dur="500"/>
                                        <p:tgtEl>
                                          <p:spTgt spid="3277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2775">
                                            <p:txEl>
                                              <p:pRg st="2" end="2"/>
                                            </p:txEl>
                                          </p:spTgt>
                                        </p:tgtEl>
                                        <p:attrNameLst>
                                          <p:attrName>style.visibility</p:attrName>
                                        </p:attrNameLst>
                                      </p:cBhvr>
                                      <p:to>
                                        <p:strVal val="visible"/>
                                      </p:to>
                                    </p:set>
                                    <p:animEffect transition="in" filter="fade">
                                      <p:cBhvr>
                                        <p:cTn id="27" dur="500"/>
                                        <p:tgtEl>
                                          <p:spTgt spid="3277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2776">
                                            <p:txEl>
                                              <p:pRg st="0" end="0"/>
                                            </p:txEl>
                                          </p:spTgt>
                                        </p:tgtEl>
                                        <p:attrNameLst>
                                          <p:attrName>style.visibility</p:attrName>
                                        </p:attrNameLst>
                                      </p:cBhvr>
                                      <p:to>
                                        <p:strVal val="visible"/>
                                      </p:to>
                                    </p:set>
                                    <p:animEffect transition="in" filter="fade">
                                      <p:cBhvr>
                                        <p:cTn id="32" dur="500"/>
                                        <p:tgtEl>
                                          <p:spTgt spid="3277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2776">
                                            <p:txEl>
                                              <p:pRg st="1" end="1"/>
                                            </p:txEl>
                                          </p:spTgt>
                                        </p:tgtEl>
                                        <p:attrNameLst>
                                          <p:attrName>style.visibility</p:attrName>
                                        </p:attrNameLst>
                                      </p:cBhvr>
                                      <p:to>
                                        <p:strVal val="visible"/>
                                      </p:to>
                                    </p:set>
                                    <p:animEffect transition="in" filter="fade">
                                      <p:cBhvr>
                                        <p:cTn id="37" dur="500"/>
                                        <p:tgtEl>
                                          <p:spTgt spid="32776">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2776">
                                            <p:txEl>
                                              <p:pRg st="2" end="2"/>
                                            </p:txEl>
                                          </p:spTgt>
                                        </p:tgtEl>
                                        <p:attrNameLst>
                                          <p:attrName>style.visibility</p:attrName>
                                        </p:attrNameLst>
                                      </p:cBhvr>
                                      <p:to>
                                        <p:strVal val="visible"/>
                                      </p:to>
                                    </p:set>
                                    <p:animEffect transition="in" filter="fade">
                                      <p:cBhvr>
                                        <p:cTn id="42" dur="500"/>
                                        <p:tgtEl>
                                          <p:spTgt spid="3277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build="p"/>
      <p:bldP spid="3277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BBFEA0E-18BF-43D4-A3F3-B3F1F557CEFC}" type="slidenum">
              <a:rPr lang="en-US" altLang="en-US" sz="1000" smtClean="0">
                <a:solidFill>
                  <a:schemeClr val="bg1"/>
                </a:solidFill>
                <a:latin typeface="Calibri" panose="020F0502020204030204" pitchFamily="34" charset="0"/>
              </a:rPr>
              <a:pPr fontAlgn="base">
                <a:spcBef>
                  <a:spcPct val="0"/>
                </a:spcBef>
                <a:spcAft>
                  <a:spcPct val="0"/>
                </a:spcAft>
                <a:buFontTx/>
                <a:buNone/>
              </a:pPr>
              <a:t>12</a:t>
            </a:fld>
            <a:endParaRPr lang="en-US" altLang="en-US" sz="1000">
              <a:solidFill>
                <a:schemeClr val="bg1"/>
              </a:solidFill>
              <a:latin typeface="Calibri" panose="020F0502020204030204" pitchFamily="34" charset="0"/>
            </a:endParaRPr>
          </a:p>
        </p:txBody>
      </p:sp>
      <p:sp>
        <p:nvSpPr>
          <p:cNvPr id="34819" name="Title 4"/>
          <p:cNvSpPr txBox="1">
            <a:spLocks/>
          </p:cNvSpPr>
          <p:nvPr/>
        </p:nvSpPr>
        <p:spPr bwMode="auto">
          <a:xfrm>
            <a:off x="796925" y="355600"/>
            <a:ext cx="8361363"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3800">
                <a:latin typeface="Franklin Gothic Medium" panose="020B0603020102020204" pitchFamily="34" charset="0"/>
              </a:rPr>
              <a:t>Backward Build-up Example - Opening</a:t>
            </a:r>
          </a:p>
        </p:txBody>
      </p:sp>
      <p:sp>
        <p:nvSpPr>
          <p:cNvPr id="16" name="Content Placeholder 5"/>
          <p:cNvSpPr>
            <a:spLocks noGrp="1"/>
          </p:cNvSpPr>
          <p:nvPr>
            <p:ph idx="1"/>
          </p:nvPr>
        </p:nvSpPr>
        <p:spPr>
          <a:xfrm>
            <a:off x="782638" y="1543050"/>
            <a:ext cx="4748212" cy="2255838"/>
          </a:xfrm>
        </p:spPr>
        <p:txBody>
          <a:bodyPr rtlCol="0">
            <a:noAutofit/>
          </a:bodyPr>
          <a:lstStyle/>
          <a:p>
            <a:pPr marL="381000" indent="-381000" eaLnBrk="1" fontAlgn="auto" hangingPunct="1">
              <a:lnSpc>
                <a:spcPct val="80000"/>
              </a:lnSpc>
              <a:spcAft>
                <a:spcPts val="0"/>
              </a:spcAft>
              <a:buFont typeface="Wingdings" panose="05000000000000000000" pitchFamily="2" charset="2"/>
              <a:buAutoNum type="arabicPeriod"/>
              <a:defRPr/>
            </a:pPr>
            <a:r>
              <a:rPr lang="en-US" altLang="en-US" sz="2000" dirty="0"/>
              <a:t>“Margaret, please read the description of the User Level Decision Maker on page 56.”</a:t>
            </a:r>
          </a:p>
          <a:p>
            <a:pPr marL="381000" indent="-381000" eaLnBrk="1" fontAlgn="auto" hangingPunct="1">
              <a:lnSpc>
                <a:spcPct val="80000"/>
              </a:lnSpc>
              <a:spcAft>
                <a:spcPts val="0"/>
              </a:spcAft>
              <a:buFont typeface="Wingdings" panose="05000000000000000000" pitchFamily="2" charset="2"/>
              <a:buAutoNum type="arabicPeriod"/>
              <a:defRPr/>
            </a:pPr>
            <a:endParaRPr lang="en-US" altLang="en-US" sz="2000" dirty="0"/>
          </a:p>
          <a:p>
            <a:pPr marL="457200" lvl="1" indent="-457200" eaLnBrk="1" fontAlgn="auto" hangingPunct="1">
              <a:lnSpc>
                <a:spcPct val="80000"/>
              </a:lnSpc>
              <a:spcAft>
                <a:spcPts val="0"/>
              </a:spcAft>
              <a:buFont typeface="+mj-lt"/>
              <a:buAutoNum type="arabicPeriod" startAt="2"/>
              <a:defRPr/>
            </a:pPr>
            <a:r>
              <a:rPr lang="en-US" altLang="en-US" sz="2000" dirty="0">
                <a:solidFill>
                  <a:srgbClr val="00467F"/>
                </a:solidFill>
              </a:rPr>
              <a:t>“That’s right, the User Level Decision Maker is the one who provides input concerning how well the product performs.”</a:t>
            </a:r>
          </a:p>
          <a:p>
            <a:pPr marL="457200" lvl="1" indent="0" eaLnBrk="1" fontAlgn="auto" hangingPunct="1">
              <a:spcAft>
                <a:spcPts val="0"/>
              </a:spcAft>
              <a:buFont typeface="Arial"/>
              <a:buNone/>
              <a:defRPr/>
            </a:pPr>
            <a:endParaRPr lang="en-US" altLang="en-US" sz="2000" dirty="0">
              <a:solidFill>
                <a:schemeClr val="accent2"/>
              </a:solidFill>
            </a:endParaRPr>
          </a:p>
        </p:txBody>
      </p:sp>
      <p:sp>
        <p:nvSpPr>
          <p:cNvPr id="34821" name="Content Placeholder 5"/>
          <p:cNvSpPr>
            <a:spLocks noGrp="1"/>
          </p:cNvSpPr>
          <p:nvPr>
            <p:ph idx="1"/>
          </p:nvPr>
        </p:nvSpPr>
        <p:spPr>
          <a:xfrm>
            <a:off x="796925" y="3853421"/>
            <a:ext cx="4752975" cy="2659063"/>
          </a:xfrm>
        </p:spPr>
        <p:txBody>
          <a:bodyPr/>
          <a:lstStyle/>
          <a:p>
            <a:pPr marL="457200" indent="-457200" eaLnBrk="1" hangingPunct="1">
              <a:lnSpc>
                <a:spcPct val="80000"/>
              </a:lnSpc>
              <a:buFont typeface="+mj-lt"/>
              <a:buAutoNum type="arabicPeriod" startAt="3"/>
            </a:pPr>
            <a:r>
              <a:rPr lang="en-US" altLang="en-US" sz="2000" dirty="0">
                <a:latin typeface="Franklin Gothic Book" panose="020B0503020102020204" pitchFamily="34" charset="0"/>
                <a:cs typeface="Arial" panose="020B0604020202020204" pitchFamily="34" charset="0"/>
              </a:rPr>
              <a:t>“Here on the graphic you can see that the User Level Decision Maker falls between the Gatekeeper Level and the Influencer Level.”</a:t>
            </a:r>
          </a:p>
          <a:p>
            <a:pPr marL="381000" indent="-381000" eaLnBrk="1" hangingPunct="1">
              <a:lnSpc>
                <a:spcPct val="80000"/>
              </a:lnSpc>
              <a:buFont typeface="Wingdings" panose="05000000000000000000" pitchFamily="2" charset="2"/>
              <a:buAutoNum type="arabicPeriod" startAt="3"/>
            </a:pPr>
            <a:endParaRPr lang="en-US" altLang="en-US" sz="2000" dirty="0">
              <a:latin typeface="Franklin Gothic Book" panose="020B0503020102020204" pitchFamily="34" charset="0"/>
              <a:cs typeface="Arial" panose="020B0604020202020204" pitchFamily="34" charset="0"/>
            </a:endParaRPr>
          </a:p>
          <a:p>
            <a:pPr marL="381000" indent="-381000" eaLnBrk="1" hangingPunct="1">
              <a:lnSpc>
                <a:spcPct val="80000"/>
              </a:lnSpc>
              <a:buFont typeface="Wingdings" panose="05000000000000000000" pitchFamily="2" charset="2"/>
              <a:buAutoNum type="arabicPeriod" startAt="3"/>
            </a:pPr>
            <a:r>
              <a:rPr lang="en-US" altLang="en-US" sz="2000" dirty="0">
                <a:latin typeface="Franklin Gothic Book" panose="020B0503020102020204" pitchFamily="34" charset="0"/>
                <a:cs typeface="Arial" panose="020B0604020202020204" pitchFamily="34" charset="0"/>
              </a:rPr>
              <a:t>“The User Level Decision Maker is knowledgeable about the general use of the product and may be more than one individual.”  </a:t>
            </a:r>
          </a:p>
        </p:txBody>
      </p:sp>
      <p:grpSp>
        <p:nvGrpSpPr>
          <p:cNvPr id="34822" name="Group 2"/>
          <p:cNvGrpSpPr>
            <a:grpSpLocks/>
          </p:cNvGrpSpPr>
          <p:nvPr/>
        </p:nvGrpSpPr>
        <p:grpSpPr bwMode="auto">
          <a:xfrm>
            <a:off x="5329238" y="2039938"/>
            <a:ext cx="3543300" cy="3570287"/>
            <a:chOff x="5328563" y="2039899"/>
            <a:chExt cx="3543381" cy="3569913"/>
          </a:xfrm>
        </p:grpSpPr>
        <p:pic>
          <p:nvPicPr>
            <p:cNvPr id="2" name="Picture 1"/>
            <p:cNvPicPr>
              <a:picLocks noChangeAspect="1"/>
            </p:cNvPicPr>
            <p:nvPr/>
          </p:nvPicPr>
          <p:blipFill>
            <a:blip r:embed="rId3"/>
            <a:stretch>
              <a:fillRect/>
            </a:stretch>
          </p:blipFill>
          <p:spPr>
            <a:xfrm>
              <a:off x="5561930" y="2497051"/>
              <a:ext cx="3159197" cy="3112761"/>
            </a:xfrm>
            <a:prstGeom prst="rect">
              <a:avLst/>
            </a:prstGeom>
            <a:effectLst>
              <a:outerShdw blurRad="50800" dist="38100" dir="2700000" algn="tl" rotWithShape="0">
                <a:prstClr val="black">
                  <a:alpha val="30000"/>
                </a:prstClr>
              </a:outerShdw>
            </a:effectLst>
          </p:spPr>
        </p:pic>
        <p:sp>
          <p:nvSpPr>
            <p:cNvPr id="71" name="Text Box 7"/>
            <p:cNvSpPr txBox="1">
              <a:spLocks noChangeArrowheads="1"/>
            </p:cNvSpPr>
            <p:nvPr/>
          </p:nvSpPr>
          <p:spPr bwMode="auto">
            <a:xfrm>
              <a:off x="5328563" y="2039899"/>
              <a:ext cx="35433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buFont typeface="Arial" panose="020B0604020202020204" pitchFamily="34" charset="0"/>
                <a:buNone/>
                <a:defRPr/>
              </a:pPr>
              <a:r>
                <a:rPr lang="en-US" sz="2000" kern="10" dirty="0">
                  <a:ln w="9525">
                    <a:solidFill>
                      <a:schemeClr val="tx2"/>
                    </a:solidFill>
                    <a:round/>
                    <a:headEnd/>
                    <a:tailEnd/>
                  </a:ln>
                  <a:solidFill>
                    <a:schemeClr val="tx2"/>
                  </a:solidFill>
                  <a:latin typeface="Franklin Gothic Book" panose="020B0503020102020204" pitchFamily="34" charset="0"/>
                </a:rPr>
                <a:t>Four Levels of Decision Makers</a:t>
              </a:r>
            </a:p>
          </p:txBody>
        </p:sp>
        <p:sp>
          <p:nvSpPr>
            <p:cNvPr id="72" name="Text Box 7"/>
            <p:cNvSpPr txBox="1">
              <a:spLocks noChangeArrowheads="1"/>
            </p:cNvSpPr>
            <p:nvPr/>
          </p:nvSpPr>
          <p:spPr bwMode="auto">
            <a:xfrm>
              <a:off x="6447790" y="2494403"/>
              <a:ext cx="15471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buFont typeface="Arial" panose="020B0604020202020204" pitchFamily="34" charset="0"/>
                <a:buNone/>
                <a:defRPr/>
              </a:pPr>
              <a:r>
                <a:rPr lang="en-US" sz="1800" kern="10" dirty="0">
                  <a:ln w="9525">
                    <a:solidFill>
                      <a:schemeClr val="tx2"/>
                    </a:solidFill>
                    <a:round/>
                    <a:headEnd/>
                    <a:tailEnd/>
                  </a:ln>
                  <a:solidFill>
                    <a:schemeClr val="tx2"/>
                  </a:solidFill>
                  <a:latin typeface="Franklin Gothic Book" panose="020B0503020102020204" pitchFamily="34" charset="0"/>
                </a:rPr>
                <a:t>User Level</a:t>
              </a:r>
            </a:p>
          </p:txBody>
        </p:sp>
        <p:sp>
          <p:nvSpPr>
            <p:cNvPr id="73" name="Text Box 7"/>
            <p:cNvSpPr txBox="1">
              <a:spLocks noChangeArrowheads="1"/>
            </p:cNvSpPr>
            <p:nvPr/>
          </p:nvSpPr>
          <p:spPr bwMode="auto">
            <a:xfrm>
              <a:off x="6439972" y="3437537"/>
              <a:ext cx="15471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buFont typeface="Arial" panose="020B0604020202020204" pitchFamily="34" charset="0"/>
                <a:buNone/>
                <a:defRPr/>
              </a:pPr>
              <a:r>
                <a:rPr lang="en-US" sz="1800" kern="10" dirty="0">
                  <a:ln w="9525">
                    <a:solidFill>
                      <a:schemeClr val="tx2"/>
                    </a:solidFill>
                    <a:round/>
                    <a:headEnd/>
                    <a:tailEnd/>
                  </a:ln>
                  <a:solidFill>
                    <a:schemeClr val="tx2"/>
                  </a:solidFill>
                  <a:latin typeface="Franklin Gothic Book" panose="020B0503020102020204" pitchFamily="34" charset="0"/>
                </a:rPr>
                <a:t>Economic Level</a:t>
              </a:r>
            </a:p>
          </p:txBody>
        </p:sp>
        <p:sp>
          <p:nvSpPr>
            <p:cNvPr id="74" name="Text Box 7"/>
            <p:cNvSpPr txBox="1">
              <a:spLocks noChangeArrowheads="1"/>
            </p:cNvSpPr>
            <p:nvPr/>
          </p:nvSpPr>
          <p:spPr bwMode="auto">
            <a:xfrm>
              <a:off x="5853164" y="4909750"/>
              <a:ext cx="25880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buFont typeface="Arial" panose="020B0604020202020204" pitchFamily="34" charset="0"/>
                <a:buNone/>
                <a:defRPr/>
              </a:pPr>
              <a:r>
                <a:rPr lang="en-US" sz="1800" kern="10" dirty="0">
                  <a:ln w="9525">
                    <a:solidFill>
                      <a:schemeClr val="tx2"/>
                    </a:solidFill>
                    <a:round/>
                    <a:headEnd/>
                    <a:tailEnd/>
                  </a:ln>
                  <a:solidFill>
                    <a:schemeClr val="tx2"/>
                  </a:solidFill>
                  <a:latin typeface="Franklin Gothic Book" panose="020B0503020102020204" pitchFamily="34" charset="0"/>
                </a:rPr>
                <a:t>Influencer Level</a:t>
              </a:r>
            </a:p>
          </p:txBody>
        </p:sp>
        <p:sp>
          <p:nvSpPr>
            <p:cNvPr id="75" name="Text Box 7"/>
            <p:cNvSpPr txBox="1">
              <a:spLocks noChangeArrowheads="1"/>
            </p:cNvSpPr>
            <p:nvPr/>
          </p:nvSpPr>
          <p:spPr bwMode="auto">
            <a:xfrm>
              <a:off x="5891264" y="5205790"/>
              <a:ext cx="25880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buFont typeface="Arial" panose="020B0604020202020204" pitchFamily="34" charset="0"/>
                <a:buNone/>
                <a:defRPr/>
              </a:pPr>
              <a:r>
                <a:rPr lang="en-US" sz="1800" kern="10" dirty="0">
                  <a:ln w="9525">
                    <a:solidFill>
                      <a:schemeClr val="tx2"/>
                    </a:solidFill>
                    <a:round/>
                    <a:headEnd/>
                    <a:tailEnd/>
                  </a:ln>
                  <a:solidFill>
                    <a:schemeClr val="tx2"/>
                  </a:solidFill>
                  <a:latin typeface="Franklin Gothic Book" panose="020B0503020102020204" pitchFamily="34" charset="0"/>
                </a:rPr>
                <a:t>Gatekeeper Level</a:t>
              </a:r>
            </a:p>
          </p:txBody>
        </p:sp>
      </p:grpSp>
      <p:sp>
        <p:nvSpPr>
          <p:cNvPr id="13" name="TextBox 12"/>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108</a:t>
            </a:r>
          </a:p>
        </p:txBody>
      </p:sp>
      <p:sp>
        <p:nvSpPr>
          <p:cNvPr id="14" name="TextBox 5"/>
          <p:cNvSpPr txBox="1"/>
          <p:nvPr/>
        </p:nvSpPr>
        <p:spPr>
          <a:xfrm>
            <a:off x="8766507" y="4975347"/>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2" end="2"/>
                                            </p:txEl>
                                          </p:spTgt>
                                        </p:tgtEl>
                                        <p:attrNameLst>
                                          <p:attrName>style.visibility</p:attrName>
                                        </p:attrNameLst>
                                      </p:cBhvr>
                                      <p:to>
                                        <p:strVal val="visible"/>
                                      </p:to>
                                    </p:set>
                                    <p:animEffect transition="in" filter="fade">
                                      <p:cBhvr>
                                        <p:cTn id="12" dur="500"/>
                                        <p:tgtEl>
                                          <p:spTgt spid="1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821">
                                            <p:txEl>
                                              <p:pRg st="0" end="0"/>
                                            </p:txEl>
                                          </p:spTgt>
                                        </p:tgtEl>
                                        <p:attrNameLst>
                                          <p:attrName>style.visibility</p:attrName>
                                        </p:attrNameLst>
                                      </p:cBhvr>
                                      <p:to>
                                        <p:strVal val="visible"/>
                                      </p:to>
                                    </p:set>
                                    <p:animEffect transition="in" filter="fade">
                                      <p:cBhvr>
                                        <p:cTn id="17" dur="500"/>
                                        <p:tgtEl>
                                          <p:spTgt spid="3482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821">
                                            <p:txEl>
                                              <p:pRg st="2" end="2"/>
                                            </p:txEl>
                                          </p:spTgt>
                                        </p:tgtEl>
                                        <p:attrNameLst>
                                          <p:attrName>style.visibility</p:attrName>
                                        </p:attrNameLst>
                                      </p:cBhvr>
                                      <p:to>
                                        <p:strVal val="visible"/>
                                      </p:to>
                                    </p:set>
                                    <p:animEffect transition="in" filter="fade">
                                      <p:cBhvr>
                                        <p:cTn id="22" dur="500"/>
                                        <p:tgtEl>
                                          <p:spTgt spid="3482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4"/>
          <p:cNvSpPr txBox="1">
            <a:spLocks/>
          </p:cNvSpPr>
          <p:nvPr/>
        </p:nvSpPr>
        <p:spPr bwMode="auto">
          <a:xfrm>
            <a:off x="796925" y="355600"/>
            <a:ext cx="8361363"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3800">
                <a:latin typeface="Franklin Gothic Medium" panose="020B0603020102020204" pitchFamily="34" charset="0"/>
              </a:rPr>
              <a:t>Backward Build-up Example - Closing</a:t>
            </a:r>
          </a:p>
        </p:txBody>
      </p:sp>
      <p:sp>
        <p:nvSpPr>
          <p:cNvPr id="36867"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EBBFE47-7AD3-49AC-B474-EBE3E06A8B63}" type="slidenum">
              <a:rPr lang="en-US" altLang="en-US" sz="1000" smtClean="0">
                <a:solidFill>
                  <a:schemeClr val="bg1"/>
                </a:solidFill>
                <a:latin typeface="Calibri" panose="020F0502020204030204" pitchFamily="34" charset="0"/>
              </a:rPr>
              <a:pPr fontAlgn="base">
                <a:spcBef>
                  <a:spcPct val="0"/>
                </a:spcBef>
                <a:spcAft>
                  <a:spcPct val="0"/>
                </a:spcAft>
                <a:buFontTx/>
                <a:buNone/>
              </a:pPr>
              <a:t>13</a:t>
            </a:fld>
            <a:endParaRPr lang="en-US" altLang="en-US" sz="1000">
              <a:solidFill>
                <a:schemeClr val="bg1"/>
              </a:solidFill>
              <a:latin typeface="Calibri" panose="020F0502020204030204" pitchFamily="34" charset="0"/>
            </a:endParaRPr>
          </a:p>
        </p:txBody>
      </p:sp>
      <p:sp>
        <p:nvSpPr>
          <p:cNvPr id="36868" name="Content Placeholder 5"/>
          <p:cNvSpPr>
            <a:spLocks noGrp="1"/>
          </p:cNvSpPr>
          <p:nvPr>
            <p:ph idx="1"/>
          </p:nvPr>
        </p:nvSpPr>
        <p:spPr>
          <a:xfrm>
            <a:off x="782638" y="1550988"/>
            <a:ext cx="4546600" cy="4489450"/>
          </a:xfrm>
        </p:spPr>
        <p:txBody>
          <a:bodyPr/>
          <a:lstStyle/>
          <a:p>
            <a:pPr marL="381000" indent="-381000" eaLnBrk="1" hangingPunct="1">
              <a:lnSpc>
                <a:spcPct val="80000"/>
              </a:lnSpc>
              <a:buFont typeface="Wingdings" panose="05000000000000000000" pitchFamily="2" charset="2"/>
              <a:buAutoNum type="arabicPeriod"/>
            </a:pPr>
            <a:r>
              <a:rPr lang="en-US" altLang="en-US" sz="2000" dirty="0">
                <a:latin typeface="Franklin Gothic Book" panose="020B0503020102020204" pitchFamily="34" charset="0"/>
                <a:cs typeface="Arial" panose="020B0604020202020204" pitchFamily="34" charset="0"/>
              </a:rPr>
              <a:t>“Okay, we’ve just covered the Economic Level Decision Maker --- the person responsible for the decision to spend dollars or invest capital.  This person is usually not accessible and may be one individual or a group (committee, board, etc.)”  </a:t>
            </a:r>
          </a:p>
          <a:p>
            <a:pPr marL="381000" indent="-381000" eaLnBrk="1" hangingPunct="1">
              <a:lnSpc>
                <a:spcPct val="80000"/>
              </a:lnSpc>
              <a:buFont typeface="Wingdings" panose="05000000000000000000" pitchFamily="2" charset="2"/>
              <a:buAutoNum type="arabicPeriod"/>
            </a:pPr>
            <a:endParaRPr lang="en-US" altLang="en-US" sz="2000" dirty="0">
              <a:latin typeface="Franklin Gothic Book" panose="020B0503020102020204" pitchFamily="34" charset="0"/>
              <a:cs typeface="Arial" panose="020B0604020202020204" pitchFamily="34" charset="0"/>
            </a:endParaRPr>
          </a:p>
          <a:p>
            <a:pPr marL="381000" indent="-381000" eaLnBrk="1" hangingPunct="1">
              <a:lnSpc>
                <a:spcPct val="80000"/>
              </a:lnSpc>
              <a:buFont typeface="Wingdings" panose="05000000000000000000" pitchFamily="2" charset="2"/>
              <a:buAutoNum type="arabicPeriod" startAt="2"/>
            </a:pPr>
            <a:r>
              <a:rPr lang="en-US" altLang="en-US" sz="2000" dirty="0">
                <a:latin typeface="Franklin Gothic Book" panose="020B0503020102020204" pitchFamily="34" charset="0"/>
                <a:cs typeface="Arial" panose="020B0604020202020204" pitchFamily="34" charset="0"/>
              </a:rPr>
              <a:t>“So, we started by discussing the Gatekeeper Level, the door opener.  We moved to the User Level, the input person.  Then, we talked about the Influencer Level, the person experienced in the selling situation.  And, finally, the Economic Level Decision Maker, or the actual buyer.”</a:t>
            </a:r>
          </a:p>
        </p:txBody>
      </p:sp>
      <p:grpSp>
        <p:nvGrpSpPr>
          <p:cNvPr id="36869" name="Group 69"/>
          <p:cNvGrpSpPr>
            <a:grpSpLocks/>
          </p:cNvGrpSpPr>
          <p:nvPr/>
        </p:nvGrpSpPr>
        <p:grpSpPr bwMode="auto">
          <a:xfrm>
            <a:off x="5329238" y="2039938"/>
            <a:ext cx="3543300" cy="3570287"/>
            <a:chOff x="5328563" y="2039899"/>
            <a:chExt cx="3543381" cy="3569913"/>
          </a:xfrm>
        </p:grpSpPr>
        <p:pic>
          <p:nvPicPr>
            <p:cNvPr id="71" name="Picture 70"/>
            <p:cNvPicPr>
              <a:picLocks noChangeAspect="1"/>
            </p:cNvPicPr>
            <p:nvPr/>
          </p:nvPicPr>
          <p:blipFill>
            <a:blip r:embed="rId3"/>
            <a:stretch>
              <a:fillRect/>
            </a:stretch>
          </p:blipFill>
          <p:spPr>
            <a:xfrm>
              <a:off x="5561930" y="2497051"/>
              <a:ext cx="3159197" cy="3112761"/>
            </a:xfrm>
            <a:prstGeom prst="rect">
              <a:avLst/>
            </a:prstGeom>
            <a:effectLst>
              <a:outerShdw blurRad="50800" dist="38100" dir="2700000" algn="tl" rotWithShape="0">
                <a:prstClr val="black">
                  <a:alpha val="30000"/>
                </a:prstClr>
              </a:outerShdw>
            </a:effectLst>
          </p:spPr>
        </p:pic>
        <p:sp>
          <p:nvSpPr>
            <p:cNvPr id="72" name="Text Box 7"/>
            <p:cNvSpPr txBox="1">
              <a:spLocks noChangeArrowheads="1"/>
            </p:cNvSpPr>
            <p:nvPr/>
          </p:nvSpPr>
          <p:spPr bwMode="auto">
            <a:xfrm>
              <a:off x="5328563" y="2039899"/>
              <a:ext cx="35433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buFont typeface="Arial" panose="020B0604020202020204" pitchFamily="34" charset="0"/>
                <a:buNone/>
                <a:defRPr/>
              </a:pPr>
              <a:r>
                <a:rPr lang="en-US" sz="2000" kern="10" dirty="0">
                  <a:ln w="9525">
                    <a:solidFill>
                      <a:schemeClr val="tx2"/>
                    </a:solidFill>
                    <a:round/>
                    <a:headEnd/>
                    <a:tailEnd/>
                  </a:ln>
                  <a:solidFill>
                    <a:schemeClr val="tx2"/>
                  </a:solidFill>
                  <a:latin typeface="Franklin Gothic Book" panose="020B0503020102020204" pitchFamily="34" charset="0"/>
                </a:rPr>
                <a:t>Four Levels of Decision Makers</a:t>
              </a:r>
            </a:p>
          </p:txBody>
        </p:sp>
        <p:sp>
          <p:nvSpPr>
            <p:cNvPr id="73" name="Text Box 7"/>
            <p:cNvSpPr txBox="1">
              <a:spLocks noChangeArrowheads="1"/>
            </p:cNvSpPr>
            <p:nvPr/>
          </p:nvSpPr>
          <p:spPr bwMode="auto">
            <a:xfrm>
              <a:off x="6447790" y="2494403"/>
              <a:ext cx="15471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buFont typeface="Arial" panose="020B0604020202020204" pitchFamily="34" charset="0"/>
                <a:buNone/>
                <a:defRPr/>
              </a:pPr>
              <a:r>
                <a:rPr lang="en-US" sz="1800" kern="10" dirty="0">
                  <a:ln w="9525">
                    <a:solidFill>
                      <a:schemeClr val="tx2"/>
                    </a:solidFill>
                    <a:round/>
                    <a:headEnd/>
                    <a:tailEnd/>
                  </a:ln>
                  <a:solidFill>
                    <a:schemeClr val="tx2"/>
                  </a:solidFill>
                  <a:latin typeface="Franklin Gothic Book" panose="020B0503020102020204" pitchFamily="34" charset="0"/>
                </a:rPr>
                <a:t>User Level</a:t>
              </a:r>
            </a:p>
          </p:txBody>
        </p:sp>
        <p:sp>
          <p:nvSpPr>
            <p:cNvPr id="74" name="Text Box 7"/>
            <p:cNvSpPr txBox="1">
              <a:spLocks noChangeArrowheads="1"/>
            </p:cNvSpPr>
            <p:nvPr/>
          </p:nvSpPr>
          <p:spPr bwMode="auto">
            <a:xfrm>
              <a:off x="6439972" y="3437537"/>
              <a:ext cx="15471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buFont typeface="Arial" panose="020B0604020202020204" pitchFamily="34" charset="0"/>
                <a:buNone/>
                <a:defRPr/>
              </a:pPr>
              <a:r>
                <a:rPr lang="en-US" sz="1800" kern="10" dirty="0">
                  <a:ln w="9525">
                    <a:solidFill>
                      <a:schemeClr val="tx2"/>
                    </a:solidFill>
                    <a:round/>
                    <a:headEnd/>
                    <a:tailEnd/>
                  </a:ln>
                  <a:solidFill>
                    <a:schemeClr val="tx2"/>
                  </a:solidFill>
                  <a:latin typeface="Franklin Gothic Book" panose="020B0503020102020204" pitchFamily="34" charset="0"/>
                </a:rPr>
                <a:t>Economic Level</a:t>
              </a:r>
            </a:p>
          </p:txBody>
        </p:sp>
        <p:sp>
          <p:nvSpPr>
            <p:cNvPr id="75" name="Text Box 7"/>
            <p:cNvSpPr txBox="1">
              <a:spLocks noChangeArrowheads="1"/>
            </p:cNvSpPr>
            <p:nvPr/>
          </p:nvSpPr>
          <p:spPr bwMode="auto">
            <a:xfrm>
              <a:off x="5853164" y="4909750"/>
              <a:ext cx="25880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buFont typeface="Arial" panose="020B0604020202020204" pitchFamily="34" charset="0"/>
                <a:buNone/>
                <a:defRPr/>
              </a:pPr>
              <a:r>
                <a:rPr lang="en-US" sz="1800" kern="10" dirty="0">
                  <a:ln w="9525">
                    <a:solidFill>
                      <a:schemeClr val="tx2"/>
                    </a:solidFill>
                    <a:round/>
                    <a:headEnd/>
                    <a:tailEnd/>
                  </a:ln>
                  <a:solidFill>
                    <a:schemeClr val="tx2"/>
                  </a:solidFill>
                  <a:latin typeface="Franklin Gothic Book" panose="020B0503020102020204" pitchFamily="34" charset="0"/>
                </a:rPr>
                <a:t>Influencer Level</a:t>
              </a:r>
            </a:p>
          </p:txBody>
        </p:sp>
        <p:sp>
          <p:nvSpPr>
            <p:cNvPr id="76" name="Text Box 7"/>
            <p:cNvSpPr txBox="1">
              <a:spLocks noChangeArrowheads="1"/>
            </p:cNvSpPr>
            <p:nvPr/>
          </p:nvSpPr>
          <p:spPr bwMode="auto">
            <a:xfrm>
              <a:off x="5891264" y="5205790"/>
              <a:ext cx="25880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buFont typeface="Arial" panose="020B0604020202020204" pitchFamily="34" charset="0"/>
                <a:buNone/>
                <a:defRPr/>
              </a:pPr>
              <a:r>
                <a:rPr lang="en-US" sz="1800" kern="10" dirty="0">
                  <a:ln w="9525">
                    <a:solidFill>
                      <a:schemeClr val="tx2"/>
                    </a:solidFill>
                    <a:round/>
                    <a:headEnd/>
                    <a:tailEnd/>
                  </a:ln>
                  <a:solidFill>
                    <a:schemeClr val="tx2"/>
                  </a:solidFill>
                  <a:latin typeface="Franklin Gothic Book" panose="020B0503020102020204" pitchFamily="34" charset="0"/>
                </a:rPr>
                <a:t>Gatekeeper Level</a:t>
              </a:r>
            </a:p>
          </p:txBody>
        </p:sp>
      </p:grpSp>
      <p:sp>
        <p:nvSpPr>
          <p:cNvPr id="12" name="TextBox 11"/>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109</a:t>
            </a:r>
          </a:p>
        </p:txBody>
      </p:sp>
      <p:sp>
        <p:nvSpPr>
          <p:cNvPr id="13" name="TextBox 5"/>
          <p:cNvSpPr txBox="1"/>
          <p:nvPr/>
        </p:nvSpPr>
        <p:spPr>
          <a:xfrm>
            <a:off x="8780795" y="3760921"/>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68">
                                            <p:txEl>
                                              <p:pRg st="0" end="0"/>
                                            </p:txEl>
                                          </p:spTgt>
                                        </p:tgtEl>
                                        <p:attrNameLst>
                                          <p:attrName>style.visibility</p:attrName>
                                        </p:attrNameLst>
                                      </p:cBhvr>
                                      <p:to>
                                        <p:strVal val="visible"/>
                                      </p:to>
                                    </p:set>
                                    <p:animEffect transition="in" filter="fade">
                                      <p:cBhvr>
                                        <p:cTn id="7" dur="500"/>
                                        <p:tgtEl>
                                          <p:spTgt spid="368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868">
                                            <p:txEl>
                                              <p:pRg st="2" end="2"/>
                                            </p:txEl>
                                          </p:spTgt>
                                        </p:tgtEl>
                                        <p:attrNameLst>
                                          <p:attrName>style.visibility</p:attrName>
                                        </p:attrNameLst>
                                      </p:cBhvr>
                                      <p:to>
                                        <p:strVal val="visible"/>
                                      </p:to>
                                    </p:set>
                                    <p:animEffect transition="in" filter="fade">
                                      <p:cBhvr>
                                        <p:cTn id="12" dur="500"/>
                                        <p:tgtEl>
                                          <p:spTgt spid="3686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4"/>
          <p:cNvSpPr>
            <a:spLocks noGrp="1"/>
          </p:cNvSpPr>
          <p:nvPr>
            <p:ph type="title"/>
          </p:nvPr>
        </p:nvSpPr>
        <p:spPr>
          <a:xfrm>
            <a:off x="796925" y="425450"/>
            <a:ext cx="8361363" cy="858838"/>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Course Action Planning</a:t>
            </a:r>
          </a:p>
        </p:txBody>
      </p:sp>
      <p:sp>
        <p:nvSpPr>
          <p:cNvPr id="6" name="Content Placeholder 5"/>
          <p:cNvSpPr>
            <a:spLocks noGrp="1"/>
          </p:cNvSpPr>
          <p:nvPr>
            <p:ph idx="1"/>
          </p:nvPr>
        </p:nvSpPr>
        <p:spPr>
          <a:xfrm>
            <a:off x="796925" y="1503363"/>
            <a:ext cx="8047038" cy="4451350"/>
          </a:xfrm>
        </p:spPr>
        <p:txBody>
          <a:bodyPr rtlCol="0">
            <a:noAutofit/>
          </a:bodyPr>
          <a:lstStyle/>
          <a:p>
            <a:pPr marL="0" indent="0" eaLnBrk="1" fontAlgn="auto" hangingPunct="1">
              <a:lnSpc>
                <a:spcPct val="90000"/>
              </a:lnSpc>
              <a:spcAft>
                <a:spcPts val="0"/>
              </a:spcAft>
              <a:buNone/>
              <a:defRPr/>
            </a:pPr>
            <a:r>
              <a:rPr lang="en-US" altLang="en-US" sz="2600" dirty="0"/>
              <a:t>To maximize the effectiveness of “Action Planning:”</a:t>
            </a:r>
          </a:p>
          <a:p>
            <a:pPr marL="0" indent="0" eaLnBrk="1" fontAlgn="auto" hangingPunct="1">
              <a:lnSpc>
                <a:spcPct val="90000"/>
              </a:lnSpc>
              <a:spcAft>
                <a:spcPts val="0"/>
              </a:spcAft>
              <a:buFont typeface="Arial"/>
              <a:buNone/>
              <a:defRPr/>
            </a:pPr>
            <a:endParaRPr lang="en-US" altLang="en-US" sz="2600" dirty="0"/>
          </a:p>
          <a:p>
            <a:pPr eaLnBrk="1" fontAlgn="auto" hangingPunct="1">
              <a:lnSpc>
                <a:spcPct val="90000"/>
              </a:lnSpc>
              <a:spcAft>
                <a:spcPts val="0"/>
              </a:spcAft>
              <a:buFont typeface="Wingdings" panose="05000000000000000000" pitchFamily="2" charset="2"/>
              <a:buChar char="§"/>
              <a:defRPr/>
            </a:pPr>
            <a:r>
              <a:rPr lang="en-US" altLang="en-US" sz="2600" dirty="0"/>
              <a:t>A specific skill the trainee identifies as having particular meaning or relevance</a:t>
            </a:r>
          </a:p>
          <a:p>
            <a:pPr marL="0" indent="0" eaLnBrk="1" fontAlgn="auto" hangingPunct="1">
              <a:lnSpc>
                <a:spcPct val="90000"/>
              </a:lnSpc>
              <a:spcAft>
                <a:spcPts val="0"/>
              </a:spcAft>
              <a:buFont typeface="Arial"/>
              <a:buNone/>
              <a:defRPr/>
            </a:pPr>
            <a:endParaRPr lang="en-US" altLang="en-US" sz="2600" dirty="0"/>
          </a:p>
          <a:p>
            <a:pPr eaLnBrk="1" fontAlgn="auto" hangingPunct="1">
              <a:lnSpc>
                <a:spcPct val="90000"/>
              </a:lnSpc>
              <a:spcAft>
                <a:spcPts val="0"/>
              </a:spcAft>
              <a:buFont typeface="Wingdings" panose="05000000000000000000" pitchFamily="2" charset="2"/>
              <a:buChar char="§"/>
              <a:defRPr/>
            </a:pPr>
            <a:r>
              <a:rPr lang="en-US" altLang="en-US" sz="2600" dirty="0"/>
              <a:t>Should include a statement of commitment </a:t>
            </a:r>
          </a:p>
          <a:p>
            <a:pPr eaLnBrk="1" fontAlgn="auto" hangingPunct="1">
              <a:lnSpc>
                <a:spcPct val="90000"/>
              </a:lnSpc>
              <a:spcAft>
                <a:spcPts val="0"/>
              </a:spcAft>
              <a:buFont typeface="Wingdings" panose="05000000000000000000" pitchFamily="2" charset="2"/>
              <a:buChar char="§"/>
              <a:defRPr/>
            </a:pPr>
            <a:endParaRPr lang="en-US" altLang="en-US" sz="2600" dirty="0"/>
          </a:p>
          <a:p>
            <a:pPr eaLnBrk="1" fontAlgn="auto" hangingPunct="1">
              <a:lnSpc>
                <a:spcPct val="90000"/>
              </a:lnSpc>
              <a:spcAft>
                <a:spcPts val="0"/>
              </a:spcAft>
              <a:buFont typeface="Wingdings" panose="05000000000000000000" pitchFamily="2" charset="2"/>
              <a:buChar char="§"/>
              <a:defRPr/>
            </a:pPr>
            <a:r>
              <a:rPr lang="en-US" altLang="en-US" sz="2600" dirty="0"/>
              <a:t>Should include a specific date</a:t>
            </a:r>
          </a:p>
          <a:p>
            <a:pPr eaLnBrk="1" fontAlgn="auto" hangingPunct="1">
              <a:lnSpc>
                <a:spcPct val="90000"/>
              </a:lnSpc>
              <a:spcAft>
                <a:spcPts val="0"/>
              </a:spcAft>
              <a:buFont typeface="Wingdings" panose="05000000000000000000" pitchFamily="2" charset="2"/>
              <a:buChar char="§"/>
              <a:defRPr/>
            </a:pPr>
            <a:endParaRPr lang="en-US" altLang="en-US" sz="2600" dirty="0"/>
          </a:p>
          <a:p>
            <a:pPr eaLnBrk="1" fontAlgn="auto" hangingPunct="1">
              <a:lnSpc>
                <a:spcPct val="90000"/>
              </a:lnSpc>
              <a:spcAft>
                <a:spcPts val="0"/>
              </a:spcAft>
              <a:buFont typeface="Wingdings" panose="05000000000000000000" pitchFamily="2" charset="2"/>
              <a:buChar char="§"/>
              <a:defRPr/>
            </a:pPr>
            <a:r>
              <a:rPr lang="en-US" altLang="en-US" sz="2600" dirty="0"/>
              <a:t>Should be signed-off-on </a:t>
            </a:r>
          </a:p>
          <a:p>
            <a:pPr eaLnBrk="1" fontAlgn="auto" hangingPunct="1">
              <a:lnSpc>
                <a:spcPct val="90000"/>
              </a:lnSpc>
              <a:spcAft>
                <a:spcPts val="0"/>
              </a:spcAft>
              <a:buFont typeface="Wingdings" panose="05000000000000000000" pitchFamily="2" charset="2"/>
              <a:buChar char="§"/>
              <a:defRPr/>
            </a:pPr>
            <a:endParaRPr lang="en-US" altLang="en-US" sz="2600" dirty="0"/>
          </a:p>
        </p:txBody>
      </p:sp>
      <p:sp>
        <p:nvSpPr>
          <p:cNvPr id="38916"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89197CC-2C9A-4B35-BFDA-766B0229D40E}" type="slidenum">
              <a:rPr lang="en-US" altLang="en-US" sz="1000" smtClean="0">
                <a:solidFill>
                  <a:schemeClr val="bg1"/>
                </a:solidFill>
                <a:latin typeface="Calibri" panose="020F0502020204030204" pitchFamily="34" charset="0"/>
              </a:rPr>
              <a:pPr fontAlgn="base">
                <a:spcBef>
                  <a:spcPct val="0"/>
                </a:spcBef>
                <a:spcAft>
                  <a:spcPct val="0"/>
                </a:spcAft>
                <a:buFontTx/>
                <a:buNone/>
              </a:pPr>
              <a:t>14</a:t>
            </a:fld>
            <a:endParaRPr lang="en-US" altLang="en-US" sz="1000">
              <a:solidFill>
                <a:schemeClr val="bg1"/>
              </a:solidFill>
              <a:latin typeface="Calibri" panose="020F0502020204030204" pitchFamily="34" charset="0"/>
            </a:endParaRPr>
          </a:p>
        </p:txBody>
      </p:sp>
      <p:grpSp>
        <p:nvGrpSpPr>
          <p:cNvPr id="8" name="Group 7"/>
          <p:cNvGrpSpPr/>
          <p:nvPr/>
        </p:nvGrpSpPr>
        <p:grpSpPr>
          <a:xfrm>
            <a:off x="6376590" y="3955583"/>
            <a:ext cx="1829354" cy="2257402"/>
            <a:chOff x="6502718" y="4002881"/>
            <a:chExt cx="1829354" cy="2257402"/>
          </a:xfrm>
          <a:effectLst>
            <a:outerShdw blurRad="50800" dist="38100" dir="2700000" algn="tl" rotWithShape="0">
              <a:prstClr val="black">
                <a:alpha val="30000"/>
              </a:prstClr>
            </a:outerShdw>
          </a:effectLst>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8569" y="4157566"/>
              <a:ext cx="1597653" cy="2102717"/>
            </a:xfrm>
            <a:prstGeom prst="rect">
              <a:avLst/>
            </a:prstGeom>
          </p:spPr>
        </p:pic>
        <p:sp>
          <p:nvSpPr>
            <p:cNvPr id="10" name="Title 1"/>
            <p:cNvSpPr txBox="1">
              <a:spLocks/>
            </p:cNvSpPr>
            <p:nvPr/>
          </p:nvSpPr>
          <p:spPr>
            <a:xfrm>
              <a:off x="6502718" y="4002881"/>
              <a:ext cx="1829354" cy="397669"/>
            </a:xfrm>
            <a:prstGeom prst="rect">
              <a:avLst/>
            </a:prstGeom>
          </p:spPr>
          <p:txBody>
            <a:bodyPr anchor="ctr"/>
            <a:lstStyle/>
            <a:p>
              <a:pPr algn="ctr" eaLnBrk="1" fontAlgn="auto" hangingPunct="1">
                <a:lnSpc>
                  <a:spcPts val="6060"/>
                </a:lnSpc>
                <a:spcAft>
                  <a:spcPts val="0"/>
                </a:spcAft>
                <a:defRPr/>
              </a:pPr>
              <a:r>
                <a:rPr lang="en-US" altLang="en-US" dirty="0">
                  <a:solidFill>
                    <a:schemeClr val="bg1"/>
                  </a:solidFill>
                  <a:latin typeface="Franklin Gothic Medium" panose="020B0603020102020204" pitchFamily="34" charset="0"/>
                </a:rPr>
                <a:t>Action Plan</a:t>
              </a:r>
              <a:endParaRPr lang="en-US" cap="all" dirty="0">
                <a:solidFill>
                  <a:schemeClr val="bg1"/>
                </a:solidFill>
                <a:latin typeface="Franklin Gothic Medium" panose="020B0603020102020204" pitchFamily="34" charset="0"/>
                <a:ea typeface="+mj-ea"/>
                <a:cs typeface="Franklin Gothic Medium"/>
              </a:endParaRPr>
            </a:p>
          </p:txBody>
        </p:sp>
      </p:grpSp>
      <p:sp>
        <p:nvSpPr>
          <p:cNvPr id="11" name="TextBox 10"/>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110</a:t>
            </a:r>
          </a:p>
        </p:txBody>
      </p:sp>
      <p:sp>
        <p:nvSpPr>
          <p:cNvPr id="12" name="TextBox 5"/>
          <p:cNvSpPr txBox="1"/>
          <p:nvPr/>
        </p:nvSpPr>
        <p:spPr>
          <a:xfrm>
            <a:off x="8732969" y="5161626"/>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fade">
                                      <p:cBhvr>
                                        <p:cTn id="2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a:xfrm>
            <a:off x="825500" y="425450"/>
            <a:ext cx="8361363" cy="858838"/>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Sample Course Action Plan</a:t>
            </a:r>
          </a:p>
        </p:txBody>
      </p:sp>
      <p:sp>
        <p:nvSpPr>
          <p:cNvPr id="40963"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CD4E473-A005-41BF-A766-0B80C1B4A495}" type="slidenum">
              <a:rPr lang="en-US" altLang="en-US" sz="1000" smtClean="0">
                <a:solidFill>
                  <a:schemeClr val="bg1"/>
                </a:solidFill>
                <a:latin typeface="Calibri" panose="020F0502020204030204" pitchFamily="34" charset="0"/>
              </a:rPr>
              <a:pPr fontAlgn="base">
                <a:spcBef>
                  <a:spcPct val="0"/>
                </a:spcBef>
                <a:spcAft>
                  <a:spcPct val="0"/>
                </a:spcAft>
                <a:buFontTx/>
                <a:buNone/>
              </a:pPr>
              <a:t>15</a:t>
            </a:fld>
            <a:endParaRPr lang="en-US" altLang="en-US" sz="1000">
              <a:solidFill>
                <a:schemeClr val="bg1"/>
              </a:solidFill>
              <a:latin typeface="Calibri" panose="020F0502020204030204" pitchFamily="34" charset="0"/>
            </a:endParaRPr>
          </a:p>
        </p:txBody>
      </p:sp>
      <p:sp>
        <p:nvSpPr>
          <p:cNvPr id="19" name="Text Box 5"/>
          <p:cNvSpPr txBox="1">
            <a:spLocks noChangeArrowheads="1"/>
          </p:cNvSpPr>
          <p:nvPr/>
        </p:nvSpPr>
        <p:spPr bwMode="auto">
          <a:xfrm>
            <a:off x="950913" y="1535113"/>
            <a:ext cx="7696200" cy="554037"/>
          </a:xfrm>
          <a:prstGeom prst="rect">
            <a:avLst/>
          </a:prstGeom>
          <a:solidFill>
            <a:schemeClr val="bg2"/>
          </a:solidFill>
          <a:ln w="9525" algn="ctr">
            <a:solidFill>
              <a:schemeClr val="accent3"/>
            </a:solidFill>
            <a:miter lim="800000"/>
            <a:headEnd/>
            <a:tailEnd/>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fontAlgn="auto" hangingPunct="1">
              <a:spcBef>
                <a:spcPct val="50000"/>
              </a:spcBef>
              <a:spcAft>
                <a:spcPts val="0"/>
              </a:spcAft>
              <a:defRPr/>
            </a:pPr>
            <a:r>
              <a:rPr lang="en-US" altLang="en-US" sz="3000" b="0" dirty="0">
                <a:latin typeface="Franklin Gothic Book" panose="020B0503020102020204" pitchFamily="34" charset="0"/>
              </a:rPr>
              <a:t>Area</a:t>
            </a:r>
          </a:p>
        </p:txBody>
      </p:sp>
      <p:sp>
        <p:nvSpPr>
          <p:cNvPr id="20" name="Text Box 6"/>
          <p:cNvSpPr txBox="1">
            <a:spLocks noChangeArrowheads="1"/>
          </p:cNvSpPr>
          <p:nvPr/>
        </p:nvSpPr>
        <p:spPr bwMode="auto">
          <a:xfrm>
            <a:off x="950913" y="2220913"/>
            <a:ext cx="7696200" cy="554037"/>
          </a:xfrm>
          <a:prstGeom prst="rect">
            <a:avLst/>
          </a:prstGeom>
          <a:solidFill>
            <a:schemeClr val="bg2"/>
          </a:solidFill>
          <a:ln w="9525" algn="ctr">
            <a:solidFill>
              <a:schemeClr val="accent3"/>
            </a:solidFill>
            <a:miter lim="800000"/>
            <a:headEnd/>
            <a:tailEnd/>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fontAlgn="auto" hangingPunct="1">
              <a:spcBef>
                <a:spcPct val="50000"/>
              </a:spcBef>
              <a:spcAft>
                <a:spcPts val="0"/>
              </a:spcAft>
              <a:defRPr/>
            </a:pPr>
            <a:r>
              <a:rPr lang="en-US" altLang="en-US" sz="3000" b="0" dirty="0">
                <a:latin typeface="Franklin Gothic Book" panose="020B0503020102020204" pitchFamily="34" charset="0"/>
              </a:rPr>
              <a:t>Purpose</a:t>
            </a:r>
          </a:p>
        </p:txBody>
      </p:sp>
      <p:sp>
        <p:nvSpPr>
          <p:cNvPr id="21" name="Text Box 7"/>
          <p:cNvSpPr txBox="1">
            <a:spLocks noChangeArrowheads="1"/>
          </p:cNvSpPr>
          <p:nvPr/>
        </p:nvSpPr>
        <p:spPr bwMode="auto">
          <a:xfrm>
            <a:off x="950913" y="2906713"/>
            <a:ext cx="7696200" cy="554037"/>
          </a:xfrm>
          <a:prstGeom prst="rect">
            <a:avLst/>
          </a:prstGeom>
          <a:solidFill>
            <a:schemeClr val="bg2"/>
          </a:solidFill>
          <a:ln w="9525" algn="ctr">
            <a:solidFill>
              <a:schemeClr val="accent3"/>
            </a:solidFill>
            <a:miter lim="800000"/>
            <a:headEnd/>
            <a:tailEnd/>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fontAlgn="auto" hangingPunct="1">
              <a:spcBef>
                <a:spcPct val="50000"/>
              </a:spcBef>
              <a:spcAft>
                <a:spcPts val="0"/>
              </a:spcAft>
              <a:defRPr/>
            </a:pPr>
            <a:r>
              <a:rPr lang="en-US" altLang="en-US" sz="3000" b="0" dirty="0">
                <a:latin typeface="Franklin Gothic Book" panose="020B0503020102020204" pitchFamily="34" charset="0"/>
              </a:rPr>
              <a:t>Objectives</a:t>
            </a:r>
          </a:p>
        </p:txBody>
      </p:sp>
      <p:sp>
        <p:nvSpPr>
          <p:cNvPr id="22" name="Text Box 8"/>
          <p:cNvSpPr txBox="1">
            <a:spLocks noChangeArrowheads="1"/>
          </p:cNvSpPr>
          <p:nvPr/>
        </p:nvSpPr>
        <p:spPr bwMode="auto">
          <a:xfrm>
            <a:off x="950913" y="3592513"/>
            <a:ext cx="4038600" cy="554037"/>
          </a:xfrm>
          <a:prstGeom prst="rect">
            <a:avLst/>
          </a:prstGeom>
          <a:solidFill>
            <a:schemeClr val="bg2"/>
          </a:solidFill>
          <a:ln w="9525" algn="ctr">
            <a:solidFill>
              <a:schemeClr val="accent3"/>
            </a:solidFill>
            <a:miter lim="800000"/>
            <a:headEnd/>
            <a:tailEnd/>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fontAlgn="auto" hangingPunct="1">
              <a:spcBef>
                <a:spcPct val="50000"/>
              </a:spcBef>
              <a:spcAft>
                <a:spcPts val="0"/>
              </a:spcAft>
              <a:defRPr/>
            </a:pPr>
            <a:r>
              <a:rPr lang="en-US" altLang="en-US" sz="3000" b="0">
                <a:latin typeface="Franklin Gothic Book" panose="020B0503020102020204" pitchFamily="34" charset="0"/>
              </a:rPr>
              <a:t>Critical Success Factors</a:t>
            </a:r>
          </a:p>
        </p:txBody>
      </p:sp>
      <p:sp>
        <p:nvSpPr>
          <p:cNvPr id="23" name="Text Box 9"/>
          <p:cNvSpPr txBox="1">
            <a:spLocks noChangeArrowheads="1"/>
          </p:cNvSpPr>
          <p:nvPr/>
        </p:nvSpPr>
        <p:spPr bwMode="auto">
          <a:xfrm>
            <a:off x="5218113" y="3592513"/>
            <a:ext cx="3429000" cy="554037"/>
          </a:xfrm>
          <a:prstGeom prst="rect">
            <a:avLst/>
          </a:prstGeom>
          <a:solidFill>
            <a:schemeClr val="bg2"/>
          </a:solidFill>
          <a:ln w="9525" algn="ctr">
            <a:solidFill>
              <a:schemeClr val="accent3"/>
            </a:solidFill>
            <a:miter lim="800000"/>
            <a:headEnd/>
            <a:tailEnd/>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fontAlgn="auto" hangingPunct="1">
              <a:spcBef>
                <a:spcPct val="50000"/>
              </a:spcBef>
              <a:spcAft>
                <a:spcPts val="0"/>
              </a:spcAft>
              <a:defRPr/>
            </a:pPr>
            <a:r>
              <a:rPr lang="en-US" altLang="en-US" sz="3000" b="0" dirty="0">
                <a:latin typeface="Franklin Gothic Book" panose="020B0503020102020204" pitchFamily="34" charset="0"/>
              </a:rPr>
              <a:t>Barriers</a:t>
            </a:r>
          </a:p>
        </p:txBody>
      </p:sp>
      <p:sp>
        <p:nvSpPr>
          <p:cNvPr id="24" name="Text Box 10"/>
          <p:cNvSpPr txBox="1">
            <a:spLocks noChangeArrowheads="1"/>
          </p:cNvSpPr>
          <p:nvPr/>
        </p:nvSpPr>
        <p:spPr bwMode="auto">
          <a:xfrm>
            <a:off x="950913" y="4354513"/>
            <a:ext cx="7696200" cy="554037"/>
          </a:xfrm>
          <a:prstGeom prst="rect">
            <a:avLst/>
          </a:prstGeom>
          <a:solidFill>
            <a:schemeClr val="bg2"/>
          </a:solidFill>
          <a:ln w="9525" algn="ctr">
            <a:solidFill>
              <a:schemeClr val="accent3"/>
            </a:solidFill>
            <a:miter lim="800000"/>
            <a:headEnd/>
            <a:tailEnd/>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fontAlgn="auto" hangingPunct="1">
              <a:spcBef>
                <a:spcPct val="50000"/>
              </a:spcBef>
              <a:spcAft>
                <a:spcPts val="0"/>
              </a:spcAft>
              <a:defRPr/>
            </a:pPr>
            <a:r>
              <a:rPr lang="en-US" altLang="en-US" sz="3000" b="0">
                <a:latin typeface="Franklin Gothic Book" panose="020B0503020102020204" pitchFamily="34" charset="0"/>
              </a:rPr>
              <a:t>Resources</a:t>
            </a:r>
          </a:p>
        </p:txBody>
      </p:sp>
      <p:sp>
        <p:nvSpPr>
          <p:cNvPr id="25" name="Text Box 11"/>
          <p:cNvSpPr txBox="1">
            <a:spLocks noChangeArrowheads="1"/>
          </p:cNvSpPr>
          <p:nvPr/>
        </p:nvSpPr>
        <p:spPr bwMode="auto">
          <a:xfrm>
            <a:off x="950913" y="5040313"/>
            <a:ext cx="4038600" cy="554037"/>
          </a:xfrm>
          <a:prstGeom prst="rect">
            <a:avLst/>
          </a:prstGeom>
          <a:solidFill>
            <a:schemeClr val="bg2"/>
          </a:solidFill>
          <a:ln w="9525" algn="ctr">
            <a:solidFill>
              <a:schemeClr val="accent3"/>
            </a:solidFill>
            <a:miter lim="800000"/>
            <a:headEnd/>
            <a:tailEnd/>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fontAlgn="auto" hangingPunct="1">
              <a:spcBef>
                <a:spcPct val="50000"/>
              </a:spcBef>
              <a:spcAft>
                <a:spcPts val="0"/>
              </a:spcAft>
              <a:defRPr/>
            </a:pPr>
            <a:r>
              <a:rPr lang="en-US" altLang="en-US" sz="3000" b="0">
                <a:latin typeface="Franklin Gothic Book" panose="020B0503020102020204" pitchFamily="34" charset="0"/>
              </a:rPr>
              <a:t>Initiatives</a:t>
            </a:r>
          </a:p>
        </p:txBody>
      </p:sp>
      <p:sp>
        <p:nvSpPr>
          <p:cNvPr id="26" name="Text Box 12"/>
          <p:cNvSpPr txBox="1">
            <a:spLocks noChangeArrowheads="1"/>
          </p:cNvSpPr>
          <p:nvPr/>
        </p:nvSpPr>
        <p:spPr bwMode="auto">
          <a:xfrm>
            <a:off x="5218113" y="5040313"/>
            <a:ext cx="3429000" cy="554037"/>
          </a:xfrm>
          <a:prstGeom prst="rect">
            <a:avLst/>
          </a:prstGeom>
          <a:solidFill>
            <a:schemeClr val="bg2"/>
          </a:solidFill>
          <a:ln w="9525" algn="ctr">
            <a:solidFill>
              <a:schemeClr val="accent3"/>
            </a:solidFill>
            <a:miter lim="800000"/>
            <a:headEnd/>
            <a:tailEnd/>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fontAlgn="auto" hangingPunct="1">
              <a:spcBef>
                <a:spcPct val="50000"/>
              </a:spcBef>
              <a:spcAft>
                <a:spcPts val="0"/>
              </a:spcAft>
              <a:defRPr/>
            </a:pPr>
            <a:r>
              <a:rPr lang="en-US" altLang="en-US" sz="3000" b="0">
                <a:latin typeface="Franklin Gothic Book" panose="020B0503020102020204" pitchFamily="34" charset="0"/>
              </a:rPr>
              <a:t>Time</a:t>
            </a:r>
          </a:p>
        </p:txBody>
      </p:sp>
      <p:sp>
        <p:nvSpPr>
          <p:cNvPr id="27" name="Text Box 13"/>
          <p:cNvSpPr txBox="1">
            <a:spLocks noChangeArrowheads="1"/>
          </p:cNvSpPr>
          <p:nvPr/>
        </p:nvSpPr>
        <p:spPr bwMode="auto">
          <a:xfrm>
            <a:off x="950913" y="5802313"/>
            <a:ext cx="7696200" cy="554037"/>
          </a:xfrm>
          <a:prstGeom prst="rect">
            <a:avLst/>
          </a:prstGeom>
          <a:solidFill>
            <a:schemeClr val="bg2"/>
          </a:solidFill>
          <a:ln w="9525" algn="ctr">
            <a:solidFill>
              <a:schemeClr val="accent3"/>
            </a:solidFill>
            <a:miter lim="800000"/>
            <a:headEnd/>
            <a:tailEnd/>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fontAlgn="auto" hangingPunct="1">
              <a:spcBef>
                <a:spcPct val="50000"/>
              </a:spcBef>
              <a:spcAft>
                <a:spcPts val="0"/>
              </a:spcAft>
              <a:defRPr/>
            </a:pPr>
            <a:r>
              <a:rPr lang="en-US" altLang="en-US" sz="3000" b="0">
                <a:latin typeface="Franklin Gothic Book" panose="020B0503020102020204" pitchFamily="34" charset="0"/>
              </a:rPr>
              <a:t>Sign</a:t>
            </a:r>
          </a:p>
        </p:txBody>
      </p:sp>
      <p:sp>
        <p:nvSpPr>
          <p:cNvPr id="13" name="TextBox 12"/>
          <p:cNvSpPr txBox="1"/>
          <p:nvPr/>
        </p:nvSpPr>
        <p:spPr>
          <a:xfrm>
            <a:off x="8143103" y="5948792"/>
            <a:ext cx="856654"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111-112</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4"/>
          <p:cNvSpPr>
            <a:spLocks noGrp="1"/>
          </p:cNvSpPr>
          <p:nvPr>
            <p:ph type="title"/>
          </p:nvPr>
        </p:nvSpPr>
        <p:spPr>
          <a:xfrm>
            <a:off x="779463" y="258763"/>
            <a:ext cx="8362950" cy="1300162"/>
          </a:xfrm>
        </p:spPr>
        <p:txBody>
          <a:bodyPr/>
          <a:lstStyle/>
          <a:p>
            <a:pPr eaLnBrk="1" hangingPunct="1"/>
            <a:r>
              <a:rPr lang="en-US" altLang="en-US" sz="3600">
                <a:latin typeface="Franklin Gothic Medium" panose="020B0603020102020204" pitchFamily="34" charset="0"/>
                <a:cs typeface="Franklin Gothic Medium" panose="020B0603020102020204" pitchFamily="34" charset="0"/>
              </a:rPr>
              <a:t>Sample Simplified Course Action Plan</a:t>
            </a:r>
          </a:p>
        </p:txBody>
      </p:sp>
      <p:sp>
        <p:nvSpPr>
          <p:cNvPr id="43011"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27FF613-CF43-4DEF-9E7E-27A786DCED9F}" type="slidenum">
              <a:rPr lang="en-US" altLang="en-US" sz="1000" smtClean="0">
                <a:solidFill>
                  <a:schemeClr val="bg1"/>
                </a:solidFill>
                <a:latin typeface="Calibri" panose="020F0502020204030204" pitchFamily="34" charset="0"/>
              </a:rPr>
              <a:pPr fontAlgn="base">
                <a:spcBef>
                  <a:spcPct val="0"/>
                </a:spcBef>
                <a:spcAft>
                  <a:spcPct val="0"/>
                </a:spcAft>
                <a:buFontTx/>
                <a:buNone/>
              </a:pPr>
              <a:t>16</a:t>
            </a:fld>
            <a:endParaRPr lang="en-US" altLang="en-US" sz="1000">
              <a:solidFill>
                <a:schemeClr val="bg1"/>
              </a:solidFill>
              <a:latin typeface="Calibri" panose="020F0502020204030204" pitchFamily="34" charset="0"/>
            </a:endParaRPr>
          </a:p>
        </p:txBody>
      </p:sp>
      <p:sp>
        <p:nvSpPr>
          <p:cNvPr id="43012" name="Text Box 7"/>
          <p:cNvSpPr txBox="1">
            <a:spLocks noChangeArrowheads="1"/>
          </p:cNvSpPr>
          <p:nvPr/>
        </p:nvSpPr>
        <p:spPr bwMode="auto">
          <a:xfrm>
            <a:off x="811213" y="2354263"/>
            <a:ext cx="41497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3000" dirty="0">
                <a:solidFill>
                  <a:srgbClr val="104A73"/>
                </a:solidFill>
                <a:latin typeface="Franklin Gothic Medium" panose="020B0603020102020204" pitchFamily="34" charset="0"/>
              </a:rPr>
              <a:t>One thing you will take from the course and apply back on-the-job</a:t>
            </a:r>
          </a:p>
        </p:txBody>
      </p:sp>
      <p:pic>
        <p:nvPicPr>
          <p:cNvPr id="2" name="Picture 1"/>
          <p:cNvPicPr>
            <a:picLocks noChangeAspect="1"/>
          </p:cNvPicPr>
          <p:nvPr/>
        </p:nvPicPr>
        <p:blipFill>
          <a:blip r:embed="rId3"/>
          <a:stretch>
            <a:fillRect/>
          </a:stretch>
        </p:blipFill>
        <p:spPr>
          <a:xfrm>
            <a:off x="4838239" y="2377440"/>
            <a:ext cx="3759156" cy="2505456"/>
          </a:xfrm>
          <a:prstGeom prst="ellipse">
            <a:avLst/>
          </a:prstGeom>
          <a:ln>
            <a:noFill/>
          </a:ln>
          <a:effectLst>
            <a:softEdge rad="112500"/>
          </a:effectLst>
        </p:spPr>
      </p:pic>
      <p:sp>
        <p:nvSpPr>
          <p:cNvPr id="6" name="TextBox 5"/>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113</a:t>
            </a:r>
          </a:p>
        </p:txBody>
      </p:sp>
      <p:sp>
        <p:nvSpPr>
          <p:cNvPr id="7" name="TextBox 5"/>
          <p:cNvSpPr txBox="1"/>
          <p:nvPr/>
        </p:nvSpPr>
        <p:spPr>
          <a:xfrm>
            <a:off x="8754150" y="2209322"/>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fade">
                                      <p:cBhvr>
                                        <p:cTn id="7" dur="500"/>
                                        <p:tgtEl>
                                          <p:spTgt spid="43012"/>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4"/>
          <p:cNvSpPr>
            <a:spLocks noGrp="1"/>
          </p:cNvSpPr>
          <p:nvPr>
            <p:ph type="title"/>
          </p:nvPr>
        </p:nvSpPr>
        <p:spPr>
          <a:xfrm>
            <a:off x="825500" y="361950"/>
            <a:ext cx="8361363" cy="989013"/>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Sample Contract</a:t>
            </a:r>
          </a:p>
        </p:txBody>
      </p:sp>
      <p:sp>
        <p:nvSpPr>
          <p:cNvPr id="45059"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BEFBD8F-460A-4018-8957-234FE770A07D}" type="slidenum">
              <a:rPr lang="en-US" altLang="en-US" sz="1000" smtClean="0">
                <a:solidFill>
                  <a:schemeClr val="bg1"/>
                </a:solidFill>
                <a:latin typeface="Calibri" panose="020F0502020204030204" pitchFamily="34" charset="0"/>
              </a:rPr>
              <a:pPr fontAlgn="base">
                <a:spcBef>
                  <a:spcPct val="0"/>
                </a:spcBef>
                <a:spcAft>
                  <a:spcPct val="0"/>
                </a:spcAft>
                <a:buFontTx/>
                <a:buNone/>
              </a:pPr>
              <a:t>17</a:t>
            </a:fld>
            <a:endParaRPr lang="en-US" altLang="en-US" sz="1000">
              <a:solidFill>
                <a:schemeClr val="bg1"/>
              </a:solidFill>
              <a:latin typeface="Calibri" panose="020F0502020204030204" pitchFamily="34" charset="0"/>
            </a:endParaRPr>
          </a:p>
        </p:txBody>
      </p:sp>
      <p:pic>
        <p:nvPicPr>
          <p:cNvPr id="45060" name="Picture 1"/>
          <p:cNvPicPr>
            <a:picLocks noChangeAspect="1"/>
          </p:cNvPicPr>
          <p:nvPr/>
        </p:nvPicPr>
        <p:blipFill>
          <a:blip r:embed="rId3">
            <a:extLst>
              <a:ext uri="{28A0092B-C50C-407E-A947-70E740481C1C}">
                <a14:useLocalDpi xmlns:a14="http://schemas.microsoft.com/office/drawing/2010/main" val="0"/>
              </a:ext>
            </a:extLst>
          </a:blip>
          <a:srcRect l="780" t="150" r="2" b="-2"/>
          <a:stretch>
            <a:fillRect/>
          </a:stretch>
        </p:blipFill>
        <p:spPr bwMode="auto">
          <a:xfrm>
            <a:off x="2709863" y="1609725"/>
            <a:ext cx="3724275" cy="4281488"/>
          </a:xfrm>
          <a:prstGeom prst="rect">
            <a:avLst/>
          </a:prstGeom>
          <a:noFill/>
          <a:ln>
            <a:noFill/>
          </a:ln>
          <a:effectLst>
            <a:outerShdw sx="999" sy="999" algn="tl"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 Box 5"/>
          <p:cNvSpPr txBox="1">
            <a:spLocks noChangeArrowheads="1"/>
          </p:cNvSpPr>
          <p:nvPr/>
        </p:nvSpPr>
        <p:spPr bwMode="auto">
          <a:xfrm>
            <a:off x="3508375" y="2101850"/>
            <a:ext cx="2819400"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en-US" altLang="en-US" sz="1650" dirty="0">
                <a:solidFill>
                  <a:srgbClr val="104A73"/>
                </a:solidFill>
                <a:latin typeface="Franklin Gothic Medium" panose="020B0603020102020204" pitchFamily="34" charset="0"/>
              </a:rPr>
              <a:t>My key learning's for this  section:</a:t>
            </a:r>
          </a:p>
          <a:p>
            <a:pPr eaLnBrk="1" hangingPunct="1">
              <a:spcBef>
                <a:spcPct val="50000"/>
              </a:spcBef>
              <a:buFontTx/>
              <a:buNone/>
              <a:defRPr/>
            </a:pPr>
            <a:r>
              <a:rPr lang="en-US" altLang="en-US" sz="1650" dirty="0">
                <a:solidFill>
                  <a:srgbClr val="104A73"/>
                </a:solidFill>
                <a:latin typeface="Franklin Gothic Medium" panose="020B0603020102020204" pitchFamily="34" charset="0"/>
              </a:rPr>
              <a:t>In my current position, I can use this learning to:</a:t>
            </a:r>
          </a:p>
          <a:p>
            <a:pPr eaLnBrk="1" hangingPunct="1">
              <a:spcBef>
                <a:spcPct val="50000"/>
              </a:spcBef>
              <a:buFontTx/>
              <a:buNone/>
              <a:defRPr/>
            </a:pPr>
            <a:r>
              <a:rPr lang="en-US" altLang="en-US" sz="1650" dirty="0">
                <a:solidFill>
                  <a:srgbClr val="104A73"/>
                </a:solidFill>
                <a:latin typeface="Franklin Gothic Medium" panose="020B0603020102020204" pitchFamily="34" charset="0"/>
              </a:rPr>
              <a:t>I am going to share this information with:</a:t>
            </a:r>
          </a:p>
          <a:p>
            <a:pPr eaLnBrk="1" hangingPunct="1">
              <a:spcBef>
                <a:spcPct val="50000"/>
              </a:spcBef>
              <a:buFontTx/>
              <a:buNone/>
              <a:defRPr/>
            </a:pPr>
            <a:r>
              <a:rPr lang="en-US" altLang="en-US" sz="1650" dirty="0">
                <a:solidFill>
                  <a:srgbClr val="104A73"/>
                </a:solidFill>
                <a:latin typeface="Franklin Gothic Medium" panose="020B0603020102020204" pitchFamily="34" charset="0"/>
              </a:rPr>
              <a:t>I plan to develop my skills in this area by __________.</a:t>
            </a:r>
          </a:p>
          <a:p>
            <a:pPr eaLnBrk="1" hangingPunct="1">
              <a:spcBef>
                <a:spcPct val="50000"/>
              </a:spcBef>
              <a:buFontTx/>
              <a:buNone/>
              <a:defRPr/>
            </a:pPr>
            <a:endParaRPr lang="en-US" altLang="en-US" sz="1650" dirty="0">
              <a:solidFill>
                <a:srgbClr val="104A73"/>
              </a:solidFill>
              <a:latin typeface="Franklin Gothic Medium" panose="020B0603020102020204" pitchFamily="34" charset="0"/>
            </a:endParaRPr>
          </a:p>
        </p:txBody>
      </p:sp>
      <p:sp>
        <p:nvSpPr>
          <p:cNvPr id="6" name="TextBox 5"/>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113</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4"/>
          <p:cNvSpPr>
            <a:spLocks noGrp="1"/>
          </p:cNvSpPr>
          <p:nvPr>
            <p:ph type="title"/>
          </p:nvPr>
        </p:nvSpPr>
        <p:spPr>
          <a:xfrm>
            <a:off x="811213" y="361950"/>
            <a:ext cx="8361362" cy="989013"/>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Climate Checks</a:t>
            </a:r>
          </a:p>
        </p:txBody>
      </p:sp>
      <p:sp>
        <p:nvSpPr>
          <p:cNvPr id="47107"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2BBFF63-C11E-450C-B489-21A6595BDBFA}" type="slidenum">
              <a:rPr lang="en-US" altLang="en-US" sz="1000" smtClean="0">
                <a:solidFill>
                  <a:schemeClr val="bg1"/>
                </a:solidFill>
                <a:latin typeface="Calibri" panose="020F0502020204030204" pitchFamily="34" charset="0"/>
              </a:rPr>
              <a:pPr fontAlgn="base">
                <a:spcBef>
                  <a:spcPct val="0"/>
                </a:spcBef>
                <a:spcAft>
                  <a:spcPct val="0"/>
                </a:spcAft>
                <a:buFontTx/>
                <a:buNone/>
              </a:pPr>
              <a:t>18</a:t>
            </a:fld>
            <a:endParaRPr lang="en-US" altLang="en-US" sz="1000">
              <a:solidFill>
                <a:schemeClr val="bg1"/>
              </a:solidFill>
              <a:latin typeface="Calibri" panose="020F0502020204030204" pitchFamily="34" charset="0"/>
            </a:endParaRPr>
          </a:p>
        </p:txBody>
      </p:sp>
      <p:graphicFrame>
        <p:nvGraphicFramePr>
          <p:cNvPr id="6" name="Group 51"/>
          <p:cNvGraphicFramePr>
            <a:graphicFrameLocks noGrp="1"/>
          </p:cNvGraphicFramePr>
          <p:nvPr>
            <p:ph idx="1"/>
          </p:nvPr>
        </p:nvGraphicFramePr>
        <p:xfrm>
          <a:off x="955675" y="1611313"/>
          <a:ext cx="7772400" cy="4175124"/>
        </p:xfrm>
        <a:graphic>
          <a:graphicData uri="http://schemas.openxmlformats.org/drawingml/2006/table">
            <a:tbl>
              <a:tblPr>
                <a:effectLst/>
              </a:tblPr>
              <a:tblGrid>
                <a:gridCol w="1943100">
                  <a:extLst>
                    <a:ext uri="{9D8B030D-6E8A-4147-A177-3AD203B41FA5}">
                      <a16:colId xmlns:a16="http://schemas.microsoft.com/office/drawing/2014/main" val="20000"/>
                    </a:ext>
                  </a:extLst>
                </a:gridCol>
                <a:gridCol w="1943100">
                  <a:extLst>
                    <a:ext uri="{9D8B030D-6E8A-4147-A177-3AD203B41FA5}">
                      <a16:colId xmlns:a16="http://schemas.microsoft.com/office/drawing/2014/main" val="20001"/>
                    </a:ext>
                  </a:extLst>
                </a:gridCol>
                <a:gridCol w="1943100">
                  <a:extLst>
                    <a:ext uri="{9D8B030D-6E8A-4147-A177-3AD203B41FA5}">
                      <a16:colId xmlns:a16="http://schemas.microsoft.com/office/drawing/2014/main" val="20002"/>
                    </a:ext>
                  </a:extLst>
                </a:gridCol>
                <a:gridCol w="1943100">
                  <a:extLst>
                    <a:ext uri="{9D8B030D-6E8A-4147-A177-3AD203B41FA5}">
                      <a16:colId xmlns:a16="http://schemas.microsoft.com/office/drawing/2014/main" val="20003"/>
                    </a:ext>
                  </a:extLst>
                </a:gridCol>
              </a:tblGrid>
              <a:tr h="719648">
                <a:tc>
                  <a:txBody>
                    <a:bodyPr/>
                    <a:lstStyle/>
                    <a:p>
                      <a:pPr marL="0" marR="0" lvl="0" indent="0" algn="ctr"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r>
                        <a:rPr kumimoji="0" lang="en-US" sz="2000" b="0" i="0" u="none" strike="noStrike" cap="none" normalizeH="0" baseline="0" dirty="0">
                          <a:ln>
                            <a:noFill/>
                          </a:ln>
                          <a:solidFill>
                            <a:schemeClr val="bg1"/>
                          </a:solidFill>
                          <a:effectLst/>
                          <a:latin typeface="Franklin Gothic Medium" panose="020B0603020102020204" pitchFamily="34" charset="0"/>
                        </a:rPr>
                        <a:t>Subject</a:t>
                      </a:r>
                    </a:p>
                  </a:txBody>
                  <a:tcPr marT="45735" marB="45735"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r>
                        <a:rPr kumimoji="0" lang="en-US" sz="2000" b="0" i="0" u="none" strike="noStrike" cap="none" normalizeH="0" baseline="0" dirty="0">
                          <a:ln>
                            <a:noFill/>
                          </a:ln>
                          <a:solidFill>
                            <a:schemeClr val="bg1"/>
                          </a:solidFill>
                          <a:effectLst/>
                          <a:latin typeface="Franklin Gothic Medium" panose="020B0603020102020204" pitchFamily="34" charset="0"/>
                        </a:rPr>
                        <a:t>I know very little about this</a:t>
                      </a:r>
                    </a:p>
                  </a:txBody>
                  <a:tcPr marT="45735" marB="4573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r>
                        <a:rPr kumimoji="0" lang="en-US" sz="2000" b="0" i="0" u="none" strike="noStrike" cap="none" normalizeH="0" baseline="0" dirty="0">
                          <a:ln>
                            <a:noFill/>
                          </a:ln>
                          <a:solidFill>
                            <a:schemeClr val="bg1"/>
                          </a:solidFill>
                          <a:effectLst/>
                          <a:latin typeface="Franklin Gothic Medium" panose="020B0603020102020204" pitchFamily="34" charset="0"/>
                        </a:rPr>
                        <a:t>I know this but need to practice</a:t>
                      </a:r>
                    </a:p>
                  </a:txBody>
                  <a:tcPr marT="45735" marB="4573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r>
                        <a:rPr kumimoji="0" lang="en-US" sz="2000" b="0" i="0" u="none" strike="noStrike" cap="none" normalizeH="0" baseline="0" dirty="0">
                          <a:ln>
                            <a:noFill/>
                          </a:ln>
                          <a:solidFill>
                            <a:schemeClr val="bg1"/>
                          </a:solidFill>
                          <a:effectLst/>
                          <a:latin typeface="Franklin Gothic Medium" panose="020B0603020102020204" pitchFamily="34" charset="0"/>
                        </a:rPr>
                        <a:t>I am proficient with this one</a:t>
                      </a:r>
                    </a:p>
                  </a:txBody>
                  <a:tcPr marT="45735" marB="4573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863869">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63869">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63869">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63869">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99CC00"/>
                        </a:buClr>
                        <a:buSzPct val="75000"/>
                        <a:buFont typeface="Wingdings" pitchFamily="2" charset="2"/>
                        <a:buNone/>
                        <a:tabLst/>
                      </a:pPr>
                      <a:endParaRPr kumimoji="0" lang="en-US" sz="2800" b="0" i="0" u="none" strike="noStrike" cap="none" normalizeH="0" baseline="0" dirty="0">
                        <a:ln>
                          <a:noFill/>
                        </a:ln>
                        <a:solidFill>
                          <a:srgbClr val="000066"/>
                        </a:solidFill>
                        <a:effectLst/>
                        <a:latin typeface="Arial" pitchFamily="34" charset="0"/>
                      </a:endParaRPr>
                    </a:p>
                  </a:txBody>
                  <a:tcPr marT="45735" marB="4573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pic>
        <p:nvPicPr>
          <p:cNvPr id="2" name="Picture 1"/>
          <p:cNvPicPr>
            <a:picLocks noChangeAspect="1"/>
          </p:cNvPicPr>
          <p:nvPr/>
        </p:nvPicPr>
        <p:blipFill>
          <a:blip r:embed="rId3"/>
          <a:stretch>
            <a:fillRect/>
          </a:stretch>
        </p:blipFill>
        <p:spPr>
          <a:xfrm>
            <a:off x="6997700" y="4560888"/>
            <a:ext cx="1712913" cy="1695450"/>
          </a:xfrm>
          <a:prstGeom prst="rect">
            <a:avLst/>
          </a:prstGeom>
          <a:effectLst>
            <a:outerShdw blurRad="50800" dist="38100" dir="2700000" algn="tl" rotWithShape="0">
              <a:prstClr val="black">
                <a:alpha val="25000"/>
              </a:prstClr>
            </a:outerShdw>
          </a:effectLst>
        </p:spPr>
      </p:pic>
      <p:sp>
        <p:nvSpPr>
          <p:cNvPr id="7" name="TextBox 6"/>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114</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p:cNvPicPr>
            <a:picLocks noChangeAspect="1"/>
          </p:cNvPicPr>
          <p:nvPr/>
        </p:nvPicPr>
        <p:blipFill>
          <a:blip r:embed="rId3"/>
          <a:stretch>
            <a:fillRect/>
          </a:stretch>
        </p:blipFill>
        <p:spPr>
          <a:xfrm>
            <a:off x="1367769" y="1363914"/>
            <a:ext cx="6811962" cy="4927098"/>
          </a:xfrm>
          <a:prstGeom prst="rect">
            <a:avLst/>
          </a:prstGeom>
          <a:effectLst>
            <a:outerShdw blurRad="50800" dist="38100" dir="2700000" algn="tl" rotWithShape="0">
              <a:prstClr val="black">
                <a:alpha val="22000"/>
              </a:prstClr>
            </a:outerShdw>
          </a:effectLst>
        </p:spPr>
      </p:pic>
      <p:sp>
        <p:nvSpPr>
          <p:cNvPr id="49155" name="Title 4"/>
          <p:cNvSpPr>
            <a:spLocks noGrp="1"/>
          </p:cNvSpPr>
          <p:nvPr>
            <p:ph type="title"/>
          </p:nvPr>
        </p:nvSpPr>
        <p:spPr>
          <a:xfrm>
            <a:off x="825500" y="361950"/>
            <a:ext cx="8361363" cy="989013"/>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Support Groups</a:t>
            </a:r>
          </a:p>
        </p:txBody>
      </p:sp>
      <p:sp>
        <p:nvSpPr>
          <p:cNvPr id="49156"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8616951-C5F9-4C37-9C24-6A47E0FDFABF}" type="slidenum">
              <a:rPr lang="en-US" altLang="en-US" sz="1000" smtClean="0">
                <a:solidFill>
                  <a:schemeClr val="bg1"/>
                </a:solidFill>
                <a:latin typeface="Calibri" panose="020F0502020204030204" pitchFamily="34" charset="0"/>
              </a:rPr>
              <a:pPr fontAlgn="base">
                <a:spcBef>
                  <a:spcPct val="0"/>
                </a:spcBef>
                <a:spcAft>
                  <a:spcPct val="0"/>
                </a:spcAft>
                <a:buFontTx/>
                <a:buNone/>
              </a:pPr>
              <a:t>19</a:t>
            </a:fld>
            <a:endParaRPr lang="en-US" altLang="en-US" sz="1000">
              <a:solidFill>
                <a:schemeClr val="bg1"/>
              </a:solidFill>
              <a:latin typeface="Calibri" panose="020F0502020204030204" pitchFamily="34" charset="0"/>
            </a:endParaRPr>
          </a:p>
        </p:txBody>
      </p:sp>
      <p:sp>
        <p:nvSpPr>
          <p:cNvPr id="49157" name="Rectangle 53"/>
          <p:cNvSpPr>
            <a:spLocks noChangeArrowheads="1"/>
          </p:cNvSpPr>
          <p:nvPr/>
        </p:nvSpPr>
        <p:spPr bwMode="auto">
          <a:xfrm>
            <a:off x="5167506" y="4166107"/>
            <a:ext cx="2619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2000" dirty="0">
                <a:solidFill>
                  <a:schemeClr val="accent2"/>
                </a:solidFill>
                <a:latin typeface="Franklin Gothic Book" panose="020B0503020102020204" pitchFamily="34" charset="0"/>
              </a:rPr>
              <a:t>I will provide support to:</a:t>
            </a:r>
            <a:endParaRPr lang="en-US" altLang="en-US" sz="2000" b="1" dirty="0">
              <a:solidFill>
                <a:schemeClr val="accent2"/>
              </a:solidFill>
              <a:latin typeface="Franklin Gothic Book" panose="020B0503020102020204" pitchFamily="34" charset="0"/>
            </a:endParaRPr>
          </a:p>
        </p:txBody>
      </p:sp>
      <p:sp>
        <p:nvSpPr>
          <p:cNvPr id="49158" name="Rectangle 54"/>
          <p:cNvSpPr>
            <a:spLocks noChangeArrowheads="1"/>
          </p:cNvSpPr>
          <p:nvPr/>
        </p:nvSpPr>
        <p:spPr bwMode="auto">
          <a:xfrm>
            <a:off x="2068513" y="2984309"/>
            <a:ext cx="2584450"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2000" dirty="0">
                <a:solidFill>
                  <a:schemeClr val="accent2"/>
                </a:solidFill>
                <a:latin typeface="Franklin Gothic Book" panose="020B0503020102020204" pitchFamily="34" charset="0"/>
              </a:rPr>
              <a:t>I will seek support from:</a:t>
            </a:r>
            <a:endParaRPr lang="en-US" altLang="en-US" sz="2000" b="1" dirty="0">
              <a:solidFill>
                <a:schemeClr val="accent2"/>
              </a:solidFill>
              <a:latin typeface="Franklin Gothic Book" panose="020B0503020102020204" pitchFamily="34" charset="0"/>
            </a:endParaRPr>
          </a:p>
        </p:txBody>
      </p:sp>
      <p:sp>
        <p:nvSpPr>
          <p:cNvPr id="7" name="TextBox 6"/>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115</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BABB7A3-4736-4EAF-9E35-0C14A2224DEA}" type="slidenum">
              <a:rPr lang="en-US" altLang="en-US" sz="1000" smtClean="0">
                <a:solidFill>
                  <a:schemeClr val="bg1"/>
                </a:solidFill>
                <a:latin typeface="Calibri" panose="020F0502020204030204" pitchFamily="34" charset="0"/>
              </a:rPr>
              <a:pPr fontAlgn="base">
                <a:spcBef>
                  <a:spcPct val="0"/>
                </a:spcBef>
                <a:spcAft>
                  <a:spcPct val="0"/>
                </a:spcAft>
                <a:buFontTx/>
                <a:buNone/>
              </a:pPr>
              <a:t>2</a:t>
            </a:fld>
            <a:endParaRPr lang="en-US" altLang="en-US" sz="1000">
              <a:solidFill>
                <a:schemeClr val="bg1"/>
              </a:solidFill>
              <a:latin typeface="Calibri" panose="020F0502020204030204" pitchFamily="34" charset="0"/>
            </a:endParaRPr>
          </a:p>
        </p:txBody>
      </p:sp>
      <p:sp>
        <p:nvSpPr>
          <p:cNvPr id="8" name="Title 1"/>
          <p:cNvSpPr txBox="1">
            <a:spLocks/>
          </p:cNvSpPr>
          <p:nvPr/>
        </p:nvSpPr>
        <p:spPr>
          <a:xfrm>
            <a:off x="342900" y="3779838"/>
            <a:ext cx="8369300" cy="1843087"/>
          </a:xfrm>
          <a:prstGeom prst="rect">
            <a:avLst/>
          </a:prstGeom>
        </p:spPr>
        <p:txBody>
          <a:bodyPr anchor="ctr"/>
          <a:lstStyle/>
          <a:p>
            <a:pPr marL="582613" indent="-582613" eaLnBrk="1" fontAlgn="auto" hangingPunct="1">
              <a:lnSpc>
                <a:spcPts val="6060"/>
              </a:lnSpc>
              <a:spcAft>
                <a:spcPts val="0"/>
              </a:spcAft>
              <a:defRPr/>
            </a:pPr>
            <a:r>
              <a:rPr lang="en-US" altLang="en-US" sz="4800" dirty="0">
                <a:solidFill>
                  <a:schemeClr val="bg1"/>
                </a:solidFill>
                <a:latin typeface="Franklin Gothic Medium" panose="020B0603020102020204" pitchFamily="34" charset="0"/>
              </a:rPr>
              <a:t>F. CONFIRMING RESULTS AND CLOSING</a:t>
            </a:r>
            <a:endParaRPr lang="en-US" sz="4800" dirty="0">
              <a:solidFill>
                <a:schemeClr val="bg1"/>
              </a:solidFill>
              <a:latin typeface="Franklin Gothic Medium" panose="020B0603020102020204" pitchFamily="34" charset="0"/>
              <a:ea typeface="+mj-ea"/>
              <a:cs typeface="Franklin Gothic Medium"/>
            </a:endParaRPr>
          </a:p>
        </p:txBody>
      </p:sp>
      <p:pic>
        <p:nvPicPr>
          <p:cNvPr id="14340"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00813" y="6356350"/>
            <a:ext cx="235426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Box 10"/>
          <p:cNvSpPr txBox="1">
            <a:spLocks noChangeArrowheads="1"/>
          </p:cNvSpPr>
          <p:nvPr/>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000">
                <a:solidFill>
                  <a:schemeClr val="bg1"/>
                </a:solidFill>
                <a:latin typeface="Franklin Gothic Book" panose="020B0503020102020204" pitchFamily="34" charset="0"/>
              </a:rPr>
              <a:t>Duplication prohibited without consent</a:t>
            </a:r>
          </a:p>
        </p:txBody>
      </p:sp>
      <p:pic>
        <p:nvPicPr>
          <p:cNvPr id="2" name="Picture 1"/>
          <p:cNvPicPr>
            <a:picLocks noChangeAspect="1"/>
          </p:cNvPicPr>
          <p:nvPr/>
        </p:nvPicPr>
        <p:blipFill>
          <a:blip r:embed="rId4"/>
          <a:stretch>
            <a:fillRect/>
          </a:stretch>
        </p:blipFill>
        <p:spPr>
          <a:xfrm>
            <a:off x="0" y="-21208"/>
            <a:ext cx="9143999" cy="3621658"/>
          </a:xfrm>
          <a:prstGeom prst="rect">
            <a:avLst/>
          </a:prstGeom>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Title 5"/>
          <p:cNvSpPr>
            <a:spLocks noGrp="1"/>
          </p:cNvSpPr>
          <p:nvPr>
            <p:ph type="title"/>
          </p:nvPr>
        </p:nvSpPr>
        <p:spPr>
          <a:xfrm>
            <a:off x="493458" y="4107088"/>
            <a:ext cx="8071290" cy="1694614"/>
          </a:xfrm>
        </p:spPr>
        <p:txBody>
          <a:bodyPr/>
          <a:lstStyle/>
          <a:p>
            <a:pPr eaLnBrk="1" hangingPunct="1"/>
            <a:r>
              <a:rPr lang="en-US" altLang="en-US" sz="6600" dirty="0">
                <a:latin typeface="Franklin Gothic Medium" panose="020B0603020102020204" pitchFamily="34" charset="0"/>
                <a:cs typeface="Franklin Gothic Medium" panose="020B0603020102020204" pitchFamily="34" charset="0"/>
              </a:rPr>
              <a:t>F2. REVIEW</a:t>
            </a:r>
          </a:p>
        </p:txBody>
      </p:sp>
      <p:sp>
        <p:nvSpPr>
          <p:cNvPr id="51204"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000">
                <a:solidFill>
                  <a:schemeClr val="bg1"/>
                </a:solidFill>
                <a:latin typeface="Calibri" panose="020F0502020204030204" pitchFamily="34" charset="0"/>
              </a:rPr>
              <a:t>25</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4"/>
          <p:cNvSpPr>
            <a:spLocks noGrp="1"/>
          </p:cNvSpPr>
          <p:nvPr>
            <p:ph type="title"/>
          </p:nvPr>
        </p:nvSpPr>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F2. Reviewing To Close</a:t>
            </a:r>
          </a:p>
        </p:txBody>
      </p:sp>
      <p:sp>
        <p:nvSpPr>
          <p:cNvPr id="53252" name="Content Placeholder 5"/>
          <p:cNvSpPr>
            <a:spLocks noGrp="1"/>
          </p:cNvSpPr>
          <p:nvPr>
            <p:ph idx="1"/>
          </p:nvPr>
        </p:nvSpPr>
        <p:spPr/>
        <p:txBody>
          <a:bodyPr/>
          <a:lstStyle/>
          <a:p>
            <a:pPr eaLnBrk="1" hangingPunct="1"/>
            <a:r>
              <a:rPr lang="en-US" altLang="en-US" sz="3000" dirty="0">
                <a:latin typeface="Franklin Gothic Book" panose="020B0503020102020204" pitchFamily="34" charset="0"/>
                <a:cs typeface="Arial" panose="020B0604020202020204" pitchFamily="34" charset="0"/>
              </a:rPr>
              <a:t>Course Content</a:t>
            </a:r>
          </a:p>
          <a:p>
            <a:pPr eaLnBrk="1" hangingPunct="1"/>
            <a:r>
              <a:rPr lang="en-US" altLang="en-US" sz="3000" dirty="0">
                <a:latin typeface="Franklin Gothic Book" panose="020B0503020102020204" pitchFamily="34" charset="0"/>
                <a:cs typeface="Arial" panose="020B0604020202020204" pitchFamily="34" charset="0"/>
              </a:rPr>
              <a:t>Session Purpose</a:t>
            </a:r>
          </a:p>
          <a:p>
            <a:pPr eaLnBrk="1" hangingPunct="1"/>
            <a:r>
              <a:rPr lang="en-US" altLang="en-US" sz="3000" dirty="0">
                <a:latin typeface="Franklin Gothic Book" panose="020B0503020102020204" pitchFamily="34" charset="0"/>
                <a:cs typeface="Arial" panose="020B0604020202020204" pitchFamily="34" charset="0"/>
              </a:rPr>
              <a:t>Personal Objectives</a:t>
            </a:r>
          </a:p>
          <a:p>
            <a:pPr eaLnBrk="1" hangingPunct="1"/>
            <a:r>
              <a:rPr lang="en-US" altLang="en-US" sz="3000" dirty="0">
                <a:latin typeface="Franklin Gothic Book" panose="020B0503020102020204" pitchFamily="34" charset="0"/>
                <a:cs typeface="Arial" panose="020B0604020202020204" pitchFamily="34" charset="0"/>
              </a:rPr>
              <a:t>Parking Boards</a:t>
            </a:r>
          </a:p>
        </p:txBody>
      </p:sp>
      <p:sp>
        <p:nvSpPr>
          <p:cNvPr id="3" name="Content Placeholder 2"/>
          <p:cNvSpPr>
            <a:spLocks noGrp="1"/>
          </p:cNvSpPr>
          <p:nvPr>
            <p:ph idx="13"/>
          </p:nvPr>
        </p:nvSpPr>
        <p:spPr/>
        <p:txBody>
          <a:bodyPr/>
          <a:lstStyle/>
          <a:p>
            <a:endParaRPr lang="en-US"/>
          </a:p>
        </p:txBody>
      </p:sp>
      <p:sp>
        <p:nvSpPr>
          <p:cNvPr id="53251"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000">
                <a:solidFill>
                  <a:schemeClr val="bg1"/>
                </a:solidFill>
                <a:latin typeface="Calibri" panose="020F0502020204030204" pitchFamily="34" charset="0"/>
              </a:rPr>
              <a:t>26</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1688" y="2063490"/>
            <a:ext cx="3979622" cy="3581660"/>
          </a:xfrm>
          <a:prstGeom prst="rect">
            <a:avLst/>
          </a:prstGeom>
        </p:spPr>
      </p:pic>
      <p:sp>
        <p:nvSpPr>
          <p:cNvPr id="8" name="TextBox 5"/>
          <p:cNvSpPr txBox="1"/>
          <p:nvPr/>
        </p:nvSpPr>
        <p:spPr>
          <a:xfrm>
            <a:off x="8780580" y="3023323"/>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52">
                                            <p:txEl>
                                              <p:pRg st="0" end="0"/>
                                            </p:txEl>
                                          </p:spTgt>
                                        </p:tgtEl>
                                        <p:attrNameLst>
                                          <p:attrName>style.visibility</p:attrName>
                                        </p:attrNameLst>
                                      </p:cBhvr>
                                      <p:to>
                                        <p:strVal val="visible"/>
                                      </p:to>
                                    </p:set>
                                    <p:animEffect transition="in" filter="fade">
                                      <p:cBhvr>
                                        <p:cTn id="7" dur="500"/>
                                        <p:tgtEl>
                                          <p:spTgt spid="5325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252">
                                            <p:txEl>
                                              <p:pRg st="1" end="1"/>
                                            </p:txEl>
                                          </p:spTgt>
                                        </p:tgtEl>
                                        <p:attrNameLst>
                                          <p:attrName>style.visibility</p:attrName>
                                        </p:attrNameLst>
                                      </p:cBhvr>
                                      <p:to>
                                        <p:strVal val="visible"/>
                                      </p:to>
                                    </p:set>
                                    <p:animEffect transition="in" filter="fade">
                                      <p:cBhvr>
                                        <p:cTn id="12" dur="500"/>
                                        <p:tgtEl>
                                          <p:spTgt spid="5325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252">
                                            <p:txEl>
                                              <p:pRg st="2" end="2"/>
                                            </p:txEl>
                                          </p:spTgt>
                                        </p:tgtEl>
                                        <p:attrNameLst>
                                          <p:attrName>style.visibility</p:attrName>
                                        </p:attrNameLst>
                                      </p:cBhvr>
                                      <p:to>
                                        <p:strVal val="visible"/>
                                      </p:to>
                                    </p:set>
                                    <p:animEffect transition="in" filter="fade">
                                      <p:cBhvr>
                                        <p:cTn id="17" dur="500"/>
                                        <p:tgtEl>
                                          <p:spTgt spid="5325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3252">
                                            <p:txEl>
                                              <p:pRg st="3" end="3"/>
                                            </p:txEl>
                                          </p:spTgt>
                                        </p:tgtEl>
                                        <p:attrNameLst>
                                          <p:attrName>style.visibility</p:attrName>
                                        </p:attrNameLst>
                                      </p:cBhvr>
                                      <p:to>
                                        <p:strVal val="visible"/>
                                      </p:to>
                                    </p:set>
                                    <p:animEffect transition="in" filter="fade">
                                      <p:cBhvr>
                                        <p:cTn id="22" dur="500"/>
                                        <p:tgtEl>
                                          <p:spTgt spid="5325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4"/>
          </p:nvPr>
        </p:nvSpPr>
        <p:spPr/>
        <p:txBody>
          <a:bodyPr/>
          <a:lstStyle/>
          <a:p>
            <a:pPr>
              <a:defRPr/>
            </a:pPr>
            <a:fld id="{E95474B1-5194-4E2F-8C87-6B7EBECCE4C9}" type="slidenum">
              <a:rPr lang="en-US" smtClean="0"/>
              <a:pPr>
                <a:defRPr/>
              </a:pPr>
              <a:t>22</a:t>
            </a:fld>
            <a:endParaRPr lang="en-US" dirty="0"/>
          </a:p>
        </p:txBody>
      </p:sp>
      <p:sp>
        <p:nvSpPr>
          <p:cNvPr id="6" name="Title 4"/>
          <p:cNvSpPr>
            <a:spLocks noGrp="1"/>
          </p:cNvSpPr>
          <p:nvPr>
            <p:ph type="title"/>
          </p:nvPr>
        </p:nvSpPr>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Review Course Content</a:t>
            </a:r>
          </a:p>
        </p:txBody>
      </p:sp>
      <p:sp>
        <p:nvSpPr>
          <p:cNvPr id="7" name="Content Placeholder 5"/>
          <p:cNvSpPr txBox="1">
            <a:spLocks noGrp="1"/>
          </p:cNvSpPr>
          <p:nvPr>
            <p:ph idx="1"/>
          </p:nvPr>
        </p:nvSpPr>
        <p:spPr bwMode="auto">
          <a:xfrm>
            <a:off x="783390" y="1457760"/>
            <a:ext cx="7044766" cy="4898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buClr>
                <a:srgbClr val="99AB21"/>
              </a:buClr>
            </a:pPr>
            <a:r>
              <a:rPr lang="en-US" altLang="en-US" sz="3000" dirty="0">
                <a:latin typeface="Franklin Gothic Book" panose="020B0503020102020204" pitchFamily="34" charset="0"/>
              </a:rPr>
              <a:t>Review the content mentioning…</a:t>
            </a:r>
          </a:p>
          <a:p>
            <a:pPr lvl="1" eaLnBrk="1" hangingPunct="1">
              <a:buClr>
                <a:srgbClr val="AFBD22"/>
              </a:buClr>
              <a:buFont typeface="Arial" panose="020B0604020202020204" pitchFamily="34" charset="0"/>
              <a:buChar char="•"/>
            </a:pPr>
            <a:r>
              <a:rPr lang="en-US" altLang="en-US" sz="2600" dirty="0">
                <a:latin typeface="Franklin Gothic Book" panose="020B0503020102020204" pitchFamily="34" charset="0"/>
              </a:rPr>
              <a:t>Activities</a:t>
            </a:r>
          </a:p>
          <a:p>
            <a:pPr lvl="1" eaLnBrk="1" hangingPunct="1">
              <a:buClr>
                <a:srgbClr val="AFBD22"/>
              </a:buClr>
              <a:buFont typeface="Arial" panose="020B0604020202020204" pitchFamily="34" charset="0"/>
              <a:buChar char="•"/>
            </a:pPr>
            <a:r>
              <a:rPr lang="en-US" altLang="en-US" sz="2600" dirty="0">
                <a:latin typeface="Franklin Gothic Book" panose="020B0503020102020204" pitchFamily="34" charset="0"/>
              </a:rPr>
              <a:t>Exercises</a:t>
            </a:r>
            <a:endParaRPr lang="en-US" altLang="en-US" sz="2400" dirty="0">
              <a:latin typeface="Franklin Gothic Book" panose="020B0503020102020204" pitchFamily="34" charset="0"/>
            </a:endParaRPr>
          </a:p>
          <a:p>
            <a:pPr eaLnBrk="1" hangingPunct="1">
              <a:buClr>
                <a:srgbClr val="AFBD22"/>
              </a:buClr>
            </a:pPr>
            <a:r>
              <a:rPr lang="en-US" altLang="en-US" sz="2800" dirty="0">
                <a:latin typeface="Franklin Gothic Book" panose="020B0503020102020204" pitchFamily="34" charset="0"/>
              </a:rPr>
              <a:t>Use slides or wall charts</a:t>
            </a:r>
          </a:p>
          <a:p>
            <a:pPr lvl="1" eaLnBrk="1" hangingPunct="1">
              <a:buClr>
                <a:srgbClr val="AFBD22"/>
              </a:buClr>
              <a:buFont typeface="Arial" panose="020B0604020202020204" pitchFamily="34" charset="0"/>
              <a:buChar char="•"/>
            </a:pPr>
            <a:endParaRPr lang="en-US" altLang="en-US" sz="2600" dirty="0">
              <a:latin typeface="Franklin Gothic Book" panose="020B05030201020202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6559" y="2211201"/>
            <a:ext cx="3908121" cy="3464297"/>
          </a:xfrm>
          <a:prstGeom prst="rect">
            <a:avLst/>
          </a:prstGeom>
        </p:spPr>
      </p:pic>
      <p:sp>
        <p:nvSpPr>
          <p:cNvPr id="9" name="TextBox 8"/>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116</a:t>
            </a:r>
          </a:p>
        </p:txBody>
      </p:sp>
      <p:sp>
        <p:nvSpPr>
          <p:cNvPr id="10" name="TextBox 5"/>
          <p:cNvSpPr txBox="1"/>
          <p:nvPr/>
        </p:nvSpPr>
        <p:spPr>
          <a:xfrm>
            <a:off x="8754150" y="2780998"/>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extLst>
      <p:ext uri="{BB962C8B-B14F-4D97-AF65-F5344CB8AC3E}">
        <p14:creationId xmlns:p14="http://schemas.microsoft.com/office/powerpoint/2010/main" val="728080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Title 4"/>
          <p:cNvSpPr>
            <a:spLocks noGrp="1"/>
          </p:cNvSpPr>
          <p:nvPr>
            <p:ph type="title"/>
          </p:nvPr>
        </p:nvSpPr>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Review Session Purpose</a:t>
            </a:r>
          </a:p>
        </p:txBody>
      </p:sp>
      <p:sp>
        <p:nvSpPr>
          <p:cNvPr id="57349" name="Content Placeholder 5"/>
          <p:cNvSpPr>
            <a:spLocks noGrp="1"/>
          </p:cNvSpPr>
          <p:nvPr>
            <p:ph idx="1"/>
          </p:nvPr>
        </p:nvSpPr>
        <p:spPr/>
        <p:txBody>
          <a:bodyPr/>
          <a:lstStyle/>
          <a:p>
            <a:pPr eaLnBrk="1" hangingPunct="1"/>
            <a:r>
              <a:rPr lang="en-US" altLang="en-US" sz="3000" dirty="0">
                <a:latin typeface="Franklin Gothic Book" panose="020B0503020102020204" pitchFamily="34" charset="0"/>
                <a:cs typeface="Arial" panose="020B0604020202020204" pitchFamily="34" charset="0"/>
              </a:rPr>
              <a:t>Ensure that the training objective purpose has been accomplished</a:t>
            </a:r>
          </a:p>
          <a:p>
            <a:pPr eaLnBrk="1" hangingPunct="1"/>
            <a:r>
              <a:rPr lang="en-US" altLang="en-US" sz="3000" dirty="0">
                <a:latin typeface="Franklin Gothic Book" panose="020B0503020102020204" pitchFamily="34" charset="0"/>
                <a:cs typeface="Arial" panose="020B0604020202020204" pitchFamily="34" charset="0"/>
              </a:rPr>
              <a:t>Have participants confirm</a:t>
            </a:r>
          </a:p>
        </p:txBody>
      </p:sp>
      <p:sp>
        <p:nvSpPr>
          <p:cNvPr id="5734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000">
                <a:solidFill>
                  <a:schemeClr val="bg1"/>
                </a:solidFill>
                <a:latin typeface="Calibri" panose="020F0502020204030204" pitchFamily="34" charset="0"/>
              </a:rPr>
              <a:t>28</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5528" y="1900215"/>
            <a:ext cx="4313151" cy="3782535"/>
          </a:xfrm>
          <a:prstGeom prst="rect">
            <a:avLst/>
          </a:prstGeom>
        </p:spPr>
      </p:pic>
      <p:sp>
        <p:nvSpPr>
          <p:cNvPr id="6" name="TextBox 5"/>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116</a:t>
            </a:r>
          </a:p>
        </p:txBody>
      </p:sp>
      <p:sp>
        <p:nvSpPr>
          <p:cNvPr id="7" name="TextBox 5"/>
          <p:cNvSpPr txBox="1"/>
          <p:nvPr/>
        </p:nvSpPr>
        <p:spPr>
          <a:xfrm>
            <a:off x="8729436" y="3196496"/>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349">
                                            <p:txEl>
                                              <p:pRg st="0" end="0"/>
                                            </p:txEl>
                                          </p:spTgt>
                                        </p:tgtEl>
                                        <p:attrNameLst>
                                          <p:attrName>style.visibility</p:attrName>
                                        </p:attrNameLst>
                                      </p:cBhvr>
                                      <p:to>
                                        <p:strVal val="visible"/>
                                      </p:to>
                                    </p:set>
                                    <p:animEffect transition="in" filter="fade">
                                      <p:cBhvr>
                                        <p:cTn id="7" dur="500"/>
                                        <p:tgtEl>
                                          <p:spTgt spid="5734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7349">
                                            <p:txEl>
                                              <p:pRg st="1" end="1"/>
                                            </p:txEl>
                                          </p:spTgt>
                                        </p:tgtEl>
                                        <p:attrNameLst>
                                          <p:attrName>style.visibility</p:attrName>
                                        </p:attrNameLst>
                                      </p:cBhvr>
                                      <p:to>
                                        <p:strVal val="visible"/>
                                      </p:to>
                                    </p:set>
                                    <p:animEffect transition="in" filter="fade">
                                      <p:cBhvr>
                                        <p:cTn id="12" dur="500"/>
                                        <p:tgtEl>
                                          <p:spTgt spid="5734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itle 4"/>
          <p:cNvSpPr>
            <a:spLocks noGrp="1"/>
          </p:cNvSpPr>
          <p:nvPr>
            <p:ph type="title"/>
          </p:nvPr>
        </p:nvSpPr>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Review Personal Objectives</a:t>
            </a:r>
          </a:p>
        </p:txBody>
      </p:sp>
      <p:sp>
        <p:nvSpPr>
          <p:cNvPr id="59397" name="Content Placeholder 5"/>
          <p:cNvSpPr>
            <a:spLocks noGrp="1"/>
          </p:cNvSpPr>
          <p:nvPr>
            <p:ph idx="1"/>
          </p:nvPr>
        </p:nvSpPr>
        <p:spPr>
          <a:xfrm>
            <a:off x="783390" y="1260997"/>
            <a:ext cx="4680708" cy="4898590"/>
          </a:xfrm>
        </p:spPr>
        <p:txBody>
          <a:bodyPr/>
          <a:lstStyle/>
          <a:p>
            <a:pPr eaLnBrk="1" hangingPunct="1"/>
            <a:r>
              <a:rPr lang="en-US" altLang="en-US" sz="2600" dirty="0">
                <a:latin typeface="Franklin Gothic Book" panose="020B0503020102020204" pitchFamily="34" charset="0"/>
                <a:cs typeface="Arial" panose="020B0604020202020204" pitchFamily="34" charset="0"/>
              </a:rPr>
              <a:t>Step through the participants’ personal objectives that were documented early in the session</a:t>
            </a:r>
          </a:p>
          <a:p>
            <a:pPr eaLnBrk="1" hangingPunct="1"/>
            <a:r>
              <a:rPr lang="en-US" altLang="en-US" sz="2600" dirty="0">
                <a:latin typeface="Franklin Gothic Book" panose="020B0503020102020204" pitchFamily="34" charset="0"/>
                <a:cs typeface="Arial" panose="020B0604020202020204" pitchFamily="34" charset="0"/>
              </a:rPr>
              <a:t>With each objective, ask “was this fulfilled?”</a:t>
            </a:r>
          </a:p>
          <a:p>
            <a:pPr eaLnBrk="1" hangingPunct="1"/>
            <a:r>
              <a:rPr lang="en-US" altLang="en-US" sz="2600" dirty="0">
                <a:latin typeface="Franklin Gothic Book" panose="020B0503020102020204" pitchFamily="34" charset="0"/>
                <a:cs typeface="Arial" panose="020B0604020202020204" pitchFamily="34" charset="0"/>
              </a:rPr>
              <a:t>Check off each “yes,” circle each “no”</a:t>
            </a:r>
          </a:p>
          <a:p>
            <a:pPr eaLnBrk="1" hangingPunct="1"/>
            <a:r>
              <a:rPr lang="en-US" altLang="en-US" sz="2600" dirty="0">
                <a:latin typeface="Franklin Gothic Book" panose="020B0503020102020204" pitchFamily="34" charset="0"/>
                <a:cs typeface="Arial" panose="020B0604020202020204" pitchFamily="34" charset="0"/>
              </a:rPr>
              <a:t>Discuss why the circled objectives were not met and what should be done to follow-up</a:t>
            </a:r>
          </a:p>
        </p:txBody>
      </p:sp>
      <p:sp>
        <p:nvSpPr>
          <p:cNvPr id="59396"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000">
                <a:solidFill>
                  <a:schemeClr val="bg1"/>
                </a:solidFill>
                <a:latin typeface="Calibri" panose="020F0502020204030204" pitchFamily="34" charset="0"/>
              </a:rPr>
              <a:t>29</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1050" y="1662545"/>
            <a:ext cx="2848982" cy="3983676"/>
          </a:xfrm>
          <a:prstGeom prst="rect">
            <a:avLst/>
          </a:prstGeom>
        </p:spPr>
      </p:pic>
      <p:sp>
        <p:nvSpPr>
          <p:cNvPr id="6" name="TextBox 5"/>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116</a:t>
            </a:r>
          </a:p>
        </p:txBody>
      </p:sp>
      <p:sp>
        <p:nvSpPr>
          <p:cNvPr id="7" name="TextBox 5"/>
          <p:cNvSpPr txBox="1"/>
          <p:nvPr/>
        </p:nvSpPr>
        <p:spPr>
          <a:xfrm>
            <a:off x="8854680" y="4551011"/>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397">
                                            <p:txEl>
                                              <p:pRg st="0" end="0"/>
                                            </p:txEl>
                                          </p:spTgt>
                                        </p:tgtEl>
                                        <p:attrNameLst>
                                          <p:attrName>style.visibility</p:attrName>
                                        </p:attrNameLst>
                                      </p:cBhvr>
                                      <p:to>
                                        <p:strVal val="visible"/>
                                      </p:to>
                                    </p:set>
                                    <p:animEffect transition="in" filter="fade">
                                      <p:cBhvr>
                                        <p:cTn id="7" dur="500"/>
                                        <p:tgtEl>
                                          <p:spTgt spid="593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9397">
                                            <p:txEl>
                                              <p:pRg st="1" end="1"/>
                                            </p:txEl>
                                          </p:spTgt>
                                        </p:tgtEl>
                                        <p:attrNameLst>
                                          <p:attrName>style.visibility</p:attrName>
                                        </p:attrNameLst>
                                      </p:cBhvr>
                                      <p:to>
                                        <p:strVal val="visible"/>
                                      </p:to>
                                    </p:set>
                                    <p:animEffect transition="in" filter="fade">
                                      <p:cBhvr>
                                        <p:cTn id="12" dur="500"/>
                                        <p:tgtEl>
                                          <p:spTgt spid="593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9397">
                                            <p:txEl>
                                              <p:pRg st="2" end="2"/>
                                            </p:txEl>
                                          </p:spTgt>
                                        </p:tgtEl>
                                        <p:attrNameLst>
                                          <p:attrName>style.visibility</p:attrName>
                                        </p:attrNameLst>
                                      </p:cBhvr>
                                      <p:to>
                                        <p:strVal val="visible"/>
                                      </p:to>
                                    </p:set>
                                    <p:animEffect transition="in" filter="fade">
                                      <p:cBhvr>
                                        <p:cTn id="17" dur="500"/>
                                        <p:tgtEl>
                                          <p:spTgt spid="593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9397">
                                            <p:txEl>
                                              <p:pRg st="3" end="3"/>
                                            </p:txEl>
                                          </p:spTgt>
                                        </p:tgtEl>
                                        <p:attrNameLst>
                                          <p:attrName>style.visibility</p:attrName>
                                        </p:attrNameLst>
                                      </p:cBhvr>
                                      <p:to>
                                        <p:strVal val="visible"/>
                                      </p:to>
                                    </p:set>
                                    <p:animEffect transition="in" filter="fade">
                                      <p:cBhvr>
                                        <p:cTn id="22" dur="500"/>
                                        <p:tgtEl>
                                          <p:spTgt spid="5939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4"/>
          <p:cNvSpPr>
            <a:spLocks noGrp="1"/>
          </p:cNvSpPr>
          <p:nvPr>
            <p:ph type="title"/>
          </p:nvPr>
        </p:nvSpPr>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Review Parking Boards</a:t>
            </a:r>
          </a:p>
        </p:txBody>
      </p:sp>
      <p:sp>
        <p:nvSpPr>
          <p:cNvPr id="61444" name="Content Placeholder 5"/>
          <p:cNvSpPr>
            <a:spLocks noGrp="1"/>
          </p:cNvSpPr>
          <p:nvPr>
            <p:ph idx="1"/>
          </p:nvPr>
        </p:nvSpPr>
        <p:spPr/>
        <p:txBody>
          <a:bodyPr/>
          <a:lstStyle/>
          <a:p>
            <a:pPr eaLnBrk="1" hangingPunct="1">
              <a:lnSpc>
                <a:spcPct val="90000"/>
              </a:lnSpc>
            </a:pPr>
            <a:r>
              <a:rPr lang="en-US" altLang="en-US" sz="3000" dirty="0">
                <a:latin typeface="Franklin Gothic Book" panose="020B0503020102020204" pitchFamily="34" charset="0"/>
                <a:cs typeface="Arial" panose="020B0604020202020204" pitchFamily="34" charset="0"/>
              </a:rPr>
              <a:t>Review the </a:t>
            </a:r>
            <a:r>
              <a:rPr lang="en-US" altLang="en-US" sz="3000" b="1" dirty="0">
                <a:solidFill>
                  <a:srgbClr val="AFBD22"/>
                </a:solidFill>
                <a:latin typeface="Franklin Gothic Book" panose="020B0503020102020204" pitchFamily="34" charset="0"/>
                <a:cs typeface="Arial" panose="020B0604020202020204" pitchFamily="34" charset="0"/>
              </a:rPr>
              <a:t>Coming Attractions</a:t>
            </a:r>
            <a:r>
              <a:rPr lang="en-US" altLang="en-US" sz="3000" b="1" dirty="0">
                <a:solidFill>
                  <a:srgbClr val="7FAC00"/>
                </a:solidFill>
                <a:latin typeface="Franklin Gothic Book" panose="020B0503020102020204" pitchFamily="34" charset="0"/>
                <a:cs typeface="Arial" panose="020B0604020202020204" pitchFamily="34" charset="0"/>
              </a:rPr>
              <a:t> </a:t>
            </a:r>
            <a:r>
              <a:rPr lang="en-US" altLang="en-US" sz="3000" dirty="0">
                <a:latin typeface="Franklin Gothic Book" panose="020B0503020102020204" pitchFamily="34" charset="0"/>
                <a:cs typeface="Arial" panose="020B0604020202020204" pitchFamily="34" charset="0"/>
              </a:rPr>
              <a:t>board to address participant issues that arose</a:t>
            </a:r>
          </a:p>
        </p:txBody>
      </p:sp>
      <p:sp>
        <p:nvSpPr>
          <p:cNvPr id="61443"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000">
                <a:solidFill>
                  <a:schemeClr val="bg1"/>
                </a:solidFill>
                <a:latin typeface="Calibri" panose="020F0502020204030204" pitchFamily="34" charset="0"/>
              </a:rPr>
              <a:t>30</a:t>
            </a:r>
          </a:p>
        </p:txBody>
      </p:sp>
      <p:sp>
        <p:nvSpPr>
          <p:cNvPr id="61445" name="Content Placeholder 5"/>
          <p:cNvSpPr txBox="1">
            <a:spLocks/>
          </p:cNvSpPr>
          <p:nvPr/>
        </p:nvSpPr>
        <p:spPr bwMode="auto">
          <a:xfrm>
            <a:off x="796925" y="3424637"/>
            <a:ext cx="5048250" cy="108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lnSpc>
                <a:spcPct val="90000"/>
              </a:lnSpc>
              <a:buClr>
                <a:srgbClr val="99AB21"/>
              </a:buClr>
            </a:pPr>
            <a:r>
              <a:rPr lang="en-US" altLang="en-US" sz="3000" dirty="0">
                <a:latin typeface="Franklin Gothic Book" panose="020B0503020102020204" pitchFamily="34" charset="0"/>
              </a:rPr>
              <a:t>For each, ask:</a:t>
            </a:r>
          </a:p>
          <a:p>
            <a:pPr lvl="1" eaLnBrk="1" hangingPunct="1">
              <a:buClr>
                <a:srgbClr val="AFBD22"/>
              </a:buClr>
              <a:buFont typeface="Arial" panose="020B0604020202020204" pitchFamily="34" charset="0"/>
              <a:buChar char="•"/>
            </a:pPr>
            <a:r>
              <a:rPr lang="en-US" altLang="en-US" sz="2600" dirty="0">
                <a:latin typeface="Franklin Gothic Book" panose="020B0503020102020204" pitchFamily="34" charset="0"/>
              </a:rPr>
              <a:t>Have we covered it?</a:t>
            </a:r>
          </a:p>
          <a:p>
            <a:pPr lvl="1" eaLnBrk="1" hangingPunct="1">
              <a:buClr>
                <a:srgbClr val="AFBD22"/>
              </a:buClr>
              <a:buFont typeface="Arial" panose="020B0604020202020204" pitchFamily="34" charset="0"/>
              <a:buChar char="•"/>
            </a:pPr>
            <a:r>
              <a:rPr lang="en-US" altLang="en-US" sz="2600" dirty="0">
                <a:latin typeface="Franklin Gothic Book" panose="020B0503020102020204" pitchFamily="34" charset="0"/>
              </a:rPr>
              <a:t>Should the item be placed   on the Action List?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0780" y="1473200"/>
            <a:ext cx="2949022" cy="4123562"/>
          </a:xfrm>
          <a:prstGeom prst="rect">
            <a:avLst/>
          </a:prstGeom>
        </p:spPr>
      </p:pic>
      <p:sp>
        <p:nvSpPr>
          <p:cNvPr id="7" name="TextBox 6"/>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117</a:t>
            </a:r>
          </a:p>
        </p:txBody>
      </p:sp>
      <p:sp>
        <p:nvSpPr>
          <p:cNvPr id="8" name="TextBox 5"/>
          <p:cNvSpPr txBox="1"/>
          <p:nvPr/>
        </p:nvSpPr>
        <p:spPr>
          <a:xfrm>
            <a:off x="8754150" y="4200485"/>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extLst>
      <p:ext uri="{BB962C8B-B14F-4D97-AF65-F5344CB8AC3E}">
        <p14:creationId xmlns:p14="http://schemas.microsoft.com/office/powerpoint/2010/main" val="19553631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44">
                                            <p:txEl>
                                              <p:pRg st="0" end="0"/>
                                            </p:txEl>
                                          </p:spTgt>
                                        </p:tgtEl>
                                        <p:attrNameLst>
                                          <p:attrName>style.visibility</p:attrName>
                                        </p:attrNameLst>
                                      </p:cBhvr>
                                      <p:to>
                                        <p:strVal val="visible"/>
                                      </p:to>
                                    </p:set>
                                    <p:animEffect transition="in" filter="fade">
                                      <p:cBhvr>
                                        <p:cTn id="7" dur="500"/>
                                        <p:tgtEl>
                                          <p:spTgt spid="614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45">
                                            <p:txEl>
                                              <p:pRg st="0" end="0"/>
                                            </p:txEl>
                                          </p:spTgt>
                                        </p:tgtEl>
                                        <p:attrNameLst>
                                          <p:attrName>style.visibility</p:attrName>
                                        </p:attrNameLst>
                                      </p:cBhvr>
                                      <p:to>
                                        <p:strVal val="visible"/>
                                      </p:to>
                                    </p:set>
                                    <p:animEffect transition="in" filter="fade">
                                      <p:cBhvr>
                                        <p:cTn id="12" dur="500"/>
                                        <p:tgtEl>
                                          <p:spTgt spid="6144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45">
                                            <p:txEl>
                                              <p:pRg st="1" end="1"/>
                                            </p:txEl>
                                          </p:spTgt>
                                        </p:tgtEl>
                                        <p:attrNameLst>
                                          <p:attrName>style.visibility</p:attrName>
                                        </p:attrNameLst>
                                      </p:cBhvr>
                                      <p:to>
                                        <p:strVal val="visible"/>
                                      </p:to>
                                    </p:set>
                                    <p:animEffect transition="in" filter="fade">
                                      <p:cBhvr>
                                        <p:cTn id="17" dur="500"/>
                                        <p:tgtEl>
                                          <p:spTgt spid="6144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45">
                                            <p:txEl>
                                              <p:pRg st="2" end="2"/>
                                            </p:txEl>
                                          </p:spTgt>
                                        </p:tgtEl>
                                        <p:attrNameLst>
                                          <p:attrName>style.visibility</p:attrName>
                                        </p:attrNameLst>
                                      </p:cBhvr>
                                      <p:to>
                                        <p:strVal val="visible"/>
                                      </p:to>
                                    </p:set>
                                    <p:animEffect transition="in" filter="fade">
                                      <p:cBhvr>
                                        <p:cTn id="22" dur="500"/>
                                        <p:tgtEl>
                                          <p:spTgt spid="6144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4"/>
          <p:cNvSpPr>
            <a:spLocks noGrp="1"/>
          </p:cNvSpPr>
          <p:nvPr>
            <p:ph type="title"/>
          </p:nvPr>
        </p:nvSpPr>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Review Parking Boards</a:t>
            </a:r>
          </a:p>
        </p:txBody>
      </p:sp>
      <p:sp>
        <p:nvSpPr>
          <p:cNvPr id="61444" name="Content Placeholder 5"/>
          <p:cNvSpPr>
            <a:spLocks noGrp="1"/>
          </p:cNvSpPr>
          <p:nvPr>
            <p:ph idx="1"/>
          </p:nvPr>
        </p:nvSpPr>
        <p:spPr/>
        <p:txBody>
          <a:bodyPr/>
          <a:lstStyle/>
          <a:p>
            <a:pPr eaLnBrk="1" hangingPunct="1">
              <a:lnSpc>
                <a:spcPct val="90000"/>
              </a:lnSpc>
            </a:pPr>
            <a:r>
              <a:rPr lang="en-US" altLang="en-US" sz="3000" dirty="0">
                <a:latin typeface="Franklin Gothic Book" panose="020B0503020102020204" pitchFamily="34" charset="0"/>
                <a:cs typeface="Arial" panose="020B0604020202020204" pitchFamily="34" charset="0"/>
              </a:rPr>
              <a:t>Review the </a:t>
            </a:r>
            <a:r>
              <a:rPr lang="en-US" altLang="en-US" sz="3000" b="1" dirty="0">
                <a:solidFill>
                  <a:srgbClr val="AFBD22"/>
                </a:solidFill>
                <a:latin typeface="Franklin Gothic Book" panose="020B0503020102020204" pitchFamily="34" charset="0"/>
                <a:cs typeface="Arial" panose="020B0604020202020204" pitchFamily="34" charset="0"/>
              </a:rPr>
              <a:t>Issues List</a:t>
            </a:r>
            <a:r>
              <a:rPr lang="en-US" altLang="en-US" sz="3000" b="1" dirty="0">
                <a:solidFill>
                  <a:srgbClr val="7FAC00"/>
                </a:solidFill>
                <a:latin typeface="Franklin Gothic Book" panose="020B0503020102020204" pitchFamily="34" charset="0"/>
                <a:cs typeface="Arial" panose="020B0604020202020204" pitchFamily="34" charset="0"/>
              </a:rPr>
              <a:t> </a:t>
            </a:r>
            <a:r>
              <a:rPr lang="en-US" altLang="en-US" sz="3000" dirty="0">
                <a:latin typeface="Franklin Gothic Book" panose="020B0503020102020204" pitchFamily="34" charset="0"/>
                <a:cs typeface="Arial" panose="020B0604020202020204" pitchFamily="34" charset="0"/>
              </a:rPr>
              <a:t>to address participant issues that arose</a:t>
            </a:r>
          </a:p>
        </p:txBody>
      </p:sp>
      <p:sp>
        <p:nvSpPr>
          <p:cNvPr id="61443"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000">
                <a:solidFill>
                  <a:schemeClr val="bg1"/>
                </a:solidFill>
                <a:latin typeface="Calibri" panose="020F0502020204030204" pitchFamily="34" charset="0"/>
              </a:rPr>
              <a:t>30</a:t>
            </a:r>
          </a:p>
        </p:txBody>
      </p:sp>
      <p:sp>
        <p:nvSpPr>
          <p:cNvPr id="61445" name="Content Placeholder 5"/>
          <p:cNvSpPr txBox="1">
            <a:spLocks/>
          </p:cNvSpPr>
          <p:nvPr/>
        </p:nvSpPr>
        <p:spPr bwMode="auto">
          <a:xfrm>
            <a:off x="796925" y="3424637"/>
            <a:ext cx="5048250" cy="108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lnSpc>
                <a:spcPct val="90000"/>
              </a:lnSpc>
              <a:buClr>
                <a:srgbClr val="99AB21"/>
              </a:buClr>
            </a:pPr>
            <a:r>
              <a:rPr lang="en-US" altLang="en-US" sz="3000" dirty="0">
                <a:latin typeface="Franklin Gothic Book" panose="020B0503020102020204" pitchFamily="34" charset="0"/>
              </a:rPr>
              <a:t>For each, ask:</a:t>
            </a:r>
          </a:p>
          <a:p>
            <a:pPr lvl="1" eaLnBrk="1" hangingPunct="1">
              <a:buClr>
                <a:srgbClr val="AFBD22"/>
              </a:buClr>
              <a:buFont typeface="Arial" panose="020B0604020202020204" pitchFamily="34" charset="0"/>
              <a:buChar char="•"/>
            </a:pPr>
            <a:r>
              <a:rPr lang="en-US" altLang="en-US" sz="2600" dirty="0">
                <a:latin typeface="Franklin Gothic Book" panose="020B0503020102020204" pitchFamily="34" charset="0"/>
              </a:rPr>
              <a:t>Have we covered it?</a:t>
            </a:r>
          </a:p>
          <a:p>
            <a:pPr lvl="1" eaLnBrk="1" hangingPunct="1">
              <a:buClr>
                <a:srgbClr val="AFBD22"/>
              </a:buClr>
              <a:buFont typeface="Arial" panose="020B0604020202020204" pitchFamily="34" charset="0"/>
              <a:buChar char="•"/>
            </a:pPr>
            <a:r>
              <a:rPr lang="en-US" altLang="en-US" sz="2600" dirty="0">
                <a:latin typeface="Franklin Gothic Book" panose="020B0503020102020204" pitchFamily="34" charset="0"/>
              </a:rPr>
              <a:t>Should the item be placed   on the Action List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0780" y="1473200"/>
            <a:ext cx="2949022" cy="4123562"/>
          </a:xfrm>
          <a:prstGeom prst="rect">
            <a:avLst/>
          </a:prstGeom>
        </p:spPr>
      </p:pic>
      <p:sp>
        <p:nvSpPr>
          <p:cNvPr id="7" name="TextBox 6"/>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117</a:t>
            </a:r>
          </a:p>
        </p:txBody>
      </p:sp>
      <p:sp>
        <p:nvSpPr>
          <p:cNvPr id="3" name="Rectangle 2">
            <a:extLst>
              <a:ext uri="{FF2B5EF4-FFF2-40B4-BE49-F238E27FC236}">
                <a16:creationId xmlns:a16="http://schemas.microsoft.com/office/drawing/2014/main" id="{853BD1AA-E8D9-475D-88F6-D2A6764AAEF1}"/>
              </a:ext>
            </a:extLst>
          </p:cNvPr>
          <p:cNvSpPr/>
          <p:nvPr/>
        </p:nvSpPr>
        <p:spPr>
          <a:xfrm>
            <a:off x="6802244" y="1627229"/>
            <a:ext cx="1661532" cy="658772"/>
          </a:xfrm>
          <a:prstGeom prst="rect">
            <a:avLst/>
          </a:prstGeom>
          <a:solidFill>
            <a:srgbClr val="CDD4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rgbClr val="00467F"/>
                </a:solidFill>
              </a:rPr>
              <a:t>Issues List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44">
                                            <p:txEl>
                                              <p:pRg st="0" end="0"/>
                                            </p:txEl>
                                          </p:spTgt>
                                        </p:tgtEl>
                                        <p:attrNameLst>
                                          <p:attrName>style.visibility</p:attrName>
                                        </p:attrNameLst>
                                      </p:cBhvr>
                                      <p:to>
                                        <p:strVal val="visible"/>
                                      </p:to>
                                    </p:set>
                                    <p:animEffect transition="in" filter="fade">
                                      <p:cBhvr>
                                        <p:cTn id="7" dur="500"/>
                                        <p:tgtEl>
                                          <p:spTgt spid="614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45">
                                            <p:txEl>
                                              <p:pRg st="0" end="0"/>
                                            </p:txEl>
                                          </p:spTgt>
                                        </p:tgtEl>
                                        <p:attrNameLst>
                                          <p:attrName>style.visibility</p:attrName>
                                        </p:attrNameLst>
                                      </p:cBhvr>
                                      <p:to>
                                        <p:strVal val="visible"/>
                                      </p:to>
                                    </p:set>
                                    <p:animEffect transition="in" filter="fade">
                                      <p:cBhvr>
                                        <p:cTn id="12" dur="500"/>
                                        <p:tgtEl>
                                          <p:spTgt spid="6144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45">
                                            <p:txEl>
                                              <p:pRg st="1" end="1"/>
                                            </p:txEl>
                                          </p:spTgt>
                                        </p:tgtEl>
                                        <p:attrNameLst>
                                          <p:attrName>style.visibility</p:attrName>
                                        </p:attrNameLst>
                                      </p:cBhvr>
                                      <p:to>
                                        <p:strVal val="visible"/>
                                      </p:to>
                                    </p:set>
                                    <p:animEffect transition="in" filter="fade">
                                      <p:cBhvr>
                                        <p:cTn id="17" dur="500"/>
                                        <p:tgtEl>
                                          <p:spTgt spid="6144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45">
                                            <p:txEl>
                                              <p:pRg st="2" end="2"/>
                                            </p:txEl>
                                          </p:spTgt>
                                        </p:tgtEl>
                                        <p:attrNameLst>
                                          <p:attrName>style.visibility</p:attrName>
                                        </p:attrNameLst>
                                      </p:cBhvr>
                                      <p:to>
                                        <p:strVal val="visible"/>
                                      </p:to>
                                    </p:set>
                                    <p:animEffect transition="in" filter="fade">
                                      <p:cBhvr>
                                        <p:cTn id="22" dur="500"/>
                                        <p:tgtEl>
                                          <p:spTgt spid="6144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4"/>
          <p:cNvSpPr>
            <a:spLocks noGrp="1"/>
          </p:cNvSpPr>
          <p:nvPr>
            <p:ph type="title"/>
          </p:nvPr>
        </p:nvSpPr>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Review Parking Boards</a:t>
            </a:r>
          </a:p>
        </p:txBody>
      </p:sp>
      <p:sp>
        <p:nvSpPr>
          <p:cNvPr id="65539"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000">
                <a:solidFill>
                  <a:schemeClr val="bg1"/>
                </a:solidFill>
                <a:latin typeface="Calibri" panose="020F0502020204030204" pitchFamily="34" charset="0"/>
              </a:rPr>
              <a:t>32</a:t>
            </a:r>
          </a:p>
        </p:txBody>
      </p:sp>
      <p:sp>
        <p:nvSpPr>
          <p:cNvPr id="65541" name="Content Placeholder 5"/>
          <p:cNvSpPr txBox="1">
            <a:spLocks/>
          </p:cNvSpPr>
          <p:nvPr/>
        </p:nvSpPr>
        <p:spPr bwMode="auto">
          <a:xfrm>
            <a:off x="783390" y="1457760"/>
            <a:ext cx="5048250"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buClr>
                <a:srgbClr val="AFBD22"/>
              </a:buClr>
            </a:pPr>
            <a:r>
              <a:rPr lang="en-US" altLang="en-US" sz="3000" dirty="0">
                <a:latin typeface="Franklin Gothic Book" panose="020B0503020102020204" pitchFamily="34" charset="0"/>
              </a:rPr>
              <a:t>Review the </a:t>
            </a:r>
            <a:r>
              <a:rPr lang="en-US" altLang="en-US" sz="3000" b="1" dirty="0">
                <a:solidFill>
                  <a:srgbClr val="AFBD22"/>
                </a:solidFill>
                <a:latin typeface="Franklin Gothic Book" panose="020B0503020102020204" pitchFamily="34" charset="0"/>
              </a:rPr>
              <a:t>Action List</a:t>
            </a:r>
          </a:p>
          <a:p>
            <a:pPr lvl="1" eaLnBrk="1" hangingPunct="1">
              <a:buClr>
                <a:srgbClr val="AFBD22"/>
              </a:buClr>
              <a:buFont typeface="Arial" panose="020B0604020202020204" pitchFamily="34" charset="0"/>
              <a:buChar char="•"/>
            </a:pPr>
            <a:r>
              <a:rPr lang="en-US" altLang="en-US" sz="2600" dirty="0">
                <a:latin typeface="Franklin Gothic Book" panose="020B0503020102020204" pitchFamily="34" charset="0"/>
              </a:rPr>
              <a:t>Confirm who has agreed to do what and by when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9223" y="1808142"/>
            <a:ext cx="2937219" cy="3574472"/>
          </a:xfrm>
          <a:prstGeom prst="rect">
            <a:avLst/>
          </a:prstGeom>
        </p:spPr>
      </p:pic>
      <p:sp>
        <p:nvSpPr>
          <p:cNvPr id="8" name="TextBox 7"/>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117</a:t>
            </a:r>
          </a:p>
        </p:txBody>
      </p:sp>
      <p:sp>
        <p:nvSpPr>
          <p:cNvPr id="9" name="TextBox 5"/>
          <p:cNvSpPr txBox="1"/>
          <p:nvPr/>
        </p:nvSpPr>
        <p:spPr>
          <a:xfrm>
            <a:off x="8854680" y="1808142"/>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541">
                                            <p:txEl>
                                              <p:pRg st="0" end="0"/>
                                            </p:txEl>
                                          </p:spTgt>
                                        </p:tgtEl>
                                        <p:attrNameLst>
                                          <p:attrName>style.visibility</p:attrName>
                                        </p:attrNameLst>
                                      </p:cBhvr>
                                      <p:to>
                                        <p:strVal val="visible"/>
                                      </p:to>
                                    </p:set>
                                    <p:animEffect transition="in" filter="fade">
                                      <p:cBhvr>
                                        <p:cTn id="7" dur="500"/>
                                        <p:tgtEl>
                                          <p:spTgt spid="655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541">
                                            <p:txEl>
                                              <p:pRg st="1" end="1"/>
                                            </p:txEl>
                                          </p:spTgt>
                                        </p:tgtEl>
                                        <p:attrNameLst>
                                          <p:attrName>style.visibility</p:attrName>
                                        </p:attrNameLst>
                                      </p:cBhvr>
                                      <p:to>
                                        <p:strVal val="visible"/>
                                      </p:to>
                                    </p:set>
                                    <p:animEffect transition="in" filter="fade">
                                      <p:cBhvr>
                                        <p:cTn id="12" dur="500"/>
                                        <p:tgtEl>
                                          <p:spTgt spid="655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0B336F4-9EC5-4FDA-A3B5-7A31785C5744}" type="slidenum">
              <a:rPr lang="en-US" altLang="en-US" sz="1000" smtClean="0">
                <a:solidFill>
                  <a:schemeClr val="bg1"/>
                </a:solidFill>
                <a:latin typeface="Calibri" panose="020F0502020204030204" pitchFamily="34" charset="0"/>
              </a:rPr>
              <a:pPr fontAlgn="base">
                <a:spcBef>
                  <a:spcPct val="0"/>
                </a:spcBef>
                <a:spcAft>
                  <a:spcPct val="0"/>
                </a:spcAft>
                <a:buFontTx/>
                <a:buNone/>
              </a:pPr>
              <a:t>28</a:t>
            </a:fld>
            <a:endParaRPr lang="en-US" altLang="en-US" sz="1000">
              <a:solidFill>
                <a:schemeClr val="bg1"/>
              </a:solidFill>
              <a:latin typeface="Calibri" panose="020F0502020204030204" pitchFamily="34" charset="0"/>
            </a:endParaRPr>
          </a:p>
        </p:txBody>
      </p:sp>
      <p:sp>
        <p:nvSpPr>
          <p:cNvPr id="8" name="Title 1"/>
          <p:cNvSpPr txBox="1">
            <a:spLocks/>
          </p:cNvSpPr>
          <p:nvPr/>
        </p:nvSpPr>
        <p:spPr>
          <a:xfrm>
            <a:off x="171450" y="3871913"/>
            <a:ext cx="7518400" cy="1843087"/>
          </a:xfrm>
          <a:prstGeom prst="rect">
            <a:avLst/>
          </a:prstGeom>
        </p:spPr>
        <p:txBody>
          <a:bodyPr anchor="ctr"/>
          <a:lstStyle/>
          <a:p>
            <a:pPr eaLnBrk="1" fontAlgn="auto" hangingPunct="1">
              <a:lnSpc>
                <a:spcPts val="6060"/>
              </a:lnSpc>
              <a:spcAft>
                <a:spcPts val="0"/>
              </a:spcAft>
              <a:defRPr/>
            </a:pPr>
            <a:r>
              <a:rPr lang="en-US" altLang="en-US" sz="4800" dirty="0">
                <a:solidFill>
                  <a:schemeClr val="bg1"/>
                </a:solidFill>
                <a:latin typeface="Franklin Gothic Medium" panose="020B0603020102020204" pitchFamily="34" charset="0"/>
              </a:rPr>
              <a:t>F3. EVALUATING</a:t>
            </a:r>
            <a:endParaRPr lang="en-US" sz="4800" dirty="0">
              <a:solidFill>
                <a:schemeClr val="bg1"/>
              </a:solidFill>
              <a:latin typeface="Franklin Gothic Medium" panose="020B0603020102020204" pitchFamily="34" charset="0"/>
              <a:ea typeface="+mj-ea"/>
              <a:cs typeface="Franklin Gothic Medium"/>
            </a:endParaRPr>
          </a:p>
        </p:txBody>
      </p:sp>
      <p:pic>
        <p:nvPicPr>
          <p:cNvPr id="67588"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00813" y="6356350"/>
            <a:ext cx="235426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TextBox 10"/>
          <p:cNvSpPr txBox="1">
            <a:spLocks noChangeArrowheads="1"/>
          </p:cNvSpPr>
          <p:nvPr/>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000">
                <a:solidFill>
                  <a:schemeClr val="bg1"/>
                </a:solidFill>
                <a:latin typeface="Franklin Gothic Book" panose="020B0503020102020204" pitchFamily="34" charset="0"/>
              </a:rPr>
              <a:t>Duplication prohibited without consent</a:t>
            </a:r>
          </a:p>
        </p:txBody>
      </p:sp>
      <p:pic>
        <p:nvPicPr>
          <p:cNvPr id="2" name="Picture 1"/>
          <p:cNvPicPr>
            <a:picLocks noChangeAspect="1"/>
          </p:cNvPicPr>
          <p:nvPr/>
        </p:nvPicPr>
        <p:blipFill>
          <a:blip r:embed="rId4"/>
          <a:stretch>
            <a:fillRect/>
          </a:stretch>
        </p:blipFill>
        <p:spPr>
          <a:xfrm>
            <a:off x="13647" y="0"/>
            <a:ext cx="9116706" cy="4000500"/>
          </a:xfrm>
          <a:prstGeom prst="rect">
            <a:avLst/>
          </a:prstGeom>
        </p:spPr>
      </p:pic>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4"/>
          <p:cNvSpPr>
            <a:spLocks noGrp="1"/>
          </p:cNvSpPr>
          <p:nvPr>
            <p:ph type="title"/>
          </p:nvPr>
        </p:nvSpPr>
        <p:spPr>
          <a:xfrm>
            <a:off x="796925" y="423863"/>
            <a:ext cx="8361363" cy="858837"/>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F3. Evaluating</a:t>
            </a:r>
          </a:p>
        </p:txBody>
      </p:sp>
      <p:sp>
        <p:nvSpPr>
          <p:cNvPr id="69635" name="Content Placeholder 5"/>
          <p:cNvSpPr>
            <a:spLocks noGrp="1"/>
          </p:cNvSpPr>
          <p:nvPr>
            <p:ph idx="1"/>
          </p:nvPr>
        </p:nvSpPr>
        <p:spPr>
          <a:xfrm>
            <a:off x="4559300" y="1444625"/>
            <a:ext cx="4268788" cy="4135438"/>
          </a:xfrm>
        </p:spPr>
        <p:txBody>
          <a:bodyPr/>
          <a:lstStyle/>
          <a:p>
            <a:pPr eaLnBrk="1" hangingPunct="1"/>
            <a:r>
              <a:rPr lang="en-US" altLang="en-US" sz="3000" dirty="0">
                <a:latin typeface="Franklin Gothic Book" panose="020B0503020102020204" pitchFamily="34" charset="0"/>
                <a:cs typeface="Arial" panose="020B0604020202020204" pitchFamily="34" charset="0"/>
              </a:rPr>
              <a:t>Feedback is a critical part of the continuous improvement cycle</a:t>
            </a:r>
          </a:p>
          <a:p>
            <a:pPr eaLnBrk="1" hangingPunct="1"/>
            <a:r>
              <a:rPr lang="en-US" altLang="en-US" sz="3000" dirty="0">
                <a:latin typeface="Franklin Gothic Book" panose="020B0503020102020204" pitchFamily="34" charset="0"/>
                <a:cs typeface="Arial" panose="020B0604020202020204" pitchFamily="34" charset="0"/>
              </a:rPr>
              <a:t>Encourage specific comments</a:t>
            </a:r>
          </a:p>
          <a:p>
            <a:pPr eaLnBrk="1" hangingPunct="1"/>
            <a:r>
              <a:rPr lang="en-US" altLang="en-US" sz="3000" dirty="0">
                <a:latin typeface="Franklin Gothic Book" panose="020B0503020102020204" pitchFamily="34" charset="0"/>
                <a:cs typeface="Arial" panose="020B0604020202020204" pitchFamily="34" charset="0"/>
              </a:rPr>
              <a:t>Do a group review if possible</a:t>
            </a:r>
          </a:p>
        </p:txBody>
      </p:sp>
      <p:sp>
        <p:nvSpPr>
          <p:cNvPr id="69636"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62E51BF-20FD-4A2C-8DC8-5EA0396F5A61}" type="slidenum">
              <a:rPr lang="en-US" altLang="en-US" sz="1000" smtClean="0">
                <a:solidFill>
                  <a:schemeClr val="bg1"/>
                </a:solidFill>
                <a:latin typeface="Calibri" panose="020F0502020204030204" pitchFamily="34" charset="0"/>
              </a:rPr>
              <a:pPr fontAlgn="base">
                <a:spcBef>
                  <a:spcPct val="0"/>
                </a:spcBef>
                <a:spcAft>
                  <a:spcPct val="0"/>
                </a:spcAft>
                <a:buFontTx/>
                <a:buNone/>
              </a:pPr>
              <a:t>29</a:t>
            </a:fld>
            <a:endParaRPr lang="en-US" altLang="en-US" sz="1000">
              <a:solidFill>
                <a:schemeClr val="bg1"/>
              </a:solidFill>
              <a:latin typeface="Calibri" panose="020F0502020204030204" pitchFamily="34" charset="0"/>
            </a:endParaRPr>
          </a:p>
        </p:txBody>
      </p:sp>
      <p:sp>
        <p:nvSpPr>
          <p:cNvPr id="5" name="Text Box 2"/>
          <p:cNvSpPr txBox="1">
            <a:spLocks noChangeArrowheads="1"/>
          </p:cNvSpPr>
          <p:nvPr/>
        </p:nvSpPr>
        <p:spPr bwMode="auto">
          <a:xfrm>
            <a:off x="909638" y="1609725"/>
            <a:ext cx="3211512" cy="3400425"/>
          </a:xfrm>
          <a:prstGeom prst="rect">
            <a:avLst/>
          </a:prstGeom>
          <a:solidFill>
            <a:srgbClr val="CBCBCB"/>
          </a:solidFill>
          <a:ln w="9525">
            <a:solidFill>
              <a:schemeClr val="tx1"/>
            </a:solidFill>
            <a:miter lim="800000"/>
            <a:headEnd/>
            <a:tailEnd/>
          </a:ln>
        </p:spPr>
        <p:txBody>
          <a:bodyPr>
            <a:spAutoFit/>
          </a:bodyPr>
          <a:lstStyle>
            <a:lvl1pPr marL="166688"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a:defRPr/>
            </a:pPr>
            <a:r>
              <a:rPr lang="en-US" altLang="en-US" sz="3000" dirty="0">
                <a:solidFill>
                  <a:schemeClr val="tx2"/>
                </a:solidFill>
                <a:latin typeface="Franklin Gothic Book" panose="020B0503020102020204" pitchFamily="34" charset="0"/>
              </a:rPr>
              <a:t>      </a:t>
            </a:r>
            <a:r>
              <a:rPr lang="en-US" altLang="en-US" sz="3500" dirty="0">
                <a:solidFill>
                  <a:schemeClr val="tx2"/>
                </a:solidFill>
                <a:latin typeface="Franklin Gothic Book" panose="020B0503020102020204" pitchFamily="34" charset="0"/>
              </a:rPr>
              <a:t>Evaluate</a:t>
            </a:r>
          </a:p>
          <a:p>
            <a:pPr marL="623888" indent="-457200">
              <a:buClr>
                <a:srgbClr val="AFBD22"/>
              </a:buClr>
              <a:buFont typeface="Arial" panose="020B0604020202020204" pitchFamily="34" charset="0"/>
              <a:buChar char="•"/>
              <a:defRPr/>
            </a:pPr>
            <a:r>
              <a:rPr lang="en-US" altLang="en-US" sz="3000" b="0" dirty="0">
                <a:solidFill>
                  <a:schemeClr val="tx2"/>
                </a:solidFill>
                <a:latin typeface="Franklin Gothic Book" panose="020B0503020102020204" pitchFamily="34" charset="0"/>
              </a:rPr>
              <a:t>Session</a:t>
            </a:r>
          </a:p>
          <a:p>
            <a:pPr marL="623888" indent="-457200">
              <a:buClr>
                <a:srgbClr val="AFBD22"/>
              </a:buClr>
              <a:buFont typeface="Arial" panose="020B0604020202020204" pitchFamily="34" charset="0"/>
              <a:buChar char="•"/>
              <a:defRPr/>
            </a:pPr>
            <a:r>
              <a:rPr lang="en-US" altLang="en-US" sz="3000" b="0" dirty="0">
                <a:solidFill>
                  <a:schemeClr val="tx2"/>
                </a:solidFill>
                <a:latin typeface="Franklin Gothic Book" panose="020B0503020102020204" pitchFamily="34" charset="0"/>
              </a:rPr>
              <a:t>Facilitator/ Trainer</a:t>
            </a:r>
          </a:p>
          <a:p>
            <a:pPr marL="623888" indent="-457200">
              <a:buClr>
                <a:srgbClr val="AFBD22"/>
              </a:buClr>
              <a:buFont typeface="Arial" panose="020B0604020202020204" pitchFamily="34" charset="0"/>
              <a:buChar char="•"/>
              <a:defRPr/>
            </a:pPr>
            <a:r>
              <a:rPr lang="en-US" altLang="en-US" sz="3000" b="0" dirty="0">
                <a:solidFill>
                  <a:schemeClr val="tx2"/>
                </a:solidFill>
                <a:latin typeface="Franklin Gothic Book" panose="020B0503020102020204" pitchFamily="34" charset="0"/>
              </a:rPr>
              <a:t>Performance</a:t>
            </a:r>
          </a:p>
          <a:p>
            <a:pPr marL="623888" indent="-457200">
              <a:buClr>
                <a:srgbClr val="AFBD22"/>
              </a:buClr>
              <a:buFont typeface="Arial" panose="020B0604020202020204" pitchFamily="34" charset="0"/>
              <a:buChar char="•"/>
              <a:defRPr/>
            </a:pPr>
            <a:r>
              <a:rPr lang="en-US" altLang="en-US" sz="3000" b="0" dirty="0">
                <a:solidFill>
                  <a:schemeClr val="tx2"/>
                </a:solidFill>
                <a:latin typeface="Franklin Gothic Book" panose="020B0503020102020204" pitchFamily="34" charset="0"/>
              </a:rPr>
              <a:t>Comments</a:t>
            </a:r>
          </a:p>
          <a:p>
            <a:pPr marL="623888" indent="-457200">
              <a:buFont typeface="Wingdings" panose="05000000000000000000" pitchFamily="2" charset="2"/>
              <a:buChar char="§"/>
              <a:defRPr/>
            </a:pPr>
            <a:endParaRPr kumimoji="1" lang="en-US" altLang="en-US" sz="3000" dirty="0">
              <a:solidFill>
                <a:schemeClr val="tx2"/>
              </a:solidFill>
              <a:latin typeface="Franklin Gothic Book" panose="020B0503020102020204" pitchFamily="34" charset="0"/>
            </a:endParaRPr>
          </a:p>
        </p:txBody>
      </p:sp>
      <p:sp>
        <p:nvSpPr>
          <p:cNvPr id="6" name="TextBox 5"/>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118</a:t>
            </a:r>
          </a:p>
        </p:txBody>
      </p:sp>
      <p:sp>
        <p:nvSpPr>
          <p:cNvPr id="7" name="TextBox 5"/>
          <p:cNvSpPr txBox="1"/>
          <p:nvPr/>
        </p:nvSpPr>
        <p:spPr>
          <a:xfrm>
            <a:off x="8768438" y="3743284"/>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5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fade">
                                      <p:cBhvr>
                                        <p:cTn id="12" dur="500"/>
                                        <p:tgtEl>
                                          <p:spTgt spid="696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fade">
                                      <p:cBhvr>
                                        <p:cTn id="17" dur="500"/>
                                        <p:tgtEl>
                                          <p:spTgt spid="696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4"/>
          <p:cNvSpPr>
            <a:spLocks noGrp="1"/>
          </p:cNvSpPr>
          <p:nvPr>
            <p:ph type="title"/>
          </p:nvPr>
        </p:nvSpPr>
        <p:spPr>
          <a:xfrm>
            <a:off x="782638" y="439738"/>
            <a:ext cx="8361362" cy="858837"/>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F. Confirming Results and Closing</a:t>
            </a:r>
          </a:p>
        </p:txBody>
      </p:sp>
      <p:sp>
        <p:nvSpPr>
          <p:cNvPr id="16387" name="Content Placeholder 5"/>
          <p:cNvSpPr>
            <a:spLocks noGrp="1"/>
          </p:cNvSpPr>
          <p:nvPr>
            <p:ph idx="1"/>
          </p:nvPr>
        </p:nvSpPr>
        <p:spPr>
          <a:xfrm>
            <a:off x="782638" y="1444625"/>
            <a:ext cx="8047037" cy="4135438"/>
          </a:xfrm>
        </p:spPr>
        <p:txBody>
          <a:bodyPr/>
          <a:lstStyle/>
          <a:p>
            <a:pPr marL="0" indent="0" eaLnBrk="1" hangingPunct="1">
              <a:buNone/>
            </a:pPr>
            <a:r>
              <a:rPr lang="en-US" altLang="en-US" sz="3600" dirty="0">
                <a:solidFill>
                  <a:srgbClr val="AFBD22"/>
                </a:solidFill>
                <a:latin typeface="Franklin Gothic Book" panose="020B0503020102020204" pitchFamily="34" charset="0"/>
                <a:cs typeface="Arial" panose="020B0604020202020204" pitchFamily="34" charset="0"/>
              </a:rPr>
              <a:t>F1.  </a:t>
            </a:r>
            <a:r>
              <a:rPr lang="en-US" altLang="en-US" sz="3600" dirty="0">
                <a:latin typeface="Franklin Gothic Book" panose="020B0503020102020204" pitchFamily="34" charset="0"/>
                <a:cs typeface="Arial" panose="020B0604020202020204" pitchFamily="34" charset="0"/>
              </a:rPr>
              <a:t>Confirming Knowledge Transfer</a:t>
            </a:r>
          </a:p>
          <a:p>
            <a:pPr marL="0" indent="0" eaLnBrk="1" hangingPunct="1">
              <a:buNone/>
            </a:pPr>
            <a:r>
              <a:rPr lang="en-US" altLang="en-US" sz="3600" dirty="0">
                <a:solidFill>
                  <a:srgbClr val="AFBD22"/>
                </a:solidFill>
                <a:latin typeface="Franklin Gothic Book" panose="020B0503020102020204" pitchFamily="34" charset="0"/>
                <a:cs typeface="Arial" panose="020B0604020202020204" pitchFamily="34" charset="0"/>
              </a:rPr>
              <a:t>F2.  </a:t>
            </a:r>
            <a:r>
              <a:rPr lang="en-US" altLang="en-US" sz="3600" dirty="0">
                <a:latin typeface="Franklin Gothic Book" panose="020B0503020102020204" pitchFamily="34" charset="0"/>
                <a:cs typeface="Arial" panose="020B0604020202020204" pitchFamily="34" charset="0"/>
              </a:rPr>
              <a:t>Reviewing to Close </a:t>
            </a:r>
          </a:p>
          <a:p>
            <a:pPr marL="0" indent="0" eaLnBrk="1" hangingPunct="1">
              <a:buNone/>
            </a:pPr>
            <a:r>
              <a:rPr lang="en-US" altLang="en-US" sz="3600" dirty="0">
                <a:solidFill>
                  <a:srgbClr val="AFBD22"/>
                </a:solidFill>
                <a:latin typeface="Franklin Gothic Book" panose="020B0503020102020204" pitchFamily="34" charset="0"/>
                <a:cs typeface="Arial" panose="020B0604020202020204" pitchFamily="34" charset="0"/>
              </a:rPr>
              <a:t>F3.  </a:t>
            </a:r>
            <a:r>
              <a:rPr lang="en-US" altLang="en-US" sz="3600" dirty="0">
                <a:latin typeface="Franklin Gothic Book" panose="020B0503020102020204" pitchFamily="34" charset="0"/>
                <a:cs typeface="Arial" panose="020B0604020202020204" pitchFamily="34" charset="0"/>
              </a:rPr>
              <a:t>Evaluating</a:t>
            </a:r>
          </a:p>
          <a:p>
            <a:pPr marL="0" indent="0" eaLnBrk="1" hangingPunct="1">
              <a:buNone/>
            </a:pPr>
            <a:r>
              <a:rPr lang="en-US" altLang="en-US" sz="3600" dirty="0">
                <a:solidFill>
                  <a:srgbClr val="AFBD22"/>
                </a:solidFill>
                <a:latin typeface="Franklin Gothic Book" panose="020B0503020102020204" pitchFamily="34" charset="0"/>
                <a:cs typeface="Arial" panose="020B0604020202020204" pitchFamily="34" charset="0"/>
              </a:rPr>
              <a:t>F4.  </a:t>
            </a:r>
            <a:r>
              <a:rPr lang="en-US" altLang="en-US" sz="3600" dirty="0">
                <a:latin typeface="Franklin Gothic Book" panose="020B0503020102020204" pitchFamily="34" charset="0"/>
                <a:cs typeface="Arial" panose="020B0604020202020204" pitchFamily="34" charset="0"/>
              </a:rPr>
              <a:t>Wrapping-Up </a:t>
            </a:r>
          </a:p>
          <a:p>
            <a:pPr marL="0" indent="0" eaLnBrk="1" hangingPunct="1">
              <a:buNone/>
            </a:pPr>
            <a:r>
              <a:rPr lang="en-US" altLang="en-US" sz="3600" dirty="0">
                <a:solidFill>
                  <a:srgbClr val="AFBD22"/>
                </a:solidFill>
                <a:latin typeface="Franklin Gothic Book" panose="020B0503020102020204" pitchFamily="34" charset="0"/>
                <a:cs typeface="Arial" panose="020B0604020202020204" pitchFamily="34" charset="0"/>
              </a:rPr>
              <a:t>F5.  </a:t>
            </a:r>
            <a:r>
              <a:rPr lang="en-US" altLang="en-US" sz="3600" dirty="0">
                <a:latin typeface="Franklin Gothic Book" panose="020B0503020102020204" pitchFamily="34" charset="0"/>
                <a:cs typeface="Arial" panose="020B0604020202020204" pitchFamily="34" charset="0"/>
              </a:rPr>
              <a:t>Conducting the Debrief</a:t>
            </a:r>
          </a:p>
          <a:p>
            <a:pPr eaLnBrk="1" hangingPunct="1"/>
            <a:endParaRPr lang="en-US" altLang="en-US" sz="3000" dirty="0">
              <a:latin typeface="Franklin Gothic Book" panose="020B0503020102020204" pitchFamily="34" charset="0"/>
              <a:cs typeface="Arial" panose="020B0604020202020204" pitchFamily="34" charset="0"/>
            </a:endParaRPr>
          </a:p>
          <a:p>
            <a:pPr eaLnBrk="1" hangingPunct="1"/>
            <a:endParaRPr lang="en-US" altLang="en-US" sz="3000" dirty="0">
              <a:latin typeface="Franklin Gothic Book" panose="020B0503020102020204" pitchFamily="34" charset="0"/>
              <a:cs typeface="Arial" panose="020B0604020202020204" pitchFamily="34" charset="0"/>
            </a:endParaRPr>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2DFD5C9-CA02-4916-A6B9-F5817953911C}" type="slidenum">
              <a:rPr lang="en-US" altLang="en-US" sz="1000" smtClean="0">
                <a:solidFill>
                  <a:schemeClr val="bg1"/>
                </a:solidFill>
                <a:latin typeface="Calibri" panose="020F0502020204030204" pitchFamily="34" charset="0"/>
              </a:rPr>
              <a:pPr fontAlgn="base">
                <a:spcBef>
                  <a:spcPct val="0"/>
                </a:spcBef>
                <a:spcAft>
                  <a:spcPct val="0"/>
                </a:spcAft>
                <a:buFontTx/>
                <a:buNone/>
              </a:pPr>
              <a:t>3</a:t>
            </a:fld>
            <a:endParaRPr lang="en-US" altLang="en-US" sz="1000">
              <a:solidFill>
                <a:schemeClr val="bg1"/>
              </a:solidFill>
              <a:latin typeface="Calibri" panose="020F0502020204030204" pitchFamily="34" charset="0"/>
            </a:endParaRPr>
          </a:p>
        </p:txBody>
      </p:sp>
      <p:sp>
        <p:nvSpPr>
          <p:cNvPr id="5" name="TextBox 4"/>
          <p:cNvSpPr txBox="1"/>
          <p:nvPr/>
        </p:nvSpPr>
        <p:spPr>
          <a:xfrm>
            <a:off x="8280091" y="5943918"/>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101</a:t>
            </a:r>
          </a:p>
        </p:txBody>
      </p:sp>
      <p:sp>
        <p:nvSpPr>
          <p:cNvPr id="6" name="TextBox 5"/>
          <p:cNvSpPr txBox="1"/>
          <p:nvPr/>
        </p:nvSpPr>
        <p:spPr>
          <a:xfrm>
            <a:off x="8754150" y="4027490"/>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animEffect transition="in" filter="fade">
                                      <p:cBhvr>
                                        <p:cTn id="7" dur="500"/>
                                        <p:tgtEl>
                                          <p:spTgt spid="1638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87">
                                            <p:txEl>
                                              <p:pRg st="2" end="2"/>
                                            </p:txEl>
                                          </p:spTgt>
                                        </p:tgtEl>
                                        <p:attrNameLst>
                                          <p:attrName>style.visibility</p:attrName>
                                        </p:attrNameLst>
                                      </p:cBhvr>
                                      <p:to>
                                        <p:strVal val="visible"/>
                                      </p:to>
                                    </p:set>
                                    <p:animEffect transition="in" filter="fade">
                                      <p:cBhvr>
                                        <p:cTn id="12" dur="500"/>
                                        <p:tgtEl>
                                          <p:spTgt spid="163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387">
                                            <p:txEl>
                                              <p:pRg st="3" end="3"/>
                                            </p:txEl>
                                          </p:spTgt>
                                        </p:tgtEl>
                                        <p:attrNameLst>
                                          <p:attrName>style.visibility</p:attrName>
                                        </p:attrNameLst>
                                      </p:cBhvr>
                                      <p:to>
                                        <p:strVal val="visible"/>
                                      </p:to>
                                    </p:set>
                                    <p:animEffect transition="in" filter="fade">
                                      <p:cBhvr>
                                        <p:cTn id="17" dur="500"/>
                                        <p:tgtEl>
                                          <p:spTgt spid="1638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387">
                                            <p:txEl>
                                              <p:pRg st="4" end="4"/>
                                            </p:txEl>
                                          </p:spTgt>
                                        </p:tgtEl>
                                        <p:attrNameLst>
                                          <p:attrName>style.visibility</p:attrName>
                                        </p:attrNameLst>
                                      </p:cBhvr>
                                      <p:to>
                                        <p:strVal val="visible"/>
                                      </p:to>
                                    </p:set>
                                    <p:animEffect transition="in" filter="fade">
                                      <p:cBhvr>
                                        <p:cTn id="22"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59FC9AF-1169-4AED-9607-4FCC3E5A2BA6}" type="slidenum">
              <a:rPr lang="en-US" altLang="en-US" sz="1000" smtClean="0">
                <a:solidFill>
                  <a:schemeClr val="bg1"/>
                </a:solidFill>
                <a:latin typeface="Calibri" panose="020F0502020204030204" pitchFamily="34" charset="0"/>
              </a:rPr>
              <a:pPr fontAlgn="base">
                <a:spcBef>
                  <a:spcPct val="0"/>
                </a:spcBef>
                <a:spcAft>
                  <a:spcPct val="0"/>
                </a:spcAft>
                <a:buFontTx/>
                <a:buNone/>
              </a:pPr>
              <a:t>30</a:t>
            </a:fld>
            <a:endParaRPr lang="en-US" altLang="en-US" sz="1000">
              <a:solidFill>
                <a:schemeClr val="bg1"/>
              </a:solidFill>
              <a:latin typeface="Calibri" panose="020F0502020204030204" pitchFamily="34" charset="0"/>
            </a:endParaRPr>
          </a:p>
        </p:txBody>
      </p:sp>
      <p:sp>
        <p:nvSpPr>
          <p:cNvPr id="8" name="Title 1"/>
          <p:cNvSpPr txBox="1">
            <a:spLocks/>
          </p:cNvSpPr>
          <p:nvPr/>
        </p:nvSpPr>
        <p:spPr>
          <a:xfrm>
            <a:off x="536575" y="4090988"/>
            <a:ext cx="7518400" cy="1843087"/>
          </a:xfrm>
          <a:prstGeom prst="rect">
            <a:avLst/>
          </a:prstGeom>
        </p:spPr>
        <p:txBody>
          <a:bodyPr anchor="ctr"/>
          <a:lstStyle/>
          <a:p>
            <a:pPr eaLnBrk="1" fontAlgn="auto" hangingPunct="1">
              <a:lnSpc>
                <a:spcPts val="6060"/>
              </a:lnSpc>
              <a:spcAft>
                <a:spcPts val="0"/>
              </a:spcAft>
              <a:defRPr/>
            </a:pPr>
            <a:r>
              <a:rPr lang="en-US" altLang="en-US" sz="4800" dirty="0">
                <a:solidFill>
                  <a:schemeClr val="bg1"/>
                </a:solidFill>
                <a:latin typeface="Franklin Gothic Medium" panose="020B0603020102020204" pitchFamily="34" charset="0"/>
              </a:rPr>
              <a:t>F4. WRAPPING UP</a:t>
            </a:r>
            <a:endParaRPr lang="en-US" sz="4800" dirty="0">
              <a:solidFill>
                <a:schemeClr val="bg1"/>
              </a:solidFill>
              <a:latin typeface="Franklin Gothic Medium" panose="020B0603020102020204" pitchFamily="34" charset="0"/>
              <a:ea typeface="+mj-ea"/>
              <a:cs typeface="Franklin Gothic Medium"/>
            </a:endParaRPr>
          </a:p>
        </p:txBody>
      </p:sp>
      <p:pic>
        <p:nvPicPr>
          <p:cNvPr id="71684"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00813" y="6356350"/>
            <a:ext cx="235426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TextBox 10"/>
          <p:cNvSpPr txBox="1">
            <a:spLocks noChangeArrowheads="1"/>
          </p:cNvSpPr>
          <p:nvPr/>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000">
                <a:solidFill>
                  <a:schemeClr val="bg1"/>
                </a:solidFill>
                <a:latin typeface="Franklin Gothic Book" panose="020B0503020102020204" pitchFamily="34" charset="0"/>
              </a:rPr>
              <a:t>Duplication prohibited without consent</a:t>
            </a:r>
          </a:p>
        </p:txBody>
      </p:sp>
      <p:pic>
        <p:nvPicPr>
          <p:cNvPr id="3" name="Picture 2"/>
          <p:cNvPicPr>
            <a:picLocks noChangeAspect="1"/>
          </p:cNvPicPr>
          <p:nvPr/>
        </p:nvPicPr>
        <p:blipFill>
          <a:blip r:embed="rId4"/>
          <a:stretch>
            <a:fillRect/>
          </a:stretch>
        </p:blipFill>
        <p:spPr>
          <a:xfrm>
            <a:off x="0" y="-1396"/>
            <a:ext cx="9144000" cy="4116196"/>
          </a:xfrm>
          <a:prstGeom prst="rect">
            <a:avLst/>
          </a:prstGeom>
        </p:spPr>
      </p:pic>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4"/>
          <p:cNvSpPr>
            <a:spLocks noGrp="1"/>
          </p:cNvSpPr>
          <p:nvPr>
            <p:ph type="title"/>
          </p:nvPr>
        </p:nvSpPr>
        <p:spPr>
          <a:xfrm>
            <a:off x="796925" y="423863"/>
            <a:ext cx="8361363" cy="858837"/>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F4. Wrapping Up</a:t>
            </a:r>
          </a:p>
        </p:txBody>
      </p:sp>
      <p:sp>
        <p:nvSpPr>
          <p:cNvPr id="73731"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47C47437-F3F8-4294-9364-B42AA8B077C8}" type="slidenum">
              <a:rPr lang="en-US" altLang="en-US" sz="1000" smtClean="0">
                <a:solidFill>
                  <a:schemeClr val="bg1"/>
                </a:solidFill>
                <a:latin typeface="Calibri" panose="020F0502020204030204" pitchFamily="34" charset="0"/>
              </a:rPr>
              <a:pPr fontAlgn="base">
                <a:spcBef>
                  <a:spcPct val="0"/>
                </a:spcBef>
                <a:spcAft>
                  <a:spcPct val="0"/>
                </a:spcAft>
                <a:buFontTx/>
                <a:buNone/>
              </a:pPr>
              <a:t>31</a:t>
            </a:fld>
            <a:endParaRPr lang="en-US" altLang="en-US" sz="1000">
              <a:solidFill>
                <a:schemeClr val="bg1"/>
              </a:solidFill>
              <a:latin typeface="Calibri" panose="020F0502020204030204" pitchFamily="34" charset="0"/>
            </a:endParaRPr>
          </a:p>
        </p:txBody>
      </p:sp>
      <p:sp>
        <p:nvSpPr>
          <p:cNvPr id="73732" name="Content Placeholder 5"/>
          <p:cNvSpPr>
            <a:spLocks noGrp="1"/>
          </p:cNvSpPr>
          <p:nvPr>
            <p:ph idx="1"/>
          </p:nvPr>
        </p:nvSpPr>
        <p:spPr>
          <a:xfrm>
            <a:off x="782638" y="2849563"/>
            <a:ext cx="7926387" cy="2532062"/>
          </a:xfrm>
        </p:spPr>
        <p:txBody>
          <a:bodyPr/>
          <a:lstStyle/>
          <a:p>
            <a:pPr eaLnBrk="1" hangingPunct="1"/>
            <a:r>
              <a:rPr lang="en-US" altLang="en-US" sz="3000" dirty="0">
                <a:latin typeface="Franklin Gothic Book" panose="020B0503020102020204" pitchFamily="34" charset="0"/>
                <a:cs typeface="Arial" panose="020B0604020202020204" pitchFamily="34" charset="0"/>
              </a:rPr>
              <a:t>Remind participants of the next step if necessary: </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Place, date, time, and topic of the next session</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Certificates</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Travel expenses, etc.</a:t>
            </a:r>
          </a:p>
        </p:txBody>
      </p:sp>
      <p:sp>
        <p:nvSpPr>
          <p:cNvPr id="73733" name="Content Placeholder 5"/>
          <p:cNvSpPr>
            <a:spLocks noGrp="1"/>
          </p:cNvSpPr>
          <p:nvPr>
            <p:ph idx="1"/>
          </p:nvPr>
        </p:nvSpPr>
        <p:spPr>
          <a:xfrm>
            <a:off x="782638" y="2159000"/>
            <a:ext cx="7926387" cy="547688"/>
          </a:xfrm>
        </p:spPr>
        <p:txBody>
          <a:bodyPr/>
          <a:lstStyle/>
          <a:p>
            <a:pPr eaLnBrk="1" hangingPunct="1"/>
            <a:r>
              <a:rPr lang="en-US" altLang="en-US" sz="3000" dirty="0">
                <a:latin typeface="Franklin Gothic Book" panose="020B0503020102020204" pitchFamily="34" charset="0"/>
                <a:cs typeface="Arial" panose="020B0604020202020204" pitchFamily="34" charset="0"/>
              </a:rPr>
              <a:t>Thank the participants for their participation</a:t>
            </a:r>
          </a:p>
          <a:p>
            <a:pPr eaLnBrk="1" hangingPunct="1"/>
            <a:endParaRPr lang="en-US" altLang="en-US" sz="3000" dirty="0">
              <a:latin typeface="Franklin Gothic Book" panose="020B0503020102020204" pitchFamily="34" charset="0"/>
              <a:cs typeface="Arial" panose="020B0604020202020204" pitchFamily="34" charset="0"/>
            </a:endParaRPr>
          </a:p>
        </p:txBody>
      </p:sp>
      <p:sp>
        <p:nvSpPr>
          <p:cNvPr id="73734" name="Text Box 5"/>
          <p:cNvSpPr txBox="1">
            <a:spLocks noChangeArrowheads="1"/>
          </p:cNvSpPr>
          <p:nvPr/>
        </p:nvSpPr>
        <p:spPr bwMode="auto">
          <a:xfrm>
            <a:off x="812800" y="1414463"/>
            <a:ext cx="6230938"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n-US" sz="3500">
                <a:latin typeface="Franklin Gothic Medium" panose="020B0603020102020204" pitchFamily="34" charset="0"/>
              </a:rPr>
              <a:t>Close and Set the Stage</a:t>
            </a:r>
          </a:p>
        </p:txBody>
      </p:sp>
      <p:sp>
        <p:nvSpPr>
          <p:cNvPr id="73735" name="Content Placeholder 5"/>
          <p:cNvSpPr>
            <a:spLocks noGrp="1"/>
          </p:cNvSpPr>
          <p:nvPr>
            <p:ph idx="1"/>
          </p:nvPr>
        </p:nvSpPr>
        <p:spPr>
          <a:xfrm>
            <a:off x="785813" y="5473700"/>
            <a:ext cx="7926387" cy="547688"/>
          </a:xfrm>
        </p:spPr>
        <p:txBody>
          <a:bodyPr/>
          <a:lstStyle/>
          <a:p>
            <a:pPr eaLnBrk="1" hangingPunct="1"/>
            <a:r>
              <a:rPr lang="en-US" altLang="en-US" sz="3000" dirty="0">
                <a:latin typeface="Franklin Gothic Book" panose="020B0503020102020204" pitchFamily="34" charset="0"/>
                <a:cs typeface="Arial" panose="020B0604020202020204" pitchFamily="34" charset="0"/>
              </a:rPr>
              <a:t>Formally end the session</a:t>
            </a:r>
          </a:p>
        </p:txBody>
      </p:sp>
      <p:sp>
        <p:nvSpPr>
          <p:cNvPr id="8" name="TextBox 7"/>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120</a:t>
            </a:r>
          </a:p>
        </p:txBody>
      </p:sp>
      <p:sp>
        <p:nvSpPr>
          <p:cNvPr id="9" name="TextBox 5"/>
          <p:cNvSpPr txBox="1"/>
          <p:nvPr/>
        </p:nvSpPr>
        <p:spPr>
          <a:xfrm>
            <a:off x="8717766" y="5249710"/>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733">
                                            <p:txEl>
                                              <p:pRg st="0" end="0"/>
                                            </p:txEl>
                                          </p:spTgt>
                                        </p:tgtEl>
                                        <p:attrNameLst>
                                          <p:attrName>style.visibility</p:attrName>
                                        </p:attrNameLst>
                                      </p:cBhvr>
                                      <p:to>
                                        <p:strVal val="visible"/>
                                      </p:to>
                                    </p:set>
                                    <p:animEffect transition="in" filter="fade">
                                      <p:cBhvr>
                                        <p:cTn id="7" dur="500"/>
                                        <p:tgtEl>
                                          <p:spTgt spid="737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3732">
                                            <p:txEl>
                                              <p:pRg st="0" end="0"/>
                                            </p:txEl>
                                          </p:spTgt>
                                        </p:tgtEl>
                                        <p:attrNameLst>
                                          <p:attrName>style.visibility</p:attrName>
                                        </p:attrNameLst>
                                      </p:cBhvr>
                                      <p:to>
                                        <p:strVal val="visible"/>
                                      </p:to>
                                    </p:set>
                                    <p:animEffect transition="in" filter="fade">
                                      <p:cBhvr>
                                        <p:cTn id="12" dur="500"/>
                                        <p:tgtEl>
                                          <p:spTgt spid="737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3732">
                                            <p:txEl>
                                              <p:pRg st="1" end="1"/>
                                            </p:txEl>
                                          </p:spTgt>
                                        </p:tgtEl>
                                        <p:attrNameLst>
                                          <p:attrName>style.visibility</p:attrName>
                                        </p:attrNameLst>
                                      </p:cBhvr>
                                      <p:to>
                                        <p:strVal val="visible"/>
                                      </p:to>
                                    </p:set>
                                    <p:animEffect transition="in" filter="fade">
                                      <p:cBhvr>
                                        <p:cTn id="17" dur="500"/>
                                        <p:tgtEl>
                                          <p:spTgt spid="7373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3732">
                                            <p:txEl>
                                              <p:pRg st="2" end="2"/>
                                            </p:txEl>
                                          </p:spTgt>
                                        </p:tgtEl>
                                        <p:attrNameLst>
                                          <p:attrName>style.visibility</p:attrName>
                                        </p:attrNameLst>
                                      </p:cBhvr>
                                      <p:to>
                                        <p:strVal val="visible"/>
                                      </p:to>
                                    </p:set>
                                    <p:animEffect transition="in" filter="fade">
                                      <p:cBhvr>
                                        <p:cTn id="22" dur="500"/>
                                        <p:tgtEl>
                                          <p:spTgt spid="7373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3732">
                                            <p:txEl>
                                              <p:pRg st="3" end="3"/>
                                            </p:txEl>
                                          </p:spTgt>
                                        </p:tgtEl>
                                        <p:attrNameLst>
                                          <p:attrName>style.visibility</p:attrName>
                                        </p:attrNameLst>
                                      </p:cBhvr>
                                      <p:to>
                                        <p:strVal val="visible"/>
                                      </p:to>
                                    </p:set>
                                    <p:animEffect transition="in" filter="fade">
                                      <p:cBhvr>
                                        <p:cTn id="27" dur="500"/>
                                        <p:tgtEl>
                                          <p:spTgt spid="7373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3735">
                                            <p:txEl>
                                              <p:pRg st="0" end="0"/>
                                            </p:txEl>
                                          </p:spTgt>
                                        </p:tgtEl>
                                        <p:attrNameLst>
                                          <p:attrName>style.visibility</p:attrName>
                                        </p:attrNameLst>
                                      </p:cBhvr>
                                      <p:to>
                                        <p:strVal val="visible"/>
                                      </p:to>
                                    </p:set>
                                    <p:animEffect transition="in" filter="fade">
                                      <p:cBhvr>
                                        <p:cTn id="32" dur="500"/>
                                        <p:tgtEl>
                                          <p:spTgt spid="737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p:cNvSpPr>
            <a:spLocks noChangeArrowheads="1"/>
          </p:cNvSpPr>
          <p:nvPr/>
        </p:nvSpPr>
        <p:spPr bwMode="auto">
          <a:xfrm>
            <a:off x="4695392" y="2521093"/>
            <a:ext cx="3729037" cy="3402012"/>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lnTo>
                  <a:pt x="17401" y="15493"/>
                </a:lnTo>
                <a:close/>
                <a:moveTo>
                  <a:pt x="4198" y="6106"/>
                </a:moveTo>
                <a:cubicBezTo>
                  <a:pt x="3223" y="7477"/>
                  <a:pt x="2700" y="9117"/>
                  <a:pt x="2700" y="10799"/>
                </a:cubicBezTo>
                <a:cubicBezTo>
                  <a:pt x="2700" y="15273"/>
                  <a:pt x="6326" y="18900"/>
                  <a:pt x="10800" y="18900"/>
                </a:cubicBezTo>
                <a:cubicBezTo>
                  <a:pt x="12482" y="18900"/>
                  <a:pt x="14122" y="18376"/>
                  <a:pt x="15493" y="17401"/>
                </a:cubicBezTo>
                <a:lnTo>
                  <a:pt x="4198" y="6106"/>
                </a:lnTo>
                <a:close/>
              </a:path>
            </a:pathLst>
          </a:custGeom>
          <a:solidFill>
            <a:srgbClr val="FFCCCC">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5779" name="Title 4"/>
          <p:cNvSpPr>
            <a:spLocks noGrp="1"/>
          </p:cNvSpPr>
          <p:nvPr>
            <p:ph type="title"/>
          </p:nvPr>
        </p:nvSpPr>
        <p:spPr>
          <a:xfrm>
            <a:off x="796925" y="423863"/>
            <a:ext cx="8361363" cy="858837"/>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F4. Wrapping Up</a:t>
            </a:r>
          </a:p>
        </p:txBody>
      </p:sp>
      <p:sp>
        <p:nvSpPr>
          <p:cNvPr id="75780"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D55666A-1386-4388-AAED-2C0FA70399E7}" type="slidenum">
              <a:rPr lang="en-US" altLang="en-US" sz="1000" smtClean="0">
                <a:solidFill>
                  <a:schemeClr val="bg1"/>
                </a:solidFill>
                <a:latin typeface="Calibri" panose="020F0502020204030204" pitchFamily="34" charset="0"/>
              </a:rPr>
              <a:pPr fontAlgn="base">
                <a:spcBef>
                  <a:spcPct val="0"/>
                </a:spcBef>
                <a:spcAft>
                  <a:spcPct val="0"/>
                </a:spcAft>
                <a:buFontTx/>
                <a:buNone/>
              </a:pPr>
              <a:t>32</a:t>
            </a:fld>
            <a:endParaRPr lang="en-US" altLang="en-US" sz="1000">
              <a:solidFill>
                <a:schemeClr val="bg1"/>
              </a:solidFill>
              <a:latin typeface="Calibri" panose="020F0502020204030204" pitchFamily="34" charset="0"/>
            </a:endParaRPr>
          </a:p>
        </p:txBody>
      </p:sp>
      <p:sp>
        <p:nvSpPr>
          <p:cNvPr id="75781" name="Content Placeholder 5"/>
          <p:cNvSpPr>
            <a:spLocks noGrp="1"/>
          </p:cNvSpPr>
          <p:nvPr>
            <p:ph idx="1"/>
          </p:nvPr>
        </p:nvSpPr>
        <p:spPr>
          <a:xfrm>
            <a:off x="782638" y="2867170"/>
            <a:ext cx="3803650" cy="1858963"/>
          </a:xfrm>
        </p:spPr>
        <p:txBody>
          <a:bodyPr/>
          <a:lstStyle/>
          <a:p>
            <a:pPr eaLnBrk="1" hangingPunct="1">
              <a:buFont typeface="Wingdings" panose="05000000000000000000" pitchFamily="2" charset="2"/>
              <a:buChar char="§"/>
            </a:pPr>
            <a:r>
              <a:rPr lang="en-US" altLang="en-US" sz="3000" dirty="0">
                <a:latin typeface="Franklin Gothic Book" panose="020B0503020102020204" pitchFamily="34" charset="0"/>
                <a:cs typeface="Arial" panose="020B0604020202020204" pitchFamily="34" charset="0"/>
              </a:rPr>
              <a:t>Use a partial close if the program has several components</a:t>
            </a:r>
          </a:p>
        </p:txBody>
      </p:sp>
      <p:sp>
        <p:nvSpPr>
          <p:cNvPr id="75782" name="Text Box 5"/>
          <p:cNvSpPr txBox="1">
            <a:spLocks noChangeArrowheads="1"/>
          </p:cNvSpPr>
          <p:nvPr/>
        </p:nvSpPr>
        <p:spPr bwMode="auto">
          <a:xfrm>
            <a:off x="796925" y="1412875"/>
            <a:ext cx="32956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None/>
            </a:pPr>
            <a:r>
              <a:rPr lang="en-US" altLang="en-US" sz="3600">
                <a:solidFill>
                  <a:srgbClr val="AFBD22"/>
                </a:solidFill>
                <a:latin typeface="Franklin Gothic Medium" panose="020B0603020102020204" pitchFamily="34" charset="0"/>
              </a:rPr>
              <a:t>Partial Close</a:t>
            </a:r>
          </a:p>
        </p:txBody>
      </p:sp>
      <p:sp>
        <p:nvSpPr>
          <p:cNvPr id="75783" name="Text Box 5"/>
          <p:cNvSpPr txBox="1">
            <a:spLocks noChangeArrowheads="1"/>
          </p:cNvSpPr>
          <p:nvPr/>
        </p:nvSpPr>
        <p:spPr bwMode="auto">
          <a:xfrm>
            <a:off x="4772025" y="2122632"/>
            <a:ext cx="3294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None/>
            </a:pPr>
            <a:r>
              <a:rPr lang="en-US" altLang="en-US" sz="3600" dirty="0">
                <a:latin typeface="Franklin Gothic Medium" panose="020B0603020102020204" pitchFamily="34" charset="0"/>
              </a:rPr>
              <a:t>DON’T</a:t>
            </a:r>
            <a:endParaRPr lang="en-US" altLang="en-US" sz="3600" dirty="0">
              <a:solidFill>
                <a:schemeClr val="accent2"/>
              </a:solidFill>
              <a:latin typeface="Franklin Gothic Medium" panose="020B0603020102020204" pitchFamily="34" charset="0"/>
            </a:endParaRPr>
          </a:p>
        </p:txBody>
      </p:sp>
      <p:sp>
        <p:nvSpPr>
          <p:cNvPr id="75784" name="Content Placeholder 5"/>
          <p:cNvSpPr>
            <a:spLocks noGrp="1"/>
          </p:cNvSpPr>
          <p:nvPr>
            <p:ph idx="1"/>
          </p:nvPr>
        </p:nvSpPr>
        <p:spPr>
          <a:xfrm>
            <a:off x="4757738" y="2867170"/>
            <a:ext cx="4071937" cy="3055937"/>
          </a:xfrm>
        </p:spPr>
        <p:txBody>
          <a:bodyPr/>
          <a:lstStyle/>
          <a:p>
            <a:pPr eaLnBrk="1" hangingPunct="1">
              <a:buFont typeface="Wingdings" panose="05000000000000000000" pitchFamily="2" charset="2"/>
              <a:buChar char="§"/>
            </a:pPr>
            <a:r>
              <a:rPr lang="en-US" altLang="en-US" sz="3000" dirty="0">
                <a:latin typeface="Franklin Gothic Book" panose="020B0503020102020204" pitchFamily="34" charset="0"/>
                <a:cs typeface="Arial" panose="020B0604020202020204" pitchFamily="34" charset="0"/>
              </a:rPr>
              <a:t>Review the participant objectives</a:t>
            </a:r>
          </a:p>
          <a:p>
            <a:pPr eaLnBrk="1" hangingPunct="1">
              <a:buFont typeface="Wingdings" panose="05000000000000000000" pitchFamily="2" charset="2"/>
              <a:buChar char="§"/>
            </a:pPr>
            <a:r>
              <a:rPr lang="en-US" altLang="en-US" sz="3000" dirty="0">
                <a:latin typeface="Franklin Gothic Book" panose="020B0503020102020204" pitchFamily="34" charset="0"/>
                <a:cs typeface="Arial" panose="020B0604020202020204" pitchFamily="34" charset="0"/>
              </a:rPr>
              <a:t>Evaluate</a:t>
            </a:r>
          </a:p>
          <a:p>
            <a:pPr eaLnBrk="1" hangingPunct="1">
              <a:buFont typeface="Wingdings" panose="05000000000000000000" pitchFamily="2" charset="2"/>
              <a:buChar char="§"/>
            </a:pPr>
            <a:r>
              <a:rPr lang="en-US" altLang="en-US" sz="3000" dirty="0">
                <a:latin typeface="Franklin Gothic Book" panose="020B0503020102020204" pitchFamily="34" charset="0"/>
                <a:cs typeface="Arial" panose="020B0604020202020204" pitchFamily="34" charset="0"/>
              </a:rPr>
              <a:t>Hold the debriefing session</a:t>
            </a:r>
          </a:p>
        </p:txBody>
      </p:sp>
      <p:sp>
        <p:nvSpPr>
          <p:cNvPr id="9" name="Text Box 5"/>
          <p:cNvSpPr txBox="1">
            <a:spLocks noChangeArrowheads="1"/>
          </p:cNvSpPr>
          <p:nvPr/>
        </p:nvSpPr>
        <p:spPr bwMode="auto">
          <a:xfrm>
            <a:off x="798512" y="2122632"/>
            <a:ext cx="3294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None/>
            </a:pPr>
            <a:r>
              <a:rPr lang="en-US" altLang="en-US" sz="3600" dirty="0">
                <a:latin typeface="Franklin Gothic Medium" panose="020B0603020102020204" pitchFamily="34" charset="0"/>
              </a:rPr>
              <a:t>DO</a:t>
            </a:r>
            <a:endParaRPr lang="en-US" altLang="en-US" sz="3600" dirty="0">
              <a:solidFill>
                <a:schemeClr val="accent2"/>
              </a:solidFill>
              <a:latin typeface="Franklin Gothic Medium" panose="020B0603020102020204" pitchFamily="34" charset="0"/>
            </a:endParaRPr>
          </a:p>
        </p:txBody>
      </p:sp>
      <p:sp>
        <p:nvSpPr>
          <p:cNvPr id="10" name="TextBox 9"/>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120</a:t>
            </a:r>
          </a:p>
        </p:txBody>
      </p:sp>
      <p:sp>
        <p:nvSpPr>
          <p:cNvPr id="11" name="TextBox 5"/>
          <p:cNvSpPr txBox="1"/>
          <p:nvPr/>
        </p:nvSpPr>
        <p:spPr>
          <a:xfrm>
            <a:off x="8754150" y="4310634"/>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781">
                                            <p:txEl>
                                              <p:pRg st="0" end="0"/>
                                            </p:txEl>
                                          </p:spTgt>
                                        </p:tgtEl>
                                        <p:attrNameLst>
                                          <p:attrName>style.visibility</p:attrName>
                                        </p:attrNameLst>
                                      </p:cBhvr>
                                      <p:to>
                                        <p:strVal val="visible"/>
                                      </p:to>
                                    </p:set>
                                    <p:animEffect transition="in" filter="fade">
                                      <p:cBhvr>
                                        <p:cTn id="7" dur="500"/>
                                        <p:tgtEl>
                                          <p:spTgt spid="757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5784">
                                            <p:txEl>
                                              <p:pRg st="0" end="0"/>
                                            </p:txEl>
                                          </p:spTgt>
                                        </p:tgtEl>
                                        <p:attrNameLst>
                                          <p:attrName>style.visibility</p:attrName>
                                        </p:attrNameLst>
                                      </p:cBhvr>
                                      <p:to>
                                        <p:strVal val="visible"/>
                                      </p:to>
                                    </p:set>
                                    <p:animEffect transition="in" filter="fade">
                                      <p:cBhvr>
                                        <p:cTn id="12" dur="500"/>
                                        <p:tgtEl>
                                          <p:spTgt spid="7578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5784">
                                            <p:txEl>
                                              <p:pRg st="1" end="1"/>
                                            </p:txEl>
                                          </p:spTgt>
                                        </p:tgtEl>
                                        <p:attrNameLst>
                                          <p:attrName>style.visibility</p:attrName>
                                        </p:attrNameLst>
                                      </p:cBhvr>
                                      <p:to>
                                        <p:strVal val="visible"/>
                                      </p:to>
                                    </p:set>
                                    <p:animEffect transition="in" filter="fade">
                                      <p:cBhvr>
                                        <p:cTn id="17" dur="500"/>
                                        <p:tgtEl>
                                          <p:spTgt spid="7578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5784">
                                            <p:txEl>
                                              <p:pRg st="2" end="2"/>
                                            </p:txEl>
                                          </p:spTgt>
                                        </p:tgtEl>
                                        <p:attrNameLst>
                                          <p:attrName>style.visibility</p:attrName>
                                        </p:attrNameLst>
                                      </p:cBhvr>
                                      <p:to>
                                        <p:strVal val="visible"/>
                                      </p:to>
                                    </p:set>
                                    <p:animEffect transition="in" filter="fade">
                                      <p:cBhvr>
                                        <p:cTn id="22" dur="500"/>
                                        <p:tgtEl>
                                          <p:spTgt spid="7578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5F40A22-4B2A-470E-A330-5EB8A99AA003}" type="slidenum">
              <a:rPr lang="en-US" altLang="en-US" sz="1000" smtClean="0">
                <a:solidFill>
                  <a:schemeClr val="bg1"/>
                </a:solidFill>
                <a:latin typeface="Calibri" panose="020F0502020204030204" pitchFamily="34" charset="0"/>
              </a:rPr>
              <a:pPr fontAlgn="base">
                <a:spcBef>
                  <a:spcPct val="0"/>
                </a:spcBef>
                <a:spcAft>
                  <a:spcPct val="0"/>
                </a:spcAft>
                <a:buFontTx/>
                <a:buNone/>
              </a:pPr>
              <a:t>33</a:t>
            </a:fld>
            <a:endParaRPr lang="en-US" altLang="en-US" sz="1000">
              <a:solidFill>
                <a:schemeClr val="bg1"/>
              </a:solidFill>
              <a:latin typeface="Calibri" panose="020F0502020204030204" pitchFamily="34" charset="0"/>
            </a:endParaRPr>
          </a:p>
        </p:txBody>
      </p:sp>
      <p:sp>
        <p:nvSpPr>
          <p:cNvPr id="8" name="Title 1"/>
          <p:cNvSpPr txBox="1">
            <a:spLocks/>
          </p:cNvSpPr>
          <p:nvPr/>
        </p:nvSpPr>
        <p:spPr>
          <a:xfrm>
            <a:off x="776288" y="4103688"/>
            <a:ext cx="7518400" cy="1843087"/>
          </a:xfrm>
          <a:prstGeom prst="rect">
            <a:avLst/>
          </a:prstGeom>
        </p:spPr>
        <p:txBody>
          <a:bodyPr anchor="ctr"/>
          <a:lstStyle/>
          <a:p>
            <a:pPr eaLnBrk="1" fontAlgn="auto" hangingPunct="1">
              <a:lnSpc>
                <a:spcPts val="6060"/>
              </a:lnSpc>
              <a:spcAft>
                <a:spcPts val="0"/>
              </a:spcAft>
              <a:defRPr/>
            </a:pPr>
            <a:r>
              <a:rPr lang="en-US" altLang="en-US" sz="4800" dirty="0">
                <a:solidFill>
                  <a:schemeClr val="bg1"/>
                </a:solidFill>
                <a:latin typeface="Franklin Gothic Medium" panose="020B0603020102020204" pitchFamily="34" charset="0"/>
              </a:rPr>
              <a:t>F5. CONDUCTING THE DEBRIEF</a:t>
            </a:r>
            <a:endParaRPr lang="en-US" sz="4800" dirty="0">
              <a:solidFill>
                <a:schemeClr val="bg1"/>
              </a:solidFill>
              <a:latin typeface="Franklin Gothic Medium" panose="020B0603020102020204" pitchFamily="34" charset="0"/>
              <a:ea typeface="+mj-ea"/>
              <a:cs typeface="Franklin Gothic Medium"/>
            </a:endParaRPr>
          </a:p>
        </p:txBody>
      </p:sp>
      <p:pic>
        <p:nvPicPr>
          <p:cNvPr id="77828"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00813" y="6356350"/>
            <a:ext cx="235426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Box 10"/>
          <p:cNvSpPr txBox="1">
            <a:spLocks noChangeArrowheads="1"/>
          </p:cNvSpPr>
          <p:nvPr/>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000">
                <a:solidFill>
                  <a:schemeClr val="bg1"/>
                </a:solidFill>
                <a:latin typeface="Franklin Gothic Book" panose="020B0503020102020204" pitchFamily="34" charset="0"/>
              </a:rPr>
              <a:t>Duplication prohibited without consent</a:t>
            </a:r>
          </a:p>
        </p:txBody>
      </p:sp>
      <p:pic>
        <p:nvPicPr>
          <p:cNvPr id="6" name="Picture 5"/>
          <p:cNvPicPr>
            <a:picLocks noChangeAspect="1"/>
          </p:cNvPicPr>
          <p:nvPr/>
        </p:nvPicPr>
        <p:blipFill>
          <a:blip r:embed="rId4"/>
          <a:stretch>
            <a:fillRect/>
          </a:stretch>
        </p:blipFill>
        <p:spPr>
          <a:xfrm>
            <a:off x="0" y="0"/>
            <a:ext cx="9144000" cy="3800475"/>
          </a:xfrm>
          <a:prstGeom prst="rect">
            <a:avLst/>
          </a:prstGeom>
        </p:spPr>
      </p:pic>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874" name="Group 5"/>
          <p:cNvGrpSpPr>
            <a:grpSpLocks/>
          </p:cNvGrpSpPr>
          <p:nvPr/>
        </p:nvGrpSpPr>
        <p:grpSpPr bwMode="auto">
          <a:xfrm>
            <a:off x="5549900" y="2536825"/>
            <a:ext cx="2819400" cy="2651125"/>
            <a:chOff x="5549900" y="2146300"/>
            <a:chExt cx="2819400" cy="2651125"/>
          </a:xfrm>
        </p:grpSpPr>
        <p:sp>
          <p:nvSpPr>
            <p:cNvPr id="79879" name="Freeform 8"/>
            <p:cNvSpPr>
              <a:spLocks/>
            </p:cNvSpPr>
            <p:nvPr/>
          </p:nvSpPr>
          <p:spPr bwMode="auto">
            <a:xfrm>
              <a:off x="5549900" y="2146300"/>
              <a:ext cx="2819400" cy="2651125"/>
            </a:xfrm>
            <a:custGeom>
              <a:avLst/>
              <a:gdLst>
                <a:gd name="T0" fmla="*/ 2147483646 w 1776"/>
                <a:gd name="T1" fmla="*/ 2147483646 h 1670"/>
                <a:gd name="T2" fmla="*/ 2147483646 w 1776"/>
                <a:gd name="T3" fmla="*/ 2147483646 h 1670"/>
                <a:gd name="T4" fmla="*/ 2147483646 w 1776"/>
                <a:gd name="T5" fmla="*/ 2147483646 h 1670"/>
                <a:gd name="T6" fmla="*/ 2147483646 w 1776"/>
                <a:gd name="T7" fmla="*/ 2147483646 h 1670"/>
                <a:gd name="T8" fmla="*/ 2147483646 w 1776"/>
                <a:gd name="T9" fmla="*/ 2147483646 h 1670"/>
                <a:gd name="T10" fmla="*/ 2147483646 w 1776"/>
                <a:gd name="T11" fmla="*/ 2147483646 h 1670"/>
                <a:gd name="T12" fmla="*/ 2147483646 w 1776"/>
                <a:gd name="T13" fmla="*/ 2147483646 h 1670"/>
                <a:gd name="T14" fmla="*/ 2147483646 w 1776"/>
                <a:gd name="T15" fmla="*/ 2147483646 h 1670"/>
                <a:gd name="T16" fmla="*/ 2147483646 w 1776"/>
                <a:gd name="T17" fmla="*/ 2147483646 h 1670"/>
                <a:gd name="T18" fmla="*/ 2147483646 w 1776"/>
                <a:gd name="T19" fmla="*/ 2147483646 h 1670"/>
                <a:gd name="T20" fmla="*/ 2147483646 w 1776"/>
                <a:gd name="T21" fmla="*/ 2147483646 h 1670"/>
                <a:gd name="T22" fmla="*/ 2147483646 w 1776"/>
                <a:gd name="T23" fmla="*/ 2147483646 h 1670"/>
                <a:gd name="T24" fmla="*/ 2147483646 w 1776"/>
                <a:gd name="T25" fmla="*/ 2147483646 h 1670"/>
                <a:gd name="T26" fmla="*/ 2147483646 w 1776"/>
                <a:gd name="T27" fmla="*/ 2147483646 h 1670"/>
                <a:gd name="T28" fmla="*/ 2147483646 w 1776"/>
                <a:gd name="T29" fmla="*/ 2147483646 h 1670"/>
                <a:gd name="T30" fmla="*/ 2147483646 w 1776"/>
                <a:gd name="T31" fmla="*/ 2147483646 h 1670"/>
                <a:gd name="T32" fmla="*/ 2147483646 w 1776"/>
                <a:gd name="T33" fmla="*/ 2147483646 h 1670"/>
                <a:gd name="T34" fmla="*/ 2147483646 w 1776"/>
                <a:gd name="T35" fmla="*/ 2147483646 h 1670"/>
                <a:gd name="T36" fmla="*/ 2147483646 w 1776"/>
                <a:gd name="T37" fmla="*/ 2147483646 h 1670"/>
                <a:gd name="T38" fmla="*/ 2147483646 w 1776"/>
                <a:gd name="T39" fmla="*/ 2147483646 h 1670"/>
                <a:gd name="T40" fmla="*/ 2147483646 w 1776"/>
                <a:gd name="T41" fmla="*/ 2147483646 h 1670"/>
                <a:gd name="T42" fmla="*/ 2147483646 w 1776"/>
                <a:gd name="T43" fmla="*/ 2147483646 h 1670"/>
                <a:gd name="T44" fmla="*/ 2147483646 w 1776"/>
                <a:gd name="T45" fmla="*/ 2147483646 h 1670"/>
                <a:gd name="T46" fmla="*/ 2147483646 w 1776"/>
                <a:gd name="T47" fmla="*/ 2147483646 h 1670"/>
                <a:gd name="T48" fmla="*/ 2147483646 w 1776"/>
                <a:gd name="T49" fmla="*/ 2147483646 h 1670"/>
                <a:gd name="T50" fmla="*/ 2147483646 w 1776"/>
                <a:gd name="T51" fmla="*/ 2147483646 h 1670"/>
                <a:gd name="T52" fmla="*/ 2147483646 w 1776"/>
                <a:gd name="T53" fmla="*/ 2147483646 h 1670"/>
                <a:gd name="T54" fmla="*/ 2147483646 w 1776"/>
                <a:gd name="T55" fmla="*/ 2147483646 h 1670"/>
                <a:gd name="T56" fmla="*/ 2147483646 w 1776"/>
                <a:gd name="T57" fmla="*/ 2147483646 h 1670"/>
                <a:gd name="T58" fmla="*/ 2147483646 w 1776"/>
                <a:gd name="T59" fmla="*/ 2147483646 h 1670"/>
                <a:gd name="T60" fmla="*/ 2147483646 w 1776"/>
                <a:gd name="T61" fmla="*/ 2147483646 h 1670"/>
                <a:gd name="T62" fmla="*/ 2147483646 w 1776"/>
                <a:gd name="T63" fmla="*/ 2147483646 h 1670"/>
                <a:gd name="T64" fmla="*/ 2147483646 w 1776"/>
                <a:gd name="T65" fmla="*/ 2147483646 h 1670"/>
                <a:gd name="T66" fmla="*/ 2147483646 w 1776"/>
                <a:gd name="T67" fmla="*/ 2147483646 h 1670"/>
                <a:gd name="T68" fmla="*/ 2147483646 w 1776"/>
                <a:gd name="T69" fmla="*/ 2147483646 h 1670"/>
                <a:gd name="T70" fmla="*/ 2147483646 w 1776"/>
                <a:gd name="T71" fmla="*/ 2147483646 h 1670"/>
                <a:gd name="T72" fmla="*/ 2147483646 w 1776"/>
                <a:gd name="T73" fmla="*/ 2147483646 h 1670"/>
                <a:gd name="T74" fmla="*/ 2147483646 w 1776"/>
                <a:gd name="T75" fmla="*/ 2147483646 h 1670"/>
                <a:gd name="T76" fmla="*/ 2147483646 w 1776"/>
                <a:gd name="T77" fmla="*/ 2147483646 h 1670"/>
                <a:gd name="T78" fmla="*/ 2147483646 w 1776"/>
                <a:gd name="T79" fmla="*/ 2147483646 h 1670"/>
                <a:gd name="T80" fmla="*/ 2147483646 w 1776"/>
                <a:gd name="T81" fmla="*/ 2147483646 h 1670"/>
                <a:gd name="T82" fmla="*/ 2147483646 w 1776"/>
                <a:gd name="T83" fmla="*/ 2147483646 h 1670"/>
                <a:gd name="T84" fmla="*/ 2147483646 w 1776"/>
                <a:gd name="T85" fmla="*/ 2147483646 h 1670"/>
                <a:gd name="T86" fmla="*/ 2147483646 w 1776"/>
                <a:gd name="T87" fmla="*/ 2147483646 h 1670"/>
                <a:gd name="T88" fmla="*/ 2147483646 w 1776"/>
                <a:gd name="T89" fmla="*/ 2147483646 h 1670"/>
                <a:gd name="T90" fmla="*/ 2147483646 w 1776"/>
                <a:gd name="T91" fmla="*/ 2147483646 h 1670"/>
                <a:gd name="T92" fmla="*/ 2147483646 w 1776"/>
                <a:gd name="T93" fmla="*/ 2147483646 h 1670"/>
                <a:gd name="T94" fmla="*/ 2147483646 w 1776"/>
                <a:gd name="T95" fmla="*/ 2147483646 h 1670"/>
                <a:gd name="T96" fmla="*/ 2147483646 w 1776"/>
                <a:gd name="T97" fmla="*/ 2147483646 h 1670"/>
                <a:gd name="T98" fmla="*/ 2147483646 w 1776"/>
                <a:gd name="T99" fmla="*/ 2147483646 h 1670"/>
                <a:gd name="T100" fmla="*/ 2147483646 w 1776"/>
                <a:gd name="T101" fmla="*/ 2147483646 h 1670"/>
                <a:gd name="T102" fmla="*/ 2147483646 w 1776"/>
                <a:gd name="T103" fmla="*/ 0 h 1670"/>
                <a:gd name="T104" fmla="*/ 2147483646 w 1776"/>
                <a:gd name="T105" fmla="*/ 2147483646 h 1670"/>
                <a:gd name="T106" fmla="*/ 2147483646 w 1776"/>
                <a:gd name="T107" fmla="*/ 2147483646 h 1670"/>
                <a:gd name="T108" fmla="*/ 2147483646 w 1776"/>
                <a:gd name="T109" fmla="*/ 2147483646 h 1670"/>
                <a:gd name="T110" fmla="*/ 2147483646 w 1776"/>
                <a:gd name="T111" fmla="*/ 2147483646 h 167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76"/>
                <a:gd name="T169" fmla="*/ 0 h 1670"/>
                <a:gd name="T170" fmla="*/ 1776 w 1776"/>
                <a:gd name="T171" fmla="*/ 1670 h 167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76" h="1670">
                  <a:moveTo>
                    <a:pt x="799" y="176"/>
                  </a:moveTo>
                  <a:lnTo>
                    <a:pt x="798" y="175"/>
                  </a:lnTo>
                  <a:lnTo>
                    <a:pt x="793" y="170"/>
                  </a:lnTo>
                  <a:lnTo>
                    <a:pt x="786" y="165"/>
                  </a:lnTo>
                  <a:lnTo>
                    <a:pt x="777" y="156"/>
                  </a:lnTo>
                  <a:lnTo>
                    <a:pt x="764" y="147"/>
                  </a:lnTo>
                  <a:lnTo>
                    <a:pt x="750" y="136"/>
                  </a:lnTo>
                  <a:lnTo>
                    <a:pt x="733" y="124"/>
                  </a:lnTo>
                  <a:lnTo>
                    <a:pt x="716" y="114"/>
                  </a:lnTo>
                  <a:lnTo>
                    <a:pt x="696" y="102"/>
                  </a:lnTo>
                  <a:lnTo>
                    <a:pt x="674" y="90"/>
                  </a:lnTo>
                  <a:lnTo>
                    <a:pt x="652" y="81"/>
                  </a:lnTo>
                  <a:lnTo>
                    <a:pt x="627" y="71"/>
                  </a:lnTo>
                  <a:lnTo>
                    <a:pt x="603" y="64"/>
                  </a:lnTo>
                  <a:lnTo>
                    <a:pt x="578" y="59"/>
                  </a:lnTo>
                  <a:lnTo>
                    <a:pt x="552" y="55"/>
                  </a:lnTo>
                  <a:lnTo>
                    <a:pt x="525" y="55"/>
                  </a:lnTo>
                  <a:lnTo>
                    <a:pt x="507" y="56"/>
                  </a:lnTo>
                  <a:lnTo>
                    <a:pt x="489" y="59"/>
                  </a:lnTo>
                  <a:lnTo>
                    <a:pt x="471" y="63"/>
                  </a:lnTo>
                  <a:lnTo>
                    <a:pt x="453" y="69"/>
                  </a:lnTo>
                  <a:lnTo>
                    <a:pt x="435" y="77"/>
                  </a:lnTo>
                  <a:lnTo>
                    <a:pt x="418" y="88"/>
                  </a:lnTo>
                  <a:lnTo>
                    <a:pt x="400" y="100"/>
                  </a:lnTo>
                  <a:lnTo>
                    <a:pt x="382" y="114"/>
                  </a:lnTo>
                  <a:lnTo>
                    <a:pt x="350" y="143"/>
                  </a:lnTo>
                  <a:lnTo>
                    <a:pt x="324" y="172"/>
                  </a:lnTo>
                  <a:lnTo>
                    <a:pt x="303" y="198"/>
                  </a:lnTo>
                  <a:lnTo>
                    <a:pt x="287" y="222"/>
                  </a:lnTo>
                  <a:lnTo>
                    <a:pt x="273" y="245"/>
                  </a:lnTo>
                  <a:lnTo>
                    <a:pt x="262" y="265"/>
                  </a:lnTo>
                  <a:lnTo>
                    <a:pt x="254" y="283"/>
                  </a:lnTo>
                  <a:lnTo>
                    <a:pt x="245" y="300"/>
                  </a:lnTo>
                  <a:lnTo>
                    <a:pt x="240" y="315"/>
                  </a:lnTo>
                  <a:lnTo>
                    <a:pt x="234" y="328"/>
                  </a:lnTo>
                  <a:lnTo>
                    <a:pt x="227" y="340"/>
                  </a:lnTo>
                  <a:lnTo>
                    <a:pt x="220" y="349"/>
                  </a:lnTo>
                  <a:lnTo>
                    <a:pt x="210" y="357"/>
                  </a:lnTo>
                  <a:lnTo>
                    <a:pt x="198" y="362"/>
                  </a:lnTo>
                  <a:lnTo>
                    <a:pt x="184" y="366"/>
                  </a:lnTo>
                  <a:lnTo>
                    <a:pt x="165" y="368"/>
                  </a:lnTo>
                  <a:lnTo>
                    <a:pt x="145" y="371"/>
                  </a:lnTo>
                  <a:lnTo>
                    <a:pt x="128" y="374"/>
                  </a:lnTo>
                  <a:lnTo>
                    <a:pt x="110" y="380"/>
                  </a:lnTo>
                  <a:lnTo>
                    <a:pt x="96" y="388"/>
                  </a:lnTo>
                  <a:lnTo>
                    <a:pt x="82" y="398"/>
                  </a:lnTo>
                  <a:lnTo>
                    <a:pt x="70" y="408"/>
                  </a:lnTo>
                  <a:lnTo>
                    <a:pt x="60" y="420"/>
                  </a:lnTo>
                  <a:lnTo>
                    <a:pt x="53" y="433"/>
                  </a:lnTo>
                  <a:lnTo>
                    <a:pt x="49" y="447"/>
                  </a:lnTo>
                  <a:lnTo>
                    <a:pt x="46" y="464"/>
                  </a:lnTo>
                  <a:lnTo>
                    <a:pt x="46" y="480"/>
                  </a:lnTo>
                  <a:lnTo>
                    <a:pt x="49" y="497"/>
                  </a:lnTo>
                  <a:lnTo>
                    <a:pt x="55" y="516"/>
                  </a:lnTo>
                  <a:lnTo>
                    <a:pt x="64" y="533"/>
                  </a:lnTo>
                  <a:lnTo>
                    <a:pt x="76" y="552"/>
                  </a:lnTo>
                  <a:lnTo>
                    <a:pt x="91" y="571"/>
                  </a:lnTo>
                  <a:lnTo>
                    <a:pt x="88" y="573"/>
                  </a:lnTo>
                  <a:lnTo>
                    <a:pt x="78" y="580"/>
                  </a:lnTo>
                  <a:lnTo>
                    <a:pt x="65" y="591"/>
                  </a:lnTo>
                  <a:lnTo>
                    <a:pt x="50" y="605"/>
                  </a:lnTo>
                  <a:lnTo>
                    <a:pt x="35" y="622"/>
                  </a:lnTo>
                  <a:lnTo>
                    <a:pt x="22" y="640"/>
                  </a:lnTo>
                  <a:lnTo>
                    <a:pt x="11" y="662"/>
                  </a:lnTo>
                  <a:lnTo>
                    <a:pt x="7" y="683"/>
                  </a:lnTo>
                  <a:lnTo>
                    <a:pt x="9" y="697"/>
                  </a:lnTo>
                  <a:lnTo>
                    <a:pt x="13" y="711"/>
                  </a:lnTo>
                  <a:lnTo>
                    <a:pt x="22" y="725"/>
                  </a:lnTo>
                  <a:lnTo>
                    <a:pt x="33" y="738"/>
                  </a:lnTo>
                  <a:lnTo>
                    <a:pt x="50" y="752"/>
                  </a:lnTo>
                  <a:lnTo>
                    <a:pt x="71" y="766"/>
                  </a:lnTo>
                  <a:lnTo>
                    <a:pt x="98" y="779"/>
                  </a:lnTo>
                  <a:lnTo>
                    <a:pt x="131" y="791"/>
                  </a:lnTo>
                  <a:lnTo>
                    <a:pt x="125" y="795"/>
                  </a:lnTo>
                  <a:lnTo>
                    <a:pt x="110" y="805"/>
                  </a:lnTo>
                  <a:lnTo>
                    <a:pt x="88" y="822"/>
                  </a:lnTo>
                  <a:lnTo>
                    <a:pt x="63" y="842"/>
                  </a:lnTo>
                  <a:lnTo>
                    <a:pt x="38" y="866"/>
                  </a:lnTo>
                  <a:lnTo>
                    <a:pt x="17" y="894"/>
                  </a:lnTo>
                  <a:lnTo>
                    <a:pt x="4" y="923"/>
                  </a:lnTo>
                  <a:lnTo>
                    <a:pt x="0" y="952"/>
                  </a:lnTo>
                  <a:lnTo>
                    <a:pt x="2" y="963"/>
                  </a:lnTo>
                  <a:lnTo>
                    <a:pt x="5" y="972"/>
                  </a:lnTo>
                  <a:lnTo>
                    <a:pt x="11" y="982"/>
                  </a:lnTo>
                  <a:lnTo>
                    <a:pt x="18" y="991"/>
                  </a:lnTo>
                  <a:lnTo>
                    <a:pt x="27" y="1001"/>
                  </a:lnTo>
                  <a:lnTo>
                    <a:pt x="38" y="1009"/>
                  </a:lnTo>
                  <a:lnTo>
                    <a:pt x="52" y="1018"/>
                  </a:lnTo>
                  <a:lnTo>
                    <a:pt x="68" y="1027"/>
                  </a:lnTo>
                  <a:lnTo>
                    <a:pt x="65" y="1034"/>
                  </a:lnTo>
                  <a:lnTo>
                    <a:pt x="60" y="1053"/>
                  </a:lnTo>
                  <a:lnTo>
                    <a:pt x="55" y="1081"/>
                  </a:lnTo>
                  <a:lnTo>
                    <a:pt x="51" y="1116"/>
                  </a:lnTo>
                  <a:lnTo>
                    <a:pt x="50" y="1155"/>
                  </a:lnTo>
                  <a:lnTo>
                    <a:pt x="53" y="1195"/>
                  </a:lnTo>
                  <a:lnTo>
                    <a:pt x="65" y="1234"/>
                  </a:lnTo>
                  <a:lnTo>
                    <a:pt x="86" y="1268"/>
                  </a:lnTo>
                  <a:lnTo>
                    <a:pt x="98" y="1280"/>
                  </a:lnTo>
                  <a:lnTo>
                    <a:pt x="111" y="1292"/>
                  </a:lnTo>
                  <a:lnTo>
                    <a:pt x="126" y="1300"/>
                  </a:lnTo>
                  <a:lnTo>
                    <a:pt x="144" y="1308"/>
                  </a:lnTo>
                  <a:lnTo>
                    <a:pt x="164" y="1314"/>
                  </a:lnTo>
                  <a:lnTo>
                    <a:pt x="187" y="1318"/>
                  </a:lnTo>
                  <a:lnTo>
                    <a:pt x="211" y="1320"/>
                  </a:lnTo>
                  <a:lnTo>
                    <a:pt x="240" y="1320"/>
                  </a:lnTo>
                  <a:lnTo>
                    <a:pt x="241" y="1328"/>
                  </a:lnTo>
                  <a:lnTo>
                    <a:pt x="244" y="1352"/>
                  </a:lnTo>
                  <a:lnTo>
                    <a:pt x="253" y="1386"/>
                  </a:lnTo>
                  <a:lnTo>
                    <a:pt x="267" y="1426"/>
                  </a:lnTo>
                  <a:lnTo>
                    <a:pt x="289" y="1471"/>
                  </a:lnTo>
                  <a:lnTo>
                    <a:pt x="320" y="1513"/>
                  </a:lnTo>
                  <a:lnTo>
                    <a:pt x="363" y="1551"/>
                  </a:lnTo>
                  <a:lnTo>
                    <a:pt x="419" y="1579"/>
                  </a:lnTo>
                  <a:lnTo>
                    <a:pt x="430" y="1583"/>
                  </a:lnTo>
                  <a:lnTo>
                    <a:pt x="442" y="1586"/>
                  </a:lnTo>
                  <a:lnTo>
                    <a:pt x="455" y="1590"/>
                  </a:lnTo>
                  <a:lnTo>
                    <a:pt x="468" y="1592"/>
                  </a:lnTo>
                  <a:lnTo>
                    <a:pt x="482" y="1594"/>
                  </a:lnTo>
                  <a:lnTo>
                    <a:pt x="496" y="1596"/>
                  </a:lnTo>
                  <a:lnTo>
                    <a:pt x="512" y="1597"/>
                  </a:lnTo>
                  <a:lnTo>
                    <a:pt x="527" y="1597"/>
                  </a:lnTo>
                  <a:lnTo>
                    <a:pt x="544" y="1596"/>
                  </a:lnTo>
                  <a:lnTo>
                    <a:pt x="560" y="1594"/>
                  </a:lnTo>
                  <a:lnTo>
                    <a:pt x="578" y="1593"/>
                  </a:lnTo>
                  <a:lnTo>
                    <a:pt x="595" y="1591"/>
                  </a:lnTo>
                  <a:lnTo>
                    <a:pt x="614" y="1587"/>
                  </a:lnTo>
                  <a:lnTo>
                    <a:pt x="633" y="1584"/>
                  </a:lnTo>
                  <a:lnTo>
                    <a:pt x="653" y="1579"/>
                  </a:lnTo>
                  <a:lnTo>
                    <a:pt x="673" y="1573"/>
                  </a:lnTo>
                  <a:lnTo>
                    <a:pt x="677" y="1574"/>
                  </a:lnTo>
                  <a:lnTo>
                    <a:pt x="685" y="1579"/>
                  </a:lnTo>
                  <a:lnTo>
                    <a:pt x="699" y="1586"/>
                  </a:lnTo>
                  <a:lnTo>
                    <a:pt x="717" y="1594"/>
                  </a:lnTo>
                  <a:lnTo>
                    <a:pt x="740" y="1605"/>
                  </a:lnTo>
                  <a:lnTo>
                    <a:pt x="766" y="1616"/>
                  </a:lnTo>
                  <a:lnTo>
                    <a:pt x="796" y="1627"/>
                  </a:lnTo>
                  <a:lnTo>
                    <a:pt x="828" y="1638"/>
                  </a:lnTo>
                  <a:lnTo>
                    <a:pt x="862" y="1647"/>
                  </a:lnTo>
                  <a:lnTo>
                    <a:pt x="898" y="1657"/>
                  </a:lnTo>
                  <a:lnTo>
                    <a:pt x="936" y="1664"/>
                  </a:lnTo>
                  <a:lnTo>
                    <a:pt x="974" y="1669"/>
                  </a:lnTo>
                  <a:lnTo>
                    <a:pt x="1011" y="1670"/>
                  </a:lnTo>
                  <a:lnTo>
                    <a:pt x="1049" y="1667"/>
                  </a:lnTo>
                  <a:lnTo>
                    <a:pt x="1087" y="1663"/>
                  </a:lnTo>
                  <a:lnTo>
                    <a:pt x="1122" y="1652"/>
                  </a:lnTo>
                  <a:lnTo>
                    <a:pt x="1153" y="1638"/>
                  </a:lnTo>
                  <a:lnTo>
                    <a:pt x="1182" y="1620"/>
                  </a:lnTo>
                  <a:lnTo>
                    <a:pt x="1209" y="1597"/>
                  </a:lnTo>
                  <a:lnTo>
                    <a:pt x="1233" y="1568"/>
                  </a:lnTo>
                  <a:lnTo>
                    <a:pt x="1254" y="1534"/>
                  </a:lnTo>
                  <a:lnTo>
                    <a:pt x="1272" y="1494"/>
                  </a:lnTo>
                  <a:lnTo>
                    <a:pt x="1286" y="1447"/>
                  </a:lnTo>
                  <a:lnTo>
                    <a:pt x="1295" y="1393"/>
                  </a:lnTo>
                  <a:lnTo>
                    <a:pt x="1297" y="1393"/>
                  </a:lnTo>
                  <a:lnTo>
                    <a:pt x="1301" y="1394"/>
                  </a:lnTo>
                  <a:lnTo>
                    <a:pt x="1310" y="1395"/>
                  </a:lnTo>
                  <a:lnTo>
                    <a:pt x="1319" y="1398"/>
                  </a:lnTo>
                  <a:lnTo>
                    <a:pt x="1332" y="1399"/>
                  </a:lnTo>
                  <a:lnTo>
                    <a:pt x="1346" y="1400"/>
                  </a:lnTo>
                  <a:lnTo>
                    <a:pt x="1361" y="1401"/>
                  </a:lnTo>
                  <a:lnTo>
                    <a:pt x="1378" y="1401"/>
                  </a:lnTo>
                  <a:lnTo>
                    <a:pt x="1396" y="1400"/>
                  </a:lnTo>
                  <a:lnTo>
                    <a:pt x="1414" y="1399"/>
                  </a:lnTo>
                  <a:lnTo>
                    <a:pt x="1433" y="1395"/>
                  </a:lnTo>
                  <a:lnTo>
                    <a:pt x="1452" y="1391"/>
                  </a:lnTo>
                  <a:lnTo>
                    <a:pt x="1470" y="1384"/>
                  </a:lnTo>
                  <a:lnTo>
                    <a:pt x="1489" y="1375"/>
                  </a:lnTo>
                  <a:lnTo>
                    <a:pt x="1505" y="1365"/>
                  </a:lnTo>
                  <a:lnTo>
                    <a:pt x="1520" y="1352"/>
                  </a:lnTo>
                  <a:lnTo>
                    <a:pt x="1531" y="1340"/>
                  </a:lnTo>
                  <a:lnTo>
                    <a:pt x="1542" y="1327"/>
                  </a:lnTo>
                  <a:lnTo>
                    <a:pt x="1550" y="1312"/>
                  </a:lnTo>
                  <a:lnTo>
                    <a:pt x="1557" y="1295"/>
                  </a:lnTo>
                  <a:lnTo>
                    <a:pt x="1563" y="1276"/>
                  </a:lnTo>
                  <a:lnTo>
                    <a:pt x="1566" y="1255"/>
                  </a:lnTo>
                  <a:lnTo>
                    <a:pt x="1569" y="1232"/>
                  </a:lnTo>
                  <a:lnTo>
                    <a:pt x="1569" y="1207"/>
                  </a:lnTo>
                  <a:lnTo>
                    <a:pt x="1571" y="1206"/>
                  </a:lnTo>
                  <a:lnTo>
                    <a:pt x="1576" y="1204"/>
                  </a:lnTo>
                  <a:lnTo>
                    <a:pt x="1584" y="1201"/>
                  </a:lnTo>
                  <a:lnTo>
                    <a:pt x="1595" y="1196"/>
                  </a:lnTo>
                  <a:lnTo>
                    <a:pt x="1608" y="1190"/>
                  </a:lnTo>
                  <a:lnTo>
                    <a:pt x="1623" y="1183"/>
                  </a:lnTo>
                  <a:lnTo>
                    <a:pt x="1638" y="1175"/>
                  </a:lnTo>
                  <a:lnTo>
                    <a:pt x="1655" y="1166"/>
                  </a:lnTo>
                  <a:lnTo>
                    <a:pt x="1672" y="1155"/>
                  </a:lnTo>
                  <a:lnTo>
                    <a:pt x="1690" y="1143"/>
                  </a:lnTo>
                  <a:lnTo>
                    <a:pt x="1707" y="1130"/>
                  </a:lnTo>
                  <a:lnTo>
                    <a:pt x="1722" y="1117"/>
                  </a:lnTo>
                  <a:lnTo>
                    <a:pt x="1737" y="1102"/>
                  </a:lnTo>
                  <a:lnTo>
                    <a:pt x="1750" y="1087"/>
                  </a:lnTo>
                  <a:lnTo>
                    <a:pt x="1761" y="1070"/>
                  </a:lnTo>
                  <a:lnTo>
                    <a:pt x="1769" y="1053"/>
                  </a:lnTo>
                  <a:lnTo>
                    <a:pt x="1775" y="1034"/>
                  </a:lnTo>
                  <a:lnTo>
                    <a:pt x="1776" y="1013"/>
                  </a:lnTo>
                  <a:lnTo>
                    <a:pt x="1774" y="993"/>
                  </a:lnTo>
                  <a:lnTo>
                    <a:pt x="1767" y="970"/>
                  </a:lnTo>
                  <a:lnTo>
                    <a:pt x="1755" y="948"/>
                  </a:lnTo>
                  <a:lnTo>
                    <a:pt x="1737" y="924"/>
                  </a:lnTo>
                  <a:lnTo>
                    <a:pt x="1714" y="901"/>
                  </a:lnTo>
                  <a:lnTo>
                    <a:pt x="1683" y="876"/>
                  </a:lnTo>
                  <a:lnTo>
                    <a:pt x="1687" y="872"/>
                  </a:lnTo>
                  <a:lnTo>
                    <a:pt x="1695" y="864"/>
                  </a:lnTo>
                  <a:lnTo>
                    <a:pt x="1705" y="850"/>
                  </a:lnTo>
                  <a:lnTo>
                    <a:pt x="1720" y="831"/>
                  </a:lnTo>
                  <a:lnTo>
                    <a:pt x="1733" y="810"/>
                  </a:lnTo>
                  <a:lnTo>
                    <a:pt x="1743" y="784"/>
                  </a:lnTo>
                  <a:lnTo>
                    <a:pt x="1751" y="757"/>
                  </a:lnTo>
                  <a:lnTo>
                    <a:pt x="1755" y="729"/>
                  </a:lnTo>
                  <a:lnTo>
                    <a:pt x="1754" y="707"/>
                  </a:lnTo>
                  <a:lnTo>
                    <a:pt x="1748" y="686"/>
                  </a:lnTo>
                  <a:lnTo>
                    <a:pt x="1738" y="666"/>
                  </a:lnTo>
                  <a:lnTo>
                    <a:pt x="1723" y="645"/>
                  </a:lnTo>
                  <a:lnTo>
                    <a:pt x="1703" y="625"/>
                  </a:lnTo>
                  <a:lnTo>
                    <a:pt x="1676" y="606"/>
                  </a:lnTo>
                  <a:lnTo>
                    <a:pt x="1643" y="587"/>
                  </a:lnTo>
                  <a:lnTo>
                    <a:pt x="1603" y="571"/>
                  </a:lnTo>
                  <a:lnTo>
                    <a:pt x="1606" y="563"/>
                  </a:lnTo>
                  <a:lnTo>
                    <a:pt x="1615" y="540"/>
                  </a:lnTo>
                  <a:lnTo>
                    <a:pt x="1624" y="506"/>
                  </a:lnTo>
                  <a:lnTo>
                    <a:pt x="1634" y="465"/>
                  </a:lnTo>
                  <a:lnTo>
                    <a:pt x="1638" y="418"/>
                  </a:lnTo>
                  <a:lnTo>
                    <a:pt x="1637" y="369"/>
                  </a:lnTo>
                  <a:lnTo>
                    <a:pt x="1627" y="322"/>
                  </a:lnTo>
                  <a:lnTo>
                    <a:pt x="1604" y="280"/>
                  </a:lnTo>
                  <a:lnTo>
                    <a:pt x="1596" y="269"/>
                  </a:lnTo>
                  <a:lnTo>
                    <a:pt x="1586" y="260"/>
                  </a:lnTo>
                  <a:lnTo>
                    <a:pt x="1576" y="252"/>
                  </a:lnTo>
                  <a:lnTo>
                    <a:pt x="1563" y="243"/>
                  </a:lnTo>
                  <a:lnTo>
                    <a:pt x="1550" y="236"/>
                  </a:lnTo>
                  <a:lnTo>
                    <a:pt x="1536" y="229"/>
                  </a:lnTo>
                  <a:lnTo>
                    <a:pt x="1520" y="223"/>
                  </a:lnTo>
                  <a:lnTo>
                    <a:pt x="1503" y="219"/>
                  </a:lnTo>
                  <a:lnTo>
                    <a:pt x="1484" y="215"/>
                  </a:lnTo>
                  <a:lnTo>
                    <a:pt x="1464" y="212"/>
                  </a:lnTo>
                  <a:lnTo>
                    <a:pt x="1442" y="210"/>
                  </a:lnTo>
                  <a:lnTo>
                    <a:pt x="1419" y="210"/>
                  </a:lnTo>
                  <a:lnTo>
                    <a:pt x="1393" y="210"/>
                  </a:lnTo>
                  <a:lnTo>
                    <a:pt x="1367" y="213"/>
                  </a:lnTo>
                  <a:lnTo>
                    <a:pt x="1339" y="216"/>
                  </a:lnTo>
                  <a:lnTo>
                    <a:pt x="1308" y="221"/>
                  </a:lnTo>
                  <a:lnTo>
                    <a:pt x="1308" y="219"/>
                  </a:lnTo>
                  <a:lnTo>
                    <a:pt x="1308" y="212"/>
                  </a:lnTo>
                  <a:lnTo>
                    <a:pt x="1308" y="201"/>
                  </a:lnTo>
                  <a:lnTo>
                    <a:pt x="1307" y="187"/>
                  </a:lnTo>
                  <a:lnTo>
                    <a:pt x="1305" y="170"/>
                  </a:lnTo>
                  <a:lnTo>
                    <a:pt x="1301" y="153"/>
                  </a:lnTo>
                  <a:lnTo>
                    <a:pt x="1297" y="133"/>
                  </a:lnTo>
                  <a:lnTo>
                    <a:pt x="1290" y="112"/>
                  </a:lnTo>
                  <a:lnTo>
                    <a:pt x="1280" y="92"/>
                  </a:lnTo>
                  <a:lnTo>
                    <a:pt x="1267" y="71"/>
                  </a:lnTo>
                  <a:lnTo>
                    <a:pt x="1252" y="53"/>
                  </a:lnTo>
                  <a:lnTo>
                    <a:pt x="1233" y="36"/>
                  </a:lnTo>
                  <a:lnTo>
                    <a:pt x="1211" y="22"/>
                  </a:lnTo>
                  <a:lnTo>
                    <a:pt x="1185" y="10"/>
                  </a:lnTo>
                  <a:lnTo>
                    <a:pt x="1153" y="3"/>
                  </a:lnTo>
                  <a:lnTo>
                    <a:pt x="1117" y="0"/>
                  </a:lnTo>
                  <a:lnTo>
                    <a:pt x="1112" y="0"/>
                  </a:lnTo>
                  <a:lnTo>
                    <a:pt x="1107" y="0"/>
                  </a:lnTo>
                  <a:lnTo>
                    <a:pt x="1101" y="0"/>
                  </a:lnTo>
                  <a:lnTo>
                    <a:pt x="1095" y="0"/>
                  </a:lnTo>
                  <a:lnTo>
                    <a:pt x="1090" y="0"/>
                  </a:lnTo>
                  <a:lnTo>
                    <a:pt x="1084" y="1"/>
                  </a:lnTo>
                  <a:lnTo>
                    <a:pt x="1079" y="1"/>
                  </a:lnTo>
                  <a:lnTo>
                    <a:pt x="1073" y="2"/>
                  </a:lnTo>
                  <a:lnTo>
                    <a:pt x="1029" y="9"/>
                  </a:lnTo>
                  <a:lnTo>
                    <a:pt x="993" y="20"/>
                  </a:lnTo>
                  <a:lnTo>
                    <a:pt x="963" y="34"/>
                  </a:lnTo>
                  <a:lnTo>
                    <a:pt x="940" y="49"/>
                  </a:lnTo>
                  <a:lnTo>
                    <a:pt x="921" y="68"/>
                  </a:lnTo>
                  <a:lnTo>
                    <a:pt x="907" y="87"/>
                  </a:lnTo>
                  <a:lnTo>
                    <a:pt x="896" y="107"/>
                  </a:lnTo>
                  <a:lnTo>
                    <a:pt x="890" y="128"/>
                  </a:lnTo>
                  <a:lnTo>
                    <a:pt x="887" y="148"/>
                  </a:lnTo>
                  <a:lnTo>
                    <a:pt x="885" y="167"/>
                  </a:lnTo>
                  <a:lnTo>
                    <a:pt x="885" y="185"/>
                  </a:lnTo>
                  <a:lnTo>
                    <a:pt x="888" y="201"/>
                  </a:lnTo>
                  <a:lnTo>
                    <a:pt x="890" y="214"/>
                  </a:lnTo>
                  <a:lnTo>
                    <a:pt x="892" y="225"/>
                  </a:lnTo>
                  <a:lnTo>
                    <a:pt x="894" y="230"/>
                  </a:lnTo>
                  <a:lnTo>
                    <a:pt x="895" y="233"/>
                  </a:lnTo>
                  <a:lnTo>
                    <a:pt x="799" y="176"/>
                  </a:lnTo>
                  <a:close/>
                </a:path>
              </a:pathLst>
            </a:custGeom>
            <a:solidFill>
              <a:srgbClr val="E6F8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9880" name="Freeform 9"/>
            <p:cNvSpPr>
              <a:spLocks/>
            </p:cNvSpPr>
            <p:nvPr/>
          </p:nvSpPr>
          <p:spPr bwMode="auto">
            <a:xfrm>
              <a:off x="6804025" y="4429125"/>
              <a:ext cx="390525" cy="250825"/>
            </a:xfrm>
            <a:custGeom>
              <a:avLst/>
              <a:gdLst>
                <a:gd name="T0" fmla="*/ 2147483646 w 246"/>
                <a:gd name="T1" fmla="*/ 2147483646 h 158"/>
                <a:gd name="T2" fmla="*/ 2147483646 w 246"/>
                <a:gd name="T3" fmla="*/ 2147483646 h 158"/>
                <a:gd name="T4" fmla="*/ 2147483646 w 246"/>
                <a:gd name="T5" fmla="*/ 2147483646 h 158"/>
                <a:gd name="T6" fmla="*/ 2147483646 w 246"/>
                <a:gd name="T7" fmla="*/ 2147483646 h 158"/>
                <a:gd name="T8" fmla="*/ 2147483646 w 246"/>
                <a:gd name="T9" fmla="*/ 2147483646 h 158"/>
                <a:gd name="T10" fmla="*/ 2147483646 w 246"/>
                <a:gd name="T11" fmla="*/ 2147483646 h 158"/>
                <a:gd name="T12" fmla="*/ 2147483646 w 246"/>
                <a:gd name="T13" fmla="*/ 0 h 158"/>
                <a:gd name="T14" fmla="*/ 2147483646 w 246"/>
                <a:gd name="T15" fmla="*/ 2147483646 h 158"/>
                <a:gd name="T16" fmla="*/ 2147483646 w 246"/>
                <a:gd name="T17" fmla="*/ 2147483646 h 158"/>
                <a:gd name="T18" fmla="*/ 2147483646 w 246"/>
                <a:gd name="T19" fmla="*/ 2147483646 h 158"/>
                <a:gd name="T20" fmla="*/ 2147483646 w 246"/>
                <a:gd name="T21" fmla="*/ 2147483646 h 158"/>
                <a:gd name="T22" fmla="*/ 2147483646 w 246"/>
                <a:gd name="T23" fmla="*/ 2147483646 h 158"/>
                <a:gd name="T24" fmla="*/ 2147483646 w 246"/>
                <a:gd name="T25" fmla="*/ 2147483646 h 158"/>
                <a:gd name="T26" fmla="*/ 0 w 246"/>
                <a:gd name="T27" fmla="*/ 2147483646 h 158"/>
                <a:gd name="T28" fmla="*/ 2147483646 w 246"/>
                <a:gd name="T29" fmla="*/ 2147483646 h 158"/>
                <a:gd name="T30" fmla="*/ 2147483646 w 246"/>
                <a:gd name="T31" fmla="*/ 2147483646 h 158"/>
                <a:gd name="T32" fmla="*/ 2147483646 w 246"/>
                <a:gd name="T33" fmla="*/ 2147483646 h 158"/>
                <a:gd name="T34" fmla="*/ 2147483646 w 246"/>
                <a:gd name="T35" fmla="*/ 2147483646 h 158"/>
                <a:gd name="T36" fmla="*/ 2147483646 w 246"/>
                <a:gd name="T37" fmla="*/ 2147483646 h 158"/>
                <a:gd name="T38" fmla="*/ 2147483646 w 246"/>
                <a:gd name="T39" fmla="*/ 2147483646 h 158"/>
                <a:gd name="T40" fmla="*/ 2147483646 w 246"/>
                <a:gd name="T41" fmla="*/ 2147483646 h 158"/>
                <a:gd name="T42" fmla="*/ 2147483646 w 246"/>
                <a:gd name="T43" fmla="*/ 2147483646 h 158"/>
                <a:gd name="T44" fmla="*/ 2147483646 w 246"/>
                <a:gd name="T45" fmla="*/ 2147483646 h 158"/>
                <a:gd name="T46" fmla="*/ 2147483646 w 246"/>
                <a:gd name="T47" fmla="*/ 2147483646 h 158"/>
                <a:gd name="T48" fmla="*/ 2147483646 w 246"/>
                <a:gd name="T49" fmla="*/ 2147483646 h 158"/>
                <a:gd name="T50" fmla="*/ 2147483646 w 246"/>
                <a:gd name="T51" fmla="*/ 2147483646 h 158"/>
                <a:gd name="T52" fmla="*/ 2147483646 w 246"/>
                <a:gd name="T53" fmla="*/ 2147483646 h 158"/>
                <a:gd name="T54" fmla="*/ 2147483646 w 246"/>
                <a:gd name="T55" fmla="*/ 2147483646 h 158"/>
                <a:gd name="T56" fmla="*/ 2147483646 w 246"/>
                <a:gd name="T57" fmla="*/ 2147483646 h 158"/>
                <a:gd name="T58" fmla="*/ 2147483646 w 246"/>
                <a:gd name="T59" fmla="*/ 2147483646 h 158"/>
                <a:gd name="T60" fmla="*/ 2147483646 w 246"/>
                <a:gd name="T61" fmla="*/ 2147483646 h 158"/>
                <a:gd name="T62" fmla="*/ 2147483646 w 246"/>
                <a:gd name="T63" fmla="*/ 2147483646 h 158"/>
                <a:gd name="T64" fmla="*/ 2147483646 w 246"/>
                <a:gd name="T65" fmla="*/ 2147483646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46"/>
                <a:gd name="T100" fmla="*/ 0 h 158"/>
                <a:gd name="T101" fmla="*/ 246 w 246"/>
                <a:gd name="T102" fmla="*/ 158 h 1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46" h="158">
                  <a:moveTo>
                    <a:pt x="240" y="46"/>
                  </a:moveTo>
                  <a:lnTo>
                    <a:pt x="238" y="42"/>
                  </a:lnTo>
                  <a:lnTo>
                    <a:pt x="231" y="35"/>
                  </a:lnTo>
                  <a:lnTo>
                    <a:pt x="218" y="24"/>
                  </a:lnTo>
                  <a:lnTo>
                    <a:pt x="200" y="13"/>
                  </a:lnTo>
                  <a:lnTo>
                    <a:pt x="177" y="4"/>
                  </a:lnTo>
                  <a:lnTo>
                    <a:pt x="145" y="0"/>
                  </a:lnTo>
                  <a:lnTo>
                    <a:pt x="107" y="2"/>
                  </a:lnTo>
                  <a:lnTo>
                    <a:pt x="62" y="13"/>
                  </a:lnTo>
                  <a:lnTo>
                    <a:pt x="40" y="21"/>
                  </a:lnTo>
                  <a:lnTo>
                    <a:pt x="23" y="30"/>
                  </a:lnTo>
                  <a:lnTo>
                    <a:pt x="12" y="41"/>
                  </a:lnTo>
                  <a:lnTo>
                    <a:pt x="3" y="52"/>
                  </a:lnTo>
                  <a:lnTo>
                    <a:pt x="0" y="63"/>
                  </a:lnTo>
                  <a:lnTo>
                    <a:pt x="1" y="74"/>
                  </a:lnTo>
                  <a:lnTo>
                    <a:pt x="5" y="86"/>
                  </a:lnTo>
                  <a:lnTo>
                    <a:pt x="10" y="97"/>
                  </a:lnTo>
                  <a:lnTo>
                    <a:pt x="20" y="108"/>
                  </a:lnTo>
                  <a:lnTo>
                    <a:pt x="32" y="119"/>
                  </a:lnTo>
                  <a:lnTo>
                    <a:pt x="45" y="128"/>
                  </a:lnTo>
                  <a:lnTo>
                    <a:pt x="60" y="137"/>
                  </a:lnTo>
                  <a:lnTo>
                    <a:pt x="75" y="145"/>
                  </a:lnTo>
                  <a:lnTo>
                    <a:pt x="93" y="150"/>
                  </a:lnTo>
                  <a:lnTo>
                    <a:pt x="109" y="155"/>
                  </a:lnTo>
                  <a:lnTo>
                    <a:pt x="127" y="158"/>
                  </a:lnTo>
                  <a:lnTo>
                    <a:pt x="160" y="158"/>
                  </a:lnTo>
                  <a:lnTo>
                    <a:pt x="187" y="153"/>
                  </a:lnTo>
                  <a:lnTo>
                    <a:pt x="210" y="142"/>
                  </a:lnTo>
                  <a:lnTo>
                    <a:pt x="227" y="128"/>
                  </a:lnTo>
                  <a:lnTo>
                    <a:pt x="239" y="110"/>
                  </a:lnTo>
                  <a:lnTo>
                    <a:pt x="246" y="90"/>
                  </a:lnTo>
                  <a:lnTo>
                    <a:pt x="246" y="69"/>
                  </a:lnTo>
                  <a:lnTo>
                    <a:pt x="240" y="46"/>
                  </a:lnTo>
                  <a:close/>
                </a:path>
              </a:pathLst>
            </a:custGeom>
            <a:solidFill>
              <a:srgbClr val="E9FFA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9881" name="Freeform 10"/>
            <p:cNvSpPr>
              <a:spLocks/>
            </p:cNvSpPr>
            <p:nvPr/>
          </p:nvSpPr>
          <p:spPr bwMode="auto">
            <a:xfrm>
              <a:off x="6200775" y="2525713"/>
              <a:ext cx="1493838" cy="1541462"/>
            </a:xfrm>
            <a:custGeom>
              <a:avLst/>
              <a:gdLst>
                <a:gd name="T0" fmla="*/ 2147483646 w 941"/>
                <a:gd name="T1" fmla="*/ 2147483646 h 971"/>
                <a:gd name="T2" fmla="*/ 2147483646 w 941"/>
                <a:gd name="T3" fmla="*/ 2147483646 h 971"/>
                <a:gd name="T4" fmla="*/ 2147483646 w 941"/>
                <a:gd name="T5" fmla="*/ 2147483646 h 971"/>
                <a:gd name="T6" fmla="*/ 2147483646 w 941"/>
                <a:gd name="T7" fmla="*/ 2147483646 h 971"/>
                <a:gd name="T8" fmla="*/ 2147483646 w 941"/>
                <a:gd name="T9" fmla="*/ 2147483646 h 971"/>
                <a:gd name="T10" fmla="*/ 2147483646 w 941"/>
                <a:gd name="T11" fmla="*/ 2147483646 h 971"/>
                <a:gd name="T12" fmla="*/ 2147483646 w 941"/>
                <a:gd name="T13" fmla="*/ 2147483646 h 971"/>
                <a:gd name="T14" fmla="*/ 2147483646 w 941"/>
                <a:gd name="T15" fmla="*/ 2147483646 h 971"/>
                <a:gd name="T16" fmla="*/ 2147483646 w 941"/>
                <a:gd name="T17" fmla="*/ 2147483646 h 971"/>
                <a:gd name="T18" fmla="*/ 0 w 941"/>
                <a:gd name="T19" fmla="*/ 2147483646 h 971"/>
                <a:gd name="T20" fmla="*/ 2147483646 w 941"/>
                <a:gd name="T21" fmla="*/ 2147483646 h 971"/>
                <a:gd name="T22" fmla="*/ 2147483646 w 941"/>
                <a:gd name="T23" fmla="*/ 2147483646 h 971"/>
                <a:gd name="T24" fmla="*/ 2147483646 w 941"/>
                <a:gd name="T25" fmla="*/ 2147483646 h 971"/>
                <a:gd name="T26" fmla="*/ 2147483646 w 941"/>
                <a:gd name="T27" fmla="*/ 2147483646 h 971"/>
                <a:gd name="T28" fmla="*/ 2147483646 w 941"/>
                <a:gd name="T29" fmla="*/ 2147483646 h 971"/>
                <a:gd name="T30" fmla="*/ 2147483646 w 941"/>
                <a:gd name="T31" fmla="*/ 0 h 971"/>
                <a:gd name="T32" fmla="*/ 2147483646 w 941"/>
                <a:gd name="T33" fmla="*/ 2147483646 h 971"/>
                <a:gd name="T34" fmla="*/ 2147483646 w 941"/>
                <a:gd name="T35" fmla="*/ 2147483646 h 971"/>
                <a:gd name="T36" fmla="*/ 2147483646 w 941"/>
                <a:gd name="T37" fmla="*/ 2147483646 h 971"/>
                <a:gd name="T38" fmla="*/ 2147483646 w 941"/>
                <a:gd name="T39" fmla="*/ 2147483646 h 971"/>
                <a:gd name="T40" fmla="*/ 2147483646 w 941"/>
                <a:gd name="T41" fmla="*/ 2147483646 h 971"/>
                <a:gd name="T42" fmla="*/ 2147483646 w 941"/>
                <a:gd name="T43" fmla="*/ 2147483646 h 971"/>
                <a:gd name="T44" fmla="*/ 2147483646 w 941"/>
                <a:gd name="T45" fmla="*/ 2147483646 h 971"/>
                <a:gd name="T46" fmla="*/ 2147483646 w 941"/>
                <a:gd name="T47" fmla="*/ 2147483646 h 971"/>
                <a:gd name="T48" fmla="*/ 2147483646 w 941"/>
                <a:gd name="T49" fmla="*/ 2147483646 h 971"/>
                <a:gd name="T50" fmla="*/ 2147483646 w 941"/>
                <a:gd name="T51" fmla="*/ 2147483646 h 971"/>
                <a:gd name="T52" fmla="*/ 2147483646 w 941"/>
                <a:gd name="T53" fmla="*/ 2147483646 h 971"/>
                <a:gd name="T54" fmla="*/ 2147483646 w 941"/>
                <a:gd name="T55" fmla="*/ 2147483646 h 971"/>
                <a:gd name="T56" fmla="*/ 2147483646 w 941"/>
                <a:gd name="T57" fmla="*/ 2147483646 h 971"/>
                <a:gd name="T58" fmla="*/ 2147483646 w 941"/>
                <a:gd name="T59" fmla="*/ 2147483646 h 971"/>
                <a:gd name="T60" fmla="*/ 2147483646 w 941"/>
                <a:gd name="T61" fmla="*/ 2147483646 h 971"/>
                <a:gd name="T62" fmla="*/ 2147483646 w 941"/>
                <a:gd name="T63" fmla="*/ 2147483646 h 971"/>
                <a:gd name="T64" fmla="*/ 2147483646 w 941"/>
                <a:gd name="T65" fmla="*/ 2147483646 h 971"/>
                <a:gd name="T66" fmla="*/ 2147483646 w 941"/>
                <a:gd name="T67" fmla="*/ 2147483646 h 971"/>
                <a:gd name="T68" fmla="*/ 2147483646 w 941"/>
                <a:gd name="T69" fmla="*/ 2147483646 h 971"/>
                <a:gd name="T70" fmla="*/ 2147483646 w 941"/>
                <a:gd name="T71" fmla="*/ 2147483646 h 971"/>
                <a:gd name="T72" fmla="*/ 2147483646 w 941"/>
                <a:gd name="T73" fmla="*/ 2147483646 h 971"/>
                <a:gd name="T74" fmla="*/ 2147483646 w 941"/>
                <a:gd name="T75" fmla="*/ 2147483646 h 971"/>
                <a:gd name="T76" fmla="*/ 2147483646 w 941"/>
                <a:gd name="T77" fmla="*/ 2147483646 h 971"/>
                <a:gd name="T78" fmla="*/ 2147483646 w 941"/>
                <a:gd name="T79" fmla="*/ 2147483646 h 971"/>
                <a:gd name="T80" fmla="*/ 2147483646 w 941"/>
                <a:gd name="T81" fmla="*/ 2147483646 h 971"/>
                <a:gd name="T82" fmla="*/ 2147483646 w 941"/>
                <a:gd name="T83" fmla="*/ 2147483646 h 971"/>
                <a:gd name="T84" fmla="*/ 2147483646 w 941"/>
                <a:gd name="T85" fmla="*/ 2147483646 h 971"/>
                <a:gd name="T86" fmla="*/ 2147483646 w 941"/>
                <a:gd name="T87" fmla="*/ 2147483646 h 971"/>
                <a:gd name="T88" fmla="*/ 2147483646 w 941"/>
                <a:gd name="T89" fmla="*/ 2147483646 h 971"/>
                <a:gd name="T90" fmla="*/ 2147483646 w 941"/>
                <a:gd name="T91" fmla="*/ 2147483646 h 971"/>
                <a:gd name="T92" fmla="*/ 2147483646 w 941"/>
                <a:gd name="T93" fmla="*/ 2147483646 h 971"/>
                <a:gd name="T94" fmla="*/ 2147483646 w 941"/>
                <a:gd name="T95" fmla="*/ 2147483646 h 971"/>
                <a:gd name="T96" fmla="*/ 2147483646 w 941"/>
                <a:gd name="T97" fmla="*/ 2147483646 h 971"/>
                <a:gd name="T98" fmla="*/ 2147483646 w 941"/>
                <a:gd name="T99" fmla="*/ 2147483646 h 971"/>
                <a:gd name="T100" fmla="*/ 2147483646 w 941"/>
                <a:gd name="T101" fmla="*/ 2147483646 h 971"/>
                <a:gd name="T102" fmla="*/ 2147483646 w 941"/>
                <a:gd name="T103" fmla="*/ 2147483646 h 971"/>
                <a:gd name="T104" fmla="*/ 2147483646 w 941"/>
                <a:gd name="T105" fmla="*/ 2147483646 h 971"/>
                <a:gd name="T106" fmla="*/ 2147483646 w 941"/>
                <a:gd name="T107" fmla="*/ 2147483646 h 971"/>
                <a:gd name="T108" fmla="*/ 2147483646 w 941"/>
                <a:gd name="T109" fmla="*/ 2147483646 h 971"/>
                <a:gd name="T110" fmla="*/ 2147483646 w 941"/>
                <a:gd name="T111" fmla="*/ 2147483646 h 97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41"/>
                <a:gd name="T169" fmla="*/ 0 h 971"/>
                <a:gd name="T170" fmla="*/ 941 w 941"/>
                <a:gd name="T171" fmla="*/ 971 h 97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41" h="971">
                  <a:moveTo>
                    <a:pt x="48" y="165"/>
                  </a:moveTo>
                  <a:lnTo>
                    <a:pt x="48" y="173"/>
                  </a:lnTo>
                  <a:lnTo>
                    <a:pt x="50" y="193"/>
                  </a:lnTo>
                  <a:lnTo>
                    <a:pt x="53" y="222"/>
                  </a:lnTo>
                  <a:lnTo>
                    <a:pt x="62" y="256"/>
                  </a:lnTo>
                  <a:lnTo>
                    <a:pt x="72" y="293"/>
                  </a:lnTo>
                  <a:lnTo>
                    <a:pt x="88" y="326"/>
                  </a:lnTo>
                  <a:lnTo>
                    <a:pt x="108" y="352"/>
                  </a:lnTo>
                  <a:lnTo>
                    <a:pt x="135" y="368"/>
                  </a:lnTo>
                  <a:lnTo>
                    <a:pt x="162" y="379"/>
                  </a:lnTo>
                  <a:lnTo>
                    <a:pt x="182" y="393"/>
                  </a:lnTo>
                  <a:lnTo>
                    <a:pt x="195" y="407"/>
                  </a:lnTo>
                  <a:lnTo>
                    <a:pt x="202" y="423"/>
                  </a:lnTo>
                  <a:lnTo>
                    <a:pt x="202" y="438"/>
                  </a:lnTo>
                  <a:lnTo>
                    <a:pt x="196" y="452"/>
                  </a:lnTo>
                  <a:lnTo>
                    <a:pt x="184" y="465"/>
                  </a:lnTo>
                  <a:lnTo>
                    <a:pt x="165" y="476"/>
                  </a:lnTo>
                  <a:lnTo>
                    <a:pt x="149" y="480"/>
                  </a:lnTo>
                  <a:lnTo>
                    <a:pt x="131" y="479"/>
                  </a:lnTo>
                  <a:lnTo>
                    <a:pt x="112" y="473"/>
                  </a:lnTo>
                  <a:lnTo>
                    <a:pt x="95" y="464"/>
                  </a:lnTo>
                  <a:lnTo>
                    <a:pt x="77" y="450"/>
                  </a:lnTo>
                  <a:lnTo>
                    <a:pt x="61" y="433"/>
                  </a:lnTo>
                  <a:lnTo>
                    <a:pt x="45" y="412"/>
                  </a:lnTo>
                  <a:lnTo>
                    <a:pt x="32" y="388"/>
                  </a:lnTo>
                  <a:lnTo>
                    <a:pt x="20" y="362"/>
                  </a:lnTo>
                  <a:lnTo>
                    <a:pt x="11" y="333"/>
                  </a:lnTo>
                  <a:lnTo>
                    <a:pt x="4" y="304"/>
                  </a:lnTo>
                  <a:lnTo>
                    <a:pt x="0" y="271"/>
                  </a:lnTo>
                  <a:lnTo>
                    <a:pt x="0" y="238"/>
                  </a:lnTo>
                  <a:lnTo>
                    <a:pt x="4" y="203"/>
                  </a:lnTo>
                  <a:lnTo>
                    <a:pt x="12" y="169"/>
                  </a:lnTo>
                  <a:lnTo>
                    <a:pt x="25" y="134"/>
                  </a:lnTo>
                  <a:lnTo>
                    <a:pt x="35" y="116"/>
                  </a:lnTo>
                  <a:lnTo>
                    <a:pt x="46" y="100"/>
                  </a:lnTo>
                  <a:lnTo>
                    <a:pt x="61" y="85"/>
                  </a:lnTo>
                  <a:lnTo>
                    <a:pt x="76" y="70"/>
                  </a:lnTo>
                  <a:lnTo>
                    <a:pt x="94" y="59"/>
                  </a:lnTo>
                  <a:lnTo>
                    <a:pt x="114" y="47"/>
                  </a:lnTo>
                  <a:lnTo>
                    <a:pt x="135" y="37"/>
                  </a:lnTo>
                  <a:lnTo>
                    <a:pt x="158" y="28"/>
                  </a:lnTo>
                  <a:lnTo>
                    <a:pt x="182" y="21"/>
                  </a:lnTo>
                  <a:lnTo>
                    <a:pt x="208" y="15"/>
                  </a:lnTo>
                  <a:lnTo>
                    <a:pt x="234" y="10"/>
                  </a:lnTo>
                  <a:lnTo>
                    <a:pt x="262" y="6"/>
                  </a:lnTo>
                  <a:lnTo>
                    <a:pt x="290" y="3"/>
                  </a:lnTo>
                  <a:lnTo>
                    <a:pt x="319" y="1"/>
                  </a:lnTo>
                  <a:lnTo>
                    <a:pt x="349" y="0"/>
                  </a:lnTo>
                  <a:lnTo>
                    <a:pt x="379" y="1"/>
                  </a:lnTo>
                  <a:lnTo>
                    <a:pt x="409" y="2"/>
                  </a:lnTo>
                  <a:lnTo>
                    <a:pt x="439" y="3"/>
                  </a:lnTo>
                  <a:lnTo>
                    <a:pt x="469" y="7"/>
                  </a:lnTo>
                  <a:lnTo>
                    <a:pt x="500" y="10"/>
                  </a:lnTo>
                  <a:lnTo>
                    <a:pt x="530" y="15"/>
                  </a:lnTo>
                  <a:lnTo>
                    <a:pt x="559" y="21"/>
                  </a:lnTo>
                  <a:lnTo>
                    <a:pt x="588" y="27"/>
                  </a:lnTo>
                  <a:lnTo>
                    <a:pt x="617" y="34"/>
                  </a:lnTo>
                  <a:lnTo>
                    <a:pt x="644" y="42"/>
                  </a:lnTo>
                  <a:lnTo>
                    <a:pt x="670" y="50"/>
                  </a:lnTo>
                  <a:lnTo>
                    <a:pt x="696" y="60"/>
                  </a:lnTo>
                  <a:lnTo>
                    <a:pt x="719" y="70"/>
                  </a:lnTo>
                  <a:lnTo>
                    <a:pt x="742" y="80"/>
                  </a:lnTo>
                  <a:lnTo>
                    <a:pt x="763" y="92"/>
                  </a:lnTo>
                  <a:lnTo>
                    <a:pt x="782" y="103"/>
                  </a:lnTo>
                  <a:lnTo>
                    <a:pt x="799" y="115"/>
                  </a:lnTo>
                  <a:lnTo>
                    <a:pt x="832" y="142"/>
                  </a:lnTo>
                  <a:lnTo>
                    <a:pt x="861" y="172"/>
                  </a:lnTo>
                  <a:lnTo>
                    <a:pt x="887" y="202"/>
                  </a:lnTo>
                  <a:lnTo>
                    <a:pt x="907" y="234"/>
                  </a:lnTo>
                  <a:lnTo>
                    <a:pt x="923" y="267"/>
                  </a:lnTo>
                  <a:lnTo>
                    <a:pt x="935" y="300"/>
                  </a:lnTo>
                  <a:lnTo>
                    <a:pt x="941" y="332"/>
                  </a:lnTo>
                  <a:lnTo>
                    <a:pt x="941" y="364"/>
                  </a:lnTo>
                  <a:lnTo>
                    <a:pt x="936" y="394"/>
                  </a:lnTo>
                  <a:lnTo>
                    <a:pt x="924" y="424"/>
                  </a:lnTo>
                  <a:lnTo>
                    <a:pt x="905" y="450"/>
                  </a:lnTo>
                  <a:lnTo>
                    <a:pt x="880" y="474"/>
                  </a:lnTo>
                  <a:lnTo>
                    <a:pt x="847" y="494"/>
                  </a:lnTo>
                  <a:lnTo>
                    <a:pt x="806" y="512"/>
                  </a:lnTo>
                  <a:lnTo>
                    <a:pt x="757" y="525"/>
                  </a:lnTo>
                  <a:lnTo>
                    <a:pt x="700" y="533"/>
                  </a:lnTo>
                  <a:lnTo>
                    <a:pt x="643" y="540"/>
                  </a:lnTo>
                  <a:lnTo>
                    <a:pt x="594" y="549"/>
                  </a:lnTo>
                  <a:lnTo>
                    <a:pt x="552" y="559"/>
                  </a:lnTo>
                  <a:lnTo>
                    <a:pt x="517" y="572"/>
                  </a:lnTo>
                  <a:lnTo>
                    <a:pt x="489" y="585"/>
                  </a:lnTo>
                  <a:lnTo>
                    <a:pt x="467" y="600"/>
                  </a:lnTo>
                  <a:lnTo>
                    <a:pt x="452" y="618"/>
                  </a:lnTo>
                  <a:lnTo>
                    <a:pt x="442" y="636"/>
                  </a:lnTo>
                  <a:lnTo>
                    <a:pt x="438" y="656"/>
                  </a:lnTo>
                  <a:lnTo>
                    <a:pt x="439" y="676"/>
                  </a:lnTo>
                  <a:lnTo>
                    <a:pt x="444" y="698"/>
                  </a:lnTo>
                  <a:lnTo>
                    <a:pt x="453" y="721"/>
                  </a:lnTo>
                  <a:lnTo>
                    <a:pt x="467" y="745"/>
                  </a:lnTo>
                  <a:lnTo>
                    <a:pt x="484" y="770"/>
                  </a:lnTo>
                  <a:lnTo>
                    <a:pt x="505" y="796"/>
                  </a:lnTo>
                  <a:lnTo>
                    <a:pt x="528" y="822"/>
                  </a:lnTo>
                  <a:lnTo>
                    <a:pt x="551" y="848"/>
                  </a:lnTo>
                  <a:lnTo>
                    <a:pt x="568" y="870"/>
                  </a:lnTo>
                  <a:lnTo>
                    <a:pt x="581" y="890"/>
                  </a:lnTo>
                  <a:lnTo>
                    <a:pt x="590" y="908"/>
                  </a:lnTo>
                  <a:lnTo>
                    <a:pt x="594" y="924"/>
                  </a:lnTo>
                  <a:lnTo>
                    <a:pt x="596" y="937"/>
                  </a:lnTo>
                  <a:lnTo>
                    <a:pt x="593" y="948"/>
                  </a:lnTo>
                  <a:lnTo>
                    <a:pt x="587" y="956"/>
                  </a:lnTo>
                  <a:lnTo>
                    <a:pt x="579" y="963"/>
                  </a:lnTo>
                  <a:lnTo>
                    <a:pt x="568" y="968"/>
                  </a:lnTo>
                  <a:lnTo>
                    <a:pt x="555" y="970"/>
                  </a:lnTo>
                  <a:lnTo>
                    <a:pt x="541" y="971"/>
                  </a:lnTo>
                  <a:lnTo>
                    <a:pt x="526" y="970"/>
                  </a:lnTo>
                  <a:lnTo>
                    <a:pt x="508" y="968"/>
                  </a:lnTo>
                  <a:lnTo>
                    <a:pt x="491" y="963"/>
                  </a:lnTo>
                  <a:lnTo>
                    <a:pt x="473" y="957"/>
                  </a:lnTo>
                  <a:lnTo>
                    <a:pt x="445" y="944"/>
                  </a:lnTo>
                  <a:lnTo>
                    <a:pt x="431" y="933"/>
                  </a:lnTo>
                  <a:lnTo>
                    <a:pt x="426" y="921"/>
                  </a:lnTo>
                  <a:lnTo>
                    <a:pt x="429" y="909"/>
                  </a:lnTo>
                  <a:lnTo>
                    <a:pt x="436" y="896"/>
                  </a:lnTo>
                  <a:lnTo>
                    <a:pt x="447" y="880"/>
                  </a:lnTo>
                  <a:lnTo>
                    <a:pt x="455" y="861"/>
                  </a:lnTo>
                  <a:lnTo>
                    <a:pt x="460" y="837"/>
                  </a:lnTo>
                  <a:lnTo>
                    <a:pt x="459" y="823"/>
                  </a:lnTo>
                  <a:lnTo>
                    <a:pt x="453" y="808"/>
                  </a:lnTo>
                  <a:lnTo>
                    <a:pt x="445" y="791"/>
                  </a:lnTo>
                  <a:lnTo>
                    <a:pt x="434" y="774"/>
                  </a:lnTo>
                  <a:lnTo>
                    <a:pt x="422" y="756"/>
                  </a:lnTo>
                  <a:lnTo>
                    <a:pt x="411" y="737"/>
                  </a:lnTo>
                  <a:lnTo>
                    <a:pt x="400" y="717"/>
                  </a:lnTo>
                  <a:lnTo>
                    <a:pt x="390" y="697"/>
                  </a:lnTo>
                  <a:lnTo>
                    <a:pt x="385" y="678"/>
                  </a:lnTo>
                  <a:lnTo>
                    <a:pt x="382" y="658"/>
                  </a:lnTo>
                  <a:lnTo>
                    <a:pt x="385" y="639"/>
                  </a:lnTo>
                  <a:lnTo>
                    <a:pt x="393" y="622"/>
                  </a:lnTo>
                  <a:lnTo>
                    <a:pt x="408" y="604"/>
                  </a:lnTo>
                  <a:lnTo>
                    <a:pt x="431" y="587"/>
                  </a:lnTo>
                  <a:lnTo>
                    <a:pt x="462" y="572"/>
                  </a:lnTo>
                  <a:lnTo>
                    <a:pt x="504" y="558"/>
                  </a:lnTo>
                  <a:lnTo>
                    <a:pt x="550" y="545"/>
                  </a:lnTo>
                  <a:lnTo>
                    <a:pt x="596" y="531"/>
                  </a:lnTo>
                  <a:lnTo>
                    <a:pt x="639" y="514"/>
                  </a:lnTo>
                  <a:lnTo>
                    <a:pt x="682" y="498"/>
                  </a:lnTo>
                  <a:lnTo>
                    <a:pt x="720" y="479"/>
                  </a:lnTo>
                  <a:lnTo>
                    <a:pt x="757" y="459"/>
                  </a:lnTo>
                  <a:lnTo>
                    <a:pt x="789" y="437"/>
                  </a:lnTo>
                  <a:lnTo>
                    <a:pt x="817" y="414"/>
                  </a:lnTo>
                  <a:lnTo>
                    <a:pt x="838" y="390"/>
                  </a:lnTo>
                  <a:lnTo>
                    <a:pt x="855" y="362"/>
                  </a:lnTo>
                  <a:lnTo>
                    <a:pt x="864" y="334"/>
                  </a:lnTo>
                  <a:lnTo>
                    <a:pt x="867" y="304"/>
                  </a:lnTo>
                  <a:lnTo>
                    <a:pt x="861" y="272"/>
                  </a:lnTo>
                  <a:lnTo>
                    <a:pt x="845" y="239"/>
                  </a:lnTo>
                  <a:lnTo>
                    <a:pt x="822" y="202"/>
                  </a:lnTo>
                  <a:lnTo>
                    <a:pt x="788" y="165"/>
                  </a:lnTo>
                  <a:lnTo>
                    <a:pt x="746" y="128"/>
                  </a:lnTo>
                  <a:lnTo>
                    <a:pt x="699" y="97"/>
                  </a:lnTo>
                  <a:lnTo>
                    <a:pt x="650" y="70"/>
                  </a:lnTo>
                  <a:lnTo>
                    <a:pt x="598" y="49"/>
                  </a:lnTo>
                  <a:lnTo>
                    <a:pt x="544" y="33"/>
                  </a:lnTo>
                  <a:lnTo>
                    <a:pt x="488" y="22"/>
                  </a:lnTo>
                  <a:lnTo>
                    <a:pt x="432" y="15"/>
                  </a:lnTo>
                  <a:lnTo>
                    <a:pt x="378" y="13"/>
                  </a:lnTo>
                  <a:lnTo>
                    <a:pt x="323" y="16"/>
                  </a:lnTo>
                  <a:lnTo>
                    <a:pt x="271" y="23"/>
                  </a:lnTo>
                  <a:lnTo>
                    <a:pt x="222" y="36"/>
                  </a:lnTo>
                  <a:lnTo>
                    <a:pt x="176" y="53"/>
                  </a:lnTo>
                  <a:lnTo>
                    <a:pt x="136" y="74"/>
                  </a:lnTo>
                  <a:lnTo>
                    <a:pt x="99" y="100"/>
                  </a:lnTo>
                  <a:lnTo>
                    <a:pt x="70" y="130"/>
                  </a:lnTo>
                  <a:lnTo>
                    <a:pt x="48" y="165"/>
                  </a:lnTo>
                  <a:close/>
                </a:path>
              </a:pathLst>
            </a:custGeom>
            <a:solidFill>
              <a:srgbClr val="E9FFA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79875" name="Title 4"/>
          <p:cNvSpPr>
            <a:spLocks noGrp="1"/>
          </p:cNvSpPr>
          <p:nvPr>
            <p:ph type="title"/>
          </p:nvPr>
        </p:nvSpPr>
        <p:spPr>
          <a:xfrm>
            <a:off x="796925" y="423863"/>
            <a:ext cx="8361363" cy="858837"/>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F5. Conducting the Debrief</a:t>
            </a:r>
          </a:p>
        </p:txBody>
      </p:sp>
      <p:sp>
        <p:nvSpPr>
          <p:cNvPr id="79876"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DE71CBE-B5F1-4327-B064-638C6763BF81}" type="slidenum">
              <a:rPr lang="en-US" altLang="en-US" sz="1000" smtClean="0">
                <a:solidFill>
                  <a:schemeClr val="bg1"/>
                </a:solidFill>
                <a:latin typeface="Calibri" panose="020F0502020204030204" pitchFamily="34" charset="0"/>
              </a:rPr>
              <a:pPr fontAlgn="base">
                <a:spcBef>
                  <a:spcPct val="0"/>
                </a:spcBef>
                <a:spcAft>
                  <a:spcPct val="0"/>
                </a:spcAft>
                <a:buFontTx/>
                <a:buNone/>
              </a:pPr>
              <a:t>34</a:t>
            </a:fld>
            <a:endParaRPr lang="en-US" altLang="en-US" sz="1000">
              <a:solidFill>
                <a:schemeClr val="bg1"/>
              </a:solidFill>
              <a:latin typeface="Calibri" panose="020F0502020204030204" pitchFamily="34" charset="0"/>
            </a:endParaRPr>
          </a:p>
        </p:txBody>
      </p:sp>
      <p:sp>
        <p:nvSpPr>
          <p:cNvPr id="79877" name="Content Placeholder 5"/>
          <p:cNvSpPr>
            <a:spLocks noGrp="1"/>
          </p:cNvSpPr>
          <p:nvPr>
            <p:ph idx="1"/>
          </p:nvPr>
        </p:nvSpPr>
        <p:spPr>
          <a:xfrm>
            <a:off x="796924" y="1441450"/>
            <a:ext cx="8347075" cy="5110163"/>
          </a:xfrm>
        </p:spPr>
        <p:txBody>
          <a:bodyPr/>
          <a:lstStyle/>
          <a:p>
            <a:pPr eaLnBrk="1" hangingPunct="1"/>
            <a:r>
              <a:rPr lang="en-US" altLang="en-US" sz="3000" dirty="0">
                <a:latin typeface="Franklin Gothic Book" panose="020B0503020102020204" pitchFamily="34" charset="0"/>
                <a:cs typeface="Arial" panose="020B0604020202020204" pitchFamily="34" charset="0"/>
              </a:rPr>
              <a:t>Meet with the course sponsor, other trainers and/or designers:</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Session objectives?</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Participation?</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Content?</a:t>
            </a:r>
          </a:p>
          <a:p>
            <a:pPr lvl="2" eaLnBrk="1" hangingPunct="1">
              <a:buClr>
                <a:srgbClr val="AFBD22"/>
              </a:buClr>
            </a:pPr>
            <a:r>
              <a:rPr lang="en-US" altLang="en-US" sz="2200" dirty="0">
                <a:solidFill>
                  <a:srgbClr val="00467F"/>
                </a:solidFill>
                <a:latin typeface="Franklin Gothic Book" panose="020B0503020102020204" pitchFamily="34" charset="0"/>
                <a:cs typeface="Arial" panose="020B0604020202020204" pitchFamily="34" charset="0"/>
              </a:rPr>
              <a:t>Did it work? Taught correctly? </a:t>
            </a:r>
            <a:br>
              <a:rPr lang="en-US" altLang="en-US" sz="2200" dirty="0">
                <a:solidFill>
                  <a:srgbClr val="00467F"/>
                </a:solidFill>
                <a:latin typeface="Franklin Gothic Book" panose="020B0503020102020204" pitchFamily="34" charset="0"/>
                <a:cs typeface="Arial" panose="020B0604020202020204" pitchFamily="34" charset="0"/>
              </a:rPr>
            </a:br>
            <a:r>
              <a:rPr lang="en-US" altLang="en-US" sz="2200" dirty="0">
                <a:solidFill>
                  <a:srgbClr val="00467F"/>
                </a:solidFill>
                <a:latin typeface="Franklin Gothic Book" panose="020B0503020102020204" pitchFamily="34" charset="0"/>
                <a:cs typeface="Arial" panose="020B0604020202020204" pitchFamily="34" charset="0"/>
              </a:rPr>
              <a:t>Add or delete?</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Any confusion?</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Exercises and activities?</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Timing?</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Participant comments?</a:t>
            </a:r>
          </a:p>
        </p:txBody>
      </p:sp>
      <p:sp>
        <p:nvSpPr>
          <p:cNvPr id="79878" name="Content Placeholder 5"/>
          <p:cNvSpPr>
            <a:spLocks noGrp="1"/>
          </p:cNvSpPr>
          <p:nvPr>
            <p:ph idx="1"/>
          </p:nvPr>
        </p:nvSpPr>
        <p:spPr>
          <a:xfrm>
            <a:off x="5942013" y="3106738"/>
            <a:ext cx="3232150" cy="2019300"/>
          </a:xfrm>
        </p:spPr>
        <p:txBody>
          <a:bodyPr/>
          <a:lstStyle/>
          <a:p>
            <a:pPr eaLnBrk="1" hangingPunct="1">
              <a:buClr>
                <a:srgbClr val="AFBD22"/>
              </a:buClr>
            </a:pPr>
            <a:r>
              <a:rPr lang="en-US" altLang="en-US" sz="3000" dirty="0">
                <a:latin typeface="Franklin Gothic Book" panose="020B0503020102020204" pitchFamily="34" charset="0"/>
                <a:cs typeface="Arial" panose="020B0604020202020204" pitchFamily="34" charset="0"/>
              </a:rPr>
              <a:t>Redesign</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Yes</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No</a:t>
            </a:r>
          </a:p>
        </p:txBody>
      </p:sp>
      <p:sp>
        <p:nvSpPr>
          <p:cNvPr id="10" name="TextBox 9"/>
          <p:cNvSpPr txBox="1"/>
          <p:nvPr/>
        </p:nvSpPr>
        <p:spPr>
          <a:xfrm>
            <a:off x="8313957" y="5948792"/>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121</a:t>
            </a:r>
          </a:p>
        </p:txBody>
      </p:sp>
      <p:sp>
        <p:nvSpPr>
          <p:cNvPr id="11" name="TextBox 5"/>
          <p:cNvSpPr txBox="1"/>
          <p:nvPr/>
        </p:nvSpPr>
        <p:spPr>
          <a:xfrm>
            <a:off x="8630797" y="2947988"/>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8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87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87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877">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9877">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9877">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9877">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9877">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9877">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9878">
                                            <p:txEl>
                                              <p:pRg st="0" end="0"/>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9878">
                                            <p:txEl>
                                              <p:pRg st="1" end="1"/>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9878">
                                            <p:txEl>
                                              <p:pRg st="2" end="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98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4"/>
          <p:cNvSpPr>
            <a:spLocks noGrp="1"/>
          </p:cNvSpPr>
          <p:nvPr>
            <p:ph type="title"/>
          </p:nvPr>
        </p:nvSpPr>
        <p:spPr>
          <a:xfrm>
            <a:off x="782638" y="439738"/>
            <a:ext cx="8361362" cy="858837"/>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F. Confirming Results and Closing</a:t>
            </a:r>
          </a:p>
        </p:txBody>
      </p:sp>
      <p:sp>
        <p:nvSpPr>
          <p:cNvPr id="16387" name="Content Placeholder 5"/>
          <p:cNvSpPr>
            <a:spLocks noGrp="1"/>
          </p:cNvSpPr>
          <p:nvPr>
            <p:ph idx="1"/>
          </p:nvPr>
        </p:nvSpPr>
        <p:spPr>
          <a:xfrm>
            <a:off x="782638" y="1444625"/>
            <a:ext cx="8047037" cy="4135438"/>
          </a:xfrm>
        </p:spPr>
        <p:txBody>
          <a:bodyPr/>
          <a:lstStyle/>
          <a:p>
            <a:pPr marL="0" indent="0" eaLnBrk="1" hangingPunct="1">
              <a:buNone/>
            </a:pPr>
            <a:r>
              <a:rPr lang="en-US" altLang="en-US" sz="3600" dirty="0">
                <a:solidFill>
                  <a:srgbClr val="AFBD22"/>
                </a:solidFill>
                <a:latin typeface="Franklin Gothic Book" panose="020B0503020102020204" pitchFamily="34" charset="0"/>
                <a:cs typeface="Arial" panose="020B0604020202020204" pitchFamily="34" charset="0"/>
              </a:rPr>
              <a:t>F1.  </a:t>
            </a:r>
            <a:r>
              <a:rPr lang="en-US" altLang="en-US" sz="3600" dirty="0">
                <a:latin typeface="Franklin Gothic Book" panose="020B0503020102020204" pitchFamily="34" charset="0"/>
                <a:cs typeface="Arial" panose="020B0604020202020204" pitchFamily="34" charset="0"/>
              </a:rPr>
              <a:t>Confirming Knowledge Transfer</a:t>
            </a:r>
          </a:p>
          <a:p>
            <a:pPr marL="0" indent="0" eaLnBrk="1" hangingPunct="1">
              <a:buNone/>
            </a:pPr>
            <a:r>
              <a:rPr lang="en-US" altLang="en-US" sz="3600" dirty="0">
                <a:solidFill>
                  <a:srgbClr val="AFBD22"/>
                </a:solidFill>
                <a:latin typeface="Franklin Gothic Book" panose="020B0503020102020204" pitchFamily="34" charset="0"/>
                <a:cs typeface="Arial" panose="020B0604020202020204" pitchFamily="34" charset="0"/>
              </a:rPr>
              <a:t>F2.  </a:t>
            </a:r>
            <a:r>
              <a:rPr lang="en-US" altLang="en-US" sz="3600" dirty="0">
                <a:latin typeface="Franklin Gothic Book" panose="020B0503020102020204" pitchFamily="34" charset="0"/>
                <a:cs typeface="Arial" panose="020B0604020202020204" pitchFamily="34" charset="0"/>
              </a:rPr>
              <a:t>Reviewing to Close </a:t>
            </a:r>
          </a:p>
          <a:p>
            <a:pPr marL="0" indent="0" eaLnBrk="1" hangingPunct="1">
              <a:buNone/>
            </a:pPr>
            <a:r>
              <a:rPr lang="en-US" altLang="en-US" sz="3600" dirty="0">
                <a:solidFill>
                  <a:srgbClr val="AFBD22"/>
                </a:solidFill>
                <a:latin typeface="Franklin Gothic Book" panose="020B0503020102020204" pitchFamily="34" charset="0"/>
                <a:cs typeface="Arial" panose="020B0604020202020204" pitchFamily="34" charset="0"/>
              </a:rPr>
              <a:t>F3.  </a:t>
            </a:r>
            <a:r>
              <a:rPr lang="en-US" altLang="en-US" sz="3600" dirty="0">
                <a:latin typeface="Franklin Gothic Book" panose="020B0503020102020204" pitchFamily="34" charset="0"/>
                <a:cs typeface="Arial" panose="020B0604020202020204" pitchFamily="34" charset="0"/>
              </a:rPr>
              <a:t>Evaluating</a:t>
            </a:r>
          </a:p>
          <a:p>
            <a:pPr marL="0" indent="0" eaLnBrk="1" hangingPunct="1">
              <a:buNone/>
            </a:pPr>
            <a:r>
              <a:rPr lang="en-US" altLang="en-US" sz="3600" dirty="0">
                <a:solidFill>
                  <a:srgbClr val="AFBD22"/>
                </a:solidFill>
                <a:latin typeface="Franklin Gothic Book" panose="020B0503020102020204" pitchFamily="34" charset="0"/>
                <a:cs typeface="Arial" panose="020B0604020202020204" pitchFamily="34" charset="0"/>
              </a:rPr>
              <a:t>F4.  </a:t>
            </a:r>
            <a:r>
              <a:rPr lang="en-US" altLang="en-US" sz="3600" dirty="0">
                <a:latin typeface="Franklin Gothic Book" panose="020B0503020102020204" pitchFamily="34" charset="0"/>
                <a:cs typeface="Arial" panose="020B0604020202020204" pitchFamily="34" charset="0"/>
              </a:rPr>
              <a:t>Wrapping-Up </a:t>
            </a:r>
          </a:p>
          <a:p>
            <a:pPr marL="0" indent="0" eaLnBrk="1" hangingPunct="1">
              <a:buNone/>
            </a:pPr>
            <a:r>
              <a:rPr lang="en-US" altLang="en-US" sz="3600" dirty="0">
                <a:solidFill>
                  <a:srgbClr val="AFBD22"/>
                </a:solidFill>
                <a:latin typeface="Franklin Gothic Book" panose="020B0503020102020204" pitchFamily="34" charset="0"/>
                <a:cs typeface="Arial" panose="020B0604020202020204" pitchFamily="34" charset="0"/>
              </a:rPr>
              <a:t>F5.  </a:t>
            </a:r>
            <a:r>
              <a:rPr lang="en-US" altLang="en-US" sz="3600" dirty="0">
                <a:latin typeface="Franklin Gothic Book" panose="020B0503020102020204" pitchFamily="34" charset="0"/>
                <a:cs typeface="Arial" panose="020B0604020202020204" pitchFamily="34" charset="0"/>
              </a:rPr>
              <a:t>Conducting the Debrief</a:t>
            </a:r>
          </a:p>
          <a:p>
            <a:pPr eaLnBrk="1" hangingPunct="1"/>
            <a:endParaRPr lang="en-US" altLang="en-US" sz="3000" dirty="0">
              <a:latin typeface="Franklin Gothic Book" panose="020B0503020102020204" pitchFamily="34" charset="0"/>
              <a:cs typeface="Arial" panose="020B0604020202020204" pitchFamily="34" charset="0"/>
            </a:endParaRPr>
          </a:p>
          <a:p>
            <a:pPr eaLnBrk="1" hangingPunct="1"/>
            <a:endParaRPr lang="en-US" altLang="en-US" sz="3000" dirty="0">
              <a:latin typeface="Franklin Gothic Book" panose="020B0503020102020204" pitchFamily="34" charset="0"/>
              <a:cs typeface="Arial" panose="020B0604020202020204" pitchFamily="34" charset="0"/>
            </a:endParaRPr>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2DFD5C9-CA02-4916-A6B9-F5817953911C}" type="slidenum">
              <a:rPr lang="en-US" altLang="en-US" sz="1000" smtClean="0">
                <a:solidFill>
                  <a:schemeClr val="bg1"/>
                </a:solidFill>
                <a:latin typeface="Calibri" panose="020F0502020204030204" pitchFamily="34" charset="0"/>
              </a:rPr>
              <a:pPr fontAlgn="base">
                <a:spcBef>
                  <a:spcPct val="0"/>
                </a:spcBef>
                <a:spcAft>
                  <a:spcPct val="0"/>
                </a:spcAft>
                <a:buFontTx/>
                <a:buNone/>
              </a:pPr>
              <a:t>35</a:t>
            </a:fld>
            <a:endParaRPr lang="en-US" altLang="en-US" sz="1000">
              <a:solidFill>
                <a:schemeClr val="bg1"/>
              </a:solidFill>
              <a:latin typeface="Calibri" panose="020F0502020204030204" pitchFamily="34" charset="0"/>
            </a:endParaRPr>
          </a:p>
        </p:txBody>
      </p:sp>
    </p:spTree>
    <p:extLst>
      <p:ext uri="{BB962C8B-B14F-4D97-AF65-F5344CB8AC3E}">
        <p14:creationId xmlns:p14="http://schemas.microsoft.com/office/powerpoint/2010/main" val="2511120090"/>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9FD61F-2294-5D42-A9D7-9928D42B3773}" type="slidenum">
              <a:rPr lang="en-US" smtClean="0"/>
              <a:pPr/>
              <a:t>36</a:t>
            </a:fld>
            <a:endParaRPr lang="en-US" dirty="0"/>
          </a:p>
        </p:txBody>
      </p:sp>
      <p:pic>
        <p:nvPicPr>
          <p:cNvPr id="7" name="Picture 6"/>
          <p:cNvPicPr>
            <a:picLocks noChangeAspect="1"/>
          </p:cNvPicPr>
          <p:nvPr/>
        </p:nvPicPr>
        <p:blipFill rotWithShape="1">
          <a:blip r:embed="rId2"/>
          <a:srcRect t="17402" b="11994"/>
          <a:stretch/>
        </p:blipFill>
        <p:spPr>
          <a:xfrm>
            <a:off x="0" y="1439500"/>
            <a:ext cx="9144000" cy="4436199"/>
          </a:xfrm>
          <a:prstGeom prst="rect">
            <a:avLst/>
          </a:prstGeom>
        </p:spPr>
      </p:pic>
      <p:sp>
        <p:nvSpPr>
          <p:cNvPr id="3" name="Title 2"/>
          <p:cNvSpPr>
            <a:spLocks noGrp="1"/>
          </p:cNvSpPr>
          <p:nvPr>
            <p:ph type="title"/>
          </p:nvPr>
        </p:nvSpPr>
        <p:spPr>
          <a:xfrm>
            <a:off x="342943" y="168895"/>
            <a:ext cx="8071290" cy="1134571"/>
          </a:xfrm>
        </p:spPr>
        <p:txBody>
          <a:bodyPr/>
          <a:lstStyle/>
          <a:p>
            <a:pPr algn="ctr"/>
            <a:r>
              <a:rPr lang="en-US" sz="6600" b="1" dirty="0">
                <a:solidFill>
                  <a:srgbClr val="00467F"/>
                </a:solidFill>
              </a:rPr>
              <a:t>The Engaging Trainer</a:t>
            </a:r>
          </a:p>
        </p:txBody>
      </p:sp>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76738" y="6011733"/>
            <a:ext cx="42037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264884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4"/>
          <p:cNvSpPr>
            <a:spLocks noGrp="1"/>
          </p:cNvSpPr>
          <p:nvPr>
            <p:ph type="title"/>
          </p:nvPr>
        </p:nvSpPr>
        <p:spPr>
          <a:xfrm>
            <a:off x="782638" y="438150"/>
            <a:ext cx="8361362" cy="858838"/>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F. Confirming Results and Closing</a:t>
            </a:r>
          </a:p>
        </p:txBody>
      </p:sp>
      <p:sp>
        <p:nvSpPr>
          <p:cNvPr id="18435" name="Content Placeholder 5"/>
          <p:cNvSpPr>
            <a:spLocks noGrp="1"/>
          </p:cNvSpPr>
          <p:nvPr>
            <p:ph idx="1"/>
          </p:nvPr>
        </p:nvSpPr>
        <p:spPr>
          <a:xfrm>
            <a:off x="782638" y="1430338"/>
            <a:ext cx="8047037" cy="4135437"/>
          </a:xfrm>
        </p:spPr>
        <p:txBody>
          <a:bodyPr/>
          <a:lstStyle/>
          <a:p>
            <a:pPr eaLnBrk="1" hangingPunct="1"/>
            <a:r>
              <a:rPr lang="en-US" altLang="en-US" sz="3000" dirty="0">
                <a:latin typeface="Franklin Gothic Book" panose="020B0503020102020204" pitchFamily="34" charset="0"/>
                <a:cs typeface="Arial" panose="020B0604020202020204" pitchFamily="34" charset="0"/>
              </a:rPr>
              <a:t>What are the tools we are using today for confirming results?</a:t>
            </a:r>
          </a:p>
          <a:p>
            <a:pPr lvl="1" eaLnBrk="1" hangingPunct="1">
              <a:buClr>
                <a:srgbClr val="AFBD22"/>
              </a:buClr>
              <a:buSzPct val="85000"/>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Are there others that would “help us help them” to learn? To engage? To stimulate curiosity?</a:t>
            </a:r>
          </a:p>
          <a:p>
            <a:pPr eaLnBrk="1" hangingPunct="1">
              <a:buClr>
                <a:srgbClr val="AFBD22"/>
              </a:buClr>
            </a:pPr>
            <a:r>
              <a:rPr lang="en-US" altLang="en-US" sz="2800" dirty="0">
                <a:latin typeface="Franklin Gothic Book" panose="020B0503020102020204" pitchFamily="34" charset="0"/>
                <a:cs typeface="Arial" panose="020B0604020202020204" pitchFamily="34" charset="0"/>
              </a:rPr>
              <a:t>Which tools that we are using today are least effective?</a:t>
            </a:r>
          </a:p>
          <a:p>
            <a:pPr lvl="1" eaLnBrk="1" hangingPunct="1">
              <a:buClr>
                <a:srgbClr val="AFBD22"/>
              </a:buClr>
              <a:buSzPct val="75000"/>
              <a:buFont typeface="Arial" panose="020B0604020202020204" pitchFamily="34" charset="0"/>
              <a:buChar char="•"/>
            </a:pPr>
            <a:r>
              <a:rPr lang="en-US" altLang="en-US" dirty="0">
                <a:solidFill>
                  <a:srgbClr val="00467F"/>
                </a:solidFill>
                <a:latin typeface="Franklin Gothic Book" panose="020B0503020102020204" pitchFamily="34" charset="0"/>
                <a:cs typeface="Arial" panose="020B0604020202020204" pitchFamily="34" charset="0"/>
              </a:rPr>
              <a:t> </a:t>
            </a:r>
            <a:r>
              <a:rPr lang="en-US" altLang="en-US" sz="2600" dirty="0">
                <a:solidFill>
                  <a:srgbClr val="00467F"/>
                </a:solidFill>
                <a:latin typeface="Franklin Gothic Book" panose="020B0503020102020204" pitchFamily="34" charset="0"/>
                <a:cs typeface="Arial" panose="020B0604020202020204" pitchFamily="34" charset="0"/>
              </a:rPr>
              <a:t>Why?</a:t>
            </a:r>
          </a:p>
          <a:p>
            <a:pPr lvl="1" eaLnBrk="1" hangingPunct="1">
              <a:buClr>
                <a:srgbClr val="AFBD22"/>
              </a:buClr>
              <a:buSzPct val="75000"/>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 What can we consider to improve them?</a:t>
            </a:r>
          </a:p>
          <a:p>
            <a:pPr eaLnBrk="1" hangingPunct="1"/>
            <a:endParaRPr lang="en-US" altLang="en-US" sz="3000" dirty="0">
              <a:latin typeface="Franklin Gothic Book" panose="020B0503020102020204" pitchFamily="34" charset="0"/>
              <a:cs typeface="Arial" panose="020B0604020202020204" pitchFamily="34" charset="0"/>
            </a:endParaRPr>
          </a:p>
        </p:txBody>
      </p:sp>
      <p:sp>
        <p:nvSpPr>
          <p:cNvPr id="18436"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B31E123-6A42-4026-B3ED-D281433FC041}" type="slidenum">
              <a:rPr lang="en-US" altLang="en-US" sz="1000" smtClean="0">
                <a:solidFill>
                  <a:schemeClr val="bg1"/>
                </a:solidFill>
                <a:latin typeface="Calibri" panose="020F0502020204030204" pitchFamily="34" charset="0"/>
              </a:rPr>
              <a:pPr fontAlgn="base">
                <a:spcBef>
                  <a:spcPct val="0"/>
                </a:spcBef>
                <a:spcAft>
                  <a:spcPct val="0"/>
                </a:spcAft>
                <a:buFontTx/>
                <a:buNone/>
              </a:pPr>
              <a:t>4</a:t>
            </a:fld>
            <a:endParaRPr lang="en-US" altLang="en-US" sz="1000">
              <a:solidFill>
                <a:schemeClr val="bg1"/>
              </a:solidFill>
              <a:latin typeface="Calibri" panose="020F0502020204030204" pitchFamily="34" charset="0"/>
            </a:endParaRPr>
          </a:p>
        </p:txBody>
      </p:sp>
      <p:sp>
        <p:nvSpPr>
          <p:cNvPr id="5" name="TextBox 5"/>
          <p:cNvSpPr txBox="1"/>
          <p:nvPr/>
        </p:nvSpPr>
        <p:spPr>
          <a:xfrm>
            <a:off x="8754150" y="4571187"/>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animEffect transition="in" filter="fade">
                                      <p:cBhvr>
                                        <p:cTn id="7" dur="500"/>
                                        <p:tgtEl>
                                          <p:spTgt spid="1843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5">
                                            <p:txEl>
                                              <p:pRg st="2" end="2"/>
                                            </p:txEl>
                                          </p:spTgt>
                                        </p:tgtEl>
                                        <p:attrNameLst>
                                          <p:attrName>style.visibility</p:attrName>
                                        </p:attrNameLst>
                                      </p:cBhvr>
                                      <p:to>
                                        <p:strVal val="visible"/>
                                      </p:to>
                                    </p:set>
                                    <p:animEffect transition="in" filter="fade">
                                      <p:cBhvr>
                                        <p:cTn id="12" dur="500"/>
                                        <p:tgtEl>
                                          <p:spTgt spid="1843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5">
                                            <p:txEl>
                                              <p:pRg st="3" end="3"/>
                                            </p:txEl>
                                          </p:spTgt>
                                        </p:tgtEl>
                                        <p:attrNameLst>
                                          <p:attrName>style.visibility</p:attrName>
                                        </p:attrNameLst>
                                      </p:cBhvr>
                                      <p:to>
                                        <p:strVal val="visible"/>
                                      </p:to>
                                    </p:set>
                                    <p:animEffect transition="in" filter="fade">
                                      <p:cBhvr>
                                        <p:cTn id="17" dur="500"/>
                                        <p:tgtEl>
                                          <p:spTgt spid="18435">
                                            <p:txEl>
                                              <p:pRg st="3" end="3"/>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8435">
                                            <p:txEl>
                                              <p:pRg st="4" end="4"/>
                                            </p:txEl>
                                          </p:spTgt>
                                        </p:tgtEl>
                                        <p:attrNameLst>
                                          <p:attrName>style.visibility</p:attrName>
                                        </p:attrNameLst>
                                      </p:cBhvr>
                                      <p:to>
                                        <p:strVal val="visible"/>
                                      </p:to>
                                    </p:set>
                                    <p:animEffect transition="in" filter="fade">
                                      <p:cBhvr>
                                        <p:cTn id="21" dur="500"/>
                                        <p:tgtEl>
                                          <p:spTgt spid="184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0E585FF-D09E-4E77-B69C-1857896BC2B5}" type="slidenum">
              <a:rPr lang="en-US" altLang="en-US" sz="1000" smtClean="0">
                <a:solidFill>
                  <a:schemeClr val="bg1"/>
                </a:solidFill>
                <a:latin typeface="Calibri" panose="020F0502020204030204" pitchFamily="34" charset="0"/>
              </a:rPr>
              <a:pPr fontAlgn="base">
                <a:spcBef>
                  <a:spcPct val="0"/>
                </a:spcBef>
                <a:spcAft>
                  <a:spcPct val="0"/>
                </a:spcAft>
                <a:buFontTx/>
                <a:buNone/>
              </a:pPr>
              <a:t>5</a:t>
            </a:fld>
            <a:endParaRPr lang="en-US" altLang="en-US" sz="1000">
              <a:solidFill>
                <a:schemeClr val="bg1"/>
              </a:solidFill>
              <a:latin typeface="Calibri" panose="020F0502020204030204" pitchFamily="34" charset="0"/>
            </a:endParaRPr>
          </a:p>
        </p:txBody>
      </p:sp>
      <p:sp>
        <p:nvSpPr>
          <p:cNvPr id="8" name="Title 1"/>
          <p:cNvSpPr txBox="1">
            <a:spLocks/>
          </p:cNvSpPr>
          <p:nvPr/>
        </p:nvSpPr>
        <p:spPr>
          <a:xfrm>
            <a:off x="485775" y="4513263"/>
            <a:ext cx="8369300" cy="1843087"/>
          </a:xfrm>
          <a:prstGeom prst="rect">
            <a:avLst/>
          </a:prstGeom>
        </p:spPr>
        <p:txBody>
          <a:bodyPr anchor="ctr"/>
          <a:lstStyle/>
          <a:p>
            <a:pPr eaLnBrk="1" fontAlgn="auto" hangingPunct="1">
              <a:lnSpc>
                <a:spcPts val="6060"/>
              </a:lnSpc>
              <a:spcAft>
                <a:spcPts val="0"/>
              </a:spcAft>
              <a:defRPr/>
            </a:pPr>
            <a:r>
              <a:rPr lang="en-US" altLang="en-US" sz="4800" dirty="0">
                <a:solidFill>
                  <a:schemeClr val="bg1"/>
                </a:solidFill>
                <a:latin typeface="Franklin Gothic Medium" panose="020B0603020102020204" pitchFamily="34" charset="0"/>
              </a:rPr>
              <a:t>F1. CONFIRMING KNOWLEDGE TRANSFER</a:t>
            </a:r>
            <a:endParaRPr lang="en-US" sz="4800" dirty="0">
              <a:solidFill>
                <a:schemeClr val="bg1"/>
              </a:solidFill>
              <a:latin typeface="Franklin Gothic Medium" panose="020B0603020102020204" pitchFamily="34" charset="0"/>
              <a:ea typeface="+mj-ea"/>
              <a:cs typeface="Franklin Gothic Medium"/>
            </a:endParaRPr>
          </a:p>
        </p:txBody>
      </p:sp>
      <p:pic>
        <p:nvPicPr>
          <p:cNvPr id="20484"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00813" y="6356350"/>
            <a:ext cx="235426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Box 10"/>
          <p:cNvSpPr txBox="1">
            <a:spLocks noChangeArrowheads="1"/>
          </p:cNvSpPr>
          <p:nvPr/>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000">
                <a:solidFill>
                  <a:schemeClr val="bg1"/>
                </a:solidFill>
                <a:latin typeface="Franklin Gothic Book" panose="020B0503020102020204" pitchFamily="34" charset="0"/>
              </a:rPr>
              <a:t>Duplication prohibited without consent</a:t>
            </a:r>
          </a:p>
        </p:txBody>
      </p:sp>
      <p:pic>
        <p:nvPicPr>
          <p:cNvPr id="2" name="Picture 1"/>
          <p:cNvPicPr>
            <a:picLocks noChangeAspect="1"/>
          </p:cNvPicPr>
          <p:nvPr/>
        </p:nvPicPr>
        <p:blipFill>
          <a:blip r:embed="rId4"/>
          <a:stretch>
            <a:fillRect/>
          </a:stretch>
        </p:blipFill>
        <p:spPr>
          <a:xfrm>
            <a:off x="966" y="0"/>
            <a:ext cx="9142067" cy="4235116"/>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5"/>
          <p:cNvSpPr>
            <a:spLocks noGrp="1"/>
          </p:cNvSpPr>
          <p:nvPr>
            <p:ph idx="1"/>
          </p:nvPr>
        </p:nvSpPr>
        <p:spPr>
          <a:xfrm>
            <a:off x="796925" y="2039938"/>
            <a:ext cx="7862888" cy="4556125"/>
          </a:xfrm>
        </p:spPr>
        <p:txBody>
          <a:bodyPr/>
          <a:lstStyle/>
          <a:p>
            <a:pPr marL="0" indent="0" eaLnBrk="1" hangingPunct="1">
              <a:lnSpc>
                <a:spcPct val="90000"/>
              </a:lnSpc>
              <a:buNone/>
            </a:pPr>
            <a:r>
              <a:rPr lang="en-US" altLang="en-US" sz="3000" b="1" dirty="0">
                <a:solidFill>
                  <a:srgbClr val="AFBD22"/>
                </a:solidFill>
                <a:latin typeface="Franklin Gothic Book" panose="020B0503020102020204" pitchFamily="34" charset="0"/>
                <a:cs typeface="Arial" panose="020B0604020202020204" pitchFamily="34" charset="0"/>
              </a:rPr>
              <a:t>Reviewing for Knowledge Transfer</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Testing and Quizzing</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Dots</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Jewels</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Backward Build-up</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Course Action Planning</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Climate Checks</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Support Groups</a:t>
            </a:r>
          </a:p>
          <a:p>
            <a:pPr eaLnBrk="1" hangingPunct="1">
              <a:lnSpc>
                <a:spcPct val="90000"/>
              </a:lnSpc>
            </a:pPr>
            <a:endParaRPr lang="en-US" altLang="en-US" sz="3000" dirty="0">
              <a:latin typeface="Franklin Gothic Book" panose="020B0503020102020204" pitchFamily="34" charset="0"/>
              <a:cs typeface="Arial" panose="020B0604020202020204" pitchFamily="34" charset="0"/>
            </a:endParaRPr>
          </a:p>
        </p:txBody>
      </p:sp>
      <p:sp>
        <p:nvSpPr>
          <p:cNvPr id="22531"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2D91055-0B7F-46B5-B829-754A49E280B4}" type="slidenum">
              <a:rPr lang="en-US" altLang="en-US" sz="1000" smtClean="0">
                <a:solidFill>
                  <a:schemeClr val="bg1"/>
                </a:solidFill>
                <a:latin typeface="Calibri" panose="020F0502020204030204" pitchFamily="34" charset="0"/>
              </a:rPr>
              <a:pPr fontAlgn="base">
                <a:spcBef>
                  <a:spcPct val="0"/>
                </a:spcBef>
                <a:spcAft>
                  <a:spcPct val="0"/>
                </a:spcAft>
                <a:buFontTx/>
                <a:buNone/>
              </a:pPr>
              <a:t>6</a:t>
            </a:fld>
            <a:endParaRPr lang="en-US" altLang="en-US" sz="1000">
              <a:solidFill>
                <a:schemeClr val="bg1"/>
              </a:solidFill>
              <a:latin typeface="Calibri" panose="020F0502020204030204" pitchFamily="34" charset="0"/>
            </a:endParaRPr>
          </a:p>
        </p:txBody>
      </p:sp>
      <p:sp>
        <p:nvSpPr>
          <p:cNvPr id="22532" name="AutoShape 5"/>
          <p:cNvSpPr>
            <a:spLocks/>
          </p:cNvSpPr>
          <p:nvPr/>
        </p:nvSpPr>
        <p:spPr bwMode="auto">
          <a:xfrm>
            <a:off x="5181600" y="3841808"/>
            <a:ext cx="457200" cy="1955800"/>
          </a:xfrm>
          <a:prstGeom prst="leftBrace">
            <a:avLst>
              <a:gd name="adj1" fmla="val 38896"/>
              <a:gd name="adj2" fmla="val 50074"/>
            </a:avLst>
          </a:prstGeom>
          <a:noFill/>
          <a:ln w="38100">
            <a:solidFill>
              <a:srgbClr val="AFBD2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3800" b="1">
              <a:solidFill>
                <a:srgbClr val="104A73"/>
              </a:solidFill>
            </a:endParaRPr>
          </a:p>
        </p:txBody>
      </p:sp>
      <p:sp>
        <p:nvSpPr>
          <p:cNvPr id="22533" name="Text Box 6"/>
          <p:cNvSpPr txBox="1">
            <a:spLocks noChangeArrowheads="1"/>
          </p:cNvSpPr>
          <p:nvPr/>
        </p:nvSpPr>
        <p:spPr bwMode="auto">
          <a:xfrm>
            <a:off x="5638800" y="3841808"/>
            <a:ext cx="30067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marL="288925" indent="-288925">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Clr>
                <a:srgbClr val="AFBD22"/>
              </a:buClr>
            </a:pPr>
            <a:r>
              <a:rPr lang="en-US" altLang="en-US" sz="2400" dirty="0">
                <a:latin typeface="Franklin Gothic Book" panose="020B0503020102020204" pitchFamily="34" charset="0"/>
              </a:rPr>
              <a:t>Course Action Plan</a:t>
            </a:r>
          </a:p>
          <a:p>
            <a:pPr eaLnBrk="1" hangingPunct="1">
              <a:spcBef>
                <a:spcPct val="0"/>
              </a:spcBef>
              <a:buClr>
                <a:srgbClr val="AFBD22"/>
              </a:buClr>
            </a:pPr>
            <a:r>
              <a:rPr lang="en-US" altLang="en-US" sz="2400" dirty="0">
                <a:latin typeface="Franklin Gothic Book" panose="020B0503020102020204" pitchFamily="34" charset="0"/>
              </a:rPr>
              <a:t>Simplified Course Action Plan</a:t>
            </a:r>
          </a:p>
          <a:p>
            <a:pPr eaLnBrk="1" hangingPunct="1">
              <a:spcBef>
                <a:spcPct val="0"/>
              </a:spcBef>
              <a:buClr>
                <a:srgbClr val="AFBD22"/>
              </a:buClr>
            </a:pPr>
            <a:r>
              <a:rPr lang="en-US" altLang="en-US" sz="2400" dirty="0">
                <a:latin typeface="Franklin Gothic Book" panose="020B0503020102020204" pitchFamily="34" charset="0"/>
              </a:rPr>
              <a:t>Contracting with Yourself</a:t>
            </a:r>
            <a:endParaRPr lang="en-US" altLang="en-US" sz="2400" b="1" dirty="0">
              <a:latin typeface="Franklin Gothic Book" panose="020B0503020102020204" pitchFamily="34" charset="0"/>
            </a:endParaRPr>
          </a:p>
        </p:txBody>
      </p:sp>
      <p:sp>
        <p:nvSpPr>
          <p:cNvPr id="22534" name="Title 4"/>
          <p:cNvSpPr>
            <a:spLocks noGrp="1"/>
          </p:cNvSpPr>
          <p:nvPr>
            <p:ph type="title"/>
          </p:nvPr>
        </p:nvSpPr>
        <p:spPr>
          <a:xfrm>
            <a:off x="782638" y="449263"/>
            <a:ext cx="8361362" cy="1495425"/>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F1. Confirming Knowledge Transfer</a:t>
            </a:r>
          </a:p>
        </p:txBody>
      </p:sp>
      <p:sp>
        <p:nvSpPr>
          <p:cNvPr id="7" name="TextBox 6"/>
          <p:cNvSpPr txBox="1"/>
          <p:nvPr/>
        </p:nvSpPr>
        <p:spPr>
          <a:xfrm>
            <a:off x="8106032" y="5948792"/>
            <a:ext cx="893725"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103-115</a:t>
            </a:r>
          </a:p>
        </p:txBody>
      </p:sp>
      <p:sp>
        <p:nvSpPr>
          <p:cNvPr id="8" name="TextBox 5"/>
          <p:cNvSpPr txBox="1"/>
          <p:nvPr/>
        </p:nvSpPr>
        <p:spPr>
          <a:xfrm>
            <a:off x="8694824" y="5371544"/>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0">
                                            <p:txEl>
                                              <p:pRg st="1" end="1"/>
                                            </p:txEl>
                                          </p:spTgt>
                                        </p:tgtEl>
                                        <p:attrNameLst>
                                          <p:attrName>style.visibility</p:attrName>
                                        </p:attrNameLst>
                                      </p:cBhvr>
                                      <p:to>
                                        <p:strVal val="visible"/>
                                      </p:to>
                                    </p:set>
                                    <p:animEffect transition="in" filter="fade">
                                      <p:cBhvr>
                                        <p:cTn id="7" dur="500"/>
                                        <p:tgtEl>
                                          <p:spTgt spid="2253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530">
                                            <p:txEl>
                                              <p:pRg st="2" end="2"/>
                                            </p:txEl>
                                          </p:spTgt>
                                        </p:tgtEl>
                                        <p:attrNameLst>
                                          <p:attrName>style.visibility</p:attrName>
                                        </p:attrNameLst>
                                      </p:cBhvr>
                                      <p:to>
                                        <p:strVal val="visible"/>
                                      </p:to>
                                    </p:set>
                                    <p:animEffect transition="in" filter="fade">
                                      <p:cBhvr>
                                        <p:cTn id="12" dur="500"/>
                                        <p:tgtEl>
                                          <p:spTgt spid="2253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530">
                                            <p:txEl>
                                              <p:pRg st="3" end="3"/>
                                            </p:txEl>
                                          </p:spTgt>
                                        </p:tgtEl>
                                        <p:attrNameLst>
                                          <p:attrName>style.visibility</p:attrName>
                                        </p:attrNameLst>
                                      </p:cBhvr>
                                      <p:to>
                                        <p:strVal val="visible"/>
                                      </p:to>
                                    </p:set>
                                    <p:animEffect transition="in" filter="fade">
                                      <p:cBhvr>
                                        <p:cTn id="17" dur="500"/>
                                        <p:tgtEl>
                                          <p:spTgt spid="2253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530">
                                            <p:txEl>
                                              <p:pRg st="4" end="4"/>
                                            </p:txEl>
                                          </p:spTgt>
                                        </p:tgtEl>
                                        <p:attrNameLst>
                                          <p:attrName>style.visibility</p:attrName>
                                        </p:attrNameLst>
                                      </p:cBhvr>
                                      <p:to>
                                        <p:strVal val="visible"/>
                                      </p:to>
                                    </p:set>
                                    <p:animEffect transition="in" filter="fade">
                                      <p:cBhvr>
                                        <p:cTn id="22" dur="500"/>
                                        <p:tgtEl>
                                          <p:spTgt spid="2253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530">
                                            <p:txEl>
                                              <p:pRg st="5" end="5"/>
                                            </p:txEl>
                                          </p:spTgt>
                                        </p:tgtEl>
                                        <p:attrNameLst>
                                          <p:attrName>style.visibility</p:attrName>
                                        </p:attrNameLst>
                                      </p:cBhvr>
                                      <p:to>
                                        <p:strVal val="visible"/>
                                      </p:to>
                                    </p:set>
                                    <p:animEffect transition="in" filter="fade">
                                      <p:cBhvr>
                                        <p:cTn id="27" dur="500"/>
                                        <p:tgtEl>
                                          <p:spTgt spid="22530">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532"/>
                                        </p:tgtEl>
                                        <p:attrNameLst>
                                          <p:attrName>style.visibility</p:attrName>
                                        </p:attrNameLst>
                                      </p:cBhvr>
                                      <p:to>
                                        <p:strVal val="visible"/>
                                      </p:to>
                                    </p:set>
                                    <p:animEffect transition="in" filter="fade">
                                      <p:cBhvr>
                                        <p:cTn id="30" dur="500"/>
                                        <p:tgtEl>
                                          <p:spTgt spid="225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2533"/>
                                        </p:tgtEl>
                                        <p:attrNameLst>
                                          <p:attrName>style.visibility</p:attrName>
                                        </p:attrNameLst>
                                      </p:cBhvr>
                                      <p:to>
                                        <p:strVal val="visible"/>
                                      </p:to>
                                    </p:set>
                                    <p:animEffect transition="in" filter="fade">
                                      <p:cBhvr>
                                        <p:cTn id="35" dur="500"/>
                                        <p:tgtEl>
                                          <p:spTgt spid="2253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2530">
                                            <p:txEl>
                                              <p:pRg st="6" end="6"/>
                                            </p:txEl>
                                          </p:spTgt>
                                        </p:tgtEl>
                                        <p:attrNameLst>
                                          <p:attrName>style.visibility</p:attrName>
                                        </p:attrNameLst>
                                      </p:cBhvr>
                                      <p:to>
                                        <p:strVal val="visible"/>
                                      </p:to>
                                    </p:set>
                                    <p:animEffect transition="in" filter="fade">
                                      <p:cBhvr>
                                        <p:cTn id="40" dur="500"/>
                                        <p:tgtEl>
                                          <p:spTgt spid="22530">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2530">
                                            <p:txEl>
                                              <p:pRg st="7" end="7"/>
                                            </p:txEl>
                                          </p:spTgt>
                                        </p:tgtEl>
                                        <p:attrNameLst>
                                          <p:attrName>style.visibility</p:attrName>
                                        </p:attrNameLst>
                                      </p:cBhvr>
                                      <p:to>
                                        <p:strVal val="visible"/>
                                      </p:to>
                                    </p:set>
                                    <p:animEffect transition="in" filter="fade">
                                      <p:cBhvr>
                                        <p:cTn id="45" dur="500"/>
                                        <p:tgtEl>
                                          <p:spTgt spid="2253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animBg="1"/>
      <p:bldP spid="225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00100" y="1498600"/>
            <a:ext cx="4552950" cy="2066925"/>
          </a:xfrm>
        </p:spPr>
        <p:txBody>
          <a:bodyPr rtlCol="0">
            <a:noAutofit/>
          </a:bodyPr>
          <a:lstStyle/>
          <a:p>
            <a:pPr marL="0" indent="0" eaLnBrk="1" fontAlgn="auto" hangingPunct="1">
              <a:lnSpc>
                <a:spcPct val="90000"/>
              </a:lnSpc>
              <a:spcAft>
                <a:spcPts val="0"/>
              </a:spcAft>
              <a:buFont typeface="Arial"/>
              <a:buNone/>
              <a:defRPr/>
            </a:pPr>
            <a:r>
              <a:rPr lang="en-US" altLang="en-US" sz="3000" dirty="0"/>
              <a:t>Repetition must be varied:</a:t>
            </a:r>
          </a:p>
          <a:p>
            <a:pPr eaLnBrk="1" fontAlgn="auto" hangingPunct="1">
              <a:lnSpc>
                <a:spcPct val="90000"/>
              </a:lnSpc>
              <a:spcAft>
                <a:spcPts val="0"/>
              </a:spcAft>
              <a:defRPr/>
            </a:pPr>
            <a:r>
              <a:rPr lang="en-US" altLang="en-US" sz="3000" dirty="0"/>
              <a:t>Tell                                    </a:t>
            </a:r>
          </a:p>
          <a:p>
            <a:pPr eaLnBrk="1" fontAlgn="auto" hangingPunct="1">
              <a:lnSpc>
                <a:spcPct val="90000"/>
              </a:lnSpc>
              <a:spcAft>
                <a:spcPts val="0"/>
              </a:spcAft>
              <a:defRPr/>
            </a:pPr>
            <a:r>
              <a:rPr lang="en-US" altLang="en-US" sz="3000" dirty="0"/>
              <a:t>Show a slide</a:t>
            </a:r>
          </a:p>
          <a:p>
            <a:pPr eaLnBrk="1" fontAlgn="auto" hangingPunct="1">
              <a:lnSpc>
                <a:spcPct val="90000"/>
              </a:lnSpc>
              <a:spcAft>
                <a:spcPts val="0"/>
              </a:spcAft>
              <a:defRPr/>
            </a:pPr>
            <a:r>
              <a:rPr lang="en-US" altLang="en-US" sz="3000" dirty="0"/>
              <a:t>Give an example</a:t>
            </a:r>
          </a:p>
        </p:txBody>
      </p:sp>
      <p:sp>
        <p:nvSpPr>
          <p:cNvPr id="24579"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45506011-D6BF-4AFB-959D-2EB1688BBC42}" type="slidenum">
              <a:rPr lang="en-US" altLang="en-US" sz="1000" smtClean="0">
                <a:solidFill>
                  <a:schemeClr val="bg1"/>
                </a:solidFill>
                <a:latin typeface="Calibri" panose="020F0502020204030204" pitchFamily="34" charset="0"/>
              </a:rPr>
              <a:pPr fontAlgn="base">
                <a:spcBef>
                  <a:spcPct val="0"/>
                </a:spcBef>
                <a:spcAft>
                  <a:spcPct val="0"/>
                </a:spcAft>
                <a:buFontTx/>
                <a:buNone/>
              </a:pPr>
              <a:t>7</a:t>
            </a:fld>
            <a:endParaRPr lang="en-US" altLang="en-US" sz="1000">
              <a:solidFill>
                <a:schemeClr val="bg1"/>
              </a:solidFill>
              <a:latin typeface="Calibri" panose="020F0502020204030204" pitchFamily="34" charset="0"/>
            </a:endParaRPr>
          </a:p>
        </p:txBody>
      </p:sp>
      <p:sp>
        <p:nvSpPr>
          <p:cNvPr id="24580" name="Title 4"/>
          <p:cNvSpPr txBox="1">
            <a:spLocks/>
          </p:cNvSpPr>
          <p:nvPr/>
        </p:nvSpPr>
        <p:spPr bwMode="auto">
          <a:xfrm>
            <a:off x="782638" y="439738"/>
            <a:ext cx="8361362" cy="85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4400">
                <a:latin typeface="Franklin Gothic Medium" panose="020B0603020102020204" pitchFamily="34" charset="0"/>
              </a:rPr>
              <a:t>Reviewing for Knowledge Transfer</a:t>
            </a:r>
          </a:p>
        </p:txBody>
      </p:sp>
      <p:sp>
        <p:nvSpPr>
          <p:cNvPr id="24581" name="Content Placeholder 5"/>
          <p:cNvSpPr>
            <a:spLocks noGrp="1"/>
          </p:cNvSpPr>
          <p:nvPr>
            <p:ph idx="1"/>
          </p:nvPr>
        </p:nvSpPr>
        <p:spPr>
          <a:xfrm>
            <a:off x="4656138" y="2085975"/>
            <a:ext cx="4445000" cy="1479550"/>
          </a:xfrm>
        </p:spPr>
        <p:txBody>
          <a:bodyPr/>
          <a:lstStyle/>
          <a:p>
            <a:pPr eaLnBrk="1" hangingPunct="1">
              <a:lnSpc>
                <a:spcPct val="90000"/>
              </a:lnSpc>
            </a:pPr>
            <a:r>
              <a:rPr lang="en-US" altLang="en-US" sz="3000" dirty="0">
                <a:latin typeface="Franklin Gothic Book" panose="020B0503020102020204" pitchFamily="34" charset="0"/>
                <a:cs typeface="Arial" panose="020B0604020202020204" pitchFamily="34" charset="0"/>
              </a:rPr>
              <a:t>Use a visual </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Cover during review</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Create a video clip</a:t>
            </a:r>
          </a:p>
        </p:txBody>
      </p:sp>
      <p:sp>
        <p:nvSpPr>
          <p:cNvPr id="24582" name="Text Box 5"/>
          <p:cNvSpPr txBox="1">
            <a:spLocks noChangeArrowheads="1"/>
          </p:cNvSpPr>
          <p:nvPr/>
        </p:nvSpPr>
        <p:spPr bwMode="auto">
          <a:xfrm>
            <a:off x="842963" y="3573463"/>
            <a:ext cx="426720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50000"/>
              </a:spcBef>
              <a:buClr>
                <a:srgbClr val="99CC00"/>
              </a:buClr>
              <a:buSzPct val="75000"/>
              <a:buFont typeface="Wingdings" panose="05000000000000000000" pitchFamily="2" charset="2"/>
              <a:buNone/>
            </a:pPr>
            <a:r>
              <a:rPr lang="en-US" altLang="en-US" sz="4000" dirty="0">
                <a:solidFill>
                  <a:srgbClr val="AFBD22"/>
                </a:solidFill>
                <a:latin typeface="Franklin Gothic Medium" panose="020B0603020102020204" pitchFamily="34" charset="0"/>
              </a:rPr>
              <a:t>Types of Review</a:t>
            </a:r>
            <a:endParaRPr lang="en-US" altLang="en-US" sz="4000" b="1" dirty="0">
              <a:solidFill>
                <a:srgbClr val="AFBD22"/>
              </a:solidFill>
              <a:latin typeface="Franklin Gothic Medium" panose="020B0603020102020204" pitchFamily="34" charset="0"/>
            </a:endParaRPr>
          </a:p>
        </p:txBody>
      </p:sp>
      <p:sp>
        <p:nvSpPr>
          <p:cNvPr id="24583" name="Content Placeholder 5"/>
          <p:cNvSpPr>
            <a:spLocks noGrp="1"/>
          </p:cNvSpPr>
          <p:nvPr>
            <p:ph idx="1"/>
          </p:nvPr>
        </p:nvSpPr>
        <p:spPr>
          <a:xfrm>
            <a:off x="800100" y="4479925"/>
            <a:ext cx="7326313" cy="1481138"/>
          </a:xfrm>
        </p:spPr>
        <p:txBody>
          <a:bodyPr/>
          <a:lstStyle/>
          <a:p>
            <a:pPr eaLnBrk="1" hangingPunct="1">
              <a:lnSpc>
                <a:spcPct val="90000"/>
              </a:lnSpc>
            </a:pPr>
            <a:r>
              <a:rPr lang="en-US" altLang="en-US" sz="3000" dirty="0">
                <a:latin typeface="Franklin Gothic Book" panose="020B0503020102020204" pitchFamily="34" charset="0"/>
                <a:cs typeface="Arial" panose="020B0604020202020204" pitchFamily="34" charset="0"/>
              </a:rPr>
              <a:t>End-of-module/program review</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Competition using dots</a:t>
            </a:r>
          </a:p>
          <a:p>
            <a:pPr eaLnBrk="1" hangingPunct="1">
              <a:lnSpc>
                <a:spcPct val="90000"/>
              </a:lnSpc>
            </a:pPr>
            <a:r>
              <a:rPr lang="en-US" altLang="en-US" sz="3000" dirty="0">
                <a:latin typeface="Franklin Gothic Book" panose="020B0503020102020204" pitchFamily="34" charset="0"/>
                <a:cs typeface="Arial" panose="020B0604020202020204" pitchFamily="34" charset="0"/>
              </a:rPr>
              <a:t>Competition using games</a:t>
            </a:r>
          </a:p>
        </p:txBody>
      </p:sp>
      <p:pic>
        <p:nvPicPr>
          <p:cNvPr id="4" name="Picture 3"/>
          <p:cNvPicPr>
            <a:picLocks noChangeAspect="1"/>
          </p:cNvPicPr>
          <p:nvPr/>
        </p:nvPicPr>
        <p:blipFill>
          <a:blip r:embed="rId3"/>
          <a:stretch>
            <a:fillRect/>
          </a:stretch>
        </p:blipFill>
        <p:spPr>
          <a:xfrm>
            <a:off x="6381750" y="3941763"/>
            <a:ext cx="1916113" cy="2217737"/>
          </a:xfrm>
          <a:prstGeom prst="rect">
            <a:avLst/>
          </a:prstGeom>
          <a:effectLst>
            <a:outerShdw blurRad="50800" dist="38100" dir="2700000" algn="tl" rotWithShape="0">
              <a:prstClr val="black">
                <a:alpha val="17000"/>
              </a:prstClr>
            </a:outerShdw>
          </a:effectLst>
        </p:spPr>
      </p:pic>
      <p:sp>
        <p:nvSpPr>
          <p:cNvPr id="9" name="TextBox 8"/>
          <p:cNvSpPr txBox="1"/>
          <p:nvPr/>
        </p:nvSpPr>
        <p:spPr>
          <a:xfrm>
            <a:off x="8126413" y="5948792"/>
            <a:ext cx="873344"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102-103</a:t>
            </a:r>
          </a:p>
        </p:txBody>
      </p:sp>
      <p:sp>
        <p:nvSpPr>
          <p:cNvPr id="10" name="TextBox 5"/>
          <p:cNvSpPr txBox="1"/>
          <p:nvPr/>
        </p:nvSpPr>
        <p:spPr>
          <a:xfrm>
            <a:off x="8754150" y="5328503"/>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581">
                                            <p:txEl>
                                              <p:pRg st="0" end="0"/>
                                            </p:txEl>
                                          </p:spTgt>
                                        </p:tgtEl>
                                        <p:attrNameLst>
                                          <p:attrName>style.visibility</p:attrName>
                                        </p:attrNameLst>
                                      </p:cBhvr>
                                      <p:to>
                                        <p:strVal val="visible"/>
                                      </p:to>
                                    </p:set>
                                    <p:animEffect transition="in" filter="fade">
                                      <p:cBhvr>
                                        <p:cTn id="22" dur="500"/>
                                        <p:tgtEl>
                                          <p:spTgt spid="2458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581">
                                            <p:txEl>
                                              <p:pRg st="1" end="1"/>
                                            </p:txEl>
                                          </p:spTgt>
                                        </p:tgtEl>
                                        <p:attrNameLst>
                                          <p:attrName>style.visibility</p:attrName>
                                        </p:attrNameLst>
                                      </p:cBhvr>
                                      <p:to>
                                        <p:strVal val="visible"/>
                                      </p:to>
                                    </p:set>
                                    <p:animEffect transition="in" filter="fade">
                                      <p:cBhvr>
                                        <p:cTn id="27" dur="500"/>
                                        <p:tgtEl>
                                          <p:spTgt spid="2458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581">
                                            <p:txEl>
                                              <p:pRg st="2" end="2"/>
                                            </p:txEl>
                                          </p:spTgt>
                                        </p:tgtEl>
                                        <p:attrNameLst>
                                          <p:attrName>style.visibility</p:attrName>
                                        </p:attrNameLst>
                                      </p:cBhvr>
                                      <p:to>
                                        <p:strVal val="visible"/>
                                      </p:to>
                                    </p:set>
                                    <p:animEffect transition="in" filter="fade">
                                      <p:cBhvr>
                                        <p:cTn id="32" dur="500"/>
                                        <p:tgtEl>
                                          <p:spTgt spid="24581">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582"/>
                                        </p:tgtEl>
                                        <p:attrNameLst>
                                          <p:attrName>style.visibility</p:attrName>
                                        </p:attrNameLst>
                                      </p:cBhvr>
                                      <p:to>
                                        <p:strVal val="visible"/>
                                      </p:to>
                                    </p:set>
                                    <p:animEffect transition="in" filter="fade">
                                      <p:cBhvr>
                                        <p:cTn id="37" dur="500"/>
                                        <p:tgtEl>
                                          <p:spTgt spid="2458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4583">
                                            <p:txEl>
                                              <p:pRg st="0" end="0"/>
                                            </p:txEl>
                                          </p:spTgt>
                                        </p:tgtEl>
                                        <p:attrNameLst>
                                          <p:attrName>style.visibility</p:attrName>
                                        </p:attrNameLst>
                                      </p:cBhvr>
                                      <p:to>
                                        <p:strVal val="visible"/>
                                      </p:to>
                                    </p:set>
                                    <p:animEffect transition="in" filter="fade">
                                      <p:cBhvr>
                                        <p:cTn id="42" dur="500"/>
                                        <p:tgtEl>
                                          <p:spTgt spid="2458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583">
                                            <p:txEl>
                                              <p:pRg st="1" end="1"/>
                                            </p:txEl>
                                          </p:spTgt>
                                        </p:tgtEl>
                                        <p:attrNameLst>
                                          <p:attrName>style.visibility</p:attrName>
                                        </p:attrNameLst>
                                      </p:cBhvr>
                                      <p:to>
                                        <p:strVal val="visible"/>
                                      </p:to>
                                    </p:set>
                                    <p:animEffect transition="in" filter="fade">
                                      <p:cBhvr>
                                        <p:cTn id="47" dur="500"/>
                                        <p:tgtEl>
                                          <p:spTgt spid="24583">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4583">
                                            <p:txEl>
                                              <p:pRg st="2" end="2"/>
                                            </p:txEl>
                                          </p:spTgt>
                                        </p:tgtEl>
                                        <p:attrNameLst>
                                          <p:attrName>style.visibility</p:attrName>
                                        </p:attrNameLst>
                                      </p:cBhvr>
                                      <p:to>
                                        <p:strVal val="visible"/>
                                      </p:to>
                                    </p:set>
                                    <p:animEffect transition="in" filter="fade">
                                      <p:cBhvr>
                                        <p:cTn id="52" dur="500"/>
                                        <p:tgtEl>
                                          <p:spTgt spid="245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F955D2E-68B2-4CCF-8BF6-A2146EAEF5C1}" type="slidenum">
              <a:rPr lang="en-US" altLang="en-US" sz="1000" smtClean="0">
                <a:solidFill>
                  <a:schemeClr val="bg1"/>
                </a:solidFill>
                <a:latin typeface="Calibri" panose="020F0502020204030204" pitchFamily="34" charset="0"/>
              </a:rPr>
              <a:pPr fontAlgn="base">
                <a:spcBef>
                  <a:spcPct val="0"/>
                </a:spcBef>
                <a:spcAft>
                  <a:spcPct val="0"/>
                </a:spcAft>
                <a:buFontTx/>
                <a:buNone/>
              </a:pPr>
              <a:t>8</a:t>
            </a:fld>
            <a:endParaRPr lang="en-US" altLang="en-US" sz="1000">
              <a:solidFill>
                <a:schemeClr val="bg1"/>
              </a:solidFill>
              <a:latin typeface="Calibri" panose="020F0502020204030204" pitchFamily="34" charset="0"/>
            </a:endParaRPr>
          </a:p>
        </p:txBody>
      </p:sp>
      <p:sp>
        <p:nvSpPr>
          <p:cNvPr id="26627" name="Title 4"/>
          <p:cNvSpPr txBox="1">
            <a:spLocks/>
          </p:cNvSpPr>
          <p:nvPr/>
        </p:nvSpPr>
        <p:spPr bwMode="auto">
          <a:xfrm>
            <a:off x="825500" y="425450"/>
            <a:ext cx="836136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4400">
                <a:latin typeface="Franklin Gothic Medium" panose="020B0603020102020204" pitchFamily="34" charset="0"/>
              </a:rPr>
              <a:t>Testing and Quizzing</a:t>
            </a:r>
          </a:p>
        </p:txBody>
      </p:sp>
      <p:grpSp>
        <p:nvGrpSpPr>
          <p:cNvPr id="26628" name="Group 9"/>
          <p:cNvGrpSpPr>
            <a:grpSpLocks/>
          </p:cNvGrpSpPr>
          <p:nvPr/>
        </p:nvGrpSpPr>
        <p:grpSpPr bwMode="auto">
          <a:xfrm>
            <a:off x="925513" y="1609725"/>
            <a:ext cx="3132137" cy="2054225"/>
            <a:chOff x="1043692" y="1642737"/>
            <a:chExt cx="3132943" cy="2055279"/>
          </a:xfrm>
        </p:grpSpPr>
        <p:sp>
          <p:nvSpPr>
            <p:cNvPr id="5" name="Down Arrow Callout 4"/>
            <p:cNvSpPr/>
            <p:nvPr/>
          </p:nvSpPr>
          <p:spPr>
            <a:xfrm>
              <a:off x="1043692" y="1642737"/>
              <a:ext cx="3132943" cy="2055279"/>
            </a:xfrm>
            <a:prstGeom prst="downArrowCallou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636" name="Rectangle 6"/>
            <p:cNvSpPr>
              <a:spLocks noChangeArrowheads="1"/>
            </p:cNvSpPr>
            <p:nvPr/>
          </p:nvSpPr>
          <p:spPr bwMode="auto">
            <a:xfrm>
              <a:off x="1159865" y="1739858"/>
              <a:ext cx="2900597"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3000" dirty="0">
                  <a:solidFill>
                    <a:schemeClr val="bg1"/>
                  </a:solidFill>
                  <a:latin typeface="Franklin Gothic Medium" panose="020B0603020102020204" pitchFamily="34" charset="0"/>
                </a:rPr>
                <a:t>Written Tests or </a:t>
              </a:r>
            </a:p>
            <a:p>
              <a:pPr algn="ctr" eaLnBrk="1" hangingPunct="1">
                <a:spcBef>
                  <a:spcPct val="25000"/>
                </a:spcBef>
                <a:buFontTx/>
                <a:buNone/>
              </a:pPr>
              <a:r>
                <a:rPr lang="en-US" altLang="en-US" sz="3000" dirty="0">
                  <a:solidFill>
                    <a:schemeClr val="bg1"/>
                  </a:solidFill>
                  <a:latin typeface="Franklin Gothic Medium" panose="020B0603020102020204" pitchFamily="34" charset="0"/>
                </a:rPr>
                <a:t> Quizzes:</a:t>
              </a:r>
            </a:p>
          </p:txBody>
        </p:sp>
      </p:grpSp>
      <p:grpSp>
        <p:nvGrpSpPr>
          <p:cNvPr id="26629" name="Group 25"/>
          <p:cNvGrpSpPr>
            <a:grpSpLocks/>
          </p:cNvGrpSpPr>
          <p:nvPr/>
        </p:nvGrpSpPr>
        <p:grpSpPr bwMode="auto">
          <a:xfrm>
            <a:off x="4870450" y="1611313"/>
            <a:ext cx="3132138" cy="2055812"/>
            <a:chOff x="1043692" y="1642737"/>
            <a:chExt cx="3132943" cy="2055279"/>
          </a:xfrm>
        </p:grpSpPr>
        <p:sp>
          <p:nvSpPr>
            <p:cNvPr id="27" name="Down Arrow Callout 26"/>
            <p:cNvSpPr/>
            <p:nvPr/>
          </p:nvSpPr>
          <p:spPr>
            <a:xfrm>
              <a:off x="1043692" y="1642737"/>
              <a:ext cx="3132943" cy="2055279"/>
            </a:xfrm>
            <a:prstGeom prst="downArrowCallou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634" name="Rectangle 27"/>
            <p:cNvSpPr>
              <a:spLocks noChangeArrowheads="1"/>
            </p:cNvSpPr>
            <p:nvPr/>
          </p:nvSpPr>
          <p:spPr bwMode="auto">
            <a:xfrm>
              <a:off x="1159865" y="1739859"/>
              <a:ext cx="2900597"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3000">
                  <a:solidFill>
                    <a:schemeClr val="bg1"/>
                  </a:solidFill>
                  <a:latin typeface="Franklin Gothic Medium" panose="020B0603020102020204" pitchFamily="34" charset="0"/>
                </a:rPr>
                <a:t>Oral Tests or </a:t>
              </a:r>
            </a:p>
            <a:p>
              <a:pPr algn="ctr" eaLnBrk="1" hangingPunct="1">
                <a:spcBef>
                  <a:spcPct val="25000"/>
                </a:spcBef>
                <a:buFontTx/>
                <a:buNone/>
              </a:pPr>
              <a:r>
                <a:rPr lang="en-US" altLang="en-US" sz="3000">
                  <a:solidFill>
                    <a:schemeClr val="bg1"/>
                  </a:solidFill>
                  <a:latin typeface="Franklin Gothic Medium" panose="020B0603020102020204" pitchFamily="34" charset="0"/>
                </a:rPr>
                <a:t>  Quizzes:</a:t>
              </a:r>
            </a:p>
          </p:txBody>
        </p:sp>
      </p:grpSp>
      <p:sp>
        <p:nvSpPr>
          <p:cNvPr id="26630" name="Content Placeholder 5"/>
          <p:cNvSpPr>
            <a:spLocks noGrp="1"/>
          </p:cNvSpPr>
          <p:nvPr>
            <p:ph idx="1"/>
          </p:nvPr>
        </p:nvSpPr>
        <p:spPr>
          <a:xfrm>
            <a:off x="796925" y="3659188"/>
            <a:ext cx="4029075" cy="1017587"/>
          </a:xfrm>
        </p:spPr>
        <p:txBody>
          <a:bodyPr/>
          <a:lstStyle/>
          <a:p>
            <a:pPr eaLnBrk="1" hangingPunct="1"/>
            <a:r>
              <a:rPr lang="en-US" altLang="en-US" sz="3000" dirty="0">
                <a:latin typeface="Franklin Gothic Book" panose="020B0503020102020204" pitchFamily="34" charset="0"/>
                <a:cs typeface="Arial" panose="020B0604020202020204" pitchFamily="34" charset="0"/>
              </a:rPr>
              <a:t>Self-check</a:t>
            </a:r>
          </a:p>
          <a:p>
            <a:pPr lvl="1" eaLnBrk="1" hangingPunct="1">
              <a:buClr>
                <a:srgbClr val="AFBD22"/>
              </a:buClr>
              <a:buFont typeface="Arial" panose="020B0604020202020204" pitchFamily="34" charset="0"/>
              <a:buChar char="•"/>
            </a:pPr>
            <a:r>
              <a:rPr lang="en-US" altLang="en-US" sz="2600" dirty="0">
                <a:solidFill>
                  <a:srgbClr val="00467F"/>
                </a:solidFill>
                <a:latin typeface="Franklin Gothic Book" panose="020B0503020102020204" pitchFamily="34" charset="0"/>
                <a:cs typeface="Arial" panose="020B0604020202020204" pitchFamily="34" charset="0"/>
              </a:rPr>
              <a:t> Pre-test and Post-test</a:t>
            </a:r>
          </a:p>
          <a:p>
            <a:pPr lvl="1" eaLnBrk="1" hangingPunct="1"/>
            <a:endParaRPr lang="en-US" altLang="en-US" sz="2600" dirty="0">
              <a:solidFill>
                <a:schemeClr val="accent2"/>
              </a:solidFill>
              <a:latin typeface="Franklin Gothic Book" panose="020B0503020102020204" pitchFamily="34" charset="0"/>
              <a:cs typeface="Arial" panose="020B0604020202020204" pitchFamily="34" charset="0"/>
            </a:endParaRPr>
          </a:p>
        </p:txBody>
      </p:sp>
      <p:sp>
        <p:nvSpPr>
          <p:cNvPr id="26631" name="Content Placeholder 5"/>
          <p:cNvSpPr>
            <a:spLocks noGrp="1"/>
          </p:cNvSpPr>
          <p:nvPr>
            <p:ph idx="1"/>
          </p:nvPr>
        </p:nvSpPr>
        <p:spPr>
          <a:xfrm>
            <a:off x="796925" y="4676775"/>
            <a:ext cx="3910013" cy="547688"/>
          </a:xfrm>
        </p:spPr>
        <p:txBody>
          <a:bodyPr/>
          <a:lstStyle/>
          <a:p>
            <a:pPr eaLnBrk="1" hangingPunct="1"/>
            <a:r>
              <a:rPr lang="en-US" altLang="en-US" sz="3000" dirty="0">
                <a:latin typeface="Franklin Gothic Book" panose="020B0503020102020204" pitchFamily="34" charset="0"/>
                <a:cs typeface="Arial" panose="020B0604020202020204" pitchFamily="34" charset="0"/>
              </a:rPr>
              <a:t>Instruments</a:t>
            </a:r>
          </a:p>
        </p:txBody>
      </p:sp>
      <p:sp>
        <p:nvSpPr>
          <p:cNvPr id="26632" name="Content Placeholder 5"/>
          <p:cNvSpPr>
            <a:spLocks noGrp="1"/>
          </p:cNvSpPr>
          <p:nvPr>
            <p:ph idx="1"/>
          </p:nvPr>
        </p:nvSpPr>
        <p:spPr>
          <a:xfrm>
            <a:off x="4808538" y="3697288"/>
            <a:ext cx="4335462" cy="2614612"/>
          </a:xfrm>
        </p:spPr>
        <p:txBody>
          <a:bodyPr/>
          <a:lstStyle/>
          <a:p>
            <a:pPr eaLnBrk="1" hangingPunct="1"/>
            <a:r>
              <a:rPr lang="en-US" altLang="en-US" sz="3000" dirty="0">
                <a:solidFill>
                  <a:schemeClr val="tx2"/>
                </a:solidFill>
                <a:latin typeface="Franklin Gothic Book" panose="020B0503020102020204" pitchFamily="34" charset="0"/>
                <a:cs typeface="Arial" panose="020B0604020202020204" pitchFamily="34" charset="0"/>
              </a:rPr>
              <a:t>Reinforcement for all participants</a:t>
            </a:r>
          </a:p>
          <a:p>
            <a:pPr eaLnBrk="1" hangingPunct="1"/>
            <a:r>
              <a:rPr lang="en-US" altLang="en-US" sz="3000" dirty="0">
                <a:solidFill>
                  <a:schemeClr val="tx2"/>
                </a:solidFill>
                <a:latin typeface="Franklin Gothic Book" panose="020B0503020102020204" pitchFamily="34" charset="0"/>
                <a:cs typeface="Arial" panose="020B0604020202020204" pitchFamily="34" charset="0"/>
              </a:rPr>
              <a:t>Short, clear questions</a:t>
            </a:r>
          </a:p>
          <a:p>
            <a:pPr eaLnBrk="1" hangingPunct="1"/>
            <a:r>
              <a:rPr lang="en-US" altLang="en-US" sz="3000" dirty="0">
                <a:solidFill>
                  <a:schemeClr val="tx2"/>
                </a:solidFill>
                <a:latin typeface="Franklin Gothic Book" panose="020B0503020102020204" pitchFamily="34" charset="0"/>
                <a:cs typeface="Arial" panose="020B0604020202020204" pitchFamily="34" charset="0"/>
              </a:rPr>
              <a:t>Handle incorrect answers</a:t>
            </a:r>
          </a:p>
        </p:txBody>
      </p:sp>
      <p:sp>
        <p:nvSpPr>
          <p:cNvPr id="13" name="TextBox 12"/>
          <p:cNvSpPr txBox="1"/>
          <p:nvPr/>
        </p:nvSpPr>
        <p:spPr>
          <a:xfrm>
            <a:off x="8130746" y="5948792"/>
            <a:ext cx="869011"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103-104</a:t>
            </a:r>
          </a:p>
        </p:txBody>
      </p:sp>
      <p:sp>
        <p:nvSpPr>
          <p:cNvPr id="14" name="TextBox 5"/>
          <p:cNvSpPr txBox="1"/>
          <p:nvPr/>
        </p:nvSpPr>
        <p:spPr>
          <a:xfrm>
            <a:off x="8756541" y="5135311"/>
            <a:ext cx="306387" cy="83099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fade">
                                      <p:cBhvr>
                                        <p:cTn id="7" dur="500"/>
                                        <p:tgtEl>
                                          <p:spTgt spid="266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630">
                                            <p:txEl>
                                              <p:pRg st="0" end="0"/>
                                            </p:txEl>
                                          </p:spTgt>
                                        </p:tgtEl>
                                        <p:attrNameLst>
                                          <p:attrName>style.visibility</p:attrName>
                                        </p:attrNameLst>
                                      </p:cBhvr>
                                      <p:to>
                                        <p:strVal val="visible"/>
                                      </p:to>
                                    </p:set>
                                    <p:animEffect transition="in" filter="fade">
                                      <p:cBhvr>
                                        <p:cTn id="12" dur="500"/>
                                        <p:tgtEl>
                                          <p:spTgt spid="2663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630">
                                            <p:txEl>
                                              <p:pRg st="1" end="1"/>
                                            </p:txEl>
                                          </p:spTgt>
                                        </p:tgtEl>
                                        <p:attrNameLst>
                                          <p:attrName>style.visibility</p:attrName>
                                        </p:attrNameLst>
                                      </p:cBhvr>
                                      <p:to>
                                        <p:strVal val="visible"/>
                                      </p:to>
                                    </p:set>
                                    <p:animEffect transition="in" filter="fade">
                                      <p:cBhvr>
                                        <p:cTn id="17" dur="500"/>
                                        <p:tgtEl>
                                          <p:spTgt spid="2663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631">
                                            <p:txEl>
                                              <p:pRg st="0" end="0"/>
                                            </p:txEl>
                                          </p:spTgt>
                                        </p:tgtEl>
                                        <p:attrNameLst>
                                          <p:attrName>style.visibility</p:attrName>
                                        </p:attrNameLst>
                                      </p:cBhvr>
                                      <p:to>
                                        <p:strVal val="visible"/>
                                      </p:to>
                                    </p:set>
                                    <p:animEffect transition="in" filter="fade">
                                      <p:cBhvr>
                                        <p:cTn id="22" dur="500"/>
                                        <p:tgtEl>
                                          <p:spTgt spid="2663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629"/>
                                        </p:tgtEl>
                                        <p:attrNameLst>
                                          <p:attrName>style.visibility</p:attrName>
                                        </p:attrNameLst>
                                      </p:cBhvr>
                                      <p:to>
                                        <p:strVal val="visible"/>
                                      </p:to>
                                    </p:set>
                                    <p:animEffect transition="in" filter="fade">
                                      <p:cBhvr>
                                        <p:cTn id="27" dur="500"/>
                                        <p:tgtEl>
                                          <p:spTgt spid="266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632">
                                            <p:txEl>
                                              <p:pRg st="0" end="0"/>
                                            </p:txEl>
                                          </p:spTgt>
                                        </p:tgtEl>
                                        <p:attrNameLst>
                                          <p:attrName>style.visibility</p:attrName>
                                        </p:attrNameLst>
                                      </p:cBhvr>
                                      <p:to>
                                        <p:strVal val="visible"/>
                                      </p:to>
                                    </p:set>
                                    <p:animEffect transition="in" filter="fade">
                                      <p:cBhvr>
                                        <p:cTn id="32" dur="500"/>
                                        <p:tgtEl>
                                          <p:spTgt spid="2663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6632">
                                            <p:txEl>
                                              <p:pRg st="1" end="1"/>
                                            </p:txEl>
                                          </p:spTgt>
                                        </p:tgtEl>
                                        <p:attrNameLst>
                                          <p:attrName>style.visibility</p:attrName>
                                        </p:attrNameLst>
                                      </p:cBhvr>
                                      <p:to>
                                        <p:strVal val="visible"/>
                                      </p:to>
                                    </p:set>
                                    <p:animEffect transition="in" filter="fade">
                                      <p:cBhvr>
                                        <p:cTn id="37" dur="500"/>
                                        <p:tgtEl>
                                          <p:spTgt spid="26632">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6632">
                                            <p:txEl>
                                              <p:pRg st="2" end="2"/>
                                            </p:txEl>
                                          </p:spTgt>
                                        </p:tgtEl>
                                        <p:attrNameLst>
                                          <p:attrName>style.visibility</p:attrName>
                                        </p:attrNameLst>
                                      </p:cBhvr>
                                      <p:to>
                                        <p:strVal val="visible"/>
                                      </p:to>
                                    </p:set>
                                    <p:animEffect transition="in" filter="fade">
                                      <p:cBhvr>
                                        <p:cTn id="42" dur="500"/>
                                        <p:tgtEl>
                                          <p:spTgt spid="266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a:xfrm>
            <a:off x="782638" y="423863"/>
            <a:ext cx="8361362" cy="858837"/>
          </a:xfrm>
        </p:spPr>
        <p:txBody>
          <a:bodyPr/>
          <a:lstStyle/>
          <a:p>
            <a:pPr eaLnBrk="1" hangingPunct="1"/>
            <a:r>
              <a:rPr lang="en-US" altLang="en-US" sz="4400">
                <a:latin typeface="Franklin Gothic Medium" panose="020B0603020102020204" pitchFamily="34" charset="0"/>
                <a:cs typeface="Franklin Gothic Medium" panose="020B0603020102020204" pitchFamily="34" charset="0"/>
              </a:rPr>
              <a:t>Dots</a:t>
            </a:r>
          </a:p>
        </p:txBody>
      </p:sp>
      <p:sp>
        <p:nvSpPr>
          <p:cNvPr id="28675" name="Content Placeholder 5"/>
          <p:cNvSpPr>
            <a:spLocks noGrp="1"/>
          </p:cNvSpPr>
          <p:nvPr>
            <p:ph idx="1"/>
          </p:nvPr>
        </p:nvSpPr>
        <p:spPr>
          <a:xfrm>
            <a:off x="796925" y="1385888"/>
            <a:ext cx="8047038" cy="4135437"/>
          </a:xfrm>
        </p:spPr>
        <p:txBody>
          <a:bodyPr/>
          <a:lstStyle/>
          <a:p>
            <a:pPr eaLnBrk="1" hangingPunct="1"/>
            <a:r>
              <a:rPr lang="en-US" altLang="en-US" sz="3000" dirty="0">
                <a:latin typeface="Franklin Gothic Book" panose="020B0503020102020204" pitchFamily="34" charset="0"/>
                <a:cs typeface="Arial" panose="020B0604020202020204" pitchFamily="34" charset="0"/>
              </a:rPr>
              <a:t>Correct answers during discussion</a:t>
            </a:r>
          </a:p>
          <a:p>
            <a:pPr eaLnBrk="1" hangingPunct="1"/>
            <a:r>
              <a:rPr lang="en-US" altLang="en-US" sz="3000" dirty="0">
                <a:latin typeface="Franklin Gothic Book" panose="020B0503020102020204" pitchFamily="34" charset="0"/>
                <a:cs typeface="Arial" panose="020B0604020202020204" pitchFamily="34" charset="0"/>
              </a:rPr>
              <a:t>Correct answers during oral quizzes</a:t>
            </a:r>
          </a:p>
          <a:p>
            <a:pPr eaLnBrk="1" hangingPunct="1"/>
            <a:r>
              <a:rPr lang="en-US" altLang="en-US" sz="3000" dirty="0">
                <a:latin typeface="Franklin Gothic Book" panose="020B0503020102020204" pitchFamily="34" charset="0"/>
                <a:cs typeface="Arial" panose="020B0604020202020204" pitchFamily="34" charset="0"/>
              </a:rPr>
              <a:t>Participation or sharing</a:t>
            </a:r>
          </a:p>
          <a:p>
            <a:pPr eaLnBrk="1" hangingPunct="1"/>
            <a:r>
              <a:rPr lang="en-US" altLang="en-US" sz="3000" dirty="0">
                <a:latin typeface="Franklin Gothic Book" panose="020B0503020102020204" pitchFamily="34" charset="0"/>
                <a:cs typeface="Arial" panose="020B0604020202020204" pitchFamily="34" charset="0"/>
              </a:rPr>
              <a:t>Helpfulness to another participant</a:t>
            </a:r>
          </a:p>
          <a:p>
            <a:pPr eaLnBrk="1" hangingPunct="1"/>
            <a:r>
              <a:rPr lang="en-US" altLang="en-US" sz="3000" dirty="0">
                <a:latin typeface="Franklin Gothic Book" panose="020B0503020102020204" pitchFamily="34" charset="0"/>
                <a:cs typeface="Arial" panose="020B0604020202020204" pitchFamily="34" charset="0"/>
              </a:rPr>
              <a:t>Articulating a great way to use the material/skill back on the job</a:t>
            </a:r>
          </a:p>
          <a:p>
            <a:pPr eaLnBrk="1" hangingPunct="1"/>
            <a:endParaRPr lang="en-US" altLang="en-US" sz="3000" dirty="0">
              <a:latin typeface="Franklin Gothic Book" panose="020B0503020102020204" pitchFamily="34" charset="0"/>
              <a:cs typeface="Arial" panose="020B0604020202020204" pitchFamily="34" charset="0"/>
            </a:endParaRPr>
          </a:p>
        </p:txBody>
      </p:sp>
      <p:sp>
        <p:nvSpPr>
          <p:cNvPr id="28676"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E67AA58-1643-4359-9DA9-3780A3A9FEA1}" type="slidenum">
              <a:rPr lang="en-US" altLang="en-US" sz="1000" smtClean="0">
                <a:solidFill>
                  <a:schemeClr val="bg1"/>
                </a:solidFill>
                <a:latin typeface="Calibri" panose="020F0502020204030204" pitchFamily="34" charset="0"/>
              </a:rPr>
              <a:pPr fontAlgn="base">
                <a:spcBef>
                  <a:spcPct val="0"/>
                </a:spcBef>
                <a:spcAft>
                  <a:spcPct val="0"/>
                </a:spcAft>
                <a:buFontTx/>
                <a:buNone/>
              </a:pPr>
              <a:t>9</a:t>
            </a:fld>
            <a:endParaRPr lang="en-US" altLang="en-US" sz="1000">
              <a:solidFill>
                <a:schemeClr val="bg1"/>
              </a:solidFill>
              <a:latin typeface="Calibri" panose="020F0502020204030204" pitchFamily="34" charset="0"/>
            </a:endParaRPr>
          </a:p>
        </p:txBody>
      </p:sp>
      <p:sp>
        <p:nvSpPr>
          <p:cNvPr id="5" name="TextBox 4"/>
          <p:cNvSpPr txBox="1"/>
          <p:nvPr/>
        </p:nvSpPr>
        <p:spPr>
          <a:xfrm>
            <a:off x="8130746" y="5948792"/>
            <a:ext cx="869011"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a:solidFill>
                  <a:srgbClr val="002C54"/>
                </a:solidFill>
                <a:latin typeface="Arial Black" pitchFamily="34" charset="0"/>
              </a:rPr>
              <a:t>Manual</a:t>
            </a:r>
            <a:br>
              <a:rPr lang="en-US" sz="1400" dirty="0">
                <a:solidFill>
                  <a:srgbClr val="002C54"/>
                </a:solidFill>
                <a:latin typeface="Arial Black" pitchFamily="34" charset="0"/>
              </a:rPr>
            </a:br>
            <a:r>
              <a:rPr lang="en-US" sz="1400" dirty="0">
                <a:solidFill>
                  <a:srgbClr val="002C54"/>
                </a:solidFill>
                <a:latin typeface="Arial Black" pitchFamily="34" charset="0"/>
              </a:rPr>
              <a:t>105-106</a:t>
            </a:r>
          </a:p>
        </p:txBody>
      </p:sp>
      <p:sp>
        <p:nvSpPr>
          <p:cNvPr id="6" name="TextBox 5"/>
          <p:cNvSpPr txBox="1"/>
          <p:nvPr/>
        </p:nvSpPr>
        <p:spPr>
          <a:xfrm>
            <a:off x="8689614" y="3453606"/>
            <a:ext cx="389850" cy="83099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800" b="1" dirty="0">
                <a:solidFill>
                  <a:prstClr val="white">
                    <a:lumMod val="95000"/>
                  </a:prst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fade">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fade">
                                      <p:cBhvr>
                                        <p:cTn id="12" dur="500"/>
                                        <p:tgtEl>
                                          <p:spTgt spid="286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fade">
                                      <p:cBhvr>
                                        <p:cTn id="17" dur="500"/>
                                        <p:tgtEl>
                                          <p:spTgt spid="286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fade">
                                      <p:cBhvr>
                                        <p:cTn id="22" dur="500"/>
                                        <p:tgtEl>
                                          <p:spTgt spid="286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fade">
                                      <p:cBhvr>
                                        <p:cTn id="27" dur="500"/>
                                        <p:tgtEl>
                                          <p:spTgt spid="286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21">
      <a:dk1>
        <a:sysClr val="windowText" lastClr="000000"/>
      </a:dk1>
      <a:lt1>
        <a:sysClr val="window" lastClr="FFFFFF"/>
      </a:lt1>
      <a:dk2>
        <a:srgbClr val="1F497D"/>
      </a:dk2>
      <a:lt2>
        <a:srgbClr val="EEECE1"/>
      </a:lt2>
      <a:accent1>
        <a:srgbClr val="002C54"/>
      </a:accent1>
      <a:accent2>
        <a:srgbClr val="F26522"/>
      </a:accent2>
      <a:accent3>
        <a:srgbClr val="AFBD22"/>
      </a:accent3>
      <a:accent4>
        <a:srgbClr val="A0DBE6"/>
      </a:accent4>
      <a:accent5>
        <a:srgbClr val="000000"/>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19798</TotalTime>
  <Words>3741</Words>
  <Application>Microsoft Office PowerPoint</Application>
  <PresentationFormat>On-screen Show (4:3)</PresentationFormat>
  <Paragraphs>424</Paragraphs>
  <Slides>36</Slides>
  <Notes>34</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ＭＳ Ｐゴシック</vt:lpstr>
      <vt:lpstr>Arial</vt:lpstr>
      <vt:lpstr>Arial Black</vt:lpstr>
      <vt:lpstr>Calibri</vt:lpstr>
      <vt:lpstr>Franklin Gothic Book</vt:lpstr>
      <vt:lpstr>Franklin Gothic Medium</vt:lpstr>
      <vt:lpstr>Times New Roman</vt:lpstr>
      <vt:lpstr>Wingdings</vt:lpstr>
      <vt:lpstr>Office Theme</vt:lpstr>
      <vt:lpstr>Checkpoint</vt:lpstr>
      <vt:lpstr>PowerPoint Presentation</vt:lpstr>
      <vt:lpstr>F. Confirming Results and Closing</vt:lpstr>
      <vt:lpstr>F. Confirming Results and Closing</vt:lpstr>
      <vt:lpstr>PowerPoint Presentation</vt:lpstr>
      <vt:lpstr>F1. Confirming Knowledge Transfer</vt:lpstr>
      <vt:lpstr>PowerPoint Presentation</vt:lpstr>
      <vt:lpstr>PowerPoint Presentation</vt:lpstr>
      <vt:lpstr>Dots</vt:lpstr>
      <vt:lpstr>Jewels</vt:lpstr>
      <vt:lpstr>PowerPoint Presentation</vt:lpstr>
      <vt:lpstr>PowerPoint Presentation</vt:lpstr>
      <vt:lpstr>PowerPoint Presentation</vt:lpstr>
      <vt:lpstr>Course Action Planning</vt:lpstr>
      <vt:lpstr>Sample Course Action Plan</vt:lpstr>
      <vt:lpstr>Sample Simplified Course Action Plan</vt:lpstr>
      <vt:lpstr>Sample Contract</vt:lpstr>
      <vt:lpstr>Climate Checks</vt:lpstr>
      <vt:lpstr>Support Groups</vt:lpstr>
      <vt:lpstr>F2. REVIEW</vt:lpstr>
      <vt:lpstr>F2. Reviewing To Close</vt:lpstr>
      <vt:lpstr>Review Course Content</vt:lpstr>
      <vt:lpstr>Review Session Purpose</vt:lpstr>
      <vt:lpstr>Review Personal Objectives</vt:lpstr>
      <vt:lpstr>Review Parking Boards</vt:lpstr>
      <vt:lpstr>Review Parking Boards</vt:lpstr>
      <vt:lpstr>Review Parking Boards</vt:lpstr>
      <vt:lpstr>PowerPoint Presentation</vt:lpstr>
      <vt:lpstr>F3. Evaluating</vt:lpstr>
      <vt:lpstr>PowerPoint Presentation</vt:lpstr>
      <vt:lpstr>F4. Wrapping Up</vt:lpstr>
      <vt:lpstr>F4. Wrapping Up</vt:lpstr>
      <vt:lpstr>PowerPoint Presentation</vt:lpstr>
      <vt:lpstr>F5. Conducting the Debrief</vt:lpstr>
      <vt:lpstr>F. Confirming Results and Closing</vt:lpstr>
      <vt:lpstr>The Engaging Trainer</vt:lpstr>
    </vt:vector>
  </TitlesOfParts>
  <Company>Story Worldwide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 Thomas</dc:creator>
  <cp:lastModifiedBy>Dana Barr</cp:lastModifiedBy>
  <cp:revision>404</cp:revision>
  <dcterms:created xsi:type="dcterms:W3CDTF">2013-02-24T22:19:15Z</dcterms:created>
  <dcterms:modified xsi:type="dcterms:W3CDTF">2017-06-08T13:55:01Z</dcterms:modified>
</cp:coreProperties>
</file>