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427" r:id="rId2"/>
    <p:sldId id="423" r:id="rId3"/>
    <p:sldId id="265" r:id="rId4"/>
    <p:sldId id="388" r:id="rId5"/>
    <p:sldId id="402" r:id="rId6"/>
    <p:sldId id="403" r:id="rId7"/>
    <p:sldId id="404" r:id="rId8"/>
    <p:sldId id="405" r:id="rId9"/>
    <p:sldId id="406" r:id="rId10"/>
    <p:sldId id="407" r:id="rId11"/>
    <p:sldId id="408" r:id="rId12"/>
    <p:sldId id="409" r:id="rId13"/>
    <p:sldId id="410" r:id="rId14"/>
    <p:sldId id="411" r:id="rId15"/>
    <p:sldId id="412" r:id="rId16"/>
    <p:sldId id="413" r:id="rId17"/>
    <p:sldId id="414" r:id="rId18"/>
    <p:sldId id="417" r:id="rId19"/>
    <p:sldId id="415" r:id="rId20"/>
    <p:sldId id="420" r:id="rId21"/>
    <p:sldId id="421" r:id="rId22"/>
    <p:sldId id="428" r:id="rId23"/>
    <p:sldId id="42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5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D22"/>
    <a:srgbClr val="00467F"/>
    <a:srgbClr val="F26522"/>
    <a:srgbClr val="FF5223"/>
    <a:srgbClr val="A0DBE6"/>
    <a:srgbClr val="002C54"/>
    <a:srgbClr val="C9401B"/>
    <a:srgbClr val="95CC4F"/>
    <a:srgbClr val="90CDD0"/>
    <a:srgbClr val="D747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1" autoAdjust="0"/>
    <p:restoredTop sz="96370" autoAdjust="0"/>
  </p:normalViewPr>
  <p:slideViewPr>
    <p:cSldViewPr snapToGrid="0" snapToObjects="1">
      <p:cViewPr varScale="1">
        <p:scale>
          <a:sx n="106" d="100"/>
          <a:sy n="106" d="100"/>
        </p:scale>
        <p:origin x="378" y="108"/>
      </p:cViewPr>
      <p:guideLst>
        <p:guide orient="horz" pos="1558"/>
        <p:guide pos="2880"/>
      </p:guideLst>
    </p:cSldViewPr>
  </p:slideViewPr>
  <p:outlineViewPr>
    <p:cViewPr>
      <p:scale>
        <a:sx n="33" d="100"/>
        <a:sy n="33" d="100"/>
      </p:scale>
      <p:origin x="0" y="-2314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6/8/2017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27600074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6/8/2017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3934551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ea typeface="ＭＳ Ｐゴシック" panose="020B0600070205080204" pitchFamily="34" charset="-128"/>
              </a:rPr>
              <a:t>Here is our agenda for the entire course. On this flip chart (Flip Chart 3 w/ agenda for Day One), you will note that I have placed our agenda for the day as well. Before we move on, let</a:t>
            </a:r>
            <a:r>
              <a:rPr lang="ja-JP" altLang="en-US" i="1" dirty="0">
                <a:ea typeface="+mn-ea"/>
              </a:rPr>
              <a:t>’</a:t>
            </a:r>
            <a:r>
              <a:rPr lang="en-US" altLang="en-US" i="1" dirty="0">
                <a:ea typeface="ＭＳ Ｐゴシック" panose="020B0600070205080204" pitchFamily="34" charset="-128"/>
              </a:rPr>
              <a:t>s take a look at your personal objectives and see where you believe we will address the categories in which we have grouped these objectives…..So, (blue) on the category of (poor behavior), where in the agenda do you believe we will cover that? OK, next team…….</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b="1" i="1" u="sng" dirty="0">
                <a:ea typeface="ＭＳ Ｐゴシック" panose="020B0600070205080204" pitchFamily="34" charset="-128"/>
              </a:rPr>
              <a:t>Note: </a:t>
            </a:r>
            <a:r>
              <a:rPr lang="en-US" altLang="en-US" i="1" dirty="0">
                <a:ea typeface="ＭＳ Ｐゴシック" panose="020B0600070205080204" pitchFamily="34" charset="-128"/>
              </a:rPr>
              <a:t>Ensure participants are identifying where their personal objectives will be addressed in the class. If there is an area or areas that are not addressed, guide the group to whether or not to adjust the agenda to meet their needs.</a:t>
            </a:r>
            <a:endParaRPr lang="en-US" altLang="en-US" dirty="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3834614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Franklin Gothic Book" panose="020B0503020102020204" pitchFamily="34" charset="0"/>
              </a:rPr>
              <a:t>Let’s turn to your participant manual, and you will note that the first statement in the manual is filled in….It reads, “If what is said is incomplete, still record it.”…..(Blue) team, what do you think we do if what is said can be improved upon?……That’s right – we still record it…..On to the (green) team, what about if what is said is not what you were looking for?….What should we do as the facilitators of learning?…..You got it – we still record it…..Now, on to the (purple) team, what if what is said is wrong?…….What are you thinking?…..Yes, as difficult as that may seem at first, we still record it…..Now, let’s see the whys……</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Here we go: 1) in a manner of speaking (or, in the case, writing) we are saying to that participant, “Thank you for making a contribution”….You will find this helps to make the training session a “safe environment” and, over time, encourages those less-reluctant participants to “take a chance” or makes it more comfortable for them to engage…..So, the key here is “Write First, Discuss Second.”……You will find when this becomes a natural order, you will more naturally help you use their words rather than your paraphrasing what they said……Then, you move on to……</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Use your questioning techniques to “guide the learning process.” When the response is wrong and you use your questioning techniques, learning occurs, and participants move from an incorrect answer to the correct one during that process……</a:t>
            </a:r>
          </a:p>
          <a:p>
            <a:endParaRPr lang="en-US" altLang="en-US" i="1" dirty="0">
              <a:latin typeface="Franklin Gothic Book" panose="020B0503020102020204" pitchFamily="34" charset="0"/>
            </a:endParaRPr>
          </a:p>
          <a:p>
            <a:endParaRPr 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1139178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latin typeface="Franklin Gothic Book" panose="020B0503020102020204" pitchFamily="34" charset="0"/>
              </a:rPr>
              <a:t>By adopting that first technique of Write First, Discuss Second, you will naturally start using their words rather than your interpretation of their words….This increases the learning and ownership of the content being facilitated……..Now, we are not suggesting that you need to write every “the,” “and,” or “a” – but enough of their words to convey the meaning ……..At the same time, in addition to Wandering Willie, how many of you have also had Long-Winded Larry or Lorrie in your sessions? (Raise your hand.)....Yes, we do too….A great technique for those participants is to ask them for the headline or the bumper sticker…..That way, they shorten their response, and you are capturing their words rather than paraphrasing for them……….</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Watch out for those sessions when we start opening Campbell’s alphabet soup….Those acronyms may really lose some participants – especially if you have some who are afraid that asking what an acronym means is a demonstration of a lack of knowledge…As the facilitator of learning, when you hear an acronym for the first time in your session, ask someone to define it to ensure everyone’s understanding……..</a:t>
            </a:r>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372228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latin typeface="Franklin Gothic Book" panose="020B0503020102020204" pitchFamily="34" charset="0"/>
              </a:rPr>
              <a:t>With all of that said, there are times in a session when, by adding your words, you add to the clarity or context of the session… In those cases, we recommend that you differentiate your words from those of the participants by using a different colored marker……Does anyone else have a technique they find helpful in those situations?.......Alright then, let’s move on…….</a:t>
            </a:r>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2165438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latin typeface="Franklin Gothic Book" panose="020B0503020102020204" pitchFamily="34" charset="0"/>
              </a:rPr>
              <a:t>How many of you consider yourselves natural questioners? (Raise your hand.)....Great, some of you are, and some may not be….Wouldn’t you agree that this is a skill that would help us in many situations? (Nod your head.)….. So, remember the key point that – “A Professor Tells, and a Facilitator Asks.”…..Earlier we added several questioning techniques to your “bag of tricks.” Make an effort to start adding a few at a time, and in no time at all, you will find yourself being a much better questioner when you are facilitating in the classroom……….Often times, to make a key point, I will make an erroneous statement to see if I can get the participant(s) to correct me, or I follow up with questions to test their learning……….</a:t>
            </a:r>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227356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en-US" i="1"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413670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Franklin Gothic Book" panose="020B0503020102020204" pitchFamily="34" charset="0"/>
              </a:rPr>
              <a:t>Take a look at these points……The one on the bottom right is likely a great summary for most of us…..If you take your time, right large and allow for about no more than 10 lines per chart, you will find that the rest will kind of follow……Note the comment about avoiding the color red….What might be some of the reasons for this?…….OK, great points…..Any other questions or comments?.....Then, let’s move on……</a:t>
            </a:r>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167061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latin typeface="Franklin Gothic Book" panose="020B0503020102020204" pitchFamily="34" charset="0"/>
              </a:rPr>
              <a:t>By following the tips on the previous slide, you will allow for Additive Editing by the participants….By limiting each chart to about 10 lines, you will find there is room between the lines to come back and place additive comments….And, to distinguish these from the original comments, we recommend using a different colored pen to differentiate that Additive Editing……..</a:t>
            </a:r>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4199298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2425600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i="1" dirty="0">
                <a:latin typeface="Franklin Gothic Book" panose="020B0503020102020204" pitchFamily="34" charset="0"/>
              </a:rPr>
              <a:t>Once we show you these tips to Avoid Lulls While Writing, you will find those lulls you may not have noticed in the past very painful…..Let me demonstrate the technique by asking, (name), to read the first bullet point in E4 in your participant manual when I ask you to….What I am going to do is do it twice. The first time I am going to do it the correct way….Then, when I do it the second time, I will intentionally do it incorrectly….Then, I am going to ask you to help me define the five steps to Avoiding the Lulls While Writing…..Are we ready?....OK, (name), how can the facilitator influence the pace of the session? (Have that person read the first bullet point…..In the first demonstration, be close to the flip chart, start writing as soon as the person starts speaking, repeat while you write, ask him/her to repeat, and ask some probes………Then, reset and ask the question again while you are standing close to the person….As he/she reads the second time, casually walk to the flip chart, start writing and do not say a word while you are writing.)……..At the end of the second demonstration, ask the group, “How painful is this for you?.....Right, so let’s fill in the blanks on the slide and in your participant manual.”</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(Red) team, stay ______ to the _____________  ___________________________</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(Green) team, begin _______________as soon as they start _____________, etc.</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NOTE: Ensure to make the key point that when a facilitator allows those long and/or frequent lulls, it “takes the energy right out of the room.”</a:t>
            </a:r>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3936723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Franklin Gothic Book" panose="020B0503020102020204" pitchFamily="34" charset="0"/>
              </a:rPr>
              <a:t>How many of you use flip charts or white boards in your training sessions? (Raise your hand.)......Let me ask someone from the (purple) team, how many flip charts do you typically have in the training room?.......Thanks, any particular reason</a:t>
            </a:r>
          </a:p>
          <a:p>
            <a:r>
              <a:rPr lang="en-US" altLang="en-US" i="1" dirty="0">
                <a:latin typeface="Franklin Gothic Book" panose="020B0503020102020204" pitchFamily="34" charset="0"/>
              </a:rPr>
              <a:t>(s)?......Others?.......</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We find it very helpful to have four flip charts…..Typically that allows us to complete any agenda item without flipping the chart back and forth or having to rip and post a flip chart…...Does anyone else have some tips for the use of flip charts and/or white boards?</a:t>
            </a:r>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2806858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b="1" u="sng" dirty="0"/>
              <a:t>Timing:</a:t>
            </a:r>
            <a:r>
              <a:rPr lang="en-US" altLang="en-US" b="1" dirty="0"/>
              <a:t>  </a:t>
            </a:r>
            <a:r>
              <a:rPr lang="en-US" altLang="en-US" dirty="0"/>
              <a:t>Between 40 and 45 minutes</a:t>
            </a:r>
            <a:endParaRPr lang="en-US" altLang="en-US" b="1" u="sng" dirty="0"/>
          </a:p>
          <a:p>
            <a:endParaRPr lang="en-US" altLang="en-US" b="1" u="sng" dirty="0"/>
          </a:p>
          <a:p>
            <a:r>
              <a:rPr lang="en-US" altLang="en-US" b="1" u="sng" dirty="0"/>
              <a:t>Flip Charts:</a:t>
            </a:r>
          </a:p>
          <a:p>
            <a:r>
              <a:rPr lang="en-US" altLang="en-US" dirty="0"/>
              <a:t>Flip Chart 1: List of Media Used</a:t>
            </a:r>
          </a:p>
          <a:p>
            <a:r>
              <a:rPr lang="en-US" altLang="en-US" dirty="0"/>
              <a:t>Flip Chart 2: Get Points in a Performance Review (to demonstrate as many of the do not’s as possible)</a:t>
            </a:r>
          </a:p>
          <a:p>
            <a:r>
              <a:rPr lang="en-US" altLang="en-US" dirty="0"/>
              <a:t>Flip Chart 3: Personal Objectives</a:t>
            </a:r>
          </a:p>
          <a:p>
            <a:r>
              <a:rPr lang="en-US" altLang="en-US" dirty="0"/>
              <a:t>Flip Chart 4: Day One Agenda and Sample Agenda</a:t>
            </a:r>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3259782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i="1" dirty="0">
                <a:latin typeface="Franklin Gothic Book" panose="020B0503020102020204" pitchFamily="34" charset="0"/>
              </a:rPr>
              <a:t>Here are some Additional Tips that you will find helpful when using flip charts in your sessions……Are there any other points you would like to discuss or add?……Thanks.</a:t>
            </a:r>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3790127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Franklin Gothic Book" panose="020B0503020102020204" pitchFamily="34" charset="0"/>
              </a:rPr>
              <a:t>The following chart is our +’s and –’s for the various Recording Tools……We have covered the key points on flip charts…Who uses white boards?.....Good, (name), can you share with us any additional points?……How about copy or smart boards?……Is there anyone that uses these?......Great, anything to add?</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NOTE: Point out that this page is a great reference when they find themselves using a media where they have no or limited experience with that media…..Also, point out to vary the media for variety.</a:t>
            </a:r>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2944188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latin typeface="Franklin Gothic Book" panose="020B0503020102020204" pitchFamily="34" charset="0"/>
              </a:rPr>
              <a:t>Checkpoint: We have just completed Application Exercise #3 where we had the opportunity to practice several of the new techniques with an emphasis on inviting participants…..What we are going to do now is address Managing Visual Information……And, this is important because our ability to integrate a variety of media and use that media in the right way can have a great impact of our effectiveness in the facilitation of our training sessions……</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In this module we are going to cover the four best practices or techniques on    this slide……Let’s get started…..</a:t>
            </a:r>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422128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latin typeface="Franklin Gothic Book" panose="020B0503020102020204" pitchFamily="34" charset="0"/>
              </a:rPr>
              <a:t>Checkpoint: We have just completed Application Exercise #3 where we had the opportunity to practice several of the new techniques with an emphasis on inviting participants…..What we are going to do now is address Managing Visual Information……And, this is important because our ability to integrate a variety of media and use that media in the right way can have a great impact of our effectiveness in the facilitation of our training sessions……</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In this module we are going to cover the four best practices or techniques on    this slide……Let’s get started…..</a:t>
            </a:r>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3344992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en-US" i="1"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3270917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latin typeface="Franklin Gothic Book" panose="020B0503020102020204" pitchFamily="34" charset="0"/>
              </a:rPr>
              <a:t>To start this module, let me first select some new team leads…….If you have been the team lead already today, you are eliminated from being the team lead for this engagement……Of the remaining folks, let’s have the person that drove the longest to get here today be our team lead……Has each team selected their team leads?.......Good, we are going to ask each team to share with us the following three things:</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Those visual aids/tools you find most beneficial and successful</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Those that  are the least……and,</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What we can do to improve those that we find least effective…….</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Let me set the clock for four minutes and have each team prepare their flip charts……..</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NOTE: Facilitate the debrief as each team lead reports on their flip charts; something like: 1) Things we liked about what the (red) team had to say…..and then, 2) Ways to make it better or other considerations.</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Another key is that by varying the media, we increase the variety – one of the key points from our VISIRRRR.</a:t>
            </a:r>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373327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Franklin Gothic Book" panose="020B0503020102020204" pitchFamily="34" charset="0"/>
              </a:rPr>
              <a:t>Part of making our visual presentations, including PowerPoint, is to make the message clear with the right visuals on the slides; don’t make your training about “reading the slides” to the participants….Pictures, like stories, help with learning retention and reinforcement….Ensure the pictures are consistent with the message……</a:t>
            </a:r>
            <a:endParaRPr lang="en-US" altLang="en-US" dirty="0">
              <a:latin typeface="Franklin Gothic Book" panose="020B0503020102020204" pitchFamily="34" charset="0"/>
            </a:endParaRPr>
          </a:p>
          <a:p>
            <a:endParaRPr lang="en-US" altLang="en-US" i="1"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1811011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i="1" dirty="0">
                <a:latin typeface="Franklin Gothic Book" panose="020B0503020102020204" pitchFamily="34" charset="0"/>
              </a:rPr>
              <a:t>Let’s see what this graphic says to you…..(Red) team, share with us what this graphic would communicate to your team?…..Other teams, anything to add?</a:t>
            </a:r>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3947974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185359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Franklin Gothic Book" panose="020B0503020102020204" pitchFamily="34" charset="0"/>
              </a:rPr>
              <a:t>Another tool that we find useful in the classroom is a flip chart…..The analogy to the flip chart and markers in the virtual setting would be the whiteboard and keyboard….So, keep that in the back of your mind for those of you that do virtual training or meetings……When you see the “Use it, Don’t Abuse It,” what does that mean to you?...Let’s start with the (green) team this time…..(Facilitate the discussion.)</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 </a:t>
            </a:r>
            <a:endParaRPr lang="en-US" altLang="en-US" dirty="0">
              <a:latin typeface="Franklin Gothic Book" panose="020B0503020102020204" pitchFamily="34" charset="0"/>
            </a:endParaRPr>
          </a:p>
          <a:p>
            <a:r>
              <a:rPr lang="en-US" altLang="en-US" i="1" dirty="0">
                <a:latin typeface="Franklin Gothic Book" panose="020B0503020102020204" pitchFamily="34" charset="0"/>
              </a:rPr>
              <a:t>NOTE: Key points to ensure to be made – “honoring what people say” by writing it down and the dynamic that it creates in the training session for others (especially those that are more reluctant to speak).</a:t>
            </a:r>
            <a:endParaRPr lang="en-US" altLang="en-US" dirty="0">
              <a:latin typeface="Franklin Gothic Book" panose="020B0503020102020204" pitchFamily="34" charset="0"/>
            </a:endParaRPr>
          </a:p>
          <a:p>
            <a:endParaRPr lang="en-US"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2664093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3.pdf"/><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TextBox 11"/>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FD61F-2294-5D42-A9D7-9928D42B377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50" r:id="rId2"/>
    <p:sldLayoutId id="2147483666" r:id="rId3"/>
    <p:sldLayoutId id="2147483665" r:id="rId4"/>
    <p:sldLayoutId id="2147483660" r:id="rId5"/>
    <p:sldLayoutId id="2147483661" r:id="rId6"/>
    <p:sldLayoutId id="2147483662" r:id="rId7"/>
  </p:sldLayoutIdLst>
  <p:transition>
    <p:fade/>
  </p:transition>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7"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4.png"/><Relationship Id="rId4" Type="http://schemas.openxmlformats.org/officeDocument/2006/relationships/image" Target="../media/image4.pd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emf"/><Relationship Id="rId5" Type="http://schemas.openxmlformats.org/officeDocument/2006/relationships/image" Target="../media/image4.png"/><Relationship Id="rId4" Type="http://schemas.openxmlformats.org/officeDocument/2006/relationships/image" Target="../media/image4.pd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7"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jpg"/><Relationship Id="rId5" Type="http://schemas.openxmlformats.org/officeDocument/2006/relationships/image" Target="../media/image4.png"/><Relationship Id="rId4" Type="http://schemas.openxmlformats.org/officeDocument/2006/relationships/image" Target="../media/image4.pd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4.png"/><Relationship Id="rId4" Type="http://schemas.openxmlformats.org/officeDocument/2006/relationships/image" Target="../media/image4.pdf"/></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a:t>
            </a:fld>
            <a:endParaRPr lang="en-US" dirty="0"/>
          </a:p>
        </p:txBody>
      </p:sp>
      <p:sp>
        <p:nvSpPr>
          <p:cNvPr id="5" name="Rounded Rectangle 4"/>
          <p:cNvSpPr/>
          <p:nvPr/>
        </p:nvSpPr>
        <p:spPr>
          <a:xfrm>
            <a:off x="783390"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1</a:t>
            </a:r>
            <a:endParaRPr lang="en-US" sz="2600" i="1" dirty="0">
              <a:latin typeface="Franklin Gothic Book"/>
              <a:cs typeface="Franklin Gothic Book"/>
            </a:endParaRPr>
          </a:p>
        </p:txBody>
      </p:sp>
      <p:sp>
        <p:nvSpPr>
          <p:cNvPr id="6" name="Rounded Rectangle 5"/>
          <p:cNvSpPr/>
          <p:nvPr/>
        </p:nvSpPr>
        <p:spPr>
          <a:xfrm>
            <a:off x="3523445"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2</a:t>
            </a:r>
            <a:endParaRPr lang="en-US" sz="2600" i="1" dirty="0">
              <a:latin typeface="Franklin Gothic Book"/>
              <a:cs typeface="Franklin Gothic Book"/>
            </a:endParaRPr>
          </a:p>
        </p:txBody>
      </p:sp>
      <p:sp>
        <p:nvSpPr>
          <p:cNvPr id="7" name="Rounded Rectangle 6"/>
          <p:cNvSpPr/>
          <p:nvPr/>
        </p:nvSpPr>
        <p:spPr>
          <a:xfrm>
            <a:off x="6263499"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3</a:t>
            </a:r>
            <a:endParaRPr lang="en-US" sz="2600" i="1" dirty="0">
              <a:latin typeface="Franklin Gothic Book"/>
              <a:cs typeface="Franklin Gothic Book"/>
            </a:endParaRPr>
          </a:p>
        </p:txBody>
      </p:sp>
      <p:sp>
        <p:nvSpPr>
          <p:cNvPr id="8" name="Content Placeholder 2"/>
          <p:cNvSpPr>
            <a:spLocks noGrp="1"/>
          </p:cNvSpPr>
          <p:nvPr>
            <p:ph idx="1"/>
          </p:nvPr>
        </p:nvSpPr>
        <p:spPr>
          <a:xfrm>
            <a:off x="783390" y="1943097"/>
            <a:ext cx="2591181" cy="1719470"/>
          </a:xfrm>
        </p:spPr>
        <p:txBody>
          <a:bodyPr>
            <a:noAutofit/>
          </a:bodyPr>
          <a:lstStyle/>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Getting Started</a:t>
            </a:r>
          </a:p>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Planning for Results</a:t>
            </a:r>
          </a:p>
        </p:txBody>
      </p:sp>
      <p:sp>
        <p:nvSpPr>
          <p:cNvPr id="9" name="Rounded Rectangle 8"/>
          <p:cNvSpPr/>
          <p:nvPr/>
        </p:nvSpPr>
        <p:spPr>
          <a:xfrm>
            <a:off x="783390"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0" name="Rounded Rectangle 9"/>
          <p:cNvSpPr/>
          <p:nvPr/>
        </p:nvSpPr>
        <p:spPr>
          <a:xfrm>
            <a:off x="3523445"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2" name="Content Placeholder 2"/>
          <p:cNvSpPr txBox="1">
            <a:spLocks/>
          </p:cNvSpPr>
          <p:nvPr/>
        </p:nvSpPr>
        <p:spPr>
          <a:xfrm>
            <a:off x="3523445" y="1943097"/>
            <a:ext cx="2591181" cy="1847946"/>
          </a:xfrm>
          <a:prstGeom prst="rect">
            <a:avLst/>
          </a:prstGeom>
        </p:spPr>
        <p:txBody>
          <a:bodyPr vert="horz" lIns="91440" tIns="45720" rIns="91440" bIns="45720" rtlCol="0">
            <a:normAutofit/>
          </a:bodyPr>
          <a:lstStyle/>
          <a:p>
            <a:pPr>
              <a:spcBef>
                <a:spcPct val="50000"/>
              </a:spcBef>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a:spcBef>
                <a:spcPct val="500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#2: Your Start </a:t>
            </a:r>
          </a:p>
          <a:p>
            <a:pPr marL="293688" indent="-293688">
              <a:spcBef>
                <a:spcPct val="50000"/>
              </a:spcBef>
              <a:buClr>
                <a:srgbClr val="669900"/>
              </a:buClr>
              <a:buSzPct val="100000"/>
            </a:pPr>
            <a:r>
              <a:rPr lang="en-US" altLang="en-US" sz="2200" dirty="0">
                <a:solidFill>
                  <a:srgbClr val="669900"/>
                </a:solidFill>
                <a:latin typeface="Franklin Gothic Book" panose="020B0503020102020204" pitchFamily="34" charset="0"/>
              </a:rPr>
              <a:t>D. </a:t>
            </a:r>
            <a:r>
              <a:rPr lang="en-US" altLang="en-US" sz="2200" dirty="0">
                <a:solidFill>
                  <a:srgbClr val="00467F"/>
                </a:solidFill>
                <a:latin typeface="Franklin Gothic Book" panose="020B0503020102020204" pitchFamily="34" charset="0"/>
                <a:cs typeface="Franklin Gothic Book"/>
              </a:rPr>
              <a:t>Delivering for Results</a:t>
            </a:r>
          </a:p>
          <a:p>
            <a:pPr marL="457200" lvl="0" indent="-457200">
              <a:spcBef>
                <a:spcPct val="20000"/>
              </a:spcBef>
              <a:buClr>
                <a:srgbClr val="99AB21"/>
              </a:buClr>
              <a:defRPr/>
            </a:pPr>
            <a:endParaRPr lang="en-US" sz="2200" dirty="0">
              <a:solidFill>
                <a:srgbClr val="00467F"/>
              </a:solidFill>
              <a:latin typeface="Franklin Gothic Book" panose="020B0503020102020204" pitchFamily="34" charset="0"/>
              <a:cs typeface="Franklin Gothic Book"/>
            </a:endParaRPr>
          </a:p>
        </p:txBody>
      </p:sp>
      <p:sp>
        <p:nvSpPr>
          <p:cNvPr id="13" name="Content Placeholder 2"/>
          <p:cNvSpPr txBox="1">
            <a:spLocks/>
          </p:cNvSpPr>
          <p:nvPr/>
        </p:nvSpPr>
        <p:spPr>
          <a:xfrm>
            <a:off x="3523445" y="4405085"/>
            <a:ext cx="2591181" cy="2406748"/>
          </a:xfrm>
          <a:prstGeom prst="rect">
            <a:avLst/>
          </a:prstGeom>
        </p:spPr>
        <p:txBody>
          <a:bodyPr vert="horz" lIns="91440" tIns="45720" rIns="91440" bIns="45720" rtlCol="0">
            <a:norm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#3: Inviting Participation </a:t>
            </a:r>
          </a:p>
          <a:p>
            <a:pPr marL="293688" indent="-293688">
              <a:spcBef>
                <a:spcPts val="900"/>
              </a:spcBef>
              <a:buClr>
                <a:srgbClr val="669900"/>
              </a:buClr>
              <a:buSzPct val="100000"/>
            </a:pPr>
            <a:r>
              <a:rPr lang="en-US" altLang="en-US" sz="2200" dirty="0">
                <a:solidFill>
                  <a:srgbClr val="669900"/>
                </a:solidFill>
                <a:latin typeface="Franklin Gothic Book" panose="020B0503020102020204" pitchFamily="34" charset="0"/>
              </a:rPr>
              <a:t>E. </a:t>
            </a:r>
            <a:r>
              <a:rPr lang="en-US" altLang="en-US" sz="2200" dirty="0">
                <a:solidFill>
                  <a:srgbClr val="00467F"/>
                </a:solidFill>
                <a:latin typeface="Franklin Gothic Book" panose="020B0503020102020204" pitchFamily="34" charset="0"/>
                <a:cs typeface="Franklin Gothic Book"/>
              </a:rPr>
              <a:t>Managing Visual </a:t>
            </a:r>
            <a:br>
              <a:rPr lang="en-US" altLang="en-US" sz="2200" dirty="0">
                <a:solidFill>
                  <a:srgbClr val="00467F"/>
                </a:solidFill>
                <a:latin typeface="Franklin Gothic Book" panose="020B0503020102020204" pitchFamily="34" charset="0"/>
                <a:cs typeface="Franklin Gothic Book"/>
              </a:rPr>
            </a:br>
            <a:r>
              <a:rPr lang="en-US" altLang="en-US" sz="2200" dirty="0">
                <a:solidFill>
                  <a:srgbClr val="00467F"/>
                </a:solidFill>
                <a:latin typeface="Franklin Gothic Book" panose="020B0503020102020204" pitchFamily="34" charset="0"/>
                <a:cs typeface="Franklin Gothic Book"/>
              </a:rPr>
              <a:t>Information</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Homework</a:t>
            </a:r>
          </a:p>
          <a:p>
            <a:pPr marL="342900" marR="0" lvl="0" indent="-342900" algn="l" defTabSz="457200" rtl="0" eaLnBrk="1" fontAlgn="auto" latinLnBrk="0" hangingPunct="1">
              <a:lnSpc>
                <a:spcPct val="100000"/>
              </a:lnSpc>
              <a:spcBef>
                <a:spcPts val="900"/>
              </a:spcBef>
              <a:spcAft>
                <a:spcPts val="0"/>
              </a:spcAft>
              <a:buClr>
                <a:srgbClr val="99AB21"/>
              </a:buClr>
              <a:buSzTx/>
              <a:buFont typeface="Arial"/>
              <a:buChar char="•"/>
              <a:tabLst/>
              <a:defRPr/>
            </a:pPr>
            <a:endParaRPr kumimoji="0" lang="en-US" sz="2200" b="0" i="0" u="none" strike="noStrike" kern="1200" cap="none" spc="0" normalizeH="0" baseline="0" noProof="0" dirty="0">
              <a:ln>
                <a:noFill/>
              </a:ln>
              <a:solidFill>
                <a:srgbClr val="00467F"/>
              </a:solidFill>
              <a:effectLst/>
              <a:uLnTx/>
              <a:uFillTx/>
              <a:latin typeface="Franklin Gothic Book" panose="020B0503020102020204" pitchFamily="34" charset="0"/>
              <a:cs typeface="Franklin Gothic Book"/>
            </a:endParaRPr>
          </a:p>
        </p:txBody>
      </p:sp>
      <p:sp>
        <p:nvSpPr>
          <p:cNvPr id="14" name="Rounded Rectangle 13"/>
          <p:cNvSpPr/>
          <p:nvPr/>
        </p:nvSpPr>
        <p:spPr>
          <a:xfrm>
            <a:off x="6263499"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5" name="Content Placeholder 2"/>
          <p:cNvSpPr txBox="1">
            <a:spLocks/>
          </p:cNvSpPr>
          <p:nvPr/>
        </p:nvSpPr>
        <p:spPr>
          <a:xfrm>
            <a:off x="6263499" y="1943097"/>
            <a:ext cx="2749872" cy="2106386"/>
          </a:xfrm>
          <a:prstGeom prst="rect">
            <a:avLst/>
          </a:prstGeom>
        </p:spPr>
        <p:txBody>
          <a:bodyPr vert="horz" lIns="91440" tIns="45720" rIns="91440" bIns="45720" rtlCol="0">
            <a:normAutofit/>
          </a:bodyPr>
          <a:lstStyle/>
          <a:p>
            <a:pPr fontAlgn="base">
              <a:spcBef>
                <a:spcPts val="600"/>
              </a:spcBef>
              <a:spcAft>
                <a:spcPct val="0"/>
              </a:spcAft>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F. </a:t>
            </a:r>
            <a:r>
              <a:rPr lang="en-US" altLang="en-US" sz="2200" dirty="0">
                <a:solidFill>
                  <a:srgbClr val="00467F"/>
                </a:solidFill>
                <a:latin typeface="Franklin Gothic Book" panose="020B0503020102020204" pitchFamily="34" charset="0"/>
                <a:cs typeface="Franklin Gothic Book"/>
              </a:rPr>
              <a:t>Confirming Results &amp; Closing</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G. </a:t>
            </a:r>
            <a:r>
              <a:rPr lang="en-US" altLang="en-US" sz="2200" dirty="0">
                <a:solidFill>
                  <a:srgbClr val="00467F"/>
                </a:solidFill>
                <a:latin typeface="Franklin Gothic Book" panose="020B0503020102020204" pitchFamily="34" charset="0"/>
                <a:cs typeface="Franklin Gothic Book"/>
              </a:rPr>
              <a:t>Managing Dysfunction</a:t>
            </a:r>
          </a:p>
        </p:txBody>
      </p:sp>
      <p:sp>
        <p:nvSpPr>
          <p:cNvPr id="16" name="Content Placeholder 2"/>
          <p:cNvSpPr txBox="1">
            <a:spLocks/>
          </p:cNvSpPr>
          <p:nvPr/>
        </p:nvSpPr>
        <p:spPr>
          <a:xfrm>
            <a:off x="6263499" y="4405085"/>
            <a:ext cx="2749872" cy="1847946"/>
          </a:xfrm>
          <a:prstGeom prst="rect">
            <a:avLst/>
          </a:prstGeom>
        </p:spPr>
        <p:txBody>
          <a:bodyPr vert="horz" lIns="91440" tIns="45720" rIns="91440" bIns="45720" rtlCol="0">
            <a:no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#4: Redesigning Your Session for Results</a:t>
            </a:r>
          </a:p>
          <a:p>
            <a:pPr>
              <a:spcBef>
                <a:spcPts val="900"/>
              </a:spcBef>
              <a:buClr>
                <a:srgbClr val="669900"/>
              </a:buClr>
              <a:buSzPct val="100000"/>
            </a:pPr>
            <a:r>
              <a:rPr lang="en-US" altLang="en-US" sz="2200" dirty="0">
                <a:solidFill>
                  <a:srgbClr val="669900"/>
                </a:solidFill>
                <a:latin typeface="Franklin Gothic Book" panose="020B0503020102020204" pitchFamily="34" charset="0"/>
              </a:rPr>
              <a:t>H. </a:t>
            </a:r>
            <a:r>
              <a:rPr lang="en-US" altLang="en-US" sz="2200" dirty="0">
                <a:solidFill>
                  <a:srgbClr val="00467F"/>
                </a:solidFill>
                <a:latin typeface="Franklin Gothic Book" panose="020B0503020102020204" pitchFamily="34" charset="0"/>
                <a:cs typeface="Franklin Gothic Book"/>
              </a:rPr>
              <a:t>Next Steps</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Book"/>
              </a:rPr>
              <a:t>Close</a:t>
            </a:r>
          </a:p>
        </p:txBody>
      </p:sp>
      <p:sp>
        <p:nvSpPr>
          <p:cNvPr id="17" name="Rectangle 16"/>
          <p:cNvSpPr/>
          <p:nvPr/>
        </p:nvSpPr>
        <p:spPr>
          <a:xfrm>
            <a:off x="783390" y="4351999"/>
            <a:ext cx="2591181" cy="2015936"/>
          </a:xfrm>
          <a:prstGeom prst="rect">
            <a:avLst/>
          </a:prstGeom>
        </p:spPr>
        <p:txBody>
          <a:bodyPr wrap="square">
            <a:spAutoFit/>
          </a:bodyPr>
          <a:lstStyle/>
          <a:p>
            <a:pPr>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Ex #1: Experiential Learning</a:t>
            </a:r>
          </a:p>
          <a:p>
            <a:pPr marL="287338" indent="-287338">
              <a:spcBef>
                <a:spcPts val="900"/>
              </a:spcBef>
              <a:buClr>
                <a:srgbClr val="669900"/>
              </a:buClr>
              <a:buSzPct val="100000"/>
              <a:buFont typeface="+mj-lt"/>
              <a:buAutoNum type="alphaUcPeriod" startAt="3"/>
              <a:defRPr/>
            </a:pPr>
            <a:r>
              <a:rPr lang="en-US" sz="2200" dirty="0">
                <a:solidFill>
                  <a:srgbClr val="00467F"/>
                </a:solidFill>
                <a:latin typeface="Franklin Gothic Book" panose="020B0503020102020204" pitchFamily="34" charset="0"/>
                <a:cs typeface="Franklin Gothic Book"/>
              </a:rPr>
              <a:t>Starting with Impact</a:t>
            </a:r>
          </a:p>
          <a:p>
            <a:pPr marL="287338" indent="-287338">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Homework</a:t>
            </a:r>
          </a:p>
        </p:txBody>
      </p:sp>
      <p:sp>
        <p:nvSpPr>
          <p:cNvPr id="3" name="Right Arrow 2"/>
          <p:cNvSpPr/>
          <p:nvPr/>
        </p:nvSpPr>
        <p:spPr>
          <a:xfrm>
            <a:off x="2740055" y="4976100"/>
            <a:ext cx="783390" cy="770021"/>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13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Write First, Discuss Second</a:t>
            </a:r>
            <a:endParaRPr lang="en-US" dirty="0"/>
          </a:p>
        </p:txBody>
      </p:sp>
      <p:sp>
        <p:nvSpPr>
          <p:cNvPr id="3" name="Content Placeholder 2"/>
          <p:cNvSpPr>
            <a:spLocks noGrp="1"/>
          </p:cNvSpPr>
          <p:nvPr>
            <p:ph idx="1"/>
          </p:nvPr>
        </p:nvSpPr>
        <p:spPr>
          <a:xfrm>
            <a:off x="783390" y="1603332"/>
            <a:ext cx="3751032" cy="4966801"/>
          </a:xfrm>
        </p:spPr>
        <p:txBody>
          <a:bodyPr>
            <a:normAutofit fontScale="92500" lnSpcReduction="20000"/>
          </a:bodyPr>
          <a:lstStyle/>
          <a:p>
            <a:pPr>
              <a:buFont typeface="Arial" panose="020B0604020202020204" pitchFamily="34" charset="0"/>
              <a:buChar char="•"/>
            </a:pPr>
            <a:r>
              <a:rPr lang="en-US" altLang="en-US" sz="2800" dirty="0"/>
              <a:t>Record what is said without regard to value</a:t>
            </a:r>
            <a:br>
              <a:rPr lang="en-US" altLang="en-US" sz="2800" dirty="0"/>
            </a:br>
            <a:r>
              <a:rPr lang="en-US" altLang="en-US" sz="2800" dirty="0"/>
              <a:t>of completeness</a:t>
            </a:r>
          </a:p>
          <a:p>
            <a:pPr marL="857250" lvl="2" indent="-457200">
              <a:buFont typeface="Arial" panose="020B0604020202020204" pitchFamily="34" charset="0"/>
              <a:buChar char="•"/>
            </a:pPr>
            <a:r>
              <a:rPr lang="en-US" altLang="en-US" sz="2600" dirty="0">
                <a:solidFill>
                  <a:srgbClr val="00467F"/>
                </a:solidFill>
              </a:rPr>
              <a:t>If what is said is incomplete…</a:t>
            </a:r>
          </a:p>
          <a:p>
            <a:pPr marL="857250" lvl="2" indent="-457200">
              <a:buFont typeface="Arial" panose="020B0604020202020204" pitchFamily="34" charset="0"/>
              <a:buChar char="•"/>
            </a:pPr>
            <a:r>
              <a:rPr lang="en-US" altLang="en-US" sz="2600" dirty="0">
                <a:solidFill>
                  <a:srgbClr val="00467F"/>
                </a:solidFill>
              </a:rPr>
              <a:t>If what is said can be improved upon…</a:t>
            </a:r>
          </a:p>
          <a:p>
            <a:pPr marL="857250" lvl="2" indent="-457200">
              <a:buFont typeface="Arial" panose="020B0604020202020204" pitchFamily="34" charset="0"/>
              <a:buChar char="•"/>
            </a:pPr>
            <a:r>
              <a:rPr lang="en-US" altLang="en-US" sz="2600" dirty="0">
                <a:solidFill>
                  <a:srgbClr val="00467F"/>
                </a:solidFill>
              </a:rPr>
              <a:t>If what is said is not what you were looking for…</a:t>
            </a:r>
          </a:p>
          <a:p>
            <a:pPr marL="857250" lvl="2" indent="-457200">
              <a:buFont typeface="Arial" panose="020B0604020202020204" pitchFamily="34" charset="0"/>
              <a:buChar char="•"/>
            </a:pPr>
            <a:r>
              <a:rPr lang="en-US" altLang="en-US" sz="2600" dirty="0">
                <a:solidFill>
                  <a:srgbClr val="00467F"/>
                </a:solidFill>
              </a:rPr>
              <a:t>If what is said is wrong…</a:t>
            </a:r>
          </a:p>
          <a:p>
            <a:pPr marL="400050" lvl="2" indent="0">
              <a:buNone/>
            </a:pPr>
            <a:r>
              <a:rPr lang="en-US" altLang="en-US" sz="3800" b="1" dirty="0">
                <a:solidFill>
                  <a:srgbClr val="FF0000"/>
                </a:solidFill>
              </a:rPr>
              <a:t>Still Record It!</a:t>
            </a:r>
          </a:p>
          <a:p>
            <a:pPr marL="857250" lvl="2" indent="-457200">
              <a:buFont typeface="Arial" panose="020B0604020202020204" pitchFamily="34" charset="0"/>
              <a:buChar char="•"/>
            </a:pPr>
            <a:endParaRPr lang="en-US" altLang="en-US" sz="26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7" name="Content Placeholder 2"/>
          <p:cNvSpPr txBox="1">
            <a:spLocks/>
          </p:cNvSpPr>
          <p:nvPr/>
        </p:nvSpPr>
        <p:spPr>
          <a:xfrm>
            <a:off x="4674296" y="1603332"/>
            <a:ext cx="3199887" cy="4753018"/>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AFBD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400" dirty="0"/>
              <a:t>By recording what is said, you are saying “Thank You” for making a contribution</a:t>
            </a:r>
          </a:p>
          <a:p>
            <a:r>
              <a:rPr lang="en-US" altLang="en-US" sz="2400" dirty="0"/>
              <a:t>You can use your questioning techniques to make sure that the comment is refined or deleted later</a:t>
            </a:r>
          </a:p>
          <a:p>
            <a:endParaRPr lang="en-US" sz="2000" dirty="0"/>
          </a:p>
        </p:txBody>
      </p:sp>
      <p:sp>
        <p:nvSpPr>
          <p:cNvPr id="8" name="TextBox 8"/>
          <p:cNvSpPr txBox="1"/>
          <p:nvPr/>
        </p:nvSpPr>
        <p:spPr>
          <a:xfrm>
            <a:off x="8330319" y="5948541"/>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92</a:t>
            </a:r>
          </a:p>
        </p:txBody>
      </p:sp>
      <p:sp>
        <p:nvSpPr>
          <p:cNvPr id="9" name="TextBox 5"/>
          <p:cNvSpPr txBox="1"/>
          <p:nvPr/>
        </p:nvSpPr>
        <p:spPr>
          <a:xfrm>
            <a:off x="8626269" y="3255735"/>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2882299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fade">
                                      <p:cBhvr>
                                        <p:cTn id="3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Autofit/>
          </a:bodyPr>
          <a:lstStyle/>
          <a:p>
            <a:r>
              <a:rPr lang="en-US" altLang="en-US" dirty="0"/>
              <a:t>Make it Theirs</a:t>
            </a:r>
            <a:endParaRPr lang="en-US" dirty="0"/>
          </a:p>
        </p:txBody>
      </p:sp>
      <p:sp>
        <p:nvSpPr>
          <p:cNvPr id="3" name="Content Placeholder 2"/>
          <p:cNvSpPr>
            <a:spLocks noGrp="1"/>
          </p:cNvSpPr>
          <p:nvPr>
            <p:ph idx="1"/>
          </p:nvPr>
        </p:nvSpPr>
        <p:spPr/>
        <p:txBody>
          <a:bodyPr/>
          <a:lstStyle/>
          <a:p>
            <a:r>
              <a:rPr lang="en-US" altLang="en-US" dirty="0"/>
              <a:t>Record as many of the speaker’s words as is necessary</a:t>
            </a:r>
          </a:p>
          <a:p>
            <a:r>
              <a:rPr lang="en-US" altLang="en-US" dirty="0"/>
              <a:t>It is not necessary to record all the speaker’s words</a:t>
            </a:r>
          </a:p>
          <a:p>
            <a:r>
              <a:rPr lang="en-US" altLang="en-US" dirty="0"/>
              <a:t>If you are not certain what was said, ask for confirmation, or </a:t>
            </a:r>
            <a:r>
              <a:rPr lang="en-US" altLang="en-US" b="1" dirty="0"/>
              <a:t>ask for the Headline</a:t>
            </a:r>
          </a:p>
          <a:p>
            <a:r>
              <a:rPr lang="en-US" altLang="en-US" dirty="0"/>
              <a:t>Use abbreviations cautiously</a:t>
            </a:r>
          </a:p>
          <a:p>
            <a:r>
              <a:rPr lang="en-US" altLang="en-US" dirty="0"/>
              <a:t>Do not try to clean up the speaker’s words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5" name="TextBox 8"/>
          <p:cNvSpPr txBox="1"/>
          <p:nvPr/>
        </p:nvSpPr>
        <p:spPr>
          <a:xfrm>
            <a:off x="8330319" y="5948541"/>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93-94</a:t>
            </a:r>
          </a:p>
        </p:txBody>
      </p:sp>
    </p:spTree>
    <p:extLst>
      <p:ext uri="{BB962C8B-B14F-4D97-AF65-F5344CB8AC3E}">
        <p14:creationId xmlns:p14="http://schemas.microsoft.com/office/powerpoint/2010/main" val="4205469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Autofit/>
          </a:bodyPr>
          <a:lstStyle/>
          <a:p>
            <a:r>
              <a:rPr lang="en-US" altLang="en-US" dirty="0"/>
              <a:t>Add Your Words Discriminately</a:t>
            </a:r>
            <a:endParaRPr lang="en-US" dirty="0"/>
          </a:p>
        </p:txBody>
      </p:sp>
      <p:sp>
        <p:nvSpPr>
          <p:cNvPr id="3" name="Content Placeholder 2"/>
          <p:cNvSpPr>
            <a:spLocks noGrp="1"/>
          </p:cNvSpPr>
          <p:nvPr>
            <p:ph idx="1"/>
          </p:nvPr>
        </p:nvSpPr>
        <p:spPr>
          <a:xfrm>
            <a:off x="783390" y="1615858"/>
            <a:ext cx="4915952" cy="4740492"/>
          </a:xfrm>
        </p:spPr>
        <p:txBody>
          <a:bodyPr>
            <a:normAutofit/>
          </a:bodyPr>
          <a:lstStyle/>
          <a:p>
            <a:r>
              <a:rPr lang="en-US" altLang="en-US" dirty="0"/>
              <a:t>There may be times when adding your own words is important for clarity</a:t>
            </a:r>
            <a:br>
              <a:rPr lang="en-US" altLang="en-US" dirty="0"/>
            </a:br>
            <a:r>
              <a:rPr lang="en-US" altLang="en-US" dirty="0"/>
              <a:t>or correctness</a:t>
            </a:r>
          </a:p>
          <a:p>
            <a:r>
              <a:rPr lang="en-US" altLang="en-US" b="1" dirty="0"/>
              <a:t>Put your own words in parentheses </a:t>
            </a:r>
            <a:r>
              <a:rPr lang="en-US" altLang="en-US" dirty="0"/>
              <a:t>and in a different color to distinguish their words from yours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pic>
        <p:nvPicPr>
          <p:cNvPr id="5" name="Picture 4"/>
          <p:cNvPicPr>
            <a:picLocks noChangeAspect="1"/>
          </p:cNvPicPr>
          <p:nvPr/>
        </p:nvPicPr>
        <p:blipFill>
          <a:blip r:embed="rId3"/>
          <a:stretch>
            <a:fillRect/>
          </a:stretch>
        </p:blipFill>
        <p:spPr>
          <a:xfrm>
            <a:off x="5170231" y="2774489"/>
            <a:ext cx="3630897" cy="2423229"/>
          </a:xfrm>
          <a:prstGeom prst="rect">
            <a:avLst/>
          </a:prstGeom>
        </p:spPr>
      </p:pic>
      <p:sp>
        <p:nvSpPr>
          <p:cNvPr id="6" name="TextBox 8"/>
          <p:cNvSpPr txBox="1"/>
          <p:nvPr/>
        </p:nvSpPr>
        <p:spPr>
          <a:xfrm>
            <a:off x="8330319" y="5948541"/>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94</a:t>
            </a:r>
          </a:p>
        </p:txBody>
      </p:sp>
      <p:sp>
        <p:nvSpPr>
          <p:cNvPr id="7" name="TextBox 5"/>
          <p:cNvSpPr txBox="1"/>
          <p:nvPr/>
        </p:nvSpPr>
        <p:spPr>
          <a:xfrm>
            <a:off x="8801128" y="3570604"/>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5200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Autofit/>
          </a:bodyPr>
          <a:lstStyle/>
          <a:p>
            <a:r>
              <a:rPr lang="en-US" altLang="en-US" dirty="0"/>
              <a:t>Ask, Don’t Tell</a:t>
            </a:r>
            <a:endParaRPr lang="en-US" dirty="0"/>
          </a:p>
        </p:txBody>
      </p:sp>
      <p:sp>
        <p:nvSpPr>
          <p:cNvPr id="3" name="Content Placeholder 2"/>
          <p:cNvSpPr>
            <a:spLocks noGrp="1"/>
          </p:cNvSpPr>
          <p:nvPr>
            <p:ph idx="1"/>
          </p:nvPr>
        </p:nvSpPr>
        <p:spPr>
          <a:xfrm>
            <a:off x="878114" y="1644326"/>
            <a:ext cx="3617525" cy="4787399"/>
          </a:xfrm>
          <a:ln>
            <a:solidFill>
              <a:schemeClr val="tx1"/>
            </a:solidFill>
          </a:ln>
        </p:spPr>
        <p:txBody>
          <a:bodyPr>
            <a:normAutofit/>
          </a:bodyPr>
          <a:lstStyle/>
          <a:p>
            <a:pPr marL="0" indent="0" algn="ctr">
              <a:buNone/>
            </a:pPr>
            <a:r>
              <a:rPr lang="en-US" altLang="en-US" sz="2400" dirty="0"/>
              <a:t>                                    WHY?</a:t>
            </a:r>
          </a:p>
          <a:p>
            <a:endParaRPr lang="en-US" altLang="en-US" sz="2400" dirty="0"/>
          </a:p>
          <a:p>
            <a:pPr>
              <a:lnSpc>
                <a:spcPct val="80000"/>
              </a:lnSpc>
            </a:pPr>
            <a:r>
              <a:rPr lang="en-US" altLang="en-US" sz="2400" b="1" dirty="0"/>
              <a:t>You may be perceived as losing neutrality (not for </a:t>
            </a:r>
            <a:r>
              <a:rPr lang="en-US" altLang="en-US" sz="2400" b="1" u="sng" dirty="0"/>
              <a:t>content facts</a:t>
            </a:r>
            <a:r>
              <a:rPr lang="en-US" altLang="en-US" sz="2400" b="1" dirty="0"/>
              <a:t>)</a:t>
            </a:r>
          </a:p>
          <a:p>
            <a:pPr>
              <a:lnSpc>
                <a:spcPct val="80000"/>
              </a:lnSpc>
            </a:pPr>
            <a:r>
              <a:rPr lang="en-US" altLang="en-US" sz="2400" dirty="0"/>
              <a:t>You get verbal agreement, but the participants never own it</a:t>
            </a:r>
          </a:p>
          <a:p>
            <a:pPr>
              <a:lnSpc>
                <a:spcPct val="80000"/>
              </a:lnSpc>
            </a:pPr>
            <a:r>
              <a:rPr lang="en-US" altLang="en-US" sz="2400" dirty="0"/>
              <a:t>You don’t get agreement and time is wasted</a:t>
            </a:r>
          </a:p>
          <a:p>
            <a:pPr>
              <a:lnSpc>
                <a:spcPct val="80000"/>
              </a:lnSpc>
            </a:pPr>
            <a:endParaRPr lang="en-US" alt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7" name="Content Placeholder 2"/>
          <p:cNvSpPr txBox="1">
            <a:spLocks/>
          </p:cNvSpPr>
          <p:nvPr/>
        </p:nvSpPr>
        <p:spPr>
          <a:xfrm>
            <a:off x="5142448" y="2342367"/>
            <a:ext cx="3788610" cy="4089358"/>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99AB21"/>
              </a:buClr>
              <a:buFont typeface="Arial"/>
              <a:buChar char="–"/>
              <a:defRPr sz="2800" kern="1200">
                <a:solidFill>
                  <a:srgbClr val="AFBD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endParaRPr lang="en-US" altLang="en-US" sz="2400" b="1" dirty="0"/>
          </a:p>
          <a:p>
            <a:pPr>
              <a:lnSpc>
                <a:spcPct val="80000"/>
              </a:lnSpc>
            </a:pPr>
            <a:r>
              <a:rPr lang="en-US" altLang="en-US" sz="2400" b="1" dirty="0"/>
              <a:t>Use your questioning techniques </a:t>
            </a:r>
            <a:r>
              <a:rPr lang="en-US" altLang="en-US" sz="2400" dirty="0"/>
              <a:t>to turn any statement into a question</a:t>
            </a:r>
          </a:p>
          <a:p>
            <a:pPr>
              <a:lnSpc>
                <a:spcPct val="80000"/>
              </a:lnSpc>
            </a:pPr>
            <a:r>
              <a:rPr lang="en-US" altLang="en-US" sz="2400" dirty="0"/>
              <a:t>If you find yourself making statements, you may have slipped into another role</a:t>
            </a:r>
          </a:p>
          <a:p>
            <a:pPr>
              <a:lnSpc>
                <a:spcPct val="80000"/>
              </a:lnSpc>
            </a:pPr>
            <a:r>
              <a:rPr lang="en-US" altLang="en-US" sz="2400" dirty="0"/>
              <a:t>If you say it, they can disagree.  If they say it, it’s theirs.</a:t>
            </a:r>
          </a:p>
        </p:txBody>
      </p:sp>
      <p:pic>
        <p:nvPicPr>
          <p:cNvPr id="6" name="Picture 5"/>
          <p:cNvPicPr>
            <a:picLocks noChangeAspect="1"/>
          </p:cNvPicPr>
          <p:nvPr/>
        </p:nvPicPr>
        <p:blipFill>
          <a:blip r:embed="rId3"/>
          <a:stretch>
            <a:fillRect/>
          </a:stretch>
        </p:blipFill>
        <p:spPr>
          <a:xfrm>
            <a:off x="5621960" y="315398"/>
            <a:ext cx="2696937" cy="1806244"/>
          </a:xfrm>
          <a:prstGeom prst="rect">
            <a:avLst/>
          </a:prstGeom>
        </p:spPr>
      </p:pic>
      <p:sp>
        <p:nvSpPr>
          <p:cNvPr id="8" name="TextBox 8"/>
          <p:cNvSpPr txBox="1"/>
          <p:nvPr/>
        </p:nvSpPr>
        <p:spPr>
          <a:xfrm>
            <a:off x="8330319" y="5948541"/>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94-95</a:t>
            </a:r>
          </a:p>
        </p:txBody>
      </p:sp>
      <p:sp>
        <p:nvSpPr>
          <p:cNvPr id="9" name="TextBox 5"/>
          <p:cNvSpPr txBox="1"/>
          <p:nvPr/>
        </p:nvSpPr>
        <p:spPr>
          <a:xfrm>
            <a:off x="8849581" y="4935690"/>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3753859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500"/>
                                        <p:tgtEl>
                                          <p:spTgt spid="7">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sp>
        <p:nvSpPr>
          <p:cNvPr id="8" name="Title 1"/>
          <p:cNvSpPr txBox="1">
            <a:spLocks/>
          </p:cNvSpPr>
          <p:nvPr/>
        </p:nvSpPr>
        <p:spPr>
          <a:xfrm>
            <a:off x="486419" y="3606800"/>
            <a:ext cx="8368262" cy="1143000"/>
          </a:xfrm>
          <a:prstGeom prst="rect">
            <a:avLst/>
          </a:prstGeom>
        </p:spPr>
        <p:txBody>
          <a:bodyPr vert="horz" lIns="91440" tIns="45720" rIns="91440" bIns="45720" rtlCol="0" anchor="t">
            <a:noAutofit/>
          </a:bodyPr>
          <a:lstStyle/>
          <a:p>
            <a:pPr lvl="0">
              <a:lnSpc>
                <a:spcPts val="7760"/>
              </a:lnSpc>
              <a:spcBef>
                <a:spcPct val="0"/>
              </a:spcBef>
              <a:defRPr/>
            </a:pPr>
            <a:r>
              <a:rPr lang="en-US" altLang="en-US" sz="4800" b="1" dirty="0">
                <a:solidFill>
                  <a:schemeClr val="bg1"/>
                </a:solidFill>
                <a:latin typeface="Franklin Gothic Book" panose="020B0503020102020204" pitchFamily="34" charset="0"/>
              </a:rPr>
              <a:t>E3. RECORDING TECHNIQUES</a:t>
            </a:r>
            <a:endParaRPr lang="en-US" sz="4800" b="1" dirty="0">
              <a:solidFill>
                <a:schemeClr val="bg1"/>
              </a:solidFill>
              <a:latin typeface="Franklin Gothic Book" panose="020B0503020102020204" pitchFamily="34" charset="0"/>
            </a:endParaRPr>
          </a:p>
        </p:txBody>
      </p:sp>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2" name="Picture 1"/>
          <p:cNvPicPr>
            <a:picLocks noChangeAspect="1"/>
          </p:cNvPicPr>
          <p:nvPr/>
        </p:nvPicPr>
        <p:blipFill rotWithShape="1">
          <a:blip r:embed="rId6"/>
          <a:srcRect t="6185" b="14682"/>
          <a:stretch/>
        </p:blipFill>
        <p:spPr>
          <a:xfrm>
            <a:off x="0" y="-1057427"/>
            <a:ext cx="9143999" cy="4664227"/>
          </a:xfrm>
          <a:prstGeom prst="rect">
            <a:avLst/>
          </a:prstGeom>
        </p:spPr>
      </p:pic>
      <p:sp>
        <p:nvSpPr>
          <p:cNvPr id="10" name="Rectangle 9"/>
          <p:cNvSpPr/>
          <p:nvPr/>
        </p:nvSpPr>
        <p:spPr>
          <a:xfrm>
            <a:off x="6380473" y="6341584"/>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p:cNvPicPr>
            <a:picLocks noChangeAspect="1"/>
          </p:cNvPicPr>
          <p:nvPr/>
        </p:nvPicPr>
        <p:blipFill>
          <a:blip r:embed="rId7"/>
          <a:stretch>
            <a:fillRect/>
          </a:stretch>
        </p:blipFill>
        <p:spPr>
          <a:xfrm>
            <a:off x="6500609" y="6318718"/>
            <a:ext cx="2474208" cy="470922"/>
          </a:xfrm>
          <a:prstGeom prst="rect">
            <a:avLst/>
          </a:prstGeom>
        </p:spPr>
      </p:pic>
    </p:spTree>
    <p:extLst>
      <p:ext uri="{BB962C8B-B14F-4D97-AF65-F5344CB8AC3E}">
        <p14:creationId xmlns:p14="http://schemas.microsoft.com/office/powerpoint/2010/main" val="129687447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Write So They Can Read It</a:t>
            </a:r>
            <a:endParaRPr lang="en-US" dirty="0"/>
          </a:p>
        </p:txBody>
      </p:sp>
      <p:sp>
        <p:nvSpPr>
          <p:cNvPr id="3" name="Content Placeholder 2"/>
          <p:cNvSpPr>
            <a:spLocks noGrp="1"/>
          </p:cNvSpPr>
          <p:nvPr>
            <p:ph idx="1"/>
          </p:nvPr>
        </p:nvSpPr>
        <p:spPr>
          <a:xfrm>
            <a:off x="783390" y="1457759"/>
            <a:ext cx="8071290" cy="3503707"/>
          </a:xfrm>
        </p:spPr>
        <p:txBody>
          <a:bodyPr>
            <a:normAutofit lnSpcReduction="10000"/>
          </a:bodyPr>
          <a:lstStyle/>
          <a:p>
            <a:r>
              <a:rPr lang="en-US" altLang="en-US" sz="2800" dirty="0">
                <a:latin typeface="Franklin Gothic Book" panose="020B0503020102020204" pitchFamily="34" charset="0"/>
              </a:rPr>
              <a:t>Write large</a:t>
            </a:r>
          </a:p>
          <a:p>
            <a:r>
              <a:rPr lang="en-US" altLang="en-US" sz="2800" dirty="0">
                <a:latin typeface="Franklin Gothic Book" panose="020B0503020102020204" pitchFamily="34" charset="0"/>
              </a:rPr>
              <a:t>Write straight</a:t>
            </a:r>
          </a:p>
          <a:p>
            <a:r>
              <a:rPr lang="en-US" altLang="en-US" sz="2800" dirty="0">
                <a:latin typeface="Franklin Gothic Book" panose="020B0503020102020204" pitchFamily="34" charset="0"/>
              </a:rPr>
              <a:t>Leave plenty of space between lines</a:t>
            </a:r>
          </a:p>
          <a:p>
            <a:r>
              <a:rPr lang="en-US" altLang="en-US" sz="2800" dirty="0">
                <a:latin typeface="Franklin Gothic Book" panose="020B0503020102020204" pitchFamily="34" charset="0"/>
              </a:rPr>
              <a:t>Avoid using </a:t>
            </a:r>
            <a:r>
              <a:rPr lang="en-US" altLang="en-US" sz="2800" dirty="0">
                <a:solidFill>
                  <a:srgbClr val="FF0000"/>
                </a:solidFill>
                <a:latin typeface="Franklin Gothic Book" panose="020B0503020102020204" pitchFamily="34" charset="0"/>
              </a:rPr>
              <a:t>red</a:t>
            </a:r>
            <a:r>
              <a:rPr lang="en-US" altLang="en-US" sz="2800" dirty="0">
                <a:latin typeface="Franklin Gothic Book" panose="020B0503020102020204" pitchFamily="34" charset="0"/>
              </a:rPr>
              <a:t> as a base color</a:t>
            </a:r>
          </a:p>
          <a:p>
            <a:r>
              <a:rPr lang="en-US" altLang="en-US" sz="2800" dirty="0">
                <a:latin typeface="Franklin Gothic Book" panose="020B0503020102020204" pitchFamily="34" charset="0"/>
              </a:rPr>
              <a:t>Write neatly</a:t>
            </a:r>
          </a:p>
          <a:p>
            <a:r>
              <a:rPr lang="en-US" altLang="en-US" sz="2800" dirty="0">
                <a:latin typeface="Franklin Gothic Book" panose="020B0503020102020204" pitchFamily="34" charset="0"/>
              </a:rPr>
              <a:t>Form letters distinctly</a:t>
            </a:r>
          </a:p>
          <a:p>
            <a:r>
              <a:rPr lang="en-US" altLang="en-US" sz="2800" dirty="0">
                <a:latin typeface="Franklin Gothic Book" panose="020B0503020102020204" pitchFamily="34" charset="0"/>
              </a:rPr>
              <a:t>Rule: No more than 10 total lines on a page</a:t>
            </a:r>
            <a:endParaRPr lang="en-US" altLang="en-US" sz="2600" dirty="0">
              <a:latin typeface="Franklin Gothic Book" panose="020B0503020102020204" pitchFamily="34" charset="0"/>
            </a:endParaRPr>
          </a:p>
          <a:p>
            <a:endParaRPr lang="en-US" sz="2600" dirty="0">
              <a:latin typeface="Franklin Gothic Book" panose="020B0503020102020204" pitchFamily="34" charset="0"/>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5" name="Rectangle 4"/>
          <p:cNvSpPr/>
          <p:nvPr/>
        </p:nvSpPr>
        <p:spPr>
          <a:xfrm>
            <a:off x="4282680" y="5185156"/>
            <a:ext cx="4014653" cy="830997"/>
          </a:xfrm>
          <a:prstGeom prst="rect">
            <a:avLst/>
          </a:prstGeom>
          <a:ln>
            <a:solidFill>
              <a:schemeClr val="tx1"/>
            </a:solidFill>
          </a:ln>
        </p:spPr>
        <p:txBody>
          <a:bodyPr wrap="square">
            <a:spAutoFit/>
          </a:bodyPr>
          <a:lstStyle/>
          <a:p>
            <a:r>
              <a:rPr lang="en-US" altLang="en-US" sz="2400" i="1" dirty="0">
                <a:solidFill>
                  <a:srgbClr val="88B800"/>
                </a:solidFill>
                <a:latin typeface="Times New Roman" panose="02020603050405020304" pitchFamily="18" charset="0"/>
              </a:rPr>
              <a:t>Write large and take your time, </a:t>
            </a:r>
            <a:br>
              <a:rPr lang="en-US" altLang="en-US" sz="2400" i="1" dirty="0">
                <a:solidFill>
                  <a:srgbClr val="88B800"/>
                </a:solidFill>
                <a:latin typeface="Times New Roman" panose="02020603050405020304" pitchFamily="18" charset="0"/>
              </a:rPr>
            </a:br>
            <a:r>
              <a:rPr lang="en-US" altLang="en-US" sz="2400" i="1" dirty="0">
                <a:solidFill>
                  <a:srgbClr val="88B800"/>
                </a:solidFill>
                <a:latin typeface="Times New Roman" panose="02020603050405020304" pitchFamily="18" charset="0"/>
              </a:rPr>
              <a:t>the rest will follow</a:t>
            </a:r>
          </a:p>
        </p:txBody>
      </p:sp>
      <p:sp>
        <p:nvSpPr>
          <p:cNvPr id="6" name="TextBox 8"/>
          <p:cNvSpPr txBox="1"/>
          <p:nvPr/>
        </p:nvSpPr>
        <p:spPr>
          <a:xfrm>
            <a:off x="8330319" y="5948541"/>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96</a:t>
            </a:r>
          </a:p>
        </p:txBody>
      </p:sp>
      <p:sp>
        <p:nvSpPr>
          <p:cNvPr id="7" name="TextBox 5"/>
          <p:cNvSpPr txBox="1"/>
          <p:nvPr/>
        </p:nvSpPr>
        <p:spPr>
          <a:xfrm>
            <a:off x="8754150" y="4027490"/>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2413943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Autofit/>
          </a:bodyPr>
          <a:lstStyle/>
          <a:p>
            <a:r>
              <a:rPr lang="en-US" altLang="en-US" dirty="0"/>
              <a:t>Use Additive Editing</a:t>
            </a:r>
            <a:endParaRPr lang="en-US" dirty="0"/>
          </a:p>
        </p:txBody>
      </p:sp>
      <p:sp>
        <p:nvSpPr>
          <p:cNvPr id="3" name="Content Placeholder 2"/>
          <p:cNvSpPr>
            <a:spLocks noGrp="1"/>
          </p:cNvSpPr>
          <p:nvPr>
            <p:ph idx="1"/>
          </p:nvPr>
        </p:nvSpPr>
        <p:spPr/>
        <p:txBody>
          <a:bodyPr/>
          <a:lstStyle/>
          <a:p>
            <a:pPr marL="0" indent="0">
              <a:buNone/>
            </a:pPr>
            <a:r>
              <a:rPr lang="en-US" altLang="en-US" dirty="0"/>
              <a:t>Leave plenty of space between lines for corrections</a:t>
            </a:r>
          </a:p>
          <a:p>
            <a:r>
              <a:rPr lang="en-US" altLang="en-US" b="1" dirty="0"/>
              <a:t>Use a different color pen for corrections</a:t>
            </a:r>
          </a:p>
          <a:p>
            <a:r>
              <a:rPr lang="en-US" altLang="en-US" dirty="0"/>
              <a:t>If there are too many corrections, re-write the information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sp>
        <p:nvSpPr>
          <p:cNvPr id="5" name="TextBox 8"/>
          <p:cNvSpPr txBox="1"/>
          <p:nvPr/>
        </p:nvSpPr>
        <p:spPr>
          <a:xfrm>
            <a:off x="8330319" y="5948541"/>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96</a:t>
            </a:r>
          </a:p>
        </p:txBody>
      </p:sp>
      <p:sp>
        <p:nvSpPr>
          <p:cNvPr id="6" name="TextBox 5"/>
          <p:cNvSpPr txBox="1"/>
          <p:nvPr/>
        </p:nvSpPr>
        <p:spPr>
          <a:xfrm>
            <a:off x="8821194" y="2950127"/>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1525910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5059" b="26744"/>
          <a:stretch/>
        </p:blipFill>
        <p:spPr>
          <a:xfrm>
            <a:off x="0" y="0"/>
            <a:ext cx="9144000" cy="3526865"/>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8" name="Title 1"/>
          <p:cNvSpPr txBox="1">
            <a:spLocks/>
          </p:cNvSpPr>
          <p:nvPr/>
        </p:nvSpPr>
        <p:spPr>
          <a:xfrm>
            <a:off x="486419" y="3606800"/>
            <a:ext cx="8368262" cy="1143000"/>
          </a:xfrm>
          <a:prstGeom prst="rect">
            <a:avLst/>
          </a:prstGeom>
        </p:spPr>
        <p:txBody>
          <a:bodyPr vert="horz" lIns="91440" tIns="45720" rIns="91440" bIns="45720" rtlCol="0" anchor="t">
            <a:noAutofit/>
          </a:bodyPr>
          <a:lstStyle/>
          <a:p>
            <a:pPr lvl="0">
              <a:spcBef>
                <a:spcPct val="0"/>
              </a:spcBef>
              <a:defRPr/>
            </a:pPr>
            <a:r>
              <a:rPr lang="en-US" altLang="en-US" sz="4800" b="1" dirty="0">
                <a:solidFill>
                  <a:schemeClr val="bg1"/>
                </a:solidFill>
                <a:latin typeface="Franklin Gothic Book" panose="020B0503020102020204" pitchFamily="34" charset="0"/>
              </a:rPr>
              <a:t>E4. MAINTAIN INTEREST &amp; ORDER</a:t>
            </a:r>
            <a:endParaRPr lang="en-US" sz="4800" b="1" dirty="0">
              <a:solidFill>
                <a:schemeClr val="bg1"/>
              </a:solidFill>
              <a:latin typeface="Franklin Gothic Book" panose="020B0503020102020204" pitchFamily="34" charset="0"/>
            </a:endParaRPr>
          </a:p>
        </p:txBody>
      </p:sp>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Rectangle 6"/>
          <p:cNvSpPr/>
          <p:nvPr/>
        </p:nvSpPr>
        <p:spPr>
          <a:xfrm>
            <a:off x="6380473" y="6341584"/>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6"/>
          <a:stretch>
            <a:fillRect/>
          </a:stretch>
        </p:blipFill>
        <p:spPr>
          <a:xfrm>
            <a:off x="6500609" y="6318718"/>
            <a:ext cx="2474208" cy="470922"/>
          </a:xfrm>
          <a:prstGeom prst="rect">
            <a:avLst/>
          </a:prstGeom>
        </p:spPr>
      </p:pic>
    </p:spTree>
    <p:extLst>
      <p:ext uri="{BB962C8B-B14F-4D97-AF65-F5344CB8AC3E}">
        <p14:creationId xmlns:p14="http://schemas.microsoft.com/office/powerpoint/2010/main" val="29934783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Avoid Lulls While Writing</a:t>
            </a:r>
            <a:endParaRPr lang="en-US" dirty="0">
              <a:latin typeface="Franklin Gothic Book" panose="020B0503020102020204" pitchFamily="34" charset="0"/>
            </a:endParaRPr>
          </a:p>
        </p:txBody>
      </p:sp>
      <p:sp>
        <p:nvSpPr>
          <p:cNvPr id="3" name="Content Placeholder 2"/>
          <p:cNvSpPr>
            <a:spLocks noGrp="1"/>
          </p:cNvSpPr>
          <p:nvPr>
            <p:ph idx="1"/>
          </p:nvPr>
        </p:nvSpPr>
        <p:spPr/>
        <p:txBody>
          <a:bodyPr/>
          <a:lstStyle/>
          <a:p>
            <a:pPr marL="609600" indent="-609600">
              <a:buNone/>
            </a:pPr>
            <a:r>
              <a:rPr lang="en-US" altLang="en-US" dirty="0">
                <a:latin typeface="Franklin Gothic Book" panose="020B0503020102020204" pitchFamily="34" charset="0"/>
              </a:rPr>
              <a:t>Techniques for avoiding lulls:</a:t>
            </a:r>
          </a:p>
          <a:p>
            <a:pPr marL="609600" indent="-609600">
              <a:buClr>
                <a:schemeClr val="tx1"/>
              </a:buClr>
              <a:buFont typeface="Wingdings" panose="05000000000000000000" pitchFamily="2" charset="2"/>
              <a:buAutoNum type="arabicPeriod"/>
            </a:pPr>
            <a:r>
              <a:rPr lang="en-US" altLang="en-US" dirty="0">
                <a:latin typeface="Franklin Gothic Book" panose="020B0503020102020204" pitchFamily="34" charset="0"/>
              </a:rPr>
              <a:t>Stay __________ to the __________</a:t>
            </a:r>
          </a:p>
          <a:p>
            <a:pPr marL="609600" indent="-609600">
              <a:buClr>
                <a:schemeClr val="tx1"/>
              </a:buClr>
              <a:buFont typeface="Wingdings" panose="05000000000000000000" pitchFamily="2" charset="2"/>
              <a:buAutoNum type="arabicPeriod"/>
            </a:pPr>
            <a:r>
              <a:rPr lang="en-US" altLang="en-US" dirty="0">
                <a:latin typeface="Franklin Gothic Book" panose="020B0503020102020204" pitchFamily="34" charset="0"/>
              </a:rPr>
              <a:t>Begin _________ as soon as they start __________</a:t>
            </a:r>
          </a:p>
          <a:p>
            <a:pPr marL="609600" indent="-609600">
              <a:buClr>
                <a:schemeClr val="tx1"/>
              </a:buClr>
              <a:buFont typeface="Wingdings" panose="05000000000000000000" pitchFamily="2" charset="2"/>
              <a:buAutoNum type="arabicPeriod"/>
            </a:pPr>
            <a:r>
              <a:rPr lang="en-US" altLang="en-US" dirty="0">
                <a:latin typeface="Franklin Gothic Book" panose="020B0503020102020204" pitchFamily="34" charset="0"/>
              </a:rPr>
              <a:t>______ what they ______ as you write</a:t>
            </a:r>
          </a:p>
          <a:p>
            <a:pPr marL="609600" indent="-609600">
              <a:buClr>
                <a:schemeClr val="tx1"/>
              </a:buClr>
              <a:buFont typeface="Wingdings" panose="05000000000000000000" pitchFamily="2" charset="2"/>
              <a:buAutoNum type="arabicPeriod"/>
            </a:pPr>
            <a:r>
              <a:rPr lang="en-US" altLang="en-US" dirty="0">
                <a:latin typeface="Franklin Gothic Book" panose="020B0503020102020204" pitchFamily="34" charset="0"/>
              </a:rPr>
              <a:t>Ask them to __________</a:t>
            </a:r>
          </a:p>
          <a:p>
            <a:pPr marL="609600" indent="-609600">
              <a:buClr>
                <a:schemeClr val="tx1"/>
              </a:buClr>
              <a:buFont typeface="Wingdings" panose="05000000000000000000" pitchFamily="2" charset="2"/>
              <a:buAutoNum type="arabicPeriod"/>
            </a:pPr>
            <a:r>
              <a:rPr lang="en-US" altLang="en-US" dirty="0">
                <a:latin typeface="Franklin Gothic Book" panose="020B0503020102020204" pitchFamily="34" charset="0"/>
              </a:rPr>
              <a:t>________ a direct ________</a:t>
            </a:r>
          </a:p>
          <a:p>
            <a:endParaRPr lang="en-US" dirty="0">
              <a:latin typeface="Franklin Gothic Book" panose="020B0503020102020204" pitchFamily="34" charset="0"/>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latin typeface="Franklin Gothic Book" panose="020B0503020102020204" pitchFamily="34" charset="0"/>
              </a:rPr>
              <a:pPr/>
              <a:t>18</a:t>
            </a:fld>
            <a:endParaRPr lang="en-US" dirty="0">
              <a:latin typeface="Franklin Gothic Book" panose="020B0503020102020204" pitchFamily="34" charset="0"/>
            </a:endParaRPr>
          </a:p>
        </p:txBody>
      </p:sp>
      <p:sp>
        <p:nvSpPr>
          <p:cNvPr id="6" name="Rectangle 5"/>
          <p:cNvSpPr/>
          <p:nvPr/>
        </p:nvSpPr>
        <p:spPr>
          <a:xfrm>
            <a:off x="2687591" y="1944555"/>
            <a:ext cx="1144865" cy="615553"/>
          </a:xfrm>
          <a:prstGeom prst="rect">
            <a:avLst/>
          </a:prstGeom>
        </p:spPr>
        <p:txBody>
          <a:bodyPr wrap="none">
            <a:spAutoFit/>
          </a:bodyPr>
          <a:lstStyle/>
          <a:p>
            <a:r>
              <a:rPr lang="en-US" altLang="en-US" sz="3400" dirty="0">
                <a:solidFill>
                  <a:srgbClr val="FF0000"/>
                </a:solidFill>
                <a:latin typeface="Franklin Gothic Book" panose="020B0503020102020204" pitchFamily="34" charset="0"/>
              </a:rPr>
              <a:t>close</a:t>
            </a:r>
            <a:endParaRPr lang="en-US" sz="3400" dirty="0">
              <a:solidFill>
                <a:srgbClr val="FF0000"/>
              </a:solidFill>
              <a:latin typeface="Franklin Gothic Book" panose="020B0503020102020204" pitchFamily="34" charset="0"/>
            </a:endParaRPr>
          </a:p>
        </p:txBody>
      </p:sp>
      <p:sp>
        <p:nvSpPr>
          <p:cNvPr id="8" name="Rectangle 7"/>
          <p:cNvSpPr/>
          <p:nvPr/>
        </p:nvSpPr>
        <p:spPr>
          <a:xfrm>
            <a:off x="5675743" y="1932029"/>
            <a:ext cx="1821396" cy="615553"/>
          </a:xfrm>
          <a:prstGeom prst="rect">
            <a:avLst/>
          </a:prstGeom>
        </p:spPr>
        <p:txBody>
          <a:bodyPr wrap="none">
            <a:spAutoFit/>
          </a:bodyPr>
          <a:lstStyle/>
          <a:p>
            <a:pPr>
              <a:spcBef>
                <a:spcPct val="50000"/>
              </a:spcBef>
            </a:pPr>
            <a:r>
              <a:rPr lang="en-US" altLang="en-US" sz="3400" dirty="0">
                <a:solidFill>
                  <a:srgbClr val="FF0000"/>
                </a:solidFill>
                <a:latin typeface="Franklin Gothic Book" panose="020B0503020102020204" pitchFamily="34" charset="0"/>
              </a:rPr>
              <a:t>flip chart</a:t>
            </a:r>
          </a:p>
        </p:txBody>
      </p:sp>
      <p:sp>
        <p:nvSpPr>
          <p:cNvPr id="9" name="Rectangle 8"/>
          <p:cNvSpPr/>
          <p:nvPr/>
        </p:nvSpPr>
        <p:spPr>
          <a:xfrm>
            <a:off x="2723255" y="2496599"/>
            <a:ext cx="1426994" cy="615553"/>
          </a:xfrm>
          <a:prstGeom prst="rect">
            <a:avLst/>
          </a:prstGeom>
        </p:spPr>
        <p:txBody>
          <a:bodyPr wrap="none">
            <a:spAutoFit/>
          </a:bodyPr>
          <a:lstStyle/>
          <a:p>
            <a:r>
              <a:rPr lang="en-US" altLang="en-US" sz="3400" dirty="0">
                <a:solidFill>
                  <a:srgbClr val="FF0000"/>
                </a:solidFill>
                <a:latin typeface="Franklin Gothic Book" panose="020B0503020102020204" pitchFamily="34" charset="0"/>
              </a:rPr>
              <a:t>writing</a:t>
            </a:r>
            <a:endParaRPr lang="en-US" sz="3400" dirty="0">
              <a:solidFill>
                <a:srgbClr val="FF0000"/>
              </a:solidFill>
              <a:latin typeface="Franklin Gothic Book" panose="020B0503020102020204" pitchFamily="34" charset="0"/>
            </a:endParaRPr>
          </a:p>
        </p:txBody>
      </p:sp>
      <p:sp>
        <p:nvSpPr>
          <p:cNvPr id="10" name="Rectangle 9"/>
          <p:cNvSpPr/>
          <p:nvPr/>
        </p:nvSpPr>
        <p:spPr>
          <a:xfrm>
            <a:off x="1591360" y="3024839"/>
            <a:ext cx="1845377" cy="615553"/>
          </a:xfrm>
          <a:prstGeom prst="rect">
            <a:avLst/>
          </a:prstGeom>
        </p:spPr>
        <p:txBody>
          <a:bodyPr wrap="none">
            <a:spAutoFit/>
          </a:bodyPr>
          <a:lstStyle/>
          <a:p>
            <a:r>
              <a:rPr lang="en-US" altLang="en-US" sz="3400" dirty="0">
                <a:solidFill>
                  <a:srgbClr val="FF0000"/>
                </a:solidFill>
                <a:latin typeface="Franklin Gothic Book" panose="020B0503020102020204" pitchFamily="34" charset="0"/>
              </a:rPr>
              <a:t>speaking</a:t>
            </a:r>
            <a:endParaRPr lang="en-US" sz="3400" dirty="0">
              <a:solidFill>
                <a:srgbClr val="FF0000"/>
              </a:solidFill>
              <a:latin typeface="Franklin Gothic Book" panose="020B0503020102020204" pitchFamily="34" charset="0"/>
            </a:endParaRPr>
          </a:p>
        </p:txBody>
      </p:sp>
      <p:sp>
        <p:nvSpPr>
          <p:cNvPr id="11" name="Rectangle 10"/>
          <p:cNvSpPr/>
          <p:nvPr/>
        </p:nvSpPr>
        <p:spPr>
          <a:xfrm>
            <a:off x="1394395" y="3618080"/>
            <a:ext cx="1498102" cy="615553"/>
          </a:xfrm>
          <a:prstGeom prst="rect">
            <a:avLst/>
          </a:prstGeom>
        </p:spPr>
        <p:txBody>
          <a:bodyPr wrap="none">
            <a:spAutoFit/>
          </a:bodyPr>
          <a:lstStyle/>
          <a:p>
            <a:r>
              <a:rPr lang="en-US" altLang="en-US" sz="3400" dirty="0">
                <a:solidFill>
                  <a:srgbClr val="FF0000"/>
                </a:solidFill>
                <a:latin typeface="Franklin Gothic Book" panose="020B0503020102020204" pitchFamily="34" charset="0"/>
              </a:rPr>
              <a:t>Repeat</a:t>
            </a:r>
            <a:endParaRPr lang="en-US" sz="3400" dirty="0">
              <a:solidFill>
                <a:srgbClr val="FF0000"/>
              </a:solidFill>
              <a:latin typeface="Franklin Gothic Book" panose="020B0503020102020204" pitchFamily="34" charset="0"/>
            </a:endParaRPr>
          </a:p>
        </p:txBody>
      </p:sp>
      <p:sp>
        <p:nvSpPr>
          <p:cNvPr id="12" name="Rectangle 11"/>
          <p:cNvSpPr/>
          <p:nvPr/>
        </p:nvSpPr>
        <p:spPr>
          <a:xfrm>
            <a:off x="4705561" y="3599278"/>
            <a:ext cx="789062" cy="615553"/>
          </a:xfrm>
          <a:prstGeom prst="rect">
            <a:avLst/>
          </a:prstGeom>
        </p:spPr>
        <p:txBody>
          <a:bodyPr wrap="none">
            <a:spAutoFit/>
          </a:bodyPr>
          <a:lstStyle/>
          <a:p>
            <a:r>
              <a:rPr lang="en-US" altLang="en-US" sz="3400" dirty="0">
                <a:solidFill>
                  <a:srgbClr val="FF0000"/>
                </a:solidFill>
                <a:latin typeface="Franklin Gothic Book" panose="020B0503020102020204" pitchFamily="34" charset="0"/>
              </a:rPr>
              <a:t>say</a:t>
            </a:r>
            <a:endParaRPr lang="en-US" sz="3400" dirty="0">
              <a:solidFill>
                <a:srgbClr val="FF0000"/>
              </a:solidFill>
              <a:latin typeface="Franklin Gothic Book" panose="020B0503020102020204" pitchFamily="34" charset="0"/>
            </a:endParaRPr>
          </a:p>
        </p:txBody>
      </p:sp>
      <p:sp>
        <p:nvSpPr>
          <p:cNvPr id="13" name="Rectangle 12"/>
          <p:cNvSpPr/>
          <p:nvPr/>
        </p:nvSpPr>
        <p:spPr>
          <a:xfrm>
            <a:off x="3847680" y="4177253"/>
            <a:ext cx="1382110" cy="615553"/>
          </a:xfrm>
          <a:prstGeom prst="rect">
            <a:avLst/>
          </a:prstGeom>
        </p:spPr>
        <p:txBody>
          <a:bodyPr wrap="none">
            <a:spAutoFit/>
          </a:bodyPr>
          <a:lstStyle/>
          <a:p>
            <a:r>
              <a:rPr lang="en-US" altLang="en-US" sz="3400" dirty="0">
                <a:solidFill>
                  <a:srgbClr val="FF0000"/>
                </a:solidFill>
                <a:latin typeface="Franklin Gothic Book" panose="020B0503020102020204" pitchFamily="34" charset="0"/>
              </a:rPr>
              <a:t>repeat</a:t>
            </a:r>
            <a:endParaRPr lang="en-US" sz="3400" dirty="0">
              <a:solidFill>
                <a:srgbClr val="FF0000"/>
              </a:solidFill>
              <a:latin typeface="Franklin Gothic Book" panose="020B0503020102020204" pitchFamily="34" charset="0"/>
            </a:endParaRPr>
          </a:p>
        </p:txBody>
      </p:sp>
      <p:sp>
        <p:nvSpPr>
          <p:cNvPr id="14" name="Rectangle 13"/>
          <p:cNvSpPr/>
          <p:nvPr/>
        </p:nvSpPr>
        <p:spPr>
          <a:xfrm>
            <a:off x="1788948" y="4830384"/>
            <a:ext cx="838691" cy="615553"/>
          </a:xfrm>
          <a:prstGeom prst="rect">
            <a:avLst/>
          </a:prstGeom>
        </p:spPr>
        <p:txBody>
          <a:bodyPr wrap="none">
            <a:spAutoFit/>
          </a:bodyPr>
          <a:lstStyle/>
          <a:p>
            <a:r>
              <a:rPr lang="en-US" altLang="en-US" sz="3400" dirty="0">
                <a:solidFill>
                  <a:srgbClr val="FF0000"/>
                </a:solidFill>
                <a:latin typeface="Franklin Gothic Book" panose="020B0503020102020204" pitchFamily="34" charset="0"/>
              </a:rPr>
              <a:t>Ask</a:t>
            </a:r>
            <a:endParaRPr lang="en-US" sz="3400" dirty="0">
              <a:solidFill>
                <a:srgbClr val="FF0000"/>
              </a:solidFill>
              <a:latin typeface="Franklin Gothic Book" panose="020B0503020102020204" pitchFamily="34" charset="0"/>
            </a:endParaRPr>
          </a:p>
        </p:txBody>
      </p:sp>
      <p:sp>
        <p:nvSpPr>
          <p:cNvPr id="15" name="Rectangle 14"/>
          <p:cNvSpPr/>
          <p:nvPr/>
        </p:nvSpPr>
        <p:spPr>
          <a:xfrm>
            <a:off x="4793243" y="4755227"/>
            <a:ext cx="1233992" cy="615553"/>
          </a:xfrm>
          <a:prstGeom prst="rect">
            <a:avLst/>
          </a:prstGeom>
        </p:spPr>
        <p:txBody>
          <a:bodyPr wrap="none">
            <a:spAutoFit/>
          </a:bodyPr>
          <a:lstStyle/>
          <a:p>
            <a:r>
              <a:rPr lang="en-US" altLang="en-US" sz="3400" dirty="0">
                <a:solidFill>
                  <a:srgbClr val="FF0000"/>
                </a:solidFill>
                <a:latin typeface="Franklin Gothic Book" panose="020B0503020102020204" pitchFamily="34" charset="0"/>
              </a:rPr>
              <a:t>probe</a:t>
            </a:r>
            <a:endParaRPr lang="en-US" sz="3400" dirty="0">
              <a:solidFill>
                <a:srgbClr val="FF0000"/>
              </a:solidFill>
              <a:latin typeface="Franklin Gothic Book" panose="020B0503020102020204" pitchFamily="34" charset="0"/>
            </a:endParaRPr>
          </a:p>
        </p:txBody>
      </p:sp>
      <p:sp>
        <p:nvSpPr>
          <p:cNvPr id="16" name="TextBox 8"/>
          <p:cNvSpPr txBox="1"/>
          <p:nvPr/>
        </p:nvSpPr>
        <p:spPr>
          <a:xfrm>
            <a:off x="8330319" y="5948541"/>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97</a:t>
            </a:r>
          </a:p>
        </p:txBody>
      </p:sp>
    </p:spTree>
    <p:extLst>
      <p:ext uri="{BB962C8B-B14F-4D97-AF65-F5344CB8AC3E}">
        <p14:creationId xmlns:p14="http://schemas.microsoft.com/office/powerpoint/2010/main" val="3008028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Use Multiple Flip Charts</a:t>
            </a:r>
            <a:endParaRPr lang="en-US" dirty="0"/>
          </a:p>
        </p:txBody>
      </p:sp>
      <p:sp>
        <p:nvSpPr>
          <p:cNvPr id="3" name="Content Placeholder 2"/>
          <p:cNvSpPr>
            <a:spLocks noGrp="1"/>
          </p:cNvSpPr>
          <p:nvPr>
            <p:ph idx="1"/>
          </p:nvPr>
        </p:nvSpPr>
        <p:spPr>
          <a:xfrm>
            <a:off x="783389" y="1553226"/>
            <a:ext cx="4923143" cy="4803123"/>
          </a:xfrm>
        </p:spPr>
        <p:txBody>
          <a:bodyPr>
            <a:normAutofit/>
          </a:bodyPr>
          <a:lstStyle/>
          <a:p>
            <a:pPr>
              <a:lnSpc>
                <a:spcPct val="90000"/>
              </a:lnSpc>
            </a:pPr>
            <a:r>
              <a:rPr lang="en-US" altLang="en-US" sz="2800" b="1" dirty="0"/>
              <a:t>Have enough flip charts to allow all pages on one topic to be viewed at one time</a:t>
            </a:r>
          </a:p>
          <a:p>
            <a:pPr>
              <a:lnSpc>
                <a:spcPct val="90000"/>
              </a:lnSpc>
            </a:pPr>
            <a:r>
              <a:rPr lang="en-US" altLang="en-US" sz="2800" dirty="0"/>
              <a:t>Three or four charts are best</a:t>
            </a:r>
          </a:p>
          <a:p>
            <a:pPr>
              <a:lnSpc>
                <a:spcPct val="90000"/>
              </a:lnSpc>
            </a:pPr>
            <a:r>
              <a:rPr lang="en-US" altLang="en-US" sz="2800" dirty="0"/>
              <a:t>Two flips charts are acceptable</a:t>
            </a:r>
          </a:p>
          <a:p>
            <a:pPr>
              <a:lnSpc>
                <a:spcPct val="90000"/>
              </a:lnSpc>
            </a:pPr>
            <a:r>
              <a:rPr lang="en-US" altLang="en-US" sz="2800" dirty="0"/>
              <a:t>In most cases, one chart is not enough</a:t>
            </a:r>
          </a:p>
          <a:p>
            <a:pPr>
              <a:lnSpc>
                <a:spcPct val="90000"/>
              </a:lnSpc>
            </a:pPr>
            <a:r>
              <a:rPr lang="en-US" altLang="en-US" sz="2800" dirty="0"/>
              <a:t>Establish a flip chart protocol with your documenters</a:t>
            </a:r>
          </a:p>
          <a:p>
            <a:pPr>
              <a:lnSpc>
                <a:spcPct val="90000"/>
              </a:lnSpc>
            </a:pPr>
            <a:endParaRPr lang="en-US" sz="26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5" name="Rectangle 4"/>
          <p:cNvSpPr/>
          <p:nvPr/>
        </p:nvSpPr>
        <p:spPr>
          <a:xfrm>
            <a:off x="6447068" y="2180945"/>
            <a:ext cx="2063208" cy="2931572"/>
          </a:xfrm>
          <a:prstGeom prst="rect">
            <a:avLst/>
          </a:prstGeom>
          <a:ln>
            <a:solidFill>
              <a:schemeClr val="tx1"/>
            </a:solidFill>
          </a:ln>
        </p:spPr>
        <p:txBody>
          <a:bodyPr wrap="square">
            <a:spAutoFit/>
          </a:bodyPr>
          <a:lstStyle/>
          <a:p>
            <a:pPr>
              <a:lnSpc>
                <a:spcPct val="90000"/>
              </a:lnSpc>
              <a:spcBef>
                <a:spcPts val="300"/>
              </a:spcBef>
              <a:buClr>
                <a:schemeClr val="hlink"/>
              </a:buClr>
            </a:pPr>
            <a:r>
              <a:rPr kumimoji="1" lang="en-US" altLang="en-US" dirty="0"/>
              <a:t>REORGANIZATION</a:t>
            </a:r>
          </a:p>
          <a:p>
            <a:pPr>
              <a:lnSpc>
                <a:spcPct val="90000"/>
              </a:lnSpc>
              <a:spcBef>
                <a:spcPts val="300"/>
              </a:spcBef>
              <a:buClr>
                <a:schemeClr val="hlink"/>
              </a:buClr>
            </a:pPr>
            <a:r>
              <a:rPr kumimoji="1" lang="en-US" altLang="en-US" dirty="0"/>
              <a:t>Communication</a:t>
            </a:r>
          </a:p>
          <a:p>
            <a:pPr>
              <a:lnSpc>
                <a:spcPct val="90000"/>
              </a:lnSpc>
              <a:spcBef>
                <a:spcPts val="300"/>
              </a:spcBef>
              <a:buClr>
                <a:schemeClr val="hlink"/>
              </a:buClr>
            </a:pPr>
            <a:r>
              <a:rPr kumimoji="1" lang="en-US" altLang="en-US" dirty="0">
                <a:solidFill>
                  <a:srgbClr val="FF0000"/>
                </a:solidFill>
              </a:rPr>
              <a:t>     (</a:t>
            </a:r>
            <a:r>
              <a:rPr kumimoji="1" lang="en-US" altLang="en-US" dirty="0" err="1">
                <a:solidFill>
                  <a:srgbClr val="FF0000"/>
                </a:solidFill>
              </a:rPr>
              <a:t>Comm</a:t>
            </a:r>
            <a:r>
              <a:rPr kumimoji="1" lang="en-US" altLang="en-US" dirty="0">
                <a:solidFill>
                  <a:srgbClr val="FF0000"/>
                </a:solidFill>
              </a:rPr>
              <a:t>)</a:t>
            </a:r>
          </a:p>
          <a:p>
            <a:pPr>
              <a:lnSpc>
                <a:spcPct val="90000"/>
              </a:lnSpc>
              <a:spcBef>
                <a:spcPts val="300"/>
              </a:spcBef>
              <a:buClr>
                <a:schemeClr val="hlink"/>
              </a:buClr>
            </a:pPr>
            <a:r>
              <a:rPr kumimoji="1" lang="en-US" altLang="en-US" dirty="0"/>
              <a:t>    a. Memos</a:t>
            </a:r>
          </a:p>
          <a:p>
            <a:pPr>
              <a:lnSpc>
                <a:spcPct val="90000"/>
              </a:lnSpc>
              <a:spcBef>
                <a:spcPts val="300"/>
              </a:spcBef>
              <a:buClr>
                <a:schemeClr val="hlink"/>
              </a:buClr>
            </a:pPr>
            <a:r>
              <a:rPr kumimoji="1" lang="en-US" altLang="en-US" dirty="0"/>
              <a:t>    b. E-Mails</a:t>
            </a:r>
          </a:p>
          <a:p>
            <a:pPr>
              <a:lnSpc>
                <a:spcPct val="90000"/>
              </a:lnSpc>
              <a:spcBef>
                <a:spcPts val="300"/>
              </a:spcBef>
              <a:buClr>
                <a:schemeClr val="hlink"/>
              </a:buClr>
            </a:pPr>
            <a:r>
              <a:rPr kumimoji="1" lang="en-US" altLang="en-US" dirty="0"/>
              <a:t>    c. Whitepapers</a:t>
            </a:r>
          </a:p>
          <a:p>
            <a:pPr>
              <a:lnSpc>
                <a:spcPct val="90000"/>
              </a:lnSpc>
              <a:spcBef>
                <a:spcPts val="300"/>
              </a:spcBef>
              <a:buClr>
                <a:schemeClr val="hlink"/>
              </a:buClr>
            </a:pPr>
            <a:r>
              <a:rPr kumimoji="1" lang="en-US" altLang="en-US" dirty="0"/>
              <a:t>    d. News bulletins</a:t>
            </a:r>
          </a:p>
          <a:p>
            <a:pPr>
              <a:lnSpc>
                <a:spcPct val="90000"/>
              </a:lnSpc>
              <a:spcBef>
                <a:spcPts val="300"/>
              </a:spcBef>
              <a:buClr>
                <a:schemeClr val="hlink"/>
              </a:buClr>
            </a:pPr>
            <a:r>
              <a:rPr kumimoji="1" lang="en-US" altLang="en-US" dirty="0"/>
              <a:t>                    </a:t>
            </a:r>
            <a:r>
              <a:rPr kumimoji="1" lang="en-US" altLang="en-US" dirty="0">
                <a:solidFill>
                  <a:srgbClr val="FF0000"/>
                </a:solidFill>
              </a:rPr>
              <a:t>notices</a:t>
            </a:r>
          </a:p>
          <a:p>
            <a:pPr>
              <a:lnSpc>
                <a:spcPct val="90000"/>
              </a:lnSpc>
              <a:spcBef>
                <a:spcPts val="300"/>
              </a:spcBef>
              <a:buClr>
                <a:schemeClr val="hlink"/>
              </a:buClr>
            </a:pPr>
            <a:r>
              <a:rPr kumimoji="1" lang="en-US" altLang="en-US" dirty="0"/>
              <a:t>    e. Phone   </a:t>
            </a:r>
          </a:p>
          <a:p>
            <a:pPr>
              <a:lnSpc>
                <a:spcPct val="90000"/>
              </a:lnSpc>
              <a:spcBef>
                <a:spcPts val="300"/>
              </a:spcBef>
              <a:buClr>
                <a:schemeClr val="hlink"/>
              </a:buClr>
            </a:pPr>
            <a:endParaRPr kumimoji="1" lang="en-US" altLang="en-US" dirty="0"/>
          </a:p>
        </p:txBody>
      </p:sp>
      <p:sp>
        <p:nvSpPr>
          <p:cNvPr id="6" name="TextBox 8"/>
          <p:cNvSpPr txBox="1"/>
          <p:nvPr/>
        </p:nvSpPr>
        <p:spPr>
          <a:xfrm>
            <a:off x="8330319" y="5948541"/>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97-98</a:t>
            </a:r>
          </a:p>
        </p:txBody>
      </p:sp>
      <p:sp>
        <p:nvSpPr>
          <p:cNvPr id="7" name="TextBox 5"/>
          <p:cNvSpPr txBox="1"/>
          <p:nvPr/>
        </p:nvSpPr>
        <p:spPr>
          <a:xfrm>
            <a:off x="8668968" y="4760821"/>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3026461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8" name="Title 1"/>
          <p:cNvSpPr txBox="1">
            <a:spLocks/>
          </p:cNvSpPr>
          <p:nvPr/>
        </p:nvSpPr>
        <p:spPr>
          <a:xfrm>
            <a:off x="486419" y="3606800"/>
            <a:ext cx="8368262" cy="1143000"/>
          </a:xfrm>
          <a:prstGeom prst="rect">
            <a:avLst/>
          </a:prstGeom>
        </p:spPr>
        <p:txBody>
          <a:bodyPr vert="horz" lIns="91440" tIns="45720" rIns="91440" bIns="45720" rtlCol="0" anchor="t">
            <a:noAutofit/>
          </a:bodyPr>
          <a:lstStyle/>
          <a:p>
            <a:pPr lvl="0">
              <a:spcBef>
                <a:spcPct val="0"/>
              </a:spcBef>
              <a:defRPr/>
            </a:pPr>
            <a:r>
              <a:rPr lang="en-US" altLang="en-US" sz="4800" b="1" dirty="0">
                <a:solidFill>
                  <a:schemeClr val="bg1"/>
                </a:solidFill>
                <a:latin typeface="Franklin Gothic Book" panose="020B0503020102020204" pitchFamily="34" charset="0"/>
              </a:rPr>
              <a:t>E. MANAGING VISUAL</a:t>
            </a:r>
            <a:br>
              <a:rPr lang="en-US" altLang="en-US" sz="4800" b="1" dirty="0">
                <a:latin typeface="Franklin Gothic Book" panose="020B0503020102020204" pitchFamily="34" charset="0"/>
              </a:rPr>
            </a:br>
            <a:r>
              <a:rPr lang="en-US" sz="4800" b="1" dirty="0">
                <a:solidFill>
                  <a:schemeClr val="accent6"/>
                </a:solidFill>
                <a:latin typeface="Franklin Gothic Book" panose="020B0503020102020204" pitchFamily="34" charset="0"/>
                <a:cs typeface="Franklin Gothic Book"/>
              </a:rPr>
              <a:t>INFORMATION</a:t>
            </a:r>
            <a:endParaRPr kumimoji="0" lang="en-US" sz="4800" b="1" i="0" u="none" strike="noStrike" kern="1200" spc="0" normalizeH="0" baseline="0" noProof="0" dirty="0">
              <a:ln>
                <a:noFill/>
              </a:ln>
              <a:solidFill>
                <a:schemeClr val="accent6"/>
              </a:solidFill>
              <a:effectLst/>
              <a:uLnTx/>
              <a:uFillTx/>
              <a:latin typeface="Franklin Gothic Book" panose="020B0503020102020204" pitchFamily="34" charset="0"/>
              <a:ea typeface="+mj-ea"/>
              <a:cs typeface="Franklin Gothic Medium"/>
            </a:endParaRPr>
          </a:p>
        </p:txBody>
      </p:sp>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10" name="Picture 9"/>
          <p:cNvPicPr>
            <a:picLocks noChangeAspect="1"/>
          </p:cNvPicPr>
          <p:nvPr/>
        </p:nvPicPr>
        <p:blipFill>
          <a:blip r:embed="rId3"/>
          <a:stretch>
            <a:fillRect/>
          </a:stretch>
        </p:blipFill>
        <p:spPr>
          <a:xfrm>
            <a:off x="0" y="0"/>
            <a:ext cx="9244208" cy="3606800"/>
          </a:xfrm>
          <a:prstGeom prst="rect">
            <a:avLst/>
          </a:prstGeom>
        </p:spPr>
      </p:pic>
      <p:sp>
        <p:nvSpPr>
          <p:cNvPr id="6" name="Rectangle 5"/>
          <p:cNvSpPr/>
          <p:nvPr/>
        </p:nvSpPr>
        <p:spPr>
          <a:xfrm>
            <a:off x="6380473" y="6341584"/>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7" name="Picture 6"/>
          <p:cNvPicPr>
            <a:picLocks noChangeAspect="1"/>
          </p:cNvPicPr>
          <p:nvPr/>
        </p:nvPicPr>
        <p:blipFill>
          <a:blip r:embed="rId4"/>
          <a:stretch>
            <a:fillRect/>
          </a:stretch>
        </p:blipFill>
        <p:spPr>
          <a:xfrm>
            <a:off x="6500609" y="6318718"/>
            <a:ext cx="2474208" cy="470922"/>
          </a:xfrm>
          <a:prstGeom prst="rect">
            <a:avLst/>
          </a:prstGeom>
        </p:spPr>
      </p:pic>
    </p:spTree>
    <p:extLst>
      <p:ext uri="{BB962C8B-B14F-4D97-AF65-F5344CB8AC3E}">
        <p14:creationId xmlns:p14="http://schemas.microsoft.com/office/powerpoint/2010/main" val="13002075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Additional Tips</a:t>
            </a:r>
            <a:endParaRPr lang="en-US" dirty="0"/>
          </a:p>
        </p:txBody>
      </p:sp>
      <p:sp>
        <p:nvSpPr>
          <p:cNvPr id="3" name="Content Placeholder 2"/>
          <p:cNvSpPr>
            <a:spLocks noGrp="1"/>
          </p:cNvSpPr>
          <p:nvPr>
            <p:ph idx="1"/>
          </p:nvPr>
        </p:nvSpPr>
        <p:spPr>
          <a:xfrm>
            <a:off x="783390" y="1457760"/>
            <a:ext cx="5592358" cy="4679993"/>
          </a:xfrm>
        </p:spPr>
        <p:txBody>
          <a:bodyPr>
            <a:normAutofit/>
          </a:bodyPr>
          <a:lstStyle/>
          <a:p>
            <a:pPr>
              <a:lnSpc>
                <a:spcPct val="90000"/>
              </a:lnSpc>
              <a:buFont typeface="Arial" panose="020B0604020202020204" pitchFamily="34" charset="0"/>
              <a:buChar char="•"/>
            </a:pPr>
            <a:r>
              <a:rPr lang="en-US" altLang="en-US" sz="2500" dirty="0"/>
              <a:t>Label every chart</a:t>
            </a:r>
          </a:p>
          <a:p>
            <a:pPr>
              <a:lnSpc>
                <a:spcPct val="90000"/>
              </a:lnSpc>
              <a:buFont typeface="Arial" panose="020B0604020202020204" pitchFamily="34" charset="0"/>
              <a:buChar char="•"/>
            </a:pPr>
            <a:r>
              <a:rPr lang="en-US" altLang="en-US" sz="2500" dirty="0"/>
              <a:t>Avoid “</a:t>
            </a:r>
            <a:r>
              <a:rPr lang="en-US" altLang="en-US" sz="2500" dirty="0" err="1"/>
              <a:t>mis</a:t>
            </a:r>
            <a:r>
              <a:rPr lang="en-US" altLang="en-US" sz="2500" dirty="0"/>
              <a:t>-tears”</a:t>
            </a:r>
          </a:p>
          <a:p>
            <a:pPr>
              <a:lnSpc>
                <a:spcPct val="90000"/>
              </a:lnSpc>
              <a:buFont typeface="Arial" panose="020B0604020202020204" pitchFamily="34" charset="0"/>
              <a:buChar char="•"/>
            </a:pPr>
            <a:r>
              <a:rPr lang="en-US" altLang="en-US" sz="2500" dirty="0"/>
              <a:t>Capitalization</a:t>
            </a:r>
          </a:p>
          <a:p>
            <a:pPr lvl="1">
              <a:lnSpc>
                <a:spcPct val="90000"/>
              </a:lnSpc>
              <a:buFont typeface="Arial" panose="020B0604020202020204" pitchFamily="34" charset="0"/>
              <a:buChar char="•"/>
            </a:pPr>
            <a:r>
              <a:rPr lang="en-US" altLang="en-US" sz="2500" dirty="0">
                <a:solidFill>
                  <a:srgbClr val="00467F"/>
                </a:solidFill>
              </a:rPr>
              <a:t>Center and capitalize the label</a:t>
            </a:r>
          </a:p>
          <a:p>
            <a:pPr lvl="1">
              <a:lnSpc>
                <a:spcPct val="90000"/>
              </a:lnSpc>
              <a:buFont typeface="Arial" panose="020B0604020202020204" pitchFamily="34" charset="0"/>
              <a:buChar char="•"/>
            </a:pPr>
            <a:r>
              <a:rPr lang="en-US" altLang="en-US" sz="2500" dirty="0">
                <a:solidFill>
                  <a:srgbClr val="00467F"/>
                </a:solidFill>
              </a:rPr>
              <a:t>Comment &amp; Sub-comment: </a:t>
            </a:r>
            <a:r>
              <a:rPr lang="en-US" altLang="en-US" sz="2700" dirty="0">
                <a:solidFill>
                  <a:srgbClr val="00467F"/>
                </a:solidFill>
              </a:rPr>
              <a:t>capitalize first letter of first word</a:t>
            </a:r>
          </a:p>
          <a:p>
            <a:pPr>
              <a:buFont typeface="Arial" panose="020B0604020202020204" pitchFamily="34" charset="0"/>
              <a:buChar char="•"/>
            </a:pPr>
            <a:r>
              <a:rPr lang="en-US" altLang="en-US" sz="2500" dirty="0"/>
              <a:t>Punctuation</a:t>
            </a:r>
          </a:p>
          <a:p>
            <a:pPr lvl="1">
              <a:lnSpc>
                <a:spcPct val="90000"/>
              </a:lnSpc>
              <a:buFont typeface="Arial" panose="020B0604020202020204" pitchFamily="34" charset="0"/>
              <a:buChar char="•"/>
            </a:pPr>
            <a:r>
              <a:rPr lang="en-US" altLang="en-US" sz="2500" dirty="0">
                <a:solidFill>
                  <a:srgbClr val="00467F"/>
                </a:solidFill>
              </a:rPr>
              <a:t>No periods</a:t>
            </a:r>
          </a:p>
          <a:p>
            <a:pPr lvl="1">
              <a:lnSpc>
                <a:spcPct val="90000"/>
              </a:lnSpc>
              <a:buFont typeface="Arial" panose="020B0604020202020204" pitchFamily="34" charset="0"/>
              <a:buChar char="•"/>
            </a:pPr>
            <a:r>
              <a:rPr lang="en-US" altLang="en-US" sz="2500" dirty="0">
                <a:solidFill>
                  <a:srgbClr val="00467F"/>
                </a:solidFill>
              </a:rPr>
              <a:t>Use semi-colons</a:t>
            </a:r>
          </a:p>
          <a:p>
            <a:pPr>
              <a:buFont typeface="Arial" panose="020B0604020202020204" pitchFamily="34" charset="0"/>
              <a:buChar char="•"/>
            </a:pPr>
            <a:r>
              <a:rPr lang="en-US" altLang="en-US" sz="2500" dirty="0"/>
              <a:t>Spell out abbreviations the first time</a:t>
            </a:r>
          </a:p>
          <a:p>
            <a:pPr>
              <a:buFont typeface="Arial" panose="020B0604020202020204" pitchFamily="34" charset="0"/>
              <a:buChar char="•"/>
            </a:pPr>
            <a:endParaRPr lang="en-US" sz="25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sp>
        <p:nvSpPr>
          <p:cNvPr id="5" name="Rectangle 4"/>
          <p:cNvSpPr/>
          <p:nvPr/>
        </p:nvSpPr>
        <p:spPr>
          <a:xfrm>
            <a:off x="6507270" y="4506537"/>
            <a:ext cx="2085583" cy="1631216"/>
          </a:xfrm>
          <a:prstGeom prst="rect">
            <a:avLst/>
          </a:prstGeom>
        </p:spPr>
        <p:txBody>
          <a:bodyPr wrap="square">
            <a:spAutoFit/>
          </a:bodyPr>
          <a:lstStyle/>
          <a:p>
            <a:pPr>
              <a:spcBef>
                <a:spcPct val="20000"/>
              </a:spcBef>
              <a:buClr>
                <a:schemeClr val="folHlink"/>
              </a:buClr>
              <a:buSzPct val="60000"/>
            </a:pPr>
            <a:r>
              <a:rPr lang="en-US" altLang="en-US" sz="2000" dirty="0">
                <a:solidFill>
                  <a:srgbClr val="88B800"/>
                </a:solidFill>
              </a:rPr>
              <a:t>Make a short tear at the top on each side, grip both sides, and pull straight down</a:t>
            </a:r>
          </a:p>
        </p:txBody>
      </p:sp>
      <p:pic>
        <p:nvPicPr>
          <p:cNvPr id="6" name="Picture 5"/>
          <p:cNvPicPr>
            <a:picLocks noChangeAspect="1"/>
          </p:cNvPicPr>
          <p:nvPr/>
        </p:nvPicPr>
        <p:blipFill>
          <a:blip r:embed="rId3"/>
          <a:stretch>
            <a:fillRect/>
          </a:stretch>
        </p:blipFill>
        <p:spPr>
          <a:xfrm>
            <a:off x="6221426" y="1052184"/>
            <a:ext cx="2333851" cy="2333851"/>
          </a:xfrm>
          <a:prstGeom prst="rect">
            <a:avLst/>
          </a:prstGeom>
          <a:ln>
            <a:solidFill>
              <a:schemeClr val="tx2"/>
            </a:solidFill>
          </a:ln>
        </p:spPr>
      </p:pic>
      <p:sp>
        <p:nvSpPr>
          <p:cNvPr id="7" name="Curved Left Arrow 6"/>
          <p:cNvSpPr/>
          <p:nvPr/>
        </p:nvSpPr>
        <p:spPr>
          <a:xfrm rot="20628482">
            <a:off x="8557175" y="836088"/>
            <a:ext cx="431231" cy="1177280"/>
          </a:xfrm>
          <a:prstGeom prst="curvedLeftArrow">
            <a:avLst>
              <a:gd name="adj1" fmla="val 25000"/>
              <a:gd name="adj2" fmla="val 99243"/>
              <a:gd name="adj3" fmla="val 51637"/>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8"/>
          <p:cNvSpPr txBox="1"/>
          <p:nvPr/>
        </p:nvSpPr>
        <p:spPr>
          <a:xfrm>
            <a:off x="8330319" y="5948541"/>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98</a:t>
            </a:r>
          </a:p>
        </p:txBody>
      </p:sp>
      <p:sp>
        <p:nvSpPr>
          <p:cNvPr id="9" name="TextBox 5"/>
          <p:cNvSpPr txBox="1"/>
          <p:nvPr/>
        </p:nvSpPr>
        <p:spPr>
          <a:xfrm>
            <a:off x="6117420" y="5011430"/>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2689036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Employ the Right Recording Tool</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graphicFrame>
        <p:nvGraphicFramePr>
          <p:cNvPr id="5" name="Group 42"/>
          <p:cNvGraphicFramePr>
            <a:graphicFrameLocks/>
          </p:cNvGraphicFramePr>
          <p:nvPr>
            <p:extLst>
              <p:ext uri="{D42A27DB-BD31-4B8C-83A1-F6EECF244321}">
                <p14:modId xmlns:p14="http://schemas.microsoft.com/office/powerpoint/2010/main" val="3932770643"/>
              </p:ext>
            </p:extLst>
          </p:nvPr>
        </p:nvGraphicFramePr>
        <p:xfrm>
          <a:off x="762000" y="1447800"/>
          <a:ext cx="7351713" cy="4419601"/>
        </p:xfrm>
        <a:graphic>
          <a:graphicData uri="http://schemas.openxmlformats.org/drawingml/2006/table">
            <a:tbl>
              <a:tblPr/>
              <a:tblGrid>
                <a:gridCol w="2451100">
                  <a:extLst>
                    <a:ext uri="{9D8B030D-6E8A-4147-A177-3AD203B41FA5}">
                      <a16:colId xmlns:a16="http://schemas.microsoft.com/office/drawing/2014/main" val="20000"/>
                    </a:ext>
                  </a:extLst>
                </a:gridCol>
                <a:gridCol w="2449513">
                  <a:extLst>
                    <a:ext uri="{9D8B030D-6E8A-4147-A177-3AD203B41FA5}">
                      <a16:colId xmlns:a16="http://schemas.microsoft.com/office/drawing/2014/main" val="20001"/>
                    </a:ext>
                  </a:extLst>
                </a:gridCol>
                <a:gridCol w="2451100">
                  <a:extLst>
                    <a:ext uri="{9D8B030D-6E8A-4147-A177-3AD203B41FA5}">
                      <a16:colId xmlns:a16="http://schemas.microsoft.com/office/drawing/2014/main" val="20002"/>
                    </a:ext>
                  </a:extLst>
                </a:gridCol>
              </a:tblGrid>
              <a:tr h="708025">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lang="en-US" sz="2400" kern="1200" cap="none" dirty="0">
                          <a:solidFill>
                            <a:srgbClr val="00467F"/>
                          </a:solidFill>
                          <a:latin typeface="Franklin Gothic Medium"/>
                          <a:ea typeface="+mj-ea"/>
                          <a:cs typeface="Franklin Gothic Medium"/>
                        </a:rPr>
                        <a:t>Tool</a:t>
                      </a:r>
                    </a:p>
                  </a:txBody>
                  <a:tcPr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26522"/>
                    </a:solid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lang="en-US" sz="2400" kern="1200" cap="none" dirty="0">
                          <a:solidFill>
                            <a:srgbClr val="00467F"/>
                          </a:solidFill>
                          <a:latin typeface="Franklin Gothic Medium"/>
                          <a:ea typeface="+mj-ea"/>
                          <a:cs typeface="Franklin Gothic Medium"/>
                        </a:rPr>
                        <a:t>Advantages</a:t>
                      </a: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26522"/>
                    </a:solid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lang="en-US" sz="2400" kern="1200" cap="none" dirty="0">
                          <a:solidFill>
                            <a:srgbClr val="00467F"/>
                          </a:solidFill>
                          <a:latin typeface="Franklin Gothic Medium"/>
                          <a:ea typeface="+mj-ea"/>
                          <a:cs typeface="Franklin Gothic Medium"/>
                        </a:rPr>
                        <a:t>Disadvantages</a:t>
                      </a:r>
                    </a:p>
                  </a:txBody>
                  <a:tcPr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26522"/>
                    </a:solidFill>
                  </a:tcPr>
                </a:tc>
                <a:extLst>
                  <a:ext uri="{0D108BD9-81ED-4DB2-BD59-A6C34878D82A}">
                    <a16:rowId xmlns:a16="http://schemas.microsoft.com/office/drawing/2014/main" val="10000"/>
                  </a:ext>
                </a:extLst>
              </a:tr>
              <a:tr h="709613">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lang="en-US" sz="2400" kern="1200" cap="none" dirty="0">
                          <a:solidFill>
                            <a:srgbClr val="00467F"/>
                          </a:solidFill>
                          <a:latin typeface="Franklin Gothic Medium"/>
                          <a:ea typeface="+mj-ea"/>
                          <a:cs typeface="Franklin Gothic Medium"/>
                        </a:rPr>
                        <a:t>Flip Charts</a:t>
                      </a:r>
                    </a:p>
                  </a:txBody>
                  <a:tcPr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US" sz="2400" kern="1200" cap="none" dirty="0">
                        <a:solidFill>
                          <a:srgbClr val="00467F"/>
                        </a:solidFill>
                        <a:latin typeface="Franklin Gothic Medium"/>
                        <a:ea typeface="+mj-ea"/>
                        <a:cs typeface="Franklin Gothic Medium"/>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US" sz="2400" kern="1200" cap="none" dirty="0">
                        <a:solidFill>
                          <a:srgbClr val="00467F"/>
                        </a:solidFill>
                        <a:latin typeface="Franklin Gothic Medium"/>
                        <a:ea typeface="+mj-ea"/>
                        <a:cs typeface="Franklin Gothic Medium"/>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8025">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lang="en-US" sz="2400" kern="1200" cap="none" dirty="0">
                          <a:solidFill>
                            <a:srgbClr val="00467F"/>
                          </a:solidFill>
                          <a:latin typeface="Franklin Gothic Medium"/>
                          <a:ea typeface="+mj-ea"/>
                          <a:cs typeface="Franklin Gothic Medium"/>
                        </a:rPr>
                        <a:t>Whiteboard</a:t>
                      </a:r>
                    </a:p>
                  </a:txBody>
                  <a:tcPr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US" sz="2400" kern="1200" cap="none" dirty="0">
                        <a:solidFill>
                          <a:srgbClr val="00467F"/>
                        </a:solidFill>
                        <a:latin typeface="Franklin Gothic Medium"/>
                        <a:ea typeface="+mj-ea"/>
                        <a:cs typeface="Franklin Gothic Medium"/>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US" sz="2400" kern="1200" cap="none" dirty="0">
                        <a:solidFill>
                          <a:srgbClr val="00467F"/>
                        </a:solidFill>
                        <a:latin typeface="Franklin Gothic Medium"/>
                        <a:ea typeface="+mj-ea"/>
                        <a:cs typeface="Franklin Gothic Medium"/>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6438">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lang="en-US" sz="2400" kern="1200" cap="none" dirty="0">
                          <a:solidFill>
                            <a:srgbClr val="00467F"/>
                          </a:solidFill>
                          <a:latin typeface="Franklin Gothic Medium"/>
                          <a:ea typeface="+mj-ea"/>
                          <a:cs typeface="Franklin Gothic Medium"/>
                        </a:rPr>
                        <a:t>Copyboard</a:t>
                      </a:r>
                    </a:p>
                  </a:txBody>
                  <a:tcPr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US" sz="2400" kern="1200" cap="none" dirty="0">
                        <a:solidFill>
                          <a:srgbClr val="00467F"/>
                        </a:solidFill>
                        <a:latin typeface="Franklin Gothic Medium"/>
                        <a:ea typeface="+mj-ea"/>
                        <a:cs typeface="Franklin Gothic Medium"/>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US" sz="2400" kern="1200" cap="none" dirty="0">
                        <a:solidFill>
                          <a:srgbClr val="00467F"/>
                        </a:solidFill>
                        <a:latin typeface="Franklin Gothic Medium"/>
                        <a:ea typeface="+mj-ea"/>
                        <a:cs typeface="Franklin Gothic Medium"/>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9475">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lang="en-US" sz="2400" kern="1200" cap="none" dirty="0">
                          <a:solidFill>
                            <a:srgbClr val="00467F"/>
                          </a:solidFill>
                          <a:latin typeface="Franklin Gothic Medium"/>
                          <a:ea typeface="+mj-ea"/>
                          <a:cs typeface="Franklin Gothic Medium"/>
                        </a:rPr>
                        <a:t>Computer Projection</a:t>
                      </a:r>
                    </a:p>
                  </a:txBody>
                  <a:tcPr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US" sz="2400" kern="1200" cap="none" dirty="0">
                        <a:solidFill>
                          <a:srgbClr val="00467F"/>
                        </a:solidFill>
                        <a:latin typeface="Franklin Gothic Medium"/>
                        <a:ea typeface="+mj-ea"/>
                        <a:cs typeface="Franklin Gothic Medium"/>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US" sz="2400" kern="1200" cap="none" dirty="0">
                        <a:solidFill>
                          <a:srgbClr val="00467F"/>
                        </a:solidFill>
                        <a:latin typeface="Franklin Gothic Medium"/>
                        <a:ea typeface="+mj-ea"/>
                        <a:cs typeface="Franklin Gothic Medium"/>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8025">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lang="en-US" sz="2400" kern="1200" cap="none" dirty="0">
                          <a:solidFill>
                            <a:srgbClr val="00467F"/>
                          </a:solidFill>
                          <a:latin typeface="Franklin Gothic Medium"/>
                          <a:ea typeface="+mj-ea"/>
                          <a:cs typeface="Franklin Gothic Medium"/>
                        </a:rPr>
                        <a:t>Post-Its</a:t>
                      </a:r>
                    </a:p>
                  </a:txBody>
                  <a:tcPr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US" sz="2400" kern="1200" cap="none" dirty="0">
                        <a:solidFill>
                          <a:srgbClr val="00467F"/>
                        </a:solidFill>
                        <a:latin typeface="Franklin Gothic Medium"/>
                        <a:ea typeface="+mj-ea"/>
                        <a:cs typeface="Franklin Gothic Medium"/>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US" sz="2400" kern="1200" cap="none" dirty="0">
                        <a:solidFill>
                          <a:srgbClr val="00467F"/>
                        </a:solidFill>
                        <a:latin typeface="Franklin Gothic Medium"/>
                        <a:ea typeface="+mj-ea"/>
                        <a:cs typeface="Franklin Gothic Medium"/>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TextBox 8"/>
          <p:cNvSpPr txBox="1"/>
          <p:nvPr/>
        </p:nvSpPr>
        <p:spPr>
          <a:xfrm>
            <a:off x="8330319" y="5948541"/>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99</a:t>
            </a:r>
          </a:p>
        </p:txBody>
      </p:sp>
    </p:spTree>
    <p:extLst>
      <p:ext uri="{BB962C8B-B14F-4D97-AF65-F5344CB8AC3E}">
        <p14:creationId xmlns:p14="http://schemas.microsoft.com/office/powerpoint/2010/main" val="126471057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Autofit/>
          </a:bodyPr>
          <a:lstStyle/>
          <a:p>
            <a:r>
              <a:rPr lang="en-US" altLang="en-US" dirty="0"/>
              <a:t>E. Managing Visual Information</a:t>
            </a:r>
            <a:endParaRPr lang="en-US" dirty="0"/>
          </a:p>
        </p:txBody>
      </p:sp>
      <p:sp>
        <p:nvSpPr>
          <p:cNvPr id="3" name="Content Placeholder 2"/>
          <p:cNvSpPr>
            <a:spLocks noGrp="1"/>
          </p:cNvSpPr>
          <p:nvPr>
            <p:ph idx="1"/>
          </p:nvPr>
        </p:nvSpPr>
        <p:spPr/>
        <p:txBody>
          <a:bodyPr/>
          <a:lstStyle/>
          <a:p>
            <a:pPr marL="0" indent="0">
              <a:buNone/>
            </a:pPr>
            <a:r>
              <a:rPr lang="en-US" altLang="en-US" dirty="0">
                <a:solidFill>
                  <a:srgbClr val="AFBD22"/>
                </a:solidFill>
              </a:rPr>
              <a:t>E1.  </a:t>
            </a:r>
            <a:r>
              <a:rPr lang="en-US" altLang="en-US" dirty="0"/>
              <a:t>Using Visual Aids in Training</a:t>
            </a:r>
          </a:p>
          <a:p>
            <a:pPr marL="0" indent="0">
              <a:buNone/>
            </a:pPr>
            <a:r>
              <a:rPr lang="en-US" altLang="en-US" dirty="0">
                <a:solidFill>
                  <a:srgbClr val="AFBD22"/>
                </a:solidFill>
              </a:rPr>
              <a:t>E2.  </a:t>
            </a:r>
            <a:r>
              <a:rPr lang="en-US" altLang="en-US" dirty="0"/>
              <a:t>Recording Information</a:t>
            </a:r>
          </a:p>
          <a:p>
            <a:pPr marL="0" indent="0">
              <a:buNone/>
            </a:pPr>
            <a:r>
              <a:rPr lang="en-US" altLang="en-US" dirty="0">
                <a:solidFill>
                  <a:srgbClr val="AFBD22"/>
                </a:solidFill>
              </a:rPr>
              <a:t>E3.  </a:t>
            </a:r>
            <a:r>
              <a:rPr lang="en-US" altLang="en-US" dirty="0"/>
              <a:t>Recording Techniques</a:t>
            </a:r>
          </a:p>
          <a:p>
            <a:pPr marL="0" indent="0">
              <a:buNone/>
            </a:pPr>
            <a:r>
              <a:rPr lang="en-US" altLang="en-US" dirty="0">
                <a:solidFill>
                  <a:srgbClr val="AFBD22"/>
                </a:solidFill>
              </a:rPr>
              <a:t>E4.  </a:t>
            </a:r>
            <a:r>
              <a:rPr lang="en-US" altLang="en-US" dirty="0"/>
              <a:t>Maintaining Interest and Order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Tree>
    <p:extLst>
      <p:ext uri="{BB962C8B-B14F-4D97-AF65-F5344CB8AC3E}">
        <p14:creationId xmlns:p14="http://schemas.microsoft.com/office/powerpoint/2010/main" val="174867019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9FD61F-2294-5D42-A9D7-9928D42B3773}" type="slidenum">
              <a:rPr lang="en-US" smtClean="0"/>
              <a:pPr/>
              <a:t>23</a:t>
            </a:fld>
            <a:endParaRPr lang="en-US" dirty="0"/>
          </a:p>
        </p:txBody>
      </p:sp>
      <p:pic>
        <p:nvPicPr>
          <p:cNvPr id="7" name="Picture 6"/>
          <p:cNvPicPr>
            <a:picLocks noChangeAspect="1"/>
          </p:cNvPicPr>
          <p:nvPr/>
        </p:nvPicPr>
        <p:blipFill rotWithShape="1">
          <a:blip r:embed="rId2"/>
          <a:srcRect t="17402" b="11994"/>
          <a:stretch/>
        </p:blipFill>
        <p:spPr>
          <a:xfrm>
            <a:off x="0" y="1439500"/>
            <a:ext cx="9144000" cy="4436199"/>
          </a:xfrm>
          <a:prstGeom prst="rect">
            <a:avLst/>
          </a:prstGeom>
        </p:spPr>
      </p:pic>
      <p:sp>
        <p:nvSpPr>
          <p:cNvPr id="3" name="Title 2"/>
          <p:cNvSpPr>
            <a:spLocks noGrp="1"/>
          </p:cNvSpPr>
          <p:nvPr>
            <p:ph type="title"/>
          </p:nvPr>
        </p:nvSpPr>
        <p:spPr>
          <a:xfrm>
            <a:off x="342943" y="168895"/>
            <a:ext cx="8071290" cy="1134571"/>
          </a:xfrm>
        </p:spPr>
        <p:txBody>
          <a:bodyPr/>
          <a:lstStyle/>
          <a:p>
            <a:pPr algn="ctr"/>
            <a:r>
              <a:rPr lang="en-US" sz="6600" b="1" dirty="0">
                <a:solidFill>
                  <a:srgbClr val="00467F"/>
                </a:solidFill>
              </a:rPr>
              <a:t>The Engaging Trainer</a:t>
            </a: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738" y="6011733"/>
            <a:ext cx="42037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6488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Autofit/>
          </a:bodyPr>
          <a:lstStyle/>
          <a:p>
            <a:r>
              <a:rPr lang="en-US" altLang="en-US" dirty="0"/>
              <a:t>E. Managing Visual Information</a:t>
            </a:r>
            <a:endParaRPr lang="en-US" dirty="0"/>
          </a:p>
        </p:txBody>
      </p:sp>
      <p:sp>
        <p:nvSpPr>
          <p:cNvPr id="3" name="Content Placeholder 2"/>
          <p:cNvSpPr>
            <a:spLocks noGrp="1"/>
          </p:cNvSpPr>
          <p:nvPr>
            <p:ph idx="1"/>
          </p:nvPr>
        </p:nvSpPr>
        <p:spPr/>
        <p:txBody>
          <a:bodyPr/>
          <a:lstStyle/>
          <a:p>
            <a:pPr marL="0" indent="0">
              <a:buNone/>
            </a:pPr>
            <a:r>
              <a:rPr lang="en-US" altLang="en-US" dirty="0">
                <a:solidFill>
                  <a:srgbClr val="AFBD22"/>
                </a:solidFill>
              </a:rPr>
              <a:t>E1.  </a:t>
            </a:r>
            <a:r>
              <a:rPr lang="en-US" altLang="en-US" dirty="0"/>
              <a:t>Using Visual Aids in Training</a:t>
            </a:r>
          </a:p>
          <a:p>
            <a:pPr marL="0" indent="0">
              <a:buNone/>
            </a:pPr>
            <a:r>
              <a:rPr lang="en-US" altLang="en-US" dirty="0">
                <a:solidFill>
                  <a:srgbClr val="AFBD22"/>
                </a:solidFill>
              </a:rPr>
              <a:t>E2.  </a:t>
            </a:r>
            <a:r>
              <a:rPr lang="en-US" altLang="en-US" dirty="0"/>
              <a:t>Recording Information</a:t>
            </a:r>
          </a:p>
          <a:p>
            <a:pPr marL="0" indent="0">
              <a:buNone/>
            </a:pPr>
            <a:r>
              <a:rPr lang="en-US" altLang="en-US" dirty="0">
                <a:solidFill>
                  <a:srgbClr val="AFBD22"/>
                </a:solidFill>
              </a:rPr>
              <a:t>E3.  </a:t>
            </a:r>
            <a:r>
              <a:rPr lang="en-US" altLang="en-US" dirty="0"/>
              <a:t>Recording Techniques</a:t>
            </a:r>
          </a:p>
          <a:p>
            <a:pPr marL="0" indent="0">
              <a:buNone/>
            </a:pPr>
            <a:r>
              <a:rPr lang="en-US" altLang="en-US" dirty="0">
                <a:solidFill>
                  <a:srgbClr val="AFBD22"/>
                </a:solidFill>
              </a:rPr>
              <a:t>E4.  </a:t>
            </a:r>
            <a:r>
              <a:rPr lang="en-US" altLang="en-US" dirty="0"/>
              <a:t>Maintaining Interest and Order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5" name="TextBox 4"/>
          <p:cNvSpPr txBox="1"/>
          <p:nvPr/>
        </p:nvSpPr>
        <p:spPr>
          <a:xfrm>
            <a:off x="8168880" y="5853430"/>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89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8" name="Title 1"/>
          <p:cNvSpPr txBox="1">
            <a:spLocks/>
          </p:cNvSpPr>
          <p:nvPr/>
        </p:nvSpPr>
        <p:spPr>
          <a:xfrm>
            <a:off x="486419" y="3606800"/>
            <a:ext cx="8368262" cy="1143000"/>
          </a:xfrm>
          <a:prstGeom prst="rect">
            <a:avLst/>
          </a:prstGeom>
        </p:spPr>
        <p:txBody>
          <a:bodyPr vert="horz" lIns="91440" tIns="45720" rIns="91440" bIns="45720" rtlCol="0" anchor="t">
            <a:noAutofit/>
          </a:bodyPr>
          <a:lstStyle/>
          <a:p>
            <a:pPr marL="965200" lvl="0" indent="-965200">
              <a:lnSpc>
                <a:spcPts val="7760"/>
              </a:lnSpc>
              <a:spcBef>
                <a:spcPct val="0"/>
              </a:spcBef>
              <a:defRPr/>
            </a:pPr>
            <a:r>
              <a:rPr lang="en-US" altLang="en-US" sz="4800" b="1" dirty="0">
                <a:solidFill>
                  <a:schemeClr val="bg1"/>
                </a:solidFill>
                <a:latin typeface="Franklin Gothic Book" panose="020B0503020102020204" pitchFamily="34" charset="0"/>
              </a:rPr>
              <a:t>E1. USING VISUAL AIDS IN TRAINING</a:t>
            </a:r>
            <a:endParaRPr kumimoji="0" lang="en-US" sz="4800" b="1" i="0" u="none" strike="noStrike" kern="1200" spc="0" normalizeH="0" baseline="0" noProof="0" dirty="0">
              <a:ln>
                <a:noFill/>
              </a:ln>
              <a:solidFill>
                <a:schemeClr val="bg1"/>
              </a:solidFill>
              <a:effectLst/>
              <a:uLnTx/>
              <a:uFillTx/>
              <a:latin typeface="Franklin Gothic Book" panose="020B0503020102020204" pitchFamily="34" charset="0"/>
              <a:ea typeface="+mj-ea"/>
              <a:cs typeface="Franklin Gothic Medium"/>
            </a:endParaRPr>
          </a:p>
        </p:txBody>
      </p:sp>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10" name="Picture 9"/>
          <p:cNvPicPr>
            <a:picLocks noChangeAspect="1"/>
          </p:cNvPicPr>
          <p:nvPr/>
        </p:nvPicPr>
        <p:blipFill>
          <a:blip r:embed="rId6"/>
          <a:stretch>
            <a:fillRect/>
          </a:stretch>
        </p:blipFill>
        <p:spPr>
          <a:xfrm>
            <a:off x="0" y="-1"/>
            <a:ext cx="9144000" cy="3606801"/>
          </a:xfrm>
          <a:prstGeom prst="rect">
            <a:avLst/>
          </a:prstGeom>
        </p:spPr>
      </p:pic>
      <p:sp>
        <p:nvSpPr>
          <p:cNvPr id="7" name="Rectangle 6"/>
          <p:cNvSpPr/>
          <p:nvPr/>
        </p:nvSpPr>
        <p:spPr>
          <a:xfrm>
            <a:off x="6380473" y="6341584"/>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p:cNvPicPr>
            <a:picLocks noChangeAspect="1"/>
          </p:cNvPicPr>
          <p:nvPr/>
        </p:nvPicPr>
        <p:blipFill>
          <a:blip r:embed="rId7"/>
          <a:stretch>
            <a:fillRect/>
          </a:stretch>
        </p:blipFill>
        <p:spPr>
          <a:xfrm>
            <a:off x="6500609" y="6318718"/>
            <a:ext cx="2474208" cy="470922"/>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Autofit/>
          </a:bodyPr>
          <a:lstStyle/>
          <a:p>
            <a:pPr marL="965200" indent="-965200"/>
            <a:r>
              <a:rPr lang="en-US" altLang="en-US" dirty="0"/>
              <a:t>E1. Using Visual Aids in Training</a:t>
            </a:r>
            <a:endParaRPr lang="en-US" dirty="0"/>
          </a:p>
        </p:txBody>
      </p:sp>
      <p:sp>
        <p:nvSpPr>
          <p:cNvPr id="3" name="Content Placeholder 2"/>
          <p:cNvSpPr>
            <a:spLocks noGrp="1"/>
          </p:cNvSpPr>
          <p:nvPr>
            <p:ph idx="1"/>
          </p:nvPr>
        </p:nvSpPr>
        <p:spPr>
          <a:xfrm>
            <a:off x="783390" y="1457759"/>
            <a:ext cx="8360610" cy="5719655"/>
          </a:xfrm>
        </p:spPr>
        <p:txBody>
          <a:bodyPr>
            <a:normAutofit/>
          </a:bodyPr>
          <a:lstStyle/>
          <a:p>
            <a:pPr marL="0" indent="0">
              <a:buNone/>
            </a:pPr>
            <a:r>
              <a:rPr lang="en-US" altLang="en-US" sz="3000" dirty="0"/>
              <a:t>Are the visual tools we use today the most effective?</a:t>
            </a:r>
          </a:p>
          <a:p>
            <a:pPr lvl="1">
              <a:buFont typeface="Arial" panose="020B0604020202020204" pitchFamily="34" charset="0"/>
              <a:buChar char="•"/>
            </a:pPr>
            <a:r>
              <a:rPr lang="en-US" altLang="en-US" sz="3000" dirty="0">
                <a:solidFill>
                  <a:srgbClr val="00467F"/>
                </a:solidFill>
              </a:rPr>
              <a:t>What are the tools that we use to present information?</a:t>
            </a:r>
          </a:p>
          <a:p>
            <a:pPr marL="744538" lvl="2" indent="-279400">
              <a:buFont typeface="Arial" panose="020B0604020202020204" pitchFamily="34" charset="0"/>
              <a:buChar char="•"/>
            </a:pPr>
            <a:r>
              <a:rPr lang="en-US" altLang="en-US" sz="3000" dirty="0"/>
              <a:t>Which are most beneficial and successful?</a:t>
            </a:r>
          </a:p>
          <a:p>
            <a:pPr marL="744538" lvl="2" indent="-279400">
              <a:buFont typeface="Arial" panose="020B0604020202020204" pitchFamily="34" charset="0"/>
              <a:buChar char="•"/>
            </a:pPr>
            <a:r>
              <a:rPr lang="en-US" altLang="en-US" sz="3000" dirty="0"/>
              <a:t>Which are least?</a:t>
            </a:r>
          </a:p>
          <a:p>
            <a:pPr marL="744538" lvl="2" indent="-279400">
              <a:buFont typeface="Arial" panose="020B0604020202020204" pitchFamily="34" charset="0"/>
              <a:buChar char="•"/>
            </a:pPr>
            <a:r>
              <a:rPr lang="en-US" altLang="en-US" sz="3000" dirty="0"/>
              <a:t>What can we do to improve this in the our setting?</a:t>
            </a:r>
            <a:endParaRPr lang="en-US" altLang="en-US" sz="3000" dirty="0">
              <a:solidFill>
                <a:srgbClr val="00467F"/>
              </a:solidFill>
            </a:endParaRPr>
          </a:p>
          <a:p>
            <a:pPr lvl="1">
              <a:buFont typeface="Arial" panose="020B0604020202020204" pitchFamily="34" charset="0"/>
              <a:buChar char="•"/>
            </a:pPr>
            <a:endParaRPr lang="en-US" altLang="en-US" sz="30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Tree>
    <p:extLst>
      <p:ext uri="{BB962C8B-B14F-4D97-AF65-F5344CB8AC3E}">
        <p14:creationId xmlns:p14="http://schemas.microsoft.com/office/powerpoint/2010/main" val="3787507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83" y="741797"/>
            <a:ext cx="8247876" cy="1143000"/>
          </a:xfrm>
        </p:spPr>
        <p:txBody>
          <a:bodyPr>
            <a:noAutofit/>
          </a:bodyPr>
          <a:lstStyle/>
          <a:p>
            <a:r>
              <a:rPr lang="en-US" altLang="en-US" dirty="0">
                <a:solidFill>
                  <a:srgbClr val="AFBD22"/>
                </a:solidFill>
              </a:rPr>
              <a:t>Send a Message with a Picture</a:t>
            </a:r>
            <a:endParaRPr lang="en-US" dirty="0">
              <a:solidFill>
                <a:srgbClr val="AFBD22"/>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6</a:t>
            </a:fld>
            <a:endParaRPr lang="en-US" dirty="0"/>
          </a:p>
        </p:txBody>
      </p:sp>
      <p:pic>
        <p:nvPicPr>
          <p:cNvPr id="3" name="Picture 2"/>
          <p:cNvPicPr>
            <a:picLocks noChangeAspect="1"/>
          </p:cNvPicPr>
          <p:nvPr/>
        </p:nvPicPr>
        <p:blipFill>
          <a:blip r:embed="rId3"/>
          <a:stretch>
            <a:fillRect/>
          </a:stretch>
        </p:blipFill>
        <p:spPr>
          <a:xfrm>
            <a:off x="4954640" y="2118377"/>
            <a:ext cx="3733718" cy="2491723"/>
          </a:xfrm>
          <a:prstGeom prst="rect">
            <a:avLst/>
          </a:prstGeom>
        </p:spPr>
      </p:pic>
      <p:pic>
        <p:nvPicPr>
          <p:cNvPr id="6" name="Picture 5"/>
          <p:cNvPicPr>
            <a:picLocks noChangeAspect="1"/>
          </p:cNvPicPr>
          <p:nvPr/>
        </p:nvPicPr>
        <p:blipFill>
          <a:blip r:embed="rId4"/>
          <a:stretch>
            <a:fillRect/>
          </a:stretch>
        </p:blipFill>
        <p:spPr>
          <a:xfrm>
            <a:off x="959348" y="2118377"/>
            <a:ext cx="3733718" cy="2491723"/>
          </a:xfrm>
          <a:prstGeom prst="rect">
            <a:avLst/>
          </a:prstGeom>
        </p:spPr>
      </p:pic>
    </p:spTree>
    <p:extLst>
      <p:ext uri="{BB962C8B-B14F-4D97-AF65-F5344CB8AC3E}">
        <p14:creationId xmlns:p14="http://schemas.microsoft.com/office/powerpoint/2010/main" val="8793538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Creating Graphic Models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pic>
        <p:nvPicPr>
          <p:cNvPr id="8" name="Picture 7"/>
          <p:cNvPicPr>
            <a:picLocks noChangeAspect="1"/>
          </p:cNvPicPr>
          <p:nvPr/>
        </p:nvPicPr>
        <p:blipFill>
          <a:blip r:embed="rId3"/>
          <a:stretch>
            <a:fillRect/>
          </a:stretch>
        </p:blipFill>
        <p:spPr>
          <a:xfrm>
            <a:off x="1307765" y="1681110"/>
            <a:ext cx="6547605" cy="4194467"/>
          </a:xfrm>
          <a:prstGeom prst="rect">
            <a:avLst/>
          </a:prstGeom>
        </p:spPr>
      </p:pic>
      <p:sp>
        <p:nvSpPr>
          <p:cNvPr id="5" name="TextBox 8"/>
          <p:cNvSpPr txBox="1"/>
          <p:nvPr/>
        </p:nvSpPr>
        <p:spPr>
          <a:xfrm>
            <a:off x="8330319" y="5948541"/>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91</a:t>
            </a:r>
          </a:p>
        </p:txBody>
      </p:sp>
    </p:spTree>
    <p:extLst>
      <p:ext uri="{BB962C8B-B14F-4D97-AF65-F5344CB8AC3E}">
        <p14:creationId xmlns:p14="http://schemas.microsoft.com/office/powerpoint/2010/main" val="213584167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pencil.jpg"/>
          <p:cNvPicPr>
            <a:picLocks noChangeAspect="1"/>
          </p:cNvPicPr>
          <p:nvPr/>
        </p:nvPicPr>
        <p:blipFill>
          <a:blip r:embed="rId3"/>
          <a:srcRect b="51111"/>
          <a:stretch>
            <a:fillRect/>
          </a:stretch>
        </p:blipFill>
        <p:spPr>
          <a:xfrm>
            <a:off x="0" y="0"/>
            <a:ext cx="9144000"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sp>
        <p:nvSpPr>
          <p:cNvPr id="8" name="Title 1"/>
          <p:cNvSpPr txBox="1">
            <a:spLocks/>
          </p:cNvSpPr>
          <p:nvPr/>
        </p:nvSpPr>
        <p:spPr>
          <a:xfrm>
            <a:off x="486419" y="3606800"/>
            <a:ext cx="8368262" cy="1143000"/>
          </a:xfrm>
          <a:prstGeom prst="rect">
            <a:avLst/>
          </a:prstGeom>
        </p:spPr>
        <p:txBody>
          <a:bodyPr vert="horz" lIns="91440" tIns="45720" rIns="91440" bIns="45720" rtlCol="0" anchor="t">
            <a:noAutofit/>
          </a:bodyPr>
          <a:lstStyle/>
          <a:p>
            <a:pPr lvl="0">
              <a:spcBef>
                <a:spcPct val="0"/>
              </a:spcBef>
              <a:defRPr/>
            </a:pPr>
            <a:r>
              <a:rPr lang="en-US" altLang="en-US" sz="4800" b="1" dirty="0">
                <a:solidFill>
                  <a:schemeClr val="bg1"/>
                </a:solidFill>
                <a:latin typeface="Franklin Gothic Book" panose="020B0503020102020204" pitchFamily="34" charset="0"/>
              </a:rPr>
              <a:t>E2. RECORDING   INFORMATION</a:t>
            </a:r>
            <a:endParaRPr lang="en-US" sz="4800" b="1" dirty="0">
              <a:solidFill>
                <a:schemeClr val="bg1"/>
              </a:solidFill>
              <a:latin typeface="Franklin Gothic Book" panose="020B0503020102020204" pitchFamily="34" charset="0"/>
            </a:endParaRPr>
          </a:p>
        </p:txBody>
      </p:sp>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3" name="Picture 2"/>
          <p:cNvPicPr>
            <a:picLocks noChangeAspect="1"/>
          </p:cNvPicPr>
          <p:nvPr/>
        </p:nvPicPr>
        <p:blipFill>
          <a:blip r:embed="rId6"/>
          <a:stretch>
            <a:fillRect/>
          </a:stretch>
        </p:blipFill>
        <p:spPr>
          <a:xfrm>
            <a:off x="0" y="0"/>
            <a:ext cx="9144000" cy="3352800"/>
          </a:xfrm>
          <a:prstGeom prst="rect">
            <a:avLst/>
          </a:prstGeom>
        </p:spPr>
      </p:pic>
      <p:sp>
        <p:nvSpPr>
          <p:cNvPr id="10" name="Rectangle 9"/>
          <p:cNvSpPr/>
          <p:nvPr/>
        </p:nvSpPr>
        <p:spPr>
          <a:xfrm>
            <a:off x="6380473" y="6341584"/>
            <a:ext cx="2594344" cy="52799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p:cNvPicPr>
            <a:picLocks noChangeAspect="1"/>
          </p:cNvPicPr>
          <p:nvPr/>
        </p:nvPicPr>
        <p:blipFill>
          <a:blip r:embed="rId7"/>
          <a:stretch>
            <a:fillRect/>
          </a:stretch>
        </p:blipFill>
        <p:spPr>
          <a:xfrm>
            <a:off x="6500609" y="6318718"/>
            <a:ext cx="2474208" cy="470922"/>
          </a:xfrm>
          <a:prstGeom prst="rect">
            <a:avLst/>
          </a:prstGeom>
        </p:spPr>
      </p:pic>
    </p:spTree>
    <p:extLst>
      <p:ext uri="{BB962C8B-B14F-4D97-AF65-F5344CB8AC3E}">
        <p14:creationId xmlns:p14="http://schemas.microsoft.com/office/powerpoint/2010/main" val="32224373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E2. Recording Information</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endParaRPr lang="en-US" dirty="0"/>
          </a:p>
          <a:p>
            <a:pPr marL="0" indent="0">
              <a:buNone/>
            </a:pPr>
            <a:endParaRPr lang="en-US" dirty="0"/>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lvl="2">
              <a:buFont typeface="Arial" panose="020B0604020202020204" pitchFamily="34" charset="0"/>
              <a:buChar char="•"/>
            </a:pPr>
            <a:r>
              <a:rPr lang="en-US" altLang="en-US" sz="3000" dirty="0"/>
              <a:t>Use It; Don’t Abuse It; Make It Theirs!</a:t>
            </a:r>
          </a:p>
          <a:p>
            <a:pPr lvl="1">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pic>
        <p:nvPicPr>
          <p:cNvPr id="5" name="Picture 4"/>
          <p:cNvPicPr>
            <a:picLocks noChangeAspect="1"/>
          </p:cNvPicPr>
          <p:nvPr/>
        </p:nvPicPr>
        <p:blipFill>
          <a:blip r:embed="rId3"/>
          <a:stretch>
            <a:fillRect/>
          </a:stretch>
        </p:blipFill>
        <p:spPr>
          <a:xfrm>
            <a:off x="3107998" y="1457760"/>
            <a:ext cx="3422073" cy="3422073"/>
          </a:xfrm>
          <a:prstGeom prst="rect">
            <a:avLst/>
          </a:prstGeom>
        </p:spPr>
      </p:pic>
      <p:sp>
        <p:nvSpPr>
          <p:cNvPr id="8" name="TextBox 7"/>
          <p:cNvSpPr txBox="1"/>
          <p:nvPr/>
        </p:nvSpPr>
        <p:spPr>
          <a:xfrm>
            <a:off x="4128751" y="2283013"/>
            <a:ext cx="1380565" cy="707886"/>
          </a:xfrm>
          <a:prstGeom prst="rect">
            <a:avLst/>
          </a:prstGeom>
          <a:noFill/>
          <a:ln>
            <a:noFill/>
          </a:ln>
        </p:spPr>
        <p:txBody>
          <a:bodyPr wrap="square" rtlCol="0">
            <a:spAutoFit/>
          </a:bodyPr>
          <a:lstStyle/>
          <a:p>
            <a:pPr algn="ctr"/>
            <a:r>
              <a:rPr lang="en-US" sz="2000" b="1" dirty="0">
                <a:latin typeface="Franklin Gothic Book" panose="020B0503020102020204" pitchFamily="34" charset="0"/>
              </a:rPr>
              <a:t>The power of pen</a:t>
            </a:r>
          </a:p>
        </p:txBody>
      </p:sp>
    </p:spTree>
    <p:extLst>
      <p:ext uri="{BB962C8B-B14F-4D97-AF65-F5344CB8AC3E}">
        <p14:creationId xmlns:p14="http://schemas.microsoft.com/office/powerpoint/2010/main" val="2487779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rgbClr val="FF0000"/>
        </a:solidFill>
      </a:spPr>
      <a:bodyPr wrap="square" rtlCol="0">
        <a:spAutoFit/>
      </a:bodyPr>
      <a:lstStyle>
        <a:defPPr>
          <a:defRPr b="1"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12314</TotalTime>
  <Words>2473</Words>
  <Application>Microsoft Office PowerPoint</Application>
  <PresentationFormat>On-screen Show (4:3)</PresentationFormat>
  <Paragraphs>277</Paragraphs>
  <Slides>23</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ＭＳ Ｐゴシック</vt:lpstr>
      <vt:lpstr>Arial</vt:lpstr>
      <vt:lpstr>Arial Black</vt:lpstr>
      <vt:lpstr>Calibri</vt:lpstr>
      <vt:lpstr>Franklin Gothic Book</vt:lpstr>
      <vt:lpstr>Franklin Gothic Medium</vt:lpstr>
      <vt:lpstr>Times New Roman</vt:lpstr>
      <vt:lpstr>Wingdings</vt:lpstr>
      <vt:lpstr>Office Theme</vt:lpstr>
      <vt:lpstr>Checkpoint</vt:lpstr>
      <vt:lpstr>PowerPoint Presentation</vt:lpstr>
      <vt:lpstr>E. Managing Visual Information</vt:lpstr>
      <vt:lpstr>PowerPoint Presentation</vt:lpstr>
      <vt:lpstr>E1. Using Visual Aids in Training</vt:lpstr>
      <vt:lpstr>Send a Message with a Picture</vt:lpstr>
      <vt:lpstr>Creating Graphic Models</vt:lpstr>
      <vt:lpstr>PowerPoint Presentation</vt:lpstr>
      <vt:lpstr>E2. Recording Information</vt:lpstr>
      <vt:lpstr>Write First, Discuss Second</vt:lpstr>
      <vt:lpstr>Make it Theirs</vt:lpstr>
      <vt:lpstr>Add Your Words Discriminately</vt:lpstr>
      <vt:lpstr>Ask, Don’t Tell</vt:lpstr>
      <vt:lpstr>PowerPoint Presentation</vt:lpstr>
      <vt:lpstr>Write So They Can Read It</vt:lpstr>
      <vt:lpstr>Use Additive Editing</vt:lpstr>
      <vt:lpstr>PowerPoint Presentation</vt:lpstr>
      <vt:lpstr>Avoid Lulls While Writing</vt:lpstr>
      <vt:lpstr>Use Multiple Flip Charts</vt:lpstr>
      <vt:lpstr>Additional Tips</vt:lpstr>
      <vt:lpstr>Employ the Right Recording Tool</vt:lpstr>
      <vt:lpstr>E. Managing Visual Information</vt:lpstr>
      <vt:lpstr>The Engaging Trainer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Dana Barr</cp:lastModifiedBy>
  <cp:revision>215</cp:revision>
  <dcterms:created xsi:type="dcterms:W3CDTF">2013-02-22T02:42:10Z</dcterms:created>
  <dcterms:modified xsi:type="dcterms:W3CDTF">2017-06-08T13:46:15Z</dcterms:modified>
</cp:coreProperties>
</file>