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2"/>
  </p:notesMasterIdLst>
  <p:handoutMasterIdLst>
    <p:handoutMasterId r:id="rId73"/>
  </p:handoutMasterIdLst>
  <p:sldIdLst>
    <p:sldId id="640" r:id="rId2"/>
    <p:sldId id="388" r:id="rId3"/>
    <p:sldId id="566" r:id="rId4"/>
    <p:sldId id="567" r:id="rId5"/>
    <p:sldId id="401" r:id="rId6"/>
    <p:sldId id="513" r:id="rId7"/>
    <p:sldId id="565" r:id="rId8"/>
    <p:sldId id="514" r:id="rId9"/>
    <p:sldId id="569" r:id="rId10"/>
    <p:sldId id="570" r:id="rId11"/>
    <p:sldId id="571" r:id="rId12"/>
    <p:sldId id="572" r:id="rId13"/>
    <p:sldId id="573" r:id="rId14"/>
    <p:sldId id="574" r:id="rId15"/>
    <p:sldId id="575" r:id="rId16"/>
    <p:sldId id="576" r:id="rId17"/>
    <p:sldId id="577" r:id="rId18"/>
    <p:sldId id="630" r:id="rId19"/>
    <p:sldId id="579" r:id="rId20"/>
    <p:sldId id="580" r:id="rId21"/>
    <p:sldId id="581" r:id="rId22"/>
    <p:sldId id="582" r:id="rId23"/>
    <p:sldId id="583" r:id="rId24"/>
    <p:sldId id="584" r:id="rId25"/>
    <p:sldId id="585" r:id="rId26"/>
    <p:sldId id="586" r:id="rId27"/>
    <p:sldId id="587" r:id="rId28"/>
    <p:sldId id="588" r:id="rId29"/>
    <p:sldId id="631" r:id="rId30"/>
    <p:sldId id="589" r:id="rId31"/>
    <p:sldId id="591" r:id="rId32"/>
    <p:sldId id="592" r:id="rId33"/>
    <p:sldId id="593" r:id="rId34"/>
    <p:sldId id="594" r:id="rId35"/>
    <p:sldId id="595" r:id="rId36"/>
    <p:sldId id="632" r:id="rId37"/>
    <p:sldId id="596" r:id="rId38"/>
    <p:sldId id="633" r:id="rId39"/>
    <p:sldId id="599" r:id="rId40"/>
    <p:sldId id="600" r:id="rId41"/>
    <p:sldId id="634" r:id="rId42"/>
    <p:sldId id="601" r:id="rId43"/>
    <p:sldId id="635" r:id="rId44"/>
    <p:sldId id="604" r:id="rId45"/>
    <p:sldId id="636" r:id="rId46"/>
    <p:sldId id="606" r:id="rId47"/>
    <p:sldId id="637" r:id="rId48"/>
    <p:sldId id="608" r:id="rId49"/>
    <p:sldId id="638" r:id="rId50"/>
    <p:sldId id="610" r:id="rId51"/>
    <p:sldId id="611" r:id="rId52"/>
    <p:sldId id="612" r:id="rId53"/>
    <p:sldId id="613" r:id="rId54"/>
    <p:sldId id="614" r:id="rId55"/>
    <p:sldId id="615" r:id="rId56"/>
    <p:sldId id="616" r:id="rId57"/>
    <p:sldId id="617" r:id="rId58"/>
    <p:sldId id="618" r:id="rId59"/>
    <p:sldId id="619" r:id="rId60"/>
    <p:sldId id="620" r:id="rId61"/>
    <p:sldId id="621" r:id="rId62"/>
    <p:sldId id="622" r:id="rId63"/>
    <p:sldId id="623" r:id="rId64"/>
    <p:sldId id="624" r:id="rId65"/>
    <p:sldId id="625" r:id="rId66"/>
    <p:sldId id="626" r:id="rId67"/>
    <p:sldId id="641" r:id="rId68"/>
    <p:sldId id="628" r:id="rId69"/>
    <p:sldId id="629" r:id="rId70"/>
    <p:sldId id="642"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guide id="3" orient="horz" pos="20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5"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00467F"/>
    <a:srgbClr val="AFBD22"/>
    <a:srgbClr val="AFDB21"/>
    <a:srgbClr val="DE6E00"/>
    <a:srgbClr val="7F7F7F"/>
    <a:srgbClr val="A0DBE6"/>
    <a:srgbClr val="58595B"/>
    <a:srgbClr val="684AA4"/>
    <a:srgbClr val="705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6" autoAdjust="0"/>
    <p:restoredTop sz="85455" autoAdjust="0"/>
  </p:normalViewPr>
  <p:slideViewPr>
    <p:cSldViewPr snapToGrid="0" snapToObjects="1">
      <p:cViewPr varScale="1">
        <p:scale>
          <a:sx n="94" d="100"/>
          <a:sy n="94" d="100"/>
        </p:scale>
        <p:origin x="768" y="90"/>
      </p:cViewPr>
      <p:guideLst>
        <p:guide orient="horz" pos="2183"/>
        <p:guide pos="2880"/>
        <p:guide orient="horz" pos="20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928"/>
    </p:cViewPr>
  </p:sorter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6/8/2017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389507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6/8/2017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10469373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ea typeface="ＭＳ Ｐゴシック" panose="020B0600070205080204" pitchFamily="34" charset="-128"/>
              </a:rPr>
              <a:t>Here is our agenda for the entire course. On this flip chart (Flip Chart 3 w/ agenda for Day One), you will note that I have placed our agenda for the day as well. Before we move on, let</a:t>
            </a:r>
            <a:r>
              <a:rPr lang="ja-JP" altLang="en-US" i="1" dirty="0">
                <a:ea typeface="+mn-ea"/>
              </a:rPr>
              <a:t>’</a:t>
            </a:r>
            <a:r>
              <a:rPr lang="en-US" altLang="en-US" i="1" dirty="0">
                <a:ea typeface="ＭＳ Ｐゴシック" panose="020B0600070205080204" pitchFamily="34" charset="-128"/>
              </a:rPr>
              <a:t>s take a look at your personal objectives and see where you believe we will address the categories in which we have grouped these objectives…..So, (blue) on the category of (poor behavior), where in the agenda do you believe we will cover that? OK, next team…….</a:t>
            </a:r>
            <a:endParaRPr lang="en-US" altLang="en-US" dirty="0">
              <a:ea typeface="ＭＳ Ｐゴシック" panose="020B0600070205080204" pitchFamily="34" charset="-128"/>
            </a:endParaRPr>
          </a:p>
          <a:p>
            <a:r>
              <a:rPr lang="en-US" altLang="en-US" i="1" dirty="0">
                <a:ea typeface="ＭＳ Ｐゴシック" panose="020B0600070205080204" pitchFamily="34" charset="-128"/>
              </a:rPr>
              <a:t> </a:t>
            </a:r>
            <a:endParaRPr lang="en-US" altLang="en-US" dirty="0">
              <a:ea typeface="ＭＳ Ｐゴシック" panose="020B0600070205080204" pitchFamily="34" charset="-128"/>
            </a:endParaRPr>
          </a:p>
          <a:p>
            <a:r>
              <a:rPr lang="en-US" altLang="en-US" b="1" i="1" u="sng" dirty="0">
                <a:ea typeface="ＭＳ Ｐゴシック" panose="020B0600070205080204" pitchFamily="34" charset="-128"/>
              </a:rPr>
              <a:t>Note: </a:t>
            </a:r>
            <a:r>
              <a:rPr lang="en-US" altLang="en-US" i="1" dirty="0">
                <a:ea typeface="ＭＳ Ｐゴシック" panose="020B0600070205080204" pitchFamily="34" charset="-128"/>
              </a:rPr>
              <a:t>Ensure participants are identifying where their personal objectives will be addressed in the class. If there is an area or areas that are not addressed, guide the group to whether or not to adjust the agenda to meet their needs.</a:t>
            </a:r>
            <a:endParaRPr lang="en-US" altLang="en-US" dirty="0">
              <a:ea typeface="ＭＳ Ｐゴシック" panose="020B0600070205080204" pitchFamily="34" charset="-128"/>
            </a:endParaRPr>
          </a:p>
          <a:p>
            <a:endParaRPr lang="en-GB"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726086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b="0" i="1" u="none" dirty="0">
                <a:solidFill>
                  <a:srgbClr val="FFFF00"/>
                </a:solidFill>
              </a:rPr>
              <a:t>NOTE: Change this to “Explicit” for the 4 E’s of a great Trainer--- be clear and explicit with examples, relevancy, etc….don’t let the participants leave with an ASSUMPTION of what is being discussed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altLang="en-US" i="1" dirty="0"/>
              <a:t>Alright, let’s dig into one of the techniques we at Leadership Strategies find so important…..Of all the techniques we will cover, you will likely find this to be one of the most beneficial, but it will also take some work…..Let me show you what I mean….</a:t>
            </a:r>
            <a:endParaRPr lang="en-US" altLang="en-US" dirty="0"/>
          </a:p>
          <a:p>
            <a:r>
              <a:rPr lang="en-US" altLang="en-US" i="1" dirty="0"/>
              <a:t> </a:t>
            </a:r>
            <a:endParaRPr lang="en-US" altLang="en-US" dirty="0"/>
          </a:p>
          <a:p>
            <a:r>
              <a:rPr lang="en-US" altLang="en-US" i="1" dirty="0"/>
              <a:t>How many of you ask questions when you are training? (Raise your hand.) Sure, just about everybody…..Have you ever asked a question and received what we refer to as the thing most facilitators simply hate –“deafening silence”? (Nod your head.)……Sure, almost all of us….Well, this “secret of the starting question” will reduce that likelihood to almost 0…….Let me show you……</a:t>
            </a:r>
            <a:endParaRPr lang="en-US" altLang="en-US" dirty="0"/>
          </a:p>
          <a:p>
            <a:r>
              <a:rPr lang="en-US" altLang="en-US" i="1" dirty="0"/>
              <a:t> </a:t>
            </a:r>
            <a:endParaRPr lang="en-US" altLang="en-US" dirty="0"/>
          </a:p>
          <a:p>
            <a:r>
              <a:rPr lang="en-US" altLang="en-US" i="1" dirty="0"/>
              <a:t>Let’s assume you are training a group of customer service people in your company…..You want to start a conversation by asking the participants what they think are the characteristics of a good customer facing person…….Let’s look at two questions and see which one we think would solicit better responses….</a:t>
            </a:r>
            <a:endParaRPr lang="en-US" altLang="en-US" dirty="0"/>
          </a:p>
          <a:p>
            <a:r>
              <a:rPr lang="en-US" altLang="en-US" i="1" dirty="0"/>
              <a:t> </a:t>
            </a:r>
            <a:endParaRPr lang="en-US" altLang="en-US" dirty="0"/>
          </a:p>
          <a:p>
            <a:r>
              <a:rPr lang="en-US" altLang="en-US" i="1" dirty="0"/>
              <a:t>(Name), would you read for us Question Type A?…….(Pause after the question is read.)…..OK, pretty good, isn’t it? And,  notice it is open-ended…….</a:t>
            </a:r>
            <a:endParaRPr lang="en-US" altLang="en-US" dirty="0"/>
          </a:p>
          <a:p>
            <a:r>
              <a:rPr lang="en-US" altLang="en-US" i="1" dirty="0"/>
              <a:t> </a:t>
            </a:r>
            <a:endParaRPr lang="en-US" altLang="en-US" dirty="0"/>
          </a:p>
          <a:p>
            <a:r>
              <a:rPr lang="en-US" altLang="en-US" i="1" dirty="0"/>
              <a:t>(Name), let’s try another approach. Please read Question Type B for us………Thank you…..</a:t>
            </a:r>
            <a:endParaRPr lang="en-US" altLang="en-US" dirty="0"/>
          </a:p>
          <a:p>
            <a:r>
              <a:rPr lang="en-US" altLang="en-US" i="1" dirty="0"/>
              <a:t> </a:t>
            </a:r>
            <a:endParaRPr lang="en-US" altLang="en-US" dirty="0"/>
          </a:p>
          <a:p>
            <a:r>
              <a:rPr lang="en-US" altLang="en-US" i="1" dirty="0"/>
              <a:t>OK, folks, which of you think Question Type A is a better starting question? (Raise your hand.)…..Wow, not very many of you……How about Question Type B? (Raise your hand.)......Gee, almost everyone….</a:t>
            </a:r>
            <a:endParaRPr lang="en-US" altLang="en-US" dirty="0"/>
          </a:p>
          <a:p>
            <a:r>
              <a:rPr lang="en-US" altLang="en-US" i="1" dirty="0"/>
              <a:t> </a:t>
            </a:r>
            <a:endParaRPr lang="en-US" altLang="en-US" dirty="0"/>
          </a:p>
          <a:p>
            <a:r>
              <a:rPr lang="en-US" altLang="en-US" i="1" dirty="0"/>
              <a:t>So, let’s make a list on the flip chart of what we like about each question type…..(Flip chart with T format of +’s of Type A and Type B)</a:t>
            </a:r>
            <a:endParaRPr lang="en-US" altLang="en-US" dirty="0"/>
          </a:p>
          <a:p>
            <a:r>
              <a:rPr lang="en-US" altLang="en-US" i="1" dirty="0"/>
              <a:t> </a:t>
            </a:r>
            <a:endParaRPr lang="en-US" altLang="en-US" dirty="0"/>
          </a:p>
          <a:p>
            <a:r>
              <a:rPr lang="en-US" altLang="en-US" i="1" dirty="0"/>
              <a:t>(Green) team, think about the Type A question…Think about the things that helped you with this question – the things that made this question good….Give me one or two……..Great, (blue) team, anything to add?</a:t>
            </a:r>
            <a:endParaRPr lang="en-US" altLang="en-US" dirty="0"/>
          </a:p>
          <a:p>
            <a:r>
              <a:rPr lang="en-US" altLang="en-US" i="1" dirty="0"/>
              <a:t> </a:t>
            </a:r>
            <a:endParaRPr lang="en-US" altLang="en-US" dirty="0"/>
          </a:p>
          <a:p>
            <a:r>
              <a:rPr lang="en-US" altLang="en-US" i="1" dirty="0"/>
              <a:t>Repeat this for the Type B question……</a:t>
            </a:r>
            <a:endParaRPr lang="en-US" altLang="en-US" dirty="0"/>
          </a:p>
          <a:p>
            <a:r>
              <a:rPr lang="en-US" altLang="en-US" i="1" dirty="0"/>
              <a:t> </a:t>
            </a:r>
            <a:endParaRPr lang="en-US" altLang="en-US" dirty="0"/>
          </a:p>
          <a:p>
            <a:r>
              <a:rPr lang="en-US" altLang="en-US" i="1" dirty="0"/>
              <a:t>NOTE: When this flip chart is completed, if the point about imagery or people “seeing” their answers with a Type B question has not been made, either lead the group to this or add it to the discussion…The KEY POINT to be made about the Type B question is this – when you have asked a good Type B question, participants see their answers………It helps them to respond by seeing those answers…..</a:t>
            </a:r>
            <a:endParaRPr lang="en-US" altLang="en-US" dirty="0"/>
          </a:p>
          <a:p>
            <a:r>
              <a:rPr lang="en-US" altLang="en-US" i="1" dirty="0"/>
              <a:t> </a:t>
            </a:r>
            <a:endParaRPr lang="en-US" altLang="en-US" dirty="0"/>
          </a:p>
          <a:p>
            <a:r>
              <a:rPr lang="en-US" altLang="en-US" i="1" dirty="0"/>
              <a:t>OK, as with all the other classes, we have shown these two starting questions. You, too, believe the Type B questions is better…..Now, we absolutely know this based on over 20 years of experience…..And, this Type B question is OK, but we can make it even better…….Let us show you the three steps that will  allow us to construct a Type B question to start or open up dialogue with a group of participants or, for that matter, a 1-on-1 situation as well…….Here we go….</a:t>
            </a: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3664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i="1" dirty="0"/>
              <a:t>The three steps to asking that Great Starting Question are as follows:</a:t>
            </a:r>
            <a:endParaRPr lang="en-US" dirty="0"/>
          </a:p>
          <a:p>
            <a:pPr>
              <a:defRPr/>
            </a:pPr>
            <a:r>
              <a:rPr lang="en-US" i="1" dirty="0"/>
              <a:t> </a:t>
            </a:r>
            <a:endParaRPr lang="en-US" dirty="0"/>
          </a:p>
          <a:p>
            <a:pPr marL="228600" indent="-228600">
              <a:buFont typeface="+mj-lt"/>
              <a:buAutoNum type="arabicPeriod"/>
              <a:defRPr/>
            </a:pPr>
            <a:r>
              <a:rPr lang="en-US" i="1" dirty="0"/>
              <a:t>Begin with an image-building phrase…..(Purple) team, read the four examples of an image-building phrase for me…..</a:t>
            </a:r>
            <a:endParaRPr lang="en-US" dirty="0"/>
          </a:p>
          <a:p>
            <a:pPr marL="228600" indent="-228600">
              <a:buFont typeface="+mj-lt"/>
              <a:buAutoNum type="arabicPeriod"/>
              <a:defRPr/>
            </a:pPr>
            <a:r>
              <a:rPr lang="en-US" i="1" dirty="0"/>
              <a:t>Extend (use hand motions to extend that phrase) the image to the answers…..(Green) team, how many phrases?....Good, as you get started with this technique, I strongly suggest you use the three phrases….</a:t>
            </a:r>
            <a:endParaRPr lang="en-US" dirty="0"/>
          </a:p>
          <a:p>
            <a:pPr marL="228600" indent="-228600">
              <a:buFont typeface="+mj-lt"/>
              <a:buAutoNum type="arabicPeriod"/>
              <a:defRPr/>
            </a:pPr>
            <a:r>
              <a:rPr lang="en-US" i="1" dirty="0"/>
              <a:t>Now, ask the direct question – that open-ended question that you want the participants to answer…..</a:t>
            </a:r>
            <a:endParaRPr lang="en-US" dirty="0"/>
          </a:p>
          <a:p>
            <a:pPr marL="228600" indent="-228600">
              <a:buFont typeface="+mj-lt"/>
              <a:buNone/>
              <a:defRPr/>
            </a:pPr>
            <a:endParaRPr lang="en-US" dirty="0"/>
          </a:p>
          <a:p>
            <a:pPr>
              <a:defRPr/>
            </a:pPr>
            <a:r>
              <a:rPr lang="en-US" i="1" dirty="0"/>
              <a:t>NOTE: A key “tip” to asking a Great Starting Questions is as follows:</a:t>
            </a:r>
            <a:endParaRPr lang="en-US" dirty="0"/>
          </a:p>
          <a:p>
            <a:pPr>
              <a:buFont typeface="Arial" pitchFamily="34" charset="0"/>
              <a:buChar char="•"/>
              <a:defRPr/>
            </a:pPr>
            <a:r>
              <a:rPr lang="en-US" i="1" dirty="0"/>
              <a:t>You ask the question 1,2,3…..BUT….you build the question 3,1 2….Let me explain……First, decide the question you want the answer to….Example from prior slide – what are the characteristics of effective customer contact people?....Ask yourself, what is the key word in that question?……</a:t>
            </a:r>
            <a:endParaRPr lang="en-US" dirty="0"/>
          </a:p>
          <a:p>
            <a:pPr>
              <a:buFont typeface="Arial" pitchFamily="34" charset="0"/>
              <a:buChar char="•"/>
              <a:defRPr/>
            </a:pPr>
            <a:r>
              <a:rPr lang="en-US" i="1" dirty="0"/>
              <a:t>Now, start with that image-building phrase.</a:t>
            </a:r>
            <a:endParaRPr lang="en-US" dirty="0"/>
          </a:p>
          <a:p>
            <a:pPr>
              <a:buFont typeface="Arial" pitchFamily="34" charset="0"/>
              <a:buChar char="•"/>
              <a:defRPr/>
            </a:pPr>
            <a:r>
              <a:rPr lang="en-US" i="1" dirty="0"/>
              <a:t>As you do the extension, identify synonyms for the key word identified above. (Keyword: characteristics; synonyms: things, skills, features, personalities, etc.). The toughest part of the Type B question is that extension. By doing Step 3 first, then identifying the keyword or phrase, we can then find synonyms for that word/phrase and develop great extensions.</a:t>
            </a: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03664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Alright, now that we have looked at the why, the what and the how of building a great starting question, let’s try building one…..Here is how we would like to do that……Follow the slide………………</a:t>
            </a:r>
            <a:endParaRPr lang="en-US" altLang="en-US" dirty="0"/>
          </a:p>
          <a:p>
            <a:r>
              <a:rPr lang="en-US" altLang="en-US" i="1" dirty="0"/>
              <a:t> </a:t>
            </a:r>
            <a:endParaRPr lang="en-US" altLang="en-US" dirty="0"/>
          </a:p>
          <a:p>
            <a:r>
              <a:rPr lang="en-US" altLang="en-US" i="1" dirty="0"/>
              <a:t>NOTES:</a:t>
            </a:r>
            <a:endParaRPr lang="en-US" altLang="en-US" dirty="0"/>
          </a:p>
          <a:p>
            <a:pPr>
              <a:buFontTx/>
              <a:buChar char="•"/>
            </a:pPr>
            <a:r>
              <a:rPr lang="en-US" altLang="en-US" i="1" dirty="0"/>
              <a:t>If you do this by teams, consider having team 1 read their Type B and team 2 “grading” it (1 point for each part).  Team 2 reads, and team 3 grades, etc…..Then, at the end of the team sharing, add your comments for making those questions better; provide tips for building great Type B questions.</a:t>
            </a:r>
            <a:endParaRPr lang="en-US" altLang="en-US" dirty="0"/>
          </a:p>
          <a:p>
            <a:pPr>
              <a:buFontTx/>
              <a:buChar char="•"/>
            </a:pPr>
            <a:r>
              <a:rPr lang="en-US" altLang="en-US" i="1" dirty="0"/>
              <a:t>If you do this individually, consider having each team select their “best” Type B question to share with the group, and you facilitate feedback on those questions – e.g. “What did we like, or what was good about that question?”……Then, “what would we suggest to make that Type B question even better?”</a:t>
            </a: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03664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2748297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b="1" dirty="0"/>
              <a:t>Sample Script</a:t>
            </a:r>
            <a:endParaRPr lang="en-US" altLang="en-US" dirty="0"/>
          </a:p>
          <a:p>
            <a:r>
              <a:rPr lang="en-US" altLang="en-US" i="1" dirty="0"/>
              <a:t>Great, we all now have a good technique for asking that question to start or open a dialogue……Now, we are facilitating a discussion like the one about characteristics of a great customer contact person……The participants are responding…..What will we do with those responses?......That’s right – we will guide that conversation….And, how will we do that? With statements or with questions…..(Facilitate that discussion.)……</a:t>
            </a:r>
            <a:endParaRPr lang="en-US" altLang="en-US" dirty="0"/>
          </a:p>
          <a:p>
            <a:r>
              <a:rPr lang="en-US" altLang="en-US" i="1" dirty="0"/>
              <a:t> </a:t>
            </a:r>
            <a:endParaRPr lang="en-US" altLang="en-US" dirty="0"/>
          </a:p>
          <a:p>
            <a:r>
              <a:rPr lang="en-US" altLang="en-US" i="1" dirty="0"/>
              <a:t>So, if we want to guide that conversation, we will want to have a nice variety of questions to do that…….Think about the last session you trained….Think about those questions you asked that generated a ton of responses……There was simply a bonfire of input from many participants…..Why would we want to have several question types to guide that conversation?......(Call on those with their hands up or ask for team responses.)……</a:t>
            </a:r>
            <a:endParaRPr lang="en-US" altLang="en-US" dirty="0"/>
          </a:p>
          <a:p>
            <a:r>
              <a:rPr lang="en-US" altLang="en-US" i="1" dirty="0"/>
              <a:t> </a:t>
            </a:r>
            <a:endParaRPr lang="en-US" altLang="en-US" dirty="0"/>
          </a:p>
          <a:p>
            <a:r>
              <a:rPr lang="en-US" altLang="en-US" i="1" dirty="0"/>
              <a:t>That’s great…..So, there are many reasons for a variety…..(You may add things like different responses for a more assertive person vs. the reluctant participant, those questions to help or guide, those to ensure common understanding, those to lead to new areas, etc.)</a:t>
            </a:r>
            <a:endParaRPr lang="en-US" altLang="en-US" dirty="0"/>
          </a:p>
          <a:p>
            <a:r>
              <a:rPr lang="en-US" altLang="en-US" i="1" dirty="0"/>
              <a:t> </a:t>
            </a:r>
            <a:endParaRPr lang="en-US" altLang="en-US" dirty="0"/>
          </a:p>
          <a:p>
            <a:r>
              <a:rPr lang="en-US" altLang="en-US" i="1" dirty="0"/>
              <a:t>Alright, let’s take a look at eight question types that we find will fill your tool kit with some great reacting or probing questions…..We are going to go through these eight question types by using an individual round-robin and a team round-robin…..I will explain as we get started……Here we go…</a:t>
            </a:r>
            <a:endParaRPr lang="en-US" altLang="en-US" dirty="0"/>
          </a:p>
          <a:p>
            <a:r>
              <a:rPr lang="en-US" altLang="en-US" dirty="0"/>
              <a:t> </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defRPr/>
            </a:pPr>
            <a:r>
              <a:rPr lang="en-US" b="1" u="sng" dirty="0"/>
              <a:t>Timing:</a:t>
            </a:r>
            <a:r>
              <a:rPr lang="en-US" b="1" dirty="0"/>
              <a:t>  </a:t>
            </a:r>
            <a:r>
              <a:rPr lang="en-US" dirty="0"/>
              <a:t>between 100 and 120 minutes depending upon the size of the class; a break in the middle of this module is recommended; a good place for this could be an assignment of </a:t>
            </a:r>
            <a:r>
              <a:rPr lang="en-US" dirty="0" err="1"/>
              <a:t>PeDeQs</a:t>
            </a:r>
            <a:r>
              <a:rPr lang="en-US" dirty="0"/>
              <a:t> by each team with a break included</a:t>
            </a:r>
            <a:endParaRPr lang="en-US" b="1" u="sng" dirty="0"/>
          </a:p>
          <a:p>
            <a:pPr>
              <a:defRPr/>
            </a:pPr>
            <a:endParaRPr lang="en-US" b="1" u="sng" dirty="0"/>
          </a:p>
          <a:p>
            <a:pPr>
              <a:defRPr/>
            </a:pPr>
            <a:r>
              <a:rPr lang="en-US" b="1" u="sng" dirty="0"/>
              <a:t>Flip Chart:</a:t>
            </a:r>
          </a:p>
          <a:p>
            <a:pPr>
              <a:defRPr/>
            </a:pPr>
            <a:r>
              <a:rPr lang="en-US" dirty="0"/>
              <a:t>Flip Chart 1:</a:t>
            </a:r>
          </a:p>
          <a:p>
            <a:pPr>
              <a:defRPr/>
            </a:pPr>
            <a:r>
              <a:rPr lang="en-US" dirty="0"/>
              <a:t>+’s of Type A            +’s of Type B</a:t>
            </a:r>
          </a:p>
          <a:p>
            <a:pPr>
              <a:defRPr/>
            </a:pPr>
            <a:r>
              <a:rPr lang="en-US" dirty="0"/>
              <a:t>Flip Chart 2: Great Starting Question</a:t>
            </a:r>
          </a:p>
          <a:p>
            <a:pPr marL="228600" indent="-228600">
              <a:buFont typeface="+mj-lt"/>
              <a:buAutoNum type="arabicPeriod"/>
              <a:defRPr/>
            </a:pPr>
            <a:r>
              <a:rPr lang="en-US" dirty="0"/>
              <a:t>Begin with an image-building phrase</a:t>
            </a:r>
          </a:p>
          <a:p>
            <a:pPr marL="228600" indent="-228600">
              <a:buFont typeface="+mj-lt"/>
              <a:buAutoNum type="arabicPeriod"/>
              <a:defRPr/>
            </a:pPr>
            <a:r>
              <a:rPr lang="en-US" dirty="0"/>
              <a:t>Extend…..the image (2-3 phrases)</a:t>
            </a:r>
          </a:p>
          <a:p>
            <a:pPr marL="228600" indent="-228600">
              <a:buFont typeface="+mj-lt"/>
              <a:buAutoNum type="arabicPeriod"/>
              <a:defRPr/>
            </a:pPr>
            <a:r>
              <a:rPr lang="en-US" dirty="0"/>
              <a:t>Ask the direct question</a:t>
            </a:r>
          </a:p>
          <a:p>
            <a:pPr>
              <a:buFont typeface="+mj-lt"/>
              <a:buNone/>
              <a:defRPr/>
            </a:pPr>
            <a:r>
              <a:rPr lang="en-US" dirty="0"/>
              <a:t>Key Tips:</a:t>
            </a:r>
          </a:p>
          <a:p>
            <a:pPr marL="171450" indent="-171450">
              <a:buFont typeface="Arial" pitchFamily="34" charset="0"/>
              <a:buChar char="•"/>
              <a:defRPr/>
            </a:pPr>
            <a:r>
              <a:rPr lang="en-US" dirty="0"/>
              <a:t>Ask it: 1, 2, 3 – Build it: 3, 2, 1</a:t>
            </a:r>
          </a:p>
          <a:p>
            <a:pPr marL="171450" indent="-171450">
              <a:buFont typeface="Arial" pitchFamily="34" charset="0"/>
              <a:buChar char="•"/>
              <a:defRPr/>
            </a:pPr>
            <a:r>
              <a:rPr lang="en-US" u="sng" dirty="0"/>
              <a:t>Synonyms </a:t>
            </a:r>
          </a:p>
          <a:p>
            <a:pPr>
              <a:defRPr/>
            </a:pPr>
            <a:r>
              <a:rPr lang="en-US" dirty="0"/>
              <a:t>Flip Chart 3: Reacting Questions</a:t>
            </a:r>
          </a:p>
          <a:p>
            <a:pPr>
              <a:buFont typeface="Arial" pitchFamily="34" charset="0"/>
              <a:buNone/>
              <a:defRPr/>
            </a:pPr>
            <a:r>
              <a:rPr lang="en-US" dirty="0"/>
              <a:t>Direct		Leading</a:t>
            </a:r>
          </a:p>
          <a:p>
            <a:pPr>
              <a:buFont typeface="Arial" pitchFamily="34" charset="0"/>
              <a:buNone/>
              <a:defRPr/>
            </a:pPr>
            <a:r>
              <a:rPr lang="en-US" dirty="0"/>
              <a:t>Indirect		Prompt</a:t>
            </a:r>
          </a:p>
          <a:p>
            <a:pPr>
              <a:buFont typeface="Arial" pitchFamily="34" charset="0"/>
              <a:buNone/>
              <a:defRPr/>
            </a:pPr>
            <a:r>
              <a:rPr lang="en-US" dirty="0"/>
              <a:t>Redirect		Tag</a:t>
            </a:r>
          </a:p>
          <a:p>
            <a:pPr>
              <a:buFont typeface="Arial" pitchFamily="34" charset="0"/>
              <a:buNone/>
              <a:defRPr/>
            </a:pPr>
            <a:r>
              <a:rPr lang="en-US" dirty="0"/>
              <a:t>Playback		Float</a:t>
            </a:r>
          </a:p>
          <a:p>
            <a:pPr>
              <a:buFont typeface="Arial" pitchFamily="34" charset="0"/>
              <a:buNone/>
              <a:defRPr/>
            </a:pPr>
            <a:endParaRPr lang="en-US" dirty="0"/>
          </a:p>
          <a:p>
            <a:pPr>
              <a:defRPr/>
            </a:pPr>
            <a:r>
              <a:rPr lang="en-US" dirty="0"/>
              <a:t>Flip Chart 4: Focus: 1 Flip Chart per Team:</a:t>
            </a:r>
          </a:p>
          <a:p>
            <a:pPr marL="171450" indent="-171450">
              <a:buFont typeface="Arial" pitchFamily="34" charset="0"/>
              <a:buChar char="•"/>
              <a:defRPr/>
            </a:pPr>
            <a:r>
              <a:rPr lang="en-US" dirty="0"/>
              <a:t>Signs a Group is Focused</a:t>
            </a:r>
          </a:p>
          <a:p>
            <a:pPr marL="171450" indent="-171450">
              <a:buFont typeface="Arial" pitchFamily="34" charset="0"/>
              <a:buChar char="•"/>
              <a:defRPr/>
            </a:pPr>
            <a:r>
              <a:rPr lang="en-US" dirty="0"/>
              <a:t>Signs a Group has Lost Focus</a:t>
            </a:r>
          </a:p>
          <a:p>
            <a:pPr marL="171450" indent="-171450">
              <a:buFont typeface="Arial" pitchFamily="34" charset="0"/>
              <a:buChar char="•"/>
              <a:defRPr/>
            </a:pPr>
            <a:r>
              <a:rPr lang="en-US" dirty="0"/>
              <a:t>Things a Facilitator Does to Keep a Group Focused</a:t>
            </a:r>
          </a:p>
          <a:p>
            <a:pPr marL="171450" indent="-171450">
              <a:buFont typeface="Arial" pitchFamily="34" charset="0"/>
              <a:buChar char="•"/>
              <a:defRPr/>
            </a:pPr>
            <a:r>
              <a:rPr lang="en-US" dirty="0"/>
              <a:t>Things a Facilitator Does to Allow a Group to Lose Focus</a:t>
            </a:r>
          </a:p>
          <a:p>
            <a:pPr>
              <a:buFont typeface="Arial" pitchFamily="34" charset="0"/>
              <a:buNone/>
              <a:defRPr/>
            </a:pPr>
            <a:endParaRPr lang="en-US" dirty="0"/>
          </a:p>
          <a:p>
            <a:pPr>
              <a:defRPr/>
            </a:pPr>
            <a:r>
              <a:rPr lang="en-US" dirty="0"/>
              <a:t>Flip Chart 5: Checkpoint</a:t>
            </a:r>
          </a:p>
          <a:p>
            <a:pPr>
              <a:defRPr/>
            </a:pPr>
            <a:r>
              <a:rPr lang="en-US" dirty="0"/>
              <a:t>Review</a:t>
            </a:r>
          </a:p>
          <a:p>
            <a:pPr>
              <a:defRPr/>
            </a:pPr>
            <a:r>
              <a:rPr lang="en-US" dirty="0"/>
              <a:t>Preview</a:t>
            </a:r>
          </a:p>
          <a:p>
            <a:pPr>
              <a:defRPr/>
            </a:pPr>
            <a:r>
              <a:rPr lang="en-US" dirty="0"/>
              <a:t>Big View</a:t>
            </a:r>
          </a:p>
          <a:p>
            <a:pPr>
              <a:defRPr/>
            </a:pPr>
            <a:endParaRPr lang="en-US" dirty="0"/>
          </a:p>
          <a:p>
            <a:pPr>
              <a:defRPr/>
            </a:pPr>
            <a:r>
              <a:rPr lang="en-US" dirty="0"/>
              <a:t>Flip Chart 6: Giving Directions</a:t>
            </a:r>
          </a:p>
          <a:p>
            <a:pPr marL="171450" indent="-171450">
              <a:buFont typeface="Arial" pitchFamily="34" charset="0"/>
              <a:buChar char="•"/>
              <a:defRPr/>
            </a:pPr>
            <a:r>
              <a:rPr lang="en-US" b="1" u="sng" dirty="0"/>
              <a:t>P</a:t>
            </a:r>
            <a:r>
              <a:rPr lang="en-US" dirty="0"/>
              <a:t>urpose</a:t>
            </a:r>
          </a:p>
          <a:p>
            <a:pPr marL="171450" indent="-171450">
              <a:buFont typeface="Arial" pitchFamily="34" charset="0"/>
              <a:buChar char="•"/>
              <a:defRPr/>
            </a:pPr>
            <a:r>
              <a:rPr lang="en-US" b="1" u="sng" dirty="0"/>
              <a:t>E</a:t>
            </a:r>
            <a:r>
              <a:rPr lang="en-US" dirty="0"/>
              <a:t>xamples</a:t>
            </a:r>
          </a:p>
          <a:p>
            <a:pPr marL="171450" indent="-171450">
              <a:buFont typeface="Arial" pitchFamily="34" charset="0"/>
              <a:buChar char="•"/>
              <a:defRPr/>
            </a:pPr>
            <a:r>
              <a:rPr lang="en-US" b="1" u="sng" dirty="0"/>
              <a:t>D</a:t>
            </a:r>
            <a:r>
              <a:rPr lang="en-US" dirty="0"/>
              <a:t>irections</a:t>
            </a:r>
          </a:p>
          <a:p>
            <a:pPr marL="171450" indent="-171450">
              <a:buFont typeface="Arial" pitchFamily="34" charset="0"/>
              <a:buChar char="•"/>
              <a:defRPr/>
            </a:pPr>
            <a:r>
              <a:rPr lang="en-US" b="1" u="sng" dirty="0"/>
              <a:t>E</a:t>
            </a:r>
            <a:r>
              <a:rPr lang="en-US" dirty="0"/>
              <a:t>xceptions</a:t>
            </a:r>
          </a:p>
          <a:p>
            <a:pPr marL="171450" indent="-171450">
              <a:buFont typeface="Arial" pitchFamily="34" charset="0"/>
              <a:buChar char="•"/>
              <a:defRPr/>
            </a:pPr>
            <a:r>
              <a:rPr lang="en-US" b="1" u="sng" dirty="0"/>
              <a:t>Q</a:t>
            </a:r>
            <a:r>
              <a:rPr lang="en-US" dirty="0"/>
              <a:t>uestions</a:t>
            </a:r>
          </a:p>
          <a:p>
            <a:pPr marL="171450" indent="-171450">
              <a:buFont typeface="Arial" pitchFamily="34" charset="0"/>
              <a:buChar char="•"/>
              <a:defRPr/>
            </a:pPr>
            <a:r>
              <a:rPr lang="en-US" b="1" u="sng" dirty="0"/>
              <a:t>S</a:t>
            </a:r>
            <a:r>
              <a:rPr lang="en-US" dirty="0"/>
              <a:t>tarting question</a:t>
            </a:r>
          </a:p>
          <a:p>
            <a:pPr marL="171450" indent="-171450">
              <a:buFont typeface="Arial" pitchFamily="34" charset="0"/>
              <a:buChar char="•"/>
              <a:defRPr/>
            </a:pPr>
            <a:endParaRPr lang="en-US" dirty="0"/>
          </a:p>
          <a:p>
            <a:pPr>
              <a:buFont typeface="Arial" pitchFamily="34" charset="0"/>
              <a:buNone/>
              <a:defRPr/>
            </a:pPr>
            <a:r>
              <a:rPr lang="en-US" dirty="0"/>
              <a:t>Flip Chart 7: Problems with the Current Performance Review Process</a:t>
            </a:r>
          </a:p>
          <a:p>
            <a:pPr>
              <a:buFont typeface="Arial" pitchFamily="34" charset="0"/>
              <a:buNone/>
              <a:defRPr/>
            </a:pPr>
            <a:r>
              <a:rPr lang="en-US" dirty="0"/>
              <a:t>Problems                     Symptoms                      Root Cause</a:t>
            </a:r>
          </a:p>
          <a:p>
            <a:pPr>
              <a:buFont typeface="Arial" pitchFamily="34" charset="0"/>
              <a:buNone/>
              <a:defRPr/>
            </a:pPr>
            <a:endParaRPr lang="en-US" dirty="0"/>
          </a:p>
          <a:p>
            <a:pPr>
              <a:buFont typeface="Arial" pitchFamily="34" charset="0"/>
              <a:buNone/>
              <a:defRPr/>
            </a:pPr>
            <a:r>
              <a:rPr lang="en-US" dirty="0"/>
              <a:t>Flip Chart 8: 3 </a:t>
            </a:r>
            <a:r>
              <a:rPr lang="en-US" dirty="0" err="1"/>
              <a:t>Es</a:t>
            </a:r>
            <a:r>
              <a:rPr lang="en-US" dirty="0"/>
              <a:t> of Energy</a:t>
            </a:r>
          </a:p>
          <a:p>
            <a:pPr>
              <a:buFont typeface="Arial" pitchFamily="34" charset="0"/>
              <a:buNone/>
              <a:defRPr/>
            </a:pPr>
            <a:r>
              <a:rPr lang="en-US" dirty="0"/>
              <a:t>Engage the participants</a:t>
            </a:r>
          </a:p>
          <a:p>
            <a:pPr>
              <a:buFont typeface="Arial" pitchFamily="34" charset="0"/>
              <a:buNone/>
              <a:defRPr/>
            </a:pPr>
            <a:r>
              <a:rPr lang="en-US" dirty="0"/>
              <a:t>Energizes the participants….if he/she is excited, maybe I should be, too</a:t>
            </a:r>
          </a:p>
          <a:p>
            <a:pPr>
              <a:buFont typeface="Arial" pitchFamily="34" charset="0"/>
              <a:buNone/>
              <a:defRPr/>
            </a:pPr>
            <a:r>
              <a:rPr lang="en-US" dirty="0"/>
              <a:t>Elevates the facilitator (in the eyes of the participants)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3900259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(Name), can you read the slide for the Direct Probe?……That’s good…..A participant responds with something you think is incorrect or you want to go deeper with that response….It would sound like, “Richard, that was interesting….Why is that important?......Let’s move on……</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Now, instead of that more assertive participant, Reluctant Ralph has just engaged for the first time in the session…..You think he may be wrong or you want to go deeper or clarify the response….Can you imagine with this reluctant participant if you tried something like….“Hey, Ralph, WHY is that important?”…So, (name), let’s look at the next question type. Would you read the slide please?…….That’s good… “So, Ralph, is the reason that is important because all customer contact people need to have a degree in psychology?”…..Ralph might say, “Yes, I think that would be preferable”…..Or, he might say, “No, what I meant was that would be a nice tool…….” etc……</a:t>
            </a:r>
            <a:endParaRPr lang="en-US" altLang="en-US" dirty="0"/>
          </a:p>
          <a:p>
            <a:r>
              <a:rPr lang="en-US" altLang="en-US" i="1" dirty="0"/>
              <a:t> </a:t>
            </a:r>
            <a:endParaRPr lang="en-US" altLang="en-US" dirty="0"/>
          </a:p>
          <a:p>
            <a:r>
              <a:rPr lang="en-US" altLang="en-US" i="1" dirty="0"/>
              <a:t>So, let’s go back to the (red) team. What is the Direct Probe?.....[Let them give a choral response…..You will likely need to go back the first time or two before the group gets into it….The key here is by doing this, the time you have introduced all eight question types, many of the participants will remember at least a handful of them.]</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Let’s try this one…..How many of you have ever had one of my favorite participants in your class, Wandering Willie? (Raise your hand.) Yes, we are in the middle of making a list of customer contact people characteristics, and Willie wants to talk about the steps in responding to a customer complaint…….Yes, and how many of you have seen a facilitator take the entire class down that bunny trail? Yes, me too……Here is a great question type to avoid that….(Name), read this slide for us……</a:t>
            </a:r>
            <a:endParaRPr lang="en-US" altLang="en-US" dirty="0"/>
          </a:p>
          <a:p>
            <a:r>
              <a:rPr lang="en-US" altLang="en-US" i="1" dirty="0"/>
              <a:t> </a:t>
            </a:r>
            <a:endParaRPr lang="en-US" altLang="en-US" dirty="0"/>
          </a:p>
          <a:p>
            <a:r>
              <a:rPr lang="en-US" altLang="en-US" i="1" dirty="0"/>
              <a:t>Great, so our friend, Willie, tries to take us down that “bunny trail,” and what we do is say, “Willie, great point…Since that is not relevant to the characteristics of a great customer contact person, can we put that on the Coming Attractions list and cover that later?”……A great way to keep the conversation on topic and serve as a facilitator of the training……Now, let’s do a quick review…..</a:t>
            </a:r>
            <a:endParaRPr lang="en-US" altLang="en-US" dirty="0"/>
          </a:p>
          <a:p>
            <a:r>
              <a:rPr lang="en-US" altLang="en-US" i="1" dirty="0"/>
              <a:t> </a:t>
            </a:r>
            <a:endParaRPr lang="en-US" altLang="en-US" dirty="0"/>
          </a:p>
          <a:p>
            <a:r>
              <a:rPr lang="en-US" altLang="en-US" i="1" dirty="0"/>
              <a:t>(Green) team, what is the Direct Probe? …….(choral response)…….That’s it….</a:t>
            </a:r>
            <a:endParaRPr lang="en-US" altLang="en-US" dirty="0"/>
          </a:p>
          <a:p>
            <a:r>
              <a:rPr lang="en-US" altLang="en-US" i="1" dirty="0"/>
              <a:t>(Blue) team, the Indirect Probe?……(choral response)…..That’s it…..And…</a:t>
            </a:r>
            <a:endParaRPr lang="en-US" altLang="en-US" dirty="0"/>
          </a:p>
          <a:p>
            <a:r>
              <a:rPr lang="en-US" altLang="en-US" i="1" dirty="0"/>
              <a:t>(Purple, the Redirection?………</a:t>
            </a:r>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Here is a great technique for us, as facilitators, to ensure what was said by one person is understood by the group…..(Name), read this slide for us, please…….Great, the Playback is a way to ensure we are “connecting the dots” for our group……Let’s do another round of review….</a:t>
            </a:r>
            <a:endParaRPr lang="en-US" altLang="en-US" dirty="0"/>
          </a:p>
          <a:p>
            <a:r>
              <a:rPr lang="en-US" altLang="en-US" i="1" dirty="0"/>
              <a:t> </a:t>
            </a:r>
            <a:endParaRPr lang="en-US" altLang="en-US" dirty="0"/>
          </a:p>
          <a:p>
            <a:r>
              <a:rPr lang="en-US" altLang="en-US" i="1" dirty="0"/>
              <a:t>(Blue) team, the Direct Probe?……</a:t>
            </a:r>
            <a:endParaRPr lang="en-US" altLang="en-US" dirty="0"/>
          </a:p>
          <a:p>
            <a:r>
              <a:rPr lang="en-US" altLang="en-US" i="1" dirty="0"/>
              <a:t>(Purple) team, the Indirect Probe?……</a:t>
            </a:r>
            <a:endParaRPr lang="en-US" altLang="en-US" dirty="0"/>
          </a:p>
          <a:p>
            <a:r>
              <a:rPr lang="en-US" altLang="en-US" i="1" dirty="0"/>
              <a:t>(Red) team, the Redirection?……</a:t>
            </a:r>
            <a:endParaRPr lang="en-US" altLang="en-US" dirty="0"/>
          </a:p>
          <a:p>
            <a:r>
              <a:rPr lang="en-US" altLang="en-US" i="1" dirty="0"/>
              <a:t>(Green) team, the Playback? ….</a:t>
            </a:r>
            <a:endParaRPr lang="en-US" altLang="en-US" dirty="0"/>
          </a:p>
          <a:p>
            <a:r>
              <a:rPr lang="en-US" altLang="en-US" i="1" dirty="0"/>
              <a:t> </a:t>
            </a:r>
            <a:endParaRPr lang="en-US" altLang="en-US" dirty="0"/>
          </a:p>
          <a:p>
            <a:r>
              <a:rPr lang="en-US" altLang="en-US" i="1" dirty="0"/>
              <a:t>[NOTE: Ensure you start at a different team each time, so there is variety and, hence, retention.]</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Often times, when we are facilitating the learning process, it is better to “lead the group or participant(s)” rather than simply tell them……When we tell them, often it can be like “water running off a duck’s back” rather than stimulating their minds or curiosity……When they say it is theirs, they are confirming or learning….When we say it, it is ours…..So, let’s look at the Leading Question….(Name), take us through this slide…….</a:t>
            </a:r>
            <a:endParaRPr lang="en-US" altLang="en-US" dirty="0"/>
          </a:p>
          <a:p>
            <a:r>
              <a:rPr lang="en-US" altLang="en-US" i="1" dirty="0"/>
              <a:t> </a:t>
            </a:r>
            <a:endParaRPr lang="en-US" altLang="en-US" dirty="0"/>
          </a:p>
          <a:p>
            <a:r>
              <a:rPr lang="en-US" altLang="en-US" i="1" dirty="0"/>
              <a:t>Alright, time for another round of review…..</a:t>
            </a:r>
            <a:endParaRPr lang="en-US" altLang="en-US" dirty="0"/>
          </a:p>
          <a:p>
            <a:r>
              <a:rPr lang="en-US" altLang="en-US" i="1" dirty="0"/>
              <a:t> </a:t>
            </a:r>
            <a:endParaRPr lang="en-US" altLang="en-US" dirty="0"/>
          </a:p>
          <a:p>
            <a:r>
              <a:rPr lang="en-US" altLang="en-US" i="1" dirty="0"/>
              <a:t>(Blue) team, the Direct Probe?……</a:t>
            </a:r>
            <a:endParaRPr lang="en-US" altLang="en-US" dirty="0"/>
          </a:p>
          <a:p>
            <a:r>
              <a:rPr lang="en-US" altLang="en-US" i="1" dirty="0"/>
              <a:t>(Purple) team, the Indirect Probe?……</a:t>
            </a:r>
            <a:endParaRPr lang="en-US" altLang="en-US" dirty="0"/>
          </a:p>
          <a:p>
            <a:r>
              <a:rPr lang="en-US" altLang="en-US" i="1" dirty="0"/>
              <a:t>(Red) team, the Redirection?……</a:t>
            </a:r>
            <a:endParaRPr lang="en-US" altLang="en-US" dirty="0"/>
          </a:p>
          <a:p>
            <a:r>
              <a:rPr lang="en-US" altLang="en-US" i="1" dirty="0"/>
              <a:t>(Green) team, the Playback? ….</a:t>
            </a:r>
            <a:endParaRPr lang="en-US" altLang="en-US" dirty="0"/>
          </a:p>
          <a:p>
            <a:r>
              <a:rPr lang="en-US" altLang="en-US" i="1" dirty="0"/>
              <a:t>(Orange) team, the Leading question?……</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We find this next question type is one of the “Go </a:t>
            </a:r>
            <a:r>
              <a:rPr lang="en-US" altLang="en-US" i="1" dirty="0" err="1"/>
              <a:t>Tos</a:t>
            </a:r>
            <a:r>
              <a:rPr lang="en-US" altLang="en-US" i="1" dirty="0"/>
              <a:t>” for many facilitators – the Prompt……(Name), can you read this one for us?……</a:t>
            </a:r>
            <a:endParaRPr lang="en-US" altLang="en-US" dirty="0"/>
          </a:p>
          <a:p>
            <a:r>
              <a:rPr lang="en-US" altLang="en-US" i="1" dirty="0"/>
              <a:t> </a:t>
            </a:r>
            <a:endParaRPr lang="en-US" altLang="en-US" dirty="0"/>
          </a:p>
          <a:p>
            <a:r>
              <a:rPr lang="en-US" altLang="en-US" i="1" dirty="0"/>
              <a:t>Now, another round of choral responses…….</a:t>
            </a:r>
            <a:endParaRPr lang="en-US" altLang="en-US" dirty="0"/>
          </a:p>
          <a:p>
            <a:r>
              <a:rPr lang="en-US" altLang="en-US" i="1" dirty="0"/>
              <a:t> </a:t>
            </a:r>
            <a:endParaRPr lang="en-US" altLang="en-US" dirty="0"/>
          </a:p>
          <a:p>
            <a:r>
              <a:rPr lang="en-US" altLang="en-US" i="1" dirty="0"/>
              <a:t>(Red) team, the Direct Probe?……</a:t>
            </a:r>
            <a:endParaRPr lang="en-US" altLang="en-US" dirty="0"/>
          </a:p>
          <a:p>
            <a:r>
              <a:rPr lang="en-US" altLang="en-US" i="1" dirty="0"/>
              <a:t>(Green) team, the Indirect Probe?……</a:t>
            </a:r>
            <a:endParaRPr lang="en-US" altLang="en-US" dirty="0"/>
          </a:p>
          <a:p>
            <a:r>
              <a:rPr lang="en-US" altLang="en-US" i="1" dirty="0"/>
              <a:t>(Blue) team the Redirection?……</a:t>
            </a:r>
            <a:endParaRPr lang="en-US" altLang="en-US" dirty="0"/>
          </a:p>
          <a:p>
            <a:r>
              <a:rPr lang="en-US" altLang="en-US" i="1" dirty="0"/>
              <a:t>(Purple) team, the Playback? ….</a:t>
            </a:r>
            <a:endParaRPr lang="en-US" altLang="en-US" dirty="0"/>
          </a:p>
          <a:p>
            <a:r>
              <a:rPr lang="en-US" altLang="en-US" i="1" dirty="0"/>
              <a:t>(Red) team, the Leading question?……</a:t>
            </a:r>
            <a:endParaRPr lang="en-US" altLang="en-US" dirty="0"/>
          </a:p>
          <a:p>
            <a:r>
              <a:rPr lang="en-US" altLang="en-US" i="1" dirty="0"/>
              <a:t>(Green) team, the Prompt?…..</a:t>
            </a:r>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Here is another question type that can do several things for us as facilitators…..(Name), tell us about the Tag Question……Thanks….This is another good one to acknowledge, buy some time or adjust the pace of the session……..You know what we are about to do, so let’s get started……</a:t>
            </a:r>
            <a:endParaRPr lang="en-US" altLang="en-US" dirty="0"/>
          </a:p>
          <a:p>
            <a:r>
              <a:rPr lang="en-US" altLang="en-US" i="1" dirty="0"/>
              <a:t> </a:t>
            </a:r>
            <a:endParaRPr lang="en-US" altLang="en-US" dirty="0"/>
          </a:p>
          <a:p>
            <a:r>
              <a:rPr lang="en-US" altLang="en-US" i="1" dirty="0"/>
              <a:t>(Green) team, the Direct Probe?……</a:t>
            </a:r>
            <a:endParaRPr lang="en-US" altLang="en-US" dirty="0"/>
          </a:p>
          <a:p>
            <a:r>
              <a:rPr lang="en-US" altLang="en-US" i="1" dirty="0"/>
              <a:t>(Blue) team, the Indirect Probe?……</a:t>
            </a:r>
            <a:endParaRPr lang="en-US" altLang="en-US" dirty="0"/>
          </a:p>
          <a:p>
            <a:r>
              <a:rPr lang="en-US" altLang="en-US" i="1" dirty="0"/>
              <a:t>(Purple) team, the Redirection?……</a:t>
            </a:r>
            <a:endParaRPr lang="en-US" altLang="en-US" dirty="0"/>
          </a:p>
          <a:p>
            <a:r>
              <a:rPr lang="en-US" altLang="en-US" i="1" dirty="0"/>
              <a:t>(Red) team, the Playback? ….</a:t>
            </a:r>
            <a:endParaRPr lang="en-US" altLang="en-US" dirty="0"/>
          </a:p>
          <a:p>
            <a:r>
              <a:rPr lang="en-US" altLang="en-US" i="1" dirty="0"/>
              <a:t>(Green) team, the Leading question?……</a:t>
            </a:r>
            <a:endParaRPr lang="en-US" altLang="en-US" dirty="0"/>
          </a:p>
          <a:p>
            <a:r>
              <a:rPr lang="en-US" altLang="en-US" i="1" dirty="0"/>
              <a:t>(Blue) team, the Prompt question?…….</a:t>
            </a:r>
            <a:endParaRPr lang="en-US" altLang="en-US" dirty="0"/>
          </a:p>
          <a:p>
            <a:r>
              <a:rPr lang="en-US" altLang="en-US" i="1" dirty="0"/>
              <a:t>(Purple) team, the Tag question?……..</a:t>
            </a:r>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Finally, our last question type….We have tried to gently get the group to an area heretofore that has not been covered with the Leading Question, and they did not get to an area we would like to address….We try the Float an Idea…..(Name), take this one for us…….</a:t>
            </a:r>
            <a:endParaRPr lang="en-US" altLang="en-US" dirty="0"/>
          </a:p>
          <a:p>
            <a:r>
              <a:rPr lang="en-US" altLang="en-US" i="1" dirty="0"/>
              <a:t> </a:t>
            </a:r>
            <a:endParaRPr lang="en-US" altLang="en-US" dirty="0"/>
          </a:p>
          <a:p>
            <a:r>
              <a:rPr lang="en-US" altLang="en-US" i="1" dirty="0"/>
              <a:t>For our last round of choral responses….please, with vigor, let me hear these……</a:t>
            </a:r>
            <a:endParaRPr lang="en-US" altLang="en-US" dirty="0"/>
          </a:p>
          <a:p>
            <a:r>
              <a:rPr lang="en-US" altLang="en-US" i="1" dirty="0"/>
              <a:t> </a:t>
            </a:r>
            <a:endParaRPr lang="en-US" altLang="en-US" dirty="0"/>
          </a:p>
          <a:p>
            <a:r>
              <a:rPr lang="en-US" altLang="en-US" i="1" dirty="0"/>
              <a:t>(Blue) team, the Direct Probe?……</a:t>
            </a:r>
            <a:endParaRPr lang="en-US" altLang="en-US" dirty="0"/>
          </a:p>
          <a:p>
            <a:r>
              <a:rPr lang="en-US" altLang="en-US" i="1" dirty="0"/>
              <a:t>(Purple) team, the Indirect Probe?……</a:t>
            </a:r>
            <a:endParaRPr lang="en-US" altLang="en-US" dirty="0"/>
          </a:p>
          <a:p>
            <a:r>
              <a:rPr lang="en-US" altLang="en-US" i="1" dirty="0"/>
              <a:t>(Red) team, the Redirection?……</a:t>
            </a:r>
            <a:endParaRPr lang="en-US" altLang="en-US" dirty="0"/>
          </a:p>
          <a:p>
            <a:r>
              <a:rPr lang="en-US" altLang="en-US" i="1" dirty="0"/>
              <a:t>(Green) team, the Playback?….</a:t>
            </a:r>
            <a:endParaRPr lang="en-US" altLang="en-US" dirty="0"/>
          </a:p>
          <a:p>
            <a:r>
              <a:rPr lang="en-US" altLang="en-US" i="1" dirty="0"/>
              <a:t>(Blue) team, the Leading question?……</a:t>
            </a:r>
            <a:endParaRPr lang="en-US" altLang="en-US" dirty="0"/>
          </a:p>
          <a:p>
            <a:r>
              <a:rPr lang="en-US" altLang="en-US" i="1" dirty="0"/>
              <a:t>(Purple) team, the Prompt question?…….</a:t>
            </a:r>
            <a:endParaRPr lang="en-US" altLang="en-US" dirty="0"/>
          </a:p>
          <a:p>
            <a:r>
              <a:rPr lang="en-US" altLang="en-US" i="1" dirty="0"/>
              <a:t>(Red) team, the Tag question?……..</a:t>
            </a:r>
            <a:endParaRPr lang="en-US" altLang="en-US" dirty="0"/>
          </a:p>
          <a:p>
            <a:r>
              <a:rPr lang="en-US" altLang="en-US" i="1" dirty="0"/>
              <a:t>Oh, let’s be different here…..Everyone, the  Float an Idea?……..</a:t>
            </a:r>
            <a:endParaRPr lang="en-US" altLang="en-US" dirty="0"/>
          </a:p>
          <a:p>
            <a:r>
              <a:rPr lang="en-US" altLang="en-US" i="1" dirty="0"/>
              <a:t> </a:t>
            </a:r>
            <a:endParaRPr lang="en-US" altLang="en-US" dirty="0"/>
          </a:p>
          <a:p>
            <a:r>
              <a:rPr lang="en-US" altLang="en-US" i="1" dirty="0"/>
              <a:t>Give yourselves a hand!!!!!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Mini checkpoint: We have just completed the various question types from the Great Starting Question to the Eight Reacting Questions……Next, let’s talk about a great technique to move from one agenda item to another….And, the reason this is important is because as the facilitators of learning, we must “carry the group through the process or agenda.”…………</a:t>
            </a:r>
            <a:endParaRPr lang="en-US" altLang="en-US" dirty="0"/>
          </a:p>
          <a:p>
            <a:r>
              <a:rPr lang="en-US" altLang="en-US" i="1" dirty="0"/>
              <a:t> </a:t>
            </a:r>
            <a:endParaRPr lang="en-US" altLang="en-US" dirty="0"/>
          </a:p>
          <a:p>
            <a:r>
              <a:rPr lang="en-US" altLang="en-US" i="1" dirty="0"/>
              <a:t>Let’s start this by first selecting a new team lead….Will the person who is seated closest to the back door on each team please serve as the team lead for this engagement?….We are going to ask each team to move to the flip chart in front of your team and stand by that flip chart……Now, think about the last few training sessions you have led or attended….Think about the focus you were seeing in that session whether it was a group that was laser focused or a group that was all over the map….Please prepare a list of items for the title of your flip chart……I will give you two minutes……</a:t>
            </a:r>
            <a:endParaRPr lang="en-US" altLang="en-US" dirty="0"/>
          </a:p>
          <a:p>
            <a:r>
              <a:rPr lang="en-US" altLang="en-US" i="1" dirty="0"/>
              <a:t> </a:t>
            </a:r>
            <a:endParaRPr lang="en-US" altLang="en-US" dirty="0"/>
          </a:p>
          <a:p>
            <a:r>
              <a:rPr lang="en-US" altLang="en-US" i="1" dirty="0"/>
              <a:t>[At the end of the two minutes, have each team lead report to the entire group.]</a:t>
            </a:r>
            <a:endParaRPr lang="en-US" altLang="en-US" dirty="0"/>
          </a:p>
          <a:p>
            <a:r>
              <a:rPr lang="en-US" altLang="en-US" i="1" dirty="0"/>
              <a:t> </a:t>
            </a:r>
            <a:endParaRPr lang="en-US" altLang="en-US" dirty="0"/>
          </a:p>
          <a:p>
            <a:r>
              <a:rPr lang="en-US" altLang="en-US" i="1" dirty="0"/>
              <a:t>NOTE: Vary the number of flip charts based on number of participants/teams.</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397689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endParaRPr lang="en-US" sz="120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883082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So, now that we have discussed the tips/techniques you have shared regarding focus or the lack thereof, here is a great technique that we find helps keep a group focused…We call it a Checkpoint…..It is comprised of three parts….Let’s take a look….</a:t>
            </a:r>
            <a:endParaRPr lang="en-US" altLang="en-US" dirty="0"/>
          </a:p>
          <a:p>
            <a:r>
              <a:rPr lang="en-US" altLang="en-US" i="1" dirty="0"/>
              <a:t> </a:t>
            </a:r>
            <a:endParaRPr lang="en-US" altLang="en-US" dirty="0"/>
          </a:p>
          <a:p>
            <a:r>
              <a:rPr lang="en-US" altLang="en-US" i="1" dirty="0"/>
              <a:t>As we move from one agenda item to another we……</a:t>
            </a:r>
            <a:endParaRPr lang="en-US" altLang="en-US" dirty="0"/>
          </a:p>
          <a:p>
            <a:r>
              <a:rPr lang="en-US" altLang="en-US" i="1" dirty="0"/>
              <a:t> </a:t>
            </a:r>
            <a:endParaRPr lang="en-US" altLang="en-US" dirty="0"/>
          </a:p>
          <a:p>
            <a:r>
              <a:rPr lang="en-US" altLang="en-US" i="1" dirty="0"/>
              <a:t>Review…..what has just been covered or all that has been covered</a:t>
            </a:r>
            <a:endParaRPr lang="en-US" altLang="en-US" dirty="0"/>
          </a:p>
          <a:p>
            <a:r>
              <a:rPr lang="en-US" altLang="en-US" i="1" dirty="0"/>
              <a:t> </a:t>
            </a:r>
            <a:endParaRPr lang="en-US" altLang="en-US" dirty="0"/>
          </a:p>
          <a:p>
            <a:r>
              <a:rPr lang="en-US" altLang="en-US" i="1" dirty="0"/>
              <a:t>Preview….briefly describe what we will be covering next…..and then</a:t>
            </a:r>
            <a:endParaRPr lang="en-US" altLang="en-US" dirty="0"/>
          </a:p>
          <a:p>
            <a:r>
              <a:rPr lang="en-US" altLang="en-US" i="1" dirty="0"/>
              <a:t> </a:t>
            </a:r>
            <a:endParaRPr lang="en-US" altLang="en-US" dirty="0"/>
          </a:p>
          <a:p>
            <a:r>
              <a:rPr lang="en-US" altLang="en-US" i="1" dirty="0"/>
              <a:t>Big View…..explain how that item we just Previewed fits into the overall objective of the training program……..</a:t>
            </a:r>
            <a:endParaRPr lang="en-US" altLang="en-US" dirty="0"/>
          </a:p>
          <a:p>
            <a:r>
              <a:rPr lang="en-US" altLang="en-US" i="1" dirty="0"/>
              <a:t> </a:t>
            </a:r>
            <a:endParaRPr lang="en-US" altLang="en-US" dirty="0"/>
          </a:p>
          <a:p>
            <a:r>
              <a:rPr lang="en-US" altLang="en-US" i="1" dirty="0"/>
              <a:t>Isn’t this a great technique to help us “carry the group from one item to another and through the entire process”?</a:t>
            </a:r>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en-US" i="1" dirty="0"/>
              <a:t>Let me demonstrate a checkpoint…But, first, let me ask you, (blue) team, what do we do in Agenda item A for Module 1?......That’s right – the IEEF…..So, when we have wrapped up Agenda item A and are about to move to Module item 2, the checkpoint might sound something like this:</a:t>
            </a:r>
            <a:endParaRPr lang="en-US" altLang="en-US" dirty="0"/>
          </a:p>
          <a:p>
            <a:r>
              <a:rPr lang="en-US" altLang="en-US" i="1" dirty="0"/>
              <a:t> </a:t>
            </a:r>
            <a:endParaRPr lang="en-US" altLang="en-US" dirty="0"/>
          </a:p>
          <a:p>
            <a:pPr>
              <a:buFontTx/>
              <a:buChar char="•"/>
            </a:pPr>
            <a:r>
              <a:rPr lang="en-US" altLang="en-US" i="1" dirty="0"/>
              <a:t>Folks, we have just completed our Introductions where we reviewed the course objectives and your personal objectives listed on the flip charts……..(Review)</a:t>
            </a:r>
            <a:endParaRPr lang="en-US" altLang="en-US" dirty="0"/>
          </a:p>
          <a:p>
            <a:pPr>
              <a:buFontTx/>
              <a:buChar char="•"/>
            </a:pPr>
            <a:r>
              <a:rPr lang="en-US" altLang="en-US" i="1" dirty="0"/>
              <a:t>What we are about to do next is conduct a review of the way the process works today for new products and services…..(Preview)</a:t>
            </a:r>
            <a:endParaRPr lang="en-US" altLang="en-US" dirty="0"/>
          </a:p>
          <a:p>
            <a:pPr>
              <a:buFontTx/>
              <a:buChar char="•"/>
            </a:pPr>
            <a:r>
              <a:rPr lang="en-US" altLang="en-US" i="1" dirty="0"/>
              <a:t>And, this is important because before we talk about improving this process, let’s ensure we are all on the same page about how the process works at our company…..(Big View)……</a:t>
            </a:r>
            <a:endParaRPr lang="en-US" altLang="en-US" dirty="0"/>
          </a:p>
          <a:p>
            <a:r>
              <a:rPr lang="en-US" altLang="en-US" i="1" dirty="0"/>
              <a:t> </a:t>
            </a:r>
            <a:endParaRPr lang="en-US" altLang="en-US" dirty="0"/>
          </a:p>
          <a:p>
            <a:r>
              <a:rPr lang="en-US" altLang="en-US" i="1" dirty="0"/>
              <a:t>Did everybody hear that checkpoint? (Raise your hand.).......How long did that take, (green) team? Yes, less than a minute often times…But, doesn’t it really help with keeping the group focused? (Nod your head.)</a:t>
            </a:r>
            <a:endParaRPr lang="en-US" altLang="en-US" dirty="0"/>
          </a:p>
          <a:p>
            <a:r>
              <a:rPr lang="en-US" altLang="en-US" i="1" dirty="0"/>
              <a:t> </a:t>
            </a:r>
            <a:endParaRPr lang="en-US" altLang="en-US" dirty="0"/>
          </a:p>
          <a:p>
            <a:r>
              <a:rPr lang="en-US" altLang="en-US" i="1" dirty="0"/>
              <a:t>Alright, let’s ask each team to practice putting together a great checkpoint….We need a new team lead, so if you have led this afternoon, please remain seated…..All others, please stand up……Will the person with the most number of siblings that is standing assume the team leadership?…..Have we all determined our new team leads?....Great, I am setting the clock for two minutes…..In those two minutes, here are the assignments:</a:t>
            </a:r>
            <a:endParaRPr lang="en-US" altLang="en-US" dirty="0"/>
          </a:p>
          <a:p>
            <a:r>
              <a:rPr lang="en-US" altLang="en-US" i="1" dirty="0"/>
              <a:t> </a:t>
            </a:r>
            <a:endParaRPr lang="en-US" altLang="en-US" dirty="0"/>
          </a:p>
          <a:p>
            <a:pPr>
              <a:buFontTx/>
              <a:buChar char="•"/>
            </a:pPr>
            <a:r>
              <a:rPr lang="en-US" altLang="en-US" i="1" dirty="0"/>
              <a:t>(Purple) team, take us from Agenda item 2 to 3…</a:t>
            </a:r>
            <a:endParaRPr lang="en-US" altLang="en-US" dirty="0"/>
          </a:p>
          <a:p>
            <a:pPr>
              <a:buFontTx/>
              <a:buChar char="•"/>
            </a:pPr>
            <a:r>
              <a:rPr lang="en-US" altLang="en-US" i="1" dirty="0"/>
              <a:t>(Blue) team, from Agenda item 3 to 4…</a:t>
            </a:r>
            <a:endParaRPr lang="en-US" altLang="en-US" dirty="0"/>
          </a:p>
          <a:p>
            <a:pPr>
              <a:buFontTx/>
              <a:buChar char="•"/>
            </a:pPr>
            <a:r>
              <a:rPr lang="en-US" altLang="en-US" i="1" dirty="0"/>
              <a:t>(Green) team, from Agenda item 4 to 5…</a:t>
            </a:r>
            <a:endParaRPr lang="en-US" altLang="en-US" dirty="0"/>
          </a:p>
          <a:p>
            <a:pPr>
              <a:buFontTx/>
              <a:buChar char="•"/>
            </a:pPr>
            <a:r>
              <a:rPr lang="en-US" altLang="en-US" i="1" dirty="0"/>
              <a:t>(Red) team, another one from Agenda item 1 to 2…..</a:t>
            </a:r>
            <a:endParaRPr lang="en-US" altLang="en-US" dirty="0"/>
          </a:p>
          <a:p>
            <a:r>
              <a:rPr lang="en-US" altLang="en-US" i="1" dirty="0"/>
              <a:t> </a:t>
            </a:r>
            <a:endParaRPr lang="en-US" altLang="en-US" dirty="0"/>
          </a:p>
          <a:p>
            <a:r>
              <a:rPr lang="en-US" altLang="en-US" i="1" dirty="0"/>
              <a:t>Let’s get started……</a:t>
            </a:r>
            <a:br>
              <a:rPr lang="en-US" altLang="en-US" i="1" dirty="0"/>
            </a:br>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Here are some other techniques that help to give a sense of accomplishment that we are making progress toward our overall objectives, etc…..You will find that you can inject energy in the room by celebrating as you check off an agenda item or ask the group to give it a “whoosh”……One of things I would like to ask each of you is the following:</a:t>
            </a:r>
            <a:endParaRPr lang="en-US" altLang="en-US" dirty="0"/>
          </a:p>
          <a:p>
            <a:r>
              <a:rPr lang="en-US" altLang="en-US" i="1" dirty="0"/>
              <a:t> </a:t>
            </a:r>
            <a:endParaRPr lang="en-US" altLang="en-US" dirty="0"/>
          </a:p>
          <a:p>
            <a:r>
              <a:rPr lang="en-US" altLang="en-US" i="1" dirty="0"/>
              <a:t>Can you remember the time you were in a class where you looked at your watch at about 3pm and thought to yourself, “Oh, man, only another hour or so, and we will be finished”… ? (Raise your hand.) Yes, I have had those experiences…..Compare this to the following….</a:t>
            </a:r>
            <a:endParaRPr lang="en-US" altLang="en-US" dirty="0"/>
          </a:p>
          <a:p>
            <a:r>
              <a:rPr lang="en-US" altLang="en-US" i="1" dirty="0"/>
              <a:t> </a:t>
            </a:r>
            <a:endParaRPr lang="en-US" altLang="en-US" dirty="0"/>
          </a:p>
          <a:p>
            <a:r>
              <a:rPr lang="en-US" altLang="en-US" i="1" dirty="0"/>
              <a:t>Can you think of a time when you looked at your watch after 4pm and thought to yourself, “Wow, where did the day go?”...Which would you like your participants to be thinking? I know what I prefer, and many of the tips/techniques we have been covering help this to be the case.</a:t>
            </a:r>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So, think about the techniques we have just covered….Think about that tip called the Checkpoint, the Review—Preview—Big View….What are some of the reasons for that Checkpoint?.....(Facilitate the conversation.)</a:t>
            </a:r>
            <a:endParaRPr lang="en-US" altLang="en-US"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We have just talked about the Checkpoint, and that is a very valuable technique as you move from agenda item to agenda item….How many of us teach multi-day or, at least, all-day classes? (Raise your hand.)….Yes, this class is an example of that….Well, when we take extended checkpoints…..those times when we take a longer break such as_________(pause and let them answer)…..Yes, things like lunch or the beginning of a new day……In these cases we typically take an Extended Checkpoint – very similar with a key exception or two….Here we go…..</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So, (purple) team, look at the components of an Extended Checkpoint and think about the things I have been doing after extended breaks. What are the key differences between a Checkpoint and an Extended Checkpoint?………Good…..The key here is we want to “get the participants’ heads back in the game or back in the training session.”….And, we do that with Extended Checkpoints……</a:t>
            </a:r>
            <a:endParaRPr lang="en-US" altLang="en-US" dirty="0"/>
          </a:p>
          <a:p>
            <a:endParaRPr lang="en-US" altLang="en-US" i="1" dirty="0"/>
          </a:p>
          <a:p>
            <a:endParaRPr lang="en-US" altLang="en-US"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214697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i="1" dirty="0"/>
              <a:t>We have covered both the Checkpoint and the Extended Checkpoint…..(Red) team, give me one of the 3 parts of a Checkpoint……(Blue) team, another….And, (green) team, that third and last part is…?</a:t>
            </a:r>
            <a:endParaRPr lang="en-US" altLang="en-US" dirty="0"/>
          </a:p>
          <a:p>
            <a:r>
              <a:rPr lang="en-US" altLang="en-US" i="1" dirty="0"/>
              <a:t> </a:t>
            </a:r>
            <a:endParaRPr lang="en-US" altLang="en-US" dirty="0"/>
          </a:p>
          <a:p>
            <a:r>
              <a:rPr lang="en-US" altLang="en-US" i="1" dirty="0"/>
              <a:t>OK, (purple) team, give me a key difference between the Checkpoint and the Extended Checkpoint…..Great job….Give yourselves a hand. (Applaud.)</a:t>
            </a:r>
            <a:endParaRPr lang="en-US" altLang="en-US" dirty="0"/>
          </a:p>
          <a:p>
            <a:r>
              <a:rPr lang="en-US" altLang="en-US" i="1" dirty="0"/>
              <a:t> </a:t>
            </a:r>
            <a:endParaRPr lang="en-US" altLang="en-US" dirty="0"/>
          </a:p>
          <a:p>
            <a:r>
              <a:rPr lang="en-US" altLang="en-US" i="1" dirty="0"/>
              <a:t>Let’s look at another technique to get your participants ready to engage….We call this Warming Up the Group……Can I ask (name) to read the example in the participant manual? And, as you read the example, simply model the text that is in bold……..Thank you…..</a:t>
            </a:r>
            <a:endParaRPr lang="en-US" altLang="en-US" dirty="0"/>
          </a:p>
          <a:p>
            <a:r>
              <a:rPr lang="en-US" altLang="en-US" i="1" dirty="0"/>
              <a:t> </a:t>
            </a:r>
            <a:endParaRPr lang="en-US" altLang="en-US" dirty="0"/>
          </a:p>
          <a:p>
            <a:r>
              <a:rPr lang="en-US" altLang="en-US" i="1" dirty="0"/>
              <a:t>Everybody see the technique?…..Personally, I find this metaphor helps “connect the dots for the Warming Up the Group and the Great Starting Question”…Think of a 100-yard dash or the beginning of a short race…Compare that to the beginning of new agenda items in a training session…..Well, the outgoing folks, those that are more assertive, they are ready to “start” or engage when they hear a word like “what,” “when,” “how,” etc…..But, for the more pensive participants, those that are not quite at the starting block and need a little more time to “collect their thoughts,” well, we find that when you use the Warming Up the Group and then follow it with that visual, Great Starting Question, you will experience a broader and deeper response when you start a new agenda item or initiate a new conversation……Any questions or comments?...........</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2871430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i="1" dirty="0"/>
              <a:t>Think back to the Engagement Strategies we covered earlier or those activities that you currently use in the sessions you facilitate…..Have you ever been in a class where the instructor asked you to work on some activity, either individually or in teams/groups?…..Ever had the “what is he/she asking me to do?” or, “why are we doing this?”moment of question?……Yes, I have as well…..This next technique is about giving instructions that “tie everything together” anytime you ask the participants to do something……Let’s look at how we mind our </a:t>
            </a:r>
            <a:r>
              <a:rPr lang="en-US" altLang="en-US" i="1" dirty="0" err="1"/>
              <a:t>PeDeQs</a:t>
            </a:r>
            <a:r>
              <a:rPr lang="en-US" altLang="en-US" i="1" dirty="0"/>
              <a:t>……..</a:t>
            </a:r>
            <a:endParaRPr lang="en-US" altLang="en-US" dirty="0"/>
          </a:p>
          <a:p>
            <a:r>
              <a:rPr lang="en-US" altLang="en-US" i="1" dirty="0"/>
              <a:t> </a:t>
            </a:r>
            <a:endParaRPr lang="en-US" altLang="en-US" dirty="0"/>
          </a:p>
          <a:p>
            <a:r>
              <a:rPr lang="en-US" altLang="en-US" i="1" dirty="0"/>
              <a:t>(Go through the slide and then model some good </a:t>
            </a:r>
            <a:r>
              <a:rPr lang="en-US" altLang="en-US" i="1" dirty="0" err="1"/>
              <a:t>PeDeQs</a:t>
            </a:r>
            <a:r>
              <a:rPr lang="en-US" altLang="en-US" i="1" dirty="0"/>
              <a:t> using the flip chart of “Problems with Current Employee Performance Review Process.” Then, provide a great example of a Checkpoint and then the </a:t>
            </a:r>
            <a:r>
              <a:rPr lang="en-US" altLang="en-US" i="1" dirty="0" err="1"/>
              <a:t>PeDeQs</a:t>
            </a:r>
            <a:r>
              <a:rPr lang="en-US" altLang="en-US" i="1" dirty="0"/>
              <a:t> to start the activity.)</a:t>
            </a:r>
            <a:endParaRPr lang="en-US" altLang="en-US" dirty="0"/>
          </a:p>
          <a:p>
            <a:r>
              <a:rPr lang="en-US" altLang="en-US" i="1" dirty="0"/>
              <a:t> </a:t>
            </a:r>
            <a:endParaRPr lang="en-US" altLang="en-US" dirty="0"/>
          </a:p>
          <a:p>
            <a:r>
              <a:rPr lang="en-US" altLang="en-US" i="1" dirty="0"/>
              <a:t>[After providing examples, assign each team the development of one </a:t>
            </a:r>
            <a:r>
              <a:rPr lang="en-US" altLang="en-US" i="1" dirty="0" err="1"/>
              <a:t>PeDeQs</a:t>
            </a:r>
            <a:r>
              <a:rPr lang="en-US" altLang="en-US" i="1" dirty="0"/>
              <a:t> for their opening engagement activity – from their IEEI – and combine this with a 10-minute break for a total of 20 minutes between the assignment and the break. Following that break, allow each team to present their </a:t>
            </a:r>
            <a:r>
              <a:rPr lang="en-US" altLang="en-US" i="1" dirty="0" err="1"/>
              <a:t>PeDeQs</a:t>
            </a:r>
            <a:r>
              <a:rPr lang="en-US" altLang="en-US" i="1" dirty="0"/>
              <a:t> and facilitate the debrief. For example, ask, “what did we like?” Then, “what could have made them better?” Or, have one team present, the next team provide feedback and rotate clockwise through the teams that way.]</a:t>
            </a:r>
            <a:endParaRPr lang="en-US" altLang="en-US" dirty="0"/>
          </a:p>
          <a:p>
            <a:r>
              <a:rPr lang="en-US" altLang="en-US" i="1" dirty="0"/>
              <a:t> </a:t>
            </a:r>
            <a:endParaRPr lang="en-US" altLang="en-US" dirty="0"/>
          </a:p>
          <a:p>
            <a:r>
              <a:rPr lang="en-US" altLang="en-US" i="1" dirty="0"/>
              <a:t>Are there any questions?……..Good, this is a great, methodical process to provide the Why, the What and the How for any directions you provide in the classes you facilitate…..Any questions before we move on?.......</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lnSpc>
                <a:spcPct val="80000"/>
              </a:lnSpc>
            </a:pPr>
            <a:endParaRPr lang="en-US" sz="120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036640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Example of the flip chart to be used to demonstrate giving the </a:t>
            </a:r>
            <a:r>
              <a:rPr lang="en-US" altLang="en-US" i="1" dirty="0" err="1"/>
              <a:t>PeDeQs</a:t>
            </a:r>
            <a:r>
              <a:rPr lang="en-US" altLang="en-US" i="1" dirty="0"/>
              <a:t>…….</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980747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Remember our friend, Wandering Willie? Yes, as facilitators of the learning process, we must remain focused on the discussions or conversations in our classes…..We are monitoring every comment for how it applies or its relevance to the topic at hand…….Then, in addition, we have three other tools for ensuring we help keep the group focused….These are:</a:t>
            </a:r>
            <a:endParaRPr lang="en-US" altLang="en-US" dirty="0"/>
          </a:p>
          <a:p>
            <a:r>
              <a:rPr lang="en-US" altLang="en-US" i="1" dirty="0"/>
              <a:t> </a:t>
            </a:r>
            <a:endParaRPr lang="en-US" altLang="en-US" dirty="0"/>
          </a:p>
          <a:p>
            <a:r>
              <a:rPr lang="en-US" altLang="en-US" i="1" dirty="0"/>
              <a:t>Clarity of objectives and directions…..</a:t>
            </a:r>
            <a:endParaRPr lang="en-US" altLang="en-US" dirty="0"/>
          </a:p>
          <a:p>
            <a:r>
              <a:rPr lang="en-US" altLang="en-US" i="1" dirty="0"/>
              <a:t>Ground rules to help the group self regulate…..and</a:t>
            </a:r>
            <a:endParaRPr lang="en-US" altLang="en-US" dirty="0"/>
          </a:p>
          <a:p>
            <a:r>
              <a:rPr lang="en-US" altLang="en-US" i="1" dirty="0"/>
              <a:t>Our three Parking Boards – the ABCs……(Green) team, the A is for… ?…….(Blue) team, the B is for…?……And, (purple) team, the C?……..</a:t>
            </a:r>
            <a:endParaRPr lang="en-US" altLang="en-US" dirty="0"/>
          </a:p>
          <a:p>
            <a:r>
              <a:rPr lang="en-US" altLang="en-US" i="1" dirty="0"/>
              <a:t> </a:t>
            </a:r>
            <a:endParaRPr lang="en-US" altLang="en-US" dirty="0"/>
          </a:p>
          <a:p>
            <a:r>
              <a:rPr lang="en-US" altLang="en-US" i="1" dirty="0"/>
              <a:t>Finally, remember that Reacting Question we covered earlier…….Someone on the (red) team, take us back to what that is and when to use it…..Very good…..</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4028247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It is not unusual for me to have lots of people that want to add to a discussion….This is a great technique for maintaining order and knowing when to “end the conversation” while it is on a high rather than letting every participant that wants to engage on every topic every time……For example, there may be a half-dozen folks with their hands up, and you sense the topic being addressed has pretty much been covered. You might say something like, “You know, I think we are about there on the key parts on starting an employee performance review…..Let me take three more comments….And, I will take Paula, Rob and Jean in that order.”</a:t>
            </a:r>
            <a:endParaRPr lang="en-US" altLang="en-US" dirty="0"/>
          </a:p>
          <a:p>
            <a:r>
              <a:rPr lang="en-US" altLang="en-US" i="1" dirty="0"/>
              <a:t> </a:t>
            </a:r>
            <a:endParaRPr lang="en-US" altLang="en-US" dirty="0"/>
          </a:p>
          <a:p>
            <a:r>
              <a:rPr lang="en-US" altLang="en-US" i="1" dirty="0"/>
              <a:t>Once you do that, maintain that order so that when you need to repeat that process, the participants will know that you order your speakers and then honor that order…..Any questions?........</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2378632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How many of you Summarize?.....Great, (name,) give us examples of when you Summarize….(Facilitate the conversation and cover the key points from the slide.)…..A key point to make is that most facilitators have only one or two techniques for focus and tend to use Summarizing to indicate the closing of an agenda item…..We now have filled your tool kit with a multitude of techniques – Summarizing being one of those tools…….</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1981022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When we first facilitate, be that a training session or a meeting, timing is one of the most prevalent challenges……Think about the techniques you use – the way you ensure you stay on time and topic…..What are some of the techniques you use today?….Let me start with the (red) team…..(Facilitate the conversation and wrap up with any key points that were missed.).</a:t>
            </a:r>
            <a:endParaRPr lang="en-US" altLang="en-US" dirty="0"/>
          </a:p>
          <a:p>
            <a:r>
              <a:rPr lang="en-US" altLang="en-US" i="1" dirty="0"/>
              <a:t> </a:t>
            </a:r>
            <a:endParaRPr lang="en-US" altLang="en-US" dirty="0"/>
          </a:p>
          <a:p>
            <a:r>
              <a:rPr lang="en-US" altLang="en-US" i="1" dirty="0"/>
              <a:t>NOTES: Often, the difference between a WAG and a SWAG is covered here.</a:t>
            </a:r>
            <a:endParaRPr lang="en-US" altLang="en-US" dirty="0"/>
          </a:p>
          <a:p>
            <a:r>
              <a:rPr lang="en-US" altLang="en-US" i="1" dirty="0"/>
              <a:t> </a:t>
            </a:r>
            <a:endParaRPr lang="en-US" altLang="en-US" dirty="0"/>
          </a:p>
          <a:p>
            <a:r>
              <a:rPr lang="en-US" altLang="en-US" i="1" dirty="0"/>
              <a:t>Also, ensure the tradeoff between scope, time and resources – and, to avoid speeding up to cover everything and doing justice to very little…It is best to adjust scope and allow the group to help you make an “informed decision” when falling behind…….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159235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We have just completed our Application Exercise where we had an opportunity to work on the starting of our training…..Next, we are going to address Delivering for Results…..And, this is important so that in our training we can use the tools to keep our training interesting and focused while we, as the facilitators of the training, “carry the group through the process”………</a:t>
            </a:r>
            <a:endParaRPr lang="en-US" altLang="en-US" dirty="0"/>
          </a:p>
          <a:p>
            <a:r>
              <a:rPr lang="en-US" altLang="en-US" i="1" dirty="0"/>
              <a:t> </a:t>
            </a:r>
            <a:endParaRPr lang="en-US" altLang="en-US" dirty="0"/>
          </a:p>
          <a:p>
            <a:r>
              <a:rPr lang="en-US" altLang="en-US" i="1" dirty="0"/>
              <a:t>Let’s do a brief review of some of the key point from Starting with Impact……(Conduct a few questions for backward build-up.)</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23410710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i="1" dirty="0"/>
              <a:t>Based on our experience, we find the single biggest differentiator between a good facilitator and a great facilitator is Energy……Think about that – think about the times you have been in a class with an instructor that just “grabbed you and kept you enthusiastic” for just about the entire session……What are the key reasons we find about Energy and a facilitator?…..(Blue) team, get me started…..(Facilitate the conversation.)</a:t>
            </a:r>
            <a:endParaRPr lang="en-US" dirty="0"/>
          </a:p>
          <a:p>
            <a:pPr>
              <a:defRPr/>
            </a:pPr>
            <a:r>
              <a:rPr lang="en-US" i="1" dirty="0"/>
              <a:t> </a:t>
            </a:r>
            <a:endParaRPr lang="en-US" dirty="0"/>
          </a:p>
          <a:p>
            <a:pPr>
              <a:defRPr/>
            </a:pPr>
            <a:r>
              <a:rPr lang="en-US" i="1" dirty="0"/>
              <a:t>NOTE: If the key about Energy projecting confidence does not come up, try to lead and then float to get to this very key point…</a:t>
            </a:r>
            <a:endParaRPr lang="en-US" dirty="0"/>
          </a:p>
          <a:p>
            <a:pPr>
              <a:defRPr/>
            </a:pPr>
            <a:r>
              <a:rPr lang="en-US" i="1" dirty="0"/>
              <a:t> </a:t>
            </a:r>
            <a:endParaRPr lang="en-US" dirty="0"/>
          </a:p>
          <a:p>
            <a:pPr>
              <a:defRPr/>
            </a:pPr>
            <a:r>
              <a:rPr lang="en-US" i="1" dirty="0"/>
              <a:t>Great, let’s begin with the 3 Es of Energy…..These are:</a:t>
            </a:r>
            <a:endParaRPr lang="en-US" dirty="0"/>
          </a:p>
          <a:p>
            <a:pPr>
              <a:defRPr/>
            </a:pPr>
            <a:r>
              <a:rPr lang="en-US" i="1" dirty="0"/>
              <a:t> </a:t>
            </a:r>
            <a:endParaRPr lang="en-US" dirty="0"/>
          </a:p>
          <a:p>
            <a:pPr marL="228600" indent="-228600">
              <a:buFont typeface="+mj-lt"/>
              <a:buAutoNum type="arabicPeriod"/>
              <a:defRPr/>
            </a:pPr>
            <a:r>
              <a:rPr lang="en-US" i="1" dirty="0"/>
              <a:t>Engage the participants….We have talked about many different ways to engage…..Great area to be focused on in your preparation.</a:t>
            </a:r>
            <a:endParaRPr lang="en-US" dirty="0"/>
          </a:p>
          <a:p>
            <a:pPr marL="228600" indent="-228600">
              <a:buFont typeface="+mj-lt"/>
              <a:buAutoNum type="arabicPeriod"/>
              <a:defRPr/>
            </a:pPr>
            <a:r>
              <a:rPr lang="en-US" i="1" dirty="0"/>
              <a:t>Energizes the participants….Energizes them around the topic…..If you are energized, it must be something good or exciting.</a:t>
            </a:r>
            <a:endParaRPr lang="en-US" dirty="0"/>
          </a:p>
          <a:p>
            <a:pPr marL="228600" indent="-228600">
              <a:buFont typeface="+mj-lt"/>
              <a:buAutoNum type="arabicPeriod"/>
              <a:defRPr/>
            </a:pPr>
            <a:r>
              <a:rPr lang="en-US" i="1" dirty="0"/>
              <a:t>Elevates you as the facilitator in the eyes of the participants…….</a:t>
            </a:r>
            <a:endParaRPr lang="en-US" dirty="0"/>
          </a:p>
          <a:p>
            <a:pPr>
              <a:defRPr/>
            </a:pPr>
            <a:r>
              <a:rPr lang="en-US" i="1" dirty="0"/>
              <a:t> </a:t>
            </a:r>
            <a:endParaRPr lang="en-US" dirty="0"/>
          </a:p>
          <a:p>
            <a:pPr>
              <a:defRPr/>
            </a:pPr>
            <a:r>
              <a:rPr lang="en-US" i="1" dirty="0"/>
              <a:t>With that, let’s talk about how to get to that appropriate level of energy using this Awake/Asleep construct…….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Let’s start with Level 1 energy….What is that?…..Most of us conduct a telephone conversation at Level 1. (Pretend to have a telephone conversation and use Level 1 energy.)……If I were meeting with a project sponsor…..(Name), let’s pretend I am speaking to you, my project sponsor……(Grab a chair.) And, say a few sentences to this person at Level 1……</a:t>
            </a:r>
            <a:endParaRPr lang="en-US" altLang="en-US" dirty="0"/>
          </a:p>
          <a:p>
            <a:r>
              <a:rPr lang="en-US" altLang="en-US" i="1" dirty="0"/>
              <a:t> </a:t>
            </a:r>
            <a:endParaRPr lang="en-US" altLang="en-US" dirty="0"/>
          </a:p>
          <a:p>
            <a:r>
              <a:rPr lang="en-US" altLang="en-US" i="1" dirty="0"/>
              <a:t>Now, can you imagine my getting up in front of all of you and facilitating this class at that level of energy?......Level 1? No way….It simply would not be effective…It does not work…….</a:t>
            </a:r>
            <a:endParaRPr lang="en-US" altLang="en-US" dirty="0"/>
          </a:p>
          <a:p>
            <a:r>
              <a:rPr lang="en-US" altLang="en-US" i="1" dirty="0"/>
              <a:t> </a:t>
            </a:r>
            <a:endParaRPr lang="en-US" altLang="en-US" dirty="0"/>
          </a:p>
          <a:p>
            <a:r>
              <a:rPr lang="en-US" altLang="en-US" i="1" dirty="0"/>
              <a:t>So, let’s look at that next energy level.</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Level 2 energy…..And, that is much better than Level 1…(Do a quick demonstration.)……But, we find that at Level 2 energy –which  most people think is, frankly, speaking more loudly – while that is better than Level 1 energy, it, too, will eventually get below that Awake/Asleep threshold…….Now, let’s take a look at the next level – Level 3 energy……</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Let me go back and do this opening at Level 1, then Level 2 and then Level 3 Energy…..After I have done all three levels, I will start a round-robin with (name), and let’s list the key differences of Level 3 Energy……..(Simply do a “Good Morning, it is a pleasure to be here this afternoon” at each of the three energy levels… Then, make a list of the key differences of Level 3 Energy.)</a:t>
            </a:r>
            <a:endParaRPr lang="en-US" altLang="en-US" dirty="0"/>
          </a:p>
          <a:p>
            <a:r>
              <a:rPr lang="en-US" altLang="en-US" i="1" dirty="0"/>
              <a:t> </a:t>
            </a:r>
            <a:endParaRPr lang="en-US" altLang="en-US" dirty="0"/>
          </a:p>
          <a:p>
            <a:r>
              <a:rPr lang="en-US" altLang="en-US" i="1" dirty="0"/>
              <a:t>OK, does everyone get it?.......Any questions?…….Great, then let’s do a quick round of “Pass or Play.”….We will start with (name) and go clockwise around the room asking each person to either pass or play….What they will be doing, if they elect to play is saying, “Good afternoon, it is a pleasure to be here,” in their Level 1 and then their Level 3 Energy Level….When they are done, we will provide feedback by telling them whether or not they reached Level 3 Energy…..Are there any questions?......Good, let’s get started.</a:t>
            </a:r>
            <a:endParaRPr lang="en-US" altLang="en-US" dirty="0"/>
          </a:p>
          <a:p>
            <a:r>
              <a:rPr lang="en-US" altLang="en-US" i="1" dirty="0"/>
              <a:t> </a:t>
            </a:r>
            <a:endParaRPr lang="en-US" altLang="en-US" dirty="0"/>
          </a:p>
          <a:p>
            <a:r>
              <a:rPr lang="en-US" altLang="en-US" i="1" dirty="0"/>
              <a:t>NOTE: This Exercise can really bring the room to a great energy level if it is done with real passion.</a:t>
            </a:r>
            <a:endParaRPr lang="en-US" altLang="en-US" dirty="0"/>
          </a:p>
          <a:p>
            <a:r>
              <a:rPr lang="en-US" altLang="en-US" i="1" dirty="0"/>
              <a:t> </a:t>
            </a:r>
            <a:endParaRPr lang="en-US" altLang="en-US" dirty="0"/>
          </a:p>
          <a:p>
            <a:r>
              <a:rPr lang="en-US" altLang="en-US" i="1" dirty="0"/>
              <a:t>OK, give yourselves a hand…Nicely done…..Let me ask – do you think we only use this Level 3 Energy once in each session? (Shake your head.)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So, what is it we want to do?…….Let’s say our session starts at 8:30am….We start that session at Level 3 Energy….Around 9:45 or 10am, we take our first break…..When that break is over, you get back to Level 3 Energy….Then, we break for lunch….And, when we return from lunch, that’s right – back to Level 3 Energy at the start, </a:t>
            </a:r>
            <a:r>
              <a:rPr lang="en-US" altLang="en-US" i="1" dirty="0" err="1"/>
              <a:t>etc</a:t>
            </a:r>
            <a:r>
              <a:rPr lang="en-US" altLang="en-US" i="1" dirty="0"/>
              <a:t>……</a:t>
            </a:r>
            <a:endParaRPr lang="en-US" altLang="en-US" dirty="0"/>
          </a:p>
          <a:p>
            <a:r>
              <a:rPr lang="en-US" altLang="en-US" i="1" dirty="0"/>
              <a:t> </a:t>
            </a:r>
            <a:endParaRPr lang="en-US" altLang="en-US" dirty="0"/>
          </a:p>
          <a:p>
            <a:r>
              <a:rPr lang="en-US" altLang="en-US" i="1" dirty="0"/>
              <a:t>In the eyes of the participants, what does this look like?…..Yes, the Red line……Our instructors are all recognized for the energy, enthusiasm and passion that they bring to the classroom….Isn’t that what all of you want as well? (Nod your head.)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OK, now many of us have been in that classroom when, after a heavy pasta lunch, the instructor comes in and turns the lights down, so we can review a video of how to conduct a great performance review or asked us to take 20-30 minutes reading an article or chapter in our manual. (Nod your head.)…..Let’s think about those times during the day when we typically see a lower energy level………These may not be exact…..Aren’t they the approximate times of those lulls times? (Nod your head.)…….So, what do we do?.........</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3468693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Here are some dos and don’ts for those lull times…..Let me ask for your experience or tips around these times in our training sessions…..(Facilitate a discussion with the participants.)</a:t>
            </a:r>
            <a:endParaRPr lang="en-US" altLang="en-US" dirty="0"/>
          </a:p>
          <a:p>
            <a:r>
              <a:rPr lang="en-US" altLang="en-US" i="1" dirty="0"/>
              <a:t> </a:t>
            </a:r>
            <a:endParaRPr lang="en-US" altLang="en-US" dirty="0"/>
          </a:p>
          <a:p>
            <a:r>
              <a:rPr lang="en-US" altLang="en-US" i="1" dirty="0"/>
              <a:t>NOTE: You may want to refer to the activities you have been doing during these times of the day and how you plan differently for agenda items early in the AM vs. right after lunch.</a:t>
            </a:r>
          </a:p>
          <a:p>
            <a:endParaRPr lang="en-US" altLang="en-US" i="1"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1240836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(Blue) team, do you remember how we assigned our Choo Choo……What did you think?.....How has that been working for us?......You know it really is a little silly….But, hasn’t it really helped any and all of us to recognize when the energy level is diminishing and reenergize the group by doing that quick recharge?……My experience is that, while it may sound a little silly, over 50% of the clients we work with wind up adopting a Choo </a:t>
            </a:r>
            <a:r>
              <a:rPr lang="en-US" altLang="en-US" i="1" dirty="0" err="1"/>
              <a:t>Choo</a:t>
            </a:r>
            <a:r>
              <a:rPr lang="en-US" altLang="en-US" i="1" dirty="0"/>
              <a:t> for their training and meetings…….It really is a simple but effective tool….Any questions?........</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29721484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The next few slides depend upon the size of your room and the number of participants, but they will show the better places for us, as instructors, to position ourselves when we are facilitating our training sessions……Let me know what you think and how you position yourselves today……</a:t>
            </a:r>
            <a:endParaRPr lang="en-US" altLang="en-US" dirty="0"/>
          </a:p>
          <a:p>
            <a:r>
              <a:rPr lang="en-US" altLang="en-US" i="1" dirty="0"/>
              <a:t> </a:t>
            </a:r>
            <a:endParaRPr lang="en-US" altLang="en-US" dirty="0"/>
          </a:p>
          <a:p>
            <a:r>
              <a:rPr lang="en-US" altLang="en-US" i="1" dirty="0"/>
              <a:t>While this is the greatest position of strength, when using a projector we may have to slightly adjust this…..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3492793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Here are the next two best positions of strength…..</a:t>
            </a:r>
            <a:endParaRPr lang="en-US" altLang="en-US" dirty="0"/>
          </a:p>
          <a:p>
            <a:r>
              <a:rPr lang="en-US" altLang="en-US" dirty="0"/>
              <a:t> </a:t>
            </a:r>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88103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3363573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Especially bad with that projector – isn’t it? (Shake your head.)</a:t>
            </a:r>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679762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Weaker positions and typically too far away from the group…..Might indicate we are “intimidated” or carry a lack of confidence by stepping back and/or away…..</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61</a:t>
            </a:fld>
            <a:endParaRPr lang="en-US" dirty="0"/>
          </a:p>
        </p:txBody>
      </p:sp>
    </p:spTree>
    <p:extLst>
      <p:ext uri="{BB962C8B-B14F-4D97-AF65-F5344CB8AC3E}">
        <p14:creationId xmlns:p14="http://schemas.microsoft.com/office/powerpoint/2010/main" val="38926145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Pretty clear, isn’t it?……..Any comments or questions? Laziness vs comfortableness vs engaging vs being a part of them</a:t>
            </a:r>
            <a:endParaRPr lang="en-US" alt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4040445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How many of you use brainteasers or icebreakers? (Raise your hand.) Good, can I ask a few of you to share your favorite and when you use them in your training sessions?......(Facilitate the conversation.)……..They are another form of engagement, and we support the use of these….The one word of caution is to ensure that the brainteasers, icebreakers or engagement strategies are focused on the training topic/agenda to both accomplish something as well as keep the group focused……Any further comments/questions?.......</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64</a:t>
            </a:fld>
            <a:endParaRPr lang="en-US" dirty="0"/>
          </a:p>
        </p:txBody>
      </p:sp>
    </p:spTree>
    <p:extLst>
      <p:ext uri="{BB962C8B-B14F-4D97-AF65-F5344CB8AC3E}">
        <p14:creationId xmlns:p14="http://schemas.microsoft.com/office/powerpoint/2010/main" val="772920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i="1" dirty="0"/>
              <a:t>Let’s me start at the (red) team and ask you to share which of these you have used and why/when……(Facilitate the discussion going from team to team.)……[Add your comments where appropriate to enrich the dialogue or stress key points.]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65</a:t>
            </a:fld>
            <a:endParaRPr lang="en-US" dirty="0"/>
          </a:p>
        </p:txBody>
      </p:sp>
    </p:spTree>
    <p:extLst>
      <p:ext uri="{BB962C8B-B14F-4D97-AF65-F5344CB8AC3E}">
        <p14:creationId xmlns:p14="http://schemas.microsoft.com/office/powerpoint/2010/main" val="523980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We talked about the 90/20/8 rule earlier today….And, we try to plan for breaks accordingly……At the same time, if we sense the group needs a break, we would recommend more breaks of a shorter duration rather than a session that seems to go on and on and on………</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66</a:t>
            </a:fld>
            <a:endParaRPr lang="en-US" dirty="0"/>
          </a:p>
        </p:txBody>
      </p:sp>
    </p:spTree>
    <p:extLst>
      <p:ext uri="{BB962C8B-B14F-4D97-AF65-F5344CB8AC3E}">
        <p14:creationId xmlns:p14="http://schemas.microsoft.com/office/powerpoint/2010/main" val="2481678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We have just completed our Application Exercise where we had an opportunity to work on the starting of our training…..Next, we are going to address Delivering for Results…..And, this is important so that in our training we can use the tools to keep our training interesting and focused while we, as the facilitators of the training, “carry the group through the process”………</a:t>
            </a:r>
            <a:endParaRPr lang="en-US" altLang="en-US" dirty="0"/>
          </a:p>
          <a:p>
            <a:r>
              <a:rPr lang="en-US" altLang="en-US" i="1" dirty="0"/>
              <a:t> </a:t>
            </a:r>
            <a:endParaRPr lang="en-US" altLang="en-US" dirty="0"/>
          </a:p>
          <a:p>
            <a:r>
              <a:rPr lang="en-US" altLang="en-US" i="1" dirty="0"/>
              <a:t>Let’s do a brief review of some of the key point from Starting with Impact……(Conduct a few questions for backward build-up.)</a:t>
            </a:r>
          </a:p>
        </p:txBody>
      </p:sp>
      <p:sp>
        <p:nvSpPr>
          <p:cNvPr id="4" name="Slide Number Placeholder 3"/>
          <p:cNvSpPr>
            <a:spLocks noGrp="1"/>
          </p:cNvSpPr>
          <p:nvPr>
            <p:ph type="sldNum" sz="quarter" idx="10"/>
          </p:nvPr>
        </p:nvSpPr>
        <p:spPr/>
        <p:txBody>
          <a:bodyPr/>
          <a:lstStyle/>
          <a:p>
            <a:fld id="{4B573F6C-1218-BD4D-A5E4-4AD687B88FB2}" type="slidenum">
              <a:rPr lang="en-US" smtClean="0"/>
              <a:pPr/>
              <a:t>67</a:t>
            </a:fld>
            <a:endParaRPr lang="en-US" dirty="0"/>
          </a:p>
        </p:txBody>
      </p:sp>
    </p:spTree>
    <p:extLst>
      <p:ext uri="{BB962C8B-B14F-4D97-AF65-F5344CB8AC3E}">
        <p14:creationId xmlns:p14="http://schemas.microsoft.com/office/powerpoint/2010/main" val="180500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As you can see on this slide, the columns show the three categories of Presentation, Training and Facilitation……(Red) team, think about the differences between Presentation and Training, the items that are different, the things that contrast a Presentation from Training….Are there other things you would add?......Thank you…..How about the (blue) team?… The same differentiation between Training and Facilitation – any other items you would like to consider?……(NOTE: Cover the key point about the participants creating, understanding and agreeing to the results of a Facilitated Session.)</a:t>
            </a:r>
            <a:endParaRPr lang="en-US" altLang="en-US" dirty="0"/>
          </a:p>
          <a:p>
            <a:r>
              <a:rPr lang="en-US" altLang="en-US" i="1" dirty="0"/>
              <a:t> </a:t>
            </a:r>
            <a:endParaRPr lang="en-US" altLang="en-US" dirty="0"/>
          </a:p>
          <a:p>
            <a:r>
              <a:rPr lang="en-US" altLang="en-US" i="1" dirty="0"/>
              <a:t>Alright then, let me ask each team to take a minute and give us your team’s thought on how much “telling vs. listening” the facilitator does in each of the 3 types of sessions…….</a:t>
            </a:r>
            <a:endParaRPr lang="en-US" altLang="en-US" dirty="0"/>
          </a:p>
          <a:p>
            <a:r>
              <a:rPr lang="en-US" altLang="en-US" i="1" dirty="0"/>
              <a:t> </a:t>
            </a:r>
            <a:endParaRPr lang="en-US" altLang="en-US" dirty="0"/>
          </a:p>
          <a:p>
            <a:r>
              <a:rPr lang="en-US" altLang="en-US" i="1" dirty="0"/>
              <a:t>NOTE: Facilitate the discussion and emphasize the importance of engagement to attain these types of telling vs. listening in each…. Consider asking questions about techniques that can be used to achieve this type of participant dialogue….Refer back to all the items earlier discussed around engagement strategies, instructional techniques, etc. as well as what you are modeling as you facilitate this class.</a:t>
            </a:r>
            <a:endParaRPr lang="en-US" alt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367327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i="1" dirty="0"/>
              <a:t>This chart is a nice graphical representation of what we have just talked about…….(Purple) team, what does this say to your team?.....Any other teams have something to add?......Great, let’s move on…….</a:t>
            </a:r>
          </a:p>
          <a:p>
            <a:endParaRPr lang="en-US" altLang="en-US" i="1" dirty="0"/>
          </a:p>
          <a:p>
            <a:r>
              <a:rPr lang="en-US" altLang="en-US" i="1" dirty="0"/>
              <a:t>Inquiry </a:t>
            </a:r>
            <a:r>
              <a:rPr lang="en-US" altLang="en-US" i="1" dirty="0" err="1"/>
              <a:t>vs</a:t>
            </a:r>
            <a:r>
              <a:rPr lang="en-US" altLang="en-US" i="1" dirty="0"/>
              <a:t> Advocacy perspective here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91004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baseline="0" dirty="0">
              <a:latin typeface="Times New Roman" pitchFamily="-84"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336357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83390" y="2422695"/>
            <a:ext cx="5356755"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0" y="6446708"/>
            <a:ext cx="342943"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4"/>
          <a:stretch>
            <a:fillRect/>
          </a:stretch>
        </p:blipFill>
        <p:spPr>
          <a:xfrm flipH="1">
            <a:off x="6400799" y="2493324"/>
            <a:ext cx="2465388" cy="2064046"/>
          </a:xfrm>
          <a:prstGeom prst="rect">
            <a:avLst/>
          </a:prstGeom>
        </p:spPr>
      </p:pic>
      <p:sp>
        <p:nvSpPr>
          <p:cNvPr id="13" name="Content Placeholder 13"/>
          <p:cNvSpPr>
            <a:spLocks noGrp="1"/>
          </p:cNvSpPr>
          <p:nvPr>
            <p:ph sz="quarter" idx="10" hasCustomPrompt="1"/>
          </p:nvPr>
        </p:nvSpPr>
        <p:spPr>
          <a:xfrm>
            <a:off x="783390" y="4240003"/>
            <a:ext cx="464472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F26522"/>
              </a:buClr>
              <a:defRPr>
                <a:solidFill>
                  <a:srgbClr val="F265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807129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extBox 8"/>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0" name="Picture 9"/>
          <p:cNvPicPr>
            <a:picLocks noChangeAspect="1"/>
          </p:cNvPicPr>
          <p:nvPr userDrawn="1"/>
        </p:nvPicPr>
        <p:blipFill>
          <a:blip r:embed="rId3"/>
          <a:stretch>
            <a:fillRect/>
          </a:stretch>
        </p:blipFill>
        <p:spPr>
          <a:xfrm>
            <a:off x="6519411" y="6360186"/>
            <a:ext cx="2335269" cy="444477"/>
          </a:xfrm>
          <a:prstGeom prst="rect">
            <a:avLst/>
          </a:prstGeom>
        </p:spPr>
      </p:pic>
      <p:sp>
        <p:nvSpPr>
          <p:cNvPr id="11" name="TextBox 10"/>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3390" y="132198"/>
            <a:ext cx="807129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78339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342942"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32700" y="0"/>
            <a:ext cx="92493"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4913670" y="1457760"/>
            <a:ext cx="394101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436259" y="6565612"/>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V15.03</a:t>
            </a:r>
          </a:p>
        </p:txBody>
      </p:sp>
      <p:pic>
        <p:nvPicPr>
          <p:cNvPr id="15" name="Picture 14"/>
          <p:cNvPicPr>
            <a:picLocks noChangeAspect="1"/>
          </p:cNvPicPr>
          <p:nvPr userDrawn="1"/>
        </p:nvPicPr>
        <p:blipFill>
          <a:blip r:embed="rId3"/>
          <a:stretch>
            <a:fillRect/>
          </a:stretch>
        </p:blipFill>
        <p:spPr>
          <a:xfrm>
            <a:off x="6519411" y="6360186"/>
            <a:ext cx="2335269" cy="444477"/>
          </a:xfrm>
          <a:prstGeom prst="rect">
            <a:avLst/>
          </a:prstGeom>
        </p:spPr>
      </p:pic>
      <p:sp>
        <p:nvSpPr>
          <p:cNvPr id="16" name="TextBox 1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358985" y="6565612"/>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stretch>
            <a:fillRect/>
          </a:stretch>
        </p:blipFill>
        <p:spPr>
          <a:xfrm>
            <a:off x="6500608" y="6356607"/>
            <a:ext cx="2354072" cy="448056"/>
          </a:xfrm>
          <a:prstGeom prst="rect">
            <a:avLst/>
          </a:prstGeom>
        </p:spPr>
      </p:pic>
      <p:sp>
        <p:nvSpPr>
          <p:cNvPr id="4" name="TextBox 3"/>
          <p:cNvSpPr txBox="1"/>
          <p:nvPr userDrawn="1"/>
        </p:nvSpPr>
        <p:spPr>
          <a:xfrm>
            <a:off x="358985" y="6565612"/>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6500608" y="6356607"/>
            <a:ext cx="2354072" cy="448056"/>
          </a:xfrm>
          <a:prstGeom prst="rect">
            <a:avLst/>
          </a:prstGeom>
        </p:spPr>
      </p:pic>
      <p:sp>
        <p:nvSpPr>
          <p:cNvPr id="3" name="TextBox 2"/>
          <p:cNvSpPr txBox="1"/>
          <p:nvPr userDrawn="1"/>
        </p:nvSpPr>
        <p:spPr>
          <a:xfrm>
            <a:off x="358985" y="6565612"/>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
        <p:nvSpPr>
          <p:cNvPr id="6" name="TextBox 5"/>
          <p:cNvSpPr txBox="1"/>
          <p:nvPr userDrawn="1"/>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0" y="6446708"/>
            <a:ext cx="342943"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783390" y="2412474"/>
            <a:ext cx="807129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3390" y="108458"/>
            <a:ext cx="790341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76510" y="6356350"/>
            <a:ext cx="3972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solidFill>
                  <a:srgbClr val="00467F"/>
                </a:solidFill>
                <a:latin typeface="Franklin Gothic Book"/>
                <a:cs typeface="Franklin Gothic Book"/>
              </a:rPr>
              <a:t>Copyright 1992-2015, Leadership Strategies, Inc. V15.03</a:t>
            </a:r>
          </a:p>
          <a:p>
            <a:endParaRPr lang="en-US" dirty="0"/>
          </a:p>
        </p:txBody>
      </p:sp>
      <p:sp>
        <p:nvSpPr>
          <p:cNvPr id="6" name="Slide Number Placeholder 5"/>
          <p:cNvSpPr>
            <a:spLocks noGrp="1"/>
          </p:cNvSpPr>
          <p:nvPr>
            <p:ph type="sldNum" sz="quarter" idx="4"/>
          </p:nvPr>
        </p:nvSpPr>
        <p:spPr>
          <a:xfrm>
            <a:off x="8293994" y="6356350"/>
            <a:ext cx="3928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FD61F-2294-5D42-A9D7-9928D42B3773}" type="slidenum">
              <a:rPr lang="en-US" smtClean="0"/>
              <a:pPr/>
              <a:t>‹#›</a:t>
            </a:fld>
            <a:endParaRPr lang="en-US" dirty="0"/>
          </a:p>
        </p:txBody>
      </p:sp>
      <p:sp>
        <p:nvSpPr>
          <p:cNvPr id="7" name="Footer Placeholder 4"/>
          <p:cNvSpPr txBox="1">
            <a:spLocks/>
          </p:cNvSpPr>
          <p:nvPr/>
        </p:nvSpPr>
        <p:spPr>
          <a:xfrm>
            <a:off x="4183483" y="6356350"/>
            <a:ext cx="38636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67F"/>
                </a:solidFill>
                <a:effectLst/>
                <a:uLnTx/>
                <a:uFillTx/>
                <a:latin typeface="Franklin Gothic Book"/>
                <a:ea typeface="+mn-ea"/>
                <a:cs typeface="Franklin Gothic Book"/>
              </a:rPr>
              <a:t>Duplication prohibited without consent.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7" r:id="rId1"/>
    <p:sldLayoutId id="2147483650" r:id="rId2"/>
    <p:sldLayoutId id="2147483666" r:id="rId3"/>
    <p:sldLayoutId id="2147483665" r:id="rId4"/>
    <p:sldLayoutId id="2147483660" r:id="rId5"/>
    <p:sldLayoutId id="2147483661" r:id="rId6"/>
    <p:sldLayoutId id="2147483662" r:id="rId7"/>
  </p:sldLayoutIdLst>
  <p:transition>
    <p:fade/>
  </p:transition>
  <p:hf hdr="0" ftr="0" dt="0"/>
  <p:txStyles>
    <p:titleStyle>
      <a:lvl1pPr algn="l" defTabSz="457200" rtl="0" eaLnBrk="1" latinLnBrk="0" hangingPunct="1">
        <a:spcBef>
          <a:spcPct val="0"/>
        </a:spcBef>
        <a:buNone/>
        <a:defRPr sz="4400" kern="1200">
          <a:solidFill>
            <a:srgbClr val="00467F"/>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a:t>
            </a:fld>
            <a:endParaRPr lang="en-US" dirty="0"/>
          </a:p>
        </p:txBody>
      </p:sp>
      <p:sp>
        <p:nvSpPr>
          <p:cNvPr id="5" name="Rounded Rectangle 4"/>
          <p:cNvSpPr/>
          <p:nvPr/>
        </p:nvSpPr>
        <p:spPr>
          <a:xfrm>
            <a:off x="783390"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1</a:t>
            </a:r>
            <a:endParaRPr lang="en-US" sz="2600" i="1" dirty="0">
              <a:latin typeface="Franklin Gothic Book"/>
              <a:cs typeface="Franklin Gothic Book"/>
            </a:endParaRPr>
          </a:p>
        </p:txBody>
      </p:sp>
      <p:sp>
        <p:nvSpPr>
          <p:cNvPr id="6" name="Rounded Rectangle 5"/>
          <p:cNvSpPr/>
          <p:nvPr/>
        </p:nvSpPr>
        <p:spPr>
          <a:xfrm>
            <a:off x="3523445"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2</a:t>
            </a:r>
            <a:endParaRPr lang="en-US" sz="2600" i="1" dirty="0">
              <a:latin typeface="Franklin Gothic Book"/>
              <a:cs typeface="Franklin Gothic Book"/>
            </a:endParaRPr>
          </a:p>
        </p:txBody>
      </p:sp>
      <p:sp>
        <p:nvSpPr>
          <p:cNvPr id="7" name="Rounded Rectangle 6"/>
          <p:cNvSpPr/>
          <p:nvPr/>
        </p:nvSpPr>
        <p:spPr>
          <a:xfrm>
            <a:off x="6263499" y="1343457"/>
            <a:ext cx="2591181" cy="523440"/>
          </a:xfrm>
          <a:prstGeom prst="roundRect">
            <a:avLst/>
          </a:prstGeom>
          <a:gradFill>
            <a:gsLst>
              <a:gs pos="0">
                <a:srgbClr val="C9401B"/>
              </a:gs>
              <a:gs pos="100000">
                <a:srgbClr val="FF5223"/>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a:latin typeface="Franklin Gothic Medium"/>
                <a:cs typeface="Franklin Gothic Medium"/>
              </a:rPr>
              <a:t>DAY 3</a:t>
            </a:r>
            <a:endParaRPr lang="en-US" sz="2600" i="1" dirty="0">
              <a:latin typeface="Franklin Gothic Book"/>
              <a:cs typeface="Franklin Gothic Book"/>
            </a:endParaRPr>
          </a:p>
        </p:txBody>
      </p:sp>
      <p:sp>
        <p:nvSpPr>
          <p:cNvPr id="8" name="Content Placeholder 2"/>
          <p:cNvSpPr>
            <a:spLocks noGrp="1"/>
          </p:cNvSpPr>
          <p:nvPr>
            <p:ph idx="1"/>
          </p:nvPr>
        </p:nvSpPr>
        <p:spPr>
          <a:xfrm>
            <a:off x="783390" y="1943097"/>
            <a:ext cx="2591181" cy="1719470"/>
          </a:xfrm>
        </p:spPr>
        <p:txBody>
          <a:bodyPr>
            <a:noAutofit/>
          </a:bodyPr>
          <a:lstStyle/>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Getting Started</a:t>
            </a:r>
          </a:p>
          <a:p>
            <a:pPr>
              <a:spcBef>
                <a:spcPct val="50000"/>
              </a:spcBef>
              <a:buClr>
                <a:srgbClr val="669900"/>
              </a:buClr>
              <a:buSzPct val="100000"/>
              <a:buFont typeface="Arial" panose="020B0604020202020204" pitchFamily="34" charset="0"/>
              <a:buAutoNum type="alphaUcPeriod"/>
            </a:pPr>
            <a:r>
              <a:rPr lang="en-US" altLang="en-US" sz="2200" dirty="0">
                <a:latin typeface="Franklin Gothic Book" panose="020B0503020102020204" pitchFamily="34" charset="0"/>
              </a:rPr>
              <a:t>Planning for Results</a:t>
            </a:r>
          </a:p>
        </p:txBody>
      </p:sp>
      <p:sp>
        <p:nvSpPr>
          <p:cNvPr id="9" name="Rounded Rectangle 8"/>
          <p:cNvSpPr/>
          <p:nvPr/>
        </p:nvSpPr>
        <p:spPr>
          <a:xfrm>
            <a:off x="783390"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0" name="Rounded Rectangle 9"/>
          <p:cNvSpPr/>
          <p:nvPr/>
        </p:nvSpPr>
        <p:spPr>
          <a:xfrm>
            <a:off x="3523445"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2" name="Content Placeholder 2"/>
          <p:cNvSpPr txBox="1">
            <a:spLocks/>
          </p:cNvSpPr>
          <p:nvPr/>
        </p:nvSpPr>
        <p:spPr>
          <a:xfrm>
            <a:off x="3523445" y="1943097"/>
            <a:ext cx="2591181" cy="1847946"/>
          </a:xfrm>
          <a:prstGeom prst="rect">
            <a:avLst/>
          </a:prstGeom>
        </p:spPr>
        <p:txBody>
          <a:bodyPr vert="horz" lIns="91440" tIns="45720" rIns="91440" bIns="45720" rtlCol="0">
            <a:normAutofit/>
          </a:bodyPr>
          <a:lstStyle/>
          <a:p>
            <a:pPr>
              <a:spcBef>
                <a:spcPct val="50000"/>
              </a:spcBef>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a:spcBef>
                <a:spcPct val="500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#2: Your Start </a:t>
            </a:r>
          </a:p>
          <a:p>
            <a:pPr marL="293688" indent="-293688">
              <a:spcBef>
                <a:spcPct val="50000"/>
              </a:spcBef>
              <a:buClr>
                <a:srgbClr val="669900"/>
              </a:buClr>
              <a:buSzPct val="100000"/>
            </a:pPr>
            <a:r>
              <a:rPr lang="en-US" altLang="en-US" sz="2200" dirty="0">
                <a:solidFill>
                  <a:srgbClr val="669900"/>
                </a:solidFill>
                <a:latin typeface="Franklin Gothic Book" panose="020B0503020102020204" pitchFamily="34" charset="0"/>
              </a:rPr>
              <a:t>D. </a:t>
            </a:r>
            <a:r>
              <a:rPr lang="en-US" altLang="en-US" sz="2200" dirty="0">
                <a:solidFill>
                  <a:srgbClr val="00467F"/>
                </a:solidFill>
                <a:latin typeface="Franklin Gothic Book" panose="020B0503020102020204" pitchFamily="34" charset="0"/>
                <a:cs typeface="Franklin Gothic Book"/>
              </a:rPr>
              <a:t>Delivering for Results</a:t>
            </a:r>
          </a:p>
          <a:p>
            <a:pPr marL="457200" lvl="0" indent="-457200">
              <a:spcBef>
                <a:spcPct val="20000"/>
              </a:spcBef>
              <a:buClr>
                <a:srgbClr val="99AB21"/>
              </a:buClr>
              <a:defRPr/>
            </a:pPr>
            <a:endParaRPr lang="en-US" sz="2200" dirty="0">
              <a:solidFill>
                <a:srgbClr val="00467F"/>
              </a:solidFill>
              <a:latin typeface="Franklin Gothic Book" panose="020B0503020102020204" pitchFamily="34" charset="0"/>
              <a:cs typeface="Franklin Gothic Book"/>
            </a:endParaRPr>
          </a:p>
        </p:txBody>
      </p:sp>
      <p:sp>
        <p:nvSpPr>
          <p:cNvPr id="13" name="Content Placeholder 2"/>
          <p:cNvSpPr txBox="1">
            <a:spLocks/>
          </p:cNvSpPr>
          <p:nvPr/>
        </p:nvSpPr>
        <p:spPr>
          <a:xfrm>
            <a:off x="3523445" y="4405085"/>
            <a:ext cx="2591181" cy="2406748"/>
          </a:xfrm>
          <a:prstGeom prst="rect">
            <a:avLst/>
          </a:prstGeom>
        </p:spPr>
        <p:txBody>
          <a:bodyPr vert="horz" lIns="91440" tIns="45720" rIns="91440" bIns="45720" rtlCol="0">
            <a:norm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#3: Inviting Participation </a:t>
            </a:r>
          </a:p>
          <a:p>
            <a:pPr marL="293688" indent="-293688">
              <a:spcBef>
                <a:spcPts val="900"/>
              </a:spcBef>
              <a:buClr>
                <a:srgbClr val="669900"/>
              </a:buClr>
              <a:buSzPct val="100000"/>
            </a:pPr>
            <a:r>
              <a:rPr lang="en-US" altLang="en-US" sz="2200" dirty="0">
                <a:solidFill>
                  <a:srgbClr val="669900"/>
                </a:solidFill>
                <a:latin typeface="Franklin Gothic Book" panose="020B0503020102020204" pitchFamily="34" charset="0"/>
              </a:rPr>
              <a:t>E. </a:t>
            </a:r>
            <a:r>
              <a:rPr lang="en-US" altLang="en-US" sz="2200" dirty="0">
                <a:solidFill>
                  <a:srgbClr val="00467F"/>
                </a:solidFill>
                <a:latin typeface="Franklin Gothic Book" panose="020B0503020102020204" pitchFamily="34" charset="0"/>
                <a:cs typeface="Franklin Gothic Book"/>
              </a:rPr>
              <a:t>Managing Visual </a:t>
            </a:r>
            <a:br>
              <a:rPr lang="en-US" altLang="en-US" sz="2200" dirty="0">
                <a:solidFill>
                  <a:srgbClr val="00467F"/>
                </a:solidFill>
                <a:latin typeface="Franklin Gothic Book" panose="020B0503020102020204" pitchFamily="34" charset="0"/>
                <a:cs typeface="Franklin Gothic Book"/>
              </a:rPr>
            </a:br>
            <a:r>
              <a:rPr lang="en-US" altLang="en-US" sz="2200" dirty="0">
                <a:solidFill>
                  <a:srgbClr val="00467F"/>
                </a:solidFill>
                <a:latin typeface="Franklin Gothic Book" panose="020B0503020102020204" pitchFamily="34" charset="0"/>
                <a:cs typeface="Franklin Gothic Book"/>
              </a:rPr>
              <a:t>Information</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200" b="0" i="0" u="none" strike="noStrike" kern="1200" cap="none" spc="0" normalizeH="0" baseline="0" noProof="0" dirty="0">
              <a:ln>
                <a:noFill/>
              </a:ln>
              <a:solidFill>
                <a:srgbClr val="00467F"/>
              </a:solidFill>
              <a:effectLst/>
              <a:uLnTx/>
              <a:uFillTx/>
              <a:latin typeface="Franklin Gothic Book" panose="020B0503020102020204" pitchFamily="34" charset="0"/>
              <a:cs typeface="Franklin Gothic Book"/>
            </a:endParaRPr>
          </a:p>
        </p:txBody>
      </p:sp>
      <p:sp>
        <p:nvSpPr>
          <p:cNvPr id="14" name="Rounded Rectangle 13"/>
          <p:cNvSpPr/>
          <p:nvPr/>
        </p:nvSpPr>
        <p:spPr>
          <a:xfrm>
            <a:off x="6263499" y="3886200"/>
            <a:ext cx="2591181" cy="468086"/>
          </a:xfrm>
          <a:prstGeom prst="round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latin typeface="Franklin Gothic Medium"/>
                <a:cs typeface="Franklin Gothic Medium"/>
              </a:rPr>
              <a:t>LUNCH</a:t>
            </a:r>
            <a:endParaRPr lang="en-US" sz="2100" i="1" dirty="0">
              <a:latin typeface="Franklin Gothic Book"/>
              <a:cs typeface="Franklin Gothic Book"/>
            </a:endParaRPr>
          </a:p>
        </p:txBody>
      </p:sp>
      <p:sp>
        <p:nvSpPr>
          <p:cNvPr id="15" name="Content Placeholder 2"/>
          <p:cNvSpPr txBox="1">
            <a:spLocks/>
          </p:cNvSpPr>
          <p:nvPr/>
        </p:nvSpPr>
        <p:spPr>
          <a:xfrm>
            <a:off x="6263499" y="1943097"/>
            <a:ext cx="2749872" cy="2106386"/>
          </a:xfrm>
          <a:prstGeom prst="rect">
            <a:avLst/>
          </a:prstGeom>
        </p:spPr>
        <p:txBody>
          <a:bodyPr vert="horz" lIns="91440" tIns="45720" rIns="91440" bIns="45720" rtlCol="0">
            <a:normAutofit/>
          </a:bodyPr>
          <a:lstStyle/>
          <a:p>
            <a:pPr fontAlgn="base">
              <a:spcBef>
                <a:spcPts val="600"/>
              </a:spcBef>
              <a:spcAft>
                <a:spcPct val="0"/>
              </a:spcAft>
              <a:buClr>
                <a:srgbClr val="669900"/>
              </a:buClr>
              <a:buSzPct val="100000"/>
            </a:pPr>
            <a:r>
              <a:rPr lang="en-US" altLang="en-US" sz="2200" dirty="0">
                <a:solidFill>
                  <a:srgbClr val="00467F"/>
                </a:solidFill>
                <a:latin typeface="Franklin Gothic Book" panose="020B0503020102020204" pitchFamily="34" charset="0"/>
                <a:cs typeface="Franklin Gothic Book"/>
              </a:rPr>
              <a:t>Review</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F. </a:t>
            </a:r>
            <a:r>
              <a:rPr lang="en-US" altLang="en-US" sz="2200" dirty="0">
                <a:solidFill>
                  <a:srgbClr val="00467F"/>
                </a:solidFill>
                <a:latin typeface="Franklin Gothic Book" panose="020B0503020102020204" pitchFamily="34" charset="0"/>
                <a:cs typeface="Franklin Gothic Book"/>
              </a:rPr>
              <a:t>Confirming Results &amp; Closing</a:t>
            </a:r>
          </a:p>
          <a:p>
            <a:pPr marL="293688" lvl="1" indent="-293688" fontAlgn="base">
              <a:spcBef>
                <a:spcPts val="600"/>
              </a:spcBef>
              <a:spcAft>
                <a:spcPct val="0"/>
              </a:spcAft>
              <a:buClr>
                <a:srgbClr val="669900"/>
              </a:buClr>
              <a:buSzPct val="100000"/>
            </a:pPr>
            <a:r>
              <a:rPr lang="en-US" altLang="en-US" sz="2200" dirty="0">
                <a:solidFill>
                  <a:srgbClr val="669900"/>
                </a:solidFill>
                <a:latin typeface="Franklin Gothic Book" panose="020B0503020102020204" pitchFamily="34" charset="0"/>
              </a:rPr>
              <a:t>G. </a:t>
            </a:r>
            <a:r>
              <a:rPr lang="en-US" altLang="en-US" sz="2200" dirty="0">
                <a:solidFill>
                  <a:srgbClr val="00467F"/>
                </a:solidFill>
                <a:latin typeface="Franklin Gothic Book" panose="020B0503020102020204" pitchFamily="34" charset="0"/>
                <a:cs typeface="Franklin Gothic Book"/>
              </a:rPr>
              <a:t>Managing Dysfunction</a:t>
            </a:r>
          </a:p>
        </p:txBody>
      </p:sp>
      <p:sp>
        <p:nvSpPr>
          <p:cNvPr id="16" name="Content Placeholder 2"/>
          <p:cNvSpPr txBox="1">
            <a:spLocks/>
          </p:cNvSpPr>
          <p:nvPr/>
        </p:nvSpPr>
        <p:spPr>
          <a:xfrm>
            <a:off x="6263499" y="4405085"/>
            <a:ext cx="2749872" cy="1847946"/>
          </a:xfrm>
          <a:prstGeom prst="rect">
            <a:avLst/>
          </a:prstGeom>
        </p:spPr>
        <p:txBody>
          <a:bodyPr vert="horz" lIns="91440" tIns="45720" rIns="91440" bIns="45720" rtlCol="0">
            <a:noAutofit/>
          </a:bodyPr>
          <a:lstStyle/>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Medium"/>
              </a:rPr>
              <a:t>Ex #4: Redesigning Your Session for Results</a:t>
            </a:r>
          </a:p>
          <a:p>
            <a:pPr>
              <a:spcBef>
                <a:spcPts val="900"/>
              </a:spcBef>
              <a:buClr>
                <a:srgbClr val="669900"/>
              </a:buClr>
              <a:buSzPct val="100000"/>
            </a:pPr>
            <a:r>
              <a:rPr lang="en-US" altLang="en-US" sz="2200" dirty="0">
                <a:solidFill>
                  <a:srgbClr val="669900"/>
                </a:solidFill>
                <a:latin typeface="Franklin Gothic Book" panose="020B0503020102020204" pitchFamily="34" charset="0"/>
              </a:rPr>
              <a:t>H. </a:t>
            </a:r>
            <a:r>
              <a:rPr lang="en-US" altLang="en-US" sz="2200" dirty="0">
                <a:solidFill>
                  <a:srgbClr val="00467F"/>
                </a:solidFill>
                <a:latin typeface="Franklin Gothic Book" panose="020B0503020102020204" pitchFamily="34" charset="0"/>
                <a:cs typeface="Franklin Gothic Book"/>
              </a:rPr>
              <a:t>Next Steps</a:t>
            </a:r>
          </a:p>
          <a:p>
            <a:pPr>
              <a:spcBef>
                <a:spcPts val="900"/>
              </a:spcBef>
              <a:buClr>
                <a:srgbClr val="669900"/>
              </a:buClr>
              <a:buSzPct val="100000"/>
            </a:pPr>
            <a:r>
              <a:rPr lang="en-US" altLang="en-US" sz="2200" dirty="0">
                <a:solidFill>
                  <a:srgbClr val="F26522"/>
                </a:solidFill>
                <a:latin typeface="Franklin Gothic Book" panose="020B0503020102020204" pitchFamily="34" charset="0"/>
                <a:cs typeface="Franklin Gothic Book"/>
              </a:rPr>
              <a:t>Close</a:t>
            </a:r>
          </a:p>
        </p:txBody>
      </p:sp>
      <p:sp>
        <p:nvSpPr>
          <p:cNvPr id="17" name="Rectangle 16"/>
          <p:cNvSpPr/>
          <p:nvPr/>
        </p:nvSpPr>
        <p:spPr>
          <a:xfrm>
            <a:off x="783390" y="4351999"/>
            <a:ext cx="2591181" cy="2015936"/>
          </a:xfrm>
          <a:prstGeom prst="rect">
            <a:avLst/>
          </a:prstGeom>
        </p:spPr>
        <p:txBody>
          <a:bodyPr wrap="square">
            <a:spAutoFit/>
          </a:bodyPr>
          <a:lstStyle/>
          <a:p>
            <a:pPr>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Ex #1: Experiential Learning</a:t>
            </a:r>
          </a:p>
          <a:p>
            <a:pPr marL="287338" indent="-287338">
              <a:spcBef>
                <a:spcPts val="900"/>
              </a:spcBef>
              <a:buClr>
                <a:srgbClr val="669900"/>
              </a:buClr>
              <a:buSzPct val="100000"/>
              <a:buFont typeface="+mj-lt"/>
              <a:buAutoNum type="alphaUcPeriod" startAt="3"/>
              <a:defRPr/>
            </a:pPr>
            <a:r>
              <a:rPr lang="en-US" sz="2200" dirty="0">
                <a:solidFill>
                  <a:srgbClr val="00467F"/>
                </a:solidFill>
                <a:latin typeface="Franklin Gothic Book" panose="020B0503020102020204" pitchFamily="34" charset="0"/>
                <a:cs typeface="Franklin Gothic Book"/>
              </a:rPr>
              <a:t>Starting with Impact</a:t>
            </a:r>
          </a:p>
          <a:p>
            <a:pPr marL="287338" indent="-287338">
              <a:spcBef>
                <a:spcPts val="900"/>
              </a:spcBef>
              <a:buClr>
                <a:srgbClr val="669900"/>
              </a:buClr>
              <a:buSzPct val="100000"/>
              <a:defRPr/>
            </a:pPr>
            <a:r>
              <a:rPr lang="en-US" sz="2200" dirty="0">
                <a:solidFill>
                  <a:srgbClr val="F26522"/>
                </a:solidFill>
                <a:latin typeface="Franklin Gothic Book" panose="020B0503020102020204" pitchFamily="34" charset="0"/>
                <a:cs typeface="Franklin Gothic Medium"/>
              </a:rPr>
              <a:t>Homework</a:t>
            </a:r>
          </a:p>
        </p:txBody>
      </p:sp>
      <p:sp>
        <p:nvSpPr>
          <p:cNvPr id="3" name="Right Arrow 2"/>
          <p:cNvSpPr/>
          <p:nvPr/>
        </p:nvSpPr>
        <p:spPr>
          <a:xfrm>
            <a:off x="2799622" y="2802832"/>
            <a:ext cx="783390" cy="77002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13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Expertise</a:t>
            </a:r>
            <a:endParaRPr lang="en-US" dirty="0"/>
          </a:p>
        </p:txBody>
      </p:sp>
      <p:pic>
        <p:nvPicPr>
          <p:cNvPr id="1028" name="Picture 4"/>
          <p:cNvPicPr>
            <a:picLocks noChangeAspect="1" noChangeArrowheads="1"/>
          </p:cNvPicPr>
          <p:nvPr/>
        </p:nvPicPr>
        <p:blipFill>
          <a:blip r:embed="rId3"/>
          <a:stretch>
            <a:fillRect/>
          </a:stretch>
        </p:blipFill>
        <p:spPr bwMode="auto">
          <a:xfrm>
            <a:off x="3579678" y="1347214"/>
            <a:ext cx="2391043" cy="2391043"/>
          </a:xfrm>
          <a:prstGeom prst="rect">
            <a:avLst/>
          </a:prstGeom>
          <a:noFill/>
          <a:effectLst>
            <a:outerShdw blurRad="50800" dist="50800" dir="5400000" algn="t" rotWithShape="0">
              <a:prstClr val="black">
                <a:alpha val="40000"/>
              </a:prstClr>
            </a:outerShdw>
          </a:effectLst>
        </p:spPr>
      </p:pic>
      <p:sp>
        <p:nvSpPr>
          <p:cNvPr id="14" name="TextBox 13"/>
          <p:cNvSpPr txBox="1"/>
          <p:nvPr/>
        </p:nvSpPr>
        <p:spPr>
          <a:xfrm>
            <a:off x="1524000" y="3987800"/>
            <a:ext cx="6502400" cy="914400"/>
          </a:xfrm>
          <a:prstGeom prst="rect">
            <a:avLst/>
          </a:prstGeom>
          <a:noFill/>
          <a:ln w="19050">
            <a:solidFill>
              <a:srgbClr val="AFBD22"/>
            </a:solidFill>
          </a:ln>
        </p:spPr>
        <p:txBody>
          <a:bodyPr wrap="square" rtlCol="0" anchor="ctr" anchorCtr="0">
            <a:noAutofit/>
          </a:bodyPr>
          <a:lstStyle/>
          <a:p>
            <a:pPr algn="ctr">
              <a:lnSpc>
                <a:spcPts val="2400"/>
              </a:lnSpc>
              <a:spcBef>
                <a:spcPct val="0"/>
              </a:spcBef>
            </a:pPr>
            <a:r>
              <a:rPr lang="en-US" altLang="en-US" sz="3200" dirty="0">
                <a:solidFill>
                  <a:srgbClr val="AFBD22"/>
                </a:solidFill>
                <a:latin typeface="Franklin Gothic Medium"/>
                <a:ea typeface="+mj-ea"/>
                <a:cs typeface="Franklin Gothic Medium"/>
              </a:rPr>
              <a:t>Knowledgeable and Prepared</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Empathy</a:t>
            </a:r>
            <a:endParaRPr lang="en-US" dirty="0"/>
          </a:p>
        </p:txBody>
      </p:sp>
      <p:pic>
        <p:nvPicPr>
          <p:cNvPr id="1028" name="Picture 4"/>
          <p:cNvPicPr>
            <a:picLocks noChangeAspect="1" noChangeArrowheads="1"/>
          </p:cNvPicPr>
          <p:nvPr/>
        </p:nvPicPr>
        <p:blipFill>
          <a:blip r:embed="rId3"/>
          <a:stretch>
            <a:fillRect/>
          </a:stretch>
        </p:blipFill>
        <p:spPr bwMode="auto">
          <a:xfrm>
            <a:off x="5941879" y="928114"/>
            <a:ext cx="2391042" cy="2391042"/>
          </a:xfrm>
          <a:prstGeom prst="rect">
            <a:avLst/>
          </a:prstGeom>
          <a:noFill/>
          <a:effectLst>
            <a:outerShdw blurRad="50800" dist="50800" dir="5400000" algn="t" rotWithShape="0">
              <a:prstClr val="black">
                <a:alpha val="40000"/>
              </a:prstClr>
            </a:outerShdw>
          </a:effectLst>
        </p:spPr>
      </p:pic>
      <p:sp>
        <p:nvSpPr>
          <p:cNvPr id="14" name="TextBox 13"/>
          <p:cNvSpPr txBox="1"/>
          <p:nvPr/>
        </p:nvSpPr>
        <p:spPr>
          <a:xfrm>
            <a:off x="783390" y="1516498"/>
            <a:ext cx="3737810" cy="1214150"/>
          </a:xfrm>
          <a:prstGeom prst="rect">
            <a:avLst/>
          </a:prstGeom>
          <a:noFill/>
          <a:ln w="19050">
            <a:solidFill>
              <a:srgbClr val="00467F"/>
            </a:solidFill>
          </a:ln>
        </p:spPr>
        <p:txBody>
          <a:bodyPr wrap="square" rtlCol="0" anchor="ctr" anchorCtr="0">
            <a:noAutofit/>
          </a:bodyPr>
          <a:lstStyle/>
          <a:p>
            <a:pPr algn="ctr">
              <a:spcBef>
                <a:spcPct val="0"/>
              </a:spcBef>
            </a:pPr>
            <a:r>
              <a:rPr lang="en-US" altLang="en-US" sz="3200" dirty="0">
                <a:solidFill>
                  <a:srgbClr val="00467F"/>
                </a:solidFill>
                <a:latin typeface="Franklin Gothic Medium"/>
                <a:ea typeface="+mj-ea"/>
                <a:cs typeface="Franklin Gothic Medium"/>
              </a:rPr>
              <a:t>Understanding &amp; Consideration</a:t>
            </a:r>
          </a:p>
        </p:txBody>
      </p:sp>
      <p:sp>
        <p:nvSpPr>
          <p:cNvPr id="7" name="Content Placeholder 13"/>
          <p:cNvSpPr>
            <a:spLocks noGrp="1"/>
          </p:cNvSpPr>
          <p:nvPr>
            <p:ph idx="1"/>
          </p:nvPr>
        </p:nvSpPr>
        <p:spPr>
          <a:xfrm>
            <a:off x="783390" y="3999881"/>
            <a:ext cx="2988510" cy="2578719"/>
          </a:xfrm>
        </p:spPr>
        <p:txBody>
          <a:bodyPr>
            <a:normAutofit fontScale="85000" lnSpcReduction="10000"/>
          </a:bodyPr>
          <a:lstStyle/>
          <a:p>
            <a:pPr marL="346075" indent="-346075"/>
            <a:r>
              <a:rPr lang="en-US" altLang="en-US" sz="2800" dirty="0"/>
              <a:t>During class Jamie shares out loud,        “I don’t know how you people figure out these ratios so quickly.  It takes me forever.”</a:t>
            </a:r>
          </a:p>
        </p:txBody>
      </p:sp>
      <p:sp>
        <p:nvSpPr>
          <p:cNvPr id="8" name="TextBox 7"/>
          <p:cNvSpPr txBox="1"/>
          <p:nvPr/>
        </p:nvSpPr>
        <p:spPr>
          <a:xfrm>
            <a:off x="783390" y="3345298"/>
            <a:ext cx="4106110" cy="523220"/>
          </a:xfrm>
          <a:prstGeom prst="rect">
            <a:avLst/>
          </a:prstGeom>
          <a:noFill/>
        </p:spPr>
        <p:txBody>
          <a:bodyPr wrap="square" rtlCol="0">
            <a:spAutoFit/>
          </a:bodyPr>
          <a:lstStyle/>
          <a:p>
            <a:pPr>
              <a:spcBef>
                <a:spcPct val="0"/>
              </a:spcBef>
            </a:pPr>
            <a:r>
              <a:rPr lang="en-US" altLang="en-US" sz="2800" dirty="0">
                <a:solidFill>
                  <a:srgbClr val="00467F"/>
                </a:solidFill>
                <a:latin typeface="Franklin Gothic Medium"/>
                <a:ea typeface="+mj-ea"/>
                <a:cs typeface="Franklin Gothic Medium"/>
              </a:rPr>
              <a:t>How would you respond?</a:t>
            </a:r>
          </a:p>
        </p:txBody>
      </p:sp>
      <p:sp>
        <p:nvSpPr>
          <p:cNvPr id="9" name="Content Placeholder 13"/>
          <p:cNvSpPr txBox="1">
            <a:spLocks/>
          </p:cNvSpPr>
          <p:nvPr/>
        </p:nvSpPr>
        <p:spPr>
          <a:xfrm>
            <a:off x="4680392" y="3999881"/>
            <a:ext cx="2988510" cy="1651619"/>
          </a:xfrm>
          <a:prstGeom prst="rect">
            <a:avLst/>
          </a:prstGeom>
        </p:spPr>
        <p:txBody>
          <a:bodyPr vert="horz" lIns="91440" tIns="45720" rIns="91440" bIns="45720" rtlCol="0">
            <a:normAutofit/>
          </a:bodyPr>
          <a:lstStyle/>
          <a:p>
            <a:pPr marL="346075" lvl="0" indent="-346075">
              <a:spcBef>
                <a:spcPct val="20000"/>
              </a:spcBef>
              <a:buClr>
                <a:srgbClr val="99AB21"/>
              </a:buClr>
              <a:buFont typeface="Arial"/>
              <a:buChar char="•"/>
            </a:pPr>
            <a:r>
              <a:rPr lang="en-US" altLang="en-US" sz="2400" dirty="0">
                <a:solidFill>
                  <a:srgbClr val="00467F"/>
                </a:solidFill>
                <a:latin typeface="Franklin Gothic Book"/>
                <a:cs typeface="Franklin Gothic Book"/>
              </a:rPr>
              <a:t>Gwendolyn made a perfect 100% on her post-course, certification test.</a:t>
            </a:r>
          </a:p>
        </p:txBody>
      </p:sp>
      <p:sp>
        <p:nvSpPr>
          <p:cNvPr id="10" name="TextBox 9"/>
          <p:cNvSpPr txBox="1"/>
          <p:nvPr/>
        </p:nvSpPr>
        <p:spPr>
          <a:xfrm>
            <a:off x="7685452" y="3793637"/>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Clarity</a:t>
            </a:r>
            <a:endParaRPr lang="en-US" dirty="0"/>
          </a:p>
        </p:txBody>
      </p:sp>
      <p:pic>
        <p:nvPicPr>
          <p:cNvPr id="1028" name="Picture 4"/>
          <p:cNvPicPr>
            <a:picLocks noChangeAspect="1" noChangeArrowheads="1"/>
          </p:cNvPicPr>
          <p:nvPr/>
        </p:nvPicPr>
        <p:blipFill>
          <a:blip r:embed="rId3"/>
          <a:stretch>
            <a:fillRect/>
          </a:stretch>
        </p:blipFill>
        <p:spPr bwMode="auto">
          <a:xfrm>
            <a:off x="3579679" y="1347214"/>
            <a:ext cx="2391042" cy="2391042"/>
          </a:xfrm>
          <a:prstGeom prst="rect">
            <a:avLst/>
          </a:prstGeom>
          <a:noFill/>
          <a:effectLst>
            <a:outerShdw blurRad="50800" dist="50800" dir="5400000" algn="t" rotWithShape="0">
              <a:prstClr val="black">
                <a:alpha val="40000"/>
              </a:prstClr>
            </a:outerShdw>
          </a:effectLst>
        </p:spPr>
      </p:pic>
      <p:sp>
        <p:nvSpPr>
          <p:cNvPr id="14" name="TextBox 13"/>
          <p:cNvSpPr txBox="1"/>
          <p:nvPr/>
        </p:nvSpPr>
        <p:spPr>
          <a:xfrm>
            <a:off x="1524000" y="3987800"/>
            <a:ext cx="6502400" cy="914400"/>
          </a:xfrm>
          <a:prstGeom prst="rect">
            <a:avLst/>
          </a:prstGeom>
          <a:noFill/>
          <a:ln w="19050">
            <a:solidFill>
              <a:srgbClr val="AFBD22"/>
            </a:solidFill>
          </a:ln>
        </p:spPr>
        <p:txBody>
          <a:bodyPr wrap="square" rtlCol="0" anchor="ctr" anchorCtr="0">
            <a:noAutofit/>
          </a:bodyPr>
          <a:lstStyle/>
          <a:p>
            <a:pPr algn="ctr">
              <a:lnSpc>
                <a:spcPts val="2400"/>
              </a:lnSpc>
              <a:spcBef>
                <a:spcPct val="0"/>
              </a:spcBef>
            </a:pPr>
            <a:r>
              <a:rPr lang="en-US" altLang="en-US" sz="3200" dirty="0">
                <a:solidFill>
                  <a:srgbClr val="AFBD22"/>
                </a:solidFill>
                <a:latin typeface="Franklin Gothic Medium"/>
                <a:ea typeface="+mj-ea"/>
                <a:cs typeface="Franklin Gothic Medium"/>
              </a:rPr>
              <a:t>Language &amp; Organization </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Enthusiasm</a:t>
            </a:r>
            <a:endParaRPr lang="en-US" dirty="0"/>
          </a:p>
        </p:txBody>
      </p:sp>
      <p:pic>
        <p:nvPicPr>
          <p:cNvPr id="1028" name="Picture 4"/>
          <p:cNvPicPr>
            <a:picLocks noChangeAspect="1" noChangeArrowheads="1"/>
          </p:cNvPicPr>
          <p:nvPr/>
        </p:nvPicPr>
        <p:blipFill>
          <a:blip r:embed="rId3"/>
          <a:stretch>
            <a:fillRect/>
          </a:stretch>
        </p:blipFill>
        <p:spPr bwMode="auto">
          <a:xfrm>
            <a:off x="5941878" y="928114"/>
            <a:ext cx="2391042" cy="2391042"/>
          </a:xfrm>
          <a:prstGeom prst="rect">
            <a:avLst/>
          </a:prstGeom>
          <a:noFill/>
          <a:effectLst>
            <a:outerShdw blurRad="50800" dist="50800" dir="5400000" algn="t" rotWithShape="0">
              <a:prstClr val="black">
                <a:alpha val="40000"/>
              </a:prstClr>
            </a:outerShdw>
          </a:effectLst>
        </p:spPr>
      </p:pic>
      <p:sp>
        <p:nvSpPr>
          <p:cNvPr id="14" name="TextBox 13"/>
          <p:cNvSpPr txBox="1"/>
          <p:nvPr/>
        </p:nvSpPr>
        <p:spPr>
          <a:xfrm>
            <a:off x="783390" y="1516498"/>
            <a:ext cx="3737810" cy="1214150"/>
          </a:xfrm>
          <a:prstGeom prst="rect">
            <a:avLst/>
          </a:prstGeom>
          <a:noFill/>
          <a:ln w="19050">
            <a:solidFill>
              <a:srgbClr val="00467F"/>
            </a:solidFill>
          </a:ln>
        </p:spPr>
        <p:txBody>
          <a:bodyPr wrap="square" rtlCol="0" anchor="ctr" anchorCtr="0">
            <a:noAutofit/>
          </a:bodyPr>
          <a:lstStyle/>
          <a:p>
            <a:pPr algn="ctr">
              <a:spcBef>
                <a:spcPct val="0"/>
              </a:spcBef>
            </a:pPr>
            <a:r>
              <a:rPr lang="en-US" altLang="en-US" sz="3200" dirty="0">
                <a:solidFill>
                  <a:srgbClr val="00467F"/>
                </a:solidFill>
                <a:latin typeface="Franklin Gothic Medium"/>
                <a:ea typeface="+mj-ea"/>
                <a:cs typeface="Franklin Gothic Medium"/>
              </a:rPr>
              <a:t>Commitment &amp; Animation</a:t>
            </a:r>
          </a:p>
        </p:txBody>
      </p:sp>
      <p:sp>
        <p:nvSpPr>
          <p:cNvPr id="7" name="Content Placeholder 13"/>
          <p:cNvSpPr>
            <a:spLocks noGrp="1"/>
          </p:cNvSpPr>
          <p:nvPr>
            <p:ph idx="1"/>
          </p:nvPr>
        </p:nvSpPr>
        <p:spPr>
          <a:xfrm>
            <a:off x="783390" y="3339481"/>
            <a:ext cx="3737810" cy="2578719"/>
          </a:xfrm>
        </p:spPr>
        <p:txBody>
          <a:bodyPr>
            <a:noAutofit/>
          </a:bodyPr>
          <a:lstStyle/>
          <a:p>
            <a:pPr marL="346075" indent="-346075">
              <a:lnSpc>
                <a:spcPct val="110000"/>
              </a:lnSpc>
            </a:pPr>
            <a:r>
              <a:rPr lang="en-US" altLang="en-US" sz="2200" dirty="0"/>
              <a:t>Rapid, uplifting, and varied vocal delivery</a:t>
            </a:r>
          </a:p>
          <a:p>
            <a:pPr marL="346075" indent="-346075">
              <a:lnSpc>
                <a:spcPct val="110000"/>
              </a:lnSpc>
            </a:pPr>
            <a:r>
              <a:rPr lang="en-US" altLang="en-US" sz="2200" dirty="0"/>
              <a:t>Rapid, wide-open eyes</a:t>
            </a:r>
          </a:p>
          <a:p>
            <a:pPr marL="346075" indent="-346075">
              <a:lnSpc>
                <a:spcPct val="110000"/>
              </a:lnSpc>
            </a:pPr>
            <a:r>
              <a:rPr lang="en-US" altLang="en-US" sz="2200" dirty="0"/>
              <a:t>Frequent, demonstrative gestures</a:t>
            </a:r>
          </a:p>
          <a:p>
            <a:pPr marL="346075" indent="-346075">
              <a:lnSpc>
                <a:spcPct val="110000"/>
              </a:lnSpc>
            </a:pPr>
            <a:r>
              <a:rPr lang="en-US" altLang="en-US" sz="2200" dirty="0"/>
              <a:t>Varied, dramatic body movements	</a:t>
            </a:r>
          </a:p>
        </p:txBody>
      </p:sp>
      <p:sp>
        <p:nvSpPr>
          <p:cNvPr id="11" name="Content Placeholder 13"/>
          <p:cNvSpPr txBox="1">
            <a:spLocks/>
          </p:cNvSpPr>
          <p:nvPr/>
        </p:nvSpPr>
        <p:spPr>
          <a:xfrm>
            <a:off x="4644190" y="3339481"/>
            <a:ext cx="4210490" cy="2578719"/>
          </a:xfrm>
          <a:prstGeom prst="rect">
            <a:avLst/>
          </a:prstGeom>
        </p:spPr>
        <p:txBody>
          <a:bodyPr vert="horz" lIns="91440" tIns="45720" rIns="91440" bIns="45720" rtlCol="0">
            <a:noAutofit/>
          </a:bodyPr>
          <a:lstStyle/>
          <a:p>
            <a:pPr marL="346075" lvl="0" indent="-346075">
              <a:lnSpc>
                <a:spcPct val="110000"/>
              </a:lnSpc>
              <a:spcBef>
                <a:spcPct val="20000"/>
              </a:spcBef>
              <a:buClr>
                <a:srgbClr val="99AB21"/>
              </a:buClr>
              <a:buFont typeface="Arial"/>
              <a:buChar char="•"/>
            </a:pPr>
            <a:r>
              <a:rPr lang="en-US" altLang="en-US" sz="2200" dirty="0">
                <a:solidFill>
                  <a:srgbClr val="00467F"/>
                </a:solidFill>
                <a:latin typeface="Franklin Gothic Book"/>
                <a:cs typeface="Franklin Gothic Book"/>
              </a:rPr>
              <a:t>Varied, emotive facial expressions</a:t>
            </a:r>
          </a:p>
          <a:p>
            <a:pPr marL="346075" lvl="0" indent="-346075">
              <a:lnSpc>
                <a:spcPct val="110000"/>
              </a:lnSpc>
              <a:spcBef>
                <a:spcPct val="20000"/>
              </a:spcBef>
              <a:buClr>
                <a:srgbClr val="99AB21"/>
              </a:buClr>
              <a:buFont typeface="Arial"/>
              <a:buChar char="•"/>
            </a:pPr>
            <a:r>
              <a:rPr lang="en-US" altLang="en-US" sz="2200" dirty="0">
                <a:solidFill>
                  <a:srgbClr val="00467F"/>
                </a:solidFill>
                <a:latin typeface="Franklin Gothic Book"/>
                <a:cs typeface="Franklin Gothic Book"/>
              </a:rPr>
              <a:t>Selection of varied words, especially adjectives</a:t>
            </a:r>
          </a:p>
          <a:p>
            <a:pPr marL="346075" lvl="0" indent="-346075">
              <a:lnSpc>
                <a:spcPct val="110000"/>
              </a:lnSpc>
              <a:spcBef>
                <a:spcPct val="20000"/>
              </a:spcBef>
              <a:buClr>
                <a:srgbClr val="99AB21"/>
              </a:buClr>
              <a:buFont typeface="Arial"/>
              <a:buChar char="•"/>
            </a:pPr>
            <a:r>
              <a:rPr lang="en-US" altLang="en-US" sz="2200" dirty="0">
                <a:solidFill>
                  <a:srgbClr val="00467F"/>
                </a:solidFill>
                <a:latin typeface="Franklin Gothic Book"/>
                <a:cs typeface="Franklin Gothic Book"/>
              </a:rPr>
              <a:t>Ready, animated acceptance of ideas and feelings</a:t>
            </a:r>
          </a:p>
          <a:p>
            <a:pPr marL="346075" lvl="0" indent="-346075">
              <a:lnSpc>
                <a:spcPct val="110000"/>
              </a:lnSpc>
              <a:spcBef>
                <a:spcPct val="20000"/>
              </a:spcBef>
              <a:buClr>
                <a:srgbClr val="99AB21"/>
              </a:buClr>
              <a:buFont typeface="Arial"/>
              <a:buChar char="•"/>
            </a:pPr>
            <a:r>
              <a:rPr lang="en-US" altLang="en-US" sz="2200" dirty="0">
                <a:solidFill>
                  <a:srgbClr val="00467F"/>
                </a:solidFill>
                <a:latin typeface="Franklin Gothic Book"/>
                <a:cs typeface="Franklin Gothic Book"/>
              </a:rPr>
              <a:t>Exuberant overall energy level</a:t>
            </a:r>
            <a:endParaRPr kumimoji="0" lang="en-US" altLang="en-US" sz="2200" b="0"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sp>
        <p:nvSpPr>
          <p:cNvPr id="8" name="TextBox 7"/>
          <p:cNvSpPr txBox="1"/>
          <p:nvPr/>
        </p:nvSpPr>
        <p:spPr>
          <a:xfrm>
            <a:off x="8782745" y="5523026"/>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14</a:t>
            </a:fld>
            <a:endParaRPr lang="en-US" dirty="0"/>
          </a:p>
        </p:txBody>
      </p:sp>
      <p:pic>
        <p:nvPicPr>
          <p:cNvPr id="3" name="Picture 2"/>
          <p:cNvPicPr>
            <a:picLocks noChangeAspect="1"/>
          </p:cNvPicPr>
          <p:nvPr/>
        </p:nvPicPr>
        <p:blipFill>
          <a:blip r:embed="rId4"/>
          <a:stretch>
            <a:fillRect/>
          </a:stretch>
        </p:blipFill>
        <p:spPr>
          <a:xfrm>
            <a:off x="0" y="-5527"/>
            <a:ext cx="9144000" cy="4211767"/>
          </a:xfrm>
          <a:prstGeom prst="rect">
            <a:avLst/>
          </a:prstGeom>
        </p:spPr>
      </p:pic>
      <p:sp>
        <p:nvSpPr>
          <p:cNvPr id="4" name="Rectangle 3"/>
          <p:cNvSpPr/>
          <p:nvPr/>
        </p:nvSpPr>
        <p:spPr>
          <a:xfrm>
            <a:off x="271518" y="4357622"/>
            <a:ext cx="8872482" cy="900246"/>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D2. The Starting Question </a:t>
            </a:r>
            <a:endParaRPr lang="en-US" cap="all" dirty="0">
              <a:solidFill>
                <a:schemeClr val="bg1"/>
              </a:solidFill>
              <a:latin typeface="Franklin Gothic Medium"/>
              <a:cs typeface="Franklin Gothic Medium"/>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D2. The Starting Question </a:t>
            </a:r>
          </a:p>
        </p:txBody>
      </p:sp>
      <p:sp>
        <p:nvSpPr>
          <p:cNvPr id="14" name="Content Placeholder 13"/>
          <p:cNvSpPr>
            <a:spLocks noGrp="1"/>
          </p:cNvSpPr>
          <p:nvPr>
            <p:ph idx="1"/>
          </p:nvPr>
        </p:nvSpPr>
        <p:spPr>
          <a:xfrm>
            <a:off x="783390" y="1275198"/>
            <a:ext cx="7747000" cy="1107996"/>
          </a:xfrm>
          <a:noFill/>
        </p:spPr>
        <p:txBody>
          <a:bodyPr wrap="square" rtlCol="0">
            <a:spAutoFit/>
          </a:bodyPr>
          <a:lstStyle/>
          <a:p>
            <a:pPr marL="0" indent="0">
              <a:spcBef>
                <a:spcPct val="0"/>
              </a:spcBef>
              <a:buNone/>
            </a:pPr>
            <a:r>
              <a:rPr lang="en-US" altLang="en-US" sz="2200" dirty="0">
                <a:latin typeface="Franklin Gothic Book" pitchFamily="34" charset="0"/>
                <a:ea typeface="+mj-ea"/>
                <a:cs typeface="Franklin Gothic Medium"/>
              </a:rPr>
              <a:t>You are teaching a customer service program. You want to talk about characteristics of effective customer contact people. Which is the better starting question? Why?</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15</a:t>
            </a:fld>
            <a:endParaRPr lang="en-US" dirty="0">
              <a:solidFill>
                <a:prstClr val="white"/>
              </a:solidFill>
            </a:endParaRPr>
          </a:p>
        </p:txBody>
      </p:sp>
      <p:sp>
        <p:nvSpPr>
          <p:cNvPr id="6" name="TextBox 5"/>
          <p:cNvSpPr txBox="1"/>
          <p:nvPr/>
        </p:nvSpPr>
        <p:spPr>
          <a:xfrm>
            <a:off x="8659755" y="3023124"/>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
        <p:nvSpPr>
          <p:cNvPr id="3" name="TextBox 2"/>
          <p:cNvSpPr txBox="1"/>
          <p:nvPr/>
        </p:nvSpPr>
        <p:spPr>
          <a:xfrm>
            <a:off x="783390" y="2646798"/>
            <a:ext cx="3331410" cy="461665"/>
          </a:xfrm>
          <a:prstGeom prst="rect">
            <a:avLst/>
          </a:prstGeom>
          <a:noFill/>
        </p:spPr>
        <p:txBody>
          <a:bodyPr wrap="square" rtlCol="0">
            <a:spAutoFit/>
          </a:bodyPr>
          <a:lstStyle/>
          <a:p>
            <a:pPr>
              <a:spcBef>
                <a:spcPct val="0"/>
              </a:spcBef>
            </a:pPr>
            <a:r>
              <a:rPr lang="en-US" altLang="en-US" sz="2400" b="1" dirty="0">
                <a:solidFill>
                  <a:srgbClr val="00467F"/>
                </a:solidFill>
                <a:latin typeface="Franklin Gothic Medium"/>
                <a:ea typeface="+mj-ea"/>
                <a:cs typeface="Franklin Gothic Medium"/>
              </a:rPr>
              <a:t>Question Type A</a:t>
            </a:r>
          </a:p>
        </p:txBody>
      </p:sp>
      <p:sp>
        <p:nvSpPr>
          <p:cNvPr id="7" name="TextBox 6"/>
          <p:cNvSpPr txBox="1"/>
          <p:nvPr/>
        </p:nvSpPr>
        <p:spPr>
          <a:xfrm>
            <a:off x="4809290" y="2646798"/>
            <a:ext cx="3331410" cy="461665"/>
          </a:xfrm>
          <a:prstGeom prst="rect">
            <a:avLst/>
          </a:prstGeom>
          <a:noFill/>
        </p:spPr>
        <p:txBody>
          <a:bodyPr wrap="square" rtlCol="0">
            <a:spAutoFit/>
          </a:bodyPr>
          <a:lstStyle/>
          <a:p>
            <a:pPr>
              <a:spcBef>
                <a:spcPct val="0"/>
              </a:spcBef>
            </a:pPr>
            <a:r>
              <a:rPr lang="en-US" altLang="en-US" sz="2400" b="1" dirty="0">
                <a:solidFill>
                  <a:srgbClr val="00467F"/>
                </a:solidFill>
                <a:latin typeface="Franklin Gothic Medium"/>
                <a:ea typeface="+mj-ea"/>
                <a:cs typeface="Franklin Gothic Medium"/>
              </a:rPr>
              <a:t>Question Type B</a:t>
            </a:r>
          </a:p>
        </p:txBody>
      </p:sp>
      <p:sp>
        <p:nvSpPr>
          <p:cNvPr id="8" name="Content Placeholder 13"/>
          <p:cNvSpPr txBox="1">
            <a:spLocks/>
          </p:cNvSpPr>
          <p:nvPr/>
        </p:nvSpPr>
        <p:spPr>
          <a:xfrm>
            <a:off x="783390" y="3243698"/>
            <a:ext cx="3810000" cy="1220847"/>
          </a:xfrm>
          <a:prstGeom prst="rect">
            <a:avLst/>
          </a:prstGeom>
          <a:noFill/>
        </p:spPr>
        <p:txBody>
          <a:bodyPr vert="horz" wrap="square" lIns="91440" tIns="45720" rIns="91440" bIns="45720" rtlCol="0">
            <a:spAutoFit/>
          </a:bodyPr>
          <a:lstStyle/>
          <a:p>
            <a:pPr lvl="0">
              <a:lnSpc>
                <a:spcPts val="2200"/>
              </a:lnSpc>
              <a:spcBef>
                <a:spcPct val="0"/>
              </a:spcBef>
              <a:buClr>
                <a:srgbClr val="99AB21"/>
              </a:buClr>
            </a:pPr>
            <a:r>
              <a:rPr lang="en-US" altLang="en-US" sz="2000" dirty="0">
                <a:solidFill>
                  <a:srgbClr val="00467F"/>
                </a:solidFill>
                <a:latin typeface="Franklin Gothic Book" pitchFamily="34" charset="0"/>
                <a:ea typeface="+mj-ea"/>
                <a:cs typeface="Franklin Gothic Medium"/>
              </a:rPr>
              <a:t>The first thing we want to talk about are telephone techniques.  What are the techniques good customer service people use?</a:t>
            </a:r>
          </a:p>
        </p:txBody>
      </p:sp>
      <p:sp>
        <p:nvSpPr>
          <p:cNvPr id="9" name="Content Placeholder 13"/>
          <p:cNvSpPr txBox="1">
            <a:spLocks/>
          </p:cNvSpPr>
          <p:nvPr/>
        </p:nvSpPr>
        <p:spPr>
          <a:xfrm>
            <a:off x="4809290" y="3243698"/>
            <a:ext cx="3810000" cy="2913618"/>
          </a:xfrm>
          <a:prstGeom prst="rect">
            <a:avLst/>
          </a:prstGeom>
          <a:noFill/>
        </p:spPr>
        <p:txBody>
          <a:bodyPr vert="horz" wrap="square" lIns="91440" tIns="45720" rIns="91440" bIns="45720" rtlCol="0">
            <a:spAutoFit/>
          </a:bodyPr>
          <a:lstStyle/>
          <a:p>
            <a:pPr lvl="0">
              <a:lnSpc>
                <a:spcPts val="2200"/>
              </a:lnSpc>
              <a:spcBef>
                <a:spcPct val="0"/>
              </a:spcBef>
              <a:buClr>
                <a:srgbClr val="99AB21"/>
              </a:buClr>
            </a:pPr>
            <a:r>
              <a:rPr lang="en-US" altLang="en-US" sz="2000" dirty="0">
                <a:solidFill>
                  <a:srgbClr val="00467F"/>
                </a:solidFill>
                <a:latin typeface="Franklin Gothic Book" pitchFamily="34" charset="0"/>
                <a:ea typeface="+mj-ea"/>
                <a:cs typeface="Franklin Gothic Medium"/>
              </a:rPr>
              <a:t>Think about a time when you received excellent customer service over the telephone.  Think about what the person did that made you comfortable; consider the things that happened that made it a great customer service experience. What are the techniques that good customer service people use?</a:t>
            </a:r>
          </a:p>
        </p:txBody>
      </p:sp>
      <p:cxnSp>
        <p:nvCxnSpPr>
          <p:cNvPr id="11" name="Straight Connector 10"/>
          <p:cNvCxnSpPr/>
          <p:nvPr/>
        </p:nvCxnSpPr>
        <p:spPr>
          <a:xfrm rot="5400000">
            <a:off x="2901631" y="4440157"/>
            <a:ext cx="3383518" cy="1588"/>
          </a:xfrm>
          <a:prstGeom prst="line">
            <a:avLst/>
          </a:prstGeom>
          <a:ln w="19050">
            <a:solidFill>
              <a:srgbClr val="58595B"/>
            </a:solidFill>
          </a:ln>
          <a:effectLst/>
        </p:spPr>
        <p:style>
          <a:lnRef idx="2">
            <a:schemeClr val="accent1"/>
          </a:lnRef>
          <a:fillRef idx="0">
            <a:schemeClr val="accent1"/>
          </a:fillRef>
          <a:effectRef idx="1">
            <a:schemeClr val="accent1"/>
          </a:effectRef>
          <a:fontRef idx="minor">
            <a:schemeClr val="tx1"/>
          </a:fontRef>
        </p:style>
      </p:cxnSp>
      <p:sp>
        <p:nvSpPr>
          <p:cNvPr id="12" name="TextBox 8"/>
          <p:cNvSpPr txBox="1"/>
          <p:nvPr/>
        </p:nvSpPr>
        <p:spPr>
          <a:xfrm>
            <a:off x="8363805"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64</a:t>
            </a:r>
          </a:p>
        </p:txBody>
      </p:sp>
    </p:spTree>
    <p:extLst>
      <p:ext uri="{BB962C8B-B14F-4D97-AF65-F5344CB8AC3E}">
        <p14:creationId xmlns:p14="http://schemas.microsoft.com/office/powerpoint/2010/main" val="251456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D2. The Starting Question </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16</a:t>
            </a:fld>
            <a:endParaRPr lang="en-US" dirty="0">
              <a:solidFill>
                <a:prstClr val="white"/>
              </a:solidFill>
            </a:endParaRPr>
          </a:p>
        </p:txBody>
      </p:sp>
      <p:sp>
        <p:nvSpPr>
          <p:cNvPr id="6" name="TextBox 5"/>
          <p:cNvSpPr txBox="1"/>
          <p:nvPr/>
        </p:nvSpPr>
        <p:spPr>
          <a:xfrm>
            <a:off x="8786410" y="4271157"/>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
        <p:nvSpPr>
          <p:cNvPr id="13" name="Content Placeholder 13"/>
          <p:cNvSpPr>
            <a:spLocks noGrp="1"/>
          </p:cNvSpPr>
          <p:nvPr>
            <p:ph idx="1"/>
          </p:nvPr>
        </p:nvSpPr>
        <p:spPr>
          <a:xfrm>
            <a:off x="783390" y="1186773"/>
            <a:ext cx="8071290" cy="5963327"/>
          </a:xfrm>
        </p:spPr>
        <p:txBody>
          <a:bodyPr>
            <a:normAutofit/>
          </a:bodyPr>
          <a:lstStyle/>
          <a:p>
            <a:pPr>
              <a:spcAft>
                <a:spcPts val="1200"/>
              </a:spcAft>
            </a:pPr>
            <a:r>
              <a:rPr lang="en-US" sz="2800" dirty="0"/>
              <a:t>The Starting Question is the question the trainer asks prior to participants responding</a:t>
            </a:r>
          </a:p>
          <a:p>
            <a:pPr>
              <a:spcAft>
                <a:spcPts val="1200"/>
              </a:spcAft>
            </a:pPr>
            <a:r>
              <a:rPr lang="en-US" sz="2800" dirty="0"/>
              <a:t>Three parts to a great starting question</a:t>
            </a:r>
          </a:p>
          <a:p>
            <a:pPr marL="914400" lvl="1" indent="-514350">
              <a:spcAft>
                <a:spcPts val="1200"/>
              </a:spcAft>
              <a:buClr>
                <a:srgbClr val="AFBD22"/>
              </a:buClr>
              <a:buFont typeface="+mj-lt"/>
              <a:buAutoNum type="arabicPeriod"/>
            </a:pPr>
            <a:r>
              <a:rPr lang="en-US" sz="2400" b="1" dirty="0">
                <a:solidFill>
                  <a:srgbClr val="00467F"/>
                </a:solidFill>
              </a:rPr>
              <a:t>Start with an image building phrase </a:t>
            </a:r>
            <a:r>
              <a:rPr lang="en-US" sz="2400" dirty="0">
                <a:solidFill>
                  <a:srgbClr val="00467F"/>
                </a:solidFill>
              </a:rPr>
              <a:t>(“think about”, “imagine”, “consider”, “if”)</a:t>
            </a:r>
          </a:p>
          <a:p>
            <a:pPr marL="914400" lvl="1" indent="-514350">
              <a:spcAft>
                <a:spcPts val="1200"/>
              </a:spcAft>
              <a:buClr>
                <a:srgbClr val="AFBD22"/>
              </a:buClr>
              <a:buFont typeface="+mj-lt"/>
              <a:buAutoNum type="arabicPeriod"/>
            </a:pPr>
            <a:r>
              <a:rPr lang="en-US" sz="2400" b="1" dirty="0">
                <a:solidFill>
                  <a:srgbClr val="00467F"/>
                </a:solidFill>
              </a:rPr>
              <a:t>Extend the image to the answers (2-3 phrases)</a:t>
            </a:r>
          </a:p>
          <a:p>
            <a:pPr marL="914400" lvl="1" indent="-514350">
              <a:spcAft>
                <a:spcPts val="1200"/>
              </a:spcAft>
              <a:buClr>
                <a:srgbClr val="AFBD22"/>
              </a:buClr>
              <a:buFont typeface="+mj-lt"/>
              <a:buAutoNum type="arabicPeriod"/>
            </a:pPr>
            <a:r>
              <a:rPr lang="en-US" sz="2400" b="1" dirty="0">
                <a:solidFill>
                  <a:srgbClr val="00467F"/>
                </a:solidFill>
              </a:rPr>
              <a:t>Ask the direct question </a:t>
            </a:r>
            <a:r>
              <a:rPr lang="en-US" sz="2400" dirty="0">
                <a:solidFill>
                  <a:srgbClr val="00467F"/>
                </a:solidFill>
              </a:rPr>
              <a:t>(Type A) to get the information you want</a:t>
            </a:r>
          </a:p>
          <a:p>
            <a:pPr>
              <a:spcAft>
                <a:spcPts val="1200"/>
              </a:spcAft>
            </a:pPr>
            <a:endParaRPr lang="en-US" sz="2800" dirty="0"/>
          </a:p>
        </p:txBody>
      </p:sp>
      <p:sp>
        <p:nvSpPr>
          <p:cNvPr id="7"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65</a:t>
            </a:r>
          </a:p>
        </p:txBody>
      </p:sp>
    </p:spTree>
    <p:extLst>
      <p:ext uri="{BB962C8B-B14F-4D97-AF65-F5344CB8AC3E}">
        <p14:creationId xmlns:p14="http://schemas.microsoft.com/office/powerpoint/2010/main" val="251456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D2. The Starting Question </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17</a:t>
            </a:fld>
            <a:endParaRPr lang="en-US" dirty="0">
              <a:solidFill>
                <a:prstClr val="white"/>
              </a:solidFill>
            </a:endParaRPr>
          </a:p>
        </p:txBody>
      </p:sp>
      <p:sp>
        <p:nvSpPr>
          <p:cNvPr id="6" name="TextBox 5"/>
          <p:cNvSpPr txBox="1"/>
          <p:nvPr/>
        </p:nvSpPr>
        <p:spPr>
          <a:xfrm>
            <a:off x="8659755" y="2990430"/>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
        <p:nvSpPr>
          <p:cNvPr id="13" name="Content Placeholder 13"/>
          <p:cNvSpPr>
            <a:spLocks noGrp="1"/>
          </p:cNvSpPr>
          <p:nvPr>
            <p:ph idx="1"/>
          </p:nvPr>
        </p:nvSpPr>
        <p:spPr>
          <a:xfrm>
            <a:off x="783390" y="1186773"/>
            <a:ext cx="8071290" cy="5963327"/>
          </a:xfrm>
        </p:spPr>
        <p:txBody>
          <a:bodyPr>
            <a:normAutofit/>
          </a:bodyPr>
          <a:lstStyle/>
          <a:p>
            <a:pPr marL="0" indent="0">
              <a:spcAft>
                <a:spcPts val="1200"/>
              </a:spcAft>
              <a:buNone/>
            </a:pPr>
            <a:r>
              <a:rPr lang="en-US" sz="2800" dirty="0"/>
              <a:t>Form Type-B Questions for</a:t>
            </a:r>
          </a:p>
          <a:p>
            <a:pPr marL="514350" indent="-514350">
              <a:spcAft>
                <a:spcPts val="1200"/>
              </a:spcAft>
              <a:buFont typeface="+mj-lt"/>
              <a:buAutoNum type="arabicPeriod"/>
            </a:pPr>
            <a:r>
              <a:rPr lang="en-US" sz="2800" dirty="0"/>
              <a:t>Typical mistakes customer service people make</a:t>
            </a:r>
          </a:p>
          <a:p>
            <a:pPr marL="514350" indent="-514350">
              <a:spcAft>
                <a:spcPts val="1200"/>
              </a:spcAft>
              <a:buFont typeface="+mj-lt"/>
              <a:buAutoNum type="arabicPeriod"/>
            </a:pPr>
            <a:r>
              <a:rPr lang="en-US" sz="2800" dirty="0"/>
              <a:t>The best way to handle an irate customer</a:t>
            </a:r>
          </a:p>
          <a:p>
            <a:pPr marL="514350" indent="-514350">
              <a:spcAft>
                <a:spcPts val="1200"/>
              </a:spcAft>
              <a:buFont typeface="+mj-lt"/>
              <a:buAutoNum type="arabicPeriod"/>
            </a:pPr>
            <a:r>
              <a:rPr lang="en-US" sz="2800" dirty="0"/>
              <a:t>Strategies for staying motivated and energized while answering calls</a:t>
            </a:r>
          </a:p>
        </p:txBody>
      </p:sp>
      <p:sp>
        <p:nvSpPr>
          <p:cNvPr id="7"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66</a:t>
            </a:r>
          </a:p>
        </p:txBody>
      </p:sp>
    </p:spTree>
    <p:extLst>
      <p:ext uri="{BB962C8B-B14F-4D97-AF65-F5344CB8AC3E}">
        <p14:creationId xmlns:p14="http://schemas.microsoft.com/office/powerpoint/2010/main" val="251456457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18</a:t>
            </a:fld>
            <a:endParaRPr lang="en-US" dirty="0"/>
          </a:p>
        </p:txBody>
      </p:sp>
      <p:pic>
        <p:nvPicPr>
          <p:cNvPr id="3" name="Picture 2"/>
          <p:cNvPicPr>
            <a:picLocks noChangeAspect="1"/>
          </p:cNvPicPr>
          <p:nvPr/>
        </p:nvPicPr>
        <p:blipFill>
          <a:blip r:embed="rId4"/>
          <a:stretch>
            <a:fillRect/>
          </a:stretch>
        </p:blipFill>
        <p:spPr>
          <a:xfrm>
            <a:off x="0" y="-5527"/>
            <a:ext cx="9144000" cy="4309812"/>
          </a:xfrm>
          <a:prstGeom prst="rect">
            <a:avLst/>
          </a:prstGeom>
        </p:spPr>
      </p:pic>
      <p:sp>
        <p:nvSpPr>
          <p:cNvPr id="4" name="Rectangle 3"/>
          <p:cNvSpPr/>
          <p:nvPr/>
        </p:nvSpPr>
        <p:spPr>
          <a:xfrm>
            <a:off x="271518" y="4357622"/>
            <a:ext cx="8872482" cy="839845"/>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D3. REACTING Questions</a:t>
            </a:r>
            <a:endParaRPr lang="en-US" cap="all" dirty="0">
              <a:solidFill>
                <a:schemeClr val="bg1"/>
              </a:solidFill>
              <a:latin typeface="Franklin Gothic Medium"/>
              <a:cs typeface="Franklin Gothic Medium"/>
            </a:endParaRPr>
          </a:p>
        </p:txBody>
      </p:sp>
    </p:spTree>
    <p:extLst>
      <p:ext uri="{BB962C8B-B14F-4D97-AF65-F5344CB8AC3E}">
        <p14:creationId xmlns:p14="http://schemas.microsoft.com/office/powerpoint/2010/main" val="15467348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D3. Reacting Questions</a:t>
            </a:r>
          </a:p>
        </p:txBody>
      </p:sp>
      <p:sp>
        <p:nvSpPr>
          <p:cNvPr id="14" name="Content Placeholder 13"/>
          <p:cNvSpPr>
            <a:spLocks noGrp="1"/>
          </p:cNvSpPr>
          <p:nvPr>
            <p:ph idx="1"/>
          </p:nvPr>
        </p:nvSpPr>
        <p:spPr>
          <a:xfrm>
            <a:off x="783390" y="1457760"/>
            <a:ext cx="3775910" cy="4429392"/>
          </a:xfrm>
        </p:spPr>
        <p:txBody>
          <a:bodyPr>
            <a:noAutofit/>
          </a:bodyPr>
          <a:lstStyle/>
          <a:p>
            <a:pPr defTabSz="228600">
              <a:spcBef>
                <a:spcPts val="600"/>
              </a:spcBef>
              <a:buFont typeface="Arial" panose="020B0604020202020204" pitchFamily="34" charset="0"/>
              <a:buChar char="•"/>
            </a:pPr>
            <a:r>
              <a:rPr lang="en-US" altLang="en-US" sz="2400" dirty="0"/>
              <a:t>Direct Probe</a:t>
            </a:r>
          </a:p>
          <a:p>
            <a:pPr defTabSz="228600">
              <a:spcBef>
                <a:spcPts val="600"/>
              </a:spcBef>
              <a:buFont typeface="Arial" panose="020B0604020202020204" pitchFamily="34" charset="0"/>
              <a:buChar char="•"/>
            </a:pPr>
            <a:r>
              <a:rPr lang="en-US" altLang="en-US" sz="2400" dirty="0"/>
              <a:t>Indirect Probe</a:t>
            </a:r>
          </a:p>
          <a:p>
            <a:pPr defTabSz="228600">
              <a:spcBef>
                <a:spcPts val="600"/>
              </a:spcBef>
              <a:buFont typeface="Arial" panose="020B0604020202020204" pitchFamily="34" charset="0"/>
              <a:buChar char="•"/>
            </a:pPr>
            <a:r>
              <a:rPr lang="en-US" altLang="en-US" sz="2400" dirty="0"/>
              <a:t>Redirect</a:t>
            </a:r>
          </a:p>
          <a:p>
            <a:pPr defTabSz="228600">
              <a:spcBef>
                <a:spcPts val="600"/>
              </a:spcBef>
              <a:buFont typeface="Arial" panose="020B0604020202020204" pitchFamily="34" charset="0"/>
              <a:buChar char="•"/>
            </a:pPr>
            <a:r>
              <a:rPr lang="en-US" altLang="en-US" sz="2400" dirty="0"/>
              <a:t>Playback</a:t>
            </a:r>
          </a:p>
          <a:p>
            <a:pPr defTabSz="228600">
              <a:spcBef>
                <a:spcPts val="600"/>
              </a:spcBef>
              <a:buFont typeface="Arial" panose="020B0604020202020204" pitchFamily="34" charset="0"/>
              <a:buChar char="•"/>
            </a:pPr>
            <a:r>
              <a:rPr lang="en-US" altLang="en-US" sz="2400" dirty="0"/>
              <a:t>Leading</a:t>
            </a:r>
          </a:p>
          <a:p>
            <a:pPr defTabSz="228600">
              <a:spcBef>
                <a:spcPts val="600"/>
              </a:spcBef>
              <a:buFont typeface="Arial" panose="020B0604020202020204" pitchFamily="34" charset="0"/>
              <a:buChar char="•"/>
            </a:pPr>
            <a:r>
              <a:rPr lang="en-US" altLang="en-US" sz="2400" dirty="0"/>
              <a:t>Prompt</a:t>
            </a:r>
          </a:p>
          <a:p>
            <a:pPr defTabSz="228600">
              <a:spcBef>
                <a:spcPts val="600"/>
              </a:spcBef>
              <a:buFont typeface="Arial" panose="020B0604020202020204" pitchFamily="34" charset="0"/>
              <a:buChar char="•"/>
            </a:pPr>
            <a:r>
              <a:rPr lang="en-US" altLang="en-US" sz="2400" dirty="0"/>
              <a:t>Tag Question</a:t>
            </a:r>
          </a:p>
          <a:p>
            <a:pPr defTabSz="228600">
              <a:spcBef>
                <a:spcPts val="600"/>
              </a:spcBef>
              <a:buFont typeface="Arial" panose="020B0604020202020204" pitchFamily="34" charset="0"/>
              <a:buChar char="•"/>
            </a:pPr>
            <a:r>
              <a:rPr lang="en-US" altLang="en-US" sz="2400" dirty="0"/>
              <a:t>Float and Idea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19</a:t>
            </a:fld>
            <a:endParaRPr lang="en-US" dirty="0"/>
          </a:p>
        </p:txBody>
      </p:sp>
      <p:sp>
        <p:nvSpPr>
          <p:cNvPr id="5"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67-68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8" name="Title 1"/>
          <p:cNvSpPr txBox="1">
            <a:spLocks/>
          </p:cNvSpPr>
          <p:nvPr/>
        </p:nvSpPr>
        <p:spPr>
          <a:xfrm>
            <a:off x="486419" y="3733800"/>
            <a:ext cx="8368262" cy="1843880"/>
          </a:xfrm>
          <a:prstGeom prst="rect">
            <a:avLst/>
          </a:prstGeom>
        </p:spPr>
        <p:txBody>
          <a:bodyPr vert="horz" lIns="91440" tIns="45720" rIns="91440" bIns="45720" rtlCol="0" anchor="t">
            <a:noAutofit/>
          </a:bodyPr>
          <a:lstStyle/>
          <a:p>
            <a:pPr lvl="0" algn="ctr">
              <a:lnSpc>
                <a:spcPts val="6060"/>
              </a:lnSpc>
              <a:spcBef>
                <a:spcPct val="0"/>
              </a:spcBef>
              <a:defRPr/>
            </a:pPr>
            <a:r>
              <a:rPr lang="en-US" altLang="en-US" sz="4800" dirty="0">
                <a:solidFill>
                  <a:schemeClr val="accent6"/>
                </a:solidFill>
                <a:latin typeface="Franklin Gothic Book" panose="020B0503020102020204" pitchFamily="34" charset="0"/>
              </a:rPr>
              <a:t>D. DELIVERING FOR RESULTS</a:t>
            </a:r>
            <a:endParaRPr kumimoji="0" lang="en-US" sz="4800" b="0" i="0" u="none" strike="noStrike" kern="1200" spc="0" normalizeH="0" baseline="0" noProof="0" dirty="0">
              <a:ln>
                <a:noFill/>
              </a:ln>
              <a:solidFill>
                <a:schemeClr val="accent6"/>
              </a:solidFill>
              <a:effectLst/>
              <a:uLnTx/>
              <a:uFillTx/>
              <a:latin typeface="Franklin Gothic Book" panose="020B0503020102020204" pitchFamily="34" charset="0"/>
              <a:ea typeface="+mj-ea"/>
              <a:cs typeface="Franklin Gothic Medium"/>
            </a:endParaRPr>
          </a:p>
        </p:txBody>
      </p:sp>
      <p:pic>
        <p:nvPicPr>
          <p:cNvPr id="9" name="Picture 8"/>
          <p:cNvPicPr>
            <a:picLocks noChangeAspect="1"/>
          </p:cNvPicPr>
          <p:nvPr/>
        </p:nvPicPr>
        <p:blipFill>
          <a:blip r:embed="rId3"/>
          <a:stretch>
            <a:fillRect/>
          </a:stretch>
        </p:blipFill>
        <p:spPr>
          <a:xfrm>
            <a:off x="6500608" y="6356607"/>
            <a:ext cx="2354072" cy="448056"/>
          </a:xfrm>
          <a:prstGeom prst="rect">
            <a:avLst/>
          </a:prstGeom>
        </p:spPr>
      </p:pic>
      <p:sp>
        <p:nvSpPr>
          <p:cNvPr id="11" name="TextBox 1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pic>
        <p:nvPicPr>
          <p:cNvPr id="10" name="Picture 9"/>
          <p:cNvPicPr>
            <a:picLocks noChangeAspect="1"/>
          </p:cNvPicPr>
          <p:nvPr/>
        </p:nvPicPr>
        <p:blipFill rotWithShape="1">
          <a:blip r:embed="rId4"/>
          <a:srcRect l="8719" t="17070" r="3043" b="34035"/>
          <a:stretch/>
        </p:blipFill>
        <p:spPr>
          <a:xfrm>
            <a:off x="0" y="0"/>
            <a:ext cx="9144000" cy="3372097"/>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Direct Probe</a:t>
            </a:r>
            <a:endParaRPr lang="en-US" dirty="0"/>
          </a:p>
        </p:txBody>
      </p:sp>
      <p:sp>
        <p:nvSpPr>
          <p:cNvPr id="14" name="TextBox 13"/>
          <p:cNvSpPr txBox="1"/>
          <p:nvPr/>
        </p:nvSpPr>
        <p:spPr>
          <a:xfrm>
            <a:off x="2245895" y="4191767"/>
            <a:ext cx="4889500" cy="6850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ea typeface="+mj-ea"/>
                <a:cs typeface="Franklin Gothic Medium"/>
              </a:rPr>
              <a:t>“Why is that important?”</a:t>
            </a:r>
          </a:p>
        </p:txBody>
      </p:sp>
      <p:sp>
        <p:nvSpPr>
          <p:cNvPr id="7" name="Content Placeholder 13"/>
          <p:cNvSpPr>
            <a:spLocks noGrp="1"/>
          </p:cNvSpPr>
          <p:nvPr>
            <p:ph idx="1"/>
          </p:nvPr>
        </p:nvSpPr>
        <p:spPr>
          <a:xfrm>
            <a:off x="1799390" y="2548598"/>
            <a:ext cx="5782510" cy="1467675"/>
          </a:xfrm>
        </p:spPr>
        <p:txBody>
          <a:bodyPr>
            <a:normAutofit/>
          </a:bodyPr>
          <a:lstStyle/>
          <a:p>
            <a:pPr marL="0" indent="-346075" algn="ctr">
              <a:buNone/>
            </a:pPr>
            <a:r>
              <a:rPr lang="en-US" altLang="en-US" sz="2800" dirty="0"/>
              <a:t>You don’t think what was said is targeted to the discussion, or you need additional explanation</a:t>
            </a:r>
          </a:p>
        </p:txBody>
      </p:sp>
      <p:sp>
        <p:nvSpPr>
          <p:cNvPr id="8" name="TextBox 7"/>
          <p:cNvSpPr txBox="1"/>
          <p:nvPr/>
        </p:nvSpPr>
        <p:spPr>
          <a:xfrm>
            <a:off x="1894640" y="1788328"/>
            <a:ext cx="559201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ea typeface="+mj-ea"/>
                <a:cs typeface="Franklin Gothic Medium"/>
              </a:rPr>
              <a:t>Purpose: Challenge or Probe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Indirect Probe</a:t>
            </a:r>
            <a:endParaRPr lang="en-US" dirty="0"/>
          </a:p>
        </p:txBody>
      </p:sp>
      <p:sp>
        <p:nvSpPr>
          <p:cNvPr id="14" name="TextBox 13"/>
          <p:cNvSpPr txBox="1"/>
          <p:nvPr/>
        </p:nvSpPr>
        <p:spPr>
          <a:xfrm>
            <a:off x="1894640" y="4191767"/>
            <a:ext cx="5592010" cy="12946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ea typeface="+mj-ea"/>
                <a:cs typeface="Franklin Gothic Medium"/>
              </a:rPr>
              <a:t>“Is the reason that’s important because …?”</a:t>
            </a:r>
          </a:p>
        </p:txBody>
      </p:sp>
      <p:sp>
        <p:nvSpPr>
          <p:cNvPr id="7" name="Content Placeholder 13"/>
          <p:cNvSpPr>
            <a:spLocks noGrp="1"/>
          </p:cNvSpPr>
          <p:nvPr>
            <p:ph idx="1"/>
          </p:nvPr>
        </p:nvSpPr>
        <p:spPr>
          <a:xfrm>
            <a:off x="1799390" y="2548598"/>
            <a:ext cx="5782510" cy="1467675"/>
          </a:xfrm>
        </p:spPr>
        <p:txBody>
          <a:bodyPr>
            <a:normAutofit fontScale="92500"/>
          </a:bodyPr>
          <a:lstStyle/>
          <a:p>
            <a:pPr marL="0" indent="-346075" algn="ctr">
              <a:buNone/>
            </a:pPr>
            <a:r>
              <a:rPr lang="en-US" altLang="en-US" sz="2800" dirty="0"/>
              <a:t>Close-ended probe to provide additional explanation, especially appropriate for less confident participants</a:t>
            </a:r>
          </a:p>
        </p:txBody>
      </p:sp>
      <p:sp>
        <p:nvSpPr>
          <p:cNvPr id="8" name="TextBox 7"/>
          <p:cNvSpPr txBox="1"/>
          <p:nvPr/>
        </p:nvSpPr>
        <p:spPr>
          <a:xfrm>
            <a:off x="1894640" y="1788328"/>
            <a:ext cx="559201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ea typeface="+mj-ea"/>
                <a:cs typeface="Franklin Gothic Medium"/>
              </a:rPr>
              <a:t>Purpose: Probe or Clarify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Redirection Question</a:t>
            </a:r>
            <a:endParaRPr lang="en-US" dirty="0"/>
          </a:p>
        </p:txBody>
      </p:sp>
      <p:sp>
        <p:nvSpPr>
          <p:cNvPr id="14" name="TextBox 13"/>
          <p:cNvSpPr txBox="1"/>
          <p:nvPr/>
        </p:nvSpPr>
        <p:spPr>
          <a:xfrm>
            <a:off x="1573721" y="3848867"/>
            <a:ext cx="6233848" cy="12946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ea typeface="+mj-ea"/>
                <a:cs typeface="Franklin Gothic Medium"/>
              </a:rPr>
              <a:t>“That’s an interesting point. Can we put that on the issues list?”</a:t>
            </a:r>
          </a:p>
        </p:txBody>
      </p:sp>
      <p:sp>
        <p:nvSpPr>
          <p:cNvPr id="7" name="Content Placeholder 13"/>
          <p:cNvSpPr>
            <a:spLocks noGrp="1"/>
          </p:cNvSpPr>
          <p:nvPr>
            <p:ph idx="1"/>
          </p:nvPr>
        </p:nvSpPr>
        <p:spPr>
          <a:xfrm>
            <a:off x="1799390" y="2537434"/>
            <a:ext cx="5782510" cy="1045502"/>
          </a:xfrm>
        </p:spPr>
        <p:txBody>
          <a:bodyPr>
            <a:normAutofit/>
          </a:bodyPr>
          <a:lstStyle/>
          <a:p>
            <a:pPr marL="0" indent="-346075" algn="ctr">
              <a:buNone/>
            </a:pPr>
            <a:r>
              <a:rPr lang="en-US" altLang="en-US" sz="2800" dirty="0"/>
              <a:t>The point is not relevant to the current discussion</a:t>
            </a:r>
          </a:p>
        </p:txBody>
      </p:sp>
      <p:sp>
        <p:nvSpPr>
          <p:cNvPr id="8" name="TextBox 7"/>
          <p:cNvSpPr txBox="1"/>
          <p:nvPr/>
        </p:nvSpPr>
        <p:spPr>
          <a:xfrm>
            <a:off x="1894640" y="1686728"/>
            <a:ext cx="559201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ea typeface="+mj-ea"/>
                <a:cs typeface="Franklin Gothic Medium"/>
              </a:rPr>
              <a:t>Purpose: Get Back on Track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Playback</a:t>
            </a:r>
            <a:endParaRPr lang="en-US" dirty="0"/>
          </a:p>
        </p:txBody>
      </p:sp>
      <p:sp>
        <p:nvSpPr>
          <p:cNvPr id="14" name="TextBox 13"/>
          <p:cNvSpPr txBox="1"/>
          <p:nvPr/>
        </p:nvSpPr>
        <p:spPr>
          <a:xfrm>
            <a:off x="1890295" y="3861567"/>
            <a:ext cx="5592010" cy="12946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ea typeface="+mj-ea"/>
                <a:cs typeface="Franklin Gothic Medium"/>
              </a:rPr>
              <a:t>“It sounds like what you are saying is … Is that right?”</a:t>
            </a:r>
          </a:p>
        </p:txBody>
      </p:sp>
      <p:sp>
        <p:nvSpPr>
          <p:cNvPr id="7" name="Content Placeholder 13"/>
          <p:cNvSpPr>
            <a:spLocks noGrp="1"/>
          </p:cNvSpPr>
          <p:nvPr>
            <p:ph idx="1"/>
          </p:nvPr>
        </p:nvSpPr>
        <p:spPr>
          <a:xfrm>
            <a:off x="1795045" y="2550134"/>
            <a:ext cx="5782510" cy="1045502"/>
          </a:xfrm>
        </p:spPr>
        <p:txBody>
          <a:bodyPr>
            <a:normAutofit/>
          </a:bodyPr>
          <a:lstStyle/>
          <a:p>
            <a:pPr marL="0" indent="-346075" algn="ctr">
              <a:buNone/>
            </a:pPr>
            <a:r>
              <a:rPr lang="en-US" altLang="en-US" sz="2800" dirty="0"/>
              <a:t>Give the participant assurance that you understood the point</a:t>
            </a:r>
          </a:p>
        </p:txBody>
      </p:sp>
      <p:sp>
        <p:nvSpPr>
          <p:cNvPr id="8" name="TextBox 7"/>
          <p:cNvSpPr txBox="1"/>
          <p:nvPr/>
        </p:nvSpPr>
        <p:spPr>
          <a:xfrm>
            <a:off x="1673225" y="1699428"/>
            <a:ext cx="602615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ea typeface="+mj-ea"/>
                <a:cs typeface="Franklin Gothic Medium"/>
              </a:rPr>
              <a:t>Purpose: Confirm Understanding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Leading Question</a:t>
            </a:r>
            <a:endParaRPr lang="en-US" dirty="0"/>
          </a:p>
        </p:txBody>
      </p:sp>
      <p:sp>
        <p:nvSpPr>
          <p:cNvPr id="14" name="TextBox 13"/>
          <p:cNvSpPr txBox="1"/>
          <p:nvPr/>
        </p:nvSpPr>
        <p:spPr>
          <a:xfrm>
            <a:off x="2584450" y="3861567"/>
            <a:ext cx="4203700" cy="12946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ea typeface="+mj-ea"/>
                <a:cs typeface="Franklin Gothic Medium"/>
              </a:rPr>
              <a:t>“Are there approaches that also …?”</a:t>
            </a:r>
          </a:p>
        </p:txBody>
      </p:sp>
      <p:sp>
        <p:nvSpPr>
          <p:cNvPr id="7" name="Content Placeholder 13"/>
          <p:cNvSpPr>
            <a:spLocks noGrp="1"/>
          </p:cNvSpPr>
          <p:nvPr>
            <p:ph idx="1"/>
          </p:nvPr>
        </p:nvSpPr>
        <p:spPr>
          <a:xfrm>
            <a:off x="1795045" y="2550134"/>
            <a:ext cx="5782510" cy="1045502"/>
          </a:xfrm>
        </p:spPr>
        <p:txBody>
          <a:bodyPr>
            <a:normAutofit/>
          </a:bodyPr>
          <a:lstStyle/>
          <a:p>
            <a:pPr marL="0" indent="-346075" algn="ctr">
              <a:buNone/>
            </a:pPr>
            <a:r>
              <a:rPr lang="en-US" altLang="en-US" sz="2800" dirty="0"/>
              <a:t>You want to guide the group to other thoughts or conclusions</a:t>
            </a:r>
          </a:p>
        </p:txBody>
      </p:sp>
      <p:sp>
        <p:nvSpPr>
          <p:cNvPr id="8" name="TextBox 7"/>
          <p:cNvSpPr txBox="1"/>
          <p:nvPr/>
        </p:nvSpPr>
        <p:spPr>
          <a:xfrm>
            <a:off x="1673225" y="1699428"/>
            <a:ext cx="602615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ea typeface="+mj-ea"/>
                <a:cs typeface="Franklin Gothic Medium"/>
              </a:rPr>
              <a:t>Purpose: Lead to Other Thoughts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25</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Prompt</a:t>
            </a:r>
            <a:endParaRPr lang="en-US" dirty="0"/>
          </a:p>
        </p:txBody>
      </p:sp>
      <p:sp>
        <p:nvSpPr>
          <p:cNvPr id="14" name="TextBox 13"/>
          <p:cNvSpPr txBox="1"/>
          <p:nvPr/>
        </p:nvSpPr>
        <p:spPr>
          <a:xfrm>
            <a:off x="2384425" y="3861567"/>
            <a:ext cx="4603750" cy="12946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ea typeface="+mj-ea"/>
                <a:cs typeface="Franklin Gothic Medium"/>
              </a:rPr>
              <a:t>“What else? We have [x], [y], and [z] …what else?”</a:t>
            </a:r>
          </a:p>
        </p:txBody>
      </p:sp>
      <p:sp>
        <p:nvSpPr>
          <p:cNvPr id="7" name="Content Placeholder 13"/>
          <p:cNvSpPr>
            <a:spLocks noGrp="1"/>
          </p:cNvSpPr>
          <p:nvPr>
            <p:ph idx="1"/>
          </p:nvPr>
        </p:nvSpPr>
        <p:spPr>
          <a:xfrm>
            <a:off x="1795045" y="2550134"/>
            <a:ext cx="5782510" cy="1045502"/>
          </a:xfrm>
        </p:spPr>
        <p:txBody>
          <a:bodyPr>
            <a:normAutofit/>
          </a:bodyPr>
          <a:lstStyle/>
          <a:p>
            <a:pPr marL="0" indent="-346075" algn="ctr">
              <a:buNone/>
            </a:pPr>
            <a:r>
              <a:rPr lang="en-US" altLang="en-US" sz="2800" dirty="0"/>
              <a:t>The group has temporarily stalled and needs prompting</a:t>
            </a:r>
          </a:p>
        </p:txBody>
      </p:sp>
      <p:sp>
        <p:nvSpPr>
          <p:cNvPr id="8" name="TextBox 7"/>
          <p:cNvSpPr txBox="1"/>
          <p:nvPr/>
        </p:nvSpPr>
        <p:spPr>
          <a:xfrm>
            <a:off x="1673225" y="1699428"/>
            <a:ext cx="602615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ea typeface="+mj-ea"/>
                <a:cs typeface="Franklin Gothic Medium"/>
              </a:rPr>
              <a:t>Purpose: Keep the Ideas Flowing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Tag Question</a:t>
            </a:r>
            <a:endParaRPr lang="en-US" dirty="0"/>
          </a:p>
        </p:txBody>
      </p:sp>
      <p:sp>
        <p:nvSpPr>
          <p:cNvPr id="14" name="TextBox 13"/>
          <p:cNvSpPr txBox="1"/>
          <p:nvPr/>
        </p:nvSpPr>
        <p:spPr>
          <a:xfrm>
            <a:off x="2114550" y="3861567"/>
            <a:ext cx="5143500" cy="8882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cs typeface="Franklin Gothic Medium"/>
              </a:rPr>
              <a:t>“That’s important, isn’t it?”</a:t>
            </a:r>
          </a:p>
        </p:txBody>
      </p:sp>
      <p:sp>
        <p:nvSpPr>
          <p:cNvPr id="7" name="Content Placeholder 13"/>
          <p:cNvSpPr>
            <a:spLocks noGrp="1"/>
          </p:cNvSpPr>
          <p:nvPr>
            <p:ph idx="1"/>
          </p:nvPr>
        </p:nvSpPr>
        <p:spPr>
          <a:xfrm>
            <a:off x="1795045" y="2550134"/>
            <a:ext cx="5782510" cy="1045502"/>
          </a:xfrm>
        </p:spPr>
        <p:txBody>
          <a:bodyPr>
            <a:normAutofit/>
          </a:bodyPr>
          <a:lstStyle/>
          <a:p>
            <a:pPr marL="0" indent="-346075" algn="ctr">
              <a:buNone/>
            </a:pPr>
            <a:r>
              <a:rPr lang="en-US" altLang="en-US" sz="2800" dirty="0"/>
              <a:t>You are warming up the group or keeping it alert</a:t>
            </a:r>
          </a:p>
        </p:txBody>
      </p:sp>
      <p:sp>
        <p:nvSpPr>
          <p:cNvPr id="8" name="TextBox 7"/>
          <p:cNvSpPr txBox="1"/>
          <p:nvPr/>
        </p:nvSpPr>
        <p:spPr>
          <a:xfrm>
            <a:off x="1673225" y="1699428"/>
            <a:ext cx="602615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cs typeface="Franklin Gothic Medium"/>
              </a:rPr>
              <a:t>Purpose: Get Acknowledgement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Float an Idea</a:t>
            </a:r>
            <a:endParaRPr lang="en-US" dirty="0"/>
          </a:p>
        </p:txBody>
      </p:sp>
      <p:sp>
        <p:nvSpPr>
          <p:cNvPr id="14" name="TextBox 13"/>
          <p:cNvSpPr txBox="1"/>
          <p:nvPr/>
        </p:nvSpPr>
        <p:spPr>
          <a:xfrm>
            <a:off x="2114550" y="3861567"/>
            <a:ext cx="5143500" cy="13073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3200" i="1" dirty="0">
                <a:solidFill>
                  <a:srgbClr val="AFBD22"/>
                </a:solidFill>
                <a:latin typeface="Franklin Gothic Medium"/>
                <a:cs typeface="Franklin Gothic Medium"/>
              </a:rPr>
              <a:t>“What about …What are the benefits?”</a:t>
            </a:r>
          </a:p>
        </p:txBody>
      </p:sp>
      <p:sp>
        <p:nvSpPr>
          <p:cNvPr id="7" name="Content Placeholder 13"/>
          <p:cNvSpPr>
            <a:spLocks noGrp="1"/>
          </p:cNvSpPr>
          <p:nvPr>
            <p:ph idx="1"/>
          </p:nvPr>
        </p:nvSpPr>
        <p:spPr>
          <a:xfrm>
            <a:off x="1795045" y="2550134"/>
            <a:ext cx="5782510" cy="1045502"/>
          </a:xfrm>
        </p:spPr>
        <p:txBody>
          <a:bodyPr>
            <a:normAutofit/>
          </a:bodyPr>
          <a:lstStyle/>
          <a:p>
            <a:pPr marL="0" indent="-346075" algn="ctr">
              <a:buNone/>
            </a:pPr>
            <a:r>
              <a:rPr lang="en-US" altLang="en-US" sz="2800" dirty="0"/>
              <a:t>An important thought or conclusion  has been overlooked</a:t>
            </a:r>
          </a:p>
        </p:txBody>
      </p:sp>
      <p:sp>
        <p:nvSpPr>
          <p:cNvPr id="8" name="TextBox 7"/>
          <p:cNvSpPr txBox="1"/>
          <p:nvPr/>
        </p:nvSpPr>
        <p:spPr>
          <a:xfrm>
            <a:off x="1673225" y="1699428"/>
            <a:ext cx="6026150" cy="584775"/>
          </a:xfrm>
          <a:prstGeom prst="rect">
            <a:avLst/>
          </a:prstGeom>
          <a:noFill/>
        </p:spPr>
        <p:txBody>
          <a:bodyPr wrap="square" rtlCol="0">
            <a:spAutoFit/>
          </a:bodyPr>
          <a:lstStyle/>
          <a:p>
            <a:pPr algn="ctr">
              <a:spcBef>
                <a:spcPct val="0"/>
              </a:spcBef>
            </a:pPr>
            <a:r>
              <a:rPr lang="en-US" altLang="en-US" sz="3200" dirty="0">
                <a:solidFill>
                  <a:srgbClr val="00467F"/>
                </a:solidFill>
                <a:latin typeface="Franklin Gothic Medium"/>
                <a:cs typeface="Franklin Gothic Medium"/>
              </a:rPr>
              <a:t>Purpose: Give a Possible Solution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Flip Charts</a:t>
            </a:r>
          </a:p>
        </p:txBody>
      </p:sp>
      <p:sp>
        <p:nvSpPr>
          <p:cNvPr id="14" name="Content Placeholder 13"/>
          <p:cNvSpPr>
            <a:spLocks noGrp="1"/>
          </p:cNvSpPr>
          <p:nvPr>
            <p:ph idx="1"/>
          </p:nvPr>
        </p:nvSpPr>
        <p:spPr>
          <a:xfrm>
            <a:off x="783390" y="1457760"/>
            <a:ext cx="6989010" cy="4429392"/>
          </a:xfrm>
        </p:spPr>
        <p:txBody>
          <a:bodyPr>
            <a:noAutofit/>
          </a:bodyPr>
          <a:lstStyle/>
          <a:p>
            <a:pPr defTabSz="228600">
              <a:spcBef>
                <a:spcPts val="600"/>
              </a:spcBef>
              <a:buSzPct val="110000"/>
            </a:pPr>
            <a:r>
              <a:rPr lang="en-US" altLang="en-US" b="1" dirty="0"/>
              <a:t>4 Flip Charts</a:t>
            </a:r>
          </a:p>
          <a:p>
            <a:pPr marL="857250" lvl="2" indent="-457200" defTabSz="228600">
              <a:spcBef>
                <a:spcPts val="600"/>
              </a:spcBef>
              <a:buSzPct val="60000"/>
            </a:pPr>
            <a:r>
              <a:rPr lang="en-US" altLang="en-US" sz="2800" dirty="0">
                <a:solidFill>
                  <a:srgbClr val="00467F"/>
                </a:solidFill>
              </a:rPr>
              <a:t>Signs a group has lost focus</a:t>
            </a:r>
          </a:p>
          <a:p>
            <a:pPr marL="857250" lvl="2" indent="-457200" defTabSz="228600">
              <a:spcBef>
                <a:spcPts val="600"/>
              </a:spcBef>
              <a:buSzPct val="60000"/>
            </a:pPr>
            <a:r>
              <a:rPr lang="en-US" altLang="en-US" sz="2800" dirty="0">
                <a:solidFill>
                  <a:srgbClr val="00467F"/>
                </a:solidFill>
              </a:rPr>
              <a:t>Signs a group is focused</a:t>
            </a:r>
          </a:p>
          <a:p>
            <a:pPr marL="857250" lvl="2" indent="-457200" defTabSz="228600">
              <a:spcBef>
                <a:spcPts val="600"/>
              </a:spcBef>
              <a:buSzPct val="60000"/>
            </a:pPr>
            <a:r>
              <a:rPr lang="en-US" altLang="en-US" sz="2800" dirty="0">
                <a:solidFill>
                  <a:srgbClr val="00467F"/>
                </a:solidFill>
              </a:rPr>
              <a:t>Things a good instructor does to keep a group focused</a:t>
            </a:r>
          </a:p>
          <a:p>
            <a:pPr marL="857250" lvl="2" indent="-457200" defTabSz="228600">
              <a:spcBef>
                <a:spcPts val="600"/>
              </a:spcBef>
              <a:buSzPct val="60000"/>
            </a:pPr>
            <a:r>
              <a:rPr lang="en-US" altLang="en-US" sz="2800" dirty="0">
                <a:solidFill>
                  <a:srgbClr val="00467F"/>
                </a:solidFill>
              </a:rPr>
              <a:t>Things an instructor does that allows a group to lose focus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28</a:t>
            </a:fld>
            <a:endParaRPr lang="en-US" dirty="0"/>
          </a:p>
        </p:txBody>
      </p:sp>
      <p:sp>
        <p:nvSpPr>
          <p:cNvPr id="7" name="TextBox 6"/>
          <p:cNvSpPr txBox="1"/>
          <p:nvPr/>
        </p:nvSpPr>
        <p:spPr>
          <a:xfrm>
            <a:off x="8498007" y="37759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3" end="3"/>
                                            </p:txEl>
                                          </p:spTgt>
                                        </p:tgtEl>
                                        <p:attrNameLst>
                                          <p:attrName>style.visibility</p:attrName>
                                        </p:attrNameLst>
                                      </p:cBhvr>
                                      <p:to>
                                        <p:strVal val="visible"/>
                                      </p:to>
                                    </p:set>
                                    <p:animEffect transition="in" filter="fade">
                                      <p:cBhvr>
                                        <p:cTn id="20" dur="500"/>
                                        <p:tgtEl>
                                          <p:spTgt spid="1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fade">
                                      <p:cBhvr>
                                        <p:cTn id="2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29</a:t>
            </a:fld>
            <a:endParaRPr lang="en-US" dirty="0"/>
          </a:p>
        </p:txBody>
      </p:sp>
      <p:sp>
        <p:nvSpPr>
          <p:cNvPr id="4" name="Rectangle 3"/>
          <p:cNvSpPr/>
          <p:nvPr/>
        </p:nvSpPr>
        <p:spPr>
          <a:xfrm>
            <a:off x="271518" y="4357622"/>
            <a:ext cx="8872482" cy="839845"/>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D4. Use Checkpoints</a:t>
            </a:r>
          </a:p>
        </p:txBody>
      </p:sp>
      <p:pic>
        <p:nvPicPr>
          <p:cNvPr id="2" name="Picture 1"/>
          <p:cNvPicPr>
            <a:picLocks noChangeAspect="1"/>
          </p:cNvPicPr>
          <p:nvPr/>
        </p:nvPicPr>
        <p:blipFill>
          <a:blip r:embed="rId4"/>
          <a:stretch>
            <a:fillRect/>
          </a:stretch>
        </p:blipFill>
        <p:spPr>
          <a:xfrm>
            <a:off x="0" y="-46166"/>
            <a:ext cx="9144000" cy="3937446"/>
          </a:xfrm>
          <a:prstGeom prst="rect">
            <a:avLst/>
          </a:prstGeom>
        </p:spPr>
      </p:pic>
    </p:spTree>
    <p:extLst>
      <p:ext uri="{BB962C8B-B14F-4D97-AF65-F5344CB8AC3E}">
        <p14:creationId xmlns:p14="http://schemas.microsoft.com/office/powerpoint/2010/main" val="210693878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 Starting</a:t>
            </a:r>
          </a:p>
        </p:txBody>
      </p:sp>
      <p:sp>
        <p:nvSpPr>
          <p:cNvPr id="14" name="Content Placeholder 13"/>
          <p:cNvSpPr>
            <a:spLocks noGrp="1"/>
          </p:cNvSpPr>
          <p:nvPr>
            <p:ph idx="1"/>
          </p:nvPr>
        </p:nvSpPr>
        <p:spPr>
          <a:xfrm>
            <a:off x="783390" y="1186773"/>
            <a:ext cx="8071290" cy="5247397"/>
          </a:xfrm>
        </p:spPr>
        <p:txBody>
          <a:bodyPr>
            <a:normAutofit/>
          </a:bodyPr>
          <a:lstStyle/>
          <a:p>
            <a:pPr>
              <a:spcAft>
                <a:spcPts val="1200"/>
              </a:spcAft>
            </a:pPr>
            <a:r>
              <a:rPr lang="en-IN" sz="2800" dirty="0"/>
              <a:t>Create your opening (I-E-E-I)</a:t>
            </a:r>
            <a:endParaRPr lang="en-IN" sz="3600" dirty="0"/>
          </a:p>
          <a:p>
            <a:pPr>
              <a:spcAft>
                <a:spcPts val="1200"/>
              </a:spcAft>
            </a:pPr>
            <a:r>
              <a:rPr lang="en-US" altLang="en-US" sz="2800" dirty="0"/>
              <a:t>Choose and engagement strategy that would be appropriate for a class opening, and prepare it for tomorrow.  For example, you might choose an introduction activity from Appendix B, or you might request personal objectives. (See C3.)</a:t>
            </a:r>
          </a:p>
          <a:p>
            <a:pPr>
              <a:spcAft>
                <a:spcPts val="1200"/>
              </a:spcAft>
            </a:pPr>
            <a:r>
              <a:rPr lang="en-US" altLang="en-US" sz="2800" dirty="0"/>
              <a:t>After your involvement question, you can pretend to record responses.</a:t>
            </a:r>
          </a:p>
          <a:p>
            <a:pPr>
              <a:spcAft>
                <a:spcPts val="1200"/>
              </a:spcAft>
            </a:pPr>
            <a:r>
              <a:rPr lang="en-US" altLang="en-US" sz="2800" dirty="0"/>
              <a:t>Use your reacting question techniques to keep the session going until the time is up.</a:t>
            </a:r>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3</a:t>
            </a:fld>
            <a:endParaRPr lang="en-US" dirty="0">
              <a:solidFill>
                <a:prstClr val="white"/>
              </a:solidFill>
            </a:endParaRPr>
          </a:p>
        </p:txBody>
      </p:sp>
      <p:sp>
        <p:nvSpPr>
          <p:cNvPr id="6" name="TextBox 5"/>
          <p:cNvSpPr txBox="1"/>
          <p:nvPr/>
        </p:nvSpPr>
        <p:spPr>
          <a:xfrm>
            <a:off x="8754150" y="5114437"/>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946759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67" y="132198"/>
            <a:ext cx="8071290" cy="1143000"/>
          </a:xfrm>
        </p:spPr>
        <p:txBody>
          <a:bodyPr/>
          <a:lstStyle/>
          <a:p>
            <a:r>
              <a:rPr lang="en-US" dirty="0"/>
              <a:t>D4. Use Checkpoints</a:t>
            </a:r>
          </a:p>
        </p:txBody>
      </p:sp>
      <p:sp>
        <p:nvSpPr>
          <p:cNvPr id="14" name="Content Placeholder 13"/>
          <p:cNvSpPr>
            <a:spLocks noGrp="1"/>
          </p:cNvSpPr>
          <p:nvPr>
            <p:ph idx="1"/>
          </p:nvPr>
        </p:nvSpPr>
        <p:spPr>
          <a:xfrm>
            <a:off x="783390" y="1940360"/>
            <a:ext cx="6582610" cy="4429392"/>
          </a:xfrm>
        </p:spPr>
        <p:txBody>
          <a:bodyPr>
            <a:noAutofit/>
          </a:bodyPr>
          <a:lstStyle/>
          <a:p>
            <a:pPr defTabSz="228600">
              <a:spcBef>
                <a:spcPts val="600"/>
              </a:spcBef>
              <a:buSzPct val="110000"/>
            </a:pPr>
            <a:r>
              <a:rPr lang="en-US" altLang="en-US" b="1" dirty="0">
                <a:solidFill>
                  <a:srgbClr val="F26522"/>
                </a:solidFill>
              </a:rPr>
              <a:t>Review</a:t>
            </a:r>
          </a:p>
          <a:p>
            <a:pPr marL="354330" lvl="1" indent="0" defTabSz="228600">
              <a:spcBef>
                <a:spcPts val="600"/>
              </a:spcBef>
              <a:buSzPct val="110000"/>
              <a:buNone/>
            </a:pPr>
            <a:r>
              <a:rPr lang="en-US" altLang="en-US" sz="2400" dirty="0">
                <a:solidFill>
                  <a:srgbClr val="00467F"/>
                </a:solidFill>
              </a:rPr>
              <a:t>		Review what has just been covered</a:t>
            </a:r>
            <a:endParaRPr lang="en-US" altLang="en-US" sz="1200" dirty="0">
              <a:solidFill>
                <a:srgbClr val="00467F"/>
              </a:solidFill>
            </a:endParaRPr>
          </a:p>
          <a:p>
            <a:pPr defTabSz="228600">
              <a:spcBef>
                <a:spcPts val="600"/>
              </a:spcBef>
              <a:buSzPct val="110000"/>
            </a:pPr>
            <a:r>
              <a:rPr lang="en-US" altLang="en-US" b="1" dirty="0">
                <a:solidFill>
                  <a:srgbClr val="F26522"/>
                </a:solidFill>
              </a:rPr>
              <a:t>Preview </a:t>
            </a:r>
          </a:p>
          <a:p>
            <a:pPr marL="354330" lvl="1" indent="0" defTabSz="228600">
              <a:spcBef>
                <a:spcPts val="600"/>
              </a:spcBef>
              <a:buSzPct val="110000"/>
              <a:buNone/>
            </a:pPr>
            <a:r>
              <a:rPr lang="en-US" altLang="en-US" sz="2400" dirty="0">
                <a:solidFill>
                  <a:srgbClr val="00467F"/>
                </a:solidFill>
              </a:rPr>
              <a:t>		Describe briefly what will be covered next </a:t>
            </a:r>
            <a:endParaRPr lang="en-US" altLang="en-US" sz="1200" dirty="0">
              <a:solidFill>
                <a:srgbClr val="00467F"/>
              </a:solidFill>
            </a:endParaRPr>
          </a:p>
          <a:p>
            <a:pPr defTabSz="228600">
              <a:spcBef>
                <a:spcPts val="600"/>
              </a:spcBef>
              <a:buSzPct val="110000"/>
            </a:pPr>
            <a:r>
              <a:rPr lang="en-US" altLang="en-US" b="1" dirty="0">
                <a:solidFill>
                  <a:srgbClr val="F26522"/>
                </a:solidFill>
              </a:rPr>
              <a:t>Big View</a:t>
            </a:r>
          </a:p>
          <a:p>
            <a:pPr marL="354330" lvl="1" indent="0" defTabSz="228600">
              <a:spcBef>
                <a:spcPts val="600"/>
              </a:spcBef>
              <a:buSzPct val="110000"/>
              <a:buNone/>
            </a:pPr>
            <a:r>
              <a:rPr lang="en-US" altLang="en-US" sz="2400" dirty="0">
                <a:solidFill>
                  <a:srgbClr val="00467F"/>
                </a:solidFill>
              </a:rPr>
              <a:t>		Explain how the previewed topic item fits 			into the overall objective of the program.</a:t>
            </a:r>
          </a:p>
          <a:p>
            <a:pPr defTabSz="228600">
              <a:spcBef>
                <a:spcPts val="600"/>
              </a:spcBef>
              <a:buSzPct val="110000"/>
              <a:buFont typeface="Wingdings" pitchFamily="2" charset="2"/>
              <a:buChar char="§"/>
            </a:pPr>
            <a:endParaRPr lang="en-US" altLang="en-US" b="1" dirty="0"/>
          </a:p>
          <a:p>
            <a:pPr defTabSz="228600">
              <a:spcBef>
                <a:spcPts val="600"/>
              </a:spcBef>
              <a:buSzPct val="110000"/>
              <a:buFont typeface="Wingdings" pitchFamily="2" charset="2"/>
              <a:buChar char="§"/>
            </a:pPr>
            <a:endParaRPr lang="en-US" altLang="en-US" b="1"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30</a:t>
            </a:fld>
            <a:endParaRPr lang="en-US" dirty="0"/>
          </a:p>
        </p:txBody>
      </p:sp>
      <p:sp>
        <p:nvSpPr>
          <p:cNvPr id="7" name="TextBox 6"/>
          <p:cNvSpPr txBox="1"/>
          <p:nvPr/>
        </p:nvSpPr>
        <p:spPr>
          <a:xfrm>
            <a:off x="8824274" y="550484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783390" y="1242228"/>
            <a:ext cx="6582610" cy="584775"/>
          </a:xfrm>
          <a:prstGeom prst="rect">
            <a:avLst/>
          </a:prstGeom>
          <a:noFill/>
        </p:spPr>
        <p:txBody>
          <a:bodyPr wrap="square" rtlCol="0">
            <a:spAutoFit/>
          </a:bodyPr>
          <a:lstStyle/>
          <a:p>
            <a:pPr>
              <a:spcBef>
                <a:spcPct val="0"/>
              </a:spcBef>
            </a:pPr>
            <a:r>
              <a:rPr lang="en-US" altLang="en-US" sz="3200" dirty="0">
                <a:solidFill>
                  <a:srgbClr val="AFBD22"/>
                </a:solidFill>
                <a:latin typeface="Franklin Gothic Medium"/>
                <a:ea typeface="+mj-ea"/>
                <a:cs typeface="Franklin Gothic Medium"/>
              </a:rPr>
              <a:t>Make Transitions with Checkpoints</a:t>
            </a:r>
          </a:p>
        </p:txBody>
      </p:sp>
      <p:pic>
        <p:nvPicPr>
          <p:cNvPr id="3" name="Picture 2"/>
          <p:cNvPicPr>
            <a:picLocks noChangeAspect="1"/>
          </p:cNvPicPr>
          <p:nvPr/>
        </p:nvPicPr>
        <p:blipFill>
          <a:blip r:embed="rId3"/>
          <a:stretch>
            <a:fillRect/>
          </a:stretch>
        </p:blipFill>
        <p:spPr>
          <a:xfrm>
            <a:off x="7015540" y="1700181"/>
            <a:ext cx="1666006" cy="1526276"/>
          </a:xfrm>
          <a:prstGeom prst="rect">
            <a:avLst/>
          </a:prstGeom>
        </p:spPr>
      </p:pic>
      <p:sp>
        <p:nvSpPr>
          <p:cNvPr id="8" name="TextBox 7"/>
          <p:cNvSpPr txBox="1"/>
          <p:nvPr/>
        </p:nvSpPr>
        <p:spPr>
          <a:xfrm>
            <a:off x="935790" y="5627956"/>
            <a:ext cx="6582610" cy="584775"/>
          </a:xfrm>
          <a:prstGeom prst="rect">
            <a:avLst/>
          </a:prstGeom>
          <a:noFill/>
        </p:spPr>
        <p:txBody>
          <a:bodyPr wrap="square" rtlCol="0">
            <a:spAutoFit/>
          </a:bodyPr>
          <a:lstStyle/>
          <a:p>
            <a:pPr>
              <a:spcBef>
                <a:spcPct val="0"/>
              </a:spcBef>
            </a:pPr>
            <a:r>
              <a:rPr lang="en-US" altLang="en-US" sz="3200" dirty="0">
                <a:solidFill>
                  <a:srgbClr val="F26522"/>
                </a:solidFill>
                <a:latin typeface="Franklin Gothic Medium"/>
                <a:ea typeface="+mj-ea"/>
                <a:cs typeface="Franklin Gothic Medium"/>
              </a:rPr>
              <a:t>Why take a checkpoint?</a:t>
            </a:r>
          </a:p>
        </p:txBody>
      </p:sp>
      <p:sp>
        <p:nvSpPr>
          <p:cNvPr id="9"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fade">
                                      <p:cBhvr>
                                        <p:cTn id="26" dur="500"/>
                                        <p:tgtEl>
                                          <p:spTgt spid="1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 4"/>
          <p:cNvSpPr/>
          <p:nvPr/>
        </p:nvSpPr>
        <p:spPr>
          <a:xfrm>
            <a:off x="6248400" y="132198"/>
            <a:ext cx="2895600" cy="1777882"/>
          </a:xfrm>
          <a:prstGeom prst="irregularSeal1">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Sample Agenda</a:t>
            </a:r>
          </a:p>
        </p:txBody>
      </p:sp>
      <p:sp>
        <p:nvSpPr>
          <p:cNvPr id="14" name="Content Placeholder 13"/>
          <p:cNvSpPr>
            <a:spLocks noGrp="1"/>
          </p:cNvSpPr>
          <p:nvPr>
            <p:ph idx="1"/>
          </p:nvPr>
        </p:nvSpPr>
        <p:spPr>
          <a:xfrm>
            <a:off x="783390" y="1241860"/>
            <a:ext cx="7712910" cy="5204848"/>
          </a:xfrm>
        </p:spPr>
        <p:txBody>
          <a:bodyPr>
            <a:noAutofit/>
          </a:bodyPr>
          <a:lstStyle/>
          <a:p>
            <a:pPr marL="0" indent="0" defTabSz="228600">
              <a:spcBef>
                <a:spcPts val="600"/>
              </a:spcBef>
              <a:buSzPct val="110000"/>
              <a:buNone/>
            </a:pPr>
            <a:r>
              <a:rPr lang="en-US" altLang="en-US" sz="2000" b="1" dirty="0">
                <a:solidFill>
                  <a:srgbClr val="AFBD22"/>
                </a:solidFill>
              </a:rPr>
              <a:t>Overall Course Objectives: 	</a:t>
            </a:r>
          </a:p>
          <a:p>
            <a:pPr marL="0" lvl="1" indent="0" defTabSz="228600">
              <a:spcBef>
                <a:spcPts val="600"/>
              </a:spcBef>
              <a:buClr>
                <a:srgbClr val="AFBD22"/>
              </a:buClr>
              <a:buSzPct val="110000"/>
              <a:buNone/>
            </a:pPr>
            <a:r>
              <a:rPr lang="en-US" altLang="en-US" sz="2000" dirty="0">
                <a:solidFill>
                  <a:srgbClr val="00467F"/>
                </a:solidFill>
              </a:rPr>
              <a:t>As a result of this class, participants will be able to:</a:t>
            </a:r>
          </a:p>
          <a:p>
            <a:pPr lvl="1" defTabSz="228600">
              <a:spcBef>
                <a:spcPts val="600"/>
              </a:spcBef>
              <a:buClr>
                <a:srgbClr val="AFBD22"/>
              </a:buClr>
              <a:buSzPct val="110000"/>
              <a:buFont typeface="Arial" pitchFamily="34" charset="0"/>
              <a:buChar char="•"/>
            </a:pPr>
            <a:r>
              <a:rPr lang="en-US" altLang="en-US" sz="2000" dirty="0">
                <a:solidFill>
                  <a:srgbClr val="00467F"/>
                </a:solidFill>
              </a:rPr>
              <a:t>Apply practical techniques for making incremental and breakthrough improvements in processes that produce products and services for your clients; and</a:t>
            </a:r>
          </a:p>
          <a:p>
            <a:pPr lvl="1" defTabSz="228600">
              <a:spcBef>
                <a:spcPts val="600"/>
              </a:spcBef>
              <a:buClr>
                <a:srgbClr val="AFBD22"/>
              </a:buClr>
              <a:buSzPct val="110000"/>
              <a:buFont typeface="Arial" pitchFamily="34" charset="0"/>
              <a:buChar char="•"/>
            </a:pPr>
            <a:r>
              <a:rPr lang="en-US" altLang="en-US" sz="2000" dirty="0">
                <a:solidFill>
                  <a:srgbClr val="00467F"/>
                </a:solidFill>
              </a:rPr>
              <a:t>Implement tools for tracking both quality and productivity improvements as well as expense reductions. </a:t>
            </a:r>
          </a:p>
          <a:p>
            <a:pPr marL="0" indent="0" defTabSz="228600">
              <a:spcBef>
                <a:spcPts val="600"/>
              </a:spcBef>
              <a:buSzPct val="110000"/>
              <a:buNone/>
            </a:pPr>
            <a:r>
              <a:rPr lang="en-US" altLang="en-US" sz="2000" b="1" dirty="0">
                <a:solidFill>
                  <a:srgbClr val="AFBD22"/>
                </a:solidFill>
              </a:rPr>
              <a:t>Agenda:</a:t>
            </a:r>
          </a:p>
          <a:p>
            <a:pPr lvl="1" defTabSz="228600">
              <a:spcBef>
                <a:spcPts val="600"/>
              </a:spcBef>
              <a:buClr>
                <a:srgbClr val="AFBD22"/>
              </a:buClr>
              <a:buSzPct val="60000"/>
              <a:buFont typeface="Arial" panose="020B0604020202020204" pitchFamily="34" charset="0"/>
              <a:buChar char="•"/>
            </a:pPr>
            <a:r>
              <a:rPr lang="en-US" altLang="en-US" sz="2000" dirty="0">
                <a:solidFill>
                  <a:srgbClr val="00467F"/>
                </a:solidFill>
              </a:rPr>
              <a:t>Module 1 -  Introduction to Process Management</a:t>
            </a:r>
          </a:p>
          <a:p>
            <a:pPr lvl="1" defTabSz="228600">
              <a:spcBef>
                <a:spcPts val="600"/>
              </a:spcBef>
              <a:buClr>
                <a:srgbClr val="AFBD22"/>
              </a:buClr>
              <a:buSzPct val="60000"/>
              <a:buFont typeface="Arial" panose="020B0604020202020204" pitchFamily="34" charset="0"/>
              <a:buChar char="•"/>
            </a:pPr>
            <a:r>
              <a:rPr lang="en-US" altLang="en-US" sz="2000" dirty="0">
                <a:solidFill>
                  <a:srgbClr val="00467F"/>
                </a:solidFill>
              </a:rPr>
              <a:t>Module 2 -  Process Overview</a:t>
            </a:r>
          </a:p>
          <a:p>
            <a:pPr lvl="1" defTabSz="228600">
              <a:spcBef>
                <a:spcPts val="600"/>
              </a:spcBef>
              <a:buClr>
                <a:srgbClr val="AFBD22"/>
              </a:buClr>
              <a:buSzPct val="60000"/>
              <a:buFont typeface="Arial" panose="020B0604020202020204" pitchFamily="34" charset="0"/>
              <a:buChar char="•"/>
            </a:pPr>
            <a:r>
              <a:rPr lang="en-US" altLang="en-US" sz="2000" dirty="0">
                <a:solidFill>
                  <a:srgbClr val="00467F"/>
                </a:solidFill>
              </a:rPr>
              <a:t>Module 3 -  Setting Project Goals</a:t>
            </a:r>
          </a:p>
          <a:p>
            <a:pPr lvl="1" defTabSz="228600">
              <a:spcBef>
                <a:spcPts val="600"/>
              </a:spcBef>
              <a:buClr>
                <a:srgbClr val="AFBD22"/>
              </a:buClr>
              <a:buSzPct val="60000"/>
              <a:buFont typeface="Arial" panose="020B0604020202020204" pitchFamily="34" charset="0"/>
              <a:buChar char="•"/>
            </a:pPr>
            <a:r>
              <a:rPr lang="en-US" altLang="en-US" sz="2000" dirty="0">
                <a:solidFill>
                  <a:srgbClr val="00467F"/>
                </a:solidFill>
              </a:rPr>
              <a:t>Module 4 -  Collecting and Analyzing Data</a:t>
            </a:r>
          </a:p>
          <a:p>
            <a:pPr lvl="1" defTabSz="228600">
              <a:spcBef>
                <a:spcPts val="600"/>
              </a:spcBef>
              <a:buClr>
                <a:srgbClr val="AFBD22"/>
              </a:buClr>
              <a:buSzPct val="60000"/>
              <a:buFont typeface="Arial" panose="020B0604020202020204" pitchFamily="34" charset="0"/>
              <a:buChar char="•"/>
            </a:pPr>
            <a:r>
              <a:rPr lang="en-US" altLang="en-US" sz="2000" dirty="0">
                <a:solidFill>
                  <a:srgbClr val="00467F"/>
                </a:solidFill>
              </a:rPr>
              <a:t>Module 5 -  Generating and Selecting Improvement Ideas for </a:t>
            </a:r>
            <a:br>
              <a:rPr lang="en-US" altLang="en-US" sz="2000" dirty="0">
                <a:solidFill>
                  <a:srgbClr val="00467F"/>
                </a:solidFill>
              </a:rPr>
            </a:br>
            <a:r>
              <a:rPr lang="en-US" altLang="en-US" sz="2000" dirty="0">
                <a:solidFill>
                  <a:srgbClr val="00467F"/>
                </a:solidFill>
              </a:rPr>
              <a:t>                    Process Design</a:t>
            </a:r>
          </a:p>
          <a:p>
            <a:pPr defTabSz="228600">
              <a:spcBef>
                <a:spcPts val="600"/>
              </a:spcBef>
              <a:buSzPct val="110000"/>
              <a:buFont typeface="Wingdings" pitchFamily="2" charset="2"/>
              <a:buChar char="§"/>
            </a:pPr>
            <a:endParaRPr lang="en-US" altLang="en-US" sz="20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31</a:t>
            </a:fld>
            <a:endParaRPr lang="en-US" dirty="0"/>
          </a:p>
        </p:txBody>
      </p:sp>
      <p:sp>
        <p:nvSpPr>
          <p:cNvPr id="7" name="TextBox 6"/>
          <p:cNvSpPr txBox="1"/>
          <p:nvPr/>
        </p:nvSpPr>
        <p:spPr>
          <a:xfrm>
            <a:off x="8854680" y="56475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TextBox 7"/>
          <p:cNvSpPr txBox="1"/>
          <p:nvPr/>
        </p:nvSpPr>
        <p:spPr>
          <a:xfrm>
            <a:off x="6781297" y="718640"/>
            <a:ext cx="2409810" cy="523220"/>
          </a:xfrm>
          <a:prstGeom prst="rect">
            <a:avLst/>
          </a:prstGeom>
          <a:noFill/>
        </p:spPr>
        <p:txBody>
          <a:bodyPr wrap="square" rtlCol="0">
            <a:spAutoFit/>
          </a:bodyPr>
          <a:lstStyle/>
          <a:p>
            <a:r>
              <a:rPr lang="en-US" sz="2800" dirty="0">
                <a:solidFill>
                  <a:schemeClr val="bg1"/>
                </a:solidFill>
                <a:latin typeface="Franklin Gothic Book" panose="020B0503020102020204" pitchFamily="34" charset="0"/>
              </a:rPr>
              <a:t>Application</a:t>
            </a:r>
          </a:p>
        </p:txBody>
      </p:sp>
      <p:sp>
        <p:nvSpPr>
          <p:cNvPr id="10" name="TextBox 9"/>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3" end="3"/>
                                            </p:txEl>
                                          </p:spTgt>
                                        </p:tgtEl>
                                        <p:attrNameLst>
                                          <p:attrName>style.visibility</p:attrName>
                                        </p:attrNameLst>
                                      </p:cBhvr>
                                      <p:to>
                                        <p:strVal val="visible"/>
                                      </p:to>
                                    </p:set>
                                    <p:animEffect transition="in" filter="fade">
                                      <p:cBhvr>
                                        <p:cTn id="20" dur="500"/>
                                        <p:tgtEl>
                                          <p:spTgt spid="1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fade">
                                      <p:cBhvr>
                                        <p:cTn id="25" dur="500"/>
                                        <p:tgtEl>
                                          <p:spTgt spid="14">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5" end="5"/>
                                            </p:txEl>
                                          </p:spTgt>
                                        </p:tgtEl>
                                        <p:attrNameLst>
                                          <p:attrName>style.visibility</p:attrName>
                                        </p:attrNameLst>
                                      </p:cBhvr>
                                      <p:to>
                                        <p:strVal val="visible"/>
                                      </p:to>
                                    </p:set>
                                    <p:animEffect transition="in" filter="fade">
                                      <p:cBhvr>
                                        <p:cTn id="28" dur="500"/>
                                        <p:tgtEl>
                                          <p:spTgt spid="1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animEffect transition="in" filter="fade">
                                      <p:cBhvr>
                                        <p:cTn id="33" dur="500"/>
                                        <p:tgtEl>
                                          <p:spTgt spid="1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7" end="7"/>
                                            </p:txEl>
                                          </p:spTgt>
                                        </p:tgtEl>
                                        <p:attrNameLst>
                                          <p:attrName>style.visibility</p:attrName>
                                        </p:attrNameLst>
                                      </p:cBhvr>
                                      <p:to>
                                        <p:strVal val="visible"/>
                                      </p:to>
                                    </p:set>
                                    <p:animEffect transition="in" filter="fade">
                                      <p:cBhvr>
                                        <p:cTn id="38" dur="500"/>
                                        <p:tgtEl>
                                          <p:spTgt spid="1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8" end="8"/>
                                            </p:txEl>
                                          </p:spTgt>
                                        </p:tgtEl>
                                        <p:attrNameLst>
                                          <p:attrName>style.visibility</p:attrName>
                                        </p:attrNameLst>
                                      </p:cBhvr>
                                      <p:to>
                                        <p:strVal val="visible"/>
                                      </p:to>
                                    </p:set>
                                    <p:animEffect transition="in" filter="fade">
                                      <p:cBhvr>
                                        <p:cTn id="43" dur="500"/>
                                        <p:tgtEl>
                                          <p:spTgt spid="1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9" end="9"/>
                                            </p:txEl>
                                          </p:spTgt>
                                        </p:tgtEl>
                                        <p:attrNameLst>
                                          <p:attrName>style.visibility</p:attrName>
                                        </p:attrNameLst>
                                      </p:cBhvr>
                                      <p:to>
                                        <p:strVal val="visible"/>
                                      </p:to>
                                    </p:set>
                                    <p:animEffect transition="in" filter="fade">
                                      <p:cBhvr>
                                        <p:cTn id="48" dur="500"/>
                                        <p:tgtEl>
                                          <p:spTgt spid="14">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Checkpoints</a:t>
            </a:r>
          </a:p>
        </p:txBody>
      </p:sp>
      <p:sp>
        <p:nvSpPr>
          <p:cNvPr id="14" name="Content Placeholder 13"/>
          <p:cNvSpPr>
            <a:spLocks noGrp="1"/>
          </p:cNvSpPr>
          <p:nvPr>
            <p:ph idx="1"/>
          </p:nvPr>
        </p:nvSpPr>
        <p:spPr>
          <a:xfrm>
            <a:off x="783389" y="1457760"/>
            <a:ext cx="7886477" cy="4429392"/>
          </a:xfrm>
        </p:spPr>
        <p:txBody>
          <a:bodyPr>
            <a:noAutofit/>
          </a:bodyPr>
          <a:lstStyle/>
          <a:p>
            <a:pPr defTabSz="228600">
              <a:spcBef>
                <a:spcPts val="2400"/>
              </a:spcBef>
              <a:buSzPct val="100000"/>
            </a:pPr>
            <a:r>
              <a:rPr lang="en-US" altLang="en-US" sz="2800" dirty="0"/>
              <a:t>Check off the agenda item to mark progress.</a:t>
            </a:r>
          </a:p>
          <a:p>
            <a:pPr defTabSz="228600">
              <a:spcBef>
                <a:spcPts val="2400"/>
              </a:spcBef>
              <a:buSzPct val="100000"/>
            </a:pPr>
            <a:r>
              <a:rPr lang="en-US" altLang="en-US" sz="2800" dirty="0"/>
              <a:t>Be brief, no more than  a minute or two</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32</a:t>
            </a:fld>
            <a:endParaRPr lang="en-US" dirty="0"/>
          </a:p>
        </p:txBody>
      </p:sp>
      <p:sp>
        <p:nvSpPr>
          <p:cNvPr id="7" name="TextBox 6"/>
          <p:cNvSpPr txBox="1"/>
          <p:nvPr/>
        </p:nvSpPr>
        <p:spPr>
          <a:xfrm>
            <a:off x="8754150" y="2045412"/>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33</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Why Take a Checkpoint?</a:t>
            </a:r>
            <a:endParaRPr lang="en-US" dirty="0"/>
          </a:p>
        </p:txBody>
      </p:sp>
      <p:sp>
        <p:nvSpPr>
          <p:cNvPr id="8" name="TextBox 7"/>
          <p:cNvSpPr txBox="1"/>
          <p:nvPr/>
        </p:nvSpPr>
        <p:spPr>
          <a:xfrm>
            <a:off x="864659" y="1413935"/>
            <a:ext cx="4316941" cy="1077218"/>
          </a:xfrm>
          <a:prstGeom prst="rect">
            <a:avLst/>
          </a:prstGeom>
          <a:noFill/>
        </p:spPr>
        <p:txBody>
          <a:bodyPr wrap="square" rtlCol="0">
            <a:spAutoFit/>
          </a:bodyPr>
          <a:lstStyle/>
          <a:p>
            <a:pPr>
              <a:spcBef>
                <a:spcPct val="0"/>
              </a:spcBef>
            </a:pPr>
            <a:r>
              <a:rPr lang="en-US" altLang="en-US" sz="3200" dirty="0">
                <a:solidFill>
                  <a:srgbClr val="00467F"/>
                </a:solidFill>
                <a:latin typeface="Franklin Gothic Medium"/>
                <a:cs typeface="Franklin Gothic Medium"/>
              </a:rPr>
              <a:t>What is the purpose of taking a checkpoint?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44" b="97429" l="9941" r="89941"/>
                    </a14:imgEffect>
                  </a14:imgLayer>
                </a14:imgProps>
              </a:ext>
            </a:extLst>
          </a:blip>
          <a:stretch>
            <a:fillRect/>
          </a:stretch>
        </p:blipFill>
        <p:spPr>
          <a:xfrm>
            <a:off x="5589862" y="1511803"/>
            <a:ext cx="2471573" cy="4238757"/>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outerShdw dir="5400000" algn="ctr" rotWithShape="0">
              <a:srgbClr val="000000"/>
            </a:outerShdw>
            <a:softEdge rad="0"/>
          </a:effectLst>
        </p:spPr>
      </p:pic>
      <p:sp>
        <p:nvSpPr>
          <p:cNvPr id="7" name="Content Placeholder 13"/>
          <p:cNvSpPr>
            <a:spLocks noGrp="1"/>
          </p:cNvSpPr>
          <p:nvPr>
            <p:ph idx="1"/>
          </p:nvPr>
        </p:nvSpPr>
        <p:spPr>
          <a:xfrm>
            <a:off x="884987" y="2727758"/>
            <a:ext cx="5109413" cy="3718950"/>
          </a:xfrm>
        </p:spPr>
        <p:txBody>
          <a:bodyPr>
            <a:noAutofit/>
          </a:bodyPr>
          <a:lstStyle/>
          <a:p>
            <a:pPr defTabSz="228600">
              <a:spcBef>
                <a:spcPts val="600"/>
              </a:spcBef>
              <a:buSzPct val="100000"/>
            </a:pPr>
            <a:r>
              <a:rPr lang="en-US" altLang="en-US" sz="2800" dirty="0"/>
              <a:t>Ensures participants that a transition is taking place</a:t>
            </a:r>
          </a:p>
          <a:p>
            <a:pPr defTabSz="228600">
              <a:spcBef>
                <a:spcPts val="600"/>
              </a:spcBef>
              <a:buSzPct val="100000"/>
            </a:pPr>
            <a:r>
              <a:rPr lang="en-US" altLang="en-US" sz="2800" dirty="0"/>
              <a:t>Explains the relationship between what you’ve just discussed and what you will be discussing.</a:t>
            </a:r>
          </a:p>
        </p:txBody>
      </p:sp>
      <p:sp>
        <p:nvSpPr>
          <p:cNvPr id="9" name="TextBox 8"/>
          <p:cNvSpPr txBox="1"/>
          <p:nvPr/>
        </p:nvSpPr>
        <p:spPr>
          <a:xfrm>
            <a:off x="8801257" y="359989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TextBox 9"/>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407717" cy="1143000"/>
          </a:xfrm>
        </p:spPr>
        <p:txBody>
          <a:bodyPr>
            <a:normAutofit/>
          </a:bodyPr>
          <a:lstStyle/>
          <a:p>
            <a:r>
              <a:rPr lang="en-US" sz="4000" dirty="0"/>
              <a:t>Restart with Extended Checkpoints</a:t>
            </a:r>
          </a:p>
        </p:txBody>
      </p:sp>
      <p:sp>
        <p:nvSpPr>
          <p:cNvPr id="14" name="Content Placeholder 13"/>
          <p:cNvSpPr>
            <a:spLocks noGrp="1"/>
          </p:cNvSpPr>
          <p:nvPr>
            <p:ph idx="1"/>
          </p:nvPr>
        </p:nvSpPr>
        <p:spPr>
          <a:xfrm>
            <a:off x="783390" y="1457760"/>
            <a:ext cx="7535110" cy="4429392"/>
          </a:xfrm>
        </p:spPr>
        <p:txBody>
          <a:bodyPr>
            <a:noAutofit/>
          </a:bodyPr>
          <a:lstStyle/>
          <a:p>
            <a:pPr defTabSz="228600">
              <a:spcBef>
                <a:spcPts val="600"/>
              </a:spcBef>
              <a:buSzPct val="110000"/>
            </a:pPr>
            <a:r>
              <a:rPr lang="en-US" altLang="en-US" dirty="0"/>
              <a:t>An </a:t>
            </a:r>
            <a:r>
              <a:rPr lang="en-US" altLang="en-US" b="1" dirty="0"/>
              <a:t>extended checkpoint </a:t>
            </a:r>
            <a:r>
              <a:rPr lang="en-US" altLang="en-US" dirty="0"/>
              <a:t>gets the participants "back in the room“</a:t>
            </a:r>
          </a:p>
          <a:p>
            <a:pPr defTabSz="228600">
              <a:spcBef>
                <a:spcPts val="1000"/>
              </a:spcBef>
              <a:buSzPct val="110000"/>
            </a:pPr>
            <a:r>
              <a:rPr lang="en-US" altLang="en-US" dirty="0"/>
              <a:t>Use extended checkpoints when:</a:t>
            </a:r>
          </a:p>
          <a:p>
            <a:pPr marL="857250" lvl="2" indent="-457200" defTabSz="228600">
              <a:spcBef>
                <a:spcPts val="600"/>
              </a:spcBef>
              <a:buSzPct val="60000"/>
            </a:pPr>
            <a:r>
              <a:rPr lang="en-US" altLang="en-US" sz="2800" dirty="0"/>
              <a:t>Significant time has passed since the last session.</a:t>
            </a:r>
          </a:p>
          <a:p>
            <a:pPr marL="857250" lvl="2" indent="-457200" defTabSz="228600">
              <a:spcBef>
                <a:spcPts val="600"/>
              </a:spcBef>
              <a:buSzPct val="60000"/>
            </a:pPr>
            <a:r>
              <a:rPr lang="en-US" altLang="en-US" sz="2800" dirty="0"/>
              <a:t>You are restarting a session on a new day</a:t>
            </a:r>
          </a:p>
          <a:p>
            <a:pPr marL="857250" lvl="2" indent="-457200" defTabSz="228600">
              <a:spcBef>
                <a:spcPts val="600"/>
              </a:spcBef>
              <a:buSzPct val="60000"/>
            </a:pPr>
            <a:r>
              <a:rPr lang="en-US" altLang="en-US" sz="2800" dirty="0"/>
              <a:t>After an extended break </a:t>
            </a:r>
            <a:endParaRPr lang="en-US" altLang="en-US" sz="2800" dirty="0">
              <a:solidFill>
                <a:srgbClr val="00467F"/>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7" name="TextBox 6"/>
          <p:cNvSpPr txBox="1"/>
          <p:nvPr/>
        </p:nvSpPr>
        <p:spPr>
          <a:xfrm>
            <a:off x="8754150" y="440591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3" end="3"/>
                                            </p:txEl>
                                          </p:spTgt>
                                        </p:tgtEl>
                                        <p:attrNameLst>
                                          <p:attrName>style.visibility</p:attrName>
                                        </p:attrNameLst>
                                      </p:cBhvr>
                                      <p:to>
                                        <p:strVal val="visible"/>
                                      </p:to>
                                    </p:set>
                                    <p:animEffect transition="in" filter="fade">
                                      <p:cBhvr>
                                        <p:cTn id="20" dur="500"/>
                                        <p:tgtEl>
                                          <p:spTgt spid="1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fade">
                                      <p:cBhvr>
                                        <p:cTn id="25"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360610" cy="1143000"/>
          </a:xfrm>
        </p:spPr>
        <p:txBody>
          <a:bodyPr>
            <a:normAutofit/>
          </a:bodyPr>
          <a:lstStyle/>
          <a:p>
            <a:r>
              <a:rPr lang="en-US" sz="4000" dirty="0"/>
              <a:t>Restart with Extended Checkpoints</a:t>
            </a:r>
          </a:p>
        </p:txBody>
      </p:sp>
      <p:sp>
        <p:nvSpPr>
          <p:cNvPr id="14" name="Content Placeholder 13"/>
          <p:cNvSpPr>
            <a:spLocks noGrp="1"/>
          </p:cNvSpPr>
          <p:nvPr>
            <p:ph idx="1"/>
          </p:nvPr>
        </p:nvSpPr>
        <p:spPr>
          <a:xfrm>
            <a:off x="4601029" y="1457760"/>
            <a:ext cx="4200228" cy="4429392"/>
          </a:xfrm>
        </p:spPr>
        <p:txBody>
          <a:bodyPr>
            <a:noAutofit/>
          </a:bodyPr>
          <a:lstStyle/>
          <a:p>
            <a:pPr defTabSz="228600">
              <a:spcBef>
                <a:spcPts val="600"/>
              </a:spcBef>
            </a:pPr>
            <a:r>
              <a:rPr lang="en-US" altLang="en-US" sz="2600" b="1" dirty="0"/>
              <a:t>Remind</a:t>
            </a:r>
            <a:r>
              <a:rPr lang="en-US" altLang="en-US" sz="2600" dirty="0"/>
              <a:t> the participants of the overall course purpose/objective</a:t>
            </a:r>
          </a:p>
          <a:p>
            <a:pPr defTabSz="228600">
              <a:spcBef>
                <a:spcPts val="600"/>
              </a:spcBef>
            </a:pPr>
            <a:r>
              <a:rPr lang="en-US" altLang="en-US" sz="2600" b="1" dirty="0"/>
              <a:t>Review</a:t>
            </a:r>
            <a:r>
              <a:rPr lang="en-US" altLang="en-US" sz="2600" dirty="0"/>
              <a:t> all agenda items completed to date</a:t>
            </a:r>
          </a:p>
          <a:p>
            <a:pPr defTabSz="228600">
              <a:spcBef>
                <a:spcPts val="600"/>
              </a:spcBef>
            </a:pPr>
            <a:r>
              <a:rPr lang="en-US" altLang="en-US" sz="2600" b="1" dirty="0"/>
              <a:t>Preview</a:t>
            </a:r>
            <a:r>
              <a:rPr lang="en-US" altLang="en-US" sz="2600" dirty="0"/>
              <a:t> all the remaining agenda items </a:t>
            </a:r>
          </a:p>
          <a:p>
            <a:pPr defTabSz="228600">
              <a:spcBef>
                <a:spcPts val="600"/>
              </a:spcBef>
            </a:pPr>
            <a:r>
              <a:rPr lang="en-US" altLang="en-US" sz="2600" b="1" dirty="0"/>
              <a:t>Big View</a:t>
            </a:r>
            <a:r>
              <a:rPr lang="en-US" altLang="en-US" sz="2600" dirty="0"/>
              <a:t> on the specific items to be completed in the current session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7" name="TextBox 6"/>
          <p:cNvSpPr txBox="1"/>
          <p:nvPr/>
        </p:nvSpPr>
        <p:spPr>
          <a:xfrm>
            <a:off x="8685727" y="433479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783390" y="1782883"/>
            <a:ext cx="3628953" cy="892552"/>
          </a:xfrm>
          <a:prstGeom prst="rect">
            <a:avLst/>
          </a:prstGeom>
          <a:noFill/>
        </p:spPr>
        <p:txBody>
          <a:bodyPr wrap="square" rtlCol="0">
            <a:spAutoFit/>
          </a:bodyPr>
          <a:lstStyle/>
          <a:p>
            <a:pPr>
              <a:spcBef>
                <a:spcPct val="0"/>
              </a:spcBef>
            </a:pPr>
            <a:r>
              <a:rPr lang="en-US" altLang="en-US" sz="2600" i="1" dirty="0">
                <a:solidFill>
                  <a:srgbClr val="00467F"/>
                </a:solidFill>
                <a:latin typeface="Franklin Gothic Medium"/>
                <a:cs typeface="Franklin Gothic Medium"/>
              </a:rPr>
              <a:t>To take an extended checkpoint: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66" y="2675435"/>
            <a:ext cx="3979622" cy="3581660"/>
          </a:xfrm>
          <a:prstGeom prst="rect">
            <a:avLst/>
          </a:prstGeom>
        </p:spPr>
      </p:pic>
      <p:sp>
        <p:nvSpPr>
          <p:cNvPr id="9"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36</a:t>
            </a:fld>
            <a:endParaRPr lang="en-US" dirty="0"/>
          </a:p>
        </p:txBody>
      </p:sp>
      <p:sp>
        <p:nvSpPr>
          <p:cNvPr id="4" name="Rectangle 3"/>
          <p:cNvSpPr/>
          <p:nvPr/>
        </p:nvSpPr>
        <p:spPr>
          <a:xfrm>
            <a:off x="190238" y="4134102"/>
            <a:ext cx="8872482" cy="839845"/>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D5. Warm Up the Group</a:t>
            </a:r>
          </a:p>
        </p:txBody>
      </p:sp>
      <p:pic>
        <p:nvPicPr>
          <p:cNvPr id="9" name="Picture 8"/>
          <p:cNvPicPr>
            <a:picLocks noChangeAspect="1"/>
          </p:cNvPicPr>
          <p:nvPr/>
        </p:nvPicPr>
        <p:blipFill>
          <a:blip r:embed="rId4"/>
          <a:stretch>
            <a:fillRect/>
          </a:stretch>
        </p:blipFill>
        <p:spPr>
          <a:xfrm>
            <a:off x="-1" y="2"/>
            <a:ext cx="9144001" cy="3738878"/>
          </a:xfrm>
          <a:prstGeom prst="rect">
            <a:avLst/>
          </a:prstGeom>
        </p:spPr>
      </p:pic>
    </p:spTree>
    <p:extLst>
      <p:ext uri="{BB962C8B-B14F-4D97-AF65-F5344CB8AC3E}">
        <p14:creationId xmlns:p14="http://schemas.microsoft.com/office/powerpoint/2010/main" val="358860110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D5. Warm Up the Group</a:t>
            </a:r>
          </a:p>
        </p:txBody>
      </p:sp>
      <p:sp>
        <p:nvSpPr>
          <p:cNvPr id="14" name="Content Placeholder 13"/>
          <p:cNvSpPr>
            <a:spLocks noGrp="1"/>
          </p:cNvSpPr>
          <p:nvPr>
            <p:ph idx="1"/>
          </p:nvPr>
        </p:nvSpPr>
        <p:spPr>
          <a:xfrm>
            <a:off x="783390" y="1482960"/>
            <a:ext cx="8198050" cy="4429392"/>
          </a:xfrm>
        </p:spPr>
        <p:txBody>
          <a:bodyPr>
            <a:noAutofit/>
          </a:bodyPr>
          <a:lstStyle/>
          <a:p>
            <a:pPr defTabSz="228600">
              <a:spcBef>
                <a:spcPts val="600"/>
              </a:spcBef>
              <a:buSzPct val="100000"/>
            </a:pPr>
            <a:r>
              <a:rPr lang="en-US" altLang="en-US" sz="2600" dirty="0"/>
              <a:t>Participants might be reserved initially</a:t>
            </a:r>
          </a:p>
          <a:p>
            <a:pPr defTabSz="228600">
              <a:spcBef>
                <a:spcPts val="600"/>
              </a:spcBef>
              <a:buSzPct val="100000"/>
            </a:pPr>
            <a:r>
              <a:rPr lang="en-US" altLang="en-US" sz="2600" dirty="0"/>
              <a:t>Get them used to responding, first non-verbally, then verbally</a:t>
            </a:r>
          </a:p>
          <a:p>
            <a:pPr defTabSz="228600">
              <a:spcBef>
                <a:spcPts val="600"/>
              </a:spcBef>
              <a:buSzPct val="100000"/>
            </a:pPr>
            <a:r>
              <a:rPr lang="en-US" altLang="en-US" sz="2600" b="1" dirty="0"/>
              <a:t>Ask a series of pre-questions that require a non-verbal response</a:t>
            </a:r>
          </a:p>
          <a:p>
            <a:pPr defTabSz="228600">
              <a:spcBef>
                <a:spcPts val="600"/>
              </a:spcBef>
              <a:buSzPct val="100000"/>
            </a:pPr>
            <a:r>
              <a:rPr lang="en-US" altLang="en-US" sz="2600" dirty="0"/>
              <a:t>Pre-questions should require some level of non-verbal participation</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37</a:t>
            </a:fld>
            <a:endParaRPr lang="en-US" dirty="0"/>
          </a:p>
        </p:txBody>
      </p:sp>
      <p:sp>
        <p:nvSpPr>
          <p:cNvPr id="7" name="TextBox 6"/>
          <p:cNvSpPr txBox="1"/>
          <p:nvPr/>
        </p:nvSpPr>
        <p:spPr>
          <a:xfrm>
            <a:off x="8801257" y="349151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38</a:t>
            </a:fld>
            <a:endParaRPr lang="en-US" dirty="0"/>
          </a:p>
        </p:txBody>
      </p:sp>
      <p:sp>
        <p:nvSpPr>
          <p:cNvPr id="4" name="Rectangle 3"/>
          <p:cNvSpPr/>
          <p:nvPr/>
        </p:nvSpPr>
        <p:spPr>
          <a:xfrm>
            <a:off x="190238" y="4134102"/>
            <a:ext cx="8872482" cy="1647759"/>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D6. Use </a:t>
            </a:r>
            <a:r>
              <a:rPr lang="en-US" sz="4800" dirty="0" err="1">
                <a:solidFill>
                  <a:schemeClr val="bg1"/>
                </a:solidFill>
                <a:latin typeface="Franklin Gothic Medium"/>
                <a:cs typeface="Franklin Gothic Medium"/>
              </a:rPr>
              <a:t>PeDeQs</a:t>
            </a:r>
            <a:r>
              <a:rPr lang="en-US" sz="4800" cap="all" dirty="0">
                <a:solidFill>
                  <a:schemeClr val="bg1"/>
                </a:solidFill>
                <a:latin typeface="Franklin Gothic Medium"/>
                <a:cs typeface="Franklin Gothic Medium"/>
              </a:rPr>
              <a:t> for Directions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1" t="9815" r="-111" b="52087"/>
          <a:stretch/>
        </p:blipFill>
        <p:spPr>
          <a:xfrm>
            <a:off x="-1" y="1"/>
            <a:ext cx="9144001" cy="3667759"/>
          </a:xfrm>
          <a:prstGeom prst="rect">
            <a:avLst/>
          </a:prstGeom>
        </p:spPr>
      </p:pic>
    </p:spTree>
    <p:extLst>
      <p:ext uri="{BB962C8B-B14F-4D97-AF65-F5344CB8AC3E}">
        <p14:creationId xmlns:p14="http://schemas.microsoft.com/office/powerpoint/2010/main" val="326415001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071290" cy="1143000"/>
          </a:xfrm>
        </p:spPr>
        <p:txBody>
          <a:bodyPr/>
          <a:lstStyle/>
          <a:p>
            <a:r>
              <a:rPr lang="en-US" dirty="0"/>
              <a:t>D6. Use </a:t>
            </a:r>
            <a:r>
              <a:rPr lang="en-US" dirty="0" err="1"/>
              <a:t>PeDeQs</a:t>
            </a:r>
            <a:r>
              <a:rPr lang="en-US" dirty="0"/>
              <a:t> for Directions</a:t>
            </a:r>
          </a:p>
        </p:txBody>
      </p:sp>
      <p:sp>
        <p:nvSpPr>
          <p:cNvPr id="14" name="Content Placeholder 13"/>
          <p:cNvSpPr>
            <a:spLocks noGrp="1"/>
          </p:cNvSpPr>
          <p:nvPr>
            <p:ph idx="1"/>
          </p:nvPr>
        </p:nvSpPr>
        <p:spPr>
          <a:xfrm>
            <a:off x="783389" y="1457760"/>
            <a:ext cx="7605867" cy="4429392"/>
          </a:xfrm>
        </p:spPr>
        <p:txBody>
          <a:bodyPr>
            <a:noAutofit/>
          </a:bodyPr>
          <a:lstStyle/>
          <a:p>
            <a:pPr defTabSz="228600">
              <a:spcBef>
                <a:spcPts val="600"/>
              </a:spcBef>
              <a:buSzPct val="100000"/>
            </a:pPr>
            <a:r>
              <a:rPr lang="en-US" altLang="en-US" sz="2800" dirty="0"/>
              <a:t>Give the overall </a:t>
            </a:r>
            <a:r>
              <a:rPr lang="en-US" altLang="en-US" sz="2800" b="1" dirty="0"/>
              <a:t>Purpose</a:t>
            </a:r>
            <a:r>
              <a:rPr lang="en-US" altLang="en-US" sz="2800" dirty="0"/>
              <a:t> of the activity.</a:t>
            </a:r>
          </a:p>
          <a:p>
            <a:pPr defTabSz="228600">
              <a:spcBef>
                <a:spcPts val="600"/>
              </a:spcBef>
              <a:buSzPct val="100000"/>
            </a:pPr>
            <a:r>
              <a:rPr lang="en-US" altLang="en-US" sz="2800" dirty="0"/>
              <a:t>Use an </a:t>
            </a:r>
            <a:r>
              <a:rPr lang="en-US" altLang="en-US" sz="2800" b="1" dirty="0"/>
              <a:t>Example</a:t>
            </a:r>
            <a:r>
              <a:rPr lang="en-US" altLang="en-US" sz="2800" dirty="0"/>
              <a:t> if appropriate.</a:t>
            </a:r>
          </a:p>
          <a:p>
            <a:pPr defTabSz="228600">
              <a:spcBef>
                <a:spcPts val="600"/>
              </a:spcBef>
              <a:buSzPct val="100000"/>
            </a:pPr>
            <a:r>
              <a:rPr lang="en-US" altLang="en-US" sz="2800" dirty="0"/>
              <a:t>Give general </a:t>
            </a:r>
            <a:r>
              <a:rPr lang="en-US" altLang="en-US" sz="2800" b="1" dirty="0"/>
              <a:t>Directions</a:t>
            </a:r>
            <a:r>
              <a:rPr lang="en-US" altLang="en-US" sz="2800" dirty="0"/>
              <a:t>; use verbal pictures and gestures.</a:t>
            </a:r>
          </a:p>
          <a:p>
            <a:pPr defTabSz="228600">
              <a:spcBef>
                <a:spcPts val="600"/>
              </a:spcBef>
              <a:buSzPct val="100000"/>
            </a:pPr>
            <a:r>
              <a:rPr lang="en-US" altLang="en-US" sz="2800" dirty="0"/>
              <a:t>Give specific </a:t>
            </a:r>
            <a:r>
              <a:rPr lang="en-US" altLang="en-US" sz="2800" b="1" dirty="0"/>
              <a:t>Exceptions</a:t>
            </a:r>
            <a:r>
              <a:rPr lang="en-US" altLang="en-US" sz="2800" dirty="0"/>
              <a:t> and special cases </a:t>
            </a:r>
          </a:p>
          <a:p>
            <a:pPr defTabSz="228600">
              <a:spcBef>
                <a:spcPts val="600"/>
              </a:spcBef>
              <a:buSzPct val="100000"/>
            </a:pPr>
            <a:r>
              <a:rPr lang="en-US" altLang="en-US" sz="2800" dirty="0"/>
              <a:t>Ask for </a:t>
            </a:r>
            <a:r>
              <a:rPr lang="en-US" altLang="en-US" sz="2800" b="1" dirty="0"/>
              <a:t>Questions</a:t>
            </a:r>
            <a:r>
              <a:rPr lang="en-US" altLang="en-US" sz="2800" dirty="0"/>
              <a:t>.</a:t>
            </a:r>
          </a:p>
          <a:p>
            <a:pPr defTabSz="228600">
              <a:spcBef>
                <a:spcPts val="600"/>
              </a:spcBef>
              <a:buSzPct val="100000"/>
            </a:pPr>
            <a:r>
              <a:rPr lang="en-US" altLang="en-US" sz="2800" dirty="0"/>
              <a:t>Ask your </a:t>
            </a:r>
            <a:r>
              <a:rPr lang="en-US" altLang="en-US" sz="2800" b="1" dirty="0"/>
              <a:t>Starting Question</a:t>
            </a:r>
            <a:r>
              <a:rPr lang="en-US" altLang="en-US" sz="2800" dirty="0"/>
              <a: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
        <p:nvSpPr>
          <p:cNvPr id="7" name="TextBox 6"/>
          <p:cNvSpPr txBox="1"/>
          <p:nvPr/>
        </p:nvSpPr>
        <p:spPr>
          <a:xfrm>
            <a:off x="8708670" y="422515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2: Starting</a:t>
            </a:r>
          </a:p>
        </p:txBody>
      </p:sp>
      <p:sp>
        <p:nvSpPr>
          <p:cNvPr id="14" name="Content Placeholder 13"/>
          <p:cNvSpPr>
            <a:spLocks noGrp="1"/>
          </p:cNvSpPr>
          <p:nvPr>
            <p:ph idx="1"/>
          </p:nvPr>
        </p:nvSpPr>
        <p:spPr>
          <a:xfrm>
            <a:off x="783390" y="1815481"/>
            <a:ext cx="8071290" cy="4401227"/>
          </a:xfrm>
        </p:spPr>
        <p:txBody>
          <a:bodyPr>
            <a:normAutofit/>
          </a:bodyPr>
          <a:lstStyle/>
          <a:p>
            <a:pPr>
              <a:spcAft>
                <a:spcPts val="1200"/>
              </a:spcAft>
            </a:pPr>
            <a:r>
              <a:rPr lang="en-US" altLang="en-US" sz="2800" dirty="0"/>
              <a:t>You will work in groups of four and have:</a:t>
            </a:r>
          </a:p>
          <a:p>
            <a:pPr lvl="1">
              <a:spcAft>
                <a:spcPts val="1200"/>
              </a:spcAft>
            </a:pPr>
            <a:r>
              <a:rPr lang="en-US" altLang="en-US" sz="2400" dirty="0"/>
              <a:t>8 minutes for individual delivery, and</a:t>
            </a:r>
          </a:p>
          <a:p>
            <a:pPr lvl="1">
              <a:spcAft>
                <a:spcPts val="1200"/>
              </a:spcAft>
            </a:pPr>
            <a:r>
              <a:rPr lang="en-US" altLang="en-US" sz="2400" dirty="0"/>
              <a:t>4 minutes for debrief</a:t>
            </a:r>
          </a:p>
          <a:p>
            <a:pPr lvl="1">
              <a:spcAft>
                <a:spcPts val="1200"/>
              </a:spcAft>
            </a:pPr>
            <a:r>
              <a:rPr lang="en-US" altLang="en-US" sz="2400" dirty="0"/>
              <a:t>Be sure your entire presentation does not exceed 8 minutes.</a:t>
            </a:r>
            <a:endParaRPr lang="en-US" altLang="en-US" sz="2800" dirty="0"/>
          </a:p>
          <a:p>
            <a:pPr>
              <a:spcAft>
                <a:spcPts val="1200"/>
              </a:spcAft>
            </a:pPr>
            <a:r>
              <a:rPr lang="en-US" altLang="en-US" sz="2800" dirty="0"/>
              <a:t>Use the feedback forms in your exercise packet to record your feedback for other participants that present.</a:t>
            </a:r>
          </a:p>
          <a:p>
            <a:pPr marL="457200" lvl="1" indent="0">
              <a:spcAft>
                <a:spcPts val="1200"/>
              </a:spcAft>
              <a:buNone/>
            </a:pPr>
            <a:endParaRPr lang="en-US" alt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solidFill>
                  <a:prstClr val="white"/>
                </a:solidFill>
              </a:rPr>
              <a:pPr/>
              <a:t>4</a:t>
            </a:fld>
            <a:endParaRPr lang="en-US" dirty="0">
              <a:solidFill>
                <a:prstClr val="white"/>
              </a:solidFill>
            </a:endParaRPr>
          </a:p>
        </p:txBody>
      </p:sp>
      <p:sp>
        <p:nvSpPr>
          <p:cNvPr id="6" name="TextBox 5"/>
          <p:cNvSpPr txBox="1"/>
          <p:nvPr/>
        </p:nvSpPr>
        <p:spPr>
          <a:xfrm>
            <a:off x="8659755" y="4431594"/>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
        <p:nvSpPr>
          <p:cNvPr id="3" name="TextBox 2"/>
          <p:cNvSpPr txBox="1"/>
          <p:nvPr/>
        </p:nvSpPr>
        <p:spPr>
          <a:xfrm>
            <a:off x="783390" y="1275198"/>
            <a:ext cx="1917700" cy="523220"/>
          </a:xfrm>
          <a:prstGeom prst="rect">
            <a:avLst/>
          </a:prstGeom>
          <a:noFill/>
        </p:spPr>
        <p:txBody>
          <a:bodyPr wrap="square" rtlCol="0">
            <a:spAutoFit/>
          </a:bodyPr>
          <a:lstStyle/>
          <a:p>
            <a:pPr>
              <a:spcBef>
                <a:spcPct val="0"/>
              </a:spcBef>
            </a:pPr>
            <a:r>
              <a:rPr lang="en-US" altLang="en-US" sz="2800" dirty="0">
                <a:solidFill>
                  <a:srgbClr val="00467F"/>
                </a:solidFill>
                <a:latin typeface="Franklin Gothic Medium"/>
                <a:ea typeface="+mj-ea"/>
                <a:cs typeface="Franklin Gothic Medium"/>
              </a:rPr>
              <a:t>Timing</a:t>
            </a:r>
            <a:endParaRPr lang="en-IN" sz="2800" dirty="0">
              <a:solidFill>
                <a:srgbClr val="00467F"/>
              </a:solidFill>
              <a:latin typeface="Franklin Gothic Medium"/>
              <a:ea typeface="+mj-ea"/>
              <a:cs typeface="Franklin Gothic Medium"/>
            </a:endParaRPr>
          </a:p>
        </p:txBody>
      </p:sp>
    </p:spTree>
    <p:extLst>
      <p:ext uri="{BB962C8B-B14F-4D97-AF65-F5344CB8AC3E}">
        <p14:creationId xmlns:p14="http://schemas.microsoft.com/office/powerpoint/2010/main" val="251456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071290" cy="1143000"/>
          </a:xfrm>
        </p:spPr>
        <p:txBody>
          <a:bodyPr/>
          <a:lstStyle/>
          <a:p>
            <a:r>
              <a:rPr lang="en-US" dirty="0"/>
              <a:t>Sample </a:t>
            </a:r>
            <a:r>
              <a:rPr lang="en-US" dirty="0" err="1"/>
              <a:t>PeDeQs</a:t>
            </a:r>
            <a:r>
              <a:rPr lang="en-US" dirty="0"/>
              <a:t>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40</a:t>
            </a:fld>
            <a:endParaRPr lang="en-US" dirty="0"/>
          </a:p>
        </p:txBody>
      </p:sp>
      <p:sp>
        <p:nvSpPr>
          <p:cNvPr id="7" name="TextBox 6"/>
          <p:cNvSpPr txBox="1"/>
          <p:nvPr/>
        </p:nvSpPr>
        <p:spPr>
          <a:xfrm>
            <a:off x="8801257" y="505615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graphicFrame>
        <p:nvGraphicFramePr>
          <p:cNvPr id="10" name="Content Placeholder 8"/>
          <p:cNvGraphicFramePr>
            <a:graphicFrameLocks noGrp="1"/>
          </p:cNvGraphicFramePr>
          <p:nvPr>
            <p:ph idx="1"/>
            <p:extLst>
              <p:ext uri="{D42A27DB-BD31-4B8C-83A1-F6EECF244321}">
                <p14:modId xmlns:p14="http://schemas.microsoft.com/office/powerpoint/2010/main" val="2835035145"/>
              </p:ext>
            </p:extLst>
          </p:nvPr>
        </p:nvGraphicFramePr>
        <p:xfrm>
          <a:off x="884988" y="1185786"/>
          <a:ext cx="7184571" cy="4705758"/>
        </p:xfrm>
        <a:graphic>
          <a:graphicData uri="http://schemas.openxmlformats.org/drawingml/2006/table">
            <a:tbl>
              <a:tblPr firstRow="1" bandRow="1">
                <a:tableStyleId>{5C22544A-7EE6-4342-B048-85BDC9FD1C3A}</a:tableStyleId>
              </a:tblPr>
              <a:tblGrid>
                <a:gridCol w="2394857">
                  <a:extLst>
                    <a:ext uri="{9D8B030D-6E8A-4147-A177-3AD203B41FA5}">
                      <a16:colId xmlns:a16="http://schemas.microsoft.com/office/drawing/2014/main" val="20000"/>
                    </a:ext>
                  </a:extLst>
                </a:gridCol>
                <a:gridCol w="2394857">
                  <a:extLst>
                    <a:ext uri="{9D8B030D-6E8A-4147-A177-3AD203B41FA5}">
                      <a16:colId xmlns:a16="http://schemas.microsoft.com/office/drawing/2014/main" val="20001"/>
                    </a:ext>
                  </a:extLst>
                </a:gridCol>
                <a:gridCol w="2394857">
                  <a:extLst>
                    <a:ext uri="{9D8B030D-6E8A-4147-A177-3AD203B41FA5}">
                      <a16:colId xmlns:a16="http://schemas.microsoft.com/office/drawing/2014/main" val="20002"/>
                    </a:ext>
                  </a:extLst>
                </a:gridCol>
              </a:tblGrid>
              <a:tr h="621924">
                <a:tc gridSpan="3">
                  <a:txBody>
                    <a:bodyPr/>
                    <a:lstStyle/>
                    <a:p>
                      <a:pPr algn="ctr"/>
                      <a:r>
                        <a:rPr lang="en-US" sz="2400" b="1" dirty="0">
                          <a:latin typeface="Franklin Gothic Book" pitchFamily="34" charset="0"/>
                        </a:rPr>
                        <a:t>Problems with Our Performance</a:t>
                      </a:r>
                      <a:r>
                        <a:rPr lang="en-US" sz="2400" b="1" baseline="0" dirty="0">
                          <a:latin typeface="Franklin Gothic Book" pitchFamily="34" charset="0"/>
                        </a:rPr>
                        <a:t> Review Process</a:t>
                      </a:r>
                      <a:endParaRPr lang="en-US" sz="2400" b="1" dirty="0">
                        <a:latin typeface="Franklin Gothic Book" pitchFamily="34" charset="0"/>
                      </a:endParaRPr>
                    </a:p>
                  </a:txBody>
                  <a:tcPr marT="45693" marB="45693">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03905">
                <a:tc>
                  <a:txBody>
                    <a:bodyPr/>
                    <a:lstStyle/>
                    <a:p>
                      <a:pPr algn="ctr"/>
                      <a:r>
                        <a:rPr lang="en-US" sz="2200" b="1" dirty="0">
                          <a:solidFill>
                            <a:srgbClr val="00467F"/>
                          </a:solidFill>
                          <a:latin typeface="Franklin Gothic Book" pitchFamily="34" charset="0"/>
                        </a:rPr>
                        <a:t>Problems</a:t>
                      </a:r>
                    </a:p>
                  </a:txBody>
                  <a:tcPr marT="45693" marB="45693">
                    <a:solidFill>
                      <a:srgbClr val="A0DBE6"/>
                    </a:solidFill>
                  </a:tcPr>
                </a:tc>
                <a:tc>
                  <a:txBody>
                    <a:bodyPr/>
                    <a:lstStyle/>
                    <a:p>
                      <a:pPr algn="ctr"/>
                      <a:r>
                        <a:rPr lang="en-US" sz="2200" b="1" dirty="0">
                          <a:solidFill>
                            <a:srgbClr val="00467F"/>
                          </a:solidFill>
                          <a:latin typeface="Franklin Gothic Book" pitchFamily="34" charset="0"/>
                        </a:rPr>
                        <a:t>Symptoms</a:t>
                      </a:r>
                    </a:p>
                  </a:txBody>
                  <a:tcPr marT="45693" marB="45693">
                    <a:solidFill>
                      <a:srgbClr val="A0DBE6"/>
                    </a:solidFill>
                  </a:tcPr>
                </a:tc>
                <a:tc>
                  <a:txBody>
                    <a:bodyPr/>
                    <a:lstStyle/>
                    <a:p>
                      <a:pPr algn="ctr"/>
                      <a:r>
                        <a:rPr lang="en-US" sz="2200" b="1" dirty="0">
                          <a:solidFill>
                            <a:srgbClr val="00467F"/>
                          </a:solidFill>
                          <a:latin typeface="Franklin Gothic Book" pitchFamily="34" charset="0"/>
                        </a:rPr>
                        <a:t>Root Causes</a:t>
                      </a:r>
                    </a:p>
                  </a:txBody>
                  <a:tcPr marT="45693" marB="45693">
                    <a:solidFill>
                      <a:srgbClr val="A0DBE6"/>
                    </a:solidFill>
                  </a:tcPr>
                </a:tc>
                <a:extLst>
                  <a:ext uri="{0D108BD9-81ED-4DB2-BD59-A6C34878D82A}">
                    <a16:rowId xmlns:a16="http://schemas.microsoft.com/office/drawing/2014/main" val="10001"/>
                  </a:ext>
                </a:extLst>
              </a:tr>
              <a:tr h="403905">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extLst>
                  <a:ext uri="{0D108BD9-81ED-4DB2-BD59-A6C34878D82A}">
                    <a16:rowId xmlns:a16="http://schemas.microsoft.com/office/drawing/2014/main" val="10002"/>
                  </a:ext>
                </a:extLst>
              </a:tr>
              <a:tr h="403905">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extLst>
                  <a:ext uri="{0D108BD9-81ED-4DB2-BD59-A6C34878D82A}">
                    <a16:rowId xmlns:a16="http://schemas.microsoft.com/office/drawing/2014/main" val="10003"/>
                  </a:ext>
                </a:extLst>
              </a:tr>
              <a:tr h="403905">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extLst>
                  <a:ext uri="{0D108BD9-81ED-4DB2-BD59-A6C34878D82A}">
                    <a16:rowId xmlns:a16="http://schemas.microsoft.com/office/drawing/2014/main" val="10004"/>
                  </a:ext>
                </a:extLst>
              </a:tr>
              <a:tr h="403905">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extLst>
                  <a:ext uri="{0D108BD9-81ED-4DB2-BD59-A6C34878D82A}">
                    <a16:rowId xmlns:a16="http://schemas.microsoft.com/office/drawing/2014/main" val="10005"/>
                  </a:ext>
                </a:extLst>
              </a:tr>
              <a:tr h="403905">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extLst>
                  <a:ext uri="{0D108BD9-81ED-4DB2-BD59-A6C34878D82A}">
                    <a16:rowId xmlns:a16="http://schemas.microsoft.com/office/drawing/2014/main" val="10006"/>
                  </a:ext>
                </a:extLst>
              </a:tr>
              <a:tr h="403905">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extLst>
                  <a:ext uri="{0D108BD9-81ED-4DB2-BD59-A6C34878D82A}">
                    <a16:rowId xmlns:a16="http://schemas.microsoft.com/office/drawing/2014/main" val="10007"/>
                  </a:ext>
                </a:extLst>
              </a:tr>
              <a:tr h="403905">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tc>
                  <a:txBody>
                    <a:bodyPr/>
                    <a:lstStyle/>
                    <a:p>
                      <a:endParaRPr lang="en-US" sz="2400" dirty="0">
                        <a:latin typeface="Franklin Gothic Book" pitchFamily="34" charset="0"/>
                      </a:endParaRPr>
                    </a:p>
                  </a:txBody>
                  <a:tcPr marT="45693" marB="45693">
                    <a:solidFill>
                      <a:srgbClr val="AFBD22"/>
                    </a:solidFill>
                  </a:tcPr>
                </a:tc>
                <a:extLst>
                  <a:ext uri="{0D108BD9-81ED-4DB2-BD59-A6C34878D82A}">
                    <a16:rowId xmlns:a16="http://schemas.microsoft.com/office/drawing/2014/main" val="10008"/>
                  </a:ext>
                </a:extLst>
              </a:tr>
              <a:tr h="403905">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tc>
                  <a:txBody>
                    <a:bodyPr/>
                    <a:lstStyle/>
                    <a:p>
                      <a:endParaRPr lang="en-US" sz="2400" dirty="0">
                        <a:latin typeface="Franklin Gothic Book" pitchFamily="34" charset="0"/>
                      </a:endParaRPr>
                    </a:p>
                  </a:txBody>
                  <a:tcPr marT="45693" marB="45693">
                    <a:solidFill>
                      <a:srgbClr val="A0DBE6"/>
                    </a:solidFill>
                  </a:tcPr>
                </a:tc>
                <a:extLst>
                  <a:ext uri="{0D108BD9-81ED-4DB2-BD59-A6C34878D82A}">
                    <a16:rowId xmlns:a16="http://schemas.microsoft.com/office/drawing/2014/main" val="10009"/>
                  </a:ext>
                </a:extLst>
              </a:tr>
            </a:tbl>
          </a:graphicData>
        </a:graphic>
      </p:graphicFrame>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41</a:t>
            </a:fld>
            <a:endParaRPr lang="en-US" dirty="0"/>
          </a:p>
        </p:txBody>
      </p:sp>
      <p:sp>
        <p:nvSpPr>
          <p:cNvPr id="4" name="Rectangle 3"/>
          <p:cNvSpPr/>
          <p:nvPr/>
        </p:nvSpPr>
        <p:spPr>
          <a:xfrm>
            <a:off x="190238" y="4134102"/>
            <a:ext cx="8872482" cy="839845"/>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D7. Re-Direct Side Issues</a:t>
            </a:r>
          </a:p>
        </p:txBody>
      </p:sp>
      <p:pic>
        <p:nvPicPr>
          <p:cNvPr id="3" name="Picture 2"/>
          <p:cNvPicPr>
            <a:picLocks noChangeAspect="1"/>
          </p:cNvPicPr>
          <p:nvPr/>
        </p:nvPicPr>
        <p:blipFill>
          <a:blip r:embed="rId4"/>
          <a:stretch>
            <a:fillRect/>
          </a:stretch>
        </p:blipFill>
        <p:spPr>
          <a:xfrm>
            <a:off x="0" y="815769"/>
            <a:ext cx="9144000" cy="2868560"/>
          </a:xfrm>
          <a:prstGeom prst="rect">
            <a:avLst/>
          </a:prstGeom>
        </p:spPr>
      </p:pic>
    </p:spTree>
    <p:extLst>
      <p:ext uri="{BB962C8B-B14F-4D97-AF65-F5344CB8AC3E}">
        <p14:creationId xmlns:p14="http://schemas.microsoft.com/office/powerpoint/2010/main" val="98616855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407717" cy="1143000"/>
          </a:xfrm>
        </p:spPr>
        <p:txBody>
          <a:bodyPr>
            <a:normAutofit/>
          </a:bodyPr>
          <a:lstStyle/>
          <a:p>
            <a:r>
              <a:rPr lang="en-US" dirty="0"/>
              <a:t>D7. Re-Direct Side Issues</a:t>
            </a:r>
          </a:p>
        </p:txBody>
      </p:sp>
      <p:sp>
        <p:nvSpPr>
          <p:cNvPr id="14" name="Content Placeholder 13"/>
          <p:cNvSpPr>
            <a:spLocks noGrp="1"/>
          </p:cNvSpPr>
          <p:nvPr>
            <p:ph idx="1"/>
          </p:nvPr>
        </p:nvSpPr>
        <p:spPr>
          <a:xfrm>
            <a:off x="783390" y="1457760"/>
            <a:ext cx="4264098" cy="4429392"/>
          </a:xfrm>
        </p:spPr>
        <p:txBody>
          <a:bodyPr>
            <a:noAutofit/>
          </a:bodyPr>
          <a:lstStyle/>
          <a:p>
            <a:pPr defTabSz="228600">
              <a:spcBef>
                <a:spcPts val="600"/>
              </a:spcBef>
              <a:buSzPct val="110000"/>
            </a:pPr>
            <a:r>
              <a:rPr lang="en-US" altLang="en-US" dirty="0"/>
              <a:t>Monitor comments for relationship to process underway</a:t>
            </a:r>
          </a:p>
          <a:p>
            <a:pPr defTabSz="228600">
              <a:spcBef>
                <a:spcPts val="1000"/>
              </a:spcBef>
              <a:buSzPct val="110000"/>
            </a:pPr>
            <a:r>
              <a:rPr lang="en-US" altLang="en-US" dirty="0"/>
              <a:t>3 Tools:</a:t>
            </a:r>
          </a:p>
          <a:p>
            <a:pPr marL="857250" lvl="2" indent="-457200" defTabSz="228600">
              <a:spcBef>
                <a:spcPts val="600"/>
              </a:spcBef>
              <a:buSzPct val="60000"/>
            </a:pPr>
            <a:r>
              <a:rPr lang="en-US" altLang="en-US" sz="2800" dirty="0"/>
              <a:t>Objectives/Directions</a:t>
            </a:r>
          </a:p>
          <a:p>
            <a:pPr marL="857250" lvl="2" indent="-457200" defTabSz="228600">
              <a:spcBef>
                <a:spcPts val="600"/>
              </a:spcBef>
              <a:buSzPct val="60000"/>
            </a:pPr>
            <a:r>
              <a:rPr lang="en-US" altLang="en-US" sz="2800" dirty="0"/>
              <a:t>Ground Rules</a:t>
            </a:r>
          </a:p>
          <a:p>
            <a:pPr marL="857250" lvl="2" indent="-457200" defTabSz="228600">
              <a:spcBef>
                <a:spcPts val="600"/>
              </a:spcBef>
              <a:buSzPct val="60000"/>
            </a:pPr>
            <a:r>
              <a:rPr lang="en-US" altLang="en-US" sz="2800" dirty="0"/>
              <a:t>Parking Boards</a:t>
            </a:r>
            <a:endParaRPr lang="en-US" altLang="en-US" sz="2800" dirty="0">
              <a:solidFill>
                <a:srgbClr val="00467F"/>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42</a:t>
            </a:fld>
            <a:endParaRPr lang="en-US" dirty="0"/>
          </a:p>
        </p:txBody>
      </p:sp>
      <p:sp>
        <p:nvSpPr>
          <p:cNvPr id="6" name="TextBox 5"/>
          <p:cNvSpPr txBox="1"/>
          <p:nvPr/>
        </p:nvSpPr>
        <p:spPr>
          <a:xfrm>
            <a:off x="5156357" y="4579819"/>
            <a:ext cx="3253014" cy="1307333"/>
          </a:xfrm>
          <a:prstGeom prst="rect">
            <a:avLst/>
          </a:prstGeom>
          <a:solidFill>
            <a:srgbClr val="AFBD22"/>
          </a:solidFill>
          <a:ln w="19050">
            <a:solidFill>
              <a:srgbClr val="AFBD22"/>
            </a:solidFill>
          </a:ln>
        </p:spPr>
        <p:txBody>
          <a:bodyPr wrap="square" rtlCol="0" anchor="ctr" anchorCtr="0">
            <a:noAutofit/>
          </a:bodyPr>
          <a:lstStyle/>
          <a:p>
            <a:pPr algn="ctr">
              <a:spcBef>
                <a:spcPct val="0"/>
              </a:spcBef>
            </a:pPr>
            <a:r>
              <a:rPr lang="en-US" altLang="en-US" sz="2800" b="1" i="1" dirty="0">
                <a:solidFill>
                  <a:schemeClr val="bg1"/>
                </a:solidFill>
                <a:latin typeface="Franklin Gothic Book" pitchFamily="34" charset="0"/>
                <a:cs typeface="Franklin Gothic Medium"/>
              </a:rPr>
              <a:t>Use a “Redirection Question.”</a:t>
            </a:r>
          </a:p>
          <a:p>
            <a:pPr algn="ctr">
              <a:spcBef>
                <a:spcPct val="0"/>
              </a:spcBef>
            </a:pPr>
            <a:r>
              <a:rPr lang="en-US" altLang="en-US" sz="2800" i="1" dirty="0">
                <a:solidFill>
                  <a:schemeClr val="bg1"/>
                </a:solidFill>
                <a:latin typeface="Franklin Gothic Book" pitchFamily="34" charset="0"/>
                <a:cs typeface="Franklin Gothic Medium"/>
              </a:rPr>
              <a:t>“Ask” don’t “Tell.”</a:t>
            </a:r>
          </a:p>
        </p:txBody>
      </p:sp>
      <p:pic>
        <p:nvPicPr>
          <p:cNvPr id="5" name="Picture 4"/>
          <p:cNvPicPr>
            <a:picLocks noChangeAspect="1"/>
          </p:cNvPicPr>
          <p:nvPr/>
        </p:nvPicPr>
        <p:blipFill>
          <a:blip r:embed="rId3"/>
          <a:stretch>
            <a:fillRect/>
          </a:stretch>
        </p:blipFill>
        <p:spPr>
          <a:xfrm>
            <a:off x="5391807" y="1593000"/>
            <a:ext cx="3279228" cy="2669016"/>
          </a:xfrm>
          <a:prstGeom prst="rect">
            <a:avLst/>
          </a:prstGeom>
        </p:spPr>
      </p:pic>
      <p:sp>
        <p:nvSpPr>
          <p:cNvPr id="7" name="TextBox 6"/>
          <p:cNvSpPr txBox="1"/>
          <p:nvPr/>
        </p:nvSpPr>
        <p:spPr>
          <a:xfrm>
            <a:off x="8801257" y="422515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TextBox 7"/>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fade">
                                      <p:cBhvr>
                                        <p:cTn id="20" dur="500"/>
                                        <p:tgtEl>
                                          <p:spTgt spid="1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43</a:t>
            </a:fld>
            <a:endParaRPr lang="en-US" dirty="0"/>
          </a:p>
        </p:txBody>
      </p:sp>
      <p:sp>
        <p:nvSpPr>
          <p:cNvPr id="4" name="Rectangle 3"/>
          <p:cNvSpPr/>
          <p:nvPr/>
        </p:nvSpPr>
        <p:spPr>
          <a:xfrm>
            <a:off x="190238" y="4134102"/>
            <a:ext cx="8872482" cy="1647759"/>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D8. Order Speakers for Control</a:t>
            </a:r>
          </a:p>
        </p:txBody>
      </p:sp>
      <p:pic>
        <p:nvPicPr>
          <p:cNvPr id="2" name="Picture 1"/>
          <p:cNvPicPr>
            <a:picLocks noChangeAspect="1"/>
          </p:cNvPicPr>
          <p:nvPr/>
        </p:nvPicPr>
        <p:blipFill>
          <a:blip r:embed="rId4"/>
          <a:stretch>
            <a:fillRect/>
          </a:stretch>
        </p:blipFill>
        <p:spPr>
          <a:xfrm>
            <a:off x="0" y="0"/>
            <a:ext cx="9144000" cy="3982720"/>
          </a:xfrm>
          <a:prstGeom prst="rect">
            <a:avLst/>
          </a:prstGeom>
        </p:spPr>
      </p:pic>
    </p:spTree>
    <p:extLst>
      <p:ext uri="{BB962C8B-B14F-4D97-AF65-F5344CB8AC3E}">
        <p14:creationId xmlns:p14="http://schemas.microsoft.com/office/powerpoint/2010/main" val="302356773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407717" cy="1143000"/>
          </a:xfrm>
        </p:spPr>
        <p:txBody>
          <a:bodyPr>
            <a:normAutofit/>
          </a:bodyPr>
          <a:lstStyle/>
          <a:p>
            <a:r>
              <a:rPr lang="en-US" dirty="0"/>
              <a:t>D8. Order Speakers for Control</a:t>
            </a:r>
          </a:p>
        </p:txBody>
      </p:sp>
      <p:sp>
        <p:nvSpPr>
          <p:cNvPr id="14" name="Content Placeholder 13"/>
          <p:cNvSpPr>
            <a:spLocks noGrp="1"/>
          </p:cNvSpPr>
          <p:nvPr>
            <p:ph idx="1"/>
          </p:nvPr>
        </p:nvSpPr>
        <p:spPr>
          <a:xfrm>
            <a:off x="783389" y="1457760"/>
            <a:ext cx="4264099" cy="4429392"/>
          </a:xfrm>
        </p:spPr>
        <p:txBody>
          <a:bodyPr>
            <a:noAutofit/>
          </a:bodyPr>
          <a:lstStyle/>
          <a:p>
            <a:pPr defTabSz="228600">
              <a:spcBef>
                <a:spcPts val="600"/>
              </a:spcBef>
              <a:buSzPct val="110000"/>
            </a:pPr>
            <a:r>
              <a:rPr lang="en-US" altLang="en-US" sz="2800" dirty="0"/>
              <a:t>If several people want to speak, assign an order to your speakers</a:t>
            </a:r>
          </a:p>
          <a:p>
            <a:pPr marL="320040" lvl="2" indent="0" defTabSz="228600">
              <a:spcBef>
                <a:spcPts val="600"/>
              </a:spcBef>
              <a:buSzPct val="110000"/>
              <a:buNone/>
            </a:pPr>
            <a:r>
              <a:rPr lang="en-US" altLang="en-US" sz="2200" i="1" dirty="0">
                <a:solidFill>
                  <a:srgbClr val="00467F"/>
                </a:solidFill>
              </a:rPr>
              <a:t>		“Let’s allow Mary to </a:t>
            </a:r>
          </a:p>
          <a:p>
            <a:pPr marL="320040" lvl="2" indent="0" defTabSz="228600">
              <a:lnSpc>
                <a:spcPts val="2200"/>
              </a:lnSpc>
              <a:spcBef>
                <a:spcPts val="600"/>
              </a:spcBef>
              <a:buSzPct val="110000"/>
              <a:buNone/>
            </a:pPr>
            <a:r>
              <a:rPr lang="en-US" altLang="en-US" sz="2200" i="1" dirty="0">
                <a:solidFill>
                  <a:srgbClr val="00467F"/>
                </a:solidFill>
              </a:rPr>
              <a:t>		complete her thought, then </a:t>
            </a:r>
          </a:p>
          <a:p>
            <a:pPr marL="320040" lvl="2" indent="0" defTabSz="228600">
              <a:lnSpc>
                <a:spcPts val="2200"/>
              </a:lnSpc>
              <a:spcBef>
                <a:spcPts val="600"/>
              </a:spcBef>
              <a:buSzPct val="110000"/>
              <a:buNone/>
            </a:pPr>
            <a:r>
              <a:rPr lang="en-US" altLang="en-US" sz="2200" i="1" dirty="0">
                <a:solidFill>
                  <a:srgbClr val="00467F"/>
                </a:solidFill>
              </a:rPr>
              <a:t>		we’ll go to Fredrick and then </a:t>
            </a:r>
          </a:p>
          <a:p>
            <a:pPr marL="320040" lvl="2" indent="0" defTabSz="228600">
              <a:lnSpc>
                <a:spcPts val="2200"/>
              </a:lnSpc>
              <a:spcBef>
                <a:spcPts val="600"/>
              </a:spcBef>
              <a:buSzPct val="110000"/>
              <a:buNone/>
            </a:pPr>
            <a:r>
              <a:rPr lang="en-US" altLang="en-US" sz="2200" i="1" dirty="0">
                <a:solidFill>
                  <a:srgbClr val="00467F"/>
                </a:solidFill>
              </a:rPr>
              <a:t>		Emile”</a:t>
            </a:r>
          </a:p>
          <a:p>
            <a:pPr defTabSz="228600">
              <a:spcBef>
                <a:spcPts val="600"/>
              </a:spcBef>
              <a:buSzPct val="110000"/>
            </a:pPr>
            <a:r>
              <a:rPr lang="en-US" altLang="en-US" sz="2800" dirty="0"/>
              <a:t>Ensure that the order is maintained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44</a:t>
            </a:fld>
            <a:endParaRPr lang="en-US" dirty="0"/>
          </a:p>
        </p:txBody>
      </p:sp>
      <p:grpSp>
        <p:nvGrpSpPr>
          <p:cNvPr id="7" name="Group 6"/>
          <p:cNvGrpSpPr/>
          <p:nvPr/>
        </p:nvGrpSpPr>
        <p:grpSpPr>
          <a:xfrm>
            <a:off x="5149280" y="2416163"/>
            <a:ext cx="3764280" cy="2512586"/>
            <a:chOff x="5149280" y="2416163"/>
            <a:chExt cx="3764280" cy="2512586"/>
          </a:xfrm>
        </p:grpSpPr>
        <p:pic>
          <p:nvPicPr>
            <p:cNvPr id="3" name="Picture 2"/>
            <p:cNvPicPr>
              <a:picLocks noChangeAspect="1"/>
            </p:cNvPicPr>
            <p:nvPr/>
          </p:nvPicPr>
          <p:blipFill>
            <a:blip r:embed="rId3"/>
            <a:stretch>
              <a:fillRect/>
            </a:stretch>
          </p:blipFill>
          <p:spPr>
            <a:xfrm>
              <a:off x="5149280" y="2416163"/>
              <a:ext cx="3764280" cy="2512586"/>
            </a:xfrm>
            <a:prstGeom prst="rect">
              <a:avLst/>
            </a:prstGeom>
            <a:ln>
              <a:solidFill>
                <a:srgbClr val="00467F"/>
              </a:solidFill>
            </a:ln>
          </p:spPr>
        </p:pic>
        <p:sp>
          <p:nvSpPr>
            <p:cNvPr id="6" name="Rounded Rectangular Callout 5"/>
            <p:cNvSpPr/>
            <p:nvPr/>
          </p:nvSpPr>
          <p:spPr>
            <a:xfrm>
              <a:off x="7588347" y="2547298"/>
              <a:ext cx="899784" cy="302404"/>
            </a:xfrm>
            <a:prstGeom prst="wedgeRoundRectCallout">
              <a:avLst>
                <a:gd name="adj1" fmla="val 40028"/>
                <a:gd name="adj2" fmla="val 118805"/>
                <a:gd name="adj3" fmla="val 16667"/>
              </a:avLst>
            </a:prstGeom>
            <a:solidFill>
              <a:srgbClr val="0046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r>
                <a:rPr lang="en-US" altLang="en-US" sz="1600" dirty="0">
                  <a:solidFill>
                    <a:schemeClr val="bg1"/>
                  </a:solidFill>
                </a:rPr>
                <a:t>Fredrick</a:t>
              </a:r>
            </a:p>
          </p:txBody>
        </p:sp>
        <p:sp>
          <p:nvSpPr>
            <p:cNvPr id="8" name="Rounded Rectangular Callout 7"/>
            <p:cNvSpPr/>
            <p:nvPr/>
          </p:nvSpPr>
          <p:spPr>
            <a:xfrm>
              <a:off x="5439681" y="2536811"/>
              <a:ext cx="899784" cy="302404"/>
            </a:xfrm>
            <a:prstGeom prst="wedgeRoundRectCallout">
              <a:avLst>
                <a:gd name="adj1" fmla="val 1919"/>
                <a:gd name="adj2" fmla="val 127205"/>
                <a:gd name="adj3" fmla="val 16667"/>
              </a:avLst>
            </a:prstGeom>
            <a:solidFill>
              <a:srgbClr val="0046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r>
                <a:rPr lang="en-US" altLang="en-US" sz="1600" dirty="0">
                  <a:solidFill>
                    <a:schemeClr val="bg1"/>
                  </a:solidFill>
                </a:rPr>
                <a:t>Mary</a:t>
              </a:r>
            </a:p>
          </p:txBody>
        </p:sp>
        <p:sp>
          <p:nvSpPr>
            <p:cNvPr id="9" name="Rounded Rectangular Callout 8"/>
            <p:cNvSpPr/>
            <p:nvPr/>
          </p:nvSpPr>
          <p:spPr>
            <a:xfrm>
              <a:off x="6514014" y="2547298"/>
              <a:ext cx="899784" cy="302404"/>
            </a:xfrm>
            <a:prstGeom prst="wedgeRoundRectCallout">
              <a:avLst>
                <a:gd name="adj1" fmla="val 4036"/>
                <a:gd name="adj2" fmla="val 120905"/>
                <a:gd name="adj3" fmla="val 16667"/>
              </a:avLst>
            </a:prstGeom>
            <a:solidFill>
              <a:srgbClr val="0046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r>
                <a:rPr lang="en-US" altLang="en-US" sz="1600" dirty="0">
                  <a:solidFill>
                    <a:schemeClr val="bg1"/>
                  </a:solidFill>
                </a:rPr>
                <a:t>Emile</a:t>
              </a:r>
            </a:p>
          </p:txBody>
        </p:sp>
      </p:grpSp>
      <p:sp>
        <p:nvSpPr>
          <p:cNvPr id="10" name="TextBox 9"/>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78</a:t>
            </a:r>
          </a:p>
        </p:txBody>
      </p:sp>
      <p:sp>
        <p:nvSpPr>
          <p:cNvPr id="11" name="TextBox 10"/>
          <p:cNvSpPr txBox="1"/>
          <p:nvPr/>
        </p:nvSpPr>
        <p:spPr>
          <a:xfrm>
            <a:off x="8820427" y="4142349"/>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Effect transition="in" filter="fade">
                                      <p:cBhvr>
                                        <p:cTn id="13" dur="500"/>
                                        <p:tgtEl>
                                          <p:spTgt spid="1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animEffect transition="in" filter="fade">
                                      <p:cBhvr>
                                        <p:cTn id="16" dur="500"/>
                                        <p:tgtEl>
                                          <p:spTgt spid="1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5" end="5"/>
                                            </p:txEl>
                                          </p:spTgt>
                                        </p:tgtEl>
                                        <p:attrNameLst>
                                          <p:attrName>style.visibility</p:attrName>
                                        </p:attrNameLst>
                                      </p:cBhvr>
                                      <p:to>
                                        <p:strVal val="visible"/>
                                      </p:to>
                                    </p:set>
                                    <p:animEffect transition="in" filter="fade">
                                      <p:cBhvr>
                                        <p:cTn id="21"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45</a:t>
            </a:fld>
            <a:endParaRPr lang="en-US" dirty="0"/>
          </a:p>
        </p:txBody>
      </p:sp>
      <p:sp>
        <p:nvSpPr>
          <p:cNvPr id="4" name="Rectangle 3"/>
          <p:cNvSpPr/>
          <p:nvPr/>
        </p:nvSpPr>
        <p:spPr>
          <a:xfrm>
            <a:off x="190238" y="4134102"/>
            <a:ext cx="8872482" cy="839845"/>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D9. Summarize Results</a:t>
            </a:r>
          </a:p>
        </p:txBody>
      </p:sp>
      <p:pic>
        <p:nvPicPr>
          <p:cNvPr id="3" name="Picture 2"/>
          <p:cNvPicPr>
            <a:picLocks noChangeAspect="1"/>
          </p:cNvPicPr>
          <p:nvPr/>
        </p:nvPicPr>
        <p:blipFill>
          <a:blip r:embed="rId4"/>
          <a:stretch>
            <a:fillRect/>
          </a:stretch>
        </p:blipFill>
        <p:spPr>
          <a:xfrm>
            <a:off x="0" y="-20627"/>
            <a:ext cx="9144000" cy="3688387"/>
          </a:xfrm>
          <a:prstGeom prst="rect">
            <a:avLst/>
          </a:prstGeom>
        </p:spPr>
      </p:pic>
    </p:spTree>
    <p:extLst>
      <p:ext uri="{BB962C8B-B14F-4D97-AF65-F5344CB8AC3E}">
        <p14:creationId xmlns:p14="http://schemas.microsoft.com/office/powerpoint/2010/main" val="259480588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407717" cy="1143000"/>
          </a:xfrm>
        </p:spPr>
        <p:txBody>
          <a:bodyPr>
            <a:normAutofit/>
          </a:bodyPr>
          <a:lstStyle/>
          <a:p>
            <a:r>
              <a:rPr lang="en-US" dirty="0"/>
              <a:t>D9. Summarize Results</a:t>
            </a:r>
          </a:p>
        </p:txBody>
      </p:sp>
      <p:sp>
        <p:nvSpPr>
          <p:cNvPr id="14" name="Content Placeholder 13"/>
          <p:cNvSpPr>
            <a:spLocks noGrp="1"/>
          </p:cNvSpPr>
          <p:nvPr>
            <p:ph idx="1"/>
          </p:nvPr>
        </p:nvSpPr>
        <p:spPr>
          <a:xfrm>
            <a:off x="5747275" y="2085615"/>
            <a:ext cx="3149981" cy="1967611"/>
          </a:xfrm>
        </p:spPr>
        <p:txBody>
          <a:bodyPr>
            <a:noAutofit/>
          </a:bodyPr>
          <a:lstStyle/>
          <a:p>
            <a:pPr defTabSz="228600">
              <a:spcBef>
                <a:spcPts val="600"/>
              </a:spcBef>
              <a:buSzPct val="110000"/>
            </a:pPr>
            <a:r>
              <a:rPr lang="en-US" altLang="en-US" sz="2800" dirty="0"/>
              <a:t>If the group begins to stall</a:t>
            </a:r>
          </a:p>
          <a:p>
            <a:pPr defTabSz="228600">
              <a:spcBef>
                <a:spcPts val="600"/>
              </a:spcBef>
              <a:buSzPct val="110000"/>
            </a:pPr>
            <a:r>
              <a:rPr lang="en-US" altLang="en-US" sz="2800" dirty="0"/>
              <a:t>If an agenda item    is completed</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46</a:t>
            </a:fld>
            <a:endParaRPr lang="en-US" dirty="0"/>
          </a:p>
        </p:txBody>
      </p:sp>
      <p:sp>
        <p:nvSpPr>
          <p:cNvPr id="6" name="TextBox 5"/>
          <p:cNvSpPr txBox="1"/>
          <p:nvPr/>
        </p:nvSpPr>
        <p:spPr>
          <a:xfrm>
            <a:off x="928529" y="1432484"/>
            <a:ext cx="2726079" cy="1056715"/>
          </a:xfrm>
          <a:prstGeom prst="rect">
            <a:avLst/>
          </a:prstGeom>
          <a:solidFill>
            <a:srgbClr val="AFBD22"/>
          </a:solidFill>
          <a:ln w="19050">
            <a:solidFill>
              <a:srgbClr val="AFBD22"/>
            </a:solidFill>
          </a:ln>
        </p:spPr>
        <p:txBody>
          <a:bodyPr wrap="square" rtlCol="0" anchor="t" anchorCtr="0">
            <a:noAutofit/>
          </a:bodyPr>
          <a:lstStyle/>
          <a:p>
            <a:pPr algn="ctr">
              <a:spcBef>
                <a:spcPct val="0"/>
              </a:spcBef>
            </a:pPr>
            <a:r>
              <a:rPr lang="en-US" altLang="en-US" sz="2800" b="1" dirty="0">
                <a:solidFill>
                  <a:schemeClr val="bg1"/>
                </a:solidFill>
                <a:latin typeface="Franklin Gothic Book" pitchFamily="34" charset="0"/>
                <a:cs typeface="Franklin Gothic Medium"/>
              </a:rPr>
              <a:t>Helps refocus the group</a:t>
            </a:r>
          </a:p>
        </p:txBody>
      </p:sp>
      <p:sp>
        <p:nvSpPr>
          <p:cNvPr id="7" name="TextBox 6"/>
          <p:cNvSpPr txBox="1"/>
          <p:nvPr/>
        </p:nvSpPr>
        <p:spPr>
          <a:xfrm>
            <a:off x="5316310" y="1439284"/>
            <a:ext cx="3218090" cy="646331"/>
          </a:xfrm>
          <a:prstGeom prst="rect">
            <a:avLst/>
          </a:prstGeom>
          <a:noFill/>
        </p:spPr>
        <p:txBody>
          <a:bodyPr wrap="square" rtlCol="0">
            <a:spAutoFit/>
          </a:bodyPr>
          <a:lstStyle/>
          <a:p>
            <a:pPr algn="ctr">
              <a:spcBef>
                <a:spcPct val="0"/>
              </a:spcBef>
            </a:pPr>
            <a:r>
              <a:rPr lang="en-US" altLang="en-US" sz="3600" dirty="0">
                <a:solidFill>
                  <a:srgbClr val="00467F"/>
                </a:solidFill>
                <a:latin typeface="Franklin Gothic Medium"/>
                <a:cs typeface="Franklin Gothic Medium"/>
              </a:rPr>
              <a:t>When?</a:t>
            </a:r>
          </a:p>
        </p:txBody>
      </p:sp>
      <p:sp>
        <p:nvSpPr>
          <p:cNvPr id="8" name="TextBox 7"/>
          <p:cNvSpPr txBox="1"/>
          <p:nvPr/>
        </p:nvSpPr>
        <p:spPr>
          <a:xfrm>
            <a:off x="532289" y="2949756"/>
            <a:ext cx="2652329" cy="646331"/>
          </a:xfrm>
          <a:prstGeom prst="rect">
            <a:avLst/>
          </a:prstGeom>
          <a:noFill/>
        </p:spPr>
        <p:txBody>
          <a:bodyPr wrap="square" rtlCol="0">
            <a:spAutoFit/>
          </a:bodyPr>
          <a:lstStyle/>
          <a:p>
            <a:pPr algn="ctr">
              <a:spcBef>
                <a:spcPct val="0"/>
              </a:spcBef>
            </a:pPr>
            <a:r>
              <a:rPr lang="en-US" altLang="en-US" sz="3600" dirty="0">
                <a:solidFill>
                  <a:srgbClr val="00467F"/>
                </a:solidFill>
                <a:latin typeface="Franklin Gothic Medium"/>
                <a:cs typeface="Franklin Gothic Medium"/>
              </a:rPr>
              <a:t>Summary</a:t>
            </a:r>
          </a:p>
        </p:txBody>
      </p:sp>
      <p:sp>
        <p:nvSpPr>
          <p:cNvPr id="9" name="Content Placeholder 13"/>
          <p:cNvSpPr txBox="1">
            <a:spLocks/>
          </p:cNvSpPr>
          <p:nvPr/>
        </p:nvSpPr>
        <p:spPr>
          <a:xfrm>
            <a:off x="699396" y="4048019"/>
            <a:ext cx="2318115" cy="1933917"/>
          </a:xfrm>
          <a:prstGeom prst="rect">
            <a:avLst/>
          </a:prstGeom>
        </p:spPr>
        <p:txBody>
          <a:bodyPr vert="horz" lIns="91440" tIns="45720" rIns="91440" bIns="45720" rtlCol="0">
            <a:noAutofit/>
          </a:bodyPr>
          <a:lstStyle/>
          <a:p>
            <a:pPr lvl="0" indent="-342900" algn="ctr" defTabSz="228600">
              <a:spcBef>
                <a:spcPts val="600"/>
              </a:spcBef>
              <a:buClr>
                <a:srgbClr val="99AB21"/>
              </a:buClr>
              <a:buSzPct val="110000"/>
            </a:pPr>
            <a:r>
              <a:rPr lang="en-US" altLang="en-US" sz="2800" dirty="0">
                <a:solidFill>
                  <a:srgbClr val="00467F"/>
                </a:solidFill>
                <a:latin typeface="Franklin Gothic Book"/>
                <a:cs typeface="Franklin Gothic Book"/>
              </a:rPr>
              <a:t>Consensus Check or Extended Prompt</a:t>
            </a:r>
          </a:p>
        </p:txBody>
      </p:sp>
      <p:sp>
        <p:nvSpPr>
          <p:cNvPr id="5" name="Down Arrow 4"/>
          <p:cNvSpPr/>
          <p:nvPr/>
        </p:nvSpPr>
        <p:spPr>
          <a:xfrm>
            <a:off x="1717040" y="3596087"/>
            <a:ext cx="254000" cy="539033"/>
          </a:xfrm>
          <a:prstGeom prst="downArrow">
            <a:avLst/>
          </a:prstGeom>
          <a:solidFill>
            <a:srgbClr val="DE6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2169" b="98397" l="9689" r="89958">
                        <a14:foregroundMark x1="24257" y1="17822" x2="19943" y2="11598"/>
                        <a14:foregroundMark x1="19943" y1="11975" x2="30693" y2="16407"/>
                      </a14:backgroundRemoval>
                    </a14:imgEffect>
                  </a14:imgLayer>
                </a14:imgProps>
              </a:ext>
            </a:extLst>
          </a:blip>
          <a:stretch>
            <a:fillRect/>
          </a:stretch>
        </p:blipFill>
        <p:spPr>
          <a:xfrm>
            <a:off x="3136057" y="2048392"/>
            <a:ext cx="2395735" cy="4173456"/>
          </a:xfrm>
          <a:prstGeom prst="rect">
            <a:avLst/>
          </a:prstGeom>
        </p:spPr>
      </p:pic>
      <p:sp>
        <p:nvSpPr>
          <p:cNvPr id="11" name="TextBox 10"/>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80</a:t>
            </a:r>
          </a:p>
        </p:txBody>
      </p:sp>
      <p:sp>
        <p:nvSpPr>
          <p:cNvPr id="12" name="TextBox 11"/>
          <p:cNvSpPr txBox="1"/>
          <p:nvPr/>
        </p:nvSpPr>
        <p:spPr>
          <a:xfrm>
            <a:off x="2765941" y="2857422"/>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p:bldP spid="6" grpId="0" animBg="1"/>
      <p:bldP spid="7" grpId="0"/>
      <p:bldP spid="8" grpId="0"/>
      <p:bldP spid="9" grpId="0" build="p" bldLvl="2"/>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47</a:t>
            </a:fld>
            <a:endParaRPr lang="en-US" dirty="0"/>
          </a:p>
        </p:txBody>
      </p:sp>
      <p:sp>
        <p:nvSpPr>
          <p:cNvPr id="4" name="Rectangle 3"/>
          <p:cNvSpPr/>
          <p:nvPr/>
        </p:nvSpPr>
        <p:spPr>
          <a:xfrm>
            <a:off x="190238" y="4134102"/>
            <a:ext cx="8872482" cy="839845"/>
          </a:xfrm>
          <a:prstGeom prst="rect">
            <a:avLst/>
          </a:prstGeom>
        </p:spPr>
        <p:txBody>
          <a:bodyPr wrap="square">
            <a:spAutoFit/>
          </a:bodyPr>
          <a:lstStyle/>
          <a:p>
            <a:pPr lvl="0">
              <a:lnSpc>
                <a:spcPts val="6260"/>
              </a:lnSpc>
              <a:spcBef>
                <a:spcPct val="0"/>
              </a:spcBef>
              <a:defRPr/>
            </a:pPr>
            <a:r>
              <a:rPr lang="en-US" sz="4800" cap="all" dirty="0">
                <a:solidFill>
                  <a:schemeClr val="bg1"/>
                </a:solidFill>
                <a:latin typeface="Franklin Gothic Medium"/>
                <a:cs typeface="Franklin Gothic Medium"/>
              </a:rPr>
              <a:t>D10. Be Conscious of Time</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9197" b="15197"/>
          <a:stretch/>
        </p:blipFill>
        <p:spPr>
          <a:xfrm>
            <a:off x="-1" y="-1"/>
            <a:ext cx="9144001" cy="3992881"/>
          </a:xfrm>
          <a:prstGeom prst="rect">
            <a:avLst/>
          </a:prstGeom>
        </p:spPr>
      </p:pic>
    </p:spTree>
    <p:extLst>
      <p:ext uri="{BB962C8B-B14F-4D97-AF65-F5344CB8AC3E}">
        <p14:creationId xmlns:p14="http://schemas.microsoft.com/office/powerpoint/2010/main" val="86129307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407717" cy="1143000"/>
          </a:xfrm>
        </p:spPr>
        <p:txBody>
          <a:bodyPr>
            <a:normAutofit/>
          </a:bodyPr>
          <a:lstStyle/>
          <a:p>
            <a:r>
              <a:rPr lang="en-US" dirty="0"/>
              <a:t>D10. Be Conscious of Time</a:t>
            </a:r>
          </a:p>
        </p:txBody>
      </p:sp>
      <p:sp>
        <p:nvSpPr>
          <p:cNvPr id="14" name="Content Placeholder 13"/>
          <p:cNvSpPr>
            <a:spLocks noGrp="1"/>
          </p:cNvSpPr>
          <p:nvPr>
            <p:ph idx="1"/>
          </p:nvPr>
        </p:nvSpPr>
        <p:spPr>
          <a:xfrm>
            <a:off x="4138230" y="1925961"/>
            <a:ext cx="3149981" cy="4520747"/>
          </a:xfrm>
        </p:spPr>
        <p:txBody>
          <a:bodyPr>
            <a:noAutofit/>
          </a:bodyPr>
          <a:lstStyle/>
          <a:p>
            <a:pPr defTabSz="228600">
              <a:spcBef>
                <a:spcPts val="600"/>
              </a:spcBef>
              <a:buSzPct val="110000"/>
            </a:pPr>
            <a:r>
              <a:rPr lang="en-US" altLang="en-US" sz="2800" dirty="0"/>
              <a:t>Reduce </a:t>
            </a:r>
            <a:br>
              <a:rPr lang="en-US" altLang="en-US" sz="2800" dirty="0"/>
            </a:br>
            <a:r>
              <a:rPr lang="en-US" altLang="en-US" sz="2800" dirty="0"/>
              <a:t>Scope!</a:t>
            </a:r>
          </a:p>
          <a:p>
            <a:pPr defTabSz="228600">
              <a:spcBef>
                <a:spcPts val="600"/>
              </a:spcBef>
              <a:buSzPct val="110000"/>
            </a:pPr>
            <a:r>
              <a:rPr lang="en-US" altLang="en-US" sz="2800" dirty="0"/>
              <a:t>Eliminate           pieces of          material</a:t>
            </a:r>
          </a:p>
          <a:p>
            <a:pPr defTabSz="228600">
              <a:spcBef>
                <a:spcPts val="600"/>
              </a:spcBef>
              <a:buSzPct val="110000"/>
            </a:pPr>
            <a:r>
              <a:rPr lang="en-US" altLang="en-US" sz="2800" dirty="0"/>
              <a:t>Announce the need to move on</a:t>
            </a:r>
          </a:p>
          <a:p>
            <a:pPr defTabSz="228600">
              <a:spcBef>
                <a:spcPts val="600"/>
              </a:spcBef>
              <a:buSzPct val="110000"/>
            </a:pPr>
            <a:r>
              <a:rPr lang="en-US" altLang="en-US" sz="2800" dirty="0"/>
              <a:t>Adjust for future trainings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48</a:t>
            </a:fld>
            <a:endParaRPr lang="en-US" dirty="0"/>
          </a:p>
        </p:txBody>
      </p:sp>
      <p:sp>
        <p:nvSpPr>
          <p:cNvPr id="7" name="TextBox 6"/>
          <p:cNvSpPr txBox="1"/>
          <p:nvPr/>
        </p:nvSpPr>
        <p:spPr>
          <a:xfrm>
            <a:off x="4138230" y="1275198"/>
            <a:ext cx="2219027" cy="523220"/>
          </a:xfrm>
          <a:prstGeom prst="rect">
            <a:avLst/>
          </a:prstGeom>
          <a:noFill/>
        </p:spPr>
        <p:txBody>
          <a:bodyPr wrap="square" rtlCol="0">
            <a:spAutoFit/>
          </a:bodyPr>
          <a:lstStyle/>
          <a:p>
            <a:pPr>
              <a:spcBef>
                <a:spcPct val="0"/>
              </a:spcBef>
            </a:pPr>
            <a:r>
              <a:rPr lang="en-US" altLang="en-US" sz="2800" dirty="0">
                <a:solidFill>
                  <a:srgbClr val="AFBD22"/>
                </a:solidFill>
                <a:latin typeface="Franklin Gothic Medium"/>
                <a:cs typeface="Franklin Gothic Medium"/>
              </a:rPr>
              <a:t>If behind…</a:t>
            </a:r>
          </a:p>
        </p:txBody>
      </p:sp>
      <p:sp>
        <p:nvSpPr>
          <p:cNvPr id="10" name="Content Placeholder 13"/>
          <p:cNvSpPr txBox="1">
            <a:spLocks/>
          </p:cNvSpPr>
          <p:nvPr/>
        </p:nvSpPr>
        <p:spPr>
          <a:xfrm>
            <a:off x="783389" y="1275198"/>
            <a:ext cx="3149981" cy="4733716"/>
          </a:xfrm>
          <a:prstGeom prst="rect">
            <a:avLst/>
          </a:prstGeom>
          <a:ln>
            <a:solidFill>
              <a:srgbClr val="00467F"/>
            </a:solidFill>
          </a:ln>
        </p:spPr>
        <p:txBody>
          <a:bodyPr vert="horz" lIns="91440" tIns="45720" rIns="91440" bIns="45720" rtlCol="0">
            <a:noAutofit/>
          </a:bodyPr>
          <a:lstStyle/>
          <a:p>
            <a:pPr marL="457200" lvl="0" indent="-457200" defTabSz="228600">
              <a:spcBef>
                <a:spcPts val="600"/>
              </a:spcBef>
              <a:buClr>
                <a:srgbClr val="99AB21"/>
              </a:buClr>
              <a:buSzPct val="110000"/>
              <a:buFont typeface="Arial" panose="020B0604020202020204" pitchFamily="34" charset="0"/>
              <a:buChar char="•"/>
            </a:pPr>
            <a:r>
              <a:rPr lang="en-US" altLang="en-US" sz="2800" dirty="0">
                <a:solidFill>
                  <a:srgbClr val="00467F"/>
                </a:solidFill>
                <a:latin typeface="Franklin Gothic Book"/>
                <a:cs typeface="Franklin Gothic Book"/>
              </a:rPr>
              <a:t>Always start on time</a:t>
            </a:r>
          </a:p>
          <a:p>
            <a:pPr marL="457200" lvl="0" indent="-457200" defTabSz="228600">
              <a:spcBef>
                <a:spcPts val="600"/>
              </a:spcBef>
              <a:buClr>
                <a:srgbClr val="99AB21"/>
              </a:buClr>
              <a:buSzPct val="110000"/>
              <a:buFont typeface="Arial" panose="020B0604020202020204" pitchFamily="34" charset="0"/>
              <a:buChar char="•"/>
            </a:pPr>
            <a:r>
              <a:rPr lang="en-US" altLang="en-US" sz="2800" dirty="0">
                <a:solidFill>
                  <a:srgbClr val="00467F"/>
                </a:solidFill>
                <a:latin typeface="Franklin Gothic Book"/>
                <a:cs typeface="Franklin Gothic Book"/>
              </a:rPr>
              <a:t>Track start and end times for each section of material</a:t>
            </a:r>
          </a:p>
          <a:p>
            <a:pPr marL="457200" lvl="0" indent="-457200" defTabSz="228600">
              <a:spcBef>
                <a:spcPts val="600"/>
              </a:spcBef>
              <a:buClr>
                <a:srgbClr val="99AB21"/>
              </a:buClr>
              <a:buSzPct val="110000"/>
              <a:buFont typeface="Arial" panose="020B0604020202020204" pitchFamily="34" charset="0"/>
              <a:buChar char="•"/>
            </a:pPr>
            <a:r>
              <a:rPr lang="en-US" altLang="en-US" sz="2800" dirty="0">
                <a:solidFill>
                  <a:srgbClr val="00467F"/>
                </a:solidFill>
                <a:latin typeface="Franklin Gothic Book"/>
                <a:cs typeface="Franklin Gothic Book"/>
              </a:rPr>
              <a:t>Practice each section and time yourself</a:t>
            </a:r>
          </a:p>
          <a:p>
            <a:pPr marL="342900" lvl="0" indent="-342900" defTabSz="228600">
              <a:spcBef>
                <a:spcPts val="600"/>
              </a:spcBef>
              <a:buClr>
                <a:srgbClr val="99AB21"/>
              </a:buClr>
              <a:buSzPct val="110000"/>
              <a:buFont typeface="Wingdings" pitchFamily="2" charset="2"/>
              <a:buChar char="§"/>
            </a:pPr>
            <a:endParaRPr lang="en-US" altLang="en-US" sz="2800" dirty="0">
              <a:solidFill>
                <a:srgbClr val="00467F"/>
              </a:solidFill>
              <a:latin typeface="Franklin Gothic Book"/>
              <a:cs typeface="Franklin Gothic Book"/>
            </a:endParaRPr>
          </a:p>
        </p:txBody>
      </p:sp>
      <p:pic>
        <p:nvPicPr>
          <p:cNvPr id="3" name="Picture 2"/>
          <p:cNvPicPr>
            <a:picLocks noChangeAspect="1"/>
          </p:cNvPicPr>
          <p:nvPr/>
        </p:nvPicPr>
        <p:blipFill>
          <a:blip r:embed="rId3"/>
          <a:stretch>
            <a:fillRect/>
          </a:stretch>
        </p:blipFill>
        <p:spPr>
          <a:xfrm>
            <a:off x="7173911" y="1901918"/>
            <a:ext cx="1595571" cy="2498725"/>
          </a:xfrm>
          <a:prstGeom prst="rect">
            <a:avLst/>
          </a:prstGeom>
          <a:ln>
            <a:noFill/>
          </a:ln>
          <a:effectLst>
            <a:outerShdw blurRad="50800" dist="38100" dir="2700000" algn="tl" rotWithShape="0">
              <a:prstClr val="black">
                <a:alpha val="40000"/>
              </a:prstClr>
            </a:outerShdw>
          </a:effectLst>
        </p:spPr>
      </p:pic>
      <p:sp>
        <p:nvSpPr>
          <p:cNvPr id="5" name="Explosion 1 4"/>
          <p:cNvSpPr/>
          <p:nvPr/>
        </p:nvSpPr>
        <p:spPr>
          <a:xfrm>
            <a:off x="6562117" y="1205925"/>
            <a:ext cx="1652243" cy="1209615"/>
          </a:xfrm>
          <a:prstGeom prst="irregularSeal1">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Franklin Gothic Book" panose="020B0503020102020204" pitchFamily="34" charset="0"/>
              </a:rPr>
              <a:t>Don’t </a:t>
            </a:r>
            <a:br>
              <a:rPr lang="en-US" sz="1200" dirty="0">
                <a:solidFill>
                  <a:schemeClr val="bg1"/>
                </a:solidFill>
                <a:latin typeface="Franklin Gothic Book" panose="020B0503020102020204" pitchFamily="34" charset="0"/>
              </a:rPr>
            </a:br>
            <a:r>
              <a:rPr lang="en-US" sz="1200" dirty="0">
                <a:solidFill>
                  <a:schemeClr val="bg1"/>
                </a:solidFill>
                <a:latin typeface="Franklin Gothic Book" panose="020B0503020102020204" pitchFamily="34" charset="0"/>
              </a:rPr>
              <a:t>Speed up!</a:t>
            </a:r>
          </a:p>
        </p:txBody>
      </p:sp>
      <p:sp>
        <p:nvSpPr>
          <p:cNvPr id="9"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81-82</a:t>
            </a:r>
          </a:p>
        </p:txBody>
      </p:sp>
      <p:sp>
        <p:nvSpPr>
          <p:cNvPr id="11" name="TextBox 10"/>
          <p:cNvSpPr txBox="1"/>
          <p:nvPr/>
        </p:nvSpPr>
        <p:spPr>
          <a:xfrm>
            <a:off x="8770700" y="5008177"/>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Effect transition="in" filter="fade">
                                      <p:cBhvr>
                                        <p:cTn id="35" dur="500"/>
                                        <p:tgtEl>
                                          <p:spTgt spid="1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animEffect transition="in" filter="fade">
                                      <p:cBhvr>
                                        <p:cTn id="40" dur="500"/>
                                        <p:tgtEl>
                                          <p:spTgt spid="1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xEl>
                                              <p:pRg st="3" end="3"/>
                                            </p:txEl>
                                          </p:spTgt>
                                        </p:tgtEl>
                                        <p:attrNameLst>
                                          <p:attrName>style.visibility</p:attrName>
                                        </p:attrNameLst>
                                      </p:cBhvr>
                                      <p:to>
                                        <p:strVal val="visible"/>
                                      </p:to>
                                    </p:set>
                                    <p:animEffect transition="in" filter="fade">
                                      <p:cBhvr>
                                        <p:cTn id="4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P spid="7" grpId="0"/>
      <p:bldP spid="10" grpId="0" uiExpand="1" build="p" bldLvl="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1" cy="6857999"/>
          </a:xfrm>
          <a:prstGeom prst="rect">
            <a:avLst/>
          </a:prstGeom>
          <a:solidFill>
            <a:srgbClr val="AFBD22"/>
          </a:solidFill>
        </p:spPr>
        <p:txBody>
          <a:bodyPr vert="horz" lIns="91440" tIns="45720" rIns="91440" bIns="45720" rtlCol="0" anchor="ctr">
            <a:noAutofit/>
          </a:bodyPr>
          <a:lstStyle/>
          <a:p>
            <a:pPr lvl="0">
              <a:lnSpc>
                <a:spcPts val="6260"/>
              </a:lnSpc>
              <a:spcBef>
                <a:spcPct val="0"/>
              </a:spcBef>
              <a:defRPr/>
            </a:pP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pic>
        <p:nvPicPr>
          <p:cNvPr id="19" name="Picture 18"/>
          <p:cNvPicPr>
            <a:picLocks noChangeAspect="1"/>
          </p:cNvPicPr>
          <p:nvPr/>
        </p:nvPicPr>
        <p:blipFill>
          <a:blip r:embed="rId3"/>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49</a:t>
            </a:fld>
            <a:endParaRPr lang="en-US" dirty="0"/>
          </a:p>
        </p:txBody>
      </p:sp>
      <p:sp>
        <p:nvSpPr>
          <p:cNvPr id="4" name="Rectangle 3"/>
          <p:cNvSpPr/>
          <p:nvPr/>
        </p:nvSpPr>
        <p:spPr>
          <a:xfrm>
            <a:off x="190238" y="4134102"/>
            <a:ext cx="8872482" cy="1647759"/>
          </a:xfrm>
          <a:prstGeom prst="rect">
            <a:avLst/>
          </a:prstGeom>
        </p:spPr>
        <p:txBody>
          <a:bodyPr wrap="square">
            <a:spAutoFit/>
          </a:bodyPr>
          <a:lstStyle/>
          <a:p>
            <a:pPr marL="1371600" lvl="0" indent="-1371600">
              <a:lnSpc>
                <a:spcPts val="6260"/>
              </a:lnSpc>
              <a:spcBef>
                <a:spcPct val="0"/>
              </a:spcBef>
              <a:defRPr/>
            </a:pPr>
            <a:r>
              <a:rPr lang="en-US" sz="4800" cap="all" dirty="0">
                <a:solidFill>
                  <a:schemeClr val="bg1"/>
                </a:solidFill>
                <a:latin typeface="Franklin Gothic Medium"/>
                <a:cs typeface="Franklin Gothic Medium"/>
              </a:rPr>
              <a:t>D11. Keeping the Energy High</a:t>
            </a:r>
          </a:p>
        </p:txBody>
      </p:sp>
      <p:pic>
        <p:nvPicPr>
          <p:cNvPr id="9" name="Picture 8"/>
          <p:cNvPicPr>
            <a:picLocks noChangeAspect="1"/>
          </p:cNvPicPr>
          <p:nvPr/>
        </p:nvPicPr>
        <p:blipFill>
          <a:blip r:embed="rId4"/>
          <a:stretch>
            <a:fillRect/>
          </a:stretch>
        </p:blipFill>
        <p:spPr>
          <a:xfrm>
            <a:off x="1" y="1"/>
            <a:ext cx="9144000" cy="4080764"/>
          </a:xfrm>
          <a:prstGeom prst="rect">
            <a:avLst/>
          </a:prstGeom>
        </p:spPr>
      </p:pic>
    </p:spTree>
    <p:extLst>
      <p:ext uri="{BB962C8B-B14F-4D97-AF65-F5344CB8AC3E}">
        <p14:creationId xmlns:p14="http://schemas.microsoft.com/office/powerpoint/2010/main" val="17008911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 Delivering for Results</a:t>
            </a:r>
          </a:p>
        </p:txBody>
      </p:sp>
      <p:sp>
        <p:nvSpPr>
          <p:cNvPr id="14" name="Content Placeholder 13"/>
          <p:cNvSpPr>
            <a:spLocks noGrp="1"/>
          </p:cNvSpPr>
          <p:nvPr>
            <p:ph idx="1"/>
          </p:nvPr>
        </p:nvSpPr>
        <p:spPr>
          <a:xfrm>
            <a:off x="783390" y="1457760"/>
            <a:ext cx="8071290" cy="3114240"/>
          </a:xfrm>
        </p:spPr>
        <p:txBody>
          <a:bodyPr>
            <a:noAutofit/>
          </a:bodyPr>
          <a:lstStyle/>
          <a:p>
            <a:pPr marL="0" indent="0" defTabSz="228600">
              <a:spcBef>
                <a:spcPts val="600"/>
              </a:spcBef>
              <a:buNone/>
            </a:pPr>
            <a:r>
              <a:rPr lang="en-US" altLang="en-US" sz="2400" dirty="0">
                <a:solidFill>
                  <a:srgbClr val="AFBD22"/>
                </a:solidFill>
              </a:rPr>
              <a:t>D1.   </a:t>
            </a:r>
            <a:r>
              <a:rPr lang="en-US" altLang="en-US" sz="2400" dirty="0"/>
              <a:t>Training vs. Facilitation</a:t>
            </a:r>
            <a:endParaRPr lang="en-US" altLang="en-US" sz="2400" b="1" dirty="0"/>
          </a:p>
          <a:p>
            <a:pPr marL="0" indent="0" defTabSz="228600">
              <a:spcBef>
                <a:spcPts val="600"/>
              </a:spcBef>
              <a:buNone/>
            </a:pPr>
            <a:r>
              <a:rPr lang="en-US" altLang="en-US" sz="2400" dirty="0">
                <a:solidFill>
                  <a:srgbClr val="AFBD22"/>
                </a:solidFill>
              </a:rPr>
              <a:t>D2. </a:t>
            </a:r>
            <a:r>
              <a:rPr lang="en-US" altLang="en-US" sz="2400" dirty="0"/>
              <a:t>	Ask Starting Questions</a:t>
            </a:r>
            <a:endParaRPr lang="en-US" altLang="en-US" sz="2400" b="1" dirty="0"/>
          </a:p>
          <a:p>
            <a:pPr marL="0" indent="0" defTabSz="228600">
              <a:spcBef>
                <a:spcPts val="600"/>
              </a:spcBef>
              <a:buNone/>
            </a:pPr>
            <a:r>
              <a:rPr lang="en-US" altLang="en-US" sz="2400" dirty="0">
                <a:solidFill>
                  <a:srgbClr val="AFBD22"/>
                </a:solidFill>
              </a:rPr>
              <a:t>D3. </a:t>
            </a:r>
            <a:r>
              <a:rPr lang="en-US" altLang="en-US" sz="2400" dirty="0"/>
              <a:t>	Ask Reacting Questions</a:t>
            </a:r>
            <a:endParaRPr lang="en-US" altLang="en-US" sz="2400" b="1" dirty="0"/>
          </a:p>
          <a:p>
            <a:pPr marL="0" indent="0" defTabSz="228600">
              <a:spcBef>
                <a:spcPts val="600"/>
              </a:spcBef>
              <a:buNone/>
            </a:pPr>
            <a:r>
              <a:rPr lang="en-US" altLang="en-US" sz="2400" dirty="0">
                <a:solidFill>
                  <a:srgbClr val="AFBD22"/>
                </a:solidFill>
              </a:rPr>
              <a:t>D4. </a:t>
            </a:r>
            <a:r>
              <a:rPr lang="en-US" altLang="en-US" sz="2400" dirty="0"/>
              <a:t>	Use Checkpoints for Transitions</a:t>
            </a:r>
            <a:endParaRPr lang="en-US" altLang="en-US" sz="2400" b="1" dirty="0"/>
          </a:p>
          <a:p>
            <a:pPr marL="0" indent="0" defTabSz="228600">
              <a:spcBef>
                <a:spcPts val="600"/>
              </a:spcBef>
              <a:buNone/>
            </a:pPr>
            <a:r>
              <a:rPr lang="en-US" altLang="en-US" sz="2400" dirty="0">
                <a:solidFill>
                  <a:srgbClr val="AFBD22"/>
                </a:solidFill>
              </a:rPr>
              <a:t>D5. </a:t>
            </a:r>
            <a:r>
              <a:rPr lang="en-US" altLang="en-US" sz="2400" dirty="0"/>
              <a:t>	Warm-up the Group</a:t>
            </a:r>
            <a:endParaRPr lang="en-US" altLang="en-US" sz="2400" b="1" dirty="0"/>
          </a:p>
          <a:p>
            <a:pPr marL="0" indent="0" defTabSz="228600">
              <a:spcBef>
                <a:spcPts val="600"/>
              </a:spcBef>
              <a:buNone/>
            </a:pPr>
            <a:r>
              <a:rPr lang="en-US" altLang="en-US" sz="2400" dirty="0">
                <a:solidFill>
                  <a:srgbClr val="AFBD22"/>
                </a:solidFill>
              </a:rPr>
              <a:t>D6. </a:t>
            </a:r>
            <a:r>
              <a:rPr lang="en-US" altLang="en-US" sz="2400" dirty="0"/>
              <a:t>	Use </a:t>
            </a:r>
            <a:r>
              <a:rPr lang="en-US" altLang="en-US" sz="2400" dirty="0" err="1"/>
              <a:t>PeDeQs</a:t>
            </a:r>
            <a:r>
              <a:rPr lang="en-US" altLang="en-US" sz="2400" dirty="0"/>
              <a:t> to Give Directions</a:t>
            </a:r>
            <a:endParaRPr lang="en-US" altLang="en-US" sz="2400" b="1" dirty="0"/>
          </a:p>
          <a:p>
            <a:pPr marL="0" indent="0" defTabSz="228600">
              <a:spcBef>
                <a:spcPts val="600"/>
              </a:spcBef>
              <a:buNone/>
            </a:pPr>
            <a:r>
              <a:rPr lang="en-US" altLang="en-US" sz="2400" dirty="0">
                <a:solidFill>
                  <a:srgbClr val="AFBD22"/>
                </a:solidFill>
              </a:rPr>
              <a:t>D7. </a:t>
            </a:r>
            <a:r>
              <a:rPr lang="en-US" altLang="en-US" sz="2400" dirty="0"/>
              <a:t>	Redirect Side Issues</a:t>
            </a:r>
            <a:endParaRPr lang="en-US" altLang="en-US" sz="2400" b="1" dirty="0"/>
          </a:p>
          <a:p>
            <a:pPr marL="0" indent="0" defTabSz="228600">
              <a:spcBef>
                <a:spcPts val="600"/>
              </a:spcBef>
              <a:buNone/>
            </a:pPr>
            <a:r>
              <a:rPr lang="en-US" altLang="en-US" sz="2400" dirty="0">
                <a:solidFill>
                  <a:srgbClr val="AFBD22"/>
                </a:solidFill>
              </a:rPr>
              <a:t>D8. </a:t>
            </a:r>
            <a:r>
              <a:rPr lang="en-US" altLang="en-US" sz="2400" dirty="0"/>
              <a:t>	Order Speakers to Maintain Control</a:t>
            </a:r>
            <a:endParaRPr lang="en-US" altLang="en-US" sz="2400" b="1" dirty="0"/>
          </a:p>
          <a:p>
            <a:pPr marL="0" indent="0" defTabSz="228600">
              <a:spcBef>
                <a:spcPts val="600"/>
              </a:spcBef>
              <a:buNone/>
            </a:pPr>
            <a:r>
              <a:rPr lang="en-US" altLang="en-US" sz="2400" dirty="0">
                <a:solidFill>
                  <a:srgbClr val="AFBD22"/>
                </a:solidFill>
              </a:rPr>
              <a:t>D9. </a:t>
            </a:r>
            <a:r>
              <a:rPr lang="en-US" altLang="en-US" sz="2400" dirty="0"/>
              <a:t>	Summarize Results</a:t>
            </a:r>
            <a:endParaRPr lang="en-US" altLang="en-US" sz="2400" b="1" dirty="0"/>
          </a:p>
          <a:p>
            <a:pPr marL="0" indent="0" defTabSz="228600">
              <a:spcBef>
                <a:spcPts val="600"/>
              </a:spcBef>
              <a:buNone/>
            </a:pPr>
            <a:r>
              <a:rPr lang="en-US" altLang="en-US" sz="2400" dirty="0">
                <a:solidFill>
                  <a:srgbClr val="AFBD22"/>
                </a:solidFill>
              </a:rPr>
              <a:t>D10. </a:t>
            </a:r>
            <a:r>
              <a:rPr lang="en-US" altLang="en-US" sz="2400" dirty="0"/>
              <a:t>Be Conscious of Time</a:t>
            </a:r>
            <a:endParaRPr lang="en-US" altLang="en-US" sz="2400" b="1" dirty="0"/>
          </a:p>
          <a:p>
            <a:pPr marL="0" indent="0" defTabSz="228600">
              <a:spcBef>
                <a:spcPts val="600"/>
              </a:spcBef>
              <a:buNone/>
            </a:pPr>
            <a:r>
              <a:rPr lang="en-US" altLang="en-US" sz="2400" dirty="0">
                <a:solidFill>
                  <a:srgbClr val="AFBD22"/>
                </a:solidFill>
              </a:rPr>
              <a:t>D11. </a:t>
            </a:r>
            <a:r>
              <a:rPr lang="en-US" altLang="en-US" sz="2400" dirty="0"/>
              <a:t>Keep the Energy High</a:t>
            </a:r>
            <a:endParaRPr lang="en-US" altLang="en-US" sz="2400" b="1"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a:t>
            </a:fld>
            <a:endParaRPr lang="en-US" dirty="0"/>
          </a:p>
        </p:txBody>
      </p:sp>
      <p:sp>
        <p:nvSpPr>
          <p:cNvPr id="7" name="TextBox 6"/>
          <p:cNvSpPr txBox="1"/>
          <p:nvPr/>
        </p:nvSpPr>
        <p:spPr>
          <a:xfrm>
            <a:off x="8854680" y="579827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8168880" y="5839635"/>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Effect transition="in" filter="fade">
                                      <p:cBhvr>
                                        <p:cTn id="47" dur="500"/>
                                        <p:tgtEl>
                                          <p:spTgt spid="1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xEl>
                                              <p:pRg st="9" end="9"/>
                                            </p:txEl>
                                          </p:spTgt>
                                        </p:tgtEl>
                                        <p:attrNameLst>
                                          <p:attrName>style.visibility</p:attrName>
                                        </p:attrNameLst>
                                      </p:cBhvr>
                                      <p:to>
                                        <p:strVal val="visible"/>
                                      </p:to>
                                    </p:set>
                                    <p:animEffect transition="in" filter="fade">
                                      <p:cBhvr>
                                        <p:cTn id="52" dur="500"/>
                                        <p:tgtEl>
                                          <p:spTgt spid="1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xEl>
                                              <p:pRg st="10" end="10"/>
                                            </p:txEl>
                                          </p:spTgt>
                                        </p:tgtEl>
                                        <p:attrNameLst>
                                          <p:attrName>style.visibility</p:attrName>
                                        </p:attrNameLst>
                                      </p:cBhvr>
                                      <p:to>
                                        <p:strVal val="visible"/>
                                      </p:to>
                                    </p:set>
                                    <p:animEffect transition="in" filter="fade">
                                      <p:cBhvr>
                                        <p:cTn id="57"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50</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D11. Keeping the Energy High</a:t>
            </a:r>
            <a:endParaRPr lang="en-US" dirty="0"/>
          </a:p>
        </p:txBody>
      </p:sp>
      <p:sp>
        <p:nvSpPr>
          <p:cNvPr id="14" name="TextBox 13"/>
          <p:cNvSpPr txBox="1"/>
          <p:nvPr/>
        </p:nvSpPr>
        <p:spPr>
          <a:xfrm>
            <a:off x="899502" y="2305682"/>
            <a:ext cx="7751010" cy="1294633"/>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800" i="1" dirty="0">
                <a:solidFill>
                  <a:srgbClr val="00467F"/>
                </a:solidFill>
                <a:latin typeface="Franklin Gothic Medium"/>
                <a:ea typeface="+mj-ea"/>
                <a:cs typeface="Franklin Gothic Medium"/>
              </a:rPr>
              <a:t>Your opening words establish the energy level</a:t>
            </a:r>
          </a:p>
          <a:p>
            <a:pPr algn="ctr">
              <a:spcBef>
                <a:spcPct val="0"/>
              </a:spcBef>
            </a:pPr>
            <a:r>
              <a:rPr lang="en-US" altLang="en-US" sz="2800" i="1" dirty="0">
                <a:solidFill>
                  <a:srgbClr val="00467F"/>
                </a:solidFill>
                <a:latin typeface="Franklin Gothic Medium"/>
                <a:ea typeface="+mj-ea"/>
                <a:cs typeface="Franklin Gothic Medium"/>
              </a:rPr>
              <a:t>SET IT HIGH!</a:t>
            </a:r>
          </a:p>
        </p:txBody>
      </p:sp>
      <p:sp>
        <p:nvSpPr>
          <p:cNvPr id="8" name="TextBox 7"/>
          <p:cNvSpPr txBox="1"/>
          <p:nvPr/>
        </p:nvSpPr>
        <p:spPr>
          <a:xfrm>
            <a:off x="1473007" y="1451430"/>
            <a:ext cx="6604000" cy="646331"/>
          </a:xfrm>
          <a:prstGeom prst="rect">
            <a:avLst/>
          </a:prstGeom>
          <a:noFill/>
        </p:spPr>
        <p:txBody>
          <a:bodyPr wrap="square" rtlCol="0">
            <a:spAutoFit/>
          </a:bodyPr>
          <a:lstStyle/>
          <a:p>
            <a:pPr algn="ctr">
              <a:spcBef>
                <a:spcPct val="0"/>
              </a:spcBef>
            </a:pPr>
            <a:r>
              <a:rPr lang="en-US" altLang="en-US" sz="3600" dirty="0">
                <a:solidFill>
                  <a:srgbClr val="AFBD22"/>
                </a:solidFill>
                <a:latin typeface="Franklin Gothic Medium"/>
                <a:ea typeface="+mj-ea"/>
                <a:cs typeface="Franklin Gothic Medium"/>
              </a:rPr>
              <a:t>Set an Energetic Pace</a:t>
            </a:r>
          </a:p>
        </p:txBody>
      </p:sp>
      <p:pic>
        <p:nvPicPr>
          <p:cNvPr id="5" name="Picture 4"/>
          <p:cNvPicPr>
            <a:picLocks noChangeAspect="1"/>
          </p:cNvPicPr>
          <p:nvPr/>
        </p:nvPicPr>
        <p:blipFill>
          <a:blip r:embed="rId3"/>
          <a:stretch>
            <a:fillRect/>
          </a:stretch>
        </p:blipFill>
        <p:spPr>
          <a:xfrm>
            <a:off x="3368436" y="3808236"/>
            <a:ext cx="2407127" cy="2407127"/>
          </a:xfrm>
          <a:prstGeom prst="rect">
            <a:avLst/>
          </a:prstGeom>
        </p:spPr>
      </p:pic>
      <p:sp>
        <p:nvSpPr>
          <p:cNvPr id="7" name="TextBox 6"/>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83</a:t>
            </a:r>
          </a:p>
        </p:txBody>
      </p:sp>
      <p:sp>
        <p:nvSpPr>
          <p:cNvPr id="9" name="TextBox 8"/>
          <p:cNvSpPr txBox="1"/>
          <p:nvPr/>
        </p:nvSpPr>
        <p:spPr>
          <a:xfrm>
            <a:off x="8770700" y="4596300"/>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51</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Level 1 Energy</a:t>
            </a:r>
            <a:endParaRPr lang="en-US" dirty="0"/>
          </a:p>
        </p:txBody>
      </p:sp>
      <p:sp>
        <p:nvSpPr>
          <p:cNvPr id="14" name="TextBox 13"/>
          <p:cNvSpPr txBox="1"/>
          <p:nvPr/>
        </p:nvSpPr>
        <p:spPr>
          <a:xfrm rot="16200000">
            <a:off x="186512" y="2564633"/>
            <a:ext cx="1930357"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Energy Level</a:t>
            </a:r>
          </a:p>
        </p:txBody>
      </p:sp>
      <p:sp>
        <p:nvSpPr>
          <p:cNvPr id="7" name="Content Placeholder 13"/>
          <p:cNvSpPr>
            <a:spLocks noGrp="1"/>
          </p:cNvSpPr>
          <p:nvPr>
            <p:ph idx="1"/>
          </p:nvPr>
        </p:nvSpPr>
        <p:spPr>
          <a:xfrm>
            <a:off x="5492559" y="3281825"/>
            <a:ext cx="1949641" cy="555923"/>
          </a:xfrm>
        </p:spPr>
        <p:txBody>
          <a:bodyPr>
            <a:normAutofit/>
          </a:bodyPr>
          <a:lstStyle/>
          <a:p>
            <a:pPr marL="0" indent="-346075" algn="ctr">
              <a:buNone/>
            </a:pPr>
            <a:r>
              <a:rPr lang="en-US" altLang="en-US" sz="2800" b="1" dirty="0"/>
              <a:t>AWAKE</a:t>
            </a:r>
          </a:p>
        </p:txBody>
      </p:sp>
      <p:sp>
        <p:nvSpPr>
          <p:cNvPr id="9" name="Content Placeholder 13"/>
          <p:cNvSpPr txBox="1">
            <a:spLocks/>
          </p:cNvSpPr>
          <p:nvPr/>
        </p:nvSpPr>
        <p:spPr>
          <a:xfrm>
            <a:off x="5492559" y="3845914"/>
            <a:ext cx="1949641" cy="555923"/>
          </a:xfrm>
          <a:prstGeom prst="rect">
            <a:avLst/>
          </a:prstGeom>
        </p:spPr>
        <p:txBody>
          <a:bodyPr vert="horz" lIns="91440" tIns="45720" rIns="91440" bIns="45720" rtlCol="0">
            <a:normAutofit/>
          </a:bodyPr>
          <a:lstStyle/>
          <a:p>
            <a:pPr lvl="0" indent="-346075" algn="ctr">
              <a:spcBef>
                <a:spcPct val="20000"/>
              </a:spcBef>
              <a:buClr>
                <a:srgbClr val="99AB21"/>
              </a:buClr>
            </a:pPr>
            <a:r>
              <a:rPr lang="en-US" altLang="en-US" sz="2800" b="1" dirty="0">
                <a:solidFill>
                  <a:srgbClr val="00467F"/>
                </a:solidFill>
                <a:latin typeface="Franklin Gothic Book"/>
                <a:cs typeface="Franklin Gothic Book"/>
              </a:rPr>
              <a:t>ASLEEP</a:t>
            </a:r>
            <a:endParaRPr kumimoji="0" lang="en-US" altLang="en-US" sz="2800" b="1"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cxnSp>
        <p:nvCxnSpPr>
          <p:cNvPr id="11" name="Straight Arrow Connector 10"/>
          <p:cNvCxnSpPr/>
          <p:nvPr/>
        </p:nvCxnSpPr>
        <p:spPr>
          <a:xfrm>
            <a:off x="1843088" y="3844326"/>
            <a:ext cx="5599112" cy="1588"/>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281104" y="3058996"/>
            <a:ext cx="3122380" cy="1588"/>
          </a:xfrm>
          <a:prstGeom prst="straightConnector1">
            <a:avLst/>
          </a:prstGeom>
          <a:ln w="19050">
            <a:solidFill>
              <a:srgbClr val="7F7F7F">
                <a:alpha val="98824"/>
              </a:srgb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19288" y="1651000"/>
            <a:ext cx="2957512" cy="1294633"/>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Medium"/>
                <a:ea typeface="+mj-ea"/>
                <a:cs typeface="Franklin Gothic Medium"/>
              </a:rPr>
              <a:t>For most of us, our normal speak voice has just enough energy to keep people awake.</a:t>
            </a:r>
          </a:p>
        </p:txBody>
      </p:sp>
      <p:sp>
        <p:nvSpPr>
          <p:cNvPr id="20" name="TextBox 19"/>
          <p:cNvSpPr txBox="1"/>
          <p:nvPr/>
        </p:nvSpPr>
        <p:spPr>
          <a:xfrm>
            <a:off x="5475288" y="4491121"/>
            <a:ext cx="2957512" cy="1294633"/>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Book" pitchFamily="34" charset="0"/>
                <a:ea typeface="+mj-ea"/>
                <a:cs typeface="Franklin Gothic Medium"/>
              </a:rPr>
              <a:t>Over the course of a training session, however, our voices tend to trail off and we fall below the line.</a:t>
            </a:r>
          </a:p>
        </p:txBody>
      </p:sp>
      <p:sp>
        <p:nvSpPr>
          <p:cNvPr id="21" name="Content Placeholder 13"/>
          <p:cNvSpPr txBox="1">
            <a:spLocks/>
          </p:cNvSpPr>
          <p:nvPr/>
        </p:nvSpPr>
        <p:spPr>
          <a:xfrm>
            <a:off x="1397000" y="36303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0</a:t>
            </a:r>
          </a:p>
        </p:txBody>
      </p:sp>
      <p:sp>
        <p:nvSpPr>
          <p:cNvPr id="23" name="Content Placeholder 13"/>
          <p:cNvSpPr txBox="1">
            <a:spLocks/>
          </p:cNvSpPr>
          <p:nvPr/>
        </p:nvSpPr>
        <p:spPr>
          <a:xfrm>
            <a:off x="1397000" y="18015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3</a:t>
            </a:r>
          </a:p>
        </p:txBody>
      </p:sp>
      <p:sp>
        <p:nvSpPr>
          <p:cNvPr id="24" name="Content Placeholder 13"/>
          <p:cNvSpPr txBox="1">
            <a:spLocks/>
          </p:cNvSpPr>
          <p:nvPr/>
        </p:nvSpPr>
        <p:spPr>
          <a:xfrm>
            <a:off x="1397000" y="2402731"/>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2</a:t>
            </a:r>
          </a:p>
        </p:txBody>
      </p:sp>
      <p:sp>
        <p:nvSpPr>
          <p:cNvPr id="25" name="Content Placeholder 13"/>
          <p:cNvSpPr txBox="1">
            <a:spLocks/>
          </p:cNvSpPr>
          <p:nvPr/>
        </p:nvSpPr>
        <p:spPr>
          <a:xfrm>
            <a:off x="1397000" y="3003864"/>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1</a:t>
            </a:r>
          </a:p>
        </p:txBody>
      </p:sp>
      <p:sp>
        <p:nvSpPr>
          <p:cNvPr id="26" name="TextBox 25"/>
          <p:cNvSpPr txBox="1"/>
          <p:nvPr/>
        </p:nvSpPr>
        <p:spPr>
          <a:xfrm>
            <a:off x="2559467" y="4072926"/>
            <a:ext cx="1223050"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Time</a:t>
            </a:r>
          </a:p>
        </p:txBody>
      </p:sp>
      <p:sp>
        <p:nvSpPr>
          <p:cNvPr id="34" name="Freeform 9"/>
          <p:cNvSpPr>
            <a:spLocks/>
          </p:cNvSpPr>
          <p:nvPr/>
        </p:nvSpPr>
        <p:spPr bwMode="auto">
          <a:xfrm>
            <a:off x="1868488" y="3190087"/>
            <a:ext cx="4748212" cy="125023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a:p>
        </p:txBody>
      </p:sp>
      <p:sp>
        <p:nvSpPr>
          <p:cNvPr id="3" name="Right Arrow 2"/>
          <p:cNvSpPr/>
          <p:nvPr/>
        </p:nvSpPr>
        <p:spPr>
          <a:xfrm>
            <a:off x="1752598" y="3087005"/>
            <a:ext cx="274320" cy="22203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4"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52</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Level 2 Energy</a:t>
            </a:r>
            <a:endParaRPr lang="en-US" dirty="0"/>
          </a:p>
        </p:txBody>
      </p:sp>
      <p:sp>
        <p:nvSpPr>
          <p:cNvPr id="14" name="TextBox 13"/>
          <p:cNvSpPr txBox="1"/>
          <p:nvPr/>
        </p:nvSpPr>
        <p:spPr>
          <a:xfrm rot="16200000">
            <a:off x="186512" y="2564633"/>
            <a:ext cx="1930357"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Energy Level</a:t>
            </a:r>
          </a:p>
        </p:txBody>
      </p:sp>
      <p:sp>
        <p:nvSpPr>
          <p:cNvPr id="7" name="Content Placeholder 13"/>
          <p:cNvSpPr>
            <a:spLocks noGrp="1"/>
          </p:cNvSpPr>
          <p:nvPr>
            <p:ph idx="1"/>
          </p:nvPr>
        </p:nvSpPr>
        <p:spPr>
          <a:xfrm>
            <a:off x="5492559" y="3281825"/>
            <a:ext cx="1949641" cy="555923"/>
          </a:xfrm>
        </p:spPr>
        <p:txBody>
          <a:bodyPr>
            <a:normAutofit/>
          </a:bodyPr>
          <a:lstStyle/>
          <a:p>
            <a:pPr marL="0" indent="-346075" algn="ctr">
              <a:buNone/>
            </a:pPr>
            <a:r>
              <a:rPr lang="en-US" altLang="en-US" sz="2800" b="1" dirty="0"/>
              <a:t>AWAKE</a:t>
            </a:r>
          </a:p>
        </p:txBody>
      </p:sp>
      <p:sp>
        <p:nvSpPr>
          <p:cNvPr id="9" name="Content Placeholder 13"/>
          <p:cNvSpPr txBox="1">
            <a:spLocks/>
          </p:cNvSpPr>
          <p:nvPr/>
        </p:nvSpPr>
        <p:spPr>
          <a:xfrm>
            <a:off x="5492559" y="3845914"/>
            <a:ext cx="1949641" cy="555923"/>
          </a:xfrm>
          <a:prstGeom prst="rect">
            <a:avLst/>
          </a:prstGeom>
        </p:spPr>
        <p:txBody>
          <a:bodyPr vert="horz" lIns="91440" tIns="45720" rIns="91440" bIns="45720" rtlCol="0">
            <a:normAutofit/>
          </a:bodyPr>
          <a:lstStyle/>
          <a:p>
            <a:pPr lvl="0" indent="-346075" algn="ctr">
              <a:spcBef>
                <a:spcPct val="20000"/>
              </a:spcBef>
              <a:buClr>
                <a:srgbClr val="99AB21"/>
              </a:buClr>
            </a:pPr>
            <a:r>
              <a:rPr lang="en-US" altLang="en-US" sz="2800" b="1" dirty="0">
                <a:solidFill>
                  <a:srgbClr val="00467F"/>
                </a:solidFill>
                <a:latin typeface="Franklin Gothic Book"/>
                <a:cs typeface="Franklin Gothic Book"/>
              </a:rPr>
              <a:t>ASLEEP</a:t>
            </a:r>
            <a:endParaRPr kumimoji="0" lang="en-US" altLang="en-US" sz="2800" b="1"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cxnSp>
        <p:nvCxnSpPr>
          <p:cNvPr id="11" name="Straight Arrow Connector 10"/>
          <p:cNvCxnSpPr/>
          <p:nvPr/>
        </p:nvCxnSpPr>
        <p:spPr>
          <a:xfrm>
            <a:off x="1843088" y="3844326"/>
            <a:ext cx="5599112" cy="1588"/>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281104" y="3058996"/>
            <a:ext cx="3122380" cy="1588"/>
          </a:xfrm>
          <a:prstGeom prst="straightConnector1">
            <a:avLst/>
          </a:prstGeom>
          <a:ln w="19050">
            <a:solidFill>
              <a:srgbClr val="7F7F7F">
                <a:alpha val="98824"/>
              </a:srgb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19288" y="1651001"/>
            <a:ext cx="2957512" cy="1054100"/>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Medium"/>
                <a:ea typeface="+mj-ea"/>
                <a:cs typeface="Franklin Gothic Medium"/>
              </a:rPr>
              <a:t>If you raise your energy to level 2, you start out great.</a:t>
            </a:r>
          </a:p>
        </p:txBody>
      </p:sp>
      <p:sp>
        <p:nvSpPr>
          <p:cNvPr id="20" name="TextBox 19"/>
          <p:cNvSpPr txBox="1"/>
          <p:nvPr/>
        </p:nvSpPr>
        <p:spPr>
          <a:xfrm>
            <a:off x="5475288" y="2578646"/>
            <a:ext cx="2271712" cy="792079"/>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Book" pitchFamily="34" charset="0"/>
                <a:ea typeface="+mj-ea"/>
                <a:cs typeface="Franklin Gothic Medium"/>
              </a:rPr>
              <a:t>But you still trail </a:t>
            </a:r>
            <a:br>
              <a:rPr lang="en-US" altLang="en-US" sz="2000" dirty="0">
                <a:solidFill>
                  <a:srgbClr val="00467F"/>
                </a:solidFill>
                <a:latin typeface="Franklin Gothic Book" pitchFamily="34" charset="0"/>
                <a:ea typeface="+mj-ea"/>
                <a:cs typeface="Franklin Gothic Medium"/>
              </a:rPr>
            </a:br>
            <a:r>
              <a:rPr lang="en-US" altLang="en-US" sz="2000" dirty="0">
                <a:solidFill>
                  <a:srgbClr val="00467F"/>
                </a:solidFill>
                <a:latin typeface="Franklin Gothic Book" pitchFamily="34" charset="0"/>
                <a:ea typeface="+mj-ea"/>
                <a:cs typeface="Franklin Gothic Medium"/>
              </a:rPr>
              <a:t>off below the line.</a:t>
            </a:r>
          </a:p>
        </p:txBody>
      </p:sp>
      <p:sp>
        <p:nvSpPr>
          <p:cNvPr id="21" name="Content Placeholder 13"/>
          <p:cNvSpPr txBox="1">
            <a:spLocks/>
          </p:cNvSpPr>
          <p:nvPr/>
        </p:nvSpPr>
        <p:spPr>
          <a:xfrm>
            <a:off x="1397000" y="36303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0</a:t>
            </a:r>
          </a:p>
        </p:txBody>
      </p:sp>
      <p:sp>
        <p:nvSpPr>
          <p:cNvPr id="23" name="Content Placeholder 13"/>
          <p:cNvSpPr txBox="1">
            <a:spLocks/>
          </p:cNvSpPr>
          <p:nvPr/>
        </p:nvSpPr>
        <p:spPr>
          <a:xfrm>
            <a:off x="1397000" y="18015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3</a:t>
            </a:r>
          </a:p>
        </p:txBody>
      </p:sp>
      <p:sp>
        <p:nvSpPr>
          <p:cNvPr id="24" name="Content Placeholder 13"/>
          <p:cNvSpPr txBox="1">
            <a:spLocks/>
          </p:cNvSpPr>
          <p:nvPr/>
        </p:nvSpPr>
        <p:spPr>
          <a:xfrm>
            <a:off x="1397000" y="2402731"/>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2</a:t>
            </a:r>
          </a:p>
        </p:txBody>
      </p:sp>
      <p:sp>
        <p:nvSpPr>
          <p:cNvPr id="25" name="Content Placeholder 13"/>
          <p:cNvSpPr txBox="1">
            <a:spLocks/>
          </p:cNvSpPr>
          <p:nvPr/>
        </p:nvSpPr>
        <p:spPr>
          <a:xfrm>
            <a:off x="1397000" y="3003864"/>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1</a:t>
            </a:r>
          </a:p>
        </p:txBody>
      </p:sp>
      <p:sp>
        <p:nvSpPr>
          <p:cNvPr id="26" name="TextBox 25"/>
          <p:cNvSpPr txBox="1"/>
          <p:nvPr/>
        </p:nvSpPr>
        <p:spPr>
          <a:xfrm>
            <a:off x="2559467" y="4072926"/>
            <a:ext cx="1223050"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Time</a:t>
            </a:r>
          </a:p>
        </p:txBody>
      </p:sp>
      <p:sp>
        <p:nvSpPr>
          <p:cNvPr id="34" name="Freeform 9"/>
          <p:cNvSpPr>
            <a:spLocks/>
          </p:cNvSpPr>
          <p:nvPr/>
        </p:nvSpPr>
        <p:spPr bwMode="auto">
          <a:xfrm>
            <a:off x="1868488" y="3190087"/>
            <a:ext cx="4748212" cy="125023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a:p>
        </p:txBody>
      </p:sp>
      <p:sp>
        <p:nvSpPr>
          <p:cNvPr id="17" name="Freeform 9"/>
          <p:cNvSpPr>
            <a:spLocks/>
          </p:cNvSpPr>
          <p:nvPr/>
        </p:nvSpPr>
        <p:spPr bwMode="auto">
          <a:xfrm>
            <a:off x="1868488" y="2682087"/>
            <a:ext cx="4748212" cy="125491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a:p>
        </p:txBody>
      </p:sp>
      <p:sp>
        <p:nvSpPr>
          <p:cNvPr id="18" name="Up Arrow 17"/>
          <p:cNvSpPr/>
          <p:nvPr/>
        </p:nvSpPr>
        <p:spPr>
          <a:xfrm>
            <a:off x="1943100" y="2734183"/>
            <a:ext cx="273050" cy="40005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53</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Level 3 Energy</a:t>
            </a:r>
            <a:endParaRPr lang="en-US" dirty="0"/>
          </a:p>
        </p:txBody>
      </p:sp>
      <p:sp>
        <p:nvSpPr>
          <p:cNvPr id="14" name="TextBox 13"/>
          <p:cNvSpPr txBox="1"/>
          <p:nvPr/>
        </p:nvSpPr>
        <p:spPr>
          <a:xfrm rot="16200000">
            <a:off x="186512" y="2564633"/>
            <a:ext cx="1930357"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Energy Level</a:t>
            </a:r>
          </a:p>
        </p:txBody>
      </p:sp>
      <p:sp>
        <p:nvSpPr>
          <p:cNvPr id="7" name="Content Placeholder 13"/>
          <p:cNvSpPr>
            <a:spLocks noGrp="1"/>
          </p:cNvSpPr>
          <p:nvPr>
            <p:ph idx="1"/>
          </p:nvPr>
        </p:nvSpPr>
        <p:spPr>
          <a:xfrm>
            <a:off x="5492559" y="3281825"/>
            <a:ext cx="1949641" cy="555923"/>
          </a:xfrm>
        </p:spPr>
        <p:txBody>
          <a:bodyPr>
            <a:normAutofit/>
          </a:bodyPr>
          <a:lstStyle/>
          <a:p>
            <a:pPr marL="0" indent="-346075" algn="ctr">
              <a:buNone/>
            </a:pPr>
            <a:r>
              <a:rPr lang="en-US" altLang="en-US" sz="2800" b="1" dirty="0"/>
              <a:t>AWAKE</a:t>
            </a:r>
          </a:p>
        </p:txBody>
      </p:sp>
      <p:sp>
        <p:nvSpPr>
          <p:cNvPr id="9" name="Content Placeholder 13"/>
          <p:cNvSpPr txBox="1">
            <a:spLocks/>
          </p:cNvSpPr>
          <p:nvPr/>
        </p:nvSpPr>
        <p:spPr>
          <a:xfrm>
            <a:off x="5492559" y="3845914"/>
            <a:ext cx="1949641" cy="555923"/>
          </a:xfrm>
          <a:prstGeom prst="rect">
            <a:avLst/>
          </a:prstGeom>
        </p:spPr>
        <p:txBody>
          <a:bodyPr vert="horz" lIns="91440" tIns="45720" rIns="91440" bIns="45720" rtlCol="0">
            <a:normAutofit/>
          </a:bodyPr>
          <a:lstStyle/>
          <a:p>
            <a:pPr lvl="0" indent="-346075" algn="ctr">
              <a:spcBef>
                <a:spcPct val="20000"/>
              </a:spcBef>
              <a:buClr>
                <a:srgbClr val="99AB21"/>
              </a:buClr>
            </a:pPr>
            <a:r>
              <a:rPr lang="en-US" altLang="en-US" sz="2800" b="1" dirty="0">
                <a:solidFill>
                  <a:srgbClr val="00467F"/>
                </a:solidFill>
                <a:latin typeface="Franklin Gothic Book"/>
                <a:cs typeface="Franklin Gothic Book"/>
              </a:rPr>
              <a:t>ASLEEP</a:t>
            </a:r>
            <a:endParaRPr kumimoji="0" lang="en-US" altLang="en-US" sz="2800" b="1" i="0" u="none" strike="noStrike" kern="1200" cap="none" spc="0" normalizeH="0" baseline="0" noProof="0" dirty="0">
              <a:ln>
                <a:noFill/>
              </a:ln>
              <a:solidFill>
                <a:srgbClr val="00467F"/>
              </a:solidFill>
              <a:effectLst/>
              <a:uLnTx/>
              <a:uFillTx/>
              <a:latin typeface="Franklin Gothic Book"/>
              <a:ea typeface="+mn-ea"/>
              <a:cs typeface="Franklin Gothic Book"/>
            </a:endParaRPr>
          </a:p>
        </p:txBody>
      </p:sp>
      <p:cxnSp>
        <p:nvCxnSpPr>
          <p:cNvPr id="11" name="Straight Arrow Connector 10"/>
          <p:cNvCxnSpPr/>
          <p:nvPr/>
        </p:nvCxnSpPr>
        <p:spPr>
          <a:xfrm>
            <a:off x="1843088" y="3844326"/>
            <a:ext cx="5599112" cy="1588"/>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281104" y="3058996"/>
            <a:ext cx="3122380" cy="1588"/>
          </a:xfrm>
          <a:prstGeom prst="straightConnector1">
            <a:avLst/>
          </a:prstGeom>
          <a:ln w="19050">
            <a:solidFill>
              <a:srgbClr val="7F7F7F">
                <a:alpha val="98824"/>
              </a:srgb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19288" y="1299582"/>
            <a:ext cx="2250376" cy="724291"/>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Medium"/>
                <a:ea typeface="+mj-ea"/>
                <a:cs typeface="Franklin Gothic Medium"/>
              </a:rPr>
              <a:t>Start your energy </a:t>
            </a:r>
            <a:br>
              <a:rPr lang="en-US" altLang="en-US" sz="2000" dirty="0">
                <a:solidFill>
                  <a:srgbClr val="00467F"/>
                </a:solidFill>
                <a:latin typeface="Franklin Gothic Medium"/>
                <a:ea typeface="+mj-ea"/>
                <a:cs typeface="Franklin Gothic Medium"/>
              </a:rPr>
            </a:br>
            <a:r>
              <a:rPr lang="en-US" altLang="en-US" sz="2000" dirty="0">
                <a:solidFill>
                  <a:srgbClr val="00467F"/>
                </a:solidFill>
                <a:latin typeface="Franklin Gothic Medium"/>
                <a:ea typeface="+mj-ea"/>
                <a:cs typeface="Franklin Gothic Medium"/>
              </a:rPr>
              <a:t>at level-3.</a:t>
            </a:r>
          </a:p>
        </p:txBody>
      </p:sp>
      <p:sp>
        <p:nvSpPr>
          <p:cNvPr id="20" name="TextBox 19"/>
          <p:cNvSpPr txBox="1"/>
          <p:nvPr/>
        </p:nvSpPr>
        <p:spPr>
          <a:xfrm>
            <a:off x="5475288" y="1802655"/>
            <a:ext cx="2205672" cy="1568072"/>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Book" pitchFamily="34" charset="0"/>
                <a:ea typeface="+mj-ea"/>
                <a:cs typeface="Franklin Gothic Medium"/>
              </a:rPr>
              <a:t>When it trails off, you will be at your normal speaking voice.</a:t>
            </a:r>
          </a:p>
        </p:txBody>
      </p:sp>
      <p:sp>
        <p:nvSpPr>
          <p:cNvPr id="21" name="Content Placeholder 13"/>
          <p:cNvSpPr txBox="1">
            <a:spLocks/>
          </p:cNvSpPr>
          <p:nvPr/>
        </p:nvSpPr>
        <p:spPr>
          <a:xfrm>
            <a:off x="1397000" y="36303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0</a:t>
            </a:r>
          </a:p>
        </p:txBody>
      </p:sp>
      <p:sp>
        <p:nvSpPr>
          <p:cNvPr id="23" name="Content Placeholder 13"/>
          <p:cNvSpPr txBox="1">
            <a:spLocks/>
          </p:cNvSpPr>
          <p:nvPr/>
        </p:nvSpPr>
        <p:spPr>
          <a:xfrm>
            <a:off x="1397000" y="18015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3</a:t>
            </a:r>
          </a:p>
        </p:txBody>
      </p:sp>
      <p:sp>
        <p:nvSpPr>
          <p:cNvPr id="24" name="Content Placeholder 13"/>
          <p:cNvSpPr txBox="1">
            <a:spLocks/>
          </p:cNvSpPr>
          <p:nvPr/>
        </p:nvSpPr>
        <p:spPr>
          <a:xfrm>
            <a:off x="1397000" y="2402731"/>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2</a:t>
            </a:r>
          </a:p>
        </p:txBody>
      </p:sp>
      <p:sp>
        <p:nvSpPr>
          <p:cNvPr id="25" name="Content Placeholder 13"/>
          <p:cNvSpPr txBox="1">
            <a:spLocks/>
          </p:cNvSpPr>
          <p:nvPr/>
        </p:nvSpPr>
        <p:spPr>
          <a:xfrm>
            <a:off x="1397000" y="3003864"/>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1</a:t>
            </a:r>
          </a:p>
        </p:txBody>
      </p:sp>
      <p:sp>
        <p:nvSpPr>
          <p:cNvPr id="26" name="TextBox 25"/>
          <p:cNvSpPr txBox="1"/>
          <p:nvPr/>
        </p:nvSpPr>
        <p:spPr>
          <a:xfrm>
            <a:off x="2559467" y="4072926"/>
            <a:ext cx="1223050"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Time</a:t>
            </a:r>
          </a:p>
        </p:txBody>
      </p:sp>
      <p:sp>
        <p:nvSpPr>
          <p:cNvPr id="34" name="Freeform 9"/>
          <p:cNvSpPr>
            <a:spLocks/>
          </p:cNvSpPr>
          <p:nvPr/>
        </p:nvSpPr>
        <p:spPr bwMode="auto">
          <a:xfrm>
            <a:off x="1868488" y="3190087"/>
            <a:ext cx="4748212" cy="125023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a:p>
        </p:txBody>
      </p:sp>
      <p:sp>
        <p:nvSpPr>
          <p:cNvPr id="17" name="Freeform 9"/>
          <p:cNvSpPr>
            <a:spLocks/>
          </p:cNvSpPr>
          <p:nvPr/>
        </p:nvSpPr>
        <p:spPr bwMode="auto">
          <a:xfrm>
            <a:off x="1868488" y="2133447"/>
            <a:ext cx="4748212" cy="125491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a:p>
        </p:txBody>
      </p:sp>
      <p:sp>
        <p:nvSpPr>
          <p:cNvPr id="18" name="Up Arrow 17"/>
          <p:cNvSpPr/>
          <p:nvPr/>
        </p:nvSpPr>
        <p:spPr>
          <a:xfrm>
            <a:off x="1943100" y="2202656"/>
            <a:ext cx="273050" cy="931577"/>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54</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Resetting the Energy Level</a:t>
            </a:r>
          </a:p>
        </p:txBody>
      </p:sp>
      <p:sp>
        <p:nvSpPr>
          <p:cNvPr id="5" name="TextBox 4"/>
          <p:cNvSpPr txBox="1"/>
          <p:nvPr/>
        </p:nvSpPr>
        <p:spPr>
          <a:xfrm rot="16200000">
            <a:off x="186512" y="2564633"/>
            <a:ext cx="1930357"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Energy Level</a:t>
            </a:r>
          </a:p>
        </p:txBody>
      </p:sp>
      <p:sp>
        <p:nvSpPr>
          <p:cNvPr id="7" name="Content Placeholder 13"/>
          <p:cNvSpPr>
            <a:spLocks noGrp="1"/>
          </p:cNvSpPr>
          <p:nvPr>
            <p:ph idx="1"/>
          </p:nvPr>
        </p:nvSpPr>
        <p:spPr>
          <a:xfrm>
            <a:off x="3707446" y="3372726"/>
            <a:ext cx="1949641" cy="555923"/>
          </a:xfrm>
        </p:spPr>
        <p:txBody>
          <a:bodyPr>
            <a:normAutofit/>
          </a:bodyPr>
          <a:lstStyle/>
          <a:p>
            <a:pPr marL="0" indent="-346075" algn="ctr">
              <a:buNone/>
            </a:pPr>
            <a:r>
              <a:rPr lang="en-US" altLang="en-US" sz="2400" b="1" dirty="0"/>
              <a:t>AWAKE</a:t>
            </a:r>
          </a:p>
        </p:txBody>
      </p:sp>
      <p:sp>
        <p:nvSpPr>
          <p:cNvPr id="8" name="Content Placeholder 13"/>
          <p:cNvSpPr txBox="1">
            <a:spLocks/>
          </p:cNvSpPr>
          <p:nvPr/>
        </p:nvSpPr>
        <p:spPr>
          <a:xfrm>
            <a:off x="3707446" y="3936815"/>
            <a:ext cx="1949641" cy="555923"/>
          </a:xfrm>
          <a:prstGeom prst="rect">
            <a:avLst/>
          </a:prstGeom>
        </p:spPr>
        <p:txBody>
          <a:bodyPr vert="horz" lIns="91440" tIns="45720" rIns="91440" bIns="45720" rtlCol="0">
            <a:normAutofit/>
          </a:bodyPr>
          <a:lstStyle/>
          <a:p>
            <a:pPr lvl="0" indent="-346075" algn="ctr">
              <a:spcBef>
                <a:spcPct val="20000"/>
              </a:spcBef>
              <a:buClr>
                <a:srgbClr val="99AB21"/>
              </a:buClr>
            </a:pPr>
            <a:r>
              <a:rPr lang="en-US" altLang="en-US" sz="2400" b="1" dirty="0">
                <a:solidFill>
                  <a:srgbClr val="00467F"/>
                </a:solidFill>
                <a:latin typeface="Franklin Gothic Book"/>
                <a:cs typeface="Franklin Gothic Book"/>
              </a:rPr>
              <a:t>ASLEEP</a:t>
            </a:r>
            <a:endParaRPr kumimoji="0" lang="en-US" altLang="en-US" sz="2400" b="1" i="0" u="none" strike="noStrike" kern="1200" cap="none" spc="0" normalizeH="0" baseline="0" noProof="0" dirty="0">
              <a:ln>
                <a:noFill/>
              </a:ln>
              <a:solidFill>
                <a:srgbClr val="00467F"/>
              </a:solidFill>
              <a:effectLst/>
              <a:uLnTx/>
              <a:uFillTx/>
              <a:latin typeface="Franklin Gothic Book"/>
              <a:cs typeface="Franklin Gothic Book"/>
            </a:endParaRPr>
          </a:p>
        </p:txBody>
      </p:sp>
      <p:cxnSp>
        <p:nvCxnSpPr>
          <p:cNvPr id="9" name="Straight Arrow Connector 8"/>
          <p:cNvCxnSpPr/>
          <p:nvPr/>
        </p:nvCxnSpPr>
        <p:spPr>
          <a:xfrm>
            <a:off x="1843088" y="3844326"/>
            <a:ext cx="5599112" cy="1588"/>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281104" y="3058996"/>
            <a:ext cx="3122380" cy="1588"/>
          </a:xfrm>
          <a:prstGeom prst="straightConnector1">
            <a:avLst/>
          </a:prstGeom>
          <a:ln w="19050">
            <a:solidFill>
              <a:srgbClr val="7F7F7F">
                <a:alpha val="98824"/>
              </a:srgb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14049" y="1333962"/>
            <a:ext cx="5315902" cy="724291"/>
          </a:xfrm>
          <a:prstGeom prst="rect">
            <a:avLst/>
          </a:prstGeom>
          <a:noFill/>
          <a:ln w="19050">
            <a:noFill/>
          </a:ln>
        </p:spPr>
        <p:txBody>
          <a:bodyPr wrap="square" rtlCol="0" anchor="ctr" anchorCtr="0">
            <a:noAutofit/>
          </a:bodyPr>
          <a:lstStyle/>
          <a:p>
            <a:pPr>
              <a:spcBef>
                <a:spcPct val="0"/>
              </a:spcBef>
            </a:pPr>
            <a:r>
              <a:rPr lang="en-US" altLang="en-US" sz="2000" dirty="0">
                <a:solidFill>
                  <a:srgbClr val="00467F"/>
                </a:solidFill>
                <a:latin typeface="Franklin Gothic Medium"/>
                <a:ea typeface="+mj-ea"/>
                <a:cs typeface="Franklin Gothic Medium"/>
              </a:rPr>
              <a:t>Reset the energy level following every break.</a:t>
            </a:r>
          </a:p>
        </p:txBody>
      </p:sp>
      <p:sp>
        <p:nvSpPr>
          <p:cNvPr id="13" name="Content Placeholder 13"/>
          <p:cNvSpPr txBox="1">
            <a:spLocks/>
          </p:cNvSpPr>
          <p:nvPr/>
        </p:nvSpPr>
        <p:spPr>
          <a:xfrm>
            <a:off x="1397000" y="36303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0</a:t>
            </a:r>
          </a:p>
        </p:txBody>
      </p:sp>
      <p:sp>
        <p:nvSpPr>
          <p:cNvPr id="14" name="Content Placeholder 13"/>
          <p:cNvSpPr txBox="1">
            <a:spLocks/>
          </p:cNvSpPr>
          <p:nvPr/>
        </p:nvSpPr>
        <p:spPr>
          <a:xfrm>
            <a:off x="1397000" y="1801598"/>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3</a:t>
            </a:r>
          </a:p>
        </p:txBody>
      </p:sp>
      <p:sp>
        <p:nvSpPr>
          <p:cNvPr id="15" name="Content Placeholder 13"/>
          <p:cNvSpPr txBox="1">
            <a:spLocks/>
          </p:cNvSpPr>
          <p:nvPr/>
        </p:nvSpPr>
        <p:spPr>
          <a:xfrm>
            <a:off x="1397000" y="2402731"/>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2</a:t>
            </a:r>
          </a:p>
        </p:txBody>
      </p:sp>
      <p:sp>
        <p:nvSpPr>
          <p:cNvPr id="16" name="Content Placeholder 13"/>
          <p:cNvSpPr txBox="1">
            <a:spLocks/>
          </p:cNvSpPr>
          <p:nvPr/>
        </p:nvSpPr>
        <p:spPr>
          <a:xfrm>
            <a:off x="1397000" y="3003864"/>
            <a:ext cx="546100" cy="555923"/>
          </a:xfrm>
          <a:prstGeom prst="rect">
            <a:avLst/>
          </a:prstGeom>
        </p:spPr>
        <p:txBody>
          <a:bodyPr vert="horz" lIns="91440" tIns="45720" rIns="91440" bIns="45720" rtlCol="0">
            <a:normAutofit/>
          </a:bodyPr>
          <a:lstStyle/>
          <a:p>
            <a:pPr marL="0" marR="0" lvl="0" indent="-346075" algn="ctr" defTabSz="457200" rtl="0" eaLnBrk="1" fontAlgn="auto" latinLnBrk="0" hangingPunct="1">
              <a:lnSpc>
                <a:spcPct val="100000"/>
              </a:lnSpc>
              <a:spcBef>
                <a:spcPct val="20000"/>
              </a:spcBef>
              <a:spcAft>
                <a:spcPts val="0"/>
              </a:spcAft>
              <a:buClr>
                <a:srgbClr val="99AB21"/>
              </a:buClr>
              <a:buSzTx/>
              <a:buFont typeface="Arial"/>
              <a:buNone/>
              <a:tabLst/>
              <a:defRPr/>
            </a:pPr>
            <a:r>
              <a:rPr kumimoji="0" lang="en-US" altLang="en-US" sz="2400" b="1" i="0" u="none" strike="noStrike" kern="1200" cap="none" spc="0" normalizeH="0" baseline="0" noProof="0" dirty="0">
                <a:ln>
                  <a:noFill/>
                </a:ln>
                <a:solidFill>
                  <a:srgbClr val="00467F"/>
                </a:solidFill>
                <a:effectLst/>
                <a:uLnTx/>
                <a:uFillTx/>
                <a:latin typeface="Franklin Gothic Book"/>
                <a:ea typeface="+mn-ea"/>
                <a:cs typeface="Franklin Gothic Book"/>
              </a:rPr>
              <a:t>1</a:t>
            </a:r>
          </a:p>
        </p:txBody>
      </p:sp>
      <p:sp>
        <p:nvSpPr>
          <p:cNvPr id="17" name="TextBox 16"/>
          <p:cNvSpPr txBox="1"/>
          <p:nvPr/>
        </p:nvSpPr>
        <p:spPr>
          <a:xfrm>
            <a:off x="2559467" y="4072926"/>
            <a:ext cx="1223050" cy="406400"/>
          </a:xfrm>
          <a:prstGeom prst="rect">
            <a:avLst/>
          </a:prstGeom>
          <a:noFill/>
          <a:ln w="19050">
            <a:solidFill>
              <a:srgbClr val="AFBD22"/>
            </a:solidFill>
          </a:ln>
        </p:spPr>
        <p:txBody>
          <a:bodyPr wrap="square" rtlCol="0" anchor="ctr" anchorCtr="0">
            <a:noAutofit/>
          </a:bodyPr>
          <a:lstStyle/>
          <a:p>
            <a:pPr algn="ctr">
              <a:spcBef>
                <a:spcPct val="0"/>
              </a:spcBef>
            </a:pPr>
            <a:r>
              <a:rPr lang="en-US" altLang="en-US" sz="2400" dirty="0">
                <a:solidFill>
                  <a:srgbClr val="00467F"/>
                </a:solidFill>
                <a:latin typeface="Franklin Gothic Book" pitchFamily="34" charset="0"/>
                <a:ea typeface="+mj-ea"/>
                <a:cs typeface="Franklin Gothic Medium"/>
              </a:rPr>
              <a:t>Time</a:t>
            </a:r>
          </a:p>
        </p:txBody>
      </p:sp>
      <p:sp>
        <p:nvSpPr>
          <p:cNvPr id="19" name="Freeform 9"/>
          <p:cNvSpPr>
            <a:spLocks/>
          </p:cNvSpPr>
          <p:nvPr/>
        </p:nvSpPr>
        <p:spPr bwMode="auto">
          <a:xfrm>
            <a:off x="1868488" y="1988833"/>
            <a:ext cx="1881537" cy="125491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dirty="0"/>
          </a:p>
        </p:txBody>
      </p:sp>
      <p:sp>
        <p:nvSpPr>
          <p:cNvPr id="20" name="Up Arrow 19"/>
          <p:cNvSpPr/>
          <p:nvPr/>
        </p:nvSpPr>
        <p:spPr>
          <a:xfrm>
            <a:off x="3485794" y="2128213"/>
            <a:ext cx="273050" cy="931577"/>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Freeform 9"/>
          <p:cNvSpPr>
            <a:spLocks/>
          </p:cNvSpPr>
          <p:nvPr/>
        </p:nvSpPr>
        <p:spPr bwMode="auto">
          <a:xfrm>
            <a:off x="3580487" y="1988833"/>
            <a:ext cx="1710488" cy="125491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dirty="0"/>
          </a:p>
        </p:txBody>
      </p:sp>
      <p:sp>
        <p:nvSpPr>
          <p:cNvPr id="24" name="Freeform 9"/>
          <p:cNvSpPr>
            <a:spLocks/>
          </p:cNvSpPr>
          <p:nvPr/>
        </p:nvSpPr>
        <p:spPr bwMode="auto">
          <a:xfrm>
            <a:off x="5104292" y="1988833"/>
            <a:ext cx="1881537" cy="125491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dirty="0"/>
          </a:p>
        </p:txBody>
      </p:sp>
      <p:sp>
        <p:nvSpPr>
          <p:cNvPr id="25" name="Freeform 9"/>
          <p:cNvSpPr>
            <a:spLocks/>
          </p:cNvSpPr>
          <p:nvPr/>
        </p:nvSpPr>
        <p:spPr bwMode="auto">
          <a:xfrm>
            <a:off x="6816292" y="1988833"/>
            <a:ext cx="1710488" cy="1254914"/>
          </a:xfrm>
          <a:custGeom>
            <a:avLst/>
            <a:gdLst>
              <a:gd name="T0" fmla="*/ 0 w 3078"/>
              <a:gd name="T1" fmla="*/ 0 h 732"/>
              <a:gd name="T2" fmla="*/ 2147483646 w 3078"/>
              <a:gd name="T3" fmla="*/ 2147483646 h 732"/>
              <a:gd name="T4" fmla="*/ 2147483646 w 3078"/>
              <a:gd name="T5" fmla="*/ 2147483646 h 732"/>
              <a:gd name="T6" fmla="*/ 2147483646 w 3078"/>
              <a:gd name="T7" fmla="*/ 2147483646 h 732"/>
              <a:gd name="T8" fmla="*/ 2147483646 w 3078"/>
              <a:gd name="T9" fmla="*/ 2147483646 h 732"/>
              <a:gd name="T10" fmla="*/ 2147483646 w 3078"/>
              <a:gd name="T11" fmla="*/ 2147483646 h 732"/>
              <a:gd name="T12" fmla="*/ 0 60000 65536"/>
              <a:gd name="T13" fmla="*/ 0 60000 65536"/>
              <a:gd name="T14" fmla="*/ 0 60000 65536"/>
              <a:gd name="T15" fmla="*/ 0 60000 65536"/>
              <a:gd name="T16" fmla="*/ 0 60000 65536"/>
              <a:gd name="T17" fmla="*/ 0 60000 65536"/>
              <a:gd name="T18" fmla="*/ 0 w 3078"/>
              <a:gd name="T19" fmla="*/ 0 h 732"/>
              <a:gd name="T20" fmla="*/ 3078 w 3078"/>
              <a:gd name="T21" fmla="*/ 732 h 732"/>
            </a:gdLst>
            <a:ahLst/>
            <a:cxnLst>
              <a:cxn ang="T12">
                <a:pos x="T0" y="T1"/>
              </a:cxn>
              <a:cxn ang="T13">
                <a:pos x="T2" y="T3"/>
              </a:cxn>
              <a:cxn ang="T14">
                <a:pos x="T4" y="T5"/>
              </a:cxn>
              <a:cxn ang="T15">
                <a:pos x="T6" y="T7"/>
              </a:cxn>
              <a:cxn ang="T16">
                <a:pos x="T8" y="T9"/>
              </a:cxn>
              <a:cxn ang="T17">
                <a:pos x="T10" y="T11"/>
              </a:cxn>
            </a:cxnLst>
            <a:rect l="T18" t="T19" r="T20" b="T21"/>
            <a:pathLst>
              <a:path w="3078" h="732">
                <a:moveTo>
                  <a:pt x="0" y="0"/>
                </a:moveTo>
                <a:cubicBezTo>
                  <a:pt x="224" y="8"/>
                  <a:pt x="492" y="6"/>
                  <a:pt x="720" y="48"/>
                </a:cubicBezTo>
                <a:cubicBezTo>
                  <a:pt x="1014" y="104"/>
                  <a:pt x="1123" y="162"/>
                  <a:pt x="1369" y="251"/>
                </a:cubicBezTo>
                <a:cubicBezTo>
                  <a:pt x="1615" y="340"/>
                  <a:pt x="1984" y="508"/>
                  <a:pt x="2196" y="585"/>
                </a:cubicBezTo>
                <a:cubicBezTo>
                  <a:pt x="2408" y="662"/>
                  <a:pt x="2495" y="688"/>
                  <a:pt x="2642" y="710"/>
                </a:cubicBezTo>
                <a:cubicBezTo>
                  <a:pt x="2789" y="732"/>
                  <a:pt x="2987" y="717"/>
                  <a:pt x="3078" y="719"/>
                </a:cubicBezTo>
              </a:path>
            </a:pathLst>
          </a:custGeom>
          <a:noFill/>
          <a:ln w="25400">
            <a:solidFill>
              <a:srgbClr val="00467F"/>
            </a:solidFill>
            <a:round/>
            <a:headEnd/>
            <a:tailEnd/>
          </a:ln>
        </p:spPr>
        <p:txBody>
          <a:bodyPr/>
          <a:lstStyle/>
          <a:p>
            <a:endParaRPr lang="en-US" dirty="0"/>
          </a:p>
        </p:txBody>
      </p:sp>
      <p:sp>
        <p:nvSpPr>
          <p:cNvPr id="26" name="Up Arrow 25"/>
          <p:cNvSpPr/>
          <p:nvPr/>
        </p:nvSpPr>
        <p:spPr>
          <a:xfrm>
            <a:off x="5103100" y="2145491"/>
            <a:ext cx="273050" cy="931577"/>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Up Arrow 27"/>
          <p:cNvSpPr/>
          <p:nvPr/>
        </p:nvSpPr>
        <p:spPr>
          <a:xfrm>
            <a:off x="6720406" y="2162769"/>
            <a:ext cx="273050" cy="931577"/>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Line 21"/>
          <p:cNvSpPr>
            <a:spLocks noChangeShapeType="1"/>
          </p:cNvSpPr>
          <p:nvPr/>
        </p:nvSpPr>
        <p:spPr bwMode="auto">
          <a:xfrm>
            <a:off x="1841500" y="1981200"/>
            <a:ext cx="6629400" cy="0"/>
          </a:xfrm>
          <a:prstGeom prst="line">
            <a:avLst/>
          </a:prstGeom>
          <a:noFill/>
          <a:ln w="50800">
            <a:solidFill>
              <a:srgbClr val="DE6E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ssolv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26"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Standard Lullaby Times</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55</a:t>
            </a:fld>
            <a:endParaRPr lang="en-US" dirty="0"/>
          </a:p>
        </p:txBody>
      </p:sp>
      <p:graphicFrame>
        <p:nvGraphicFramePr>
          <p:cNvPr id="5" name="Group 11"/>
          <p:cNvGraphicFramePr>
            <a:graphicFrameLocks/>
          </p:cNvGraphicFramePr>
          <p:nvPr>
            <p:extLst>
              <p:ext uri="{D42A27DB-BD31-4B8C-83A1-F6EECF244321}">
                <p14:modId xmlns:p14="http://schemas.microsoft.com/office/powerpoint/2010/main" val="1763537653"/>
              </p:ext>
            </p:extLst>
          </p:nvPr>
        </p:nvGraphicFramePr>
        <p:xfrm>
          <a:off x="1560513" y="1477899"/>
          <a:ext cx="5370512" cy="2428875"/>
        </p:xfrm>
        <a:graphic>
          <a:graphicData uri="http://schemas.openxmlformats.org/drawingml/2006/table">
            <a:tbl>
              <a:tblPr/>
              <a:tblGrid>
                <a:gridCol w="2779712">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Mid-morning</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10:30 – 11:00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After lunch</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1:30 – 2:00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Mid-Afternoon</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3:00 – 3:30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0075">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End of Day</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b="0" i="0" u="none" strike="noStrike" cap="none" normalizeH="0" baseline="0" dirty="0">
                          <a:ln>
                            <a:noFill/>
                          </a:ln>
                          <a:solidFill>
                            <a:srgbClr val="000066"/>
                          </a:solidFill>
                          <a:effectLst/>
                          <a:latin typeface="Arial" pitchFamily="34" charset="0"/>
                        </a:rPr>
                        <a:t>4:30 – 5:00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Text Box 7"/>
          <p:cNvSpPr txBox="1">
            <a:spLocks noChangeArrowheads="1"/>
          </p:cNvSpPr>
          <p:nvPr/>
        </p:nvSpPr>
        <p:spPr bwMode="auto">
          <a:xfrm>
            <a:off x="762000" y="4127500"/>
            <a:ext cx="13271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l">
              <a:lnSpc>
                <a:spcPct val="90000"/>
              </a:lnSpc>
              <a:spcBef>
                <a:spcPts val="300"/>
              </a:spcBef>
              <a:buClr>
                <a:schemeClr val="hlink"/>
              </a:buClr>
            </a:pPr>
            <a:r>
              <a:rPr kumimoji="1" lang="en-US" altLang="en-US" sz="2400">
                <a:solidFill>
                  <a:schemeClr val="folHlink"/>
                </a:solidFill>
                <a:latin typeface="Times New Roman" panose="02020603050405020304" pitchFamily="18" charset="0"/>
              </a:rPr>
              <a:t>8:00 AM</a:t>
            </a:r>
          </a:p>
        </p:txBody>
      </p:sp>
      <p:sp>
        <p:nvSpPr>
          <p:cNvPr id="7" name="Text Box 8"/>
          <p:cNvSpPr txBox="1">
            <a:spLocks noChangeArrowheads="1"/>
          </p:cNvSpPr>
          <p:nvPr/>
        </p:nvSpPr>
        <p:spPr bwMode="auto">
          <a:xfrm>
            <a:off x="7086600" y="4203700"/>
            <a:ext cx="12922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l">
              <a:lnSpc>
                <a:spcPct val="90000"/>
              </a:lnSpc>
              <a:spcBef>
                <a:spcPts val="300"/>
              </a:spcBef>
              <a:buClr>
                <a:schemeClr val="hlink"/>
              </a:buClr>
            </a:pPr>
            <a:r>
              <a:rPr kumimoji="1" lang="en-US" altLang="en-US" sz="2400">
                <a:solidFill>
                  <a:schemeClr val="folHlink"/>
                </a:solidFill>
                <a:latin typeface="Times New Roman" panose="02020603050405020304" pitchFamily="18" charset="0"/>
              </a:rPr>
              <a:t>5:00 PM</a:t>
            </a:r>
          </a:p>
        </p:txBody>
      </p:sp>
      <p:sp>
        <p:nvSpPr>
          <p:cNvPr id="8" name="Line 9"/>
          <p:cNvSpPr>
            <a:spLocks noChangeShapeType="1"/>
          </p:cNvSpPr>
          <p:nvPr/>
        </p:nvSpPr>
        <p:spPr bwMode="auto">
          <a:xfrm>
            <a:off x="2362200" y="4356100"/>
            <a:ext cx="4495800" cy="0"/>
          </a:xfrm>
          <a:prstGeom prst="line">
            <a:avLst/>
          </a:prstGeom>
          <a:noFill/>
          <a:ln w="28575">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 name="Picture 2"/>
          <p:cNvPicPr>
            <a:picLocks noChangeAspect="1"/>
          </p:cNvPicPr>
          <p:nvPr/>
        </p:nvPicPr>
        <p:blipFill>
          <a:blip r:embed="rId3"/>
          <a:stretch>
            <a:fillRect/>
          </a:stretch>
        </p:blipFill>
        <p:spPr>
          <a:xfrm>
            <a:off x="917151" y="4624388"/>
            <a:ext cx="7258302" cy="1465262"/>
          </a:xfrm>
          <a:prstGeom prst="rect">
            <a:avLst/>
          </a:prstGeom>
        </p:spPr>
      </p:pic>
      <p:sp>
        <p:nvSpPr>
          <p:cNvPr id="9" name="TextBox 8"/>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84</a:t>
            </a:r>
          </a:p>
        </p:txBody>
      </p:sp>
    </p:spTree>
    <p:extLst>
      <p:ext uri="{BB962C8B-B14F-4D97-AF65-F5344CB8AC3E}">
        <p14:creationId xmlns:p14="http://schemas.microsoft.com/office/powerpoint/2010/main" val="424244780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Adjust to Lull Times</a:t>
            </a:r>
            <a:endParaRPr lang="en-US" dirty="0"/>
          </a:p>
        </p:txBody>
      </p:sp>
      <p:sp>
        <p:nvSpPr>
          <p:cNvPr id="3" name="Content Placeholder 2"/>
          <p:cNvSpPr>
            <a:spLocks noGrp="1"/>
          </p:cNvSpPr>
          <p:nvPr>
            <p:ph idx="1"/>
          </p:nvPr>
        </p:nvSpPr>
        <p:spPr/>
        <p:txBody>
          <a:bodyPr/>
          <a:lstStyle/>
          <a:p>
            <a:r>
              <a:rPr lang="en-US" altLang="en-US" dirty="0"/>
              <a:t>Schedule during the standard lull times:</a:t>
            </a:r>
          </a:p>
          <a:p>
            <a:pPr lvl="1">
              <a:buClr>
                <a:srgbClr val="AFBD22"/>
              </a:buClr>
              <a:buFont typeface="Arial" panose="020B0604020202020204" pitchFamily="34" charset="0"/>
              <a:buChar char="•"/>
            </a:pPr>
            <a:r>
              <a:rPr lang="en-US" altLang="en-US" dirty="0">
                <a:solidFill>
                  <a:srgbClr val="00467F"/>
                </a:solidFill>
              </a:rPr>
              <a:t>Icebreaker</a:t>
            </a:r>
          </a:p>
          <a:p>
            <a:pPr lvl="1">
              <a:buClr>
                <a:srgbClr val="AFBD22"/>
              </a:buClr>
              <a:buFont typeface="Arial" panose="020B0604020202020204" pitchFamily="34" charset="0"/>
              <a:buChar char="•"/>
            </a:pPr>
            <a:r>
              <a:rPr lang="en-US" altLang="en-US" dirty="0">
                <a:solidFill>
                  <a:srgbClr val="00467F"/>
                </a:solidFill>
              </a:rPr>
              <a:t>Small group break-out</a:t>
            </a:r>
          </a:p>
          <a:p>
            <a:pPr lvl="1">
              <a:buClr>
                <a:srgbClr val="AFBD22"/>
              </a:buClr>
              <a:buFont typeface="Arial" panose="020B0604020202020204" pitchFamily="34" charset="0"/>
              <a:buChar char="•"/>
            </a:pPr>
            <a:r>
              <a:rPr lang="en-US" altLang="en-US" dirty="0">
                <a:solidFill>
                  <a:srgbClr val="00467F"/>
                </a:solidFill>
              </a:rPr>
              <a:t>Facilitated process requiring movement</a:t>
            </a:r>
          </a:p>
          <a:p>
            <a:r>
              <a:rPr lang="en-US" altLang="en-US" dirty="0"/>
              <a:t>Avoid during the lull times:</a:t>
            </a:r>
          </a:p>
          <a:p>
            <a:pPr lvl="1">
              <a:buClr>
                <a:srgbClr val="AFBD22"/>
              </a:buClr>
              <a:buFont typeface="Arial" panose="020B0604020202020204" pitchFamily="34" charset="0"/>
              <a:buChar char="•"/>
            </a:pPr>
            <a:r>
              <a:rPr lang="en-US" altLang="en-US" dirty="0">
                <a:solidFill>
                  <a:srgbClr val="00467F"/>
                </a:solidFill>
              </a:rPr>
              <a:t>Lecture or long monologue</a:t>
            </a:r>
          </a:p>
          <a:p>
            <a:pPr lvl="1">
              <a:buClr>
                <a:srgbClr val="AFBD22"/>
              </a:buClr>
              <a:buFont typeface="Arial" panose="020B0604020202020204" pitchFamily="34" charset="0"/>
              <a:buChar char="•"/>
            </a:pPr>
            <a:r>
              <a:rPr lang="en-US" altLang="en-US" dirty="0">
                <a:solidFill>
                  <a:srgbClr val="00467F"/>
                </a:solidFill>
              </a:rPr>
              <a:t>Reading</a:t>
            </a:r>
          </a:p>
          <a:p>
            <a:pPr lvl="1">
              <a:buClr>
                <a:srgbClr val="AFBD22"/>
              </a:buClr>
              <a:buFont typeface="Arial" panose="020B0604020202020204" pitchFamily="34" charset="0"/>
              <a:buChar char="•"/>
            </a:pPr>
            <a:r>
              <a:rPr lang="en-US" altLang="en-US" dirty="0">
                <a:solidFill>
                  <a:srgbClr val="00467F"/>
                </a:solidFill>
              </a:rPr>
              <a:t>Individually assigned exercises</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56</a:t>
            </a:fld>
            <a:endParaRPr lang="en-US" dirty="0"/>
          </a:p>
        </p:txBody>
      </p:sp>
      <p:sp>
        <p:nvSpPr>
          <p:cNvPr id="5" name="TextBox 4"/>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84</a:t>
            </a:r>
          </a:p>
        </p:txBody>
      </p:sp>
      <p:sp>
        <p:nvSpPr>
          <p:cNvPr id="6" name="TextBox 5"/>
          <p:cNvSpPr txBox="1"/>
          <p:nvPr/>
        </p:nvSpPr>
        <p:spPr>
          <a:xfrm>
            <a:off x="8670630" y="5022433"/>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3643425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Establish a Recharge</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57</a:t>
            </a:fld>
            <a:endParaRPr lang="en-US" dirty="0"/>
          </a:p>
        </p:txBody>
      </p:sp>
      <p:sp>
        <p:nvSpPr>
          <p:cNvPr id="5" name="Rectangle 2"/>
          <p:cNvSpPr txBox="1">
            <a:spLocks noChangeArrowheads="1"/>
          </p:cNvSpPr>
          <p:nvPr/>
        </p:nvSpPr>
        <p:spPr>
          <a:xfrm>
            <a:off x="762000" y="1536192"/>
            <a:ext cx="4300194" cy="4712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800" dirty="0"/>
              <a:t>Establish a simple recharge activity early on</a:t>
            </a:r>
          </a:p>
          <a:p>
            <a:r>
              <a:rPr lang="en-US" altLang="en-US" sz="2800" dirty="0"/>
              <a:t>Use praise to keep the energy high</a:t>
            </a:r>
          </a:p>
        </p:txBody>
      </p:sp>
      <p:sp>
        <p:nvSpPr>
          <p:cNvPr id="6" name="Text Box 3"/>
          <p:cNvSpPr txBox="1">
            <a:spLocks noChangeArrowheads="1"/>
          </p:cNvSpPr>
          <p:nvPr/>
        </p:nvSpPr>
        <p:spPr bwMode="auto">
          <a:xfrm>
            <a:off x="5318125" y="2509838"/>
            <a:ext cx="2950808" cy="1163395"/>
          </a:xfrm>
          <a:prstGeom prst="rect">
            <a:avLst/>
          </a:prstGeom>
          <a:solidFill>
            <a:srgbClr val="DBFF75"/>
          </a:solidFill>
          <a:ln w="9525">
            <a:solidFill>
              <a:schemeClr val="tx1"/>
            </a:solidFill>
            <a:miter lim="800000"/>
            <a:headEnd/>
            <a:tailEnd/>
          </a:ln>
        </p:spPr>
        <p:txBody>
          <a:bodyPr wrap="none">
            <a:spAutoFit/>
          </a:bodyPr>
          <a:lstStyle>
            <a:lvl1pPr eaLnBrk="0" hangingPunct="0">
              <a:defRPr sz="3800" b="1">
                <a:solidFill>
                  <a:srgbClr val="104A73"/>
                </a:solidFill>
                <a:latin typeface="Arial" panose="020B0604020202020204" pitchFamily="34" charset="0"/>
              </a:defRPr>
            </a:lvl1pPr>
            <a:lvl2pPr marL="11430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l">
              <a:lnSpc>
                <a:spcPct val="90000"/>
              </a:lnSpc>
              <a:spcBef>
                <a:spcPts val="300"/>
              </a:spcBef>
              <a:buClr>
                <a:schemeClr val="hlink"/>
              </a:buClr>
            </a:pPr>
            <a:r>
              <a:rPr lang="en-US" altLang="en-US" sz="2400" i="1" dirty="0">
                <a:solidFill>
                  <a:schemeClr val="tx1"/>
                </a:solidFill>
                <a:latin typeface="Franklin Gothic Book" panose="020B0503020102020204" pitchFamily="34" charset="0"/>
              </a:rPr>
              <a:t> </a:t>
            </a:r>
            <a:r>
              <a:rPr lang="en-US" altLang="en-US" sz="2400" i="1" dirty="0">
                <a:solidFill>
                  <a:schemeClr val="tx2"/>
                </a:solidFill>
                <a:latin typeface="Franklin Gothic Book" panose="020B0503020102020204" pitchFamily="34" charset="0"/>
              </a:rPr>
              <a:t>“Choo </a:t>
            </a:r>
            <a:r>
              <a:rPr lang="en-US" altLang="en-US" sz="2400" i="1" dirty="0" err="1">
                <a:solidFill>
                  <a:schemeClr val="tx2"/>
                </a:solidFill>
                <a:latin typeface="Franklin Gothic Book" panose="020B0503020102020204" pitchFamily="34" charset="0"/>
              </a:rPr>
              <a:t>choo</a:t>
            </a:r>
            <a:r>
              <a:rPr lang="en-US" altLang="en-US" sz="2400" i="1" dirty="0">
                <a:solidFill>
                  <a:schemeClr val="tx2"/>
                </a:solidFill>
                <a:latin typeface="Franklin Gothic Book" panose="020B0503020102020204" pitchFamily="34" charset="0"/>
              </a:rPr>
              <a:t>!</a:t>
            </a:r>
            <a:r>
              <a:rPr lang="en-US" altLang="en-US" sz="2400" dirty="0">
                <a:solidFill>
                  <a:schemeClr val="tx2"/>
                </a:solidFill>
                <a:latin typeface="Franklin Gothic Book" panose="020B0503020102020204" pitchFamily="34" charset="0"/>
              </a:rPr>
              <a:t>”</a:t>
            </a:r>
          </a:p>
          <a:p>
            <a:pPr lvl="1" algn="l"/>
            <a:r>
              <a:rPr lang="en-US" altLang="en-US" sz="2400" dirty="0">
                <a:solidFill>
                  <a:schemeClr val="tx2"/>
                </a:solidFill>
                <a:latin typeface="Franklin Gothic Book" panose="020B0503020102020204" pitchFamily="34" charset="0"/>
              </a:rPr>
              <a:t>"All aboard!” </a:t>
            </a:r>
          </a:p>
          <a:p>
            <a:pPr lvl="1" algn="l"/>
            <a:r>
              <a:rPr lang="en-US" altLang="en-US" sz="2400" dirty="0">
                <a:solidFill>
                  <a:schemeClr val="tx2"/>
                </a:solidFill>
                <a:latin typeface="Franklin Gothic Book" panose="020B0503020102020204" pitchFamily="34" charset="0"/>
              </a:rPr>
              <a:t>"Let's see the wave!"</a:t>
            </a:r>
            <a:endParaRPr lang="en-US" altLang="en-US" sz="2400" dirty="0">
              <a:solidFill>
                <a:schemeClr val="tx1"/>
              </a:solidFill>
              <a:latin typeface="Franklin Gothic Book" panose="020B0503020102020204" pitchFamily="34" charset="0"/>
            </a:endParaRPr>
          </a:p>
        </p:txBody>
      </p:sp>
      <p:sp>
        <p:nvSpPr>
          <p:cNvPr id="7" name="Text Box 4"/>
          <p:cNvSpPr txBox="1">
            <a:spLocks noChangeArrowheads="1"/>
          </p:cNvSpPr>
          <p:nvPr/>
        </p:nvSpPr>
        <p:spPr bwMode="auto">
          <a:xfrm>
            <a:off x="5715000" y="4114800"/>
            <a:ext cx="2286000" cy="984250"/>
          </a:xfrm>
          <a:prstGeom prst="rect">
            <a:avLst/>
          </a:prstGeom>
          <a:solidFill>
            <a:srgbClr val="A3B9FF">
              <a:alpha val="50195"/>
            </a:srgbClr>
          </a:solidFill>
          <a:ln w="9525">
            <a:solidFill>
              <a:schemeClr val="bg2"/>
            </a:solidFill>
            <a:miter lim="800000"/>
            <a:headEnd/>
            <a:tailEnd/>
          </a:ln>
        </p:spPr>
        <p:txBody>
          <a:bodyPr>
            <a:spAutoFit/>
          </a:bodyPr>
          <a:lstStyle>
            <a:lvl1pPr marL="342900" indent="-342900" eaLnBrk="0" hangingPunct="0">
              <a:defRPr sz="3800" b="1">
                <a:solidFill>
                  <a:srgbClr val="104A73"/>
                </a:solidFill>
                <a:latin typeface="Arial" panose="020B0604020202020204" pitchFamily="34" charset="0"/>
              </a:defRPr>
            </a:lvl1pPr>
            <a:lvl2pPr marL="11430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lvl="1" algn="l">
              <a:spcBef>
                <a:spcPts val="1200"/>
              </a:spcBef>
            </a:pPr>
            <a:r>
              <a:rPr lang="en-US" altLang="en-US" sz="2400" dirty="0">
                <a:solidFill>
                  <a:schemeClr val="tx2"/>
                </a:solidFill>
                <a:latin typeface="Franklin Gothic Book" panose="020B0503020102020204" pitchFamily="34" charset="0"/>
              </a:rPr>
              <a:t>"Good job,"  </a:t>
            </a:r>
          </a:p>
          <a:p>
            <a:pPr lvl="1" algn="l">
              <a:spcBef>
                <a:spcPts val="1200"/>
              </a:spcBef>
            </a:pPr>
            <a:r>
              <a:rPr lang="en-US" altLang="en-US" sz="2400" dirty="0">
                <a:solidFill>
                  <a:schemeClr val="tx2"/>
                </a:solidFill>
                <a:latin typeface="Franklin Gothic Book" panose="020B0503020102020204" pitchFamily="34" charset="0"/>
              </a:rPr>
              <a:t>"Well done."</a:t>
            </a:r>
            <a:endParaRPr kumimoji="1" lang="en-US" altLang="en-US" sz="2400" dirty="0">
              <a:solidFill>
                <a:schemeClr val="tx1"/>
              </a:solidFill>
              <a:latin typeface="Franklin Gothic Book" panose="020B0503020102020204" pitchFamily="34" charset="0"/>
            </a:endParaRPr>
          </a:p>
        </p:txBody>
      </p:sp>
      <p:sp>
        <p:nvSpPr>
          <p:cNvPr id="8" name="TextBox 7"/>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84-85</a:t>
            </a:r>
          </a:p>
        </p:txBody>
      </p:sp>
    </p:spTree>
    <p:extLst>
      <p:ext uri="{BB962C8B-B14F-4D97-AF65-F5344CB8AC3E}">
        <p14:creationId xmlns:p14="http://schemas.microsoft.com/office/powerpoint/2010/main" val="3634228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Move and Manage the Room--</a:t>
            </a:r>
            <a:br>
              <a:rPr lang="en-US" altLang="en-US" dirty="0"/>
            </a:br>
            <a:r>
              <a:rPr lang="en-US" altLang="en-US" sz="4200" dirty="0">
                <a:solidFill>
                  <a:srgbClr val="AFDB21"/>
                </a:solidFill>
              </a:rPr>
              <a:t>Greatest Position of Strength</a:t>
            </a:r>
            <a:endParaRPr lang="en-US" sz="4200" dirty="0">
              <a:solidFill>
                <a:srgbClr val="AFDB21"/>
              </a:solidFill>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58</a:t>
            </a:fld>
            <a:endParaRPr lang="en-US" dirty="0"/>
          </a:p>
        </p:txBody>
      </p:sp>
      <p:pic>
        <p:nvPicPr>
          <p:cNvPr id="15" name="Picture 14"/>
          <p:cNvPicPr>
            <a:picLocks noChangeAspect="1"/>
          </p:cNvPicPr>
          <p:nvPr/>
        </p:nvPicPr>
        <p:blipFill>
          <a:blip r:embed="rId3"/>
          <a:stretch>
            <a:fillRect/>
          </a:stretch>
        </p:blipFill>
        <p:spPr>
          <a:xfrm>
            <a:off x="1184501" y="1802076"/>
            <a:ext cx="7146700" cy="3799870"/>
          </a:xfrm>
          <a:prstGeom prst="rect">
            <a:avLst/>
          </a:prstGeom>
        </p:spPr>
      </p:pic>
      <p:pic>
        <p:nvPicPr>
          <p:cNvPr id="16" name="Picture 15"/>
          <p:cNvPicPr>
            <a:picLocks noChangeAspect="1"/>
          </p:cNvPicPr>
          <p:nvPr/>
        </p:nvPicPr>
        <p:blipFill>
          <a:blip r:embed="rId4"/>
          <a:stretch>
            <a:fillRect/>
          </a:stretch>
        </p:blipFill>
        <p:spPr>
          <a:xfrm>
            <a:off x="4023537" y="2500184"/>
            <a:ext cx="1468627" cy="2403653"/>
          </a:xfrm>
          <a:prstGeom prst="rect">
            <a:avLst/>
          </a:prstGeom>
        </p:spPr>
      </p:pic>
      <p:sp>
        <p:nvSpPr>
          <p:cNvPr id="6" name="TextBox 5"/>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85</a:t>
            </a:r>
          </a:p>
        </p:txBody>
      </p:sp>
    </p:spTree>
    <p:extLst>
      <p:ext uri="{BB962C8B-B14F-4D97-AF65-F5344CB8AC3E}">
        <p14:creationId xmlns:p14="http://schemas.microsoft.com/office/powerpoint/2010/main" val="93239092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dirty="0"/>
              <a:t>Second Greatest Position of Strength</a:t>
            </a:r>
            <a:endParaRPr lang="en-US" sz="36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59</a:t>
            </a:fld>
            <a:endParaRPr lang="en-US" dirty="0"/>
          </a:p>
        </p:txBody>
      </p:sp>
      <p:pic>
        <p:nvPicPr>
          <p:cNvPr id="13" name="Picture 12"/>
          <p:cNvPicPr>
            <a:picLocks noChangeAspect="1"/>
          </p:cNvPicPr>
          <p:nvPr/>
        </p:nvPicPr>
        <p:blipFill>
          <a:blip r:embed="rId3"/>
          <a:stretch>
            <a:fillRect/>
          </a:stretch>
        </p:blipFill>
        <p:spPr>
          <a:xfrm>
            <a:off x="1184501" y="1802076"/>
            <a:ext cx="7146700" cy="3799870"/>
          </a:xfrm>
          <a:prstGeom prst="rect">
            <a:avLst/>
          </a:prstGeom>
        </p:spPr>
      </p:pic>
      <p:pic>
        <p:nvPicPr>
          <p:cNvPr id="14" name="Picture 13"/>
          <p:cNvPicPr>
            <a:picLocks noChangeAspect="1"/>
          </p:cNvPicPr>
          <p:nvPr/>
        </p:nvPicPr>
        <p:blipFill>
          <a:blip r:embed="rId4"/>
          <a:stretch>
            <a:fillRect/>
          </a:stretch>
        </p:blipFill>
        <p:spPr>
          <a:xfrm>
            <a:off x="1846394" y="2500184"/>
            <a:ext cx="1468627" cy="2403653"/>
          </a:xfrm>
          <a:prstGeom prst="rect">
            <a:avLst/>
          </a:prstGeom>
        </p:spPr>
      </p:pic>
      <p:pic>
        <p:nvPicPr>
          <p:cNvPr id="15" name="Picture 14"/>
          <p:cNvPicPr>
            <a:picLocks noChangeAspect="1"/>
          </p:cNvPicPr>
          <p:nvPr/>
        </p:nvPicPr>
        <p:blipFill>
          <a:blip r:embed="rId4"/>
          <a:stretch>
            <a:fillRect/>
          </a:stretch>
        </p:blipFill>
        <p:spPr>
          <a:xfrm>
            <a:off x="6149880" y="2500184"/>
            <a:ext cx="1468627" cy="2403653"/>
          </a:xfrm>
          <a:prstGeom prst="rect">
            <a:avLst/>
          </a:prstGeom>
        </p:spPr>
      </p:pic>
    </p:spTree>
    <p:extLst>
      <p:ext uri="{BB962C8B-B14F-4D97-AF65-F5344CB8AC3E}">
        <p14:creationId xmlns:p14="http://schemas.microsoft.com/office/powerpoint/2010/main" val="15952047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39" t="18513" r="-111" b="-30083"/>
          <a:stretch/>
        </p:blipFill>
        <p:spPr>
          <a:xfrm>
            <a:off x="0" y="0"/>
            <a:ext cx="9144000" cy="6858000"/>
          </a:xfrm>
          <a:prstGeom prst="rect">
            <a:avLst/>
          </a:prstGeom>
        </p:spPr>
      </p:pic>
      <p:grpSp>
        <p:nvGrpSpPr>
          <p:cNvPr id="2" name="Group 8"/>
          <p:cNvGrpSpPr/>
          <p:nvPr/>
        </p:nvGrpSpPr>
        <p:grpSpPr>
          <a:xfrm>
            <a:off x="0" y="4074161"/>
            <a:ext cx="10923349" cy="2783840"/>
            <a:chOff x="195665" y="6574765"/>
            <a:chExt cx="9382132" cy="2783840"/>
          </a:xfrm>
        </p:grpSpPr>
        <p:sp>
          <p:nvSpPr>
            <p:cNvPr id="17" name="Rectangle 16"/>
            <p:cNvSpPr/>
            <p:nvPr/>
          </p:nvSpPr>
          <p:spPr>
            <a:xfrm>
              <a:off x="195665" y="6574765"/>
              <a:ext cx="7853838" cy="278384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1"/>
            <p:cNvSpPr txBox="1">
              <a:spLocks/>
            </p:cNvSpPr>
            <p:nvPr/>
          </p:nvSpPr>
          <p:spPr>
            <a:xfrm>
              <a:off x="443944" y="6822579"/>
              <a:ext cx="9133853" cy="1143000"/>
            </a:xfrm>
            <a:prstGeom prst="rect">
              <a:avLst/>
            </a:prstGeom>
          </p:spPr>
          <p:txBody>
            <a:bodyPr vert="horz" lIns="91440" tIns="45720" rIns="91440" bIns="45720" rtlCol="0" anchor="ctr">
              <a:noAutofit/>
            </a:bodyPr>
            <a:lstStyle/>
            <a:p>
              <a:pPr lvl="0">
                <a:lnSpc>
                  <a:spcPts val="6260"/>
                </a:lnSpc>
                <a:spcBef>
                  <a:spcPct val="0"/>
                </a:spcBef>
                <a:defRPr/>
              </a:pPr>
              <a:r>
                <a:rPr lang="en-US" sz="4800" cap="all" dirty="0">
                  <a:solidFill>
                    <a:schemeClr val="bg1"/>
                  </a:solidFill>
                  <a:latin typeface="Franklin Gothic Medium"/>
                  <a:ea typeface="+mj-ea"/>
                  <a:cs typeface="Franklin Gothic Medium"/>
                </a:rPr>
                <a:t>D1. Training vs. Facilitation</a:t>
              </a:r>
              <a:endParaRPr kumimoji="0" lang="en-US" sz="4800" b="0" i="0" u="none" strike="noStrike" kern="1200" cap="all" spc="0" normalizeH="0" baseline="0" noProof="0" dirty="0">
                <a:ln>
                  <a:noFill/>
                </a:ln>
                <a:solidFill>
                  <a:schemeClr val="bg1"/>
                </a:solidFill>
                <a:effectLst/>
                <a:uLnTx/>
                <a:uFillTx/>
                <a:latin typeface="Franklin Gothic Medium"/>
                <a:ea typeface="+mj-ea"/>
                <a:cs typeface="Franklin Gothic Medium"/>
              </a:endParaRPr>
            </a:p>
          </p:txBody>
        </p:sp>
      </p:grpSp>
      <p:pic>
        <p:nvPicPr>
          <p:cNvPr id="19" name="Picture 18"/>
          <p:cNvPicPr>
            <a:picLocks noChangeAspect="1"/>
          </p:cNvPicPr>
          <p:nvPr/>
        </p:nvPicPr>
        <p:blipFill>
          <a:blip r:embed="rId4"/>
          <a:stretch>
            <a:fillRect/>
          </a:stretch>
        </p:blipFill>
        <p:spPr>
          <a:xfrm>
            <a:off x="6500608" y="6356607"/>
            <a:ext cx="2354072" cy="448056"/>
          </a:xfrm>
          <a:prstGeom prst="rect">
            <a:avLst/>
          </a:prstGeom>
        </p:spPr>
      </p:pic>
      <p:sp>
        <p:nvSpPr>
          <p:cNvPr id="20" name="TextBox 19"/>
          <p:cNvSpPr txBox="1"/>
          <p:nvPr/>
        </p:nvSpPr>
        <p:spPr>
          <a:xfrm>
            <a:off x="289064" y="6565612"/>
            <a:ext cx="3292889" cy="246221"/>
          </a:xfrm>
          <a:prstGeom prst="rect">
            <a:avLst/>
          </a:prstGeom>
          <a:noFill/>
        </p:spPr>
        <p:txBody>
          <a:bodyPr wrap="none" rtlCol="0">
            <a:spAutoFit/>
          </a:bodyPr>
          <a:lstStyle/>
          <a:p>
            <a:pPr>
              <a:defRPr/>
            </a:pPr>
            <a:r>
              <a:rPr lang="en-US" sz="1000" dirty="0">
                <a:solidFill>
                  <a:schemeClr val="bg1"/>
                </a:solidFill>
                <a:latin typeface="Franklin Gothic Book"/>
                <a:cs typeface="Franklin Gothic Book"/>
              </a:rPr>
              <a:t>Copyright 1992-2015, Leadership Strategies, Inc. V15.03</a:t>
            </a:r>
          </a:p>
        </p:txBody>
      </p:sp>
      <p:sp>
        <p:nvSpPr>
          <p:cNvPr id="21" name="TextBox 20"/>
          <p:cNvSpPr txBox="1"/>
          <p:nvPr/>
        </p:nvSpPr>
        <p:spPr>
          <a:xfrm>
            <a:off x="3709390" y="6565612"/>
            <a:ext cx="2268257"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22" name="Slide Number Placeholder 3"/>
          <p:cNvSpPr>
            <a:spLocks noGrp="1"/>
          </p:cNvSpPr>
          <p:nvPr>
            <p:ph type="sldNum" sz="quarter" idx="12"/>
          </p:nvPr>
        </p:nvSpPr>
        <p:spPr>
          <a:xfrm>
            <a:off x="0" y="6446708"/>
            <a:ext cx="342943" cy="365125"/>
          </a:xfrm>
        </p:spPr>
        <p:txBody>
          <a:bodyPr/>
          <a:lstStyle/>
          <a:p>
            <a:fld id="{F29FD61F-2294-5D42-A9D7-9928D42B3773}" type="slidenum">
              <a:rPr lang="en-US" smtClean="0"/>
              <a:pPr/>
              <a:t>6</a:t>
            </a:fld>
            <a:endParaRPr lang="en-US"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Weak Position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60</a:t>
            </a:fld>
            <a:endParaRPr lang="en-US" dirty="0"/>
          </a:p>
        </p:txBody>
      </p:sp>
      <p:pic>
        <p:nvPicPr>
          <p:cNvPr id="12" name="Picture 11"/>
          <p:cNvPicPr>
            <a:picLocks noChangeAspect="1"/>
          </p:cNvPicPr>
          <p:nvPr/>
        </p:nvPicPr>
        <p:blipFill>
          <a:blip r:embed="rId3"/>
          <a:stretch>
            <a:fillRect/>
          </a:stretch>
        </p:blipFill>
        <p:spPr>
          <a:xfrm>
            <a:off x="1184501" y="1802076"/>
            <a:ext cx="7146700" cy="3799870"/>
          </a:xfrm>
          <a:prstGeom prst="rect">
            <a:avLst/>
          </a:prstGeom>
        </p:spPr>
      </p:pic>
      <p:pic>
        <p:nvPicPr>
          <p:cNvPr id="13" name="Picture 12"/>
          <p:cNvPicPr>
            <a:picLocks noChangeAspect="1"/>
          </p:cNvPicPr>
          <p:nvPr/>
        </p:nvPicPr>
        <p:blipFill>
          <a:blip r:embed="rId4"/>
          <a:stretch>
            <a:fillRect/>
          </a:stretch>
        </p:blipFill>
        <p:spPr>
          <a:xfrm>
            <a:off x="4084722" y="1162803"/>
            <a:ext cx="1227508" cy="2009022"/>
          </a:xfrm>
          <a:prstGeom prst="rect">
            <a:avLst/>
          </a:prstGeom>
        </p:spPr>
      </p:pic>
    </p:spTree>
    <p:extLst>
      <p:ext uri="{BB962C8B-B14F-4D97-AF65-F5344CB8AC3E}">
        <p14:creationId xmlns:p14="http://schemas.microsoft.com/office/powerpoint/2010/main" val="6092112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Weakest Position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61</a:t>
            </a:fld>
            <a:endParaRPr lang="en-US" dirty="0"/>
          </a:p>
        </p:txBody>
      </p:sp>
      <p:pic>
        <p:nvPicPr>
          <p:cNvPr id="17" name="Picture 16"/>
          <p:cNvPicPr>
            <a:picLocks noChangeAspect="1"/>
          </p:cNvPicPr>
          <p:nvPr/>
        </p:nvPicPr>
        <p:blipFill>
          <a:blip r:embed="rId3"/>
          <a:stretch>
            <a:fillRect/>
          </a:stretch>
        </p:blipFill>
        <p:spPr>
          <a:xfrm>
            <a:off x="1184501" y="1802076"/>
            <a:ext cx="7146700" cy="3799870"/>
          </a:xfrm>
          <a:prstGeom prst="rect">
            <a:avLst/>
          </a:prstGeom>
        </p:spPr>
      </p:pic>
      <p:pic>
        <p:nvPicPr>
          <p:cNvPr id="18" name="Picture 17"/>
          <p:cNvPicPr>
            <a:picLocks noChangeAspect="1"/>
          </p:cNvPicPr>
          <p:nvPr/>
        </p:nvPicPr>
        <p:blipFill>
          <a:blip r:embed="rId4"/>
          <a:stretch>
            <a:fillRect/>
          </a:stretch>
        </p:blipFill>
        <p:spPr>
          <a:xfrm>
            <a:off x="2313978" y="1162803"/>
            <a:ext cx="1227508" cy="2009022"/>
          </a:xfrm>
          <a:prstGeom prst="rect">
            <a:avLst/>
          </a:prstGeom>
        </p:spPr>
      </p:pic>
      <p:pic>
        <p:nvPicPr>
          <p:cNvPr id="19" name="Picture 18"/>
          <p:cNvPicPr>
            <a:picLocks noChangeAspect="1"/>
          </p:cNvPicPr>
          <p:nvPr/>
        </p:nvPicPr>
        <p:blipFill>
          <a:blip r:embed="rId4"/>
          <a:stretch>
            <a:fillRect/>
          </a:stretch>
        </p:blipFill>
        <p:spPr>
          <a:xfrm>
            <a:off x="5993347" y="1170063"/>
            <a:ext cx="1227508" cy="2009022"/>
          </a:xfrm>
          <a:prstGeom prst="rect">
            <a:avLst/>
          </a:prstGeom>
        </p:spPr>
      </p:pic>
    </p:spTree>
    <p:extLst>
      <p:ext uri="{BB962C8B-B14F-4D97-AF65-F5344CB8AC3E}">
        <p14:creationId xmlns:p14="http://schemas.microsoft.com/office/powerpoint/2010/main" val="423183826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Best Place for Screen</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62</a:t>
            </a:fld>
            <a:endParaRPr lang="en-US" dirty="0"/>
          </a:p>
        </p:txBody>
      </p:sp>
      <p:grpSp>
        <p:nvGrpSpPr>
          <p:cNvPr id="3" name="Group 2"/>
          <p:cNvGrpSpPr/>
          <p:nvPr/>
        </p:nvGrpSpPr>
        <p:grpSpPr>
          <a:xfrm>
            <a:off x="1184501" y="1802076"/>
            <a:ext cx="7146700" cy="3799870"/>
            <a:chOff x="1184501" y="1802076"/>
            <a:chExt cx="7146700" cy="3799870"/>
          </a:xfrm>
        </p:grpSpPr>
        <p:pic>
          <p:nvPicPr>
            <p:cNvPr id="11" name="Picture 10"/>
            <p:cNvPicPr>
              <a:picLocks noChangeAspect="1"/>
            </p:cNvPicPr>
            <p:nvPr/>
          </p:nvPicPr>
          <p:blipFill>
            <a:blip r:embed="rId3"/>
            <a:stretch>
              <a:fillRect/>
            </a:stretch>
          </p:blipFill>
          <p:spPr>
            <a:xfrm>
              <a:off x="1184501" y="1802076"/>
              <a:ext cx="7146700" cy="3799870"/>
            </a:xfrm>
            <a:prstGeom prst="rect">
              <a:avLst/>
            </a:prstGeom>
          </p:spPr>
        </p:pic>
        <p:pic>
          <p:nvPicPr>
            <p:cNvPr id="10" name="Picture 9"/>
            <p:cNvPicPr>
              <a:picLocks noChangeAspect="1"/>
            </p:cNvPicPr>
            <p:nvPr/>
          </p:nvPicPr>
          <p:blipFill>
            <a:blip r:embed="rId4"/>
            <a:stretch>
              <a:fillRect/>
            </a:stretch>
          </p:blipFill>
          <p:spPr>
            <a:xfrm>
              <a:off x="3872582" y="2204355"/>
              <a:ext cx="1719015" cy="1542901"/>
            </a:xfrm>
            <a:prstGeom prst="rect">
              <a:avLst/>
            </a:prstGeom>
          </p:spPr>
        </p:pic>
      </p:grpSp>
    </p:spTree>
    <p:extLst>
      <p:ext uri="{BB962C8B-B14F-4D97-AF65-F5344CB8AC3E}">
        <p14:creationId xmlns:p14="http://schemas.microsoft.com/office/powerpoint/2010/main" val="418136956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000" dirty="0"/>
              <a:t>Best Place for Speaker with Screen</a:t>
            </a:r>
            <a:endParaRPr lang="en-US" sz="40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63</a:t>
            </a:fld>
            <a:endParaRPr lang="en-US" dirty="0"/>
          </a:p>
        </p:txBody>
      </p:sp>
      <p:grpSp>
        <p:nvGrpSpPr>
          <p:cNvPr id="13" name="Group 12"/>
          <p:cNvGrpSpPr/>
          <p:nvPr/>
        </p:nvGrpSpPr>
        <p:grpSpPr>
          <a:xfrm>
            <a:off x="1184501" y="1802076"/>
            <a:ext cx="7146700" cy="3799870"/>
            <a:chOff x="1184501" y="1802076"/>
            <a:chExt cx="7146700" cy="3799870"/>
          </a:xfrm>
        </p:grpSpPr>
        <p:pic>
          <p:nvPicPr>
            <p:cNvPr id="14" name="Picture 13"/>
            <p:cNvPicPr>
              <a:picLocks noChangeAspect="1"/>
            </p:cNvPicPr>
            <p:nvPr/>
          </p:nvPicPr>
          <p:blipFill>
            <a:blip r:embed="rId2"/>
            <a:stretch>
              <a:fillRect/>
            </a:stretch>
          </p:blipFill>
          <p:spPr>
            <a:xfrm>
              <a:off x="1184501" y="1802076"/>
              <a:ext cx="7146700" cy="3799870"/>
            </a:xfrm>
            <a:prstGeom prst="rect">
              <a:avLst/>
            </a:prstGeom>
          </p:spPr>
        </p:pic>
        <p:pic>
          <p:nvPicPr>
            <p:cNvPr id="15" name="Picture 14"/>
            <p:cNvPicPr>
              <a:picLocks noChangeAspect="1"/>
            </p:cNvPicPr>
            <p:nvPr/>
          </p:nvPicPr>
          <p:blipFill>
            <a:blip r:embed="rId3"/>
            <a:stretch>
              <a:fillRect/>
            </a:stretch>
          </p:blipFill>
          <p:spPr>
            <a:xfrm>
              <a:off x="3872582" y="2204355"/>
              <a:ext cx="1719015" cy="1542901"/>
            </a:xfrm>
            <a:prstGeom prst="rect">
              <a:avLst/>
            </a:prstGeom>
          </p:spPr>
        </p:pic>
      </p:grpSp>
      <p:pic>
        <p:nvPicPr>
          <p:cNvPr id="16" name="Picture 15"/>
          <p:cNvPicPr>
            <a:picLocks noChangeAspect="1"/>
          </p:cNvPicPr>
          <p:nvPr/>
        </p:nvPicPr>
        <p:blipFill>
          <a:blip r:embed="rId4"/>
          <a:stretch>
            <a:fillRect/>
          </a:stretch>
        </p:blipFill>
        <p:spPr>
          <a:xfrm>
            <a:off x="1846394" y="2500184"/>
            <a:ext cx="1468627" cy="2403653"/>
          </a:xfrm>
          <a:prstGeom prst="rect">
            <a:avLst/>
          </a:prstGeom>
        </p:spPr>
      </p:pic>
      <p:pic>
        <p:nvPicPr>
          <p:cNvPr id="17" name="Picture 16"/>
          <p:cNvPicPr>
            <a:picLocks noChangeAspect="1"/>
          </p:cNvPicPr>
          <p:nvPr/>
        </p:nvPicPr>
        <p:blipFill>
          <a:blip r:embed="rId4"/>
          <a:stretch>
            <a:fillRect/>
          </a:stretch>
        </p:blipFill>
        <p:spPr>
          <a:xfrm>
            <a:off x="6149880" y="2500184"/>
            <a:ext cx="1468627" cy="2403653"/>
          </a:xfrm>
          <a:prstGeom prst="rect">
            <a:avLst/>
          </a:prstGeom>
        </p:spPr>
      </p:pic>
    </p:spTree>
    <p:extLst>
      <p:ext uri="{BB962C8B-B14F-4D97-AF65-F5344CB8AC3E}">
        <p14:creationId xmlns:p14="http://schemas.microsoft.com/office/powerpoint/2010/main" val="52709392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90" y="132198"/>
            <a:ext cx="8177730" cy="1143000"/>
          </a:xfrm>
        </p:spPr>
        <p:txBody>
          <a:bodyPr>
            <a:noAutofit/>
          </a:bodyPr>
          <a:lstStyle/>
          <a:p>
            <a:r>
              <a:rPr lang="en-US" altLang="en-US" sz="2400" dirty="0"/>
              <a:t>Use Brainteasers, Icebreakers, Engagement Strategies</a:t>
            </a:r>
            <a:endParaRPr lang="en-US" sz="2400"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64</a:t>
            </a:fld>
            <a:endParaRPr lang="en-US" dirty="0"/>
          </a:p>
        </p:txBody>
      </p:sp>
      <p:sp>
        <p:nvSpPr>
          <p:cNvPr id="5" name="Rectangle 2"/>
          <p:cNvSpPr>
            <a:spLocks noGrp="1" noChangeArrowheads="1"/>
          </p:cNvSpPr>
          <p:nvPr>
            <p:ph idx="1"/>
          </p:nvPr>
        </p:nvSpPr>
        <p:spPr>
          <a:xfrm>
            <a:off x="4998720" y="1457760"/>
            <a:ext cx="3855960" cy="4898590"/>
          </a:xfrm>
        </p:spPr>
        <p:txBody>
          <a:bodyPr/>
          <a:lstStyle/>
          <a:p>
            <a:pPr eaLnBrk="1" hangingPunct="1"/>
            <a:r>
              <a:rPr lang="en-US" altLang="en-US" dirty="0"/>
              <a:t>Brainteasers are positive mental games to keep the mind alert</a:t>
            </a:r>
          </a:p>
          <a:p>
            <a:pPr eaLnBrk="1" hangingPunct="1"/>
            <a:r>
              <a:rPr lang="en-US" altLang="en-US" dirty="0"/>
              <a:t>They also help get people to think outside the box</a:t>
            </a:r>
          </a:p>
        </p:txBody>
      </p:sp>
      <p:grpSp>
        <p:nvGrpSpPr>
          <p:cNvPr id="28" name="Group 27"/>
          <p:cNvGrpSpPr/>
          <p:nvPr/>
        </p:nvGrpSpPr>
        <p:grpSpPr>
          <a:xfrm>
            <a:off x="892220" y="1622856"/>
            <a:ext cx="3470230" cy="3454200"/>
            <a:chOff x="892220" y="1622856"/>
            <a:chExt cx="3470230" cy="3454200"/>
          </a:xfrm>
        </p:grpSpPr>
        <p:grpSp>
          <p:nvGrpSpPr>
            <p:cNvPr id="27" name="Group 26"/>
            <p:cNvGrpSpPr/>
            <p:nvPr/>
          </p:nvGrpSpPr>
          <p:grpSpPr>
            <a:xfrm>
              <a:off x="949581" y="1622856"/>
              <a:ext cx="3412869" cy="3396388"/>
              <a:chOff x="1387731" y="1457760"/>
              <a:chExt cx="3412869" cy="3396388"/>
            </a:xfrm>
          </p:grpSpPr>
          <p:sp>
            <p:nvSpPr>
              <p:cNvPr id="23" name="Line 13"/>
              <p:cNvSpPr>
                <a:spLocks noChangeShapeType="1"/>
              </p:cNvSpPr>
              <p:nvPr/>
            </p:nvSpPr>
            <p:spPr bwMode="auto">
              <a:xfrm flipV="1">
                <a:off x="1387733" y="1457760"/>
                <a:ext cx="0" cy="33963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4" name="Line 14"/>
              <p:cNvSpPr>
                <a:spLocks noChangeShapeType="1"/>
              </p:cNvSpPr>
              <p:nvPr/>
            </p:nvSpPr>
            <p:spPr bwMode="auto">
              <a:xfrm>
                <a:off x="1387733" y="1457760"/>
                <a:ext cx="3412867" cy="33963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r>
                  <a:rPr lang="en-US" dirty="0"/>
                  <a:t>  </a:t>
                </a:r>
              </a:p>
            </p:txBody>
          </p:sp>
          <p:sp>
            <p:nvSpPr>
              <p:cNvPr id="25" name="Line 15"/>
              <p:cNvSpPr>
                <a:spLocks noChangeShapeType="1"/>
              </p:cNvSpPr>
              <p:nvPr/>
            </p:nvSpPr>
            <p:spPr bwMode="auto">
              <a:xfrm flipH="1" flipV="1">
                <a:off x="1387731" y="4846528"/>
                <a:ext cx="3412868" cy="76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6"/>
              <p:cNvSpPr>
                <a:spLocks noChangeShapeType="1"/>
              </p:cNvSpPr>
              <p:nvPr/>
            </p:nvSpPr>
            <p:spPr bwMode="auto">
              <a:xfrm flipV="1">
                <a:off x="1387732" y="2338357"/>
                <a:ext cx="2504269" cy="2508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22" name="Group 21"/>
            <p:cNvGrpSpPr/>
            <p:nvPr/>
          </p:nvGrpSpPr>
          <p:grpSpPr>
            <a:xfrm>
              <a:off x="892220" y="2665865"/>
              <a:ext cx="2412955" cy="2411191"/>
              <a:chOff x="1025570" y="2265363"/>
              <a:chExt cx="2824335" cy="2822270"/>
            </a:xfrm>
          </p:grpSpPr>
          <p:sp>
            <p:nvSpPr>
              <p:cNvPr id="7" name="Oval 4"/>
              <p:cNvSpPr>
                <a:spLocks noChangeArrowheads="1"/>
              </p:cNvSpPr>
              <p:nvPr/>
            </p:nvSpPr>
            <p:spPr bwMode="auto">
              <a:xfrm>
                <a:off x="1025570" y="3621190"/>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8" name="Oval 5"/>
              <p:cNvSpPr>
                <a:spLocks noChangeArrowheads="1"/>
              </p:cNvSpPr>
              <p:nvPr/>
            </p:nvSpPr>
            <p:spPr bwMode="auto">
              <a:xfrm>
                <a:off x="1025570" y="4942193"/>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9" name="Oval 6"/>
              <p:cNvSpPr>
                <a:spLocks noChangeArrowheads="1"/>
              </p:cNvSpPr>
              <p:nvPr/>
            </p:nvSpPr>
            <p:spPr bwMode="auto">
              <a:xfrm>
                <a:off x="1025570" y="2265363"/>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10" name="Oval 7"/>
              <p:cNvSpPr>
                <a:spLocks noChangeArrowheads="1"/>
              </p:cNvSpPr>
              <p:nvPr/>
            </p:nvSpPr>
            <p:spPr bwMode="auto">
              <a:xfrm>
                <a:off x="2320970" y="3605797"/>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11" name="Oval 8"/>
              <p:cNvSpPr>
                <a:spLocks noChangeArrowheads="1"/>
              </p:cNvSpPr>
              <p:nvPr/>
            </p:nvSpPr>
            <p:spPr bwMode="auto">
              <a:xfrm>
                <a:off x="3690665" y="3621190"/>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12" name="Oval 9"/>
              <p:cNvSpPr>
                <a:spLocks noChangeArrowheads="1"/>
              </p:cNvSpPr>
              <p:nvPr/>
            </p:nvSpPr>
            <p:spPr bwMode="auto">
              <a:xfrm>
                <a:off x="2320970" y="2265363"/>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13" name="Oval 10"/>
              <p:cNvSpPr>
                <a:spLocks noChangeArrowheads="1"/>
              </p:cNvSpPr>
              <p:nvPr/>
            </p:nvSpPr>
            <p:spPr bwMode="auto">
              <a:xfrm>
                <a:off x="3705905" y="2265363"/>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14" name="Oval 11"/>
              <p:cNvSpPr>
                <a:spLocks noChangeArrowheads="1"/>
              </p:cNvSpPr>
              <p:nvPr/>
            </p:nvSpPr>
            <p:spPr bwMode="auto">
              <a:xfrm>
                <a:off x="2320970" y="4942193"/>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sp>
            <p:nvSpPr>
              <p:cNvPr id="15" name="Oval 12"/>
              <p:cNvSpPr>
                <a:spLocks noChangeArrowheads="1"/>
              </p:cNvSpPr>
              <p:nvPr/>
            </p:nvSpPr>
            <p:spPr bwMode="auto">
              <a:xfrm>
                <a:off x="3690665" y="4942193"/>
                <a:ext cx="144000" cy="145440"/>
              </a:xfrm>
              <a:prstGeom prst="ellipse">
                <a:avLst/>
              </a:prstGeom>
              <a:solidFill>
                <a:srgbClr val="DE6E00"/>
              </a:solidFill>
              <a:ln>
                <a:noFill/>
              </a:ln>
            </p:spPr>
            <p:txBody>
              <a:bodyPr wrap="none" anchor="ct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endParaRPr lang="en-US" altLang="en-US"/>
              </a:p>
            </p:txBody>
          </p:sp>
        </p:grpSp>
      </p:grpSp>
      <p:sp>
        <p:nvSpPr>
          <p:cNvPr id="21" name="TextBox 20"/>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85-86</a:t>
            </a:r>
          </a:p>
        </p:txBody>
      </p:sp>
      <p:sp>
        <p:nvSpPr>
          <p:cNvPr id="29" name="TextBox 28"/>
          <p:cNvSpPr txBox="1"/>
          <p:nvPr/>
        </p:nvSpPr>
        <p:spPr>
          <a:xfrm>
            <a:off x="8762655" y="3342038"/>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3096103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710" y="182373"/>
            <a:ext cx="8071290" cy="1143000"/>
          </a:xfrm>
        </p:spPr>
        <p:txBody>
          <a:bodyPr>
            <a:normAutofit fontScale="90000"/>
          </a:bodyPr>
          <a:lstStyle/>
          <a:p>
            <a:r>
              <a:rPr lang="en-US" altLang="en-US" dirty="0"/>
              <a:t>Get People Involved and Moving</a:t>
            </a:r>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65</a:t>
            </a:fld>
            <a:endParaRPr lang="en-US" dirty="0"/>
          </a:p>
        </p:txBody>
      </p:sp>
      <p:sp>
        <p:nvSpPr>
          <p:cNvPr id="5" name="Rectangle 3"/>
          <p:cNvSpPr txBox="1">
            <a:spLocks noChangeArrowheads="1"/>
          </p:cNvSpPr>
          <p:nvPr/>
        </p:nvSpPr>
        <p:spPr>
          <a:xfrm>
            <a:off x="783390" y="1508630"/>
            <a:ext cx="3810000" cy="5181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9AB21"/>
              </a:buClr>
              <a:buFont typeface="Arial"/>
              <a:buChar char="•"/>
              <a:defRPr sz="3200" kern="1200">
                <a:solidFill>
                  <a:srgbClr val="00467F"/>
                </a:solidFill>
                <a:latin typeface="Franklin Gothic Book"/>
                <a:ea typeface="+mn-ea"/>
                <a:cs typeface="Franklin Gothic Book"/>
              </a:defRPr>
            </a:lvl1pPr>
            <a:lvl2pPr marL="742950" indent="-285750" algn="l" defTabSz="457200" rtl="0" eaLnBrk="1" latinLnBrk="0" hangingPunct="1">
              <a:spcBef>
                <a:spcPct val="20000"/>
              </a:spcBef>
              <a:buClr>
                <a:srgbClr val="F26522"/>
              </a:buClr>
              <a:buFont typeface="Arial"/>
              <a:buChar char="–"/>
              <a:defRPr sz="2800" kern="1200">
                <a:solidFill>
                  <a:srgbClr val="F26522"/>
                </a:solidFill>
                <a:latin typeface="Franklin Gothic Book"/>
                <a:ea typeface="+mn-ea"/>
                <a:cs typeface="Franklin Gothic Book"/>
              </a:defRPr>
            </a:lvl2pPr>
            <a:lvl3pPr marL="1143000" indent="-228600" algn="l" defTabSz="457200" rtl="0" eaLnBrk="1" latinLnBrk="0" hangingPunct="1">
              <a:spcBef>
                <a:spcPct val="20000"/>
              </a:spcBef>
              <a:buClr>
                <a:srgbClr val="99AB21"/>
              </a:buClr>
              <a:buFont typeface="Arial"/>
              <a:buChar char="•"/>
              <a:defRPr sz="2400" kern="1200">
                <a:solidFill>
                  <a:srgbClr val="00467F"/>
                </a:solidFill>
                <a:latin typeface="Franklin Gothic Book"/>
                <a:ea typeface="+mn-ea"/>
                <a:cs typeface="Franklin Gothic Book"/>
              </a:defRPr>
            </a:lvl3pPr>
            <a:lvl4pPr marL="16002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4pPr>
            <a:lvl5pPr marL="2057400" indent="-228600" algn="l" defTabSz="457200" rtl="0" eaLnBrk="1" latinLnBrk="0" hangingPunct="1">
              <a:spcBef>
                <a:spcPct val="20000"/>
              </a:spcBef>
              <a:buClr>
                <a:srgbClr val="99AB21"/>
              </a:buClr>
              <a:buFont typeface="Arial"/>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2800" dirty="0"/>
              <a:t>Direct questions to specific individuals</a:t>
            </a:r>
          </a:p>
          <a:p>
            <a:pPr>
              <a:lnSpc>
                <a:spcPct val="90000"/>
              </a:lnSpc>
            </a:pPr>
            <a:r>
              <a:rPr lang="en-US" altLang="en-US" sz="2800" dirty="0"/>
              <a:t>Use the standing method to brainstorm</a:t>
            </a:r>
          </a:p>
          <a:p>
            <a:pPr>
              <a:lnSpc>
                <a:spcPct val="90000"/>
              </a:lnSpc>
            </a:pPr>
            <a:r>
              <a:rPr lang="en-US" altLang="en-US" sz="2800" dirty="0"/>
              <a:t>Have people stand to ask a question</a:t>
            </a:r>
          </a:p>
          <a:p>
            <a:pPr>
              <a:lnSpc>
                <a:spcPct val="90000"/>
              </a:lnSpc>
            </a:pPr>
            <a:r>
              <a:rPr lang="en-US" altLang="en-US" sz="2800" dirty="0"/>
              <a:t>Pass a toy between speakers</a:t>
            </a:r>
          </a:p>
          <a:p>
            <a:pPr>
              <a:lnSpc>
                <a:spcPct val="90000"/>
              </a:lnSpc>
            </a:pPr>
            <a:r>
              <a:rPr lang="en-US" altLang="en-US" sz="2800" dirty="0"/>
              <a:t>Hold an oral quiz to review progress</a:t>
            </a:r>
          </a:p>
        </p:txBody>
      </p:sp>
      <p:sp>
        <p:nvSpPr>
          <p:cNvPr id="6" name="Rectangle 4"/>
          <p:cNvSpPr txBox="1">
            <a:spLocks noChangeArrowheads="1"/>
          </p:cNvSpPr>
          <p:nvPr/>
        </p:nvSpPr>
        <p:spPr>
          <a:xfrm>
            <a:off x="4876800" y="1456944"/>
            <a:ext cx="3810000" cy="457200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00467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467F"/>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467F"/>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467F"/>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46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AFBD22"/>
              </a:buClr>
              <a:buFont typeface="Arial" panose="020B0604020202020204" pitchFamily="34" charset="0"/>
              <a:buChar char="•"/>
            </a:pPr>
            <a:r>
              <a:rPr lang="en-US" altLang="en-US" sz="2800" dirty="0"/>
              <a:t>Get participants to clap</a:t>
            </a:r>
          </a:p>
          <a:p>
            <a:pPr lvl="1">
              <a:buClr>
                <a:srgbClr val="AFBD22"/>
              </a:buClr>
              <a:buFont typeface="Arial" panose="020B0604020202020204" pitchFamily="34" charset="0"/>
              <a:buChar char="•"/>
            </a:pPr>
            <a:r>
              <a:rPr lang="en-US" altLang="en-US" sz="2400" dirty="0"/>
              <a:t>After each person gives objectives</a:t>
            </a:r>
          </a:p>
          <a:p>
            <a:pPr lvl="1">
              <a:buClr>
                <a:srgbClr val="AFBD22"/>
              </a:buClr>
              <a:buFont typeface="Arial" panose="020B0604020202020204" pitchFamily="34" charset="0"/>
              <a:buChar char="•"/>
            </a:pPr>
            <a:r>
              <a:rPr lang="en-US" altLang="en-US" sz="2400" dirty="0"/>
              <a:t>At the end of each activity</a:t>
            </a:r>
          </a:p>
          <a:p>
            <a:pPr lvl="1">
              <a:buClr>
                <a:srgbClr val="AFBD22"/>
              </a:buClr>
              <a:buFont typeface="Arial" panose="020B0604020202020204" pitchFamily="34" charset="0"/>
              <a:buChar char="•"/>
            </a:pPr>
            <a:r>
              <a:rPr lang="en-US" altLang="en-US" sz="2400" dirty="0"/>
              <a:t>Before every break </a:t>
            </a:r>
          </a:p>
        </p:txBody>
      </p:sp>
      <p:sp>
        <p:nvSpPr>
          <p:cNvPr id="7" name="TextBox 6"/>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69</a:t>
            </a:r>
          </a:p>
        </p:txBody>
      </p:sp>
      <p:sp>
        <p:nvSpPr>
          <p:cNvPr id="8" name="TextBox 7"/>
          <p:cNvSpPr txBox="1"/>
          <p:nvPr/>
        </p:nvSpPr>
        <p:spPr>
          <a:xfrm>
            <a:off x="8670630" y="3787541"/>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702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Break If Necessary</a:t>
            </a:r>
            <a:endParaRPr lang="en-US" dirty="0"/>
          </a:p>
        </p:txBody>
      </p:sp>
      <p:sp>
        <p:nvSpPr>
          <p:cNvPr id="3" name="Content Placeholder 2"/>
          <p:cNvSpPr>
            <a:spLocks noGrp="1"/>
          </p:cNvSpPr>
          <p:nvPr>
            <p:ph idx="1"/>
          </p:nvPr>
        </p:nvSpPr>
        <p:spPr/>
        <p:txBody>
          <a:bodyPr/>
          <a:lstStyle/>
          <a:p>
            <a:r>
              <a:rPr lang="en-US" altLang="en-US" dirty="0"/>
              <a:t>When the participants begin to wind down, the trainer should work extra hard to keep the energy high</a:t>
            </a:r>
          </a:p>
          <a:p>
            <a:r>
              <a:rPr lang="en-US" altLang="en-US" dirty="0"/>
              <a:t>If inattention continues to be a problem, recommend a break</a:t>
            </a:r>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66</a:t>
            </a:fld>
            <a:endParaRPr lang="en-US" dirty="0"/>
          </a:p>
        </p:txBody>
      </p:sp>
      <p:pic>
        <p:nvPicPr>
          <p:cNvPr id="7" name="Picture 6"/>
          <p:cNvPicPr>
            <a:picLocks noChangeAspect="1"/>
          </p:cNvPicPr>
          <p:nvPr/>
        </p:nvPicPr>
        <p:blipFill>
          <a:blip r:embed="rId3"/>
          <a:stretch>
            <a:fillRect/>
          </a:stretch>
        </p:blipFill>
        <p:spPr>
          <a:xfrm>
            <a:off x="426719" y="4049486"/>
            <a:ext cx="8247018" cy="2067535"/>
          </a:xfrm>
          <a:prstGeom prst="rect">
            <a:avLst/>
          </a:prstGeom>
        </p:spPr>
      </p:pic>
      <p:sp>
        <p:nvSpPr>
          <p:cNvPr id="6" name="TextBox 5"/>
          <p:cNvSpPr txBox="1"/>
          <p:nvPr/>
        </p:nvSpPr>
        <p:spPr>
          <a:xfrm>
            <a:off x="83746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87</a:t>
            </a:r>
          </a:p>
        </p:txBody>
      </p:sp>
      <p:sp>
        <p:nvSpPr>
          <p:cNvPr id="8" name="TextBox 7"/>
          <p:cNvSpPr txBox="1"/>
          <p:nvPr/>
        </p:nvSpPr>
        <p:spPr>
          <a:xfrm>
            <a:off x="8659755" y="2869777"/>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685061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 Delivering for Results</a:t>
            </a:r>
          </a:p>
        </p:txBody>
      </p:sp>
      <p:sp>
        <p:nvSpPr>
          <p:cNvPr id="14" name="Content Placeholder 13"/>
          <p:cNvSpPr>
            <a:spLocks noGrp="1"/>
          </p:cNvSpPr>
          <p:nvPr>
            <p:ph idx="1"/>
          </p:nvPr>
        </p:nvSpPr>
        <p:spPr>
          <a:xfrm>
            <a:off x="783390" y="1457760"/>
            <a:ext cx="8071290" cy="3114240"/>
          </a:xfrm>
        </p:spPr>
        <p:txBody>
          <a:bodyPr>
            <a:noAutofit/>
          </a:bodyPr>
          <a:lstStyle/>
          <a:p>
            <a:pPr marL="0" indent="0" defTabSz="228600">
              <a:spcBef>
                <a:spcPts val="600"/>
              </a:spcBef>
              <a:buNone/>
            </a:pPr>
            <a:r>
              <a:rPr lang="en-US" altLang="en-US" sz="2400" dirty="0">
                <a:solidFill>
                  <a:srgbClr val="AFBD22"/>
                </a:solidFill>
              </a:rPr>
              <a:t>D1.   </a:t>
            </a:r>
            <a:r>
              <a:rPr lang="en-US" altLang="en-US" sz="2400" dirty="0"/>
              <a:t>Training vs. Facilitation</a:t>
            </a:r>
            <a:endParaRPr lang="en-US" altLang="en-US" sz="2400" b="1" dirty="0"/>
          </a:p>
          <a:p>
            <a:pPr marL="0" indent="0" defTabSz="228600">
              <a:spcBef>
                <a:spcPts val="600"/>
              </a:spcBef>
              <a:buNone/>
            </a:pPr>
            <a:r>
              <a:rPr lang="en-US" altLang="en-US" sz="2400" dirty="0">
                <a:solidFill>
                  <a:srgbClr val="AFBD22"/>
                </a:solidFill>
              </a:rPr>
              <a:t>D2. </a:t>
            </a:r>
            <a:r>
              <a:rPr lang="en-US" altLang="en-US" sz="2400" dirty="0"/>
              <a:t>	Ask Starting Questions</a:t>
            </a:r>
            <a:endParaRPr lang="en-US" altLang="en-US" sz="2400" b="1" dirty="0"/>
          </a:p>
          <a:p>
            <a:pPr marL="0" indent="0" defTabSz="228600">
              <a:spcBef>
                <a:spcPts val="600"/>
              </a:spcBef>
              <a:buNone/>
            </a:pPr>
            <a:r>
              <a:rPr lang="en-US" altLang="en-US" sz="2400" dirty="0">
                <a:solidFill>
                  <a:srgbClr val="AFBD22"/>
                </a:solidFill>
              </a:rPr>
              <a:t>D3. </a:t>
            </a:r>
            <a:r>
              <a:rPr lang="en-US" altLang="en-US" sz="2400" dirty="0"/>
              <a:t>	Ask Reacting Questions</a:t>
            </a:r>
            <a:endParaRPr lang="en-US" altLang="en-US" sz="2400" b="1" dirty="0"/>
          </a:p>
          <a:p>
            <a:pPr marL="0" indent="0" defTabSz="228600">
              <a:spcBef>
                <a:spcPts val="600"/>
              </a:spcBef>
              <a:buNone/>
            </a:pPr>
            <a:r>
              <a:rPr lang="en-US" altLang="en-US" sz="2400" dirty="0">
                <a:solidFill>
                  <a:srgbClr val="AFBD22"/>
                </a:solidFill>
              </a:rPr>
              <a:t>D4. </a:t>
            </a:r>
            <a:r>
              <a:rPr lang="en-US" altLang="en-US" sz="2400" dirty="0"/>
              <a:t>	Use Checkpoints for Transitions</a:t>
            </a:r>
            <a:endParaRPr lang="en-US" altLang="en-US" sz="2400" b="1" dirty="0"/>
          </a:p>
          <a:p>
            <a:pPr marL="0" indent="0" defTabSz="228600">
              <a:spcBef>
                <a:spcPts val="600"/>
              </a:spcBef>
              <a:buNone/>
            </a:pPr>
            <a:r>
              <a:rPr lang="en-US" altLang="en-US" sz="2400" dirty="0">
                <a:solidFill>
                  <a:srgbClr val="AFBD22"/>
                </a:solidFill>
              </a:rPr>
              <a:t>D5. </a:t>
            </a:r>
            <a:r>
              <a:rPr lang="en-US" altLang="en-US" sz="2400" dirty="0"/>
              <a:t>	Warm-up the Group</a:t>
            </a:r>
            <a:endParaRPr lang="en-US" altLang="en-US" sz="2400" b="1" dirty="0"/>
          </a:p>
          <a:p>
            <a:pPr marL="0" indent="0" defTabSz="228600">
              <a:spcBef>
                <a:spcPts val="600"/>
              </a:spcBef>
              <a:buNone/>
            </a:pPr>
            <a:r>
              <a:rPr lang="en-US" altLang="en-US" sz="2400" dirty="0">
                <a:solidFill>
                  <a:srgbClr val="AFBD22"/>
                </a:solidFill>
              </a:rPr>
              <a:t>D6. </a:t>
            </a:r>
            <a:r>
              <a:rPr lang="en-US" altLang="en-US" sz="2400" dirty="0"/>
              <a:t>	Use </a:t>
            </a:r>
            <a:r>
              <a:rPr lang="en-US" altLang="en-US" sz="2400" dirty="0" err="1"/>
              <a:t>PeDeQs</a:t>
            </a:r>
            <a:r>
              <a:rPr lang="en-US" altLang="en-US" sz="2400" dirty="0"/>
              <a:t> to Give Directions</a:t>
            </a:r>
            <a:endParaRPr lang="en-US" altLang="en-US" sz="2400" b="1" dirty="0"/>
          </a:p>
          <a:p>
            <a:pPr marL="0" indent="0" defTabSz="228600">
              <a:spcBef>
                <a:spcPts val="600"/>
              </a:spcBef>
              <a:buNone/>
            </a:pPr>
            <a:r>
              <a:rPr lang="en-US" altLang="en-US" sz="2400" dirty="0">
                <a:solidFill>
                  <a:srgbClr val="AFBD22"/>
                </a:solidFill>
              </a:rPr>
              <a:t>D7. </a:t>
            </a:r>
            <a:r>
              <a:rPr lang="en-US" altLang="en-US" sz="2400" dirty="0"/>
              <a:t>	Redirect Side Issues</a:t>
            </a:r>
            <a:endParaRPr lang="en-US" altLang="en-US" sz="2400" b="1" dirty="0"/>
          </a:p>
          <a:p>
            <a:pPr marL="0" indent="0" defTabSz="228600">
              <a:spcBef>
                <a:spcPts val="600"/>
              </a:spcBef>
              <a:buNone/>
            </a:pPr>
            <a:r>
              <a:rPr lang="en-US" altLang="en-US" sz="2400" dirty="0">
                <a:solidFill>
                  <a:srgbClr val="AFBD22"/>
                </a:solidFill>
              </a:rPr>
              <a:t>D8. </a:t>
            </a:r>
            <a:r>
              <a:rPr lang="en-US" altLang="en-US" sz="2400" dirty="0"/>
              <a:t>	Order Speakers to Maintain Control</a:t>
            </a:r>
            <a:endParaRPr lang="en-US" altLang="en-US" sz="2400" b="1" dirty="0"/>
          </a:p>
          <a:p>
            <a:pPr marL="0" indent="0" defTabSz="228600">
              <a:spcBef>
                <a:spcPts val="600"/>
              </a:spcBef>
              <a:buNone/>
            </a:pPr>
            <a:r>
              <a:rPr lang="en-US" altLang="en-US" sz="2400" dirty="0">
                <a:solidFill>
                  <a:srgbClr val="AFBD22"/>
                </a:solidFill>
              </a:rPr>
              <a:t>D9. </a:t>
            </a:r>
            <a:r>
              <a:rPr lang="en-US" altLang="en-US" sz="2400" dirty="0"/>
              <a:t>	Summarize Results</a:t>
            </a:r>
            <a:endParaRPr lang="en-US" altLang="en-US" sz="2400" b="1" dirty="0"/>
          </a:p>
          <a:p>
            <a:pPr marL="0" indent="0" defTabSz="228600">
              <a:spcBef>
                <a:spcPts val="600"/>
              </a:spcBef>
              <a:buNone/>
            </a:pPr>
            <a:r>
              <a:rPr lang="en-US" altLang="en-US" sz="2400" dirty="0">
                <a:solidFill>
                  <a:srgbClr val="AFBD22"/>
                </a:solidFill>
              </a:rPr>
              <a:t>D10. </a:t>
            </a:r>
            <a:r>
              <a:rPr lang="en-US" altLang="en-US" sz="2400" dirty="0"/>
              <a:t>Be Conscious of Time</a:t>
            </a:r>
            <a:endParaRPr lang="en-US" altLang="en-US" sz="2400" b="1" dirty="0"/>
          </a:p>
          <a:p>
            <a:pPr marL="0" indent="0" defTabSz="228600">
              <a:spcBef>
                <a:spcPts val="600"/>
              </a:spcBef>
              <a:buNone/>
            </a:pPr>
            <a:r>
              <a:rPr lang="en-US" altLang="en-US" sz="2400" dirty="0">
                <a:solidFill>
                  <a:srgbClr val="AFBD22"/>
                </a:solidFill>
              </a:rPr>
              <a:t>D11. </a:t>
            </a:r>
            <a:r>
              <a:rPr lang="en-US" altLang="en-US" sz="2400" dirty="0"/>
              <a:t>Keep the Energy High</a:t>
            </a:r>
            <a:endParaRPr lang="en-US" altLang="en-US" sz="2400" b="1"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67</a:t>
            </a:fld>
            <a:endParaRPr lang="en-US" dirty="0"/>
          </a:p>
        </p:txBody>
      </p:sp>
      <p:sp>
        <p:nvSpPr>
          <p:cNvPr id="7" name="TextBox 6"/>
          <p:cNvSpPr txBox="1"/>
          <p:nvPr/>
        </p:nvSpPr>
        <p:spPr>
          <a:xfrm>
            <a:off x="8857377" y="567559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TextBox 5"/>
          <p:cNvSpPr txBox="1"/>
          <p:nvPr/>
        </p:nvSpPr>
        <p:spPr>
          <a:xfrm>
            <a:off x="8168880" y="5839635"/>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59</a:t>
            </a:r>
          </a:p>
        </p:txBody>
      </p:sp>
    </p:spTree>
    <p:extLst>
      <p:ext uri="{BB962C8B-B14F-4D97-AF65-F5344CB8AC3E}">
        <p14:creationId xmlns:p14="http://schemas.microsoft.com/office/powerpoint/2010/main" val="105595014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Exercise 3: Inviting Participation </a:t>
            </a:r>
            <a:endParaRPr lang="en-US" dirty="0"/>
          </a:p>
        </p:txBody>
      </p:sp>
      <p:sp>
        <p:nvSpPr>
          <p:cNvPr id="3" name="Content Placeholder 2"/>
          <p:cNvSpPr>
            <a:spLocks noGrp="1"/>
          </p:cNvSpPr>
          <p:nvPr>
            <p:ph idx="1"/>
          </p:nvPr>
        </p:nvSpPr>
        <p:spPr/>
        <p:txBody>
          <a:bodyPr>
            <a:normAutofit/>
          </a:bodyPr>
          <a:lstStyle/>
          <a:p>
            <a:r>
              <a:rPr lang="en-US" altLang="en-US" dirty="0"/>
              <a:t>The objective of this exercise is to invite participation from the group and record information as required.</a:t>
            </a:r>
          </a:p>
          <a:p>
            <a:r>
              <a:rPr lang="en-US" altLang="en-US" dirty="0"/>
              <a:t>Use the material you brought from a training program you teach.</a:t>
            </a:r>
          </a:p>
          <a:p>
            <a:r>
              <a:rPr lang="en-US" altLang="en-US" dirty="0"/>
              <a:t>Create an engagement question that fits some part of the material.  Use the </a:t>
            </a:r>
            <a:r>
              <a:rPr lang="en-US" altLang="en-US" dirty="0" err="1"/>
              <a:t>PeDeQs</a:t>
            </a:r>
            <a:r>
              <a:rPr lang="en-US" altLang="en-US" dirty="0"/>
              <a:t> model for giving directions (make sure your Starting Question is a Type B!)</a:t>
            </a:r>
          </a:p>
          <a:p>
            <a:endParaRPr lang="en-US" altLang="en-US" dirty="0"/>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68</a:t>
            </a:fld>
            <a:endParaRPr lang="en-US" dirty="0"/>
          </a:p>
        </p:txBody>
      </p:sp>
    </p:spTree>
    <p:extLst>
      <p:ext uri="{BB962C8B-B14F-4D97-AF65-F5344CB8AC3E}">
        <p14:creationId xmlns:p14="http://schemas.microsoft.com/office/powerpoint/2010/main" val="3921834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Exercise 3: Inviting Participation</a:t>
            </a:r>
            <a:endParaRPr lang="en-US" dirty="0"/>
          </a:p>
        </p:txBody>
      </p:sp>
      <p:sp>
        <p:nvSpPr>
          <p:cNvPr id="3" name="Content Placeholder 2"/>
          <p:cNvSpPr>
            <a:spLocks noGrp="1"/>
          </p:cNvSpPr>
          <p:nvPr>
            <p:ph idx="1"/>
          </p:nvPr>
        </p:nvSpPr>
        <p:spPr/>
        <p:txBody>
          <a:bodyPr>
            <a:normAutofit lnSpcReduction="10000"/>
          </a:bodyPr>
          <a:lstStyle/>
          <a:p>
            <a:pPr>
              <a:buNone/>
            </a:pPr>
            <a:r>
              <a:rPr lang="en-US" altLang="en-US" sz="2800" b="1" dirty="0"/>
              <a:t>Timing</a:t>
            </a:r>
          </a:p>
          <a:p>
            <a:r>
              <a:rPr lang="en-US" altLang="en-US" sz="2800" dirty="0"/>
              <a:t>You will work in groups of four and have:</a:t>
            </a:r>
          </a:p>
          <a:p>
            <a:pPr lvl="1"/>
            <a:r>
              <a:rPr lang="en-US" altLang="en-US" dirty="0"/>
              <a:t>20 minutes of prep time</a:t>
            </a:r>
          </a:p>
          <a:p>
            <a:pPr lvl="1"/>
            <a:r>
              <a:rPr lang="en-US" altLang="en-US" dirty="0"/>
              <a:t>6 minutes for individual delivery</a:t>
            </a:r>
          </a:p>
          <a:p>
            <a:pPr lvl="1"/>
            <a:r>
              <a:rPr lang="en-US" altLang="en-US" dirty="0"/>
              <a:t>4 minutes for debrief</a:t>
            </a:r>
          </a:p>
          <a:p>
            <a:r>
              <a:rPr lang="en-US" altLang="en-US" dirty="0"/>
              <a:t>Be sure your entire presentation does not exceed 6 minutes.</a:t>
            </a:r>
          </a:p>
          <a:p>
            <a:r>
              <a:rPr lang="en-US" altLang="en-US" dirty="0"/>
              <a:t>Use the feedback forms in your exercise packet to record your feedback for other participants that present.</a:t>
            </a:r>
          </a:p>
          <a:p>
            <a:endParaRPr lang="en-US" altLang="en-US" sz="2800" dirty="0"/>
          </a:p>
          <a:p>
            <a:endParaRPr lang="en-US" dirty="0"/>
          </a:p>
        </p:txBody>
      </p:sp>
      <p:sp>
        <p:nvSpPr>
          <p:cNvPr id="4" name="Slide Number Placeholder 3"/>
          <p:cNvSpPr>
            <a:spLocks noGrp="1"/>
          </p:cNvSpPr>
          <p:nvPr>
            <p:ph type="sldNum" sz="quarter" idx="12"/>
          </p:nvPr>
        </p:nvSpPr>
        <p:spPr/>
        <p:txBody>
          <a:bodyPr/>
          <a:lstStyle/>
          <a:p>
            <a:fld id="{F29FD61F-2294-5D42-A9D7-9928D42B3773}" type="slidenum">
              <a:rPr lang="en-US" smtClean="0"/>
              <a:pPr/>
              <a:t>69</a:t>
            </a:fld>
            <a:endParaRPr lang="en-US" dirty="0"/>
          </a:p>
        </p:txBody>
      </p:sp>
    </p:spTree>
    <p:extLst>
      <p:ext uri="{BB962C8B-B14F-4D97-AF65-F5344CB8AC3E}">
        <p14:creationId xmlns:p14="http://schemas.microsoft.com/office/powerpoint/2010/main" val="1738876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89" y="132198"/>
            <a:ext cx="8225143" cy="1143000"/>
          </a:xfrm>
        </p:spPr>
        <p:txBody>
          <a:bodyPr>
            <a:noAutofit/>
          </a:bodyPr>
          <a:lstStyle/>
          <a:p>
            <a:r>
              <a:rPr lang="en-US" sz="3200" dirty="0"/>
              <a:t>Training vs. Facilitation--Is there a difference?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04143759"/>
              </p:ext>
            </p:extLst>
          </p:nvPr>
        </p:nvGraphicFramePr>
        <p:xfrm>
          <a:off x="783388" y="1397000"/>
          <a:ext cx="7887244" cy="4803385"/>
        </p:xfrm>
        <a:graphic>
          <a:graphicData uri="http://schemas.openxmlformats.org/drawingml/2006/table">
            <a:tbl>
              <a:tblPr firstRow="1" firstCol="1" bandRow="1">
                <a:tableStyleId>{21E4AEA4-8DFA-4A89-87EB-49C32662AFE0}</a:tableStyleId>
              </a:tblPr>
              <a:tblGrid>
                <a:gridCol w="1971811">
                  <a:extLst>
                    <a:ext uri="{9D8B030D-6E8A-4147-A177-3AD203B41FA5}">
                      <a16:colId xmlns:a16="http://schemas.microsoft.com/office/drawing/2014/main" val="20000"/>
                    </a:ext>
                  </a:extLst>
                </a:gridCol>
                <a:gridCol w="1971811">
                  <a:extLst>
                    <a:ext uri="{9D8B030D-6E8A-4147-A177-3AD203B41FA5}">
                      <a16:colId xmlns:a16="http://schemas.microsoft.com/office/drawing/2014/main" val="20001"/>
                    </a:ext>
                  </a:extLst>
                </a:gridCol>
                <a:gridCol w="1971811">
                  <a:extLst>
                    <a:ext uri="{9D8B030D-6E8A-4147-A177-3AD203B41FA5}">
                      <a16:colId xmlns:a16="http://schemas.microsoft.com/office/drawing/2014/main" val="20002"/>
                    </a:ext>
                  </a:extLst>
                </a:gridCol>
                <a:gridCol w="1971811">
                  <a:extLst>
                    <a:ext uri="{9D8B030D-6E8A-4147-A177-3AD203B41FA5}">
                      <a16:colId xmlns:a16="http://schemas.microsoft.com/office/drawing/2014/main" val="20003"/>
                    </a:ext>
                  </a:extLst>
                </a:gridCol>
              </a:tblGrid>
              <a:tr h="960677">
                <a:tc>
                  <a:txBody>
                    <a:bodyPr/>
                    <a:lstStyle/>
                    <a:p>
                      <a:endParaRPr lang="en-IN" dirty="0"/>
                    </a:p>
                  </a:txBody>
                  <a:tcPr>
                    <a:lnL w="12700" cap="flat" cmpd="sng" algn="ctr">
                      <a:solidFill>
                        <a:srgbClr val="F2652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tc>
                  <a:txBody>
                    <a:bodyPr/>
                    <a:lstStyle/>
                    <a:p>
                      <a:pPr algn="ctr"/>
                      <a:r>
                        <a:rPr lang="en-IN" b="0" dirty="0">
                          <a:latin typeface="Franklin Gothic Heavy" panose="020B0903020102020204" pitchFamily="34" charset="0"/>
                        </a:rPr>
                        <a:t>PRESENTATION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N" b="0" dirty="0">
                          <a:latin typeface="Franklin Gothic Heavy" panose="020B0903020102020204" pitchFamily="34" charset="0"/>
                        </a:rPr>
                        <a:t>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N" b="0" dirty="0">
                          <a:latin typeface="Franklin Gothic Heavy" panose="020B0903020102020204" pitchFamily="34" charset="0"/>
                        </a:rPr>
                        <a:t>FACILITATION</a:t>
                      </a:r>
                    </a:p>
                  </a:txBody>
                  <a:tcPr anchor="ctr">
                    <a:lnL w="12700" cap="flat" cmpd="sng" algn="ctr">
                      <a:solidFill>
                        <a:schemeClr val="tx1"/>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rgbClr val="F2652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extLst>
                  <a:ext uri="{0D108BD9-81ED-4DB2-BD59-A6C34878D82A}">
                    <a16:rowId xmlns:a16="http://schemas.microsoft.com/office/drawing/2014/main" val="10000"/>
                  </a:ext>
                </a:extLst>
              </a:tr>
              <a:tr h="960677">
                <a:tc>
                  <a:txBody>
                    <a:bodyPr/>
                    <a:lstStyle/>
                    <a:p>
                      <a:pPr marL="0" algn="ctr" defTabSz="457200" rtl="0" eaLnBrk="1" latinLnBrk="0" hangingPunct="1"/>
                      <a:r>
                        <a:rPr lang="en-IN" sz="1800" b="0" kern="1200" dirty="0">
                          <a:solidFill>
                            <a:schemeClr val="lt1"/>
                          </a:solidFill>
                          <a:latin typeface="Franklin Gothic Heavy" panose="020B0903020102020204" pitchFamily="34" charset="0"/>
                          <a:ea typeface="+mn-ea"/>
                          <a:cs typeface="+mn-cs"/>
                        </a:rPr>
                        <a:t>Focus</a:t>
                      </a:r>
                    </a:p>
                  </a:txBody>
                  <a:tcPr anchor="ctr">
                    <a:lnL w="12700" cap="flat" cmpd="sng" algn="ctr">
                      <a:solidFill>
                        <a:srgbClr val="F2652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US" sz="1800" kern="1200" dirty="0">
                        <a:solidFill>
                          <a:srgbClr val="00467F"/>
                        </a:solidFill>
                        <a:latin typeface="Franklin Gothic Book"/>
                        <a:ea typeface="+mn-ea"/>
                        <a:cs typeface="Franklin Gothic Book"/>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60677">
                <a:tc>
                  <a:txBody>
                    <a:bodyPr/>
                    <a:lstStyle/>
                    <a:p>
                      <a:pPr algn="ctr"/>
                      <a:r>
                        <a:rPr lang="en-IN" sz="1800" b="0" kern="1200" dirty="0">
                          <a:solidFill>
                            <a:schemeClr val="lt1"/>
                          </a:solidFill>
                          <a:latin typeface="Franklin Gothic Heavy" panose="020B0903020102020204" pitchFamily="34" charset="0"/>
                          <a:ea typeface="+mn-ea"/>
                          <a:cs typeface="+mn-cs"/>
                        </a:rPr>
                        <a:t>Deliverable</a:t>
                      </a:r>
                      <a:endParaRPr lang="en-IN" dirty="0"/>
                    </a:p>
                  </a:txBody>
                  <a:tcPr anchor="ctr">
                    <a:lnL w="12700" cap="flat" cmpd="sng" algn="ctr">
                      <a:solidFill>
                        <a:srgbClr val="F2652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tc>
                  <a:txBody>
                    <a:bodyPr/>
                    <a:lstStyle/>
                    <a:p>
                      <a:pPr marL="0" marR="0" lvl="0" indent="0" algn="ctr" defTabSz="914400" rtl="0" eaLnBrk="1" fontAlgn="base" latinLnBrk="0" hangingPunct="1">
                        <a:lnSpc>
                          <a:spcPts val="12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60677">
                <a:tc>
                  <a:txBody>
                    <a:bodyPr/>
                    <a:lstStyle/>
                    <a:p>
                      <a:pPr algn="ctr"/>
                      <a:r>
                        <a:rPr lang="en-IN" sz="1800" b="0" kern="1200" dirty="0">
                          <a:solidFill>
                            <a:schemeClr val="lt1"/>
                          </a:solidFill>
                          <a:latin typeface="Franklin Gothic Heavy" panose="020B0903020102020204" pitchFamily="34" charset="0"/>
                          <a:ea typeface="+mn-ea"/>
                          <a:cs typeface="+mn-cs"/>
                        </a:rPr>
                        <a:t>Approach</a:t>
                      </a:r>
                      <a:endParaRPr lang="en-IN" dirty="0"/>
                    </a:p>
                  </a:txBody>
                  <a:tcPr anchor="ctr">
                    <a:lnL w="12700" cap="flat" cmpd="sng" algn="ctr">
                      <a:solidFill>
                        <a:srgbClr val="F2652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6522"/>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60677">
                <a:tc>
                  <a:txBody>
                    <a:bodyPr/>
                    <a:lstStyle/>
                    <a:p>
                      <a:pPr algn="ctr"/>
                      <a:r>
                        <a:rPr lang="en-IN" sz="1800" b="0" kern="1200" dirty="0">
                          <a:solidFill>
                            <a:schemeClr val="lt1"/>
                          </a:solidFill>
                          <a:latin typeface="Franklin Gothic Heavy" panose="020B0903020102020204" pitchFamily="34" charset="0"/>
                          <a:ea typeface="+mn-ea"/>
                          <a:cs typeface="+mn-cs"/>
                        </a:rPr>
                        <a:t>Telling vs. Listening</a:t>
                      </a:r>
                      <a:endParaRPr lang="en-IN" dirty="0"/>
                    </a:p>
                  </a:txBody>
                  <a:tcPr anchor="ctr">
                    <a:lnL w="12700" cap="flat" cmpd="sng" algn="ctr">
                      <a:solidFill>
                        <a:srgbClr val="F2652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26522"/>
                      </a:solidFill>
                      <a:prstDash val="solid"/>
                      <a:round/>
                      <a:headEnd type="none" w="med" len="med"/>
                      <a:tailEnd type="none" w="med" len="med"/>
                    </a:lnB>
                    <a:solidFill>
                      <a:srgbClr val="F26522"/>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2652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26522"/>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lang="en-IN" dirty="0"/>
                    </a:p>
                  </a:txBody>
                  <a:tcPr anchor="ctr">
                    <a:lnL w="12700" cap="flat" cmpd="sng" algn="ctr">
                      <a:solidFill>
                        <a:schemeClr val="tx1"/>
                      </a:solidFill>
                      <a:prstDash val="solid"/>
                      <a:round/>
                      <a:headEnd type="none" w="med" len="med"/>
                      <a:tailEnd type="none" w="med" len="med"/>
                    </a:lnL>
                    <a:lnR w="12700" cap="flat" cmpd="sng" algn="ctr">
                      <a:solidFill>
                        <a:srgbClr val="F2652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2652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 name="TextBox 2"/>
          <p:cNvSpPr txBox="1"/>
          <p:nvPr/>
        </p:nvSpPr>
        <p:spPr>
          <a:xfrm>
            <a:off x="2762054" y="2498103"/>
            <a:ext cx="1951347" cy="661720"/>
          </a:xfrm>
          <a:prstGeom prst="rect">
            <a:avLst/>
          </a:prstGeom>
          <a:noFill/>
          <a:ln>
            <a:noFill/>
          </a:ln>
        </p:spPr>
        <p:txBody>
          <a:bodyPr wrap="square" rtlCol="0">
            <a:spAutoFit/>
          </a:bodyPr>
          <a:lstStyle/>
          <a:p>
            <a:pPr lvl="0" algn="ctr" defTabSz="914400" fontAlgn="base">
              <a:spcBef>
                <a:spcPct val="50000"/>
              </a:spcBef>
              <a:spcAft>
                <a:spcPct val="0"/>
              </a:spcAft>
              <a:buClr>
                <a:srgbClr val="99CC00"/>
              </a:buClr>
              <a:buSzPct val="75000"/>
            </a:pPr>
            <a:r>
              <a:rPr lang="en-US" dirty="0">
                <a:solidFill>
                  <a:srgbClr val="00467F"/>
                </a:solidFill>
                <a:latin typeface="Franklin Gothic Book"/>
                <a:cs typeface="Franklin Gothic Book"/>
              </a:rPr>
              <a:t>Focus on</a:t>
            </a:r>
          </a:p>
          <a:p>
            <a:pPr lvl="0" algn="ctr" defTabSz="914400" fontAlgn="base">
              <a:lnSpc>
                <a:spcPts val="1200"/>
              </a:lnSpc>
              <a:spcBef>
                <a:spcPct val="50000"/>
              </a:spcBef>
              <a:spcAft>
                <a:spcPct val="0"/>
              </a:spcAft>
              <a:buClr>
                <a:srgbClr val="99CC00"/>
              </a:buClr>
              <a:buSzPct val="75000"/>
            </a:pPr>
            <a:r>
              <a:rPr lang="en-US" dirty="0">
                <a:solidFill>
                  <a:srgbClr val="00467F"/>
                </a:solidFill>
                <a:latin typeface="Franklin Gothic Book"/>
                <a:cs typeface="Franklin Gothic Book"/>
              </a:rPr>
              <a:t>Content</a:t>
            </a:r>
          </a:p>
        </p:txBody>
      </p:sp>
      <p:sp>
        <p:nvSpPr>
          <p:cNvPr id="6" name="TextBox 5"/>
          <p:cNvSpPr txBox="1"/>
          <p:nvPr/>
        </p:nvSpPr>
        <p:spPr>
          <a:xfrm>
            <a:off x="4713401" y="2498103"/>
            <a:ext cx="1970203" cy="646331"/>
          </a:xfrm>
          <a:prstGeom prst="rect">
            <a:avLst/>
          </a:prstGeom>
          <a:noFill/>
        </p:spPr>
        <p:txBody>
          <a:bodyPr wrap="square" rtlCol="0">
            <a:spAutoFit/>
          </a:bodyPr>
          <a:lstStyle/>
          <a:p>
            <a:pPr algn="ctr"/>
            <a:r>
              <a:rPr lang="en-IN" dirty="0">
                <a:solidFill>
                  <a:srgbClr val="00467F"/>
                </a:solidFill>
                <a:latin typeface="Franklin Gothic Book"/>
                <a:cs typeface="Franklin Gothic Book"/>
              </a:rPr>
              <a:t>Focus on both Content &amp; Process</a:t>
            </a:r>
            <a:endParaRPr lang="en-IN" dirty="0"/>
          </a:p>
        </p:txBody>
      </p:sp>
      <p:sp>
        <p:nvSpPr>
          <p:cNvPr id="7" name="TextBox 6"/>
          <p:cNvSpPr txBox="1"/>
          <p:nvPr/>
        </p:nvSpPr>
        <p:spPr>
          <a:xfrm>
            <a:off x="6692067" y="2636602"/>
            <a:ext cx="1987028"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Focus on Process</a:t>
            </a:r>
            <a:endParaRPr lang="en-IN" dirty="0"/>
          </a:p>
        </p:txBody>
      </p:sp>
      <p:sp>
        <p:nvSpPr>
          <p:cNvPr id="8" name="TextBox 7"/>
          <p:cNvSpPr txBox="1"/>
          <p:nvPr/>
        </p:nvSpPr>
        <p:spPr>
          <a:xfrm>
            <a:off x="2775663" y="3519000"/>
            <a:ext cx="1951347" cy="559384"/>
          </a:xfrm>
          <a:prstGeom prst="rect">
            <a:avLst/>
          </a:prstGeom>
          <a:noFill/>
        </p:spPr>
        <p:txBody>
          <a:bodyPr wrap="square" rtlCol="0">
            <a:spAutoFit/>
          </a:bodyPr>
          <a:lstStyle/>
          <a:p>
            <a:pPr lvl="0" algn="ctr" defTabSz="914400" fontAlgn="base">
              <a:lnSpc>
                <a:spcPts val="1200"/>
              </a:lnSpc>
              <a:spcBef>
                <a:spcPct val="50000"/>
              </a:spcBef>
              <a:spcAft>
                <a:spcPct val="0"/>
              </a:spcAft>
              <a:buClr>
                <a:srgbClr val="99CC00"/>
              </a:buClr>
              <a:buSzPct val="75000"/>
            </a:pPr>
            <a:r>
              <a:rPr lang="en-US" dirty="0">
                <a:solidFill>
                  <a:srgbClr val="00467F"/>
                </a:solidFill>
                <a:latin typeface="Franklin Gothic Book"/>
                <a:cs typeface="Franklin Gothic Book"/>
              </a:rPr>
              <a:t>Information/</a:t>
            </a:r>
          </a:p>
          <a:p>
            <a:pPr lvl="0" algn="ctr" defTabSz="914400" fontAlgn="base">
              <a:lnSpc>
                <a:spcPts val="1200"/>
              </a:lnSpc>
              <a:spcBef>
                <a:spcPct val="50000"/>
              </a:spcBef>
              <a:spcAft>
                <a:spcPct val="0"/>
              </a:spcAft>
              <a:buClr>
                <a:srgbClr val="99CC00"/>
              </a:buClr>
              <a:buSzPct val="75000"/>
            </a:pPr>
            <a:r>
              <a:rPr lang="en-US" dirty="0">
                <a:solidFill>
                  <a:srgbClr val="00467F"/>
                </a:solidFill>
                <a:latin typeface="Franklin Gothic Book"/>
                <a:cs typeface="Franklin Gothic Book"/>
              </a:rPr>
              <a:t>Inspiration</a:t>
            </a:r>
            <a:endParaRPr lang="en-IN" dirty="0"/>
          </a:p>
        </p:txBody>
      </p:sp>
      <p:sp>
        <p:nvSpPr>
          <p:cNvPr id="9" name="TextBox 8"/>
          <p:cNvSpPr txBox="1"/>
          <p:nvPr/>
        </p:nvSpPr>
        <p:spPr>
          <a:xfrm>
            <a:off x="4713400" y="3614026"/>
            <a:ext cx="1970203" cy="369332"/>
          </a:xfrm>
          <a:prstGeom prst="rect">
            <a:avLst/>
          </a:prstGeom>
          <a:noFill/>
        </p:spPr>
        <p:txBody>
          <a:bodyPr wrap="square" rtlCol="0">
            <a:spAutoFit/>
          </a:bodyPr>
          <a:lstStyle/>
          <a:p>
            <a:pPr lvl="0" algn="ctr" defTabSz="914400" fontAlgn="base">
              <a:spcBef>
                <a:spcPct val="50000"/>
              </a:spcBef>
              <a:spcAft>
                <a:spcPct val="0"/>
              </a:spcAft>
              <a:buClr>
                <a:srgbClr val="99CC00"/>
              </a:buClr>
              <a:buSzPct val="75000"/>
            </a:pPr>
            <a:r>
              <a:rPr lang="en-US" dirty="0">
                <a:solidFill>
                  <a:srgbClr val="00467F"/>
                </a:solidFill>
                <a:latin typeface="Franklin Gothic Book"/>
                <a:cs typeface="Franklin Gothic Book"/>
              </a:rPr>
              <a:t>Skill Development</a:t>
            </a:r>
            <a:endParaRPr lang="en-IN" dirty="0"/>
          </a:p>
        </p:txBody>
      </p:sp>
      <p:sp>
        <p:nvSpPr>
          <p:cNvPr id="11" name="TextBox 10"/>
          <p:cNvSpPr txBox="1"/>
          <p:nvPr/>
        </p:nvSpPr>
        <p:spPr>
          <a:xfrm>
            <a:off x="6692067" y="3475526"/>
            <a:ext cx="1978565" cy="646331"/>
          </a:xfrm>
          <a:prstGeom prst="rect">
            <a:avLst/>
          </a:prstGeom>
          <a:noFill/>
        </p:spPr>
        <p:txBody>
          <a:bodyPr wrap="square" rtlCol="0">
            <a:spAutoFit/>
          </a:bodyPr>
          <a:lstStyle/>
          <a:p>
            <a:pPr algn="ctr"/>
            <a:r>
              <a:rPr lang="en-US" dirty="0">
                <a:solidFill>
                  <a:srgbClr val="00467F"/>
                </a:solidFill>
                <a:latin typeface="Franklin Gothic Book"/>
                <a:cs typeface="Franklin Gothic Book"/>
              </a:rPr>
              <a:t>Group Insight/Decisions</a:t>
            </a:r>
            <a:endParaRPr lang="en-IN" dirty="0"/>
          </a:p>
        </p:txBody>
      </p:sp>
      <p:sp>
        <p:nvSpPr>
          <p:cNvPr id="12" name="TextBox 11"/>
          <p:cNvSpPr txBox="1"/>
          <p:nvPr/>
        </p:nvSpPr>
        <p:spPr>
          <a:xfrm>
            <a:off x="2762054" y="4554939"/>
            <a:ext cx="1951346"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Presents/Tells</a:t>
            </a:r>
            <a:endParaRPr lang="en-IN" dirty="0"/>
          </a:p>
        </p:txBody>
      </p:sp>
      <p:sp>
        <p:nvSpPr>
          <p:cNvPr id="13" name="TextBox 12"/>
          <p:cNvSpPr txBox="1"/>
          <p:nvPr/>
        </p:nvSpPr>
        <p:spPr>
          <a:xfrm>
            <a:off x="4735474" y="4554939"/>
            <a:ext cx="1956593"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Teaches/Involves</a:t>
            </a:r>
            <a:endParaRPr lang="en-IN" dirty="0"/>
          </a:p>
        </p:txBody>
      </p:sp>
      <p:sp>
        <p:nvSpPr>
          <p:cNvPr id="14" name="TextBox 13"/>
          <p:cNvSpPr txBox="1"/>
          <p:nvPr/>
        </p:nvSpPr>
        <p:spPr>
          <a:xfrm>
            <a:off x="6692067" y="4554939"/>
            <a:ext cx="1978565" cy="369332"/>
          </a:xfrm>
          <a:prstGeom prst="rect">
            <a:avLst/>
          </a:prstGeom>
          <a:noFill/>
        </p:spPr>
        <p:txBody>
          <a:bodyPr wrap="square" rtlCol="0">
            <a:spAutoFit/>
          </a:bodyPr>
          <a:lstStyle/>
          <a:p>
            <a:pPr algn="ctr"/>
            <a:r>
              <a:rPr lang="en-US" dirty="0">
                <a:solidFill>
                  <a:srgbClr val="00467F"/>
                </a:solidFill>
                <a:latin typeface="Franklin Gothic Book"/>
                <a:cs typeface="Franklin Gothic Book"/>
              </a:rPr>
              <a:t>Asks/Guides</a:t>
            </a:r>
            <a:endParaRPr lang="en-IN" dirty="0"/>
          </a:p>
        </p:txBody>
      </p:sp>
      <p:sp>
        <p:nvSpPr>
          <p:cNvPr id="15" name="TextBox 14"/>
          <p:cNvSpPr txBox="1"/>
          <p:nvPr/>
        </p:nvSpPr>
        <p:spPr>
          <a:xfrm>
            <a:off x="2762054" y="5400959"/>
            <a:ext cx="1951346" cy="646331"/>
          </a:xfrm>
          <a:prstGeom prst="rect">
            <a:avLst/>
          </a:prstGeom>
          <a:noFill/>
        </p:spPr>
        <p:txBody>
          <a:bodyPr wrap="square" rtlCol="0">
            <a:spAutoFit/>
          </a:bodyPr>
          <a:lstStyle/>
          <a:p>
            <a:pPr lvl="0" algn="ctr" defTabSz="914400" fontAlgn="base">
              <a:spcBef>
                <a:spcPct val="50000"/>
              </a:spcBef>
              <a:spcAft>
                <a:spcPct val="0"/>
              </a:spcAft>
              <a:buClr>
                <a:srgbClr val="99CC00"/>
              </a:buClr>
              <a:buSzPct val="75000"/>
            </a:pPr>
            <a:r>
              <a:rPr lang="en-US" b="1" u="sng" dirty="0">
                <a:solidFill>
                  <a:srgbClr val="F26522"/>
                </a:solidFill>
                <a:latin typeface="Franklin Gothic Book"/>
                <a:cs typeface="Franklin Gothic Book"/>
              </a:rPr>
              <a:t>80%</a:t>
            </a:r>
            <a:r>
              <a:rPr lang="en-US" dirty="0">
                <a:solidFill>
                  <a:srgbClr val="00467F"/>
                </a:solidFill>
                <a:latin typeface="Franklin Gothic Book"/>
                <a:cs typeface="Franklin Gothic Book"/>
              </a:rPr>
              <a:t> Telling</a:t>
            </a:r>
            <a:br>
              <a:rPr lang="en-US" dirty="0">
                <a:solidFill>
                  <a:srgbClr val="00467F"/>
                </a:solidFill>
                <a:latin typeface="Franklin Gothic Book"/>
                <a:cs typeface="Franklin Gothic Book"/>
              </a:rPr>
            </a:br>
            <a:r>
              <a:rPr lang="en-US" b="1" u="sng" dirty="0">
                <a:solidFill>
                  <a:srgbClr val="F26522"/>
                </a:solidFill>
                <a:latin typeface="Franklin Gothic Book"/>
                <a:cs typeface="Franklin Gothic Book"/>
              </a:rPr>
              <a:t>20%</a:t>
            </a:r>
            <a:r>
              <a:rPr lang="en-US" dirty="0">
                <a:solidFill>
                  <a:srgbClr val="00467F"/>
                </a:solidFill>
                <a:latin typeface="Franklin Gothic Book"/>
                <a:cs typeface="Franklin Gothic Book"/>
              </a:rPr>
              <a:t> Listening</a:t>
            </a:r>
            <a:endParaRPr lang="en-IN" dirty="0"/>
          </a:p>
        </p:txBody>
      </p:sp>
      <p:sp>
        <p:nvSpPr>
          <p:cNvPr id="16" name="TextBox 15"/>
          <p:cNvSpPr txBox="1"/>
          <p:nvPr/>
        </p:nvSpPr>
        <p:spPr>
          <a:xfrm>
            <a:off x="4735474" y="5400959"/>
            <a:ext cx="1956593" cy="682495"/>
          </a:xfrm>
          <a:prstGeom prst="rect">
            <a:avLst/>
          </a:prstGeom>
          <a:noFill/>
        </p:spPr>
        <p:txBody>
          <a:bodyPr wrap="square" rtlCol="0">
            <a:spAutoFit/>
          </a:bodyPr>
          <a:lstStyle/>
          <a:p>
            <a:pPr lvl="0" algn="ctr" defTabSz="914400" fontAlgn="base">
              <a:spcBef>
                <a:spcPct val="50000"/>
              </a:spcBef>
              <a:spcAft>
                <a:spcPct val="0"/>
              </a:spcAft>
              <a:buClr>
                <a:srgbClr val="99CC00"/>
              </a:buClr>
              <a:buSzPct val="75000"/>
            </a:pPr>
            <a:r>
              <a:rPr lang="en-US" b="1" u="sng" dirty="0">
                <a:solidFill>
                  <a:srgbClr val="F26522"/>
                </a:solidFill>
                <a:latin typeface="Franklin Gothic Book"/>
                <a:cs typeface="Franklin Gothic Book"/>
              </a:rPr>
              <a:t>50%</a:t>
            </a:r>
            <a:r>
              <a:rPr lang="en-US" dirty="0">
                <a:solidFill>
                  <a:srgbClr val="00467F"/>
                </a:solidFill>
                <a:latin typeface="Franklin Gothic Book"/>
                <a:cs typeface="Franklin Gothic Book"/>
              </a:rPr>
              <a:t> Telling</a:t>
            </a:r>
          </a:p>
          <a:p>
            <a:pPr lvl="0" algn="ctr" defTabSz="914400" fontAlgn="base">
              <a:lnSpc>
                <a:spcPts val="1200"/>
              </a:lnSpc>
              <a:spcBef>
                <a:spcPct val="50000"/>
              </a:spcBef>
              <a:spcAft>
                <a:spcPct val="0"/>
              </a:spcAft>
              <a:buClr>
                <a:srgbClr val="99CC00"/>
              </a:buClr>
              <a:buSzPct val="75000"/>
            </a:pPr>
            <a:r>
              <a:rPr lang="en-US" b="1" u="sng" dirty="0">
                <a:solidFill>
                  <a:srgbClr val="F26522"/>
                </a:solidFill>
                <a:latin typeface="Franklin Gothic Book"/>
                <a:cs typeface="Franklin Gothic Book"/>
              </a:rPr>
              <a:t>50%</a:t>
            </a:r>
            <a:r>
              <a:rPr lang="en-US" dirty="0">
                <a:solidFill>
                  <a:srgbClr val="00467F"/>
                </a:solidFill>
                <a:latin typeface="Franklin Gothic Book"/>
                <a:cs typeface="Franklin Gothic Book"/>
              </a:rPr>
              <a:t> Listening</a:t>
            </a:r>
            <a:endParaRPr lang="en-IN" dirty="0"/>
          </a:p>
        </p:txBody>
      </p:sp>
      <p:sp>
        <p:nvSpPr>
          <p:cNvPr id="17" name="TextBox 16"/>
          <p:cNvSpPr txBox="1"/>
          <p:nvPr/>
        </p:nvSpPr>
        <p:spPr>
          <a:xfrm>
            <a:off x="6692067" y="5400959"/>
            <a:ext cx="1978565" cy="682495"/>
          </a:xfrm>
          <a:prstGeom prst="rect">
            <a:avLst/>
          </a:prstGeom>
          <a:noFill/>
        </p:spPr>
        <p:txBody>
          <a:bodyPr wrap="square" rtlCol="0">
            <a:spAutoFit/>
          </a:bodyPr>
          <a:lstStyle/>
          <a:p>
            <a:pPr lvl="0" algn="ctr" defTabSz="914400" fontAlgn="base">
              <a:spcBef>
                <a:spcPct val="50000"/>
              </a:spcBef>
              <a:spcAft>
                <a:spcPct val="0"/>
              </a:spcAft>
              <a:buClr>
                <a:srgbClr val="99CC00"/>
              </a:buClr>
              <a:buSzPct val="75000"/>
            </a:pPr>
            <a:r>
              <a:rPr lang="en-US" b="1" u="sng" dirty="0">
                <a:solidFill>
                  <a:srgbClr val="F26522"/>
                </a:solidFill>
                <a:latin typeface="Franklin Gothic Book"/>
                <a:cs typeface="Franklin Gothic Book"/>
              </a:rPr>
              <a:t>20%</a:t>
            </a:r>
            <a:r>
              <a:rPr lang="en-US" dirty="0">
                <a:solidFill>
                  <a:srgbClr val="00467F"/>
                </a:solidFill>
                <a:latin typeface="Franklin Gothic Book"/>
                <a:cs typeface="Franklin Gothic Book"/>
              </a:rPr>
              <a:t> Telling</a:t>
            </a:r>
          </a:p>
          <a:p>
            <a:pPr lvl="0" algn="ctr" defTabSz="914400" fontAlgn="base">
              <a:lnSpc>
                <a:spcPts val="1200"/>
              </a:lnSpc>
              <a:spcBef>
                <a:spcPct val="50000"/>
              </a:spcBef>
              <a:spcAft>
                <a:spcPct val="0"/>
              </a:spcAft>
              <a:buClr>
                <a:srgbClr val="99CC00"/>
              </a:buClr>
              <a:buSzPct val="75000"/>
            </a:pPr>
            <a:r>
              <a:rPr lang="en-US" b="1" u="sng" dirty="0">
                <a:solidFill>
                  <a:srgbClr val="F26522"/>
                </a:solidFill>
                <a:latin typeface="Franklin Gothic Book"/>
                <a:cs typeface="Franklin Gothic Book"/>
              </a:rPr>
              <a:t>80%</a:t>
            </a:r>
            <a:r>
              <a:rPr lang="en-US" dirty="0">
                <a:solidFill>
                  <a:srgbClr val="00467F"/>
                </a:solidFill>
                <a:latin typeface="Franklin Gothic Book"/>
                <a:cs typeface="Franklin Gothic Book"/>
              </a:rPr>
              <a:t> Listening</a:t>
            </a:r>
            <a:endParaRPr lang="en-IN" dirty="0"/>
          </a:p>
        </p:txBody>
      </p:sp>
      <p:sp>
        <p:nvSpPr>
          <p:cNvPr id="18" name="TextBox 8"/>
          <p:cNvSpPr txBox="1"/>
          <p:nvPr/>
        </p:nvSpPr>
        <p:spPr>
          <a:xfrm>
            <a:off x="8331964" y="5935212"/>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60</a:t>
            </a:r>
          </a:p>
        </p:txBody>
      </p:sp>
      <p:sp>
        <p:nvSpPr>
          <p:cNvPr id="19" name="TextBox 18"/>
          <p:cNvSpPr txBox="1"/>
          <p:nvPr/>
        </p:nvSpPr>
        <p:spPr>
          <a:xfrm>
            <a:off x="8754150" y="5114437"/>
            <a:ext cx="389850" cy="830997"/>
          </a:xfrm>
          <a:prstGeom prst="rect">
            <a:avLst/>
          </a:prstGeom>
          <a:noFill/>
        </p:spPr>
        <p:txBody>
          <a:bodyPr wrap="none" rtlCol="0">
            <a:spAutoFit/>
          </a:bodyPr>
          <a:lstStyle/>
          <a:p>
            <a:r>
              <a:rPr lang="en-US" sz="4800" b="1" dirty="0">
                <a:solidFill>
                  <a:prstClr val="white">
                    <a:lumMod val="95000"/>
                  </a:prstClr>
                </a:solidFill>
                <a:latin typeface="Arial Black" pitchFamily="34" charset="0"/>
              </a:rPr>
              <a:t>-</a:t>
            </a:r>
          </a:p>
        </p:txBody>
      </p:sp>
    </p:spTree>
    <p:extLst>
      <p:ext uri="{BB962C8B-B14F-4D97-AF65-F5344CB8AC3E}">
        <p14:creationId xmlns:p14="http://schemas.microsoft.com/office/powerpoint/2010/main" val="2400740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29FD61F-2294-5D42-A9D7-9928D42B3773}" type="slidenum">
              <a:rPr lang="en-US" smtClean="0"/>
              <a:pPr/>
              <a:t>70</a:t>
            </a:fld>
            <a:endParaRPr lang="en-US" dirty="0"/>
          </a:p>
        </p:txBody>
      </p:sp>
      <p:pic>
        <p:nvPicPr>
          <p:cNvPr id="7" name="Picture 6"/>
          <p:cNvPicPr>
            <a:picLocks noChangeAspect="1"/>
          </p:cNvPicPr>
          <p:nvPr/>
        </p:nvPicPr>
        <p:blipFill rotWithShape="1">
          <a:blip r:embed="rId2"/>
          <a:srcRect t="17402" b="11994"/>
          <a:stretch/>
        </p:blipFill>
        <p:spPr>
          <a:xfrm>
            <a:off x="0" y="1439500"/>
            <a:ext cx="9144000" cy="4436199"/>
          </a:xfrm>
          <a:prstGeom prst="rect">
            <a:avLst/>
          </a:prstGeom>
        </p:spPr>
      </p:pic>
      <p:sp>
        <p:nvSpPr>
          <p:cNvPr id="3" name="Title 2"/>
          <p:cNvSpPr>
            <a:spLocks noGrp="1"/>
          </p:cNvSpPr>
          <p:nvPr>
            <p:ph type="title"/>
          </p:nvPr>
        </p:nvSpPr>
        <p:spPr>
          <a:xfrm>
            <a:off x="342943" y="168895"/>
            <a:ext cx="8071290" cy="1134571"/>
          </a:xfrm>
        </p:spPr>
        <p:txBody>
          <a:bodyPr/>
          <a:lstStyle/>
          <a:p>
            <a:pPr algn="ctr"/>
            <a:r>
              <a:rPr lang="en-US" sz="6600" b="1" dirty="0">
                <a:solidFill>
                  <a:srgbClr val="00467F"/>
                </a:solidFill>
              </a:rPr>
              <a:t>The Engaging Trainer</a:t>
            </a:r>
          </a:p>
        </p:txBody>
      </p:sp>
      <p:pic>
        <p:nvPicPr>
          <p:cNvPr id="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738" y="6011733"/>
            <a:ext cx="42037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88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10" name="Title 1"/>
          <p:cNvSpPr>
            <a:spLocks noGrp="1"/>
          </p:cNvSpPr>
          <p:nvPr>
            <p:ph type="title"/>
          </p:nvPr>
        </p:nvSpPr>
        <p:spPr>
          <a:xfrm>
            <a:off x="783390" y="132198"/>
            <a:ext cx="8071290" cy="1143000"/>
          </a:xfrm>
        </p:spPr>
        <p:txBody>
          <a:bodyPr>
            <a:normAutofit/>
          </a:bodyPr>
          <a:lstStyle/>
          <a:p>
            <a:r>
              <a:rPr lang="en-US" altLang="en-US" sz="4000" dirty="0"/>
              <a:t>Facilitator and Trainer Roles</a:t>
            </a:r>
            <a:endParaRPr lang="en-US" sz="4000" dirty="0"/>
          </a:p>
        </p:txBody>
      </p:sp>
      <p:graphicFrame>
        <p:nvGraphicFramePr>
          <p:cNvPr id="11" name="Group 61"/>
          <p:cNvGraphicFramePr>
            <a:graphicFrameLocks noGrp="1"/>
          </p:cNvGraphicFramePr>
          <p:nvPr>
            <p:ph idx="1"/>
          </p:nvPr>
        </p:nvGraphicFramePr>
        <p:xfrm>
          <a:off x="878112" y="1524000"/>
          <a:ext cx="7772400" cy="3581400"/>
        </p:xfrm>
        <a:graphic>
          <a:graphicData uri="http://schemas.openxmlformats.org/drawingml/2006/table">
            <a:tbl>
              <a:tblPr/>
              <a:tblGrid>
                <a:gridCol w="971550">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97155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tblGrid>
              <a:tr h="1143000">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Objective Observer</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Facilitator</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Fact  Finder</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solidFill>
                      <a:srgbClr val="A0DBE6"/>
                    </a:solid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Identifier of Alternatives &amp; Linker to Resources</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Joint Problem Solver</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Trainer/ Educator</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solidFill>
                      <a:srgbClr val="A0DBE6"/>
                    </a:solid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Information Specialist</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1300" b="0" i="0" u="none" strike="noStrike" cap="none" normalizeH="0" baseline="0" dirty="0">
                          <a:ln>
                            <a:noFill/>
                          </a:ln>
                          <a:solidFill>
                            <a:srgbClr val="000066"/>
                          </a:solidFill>
                          <a:effectLst/>
                          <a:latin typeface="Franklin Gothic Book" pitchFamily="34" charset="0"/>
                        </a:rPr>
                        <a:t>Advocate</a:t>
                      </a: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38400">
                <a:tc gridSpan="8">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1300" b="0" i="0" u="none" strike="noStrike" cap="none" normalizeH="0" baseline="0" dirty="0">
                        <a:ln>
                          <a:noFill/>
                        </a:ln>
                        <a:solidFill>
                          <a:srgbClr val="000066"/>
                        </a:solidFill>
                        <a:effectLst/>
                        <a:latin typeface="Franklin Gothic Book" pitchFamily="34" charset="0"/>
                      </a:endParaRPr>
                    </a:p>
                  </a:txBody>
                  <a:tcPr horzOverflow="overflow">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a:noFill/>
                    </a:lnTlToBr>
                    <a:lnBlToTr>
                      <a:noFill/>
                    </a:lnBlToTr>
                    <a:solidFill>
                      <a:srgbClr val="A0DB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2" name="TextBox 11"/>
          <p:cNvSpPr txBox="1"/>
          <p:nvPr/>
        </p:nvSpPr>
        <p:spPr>
          <a:xfrm>
            <a:off x="1282424" y="3048001"/>
            <a:ext cx="3122368" cy="830997"/>
          </a:xfrm>
          <a:prstGeom prst="rect">
            <a:avLst/>
          </a:prstGeom>
          <a:noFill/>
        </p:spPr>
        <p:txBody>
          <a:bodyPr wrap="square" rtlCol="0">
            <a:spAutoFit/>
          </a:bodyPr>
          <a:lstStyle/>
          <a:p>
            <a:pPr algn="ctr">
              <a:spcBef>
                <a:spcPct val="0"/>
              </a:spcBef>
            </a:pPr>
            <a:r>
              <a:rPr lang="en-US" altLang="en-US" sz="2400" dirty="0">
                <a:solidFill>
                  <a:srgbClr val="00467F"/>
                </a:solidFill>
                <a:latin typeface="Franklin Gothic Medium"/>
                <a:ea typeface="+mj-ea"/>
                <a:cs typeface="Franklin Gothic Medium"/>
              </a:rPr>
              <a:t>Participant (empowerment)</a:t>
            </a:r>
          </a:p>
        </p:txBody>
      </p:sp>
      <p:sp>
        <p:nvSpPr>
          <p:cNvPr id="13" name="TextBox 12"/>
          <p:cNvSpPr txBox="1"/>
          <p:nvPr/>
        </p:nvSpPr>
        <p:spPr>
          <a:xfrm>
            <a:off x="5119136" y="3922344"/>
            <a:ext cx="3122368" cy="830997"/>
          </a:xfrm>
          <a:prstGeom prst="rect">
            <a:avLst/>
          </a:prstGeom>
          <a:noFill/>
        </p:spPr>
        <p:txBody>
          <a:bodyPr wrap="square" rtlCol="0">
            <a:spAutoFit/>
          </a:bodyPr>
          <a:lstStyle/>
          <a:p>
            <a:pPr algn="ctr">
              <a:spcBef>
                <a:spcPct val="0"/>
              </a:spcBef>
            </a:pPr>
            <a:r>
              <a:rPr lang="en-US" altLang="en-US" sz="2400" dirty="0">
                <a:solidFill>
                  <a:srgbClr val="00467F"/>
                </a:solidFill>
                <a:latin typeface="Franklin Gothic Medium"/>
                <a:ea typeface="+mj-ea"/>
                <a:cs typeface="Franklin Gothic Medium"/>
              </a:rPr>
              <a:t>Consultant (empowerment)</a:t>
            </a:r>
          </a:p>
        </p:txBody>
      </p:sp>
      <p:sp>
        <p:nvSpPr>
          <p:cNvPr id="14" name="Line 58"/>
          <p:cNvSpPr>
            <a:spLocks noChangeShapeType="1"/>
          </p:cNvSpPr>
          <p:nvPr/>
        </p:nvSpPr>
        <p:spPr bwMode="auto">
          <a:xfrm flipV="1">
            <a:off x="878112" y="2667000"/>
            <a:ext cx="7772400" cy="2438400"/>
          </a:xfrm>
          <a:prstGeom prst="line">
            <a:avLst/>
          </a:prstGeom>
          <a:noFill/>
          <a:ln w="12700">
            <a:solidFill>
              <a:srgbClr val="58595B"/>
            </a:solidFill>
            <a:miter lim="800000"/>
            <a:headEnd/>
            <a:tailEnd/>
          </a:ln>
        </p:spPr>
        <p:txBody>
          <a:bodyPr anchor="b"/>
          <a:lstStyle/>
          <a:p>
            <a:endParaRPr lang="en-US" baseline="-25000" dirty="0">
              <a:ln>
                <a:solidFill>
                  <a:srgbClr val="58595B"/>
                </a:solidFill>
              </a:ln>
            </a:endParaRPr>
          </a:p>
        </p:txBody>
      </p:sp>
      <p:sp>
        <p:nvSpPr>
          <p:cNvPr id="8" name="TextBox 8"/>
          <p:cNvSpPr txBox="1"/>
          <p:nvPr/>
        </p:nvSpPr>
        <p:spPr>
          <a:xfrm>
            <a:off x="8383744" y="5943976"/>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61</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2513704" y="1807987"/>
            <a:ext cx="2153719" cy="2153719"/>
          </a:xfrm>
          <a:prstGeom prst="rect">
            <a:avLst/>
          </a:prstGeom>
        </p:spPr>
      </p:pic>
      <p:pic>
        <p:nvPicPr>
          <p:cNvPr id="9" name="Picture 8"/>
          <p:cNvPicPr>
            <a:picLocks noChangeAspect="1"/>
          </p:cNvPicPr>
          <p:nvPr/>
        </p:nvPicPr>
        <p:blipFill>
          <a:blip r:embed="rId4"/>
          <a:stretch>
            <a:fillRect/>
          </a:stretch>
        </p:blipFill>
        <p:spPr>
          <a:xfrm>
            <a:off x="2513704" y="3969980"/>
            <a:ext cx="2156970" cy="2156970"/>
          </a:xfrm>
          <a:prstGeom prst="rect">
            <a:avLst/>
          </a:prstGeom>
        </p:spPr>
      </p:pic>
      <p:pic>
        <p:nvPicPr>
          <p:cNvPr id="4" name="Picture 3"/>
          <p:cNvPicPr>
            <a:picLocks noChangeAspect="1"/>
          </p:cNvPicPr>
          <p:nvPr/>
        </p:nvPicPr>
        <p:blipFill>
          <a:blip r:embed="rId5"/>
          <a:stretch>
            <a:fillRect/>
          </a:stretch>
        </p:blipFill>
        <p:spPr>
          <a:xfrm>
            <a:off x="4670674" y="3965843"/>
            <a:ext cx="2156970" cy="2156970"/>
          </a:xfrm>
          <a:prstGeom prst="rect">
            <a:avLst/>
          </a:prstGeom>
        </p:spPr>
      </p:pic>
      <p:pic>
        <p:nvPicPr>
          <p:cNvPr id="7" name="Picture 6"/>
          <p:cNvPicPr>
            <a:picLocks noChangeAspect="1"/>
          </p:cNvPicPr>
          <p:nvPr/>
        </p:nvPicPr>
        <p:blipFill>
          <a:blip r:embed="rId6"/>
          <a:stretch>
            <a:fillRect/>
          </a:stretch>
        </p:blipFill>
        <p:spPr>
          <a:xfrm>
            <a:off x="4666742" y="1808873"/>
            <a:ext cx="2152833" cy="2152833"/>
          </a:xfrm>
          <a:prstGeom prst="rect">
            <a:avLst/>
          </a:prstGeom>
        </p:spPr>
      </p:pic>
      <p:sp>
        <p:nvSpPr>
          <p:cNvPr id="22"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6" name="Title 1"/>
          <p:cNvSpPr>
            <a:spLocks noGrp="1"/>
          </p:cNvSpPr>
          <p:nvPr>
            <p:ph type="title"/>
          </p:nvPr>
        </p:nvSpPr>
        <p:spPr>
          <a:xfrm>
            <a:off x="783390" y="132198"/>
            <a:ext cx="8071290" cy="1143000"/>
          </a:xfrm>
        </p:spPr>
        <p:txBody>
          <a:bodyPr/>
          <a:lstStyle/>
          <a:p>
            <a:r>
              <a:rPr lang="en-US" altLang="en-US" dirty="0"/>
              <a:t>Trainer Characteristics</a:t>
            </a:r>
            <a:endParaRPr lang="en-US" dirty="0"/>
          </a:p>
        </p:txBody>
      </p:sp>
      <p:sp>
        <p:nvSpPr>
          <p:cNvPr id="14" name="TextBox 13"/>
          <p:cNvSpPr txBox="1"/>
          <p:nvPr/>
        </p:nvSpPr>
        <p:spPr>
          <a:xfrm>
            <a:off x="783390" y="1203685"/>
            <a:ext cx="6824041" cy="400110"/>
          </a:xfrm>
          <a:prstGeom prst="rect">
            <a:avLst/>
          </a:prstGeom>
          <a:noFill/>
        </p:spPr>
        <p:txBody>
          <a:bodyPr wrap="square" rtlCol="0">
            <a:spAutoFit/>
          </a:bodyPr>
          <a:lstStyle/>
          <a:p>
            <a:pPr>
              <a:lnSpc>
                <a:spcPts val="2400"/>
              </a:lnSpc>
              <a:spcBef>
                <a:spcPct val="0"/>
              </a:spcBef>
            </a:pPr>
            <a:r>
              <a:rPr lang="en-US" altLang="en-US" sz="2400" dirty="0">
                <a:solidFill>
                  <a:srgbClr val="00467F"/>
                </a:solidFill>
                <a:latin typeface="Franklin Gothic Medium"/>
                <a:ea typeface="+mj-ea"/>
                <a:cs typeface="Franklin Gothic Medium"/>
              </a:rPr>
              <a:t>There are four cornerstones of a good instructor:</a:t>
            </a:r>
          </a:p>
        </p:txBody>
      </p:sp>
      <p:sp>
        <p:nvSpPr>
          <p:cNvPr id="10" name="TextBox 8"/>
          <p:cNvSpPr txBox="1"/>
          <p:nvPr/>
        </p:nvSpPr>
        <p:spPr>
          <a:xfrm>
            <a:off x="8168880" y="5943788"/>
            <a:ext cx="685800" cy="502920"/>
          </a:xfrm>
          <a:prstGeom prst="roundRect">
            <a:avLst>
              <a:gd name="adj" fmla="val 50000"/>
            </a:avLst>
          </a:prstGeom>
          <a:solidFill>
            <a:schemeClr val="bg1"/>
          </a:solidFill>
          <a:ln>
            <a:solidFill>
              <a:srgbClr val="002C54"/>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solidFill>
                  <a:srgbClr val="002C54"/>
                </a:solidFill>
                <a:latin typeface="Arial Black" pitchFamily="34" charset="0"/>
              </a:rPr>
              <a:t>Manual</a:t>
            </a:r>
            <a:br>
              <a:rPr lang="en-US" sz="1400" dirty="0">
                <a:solidFill>
                  <a:srgbClr val="002C54"/>
                </a:solidFill>
                <a:latin typeface="Arial Black" pitchFamily="34" charset="0"/>
              </a:rPr>
            </a:br>
            <a:r>
              <a:rPr lang="en-US" sz="1400" dirty="0">
                <a:solidFill>
                  <a:srgbClr val="002C54"/>
                </a:solidFill>
                <a:latin typeface="Arial Black" pitchFamily="34" charset="0"/>
              </a:rPr>
              <a:t>62</a:t>
            </a:r>
          </a:p>
        </p:txBody>
      </p:sp>
    </p:spTree>
  </p:cSld>
  <p:clrMapOvr>
    <a:masterClrMapping/>
  </p:clrMapOvr>
  <p:transition>
    <p:fade/>
  </p:transition>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1F497D"/>
      </a:dk2>
      <a:lt2>
        <a:srgbClr val="EEECE1"/>
      </a:lt2>
      <a:accent1>
        <a:srgbClr val="002C54"/>
      </a:accent1>
      <a:accent2>
        <a:srgbClr val="F26522"/>
      </a:accent2>
      <a:accent3>
        <a:srgbClr val="AFBD22"/>
      </a:accent3>
      <a:accent4>
        <a:srgbClr val="A0DBE6"/>
      </a:accent4>
      <a:accent5>
        <a:srgbClr val="000000"/>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FF0000"/>
        </a:solidFill>
      </a:spPr>
      <a:bodyPr wrap="square" rtlCol="0">
        <a:spAutoFit/>
      </a:bodyPr>
      <a:lstStyle>
        <a:defPPr>
          <a:defRPr b="1"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14984</TotalTime>
  <Words>5610</Words>
  <Application>Microsoft Office PowerPoint</Application>
  <PresentationFormat>On-screen Show (4:3)</PresentationFormat>
  <Paragraphs>895</Paragraphs>
  <Slides>70</Slides>
  <Notes>66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ＭＳ Ｐゴシック</vt:lpstr>
      <vt:lpstr>Arial</vt:lpstr>
      <vt:lpstr>Arial Black</vt:lpstr>
      <vt:lpstr>Calibri</vt:lpstr>
      <vt:lpstr>Franklin Gothic Book</vt:lpstr>
      <vt:lpstr>Franklin Gothic Heavy</vt:lpstr>
      <vt:lpstr>Franklin Gothic Medium</vt:lpstr>
      <vt:lpstr>Times New Roman</vt:lpstr>
      <vt:lpstr>Wingdings</vt:lpstr>
      <vt:lpstr>Office Theme</vt:lpstr>
      <vt:lpstr>Checkpoint</vt:lpstr>
      <vt:lpstr>PowerPoint Presentation</vt:lpstr>
      <vt:lpstr>Exercise 2: Starting</vt:lpstr>
      <vt:lpstr>Exercise 2: Starting</vt:lpstr>
      <vt:lpstr>D. Delivering for Results</vt:lpstr>
      <vt:lpstr>PowerPoint Presentation</vt:lpstr>
      <vt:lpstr>Training vs. Facilitation--Is there a difference?</vt:lpstr>
      <vt:lpstr>Facilitator and Trainer Roles</vt:lpstr>
      <vt:lpstr>Trainer Characteristics</vt:lpstr>
      <vt:lpstr>Expertise</vt:lpstr>
      <vt:lpstr>Empathy</vt:lpstr>
      <vt:lpstr>Clarity</vt:lpstr>
      <vt:lpstr>Enthusiasm</vt:lpstr>
      <vt:lpstr>PowerPoint Presentation</vt:lpstr>
      <vt:lpstr>D2. The Starting Question </vt:lpstr>
      <vt:lpstr>D2. The Starting Question </vt:lpstr>
      <vt:lpstr>D2. The Starting Question </vt:lpstr>
      <vt:lpstr>PowerPoint Presentation</vt:lpstr>
      <vt:lpstr>D3. Reacting Questions</vt:lpstr>
      <vt:lpstr>Direct Probe</vt:lpstr>
      <vt:lpstr>Indirect Probe</vt:lpstr>
      <vt:lpstr>Redirection Question</vt:lpstr>
      <vt:lpstr>Playback</vt:lpstr>
      <vt:lpstr>Leading Question</vt:lpstr>
      <vt:lpstr>Prompt</vt:lpstr>
      <vt:lpstr>Tag Question</vt:lpstr>
      <vt:lpstr>Float an Idea</vt:lpstr>
      <vt:lpstr>Team Flip Charts</vt:lpstr>
      <vt:lpstr>PowerPoint Presentation</vt:lpstr>
      <vt:lpstr>D4. Use Checkpoints</vt:lpstr>
      <vt:lpstr>Sample Agenda</vt:lpstr>
      <vt:lpstr>Using Checkpoints</vt:lpstr>
      <vt:lpstr>Why Take a Checkpoint?</vt:lpstr>
      <vt:lpstr>Restart with Extended Checkpoints</vt:lpstr>
      <vt:lpstr>Restart with Extended Checkpoints</vt:lpstr>
      <vt:lpstr>PowerPoint Presentation</vt:lpstr>
      <vt:lpstr>D5. Warm Up the Group</vt:lpstr>
      <vt:lpstr>PowerPoint Presentation</vt:lpstr>
      <vt:lpstr>D6. Use PeDeQs for Directions</vt:lpstr>
      <vt:lpstr>Sample PeDeQs </vt:lpstr>
      <vt:lpstr>PowerPoint Presentation</vt:lpstr>
      <vt:lpstr>D7. Re-Direct Side Issues</vt:lpstr>
      <vt:lpstr>PowerPoint Presentation</vt:lpstr>
      <vt:lpstr>D8. Order Speakers for Control</vt:lpstr>
      <vt:lpstr>PowerPoint Presentation</vt:lpstr>
      <vt:lpstr>D9. Summarize Results</vt:lpstr>
      <vt:lpstr>PowerPoint Presentation</vt:lpstr>
      <vt:lpstr>D10. Be Conscious of Time</vt:lpstr>
      <vt:lpstr>PowerPoint Presentation</vt:lpstr>
      <vt:lpstr>D11. Keeping the Energy High</vt:lpstr>
      <vt:lpstr>Level 1 Energy</vt:lpstr>
      <vt:lpstr>Level 2 Energy</vt:lpstr>
      <vt:lpstr>Level 3 Energy</vt:lpstr>
      <vt:lpstr>Resetting the Energy Level</vt:lpstr>
      <vt:lpstr>Standard Lullaby Times</vt:lpstr>
      <vt:lpstr>Adjust to Lull Times</vt:lpstr>
      <vt:lpstr>Establish a Recharge</vt:lpstr>
      <vt:lpstr>Move and Manage the Room-- Greatest Position of Strength</vt:lpstr>
      <vt:lpstr>Second Greatest Position of Strength</vt:lpstr>
      <vt:lpstr>Weak Position</vt:lpstr>
      <vt:lpstr>Weakest Position</vt:lpstr>
      <vt:lpstr>Best Place for Screen</vt:lpstr>
      <vt:lpstr>Best Place for Speaker with Screen</vt:lpstr>
      <vt:lpstr>Use Brainteasers, Icebreakers, Engagement Strategies</vt:lpstr>
      <vt:lpstr>Get People Involved and Moving</vt:lpstr>
      <vt:lpstr>Break If Necessary</vt:lpstr>
      <vt:lpstr>D. Delivering for Results</vt:lpstr>
      <vt:lpstr>Exercise 3: Inviting Participation </vt:lpstr>
      <vt:lpstr>Exercise 3: Inviting Participation</vt:lpstr>
      <vt:lpstr>The Engaging Trainer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Dana Barr</cp:lastModifiedBy>
  <cp:revision>359</cp:revision>
  <dcterms:created xsi:type="dcterms:W3CDTF">2013-02-24T22:19:15Z</dcterms:created>
  <dcterms:modified xsi:type="dcterms:W3CDTF">2017-06-08T13:41:36Z</dcterms:modified>
</cp:coreProperties>
</file>