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9" r:id="rId2"/>
  </p:sldMasterIdLst>
  <p:notesMasterIdLst>
    <p:notesMasterId r:id="rId45"/>
  </p:notesMasterIdLst>
  <p:handoutMasterIdLst>
    <p:handoutMasterId r:id="rId46"/>
  </p:handoutMasterIdLst>
  <p:sldIdLst>
    <p:sldId id="564" r:id="rId3"/>
    <p:sldId id="399" r:id="rId4"/>
    <p:sldId id="525" r:id="rId5"/>
    <p:sldId id="526" r:id="rId6"/>
    <p:sldId id="527" r:id="rId7"/>
    <p:sldId id="560" r:id="rId8"/>
    <p:sldId id="561" r:id="rId9"/>
    <p:sldId id="528" r:id="rId10"/>
    <p:sldId id="529" r:id="rId11"/>
    <p:sldId id="530" r:id="rId12"/>
    <p:sldId id="531" r:id="rId13"/>
    <p:sldId id="532" r:id="rId14"/>
    <p:sldId id="401" r:id="rId15"/>
    <p:sldId id="422" r:id="rId16"/>
    <p:sldId id="423" r:id="rId17"/>
    <p:sldId id="557" r:id="rId18"/>
    <p:sldId id="426" r:id="rId19"/>
    <p:sldId id="533" r:id="rId20"/>
    <p:sldId id="534" r:id="rId21"/>
    <p:sldId id="535" r:id="rId22"/>
    <p:sldId id="536" r:id="rId23"/>
    <p:sldId id="537" r:id="rId24"/>
    <p:sldId id="551" r:id="rId25"/>
    <p:sldId id="428" r:id="rId26"/>
    <p:sldId id="429" r:id="rId27"/>
    <p:sldId id="430" r:id="rId28"/>
    <p:sldId id="431" r:id="rId29"/>
    <p:sldId id="552" r:id="rId30"/>
    <p:sldId id="539" r:id="rId31"/>
    <p:sldId id="553" r:id="rId32"/>
    <p:sldId id="540" r:id="rId33"/>
    <p:sldId id="554" r:id="rId34"/>
    <p:sldId id="542" r:id="rId35"/>
    <p:sldId id="543" r:id="rId36"/>
    <p:sldId id="555" r:id="rId37"/>
    <p:sldId id="544" r:id="rId38"/>
    <p:sldId id="562" r:id="rId39"/>
    <p:sldId id="545" r:id="rId40"/>
    <p:sldId id="547" r:id="rId41"/>
    <p:sldId id="548" r:id="rId42"/>
    <p:sldId id="565" r:id="rId43"/>
    <p:sldId id="566"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2880">
          <p15:clr>
            <a:srgbClr val="A4A3A4"/>
          </p15:clr>
        </p15:guide>
        <p15:guide id="3" orient="horz" pos="822">
          <p15:clr>
            <a:srgbClr val="A4A3A4"/>
          </p15:clr>
        </p15:guide>
        <p15:guide id="4" orient="horz" pos="86">
          <p15:clr>
            <a:srgbClr val="A4A3A4"/>
          </p15:clr>
        </p15:guide>
        <p15:guide id="5" pos="522">
          <p15:clr>
            <a:srgbClr val="A4A3A4"/>
          </p15:clr>
        </p15:guide>
        <p15:guide id="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Adelman" initials="DA" lastIdx="10" clrIdx="0">
    <p:extLst>
      <p:ext uri="{19B8F6BF-5375-455C-9EA6-DF929625EA0E}">
        <p15:presenceInfo xmlns:p15="http://schemas.microsoft.com/office/powerpoint/2012/main" userId="S-1-5-21-4000621018-3842134135-1534255045-4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D22"/>
    <a:srgbClr val="739C00"/>
    <a:srgbClr val="F26522"/>
    <a:srgbClr val="AFD022"/>
    <a:srgbClr val="00467F"/>
    <a:srgbClr val="000066"/>
    <a:srgbClr val="002C54"/>
    <a:srgbClr val="A0DBE6"/>
    <a:srgbClr val="C9401B"/>
    <a:srgbClr val="FF5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71299" autoAdjust="0"/>
  </p:normalViewPr>
  <p:slideViewPr>
    <p:cSldViewPr snapToGrid="0" snapToObjects="1">
      <p:cViewPr varScale="1">
        <p:scale>
          <a:sx n="79" d="100"/>
          <a:sy n="79" d="100"/>
        </p:scale>
        <p:origin x="1140" y="78"/>
      </p:cViewPr>
      <p:guideLst>
        <p:guide orient="horz" pos="2166"/>
        <p:guide pos="2880"/>
        <p:guide orient="horz" pos="822"/>
        <p:guide orient="horz" pos="86"/>
        <p:guide pos="522"/>
        <p:guide/>
      </p:guideLst>
    </p:cSldViewPr>
  </p:slideViewPr>
  <p:outlineViewPr>
    <p:cViewPr>
      <p:scale>
        <a:sx n="33" d="100"/>
        <a:sy n="33" d="100"/>
      </p:scale>
      <p:origin x="0" y="5606"/>
    </p:cViewPr>
  </p:outlineViewPr>
  <p:notesTextViewPr>
    <p:cViewPr>
      <p:scale>
        <a:sx n="100" d="100"/>
        <a:sy n="100" d="100"/>
      </p:scale>
      <p:origin x="0" y="0"/>
    </p:cViewPr>
  </p:notesTextViewPr>
  <p:sorterViewPr>
    <p:cViewPr>
      <p:scale>
        <a:sx n="60" d="100"/>
        <a:sy n="60" d="100"/>
      </p:scale>
      <p:origin x="0" y="-29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6/8/2017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30073270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6/8/2017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6995462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ea typeface="ＭＳ Ｐゴシック" panose="020B0600070205080204" pitchFamily="34" charset="-128"/>
              </a:rPr>
              <a:t>Here is our agenda for the entire course. On this flip chart (Flip Chart 3 w/ agenda for Day One), you will note that I have placed our agenda for the day as well. Before we move on, let</a:t>
            </a:r>
            <a:r>
              <a:rPr lang="ja-JP" altLang="en-US" i="1" dirty="0">
                <a:ea typeface="+mn-ea"/>
              </a:rPr>
              <a:t>’</a:t>
            </a:r>
            <a:r>
              <a:rPr lang="en-US" altLang="en-US" i="1" dirty="0">
                <a:ea typeface="ＭＳ Ｐゴシック" panose="020B0600070205080204" pitchFamily="34" charset="-128"/>
              </a:rPr>
              <a:t>s take a look at your personal objectives and see where you believe we will address the categories in which we have grouped these objectives…..So, (blue) on the category of (poor behavior), where in the agenda do you believe we will cover that? OK, next team…….</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b="1" i="1" u="sng" dirty="0">
                <a:ea typeface="ＭＳ Ｐゴシック" panose="020B0600070205080204" pitchFamily="34" charset="-128"/>
              </a:rPr>
              <a:t>Note: </a:t>
            </a:r>
            <a:r>
              <a:rPr lang="en-US" altLang="en-US" i="1" dirty="0">
                <a:ea typeface="ＭＳ Ｐゴシック" panose="020B0600070205080204" pitchFamily="34" charset="-128"/>
              </a:rPr>
              <a:t>Ensure participants are identifying where their personal objectives will be addressed in the class. If there is an area or areas that are not addressed, guide the group to whether or not to adjust the agenda to meet their needs.</a:t>
            </a:r>
            <a:endParaRPr lang="en-US" altLang="en-US" dirty="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2192093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28804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Now that we have looked at the 4 parts of a Great Start, let me ask, by a show of hands:</a:t>
            </a:r>
            <a:endParaRPr lang="en-US" dirty="0"/>
          </a:p>
          <a:p>
            <a:pPr>
              <a:buFontTx/>
              <a:buChar char="•"/>
            </a:pPr>
            <a:r>
              <a:rPr lang="en-US" i="1" dirty="0"/>
              <a:t>How many of you think you are best at the Inform? (Raise your hand.).....About x%</a:t>
            </a:r>
            <a:endParaRPr lang="en-US" dirty="0"/>
          </a:p>
          <a:p>
            <a:pPr>
              <a:buFontTx/>
              <a:buChar char="•"/>
            </a:pPr>
            <a:r>
              <a:rPr lang="en-US" i="1" dirty="0"/>
              <a:t>How about best at Excite? (Raise your hand.)</a:t>
            </a:r>
            <a:endParaRPr lang="en-US" dirty="0"/>
          </a:p>
          <a:p>
            <a:pPr>
              <a:buFontTx/>
              <a:buChar char="•"/>
            </a:pPr>
            <a:r>
              <a:rPr lang="en-US" i="1" dirty="0"/>
              <a:t>How about Empower? (Raise your hand.)</a:t>
            </a:r>
            <a:endParaRPr lang="en-US" dirty="0"/>
          </a:p>
          <a:p>
            <a:pPr>
              <a:buFontTx/>
              <a:buChar char="•"/>
            </a:pPr>
            <a:r>
              <a:rPr lang="en-US" i="1" dirty="0"/>
              <a:t>Finally, how about the Involve? (Raise your hand.)</a:t>
            </a:r>
            <a:endParaRPr lang="en-US" dirty="0"/>
          </a:p>
          <a:p>
            <a:r>
              <a:rPr lang="en-US" i="1" dirty="0"/>
              <a:t> </a:t>
            </a:r>
            <a:endParaRPr lang="en-US" dirty="0"/>
          </a:p>
          <a:p>
            <a:r>
              <a:rPr lang="en-US" i="1" dirty="0"/>
              <a:t>In general, the participants in both our Facilitation Skills for Trainers as well as our The Effective Facilitator courses tell us they are worst at the Excite. And, when you think about it, this is also all about the Why or the WIIFM…..So, let’s take a look at the following examples and pick up a tip on how to build those great Excite statements……</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288046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(Name), would you please read this Excite Statement?…….Thank you……</a:t>
            </a:r>
            <a:endParaRPr lang="en-US" dirty="0"/>
          </a:p>
          <a:p>
            <a:r>
              <a:rPr lang="en-US" i="1" dirty="0"/>
              <a:t> </a:t>
            </a:r>
            <a:endParaRPr lang="en-US" dirty="0"/>
          </a:p>
          <a:p>
            <a:r>
              <a:rPr lang="en-US" i="1" dirty="0"/>
              <a:t>Folks, what do you think? (Facilitate the discussion….Ensure to make the point that this isn’t bad….It is, however, more about what’s in it for the organization or the other person.)</a:t>
            </a:r>
            <a:endParaRPr lang="en-US" dirty="0"/>
          </a:p>
          <a:p>
            <a:r>
              <a:rPr lang="en-US" i="1" dirty="0"/>
              <a:t> </a:t>
            </a:r>
            <a:endParaRPr lang="en-US" dirty="0"/>
          </a:p>
          <a:p>
            <a:r>
              <a:rPr lang="en-US" i="1" dirty="0"/>
              <a:t>So, let’s take a look at another example……</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2134894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(Name), would you please read this Excite statement?….</a:t>
            </a:r>
            <a:endParaRPr lang="en-US" dirty="0"/>
          </a:p>
          <a:p>
            <a:r>
              <a:rPr lang="en-US" i="1" dirty="0"/>
              <a:t> </a:t>
            </a:r>
            <a:endParaRPr lang="en-US" dirty="0"/>
          </a:p>
          <a:p>
            <a:r>
              <a:rPr lang="en-US" i="1" dirty="0"/>
              <a:t>(Again, facilitate a discussion about things that are good, bad, or other about this example.)</a:t>
            </a:r>
            <a:endParaRPr lang="en-US" dirty="0"/>
          </a:p>
          <a:p>
            <a:r>
              <a:rPr lang="en-US" i="1" dirty="0"/>
              <a:t> </a:t>
            </a:r>
            <a:endParaRPr lang="en-US" dirty="0"/>
          </a:p>
          <a:p>
            <a:r>
              <a:rPr lang="en-US" i="1" dirty="0"/>
              <a:t>Now, let’s look at them side-by-side……</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349953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Take a look at these two examples of Excite statements………Would you please stand if you think the statement on the left is better?……OK, about x%.....</a:t>
            </a:r>
            <a:endParaRPr lang="en-US" dirty="0"/>
          </a:p>
          <a:p>
            <a:r>
              <a:rPr lang="en-US" i="1" dirty="0"/>
              <a:t> </a:t>
            </a:r>
            <a:endParaRPr lang="en-US" dirty="0"/>
          </a:p>
          <a:p>
            <a:r>
              <a:rPr lang="en-US" i="1" dirty="0"/>
              <a:t>Now, those of you that are standing, please take a seat…..Those of you that think the Excite statement on the right is better, would you please stand?</a:t>
            </a:r>
            <a:endParaRPr lang="en-US" dirty="0"/>
          </a:p>
          <a:p>
            <a:r>
              <a:rPr lang="en-US" i="1" dirty="0"/>
              <a:t> </a:t>
            </a:r>
            <a:endParaRPr lang="en-US" dirty="0"/>
          </a:p>
          <a:p>
            <a:r>
              <a:rPr lang="en-US" i="1" dirty="0"/>
              <a:t>(Take a look.) About x%.....And, that is typical in the other classes where we ask which is best……Typically over 90% of participants prefer the statement on the right…….And, for many of the reasons you have shared……(Add any others you would like to cover.)</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4075588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Take a look at these two examples of Excite statements………Would you please stand if you think the statement on the left is better?……OK, about x%.....</a:t>
            </a:r>
            <a:endParaRPr lang="en-US" dirty="0"/>
          </a:p>
          <a:p>
            <a:r>
              <a:rPr lang="en-US" i="1" dirty="0"/>
              <a:t> </a:t>
            </a:r>
            <a:endParaRPr lang="en-US" dirty="0"/>
          </a:p>
          <a:p>
            <a:r>
              <a:rPr lang="en-US" i="1" dirty="0"/>
              <a:t>Now, those of you that are standing, please take a seat…..Those of you that think the Excite statement on the right is better, would you please stand?</a:t>
            </a:r>
            <a:endParaRPr lang="en-US" dirty="0"/>
          </a:p>
          <a:p>
            <a:r>
              <a:rPr lang="en-US" i="1" dirty="0"/>
              <a:t> </a:t>
            </a:r>
            <a:endParaRPr lang="en-US" dirty="0"/>
          </a:p>
          <a:p>
            <a:r>
              <a:rPr lang="en-US" i="1" dirty="0"/>
              <a:t>(Take a look.) About x%.....And, that is typical in the other classes where we ask which is best……Typically over 90% of participants prefer the statement on the right…….And, for many of the reasons you have shared……(Add any others you would like to cover.)</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4075588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Now, what we would like to do is give you an opportunity to practice building great Excite statements……In your teams, can each of you build an Excite statement for either of the following?</a:t>
            </a:r>
            <a:endParaRPr lang="en-US" dirty="0"/>
          </a:p>
          <a:p>
            <a:pPr>
              <a:buFontTx/>
              <a:buChar char="•"/>
            </a:pPr>
            <a:r>
              <a:rPr lang="en-US" i="1" dirty="0"/>
              <a:t>A training to establish masterful meetings in your organization OR</a:t>
            </a:r>
            <a:endParaRPr lang="en-US" dirty="0"/>
          </a:p>
          <a:p>
            <a:pPr>
              <a:buFontTx/>
              <a:buChar char="•"/>
            </a:pPr>
            <a:r>
              <a:rPr lang="en-US" i="1" dirty="0"/>
              <a:t>The training module you brought with you</a:t>
            </a:r>
            <a:endParaRPr lang="en-US" dirty="0"/>
          </a:p>
          <a:p>
            <a:r>
              <a:rPr lang="en-US" i="1" dirty="0"/>
              <a:t> </a:t>
            </a:r>
            <a:endParaRPr lang="en-US" dirty="0"/>
          </a:p>
          <a:p>
            <a:r>
              <a:rPr lang="en-US" i="1" dirty="0"/>
              <a:t>We will give you five minutes to write your Excite statement individually…..</a:t>
            </a:r>
            <a:endParaRPr lang="en-US" dirty="0"/>
          </a:p>
          <a:p>
            <a:r>
              <a:rPr lang="en-US" i="1" dirty="0"/>
              <a:t>Then, after each of you has completed this, we will give each of you two minutes to share the statement you built with your team members…..</a:t>
            </a:r>
            <a:endParaRPr lang="en-US" dirty="0"/>
          </a:p>
          <a:p>
            <a:r>
              <a:rPr lang="en-US" i="1" dirty="0"/>
              <a:t>Once you have shared your Excite statement within your team, we would like each team to select one team member to share his/her Excite statement with the entire class…..Are there any questions……..OK, let’s get started……</a:t>
            </a:r>
            <a:endParaRPr lang="en-US" dirty="0"/>
          </a:p>
          <a:p>
            <a:r>
              <a:rPr lang="en-US" i="1" dirty="0"/>
              <a:t> </a:t>
            </a:r>
            <a:endParaRPr lang="en-US" dirty="0"/>
          </a:p>
          <a:p>
            <a:r>
              <a:rPr lang="en-US" i="1" dirty="0"/>
              <a:t>[When this exercise is completed, ask the group to return to Section C1 of this module.]</a:t>
            </a:r>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3607230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Back again to getting those “butterflies to fly in formation”…..In our opening, we really are in complete control until we ask that Involve question…..So, why would we not have this “down pat”?……There are several techniques, and practice is certainly a common one. And, for some of us the mnemonic technique is very helpful…….Are there any other approaches some of you would like to share?</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i="1" dirty="0"/>
              <a:t>What is a mnemonic?…..Here are a few……(Green) team, what is MADD?…….[Go through as many of these as you would like.]….Well, next is a possible mnemonic that you might find helpful for the start of 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GIMYOSI.......In many of the classes we teach, our experience has been that several of the participants find this very helpful……</a:t>
            </a:r>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1" u="sng" dirty="0"/>
              <a:t>Timing:</a:t>
            </a:r>
            <a:r>
              <a:rPr lang="en-US" b="1" dirty="0"/>
              <a:t>  </a:t>
            </a:r>
            <a:r>
              <a:rPr lang="en-US" dirty="0"/>
              <a:t>Between 75 and 90 minutes depending upon the size of the class</a:t>
            </a:r>
            <a:endParaRPr lang="en-US" b="1" u="sng" dirty="0"/>
          </a:p>
          <a:p>
            <a:pPr>
              <a:defRPr/>
            </a:pPr>
            <a:endParaRPr lang="en-US" b="1" u="sng" dirty="0"/>
          </a:p>
          <a:p>
            <a:pPr>
              <a:defRPr/>
            </a:pPr>
            <a:r>
              <a:rPr lang="en-US" b="1" u="sng" dirty="0"/>
              <a:t>Flip Chart:</a:t>
            </a:r>
          </a:p>
          <a:p>
            <a:pPr>
              <a:defRPr/>
            </a:pPr>
            <a:r>
              <a:rPr lang="en-US" dirty="0"/>
              <a:t>Flip Chart 1: Items to Cover to Start a Training Session</a:t>
            </a:r>
          </a:p>
          <a:p>
            <a:pPr>
              <a:defRPr/>
            </a:pPr>
            <a:r>
              <a:rPr lang="en-US" dirty="0"/>
              <a:t>Flip Chart 2: Great Starts: IEEI</a:t>
            </a:r>
          </a:p>
          <a:p>
            <a:pPr marL="171450" indent="-171450">
              <a:buFont typeface="Arial" pitchFamily="34" charset="0"/>
              <a:buChar char="•"/>
              <a:defRPr/>
            </a:pPr>
            <a:r>
              <a:rPr lang="en-US" b="1" u="sng" dirty="0"/>
              <a:t>I</a:t>
            </a:r>
            <a:r>
              <a:rPr lang="en-US" dirty="0"/>
              <a:t>nform: Purpose/Why</a:t>
            </a:r>
          </a:p>
          <a:p>
            <a:pPr marL="171450" indent="-171450">
              <a:buFont typeface="Arial" pitchFamily="34" charset="0"/>
              <a:buChar char="•"/>
              <a:defRPr/>
            </a:pPr>
            <a:r>
              <a:rPr lang="en-US" b="1" u="sng" dirty="0"/>
              <a:t>E</a:t>
            </a:r>
            <a:r>
              <a:rPr lang="en-US" dirty="0"/>
              <a:t>xcite: Benefits (to Them)</a:t>
            </a:r>
          </a:p>
          <a:p>
            <a:pPr marL="171450" indent="-171450">
              <a:buFont typeface="Arial" pitchFamily="34" charset="0"/>
              <a:buChar char="•"/>
              <a:defRPr/>
            </a:pPr>
            <a:r>
              <a:rPr lang="en-US" b="1" u="sng" dirty="0"/>
              <a:t>E</a:t>
            </a:r>
            <a:r>
              <a:rPr lang="en-US" dirty="0"/>
              <a:t>mpower: Roles they will play (Why me?)</a:t>
            </a:r>
          </a:p>
          <a:p>
            <a:pPr marL="171450" indent="-171450">
              <a:buFont typeface="Arial" pitchFamily="34" charset="0"/>
              <a:buChar char="•"/>
              <a:defRPr/>
            </a:pPr>
            <a:r>
              <a:rPr lang="en-US" b="1" u="sng" dirty="0"/>
              <a:t>I</a:t>
            </a:r>
            <a:r>
              <a:rPr lang="en-US" dirty="0"/>
              <a:t>nvolve: Their personal objectives</a:t>
            </a:r>
          </a:p>
          <a:p>
            <a:pPr>
              <a:defRPr/>
            </a:pPr>
            <a:r>
              <a:rPr lang="en-US" dirty="0"/>
              <a:t>Flip Chart 3: Parking Boards: The ABCs</a:t>
            </a:r>
          </a:p>
          <a:p>
            <a:pPr marL="171450" indent="-171450">
              <a:buFont typeface="Arial" pitchFamily="34" charset="0"/>
              <a:buChar char="•"/>
              <a:defRPr/>
            </a:pPr>
            <a:r>
              <a:rPr lang="en-US" b="1" u="sng" dirty="0"/>
              <a:t>A</a:t>
            </a:r>
            <a:r>
              <a:rPr lang="en-US" dirty="0"/>
              <a:t>ctions</a:t>
            </a:r>
          </a:p>
          <a:p>
            <a:pPr marL="171450" indent="-171450">
              <a:buFont typeface="Arial" pitchFamily="34" charset="0"/>
              <a:buChar char="•"/>
              <a:defRPr/>
            </a:pPr>
            <a:r>
              <a:rPr lang="en-US" b="1" u="sng" dirty="0"/>
              <a:t>B</a:t>
            </a:r>
            <a:r>
              <a:rPr lang="en-US" dirty="0"/>
              <a:t>est Practices</a:t>
            </a:r>
          </a:p>
          <a:p>
            <a:pPr marL="171450" indent="-171450">
              <a:buFont typeface="Arial" pitchFamily="34" charset="0"/>
              <a:buChar char="•"/>
              <a:defRPr/>
            </a:pPr>
            <a:r>
              <a:rPr lang="en-US" b="1" u="sng" dirty="0"/>
              <a:t>C</a:t>
            </a:r>
            <a:r>
              <a:rPr lang="en-US" dirty="0"/>
              <a:t>oming Attractions</a:t>
            </a:r>
          </a:p>
          <a:p>
            <a:pPr>
              <a:defRPr/>
            </a:pPr>
            <a:r>
              <a:rPr lang="en-US" dirty="0"/>
              <a:t>Flip Chart 4: Order of the Start</a:t>
            </a:r>
          </a:p>
          <a:p>
            <a:pPr>
              <a:defRPr/>
            </a:pPr>
            <a:endParaRPr lang="en-US" dirty="0"/>
          </a:p>
          <a:p>
            <a:pPr>
              <a:defRPr/>
            </a:pPr>
            <a:endParaRPr lang="en-US" dirty="0"/>
          </a:p>
          <a:p>
            <a:pPr>
              <a:defRPr/>
            </a:pPr>
            <a:endParaRPr lang="en-US" dirty="0"/>
          </a:p>
          <a:p>
            <a:pPr>
              <a:defRPr/>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3204076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On this slide we have many reminders or another checklist for your consideration…..Let me have a little fun with this and highlight some key points…..During your start, this is not a good time for the:</a:t>
            </a:r>
            <a:endParaRPr lang="en-US" dirty="0"/>
          </a:p>
          <a:p>
            <a:r>
              <a:rPr lang="en-US" i="1" dirty="0"/>
              <a:t> </a:t>
            </a:r>
            <a:endParaRPr lang="en-US" dirty="0"/>
          </a:p>
          <a:p>
            <a:pPr>
              <a:buFontTx/>
              <a:buChar char="•"/>
            </a:pPr>
            <a:r>
              <a:rPr lang="en-US" i="1" dirty="0"/>
              <a:t>Front fig leaf</a:t>
            </a:r>
            <a:endParaRPr lang="en-US" dirty="0"/>
          </a:p>
          <a:p>
            <a:pPr>
              <a:buFontTx/>
              <a:buChar char="•"/>
            </a:pPr>
            <a:r>
              <a:rPr lang="en-US" i="1" dirty="0"/>
              <a:t>Reverse fig leaf</a:t>
            </a:r>
            <a:endParaRPr lang="en-US" dirty="0"/>
          </a:p>
          <a:p>
            <a:pPr>
              <a:buFontTx/>
              <a:buChar char="•"/>
            </a:pPr>
            <a:r>
              <a:rPr lang="en-US" i="1" dirty="0"/>
              <a:t>Cement feet</a:t>
            </a:r>
            <a:endParaRPr lang="en-US" dirty="0"/>
          </a:p>
          <a:p>
            <a:pPr>
              <a:buFontTx/>
              <a:buChar char="•"/>
            </a:pPr>
            <a:r>
              <a:rPr lang="en-US" i="1" dirty="0"/>
              <a:t>Reading your notes (Good morning, it is a pleasure to be here this morning……)</a:t>
            </a:r>
            <a:endParaRPr lang="en-US" dirty="0"/>
          </a:p>
          <a:p>
            <a:pPr>
              <a:buFontTx/>
              <a:buChar char="•"/>
            </a:pPr>
            <a:r>
              <a:rPr lang="en-US" i="1" dirty="0"/>
              <a:t>Eye contact…..Look into some of the participants’ eyes for a count of 3, then move on to another participant, etc.</a:t>
            </a:r>
            <a:endParaRPr lang="en-US" dirty="0"/>
          </a:p>
          <a:p>
            <a:pPr>
              <a:buFontTx/>
              <a:buChar char="•"/>
            </a:pPr>
            <a:r>
              <a:rPr lang="en-US" i="1" dirty="0"/>
              <a:t>Have your gestures and facial expressions reflect the same message as your words……</a:t>
            </a:r>
            <a:endParaRPr lang="en-US" dirty="0"/>
          </a:p>
          <a:p>
            <a:r>
              <a:rPr lang="en-US" i="1" dirty="0"/>
              <a:t> </a:t>
            </a:r>
            <a:endParaRPr lang="en-US" dirty="0"/>
          </a:p>
          <a:p>
            <a:r>
              <a:rPr lang="en-US" i="1" dirty="0"/>
              <a:t>How about self-talk? How many of you are aware or have experienced a trainer or meeting leader that does that?.....[Have them share what it is and the impact it has.]</a:t>
            </a:r>
            <a:endParaRPr lang="en-US" dirty="0"/>
          </a:p>
          <a:p>
            <a:r>
              <a:rPr lang="en-US" i="1" dirty="0"/>
              <a:t> </a:t>
            </a:r>
            <a:endParaRPr lang="en-US" dirty="0"/>
          </a:p>
          <a:p>
            <a:r>
              <a:rPr lang="en-US" i="1" dirty="0"/>
              <a:t>What about the filler words? Somebody else share with us what that does to you as a participant………</a:t>
            </a:r>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Here is some “icing on the cake.”…..As the facilitator of training, how would you prefer the dynamic of the room to be? Do you want it to be you vs. them? (Shake your head.) Or, do you want the participants to see you as their aid, their facilitator of the learning process? (Nod your head.)……Great, so a key point here is to break that invisible barrier between the group and you, as the facilitator……….Also, avoid the other key points on the slide like turning your back reading papers and/or slides…..etc.</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266591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i="1" dirty="0"/>
              <a:t>How many of you have ever waited until the last minute to do anything? (Raise your hand.).....Yes, I have too, but it isn’t a very good feeling, is it? (Shake your head.)…….Well, the #1 fear remains public speaking, and delivering training is a form of public speaking. It is OK to have butterflies in your stomach…The key is to get those butterflies “flying in formation.”…….Here are some tips to ensure you do that…..</a:t>
            </a:r>
            <a:endParaRPr lang="en-US" dirty="0"/>
          </a:p>
          <a:p>
            <a:r>
              <a:rPr lang="en-US" i="1" dirty="0"/>
              <a:t> </a:t>
            </a:r>
            <a:endParaRPr lang="en-US" dirty="0"/>
          </a:p>
          <a:p>
            <a:r>
              <a:rPr lang="en-US" i="1" dirty="0"/>
              <a:t>The first is to arrive early with at least 30 minutes to spare when in an unfamiliar location……So, (blue) team, let me ask you:</a:t>
            </a:r>
            <a:endParaRPr lang="en-US" dirty="0"/>
          </a:p>
          <a:p>
            <a:pPr>
              <a:buFontTx/>
              <a:buChar char="•"/>
            </a:pPr>
            <a:r>
              <a:rPr lang="en-US" i="1" dirty="0"/>
              <a:t>You will be training in a new office location </a:t>
            </a:r>
            <a:endParaRPr lang="en-US" dirty="0"/>
          </a:p>
          <a:p>
            <a:pPr>
              <a:buFontTx/>
              <a:buChar char="•"/>
            </a:pPr>
            <a:r>
              <a:rPr lang="en-US" i="1" dirty="0"/>
              <a:t>The training is schedule to kick off at 8:30am</a:t>
            </a:r>
            <a:endParaRPr lang="en-US" dirty="0"/>
          </a:p>
          <a:p>
            <a:pPr>
              <a:buFontTx/>
              <a:buChar char="•"/>
            </a:pPr>
            <a:r>
              <a:rPr lang="en-US" i="1" dirty="0"/>
              <a:t>You will need about 20 minutes to set the room up and get everything you need set up</a:t>
            </a:r>
            <a:endParaRPr lang="en-US" dirty="0"/>
          </a:p>
          <a:p>
            <a:pPr>
              <a:buFontTx/>
              <a:buChar char="•"/>
            </a:pPr>
            <a:r>
              <a:rPr lang="en-US" i="1" dirty="0"/>
              <a:t>What time should you arrive?.......[Allow them to answer.]</a:t>
            </a:r>
            <a:endParaRPr lang="en-US" dirty="0"/>
          </a:p>
          <a:p>
            <a:r>
              <a:rPr lang="en-US" i="1" dirty="0"/>
              <a:t>ANSWER: No later than 7:40am…..That gives you until 8am to set up, and then, you will have 30 minutes to spare.</a:t>
            </a:r>
            <a:endParaRPr lang="en-US" dirty="0"/>
          </a:p>
          <a:p>
            <a:r>
              <a:rPr lang="en-US" i="1" dirty="0"/>
              <a:t> </a:t>
            </a:r>
            <a:endParaRPr lang="en-US" dirty="0"/>
          </a:p>
          <a:p>
            <a:r>
              <a:rPr lang="en-US" i="1" dirty="0"/>
              <a:t>So, who can tell me why we want that much time to spare? ….[Open up for discussion.]</a:t>
            </a:r>
            <a:endParaRPr lang="en-US" dirty="0"/>
          </a:p>
          <a:p>
            <a:r>
              <a:rPr lang="en-US" i="1" dirty="0"/>
              <a:t> </a:t>
            </a:r>
            <a:endParaRPr lang="en-US" dirty="0"/>
          </a:p>
          <a:p>
            <a:r>
              <a:rPr lang="en-US" i="1" dirty="0"/>
              <a:t>Great, now in a familiar location, of course, we need less time, and we find allowing 10-20 minutes typically is sufficient….The overall key here is, frankly, Murphy’s Law – what can go wrong, will go wrong… and at the most inopportune time possible….Don’t let that happen to you!!!</a:t>
            </a:r>
            <a:endParaRPr lang="en-US" dirty="0"/>
          </a:p>
          <a:p>
            <a:endParaRPr lang="en-US" i="1" dirty="0"/>
          </a:p>
          <a:p>
            <a:endParaRPr 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3136913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Now, during that set-up time, here are some of the activities to perform or a checklist to help ensure you leave no stone unturned……..</a:t>
            </a:r>
            <a:endParaRPr lang="en-US" dirty="0"/>
          </a:p>
          <a:p>
            <a:r>
              <a:rPr lang="en-US" i="1" dirty="0"/>
              <a:t> </a:t>
            </a:r>
            <a:endParaRPr lang="en-US" dirty="0"/>
          </a:p>
          <a:p>
            <a:r>
              <a:rPr lang="en-US" i="1" dirty="0"/>
              <a:t>[Facilitate a discussion by asking participants to speak to some of their key experiences, both good and bad, and discuss the importance of each……A key point here is to start with the items that will have the most adverse effect on your session if they go wrong (the burned out lamp in the projector) to give you as much time as possible to correct it.]</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2896834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Now, when you allow that “time to spare,” you can take advantage of the Gathering Period……(Purple) team, what do we mean as the Gathering Period?……..Good, anything to add from the other teams?……..</a:t>
            </a:r>
            <a:endParaRPr lang="en-US" altLang="en-US" dirty="0"/>
          </a:p>
          <a:p>
            <a:r>
              <a:rPr lang="en-US" altLang="en-US" i="1" dirty="0"/>
              <a:t> </a:t>
            </a:r>
            <a:endParaRPr lang="en-US" altLang="en-US" dirty="0"/>
          </a:p>
          <a:p>
            <a:r>
              <a:rPr lang="en-US" altLang="en-US" i="1" dirty="0"/>
              <a:t>(Red) team, can you tell us what the first two bullet points mean to you?…….(Blue) team, how about the last two?……Let me open this up to everyone – are there any other activities that you ensure you address during the Gathering Period?</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1059969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The key point here is DON’T PUNISH THE PUNCTUAL!!! How many of you find this to be an issue in your organization? (Raise your hand.) Yes, we find this to be a common challenge in more organizations than we would like to see…….</a:t>
            </a:r>
            <a:endParaRPr lang="en-US" dirty="0"/>
          </a:p>
          <a:p>
            <a:r>
              <a:rPr lang="en-US" i="1" dirty="0"/>
              <a:t> </a:t>
            </a:r>
            <a:endParaRPr lang="en-US" dirty="0"/>
          </a:p>
          <a:p>
            <a:r>
              <a:rPr lang="en-US" i="1" dirty="0"/>
              <a:t>A key here is to “set people up for success” rather than “punish them” for behavior you do not want……With that in mind, what are some of the techniques we might use to ensure we have a prompt start? ……[Facilitate the discussion.]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266591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Remember the last part of the IEEI? Let’s do a quick review of them all:</a:t>
            </a:r>
            <a:endParaRPr lang="en-US" dirty="0"/>
          </a:p>
          <a:p>
            <a:pPr>
              <a:buFontTx/>
              <a:buChar char="•"/>
            </a:pPr>
            <a:r>
              <a:rPr lang="en-US" i="1" dirty="0"/>
              <a:t>(Purple) team, what is included in the Inform? (Purpose)</a:t>
            </a:r>
            <a:endParaRPr lang="en-US" dirty="0"/>
          </a:p>
          <a:p>
            <a:pPr>
              <a:buFontTx/>
              <a:buChar char="•"/>
            </a:pPr>
            <a:r>
              <a:rPr lang="en-US" i="1" dirty="0"/>
              <a:t>(Blue) team, how about the Excite? (Benefits…WIIFM)</a:t>
            </a:r>
            <a:endParaRPr lang="en-US" dirty="0"/>
          </a:p>
          <a:p>
            <a:pPr>
              <a:buFontTx/>
              <a:buChar char="•"/>
            </a:pPr>
            <a:r>
              <a:rPr lang="en-US" i="1" dirty="0"/>
              <a:t>(Green) team, how about the Empower? (Roles they will play)</a:t>
            </a:r>
            <a:endParaRPr lang="en-US" dirty="0"/>
          </a:p>
          <a:p>
            <a:pPr>
              <a:buFontTx/>
              <a:buChar char="•"/>
            </a:pPr>
            <a:r>
              <a:rPr lang="en-US" i="1" dirty="0"/>
              <a:t>And, now back to the Involve, (red) team? (Their personal objectives)</a:t>
            </a:r>
            <a:endParaRPr lang="en-US" dirty="0"/>
          </a:p>
          <a:p>
            <a:r>
              <a:rPr lang="en-US" i="1" dirty="0"/>
              <a:t> </a:t>
            </a:r>
            <a:endParaRPr lang="en-US" dirty="0"/>
          </a:p>
          <a:p>
            <a:r>
              <a:rPr lang="en-US" i="1" dirty="0"/>
              <a:t> </a:t>
            </a:r>
            <a:endParaRPr lang="en-US" dirty="0"/>
          </a:p>
          <a:p>
            <a:r>
              <a:rPr lang="en-US" i="1" dirty="0"/>
              <a:t>Why do we find it so helpful to get the Involved so early in the session? Have you ever had the dreaded “deafening silence” when you asked a question of the participants, and you received no responses? So have we….One of the keys is to involve them early – to let them know their needs are important to you, and here is a great way to do just that…..Ask them their needs and desires and give both you and them an opportunity to integrate those needs into the training….Help make it theirs!</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266591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NOTE: In those rare cases when a participant has not arrived with a module for him/her to work with, you may assign one of these to work with for Application Exercise #1….In these cases, it would be very helpful for that participant to call his/her office and ask for a training module to be sent for the remaining exercises on Days 2 and 3.</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1063414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i="1" dirty="0"/>
              <a:t>A powerful technique once you have addressed their needs through the Involve part of the IEEI is to next cover the agenda. And, at the end of covering the agenda, who can tell me what I did earlier this morning?</a:t>
            </a:r>
            <a:endParaRPr lang="en-US" dirty="0"/>
          </a:p>
          <a:p>
            <a:pPr>
              <a:defRPr/>
            </a:pPr>
            <a:r>
              <a:rPr lang="en-US" i="1" dirty="0"/>
              <a:t> </a:t>
            </a:r>
            <a:endParaRPr lang="en-US" dirty="0"/>
          </a:p>
          <a:p>
            <a:pPr>
              <a:defRPr/>
            </a:pPr>
            <a:r>
              <a:rPr lang="en-US" i="1" dirty="0"/>
              <a:t>Great, that’s right – I asked you, the participants, to map your categorized needs to our agenda. That does two very important things:</a:t>
            </a:r>
            <a:endParaRPr lang="en-US" dirty="0"/>
          </a:p>
          <a:p>
            <a:pPr marL="228600" indent="-228600">
              <a:buFont typeface="+mj-lt"/>
              <a:buAutoNum type="arabicPeriod"/>
              <a:defRPr/>
            </a:pPr>
            <a:r>
              <a:rPr lang="en-US" i="1" dirty="0"/>
              <a:t>It demonstrates where their need will be addressed. (It is most important for them to see their needs are planned to be addressed.)</a:t>
            </a:r>
            <a:endParaRPr lang="en-US" dirty="0"/>
          </a:p>
          <a:p>
            <a:pPr marL="228600" indent="-228600">
              <a:buFont typeface="+mj-lt"/>
              <a:buAutoNum type="arabicPeriod"/>
              <a:defRPr/>
            </a:pPr>
            <a:r>
              <a:rPr lang="en-US" i="1" dirty="0"/>
              <a:t>It give you the opportunity to address any items that may need to be covered or deferred at the beginning of the session.</a:t>
            </a:r>
            <a:endParaRPr lang="en-US" dirty="0"/>
          </a:p>
          <a:p>
            <a:pPr>
              <a:defRPr/>
            </a:pPr>
            <a:r>
              <a:rPr lang="en-US" i="1" dirty="0"/>
              <a:t> </a:t>
            </a:r>
            <a:endParaRPr lang="en-US" dirty="0"/>
          </a:p>
          <a:p>
            <a:pPr>
              <a:defRPr/>
            </a:pPr>
            <a:r>
              <a:rPr lang="en-US" i="1" dirty="0"/>
              <a:t>Notice that we do cover the “administrative” topics like lunch time, breaks, where the restrooms are, etc. – but at the end rather than at the beginning of the training. They need to be covered, yet why would we start with these C-level items?…..Let’s cover the most important items first……</a:t>
            </a:r>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266591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This is a really important point – Ground Rules…….Why? How many of you have had some sort of poor/bad behavior in the classes you teach or attend? (Raise your hand.) Yes, isn’t it a shame that this is the rule rather than the exception? (Nod your head.)…..Having Ground Rules is a great technique to eliminate, or at least avoid, much of this behavior.</a:t>
            </a:r>
            <a:endParaRPr lang="en-US" dirty="0"/>
          </a:p>
          <a:p>
            <a:r>
              <a:rPr lang="en-US" i="1" dirty="0"/>
              <a:t> </a:t>
            </a:r>
            <a:endParaRPr lang="en-US" dirty="0"/>
          </a:p>
          <a:p>
            <a:r>
              <a:rPr lang="en-US" i="1" dirty="0"/>
              <a:t>Do most of you use Ground Rules?…Let me see a show of hands. (Name), how do you use them? When do you cover them? …[Facilitate a discussion about Ground Rules pointing out some potential Ground Rules to “take issues off the table” as a part of our facilitating the learning process.]</a:t>
            </a:r>
            <a:endParaRPr lang="en-US" dirty="0"/>
          </a:p>
          <a:p>
            <a:r>
              <a:rPr lang="en-US" i="1" dirty="0"/>
              <a:t> </a:t>
            </a:r>
            <a:endParaRPr lang="en-US" dirty="0"/>
          </a:p>
          <a:p>
            <a:r>
              <a:rPr lang="en-US" i="1" dirty="0"/>
              <a:t>One of the key points I want to leave us with here is the need to get the participants to “agree” to the Ground Rules…..It is part of “making it theirs” and allows you to remind them that if they agree to them, they will agree to assist you in enforcing them…..So, for example, if a Ground Rule is “Respect the Speaker” or “One Conversation” and a neighbor of theirs starts whispering to another participant, we expect them to help remind the whisperer of the Ground Rules…….</a:t>
            </a:r>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Here are some Sample Ground Rules….Do any of you have others you have found helpful?..... [Allow them to share and then have some of yours to share such as:</a:t>
            </a:r>
            <a:endParaRPr lang="en-US" dirty="0"/>
          </a:p>
          <a:p>
            <a:r>
              <a:rPr lang="en-US" i="1" dirty="0" err="1"/>
              <a:t>nEtiquette</a:t>
            </a:r>
            <a:endParaRPr lang="en-US" dirty="0"/>
          </a:p>
          <a:p>
            <a:r>
              <a:rPr lang="en-US" i="1" dirty="0"/>
              <a:t>Spelling does not count</a:t>
            </a:r>
            <a:endParaRPr lang="en-US" dirty="0"/>
          </a:p>
          <a:p>
            <a:r>
              <a:rPr lang="en-US" i="1" dirty="0"/>
              <a:t>Share the air</a:t>
            </a:r>
            <a:endParaRPr lang="en-US" dirty="0"/>
          </a:p>
          <a:p>
            <a:r>
              <a:rPr lang="en-US" i="1" dirty="0"/>
              <a:t>Seek first to understand]</a:t>
            </a:r>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266591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Part of the Ground Rules is the introduction of the three Parking Boards: the ICAs……[Cover the slide.]</a:t>
            </a:r>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964641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Another reminder, as we discussed before – these are necessary but not critical, so we cover them toward the end of the start of our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We have just completed Starting with Impact……Are there any questions or comments?</a:t>
            </a:r>
            <a:endParaRPr lang="en-US" dirty="0"/>
          </a:p>
          <a:p>
            <a:r>
              <a:rPr lang="en-US" i="1" dirty="0"/>
              <a:t> </a:t>
            </a:r>
            <a:endParaRPr lang="en-US" dirty="0"/>
          </a:p>
          <a:p>
            <a:r>
              <a:rPr lang="en-US" i="1" dirty="0"/>
              <a:t>Great, then let’s select a new team lead. (Select the team lead.)…..Now, let me ask each team to order the items on this slide, have the team lead put them on a single sticky note, and give me that sticky note….I will give you three minutes……..</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[Review the correct order to Starting with Impact and cover any final questions.]</a:t>
            </a:r>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3702080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Checkpoint: We have just completed Application Exercise #1 where we have the opportunity to apply some of the engagement activities we talked about earlier today……Next, we are going to cover how to Start with Impact…..And, that is important because, as we all know, we get one chance to make a good first impression. In this module we are going to provide you with seven techniques or best practices that will ensure you Start with Impact……</a:t>
            </a:r>
            <a:endParaRPr lang="en-US" dirty="0"/>
          </a:p>
          <a:p>
            <a:r>
              <a:rPr lang="en-US" i="1" dirty="0"/>
              <a:t> </a:t>
            </a:r>
            <a:endParaRPr lang="en-US" dirty="0"/>
          </a:p>
          <a:p>
            <a:r>
              <a:rPr lang="en-US" i="1" dirty="0"/>
              <a:t>While these best practices or techniques are presented sequentially, we are going to start with C2, Your Opening Words, because we find this to be one of the critical parts of starting….Before we begin, I would like to use one of our Engagement Strategies called Last Person Standing to get us started….To do this, I would like to…</a:t>
            </a:r>
            <a:endParaRPr lang="en-US" dirty="0"/>
          </a:p>
          <a:p>
            <a:endParaRPr lang="en-US" i="1" dirty="0"/>
          </a:p>
          <a:p>
            <a:endParaRPr 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1063414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Checkpoint: We have just completed Application Exercise #1 where we have the opportunity to apply some of the engagement activities we talked about earlier today……Next, we are going to cover how to Start with Impact…..And, that is important because, as we all know, we get one chance to make a good first impression. In this module we are going to provide you with seven techniques or best practices that will ensure you Start with Impact……</a:t>
            </a:r>
            <a:endParaRPr lang="en-US" dirty="0"/>
          </a:p>
          <a:p>
            <a:r>
              <a:rPr lang="en-US" i="1" dirty="0"/>
              <a:t> </a:t>
            </a:r>
            <a:endParaRPr lang="en-US" dirty="0"/>
          </a:p>
          <a:p>
            <a:r>
              <a:rPr lang="en-US" i="1" dirty="0"/>
              <a:t>While these best practices or techniques are presented sequentially, we are going to start with C2, Your Opening Words, because we find this to be one of the critical parts of starting….Before we begin, I would like to use one of our Engagement Strategies called Last Person Standing to get us started….To do this, I would like to…</a:t>
            </a:r>
            <a:endParaRPr lang="en-US" dirty="0"/>
          </a:p>
          <a:p>
            <a:endParaRPr lang="en-US" i="1" dirty="0"/>
          </a:p>
          <a:p>
            <a:endParaRPr 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3535818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To begin this module, let’s try a round-robin……The way this works will be I will ask a question, and then, starting with (name) from the (red) team and then moving clockwise from participant to participant, you will have a chance to respond with an answer….Please feel free to pass or to say ditto (#4) if somebody else has offered one of the responses you had…..Are there any questions?.....OK, here we go….</a:t>
            </a:r>
            <a:endParaRPr lang="en-US" dirty="0"/>
          </a:p>
          <a:p>
            <a:r>
              <a:rPr lang="en-US" i="1" dirty="0"/>
              <a:t> </a:t>
            </a:r>
            <a:endParaRPr lang="en-US" dirty="0"/>
          </a:p>
          <a:p>
            <a:r>
              <a:rPr lang="en-US" i="1" dirty="0"/>
              <a:t>Think about the last training session you conducted or the next session you have coming up…. You either kicked off that session or will be kicking that next session off……Think about the things you will want to do, the most important items to cover at the kick off……What are the most important things to do at the beginning of a training session?</a:t>
            </a:r>
            <a:endParaRPr lang="en-US" dirty="0"/>
          </a:p>
          <a:p>
            <a:r>
              <a:rPr lang="en-US" i="1" dirty="0"/>
              <a:t> </a:t>
            </a:r>
            <a:endParaRPr lang="en-US" dirty="0"/>
          </a:p>
          <a:p>
            <a:r>
              <a:rPr lang="en-US" i="1" dirty="0"/>
              <a:t>(Name), get us started…….</a:t>
            </a:r>
            <a:endParaRPr lang="en-US" dirty="0"/>
          </a:p>
          <a:p>
            <a:r>
              <a:rPr lang="en-US" i="1" dirty="0"/>
              <a:t> </a:t>
            </a:r>
            <a:endParaRPr lang="en-US" dirty="0"/>
          </a:p>
          <a:p>
            <a:r>
              <a:rPr lang="en-US" i="1" dirty="0"/>
              <a:t>NOTE: List on a flip chart and number the items, so they may be referred to as you conduct the round-robin…….</a:t>
            </a:r>
            <a:endParaRPr lang="en-US" dirty="0"/>
          </a:p>
          <a:p>
            <a:r>
              <a:rPr lang="en-US" i="1" dirty="0"/>
              <a:t> </a:t>
            </a:r>
            <a:endParaRPr lang="en-US" dirty="0"/>
          </a:p>
          <a:p>
            <a:r>
              <a:rPr lang="en-US" i="1" dirty="0"/>
              <a:t>When completed, move to Section C2. Remember the tips/techniques are listed chronologically – Section C2 is the most important……..</a:t>
            </a:r>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1063414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289277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28804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28804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288046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3.pd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0517F6-0B08-4017-A25E-F85EC99F46EB}" type="datetimeFigureOut">
              <a:rPr lang="en-US" smtClean="0"/>
              <a:pPr/>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2B37E-577E-44DD-8076-A5D0B55C533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0517F6-0B08-4017-A25E-F85EC99F46EB}" type="datetimeFigureOut">
              <a:rPr lang="en-US" smtClean="0"/>
              <a:pPr/>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62B37E-577E-44DD-8076-A5D0B55C533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0517F6-0B08-4017-A25E-F85EC99F46EB}" type="datetimeFigureOut">
              <a:rPr lang="en-US" smtClean="0"/>
              <a:pPr/>
              <a:t>6/8/2017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62B37E-577E-44DD-8076-A5D0B55C533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0517F6-0B08-4017-A25E-F85EC99F46EB}" type="datetimeFigureOut">
              <a:rPr lang="en-US" smtClean="0"/>
              <a:pPr/>
              <a:t>6/8/2017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62B37E-577E-44DD-8076-A5D0B55C533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0517F6-0B08-4017-A25E-F85EC99F46EB}" type="datetimeFigureOut">
              <a:rPr lang="en-US" smtClean="0"/>
              <a:pPr/>
              <a:t>6/8/2017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62B37E-577E-44DD-8076-A5D0B55C533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0517F6-0B08-4017-A25E-F85EC99F46EB}" type="datetimeFigureOut">
              <a:rPr lang="en-US" smtClean="0"/>
              <a:pPr/>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62B37E-577E-44DD-8076-A5D0B55C533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0517F6-0B08-4017-A25E-F85EC99F46EB}" type="datetimeFigureOut">
              <a:rPr lang="en-US" smtClean="0"/>
              <a:pPr/>
              <a:t>6/8/2017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62B37E-577E-44DD-8076-A5D0B55C533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0517F6-0B08-4017-A25E-F85EC99F46EB}" type="datetimeFigureOut">
              <a:rPr lang="en-US" smtClean="0"/>
              <a:pPr/>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2B37E-577E-44DD-8076-A5D0B55C533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0517F6-0B08-4017-A25E-F85EC99F46EB}" type="datetimeFigureOut">
              <a:rPr lang="en-US" smtClean="0"/>
              <a:pPr/>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2B37E-577E-44DD-8076-A5D0B55C533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TextBox 11"/>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TextBox 11"/>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0517F6-0B08-4017-A25E-F85EC99F46EB}" type="datetimeFigureOut">
              <a:rPr lang="en-US" smtClean="0"/>
              <a:pPr/>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2B37E-577E-44DD-8076-A5D0B55C533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0517F6-0B08-4017-A25E-F85EC99F46EB}" type="datetimeFigureOut">
              <a:rPr lang="en-US" smtClean="0"/>
              <a:pPr/>
              <a:t>6/8/2017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2B37E-577E-44DD-8076-A5D0B55C533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FD61F-2294-5D42-A9D7-9928D42B377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50" r:id="rId2"/>
    <p:sldLayoutId id="2147483666" r:id="rId3"/>
    <p:sldLayoutId id="2147483665" r:id="rId4"/>
    <p:sldLayoutId id="2147483660" r:id="rId5"/>
    <p:sldLayoutId id="2147483661" r:id="rId6"/>
    <p:sldLayoutId id="2147483662" r:id="rId7"/>
  </p:sldLayoutIdLst>
  <p:transition>
    <p:fade/>
  </p:transition>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0517F6-0B08-4017-A25E-F85EC99F46EB}" type="datetimeFigureOut">
              <a:rPr lang="en-US" smtClean="0"/>
              <a:pPr/>
              <a:t>6/8/2017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62B37E-577E-44DD-8076-A5D0B55C53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4.pd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7"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4.png"/><Relationship Id="rId4" Type="http://schemas.openxmlformats.org/officeDocument/2006/relationships/image" Target="../media/image4.pd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7"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image" Target="../media/image4.png"/><Relationship Id="rId4" Type="http://schemas.openxmlformats.org/officeDocument/2006/relationships/image" Target="../media/image4.pd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a:t>
            </a:fld>
            <a:endParaRPr lang="en-US" dirty="0"/>
          </a:p>
        </p:txBody>
      </p:sp>
      <p:sp>
        <p:nvSpPr>
          <p:cNvPr id="5" name="Rounded Rectangle 4"/>
          <p:cNvSpPr/>
          <p:nvPr/>
        </p:nvSpPr>
        <p:spPr>
          <a:xfrm>
            <a:off x="783390"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1</a:t>
            </a:r>
            <a:endParaRPr lang="en-US" sz="2600" i="1" dirty="0">
              <a:latin typeface="Franklin Gothic Book"/>
              <a:cs typeface="Franklin Gothic Book"/>
            </a:endParaRPr>
          </a:p>
        </p:txBody>
      </p:sp>
      <p:sp>
        <p:nvSpPr>
          <p:cNvPr id="6" name="Rounded Rectangle 5"/>
          <p:cNvSpPr/>
          <p:nvPr/>
        </p:nvSpPr>
        <p:spPr>
          <a:xfrm>
            <a:off x="3523445"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2</a:t>
            </a:r>
            <a:endParaRPr lang="en-US" sz="2600" i="1" dirty="0">
              <a:latin typeface="Franklin Gothic Book"/>
              <a:cs typeface="Franklin Gothic Book"/>
            </a:endParaRPr>
          </a:p>
        </p:txBody>
      </p:sp>
      <p:sp>
        <p:nvSpPr>
          <p:cNvPr id="7" name="Rounded Rectangle 6"/>
          <p:cNvSpPr/>
          <p:nvPr/>
        </p:nvSpPr>
        <p:spPr>
          <a:xfrm>
            <a:off x="6263499"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3</a:t>
            </a:r>
            <a:endParaRPr lang="en-US" sz="2600" i="1" dirty="0">
              <a:latin typeface="Franklin Gothic Book"/>
              <a:cs typeface="Franklin Gothic Book"/>
            </a:endParaRPr>
          </a:p>
        </p:txBody>
      </p:sp>
      <p:sp>
        <p:nvSpPr>
          <p:cNvPr id="8" name="Content Placeholder 2"/>
          <p:cNvSpPr>
            <a:spLocks noGrp="1"/>
          </p:cNvSpPr>
          <p:nvPr>
            <p:ph idx="1"/>
          </p:nvPr>
        </p:nvSpPr>
        <p:spPr>
          <a:xfrm>
            <a:off x="783390" y="1943097"/>
            <a:ext cx="2591181" cy="1719470"/>
          </a:xfrm>
        </p:spPr>
        <p:txBody>
          <a:bodyPr>
            <a:noAutofit/>
          </a:bodyPr>
          <a:lstStyle/>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Getting Started</a:t>
            </a:r>
          </a:p>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Planning for Results</a:t>
            </a:r>
          </a:p>
        </p:txBody>
      </p:sp>
      <p:sp>
        <p:nvSpPr>
          <p:cNvPr id="9" name="Rounded Rectangle 8"/>
          <p:cNvSpPr/>
          <p:nvPr/>
        </p:nvSpPr>
        <p:spPr>
          <a:xfrm>
            <a:off x="783390"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0" name="Rounded Rectangle 9"/>
          <p:cNvSpPr/>
          <p:nvPr/>
        </p:nvSpPr>
        <p:spPr>
          <a:xfrm>
            <a:off x="3523445"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2" name="Content Placeholder 2"/>
          <p:cNvSpPr txBox="1">
            <a:spLocks/>
          </p:cNvSpPr>
          <p:nvPr/>
        </p:nvSpPr>
        <p:spPr>
          <a:xfrm>
            <a:off x="3523445" y="1943097"/>
            <a:ext cx="2591181" cy="1847946"/>
          </a:xfrm>
          <a:prstGeom prst="rect">
            <a:avLst/>
          </a:prstGeom>
        </p:spPr>
        <p:txBody>
          <a:bodyPr vert="horz" lIns="91440" tIns="45720" rIns="91440" bIns="45720" rtlCol="0">
            <a:normAutofit/>
          </a:bodyPr>
          <a:lstStyle/>
          <a:p>
            <a:pPr>
              <a:spcBef>
                <a:spcPct val="50000"/>
              </a:spcBef>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a:spcBef>
                <a:spcPct val="500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#2: Your Start </a:t>
            </a:r>
          </a:p>
          <a:p>
            <a:pPr marL="293688" indent="-293688">
              <a:spcBef>
                <a:spcPct val="50000"/>
              </a:spcBef>
              <a:buClr>
                <a:srgbClr val="669900"/>
              </a:buClr>
              <a:buSzPct val="100000"/>
            </a:pPr>
            <a:r>
              <a:rPr lang="en-US" altLang="en-US" sz="2200" dirty="0">
                <a:solidFill>
                  <a:srgbClr val="669900"/>
                </a:solidFill>
                <a:latin typeface="Franklin Gothic Book" panose="020B0503020102020204" pitchFamily="34" charset="0"/>
              </a:rPr>
              <a:t>D. </a:t>
            </a:r>
            <a:r>
              <a:rPr lang="en-US" altLang="en-US" sz="2200" dirty="0">
                <a:solidFill>
                  <a:srgbClr val="00467F"/>
                </a:solidFill>
                <a:latin typeface="Franklin Gothic Book" panose="020B0503020102020204" pitchFamily="34" charset="0"/>
                <a:cs typeface="Franklin Gothic Book"/>
              </a:rPr>
              <a:t>Delivering for Results</a:t>
            </a:r>
          </a:p>
          <a:p>
            <a:pPr marL="457200" lvl="0" indent="-457200">
              <a:spcBef>
                <a:spcPct val="20000"/>
              </a:spcBef>
              <a:buClr>
                <a:srgbClr val="99AB21"/>
              </a:buClr>
              <a:defRPr/>
            </a:pPr>
            <a:endParaRPr lang="en-US" sz="2200" dirty="0">
              <a:solidFill>
                <a:srgbClr val="00467F"/>
              </a:solidFill>
              <a:latin typeface="Franklin Gothic Book" panose="020B0503020102020204" pitchFamily="34" charset="0"/>
              <a:cs typeface="Franklin Gothic Book"/>
            </a:endParaRPr>
          </a:p>
        </p:txBody>
      </p:sp>
      <p:sp>
        <p:nvSpPr>
          <p:cNvPr id="13" name="Content Placeholder 2"/>
          <p:cNvSpPr txBox="1">
            <a:spLocks/>
          </p:cNvSpPr>
          <p:nvPr/>
        </p:nvSpPr>
        <p:spPr>
          <a:xfrm>
            <a:off x="3523445" y="4405085"/>
            <a:ext cx="2591181" cy="2406748"/>
          </a:xfrm>
          <a:prstGeom prst="rect">
            <a:avLst/>
          </a:prstGeom>
        </p:spPr>
        <p:txBody>
          <a:bodyPr vert="horz" lIns="91440" tIns="45720" rIns="91440" bIns="45720" rtlCol="0">
            <a:norm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#3: Inviting Participation </a:t>
            </a:r>
          </a:p>
          <a:p>
            <a:pPr marL="293688" indent="-293688">
              <a:spcBef>
                <a:spcPts val="900"/>
              </a:spcBef>
              <a:buClr>
                <a:srgbClr val="669900"/>
              </a:buClr>
              <a:buSzPct val="100000"/>
            </a:pPr>
            <a:r>
              <a:rPr lang="en-US" altLang="en-US" sz="2200" dirty="0">
                <a:solidFill>
                  <a:srgbClr val="669900"/>
                </a:solidFill>
                <a:latin typeface="Franklin Gothic Book" panose="020B0503020102020204" pitchFamily="34" charset="0"/>
              </a:rPr>
              <a:t>E. </a:t>
            </a:r>
            <a:r>
              <a:rPr lang="en-US" altLang="en-US" sz="2200" dirty="0">
                <a:solidFill>
                  <a:srgbClr val="00467F"/>
                </a:solidFill>
                <a:latin typeface="Franklin Gothic Book" panose="020B0503020102020204" pitchFamily="34" charset="0"/>
                <a:cs typeface="Franklin Gothic Book"/>
              </a:rPr>
              <a:t>Managing Visual </a:t>
            </a:r>
            <a:br>
              <a:rPr lang="en-US" altLang="en-US" sz="2200" dirty="0">
                <a:solidFill>
                  <a:srgbClr val="00467F"/>
                </a:solidFill>
                <a:latin typeface="Franklin Gothic Book" panose="020B0503020102020204" pitchFamily="34" charset="0"/>
                <a:cs typeface="Franklin Gothic Book"/>
              </a:rPr>
            </a:br>
            <a:r>
              <a:rPr lang="en-US" altLang="en-US" sz="2200" dirty="0">
                <a:solidFill>
                  <a:srgbClr val="00467F"/>
                </a:solidFill>
                <a:latin typeface="Franklin Gothic Book" panose="020B0503020102020204" pitchFamily="34" charset="0"/>
                <a:cs typeface="Franklin Gothic Book"/>
              </a:rPr>
              <a:t>Information</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Homework</a:t>
            </a:r>
          </a:p>
          <a:p>
            <a:pPr marL="342900" marR="0" lvl="0" indent="-342900" algn="l" defTabSz="457200" rtl="0" eaLnBrk="1" fontAlgn="auto" latinLnBrk="0" hangingPunct="1">
              <a:lnSpc>
                <a:spcPct val="100000"/>
              </a:lnSpc>
              <a:spcBef>
                <a:spcPts val="900"/>
              </a:spcBef>
              <a:spcAft>
                <a:spcPts val="0"/>
              </a:spcAft>
              <a:buClr>
                <a:srgbClr val="99AB21"/>
              </a:buClr>
              <a:buSzTx/>
              <a:buFont typeface="Arial"/>
              <a:buChar char="•"/>
              <a:tabLst/>
              <a:defRPr/>
            </a:pPr>
            <a:endParaRPr kumimoji="0" lang="en-US" sz="2200" b="0" i="0" u="none" strike="noStrike" kern="1200" cap="none" spc="0" normalizeH="0" baseline="0" noProof="0" dirty="0">
              <a:ln>
                <a:noFill/>
              </a:ln>
              <a:solidFill>
                <a:srgbClr val="00467F"/>
              </a:solidFill>
              <a:effectLst/>
              <a:uLnTx/>
              <a:uFillTx/>
              <a:latin typeface="Franklin Gothic Book" panose="020B0503020102020204" pitchFamily="34" charset="0"/>
              <a:cs typeface="Franklin Gothic Book"/>
            </a:endParaRPr>
          </a:p>
        </p:txBody>
      </p:sp>
      <p:sp>
        <p:nvSpPr>
          <p:cNvPr id="14" name="Rounded Rectangle 13"/>
          <p:cNvSpPr/>
          <p:nvPr/>
        </p:nvSpPr>
        <p:spPr>
          <a:xfrm>
            <a:off x="6263499"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5" name="Content Placeholder 2"/>
          <p:cNvSpPr txBox="1">
            <a:spLocks/>
          </p:cNvSpPr>
          <p:nvPr/>
        </p:nvSpPr>
        <p:spPr>
          <a:xfrm>
            <a:off x="6263499" y="1943097"/>
            <a:ext cx="2749872" cy="2106386"/>
          </a:xfrm>
          <a:prstGeom prst="rect">
            <a:avLst/>
          </a:prstGeom>
        </p:spPr>
        <p:txBody>
          <a:bodyPr vert="horz" lIns="91440" tIns="45720" rIns="91440" bIns="45720" rtlCol="0">
            <a:normAutofit/>
          </a:bodyPr>
          <a:lstStyle/>
          <a:p>
            <a:pPr fontAlgn="base">
              <a:spcBef>
                <a:spcPts val="600"/>
              </a:spcBef>
              <a:spcAft>
                <a:spcPct val="0"/>
              </a:spcAft>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F. </a:t>
            </a:r>
            <a:r>
              <a:rPr lang="en-US" altLang="en-US" sz="2200" dirty="0">
                <a:solidFill>
                  <a:srgbClr val="00467F"/>
                </a:solidFill>
                <a:latin typeface="Franklin Gothic Book" panose="020B0503020102020204" pitchFamily="34" charset="0"/>
                <a:cs typeface="Franklin Gothic Book"/>
              </a:rPr>
              <a:t>Confirming Results &amp; Closing</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G. </a:t>
            </a:r>
            <a:r>
              <a:rPr lang="en-US" altLang="en-US" sz="2200" dirty="0">
                <a:solidFill>
                  <a:srgbClr val="00467F"/>
                </a:solidFill>
                <a:latin typeface="Franklin Gothic Book" panose="020B0503020102020204" pitchFamily="34" charset="0"/>
                <a:cs typeface="Franklin Gothic Book"/>
              </a:rPr>
              <a:t>Managing Dysfunction</a:t>
            </a:r>
          </a:p>
        </p:txBody>
      </p:sp>
      <p:sp>
        <p:nvSpPr>
          <p:cNvPr id="16" name="Content Placeholder 2"/>
          <p:cNvSpPr txBox="1">
            <a:spLocks/>
          </p:cNvSpPr>
          <p:nvPr/>
        </p:nvSpPr>
        <p:spPr>
          <a:xfrm>
            <a:off x="6263499" y="4405085"/>
            <a:ext cx="2749872" cy="1847946"/>
          </a:xfrm>
          <a:prstGeom prst="rect">
            <a:avLst/>
          </a:prstGeom>
        </p:spPr>
        <p:txBody>
          <a:bodyPr vert="horz" lIns="91440" tIns="45720" rIns="91440" bIns="45720" rtlCol="0">
            <a:no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#4: Redesigning Your Session for Results</a:t>
            </a:r>
          </a:p>
          <a:p>
            <a:pPr>
              <a:spcBef>
                <a:spcPts val="900"/>
              </a:spcBef>
              <a:buClr>
                <a:srgbClr val="669900"/>
              </a:buClr>
              <a:buSzPct val="100000"/>
            </a:pPr>
            <a:r>
              <a:rPr lang="en-US" altLang="en-US" sz="2200" dirty="0">
                <a:solidFill>
                  <a:srgbClr val="669900"/>
                </a:solidFill>
                <a:latin typeface="Franklin Gothic Book" panose="020B0503020102020204" pitchFamily="34" charset="0"/>
              </a:rPr>
              <a:t>H. </a:t>
            </a:r>
            <a:r>
              <a:rPr lang="en-US" altLang="en-US" sz="2200" dirty="0">
                <a:solidFill>
                  <a:srgbClr val="00467F"/>
                </a:solidFill>
                <a:latin typeface="Franklin Gothic Book" panose="020B0503020102020204" pitchFamily="34" charset="0"/>
                <a:cs typeface="Franklin Gothic Book"/>
              </a:rPr>
              <a:t>Next Steps</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Book"/>
              </a:rPr>
              <a:t>Close</a:t>
            </a:r>
          </a:p>
        </p:txBody>
      </p:sp>
      <p:sp>
        <p:nvSpPr>
          <p:cNvPr id="17" name="Rectangle 16"/>
          <p:cNvSpPr/>
          <p:nvPr/>
        </p:nvSpPr>
        <p:spPr>
          <a:xfrm>
            <a:off x="783390" y="4351999"/>
            <a:ext cx="2591181" cy="2015936"/>
          </a:xfrm>
          <a:prstGeom prst="rect">
            <a:avLst/>
          </a:prstGeom>
        </p:spPr>
        <p:txBody>
          <a:bodyPr wrap="square">
            <a:spAutoFit/>
          </a:bodyPr>
          <a:lstStyle/>
          <a:p>
            <a:pPr>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Ex #1: Experiential Learning</a:t>
            </a:r>
          </a:p>
          <a:p>
            <a:pPr marL="287338" indent="-287338">
              <a:spcBef>
                <a:spcPts val="900"/>
              </a:spcBef>
              <a:buClr>
                <a:srgbClr val="669900"/>
              </a:buClr>
              <a:buSzPct val="100000"/>
              <a:buFont typeface="+mj-lt"/>
              <a:buAutoNum type="alphaUcPeriod" startAt="3"/>
              <a:defRPr/>
            </a:pPr>
            <a:r>
              <a:rPr lang="en-US" sz="2200" dirty="0">
                <a:solidFill>
                  <a:srgbClr val="00467F"/>
                </a:solidFill>
                <a:latin typeface="Franklin Gothic Book" panose="020B0503020102020204" pitchFamily="34" charset="0"/>
                <a:cs typeface="Franklin Gothic Book"/>
              </a:rPr>
              <a:t>Starting with Impact</a:t>
            </a:r>
          </a:p>
          <a:p>
            <a:pPr marL="287338" indent="-287338">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Homework</a:t>
            </a:r>
          </a:p>
        </p:txBody>
      </p:sp>
      <p:sp>
        <p:nvSpPr>
          <p:cNvPr id="3" name="Right Arrow 2"/>
          <p:cNvSpPr/>
          <p:nvPr/>
        </p:nvSpPr>
        <p:spPr>
          <a:xfrm>
            <a:off x="57214" y="4976100"/>
            <a:ext cx="783390" cy="770021"/>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13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7256" y="132198"/>
            <a:ext cx="8071290" cy="1143000"/>
          </a:xfrm>
        </p:spPr>
        <p:txBody>
          <a:bodyPr>
            <a:normAutofit/>
          </a:bodyPr>
          <a:lstStyle/>
          <a:p>
            <a:r>
              <a:rPr lang="en-US" dirty="0"/>
              <a:t>C2.  Your Opening Words:  IEEI</a:t>
            </a:r>
          </a:p>
        </p:txBody>
      </p:sp>
      <p:sp>
        <p:nvSpPr>
          <p:cNvPr id="6" name="Content Placeholder 5"/>
          <p:cNvSpPr>
            <a:spLocks noGrp="1"/>
          </p:cNvSpPr>
          <p:nvPr>
            <p:ph idx="1"/>
          </p:nvPr>
        </p:nvSpPr>
        <p:spPr>
          <a:xfrm>
            <a:off x="817256" y="3734207"/>
            <a:ext cx="8012948" cy="1891648"/>
          </a:xfrm>
        </p:spPr>
        <p:txBody>
          <a:bodyPr>
            <a:noAutofit/>
          </a:bodyPr>
          <a:lstStyle/>
          <a:p>
            <a:pPr lvl="2">
              <a:lnSpc>
                <a:spcPct val="90000"/>
              </a:lnSpc>
              <a:buClr>
                <a:srgbClr val="AFBD22"/>
              </a:buClr>
              <a:buFont typeface="Arial" pitchFamily="34" charset="0"/>
              <a:buChar char="•"/>
            </a:pPr>
            <a:r>
              <a:rPr lang="en-US" sz="2800" dirty="0"/>
              <a:t>What expertise/experience do they bring?</a:t>
            </a:r>
          </a:p>
          <a:p>
            <a:pPr lvl="2">
              <a:lnSpc>
                <a:spcPct val="90000"/>
              </a:lnSpc>
              <a:buClr>
                <a:srgbClr val="AFBD22"/>
              </a:buClr>
              <a:buFont typeface="Arial" pitchFamily="34" charset="0"/>
              <a:buChar char="•"/>
            </a:pPr>
            <a:r>
              <a:rPr lang="en-US" sz="2800" dirty="0"/>
              <a:t>Are they willing to share with others?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8" name="Title 4"/>
          <p:cNvSpPr txBox="1">
            <a:spLocks/>
          </p:cNvSpPr>
          <p:nvPr/>
        </p:nvSpPr>
        <p:spPr>
          <a:xfrm>
            <a:off x="817256" y="2526764"/>
            <a:ext cx="8071290" cy="1143000"/>
          </a:xfrm>
          <a:prstGeom prst="rect">
            <a:avLst/>
          </a:prstGeom>
        </p:spPr>
        <p:txBody>
          <a:bodyPr vert="horz" lIns="91440" tIns="45720" rIns="91440" bIns="45720" rtlCol="0" anchor="ctr">
            <a:normAutofit/>
          </a:bodyPr>
          <a:lstStyle/>
          <a:p>
            <a:pPr>
              <a:lnSpc>
                <a:spcPct val="90000"/>
              </a:lnSpc>
            </a:pPr>
            <a:r>
              <a:rPr lang="en-US" sz="3200" b="1" dirty="0">
                <a:solidFill>
                  <a:srgbClr val="FF0000"/>
                </a:solidFill>
              </a:rPr>
              <a:t>Empower</a:t>
            </a:r>
            <a:r>
              <a:rPr lang="en-US" sz="3200" b="1" dirty="0"/>
              <a:t> </a:t>
            </a:r>
            <a:r>
              <a:rPr lang="en-US" sz="3200" b="1" dirty="0">
                <a:solidFill>
                  <a:srgbClr val="00467F"/>
                </a:solidFill>
                <a:latin typeface="Franklin Gothic Book"/>
                <a:cs typeface="Franklin Gothic Book"/>
              </a:rPr>
              <a:t>participants by discussing the important role they play in the process.  </a:t>
            </a:r>
            <a:endParaRPr lang="en-US" sz="2800" b="1" dirty="0">
              <a:solidFill>
                <a:srgbClr val="00467F"/>
              </a:solidFill>
              <a:latin typeface="Franklin Gothic Book"/>
              <a:cs typeface="Franklin Gothic Book"/>
            </a:endParaRPr>
          </a:p>
        </p:txBody>
      </p:sp>
      <p:pic>
        <p:nvPicPr>
          <p:cNvPr id="7" name="Picture 6" descr="3.png"/>
          <p:cNvPicPr>
            <a:picLocks noChangeAspect="1"/>
          </p:cNvPicPr>
          <p:nvPr/>
        </p:nvPicPr>
        <p:blipFill>
          <a:blip r:embed="rId3"/>
          <a:stretch>
            <a:fillRect/>
          </a:stretch>
        </p:blipFill>
        <p:spPr>
          <a:xfrm>
            <a:off x="6978544" y="1302488"/>
            <a:ext cx="1851660" cy="1021080"/>
          </a:xfrm>
          <a:prstGeom prst="rect">
            <a:avLst/>
          </a:prstGeom>
          <a:effectLst>
            <a:outerShdw blurRad="50800" dist="38100" dir="5400000" algn="t" rotWithShape="0">
              <a:prstClr val="black">
                <a:alpha val="40000"/>
              </a:prstClr>
            </a:outerShdw>
          </a:effectLst>
        </p:spPr>
      </p:pic>
      <p:pic>
        <p:nvPicPr>
          <p:cNvPr id="9" name="Picture 8" descr="arrow.png"/>
          <p:cNvPicPr>
            <a:picLocks noChangeAspect="1"/>
          </p:cNvPicPr>
          <p:nvPr/>
        </p:nvPicPr>
        <p:blipFill>
          <a:blip r:embed="rId4"/>
          <a:stretch>
            <a:fillRect/>
          </a:stretch>
        </p:blipFill>
        <p:spPr>
          <a:xfrm>
            <a:off x="7294421" y="4649980"/>
            <a:ext cx="1845414" cy="1713599"/>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7256" y="132198"/>
            <a:ext cx="8071290" cy="1143000"/>
          </a:xfrm>
        </p:spPr>
        <p:txBody>
          <a:bodyPr>
            <a:normAutofit/>
          </a:bodyPr>
          <a:lstStyle/>
          <a:p>
            <a:r>
              <a:rPr lang="en-US" dirty="0"/>
              <a:t>C2.  Your Opening Words:  IEEI</a:t>
            </a:r>
          </a:p>
        </p:txBody>
      </p:sp>
      <p:sp>
        <p:nvSpPr>
          <p:cNvPr id="6" name="Content Placeholder 5"/>
          <p:cNvSpPr>
            <a:spLocks noGrp="1"/>
          </p:cNvSpPr>
          <p:nvPr>
            <p:ph idx="1"/>
          </p:nvPr>
        </p:nvSpPr>
        <p:spPr>
          <a:xfrm>
            <a:off x="364944" y="3435443"/>
            <a:ext cx="8143625" cy="651833"/>
          </a:xfrm>
        </p:spPr>
        <p:txBody>
          <a:bodyPr>
            <a:noAutofit/>
          </a:bodyPr>
          <a:lstStyle/>
          <a:p>
            <a:pPr lvl="2">
              <a:lnSpc>
                <a:spcPct val="90000"/>
              </a:lnSpc>
              <a:buFont typeface="Arial" pitchFamily="34" charset="0"/>
              <a:buChar char="•"/>
            </a:pPr>
            <a:r>
              <a:rPr lang="en-US" sz="2800" dirty="0"/>
              <a:t>What do they want to get out of the program?</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8" name="Title 4"/>
          <p:cNvSpPr txBox="1">
            <a:spLocks/>
          </p:cNvSpPr>
          <p:nvPr/>
        </p:nvSpPr>
        <p:spPr>
          <a:xfrm>
            <a:off x="817256" y="2193709"/>
            <a:ext cx="7999002" cy="1143000"/>
          </a:xfrm>
          <a:prstGeom prst="rect">
            <a:avLst/>
          </a:prstGeom>
        </p:spPr>
        <p:txBody>
          <a:bodyPr vert="horz" lIns="91440" tIns="45720" rIns="91440" bIns="45720" rtlCol="0" anchor="ctr">
            <a:normAutofit/>
          </a:bodyPr>
          <a:lstStyle/>
          <a:p>
            <a:pPr>
              <a:lnSpc>
                <a:spcPct val="90000"/>
              </a:lnSpc>
            </a:pPr>
            <a:r>
              <a:rPr lang="en-US" sz="3200" b="1" dirty="0">
                <a:solidFill>
                  <a:srgbClr val="FF0000"/>
                </a:solidFill>
              </a:rPr>
              <a:t>Involve</a:t>
            </a:r>
            <a:r>
              <a:rPr lang="en-US" sz="3200" b="1" dirty="0"/>
              <a:t> </a:t>
            </a:r>
            <a:r>
              <a:rPr lang="en-US" sz="3200" b="1" dirty="0">
                <a:solidFill>
                  <a:srgbClr val="00467F"/>
                </a:solidFill>
                <a:latin typeface="Franklin Gothic Book"/>
                <a:cs typeface="Franklin Gothic Book"/>
              </a:rPr>
              <a:t>participants through personal objectives and participation.</a:t>
            </a:r>
          </a:p>
        </p:txBody>
      </p:sp>
      <p:pic>
        <p:nvPicPr>
          <p:cNvPr id="24" name="Picture 23" descr="4.png"/>
          <p:cNvPicPr>
            <a:picLocks noChangeAspect="1"/>
          </p:cNvPicPr>
          <p:nvPr/>
        </p:nvPicPr>
        <p:blipFill>
          <a:blip r:embed="rId3"/>
          <a:stretch>
            <a:fillRect/>
          </a:stretch>
        </p:blipFill>
        <p:spPr>
          <a:xfrm>
            <a:off x="7841220" y="1424732"/>
            <a:ext cx="1013460" cy="1859280"/>
          </a:xfrm>
          <a:prstGeom prst="rect">
            <a:avLst/>
          </a:prstGeom>
          <a:effectLst>
            <a:outerShdw blurRad="50800" dist="38100" dir="2700000" algn="tl" rotWithShape="0">
              <a:prstClr val="black">
                <a:alpha val="40000"/>
              </a:prstClr>
            </a:outerShdw>
          </a:effectLst>
        </p:spPr>
      </p:pic>
      <p:pic>
        <p:nvPicPr>
          <p:cNvPr id="7" name="Picture 6" descr="arrow.png"/>
          <p:cNvPicPr>
            <a:picLocks noChangeAspect="1"/>
          </p:cNvPicPr>
          <p:nvPr/>
        </p:nvPicPr>
        <p:blipFill>
          <a:blip r:embed="rId4"/>
          <a:stretch>
            <a:fillRect/>
          </a:stretch>
        </p:blipFill>
        <p:spPr>
          <a:xfrm>
            <a:off x="7294421" y="4649980"/>
            <a:ext cx="1845414" cy="1713599"/>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7255" y="132198"/>
            <a:ext cx="8987693" cy="1143000"/>
          </a:xfrm>
        </p:spPr>
        <p:txBody>
          <a:bodyPr>
            <a:normAutofit/>
          </a:bodyPr>
          <a:lstStyle/>
          <a:p>
            <a:r>
              <a:rPr lang="en-US" dirty="0"/>
              <a:t>C2.  Your Opening Words:  IEEI</a:t>
            </a:r>
          </a:p>
        </p:txBody>
      </p:sp>
      <p:sp>
        <p:nvSpPr>
          <p:cNvPr id="6" name="Content Placeholder 5"/>
          <p:cNvSpPr>
            <a:spLocks noGrp="1"/>
          </p:cNvSpPr>
          <p:nvPr>
            <p:ph idx="1"/>
          </p:nvPr>
        </p:nvSpPr>
        <p:spPr>
          <a:xfrm>
            <a:off x="3820998" y="1288393"/>
            <a:ext cx="5168022" cy="1891648"/>
          </a:xfrm>
        </p:spPr>
        <p:txBody>
          <a:bodyPr>
            <a:noAutofit/>
          </a:bodyPr>
          <a:lstStyle/>
          <a:p>
            <a:pPr>
              <a:buFont typeface="Arial" pitchFamily="34" charset="0"/>
              <a:buChar char="•"/>
            </a:pPr>
            <a:r>
              <a:rPr lang="en-US" dirty="0"/>
              <a:t>Which are we best at?</a:t>
            </a:r>
          </a:p>
          <a:p>
            <a:pPr>
              <a:buFont typeface="Arial" pitchFamily="34" charset="0"/>
              <a:buChar char="•"/>
            </a:pPr>
            <a:r>
              <a:rPr lang="en-US" dirty="0"/>
              <a:t>Which are we worst at?</a:t>
            </a:r>
          </a:p>
          <a:p>
            <a:pPr>
              <a:buFont typeface="Arial" pitchFamily="34" charset="0"/>
              <a:buChar char="•"/>
            </a:pPr>
            <a:r>
              <a:rPr lang="en-US" dirty="0"/>
              <a:t>Let’s look at 2 Examples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pic>
        <p:nvPicPr>
          <p:cNvPr id="12" name="Picture 11" descr="arrow.png"/>
          <p:cNvPicPr>
            <a:picLocks noChangeAspect="1"/>
          </p:cNvPicPr>
          <p:nvPr/>
        </p:nvPicPr>
        <p:blipFill>
          <a:blip r:embed="rId3"/>
          <a:stretch>
            <a:fillRect/>
          </a:stretch>
        </p:blipFill>
        <p:spPr>
          <a:xfrm>
            <a:off x="411558" y="1664186"/>
            <a:ext cx="5334000" cy="4953000"/>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Excite Example #1</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6" name="Content Placeholder 5"/>
          <p:cNvSpPr txBox="1">
            <a:spLocks/>
          </p:cNvSpPr>
          <p:nvPr/>
        </p:nvSpPr>
        <p:spPr>
          <a:xfrm>
            <a:off x="817256" y="1298848"/>
            <a:ext cx="7771674" cy="4859720"/>
          </a:xfrm>
          <a:prstGeom prst="rect">
            <a:avLst/>
          </a:prstGeom>
        </p:spPr>
        <p:txBody>
          <a:bodyPr vert="horz" lIns="91440" tIns="45720" rIns="91440" bIns="45720" rtlCol="0">
            <a:normAutofit/>
          </a:bodyPr>
          <a:lstStyle/>
          <a:p>
            <a:pPr marL="342900" lvl="0" indent="-342900">
              <a:lnSpc>
                <a:spcPct val="110000"/>
              </a:lnSpc>
              <a:spcBef>
                <a:spcPct val="20000"/>
              </a:spcBef>
              <a:buClr>
                <a:srgbClr val="99AB21"/>
              </a:buClr>
              <a:buFont typeface="Arial" pitchFamily="34" charset="0"/>
              <a:buChar char="•"/>
            </a:pPr>
            <a:r>
              <a:rPr lang="en-US" sz="2500" dirty="0">
                <a:solidFill>
                  <a:srgbClr val="00467F"/>
                </a:solidFill>
                <a:latin typeface="Franklin Gothic Book"/>
                <a:cs typeface="Franklin Gothic Book"/>
              </a:rPr>
              <a:t>Good morning, it’s a pleasure to be here this morning.  </a:t>
            </a:r>
          </a:p>
          <a:p>
            <a:pPr marL="342900" lvl="0" indent="-342900">
              <a:lnSpc>
                <a:spcPct val="110000"/>
              </a:lnSpc>
              <a:spcBef>
                <a:spcPct val="20000"/>
              </a:spcBef>
              <a:buClr>
                <a:srgbClr val="99AB21"/>
              </a:buClr>
              <a:buFont typeface="Arial" pitchFamily="34" charset="0"/>
              <a:buChar char="•"/>
            </a:pPr>
            <a:r>
              <a:rPr lang="en-US" sz="2500" dirty="0">
                <a:solidFill>
                  <a:srgbClr val="00467F"/>
                </a:solidFill>
                <a:latin typeface="Franklin Gothic Book"/>
                <a:cs typeface="Franklin Gothic Book"/>
              </a:rPr>
              <a:t>Our objective for the next two days is to walk away with an approach to conduct better performance reviews (inform).</a:t>
            </a:r>
          </a:p>
          <a:p>
            <a:pPr marL="342900" lvl="0" indent="-342900">
              <a:lnSpc>
                <a:spcPct val="110000"/>
              </a:lnSpc>
              <a:spcBef>
                <a:spcPct val="20000"/>
              </a:spcBef>
              <a:buClr>
                <a:srgbClr val="99AB21"/>
              </a:buClr>
              <a:buFont typeface="Arial" pitchFamily="34" charset="0"/>
              <a:buChar char="•"/>
            </a:pPr>
            <a:r>
              <a:rPr lang="en-US" sz="2500" dirty="0">
                <a:solidFill>
                  <a:srgbClr val="00467F"/>
                </a:solidFill>
                <a:latin typeface="Franklin Gothic Book"/>
                <a:cs typeface="Franklin Gothic Book"/>
              </a:rPr>
              <a:t>What is exciting about this? </a:t>
            </a:r>
          </a:p>
          <a:p>
            <a:pPr marL="342900" lvl="0" indent="-342900">
              <a:lnSpc>
                <a:spcPct val="110000"/>
              </a:lnSpc>
              <a:spcBef>
                <a:spcPct val="20000"/>
              </a:spcBef>
              <a:buClr>
                <a:srgbClr val="99AB21"/>
              </a:buClr>
              <a:buFont typeface="Arial" pitchFamily="34" charset="0"/>
              <a:buChar char="•"/>
            </a:pPr>
            <a:r>
              <a:rPr lang="en-US" sz="2500" dirty="0">
                <a:solidFill>
                  <a:srgbClr val="00467F"/>
                </a:solidFill>
                <a:latin typeface="Franklin Gothic Book"/>
                <a:cs typeface="Franklin Gothic Book"/>
              </a:rPr>
              <a:t>If we are successful, we will walk away with a new process that will help our organization provide feedback to our employees about their performance.</a:t>
            </a:r>
          </a:p>
          <a:p>
            <a:pPr marL="342900" marR="0" lvl="0" indent="-342900" algn="l" defTabSz="457200" rtl="0" eaLnBrk="1" fontAlgn="auto" latinLnBrk="0" hangingPunct="1">
              <a:lnSpc>
                <a:spcPct val="110000"/>
              </a:lnSpc>
              <a:spcBef>
                <a:spcPct val="20000"/>
              </a:spcBef>
              <a:spcAft>
                <a:spcPts val="0"/>
              </a:spcAft>
              <a:buClr>
                <a:srgbClr val="99AB21"/>
              </a:buClr>
              <a:buSzTx/>
              <a:buFont typeface="Arial" pitchFamily="34" charset="0"/>
              <a:buChar char="•"/>
              <a:tabLst/>
              <a:defRPr/>
            </a:pPr>
            <a:endParaRPr kumimoji="0" lang="en-US" sz="2500" b="0" i="0" u="none" strike="noStrike" kern="1200" cap="none" spc="0" normalizeH="0" baseline="0" noProof="0" dirty="0">
              <a:ln>
                <a:noFill/>
              </a:ln>
              <a:solidFill>
                <a:srgbClr val="00467F"/>
              </a:solidFill>
              <a:effectLst/>
              <a:uLnTx/>
              <a:uFillTx/>
              <a:latin typeface="Franklin Gothic Book"/>
              <a:ea typeface="+mn-ea"/>
              <a:cs typeface="Franklin Gothic Book"/>
            </a:endParaRPr>
          </a:p>
          <a:p>
            <a:pPr marL="342900" marR="0" lvl="0" indent="-342900" algn="l" defTabSz="457200" rtl="0" eaLnBrk="1" fontAlgn="auto" latinLnBrk="0" hangingPunct="1">
              <a:lnSpc>
                <a:spcPct val="110000"/>
              </a:lnSpc>
              <a:spcBef>
                <a:spcPct val="20000"/>
              </a:spcBef>
              <a:spcAft>
                <a:spcPts val="0"/>
              </a:spcAft>
              <a:buClr>
                <a:srgbClr val="99AB21"/>
              </a:buClr>
              <a:buSzTx/>
              <a:buFont typeface="Arial" pitchFamily="34" charset="0"/>
              <a:buChar char="•"/>
              <a:tabLst/>
              <a:defRPr/>
            </a:pPr>
            <a:endParaRPr kumimoji="0" lang="en-US" sz="25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Excite Example #2</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sp>
        <p:nvSpPr>
          <p:cNvPr id="6" name="Content Placeholder 5"/>
          <p:cNvSpPr>
            <a:spLocks noGrp="1"/>
          </p:cNvSpPr>
          <p:nvPr>
            <p:ph idx="1"/>
          </p:nvPr>
        </p:nvSpPr>
        <p:spPr>
          <a:xfrm>
            <a:off x="817256" y="1294543"/>
            <a:ext cx="7771674" cy="4859720"/>
          </a:xfrm>
        </p:spPr>
        <p:txBody>
          <a:bodyPr>
            <a:normAutofit fontScale="77500" lnSpcReduction="20000"/>
          </a:bodyPr>
          <a:lstStyle/>
          <a:p>
            <a:pPr>
              <a:lnSpc>
                <a:spcPct val="110000"/>
              </a:lnSpc>
              <a:buClr>
                <a:srgbClr val="AFBD22"/>
              </a:buClr>
              <a:buFont typeface="Arial" pitchFamily="34" charset="0"/>
              <a:buChar char="•"/>
            </a:pPr>
            <a:r>
              <a:rPr lang="en-US" dirty="0"/>
              <a:t>Good morning, it’s a pleasure to be here this morning.  </a:t>
            </a:r>
          </a:p>
          <a:p>
            <a:pPr>
              <a:lnSpc>
                <a:spcPct val="110000"/>
              </a:lnSpc>
              <a:buClr>
                <a:srgbClr val="AFBD22"/>
              </a:buClr>
              <a:buFont typeface="Arial" pitchFamily="34" charset="0"/>
              <a:buChar char="•"/>
            </a:pPr>
            <a:r>
              <a:rPr lang="en-US" dirty="0"/>
              <a:t>Our objective for the next two days is to walk away with an approach to conduct better performance reviews (inform).</a:t>
            </a:r>
          </a:p>
          <a:p>
            <a:pPr>
              <a:lnSpc>
                <a:spcPct val="110000"/>
              </a:lnSpc>
              <a:buClr>
                <a:srgbClr val="AFBD22"/>
              </a:buClr>
              <a:buFont typeface="Arial" pitchFamily="34" charset="0"/>
              <a:buChar char="•"/>
            </a:pPr>
            <a:r>
              <a:rPr lang="en-US" dirty="0"/>
              <a:t>What is exciting about this? </a:t>
            </a:r>
          </a:p>
          <a:p>
            <a:pPr>
              <a:lnSpc>
                <a:spcPct val="110000"/>
              </a:lnSpc>
              <a:buClr>
                <a:srgbClr val="AFBD22"/>
              </a:buClr>
              <a:buFont typeface="Arial" pitchFamily="34" charset="0"/>
              <a:buChar char="•"/>
            </a:pPr>
            <a:r>
              <a:rPr lang="en-US" dirty="0"/>
              <a:t>Today you may have people on your staff who don’t have the skills or the attitude you need.  As a result, you are having to work much harder to make up for what they are or aren’t doing. This is your opportunity to learn how to conduct performance reviews to coach your people to improve their performance, to focus on their strengths and develop in those areas necessary; and, in the end, make your jobs easier.</a:t>
            </a:r>
          </a:p>
          <a:p>
            <a:pPr>
              <a:lnSpc>
                <a:spcPct val="110000"/>
              </a:lnSpc>
              <a:buClr>
                <a:srgbClr val="AFBD22"/>
              </a:buClr>
              <a:buFont typeface="Arial" pitchFamily="34" charset="0"/>
              <a:buChar char="•"/>
            </a:pPr>
            <a:endParaRPr lang="en-US" dirty="0"/>
          </a:p>
          <a:p>
            <a:pPr>
              <a:lnSpc>
                <a:spcPct val="110000"/>
              </a:lnSpc>
              <a:buClr>
                <a:srgbClr val="AFBD22"/>
              </a:buClr>
              <a:buFont typeface="Arial" pitchFamily="34" charset="0"/>
              <a:buChar char="•"/>
            </a:pPr>
            <a:endParaRPr lang="en-US" dirty="0"/>
          </a:p>
        </p:txBody>
      </p:sp>
      <p:sp>
        <p:nvSpPr>
          <p:cNvPr id="5" name="TextBox 4"/>
          <p:cNvSpPr txBox="1"/>
          <p:nvPr/>
        </p:nvSpPr>
        <p:spPr>
          <a:xfrm>
            <a:off x="8816580" y="567199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Which is better?  Why?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8" name="Rectangle 3"/>
          <p:cNvSpPr txBox="1">
            <a:spLocks noChangeArrowheads="1"/>
          </p:cNvSpPr>
          <p:nvPr/>
        </p:nvSpPr>
        <p:spPr>
          <a:xfrm>
            <a:off x="817256" y="1288579"/>
            <a:ext cx="3413055" cy="2462213"/>
          </a:xfrm>
          <a:prstGeom prst="rect">
            <a:avLst/>
          </a:prstGeom>
          <a:solidFill>
            <a:srgbClr val="CCFF33">
              <a:alpha val="23921"/>
            </a:srgbClr>
          </a:solidFill>
        </p:spPr>
        <p:txBody>
          <a:bodyPr vert="horz" wrap="square" lIns="91440" tIns="45720" rIns="91440" bIns="45720" rtlCol="0">
            <a:spAutoFit/>
          </a:bodyPr>
          <a:lstStyle/>
          <a:p>
            <a:pPr marL="342900" marR="0" lvl="0" indent="-342900" algn="l" defTabSz="457200" rtl="0" eaLnBrk="1" fontAlgn="auto" latinLnBrk="0" hangingPunct="1">
              <a:lnSpc>
                <a:spcPct val="100000"/>
              </a:lnSpc>
              <a:spcBef>
                <a:spcPct val="20000"/>
              </a:spcBef>
              <a:spcAft>
                <a:spcPts val="0"/>
              </a:spcAft>
              <a:buClr>
                <a:srgbClr val="AFBD22"/>
              </a:buClr>
              <a:buSzTx/>
              <a:buFont typeface="Arial"/>
              <a:buChar char="•"/>
              <a:tabLst/>
              <a:defRPr/>
            </a:pPr>
            <a:r>
              <a:rPr kumimoji="0" lang="en-US" sz="2200" b="0" i="0" u="none" strike="noStrike" kern="1200" cap="none" spc="0" normalizeH="0" baseline="0" noProof="0" dirty="0">
                <a:ln>
                  <a:noFill/>
                </a:ln>
                <a:solidFill>
                  <a:srgbClr val="00467F"/>
                </a:solidFill>
                <a:effectLst/>
                <a:uLnTx/>
                <a:uFillTx/>
                <a:latin typeface="Franklin Gothic Book"/>
                <a:ea typeface="+mn-ea"/>
                <a:cs typeface="Franklin Gothic Book"/>
              </a:rPr>
              <a:t>If we are successful, we will walk away with a new process that will help our organization provide feedback to our employees about their performance.</a:t>
            </a:r>
          </a:p>
        </p:txBody>
      </p:sp>
      <p:sp>
        <p:nvSpPr>
          <p:cNvPr id="9" name="Rectangle 4"/>
          <p:cNvSpPr txBox="1">
            <a:spLocks noChangeArrowheads="1"/>
          </p:cNvSpPr>
          <p:nvPr/>
        </p:nvSpPr>
        <p:spPr>
          <a:xfrm>
            <a:off x="4372583" y="1288579"/>
            <a:ext cx="4620144" cy="4905445"/>
          </a:xfrm>
          <a:prstGeom prst="rect">
            <a:avLst/>
          </a:prstGeom>
          <a:solidFill>
            <a:srgbClr val="CCFF33">
              <a:alpha val="23921"/>
            </a:srgbClr>
          </a:solidFill>
        </p:spPr>
        <p:txBody>
          <a:bodyPr wrap="square">
            <a:spAutoFit/>
          </a:bodyPr>
          <a:lstStyle/>
          <a:p>
            <a:pPr marL="342900" marR="0" lvl="0" indent="-342900" algn="l" defTabSz="457200" rtl="0" eaLnBrk="1" fontAlgn="auto" latinLnBrk="0" hangingPunct="1">
              <a:lnSpc>
                <a:spcPct val="110000"/>
              </a:lnSpc>
              <a:spcBef>
                <a:spcPct val="20000"/>
              </a:spcBef>
              <a:spcAft>
                <a:spcPts val="0"/>
              </a:spcAft>
              <a:buClr>
                <a:srgbClr val="AFBD22"/>
              </a:buClr>
              <a:buSzTx/>
              <a:buFont typeface="Arial"/>
              <a:buChar char="•"/>
              <a:tabLst/>
              <a:defRPr/>
            </a:pPr>
            <a:r>
              <a:rPr kumimoji="0" lang="en-US" sz="2200" b="0" i="0" u="none" strike="noStrike" kern="1200" cap="none" spc="0" normalizeH="0" baseline="0" noProof="0" dirty="0">
                <a:ln>
                  <a:noFill/>
                </a:ln>
                <a:solidFill>
                  <a:srgbClr val="00467F"/>
                </a:solidFill>
                <a:effectLst/>
                <a:uLnTx/>
                <a:uFillTx/>
                <a:latin typeface="Franklin Gothic Book" pitchFamily="34" charset="0"/>
                <a:cs typeface="Arial"/>
              </a:rPr>
              <a:t>Today you may have people on your staff who don’t have the skills or the attitude you need.  As a result, you are having to work much harder to make up for what they are or aren’t doing. This is your opportunity to learn how to conduct performance reviews to coach your people to improve their performance, to focus on their strengths and develop in those areas necessary; and, in the end, make your jobs easier.</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203" y="132198"/>
            <a:ext cx="8071290" cy="1143000"/>
          </a:xfrm>
        </p:spPr>
        <p:txBody>
          <a:bodyPr/>
          <a:lstStyle/>
          <a:p>
            <a:r>
              <a:rPr lang="en-US" dirty="0"/>
              <a:t>Which is better?  Why?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sp>
        <p:nvSpPr>
          <p:cNvPr id="8" name="Rectangle 3"/>
          <p:cNvSpPr txBox="1">
            <a:spLocks noChangeArrowheads="1"/>
          </p:cNvSpPr>
          <p:nvPr/>
        </p:nvSpPr>
        <p:spPr>
          <a:xfrm>
            <a:off x="829203" y="1288579"/>
            <a:ext cx="3413055" cy="2462213"/>
          </a:xfrm>
          <a:prstGeom prst="rect">
            <a:avLst/>
          </a:prstGeom>
          <a:solidFill>
            <a:srgbClr val="CCFF33">
              <a:alpha val="23921"/>
            </a:srgbClr>
          </a:solidFill>
        </p:spPr>
        <p:txBody>
          <a:bodyPr vert="horz" wrap="square" lIns="91440" tIns="45720" rIns="91440" bIns="45720" rtlCol="0">
            <a:spAutoFit/>
          </a:bodyPr>
          <a:lstStyle/>
          <a:p>
            <a:pPr marL="342900" lvl="0" indent="-342900">
              <a:spcBef>
                <a:spcPct val="20000"/>
              </a:spcBef>
              <a:buClr>
                <a:srgbClr val="AFBD22"/>
              </a:buClr>
              <a:buFont typeface="Arial"/>
              <a:buChar char="•"/>
            </a:pPr>
            <a:r>
              <a:rPr lang="en-US" sz="2200" dirty="0">
                <a:solidFill>
                  <a:srgbClr val="00467F"/>
                </a:solidFill>
                <a:latin typeface="Franklin Gothic Book"/>
                <a:cs typeface="Franklin Gothic Book"/>
              </a:rPr>
              <a:t>If we are successful, we will walk away with a new hiring process that will help our organization get the right people hired and get them hired quickly.</a:t>
            </a:r>
          </a:p>
        </p:txBody>
      </p:sp>
      <p:sp>
        <p:nvSpPr>
          <p:cNvPr id="6" name="Explosion 2 5"/>
          <p:cNvSpPr/>
          <p:nvPr/>
        </p:nvSpPr>
        <p:spPr bwMode="auto">
          <a:xfrm rot="1775423">
            <a:off x="1376731" y="3677135"/>
            <a:ext cx="2966923" cy="2105045"/>
          </a:xfrm>
          <a:prstGeom prst="irregularSeal2">
            <a:avLst/>
          </a:prstGeom>
          <a:solidFill>
            <a:srgbClr val="AFD022"/>
          </a:solidFill>
          <a:ln w="9525" cap="flat" cmpd="sng" algn="ctr">
            <a:solidFill>
              <a:srgbClr val="F26522"/>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800" b="1" i="0" u="none" strike="noStrike" cap="none" normalizeH="0" baseline="0">
              <a:ln>
                <a:noFill/>
              </a:ln>
              <a:solidFill>
                <a:srgbClr val="104A73"/>
              </a:solidFill>
              <a:effectLst/>
              <a:latin typeface="Arial" pitchFamily="34" charset="0"/>
            </a:endParaRPr>
          </a:p>
        </p:txBody>
      </p:sp>
      <p:sp>
        <p:nvSpPr>
          <p:cNvPr id="7" name="TextBox 6"/>
          <p:cNvSpPr txBox="1"/>
          <p:nvPr/>
        </p:nvSpPr>
        <p:spPr>
          <a:xfrm>
            <a:off x="1709588" y="4292205"/>
            <a:ext cx="2040559" cy="707886"/>
          </a:xfrm>
          <a:prstGeom prst="rect">
            <a:avLst/>
          </a:prstGeom>
          <a:noFill/>
        </p:spPr>
        <p:txBody>
          <a:bodyPr wrap="none" rtlCol="0">
            <a:spAutoFit/>
          </a:bodyPr>
          <a:lstStyle/>
          <a:p>
            <a:pPr algn="ctr"/>
            <a:r>
              <a:rPr lang="en-US" sz="2000" dirty="0">
                <a:solidFill>
                  <a:schemeClr val="bg1"/>
                </a:solidFill>
                <a:latin typeface="Franklin Gothic Book" pitchFamily="34" charset="0"/>
              </a:rPr>
              <a:t>Notice the # of</a:t>
            </a:r>
            <a:br>
              <a:rPr lang="en-US" sz="2000" dirty="0">
                <a:solidFill>
                  <a:schemeClr val="bg1"/>
                </a:solidFill>
                <a:latin typeface="Franklin Gothic Book" pitchFamily="34" charset="0"/>
              </a:rPr>
            </a:br>
            <a:r>
              <a:rPr lang="en-US" sz="2000" dirty="0">
                <a:solidFill>
                  <a:schemeClr val="bg1"/>
                </a:solidFill>
                <a:latin typeface="Franklin Gothic Book" pitchFamily="34" charset="0"/>
              </a:rPr>
              <a:t>“you” and “your”!</a:t>
            </a:r>
          </a:p>
        </p:txBody>
      </p:sp>
      <p:sp>
        <p:nvSpPr>
          <p:cNvPr id="11" name="Content Placeholder 13"/>
          <p:cNvSpPr>
            <a:spLocks noGrp="1"/>
          </p:cNvSpPr>
          <p:nvPr>
            <p:ph idx="1"/>
          </p:nvPr>
        </p:nvSpPr>
        <p:spPr>
          <a:xfrm>
            <a:off x="438340" y="5316278"/>
            <a:ext cx="4901742" cy="1061156"/>
          </a:xfrm>
        </p:spPr>
        <p:txBody>
          <a:bodyPr>
            <a:noAutofit/>
          </a:bodyPr>
          <a:lstStyle/>
          <a:p>
            <a:pPr>
              <a:buNone/>
            </a:pPr>
            <a:r>
              <a:rPr lang="en-US" sz="2400" u="sng" dirty="0"/>
              <a:t>With Excite:</a:t>
            </a:r>
          </a:p>
          <a:p>
            <a:pPr marL="0" indent="0">
              <a:buNone/>
            </a:pPr>
            <a:r>
              <a:rPr lang="en-US" sz="2400" b="1" dirty="0"/>
              <a:t>Say “you” or “your”</a:t>
            </a:r>
            <a:br>
              <a:rPr lang="en-US" sz="2400" b="1" dirty="0"/>
            </a:br>
            <a:r>
              <a:rPr lang="en-US" sz="2400" b="1" dirty="0"/>
              <a:t>at least 4 times!</a:t>
            </a:r>
          </a:p>
        </p:txBody>
      </p:sp>
      <p:sp>
        <p:nvSpPr>
          <p:cNvPr id="12" name="Rectangle 4"/>
          <p:cNvSpPr txBox="1">
            <a:spLocks noChangeArrowheads="1"/>
          </p:cNvSpPr>
          <p:nvPr/>
        </p:nvSpPr>
        <p:spPr>
          <a:xfrm>
            <a:off x="4372583" y="1288579"/>
            <a:ext cx="4620144" cy="5069080"/>
          </a:xfrm>
          <a:prstGeom prst="rect">
            <a:avLst/>
          </a:prstGeom>
          <a:solidFill>
            <a:srgbClr val="CCFF33">
              <a:alpha val="23921"/>
            </a:srgbClr>
          </a:solidFill>
        </p:spPr>
        <p:txBody>
          <a:bodyPr wrap="square">
            <a:spAutoFit/>
          </a:bodyPr>
          <a:lstStyle/>
          <a:p>
            <a:pPr marL="342900" lvl="0" indent="-342900">
              <a:lnSpc>
                <a:spcPct val="110000"/>
              </a:lnSpc>
              <a:spcBef>
                <a:spcPct val="20000"/>
              </a:spcBef>
              <a:buClr>
                <a:srgbClr val="AFBD22"/>
              </a:buClr>
              <a:buFont typeface="Arial"/>
              <a:buChar char="•"/>
              <a:defRPr/>
            </a:pPr>
            <a:r>
              <a:rPr lang="en-US" sz="2200" dirty="0">
                <a:solidFill>
                  <a:srgbClr val="00467F"/>
                </a:solidFill>
                <a:latin typeface="Franklin Gothic Book" pitchFamily="34" charset="0"/>
                <a:cs typeface="Arial"/>
              </a:rPr>
              <a:t>Today </a:t>
            </a:r>
            <a:r>
              <a:rPr lang="en-US" sz="2200" b="1" dirty="0">
                <a:solidFill>
                  <a:srgbClr val="00467F"/>
                </a:solidFill>
                <a:latin typeface="Franklin Gothic Book" pitchFamily="34" charset="0"/>
                <a:cs typeface="Arial"/>
              </a:rPr>
              <a:t>you</a:t>
            </a:r>
            <a:r>
              <a:rPr lang="en-US" sz="2200" dirty="0">
                <a:solidFill>
                  <a:srgbClr val="00467F"/>
                </a:solidFill>
                <a:latin typeface="Franklin Gothic Book" pitchFamily="34" charset="0"/>
                <a:cs typeface="Arial"/>
              </a:rPr>
              <a:t> may have people on </a:t>
            </a:r>
            <a:r>
              <a:rPr lang="en-US" sz="2200" b="1" dirty="0">
                <a:solidFill>
                  <a:srgbClr val="00467F"/>
                </a:solidFill>
                <a:latin typeface="Franklin Gothic Book" pitchFamily="34" charset="0"/>
                <a:cs typeface="Arial"/>
              </a:rPr>
              <a:t>your</a:t>
            </a:r>
            <a:r>
              <a:rPr lang="en-US" sz="2200" dirty="0">
                <a:solidFill>
                  <a:srgbClr val="00467F"/>
                </a:solidFill>
                <a:latin typeface="Franklin Gothic Book" pitchFamily="34" charset="0"/>
                <a:cs typeface="Arial"/>
              </a:rPr>
              <a:t> staff who don’t have the  skills or the attitude </a:t>
            </a:r>
            <a:r>
              <a:rPr lang="en-US" sz="2200" b="1" dirty="0">
                <a:solidFill>
                  <a:srgbClr val="00467F"/>
                </a:solidFill>
                <a:latin typeface="Franklin Gothic Book" pitchFamily="34" charset="0"/>
                <a:cs typeface="Arial"/>
              </a:rPr>
              <a:t>you</a:t>
            </a:r>
            <a:r>
              <a:rPr lang="en-US" sz="2200" dirty="0">
                <a:solidFill>
                  <a:srgbClr val="00467F"/>
                </a:solidFill>
                <a:latin typeface="Franklin Gothic Book" pitchFamily="34" charset="0"/>
                <a:cs typeface="Arial"/>
              </a:rPr>
              <a:t> need.    As a result, </a:t>
            </a:r>
            <a:r>
              <a:rPr lang="en-US" sz="2200" b="1" dirty="0">
                <a:solidFill>
                  <a:srgbClr val="00467F"/>
                </a:solidFill>
                <a:latin typeface="Franklin Gothic Book" pitchFamily="34" charset="0"/>
                <a:cs typeface="Arial"/>
              </a:rPr>
              <a:t>you</a:t>
            </a:r>
            <a:r>
              <a:rPr lang="en-US" sz="2200" dirty="0">
                <a:solidFill>
                  <a:srgbClr val="00467F"/>
                </a:solidFill>
                <a:latin typeface="Franklin Gothic Book" pitchFamily="34" charset="0"/>
                <a:cs typeface="Arial"/>
              </a:rPr>
              <a:t> are having to   work much harder to make up    for what they aren’t doing. This     is </a:t>
            </a:r>
            <a:r>
              <a:rPr lang="en-US" sz="2200" b="1" dirty="0">
                <a:solidFill>
                  <a:srgbClr val="00467F"/>
                </a:solidFill>
                <a:latin typeface="Franklin Gothic Book" pitchFamily="34" charset="0"/>
                <a:cs typeface="Arial"/>
              </a:rPr>
              <a:t>your</a:t>
            </a:r>
            <a:r>
              <a:rPr lang="en-US" sz="2200" dirty="0">
                <a:solidFill>
                  <a:srgbClr val="00467F"/>
                </a:solidFill>
                <a:latin typeface="Franklin Gothic Book" pitchFamily="34" charset="0"/>
                <a:cs typeface="Arial"/>
              </a:rPr>
              <a:t> opportunity to put strategies in place to ensure     that </a:t>
            </a:r>
            <a:r>
              <a:rPr lang="en-US" sz="2200" b="1" dirty="0">
                <a:solidFill>
                  <a:srgbClr val="00467F"/>
                </a:solidFill>
                <a:latin typeface="Franklin Gothic Book" pitchFamily="34" charset="0"/>
                <a:cs typeface="Arial"/>
              </a:rPr>
              <a:t>you</a:t>
            </a:r>
            <a:r>
              <a:rPr lang="en-US" sz="2200" dirty="0">
                <a:solidFill>
                  <a:srgbClr val="00467F"/>
                </a:solidFill>
                <a:latin typeface="Franklin Gothic Book" pitchFamily="34" charset="0"/>
                <a:cs typeface="Arial"/>
              </a:rPr>
              <a:t> get the people </a:t>
            </a:r>
            <a:r>
              <a:rPr lang="en-US" sz="2200" b="1" dirty="0">
                <a:solidFill>
                  <a:srgbClr val="00467F"/>
                </a:solidFill>
                <a:latin typeface="Franklin Gothic Book" pitchFamily="34" charset="0"/>
                <a:cs typeface="Arial"/>
              </a:rPr>
              <a:t>you</a:t>
            </a:r>
            <a:r>
              <a:rPr lang="en-US" sz="2200" dirty="0">
                <a:solidFill>
                  <a:srgbClr val="00467F"/>
                </a:solidFill>
                <a:latin typeface="Franklin Gothic Book" pitchFamily="34" charset="0"/>
                <a:cs typeface="Arial"/>
              </a:rPr>
              <a:t>     need to get the work done.</a:t>
            </a:r>
          </a:p>
          <a:p>
            <a:pPr marL="342900" lvl="0" indent="-342900">
              <a:lnSpc>
                <a:spcPct val="110000"/>
              </a:lnSpc>
              <a:spcBef>
                <a:spcPct val="20000"/>
              </a:spcBef>
              <a:buClr>
                <a:srgbClr val="AFBD22"/>
              </a:buClr>
              <a:buFont typeface="Arial"/>
              <a:buChar char="•"/>
              <a:defRPr/>
            </a:pPr>
            <a:endParaRPr kumimoji="0" lang="en-US" sz="2200" b="0" i="0" u="none" strike="noStrike" kern="1200" cap="none" spc="0" normalizeH="0" baseline="0" noProof="0" dirty="0">
              <a:ln>
                <a:noFill/>
              </a:ln>
              <a:solidFill>
                <a:srgbClr val="00467F"/>
              </a:solidFill>
              <a:effectLst/>
              <a:uLnTx/>
              <a:uFillTx/>
              <a:latin typeface="Franklin Gothic Book" pitchFamily="34" charset="0"/>
              <a:cs typeface="Arial"/>
            </a:endParaRPr>
          </a:p>
          <a:p>
            <a:pPr marL="342900" lvl="0" indent="-342900">
              <a:lnSpc>
                <a:spcPct val="110000"/>
              </a:lnSpc>
              <a:spcBef>
                <a:spcPct val="20000"/>
              </a:spcBef>
              <a:buClr>
                <a:srgbClr val="AFBD22"/>
              </a:buClr>
              <a:buFont typeface="Arial"/>
              <a:buChar char="•"/>
              <a:defRPr/>
            </a:pPr>
            <a:br>
              <a:rPr lang="en-US" sz="2200" dirty="0">
                <a:solidFill>
                  <a:srgbClr val="00467F"/>
                </a:solidFill>
                <a:latin typeface="Franklin Gothic Book" pitchFamily="34" charset="0"/>
                <a:cs typeface="Arial"/>
              </a:rPr>
            </a:br>
            <a:endParaRPr lang="en-US" sz="2200" dirty="0">
              <a:solidFill>
                <a:srgbClr val="00467F"/>
              </a:solidFill>
              <a:latin typeface="Franklin Gothic Book" pitchFamily="34" charset="0"/>
              <a:cs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Exercise: Practice with Excite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15" name="TextBox 14"/>
          <p:cNvSpPr txBox="1"/>
          <p:nvPr/>
        </p:nvSpPr>
        <p:spPr>
          <a:xfrm>
            <a:off x="8816580" y="534814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6" name="Content Placeholder 5"/>
          <p:cNvSpPr>
            <a:spLocks noGrp="1"/>
          </p:cNvSpPr>
          <p:nvPr>
            <p:ph idx="1"/>
          </p:nvPr>
        </p:nvSpPr>
        <p:spPr>
          <a:xfrm>
            <a:off x="817256" y="1293108"/>
            <a:ext cx="8033190" cy="1574078"/>
          </a:xfrm>
        </p:spPr>
        <p:txBody>
          <a:bodyPr>
            <a:normAutofit/>
          </a:bodyPr>
          <a:lstStyle/>
          <a:p>
            <a:pPr>
              <a:buClr>
                <a:srgbClr val="AFBD22"/>
              </a:buClr>
              <a:buFont typeface="Arial" pitchFamily="34" charset="0"/>
              <a:buChar char="•"/>
            </a:pPr>
            <a:r>
              <a:rPr lang="en-US" dirty="0"/>
              <a:t>Masterful meetings training</a:t>
            </a:r>
          </a:p>
          <a:p>
            <a:pPr>
              <a:buClr>
                <a:srgbClr val="AFBD22"/>
              </a:buClr>
              <a:buFont typeface="Arial" pitchFamily="34" charset="0"/>
              <a:buChar char="•"/>
            </a:pPr>
            <a:r>
              <a:rPr lang="en-US" dirty="0"/>
              <a:t>Or for a session from your training module</a:t>
            </a:r>
          </a:p>
        </p:txBody>
      </p:sp>
      <p:pic>
        <p:nvPicPr>
          <p:cNvPr id="6" name="Picture 5" descr="arrow.png"/>
          <p:cNvPicPr>
            <a:picLocks noChangeAspect="1"/>
          </p:cNvPicPr>
          <p:nvPr/>
        </p:nvPicPr>
        <p:blipFill>
          <a:blip r:embed="rId3"/>
          <a:stretch>
            <a:fillRect/>
          </a:stretch>
        </p:blipFill>
        <p:spPr>
          <a:xfrm>
            <a:off x="2161309" y="2493307"/>
            <a:ext cx="4083014" cy="3791370"/>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Practice Your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18</a:t>
            </a:fld>
            <a:endParaRPr lang="en-US" dirty="0"/>
          </a:p>
        </p:txBody>
      </p:sp>
      <p:sp>
        <p:nvSpPr>
          <p:cNvPr id="6" name="Content Placeholder 5"/>
          <p:cNvSpPr txBox="1">
            <a:spLocks/>
          </p:cNvSpPr>
          <p:nvPr/>
        </p:nvSpPr>
        <p:spPr>
          <a:xfrm>
            <a:off x="817256" y="1296566"/>
            <a:ext cx="8033190" cy="4074456"/>
          </a:xfrm>
          <a:prstGeom prst="rect">
            <a:avLst/>
          </a:prstGeom>
        </p:spPr>
        <p:txBody>
          <a:bodyPr vert="horz" lIns="91440" tIns="45720" rIns="91440" bIns="45720" rtlCol="0">
            <a:noAutofit/>
          </a:bodyPr>
          <a:lstStyle/>
          <a:p>
            <a:pPr marL="342900" indent="-342900">
              <a:spcBef>
                <a:spcPct val="20000"/>
              </a:spcBef>
              <a:spcAft>
                <a:spcPts val="600"/>
              </a:spcAft>
              <a:buClr>
                <a:srgbClr val="AFBD22"/>
              </a:buClr>
              <a:buFont typeface="Arial" pitchFamily="34" charset="0"/>
              <a:buChar char="•"/>
            </a:pPr>
            <a:r>
              <a:rPr lang="en-US" sz="3200" dirty="0">
                <a:solidFill>
                  <a:srgbClr val="00467F"/>
                </a:solidFill>
                <a:latin typeface="Franklin Gothic Book"/>
                <a:cs typeface="Franklin Gothic Book"/>
              </a:rPr>
              <a:t>Being nervous is normal.</a:t>
            </a:r>
          </a:p>
          <a:p>
            <a:pPr marL="342900" indent="-342900">
              <a:spcBef>
                <a:spcPct val="20000"/>
              </a:spcBef>
              <a:spcAft>
                <a:spcPts val="600"/>
              </a:spcAft>
              <a:buClr>
                <a:srgbClr val="AFBD22"/>
              </a:buClr>
              <a:buFont typeface="Arial" pitchFamily="34" charset="0"/>
              <a:buChar char="•"/>
            </a:pPr>
            <a:r>
              <a:rPr lang="en-US" sz="3200" dirty="0">
                <a:solidFill>
                  <a:srgbClr val="00467F"/>
                </a:solidFill>
                <a:latin typeface="Franklin Gothic Book"/>
                <a:cs typeface="Franklin Gothic Book"/>
              </a:rPr>
              <a:t>The best remedy is PRACTICE.</a:t>
            </a:r>
          </a:p>
          <a:p>
            <a:pPr marL="342900" indent="-342900">
              <a:spcBef>
                <a:spcPct val="20000"/>
              </a:spcBef>
              <a:spcAft>
                <a:spcPts val="600"/>
              </a:spcAft>
              <a:buClr>
                <a:srgbClr val="AFBD22"/>
              </a:buClr>
              <a:buFont typeface="Arial" pitchFamily="34" charset="0"/>
              <a:buChar char="•"/>
            </a:pPr>
            <a:r>
              <a:rPr lang="en-US" sz="3200" dirty="0">
                <a:solidFill>
                  <a:srgbClr val="00467F"/>
                </a:solidFill>
                <a:latin typeface="Franklin Gothic Book"/>
                <a:cs typeface="Franklin Gothic Book"/>
              </a:rPr>
              <a:t>Practice allows you to focus on establishing maximum rapport through eye contact, movement and gestures.</a:t>
            </a:r>
          </a:p>
          <a:p>
            <a:pPr marL="342900" indent="-342900">
              <a:spcBef>
                <a:spcPct val="20000"/>
              </a:spcBef>
              <a:spcAft>
                <a:spcPts val="600"/>
              </a:spcAft>
              <a:buClr>
                <a:srgbClr val="AFBD22"/>
              </a:buClr>
              <a:buFont typeface="Arial" pitchFamily="34" charset="0"/>
              <a:buChar char="•"/>
            </a:pPr>
            <a:r>
              <a:rPr lang="en-US" sz="3200" dirty="0">
                <a:solidFill>
                  <a:srgbClr val="00467F"/>
                </a:solidFill>
                <a:latin typeface="Franklin Gothic Book"/>
                <a:cs typeface="Franklin Gothic Book"/>
              </a:rPr>
              <a:t>Use the mnemonic </a:t>
            </a:r>
            <a:br>
              <a:rPr lang="en-US" sz="3200" dirty="0">
                <a:solidFill>
                  <a:srgbClr val="00467F"/>
                </a:solidFill>
                <a:latin typeface="Franklin Gothic Book"/>
                <a:cs typeface="Franklin Gothic Book"/>
              </a:rPr>
            </a:br>
            <a:r>
              <a:rPr lang="en-US" sz="3200" dirty="0">
                <a:solidFill>
                  <a:srgbClr val="00467F"/>
                </a:solidFill>
                <a:latin typeface="Franklin Gothic Book"/>
                <a:cs typeface="Franklin Gothic Book"/>
              </a:rPr>
              <a:t>technique</a:t>
            </a:r>
          </a:p>
          <a:p>
            <a:pPr marL="342900" indent="-342900">
              <a:spcBef>
                <a:spcPct val="20000"/>
              </a:spcBef>
              <a:spcAft>
                <a:spcPts val="600"/>
              </a:spcAft>
              <a:buClr>
                <a:srgbClr val="AFBD22"/>
              </a:buClr>
              <a:buFont typeface="Arial" pitchFamily="34" charset="0"/>
              <a:buChar char="•"/>
            </a:pPr>
            <a:endParaRPr lang="en-US" sz="3200" dirty="0">
              <a:solidFill>
                <a:srgbClr val="00467F"/>
              </a:solidFill>
              <a:latin typeface="Franklin Gothic Book"/>
              <a:cs typeface="Franklin Gothic Book"/>
            </a:endParaRPr>
          </a:p>
        </p:txBody>
      </p:sp>
      <p:pic>
        <p:nvPicPr>
          <p:cNvPr id="7" name="Picture 6"/>
          <p:cNvPicPr>
            <a:picLocks noChangeAspect="1"/>
          </p:cNvPicPr>
          <p:nvPr/>
        </p:nvPicPr>
        <p:blipFill>
          <a:blip r:embed="rId3"/>
          <a:stretch>
            <a:fillRect/>
          </a:stretch>
        </p:blipFill>
        <p:spPr>
          <a:xfrm>
            <a:off x="5335635" y="4091550"/>
            <a:ext cx="3304477" cy="2207391"/>
          </a:xfrm>
          <a:prstGeom prst="rect">
            <a:avLst/>
          </a:prstGeom>
        </p:spPr>
      </p:pic>
      <p:sp>
        <p:nvSpPr>
          <p:cNvPr id="8" name="TextBox 8"/>
          <p:cNvSpPr txBox="1"/>
          <p:nvPr/>
        </p:nvSpPr>
        <p:spPr>
          <a:xfrm>
            <a:off x="8297212"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Common Mnemonics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6" name="Content Placeholder 5"/>
          <p:cNvSpPr txBox="1">
            <a:spLocks/>
          </p:cNvSpPr>
          <p:nvPr/>
        </p:nvSpPr>
        <p:spPr>
          <a:xfrm>
            <a:off x="817256" y="1292131"/>
            <a:ext cx="7833668" cy="1746971"/>
          </a:xfrm>
          <a:prstGeom prst="rect">
            <a:avLst/>
          </a:prstGeom>
        </p:spPr>
        <p:txBody>
          <a:bodyPr vert="horz" lIns="91440" tIns="45720" rIns="91440" bIns="45720" rtlCol="0">
            <a:normAutofit/>
          </a:bodyPr>
          <a:lstStyle/>
          <a:p>
            <a:pPr marL="342900" indent="-342900">
              <a:spcBef>
                <a:spcPct val="20000"/>
              </a:spcBef>
              <a:spcAft>
                <a:spcPts val="600"/>
              </a:spcAft>
              <a:buClr>
                <a:srgbClr val="99AB21"/>
              </a:buClr>
              <a:buFont typeface="Arial" pitchFamily="34" charset="0"/>
              <a:buChar char="•"/>
            </a:pPr>
            <a:r>
              <a:rPr lang="en-US" sz="2800" dirty="0">
                <a:solidFill>
                  <a:srgbClr val="00467F"/>
                </a:solidFill>
                <a:latin typeface="Franklin Gothic Book"/>
                <a:cs typeface="Franklin Gothic Book"/>
              </a:rPr>
              <a:t>Mnemonics are memory devices.</a:t>
            </a:r>
          </a:p>
          <a:p>
            <a:pPr marL="342900" indent="-342900">
              <a:spcBef>
                <a:spcPct val="20000"/>
              </a:spcBef>
              <a:spcAft>
                <a:spcPts val="600"/>
              </a:spcAft>
              <a:buClr>
                <a:srgbClr val="99AB21"/>
              </a:buClr>
              <a:buFont typeface="Arial" pitchFamily="34" charset="0"/>
              <a:buChar char="•"/>
            </a:pPr>
            <a:r>
              <a:rPr lang="en-US" sz="2800" dirty="0">
                <a:solidFill>
                  <a:srgbClr val="00467F"/>
                </a:solidFill>
                <a:latin typeface="Franklin Gothic Book"/>
                <a:cs typeface="Franklin Gothic Book"/>
              </a:rPr>
              <a:t>Create mnemonics for your trainees to help them remember…</a:t>
            </a:r>
          </a:p>
        </p:txBody>
      </p:sp>
      <p:sp>
        <p:nvSpPr>
          <p:cNvPr id="15" name="TextBox 14"/>
          <p:cNvSpPr txBox="1"/>
          <p:nvPr/>
        </p:nvSpPr>
        <p:spPr>
          <a:xfrm>
            <a:off x="8816580" y="563389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7" name="Title 4"/>
          <p:cNvSpPr txBox="1">
            <a:spLocks/>
          </p:cNvSpPr>
          <p:nvPr/>
        </p:nvSpPr>
        <p:spPr>
          <a:xfrm>
            <a:off x="643908" y="3039102"/>
            <a:ext cx="2286912" cy="529634"/>
          </a:xfrm>
          <a:prstGeom prst="rect">
            <a:avLst/>
          </a:prstGeom>
        </p:spPr>
        <p:txBody>
          <a:bodyPr vert="horz" lIns="91440" tIns="45720" rIns="91440" bIns="45720" rtlCol="0" anchor="ctr">
            <a:normAutofit/>
          </a:bodyPr>
          <a:lstStyle/>
          <a:p>
            <a:pPr marL="914400" lvl="1" indent="-457200">
              <a:spcBef>
                <a:spcPct val="20000"/>
              </a:spcBef>
              <a:buClr>
                <a:srgbClr val="000066"/>
              </a:buClr>
              <a:buSzPct val="60000"/>
              <a:buFont typeface="Arial" panose="020B0604020202020204" pitchFamily="34" charset="0"/>
              <a:buChar char="•"/>
            </a:pPr>
            <a:r>
              <a:rPr lang="en-US" sz="2800" dirty="0">
                <a:solidFill>
                  <a:srgbClr val="00467F"/>
                </a:solidFill>
                <a:latin typeface="Franklin Gothic Book" pitchFamily="34" charset="0"/>
              </a:rPr>
              <a:t>MADD</a:t>
            </a:r>
          </a:p>
        </p:txBody>
      </p:sp>
      <p:sp>
        <p:nvSpPr>
          <p:cNvPr id="8" name="Title 4"/>
          <p:cNvSpPr txBox="1">
            <a:spLocks/>
          </p:cNvSpPr>
          <p:nvPr/>
        </p:nvSpPr>
        <p:spPr>
          <a:xfrm>
            <a:off x="643908" y="3585669"/>
            <a:ext cx="2348674" cy="529634"/>
          </a:xfrm>
          <a:prstGeom prst="rect">
            <a:avLst/>
          </a:prstGeom>
        </p:spPr>
        <p:txBody>
          <a:bodyPr vert="horz" lIns="91440" tIns="45720" rIns="91440" bIns="45720" rtlCol="0" anchor="ctr">
            <a:noAutofit/>
          </a:bodyPr>
          <a:lstStyle/>
          <a:p>
            <a:pPr marL="914400" lvl="1" indent="-457200">
              <a:spcBef>
                <a:spcPct val="20000"/>
              </a:spcBef>
              <a:buClr>
                <a:srgbClr val="000066"/>
              </a:buClr>
              <a:buSzPct val="60000"/>
              <a:buFont typeface="Arial" panose="020B0604020202020204" pitchFamily="34" charset="0"/>
              <a:buChar char="•"/>
            </a:pPr>
            <a:r>
              <a:rPr lang="en-US" sz="2800" dirty="0">
                <a:solidFill>
                  <a:srgbClr val="00467F"/>
                </a:solidFill>
                <a:latin typeface="Franklin Gothic Book" pitchFamily="34" charset="0"/>
              </a:rPr>
              <a:t>EGBDF</a:t>
            </a:r>
          </a:p>
        </p:txBody>
      </p:sp>
      <p:sp>
        <p:nvSpPr>
          <p:cNvPr id="9" name="Title 4"/>
          <p:cNvSpPr txBox="1">
            <a:spLocks/>
          </p:cNvSpPr>
          <p:nvPr/>
        </p:nvSpPr>
        <p:spPr>
          <a:xfrm>
            <a:off x="690402" y="4039307"/>
            <a:ext cx="5927376" cy="622563"/>
          </a:xfrm>
          <a:prstGeom prst="rect">
            <a:avLst/>
          </a:prstGeom>
        </p:spPr>
        <p:txBody>
          <a:bodyPr vert="horz" lIns="91440" tIns="45720" rIns="91440" bIns="45720" rtlCol="0" anchor="ctr">
            <a:normAutofit/>
          </a:bodyPr>
          <a:lstStyle/>
          <a:p>
            <a:pPr marL="914400" lvl="1" indent="-457200">
              <a:spcBef>
                <a:spcPct val="20000"/>
              </a:spcBef>
              <a:buClr>
                <a:srgbClr val="000066"/>
              </a:buClr>
              <a:buSzPct val="60000"/>
              <a:buFont typeface="Arial" panose="020B0604020202020204" pitchFamily="34" charset="0"/>
              <a:buChar char="•"/>
            </a:pPr>
            <a:r>
              <a:rPr lang="en-US" sz="2800" dirty="0">
                <a:solidFill>
                  <a:srgbClr val="00467F"/>
                </a:solidFill>
                <a:latin typeface="Franklin Gothic Book" pitchFamily="34" charset="0"/>
              </a:rPr>
              <a:t>___ before ___ except after ___</a:t>
            </a:r>
          </a:p>
        </p:txBody>
      </p:sp>
      <p:sp>
        <p:nvSpPr>
          <p:cNvPr id="10" name="Title 4"/>
          <p:cNvSpPr txBox="1">
            <a:spLocks/>
          </p:cNvSpPr>
          <p:nvPr/>
        </p:nvSpPr>
        <p:spPr>
          <a:xfrm>
            <a:off x="690402" y="4585874"/>
            <a:ext cx="5927376" cy="622563"/>
          </a:xfrm>
          <a:prstGeom prst="rect">
            <a:avLst/>
          </a:prstGeom>
        </p:spPr>
        <p:txBody>
          <a:bodyPr vert="horz" lIns="91440" tIns="45720" rIns="91440" bIns="45720" rtlCol="0" anchor="ctr">
            <a:normAutofit/>
          </a:bodyPr>
          <a:lstStyle/>
          <a:p>
            <a:pPr marL="914400" lvl="1" indent="-457200">
              <a:spcBef>
                <a:spcPct val="20000"/>
              </a:spcBef>
              <a:buClr>
                <a:srgbClr val="000066"/>
              </a:buClr>
              <a:buSzPct val="60000"/>
              <a:buFont typeface="Arial" panose="020B0604020202020204" pitchFamily="34" charset="0"/>
              <a:buChar char="•"/>
            </a:pPr>
            <a:r>
              <a:rPr lang="en-US" sz="2800" dirty="0">
                <a:solidFill>
                  <a:srgbClr val="00467F"/>
                </a:solidFill>
                <a:latin typeface="Franklin Gothic Book" pitchFamily="34" charset="0"/>
              </a:rPr>
              <a:t>30 days hath September,  etc…</a:t>
            </a:r>
          </a:p>
        </p:txBody>
      </p:sp>
      <p:sp>
        <p:nvSpPr>
          <p:cNvPr id="11" name="Title 4"/>
          <p:cNvSpPr txBox="1">
            <a:spLocks/>
          </p:cNvSpPr>
          <p:nvPr/>
        </p:nvSpPr>
        <p:spPr>
          <a:xfrm>
            <a:off x="690402" y="5132440"/>
            <a:ext cx="5927376" cy="622563"/>
          </a:xfrm>
          <a:prstGeom prst="rect">
            <a:avLst/>
          </a:prstGeom>
        </p:spPr>
        <p:txBody>
          <a:bodyPr vert="horz" lIns="91440" tIns="45720" rIns="91440" bIns="45720" rtlCol="0" anchor="ctr">
            <a:normAutofit/>
          </a:bodyPr>
          <a:lstStyle/>
          <a:p>
            <a:pPr marL="914400" lvl="1" indent="-457200">
              <a:spcBef>
                <a:spcPct val="20000"/>
              </a:spcBef>
              <a:buClr>
                <a:srgbClr val="000066"/>
              </a:buClr>
              <a:buSzPct val="60000"/>
              <a:buFont typeface="Arial" panose="020B0604020202020204" pitchFamily="34" charset="0"/>
              <a:buChar char="•"/>
            </a:pPr>
            <a:r>
              <a:rPr lang="en-US" sz="2800" dirty="0" err="1">
                <a:solidFill>
                  <a:srgbClr val="00467F"/>
                </a:solidFill>
                <a:latin typeface="Franklin Gothic Book" pitchFamily="34" charset="0"/>
              </a:rPr>
              <a:t>A,B,C,D,E,F,G,etc</a:t>
            </a:r>
            <a:r>
              <a:rPr lang="en-US" sz="2800" dirty="0">
                <a:solidFill>
                  <a:srgbClr val="00467F"/>
                </a:solidFill>
                <a:latin typeface="Franklin Gothic Book" pitchFamily="34" charset="0"/>
              </a:rPr>
              <a:t>. (song)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txBox="1">
            <a:spLocks/>
          </p:cNvSpPr>
          <p:nvPr/>
        </p:nvSpPr>
        <p:spPr>
          <a:xfrm>
            <a:off x="402956" y="5164321"/>
            <a:ext cx="8338087" cy="921872"/>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Franklin Gothic Book"/>
                <a:ea typeface="+mj-ea"/>
                <a:cs typeface="Franklin Gothic Book"/>
              </a:rPr>
              <a:t>C. STARTING WITH IMPACT</a:t>
            </a:r>
          </a:p>
        </p:txBody>
      </p:sp>
      <p:sp>
        <p:nvSpPr>
          <p:cNvPr id="7" name="Rectangle 6"/>
          <p:cNvSpPr/>
          <p:nvPr/>
        </p:nvSpPr>
        <p:spPr>
          <a:xfrm>
            <a:off x="6364017" y="6287789"/>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9" name="Picture 8"/>
          <p:cNvPicPr>
            <a:picLocks noChangeAspect="1"/>
          </p:cNvPicPr>
          <p:nvPr/>
        </p:nvPicPr>
        <p:blipFill>
          <a:blip r:embed="rId3"/>
          <a:stretch>
            <a:fillRect/>
          </a:stretch>
        </p:blipFill>
        <p:spPr>
          <a:xfrm>
            <a:off x="6484153" y="6264923"/>
            <a:ext cx="2474208" cy="470922"/>
          </a:xfrm>
          <a:prstGeom prst="rect">
            <a:avLst/>
          </a:prstGeom>
        </p:spPr>
      </p:pic>
      <p:pic>
        <p:nvPicPr>
          <p:cNvPr id="2" name="Picture 1"/>
          <p:cNvPicPr>
            <a:picLocks noChangeAspect="1"/>
          </p:cNvPicPr>
          <p:nvPr/>
        </p:nvPicPr>
        <p:blipFill>
          <a:blip r:embed="rId4"/>
          <a:stretch>
            <a:fillRect/>
          </a:stretch>
        </p:blipFill>
        <p:spPr>
          <a:xfrm>
            <a:off x="-1" y="0"/>
            <a:ext cx="9144000" cy="4608576"/>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Sample Opening Words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sp>
        <p:nvSpPr>
          <p:cNvPr id="6" name="Content Placeholder 5"/>
          <p:cNvSpPr txBox="1">
            <a:spLocks/>
          </p:cNvSpPr>
          <p:nvPr/>
        </p:nvSpPr>
        <p:spPr>
          <a:xfrm>
            <a:off x="817256" y="1292131"/>
            <a:ext cx="7833668" cy="3467283"/>
          </a:xfrm>
          <a:prstGeom prst="rect">
            <a:avLst/>
          </a:prstGeom>
        </p:spPr>
        <p:txBody>
          <a:bodyPr vert="horz" lIns="91440" tIns="45720" rIns="91440" bIns="45720" rtlCol="0">
            <a:noAutofit/>
          </a:bodyPr>
          <a:lstStyle/>
          <a:p>
            <a:pPr marL="514350" indent="-514350">
              <a:spcBef>
                <a:spcPct val="20000"/>
              </a:spcBef>
              <a:spcAft>
                <a:spcPts val="600"/>
              </a:spcAft>
              <a:buClr>
                <a:srgbClr val="99AB21"/>
              </a:buClr>
              <a:buFont typeface="+mj-lt"/>
              <a:buAutoNum type="arabicPeriod"/>
            </a:pPr>
            <a:r>
              <a:rPr lang="en-US" sz="3200" b="1" dirty="0">
                <a:solidFill>
                  <a:srgbClr val="00467F"/>
                </a:solidFill>
                <a:latin typeface="Franklin Gothic Book"/>
                <a:cs typeface="Franklin Gothic Book"/>
              </a:rPr>
              <a:t>G</a:t>
            </a:r>
            <a:r>
              <a:rPr lang="en-US" sz="3200" dirty="0">
                <a:solidFill>
                  <a:srgbClr val="00467F"/>
                </a:solidFill>
                <a:latin typeface="Franklin Gothic Book"/>
                <a:cs typeface="Franklin Gothic Book"/>
              </a:rPr>
              <a:t>ood Morning …</a:t>
            </a:r>
          </a:p>
          <a:p>
            <a:pPr marL="514350" indent="-514350">
              <a:spcBef>
                <a:spcPct val="20000"/>
              </a:spcBef>
              <a:spcAft>
                <a:spcPts val="600"/>
              </a:spcAft>
              <a:buClr>
                <a:srgbClr val="99AB21"/>
              </a:buClr>
              <a:buFont typeface="+mj-lt"/>
              <a:buAutoNum type="arabicPeriod"/>
            </a:pPr>
            <a:r>
              <a:rPr lang="en-US" sz="3200" b="1" dirty="0">
                <a:solidFill>
                  <a:srgbClr val="00467F"/>
                </a:solidFill>
                <a:latin typeface="Franklin Gothic Book"/>
                <a:cs typeface="Franklin Gothic Book"/>
              </a:rPr>
              <a:t>I</a:t>
            </a:r>
            <a:r>
              <a:rPr lang="en-US" sz="3200" dirty="0">
                <a:solidFill>
                  <a:srgbClr val="00467F"/>
                </a:solidFill>
                <a:latin typeface="Franklin Gothic Book"/>
                <a:cs typeface="Franklin Gothic Book"/>
              </a:rPr>
              <a:t> always enjoy . . .</a:t>
            </a:r>
          </a:p>
          <a:p>
            <a:pPr marL="514350" indent="-514350">
              <a:spcBef>
                <a:spcPct val="20000"/>
              </a:spcBef>
              <a:spcAft>
                <a:spcPts val="600"/>
              </a:spcAft>
              <a:buClr>
                <a:srgbClr val="99AB21"/>
              </a:buClr>
              <a:buFont typeface="+mj-lt"/>
              <a:buAutoNum type="arabicPeriod"/>
            </a:pPr>
            <a:r>
              <a:rPr lang="en-US" sz="3200" b="1" dirty="0">
                <a:solidFill>
                  <a:srgbClr val="00467F"/>
                </a:solidFill>
                <a:latin typeface="Franklin Gothic Book"/>
                <a:cs typeface="Franklin Gothic Book"/>
              </a:rPr>
              <a:t>M</a:t>
            </a:r>
            <a:r>
              <a:rPr lang="en-US" sz="3200" dirty="0">
                <a:solidFill>
                  <a:srgbClr val="00467F"/>
                </a:solidFill>
                <a:latin typeface="Franklin Gothic Book"/>
                <a:cs typeface="Franklin Gothic Book"/>
              </a:rPr>
              <a:t>y experience with . . .</a:t>
            </a:r>
          </a:p>
          <a:p>
            <a:pPr marL="514350" indent="-514350">
              <a:spcBef>
                <a:spcPct val="20000"/>
              </a:spcBef>
              <a:spcAft>
                <a:spcPts val="600"/>
              </a:spcAft>
              <a:buClr>
                <a:srgbClr val="99AB21"/>
              </a:buClr>
              <a:buFont typeface="+mj-lt"/>
              <a:buAutoNum type="arabicPeriod"/>
            </a:pPr>
            <a:r>
              <a:rPr lang="en-US" sz="3200" b="1" dirty="0">
                <a:solidFill>
                  <a:srgbClr val="00467F"/>
                </a:solidFill>
                <a:latin typeface="Franklin Gothic Book"/>
                <a:cs typeface="Franklin Gothic Book"/>
              </a:rPr>
              <a:t>Y</a:t>
            </a:r>
            <a:r>
              <a:rPr lang="en-US" sz="3200" dirty="0">
                <a:solidFill>
                  <a:srgbClr val="00467F"/>
                </a:solidFill>
                <a:latin typeface="Franklin Gothic Book"/>
                <a:cs typeface="Franklin Gothic Book"/>
              </a:rPr>
              <a:t>our role is . . .</a:t>
            </a:r>
          </a:p>
          <a:p>
            <a:pPr marL="514350" indent="-514350">
              <a:spcBef>
                <a:spcPct val="20000"/>
              </a:spcBef>
              <a:spcAft>
                <a:spcPts val="600"/>
              </a:spcAft>
              <a:buClr>
                <a:srgbClr val="99AB21"/>
              </a:buClr>
              <a:buFont typeface="+mj-lt"/>
              <a:buAutoNum type="arabicPeriod"/>
            </a:pPr>
            <a:r>
              <a:rPr lang="en-US" sz="3200" b="1" dirty="0">
                <a:solidFill>
                  <a:srgbClr val="00467F"/>
                </a:solidFill>
                <a:latin typeface="Franklin Gothic Book"/>
                <a:cs typeface="Franklin Gothic Book"/>
              </a:rPr>
              <a:t>O</a:t>
            </a:r>
            <a:r>
              <a:rPr lang="en-US" sz="3200" dirty="0">
                <a:solidFill>
                  <a:srgbClr val="00467F"/>
                </a:solidFill>
                <a:latin typeface="Franklin Gothic Book"/>
                <a:cs typeface="Franklin Gothic Book"/>
              </a:rPr>
              <a:t>bjective for the next three days . . .</a:t>
            </a:r>
          </a:p>
          <a:p>
            <a:pPr marL="514350" indent="-514350">
              <a:spcBef>
                <a:spcPct val="20000"/>
              </a:spcBef>
              <a:spcAft>
                <a:spcPts val="600"/>
              </a:spcAft>
              <a:buClr>
                <a:srgbClr val="99AB21"/>
              </a:buClr>
              <a:buFont typeface="+mj-lt"/>
              <a:buAutoNum type="arabicPeriod"/>
            </a:pPr>
            <a:r>
              <a:rPr lang="en-US" sz="3200" b="1" dirty="0">
                <a:solidFill>
                  <a:srgbClr val="00467F"/>
                </a:solidFill>
                <a:latin typeface="Franklin Gothic Book"/>
                <a:cs typeface="Franklin Gothic Book"/>
              </a:rPr>
              <a:t>S</a:t>
            </a:r>
            <a:r>
              <a:rPr lang="en-US" sz="3200" dirty="0">
                <a:solidFill>
                  <a:srgbClr val="00467F"/>
                </a:solidFill>
                <a:latin typeface="Franklin Gothic Book"/>
                <a:cs typeface="Franklin Gothic Book"/>
              </a:rPr>
              <a:t>ession will be fast-paced . . .</a:t>
            </a:r>
          </a:p>
          <a:p>
            <a:pPr marL="514350" indent="-514350">
              <a:spcBef>
                <a:spcPct val="20000"/>
              </a:spcBef>
              <a:spcAft>
                <a:spcPts val="600"/>
              </a:spcAft>
              <a:buClr>
                <a:srgbClr val="99AB21"/>
              </a:buClr>
              <a:buFont typeface="+mj-lt"/>
              <a:buAutoNum type="arabicPeriod"/>
            </a:pPr>
            <a:r>
              <a:rPr lang="en-US" sz="3200" b="1" dirty="0">
                <a:solidFill>
                  <a:srgbClr val="00467F"/>
                </a:solidFill>
                <a:latin typeface="Franklin Gothic Book"/>
                <a:cs typeface="Franklin Gothic Book"/>
              </a:rPr>
              <a:t>I</a:t>
            </a:r>
            <a:r>
              <a:rPr lang="en-US" sz="3200" dirty="0">
                <a:solidFill>
                  <a:srgbClr val="00467F"/>
                </a:solidFill>
                <a:latin typeface="Franklin Gothic Book"/>
                <a:cs typeface="Franklin Gothic Book"/>
              </a:rPr>
              <a:t>ntroductions . . .</a:t>
            </a:r>
          </a:p>
          <a:p>
            <a:pPr marL="514350" indent="-514350">
              <a:spcBef>
                <a:spcPct val="20000"/>
              </a:spcBef>
              <a:spcAft>
                <a:spcPts val="600"/>
              </a:spcAft>
              <a:buClr>
                <a:srgbClr val="99AB21"/>
              </a:buClr>
            </a:pPr>
            <a:r>
              <a:rPr lang="en-US" sz="3200" dirty="0">
                <a:solidFill>
                  <a:srgbClr val="00467F"/>
                </a:solidFill>
                <a:latin typeface="Franklin Gothic Book"/>
                <a:cs typeface="Franklin Gothic Book"/>
              </a:rPr>
              <a:t>.</a:t>
            </a:r>
          </a:p>
          <a:p>
            <a:pPr marL="514350" indent="-514350">
              <a:spcBef>
                <a:spcPct val="20000"/>
              </a:spcBef>
              <a:spcAft>
                <a:spcPts val="600"/>
              </a:spcAft>
              <a:buClr>
                <a:srgbClr val="99AB21"/>
              </a:buClr>
              <a:buFont typeface="+mj-lt"/>
              <a:buAutoNum type="arabicPeriod"/>
            </a:pPr>
            <a:endParaRPr lang="en-US" sz="3200" dirty="0">
              <a:solidFill>
                <a:srgbClr val="00467F"/>
              </a:solidFill>
              <a:latin typeface="Franklin Gothic Book"/>
              <a:cs typeface="Franklin Gothic Book"/>
            </a:endParaRPr>
          </a:p>
        </p:txBody>
      </p:sp>
      <p:sp>
        <p:nvSpPr>
          <p:cNvPr id="15" name="TextBox 14"/>
          <p:cNvSpPr txBox="1"/>
          <p:nvPr/>
        </p:nvSpPr>
        <p:spPr>
          <a:xfrm>
            <a:off x="8816580" y="509356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7" name="TextBox 8"/>
          <p:cNvSpPr txBox="1"/>
          <p:nvPr/>
        </p:nvSpPr>
        <p:spPr>
          <a:xfrm>
            <a:off x="8202746"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49-50</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Effectively Deliver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6" name="Content Placeholder 5"/>
          <p:cNvSpPr txBox="1">
            <a:spLocks/>
          </p:cNvSpPr>
          <p:nvPr/>
        </p:nvSpPr>
        <p:spPr>
          <a:xfrm>
            <a:off x="817256" y="1292131"/>
            <a:ext cx="4501532" cy="3467283"/>
          </a:xfrm>
          <a:prstGeom prst="rect">
            <a:avLst/>
          </a:prstGeom>
        </p:spPr>
        <p:txBody>
          <a:bodyPr vert="horz" lIns="91440" tIns="45720" rIns="91440" bIns="45720" rtlCol="0">
            <a:noAutofit/>
          </a:bodyPr>
          <a:lstStyle/>
          <a:p>
            <a:pPr marL="514350" indent="-514350">
              <a:spcBef>
                <a:spcPct val="20000"/>
              </a:spcBef>
              <a:spcAft>
                <a:spcPts val="600"/>
              </a:spcAft>
              <a:buClr>
                <a:srgbClr val="99AB21"/>
              </a:buClr>
              <a:buSzPct val="100000"/>
              <a:buFont typeface="Arial" pitchFamily="34" charset="0"/>
              <a:buChar char="•"/>
            </a:pPr>
            <a:r>
              <a:rPr lang="en-US" sz="2800" dirty="0">
                <a:solidFill>
                  <a:srgbClr val="00467F"/>
                </a:solidFill>
                <a:latin typeface="Franklin Gothic Book"/>
                <a:cs typeface="Franklin Gothic Book"/>
              </a:rPr>
              <a:t>Stand Tall</a:t>
            </a:r>
          </a:p>
          <a:p>
            <a:pPr marL="514350" indent="-514350">
              <a:spcBef>
                <a:spcPct val="20000"/>
              </a:spcBef>
              <a:spcAft>
                <a:spcPts val="600"/>
              </a:spcAft>
              <a:buClr>
                <a:srgbClr val="99AB21"/>
              </a:buClr>
              <a:buSzPct val="100000"/>
              <a:buFont typeface="Arial" pitchFamily="34" charset="0"/>
              <a:buChar char="•"/>
            </a:pPr>
            <a:r>
              <a:rPr lang="en-US" sz="2800" dirty="0">
                <a:solidFill>
                  <a:srgbClr val="00467F"/>
                </a:solidFill>
                <a:latin typeface="Franklin Gothic Book"/>
                <a:cs typeface="Franklin Gothic Book"/>
              </a:rPr>
              <a:t>Speak loudly and clearly</a:t>
            </a:r>
          </a:p>
          <a:p>
            <a:pPr marL="514350" indent="-514350">
              <a:spcBef>
                <a:spcPct val="20000"/>
              </a:spcBef>
              <a:spcAft>
                <a:spcPts val="600"/>
              </a:spcAft>
              <a:buClr>
                <a:srgbClr val="99AB21"/>
              </a:buClr>
              <a:buSzPct val="100000"/>
              <a:buFont typeface="Arial" pitchFamily="34" charset="0"/>
              <a:buChar char="•"/>
            </a:pPr>
            <a:r>
              <a:rPr lang="en-US" sz="2800" dirty="0">
                <a:solidFill>
                  <a:srgbClr val="00467F"/>
                </a:solidFill>
                <a:latin typeface="Franklin Gothic Book"/>
                <a:cs typeface="Franklin Gothic Book"/>
              </a:rPr>
              <a:t>Avoid speaking too fast or too slow</a:t>
            </a:r>
          </a:p>
          <a:p>
            <a:pPr marL="514350" indent="-514350">
              <a:spcBef>
                <a:spcPct val="20000"/>
              </a:spcBef>
              <a:spcAft>
                <a:spcPts val="600"/>
              </a:spcAft>
              <a:buClr>
                <a:srgbClr val="99AB21"/>
              </a:buClr>
              <a:buFont typeface="Arial" pitchFamily="34" charset="0"/>
              <a:buChar char="•"/>
            </a:pPr>
            <a:r>
              <a:rPr lang="en-US" sz="2800" dirty="0">
                <a:solidFill>
                  <a:srgbClr val="00467F"/>
                </a:solidFill>
                <a:latin typeface="Franklin Gothic Book"/>
                <a:cs typeface="Franklin Gothic Book"/>
              </a:rPr>
              <a:t>Be animated</a:t>
            </a:r>
          </a:p>
          <a:p>
            <a:pPr marL="514350" indent="-514350">
              <a:spcBef>
                <a:spcPct val="20000"/>
              </a:spcBef>
              <a:spcAft>
                <a:spcPts val="600"/>
              </a:spcAft>
              <a:buClr>
                <a:srgbClr val="99AB21"/>
              </a:buClr>
              <a:buFont typeface="Arial" pitchFamily="34" charset="0"/>
              <a:buChar char="•"/>
            </a:pPr>
            <a:r>
              <a:rPr lang="en-US" sz="2800" dirty="0">
                <a:solidFill>
                  <a:srgbClr val="00467F"/>
                </a:solidFill>
                <a:latin typeface="Franklin Gothic Book"/>
                <a:cs typeface="Franklin Gothic Book"/>
              </a:rPr>
              <a:t>Make eye contact</a:t>
            </a:r>
          </a:p>
          <a:p>
            <a:pPr marL="514350" indent="-514350">
              <a:spcBef>
                <a:spcPct val="20000"/>
              </a:spcBef>
              <a:spcAft>
                <a:spcPts val="600"/>
              </a:spcAft>
              <a:buClr>
                <a:srgbClr val="99AB21"/>
              </a:buClr>
              <a:buFont typeface="Arial" pitchFamily="34" charset="0"/>
              <a:buChar char="•"/>
            </a:pPr>
            <a:r>
              <a:rPr lang="en-US" sz="2800" dirty="0">
                <a:solidFill>
                  <a:srgbClr val="00467F"/>
                </a:solidFill>
                <a:latin typeface="Franklin Gothic Book"/>
                <a:cs typeface="Franklin Gothic Book"/>
              </a:rPr>
              <a:t>Use defined gestures</a:t>
            </a:r>
          </a:p>
          <a:p>
            <a:pPr marL="514350" indent="-514350">
              <a:spcBef>
                <a:spcPct val="20000"/>
              </a:spcBef>
              <a:spcAft>
                <a:spcPts val="600"/>
              </a:spcAft>
              <a:buClr>
                <a:srgbClr val="99AB21"/>
              </a:buClr>
              <a:buFont typeface="Arial" pitchFamily="34" charset="0"/>
              <a:buChar char="•"/>
            </a:pPr>
            <a:r>
              <a:rPr lang="en-US" sz="2800" dirty="0">
                <a:solidFill>
                  <a:srgbClr val="00467F"/>
                </a:solidFill>
                <a:latin typeface="Franklin Gothic Book"/>
                <a:cs typeface="Franklin Gothic Book"/>
              </a:rPr>
              <a:t>Avoid “self-talk”</a:t>
            </a:r>
          </a:p>
          <a:p>
            <a:pPr marL="514350" indent="-514350">
              <a:spcBef>
                <a:spcPct val="20000"/>
              </a:spcBef>
              <a:spcAft>
                <a:spcPts val="600"/>
              </a:spcAft>
              <a:buClr>
                <a:srgbClr val="99AB21"/>
              </a:buClr>
              <a:buSzPct val="100000"/>
              <a:buFont typeface="Arial" pitchFamily="34" charset="0"/>
              <a:buChar char="•"/>
            </a:pPr>
            <a:endParaRPr lang="en-US" sz="2800" dirty="0">
              <a:solidFill>
                <a:srgbClr val="00467F"/>
              </a:solidFill>
              <a:latin typeface="Franklin Gothic Book"/>
              <a:cs typeface="Franklin Gothic Book"/>
            </a:endParaRPr>
          </a:p>
        </p:txBody>
      </p:sp>
      <p:sp>
        <p:nvSpPr>
          <p:cNvPr id="7" name="Content Placeholder 5"/>
          <p:cNvSpPr txBox="1">
            <a:spLocks/>
          </p:cNvSpPr>
          <p:nvPr/>
        </p:nvSpPr>
        <p:spPr>
          <a:xfrm>
            <a:off x="5123120" y="1289551"/>
            <a:ext cx="4501532" cy="3467283"/>
          </a:xfrm>
          <a:prstGeom prst="rect">
            <a:avLst/>
          </a:prstGeom>
        </p:spPr>
        <p:txBody>
          <a:bodyPr vert="horz" lIns="91440" tIns="45720" rIns="91440" bIns="45720" rtlCol="0">
            <a:noAutofit/>
          </a:bodyPr>
          <a:lstStyle/>
          <a:p>
            <a:pPr marL="514350" indent="-514350">
              <a:spcBef>
                <a:spcPct val="20000"/>
              </a:spcBef>
              <a:spcAft>
                <a:spcPts val="600"/>
              </a:spcAft>
              <a:buClr>
                <a:srgbClr val="99AB21"/>
              </a:buClr>
              <a:buFont typeface="Arial" pitchFamily="34" charset="0"/>
              <a:buChar char="•"/>
            </a:pPr>
            <a:r>
              <a:rPr lang="en-US" sz="2800" dirty="0">
                <a:solidFill>
                  <a:srgbClr val="00467F"/>
                </a:solidFill>
                <a:latin typeface="Franklin Gothic Book"/>
                <a:cs typeface="Franklin Gothic Book"/>
              </a:rPr>
              <a:t>Avoid filler words like “ah”, “um”, “okay”</a:t>
            </a:r>
          </a:p>
          <a:p>
            <a:pPr marL="514350" indent="-514350">
              <a:spcBef>
                <a:spcPct val="20000"/>
              </a:spcBef>
              <a:spcAft>
                <a:spcPts val="600"/>
              </a:spcAft>
              <a:buClr>
                <a:srgbClr val="99AB21"/>
              </a:buClr>
              <a:buSzPct val="100000"/>
              <a:buFont typeface="Arial" pitchFamily="34" charset="0"/>
              <a:buChar char="•"/>
            </a:pPr>
            <a:r>
              <a:rPr lang="en-US" sz="2800" dirty="0">
                <a:solidFill>
                  <a:srgbClr val="00467F"/>
                </a:solidFill>
                <a:latin typeface="Franklin Gothic Book"/>
                <a:cs typeface="Franklin Gothic Book"/>
              </a:rPr>
              <a:t>Avoid extremes in </a:t>
            </a:r>
            <a:br>
              <a:rPr lang="en-US" sz="2800" dirty="0">
                <a:solidFill>
                  <a:srgbClr val="00467F"/>
                </a:solidFill>
                <a:latin typeface="Franklin Gothic Book"/>
                <a:cs typeface="Franklin Gothic Book"/>
              </a:rPr>
            </a:br>
            <a:r>
              <a:rPr lang="en-US" sz="2800" dirty="0">
                <a:solidFill>
                  <a:srgbClr val="00467F"/>
                </a:solidFill>
                <a:latin typeface="Franklin Gothic Book"/>
                <a:cs typeface="Franklin Gothic Book"/>
              </a:rPr>
              <a:t>dress or grooming</a:t>
            </a:r>
          </a:p>
          <a:p>
            <a:pPr marL="514350" indent="-514350">
              <a:spcBef>
                <a:spcPct val="20000"/>
              </a:spcBef>
              <a:spcAft>
                <a:spcPts val="600"/>
              </a:spcAft>
              <a:buClr>
                <a:srgbClr val="99AB21"/>
              </a:buClr>
              <a:buSzPct val="100000"/>
              <a:buFont typeface="Arial" pitchFamily="34" charset="0"/>
              <a:buChar char="•"/>
            </a:pPr>
            <a:r>
              <a:rPr lang="en-US" sz="2800" dirty="0">
                <a:solidFill>
                  <a:srgbClr val="00467F"/>
                </a:solidFill>
                <a:latin typeface="Franklin Gothic Book"/>
                <a:cs typeface="Franklin Gothic Book"/>
              </a:rPr>
              <a:t>Ensure facial expressions match</a:t>
            </a:r>
            <a:br>
              <a:rPr lang="en-US" sz="2800" dirty="0">
                <a:solidFill>
                  <a:srgbClr val="00467F"/>
                </a:solidFill>
                <a:latin typeface="Franklin Gothic Book"/>
                <a:cs typeface="Franklin Gothic Book"/>
              </a:rPr>
            </a:br>
            <a:r>
              <a:rPr lang="en-US" sz="2800" dirty="0">
                <a:solidFill>
                  <a:srgbClr val="00467F"/>
                </a:solidFill>
                <a:latin typeface="Franklin Gothic Book"/>
                <a:cs typeface="Franklin Gothic Book"/>
              </a:rPr>
              <a:t> your words.</a:t>
            </a:r>
          </a:p>
          <a:p>
            <a:pPr marL="514350" indent="-514350">
              <a:spcBef>
                <a:spcPct val="20000"/>
              </a:spcBef>
              <a:spcAft>
                <a:spcPts val="600"/>
              </a:spcAft>
              <a:buClr>
                <a:srgbClr val="99AB21"/>
              </a:buClr>
              <a:buSzPct val="100000"/>
              <a:buFont typeface="Arial" pitchFamily="34" charset="0"/>
              <a:buChar char="•"/>
            </a:pPr>
            <a:r>
              <a:rPr lang="en-US" sz="2800" dirty="0">
                <a:solidFill>
                  <a:srgbClr val="00467F"/>
                </a:solidFill>
                <a:latin typeface="Franklin Gothic Book"/>
                <a:cs typeface="Franklin Gothic Book"/>
              </a:rPr>
              <a:t>Use appropriate movement</a:t>
            </a:r>
          </a:p>
          <a:p>
            <a:pPr marL="514350" indent="-514350">
              <a:spcBef>
                <a:spcPct val="20000"/>
              </a:spcBef>
              <a:spcAft>
                <a:spcPts val="600"/>
              </a:spcAft>
              <a:buClr>
                <a:srgbClr val="99AB21"/>
              </a:buClr>
              <a:buFont typeface="Arial" pitchFamily="34" charset="0"/>
              <a:buChar char="•"/>
            </a:pPr>
            <a:endParaRPr lang="en-US" sz="2800" dirty="0">
              <a:solidFill>
                <a:srgbClr val="00467F"/>
              </a:solidFill>
              <a:latin typeface="Franklin Gothic Book"/>
              <a:cs typeface="Franklin Gothic Book"/>
            </a:endParaRPr>
          </a:p>
        </p:txBody>
      </p:sp>
      <p:sp>
        <p:nvSpPr>
          <p:cNvPr id="8" name="TextBox 7"/>
          <p:cNvSpPr txBox="1"/>
          <p:nvPr/>
        </p:nvSpPr>
        <p:spPr>
          <a:xfrm>
            <a:off x="8816580" y="451167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9" name="TextBox 8"/>
          <p:cNvSpPr txBox="1"/>
          <p:nvPr/>
        </p:nvSpPr>
        <p:spPr>
          <a:xfrm>
            <a:off x="8202746"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51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3" end="3"/>
                                            </p:txEl>
                                          </p:spTgt>
                                        </p:tgtEl>
                                        <p:attrNameLst>
                                          <p:attrName>style.visibility</p:attrName>
                                        </p:attrNameLst>
                                      </p:cBhvr>
                                      <p:to>
                                        <p:strVal val="visible"/>
                                      </p:to>
                                    </p:set>
                                    <p:animEffect transition="in" filter="fade">
                                      <p:cBhvr>
                                        <p:cTn id="5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Effectively Deliver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6" name="Content Placeholder 5"/>
          <p:cNvSpPr txBox="1">
            <a:spLocks/>
          </p:cNvSpPr>
          <p:nvPr/>
        </p:nvSpPr>
        <p:spPr>
          <a:xfrm>
            <a:off x="817255" y="1292131"/>
            <a:ext cx="7616691" cy="3467283"/>
          </a:xfrm>
          <a:prstGeom prst="rect">
            <a:avLst/>
          </a:prstGeom>
        </p:spPr>
        <p:txBody>
          <a:bodyPr vert="horz" lIns="91440" tIns="45720" rIns="91440" bIns="45720" rtlCol="0">
            <a:noAutofit/>
          </a:bodyPr>
          <a:lstStyle/>
          <a:p>
            <a:pPr marL="514350" indent="-514350">
              <a:spcBef>
                <a:spcPct val="20000"/>
              </a:spcBef>
              <a:spcAft>
                <a:spcPts val="600"/>
              </a:spcAft>
              <a:buClr>
                <a:srgbClr val="99AB21"/>
              </a:buClr>
              <a:buFont typeface="Arial" pitchFamily="34" charset="0"/>
              <a:buChar char="•"/>
            </a:pPr>
            <a:r>
              <a:rPr lang="en-US" sz="3200" dirty="0">
                <a:solidFill>
                  <a:srgbClr val="00467F"/>
                </a:solidFill>
                <a:latin typeface="Franklin Gothic Book"/>
                <a:cs typeface="Franklin Gothic Book"/>
              </a:rPr>
              <a:t>Move deep into the U to build rapport</a:t>
            </a:r>
          </a:p>
          <a:p>
            <a:pPr marL="514350" indent="-514350">
              <a:spcBef>
                <a:spcPct val="20000"/>
              </a:spcBef>
              <a:spcAft>
                <a:spcPts val="600"/>
              </a:spcAft>
              <a:buClr>
                <a:srgbClr val="99AB21"/>
              </a:buClr>
              <a:buFont typeface="Arial" pitchFamily="34" charset="0"/>
              <a:buChar char="•"/>
            </a:pPr>
            <a:r>
              <a:rPr lang="en-US" sz="3200" dirty="0">
                <a:solidFill>
                  <a:srgbClr val="00467F"/>
                </a:solidFill>
                <a:latin typeface="Franklin Gothic Book"/>
                <a:cs typeface="Franklin Gothic Book"/>
              </a:rPr>
              <a:t>Avoid turning your back to participants</a:t>
            </a:r>
          </a:p>
          <a:p>
            <a:pPr marL="514350" indent="-514350">
              <a:spcBef>
                <a:spcPct val="20000"/>
              </a:spcBef>
              <a:spcAft>
                <a:spcPts val="600"/>
              </a:spcAft>
              <a:buClr>
                <a:srgbClr val="99AB21"/>
              </a:buClr>
              <a:buFont typeface="Arial" pitchFamily="34" charset="0"/>
              <a:buChar char="•"/>
            </a:pPr>
            <a:r>
              <a:rPr lang="en-US" sz="3200" dirty="0">
                <a:solidFill>
                  <a:srgbClr val="00467F"/>
                </a:solidFill>
                <a:latin typeface="Franklin Gothic Book"/>
                <a:cs typeface="Franklin Gothic Book"/>
              </a:rPr>
              <a:t>Don’t hold papers</a:t>
            </a:r>
          </a:p>
          <a:p>
            <a:pPr marL="514350" indent="-514350">
              <a:spcBef>
                <a:spcPct val="20000"/>
              </a:spcBef>
              <a:spcAft>
                <a:spcPts val="600"/>
              </a:spcAft>
              <a:buClr>
                <a:srgbClr val="99AB21"/>
              </a:buClr>
              <a:buFont typeface="Arial" pitchFamily="34" charset="0"/>
              <a:buChar char="•"/>
            </a:pPr>
            <a:r>
              <a:rPr lang="en-US" sz="3200" dirty="0">
                <a:solidFill>
                  <a:srgbClr val="00467F"/>
                </a:solidFill>
                <a:latin typeface="Franklin Gothic Book"/>
                <a:cs typeface="Franklin Gothic Book"/>
              </a:rPr>
              <a:t>Don’t speak to slides</a:t>
            </a:r>
          </a:p>
          <a:p>
            <a:pPr marL="514350" indent="-514350">
              <a:spcBef>
                <a:spcPct val="20000"/>
              </a:spcBef>
              <a:spcAft>
                <a:spcPts val="600"/>
              </a:spcAft>
              <a:buClr>
                <a:srgbClr val="99AB21"/>
              </a:buClr>
              <a:buFont typeface="Arial" pitchFamily="34" charset="0"/>
              <a:buChar char="•"/>
            </a:pPr>
            <a:r>
              <a:rPr lang="en-US" sz="3200" dirty="0">
                <a:solidFill>
                  <a:srgbClr val="00467F"/>
                </a:solidFill>
                <a:latin typeface="Franklin Gothic Book"/>
                <a:cs typeface="Franklin Gothic Book"/>
              </a:rPr>
              <a:t>Don’t talk to flip charts</a:t>
            </a:r>
          </a:p>
        </p:txBody>
      </p:sp>
      <p:sp>
        <p:nvSpPr>
          <p:cNvPr id="15" name="TextBox 14"/>
          <p:cNvSpPr txBox="1"/>
          <p:nvPr/>
        </p:nvSpPr>
        <p:spPr>
          <a:xfrm>
            <a:off x="8816580" y="359727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7" name="TextBox 8"/>
          <p:cNvSpPr txBox="1"/>
          <p:nvPr/>
        </p:nvSpPr>
        <p:spPr>
          <a:xfrm>
            <a:off x="8202746"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51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7" name="Picture 6"/>
          <p:cNvPicPr>
            <a:picLocks noChangeAspect="1"/>
          </p:cNvPicPr>
          <p:nvPr/>
        </p:nvPicPr>
        <p:blipFill>
          <a:blip r:embed="rId3"/>
          <a:stretch>
            <a:fillRect/>
          </a:stretch>
        </p:blipFill>
        <p:spPr>
          <a:xfrm>
            <a:off x="0" y="0"/>
            <a:ext cx="9144000" cy="4460789"/>
          </a:xfrm>
          <a:prstGeom prst="rect">
            <a:avLst/>
          </a:prstGeom>
        </p:spPr>
      </p:pic>
      <p:sp>
        <p:nvSpPr>
          <p:cNvPr id="12" name="Title 1"/>
          <p:cNvSpPr txBox="1">
            <a:spLocks/>
          </p:cNvSpPr>
          <p:nvPr/>
        </p:nvSpPr>
        <p:spPr>
          <a:xfrm>
            <a:off x="786716" y="4867508"/>
            <a:ext cx="7570568" cy="960895"/>
          </a:xfrm>
          <a:prstGeom prst="rect">
            <a:avLst/>
          </a:prstGeom>
        </p:spPr>
        <p:txBody>
          <a:bodyPr vert="horz" lIns="91440" tIns="45720" rIns="91440" bIns="45720" rtlCol="0" anchor="t">
            <a:noAutofit/>
          </a:bodyPr>
          <a:lstStyle/>
          <a:p>
            <a:pPr>
              <a:lnSpc>
                <a:spcPts val="6060"/>
              </a:lnSpc>
              <a:spcBef>
                <a:spcPct val="0"/>
              </a:spcBef>
              <a:defRPr/>
            </a:pPr>
            <a:r>
              <a:rPr lang="en-US" sz="4800" dirty="0">
                <a:solidFill>
                  <a:schemeClr val="bg1"/>
                </a:solidFill>
                <a:latin typeface="Franklin Gothic Medium" pitchFamily="34" charset="0"/>
              </a:rPr>
              <a:t>C1. WHEN YOU ARRIVE</a:t>
            </a:r>
          </a:p>
        </p:txBody>
      </p:sp>
      <p:sp>
        <p:nvSpPr>
          <p:cNvPr id="8" name="Rectangle 7"/>
          <p:cNvSpPr/>
          <p:nvPr/>
        </p:nvSpPr>
        <p:spPr>
          <a:xfrm>
            <a:off x="6413444" y="6283842"/>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p:cNvPicPr>
            <a:picLocks noChangeAspect="1"/>
          </p:cNvPicPr>
          <p:nvPr/>
        </p:nvPicPr>
        <p:blipFill>
          <a:blip r:embed="rId4"/>
          <a:stretch>
            <a:fillRect/>
          </a:stretch>
        </p:blipFill>
        <p:spPr>
          <a:xfrm>
            <a:off x="6533580" y="6260976"/>
            <a:ext cx="2474208" cy="470922"/>
          </a:xfrm>
          <a:prstGeom prst="rect">
            <a:avLst/>
          </a:prstGeom>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4315"/>
            <a:ext cx="8071290" cy="1143000"/>
          </a:xfrm>
        </p:spPr>
        <p:txBody>
          <a:bodyPr/>
          <a:lstStyle/>
          <a:p>
            <a:r>
              <a:rPr lang="en-US" dirty="0"/>
              <a:t>C1. When You Arrive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24</a:t>
            </a:fld>
            <a:endParaRPr lang="en-US" dirty="0"/>
          </a:p>
        </p:txBody>
      </p:sp>
      <p:sp>
        <p:nvSpPr>
          <p:cNvPr id="7" name="Title 4"/>
          <p:cNvSpPr txBox="1">
            <a:spLocks/>
          </p:cNvSpPr>
          <p:nvPr/>
        </p:nvSpPr>
        <p:spPr>
          <a:xfrm>
            <a:off x="817256" y="1291016"/>
            <a:ext cx="8360610" cy="581047"/>
          </a:xfrm>
          <a:prstGeom prst="rect">
            <a:avLst/>
          </a:prstGeom>
        </p:spPr>
        <p:txBody>
          <a:bodyPr vert="horz" lIns="91440" tIns="45720" rIns="91440" bIns="45720" rtlCol="0" anchor="ctr">
            <a:noAutofit/>
          </a:bodyPr>
          <a:lstStyle/>
          <a:p>
            <a:r>
              <a:rPr lang="en-US" sz="3200" b="1" dirty="0">
                <a:solidFill>
                  <a:srgbClr val="AFBD22"/>
                </a:solidFill>
              </a:rPr>
              <a:t>Set-up with 30 minutes to spare</a:t>
            </a:r>
          </a:p>
        </p:txBody>
      </p:sp>
      <p:sp>
        <p:nvSpPr>
          <p:cNvPr id="26" name="Content Placeholder 5"/>
          <p:cNvSpPr>
            <a:spLocks noGrp="1"/>
          </p:cNvSpPr>
          <p:nvPr>
            <p:ph idx="1"/>
          </p:nvPr>
        </p:nvSpPr>
        <p:spPr>
          <a:xfrm>
            <a:off x="817256" y="2004294"/>
            <a:ext cx="8033190" cy="1574078"/>
          </a:xfrm>
        </p:spPr>
        <p:txBody>
          <a:bodyPr>
            <a:noAutofit/>
          </a:bodyPr>
          <a:lstStyle/>
          <a:p>
            <a:pPr>
              <a:buClr>
                <a:srgbClr val="AFBD22"/>
              </a:buClr>
              <a:buFont typeface="Arial" pitchFamily="34" charset="0"/>
              <a:buChar char="•"/>
            </a:pPr>
            <a:r>
              <a:rPr lang="en-US" dirty="0"/>
              <a:t>Estimate your set-up time</a:t>
            </a:r>
          </a:p>
          <a:p>
            <a:pPr>
              <a:buClr>
                <a:srgbClr val="AFBD22"/>
              </a:buClr>
              <a:buFont typeface="Arial" pitchFamily="34" charset="0"/>
              <a:buChar char="•"/>
            </a:pPr>
            <a:r>
              <a:rPr lang="en-US" dirty="0"/>
              <a:t>Unfamiliar location:  Add 30 minutes</a:t>
            </a:r>
          </a:p>
          <a:p>
            <a:pPr>
              <a:buClr>
                <a:srgbClr val="AFBD22"/>
              </a:buClr>
              <a:buFont typeface="Arial" pitchFamily="34" charset="0"/>
              <a:buChar char="•"/>
            </a:pPr>
            <a:r>
              <a:rPr lang="en-US" dirty="0"/>
              <a:t>Familiar location: Add 10-20 minutes</a:t>
            </a:r>
          </a:p>
          <a:p>
            <a:pPr>
              <a:buClr>
                <a:srgbClr val="AFBD22"/>
              </a:buClr>
              <a:buFont typeface="Arial" pitchFamily="34" charset="0"/>
              <a:buChar char="•"/>
            </a:pPr>
            <a:r>
              <a:rPr lang="en-US" dirty="0"/>
              <a:t>Total = ?</a:t>
            </a:r>
          </a:p>
          <a:p>
            <a:pPr>
              <a:buClr>
                <a:srgbClr val="AFBD22"/>
              </a:buClr>
              <a:buFont typeface="Arial" pitchFamily="34" charset="0"/>
              <a:buChar char="•"/>
            </a:pPr>
            <a:endParaRPr lang="en-US" dirty="0"/>
          </a:p>
          <a:p>
            <a:pPr>
              <a:buClr>
                <a:srgbClr val="AFBD22"/>
              </a:buClr>
              <a:buFont typeface="Arial" pitchFamily="34" charset="0"/>
              <a:buChar char="•"/>
            </a:pPr>
            <a:endParaRPr lang="en-US" dirty="0"/>
          </a:p>
        </p:txBody>
      </p:sp>
      <p:pic>
        <p:nvPicPr>
          <p:cNvPr id="8" name="Picture 7"/>
          <p:cNvPicPr>
            <a:picLocks noChangeAspect="1"/>
          </p:cNvPicPr>
          <p:nvPr/>
        </p:nvPicPr>
        <p:blipFill>
          <a:blip r:embed="rId3"/>
          <a:stretch>
            <a:fillRect/>
          </a:stretch>
        </p:blipFill>
        <p:spPr>
          <a:xfrm>
            <a:off x="5556119" y="4124567"/>
            <a:ext cx="2417610" cy="1540692"/>
          </a:xfrm>
          <a:prstGeom prst="rect">
            <a:avLst/>
          </a:prstGeom>
        </p:spPr>
      </p:pic>
      <p:sp>
        <p:nvSpPr>
          <p:cNvPr id="9" name="TextBox 8"/>
          <p:cNvSpPr txBox="1"/>
          <p:nvPr/>
        </p:nvSpPr>
        <p:spPr>
          <a:xfrm>
            <a:off x="8202746" y="56652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fade">
                                      <p:cBhvr>
                                        <p:cTn id="17" dur="500"/>
                                        <p:tgtEl>
                                          <p:spTgt spid="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xEl>
                                              <p:pRg st="3" end="3"/>
                                            </p:txEl>
                                          </p:spTgt>
                                        </p:tgtEl>
                                        <p:attrNameLst>
                                          <p:attrName>style.visibility</p:attrName>
                                        </p:attrNameLst>
                                      </p:cBhvr>
                                      <p:to>
                                        <p:strVal val="visible"/>
                                      </p:to>
                                    </p:set>
                                    <p:animEffect transition="in" filter="fade">
                                      <p:cBhvr>
                                        <p:cTn id="22"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Optimize Your Set-Up</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25</a:t>
            </a:fld>
            <a:endParaRPr lang="en-US" dirty="0"/>
          </a:p>
        </p:txBody>
      </p:sp>
      <p:sp>
        <p:nvSpPr>
          <p:cNvPr id="25" name="Content Placeholder 5"/>
          <p:cNvSpPr>
            <a:spLocks noGrp="1"/>
          </p:cNvSpPr>
          <p:nvPr>
            <p:ph idx="1"/>
          </p:nvPr>
        </p:nvSpPr>
        <p:spPr>
          <a:xfrm>
            <a:off x="821490" y="1301920"/>
            <a:ext cx="4587418" cy="1574078"/>
          </a:xfrm>
        </p:spPr>
        <p:txBody>
          <a:bodyPr>
            <a:noAutofit/>
          </a:bodyPr>
          <a:lstStyle/>
          <a:p>
            <a:pPr>
              <a:buFont typeface="Arial" pitchFamily="34" charset="0"/>
              <a:buChar char="•"/>
            </a:pPr>
            <a:r>
              <a:rPr lang="en-US" b="1" dirty="0"/>
              <a:t>Ensure that chairs and tables are arranged</a:t>
            </a:r>
          </a:p>
          <a:p>
            <a:pPr>
              <a:buFont typeface="Arial" pitchFamily="34" charset="0"/>
              <a:buChar char="•"/>
            </a:pPr>
            <a:r>
              <a:rPr lang="en-US" b="1" dirty="0"/>
              <a:t>Ensure adequate supplies</a:t>
            </a:r>
          </a:p>
          <a:p>
            <a:pPr lvl="1">
              <a:buClr>
                <a:srgbClr val="AFBD22"/>
              </a:buClr>
              <a:buFont typeface="Arial" pitchFamily="34" charset="0"/>
              <a:buChar char="•"/>
            </a:pPr>
            <a:r>
              <a:rPr lang="en-US" dirty="0">
                <a:solidFill>
                  <a:srgbClr val="00467F"/>
                </a:solidFill>
              </a:rPr>
              <a:t>Multi-colored markers and tape</a:t>
            </a:r>
          </a:p>
          <a:p>
            <a:pPr lvl="1">
              <a:buClr>
                <a:srgbClr val="AFBD22"/>
              </a:buClr>
              <a:buFont typeface="Arial" pitchFamily="34" charset="0"/>
              <a:buChar char="•"/>
            </a:pPr>
            <a:r>
              <a:rPr lang="en-US" dirty="0">
                <a:solidFill>
                  <a:srgbClr val="00467F"/>
                </a:solidFill>
              </a:rPr>
              <a:t>Flip Charts</a:t>
            </a:r>
          </a:p>
          <a:p>
            <a:pPr lvl="1">
              <a:buClr>
                <a:srgbClr val="AFBD22"/>
              </a:buClr>
              <a:buFont typeface="Arial" pitchFamily="34" charset="0"/>
              <a:buChar char="•"/>
            </a:pPr>
            <a:r>
              <a:rPr lang="en-US" dirty="0">
                <a:solidFill>
                  <a:srgbClr val="00467F"/>
                </a:solidFill>
              </a:rPr>
              <a:t>Projector and screen</a:t>
            </a:r>
          </a:p>
          <a:p>
            <a:pPr lvl="1">
              <a:buClr>
                <a:srgbClr val="AFBD22"/>
              </a:buClr>
              <a:buFont typeface="Arial" pitchFamily="34" charset="0"/>
              <a:buChar char="•"/>
            </a:pPr>
            <a:r>
              <a:rPr lang="en-US" dirty="0">
                <a:solidFill>
                  <a:srgbClr val="00467F"/>
                </a:solidFill>
              </a:rPr>
              <a:t>Spare bulb</a:t>
            </a:r>
          </a:p>
          <a:p>
            <a:endParaRPr lang="en-US" sz="2800" dirty="0"/>
          </a:p>
        </p:txBody>
      </p:sp>
      <p:sp>
        <p:nvSpPr>
          <p:cNvPr id="29" name="Content Placeholder 5"/>
          <p:cNvSpPr txBox="1">
            <a:spLocks/>
          </p:cNvSpPr>
          <p:nvPr/>
        </p:nvSpPr>
        <p:spPr>
          <a:xfrm>
            <a:off x="5282334" y="1297905"/>
            <a:ext cx="4587418" cy="1574078"/>
          </a:xfrm>
          <a:prstGeom prst="rect">
            <a:avLst/>
          </a:prstGeom>
        </p:spPr>
        <p:txBody>
          <a:bodyPr vert="horz" lIns="91440" tIns="45720" rIns="91440" bIns="45720" rtlCol="0">
            <a:noAutofit/>
          </a:bodyPr>
          <a:lstStyle/>
          <a:p>
            <a:pPr marL="342900" lvl="0" indent="-342900">
              <a:spcBef>
                <a:spcPct val="20000"/>
              </a:spcBef>
              <a:buClr>
                <a:srgbClr val="AFBD22"/>
              </a:buClr>
              <a:buFont typeface="Arial" pitchFamily="34" charset="0"/>
              <a:buChar char="•"/>
            </a:pPr>
            <a:r>
              <a:rPr lang="en-US" sz="3200" b="1" dirty="0">
                <a:solidFill>
                  <a:srgbClr val="00467F"/>
                </a:solidFill>
                <a:latin typeface="Franklin Gothic Book"/>
                <a:cs typeface="Franklin Gothic Book"/>
              </a:rPr>
              <a:t>Set-up and post:</a:t>
            </a:r>
          </a:p>
          <a:p>
            <a:pPr marL="742950" lvl="1" indent="-285750">
              <a:spcBef>
                <a:spcPct val="20000"/>
              </a:spcBef>
              <a:buClr>
                <a:srgbClr val="AFBD22"/>
              </a:buClr>
              <a:buFont typeface="Arial" pitchFamily="34" charset="0"/>
              <a:buChar char="•"/>
            </a:pPr>
            <a:r>
              <a:rPr lang="en-US" sz="2800" dirty="0">
                <a:solidFill>
                  <a:srgbClr val="00467F"/>
                </a:solidFill>
                <a:latin typeface="Franklin Gothic Book"/>
                <a:cs typeface="Franklin Gothic Book"/>
              </a:rPr>
              <a:t>Session Objective</a:t>
            </a:r>
          </a:p>
          <a:p>
            <a:pPr marL="742950" lvl="1" indent="-285750">
              <a:spcBef>
                <a:spcPct val="20000"/>
              </a:spcBef>
              <a:buClr>
                <a:srgbClr val="AFBD22"/>
              </a:buClr>
              <a:buFont typeface="Arial" pitchFamily="34" charset="0"/>
              <a:buChar char="•"/>
            </a:pPr>
            <a:r>
              <a:rPr lang="en-US" sz="2800" dirty="0">
                <a:solidFill>
                  <a:srgbClr val="00467F"/>
                </a:solidFill>
                <a:latin typeface="Franklin Gothic Book"/>
                <a:cs typeface="Franklin Gothic Book"/>
              </a:rPr>
              <a:t>Session Agenda</a:t>
            </a:r>
          </a:p>
          <a:p>
            <a:pPr marL="742950" lvl="1" indent="-285750">
              <a:spcBef>
                <a:spcPct val="20000"/>
              </a:spcBef>
              <a:buClr>
                <a:srgbClr val="AFBD22"/>
              </a:buClr>
              <a:buFont typeface="Arial" pitchFamily="34" charset="0"/>
              <a:buChar char="•"/>
            </a:pPr>
            <a:r>
              <a:rPr lang="en-US" sz="2800" dirty="0">
                <a:solidFill>
                  <a:srgbClr val="00467F"/>
                </a:solidFill>
                <a:latin typeface="Franklin Gothic Book"/>
                <a:cs typeface="Franklin Gothic Book"/>
              </a:rPr>
              <a:t>Parking Boards</a:t>
            </a:r>
          </a:p>
          <a:p>
            <a:pPr marL="742950" lvl="1" indent="-285750">
              <a:spcBef>
                <a:spcPct val="20000"/>
              </a:spcBef>
              <a:buClr>
                <a:srgbClr val="AFBD22"/>
              </a:buClr>
              <a:buFont typeface="Arial" pitchFamily="34" charset="0"/>
              <a:buChar char="•"/>
            </a:pPr>
            <a:r>
              <a:rPr lang="en-US" sz="2800" dirty="0">
                <a:solidFill>
                  <a:srgbClr val="00467F"/>
                </a:solidFill>
                <a:latin typeface="Franklin Gothic Book"/>
                <a:cs typeface="Franklin Gothic Book"/>
              </a:rPr>
              <a:t>Ground Rules</a:t>
            </a:r>
          </a:p>
        </p:txBody>
      </p:sp>
      <p:sp>
        <p:nvSpPr>
          <p:cNvPr id="30" name="Content Placeholder 5"/>
          <p:cNvSpPr txBox="1">
            <a:spLocks/>
          </p:cNvSpPr>
          <p:nvPr/>
        </p:nvSpPr>
        <p:spPr>
          <a:xfrm>
            <a:off x="5279754" y="3448112"/>
            <a:ext cx="3574926" cy="1574078"/>
          </a:xfrm>
          <a:prstGeom prst="rect">
            <a:avLst/>
          </a:prstGeom>
        </p:spPr>
        <p:txBody>
          <a:bodyPr vert="horz" lIns="91440" tIns="45720" rIns="91440" bIns="45720" rtlCol="0">
            <a:noAutofit/>
          </a:bodyPr>
          <a:lstStyle/>
          <a:p>
            <a:pPr marL="342900" lvl="0" indent="-342900">
              <a:spcBef>
                <a:spcPct val="20000"/>
              </a:spcBef>
              <a:buClr>
                <a:srgbClr val="AFBD22"/>
              </a:buClr>
              <a:buFont typeface="Arial"/>
              <a:buChar char="•"/>
            </a:pPr>
            <a:endParaRPr lang="en-US" sz="2800" b="1" dirty="0">
              <a:solidFill>
                <a:srgbClr val="00467F"/>
              </a:solidFill>
              <a:latin typeface="Franklin Gothic Book"/>
              <a:cs typeface="Franklin Gothic Book"/>
            </a:endParaRPr>
          </a:p>
          <a:p>
            <a:pPr marL="342900" lvl="0" indent="-342900">
              <a:spcBef>
                <a:spcPct val="20000"/>
              </a:spcBef>
              <a:buClr>
                <a:srgbClr val="AFBD22"/>
              </a:buClr>
              <a:buFont typeface="Arial"/>
              <a:buChar char="•"/>
            </a:pPr>
            <a:r>
              <a:rPr lang="en-US" sz="3200" b="1" dirty="0">
                <a:solidFill>
                  <a:srgbClr val="00467F"/>
                </a:solidFill>
                <a:latin typeface="Franklin Gothic Book"/>
                <a:cs typeface="Franklin Gothic Book"/>
              </a:rPr>
              <a:t>Put out name cards and sign-in sheet</a:t>
            </a:r>
          </a:p>
        </p:txBody>
      </p:sp>
      <p:sp>
        <p:nvSpPr>
          <p:cNvPr id="7" name="TextBox 6"/>
          <p:cNvSpPr txBox="1"/>
          <p:nvPr/>
        </p:nvSpPr>
        <p:spPr>
          <a:xfrm>
            <a:off x="8202746" y="56652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fade">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fade">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fade">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fade">
                                      <p:cBhvr>
                                        <p:cTn id="32" dur="500"/>
                                        <p:tgtEl>
                                          <p:spTgt spid="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1" end="1"/>
                                            </p:txEl>
                                          </p:spTgt>
                                        </p:tgtEl>
                                        <p:attrNameLst>
                                          <p:attrName>style.visibility</p:attrName>
                                        </p:attrNameLst>
                                      </p:cBhvr>
                                      <p:to>
                                        <p:strVal val="visible"/>
                                      </p:to>
                                    </p:set>
                                    <p:animEffect transition="in" filter="fade">
                                      <p:cBhvr>
                                        <p:cTn id="42" dur="500"/>
                                        <p:tgtEl>
                                          <p:spTgt spid="29">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9">
                                            <p:txEl>
                                              <p:pRg st="2" end="2"/>
                                            </p:txEl>
                                          </p:spTgt>
                                        </p:tgtEl>
                                        <p:attrNameLst>
                                          <p:attrName>style.visibility</p:attrName>
                                        </p:attrNameLst>
                                      </p:cBhvr>
                                      <p:to>
                                        <p:strVal val="visible"/>
                                      </p:to>
                                    </p:set>
                                    <p:animEffect transition="in" filter="fade">
                                      <p:cBhvr>
                                        <p:cTn id="45" dur="500"/>
                                        <p:tgtEl>
                                          <p:spTgt spid="29">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xEl>
                                              <p:pRg st="3" end="3"/>
                                            </p:txEl>
                                          </p:spTgt>
                                        </p:tgtEl>
                                        <p:attrNameLst>
                                          <p:attrName>style.visibility</p:attrName>
                                        </p:attrNameLst>
                                      </p:cBhvr>
                                      <p:to>
                                        <p:strVal val="visible"/>
                                      </p:to>
                                    </p:set>
                                    <p:animEffect transition="in" filter="fade">
                                      <p:cBhvr>
                                        <p:cTn id="48" dur="500"/>
                                        <p:tgtEl>
                                          <p:spTgt spid="29">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9">
                                            <p:txEl>
                                              <p:pRg st="4" end="4"/>
                                            </p:txEl>
                                          </p:spTgt>
                                        </p:tgtEl>
                                        <p:attrNameLst>
                                          <p:attrName>style.visibility</p:attrName>
                                        </p:attrNameLst>
                                      </p:cBhvr>
                                      <p:to>
                                        <p:strVal val="visible"/>
                                      </p:to>
                                    </p:set>
                                    <p:animEffect transition="in" filter="fade">
                                      <p:cBhvr>
                                        <p:cTn id="51" dur="500"/>
                                        <p:tgtEl>
                                          <p:spTgt spid="29">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0">
                                            <p:txEl>
                                              <p:pRg st="1" end="1"/>
                                            </p:txEl>
                                          </p:spTgt>
                                        </p:tgtEl>
                                        <p:attrNameLst>
                                          <p:attrName>style.visibility</p:attrName>
                                        </p:attrNameLst>
                                      </p:cBhvr>
                                      <p:to>
                                        <p:strVal val="visible"/>
                                      </p:to>
                                    </p:set>
                                    <p:animEffect transition="in" filter="fade">
                                      <p:cBhvr>
                                        <p:cTn id="56"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Use the Gathering Period</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26</a:t>
            </a:fld>
            <a:endParaRPr lang="en-US" dirty="0"/>
          </a:p>
        </p:txBody>
      </p:sp>
      <p:sp>
        <p:nvSpPr>
          <p:cNvPr id="15" name="TextBox 14"/>
          <p:cNvSpPr txBox="1"/>
          <p:nvPr/>
        </p:nvSpPr>
        <p:spPr>
          <a:xfrm>
            <a:off x="8816580" y="484305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27" name="Content Placeholder 5"/>
          <p:cNvSpPr>
            <a:spLocks noGrp="1"/>
          </p:cNvSpPr>
          <p:nvPr>
            <p:ph idx="1"/>
          </p:nvPr>
        </p:nvSpPr>
        <p:spPr>
          <a:xfrm>
            <a:off x="821489" y="1301920"/>
            <a:ext cx="7656083" cy="1574078"/>
          </a:xfrm>
        </p:spPr>
        <p:txBody>
          <a:bodyPr>
            <a:noAutofit/>
          </a:bodyPr>
          <a:lstStyle/>
          <a:p>
            <a:r>
              <a:rPr lang="en-US" b="1" dirty="0"/>
              <a:t>Establish personal rapport</a:t>
            </a:r>
          </a:p>
          <a:p>
            <a:r>
              <a:rPr lang="en-US" dirty="0"/>
              <a:t>Suggested topics to chat about:</a:t>
            </a:r>
          </a:p>
          <a:p>
            <a:pPr lvl="1">
              <a:buClr>
                <a:srgbClr val="AFBD22"/>
              </a:buClr>
              <a:buFont typeface="Arial" pitchFamily="34" charset="0"/>
              <a:buChar char="•"/>
            </a:pPr>
            <a:r>
              <a:rPr lang="en-US" dirty="0">
                <a:solidFill>
                  <a:srgbClr val="00467F"/>
                </a:solidFill>
              </a:rPr>
              <a:t>Completing pre-course/readiness activities</a:t>
            </a:r>
          </a:p>
          <a:p>
            <a:pPr lvl="1">
              <a:buClr>
                <a:srgbClr val="AFBD22"/>
              </a:buClr>
              <a:buFont typeface="Arial" pitchFamily="34" charset="0"/>
              <a:buChar char="•"/>
            </a:pPr>
            <a:r>
              <a:rPr lang="en-US" dirty="0">
                <a:solidFill>
                  <a:srgbClr val="00467F"/>
                </a:solidFill>
              </a:rPr>
              <a:t>Training content and topics</a:t>
            </a:r>
          </a:p>
          <a:p>
            <a:pPr lvl="1">
              <a:buClr>
                <a:srgbClr val="AFBD22"/>
              </a:buClr>
              <a:buFont typeface="Arial" pitchFamily="34" charset="0"/>
              <a:buChar char="•"/>
            </a:pPr>
            <a:r>
              <a:rPr lang="en-US" dirty="0">
                <a:solidFill>
                  <a:srgbClr val="00467F"/>
                </a:solidFill>
              </a:rPr>
              <a:t>Their background with </a:t>
            </a:r>
          </a:p>
          <a:p>
            <a:pPr lvl="1">
              <a:buClr>
                <a:srgbClr val="AFBD22"/>
              </a:buClr>
              <a:buNone/>
            </a:pPr>
            <a:r>
              <a:rPr lang="en-US" dirty="0">
                <a:solidFill>
                  <a:srgbClr val="00467F"/>
                </a:solidFill>
              </a:rPr>
              <a:t>   course content</a:t>
            </a:r>
          </a:p>
          <a:p>
            <a:pPr lvl="1">
              <a:buClr>
                <a:srgbClr val="AFBD22"/>
              </a:buClr>
              <a:buFont typeface="Arial" pitchFamily="34" charset="0"/>
              <a:buChar char="•"/>
            </a:pPr>
            <a:r>
              <a:rPr lang="en-US" dirty="0">
                <a:solidFill>
                  <a:srgbClr val="00467F"/>
                </a:solidFill>
              </a:rPr>
              <a:t>Need for high participation</a:t>
            </a:r>
          </a:p>
          <a:p>
            <a:pPr lvl="1">
              <a:buClr>
                <a:srgbClr val="AFBD22"/>
              </a:buClr>
              <a:buFont typeface="Arial" pitchFamily="34" charset="0"/>
              <a:buChar char="•"/>
            </a:pPr>
            <a:r>
              <a:rPr lang="en-US" dirty="0">
                <a:solidFill>
                  <a:srgbClr val="00467F"/>
                </a:solidFill>
              </a:rPr>
              <a:t>Other suitable, neutral  </a:t>
            </a:r>
          </a:p>
          <a:p>
            <a:pPr lvl="1">
              <a:buClr>
                <a:srgbClr val="AFBD22"/>
              </a:buClr>
              <a:buNone/>
            </a:pPr>
            <a:r>
              <a:rPr lang="en-US" dirty="0">
                <a:solidFill>
                  <a:srgbClr val="00467F"/>
                </a:solidFill>
              </a:rPr>
              <a:t>   topics</a:t>
            </a:r>
            <a:endParaRPr lang="en-US" sz="2800" dirty="0">
              <a:solidFill>
                <a:srgbClr val="00467F"/>
              </a:solidFill>
            </a:endParaRPr>
          </a:p>
        </p:txBody>
      </p:sp>
      <p:pic>
        <p:nvPicPr>
          <p:cNvPr id="6" name="Picture 5"/>
          <p:cNvPicPr>
            <a:picLocks noChangeAspect="1"/>
          </p:cNvPicPr>
          <p:nvPr/>
        </p:nvPicPr>
        <p:blipFill>
          <a:blip r:embed="rId3"/>
          <a:stretch>
            <a:fillRect/>
          </a:stretch>
        </p:blipFill>
        <p:spPr>
          <a:xfrm>
            <a:off x="5788885" y="3271276"/>
            <a:ext cx="3099661" cy="2065906"/>
          </a:xfrm>
          <a:prstGeom prst="rect">
            <a:avLst/>
          </a:prstGeom>
        </p:spPr>
      </p:pic>
      <p:sp>
        <p:nvSpPr>
          <p:cNvPr id="7" name="TextBox 6"/>
          <p:cNvSpPr txBox="1"/>
          <p:nvPr/>
        </p:nvSpPr>
        <p:spPr>
          <a:xfrm>
            <a:off x="8202746" y="56652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Effect transition="in" filter="fade">
                                      <p:cBhvr>
                                        <p:cTn id="15" dur="500"/>
                                        <p:tgtEl>
                                          <p:spTgt spid="2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xEl>
                                              <p:pRg st="3" end="3"/>
                                            </p:txEl>
                                          </p:spTgt>
                                        </p:tgtEl>
                                        <p:attrNameLst>
                                          <p:attrName>style.visibility</p:attrName>
                                        </p:attrNameLst>
                                      </p:cBhvr>
                                      <p:to>
                                        <p:strVal val="visible"/>
                                      </p:to>
                                    </p:set>
                                    <p:animEffect transition="in" filter="fade">
                                      <p:cBhvr>
                                        <p:cTn id="18" dur="500"/>
                                        <p:tgtEl>
                                          <p:spTgt spid="2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xEl>
                                              <p:pRg st="4" end="4"/>
                                            </p:txEl>
                                          </p:spTgt>
                                        </p:tgtEl>
                                        <p:attrNameLst>
                                          <p:attrName>style.visibility</p:attrName>
                                        </p:attrNameLst>
                                      </p:cBhvr>
                                      <p:to>
                                        <p:strVal val="visible"/>
                                      </p:to>
                                    </p:set>
                                    <p:animEffect transition="in" filter="fade">
                                      <p:cBhvr>
                                        <p:cTn id="21" dur="500"/>
                                        <p:tgtEl>
                                          <p:spTgt spid="2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xEl>
                                              <p:pRg st="5" end="5"/>
                                            </p:txEl>
                                          </p:spTgt>
                                        </p:tgtEl>
                                        <p:attrNameLst>
                                          <p:attrName>style.visibility</p:attrName>
                                        </p:attrNameLst>
                                      </p:cBhvr>
                                      <p:to>
                                        <p:strVal val="visible"/>
                                      </p:to>
                                    </p:set>
                                    <p:animEffect transition="in" filter="fade">
                                      <p:cBhvr>
                                        <p:cTn id="24" dur="500"/>
                                        <p:tgtEl>
                                          <p:spTgt spid="2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xEl>
                                              <p:pRg st="6" end="6"/>
                                            </p:txEl>
                                          </p:spTgt>
                                        </p:tgtEl>
                                        <p:attrNameLst>
                                          <p:attrName>style.visibility</p:attrName>
                                        </p:attrNameLst>
                                      </p:cBhvr>
                                      <p:to>
                                        <p:strVal val="visible"/>
                                      </p:to>
                                    </p:set>
                                    <p:animEffect transition="in" filter="fade">
                                      <p:cBhvr>
                                        <p:cTn id="27" dur="500"/>
                                        <p:tgtEl>
                                          <p:spTgt spid="27">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xEl>
                                              <p:pRg st="7" end="7"/>
                                            </p:txEl>
                                          </p:spTgt>
                                        </p:tgtEl>
                                        <p:attrNameLst>
                                          <p:attrName>style.visibility</p:attrName>
                                        </p:attrNameLst>
                                      </p:cBhvr>
                                      <p:to>
                                        <p:strVal val="visible"/>
                                      </p:to>
                                    </p:set>
                                    <p:animEffect transition="in" filter="fade">
                                      <p:cBhvr>
                                        <p:cTn id="30" dur="500"/>
                                        <p:tgtEl>
                                          <p:spTgt spid="27">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xEl>
                                              <p:pRg st="8" end="8"/>
                                            </p:txEl>
                                          </p:spTgt>
                                        </p:tgtEl>
                                        <p:attrNameLst>
                                          <p:attrName>style.visibility</p:attrName>
                                        </p:attrNameLst>
                                      </p:cBhvr>
                                      <p:to>
                                        <p:strVal val="visible"/>
                                      </p:to>
                                    </p:set>
                                    <p:animEffect transition="in" filter="fade">
                                      <p:cBhvr>
                                        <p:cTn id="33" dur="500"/>
                                        <p:tgtEl>
                                          <p:spTgt spid="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Start Promptly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27</a:t>
            </a:fld>
            <a:endParaRPr lang="en-US" dirty="0"/>
          </a:p>
        </p:txBody>
      </p:sp>
      <p:sp>
        <p:nvSpPr>
          <p:cNvPr id="6" name="Content Placeholder 5"/>
          <p:cNvSpPr txBox="1">
            <a:spLocks/>
          </p:cNvSpPr>
          <p:nvPr/>
        </p:nvSpPr>
        <p:spPr>
          <a:xfrm>
            <a:off x="838038" y="1649857"/>
            <a:ext cx="8071290" cy="4430917"/>
          </a:xfrm>
          <a:prstGeom prst="rect">
            <a:avLst/>
          </a:prstGeom>
        </p:spPr>
        <p:txBody>
          <a:bodyPr vert="horz" lIns="91440" tIns="45720" rIns="91440" bIns="45720" rtlCol="0">
            <a:noAutofit/>
          </a:bodyPr>
          <a:lstStyle/>
          <a:p>
            <a:pPr marL="342900" indent="-342900">
              <a:lnSpc>
                <a:spcPts val="3040"/>
              </a:lnSpc>
              <a:spcBef>
                <a:spcPts val="2400"/>
              </a:spcBef>
              <a:buClr>
                <a:srgbClr val="99AB21"/>
              </a:buClr>
              <a:buFont typeface="Arial" pitchFamily="34" charset="0"/>
              <a:buChar char="•"/>
            </a:pPr>
            <a:r>
              <a:rPr lang="en-US" sz="3200" dirty="0">
                <a:solidFill>
                  <a:srgbClr val="00467F"/>
                </a:solidFill>
                <a:latin typeface="Franklin Gothic Book"/>
                <a:cs typeface="Franklin Gothic Book"/>
              </a:rPr>
              <a:t>Ensure that the person who will kick-off the session is aware of his/her role and that you agree on timing.</a:t>
            </a:r>
          </a:p>
          <a:p>
            <a:pPr marL="342900" indent="-342900">
              <a:lnSpc>
                <a:spcPts val="3040"/>
              </a:lnSpc>
              <a:spcBef>
                <a:spcPts val="2400"/>
              </a:spcBef>
              <a:buClr>
                <a:srgbClr val="99AB21"/>
              </a:buClr>
              <a:buFont typeface="Arial" pitchFamily="34" charset="0"/>
              <a:buChar char="•"/>
            </a:pPr>
            <a:r>
              <a:rPr lang="en-US" sz="3200" dirty="0">
                <a:solidFill>
                  <a:srgbClr val="00467F"/>
                </a:solidFill>
                <a:latin typeface="Franklin Gothic Book"/>
                <a:cs typeface="Franklin Gothic Book"/>
              </a:rPr>
              <a:t>Give the two-minute warning.</a:t>
            </a:r>
          </a:p>
          <a:p>
            <a:pPr marL="342900" indent="-342900">
              <a:spcBef>
                <a:spcPts val="1200"/>
              </a:spcBef>
              <a:buClr>
                <a:srgbClr val="99AB21"/>
              </a:buClr>
              <a:buFont typeface="Arial" pitchFamily="34" charset="0"/>
              <a:buChar char="•"/>
            </a:pPr>
            <a:r>
              <a:rPr lang="en-US" sz="3200" dirty="0">
                <a:solidFill>
                  <a:srgbClr val="00467F"/>
                </a:solidFill>
                <a:latin typeface="Franklin Gothic Book"/>
                <a:cs typeface="Franklin Gothic Book"/>
              </a:rPr>
              <a:t>Other methods to</a:t>
            </a:r>
            <a:br>
              <a:rPr lang="en-US" sz="3200" dirty="0">
                <a:solidFill>
                  <a:srgbClr val="00467F"/>
                </a:solidFill>
                <a:latin typeface="Franklin Gothic Book"/>
                <a:cs typeface="Franklin Gothic Book"/>
              </a:rPr>
            </a:br>
            <a:r>
              <a:rPr lang="en-US" sz="3200" dirty="0">
                <a:solidFill>
                  <a:srgbClr val="00467F"/>
                </a:solidFill>
                <a:latin typeface="Franklin Gothic Book"/>
                <a:cs typeface="Franklin Gothic Book"/>
              </a:rPr>
              <a:t>ensure that the </a:t>
            </a:r>
            <a:br>
              <a:rPr lang="en-US" sz="3200" dirty="0">
                <a:solidFill>
                  <a:srgbClr val="00467F"/>
                </a:solidFill>
                <a:latin typeface="Franklin Gothic Book"/>
                <a:cs typeface="Franklin Gothic Book"/>
              </a:rPr>
            </a:br>
            <a:r>
              <a:rPr lang="en-US" sz="3200" dirty="0">
                <a:solidFill>
                  <a:srgbClr val="00467F"/>
                </a:solidFill>
                <a:latin typeface="Franklin Gothic Book"/>
                <a:cs typeface="Franklin Gothic Book"/>
              </a:rPr>
              <a:t>session starts </a:t>
            </a:r>
            <a:br>
              <a:rPr lang="en-US" sz="3200" dirty="0">
                <a:solidFill>
                  <a:srgbClr val="00467F"/>
                </a:solidFill>
                <a:latin typeface="Franklin Gothic Book"/>
                <a:cs typeface="Franklin Gothic Book"/>
              </a:rPr>
            </a:br>
            <a:r>
              <a:rPr lang="en-US" sz="3200" dirty="0">
                <a:solidFill>
                  <a:srgbClr val="00467F"/>
                </a:solidFill>
                <a:latin typeface="Franklin Gothic Book"/>
                <a:cs typeface="Franklin Gothic Book"/>
              </a:rPr>
              <a:t>on time?</a:t>
            </a:r>
          </a:p>
        </p:txBody>
      </p:sp>
      <p:pic>
        <p:nvPicPr>
          <p:cNvPr id="7" name="Picture 6"/>
          <p:cNvPicPr>
            <a:picLocks noChangeAspect="1"/>
          </p:cNvPicPr>
          <p:nvPr/>
        </p:nvPicPr>
        <p:blipFill>
          <a:blip r:embed="rId3"/>
          <a:stretch>
            <a:fillRect/>
          </a:stretch>
        </p:blipFill>
        <p:spPr>
          <a:xfrm>
            <a:off x="4632511" y="3826029"/>
            <a:ext cx="3382992" cy="2254745"/>
          </a:xfrm>
          <a:prstGeom prst="rect">
            <a:avLst/>
          </a:prstGeom>
        </p:spPr>
      </p:pic>
      <p:sp>
        <p:nvSpPr>
          <p:cNvPr id="8" name="TextBox 7"/>
          <p:cNvSpPr txBox="1"/>
          <p:nvPr/>
        </p:nvSpPr>
        <p:spPr>
          <a:xfrm>
            <a:off x="8202746" y="56652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28</a:t>
            </a:fld>
            <a:endParaRPr lang="en-US" dirty="0"/>
          </a:p>
        </p:txBody>
      </p:sp>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7" name="Picture 6"/>
          <p:cNvPicPr>
            <a:picLocks noChangeAspect="1"/>
          </p:cNvPicPr>
          <p:nvPr/>
        </p:nvPicPr>
        <p:blipFill>
          <a:blip r:embed="rId3"/>
          <a:stretch>
            <a:fillRect/>
          </a:stretch>
        </p:blipFill>
        <p:spPr>
          <a:xfrm>
            <a:off x="0" y="0"/>
            <a:ext cx="9144000" cy="4046738"/>
          </a:xfrm>
          <a:prstGeom prst="rect">
            <a:avLst/>
          </a:prstGeom>
        </p:spPr>
      </p:pic>
      <p:sp>
        <p:nvSpPr>
          <p:cNvPr id="12" name="Title 1"/>
          <p:cNvSpPr txBox="1">
            <a:spLocks/>
          </p:cNvSpPr>
          <p:nvPr/>
        </p:nvSpPr>
        <p:spPr>
          <a:xfrm>
            <a:off x="210735" y="4046738"/>
            <a:ext cx="11652745" cy="960895"/>
          </a:xfrm>
          <a:prstGeom prst="rect">
            <a:avLst/>
          </a:prstGeom>
        </p:spPr>
        <p:txBody>
          <a:bodyPr vert="horz" lIns="91440" tIns="45720" rIns="91440" bIns="45720" rtlCol="0" anchor="t">
            <a:noAutofit/>
          </a:bodyPr>
          <a:lstStyle/>
          <a:p>
            <a:pPr>
              <a:lnSpc>
                <a:spcPts val="6060"/>
              </a:lnSpc>
              <a:spcBef>
                <a:spcPct val="0"/>
              </a:spcBef>
              <a:defRPr/>
            </a:pPr>
            <a:r>
              <a:rPr lang="en-US" sz="5400" dirty="0">
                <a:solidFill>
                  <a:schemeClr val="bg1"/>
                </a:solidFill>
                <a:latin typeface="Franklin Gothic Medium" pitchFamily="34" charset="0"/>
              </a:rPr>
              <a:t>C3. REQUEST PARTICIPANT</a:t>
            </a:r>
          </a:p>
          <a:p>
            <a:pPr>
              <a:lnSpc>
                <a:spcPts val="6060"/>
              </a:lnSpc>
              <a:spcBef>
                <a:spcPct val="0"/>
              </a:spcBef>
              <a:defRPr/>
            </a:pPr>
            <a:r>
              <a:rPr lang="en-US" sz="5400" dirty="0">
                <a:solidFill>
                  <a:schemeClr val="bg1"/>
                </a:solidFill>
                <a:latin typeface="Franklin Gothic Medium" pitchFamily="34" charset="0"/>
              </a:rPr>
              <a:t>       OBJECTIVES</a:t>
            </a:r>
          </a:p>
        </p:txBody>
      </p:sp>
      <p:sp>
        <p:nvSpPr>
          <p:cNvPr id="8" name="Rectangle 7"/>
          <p:cNvSpPr/>
          <p:nvPr/>
        </p:nvSpPr>
        <p:spPr>
          <a:xfrm>
            <a:off x="6302234" y="6330009"/>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4"/>
          <a:stretch>
            <a:fillRect/>
          </a:stretch>
        </p:blipFill>
        <p:spPr>
          <a:xfrm>
            <a:off x="6422370" y="6307143"/>
            <a:ext cx="2474208" cy="470922"/>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326744" cy="1882582"/>
          </a:xfrm>
        </p:spPr>
        <p:txBody>
          <a:bodyPr>
            <a:normAutofit/>
          </a:bodyPr>
          <a:lstStyle/>
          <a:p>
            <a:pPr marL="1039813" indent="-1039813"/>
            <a:r>
              <a:rPr lang="en-US" dirty="0"/>
              <a:t>C3. Request Participant Objectives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29</a:t>
            </a:fld>
            <a:endParaRPr lang="en-US" dirty="0"/>
          </a:p>
        </p:txBody>
      </p:sp>
      <p:sp>
        <p:nvSpPr>
          <p:cNvPr id="6" name="Content Placeholder 5"/>
          <p:cNvSpPr txBox="1">
            <a:spLocks/>
          </p:cNvSpPr>
          <p:nvPr/>
        </p:nvSpPr>
        <p:spPr>
          <a:xfrm>
            <a:off x="815820" y="2592528"/>
            <a:ext cx="7616691" cy="3467283"/>
          </a:xfrm>
          <a:prstGeom prst="rect">
            <a:avLst/>
          </a:prstGeom>
        </p:spPr>
        <p:txBody>
          <a:bodyPr vert="horz" lIns="91440" tIns="45720" rIns="91440" bIns="45720" rtlCol="0">
            <a:noAutofit/>
          </a:bodyPr>
          <a:lstStyle/>
          <a:p>
            <a:pPr marL="514350" indent="-514350">
              <a:spcBef>
                <a:spcPct val="20000"/>
              </a:spcBef>
              <a:spcAft>
                <a:spcPts val="600"/>
              </a:spcAft>
              <a:buClr>
                <a:srgbClr val="99AB21"/>
              </a:buClr>
              <a:buFont typeface="Arial" pitchFamily="34" charset="0"/>
              <a:buChar char="•"/>
            </a:pPr>
            <a:r>
              <a:rPr lang="en-US" sz="3200" dirty="0">
                <a:solidFill>
                  <a:srgbClr val="00467F"/>
                </a:solidFill>
                <a:latin typeface="Franklin Gothic Book"/>
                <a:cs typeface="Franklin Gothic Book"/>
              </a:rPr>
              <a:t>Involves them immediately</a:t>
            </a:r>
          </a:p>
          <a:p>
            <a:pPr marL="514350" indent="-514350">
              <a:spcBef>
                <a:spcPct val="20000"/>
              </a:spcBef>
              <a:spcAft>
                <a:spcPts val="600"/>
              </a:spcAft>
              <a:buClr>
                <a:srgbClr val="99AB21"/>
              </a:buClr>
              <a:buFont typeface="Arial" pitchFamily="34" charset="0"/>
              <a:buChar char="•"/>
            </a:pPr>
            <a:r>
              <a:rPr lang="en-US" sz="3200" dirty="0">
                <a:solidFill>
                  <a:srgbClr val="00467F"/>
                </a:solidFill>
                <a:latin typeface="Franklin Gothic Book"/>
                <a:cs typeface="Franklin Gothic Book"/>
              </a:rPr>
              <a:t>Lets them know their needs and desires are being considered</a:t>
            </a:r>
          </a:p>
          <a:p>
            <a:pPr marL="514350" indent="-514350">
              <a:spcBef>
                <a:spcPct val="20000"/>
              </a:spcBef>
              <a:spcAft>
                <a:spcPts val="600"/>
              </a:spcAft>
              <a:buClr>
                <a:srgbClr val="99AB21"/>
              </a:buClr>
              <a:buFont typeface="Arial" pitchFamily="34" charset="0"/>
              <a:buChar char="•"/>
            </a:pPr>
            <a:r>
              <a:rPr lang="en-US" sz="3200" dirty="0">
                <a:solidFill>
                  <a:srgbClr val="00467F"/>
                </a:solidFill>
                <a:latin typeface="Franklin Gothic Book"/>
                <a:cs typeface="Franklin Gothic Book"/>
              </a:rPr>
              <a:t>Provides opportunity to integrate their interests into the training</a:t>
            </a:r>
          </a:p>
        </p:txBody>
      </p:sp>
      <p:sp>
        <p:nvSpPr>
          <p:cNvPr id="15" name="TextBox 14"/>
          <p:cNvSpPr txBox="1"/>
          <p:nvPr/>
        </p:nvSpPr>
        <p:spPr>
          <a:xfrm>
            <a:off x="8754150" y="432616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8" name="Title 4"/>
          <p:cNvSpPr txBox="1">
            <a:spLocks/>
          </p:cNvSpPr>
          <p:nvPr/>
        </p:nvSpPr>
        <p:spPr>
          <a:xfrm>
            <a:off x="3928532" y="1796486"/>
            <a:ext cx="1913467" cy="622563"/>
          </a:xfrm>
          <a:prstGeom prst="rect">
            <a:avLst/>
          </a:prstGeom>
        </p:spPr>
        <p:txBody>
          <a:bodyPr vert="horz" lIns="91440" tIns="45720" rIns="91440" bIns="45720" rtlCol="0" anchor="ctr">
            <a:noAutofit/>
          </a:bodyPr>
          <a:lstStyle/>
          <a:p>
            <a:pPr lvl="1">
              <a:spcBef>
                <a:spcPct val="20000"/>
              </a:spcBef>
              <a:buClr>
                <a:srgbClr val="000066"/>
              </a:buClr>
              <a:buSzPct val="60000"/>
            </a:pPr>
            <a:r>
              <a:rPr lang="en-US" sz="3600" b="1" dirty="0">
                <a:solidFill>
                  <a:srgbClr val="00467F"/>
                </a:solidFill>
                <a:latin typeface="Franklin Gothic Book" pitchFamily="34" charset="0"/>
              </a:rPr>
              <a:t>WHY</a:t>
            </a:r>
            <a:r>
              <a:rPr lang="en-US" sz="3600" b="1" dirty="0">
                <a:solidFill>
                  <a:srgbClr val="00467F"/>
                </a:solidFill>
              </a:rPr>
              <a:t>?</a:t>
            </a:r>
          </a:p>
        </p:txBody>
      </p:sp>
      <p:sp>
        <p:nvSpPr>
          <p:cNvPr id="7" name="TextBox 6"/>
          <p:cNvSpPr txBox="1"/>
          <p:nvPr/>
        </p:nvSpPr>
        <p:spPr>
          <a:xfrm>
            <a:off x="8202746" y="56652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52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a:latin typeface="Franklin Gothic Medium" pitchFamily="34" charset="0"/>
              </a:rPr>
              <a:t>Exercise 1:</a:t>
            </a:r>
            <a:endParaRPr lang="en-US" dirty="0">
              <a:latin typeface="Franklin Gothic Medium" pitchFamily="34" charset="0"/>
            </a:endParaRPr>
          </a:p>
        </p:txBody>
      </p:sp>
      <p:sp>
        <p:nvSpPr>
          <p:cNvPr id="3" name="Content Placeholder 2"/>
          <p:cNvSpPr>
            <a:spLocks noGrp="1"/>
          </p:cNvSpPr>
          <p:nvPr>
            <p:ph idx="1"/>
          </p:nvPr>
        </p:nvSpPr>
        <p:spPr>
          <a:xfrm>
            <a:off x="817256" y="1288430"/>
            <a:ext cx="8071290" cy="3734172"/>
          </a:xfrm>
        </p:spPr>
        <p:txBody>
          <a:bodyPr/>
          <a:lstStyle/>
          <a:p>
            <a:pPr>
              <a:buFont typeface="Arial" pitchFamily="34" charset="0"/>
              <a:buChar char="•"/>
            </a:pPr>
            <a:r>
              <a:rPr lang="en-US" dirty="0">
                <a:latin typeface="Franklin Gothic Book" pitchFamily="34" charset="0"/>
              </a:rPr>
              <a:t>Scenario 1: Changing from HP to a Mac computer</a:t>
            </a:r>
          </a:p>
          <a:p>
            <a:pPr>
              <a:buFont typeface="Arial" pitchFamily="34" charset="0"/>
              <a:buChar char="•"/>
            </a:pPr>
            <a:r>
              <a:rPr lang="en-US" dirty="0">
                <a:latin typeface="Franklin Gothic Book" pitchFamily="34" charset="0"/>
              </a:rPr>
              <a:t>Scenario 2: Learning a new language</a:t>
            </a:r>
          </a:p>
          <a:p>
            <a:pPr>
              <a:buFont typeface="Arial" pitchFamily="34" charset="0"/>
              <a:buChar char="•"/>
            </a:pPr>
            <a:r>
              <a:rPr lang="en-US" dirty="0">
                <a:latin typeface="Franklin Gothic Book" pitchFamily="34" charset="0"/>
              </a:rPr>
              <a:t>Scenario 3: New e-mail system</a:t>
            </a:r>
          </a:p>
          <a:p>
            <a:pPr>
              <a:buFont typeface="Arial" pitchFamily="34" charset="0"/>
              <a:buChar char="•"/>
            </a:pPr>
            <a:r>
              <a:rPr lang="en-US" dirty="0">
                <a:latin typeface="Franklin Gothic Book" pitchFamily="34" charset="0"/>
              </a:rPr>
              <a:t>Scenario 4: A new partner/new leader</a:t>
            </a:r>
          </a:p>
          <a:p>
            <a:pPr>
              <a:buFont typeface="Arial" pitchFamily="34" charset="0"/>
              <a:buChar char="•"/>
            </a:pPr>
            <a:r>
              <a:rPr lang="en-US" dirty="0">
                <a:latin typeface="Franklin Gothic Book" pitchFamily="34" charset="0"/>
              </a:rPr>
              <a:t>Scenario 5: Improving our meetings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5"/>
            <a:ext cx="9144000" cy="371475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30</a:t>
            </a:fld>
            <a:endParaRPr lang="en-US" dirty="0"/>
          </a:p>
        </p:txBody>
      </p:sp>
      <p:sp>
        <p:nvSpPr>
          <p:cNvPr id="8" name="Title 1"/>
          <p:cNvSpPr txBox="1">
            <a:spLocks/>
          </p:cNvSpPr>
          <p:nvPr/>
        </p:nvSpPr>
        <p:spPr>
          <a:xfrm>
            <a:off x="331939" y="4114170"/>
            <a:ext cx="8467595" cy="960895"/>
          </a:xfrm>
          <a:prstGeom prst="rect">
            <a:avLst/>
          </a:prstGeom>
        </p:spPr>
        <p:txBody>
          <a:bodyPr vert="horz" lIns="91440" tIns="45720" rIns="91440" bIns="45720" rtlCol="0" anchor="t">
            <a:noAutofit/>
          </a:bodyPr>
          <a:lstStyle/>
          <a:p>
            <a:pPr>
              <a:lnSpc>
                <a:spcPts val="6060"/>
              </a:lnSpc>
              <a:spcBef>
                <a:spcPct val="0"/>
              </a:spcBef>
              <a:defRPr/>
            </a:pPr>
            <a:r>
              <a:rPr lang="en-US" sz="6600" dirty="0">
                <a:solidFill>
                  <a:schemeClr val="bg1"/>
                </a:solidFill>
                <a:latin typeface="Franklin Gothic Medium" pitchFamily="34" charset="0"/>
              </a:rPr>
              <a:t>C4. REVIEW THE </a:t>
            </a:r>
          </a:p>
          <a:p>
            <a:pPr>
              <a:lnSpc>
                <a:spcPts val="6060"/>
              </a:lnSpc>
              <a:spcBef>
                <a:spcPct val="0"/>
              </a:spcBef>
              <a:defRPr/>
            </a:pPr>
            <a:r>
              <a:rPr lang="en-US" sz="6600" dirty="0">
                <a:solidFill>
                  <a:schemeClr val="bg1"/>
                </a:solidFill>
                <a:latin typeface="Franklin Gothic Medium" pitchFamily="34" charset="0"/>
              </a:rPr>
              <a:t>			AGENDA</a:t>
            </a:r>
          </a:p>
        </p:txBody>
      </p:sp>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Rectangle 6"/>
          <p:cNvSpPr/>
          <p:nvPr/>
        </p:nvSpPr>
        <p:spPr>
          <a:xfrm>
            <a:off x="6388731" y="6330009"/>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4"/>
          <a:stretch>
            <a:fillRect/>
          </a:stretch>
        </p:blipFill>
        <p:spPr>
          <a:xfrm>
            <a:off x="6508867" y="6307143"/>
            <a:ext cx="2474208" cy="470922"/>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63011" y="4177646"/>
            <a:ext cx="3125136" cy="2049606"/>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31</a:t>
            </a:fld>
            <a:endParaRPr lang="en-US" dirty="0"/>
          </a:p>
        </p:txBody>
      </p:sp>
      <p:sp>
        <p:nvSpPr>
          <p:cNvPr id="15" name="TextBox 14"/>
          <p:cNvSpPr txBox="1"/>
          <p:nvPr/>
        </p:nvSpPr>
        <p:spPr>
          <a:xfrm>
            <a:off x="8754150" y="2460314"/>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9" name="Title 1"/>
          <p:cNvSpPr>
            <a:spLocks noGrp="1"/>
          </p:cNvSpPr>
          <p:nvPr>
            <p:ph type="title"/>
          </p:nvPr>
        </p:nvSpPr>
        <p:spPr>
          <a:xfrm>
            <a:off x="817256" y="132198"/>
            <a:ext cx="8071290" cy="1143000"/>
          </a:xfrm>
        </p:spPr>
        <p:txBody>
          <a:bodyPr/>
          <a:lstStyle/>
          <a:p>
            <a:r>
              <a:rPr lang="en-US" dirty="0"/>
              <a:t>C4. Review the Agenda</a:t>
            </a:r>
          </a:p>
        </p:txBody>
      </p:sp>
      <p:sp>
        <p:nvSpPr>
          <p:cNvPr id="10" name="Content Placeholder 5"/>
          <p:cNvSpPr>
            <a:spLocks noGrp="1"/>
          </p:cNvSpPr>
          <p:nvPr>
            <p:ph idx="1"/>
          </p:nvPr>
        </p:nvSpPr>
        <p:spPr>
          <a:xfrm>
            <a:off x="821489" y="1301919"/>
            <a:ext cx="4727256" cy="3282437"/>
          </a:xfrm>
        </p:spPr>
        <p:txBody>
          <a:bodyPr>
            <a:noAutofit/>
          </a:bodyPr>
          <a:lstStyle/>
          <a:p>
            <a:pPr lvl="0"/>
            <a:r>
              <a:rPr lang="en-US" sz="2800" dirty="0"/>
              <a:t>Review the agenda for the session.  </a:t>
            </a:r>
          </a:p>
          <a:p>
            <a:pPr lvl="0"/>
            <a:r>
              <a:rPr lang="en-US" sz="2800" dirty="0"/>
              <a:t>Return to the participants' objectives:</a:t>
            </a:r>
          </a:p>
          <a:p>
            <a:pPr lvl="1"/>
            <a:r>
              <a:rPr lang="en-US" sz="2400" dirty="0"/>
              <a:t>Indicate when/how each item will be covered</a:t>
            </a:r>
          </a:p>
          <a:p>
            <a:pPr lvl="1"/>
            <a:r>
              <a:rPr lang="en-US" sz="2400" dirty="0"/>
              <a:t>Highlight items that will not be discussed</a:t>
            </a:r>
          </a:p>
          <a:p>
            <a:pPr lvl="1"/>
            <a:r>
              <a:rPr lang="en-US" sz="2400" dirty="0"/>
              <a:t>Suggest or allow the group to suggest how highlighted items are to be handled</a:t>
            </a:r>
          </a:p>
        </p:txBody>
      </p:sp>
      <p:sp>
        <p:nvSpPr>
          <p:cNvPr id="11" name="Content Placeholder 5"/>
          <p:cNvSpPr txBox="1">
            <a:spLocks/>
          </p:cNvSpPr>
          <p:nvPr/>
        </p:nvSpPr>
        <p:spPr>
          <a:xfrm>
            <a:off x="5694218" y="1297904"/>
            <a:ext cx="2737019" cy="3234277"/>
          </a:xfrm>
          <a:prstGeom prst="rect">
            <a:avLst/>
          </a:prstGeom>
        </p:spPr>
        <p:txBody>
          <a:bodyPr vert="horz" lIns="91440" tIns="45720" rIns="91440" bIns="45720" rtlCol="0">
            <a:noAutofit/>
          </a:bodyPr>
          <a:lstStyle/>
          <a:p>
            <a:pPr marL="342900" lvl="0" indent="-342900">
              <a:spcBef>
                <a:spcPct val="20000"/>
              </a:spcBef>
              <a:buClr>
                <a:srgbClr val="99AB21"/>
              </a:buClr>
              <a:buFont typeface="Arial" pitchFamily="34" charset="0"/>
              <a:buChar char="•"/>
            </a:pPr>
            <a:r>
              <a:rPr lang="en-US" sz="2800" dirty="0">
                <a:solidFill>
                  <a:srgbClr val="00467F"/>
                </a:solidFill>
                <a:latin typeface="Franklin Gothic Book" pitchFamily="34" charset="0"/>
                <a:cs typeface="Franklin Gothic Book"/>
              </a:rPr>
              <a:t>Cover times set aside for each topic</a:t>
            </a:r>
          </a:p>
          <a:p>
            <a:pPr marL="342900" lvl="0" indent="-342900">
              <a:spcBef>
                <a:spcPct val="20000"/>
              </a:spcBef>
              <a:buClr>
                <a:srgbClr val="99AB21"/>
              </a:buClr>
              <a:buFont typeface="Arial" pitchFamily="34" charset="0"/>
              <a:buChar char="•"/>
            </a:pPr>
            <a:r>
              <a:rPr lang="en-US" sz="2800" dirty="0">
                <a:solidFill>
                  <a:srgbClr val="00467F"/>
                </a:solidFill>
                <a:latin typeface="Franklin Gothic Book" pitchFamily="34" charset="0"/>
                <a:cs typeface="Franklin Gothic Book"/>
              </a:rPr>
              <a:t>Overview homework and exercises</a:t>
            </a:r>
          </a:p>
        </p:txBody>
      </p:sp>
      <p:sp>
        <p:nvSpPr>
          <p:cNvPr id="8" name="TextBox 7"/>
          <p:cNvSpPr txBox="1"/>
          <p:nvPr/>
        </p:nvSpPr>
        <p:spPr>
          <a:xfrm>
            <a:off x="8202746" y="56652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53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2525"/>
            <a:ext cx="9143999" cy="3608005"/>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32</a:t>
            </a:fld>
            <a:endParaRPr lang="en-US" dirty="0"/>
          </a:p>
        </p:txBody>
      </p:sp>
      <p:sp>
        <p:nvSpPr>
          <p:cNvPr id="8" name="Title 1"/>
          <p:cNvSpPr txBox="1">
            <a:spLocks/>
          </p:cNvSpPr>
          <p:nvPr/>
        </p:nvSpPr>
        <p:spPr>
          <a:xfrm>
            <a:off x="408533" y="3911599"/>
            <a:ext cx="8446147" cy="2391671"/>
          </a:xfrm>
          <a:prstGeom prst="rect">
            <a:avLst/>
          </a:prstGeom>
        </p:spPr>
        <p:txBody>
          <a:bodyPr vert="horz" lIns="91440" tIns="45720" rIns="91440" bIns="45720" rtlCol="0" anchor="t">
            <a:noAutofit/>
          </a:bodyPr>
          <a:lstStyle/>
          <a:p>
            <a:pPr>
              <a:lnSpc>
                <a:spcPts val="6060"/>
              </a:lnSpc>
              <a:spcBef>
                <a:spcPct val="0"/>
              </a:spcBef>
              <a:defRPr/>
            </a:pPr>
            <a:r>
              <a:rPr lang="en-US" sz="6000" dirty="0">
                <a:solidFill>
                  <a:schemeClr val="bg1"/>
                </a:solidFill>
                <a:latin typeface="Franklin Gothic Medium" pitchFamily="34" charset="0"/>
              </a:rPr>
              <a:t>C5. ESTABLISH GROUND </a:t>
            </a:r>
          </a:p>
          <a:p>
            <a:pPr>
              <a:lnSpc>
                <a:spcPts val="6060"/>
              </a:lnSpc>
              <a:spcBef>
                <a:spcPct val="0"/>
              </a:spcBef>
              <a:defRPr/>
            </a:pPr>
            <a:r>
              <a:rPr lang="en-US" sz="6000" dirty="0">
                <a:solidFill>
                  <a:schemeClr val="bg1"/>
                </a:solidFill>
                <a:latin typeface="Franklin Gothic Medium" pitchFamily="34" charset="0"/>
              </a:rPr>
              <a:t>       RULES</a:t>
            </a:r>
          </a:p>
        </p:txBody>
      </p: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Rectangle 6"/>
          <p:cNvSpPr/>
          <p:nvPr/>
        </p:nvSpPr>
        <p:spPr>
          <a:xfrm>
            <a:off x="6260336" y="6326136"/>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6"/>
          <a:stretch>
            <a:fillRect/>
          </a:stretch>
        </p:blipFill>
        <p:spPr>
          <a:xfrm>
            <a:off x="6380472" y="6303270"/>
            <a:ext cx="2474208" cy="470922"/>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33</a:t>
            </a:fld>
            <a:endParaRPr lang="en-US" dirty="0"/>
          </a:p>
        </p:txBody>
      </p:sp>
      <p:sp>
        <p:nvSpPr>
          <p:cNvPr id="15" name="TextBox 14"/>
          <p:cNvSpPr txBox="1"/>
          <p:nvPr/>
        </p:nvSpPr>
        <p:spPr>
          <a:xfrm>
            <a:off x="8816580" y="430385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9" name="Title 1"/>
          <p:cNvSpPr>
            <a:spLocks noGrp="1"/>
          </p:cNvSpPr>
          <p:nvPr>
            <p:ph type="title"/>
          </p:nvPr>
        </p:nvSpPr>
        <p:spPr>
          <a:xfrm>
            <a:off x="817256" y="132198"/>
            <a:ext cx="8071290" cy="1143000"/>
          </a:xfrm>
        </p:spPr>
        <p:txBody>
          <a:bodyPr/>
          <a:lstStyle/>
          <a:p>
            <a:r>
              <a:rPr lang="en-US" dirty="0"/>
              <a:t>C5. Establish Ground Rules</a:t>
            </a:r>
          </a:p>
        </p:txBody>
      </p:sp>
      <p:sp>
        <p:nvSpPr>
          <p:cNvPr id="10" name="Content Placeholder 5"/>
          <p:cNvSpPr>
            <a:spLocks noGrp="1"/>
          </p:cNvSpPr>
          <p:nvPr>
            <p:ph idx="1"/>
          </p:nvPr>
        </p:nvSpPr>
        <p:spPr>
          <a:xfrm>
            <a:off x="821489" y="1301920"/>
            <a:ext cx="4060477" cy="1574078"/>
          </a:xfrm>
        </p:spPr>
        <p:txBody>
          <a:bodyPr>
            <a:noAutofit/>
          </a:bodyPr>
          <a:lstStyle/>
          <a:p>
            <a:pPr>
              <a:buFont typeface="Arial" pitchFamily="34" charset="0"/>
              <a:buChar char="•"/>
            </a:pPr>
            <a:r>
              <a:rPr lang="en-US" sz="2800" b="1" dirty="0"/>
              <a:t>Encourage self-correction</a:t>
            </a:r>
          </a:p>
          <a:p>
            <a:pPr>
              <a:buFont typeface="Arial" pitchFamily="34" charset="0"/>
              <a:buChar char="•"/>
            </a:pPr>
            <a:r>
              <a:rPr lang="en-US" sz="2800" dirty="0"/>
              <a:t>Can address issues you identified during preparation stage</a:t>
            </a:r>
          </a:p>
          <a:p>
            <a:endParaRPr lang="en-US" sz="2800" b="1" dirty="0"/>
          </a:p>
        </p:txBody>
      </p:sp>
      <p:sp>
        <p:nvSpPr>
          <p:cNvPr id="11" name="Content Placeholder 5"/>
          <p:cNvSpPr txBox="1">
            <a:spLocks/>
          </p:cNvSpPr>
          <p:nvPr/>
        </p:nvSpPr>
        <p:spPr>
          <a:xfrm>
            <a:off x="4786397" y="1314838"/>
            <a:ext cx="4060477" cy="1574078"/>
          </a:xfrm>
          <a:prstGeom prst="rect">
            <a:avLst/>
          </a:prstGeom>
        </p:spPr>
        <p:txBody>
          <a:bodyPr vert="horz" lIns="91440" tIns="45720" rIns="91440" bIns="45720" rtlCol="0">
            <a:noAutofit/>
          </a:bodyPr>
          <a:lstStyle/>
          <a:p>
            <a:pPr marL="342900" lvl="0" indent="-342900">
              <a:spcBef>
                <a:spcPct val="20000"/>
              </a:spcBef>
              <a:buClr>
                <a:srgbClr val="99AB21"/>
              </a:buClr>
              <a:buFont typeface="Arial" pitchFamily="34" charset="0"/>
              <a:buChar char="•"/>
            </a:pPr>
            <a:r>
              <a:rPr lang="en-US" sz="2800" dirty="0">
                <a:solidFill>
                  <a:srgbClr val="00467F"/>
                </a:solidFill>
                <a:latin typeface="Franklin Gothic Book"/>
                <a:cs typeface="Franklin Gothic Book"/>
              </a:rPr>
              <a:t>Serve to prevent dysfunctional behavior</a:t>
            </a:r>
          </a:p>
          <a:p>
            <a:pPr marL="342900" lvl="0" indent="-342900">
              <a:spcBef>
                <a:spcPct val="20000"/>
              </a:spcBef>
              <a:buClr>
                <a:srgbClr val="99AB21"/>
              </a:buClr>
              <a:buFont typeface="Arial" pitchFamily="34" charset="0"/>
              <a:buChar char="•"/>
            </a:pPr>
            <a:r>
              <a:rPr lang="en-US" sz="2800" dirty="0">
                <a:solidFill>
                  <a:srgbClr val="00467F"/>
                </a:solidFill>
                <a:latin typeface="Franklin Gothic Book"/>
                <a:cs typeface="Franklin Gothic Book"/>
              </a:rPr>
              <a:t> Can be used to take an issue off the table</a:t>
            </a:r>
          </a:p>
        </p:txBody>
      </p:sp>
      <p:sp>
        <p:nvSpPr>
          <p:cNvPr id="7" name="Flowchart: Process 6"/>
          <p:cNvSpPr/>
          <p:nvPr/>
        </p:nvSpPr>
        <p:spPr>
          <a:xfrm>
            <a:off x="1673817" y="3859946"/>
            <a:ext cx="6509288" cy="1782305"/>
          </a:xfrm>
          <a:prstGeom prst="flowChartProcess">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739C00"/>
                </a:solidFill>
                <a:latin typeface="Franklin Gothic Book" pitchFamily="34" charset="0"/>
              </a:rPr>
              <a:t>Get agreement on the ground rules before moving forward!</a:t>
            </a:r>
          </a:p>
        </p:txBody>
      </p:sp>
      <p:sp>
        <p:nvSpPr>
          <p:cNvPr id="8" name="TextBox 7"/>
          <p:cNvSpPr txBox="1"/>
          <p:nvPr/>
        </p:nvSpPr>
        <p:spPr>
          <a:xfrm>
            <a:off x="8202746" y="56652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54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Sample Ground Rules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34</a:t>
            </a:fld>
            <a:endParaRPr lang="en-US" dirty="0"/>
          </a:p>
        </p:txBody>
      </p:sp>
      <p:sp>
        <p:nvSpPr>
          <p:cNvPr id="6" name="Content Placeholder 5"/>
          <p:cNvSpPr txBox="1">
            <a:spLocks/>
          </p:cNvSpPr>
          <p:nvPr/>
        </p:nvSpPr>
        <p:spPr>
          <a:xfrm>
            <a:off x="817256" y="1292131"/>
            <a:ext cx="7833668" cy="3467283"/>
          </a:xfrm>
          <a:prstGeom prst="rect">
            <a:avLst/>
          </a:prstGeom>
        </p:spPr>
        <p:txBody>
          <a:bodyPr vert="horz" lIns="91440" tIns="45720" rIns="91440" bIns="45720" rtlCol="0">
            <a:noAutofit/>
          </a:bodyPr>
          <a:lstStyle/>
          <a:p>
            <a:pPr marL="514350" indent="-514350">
              <a:spcBef>
                <a:spcPct val="20000"/>
              </a:spcBef>
              <a:spcAft>
                <a:spcPts val="600"/>
              </a:spcAft>
              <a:buClr>
                <a:srgbClr val="99AB21"/>
              </a:buClr>
              <a:buFont typeface="+mj-lt"/>
              <a:buAutoNum type="arabicPeriod"/>
            </a:pPr>
            <a:r>
              <a:rPr lang="en-US" sz="3200" dirty="0">
                <a:solidFill>
                  <a:srgbClr val="00467F"/>
                </a:solidFill>
                <a:latin typeface="Franklin Gothic Book"/>
                <a:cs typeface="Franklin Gothic Book"/>
              </a:rPr>
              <a:t>Everyone Speaks</a:t>
            </a:r>
          </a:p>
          <a:p>
            <a:pPr marL="514350" indent="-514350">
              <a:spcBef>
                <a:spcPct val="20000"/>
              </a:spcBef>
              <a:spcAft>
                <a:spcPts val="600"/>
              </a:spcAft>
              <a:buClr>
                <a:srgbClr val="99AB21"/>
              </a:buClr>
              <a:buFont typeface="+mj-lt"/>
              <a:buAutoNum type="arabicPeriod"/>
            </a:pPr>
            <a:r>
              <a:rPr lang="en-US" sz="3200" dirty="0">
                <a:solidFill>
                  <a:srgbClr val="00467F"/>
                </a:solidFill>
                <a:latin typeface="Franklin Gothic Book"/>
                <a:cs typeface="Franklin Gothic Book"/>
              </a:rPr>
              <a:t>Respect the Speaker</a:t>
            </a:r>
          </a:p>
          <a:p>
            <a:pPr marL="514350" indent="-514350">
              <a:spcBef>
                <a:spcPct val="20000"/>
              </a:spcBef>
              <a:spcAft>
                <a:spcPts val="600"/>
              </a:spcAft>
              <a:buClr>
                <a:srgbClr val="99AB21"/>
              </a:buClr>
              <a:buFont typeface="+mj-lt"/>
              <a:buAutoNum type="arabicPeriod"/>
            </a:pPr>
            <a:r>
              <a:rPr lang="en-US" sz="3200" dirty="0">
                <a:solidFill>
                  <a:srgbClr val="00467F"/>
                </a:solidFill>
                <a:latin typeface="Franklin Gothic Book"/>
                <a:cs typeface="Franklin Gothic Book"/>
              </a:rPr>
              <a:t>No Idea is Dumb </a:t>
            </a:r>
          </a:p>
          <a:p>
            <a:pPr marL="514350" indent="-514350">
              <a:spcBef>
                <a:spcPct val="20000"/>
              </a:spcBef>
              <a:spcAft>
                <a:spcPts val="600"/>
              </a:spcAft>
              <a:buClr>
                <a:srgbClr val="99AB21"/>
              </a:buClr>
              <a:buFont typeface="+mj-lt"/>
              <a:buAutoNum type="arabicPeriod"/>
            </a:pPr>
            <a:r>
              <a:rPr lang="en-US" sz="3200" dirty="0">
                <a:solidFill>
                  <a:srgbClr val="00467F"/>
                </a:solidFill>
                <a:latin typeface="Franklin Gothic Book"/>
                <a:cs typeface="Franklin Gothic Book"/>
              </a:rPr>
              <a:t>Use the Parking Boards</a:t>
            </a:r>
          </a:p>
          <a:p>
            <a:pPr marL="514350" indent="-514350">
              <a:spcBef>
                <a:spcPct val="20000"/>
              </a:spcBef>
              <a:spcAft>
                <a:spcPts val="600"/>
              </a:spcAft>
              <a:buClr>
                <a:srgbClr val="99AB21"/>
              </a:buClr>
              <a:buFont typeface="+mj-lt"/>
              <a:buAutoNum type="arabicPeriod"/>
            </a:pPr>
            <a:r>
              <a:rPr lang="en-US" sz="3200" dirty="0">
                <a:solidFill>
                  <a:srgbClr val="00467F"/>
                </a:solidFill>
                <a:latin typeface="Franklin Gothic Book"/>
                <a:cs typeface="Franklin Gothic Book"/>
              </a:rPr>
              <a:t>Avoid "Bar Discussion”</a:t>
            </a:r>
          </a:p>
          <a:p>
            <a:pPr marL="514350" indent="-514350">
              <a:spcBef>
                <a:spcPct val="20000"/>
              </a:spcBef>
              <a:spcAft>
                <a:spcPts val="600"/>
              </a:spcAft>
              <a:buClr>
                <a:srgbClr val="99AB21"/>
              </a:buClr>
              <a:buFont typeface="+mj-lt"/>
              <a:buAutoNum type="arabicPeriod"/>
            </a:pPr>
            <a:r>
              <a:rPr lang="en-US" sz="3200" dirty="0">
                <a:solidFill>
                  <a:srgbClr val="00467F"/>
                </a:solidFill>
                <a:latin typeface="Franklin Gothic Book"/>
                <a:cs typeface="Franklin Gothic Book"/>
              </a:rPr>
              <a:t>"</a:t>
            </a:r>
            <a:r>
              <a:rPr lang="en-US" sz="3200" dirty="0" err="1">
                <a:solidFill>
                  <a:srgbClr val="00467F"/>
                </a:solidFill>
                <a:latin typeface="Franklin Gothic Book"/>
                <a:cs typeface="Franklin Gothic Book"/>
              </a:rPr>
              <a:t>Choo</a:t>
            </a:r>
            <a:r>
              <a:rPr lang="en-US" sz="3200" dirty="0">
                <a:solidFill>
                  <a:srgbClr val="00467F"/>
                </a:solidFill>
                <a:latin typeface="Franklin Gothic Book"/>
                <a:cs typeface="Franklin Gothic Book"/>
              </a:rPr>
              <a:t> </a:t>
            </a:r>
            <a:r>
              <a:rPr lang="en-US" sz="3200" dirty="0" err="1">
                <a:solidFill>
                  <a:srgbClr val="00467F"/>
                </a:solidFill>
                <a:latin typeface="Franklin Gothic Book"/>
                <a:cs typeface="Franklin Gothic Book"/>
              </a:rPr>
              <a:t>Choo</a:t>
            </a:r>
            <a:r>
              <a:rPr lang="en-US" sz="3200" dirty="0">
                <a:solidFill>
                  <a:srgbClr val="00467F"/>
                </a:solidFill>
                <a:latin typeface="Franklin Gothic Book"/>
                <a:cs typeface="Franklin Gothic Book"/>
              </a:rPr>
              <a:t>”</a:t>
            </a:r>
          </a:p>
          <a:p>
            <a:pPr marL="514350" indent="-514350">
              <a:spcBef>
                <a:spcPct val="20000"/>
              </a:spcBef>
              <a:spcAft>
                <a:spcPts val="600"/>
              </a:spcAft>
              <a:buClr>
                <a:srgbClr val="99AB21"/>
              </a:buClr>
              <a:buFont typeface="+mj-lt"/>
              <a:buAutoNum type="arabicPeriod"/>
            </a:pPr>
            <a:r>
              <a:rPr lang="en-US" sz="3200" dirty="0">
                <a:solidFill>
                  <a:srgbClr val="00467F"/>
                </a:solidFill>
                <a:latin typeface="Franklin Gothic Book"/>
                <a:cs typeface="Franklin Gothic Book"/>
              </a:rPr>
              <a:t>Cell Phones Off.</a:t>
            </a:r>
          </a:p>
          <a:p>
            <a:pPr marL="514350" indent="-514350">
              <a:spcBef>
                <a:spcPct val="20000"/>
              </a:spcBef>
              <a:spcAft>
                <a:spcPts val="600"/>
              </a:spcAft>
              <a:buClr>
                <a:srgbClr val="99AB21"/>
              </a:buClr>
              <a:buFont typeface="+mj-lt"/>
              <a:buAutoNum type="arabicPeriod"/>
            </a:pPr>
            <a:r>
              <a:rPr lang="en-US" sz="3200" dirty="0">
                <a:solidFill>
                  <a:srgbClr val="00467F"/>
                </a:solidFill>
                <a:latin typeface="Franklin Gothic Book"/>
                <a:cs typeface="Franklin Gothic Book"/>
              </a:rPr>
              <a:t>Start on Time / End on Time</a:t>
            </a:r>
          </a:p>
          <a:p>
            <a:pPr marL="514350" indent="-514350">
              <a:spcBef>
                <a:spcPct val="20000"/>
              </a:spcBef>
              <a:spcAft>
                <a:spcPts val="600"/>
              </a:spcAft>
              <a:buClr>
                <a:srgbClr val="99AB21"/>
              </a:buClr>
              <a:buFont typeface="+mj-lt"/>
              <a:buAutoNum type="arabicPeriod"/>
            </a:pPr>
            <a:endParaRPr lang="en-US" sz="3200" dirty="0">
              <a:solidFill>
                <a:srgbClr val="00467F"/>
              </a:solidFill>
              <a:latin typeface="Franklin Gothic Book"/>
              <a:cs typeface="Franklin Gothic Book"/>
            </a:endParaRPr>
          </a:p>
        </p:txBody>
      </p:sp>
      <p:sp>
        <p:nvSpPr>
          <p:cNvPr id="15" name="TextBox 14"/>
          <p:cNvSpPr txBox="1"/>
          <p:nvPr/>
        </p:nvSpPr>
        <p:spPr>
          <a:xfrm>
            <a:off x="8816580" y="579827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7" name="TextBox 6"/>
          <p:cNvSpPr txBox="1"/>
          <p:nvPr/>
        </p:nvSpPr>
        <p:spPr>
          <a:xfrm>
            <a:off x="8202746" y="56652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54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35</a:t>
            </a:fld>
            <a:endParaRPr lang="en-US" dirty="0"/>
          </a:p>
        </p:txBody>
      </p: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6" name="Picture 5"/>
          <p:cNvPicPr>
            <a:picLocks noChangeAspect="1"/>
          </p:cNvPicPr>
          <p:nvPr/>
        </p:nvPicPr>
        <p:blipFill>
          <a:blip r:embed="rId6"/>
          <a:stretch>
            <a:fillRect/>
          </a:stretch>
        </p:blipFill>
        <p:spPr>
          <a:xfrm>
            <a:off x="0" y="9460"/>
            <a:ext cx="9143999" cy="4142164"/>
          </a:xfrm>
          <a:prstGeom prst="rect">
            <a:avLst/>
          </a:prstGeom>
        </p:spPr>
      </p:pic>
      <p:sp>
        <p:nvSpPr>
          <p:cNvPr id="10" name="Title 1"/>
          <p:cNvSpPr txBox="1">
            <a:spLocks/>
          </p:cNvSpPr>
          <p:nvPr/>
        </p:nvSpPr>
        <p:spPr>
          <a:xfrm>
            <a:off x="171471" y="4231559"/>
            <a:ext cx="9141293" cy="960895"/>
          </a:xfrm>
          <a:prstGeom prst="rect">
            <a:avLst/>
          </a:prstGeom>
        </p:spPr>
        <p:txBody>
          <a:bodyPr vert="horz" lIns="91440" tIns="45720" rIns="91440" bIns="45720" rtlCol="0" anchor="t">
            <a:noAutofit/>
          </a:bodyPr>
          <a:lstStyle/>
          <a:p>
            <a:pPr>
              <a:lnSpc>
                <a:spcPts val="6060"/>
              </a:lnSpc>
              <a:spcBef>
                <a:spcPct val="0"/>
              </a:spcBef>
              <a:defRPr/>
            </a:pPr>
            <a:r>
              <a:rPr lang="en-US" sz="4800" dirty="0">
                <a:solidFill>
                  <a:schemeClr val="bg1"/>
                </a:solidFill>
                <a:latin typeface="Franklin Gothic Medium" pitchFamily="34" charset="0"/>
              </a:rPr>
              <a:t>C6. DEFINE PARKING BOARDS -            		 ICA </a:t>
            </a:r>
          </a:p>
        </p:txBody>
      </p:sp>
      <p:sp>
        <p:nvSpPr>
          <p:cNvPr id="7" name="Rectangle 6"/>
          <p:cNvSpPr/>
          <p:nvPr/>
        </p:nvSpPr>
        <p:spPr>
          <a:xfrm>
            <a:off x="6260336" y="6326136"/>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p:nvPicPr>
        <p:blipFill>
          <a:blip r:embed="rId7"/>
          <a:stretch>
            <a:fillRect/>
          </a:stretch>
        </p:blipFill>
        <p:spPr>
          <a:xfrm>
            <a:off x="6380472" y="6303270"/>
            <a:ext cx="2474208" cy="470922"/>
          </a:xfrm>
          <a:prstGeom prst="rect">
            <a:avLst/>
          </a:prstGeom>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normAutofit fontScale="90000"/>
          </a:bodyPr>
          <a:lstStyle/>
          <a:p>
            <a:r>
              <a:rPr lang="en-US" dirty="0"/>
              <a:t>C6. Define Parking Boards (ICA)</a:t>
            </a:r>
            <a:r>
              <a:rPr lang="en-US" sz="5400" dirty="0"/>
              <a:t> </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36</a:t>
            </a:fld>
            <a:endParaRPr lang="en-US" dirty="0"/>
          </a:p>
        </p:txBody>
      </p:sp>
      <p:grpSp>
        <p:nvGrpSpPr>
          <p:cNvPr id="3" name="Group 2"/>
          <p:cNvGrpSpPr/>
          <p:nvPr/>
        </p:nvGrpSpPr>
        <p:grpSpPr>
          <a:xfrm>
            <a:off x="1383046" y="1288958"/>
            <a:ext cx="7214992" cy="2387016"/>
            <a:chOff x="5331590" y="1288958"/>
            <a:chExt cx="7214992" cy="2387016"/>
          </a:xfrm>
        </p:grpSpPr>
        <p:sp>
          <p:nvSpPr>
            <p:cNvPr id="14" name="TextBox 13"/>
            <p:cNvSpPr txBox="1"/>
            <p:nvPr/>
          </p:nvSpPr>
          <p:spPr>
            <a:xfrm>
              <a:off x="5331590" y="1420637"/>
              <a:ext cx="2758526" cy="2092881"/>
            </a:xfrm>
            <a:prstGeom prst="rect">
              <a:avLst/>
            </a:prstGeom>
            <a:noFill/>
          </p:spPr>
          <p:txBody>
            <a:bodyPr wrap="square" rtlCol="0">
              <a:spAutoFit/>
            </a:bodyPr>
            <a:lstStyle/>
            <a:p>
              <a:pPr marL="114300" lvl="1" algn="ctr" eaLnBrk="0" hangingPunct="0">
                <a:spcBef>
                  <a:spcPts val="1200"/>
                </a:spcBef>
              </a:pPr>
              <a:r>
                <a:rPr lang="en-US" sz="3200" u="sng" dirty="0">
                  <a:solidFill>
                    <a:srgbClr val="000066"/>
                  </a:solidFill>
                  <a:latin typeface="Franklin Gothic Book" panose="020B0503020102020204" pitchFamily="34" charset="0"/>
                </a:rPr>
                <a:t>I</a:t>
              </a:r>
              <a:r>
                <a:rPr lang="en-US" sz="3200" dirty="0">
                  <a:solidFill>
                    <a:srgbClr val="739C00"/>
                  </a:solidFill>
                  <a:latin typeface="Franklin Gothic Book" panose="020B0503020102020204" pitchFamily="34" charset="0"/>
                </a:rPr>
                <a:t>ssues List</a:t>
              </a:r>
            </a:p>
            <a:p>
              <a:pPr marL="114300" lvl="1" algn="ctr" eaLnBrk="0" hangingPunct="0"/>
              <a:r>
                <a:rPr lang="en-US" sz="2000" dirty="0">
                  <a:latin typeface="Franklin Gothic Book" panose="020B0503020102020204" pitchFamily="34" charset="0"/>
                </a:rPr>
                <a:t>Items relevant to the training but need to be discussed outside the session</a:t>
              </a:r>
            </a:p>
            <a:p>
              <a:endParaRPr lang="en-US" dirty="0">
                <a:latin typeface="Franklin Gothic Book" panose="020B0503020102020204" pitchFamily="34" charset="0"/>
              </a:endParaRPr>
            </a:p>
          </p:txBody>
        </p:sp>
        <p:sp>
          <p:nvSpPr>
            <p:cNvPr id="16" name="Rectangle 15"/>
            <p:cNvSpPr/>
            <p:nvPr/>
          </p:nvSpPr>
          <p:spPr>
            <a:xfrm>
              <a:off x="9354104" y="1288958"/>
              <a:ext cx="3192478" cy="238701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2863853" y="3903555"/>
            <a:ext cx="3947664" cy="2431435"/>
          </a:xfrm>
          <a:prstGeom prst="rect">
            <a:avLst/>
          </a:prstGeom>
          <a:noFill/>
        </p:spPr>
        <p:txBody>
          <a:bodyPr wrap="square" rtlCol="0">
            <a:spAutoFit/>
          </a:bodyPr>
          <a:lstStyle/>
          <a:p>
            <a:pPr marL="114300" lvl="1" algn="ctr" eaLnBrk="0" hangingPunct="0">
              <a:spcBef>
                <a:spcPts val="1200"/>
              </a:spcBef>
            </a:pPr>
            <a:r>
              <a:rPr lang="en-US" sz="3200" u="sng" dirty="0">
                <a:solidFill>
                  <a:srgbClr val="000066"/>
                </a:solidFill>
                <a:latin typeface="Franklin Gothic Book" panose="020B0503020102020204" pitchFamily="34" charset="0"/>
              </a:rPr>
              <a:t>C</a:t>
            </a:r>
            <a:r>
              <a:rPr lang="en-US" sz="3200" u="sng" dirty="0">
                <a:solidFill>
                  <a:srgbClr val="739C00"/>
                </a:solidFill>
                <a:latin typeface="Franklin Gothic Book" panose="020B0503020102020204" pitchFamily="34" charset="0"/>
              </a:rPr>
              <a:t>oming Attractions Board </a:t>
            </a:r>
          </a:p>
          <a:p>
            <a:pPr marL="114300" lvl="1" algn="ctr" eaLnBrk="0" hangingPunct="0">
              <a:spcBef>
                <a:spcPts val="1200"/>
              </a:spcBef>
            </a:pPr>
            <a:r>
              <a:rPr lang="en-US" sz="2000" dirty="0">
                <a:latin typeface="Franklin Gothic Book" panose="020B0503020102020204" pitchFamily="34" charset="0"/>
              </a:rPr>
              <a:t>Items or Questions that surface before they are scheduled to be taught in the session. </a:t>
            </a:r>
            <a:endParaRPr lang="en-US" sz="2800" dirty="0">
              <a:latin typeface="Franklin Gothic Book" panose="020B0503020102020204" pitchFamily="34" charset="0"/>
            </a:endParaRPr>
          </a:p>
          <a:p>
            <a:endParaRPr lang="en-US" dirty="0">
              <a:latin typeface="Franklin Gothic Book" panose="020B0503020102020204" pitchFamily="34" charset="0"/>
            </a:endParaRPr>
          </a:p>
        </p:txBody>
      </p:sp>
      <p:sp>
        <p:nvSpPr>
          <p:cNvPr id="18" name="Rectangle 17"/>
          <p:cNvSpPr/>
          <p:nvPr/>
        </p:nvSpPr>
        <p:spPr>
          <a:xfrm>
            <a:off x="2763944" y="3894289"/>
            <a:ext cx="4147482" cy="224677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1144546" y="1286378"/>
            <a:ext cx="7307275" cy="2387016"/>
            <a:chOff x="1144546" y="1286378"/>
            <a:chExt cx="7307275" cy="2387016"/>
          </a:xfrm>
        </p:grpSpPr>
        <p:sp>
          <p:nvSpPr>
            <p:cNvPr id="20" name="TextBox 19"/>
            <p:cNvSpPr txBox="1"/>
            <p:nvPr/>
          </p:nvSpPr>
          <p:spPr>
            <a:xfrm>
              <a:off x="5476319" y="1388070"/>
              <a:ext cx="2975502" cy="2123658"/>
            </a:xfrm>
            <a:prstGeom prst="rect">
              <a:avLst/>
            </a:prstGeom>
            <a:noFill/>
          </p:spPr>
          <p:txBody>
            <a:bodyPr wrap="square" rtlCol="0">
              <a:spAutoFit/>
            </a:bodyPr>
            <a:lstStyle/>
            <a:p>
              <a:pPr marL="114300" lvl="1" algn="ctr" eaLnBrk="0" hangingPunct="0">
                <a:spcBef>
                  <a:spcPts val="1200"/>
                </a:spcBef>
              </a:pPr>
              <a:r>
                <a:rPr lang="en-US" sz="3200" u="sng" dirty="0">
                  <a:solidFill>
                    <a:srgbClr val="000066"/>
                  </a:solidFill>
                  <a:latin typeface="Franklin Gothic Book" panose="020B0503020102020204" pitchFamily="34" charset="0"/>
                </a:rPr>
                <a:t>A</a:t>
              </a:r>
              <a:r>
                <a:rPr lang="en-US" sz="3200" dirty="0">
                  <a:solidFill>
                    <a:srgbClr val="739C00"/>
                  </a:solidFill>
                  <a:latin typeface="Franklin Gothic Book" panose="020B0503020102020204" pitchFamily="34" charset="0"/>
                </a:rPr>
                <a:t>ctions List</a:t>
              </a:r>
              <a:r>
                <a:rPr lang="en-US" sz="3200" dirty="0">
                  <a:latin typeface="Franklin Gothic Book" panose="020B0503020102020204" pitchFamily="34" charset="0"/>
                </a:rPr>
                <a:t> </a:t>
              </a:r>
            </a:p>
            <a:p>
              <a:pPr marL="114300" lvl="1" algn="ctr" eaLnBrk="0" hangingPunct="0"/>
              <a:r>
                <a:rPr lang="en-US" sz="2000" dirty="0">
                  <a:latin typeface="Franklin Gothic Book" panose="020B0503020102020204" pitchFamily="34" charset="0"/>
                </a:rPr>
                <a:t>Actions to be performed </a:t>
              </a:r>
            </a:p>
            <a:p>
              <a:pPr marL="114300" lvl="1" algn="ctr" eaLnBrk="0" hangingPunct="0"/>
              <a:r>
                <a:rPr lang="en-US" sz="2000" dirty="0">
                  <a:latin typeface="Franklin Gothic Book" panose="020B0503020102020204" pitchFamily="34" charset="0"/>
                </a:rPr>
                <a:t>sometime after the</a:t>
              </a:r>
            </a:p>
            <a:p>
              <a:pPr marL="114300" lvl="1" algn="ctr" eaLnBrk="0" hangingPunct="0"/>
              <a:r>
                <a:rPr lang="en-US" sz="2000" dirty="0">
                  <a:latin typeface="Franklin Gothic Book" panose="020B0503020102020204" pitchFamily="34" charset="0"/>
                </a:rPr>
                <a:t> completion of the session</a:t>
              </a:r>
            </a:p>
            <a:p>
              <a:pPr marL="114300" lvl="1" algn="ctr" eaLnBrk="0" hangingPunct="0"/>
              <a:r>
                <a:rPr lang="en-US" sz="2000" dirty="0">
                  <a:latin typeface="Franklin Gothic Book" panose="020B0503020102020204" pitchFamily="34" charset="0"/>
                </a:rPr>
                <a:t> (or later in the session).</a:t>
              </a:r>
            </a:p>
          </p:txBody>
        </p:sp>
        <p:sp>
          <p:nvSpPr>
            <p:cNvPr id="21" name="Rectangle 20"/>
            <p:cNvSpPr/>
            <p:nvPr/>
          </p:nvSpPr>
          <p:spPr>
            <a:xfrm>
              <a:off x="1144546" y="1286378"/>
              <a:ext cx="3192478" cy="238701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8202746" y="56652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55-57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37</a:t>
            </a:fld>
            <a:endParaRPr lang="en-US" dirty="0"/>
          </a:p>
        </p:txBody>
      </p: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12" name="Title 1"/>
          <p:cNvSpPr txBox="1">
            <a:spLocks/>
          </p:cNvSpPr>
          <p:nvPr/>
        </p:nvSpPr>
        <p:spPr>
          <a:xfrm>
            <a:off x="283522" y="4100649"/>
            <a:ext cx="8773981" cy="2964759"/>
          </a:xfrm>
          <a:prstGeom prst="rect">
            <a:avLst/>
          </a:prstGeom>
        </p:spPr>
        <p:txBody>
          <a:bodyPr vert="horz" lIns="91440" tIns="45720" rIns="91440" bIns="45720" rtlCol="0" anchor="t">
            <a:noAutofit/>
          </a:bodyPr>
          <a:lstStyle/>
          <a:p>
            <a:pPr>
              <a:lnSpc>
                <a:spcPts val="6060"/>
              </a:lnSpc>
              <a:spcBef>
                <a:spcPct val="0"/>
              </a:spcBef>
              <a:defRPr/>
            </a:pPr>
            <a:r>
              <a:rPr lang="en-US" sz="6000" dirty="0">
                <a:solidFill>
                  <a:schemeClr val="bg1"/>
                </a:solidFill>
                <a:latin typeface="Franklin Gothic Medium" pitchFamily="34" charset="0"/>
              </a:rPr>
              <a:t>C7. REVIEW </a:t>
            </a:r>
          </a:p>
          <a:p>
            <a:pPr>
              <a:lnSpc>
                <a:spcPts val="6060"/>
              </a:lnSpc>
              <a:spcBef>
                <a:spcPct val="0"/>
              </a:spcBef>
              <a:defRPr/>
            </a:pPr>
            <a:r>
              <a:rPr lang="en-US" sz="6000" dirty="0">
                <a:solidFill>
                  <a:schemeClr val="bg1"/>
                </a:solidFill>
                <a:latin typeface="Franklin Gothic Medium" pitchFamily="34" charset="0"/>
              </a:rPr>
              <a:t>      HOUSEKEEPING</a:t>
            </a:r>
          </a:p>
        </p:txBody>
      </p:sp>
      <p:pic>
        <p:nvPicPr>
          <p:cNvPr id="2" name="Picture 1"/>
          <p:cNvPicPr>
            <a:picLocks noChangeAspect="1"/>
          </p:cNvPicPr>
          <p:nvPr/>
        </p:nvPicPr>
        <p:blipFill>
          <a:blip r:embed="rId6"/>
          <a:stretch>
            <a:fillRect/>
          </a:stretch>
        </p:blipFill>
        <p:spPr>
          <a:xfrm>
            <a:off x="0" y="-12357"/>
            <a:ext cx="9143999" cy="3811826"/>
          </a:xfrm>
          <a:prstGeom prst="rect">
            <a:avLst/>
          </a:prstGeom>
        </p:spPr>
      </p:pic>
      <p:sp>
        <p:nvSpPr>
          <p:cNvPr id="7" name="Rectangle 6"/>
          <p:cNvSpPr/>
          <p:nvPr/>
        </p:nvSpPr>
        <p:spPr>
          <a:xfrm>
            <a:off x="6260336" y="6326136"/>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p:nvPicPr>
        <p:blipFill>
          <a:blip r:embed="rId7"/>
          <a:stretch>
            <a:fillRect/>
          </a:stretch>
        </p:blipFill>
        <p:spPr>
          <a:xfrm>
            <a:off x="6380472" y="6303270"/>
            <a:ext cx="2474208" cy="470922"/>
          </a:xfrm>
          <a:prstGeom prst="rect">
            <a:avLst/>
          </a:prstGeom>
        </p:spPr>
      </p:pic>
    </p:spTree>
    <p:extLst>
      <p:ext uri="{BB962C8B-B14F-4D97-AF65-F5344CB8AC3E}">
        <p14:creationId xmlns:p14="http://schemas.microsoft.com/office/powerpoint/2010/main" val="199002940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C7. Review Housekeeping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38</a:t>
            </a:fld>
            <a:endParaRPr lang="en-US" dirty="0"/>
          </a:p>
        </p:txBody>
      </p:sp>
      <p:sp>
        <p:nvSpPr>
          <p:cNvPr id="6" name="Content Placeholder 5"/>
          <p:cNvSpPr txBox="1">
            <a:spLocks/>
          </p:cNvSpPr>
          <p:nvPr/>
        </p:nvSpPr>
        <p:spPr>
          <a:xfrm>
            <a:off x="783390" y="1275198"/>
            <a:ext cx="7833668" cy="3467283"/>
          </a:xfrm>
          <a:prstGeom prst="rect">
            <a:avLst/>
          </a:prstGeom>
        </p:spPr>
        <p:txBody>
          <a:bodyPr vert="horz" lIns="91440" tIns="45720" rIns="91440" bIns="45720" rtlCol="0">
            <a:noAutofit/>
          </a:bodyPr>
          <a:lstStyle/>
          <a:p>
            <a:pPr marL="514350" indent="-514350">
              <a:spcBef>
                <a:spcPct val="20000"/>
              </a:spcBef>
              <a:spcAft>
                <a:spcPts val="600"/>
              </a:spcAft>
              <a:buClr>
                <a:srgbClr val="AFBD22"/>
              </a:buClr>
              <a:buFont typeface="Arial" pitchFamily="34" charset="0"/>
              <a:buChar char="•"/>
            </a:pPr>
            <a:r>
              <a:rPr lang="en-US" sz="3200" dirty="0">
                <a:solidFill>
                  <a:srgbClr val="00467F"/>
                </a:solidFill>
                <a:latin typeface="Franklin Gothic Book"/>
                <a:cs typeface="Franklin Gothic Book"/>
              </a:rPr>
              <a:t>Discuss any housekeeping items such as the following:</a:t>
            </a:r>
          </a:p>
          <a:p>
            <a:pPr marL="914400" indent="-365760">
              <a:spcBef>
                <a:spcPct val="20000"/>
              </a:spcBef>
              <a:spcAft>
                <a:spcPts val="600"/>
              </a:spcAft>
              <a:buClr>
                <a:srgbClr val="AFBD22"/>
              </a:buClr>
              <a:buFont typeface="Arial" pitchFamily="34" charset="0"/>
              <a:buChar char="•"/>
            </a:pPr>
            <a:r>
              <a:rPr lang="en-US" sz="3200" dirty="0">
                <a:solidFill>
                  <a:srgbClr val="00467F"/>
                </a:solidFill>
                <a:latin typeface="Franklin Gothic Book"/>
                <a:cs typeface="Franklin Gothic Book"/>
              </a:rPr>
              <a:t>Schedule for lunch and breaks</a:t>
            </a:r>
          </a:p>
          <a:p>
            <a:pPr marL="914400" indent="-365760">
              <a:spcBef>
                <a:spcPct val="20000"/>
              </a:spcBef>
              <a:spcAft>
                <a:spcPts val="600"/>
              </a:spcAft>
              <a:buClr>
                <a:srgbClr val="AFBD22"/>
              </a:buClr>
              <a:buFont typeface="Arial" pitchFamily="34" charset="0"/>
              <a:buChar char="•"/>
            </a:pPr>
            <a:r>
              <a:rPr lang="en-US" sz="3200" dirty="0">
                <a:solidFill>
                  <a:srgbClr val="00467F"/>
                </a:solidFill>
                <a:latin typeface="Franklin Gothic Book"/>
                <a:cs typeface="Franklin Gothic Book"/>
              </a:rPr>
              <a:t>Location of bathrooms and phones</a:t>
            </a:r>
          </a:p>
          <a:p>
            <a:pPr marL="514350" indent="-514350">
              <a:spcBef>
                <a:spcPct val="20000"/>
              </a:spcBef>
              <a:spcAft>
                <a:spcPts val="600"/>
              </a:spcAft>
              <a:buClr>
                <a:srgbClr val="99AB21"/>
              </a:buClr>
            </a:pPr>
            <a:endParaRPr lang="en-US" sz="3200" dirty="0">
              <a:solidFill>
                <a:srgbClr val="00467F"/>
              </a:solidFill>
              <a:latin typeface="Franklin Gothic Book"/>
              <a:cs typeface="Franklin Gothic Book"/>
            </a:endParaRPr>
          </a:p>
          <a:p>
            <a:pPr marL="514350" indent="-514350">
              <a:spcBef>
                <a:spcPct val="20000"/>
              </a:spcBef>
              <a:spcAft>
                <a:spcPts val="600"/>
              </a:spcAft>
              <a:buClr>
                <a:srgbClr val="99AB21"/>
              </a:buClr>
              <a:buFont typeface="+mj-lt"/>
              <a:buAutoNum type="arabicPeriod"/>
            </a:pPr>
            <a:endParaRPr lang="en-US" sz="3200" dirty="0">
              <a:solidFill>
                <a:srgbClr val="00467F"/>
              </a:solidFill>
              <a:latin typeface="Franklin Gothic Book"/>
              <a:cs typeface="Franklin Gothic Book"/>
            </a:endParaRPr>
          </a:p>
        </p:txBody>
      </p:sp>
      <p:sp>
        <p:nvSpPr>
          <p:cNvPr id="15" name="TextBox 14"/>
          <p:cNvSpPr txBox="1"/>
          <p:nvPr/>
        </p:nvSpPr>
        <p:spPr>
          <a:xfrm>
            <a:off x="8816580" y="302041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7" name="TextBox 6"/>
          <p:cNvSpPr txBox="1"/>
          <p:nvPr/>
        </p:nvSpPr>
        <p:spPr>
          <a:xfrm>
            <a:off x="8202746" y="56652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58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normAutofit fontScale="90000"/>
          </a:bodyPr>
          <a:lstStyle/>
          <a:p>
            <a:r>
              <a:rPr lang="en-US" dirty="0"/>
              <a:t>What is the recommended order?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39</a:t>
            </a:fld>
            <a:endParaRPr lang="en-US" dirty="0"/>
          </a:p>
        </p:txBody>
      </p:sp>
      <p:sp>
        <p:nvSpPr>
          <p:cNvPr id="6" name="Content Placeholder 5"/>
          <p:cNvSpPr txBox="1">
            <a:spLocks/>
          </p:cNvSpPr>
          <p:nvPr/>
        </p:nvSpPr>
        <p:spPr>
          <a:xfrm>
            <a:off x="2658648" y="1275198"/>
            <a:ext cx="5259225" cy="3467283"/>
          </a:xfrm>
          <a:prstGeom prst="rect">
            <a:avLst/>
          </a:prstGeom>
        </p:spPr>
        <p:txBody>
          <a:bodyPr vert="horz" lIns="91440" tIns="45720" rIns="91440" bIns="45720" rtlCol="0">
            <a:noAutofit/>
          </a:bodyPr>
          <a:lstStyle/>
          <a:p>
            <a:pPr marL="514350" indent="-514350">
              <a:spcBef>
                <a:spcPct val="20000"/>
              </a:spcBef>
              <a:spcAft>
                <a:spcPts val="600"/>
              </a:spcAft>
              <a:buClr>
                <a:srgbClr val="99AB21"/>
              </a:buClr>
              <a:buFont typeface="+mj-lt"/>
              <a:buAutoNum type="alphaUcPeriod"/>
            </a:pPr>
            <a:r>
              <a:rPr lang="en-US" sz="3200" dirty="0">
                <a:solidFill>
                  <a:srgbClr val="00467F"/>
                </a:solidFill>
                <a:latin typeface="Franklin Gothic Book"/>
                <a:cs typeface="Franklin Gothic Book"/>
              </a:rPr>
              <a:t>Learning Objectives</a:t>
            </a:r>
          </a:p>
          <a:p>
            <a:pPr marL="514350" indent="-514350">
              <a:spcBef>
                <a:spcPct val="20000"/>
              </a:spcBef>
              <a:spcAft>
                <a:spcPts val="600"/>
              </a:spcAft>
              <a:buClr>
                <a:srgbClr val="99AB21"/>
              </a:buClr>
              <a:buFont typeface="+mj-lt"/>
              <a:buAutoNum type="alphaUcPeriod"/>
            </a:pPr>
            <a:r>
              <a:rPr lang="en-US" sz="3200" dirty="0">
                <a:solidFill>
                  <a:srgbClr val="00467F"/>
                </a:solidFill>
                <a:latin typeface="Franklin Gothic Book"/>
                <a:cs typeface="Franklin Gothic Book"/>
              </a:rPr>
              <a:t>Parking Boards</a:t>
            </a:r>
          </a:p>
          <a:p>
            <a:pPr marL="514350" indent="-514350">
              <a:spcBef>
                <a:spcPct val="20000"/>
              </a:spcBef>
              <a:spcAft>
                <a:spcPts val="600"/>
              </a:spcAft>
              <a:buClr>
                <a:srgbClr val="99AB21"/>
              </a:buClr>
              <a:buFont typeface="+mj-lt"/>
              <a:buAutoNum type="alphaUcPeriod"/>
            </a:pPr>
            <a:r>
              <a:rPr lang="en-US" sz="3200" dirty="0">
                <a:solidFill>
                  <a:srgbClr val="00467F"/>
                </a:solidFill>
                <a:latin typeface="Franklin Gothic Book"/>
                <a:cs typeface="Franklin Gothic Book"/>
              </a:rPr>
              <a:t>Agenda</a:t>
            </a:r>
          </a:p>
          <a:p>
            <a:pPr marL="514350" indent="-514350">
              <a:spcBef>
                <a:spcPct val="20000"/>
              </a:spcBef>
              <a:spcAft>
                <a:spcPts val="600"/>
              </a:spcAft>
              <a:buClr>
                <a:srgbClr val="99AB21"/>
              </a:buClr>
              <a:buFont typeface="+mj-lt"/>
              <a:buAutoNum type="alphaUcPeriod"/>
            </a:pPr>
            <a:r>
              <a:rPr lang="en-US" sz="3200" dirty="0">
                <a:solidFill>
                  <a:srgbClr val="00467F"/>
                </a:solidFill>
                <a:latin typeface="Franklin Gothic Book"/>
                <a:cs typeface="Franklin Gothic Book"/>
              </a:rPr>
              <a:t>Purpose of the Class</a:t>
            </a:r>
          </a:p>
          <a:p>
            <a:pPr marL="514350" indent="-514350">
              <a:spcBef>
                <a:spcPct val="20000"/>
              </a:spcBef>
              <a:spcAft>
                <a:spcPts val="600"/>
              </a:spcAft>
              <a:buClr>
                <a:srgbClr val="99AB21"/>
              </a:buClr>
              <a:buFont typeface="+mj-lt"/>
              <a:buAutoNum type="alphaUcPeriod"/>
            </a:pPr>
            <a:r>
              <a:rPr lang="en-US" sz="3200" dirty="0">
                <a:solidFill>
                  <a:srgbClr val="00467F"/>
                </a:solidFill>
                <a:latin typeface="Franklin Gothic Book"/>
                <a:cs typeface="Franklin Gothic Book"/>
              </a:rPr>
              <a:t>Ground Rules</a:t>
            </a:r>
          </a:p>
          <a:p>
            <a:pPr marL="514350" indent="-514350">
              <a:spcBef>
                <a:spcPct val="20000"/>
              </a:spcBef>
              <a:spcAft>
                <a:spcPts val="600"/>
              </a:spcAft>
              <a:buClr>
                <a:srgbClr val="99AB21"/>
              </a:buClr>
              <a:buFont typeface="+mj-lt"/>
              <a:buAutoNum type="alphaUcPeriod"/>
            </a:pPr>
            <a:r>
              <a:rPr lang="en-US" sz="3200" dirty="0">
                <a:solidFill>
                  <a:srgbClr val="00467F"/>
                </a:solidFill>
                <a:latin typeface="Franklin Gothic Book"/>
                <a:cs typeface="Franklin Gothic Book"/>
              </a:rPr>
              <a:t>Participants’ Objectives</a:t>
            </a:r>
          </a:p>
          <a:p>
            <a:pPr marL="514350" indent="-514350">
              <a:spcBef>
                <a:spcPct val="20000"/>
              </a:spcBef>
              <a:spcAft>
                <a:spcPts val="600"/>
              </a:spcAft>
              <a:buClr>
                <a:srgbClr val="99AB21"/>
              </a:buClr>
              <a:buFont typeface="+mj-lt"/>
              <a:buAutoNum type="alphaUcPeriod"/>
            </a:pPr>
            <a:r>
              <a:rPr lang="en-US" sz="3200" dirty="0">
                <a:solidFill>
                  <a:srgbClr val="00467F"/>
                </a:solidFill>
                <a:latin typeface="Franklin Gothic Book"/>
                <a:cs typeface="Franklin Gothic Book"/>
              </a:rPr>
              <a:t>Excite/Empower</a:t>
            </a:r>
          </a:p>
          <a:p>
            <a:pPr marL="514350" indent="-514350">
              <a:spcBef>
                <a:spcPct val="20000"/>
              </a:spcBef>
              <a:spcAft>
                <a:spcPts val="600"/>
              </a:spcAft>
              <a:buClr>
                <a:srgbClr val="99AB21"/>
              </a:buClr>
            </a:pPr>
            <a:endParaRPr lang="en-US" sz="3200" dirty="0">
              <a:solidFill>
                <a:srgbClr val="00467F"/>
              </a:solidFill>
              <a:latin typeface="Franklin Gothic Book"/>
              <a:cs typeface="Franklin Gothic Book"/>
            </a:endParaRPr>
          </a:p>
          <a:p>
            <a:pPr marL="514350" indent="-514350">
              <a:spcBef>
                <a:spcPct val="20000"/>
              </a:spcBef>
              <a:spcAft>
                <a:spcPts val="600"/>
              </a:spcAft>
              <a:buClr>
                <a:srgbClr val="99AB21"/>
              </a:buClr>
              <a:buFont typeface="+mj-lt"/>
              <a:buAutoNum type="arabicPeriod"/>
            </a:pPr>
            <a:endParaRPr lang="en-US" sz="3200" dirty="0">
              <a:solidFill>
                <a:srgbClr val="00467F"/>
              </a:solidFill>
              <a:latin typeface="Franklin Gothic Book"/>
              <a:cs typeface="Franklin Gothic Book"/>
            </a:endParaRPr>
          </a:p>
        </p:txBody>
      </p:sp>
      <p:sp>
        <p:nvSpPr>
          <p:cNvPr id="15" name="TextBox 14"/>
          <p:cNvSpPr txBox="1"/>
          <p:nvPr/>
        </p:nvSpPr>
        <p:spPr>
          <a:xfrm>
            <a:off x="8816580" y="563389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latin typeface="Franklin Gothic Medium" pitchFamily="34" charset="0"/>
              </a:rPr>
              <a:t>C. Starting with Impact</a:t>
            </a:r>
          </a:p>
        </p:txBody>
      </p:sp>
      <p:sp>
        <p:nvSpPr>
          <p:cNvPr id="3" name="Content Placeholder 2"/>
          <p:cNvSpPr>
            <a:spLocks noGrp="1"/>
          </p:cNvSpPr>
          <p:nvPr>
            <p:ph idx="1"/>
          </p:nvPr>
        </p:nvSpPr>
        <p:spPr>
          <a:xfrm>
            <a:off x="817256" y="1288430"/>
            <a:ext cx="8071290" cy="4898590"/>
          </a:xfrm>
        </p:spPr>
        <p:txBody>
          <a:bodyPr/>
          <a:lstStyle/>
          <a:p>
            <a:pPr marL="0" indent="0">
              <a:spcBef>
                <a:spcPts val="1200"/>
              </a:spcBef>
              <a:buNone/>
            </a:pPr>
            <a:r>
              <a:rPr lang="en-US" dirty="0">
                <a:solidFill>
                  <a:srgbClr val="AFBD22"/>
                </a:solidFill>
              </a:rPr>
              <a:t> C1. </a:t>
            </a:r>
            <a:r>
              <a:rPr lang="en-US" dirty="0"/>
              <a:t>When You Arrive…</a:t>
            </a:r>
            <a:endParaRPr lang="en-US" b="1" dirty="0"/>
          </a:p>
          <a:p>
            <a:pPr marL="0" indent="0">
              <a:spcBef>
                <a:spcPts val="1200"/>
              </a:spcBef>
              <a:buNone/>
            </a:pPr>
            <a:r>
              <a:rPr lang="en-US" dirty="0"/>
              <a:t> </a:t>
            </a:r>
            <a:r>
              <a:rPr lang="en-US" dirty="0">
                <a:solidFill>
                  <a:srgbClr val="AFBD22"/>
                </a:solidFill>
              </a:rPr>
              <a:t>C2. </a:t>
            </a:r>
            <a:r>
              <a:rPr lang="en-US" dirty="0"/>
              <a:t>Your Opening Words: I-E-E-I </a:t>
            </a:r>
            <a:endParaRPr lang="en-US" b="1" dirty="0"/>
          </a:p>
          <a:p>
            <a:pPr marL="0" indent="0">
              <a:spcBef>
                <a:spcPts val="1200"/>
              </a:spcBef>
              <a:buNone/>
            </a:pPr>
            <a:r>
              <a:rPr lang="en-US" dirty="0"/>
              <a:t> </a:t>
            </a:r>
            <a:r>
              <a:rPr lang="en-US" dirty="0">
                <a:solidFill>
                  <a:srgbClr val="AFBD22"/>
                </a:solidFill>
              </a:rPr>
              <a:t>C3. </a:t>
            </a:r>
            <a:r>
              <a:rPr lang="en-US" dirty="0"/>
              <a:t>Request Participant Objectives</a:t>
            </a:r>
            <a:endParaRPr lang="en-US" b="1" dirty="0"/>
          </a:p>
          <a:p>
            <a:pPr marL="0" indent="0">
              <a:spcBef>
                <a:spcPts val="1200"/>
              </a:spcBef>
              <a:buNone/>
            </a:pPr>
            <a:r>
              <a:rPr lang="en-US" dirty="0"/>
              <a:t> </a:t>
            </a:r>
            <a:r>
              <a:rPr lang="en-US" dirty="0">
                <a:solidFill>
                  <a:srgbClr val="AFBD22"/>
                </a:solidFill>
              </a:rPr>
              <a:t>C4. </a:t>
            </a:r>
            <a:r>
              <a:rPr lang="en-US" dirty="0"/>
              <a:t>Review the Agenda</a:t>
            </a:r>
            <a:endParaRPr lang="en-US" b="1" dirty="0"/>
          </a:p>
          <a:p>
            <a:pPr marL="0" indent="0">
              <a:spcBef>
                <a:spcPts val="1200"/>
              </a:spcBef>
              <a:buNone/>
            </a:pPr>
            <a:r>
              <a:rPr lang="en-US" dirty="0"/>
              <a:t> </a:t>
            </a:r>
            <a:r>
              <a:rPr lang="en-US" dirty="0">
                <a:solidFill>
                  <a:srgbClr val="AFBD22"/>
                </a:solidFill>
              </a:rPr>
              <a:t>C5. </a:t>
            </a:r>
            <a:r>
              <a:rPr lang="en-US" dirty="0"/>
              <a:t>Establish Ground Rules</a:t>
            </a:r>
            <a:endParaRPr lang="en-US" b="1" dirty="0"/>
          </a:p>
          <a:p>
            <a:pPr marL="0" indent="0">
              <a:spcBef>
                <a:spcPts val="1200"/>
              </a:spcBef>
              <a:buNone/>
            </a:pPr>
            <a:r>
              <a:rPr lang="en-US" dirty="0">
                <a:solidFill>
                  <a:srgbClr val="AFBD22"/>
                </a:solidFill>
              </a:rPr>
              <a:t> C6. </a:t>
            </a:r>
            <a:r>
              <a:rPr lang="en-US" dirty="0"/>
              <a:t>Define the Parking Boards (ICA)</a:t>
            </a:r>
            <a:endParaRPr lang="en-US" b="1" dirty="0"/>
          </a:p>
          <a:p>
            <a:pPr marL="0" indent="0">
              <a:spcBef>
                <a:spcPts val="1200"/>
              </a:spcBef>
              <a:buNone/>
            </a:pPr>
            <a:r>
              <a:rPr lang="en-US" dirty="0">
                <a:solidFill>
                  <a:srgbClr val="AFBD22"/>
                </a:solidFill>
              </a:rPr>
              <a:t> C7. </a:t>
            </a:r>
            <a:r>
              <a:rPr lang="en-US" dirty="0"/>
              <a:t>Review Housekeeping Items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6" name="TextBox 5"/>
          <p:cNvSpPr txBox="1"/>
          <p:nvPr/>
        </p:nvSpPr>
        <p:spPr>
          <a:xfrm>
            <a:off x="8313957" y="5948792"/>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43</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normAutofit/>
          </a:bodyPr>
          <a:lstStyle/>
          <a:p>
            <a:r>
              <a:rPr lang="en-US" dirty="0"/>
              <a:t>The Recommended Order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40</a:t>
            </a:fld>
            <a:endParaRPr lang="en-US" dirty="0"/>
          </a:p>
        </p:txBody>
      </p:sp>
      <p:sp>
        <p:nvSpPr>
          <p:cNvPr id="6" name="Content Placeholder 5"/>
          <p:cNvSpPr txBox="1">
            <a:spLocks/>
          </p:cNvSpPr>
          <p:nvPr/>
        </p:nvSpPr>
        <p:spPr>
          <a:xfrm>
            <a:off x="2658648" y="1275198"/>
            <a:ext cx="5009843" cy="3467283"/>
          </a:xfrm>
          <a:prstGeom prst="rect">
            <a:avLst/>
          </a:prstGeom>
        </p:spPr>
        <p:txBody>
          <a:bodyPr vert="horz" lIns="91440" tIns="45720" rIns="91440" bIns="45720" rtlCol="0">
            <a:noAutofit/>
          </a:bodyPr>
          <a:lstStyle/>
          <a:p>
            <a:pPr>
              <a:spcBef>
                <a:spcPct val="20000"/>
              </a:spcBef>
              <a:spcAft>
                <a:spcPts val="600"/>
              </a:spcAft>
              <a:buClr>
                <a:srgbClr val="99AB21"/>
              </a:buClr>
            </a:pPr>
            <a:r>
              <a:rPr lang="en-US" sz="3200" dirty="0">
                <a:solidFill>
                  <a:srgbClr val="AFBD22"/>
                </a:solidFill>
                <a:latin typeface="Franklin Gothic Book"/>
                <a:cs typeface="Franklin Gothic Book"/>
              </a:rPr>
              <a:t>D.</a:t>
            </a:r>
            <a:r>
              <a:rPr lang="en-US" sz="3200" dirty="0">
                <a:solidFill>
                  <a:srgbClr val="00467F"/>
                </a:solidFill>
                <a:latin typeface="Franklin Gothic Book"/>
                <a:cs typeface="Franklin Gothic Book"/>
              </a:rPr>
              <a:t>	Purpose of the Class</a:t>
            </a:r>
          </a:p>
          <a:p>
            <a:pPr>
              <a:spcBef>
                <a:spcPct val="20000"/>
              </a:spcBef>
              <a:spcAft>
                <a:spcPts val="600"/>
              </a:spcAft>
              <a:buClr>
                <a:srgbClr val="99AB21"/>
              </a:buClr>
            </a:pPr>
            <a:r>
              <a:rPr lang="en-US" sz="3200" dirty="0">
                <a:solidFill>
                  <a:srgbClr val="AFBD22"/>
                </a:solidFill>
                <a:latin typeface="Franklin Gothic Book"/>
                <a:cs typeface="Franklin Gothic Book"/>
              </a:rPr>
              <a:t>A.</a:t>
            </a:r>
            <a:r>
              <a:rPr lang="en-US" sz="3200" dirty="0">
                <a:solidFill>
                  <a:srgbClr val="00467F"/>
                </a:solidFill>
                <a:latin typeface="Franklin Gothic Book"/>
                <a:cs typeface="Franklin Gothic Book"/>
              </a:rPr>
              <a:t>	Learning Objectives</a:t>
            </a:r>
          </a:p>
          <a:p>
            <a:pPr>
              <a:spcBef>
                <a:spcPct val="20000"/>
              </a:spcBef>
              <a:spcAft>
                <a:spcPts val="600"/>
              </a:spcAft>
              <a:buClr>
                <a:srgbClr val="99AB21"/>
              </a:buClr>
            </a:pPr>
            <a:r>
              <a:rPr lang="en-US" sz="3200" dirty="0">
                <a:solidFill>
                  <a:srgbClr val="AFBD22"/>
                </a:solidFill>
                <a:latin typeface="Franklin Gothic Book"/>
                <a:cs typeface="Franklin Gothic Book"/>
              </a:rPr>
              <a:t>G.</a:t>
            </a:r>
            <a:r>
              <a:rPr lang="en-US" sz="3200" dirty="0">
                <a:solidFill>
                  <a:srgbClr val="00467F"/>
                </a:solidFill>
                <a:latin typeface="Franklin Gothic Book"/>
                <a:cs typeface="Franklin Gothic Book"/>
              </a:rPr>
              <a:t>	Excite/Empower</a:t>
            </a:r>
          </a:p>
          <a:p>
            <a:pPr>
              <a:spcBef>
                <a:spcPct val="20000"/>
              </a:spcBef>
              <a:spcAft>
                <a:spcPts val="600"/>
              </a:spcAft>
              <a:buClr>
                <a:srgbClr val="99AB21"/>
              </a:buClr>
            </a:pPr>
            <a:r>
              <a:rPr lang="en-US" sz="3200" dirty="0">
                <a:solidFill>
                  <a:srgbClr val="AFBD22"/>
                </a:solidFill>
                <a:latin typeface="Franklin Gothic Book"/>
                <a:cs typeface="Franklin Gothic Book"/>
              </a:rPr>
              <a:t>F.</a:t>
            </a:r>
            <a:r>
              <a:rPr lang="en-US" sz="3200" dirty="0">
                <a:solidFill>
                  <a:srgbClr val="00467F"/>
                </a:solidFill>
                <a:latin typeface="Franklin Gothic Book"/>
                <a:cs typeface="Franklin Gothic Book"/>
              </a:rPr>
              <a:t>	 Participants’ Objectives</a:t>
            </a:r>
          </a:p>
          <a:p>
            <a:pPr>
              <a:spcBef>
                <a:spcPct val="20000"/>
              </a:spcBef>
              <a:spcAft>
                <a:spcPts val="600"/>
              </a:spcAft>
              <a:buClr>
                <a:srgbClr val="99AB21"/>
              </a:buClr>
            </a:pPr>
            <a:r>
              <a:rPr lang="en-US" sz="3200" dirty="0">
                <a:solidFill>
                  <a:srgbClr val="AFBD22"/>
                </a:solidFill>
                <a:latin typeface="Franklin Gothic Book"/>
                <a:cs typeface="Franklin Gothic Book"/>
              </a:rPr>
              <a:t>C.</a:t>
            </a:r>
            <a:r>
              <a:rPr lang="en-US" sz="3200" dirty="0">
                <a:solidFill>
                  <a:srgbClr val="00467F"/>
                </a:solidFill>
                <a:latin typeface="Franklin Gothic Book"/>
                <a:cs typeface="Franklin Gothic Book"/>
              </a:rPr>
              <a:t>	Agenda</a:t>
            </a:r>
          </a:p>
          <a:p>
            <a:pPr>
              <a:spcBef>
                <a:spcPct val="20000"/>
              </a:spcBef>
              <a:spcAft>
                <a:spcPts val="600"/>
              </a:spcAft>
              <a:buClr>
                <a:srgbClr val="99AB21"/>
              </a:buClr>
            </a:pPr>
            <a:r>
              <a:rPr lang="en-US" sz="3200" dirty="0">
                <a:solidFill>
                  <a:srgbClr val="AFBD22"/>
                </a:solidFill>
                <a:latin typeface="Franklin Gothic Book"/>
                <a:cs typeface="Franklin Gothic Book"/>
              </a:rPr>
              <a:t>E.</a:t>
            </a:r>
            <a:r>
              <a:rPr lang="en-US" sz="3200" dirty="0">
                <a:solidFill>
                  <a:srgbClr val="00467F"/>
                </a:solidFill>
                <a:latin typeface="Franklin Gothic Book"/>
                <a:cs typeface="Franklin Gothic Book"/>
              </a:rPr>
              <a:t>	Ground Rules</a:t>
            </a:r>
          </a:p>
          <a:p>
            <a:pPr>
              <a:spcBef>
                <a:spcPct val="20000"/>
              </a:spcBef>
              <a:spcAft>
                <a:spcPts val="600"/>
              </a:spcAft>
              <a:buClr>
                <a:srgbClr val="99AB21"/>
              </a:buClr>
            </a:pPr>
            <a:r>
              <a:rPr lang="en-US" sz="3200" dirty="0">
                <a:solidFill>
                  <a:srgbClr val="AFBD22"/>
                </a:solidFill>
                <a:latin typeface="Franklin Gothic Book"/>
                <a:cs typeface="Franklin Gothic Book"/>
              </a:rPr>
              <a:t>B.</a:t>
            </a:r>
            <a:r>
              <a:rPr lang="en-US" sz="3200" dirty="0">
                <a:solidFill>
                  <a:srgbClr val="00467F"/>
                </a:solidFill>
                <a:latin typeface="Franklin Gothic Book"/>
                <a:cs typeface="Franklin Gothic Book"/>
              </a:rPr>
              <a:t>	Parking Boards</a:t>
            </a:r>
          </a:p>
          <a:p>
            <a:pPr marL="514350" indent="-514350">
              <a:spcBef>
                <a:spcPct val="20000"/>
              </a:spcBef>
              <a:spcAft>
                <a:spcPts val="600"/>
              </a:spcAft>
              <a:buClr>
                <a:srgbClr val="99AB21"/>
              </a:buClr>
              <a:buFont typeface="+mj-lt"/>
              <a:buAutoNum type="arabicPeriod"/>
            </a:pPr>
            <a:endParaRPr lang="en-US" sz="3200" dirty="0">
              <a:solidFill>
                <a:srgbClr val="00467F"/>
              </a:solidFill>
              <a:latin typeface="Franklin Gothic Book"/>
              <a:cs typeface="Franklin Gothic Book"/>
            </a:endParaRPr>
          </a:p>
        </p:txBody>
      </p:sp>
      <p:sp>
        <p:nvSpPr>
          <p:cNvPr id="7" name="Text Box 4"/>
          <p:cNvSpPr txBox="1">
            <a:spLocks noChangeArrowheads="1"/>
          </p:cNvSpPr>
          <p:nvPr/>
        </p:nvSpPr>
        <p:spPr bwMode="auto">
          <a:xfrm>
            <a:off x="663538" y="1747837"/>
            <a:ext cx="1569660"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algn="r" eaLnBrk="1" hangingPunct="1">
              <a:spcBef>
                <a:spcPct val="50000"/>
              </a:spcBef>
              <a:buClr>
                <a:schemeClr val="bg1"/>
              </a:buClr>
              <a:buSzPct val="55000"/>
              <a:buFont typeface="Wingdings" panose="05000000000000000000" pitchFamily="2" charset="2"/>
              <a:buNone/>
            </a:pPr>
            <a:r>
              <a:rPr lang="en-US" altLang="en-US" sz="2400" dirty="0">
                <a:solidFill>
                  <a:srgbClr val="F26522"/>
                </a:solidFill>
              </a:rPr>
              <a:t>Inform</a:t>
            </a:r>
          </a:p>
          <a:p>
            <a:pPr algn="r" eaLnBrk="1" hangingPunct="1">
              <a:spcBef>
                <a:spcPct val="70000"/>
              </a:spcBef>
              <a:buClr>
                <a:schemeClr val="bg1"/>
              </a:buClr>
              <a:buSzPct val="55000"/>
              <a:buFont typeface="Wingdings" panose="05000000000000000000" pitchFamily="2" charset="2"/>
              <a:buNone/>
            </a:pPr>
            <a:r>
              <a:rPr lang="en-US" altLang="en-US" sz="2400" dirty="0">
                <a:solidFill>
                  <a:srgbClr val="F26522"/>
                </a:solidFill>
              </a:rPr>
              <a:t>Excite</a:t>
            </a:r>
          </a:p>
          <a:p>
            <a:pPr algn="r" eaLnBrk="1" hangingPunct="1">
              <a:spcBef>
                <a:spcPct val="20000"/>
              </a:spcBef>
              <a:buClr>
                <a:schemeClr val="bg1"/>
              </a:buClr>
              <a:buSzPct val="55000"/>
              <a:buFont typeface="Wingdings" panose="05000000000000000000" pitchFamily="2" charset="2"/>
              <a:buNone/>
            </a:pPr>
            <a:r>
              <a:rPr lang="en-US" altLang="en-US" sz="2400" dirty="0">
                <a:solidFill>
                  <a:srgbClr val="F26522"/>
                </a:solidFill>
              </a:rPr>
              <a:t>Empower</a:t>
            </a:r>
          </a:p>
          <a:p>
            <a:pPr algn="r" eaLnBrk="1" hangingPunct="1">
              <a:spcBef>
                <a:spcPct val="30000"/>
              </a:spcBef>
              <a:buClr>
                <a:schemeClr val="bg1"/>
              </a:buClr>
              <a:buSzPct val="55000"/>
              <a:buFont typeface="Wingdings" panose="05000000000000000000" pitchFamily="2" charset="2"/>
              <a:buNone/>
            </a:pPr>
            <a:r>
              <a:rPr lang="en-US" altLang="en-US" sz="2400" dirty="0">
                <a:solidFill>
                  <a:srgbClr val="F26522"/>
                </a:solidFill>
              </a:rPr>
              <a:t>Involve</a:t>
            </a:r>
          </a:p>
        </p:txBody>
      </p:sp>
      <p:sp>
        <p:nvSpPr>
          <p:cNvPr id="8" name="Line 5"/>
          <p:cNvSpPr>
            <a:spLocks noChangeShapeType="1"/>
          </p:cNvSpPr>
          <p:nvPr/>
        </p:nvSpPr>
        <p:spPr bwMode="auto">
          <a:xfrm flipV="1">
            <a:off x="2201448" y="1747837"/>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7"/>
          <p:cNvSpPr>
            <a:spLocks noChangeShapeType="1"/>
          </p:cNvSpPr>
          <p:nvPr/>
        </p:nvSpPr>
        <p:spPr bwMode="auto">
          <a:xfrm>
            <a:off x="2201448" y="2662237"/>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9"/>
          <p:cNvSpPr>
            <a:spLocks noChangeShapeType="1"/>
          </p:cNvSpPr>
          <p:nvPr/>
        </p:nvSpPr>
        <p:spPr bwMode="auto">
          <a:xfrm flipV="1">
            <a:off x="2201448" y="2967037"/>
            <a:ext cx="4572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10"/>
          <p:cNvSpPr>
            <a:spLocks noChangeShapeType="1"/>
          </p:cNvSpPr>
          <p:nvPr/>
        </p:nvSpPr>
        <p:spPr bwMode="auto">
          <a:xfrm flipV="1">
            <a:off x="2201448" y="3500437"/>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11"/>
          <p:cNvSpPr>
            <a:spLocks noChangeShapeType="1"/>
          </p:cNvSpPr>
          <p:nvPr/>
        </p:nvSpPr>
        <p:spPr bwMode="auto">
          <a:xfrm>
            <a:off x="2226848" y="2052637"/>
            <a:ext cx="431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latin typeface="Franklin Gothic Medium" pitchFamily="34" charset="0"/>
              </a:rPr>
              <a:t>C. Starting with Impact</a:t>
            </a:r>
          </a:p>
        </p:txBody>
      </p:sp>
      <p:sp>
        <p:nvSpPr>
          <p:cNvPr id="3" name="Content Placeholder 2"/>
          <p:cNvSpPr>
            <a:spLocks noGrp="1"/>
          </p:cNvSpPr>
          <p:nvPr>
            <p:ph idx="1"/>
          </p:nvPr>
        </p:nvSpPr>
        <p:spPr>
          <a:xfrm>
            <a:off x="817256" y="1288430"/>
            <a:ext cx="8071290" cy="4898590"/>
          </a:xfrm>
        </p:spPr>
        <p:txBody>
          <a:bodyPr/>
          <a:lstStyle/>
          <a:p>
            <a:pPr marL="0" indent="0">
              <a:spcBef>
                <a:spcPts val="1200"/>
              </a:spcBef>
              <a:buNone/>
            </a:pPr>
            <a:r>
              <a:rPr lang="en-US" dirty="0">
                <a:solidFill>
                  <a:srgbClr val="AFBD22"/>
                </a:solidFill>
              </a:rPr>
              <a:t> C1. </a:t>
            </a:r>
            <a:r>
              <a:rPr lang="en-US" dirty="0"/>
              <a:t>When You Arrive…</a:t>
            </a:r>
            <a:endParaRPr lang="en-US" b="1" dirty="0"/>
          </a:p>
          <a:p>
            <a:pPr marL="0" indent="0">
              <a:spcBef>
                <a:spcPts val="1200"/>
              </a:spcBef>
              <a:buNone/>
            </a:pPr>
            <a:r>
              <a:rPr lang="en-US" dirty="0"/>
              <a:t> </a:t>
            </a:r>
            <a:r>
              <a:rPr lang="en-US" dirty="0">
                <a:solidFill>
                  <a:srgbClr val="AFBD22"/>
                </a:solidFill>
              </a:rPr>
              <a:t>C2. </a:t>
            </a:r>
            <a:r>
              <a:rPr lang="en-US" dirty="0"/>
              <a:t>Your Opening Words: I-E-E-I </a:t>
            </a:r>
            <a:endParaRPr lang="en-US" b="1" dirty="0"/>
          </a:p>
          <a:p>
            <a:pPr marL="0" indent="0">
              <a:spcBef>
                <a:spcPts val="1200"/>
              </a:spcBef>
              <a:buNone/>
            </a:pPr>
            <a:r>
              <a:rPr lang="en-US" dirty="0"/>
              <a:t> </a:t>
            </a:r>
            <a:r>
              <a:rPr lang="en-US" dirty="0">
                <a:solidFill>
                  <a:srgbClr val="AFBD22"/>
                </a:solidFill>
              </a:rPr>
              <a:t>C3. </a:t>
            </a:r>
            <a:r>
              <a:rPr lang="en-US" dirty="0"/>
              <a:t>Request Participant Objectives</a:t>
            </a:r>
            <a:endParaRPr lang="en-US" b="1" dirty="0"/>
          </a:p>
          <a:p>
            <a:pPr marL="0" indent="0">
              <a:spcBef>
                <a:spcPts val="1200"/>
              </a:spcBef>
              <a:buNone/>
            </a:pPr>
            <a:r>
              <a:rPr lang="en-US" dirty="0"/>
              <a:t> </a:t>
            </a:r>
            <a:r>
              <a:rPr lang="en-US" dirty="0">
                <a:solidFill>
                  <a:srgbClr val="AFBD22"/>
                </a:solidFill>
              </a:rPr>
              <a:t>C4. </a:t>
            </a:r>
            <a:r>
              <a:rPr lang="en-US" dirty="0"/>
              <a:t>Review the Agenda</a:t>
            </a:r>
            <a:endParaRPr lang="en-US" b="1" dirty="0"/>
          </a:p>
          <a:p>
            <a:pPr marL="0" indent="0">
              <a:spcBef>
                <a:spcPts val="1200"/>
              </a:spcBef>
              <a:buNone/>
            </a:pPr>
            <a:r>
              <a:rPr lang="en-US" dirty="0"/>
              <a:t> </a:t>
            </a:r>
            <a:r>
              <a:rPr lang="en-US" dirty="0">
                <a:solidFill>
                  <a:srgbClr val="AFBD22"/>
                </a:solidFill>
              </a:rPr>
              <a:t>C5. </a:t>
            </a:r>
            <a:r>
              <a:rPr lang="en-US" dirty="0"/>
              <a:t>Establish Ground Rules</a:t>
            </a:r>
            <a:endParaRPr lang="en-US" b="1" dirty="0"/>
          </a:p>
          <a:p>
            <a:pPr marL="0" indent="0">
              <a:spcBef>
                <a:spcPts val="1200"/>
              </a:spcBef>
              <a:buNone/>
            </a:pPr>
            <a:r>
              <a:rPr lang="en-US" dirty="0">
                <a:solidFill>
                  <a:srgbClr val="AFBD22"/>
                </a:solidFill>
              </a:rPr>
              <a:t> C6. </a:t>
            </a:r>
            <a:r>
              <a:rPr lang="en-US" dirty="0"/>
              <a:t>Define the Parking Boards (ICA)</a:t>
            </a:r>
            <a:endParaRPr lang="en-US" b="1" dirty="0"/>
          </a:p>
          <a:p>
            <a:pPr marL="0" indent="0">
              <a:spcBef>
                <a:spcPts val="1200"/>
              </a:spcBef>
              <a:buNone/>
            </a:pPr>
            <a:r>
              <a:rPr lang="en-US" dirty="0">
                <a:solidFill>
                  <a:srgbClr val="AFBD22"/>
                </a:solidFill>
              </a:rPr>
              <a:t> C7. </a:t>
            </a:r>
            <a:r>
              <a:rPr lang="en-US" dirty="0"/>
              <a:t>Review Housekeeping Items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41</a:t>
            </a:fld>
            <a:endParaRPr lang="en-US" dirty="0"/>
          </a:p>
        </p:txBody>
      </p:sp>
      <p:sp>
        <p:nvSpPr>
          <p:cNvPr id="6" name="TextBox 5"/>
          <p:cNvSpPr txBox="1"/>
          <p:nvPr/>
        </p:nvSpPr>
        <p:spPr>
          <a:xfrm>
            <a:off x="8202746" y="56652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43</a:t>
            </a:r>
          </a:p>
        </p:txBody>
      </p:sp>
    </p:spTree>
    <p:extLst>
      <p:ext uri="{BB962C8B-B14F-4D97-AF65-F5344CB8AC3E}">
        <p14:creationId xmlns:p14="http://schemas.microsoft.com/office/powerpoint/2010/main" val="151172540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9FD61F-2294-5D42-A9D7-9928D42B3773}" type="slidenum">
              <a:rPr lang="en-US" smtClean="0"/>
              <a:pPr/>
              <a:t>42</a:t>
            </a:fld>
            <a:endParaRPr lang="en-US" dirty="0"/>
          </a:p>
        </p:txBody>
      </p:sp>
      <p:pic>
        <p:nvPicPr>
          <p:cNvPr id="7" name="Picture 6"/>
          <p:cNvPicPr>
            <a:picLocks noChangeAspect="1"/>
          </p:cNvPicPr>
          <p:nvPr/>
        </p:nvPicPr>
        <p:blipFill rotWithShape="1">
          <a:blip r:embed="rId2"/>
          <a:srcRect t="17402" b="11994"/>
          <a:stretch/>
        </p:blipFill>
        <p:spPr>
          <a:xfrm>
            <a:off x="0" y="1439500"/>
            <a:ext cx="9144000" cy="4436199"/>
          </a:xfrm>
          <a:prstGeom prst="rect">
            <a:avLst/>
          </a:prstGeom>
        </p:spPr>
      </p:pic>
      <p:sp>
        <p:nvSpPr>
          <p:cNvPr id="3" name="Title 2"/>
          <p:cNvSpPr>
            <a:spLocks noGrp="1"/>
          </p:cNvSpPr>
          <p:nvPr>
            <p:ph type="title"/>
          </p:nvPr>
        </p:nvSpPr>
        <p:spPr>
          <a:xfrm>
            <a:off x="342943" y="168895"/>
            <a:ext cx="8071290" cy="1134571"/>
          </a:xfrm>
        </p:spPr>
        <p:txBody>
          <a:bodyPr/>
          <a:lstStyle/>
          <a:p>
            <a:pPr algn="ctr"/>
            <a:r>
              <a:rPr lang="en-US" sz="6600" b="1" dirty="0">
                <a:solidFill>
                  <a:srgbClr val="00467F"/>
                </a:solidFill>
              </a:rPr>
              <a:t>The Engaging Trainer</a:t>
            </a: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738" y="6011733"/>
            <a:ext cx="42037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64884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56" y="132198"/>
            <a:ext cx="8071290" cy="1143000"/>
          </a:xfrm>
        </p:spPr>
        <p:txBody>
          <a:bodyPr/>
          <a:lstStyle/>
          <a:p>
            <a:r>
              <a:rPr lang="en-US" dirty="0"/>
              <a:t>Starting with Impact</a:t>
            </a:r>
          </a:p>
        </p:txBody>
      </p:sp>
      <p:sp>
        <p:nvSpPr>
          <p:cNvPr id="3" name="Content Placeholder 2"/>
          <p:cNvSpPr>
            <a:spLocks noGrp="1"/>
          </p:cNvSpPr>
          <p:nvPr>
            <p:ph idx="1"/>
          </p:nvPr>
        </p:nvSpPr>
        <p:spPr>
          <a:xfrm>
            <a:off x="817256" y="1301058"/>
            <a:ext cx="8071290" cy="1300938"/>
          </a:xfrm>
        </p:spPr>
        <p:txBody>
          <a:bodyPr/>
          <a:lstStyle/>
          <a:p>
            <a:pPr>
              <a:lnSpc>
                <a:spcPct val="90000"/>
              </a:lnSpc>
              <a:buFont typeface="Arial" pitchFamily="34" charset="0"/>
              <a:buChar char="•"/>
            </a:pPr>
            <a:r>
              <a:rPr lang="en-US" dirty="0"/>
              <a:t>What are the most important things to do at the beginning of a training session?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txBox="1">
            <a:spLocks/>
          </p:cNvSpPr>
          <p:nvPr/>
        </p:nvSpPr>
        <p:spPr>
          <a:xfrm>
            <a:off x="252643" y="4534168"/>
            <a:ext cx="8338087" cy="921872"/>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Franklin Gothic Book"/>
                <a:ea typeface="+mj-ea"/>
                <a:cs typeface="Franklin Gothic Book"/>
              </a:rPr>
              <a:t>C2. YOUR OPENING WORDS: IEEI</a:t>
            </a:r>
          </a:p>
        </p:txBody>
      </p:sp>
      <p:pic>
        <p:nvPicPr>
          <p:cNvPr id="2" name="Picture 1"/>
          <p:cNvPicPr>
            <a:picLocks noChangeAspect="1"/>
          </p:cNvPicPr>
          <p:nvPr/>
        </p:nvPicPr>
        <p:blipFill>
          <a:blip r:embed="rId3"/>
          <a:stretch>
            <a:fillRect/>
          </a:stretch>
        </p:blipFill>
        <p:spPr>
          <a:xfrm>
            <a:off x="0" y="-1"/>
            <a:ext cx="9144000" cy="3974593"/>
          </a:xfrm>
          <a:prstGeom prst="rect">
            <a:avLst/>
          </a:prstGeom>
        </p:spPr>
      </p:pic>
      <p:sp>
        <p:nvSpPr>
          <p:cNvPr id="5" name="Rectangle 4"/>
          <p:cNvSpPr/>
          <p:nvPr/>
        </p:nvSpPr>
        <p:spPr>
          <a:xfrm>
            <a:off x="6351660" y="6330009"/>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7" name="Picture 6"/>
          <p:cNvPicPr>
            <a:picLocks noChangeAspect="1"/>
          </p:cNvPicPr>
          <p:nvPr/>
        </p:nvPicPr>
        <p:blipFill>
          <a:blip r:embed="rId4"/>
          <a:stretch>
            <a:fillRect/>
          </a:stretch>
        </p:blipFill>
        <p:spPr>
          <a:xfrm>
            <a:off x="6471796" y="6307143"/>
            <a:ext cx="2474208" cy="470922"/>
          </a:xfrm>
          <a:prstGeom prst="rect">
            <a:avLst/>
          </a:prstGeom>
        </p:spPr>
      </p:pic>
    </p:spTree>
    <p:extLst>
      <p:ext uri="{BB962C8B-B14F-4D97-AF65-F5344CB8AC3E}">
        <p14:creationId xmlns:p14="http://schemas.microsoft.com/office/powerpoint/2010/main" val="255293283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C2.  Your Opening Words:  IEEI</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pic>
        <p:nvPicPr>
          <p:cNvPr id="6" name="Picture 5" descr="arrow.png"/>
          <p:cNvPicPr>
            <a:picLocks noChangeAspect="1"/>
          </p:cNvPicPr>
          <p:nvPr/>
        </p:nvPicPr>
        <p:blipFill>
          <a:blip r:embed="rId2"/>
          <a:stretch>
            <a:fillRect/>
          </a:stretch>
        </p:blipFill>
        <p:spPr>
          <a:xfrm>
            <a:off x="2473181" y="1935120"/>
            <a:ext cx="4858633" cy="4511588"/>
          </a:xfrm>
          <a:prstGeom prst="rect">
            <a:avLst/>
          </a:prstGeom>
          <a:effectLst>
            <a:outerShdw blurRad="50800" dist="38100" dir="2700000" algn="tl" rotWithShape="0">
              <a:prstClr val="black">
                <a:alpha val="40000"/>
              </a:prstClr>
            </a:outerShdw>
          </a:effectLst>
        </p:spPr>
      </p:pic>
      <p:sp>
        <p:nvSpPr>
          <p:cNvPr id="7" name="Rectangle 2"/>
          <p:cNvSpPr txBox="1">
            <a:spLocks noChangeArrowheads="1"/>
          </p:cNvSpPr>
          <p:nvPr/>
        </p:nvSpPr>
        <p:spPr>
          <a:xfrm>
            <a:off x="1371600" y="1275198"/>
            <a:ext cx="6858000" cy="10350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AFBD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a:t>Through your opening words, you must:</a:t>
            </a:r>
            <a:endParaRPr lang="en-US" altLang="en-US" dirty="0"/>
          </a:p>
        </p:txBody>
      </p:sp>
      <p:sp>
        <p:nvSpPr>
          <p:cNvPr id="8" name="TextBox 7"/>
          <p:cNvSpPr txBox="1"/>
          <p:nvPr/>
        </p:nvSpPr>
        <p:spPr>
          <a:xfrm>
            <a:off x="822960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47</a:t>
            </a:r>
          </a:p>
        </p:txBody>
      </p:sp>
    </p:spTree>
    <p:extLst>
      <p:ext uri="{BB962C8B-B14F-4D97-AF65-F5344CB8AC3E}">
        <p14:creationId xmlns:p14="http://schemas.microsoft.com/office/powerpoint/2010/main" val="37202966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7256" y="132198"/>
            <a:ext cx="8071290" cy="1143000"/>
          </a:xfrm>
        </p:spPr>
        <p:txBody>
          <a:bodyPr>
            <a:normAutofit/>
          </a:bodyPr>
          <a:lstStyle/>
          <a:p>
            <a:r>
              <a:rPr lang="en-US" dirty="0"/>
              <a:t>C2.  Your Opening Words:  IEEI</a:t>
            </a:r>
          </a:p>
        </p:txBody>
      </p:sp>
      <p:sp>
        <p:nvSpPr>
          <p:cNvPr id="6" name="Content Placeholder 5"/>
          <p:cNvSpPr>
            <a:spLocks noGrp="1"/>
          </p:cNvSpPr>
          <p:nvPr>
            <p:ph idx="1"/>
          </p:nvPr>
        </p:nvSpPr>
        <p:spPr>
          <a:xfrm>
            <a:off x="575570" y="3489753"/>
            <a:ext cx="7337716" cy="1891648"/>
          </a:xfrm>
        </p:spPr>
        <p:txBody>
          <a:bodyPr>
            <a:noAutofit/>
          </a:bodyPr>
          <a:lstStyle/>
          <a:p>
            <a:pPr lvl="2">
              <a:buFont typeface="Arial" pitchFamily="34" charset="0"/>
              <a:buChar char="•"/>
            </a:pPr>
            <a:r>
              <a:rPr lang="en-US" sz="2800" dirty="0"/>
              <a:t>Why is the session being held? </a:t>
            </a:r>
          </a:p>
          <a:p>
            <a:pPr lvl="2">
              <a:buFont typeface="Arial" pitchFamily="34" charset="0"/>
              <a:buChar char="•"/>
            </a:pPr>
            <a:r>
              <a:rPr lang="en-US" sz="2800" dirty="0"/>
              <a:t>What will they learn?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sp>
        <p:nvSpPr>
          <p:cNvPr id="8" name="Title 4"/>
          <p:cNvSpPr txBox="1">
            <a:spLocks/>
          </p:cNvSpPr>
          <p:nvPr/>
        </p:nvSpPr>
        <p:spPr>
          <a:xfrm>
            <a:off x="817256" y="2357638"/>
            <a:ext cx="8071290" cy="1143000"/>
          </a:xfrm>
          <a:prstGeom prst="rect">
            <a:avLst/>
          </a:prstGeom>
        </p:spPr>
        <p:txBody>
          <a:bodyPr vert="horz" lIns="91440" tIns="45720" rIns="91440" bIns="45720" rtlCol="0" anchor="ctr">
            <a:noAutofit/>
          </a:bodyPr>
          <a:lstStyle/>
          <a:p>
            <a:r>
              <a:rPr lang="en-US" sz="3200" b="1" dirty="0">
                <a:solidFill>
                  <a:srgbClr val="FF0000"/>
                </a:solidFill>
                <a:latin typeface="Franklin Gothic Book" pitchFamily="34" charset="0"/>
              </a:rPr>
              <a:t>Inform</a:t>
            </a:r>
            <a:r>
              <a:rPr lang="en-US" sz="3200" b="1" dirty="0">
                <a:latin typeface="Franklin Gothic Book" pitchFamily="34" charset="0"/>
              </a:rPr>
              <a:t> </a:t>
            </a:r>
            <a:r>
              <a:rPr lang="en-US" sz="3200" b="1" dirty="0">
                <a:solidFill>
                  <a:srgbClr val="00467F"/>
                </a:solidFill>
                <a:latin typeface="Franklin Gothic Book"/>
                <a:cs typeface="Franklin Gothic Book"/>
              </a:rPr>
              <a:t>participants about the session purpose and learning objectives.</a:t>
            </a:r>
            <a:r>
              <a:rPr lang="en-US" sz="3200" b="1" dirty="0">
                <a:latin typeface="Franklin Gothic Book" pitchFamily="34" charset="0"/>
              </a:rPr>
              <a:t>	</a:t>
            </a:r>
          </a:p>
        </p:txBody>
      </p:sp>
      <p:pic>
        <p:nvPicPr>
          <p:cNvPr id="20" name="Picture 19" descr="1.png"/>
          <p:cNvPicPr>
            <a:picLocks noChangeAspect="1"/>
          </p:cNvPicPr>
          <p:nvPr/>
        </p:nvPicPr>
        <p:blipFill>
          <a:blip r:embed="rId3"/>
          <a:stretch>
            <a:fillRect/>
          </a:stretch>
        </p:blipFill>
        <p:spPr>
          <a:xfrm>
            <a:off x="7003020" y="1389006"/>
            <a:ext cx="1851660" cy="1021080"/>
          </a:xfrm>
          <a:prstGeom prst="rect">
            <a:avLst/>
          </a:prstGeom>
          <a:effectLst>
            <a:outerShdw blurRad="50800" dist="38100" dir="2700000" algn="tl" rotWithShape="0">
              <a:prstClr val="black">
                <a:alpha val="40000"/>
              </a:prstClr>
            </a:outerShdw>
          </a:effectLst>
        </p:spPr>
      </p:pic>
      <p:pic>
        <p:nvPicPr>
          <p:cNvPr id="7" name="Picture 6" descr="arrow.png"/>
          <p:cNvPicPr>
            <a:picLocks noChangeAspect="1"/>
          </p:cNvPicPr>
          <p:nvPr/>
        </p:nvPicPr>
        <p:blipFill>
          <a:blip r:embed="rId4"/>
          <a:stretch>
            <a:fillRect/>
          </a:stretch>
        </p:blipFill>
        <p:spPr>
          <a:xfrm>
            <a:off x="7294421" y="4649980"/>
            <a:ext cx="1845414" cy="1713599"/>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7256" y="132198"/>
            <a:ext cx="8071290" cy="1143000"/>
          </a:xfrm>
        </p:spPr>
        <p:txBody>
          <a:bodyPr>
            <a:normAutofit/>
          </a:bodyPr>
          <a:lstStyle/>
          <a:p>
            <a:r>
              <a:rPr lang="en-US" dirty="0"/>
              <a:t>C2.  Your Opening Words:  IEEI</a:t>
            </a:r>
          </a:p>
        </p:txBody>
      </p:sp>
      <p:sp>
        <p:nvSpPr>
          <p:cNvPr id="6" name="Content Placeholder 5"/>
          <p:cNvSpPr>
            <a:spLocks noGrp="1"/>
          </p:cNvSpPr>
          <p:nvPr>
            <p:ph idx="1"/>
          </p:nvPr>
        </p:nvSpPr>
        <p:spPr>
          <a:xfrm>
            <a:off x="817256" y="3184050"/>
            <a:ext cx="7570196" cy="1891648"/>
          </a:xfrm>
        </p:spPr>
        <p:txBody>
          <a:bodyPr>
            <a:noAutofit/>
          </a:bodyPr>
          <a:lstStyle/>
          <a:p>
            <a:pPr marL="852488" lvl="2">
              <a:lnSpc>
                <a:spcPct val="90000"/>
              </a:lnSpc>
              <a:buFont typeface="Arial" pitchFamily="34" charset="0"/>
              <a:buChar char="•"/>
            </a:pPr>
            <a:r>
              <a:rPr lang="en-US" sz="2800" dirty="0"/>
              <a:t>What is the overall benefit of attending this training program? </a:t>
            </a:r>
          </a:p>
          <a:p>
            <a:pPr marL="852488" lvl="2">
              <a:lnSpc>
                <a:spcPct val="90000"/>
              </a:lnSpc>
              <a:buFont typeface="Arial" pitchFamily="34" charset="0"/>
              <a:buChar char="•"/>
            </a:pPr>
            <a:r>
              <a:rPr lang="en-US" sz="2800" dirty="0"/>
              <a:t>What will they be able to do as a result of attending?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sp>
        <p:nvSpPr>
          <p:cNvPr id="8" name="Title 4"/>
          <p:cNvSpPr txBox="1">
            <a:spLocks/>
          </p:cNvSpPr>
          <p:nvPr/>
        </p:nvSpPr>
        <p:spPr>
          <a:xfrm>
            <a:off x="817256" y="2154696"/>
            <a:ext cx="8071290" cy="1143000"/>
          </a:xfrm>
          <a:prstGeom prst="rect">
            <a:avLst/>
          </a:prstGeom>
        </p:spPr>
        <p:txBody>
          <a:bodyPr vert="horz" lIns="91440" tIns="45720" rIns="91440" bIns="45720" rtlCol="0" anchor="ctr">
            <a:normAutofit/>
          </a:bodyPr>
          <a:lstStyle/>
          <a:p>
            <a:pPr>
              <a:lnSpc>
                <a:spcPct val="90000"/>
              </a:lnSpc>
            </a:pPr>
            <a:r>
              <a:rPr lang="en-US" sz="3200" b="1" dirty="0">
                <a:solidFill>
                  <a:srgbClr val="FF0000"/>
                </a:solidFill>
              </a:rPr>
              <a:t>Excite</a:t>
            </a:r>
            <a:r>
              <a:rPr lang="en-US" sz="3200" b="1" dirty="0"/>
              <a:t> </a:t>
            </a:r>
            <a:r>
              <a:rPr lang="en-US" sz="3200" b="1" dirty="0">
                <a:solidFill>
                  <a:srgbClr val="00467F"/>
                </a:solidFill>
                <a:latin typeface="Franklin Gothic Book"/>
                <a:cs typeface="Franklin Gothic Book"/>
              </a:rPr>
              <a:t>participants about benefits. </a:t>
            </a:r>
          </a:p>
        </p:txBody>
      </p:sp>
      <p:pic>
        <p:nvPicPr>
          <p:cNvPr id="7" name="Picture 6" descr="2.png"/>
          <p:cNvPicPr>
            <a:picLocks noChangeAspect="1"/>
          </p:cNvPicPr>
          <p:nvPr/>
        </p:nvPicPr>
        <p:blipFill>
          <a:blip r:embed="rId3"/>
          <a:stretch>
            <a:fillRect/>
          </a:stretch>
        </p:blipFill>
        <p:spPr>
          <a:xfrm>
            <a:off x="7908952" y="1304925"/>
            <a:ext cx="1013460" cy="1859280"/>
          </a:xfrm>
          <a:prstGeom prst="rect">
            <a:avLst/>
          </a:prstGeom>
        </p:spPr>
      </p:pic>
      <p:pic>
        <p:nvPicPr>
          <p:cNvPr id="9" name="Picture 8" descr="arrow.png"/>
          <p:cNvPicPr>
            <a:picLocks noChangeAspect="1"/>
          </p:cNvPicPr>
          <p:nvPr/>
        </p:nvPicPr>
        <p:blipFill>
          <a:blip r:embed="rId4"/>
          <a:stretch>
            <a:fillRect/>
          </a:stretch>
        </p:blipFill>
        <p:spPr>
          <a:xfrm>
            <a:off x="7294421" y="4649980"/>
            <a:ext cx="1845414" cy="1713599"/>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lumMod val="75000"/>
            <a:lumOff val="25000"/>
          </a:schemeClr>
        </a:solidFill>
      </a:spPr>
      <a:bodyPr wrap="square" rtlCol="0">
        <a:spAutoFit/>
      </a:bodyPr>
      <a:lstStyle>
        <a:defPPr>
          <a:defRPr b="1" dirty="0" smtClean="0">
            <a:solidFill>
              <a:schemeClr val="bg1"/>
            </a:solidFill>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18098</TotalTime>
  <Words>3147</Words>
  <Application>Microsoft Office PowerPoint</Application>
  <PresentationFormat>On-screen Show (4:3)</PresentationFormat>
  <Paragraphs>497</Paragraphs>
  <Slides>42</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ＭＳ Ｐゴシック</vt:lpstr>
      <vt:lpstr>Arial</vt:lpstr>
      <vt:lpstr>Arial Black</vt:lpstr>
      <vt:lpstr>Calibri</vt:lpstr>
      <vt:lpstr>Franklin Gothic Book</vt:lpstr>
      <vt:lpstr>Franklin Gothic Medium</vt:lpstr>
      <vt:lpstr>Wingdings</vt:lpstr>
      <vt:lpstr>Office Theme</vt:lpstr>
      <vt:lpstr>Custom Design</vt:lpstr>
      <vt:lpstr>Checkpoint</vt:lpstr>
      <vt:lpstr>PowerPoint Presentation</vt:lpstr>
      <vt:lpstr>Exercise 1:</vt:lpstr>
      <vt:lpstr>C. Starting with Impact</vt:lpstr>
      <vt:lpstr>Starting with Impact</vt:lpstr>
      <vt:lpstr>PowerPoint Presentation</vt:lpstr>
      <vt:lpstr>C2.  Your Opening Words:  IEEI</vt:lpstr>
      <vt:lpstr>C2.  Your Opening Words:  IEEI</vt:lpstr>
      <vt:lpstr>C2.  Your Opening Words:  IEEI</vt:lpstr>
      <vt:lpstr>C2.  Your Opening Words:  IEEI</vt:lpstr>
      <vt:lpstr>C2.  Your Opening Words:  IEEI</vt:lpstr>
      <vt:lpstr>C2.  Your Opening Words:  IEEI</vt:lpstr>
      <vt:lpstr>Excite Example #1</vt:lpstr>
      <vt:lpstr>Excite Example #2</vt:lpstr>
      <vt:lpstr>Which is better?  Why?</vt:lpstr>
      <vt:lpstr>Which is better?  Why?</vt:lpstr>
      <vt:lpstr>Exercise: Practice with Excite</vt:lpstr>
      <vt:lpstr>Practice Your Opening</vt:lpstr>
      <vt:lpstr>Common Mnemonics </vt:lpstr>
      <vt:lpstr>Sample Opening Words</vt:lpstr>
      <vt:lpstr>Effectively Deliver Opening</vt:lpstr>
      <vt:lpstr>Effectively Deliver Opening</vt:lpstr>
      <vt:lpstr>PowerPoint Presentation</vt:lpstr>
      <vt:lpstr>C1. When You Arrive</vt:lpstr>
      <vt:lpstr>Optimize Your Set-Up</vt:lpstr>
      <vt:lpstr>Use the Gathering Period</vt:lpstr>
      <vt:lpstr>Start Promptly</vt:lpstr>
      <vt:lpstr>PowerPoint Presentation</vt:lpstr>
      <vt:lpstr>C3. Request Participant Objectives</vt:lpstr>
      <vt:lpstr>PowerPoint Presentation</vt:lpstr>
      <vt:lpstr>C4. Review the Agenda</vt:lpstr>
      <vt:lpstr>PowerPoint Presentation</vt:lpstr>
      <vt:lpstr>C5. Establish Ground Rules</vt:lpstr>
      <vt:lpstr>Sample Ground Rules</vt:lpstr>
      <vt:lpstr>PowerPoint Presentation</vt:lpstr>
      <vt:lpstr>C6. Define Parking Boards (ICA) </vt:lpstr>
      <vt:lpstr>PowerPoint Presentation</vt:lpstr>
      <vt:lpstr>C7. Review Housekeeping</vt:lpstr>
      <vt:lpstr>What is the recommended order?</vt:lpstr>
      <vt:lpstr>The Recommended Order</vt:lpstr>
      <vt:lpstr>C. Starting with Impact</vt:lpstr>
      <vt:lpstr>The Engaging Trainer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Dana Barr</cp:lastModifiedBy>
  <cp:revision>557</cp:revision>
  <dcterms:created xsi:type="dcterms:W3CDTF">2013-02-22T01:53:26Z</dcterms:created>
  <dcterms:modified xsi:type="dcterms:W3CDTF">2017-06-08T13:38:49Z</dcterms:modified>
</cp:coreProperties>
</file>