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1"/>
  </p:notesMasterIdLst>
  <p:handoutMasterIdLst>
    <p:handoutMasterId r:id="rId42"/>
  </p:handoutMasterIdLst>
  <p:sldIdLst>
    <p:sldId id="461" r:id="rId2"/>
    <p:sldId id="459" r:id="rId3"/>
    <p:sldId id="267" r:id="rId4"/>
    <p:sldId id="424" r:id="rId5"/>
    <p:sldId id="425" r:id="rId6"/>
    <p:sldId id="426" r:id="rId7"/>
    <p:sldId id="427" r:id="rId8"/>
    <p:sldId id="428" r:id="rId9"/>
    <p:sldId id="429" r:id="rId10"/>
    <p:sldId id="430" r:id="rId11"/>
    <p:sldId id="431" r:id="rId12"/>
    <p:sldId id="432" r:id="rId13"/>
    <p:sldId id="433" r:id="rId14"/>
    <p:sldId id="434" r:id="rId15"/>
    <p:sldId id="435" r:id="rId16"/>
    <p:sldId id="464" r:id="rId17"/>
    <p:sldId id="437" r:id="rId18"/>
    <p:sldId id="438" r:id="rId19"/>
    <p:sldId id="439" r:id="rId20"/>
    <p:sldId id="440" r:id="rId21"/>
    <p:sldId id="441" r:id="rId22"/>
    <p:sldId id="442" r:id="rId23"/>
    <p:sldId id="443" r:id="rId24"/>
    <p:sldId id="444" r:id="rId25"/>
    <p:sldId id="445" r:id="rId26"/>
    <p:sldId id="446" r:id="rId27"/>
    <p:sldId id="447" r:id="rId28"/>
    <p:sldId id="448" r:id="rId29"/>
    <p:sldId id="449" r:id="rId30"/>
    <p:sldId id="450" r:id="rId31"/>
    <p:sldId id="451" r:id="rId32"/>
    <p:sldId id="452" r:id="rId33"/>
    <p:sldId id="453" r:id="rId34"/>
    <p:sldId id="454" r:id="rId35"/>
    <p:sldId id="455" r:id="rId36"/>
    <p:sldId id="456" r:id="rId37"/>
    <p:sldId id="457" r:id="rId38"/>
    <p:sldId id="462" r:id="rId39"/>
    <p:sldId id="463"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6">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e Adelman" initials="DA" lastIdx="15" clrIdx="0">
    <p:extLst>
      <p:ext uri="{19B8F6BF-5375-455C-9EA6-DF929625EA0E}">
        <p15:presenceInfo xmlns:p15="http://schemas.microsoft.com/office/powerpoint/2012/main" userId="S-1-5-21-4000621018-3842134135-1534255045-42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BD22"/>
    <a:srgbClr val="00467F"/>
    <a:srgbClr val="F26522"/>
    <a:srgbClr val="000000"/>
    <a:srgbClr val="25D950"/>
    <a:srgbClr val="A0DBE6"/>
    <a:srgbClr val="002C54"/>
    <a:srgbClr val="C9401B"/>
    <a:srgbClr val="FF5223"/>
    <a:srgbClr val="95CC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68" autoAdjust="0"/>
    <p:restoredTop sz="69087" autoAdjust="0"/>
  </p:normalViewPr>
  <p:slideViewPr>
    <p:cSldViewPr snapToGrid="0" snapToObjects="1">
      <p:cViewPr varScale="1">
        <p:scale>
          <a:sx n="76" d="100"/>
          <a:sy n="76" d="100"/>
        </p:scale>
        <p:origin x="1326" y="90"/>
      </p:cViewPr>
      <p:guideLst>
        <p:guide orient="horz" pos="2166"/>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48"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B881D6-1B89-8C48-A4BD-D9F6C83F3958}" type="datetimeFigureOut">
              <a:rPr lang="en-US" smtClean="0"/>
              <a:pPr/>
              <a:t>6/8/2017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D5604F8-D91B-854E-B48B-E450A7BFDFF1}" type="slidenum">
              <a:rPr lang="en-US" smtClean="0"/>
              <a:pPr/>
              <a:t>‹#›</a:t>
            </a:fld>
            <a:endParaRPr lang="en-US" dirty="0"/>
          </a:p>
        </p:txBody>
      </p:sp>
    </p:spTree>
    <p:extLst>
      <p:ext uri="{BB962C8B-B14F-4D97-AF65-F5344CB8AC3E}">
        <p14:creationId xmlns:p14="http://schemas.microsoft.com/office/powerpoint/2010/main" val="41583045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044040-207E-3F40-A8C0-0992243AB2F0}" type="datetimeFigureOut">
              <a:rPr lang="en-US" smtClean="0"/>
              <a:pPr/>
              <a:t>6/8/2017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573F6C-1218-BD4D-A5E4-4AD687B88FB2}" type="slidenum">
              <a:rPr lang="en-US" smtClean="0"/>
              <a:pPr/>
              <a:t>‹#›</a:t>
            </a:fld>
            <a:endParaRPr lang="en-US" dirty="0"/>
          </a:p>
        </p:txBody>
      </p:sp>
    </p:spTree>
    <p:extLst>
      <p:ext uri="{BB962C8B-B14F-4D97-AF65-F5344CB8AC3E}">
        <p14:creationId xmlns:p14="http://schemas.microsoft.com/office/powerpoint/2010/main" val="1670808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ea typeface="ＭＳ Ｐゴシック" panose="020B0600070205080204" pitchFamily="34" charset="-128"/>
              </a:rPr>
              <a:t>Here is our agenda for the entire course. On this flip chart (Flip Chart 3 w/ agenda for Day One), you will note that I have placed our agenda for the day as well. Before we move on, let</a:t>
            </a:r>
            <a:r>
              <a:rPr lang="ja-JP" altLang="en-US" i="1" dirty="0">
                <a:ea typeface="+mn-ea"/>
              </a:rPr>
              <a:t>’</a:t>
            </a:r>
            <a:r>
              <a:rPr lang="en-US" altLang="en-US" i="1" dirty="0">
                <a:ea typeface="ＭＳ Ｐゴシック" panose="020B0600070205080204" pitchFamily="34" charset="-128"/>
              </a:rPr>
              <a:t>s take a look at your personal objectives and see where you believe we will address the categories in which we have grouped these objectives…..So, (blue) on the category of (poor behavior), where in the agenda do you believe we will cover that? OK, next team…….</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 </a:t>
            </a:r>
            <a:endParaRPr lang="en-US" altLang="en-US" dirty="0">
              <a:ea typeface="ＭＳ Ｐゴシック" panose="020B0600070205080204" pitchFamily="34" charset="-128"/>
            </a:endParaRPr>
          </a:p>
          <a:p>
            <a:r>
              <a:rPr lang="en-US" altLang="en-US" b="1" i="1" u="sng" dirty="0">
                <a:ea typeface="ＭＳ Ｐゴシック" panose="020B0600070205080204" pitchFamily="34" charset="-128"/>
              </a:rPr>
              <a:t>Note: </a:t>
            </a:r>
            <a:r>
              <a:rPr lang="en-US" altLang="en-US" i="1" dirty="0">
                <a:ea typeface="ＭＳ Ｐゴシック" panose="020B0600070205080204" pitchFamily="34" charset="-128"/>
              </a:rPr>
              <a:t>Ensure participants are identifying where their personal objectives will be addressed in the class. If there is an area or areas that are not addressed, guide the group to whether or not to adjust the agenda to meet their needs.</a:t>
            </a:r>
            <a:endParaRPr lang="en-US" altLang="en-US" dirty="0">
              <a:ea typeface="ＭＳ Ｐゴシック" panose="020B0600070205080204" pitchFamily="34" charset="-128"/>
            </a:endParaRPr>
          </a:p>
          <a:p>
            <a:endParaRPr lang="en-GB"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a:t>
            </a:fld>
            <a:endParaRPr lang="en-US" dirty="0"/>
          </a:p>
        </p:txBody>
      </p:sp>
    </p:spTree>
    <p:extLst>
      <p:ext uri="{BB962C8B-B14F-4D97-AF65-F5344CB8AC3E}">
        <p14:creationId xmlns:p14="http://schemas.microsoft.com/office/powerpoint/2010/main" val="93086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Here is a continuum of verbs that move from less effective to those that are more observable.</a:t>
            </a:r>
            <a:endParaRPr lang="en-US" dirty="0">
              <a:ea typeface="ＭＳ Ｐゴシック" pitchFamily="34" charset="-128"/>
            </a:endParaRPr>
          </a:p>
          <a:p>
            <a:endParaRPr lang="en-US" i="1" dirty="0">
              <a:ea typeface="ＭＳ Ｐゴシック" pitchFamily="34" charset="-128"/>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10</a:t>
            </a:fld>
            <a:endParaRPr lang="en-US" dirty="0"/>
          </a:p>
        </p:txBody>
      </p:sp>
    </p:spTree>
    <p:extLst>
      <p:ext uri="{BB962C8B-B14F-4D97-AF65-F5344CB8AC3E}">
        <p14:creationId xmlns:p14="http://schemas.microsoft.com/office/powerpoint/2010/main" val="602331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[Application: In each team, have the participants identify one objective in the module brought to class to improve and share with their team……Have each team select one person to share with the entire group…..Format: </a:t>
            </a:r>
            <a:endParaRPr lang="en-US" dirty="0">
              <a:ea typeface="ＭＳ Ｐゴシック" pitchFamily="34" charset="-128"/>
            </a:endParaRPr>
          </a:p>
          <a:p>
            <a:r>
              <a:rPr lang="en-US" i="1" dirty="0">
                <a:ea typeface="ＭＳ Ｐゴシック" pitchFamily="34" charset="-128"/>
              </a:rPr>
              <a:t>Which learning objective they chose to improve</a:t>
            </a:r>
            <a:endParaRPr lang="en-US" dirty="0">
              <a:ea typeface="ＭＳ Ｐゴシック" pitchFamily="34" charset="-128"/>
            </a:endParaRPr>
          </a:p>
          <a:p>
            <a:r>
              <a:rPr lang="en-US" i="1" dirty="0">
                <a:ea typeface="ＭＳ Ｐゴシック" pitchFamily="34" charset="-128"/>
              </a:rPr>
              <a:t>Why they selected that learning objective</a:t>
            </a:r>
            <a:endParaRPr lang="en-US" dirty="0">
              <a:ea typeface="ＭＳ Ｐゴシック" pitchFamily="34" charset="-128"/>
            </a:endParaRPr>
          </a:p>
          <a:p>
            <a:r>
              <a:rPr lang="en-US" i="1" dirty="0">
                <a:ea typeface="ＭＳ Ｐゴシック" pitchFamily="34" charset="-128"/>
              </a:rPr>
              <a:t>How they improved that learning objective</a:t>
            </a:r>
            <a:endParaRPr lang="en-US" dirty="0">
              <a:ea typeface="ＭＳ Ｐゴシック" pitchFamily="34" charset="-128"/>
            </a:endParaRPr>
          </a:p>
          <a:p>
            <a:r>
              <a:rPr lang="en-US" i="1" dirty="0">
                <a:ea typeface="ＭＳ Ｐゴシック" pitchFamily="34" charset="-128"/>
              </a:rPr>
              <a:t>What makes it better</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Individually in teams: approximately 10-15 minutes</a:t>
            </a:r>
            <a:endParaRPr lang="en-US" dirty="0">
              <a:ea typeface="ＭＳ Ｐゴシック" pitchFamily="34" charset="-128"/>
            </a:endParaRPr>
          </a:p>
          <a:p>
            <a:r>
              <a:rPr lang="en-US" i="1" dirty="0">
                <a:ea typeface="ＭＳ Ｐゴシック" pitchFamily="34" charset="-128"/>
              </a:rPr>
              <a:t>Each team selects one participant to share with entire group: 5 minutes]</a:t>
            </a:r>
            <a:endParaRPr lang="en-US" dirty="0">
              <a:ea typeface="ＭＳ Ｐゴシック" pitchFamily="34" charset="-128"/>
            </a:endParaRPr>
          </a:p>
          <a:p>
            <a:endParaRPr 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11</a:t>
            </a:fld>
            <a:endParaRPr lang="en-US" dirty="0"/>
          </a:p>
        </p:txBody>
      </p:sp>
    </p:spTree>
    <p:extLst>
      <p:ext uri="{BB962C8B-B14F-4D97-AF65-F5344CB8AC3E}">
        <p14:creationId xmlns:p14="http://schemas.microsoft.com/office/powerpoint/2010/main" val="3910224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i="1" dirty="0">
                <a:ea typeface="ＭＳ Ｐゴシック" pitchFamily="34" charset="-128"/>
              </a:rPr>
              <a:t>Mini checkpoint: We have discussed evaluating results and setting learning objectives…What we are going to do next is address the key learning styles or how people learn…..And, that is important so that we can ensure we are integrating techniques in our training that will appeal to each of the learning styles that will be in our sessions.</a:t>
            </a:r>
            <a:endParaRPr lang="en-US" dirty="0">
              <a:ea typeface="ＭＳ Ｐゴシック" pitchFamily="34" charset="-128"/>
            </a:endParaRPr>
          </a:p>
          <a:p>
            <a:br>
              <a:rPr lang="en-US" i="1" dirty="0">
                <a:ea typeface="ＭＳ Ｐゴシック" pitchFamily="34" charset="-128"/>
              </a:rPr>
            </a:br>
            <a:r>
              <a:rPr lang="en-US" i="1" dirty="0">
                <a:ea typeface="ＭＳ Ｐゴシック" pitchFamily="34" charset="-128"/>
              </a:rPr>
              <a:t>Backward build-up: Before we begin, let me ask a few questions……(Red team), give me two of the levels to measure results……Nice….</a:t>
            </a:r>
            <a:endParaRPr lang="en-US" dirty="0">
              <a:ea typeface="ＭＳ Ｐゴシック" pitchFamily="34" charset="-128"/>
            </a:endParaRPr>
          </a:p>
          <a:p>
            <a:r>
              <a:rPr lang="en-US" i="1" dirty="0">
                <a:ea typeface="ＭＳ Ｐゴシック" pitchFamily="34" charset="-128"/>
              </a:rPr>
              <a:t>(Green team), can you give me one more?…….Good…..(Blue) team, the last one……..OK</a:t>
            </a:r>
            <a:endParaRPr lang="en-US" dirty="0">
              <a:ea typeface="ＭＳ Ｐゴシック" pitchFamily="34" charset="-128"/>
            </a:endParaRPr>
          </a:p>
          <a:p>
            <a:r>
              <a:rPr lang="en-US" i="1" dirty="0">
                <a:ea typeface="ＭＳ Ｐゴシック" pitchFamily="34" charset="-128"/>
              </a:rPr>
              <a:t>Now, (purple) team, what is the key to a great learning objective verb?……..That</a:t>
            </a:r>
            <a:r>
              <a:rPr lang="ja-JP" altLang="en-US" i="1">
                <a:ea typeface="ＭＳ Ｐゴシック" pitchFamily="34" charset="-128"/>
              </a:rPr>
              <a:t>’</a:t>
            </a:r>
            <a:r>
              <a:rPr lang="en-US" i="1" dirty="0">
                <a:ea typeface="ＭＳ Ｐゴシック" pitchFamily="34" charset="-128"/>
              </a:rPr>
              <a:t>s right – it should be observable…..</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Let</a:t>
            </a:r>
            <a:r>
              <a:rPr lang="ja-JP" altLang="en-US" i="1">
                <a:ea typeface="ＭＳ Ｐゴシック" pitchFamily="34" charset="-128"/>
              </a:rPr>
              <a:t>’</a:t>
            </a:r>
            <a:r>
              <a:rPr lang="en-US" i="1" dirty="0">
                <a:ea typeface="ＭＳ Ｐゴシック" pitchFamily="34" charset="-128"/>
              </a:rPr>
              <a:t>s start by asking each of you to take a quick survey…….Respond to the questions in this survey. (Allow 3-4 minutes.)…..OK, how many of you are Visual learners? (Raise your hand.)…. How about Auditory? (Raise your hand.)…..And, how about Kinesthetic? (Raise your hand.)…….Great, let me ask you to move to the flip chart labeled with your Learning Style………..</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Let me ask the person with the oldest car to serve as the team leader…………Great, now each team leader, please serve as the scribe for your  team……Think about the way the members of your team learn……Think about the things that occur in a class that resonate for you…..The things that just make it easy for you to </a:t>
            </a:r>
            <a:r>
              <a:rPr lang="ja-JP" altLang="en-US" i="1">
                <a:ea typeface="ＭＳ Ｐゴシック" pitchFamily="34" charset="-128"/>
              </a:rPr>
              <a:t>“</a:t>
            </a:r>
            <a:r>
              <a:rPr lang="en-US" i="1" dirty="0">
                <a:ea typeface="ＭＳ Ｐゴシック" pitchFamily="34" charset="-128"/>
              </a:rPr>
              <a:t>simply get it</a:t>
            </a:r>
            <a:r>
              <a:rPr lang="ja-JP" altLang="en-US" i="1">
                <a:ea typeface="ＭＳ Ｐゴシック" pitchFamily="34" charset="-128"/>
              </a:rPr>
              <a:t>”</a:t>
            </a:r>
            <a:r>
              <a:rPr lang="en-US" i="1" dirty="0">
                <a:ea typeface="ＭＳ Ｐゴシック" pitchFamily="34" charset="-128"/>
              </a:rPr>
              <a:t>………Make a list on your flip chart of the things you personally find make it easy to learn…..(Two minutes)…….</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As a wrap-up to this activity…….As you listened to the other groups, think about what that said to you and your team….Think about what that means as far as what you, as a facilitator of learning, as the conduit of knowledge transfer in the class setting, will want to take into consideration in our training roles…….(Blue), get us started…..</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Some key points to ensure are addressed:</a:t>
            </a:r>
            <a:endParaRPr lang="en-US" dirty="0">
              <a:ea typeface="ＭＳ Ｐゴシック" pitchFamily="34" charset="-128"/>
            </a:endParaRPr>
          </a:p>
          <a:p>
            <a:r>
              <a:rPr lang="en-US" i="1" dirty="0">
                <a:ea typeface="ＭＳ Ｐゴシック" pitchFamily="34" charset="-128"/>
              </a:rPr>
              <a:t>Our tendencies or biases toward our own learning style…..similar to our communication biases….</a:t>
            </a:r>
            <a:endParaRPr lang="en-US" dirty="0">
              <a:ea typeface="ＭＳ Ｐゴシック" pitchFamily="34" charset="-128"/>
            </a:endParaRPr>
          </a:p>
          <a:p>
            <a:r>
              <a:rPr lang="en-US" i="1" dirty="0">
                <a:ea typeface="ＭＳ Ｐゴシック" pitchFamily="34" charset="-128"/>
              </a:rPr>
              <a:t>Our need to look for signs that  an individual or individuals are struggling and our need to adapt……</a:t>
            </a:r>
            <a:endParaRPr lang="en-US" dirty="0">
              <a:ea typeface="ＭＳ Ｐゴシック" pitchFamily="34" charset="-128"/>
            </a:endParaRPr>
          </a:p>
          <a:p>
            <a:r>
              <a:rPr lang="en-US" i="1" dirty="0">
                <a:ea typeface="ＭＳ Ｐゴシック" pitchFamily="34" charset="-128"/>
              </a:rPr>
              <a:t>The possibility that focusing on any one or two styles may be missing the others and, in the worst case scenario, can lead to dysfunctional behavior – a topic we will be covering on Day 3…</a:t>
            </a:r>
          </a:p>
          <a:p>
            <a:endParaRPr lang="en-US" i="1" dirty="0">
              <a:ea typeface="ＭＳ Ｐゴシック" pitchFamily="34" charset="-128"/>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12</a:t>
            </a:fld>
            <a:endParaRPr lang="en-US" dirty="0"/>
          </a:p>
        </p:txBody>
      </p:sp>
    </p:spTree>
    <p:extLst>
      <p:ext uri="{BB962C8B-B14F-4D97-AF65-F5344CB8AC3E}">
        <p14:creationId xmlns:p14="http://schemas.microsoft.com/office/powerpoint/2010/main" val="271304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Now that we have looked at the 3 Learning Styles as a group, let</a:t>
            </a:r>
            <a:r>
              <a:rPr lang="ja-JP" altLang="en-US" i="1">
                <a:ea typeface="ＭＳ Ｐゴシック" pitchFamily="34" charset="-128"/>
              </a:rPr>
              <a:t>’</a:t>
            </a:r>
            <a:r>
              <a:rPr lang="en-US" i="1" dirty="0">
                <a:ea typeface="ＭＳ Ｐゴシック" pitchFamily="34" charset="-128"/>
              </a:rPr>
              <a:t>s look at each one individually…..Let</a:t>
            </a:r>
            <a:r>
              <a:rPr lang="ja-JP" altLang="en-US" i="1">
                <a:ea typeface="ＭＳ Ｐゴシック" pitchFamily="34" charset="-128"/>
              </a:rPr>
              <a:t>’</a:t>
            </a:r>
            <a:r>
              <a:rPr lang="en-US" i="1" dirty="0">
                <a:ea typeface="ＭＳ Ｐゴシック" pitchFamily="34" charset="-128"/>
              </a:rPr>
              <a:t>s start with the Visual Learner….Some key points:</a:t>
            </a:r>
            <a:endParaRPr lang="en-US" dirty="0">
              <a:ea typeface="ＭＳ Ｐゴシック" pitchFamily="34" charset="-128"/>
            </a:endParaRPr>
          </a:p>
          <a:p>
            <a:r>
              <a:rPr lang="en-US" i="1" dirty="0">
                <a:ea typeface="ＭＳ Ｐゴシック" pitchFamily="34" charset="-128"/>
              </a:rPr>
              <a:t>Look at how high a % of participants tend to be visual</a:t>
            </a:r>
            <a:endParaRPr lang="en-US" dirty="0">
              <a:ea typeface="ＭＳ Ｐゴシック" pitchFamily="34" charset="-128"/>
            </a:endParaRPr>
          </a:p>
          <a:p>
            <a:r>
              <a:rPr lang="en-US" i="1" dirty="0">
                <a:ea typeface="ＭＳ Ｐゴシック" pitchFamily="34" charset="-128"/>
              </a:rPr>
              <a:t>(Red) team….When a Visual Learner is missing a point or having difficulty, what do you think his/her question might be?</a:t>
            </a:r>
            <a:endParaRPr lang="en-US" dirty="0">
              <a:ea typeface="ＭＳ Ｐゴシック" pitchFamily="34" charset="-128"/>
            </a:endParaRPr>
          </a:p>
          <a:p>
            <a:endParaRPr lang="en-US" i="1"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13</a:t>
            </a:fld>
            <a:endParaRPr lang="en-US" dirty="0"/>
          </a:p>
        </p:txBody>
      </p:sp>
    </p:spTree>
    <p:extLst>
      <p:ext uri="{BB962C8B-B14F-4D97-AF65-F5344CB8AC3E}">
        <p14:creationId xmlns:p14="http://schemas.microsoft.com/office/powerpoint/2010/main" val="12191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ea typeface="ＭＳ Ｐゴシック" pitchFamily="34" charset="-128"/>
              </a:rPr>
              <a:t>Now, let</a:t>
            </a:r>
            <a:r>
              <a:rPr lang="ja-JP" altLang="en-US" i="1">
                <a:ea typeface="ＭＳ Ｐゴシック" pitchFamily="34" charset="-128"/>
              </a:rPr>
              <a:t>’</a:t>
            </a:r>
            <a:r>
              <a:rPr lang="en-US" i="1" dirty="0">
                <a:ea typeface="ＭＳ Ｐゴシック" pitchFamily="34" charset="-128"/>
              </a:rPr>
              <a:t>s look at the next most prevalent Learning Style, the Auditory Leaner……Review key points…..(Blue) team, when an Auditory Learner has a question, what might that question sound like?</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14</a:t>
            </a:fld>
            <a:endParaRPr lang="en-US" dirty="0"/>
          </a:p>
        </p:txBody>
      </p:sp>
    </p:spTree>
    <p:extLst>
      <p:ext uri="{BB962C8B-B14F-4D97-AF65-F5344CB8AC3E}">
        <p14:creationId xmlns:p14="http://schemas.microsoft.com/office/powerpoint/2010/main" val="46304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Finally, let</a:t>
            </a:r>
            <a:r>
              <a:rPr lang="ja-JP" altLang="en-US" i="1">
                <a:ea typeface="ＭＳ Ｐゴシック" pitchFamily="34" charset="-128"/>
              </a:rPr>
              <a:t>’</a:t>
            </a:r>
            <a:r>
              <a:rPr lang="en-US" i="1" dirty="0">
                <a:ea typeface="ＭＳ Ｐゴシック" pitchFamily="34" charset="-128"/>
              </a:rPr>
              <a:t>s look at the third Learning Style, the Kinesthetic Leaner……Review key points…..(Green) team, when a Kinesthetic Learner has a question, what might that question sound like?</a:t>
            </a:r>
          </a:p>
          <a:p>
            <a:endParaRPr lang="en-US" i="1" dirty="0">
              <a:ea typeface="ＭＳ Ｐゴシック" pitchFamily="34" charset="-128"/>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15</a:t>
            </a:fld>
            <a:endParaRPr lang="en-US" dirty="0"/>
          </a:p>
        </p:txBody>
      </p:sp>
    </p:spTree>
    <p:extLst>
      <p:ext uri="{BB962C8B-B14F-4D97-AF65-F5344CB8AC3E}">
        <p14:creationId xmlns:p14="http://schemas.microsoft.com/office/powerpoint/2010/main" val="3659488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i="1" dirty="0">
                <a:ea typeface="ＭＳ Ｐゴシック" pitchFamily="34" charset="-128"/>
              </a:rPr>
              <a:t>Mini checkpoint: We have just looked at the 3 Learning Styles……What we are going to do next is look at the principles of engagement and engagement types and then share with you many of the engagement strategies we at Leadership Strategies have found so effective in the sessions we facilitate…..The reason this is important is because engagement makes the facilitation of learning an active process rather than a passive one…..And, it allows us, as facilitators, to create an environment where we guide the learning, create an environment that encourages every participant to engage and to help us assess whether the participants are gaining the understanding of that content……</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A great metaphor for this introduction is as follows: </a:t>
            </a:r>
            <a:endParaRPr lang="en-US" dirty="0">
              <a:ea typeface="ＭＳ Ｐゴシック" pitchFamily="34" charset="-128"/>
            </a:endParaRPr>
          </a:p>
          <a:p>
            <a:r>
              <a:rPr lang="en-US" i="1" dirty="0">
                <a:ea typeface="ＭＳ Ｐゴシック" pitchFamily="34" charset="-128"/>
              </a:rPr>
              <a:t>Materials: pitcher of water, empty 2-liter bottle of soda, funnel, sponge (saturated with water)  and small plastic tub</a:t>
            </a:r>
            <a:endParaRPr lang="en-US" dirty="0">
              <a:ea typeface="ＭＳ Ｐゴシック" pitchFamily="34" charset="-128"/>
            </a:endParaRPr>
          </a:p>
          <a:p>
            <a:r>
              <a:rPr lang="en-US" i="1" dirty="0">
                <a:ea typeface="ＭＳ Ｐゴシック" pitchFamily="34" charset="-128"/>
              </a:rPr>
              <a:t>Steps:</a:t>
            </a:r>
            <a:endParaRPr lang="en-US" dirty="0">
              <a:ea typeface="ＭＳ Ｐゴシック" pitchFamily="34" charset="-128"/>
            </a:endParaRPr>
          </a:p>
          <a:p>
            <a:r>
              <a:rPr lang="en-US" i="1" dirty="0">
                <a:ea typeface="ＭＳ Ｐゴシック" pitchFamily="34" charset="-128"/>
              </a:rPr>
              <a:t>Start with the empty bottle, with the cap on it, in the tub (Avoid any spilling.)</a:t>
            </a:r>
            <a:endParaRPr lang="en-US" dirty="0">
              <a:ea typeface="ＭＳ Ｐゴシック" pitchFamily="34" charset="-128"/>
            </a:endParaRPr>
          </a:p>
          <a:p>
            <a:r>
              <a:rPr lang="en-US" i="1" dirty="0">
                <a:ea typeface="ＭＳ Ｐゴシック" pitchFamily="34" charset="-128"/>
              </a:rPr>
              <a:t>Pour some of the water into the bottle – all of the water will go into the tub….Ask, “Why?” Of course, the top is on the bottle….How does that relate to ourselves as facilitators of learning?…..We must get the participants ready to learn, gain their curiosity, etc…..That is getting them ready to learn.</a:t>
            </a:r>
            <a:endParaRPr lang="en-US" dirty="0">
              <a:ea typeface="ＭＳ Ｐゴシック" pitchFamily="34" charset="-128"/>
            </a:endParaRPr>
          </a:p>
          <a:p>
            <a:r>
              <a:rPr lang="en-US" i="1" dirty="0">
                <a:ea typeface="ＭＳ Ｐゴシック" pitchFamily="34" charset="-128"/>
              </a:rPr>
              <a:t>Next, remove the top from the bottle; pour the water rapidly so that much of the water goes into the tub and some goes into the bottle….Ask, “What is wrong in this case?” ……That</a:t>
            </a:r>
            <a:r>
              <a:rPr lang="ja-JP" altLang="en-US" i="1">
                <a:ea typeface="ＭＳ Ｐゴシック" pitchFamily="34" charset="-128"/>
              </a:rPr>
              <a:t>’</a:t>
            </a:r>
            <a:r>
              <a:rPr lang="en-US" i="1" dirty="0">
                <a:ea typeface="ＭＳ Ｐゴシック" pitchFamily="34" charset="-128"/>
              </a:rPr>
              <a:t>s good….So, we also have to ensure we adjust our rate to create that right learning environment.</a:t>
            </a:r>
            <a:endParaRPr lang="en-US" dirty="0">
              <a:ea typeface="ＭＳ Ｐゴシック" pitchFamily="34" charset="-128"/>
            </a:endParaRPr>
          </a:p>
          <a:p>
            <a:r>
              <a:rPr lang="en-US" i="1" dirty="0">
                <a:ea typeface="ＭＳ Ｐゴシック" pitchFamily="34" charset="-128"/>
              </a:rPr>
              <a:t>Put the funnel into the top of the bottle, and now, pour that water at about the same rate as we did before…..How does this relate to us as facilitators of learning?.....Good, we have the participants ready to learn, we have the learning focused, and we have adjusted our rate of knowledge transfer……..</a:t>
            </a:r>
            <a:endParaRPr lang="en-US" dirty="0">
              <a:ea typeface="ＭＳ Ｐゴシック" pitchFamily="34" charset="-128"/>
            </a:endParaRPr>
          </a:p>
          <a:p>
            <a:r>
              <a:rPr lang="en-US" i="1" dirty="0">
                <a:ea typeface="ＭＳ Ｐゴシック" pitchFamily="34" charset="-128"/>
              </a:rPr>
              <a:t>Finally, what do you think the sponge is for?  Let me share with you that I have this sponge as saturated with water as I could. Pour some water onto the sponge and ask the group, “What is happening now?”.....Some really great points….How does that relate to our training? Good…..When we try to </a:t>
            </a:r>
            <a:r>
              <a:rPr lang="ja-JP" altLang="en-US" i="1">
                <a:ea typeface="ＭＳ Ｐゴシック" pitchFamily="34" charset="-128"/>
              </a:rPr>
              <a:t>“</a:t>
            </a:r>
            <a:r>
              <a:rPr lang="en-US" i="1" dirty="0">
                <a:ea typeface="ＭＳ Ｐゴシック" pitchFamily="34" charset="-128"/>
              </a:rPr>
              <a:t>cram</a:t>
            </a:r>
            <a:r>
              <a:rPr lang="ja-JP" altLang="en-US" i="1">
                <a:ea typeface="ＭＳ Ｐゴシック" pitchFamily="34" charset="-128"/>
              </a:rPr>
              <a:t>”</a:t>
            </a:r>
            <a:r>
              <a:rPr lang="en-US" i="1" dirty="0">
                <a:ea typeface="ＭＳ Ｐゴシック" pitchFamily="34" charset="-128"/>
              </a:rPr>
              <a:t> too much content into a group of participants that have already absorbed all that they can, they are unable to absorb additional content…..Consider the </a:t>
            </a:r>
            <a:r>
              <a:rPr lang="en-US" i="1" u="sng" dirty="0">
                <a:ea typeface="ＭＳ Ｐゴシック" pitchFamily="34" charset="-128"/>
              </a:rPr>
              <a:t>90/20/8 </a:t>
            </a:r>
            <a:r>
              <a:rPr lang="en-US" i="1" dirty="0">
                <a:ea typeface="ＭＳ Ｐゴシック" pitchFamily="34" charset="-128"/>
              </a:rPr>
              <a:t>rule…..</a:t>
            </a:r>
            <a:endParaRPr lang="en-US" dirty="0">
              <a:ea typeface="ＭＳ Ｐゴシック" pitchFamily="34" charset="-128"/>
            </a:endParaRPr>
          </a:p>
          <a:p>
            <a:r>
              <a:rPr lang="en-US" i="1" dirty="0">
                <a:ea typeface="ＭＳ Ｐゴシック" pitchFamily="34" charset="-128"/>
              </a:rPr>
              <a:t>Participants can sit in the audience for no more than </a:t>
            </a:r>
            <a:r>
              <a:rPr lang="en-US" i="1" u="sng" dirty="0">
                <a:ea typeface="ＭＳ Ｐゴシック" pitchFamily="34" charset="-128"/>
              </a:rPr>
              <a:t>90</a:t>
            </a:r>
            <a:r>
              <a:rPr lang="en-US" i="1" dirty="0">
                <a:ea typeface="ＭＳ Ｐゴシック" pitchFamily="34" charset="-128"/>
              </a:rPr>
              <a:t> minutes; if you exceed that, they will be restless, begin to lose focus, and now knowledge is like our saturated sponge. Either the new knowledge is running off the sponge (their minds), or the new knowledge is going into the sponge. And, the existing knowledge is being lost (as the existing water would be leaving the sponge to make room for the new). So, consider that new content can be presented in </a:t>
            </a:r>
            <a:r>
              <a:rPr lang="en-US" i="1" u="sng" dirty="0">
                <a:ea typeface="ＭＳ Ｐゴシック" pitchFamily="34" charset="-128"/>
              </a:rPr>
              <a:t>20</a:t>
            </a:r>
            <a:r>
              <a:rPr lang="en-US" i="1" dirty="0">
                <a:ea typeface="ＭＳ Ｐゴシック" pitchFamily="34" charset="-128"/>
              </a:rPr>
              <a:t>-minute chunks…..And, finally, participant engagement should occur about every 8 minutes….Some form of engagement providing them an opportunity to play back, share their knowledge, and demonstrate they are </a:t>
            </a:r>
            <a:r>
              <a:rPr lang="ja-JP" altLang="en-US" i="1">
                <a:ea typeface="ＭＳ Ｐゴシック" pitchFamily="34" charset="-128"/>
              </a:rPr>
              <a:t>“</a:t>
            </a:r>
            <a:r>
              <a:rPr lang="en-US" i="1" dirty="0">
                <a:ea typeface="ＭＳ Ｐゴシック" pitchFamily="34" charset="-128"/>
              </a:rPr>
              <a:t>getting it</a:t>
            </a:r>
            <a:r>
              <a:rPr lang="ja-JP" altLang="en-US" i="1">
                <a:ea typeface="ＭＳ Ｐゴシック" pitchFamily="34" charset="-128"/>
              </a:rPr>
              <a:t>”</a:t>
            </a:r>
            <a:r>
              <a:rPr lang="en-US" i="1" dirty="0">
                <a:ea typeface="ＭＳ Ｐゴシック" pitchFamily="34" charset="-128"/>
              </a:rPr>
              <a:t>….etc. As an aside, </a:t>
            </a:r>
            <a:r>
              <a:rPr lang="en-US" i="1" u="sng" dirty="0">
                <a:ea typeface="ＭＳ Ｐゴシック" pitchFamily="34" charset="-128"/>
              </a:rPr>
              <a:t>8</a:t>
            </a:r>
            <a:r>
              <a:rPr lang="en-US" i="1" dirty="0">
                <a:ea typeface="ＭＳ Ｐゴシック" pitchFamily="34" charset="-128"/>
              </a:rPr>
              <a:t> minutes with today</a:t>
            </a:r>
            <a:r>
              <a:rPr lang="ja-JP" altLang="en-US" i="1">
                <a:ea typeface="ＭＳ Ｐゴシック" pitchFamily="34" charset="-128"/>
              </a:rPr>
              <a:t>’</a:t>
            </a:r>
            <a:r>
              <a:rPr lang="en-US" i="1" dirty="0">
                <a:ea typeface="ＭＳ Ｐゴシック" pitchFamily="34" charset="-128"/>
              </a:rPr>
              <a:t>s young men and women may be a long….time……Take that into consideration as you are presenting your training.</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Let</a:t>
            </a:r>
            <a:r>
              <a:rPr lang="ja-JP" altLang="en-US" i="1">
                <a:ea typeface="ＭＳ Ｐゴシック" pitchFamily="34" charset="-128"/>
              </a:rPr>
              <a:t>’</a:t>
            </a:r>
            <a:r>
              <a:rPr lang="en-US" i="1" dirty="0">
                <a:ea typeface="ＭＳ Ｐゴシック" pitchFamily="34" charset="-128"/>
              </a:rPr>
              <a:t>s take a look at the specific Principles of Engagement…..Go through the slide points….As you do, ask for specifics from teams about how that point applies in the training they facilitate….Engage them to ensure modeling of the techniques.</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16</a:t>
            </a:fld>
            <a:endParaRPr lang="en-US" dirty="0"/>
          </a:p>
        </p:txBody>
      </p:sp>
    </p:spTree>
    <p:extLst>
      <p:ext uri="{BB962C8B-B14F-4D97-AF65-F5344CB8AC3E}">
        <p14:creationId xmlns:p14="http://schemas.microsoft.com/office/powerpoint/2010/main" val="768384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ea typeface="ＭＳ Ｐゴシック" pitchFamily="34" charset="-128"/>
              </a:rPr>
              <a:t>[Continues from prior slide.]</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17</a:t>
            </a:fld>
            <a:endParaRPr lang="en-US" dirty="0"/>
          </a:p>
        </p:txBody>
      </p:sp>
    </p:spTree>
    <p:extLst>
      <p:ext uri="{BB962C8B-B14F-4D97-AF65-F5344CB8AC3E}">
        <p14:creationId xmlns:p14="http://schemas.microsoft.com/office/powerpoint/2010/main" val="3367355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Let</a:t>
            </a:r>
            <a:r>
              <a:rPr lang="ja-JP" altLang="en-US" i="1">
                <a:ea typeface="ＭＳ Ｐゴシック" pitchFamily="34" charset="-128"/>
              </a:rPr>
              <a:t>’</a:t>
            </a:r>
            <a:r>
              <a:rPr lang="en-US" i="1" dirty="0">
                <a:ea typeface="ＭＳ Ｐゴシック" pitchFamily="34" charset="-128"/>
              </a:rPr>
              <a:t>s start with Readiness…….Starting with the (red) team, think about the things you do, the activities you use, the techniques that you have found most helpful…..What are some of the things you do to get the participants ready to learn?……[Solicit other team input.]</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[Consider listing these on a flip chart….Tick the duplicates to identify where people use similar methods to encourage participants to adopt new techniques in order to </a:t>
            </a:r>
            <a:r>
              <a:rPr lang="ja-JP" altLang="en-US" i="1">
                <a:ea typeface="ＭＳ Ｐゴシック" pitchFamily="34" charset="-128"/>
              </a:rPr>
              <a:t>“</a:t>
            </a:r>
            <a:r>
              <a:rPr lang="en-US" i="1" dirty="0">
                <a:ea typeface="ＭＳ Ｐゴシック" pitchFamily="34" charset="-128"/>
              </a:rPr>
              <a:t>expand their tool kit</a:t>
            </a:r>
            <a:r>
              <a:rPr lang="ja-JP" altLang="en-US" i="1">
                <a:ea typeface="ＭＳ Ｐゴシック" pitchFamily="34" charset="-128"/>
              </a:rPr>
              <a:t>”</a:t>
            </a:r>
            <a:r>
              <a:rPr lang="en-US" i="1" dirty="0">
                <a:ea typeface="ＭＳ Ｐゴシック" pitchFamily="34" charset="-128"/>
              </a:rPr>
              <a:t>….This also models how learners can learn by sharing their experiences.]</a:t>
            </a:r>
            <a:endParaRPr 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18</a:t>
            </a:fld>
            <a:endParaRPr lang="en-US" dirty="0"/>
          </a:p>
        </p:txBody>
      </p:sp>
    </p:spTree>
    <p:extLst>
      <p:ext uri="{BB962C8B-B14F-4D97-AF65-F5344CB8AC3E}">
        <p14:creationId xmlns:p14="http://schemas.microsoft.com/office/powerpoint/2010/main" val="1347506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Let</a:t>
            </a:r>
            <a:r>
              <a:rPr lang="ja-JP" altLang="en-US" i="1">
                <a:ea typeface="ＭＳ Ｐゴシック" pitchFamily="34" charset="-128"/>
              </a:rPr>
              <a:t>’</a:t>
            </a:r>
            <a:r>
              <a:rPr lang="en-US" i="1" dirty="0">
                <a:ea typeface="ＭＳ Ｐゴシック" pitchFamily="34" charset="-128"/>
              </a:rPr>
              <a:t>s move on to Rate and Retention…….Starting with the (blue) team, think about the things you do, the activities you use, the techniques that you have found most helpful…..What are some of the things you do to ensure you are adapting your rate to the group?……[Solicit other team input.]</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[Consider listing these on a flip chart….Tick the duplicates to identify where people use similar methods to encourage participants to adopt new techniques in order to </a:t>
            </a:r>
            <a:r>
              <a:rPr lang="ja-JP" altLang="en-US" i="1">
                <a:ea typeface="ＭＳ Ｐゴシック" pitchFamily="34" charset="-128"/>
              </a:rPr>
              <a:t>“</a:t>
            </a:r>
            <a:r>
              <a:rPr lang="en-US" i="1" dirty="0">
                <a:ea typeface="ＭＳ Ｐゴシック" pitchFamily="34" charset="-128"/>
              </a:rPr>
              <a:t>expand their tool kit</a:t>
            </a:r>
            <a:r>
              <a:rPr lang="ja-JP" altLang="en-US" i="1">
                <a:ea typeface="ＭＳ Ｐゴシック" pitchFamily="34" charset="-128"/>
              </a:rPr>
              <a:t>”</a:t>
            </a:r>
            <a:r>
              <a:rPr lang="en-US" i="1" dirty="0">
                <a:ea typeface="ＭＳ Ｐゴシック" pitchFamily="34" charset="-128"/>
              </a:rPr>
              <a:t>….This also models how learners can learn by sharing their experiences.]</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Another key point about Retention to share……Studies have found that when you hear something one time, your chance of retention in 90 days is 10%….If they hear it six times, their retention rate can get as high as 90%......Ask about the six times to reinforce the point about not simply repeating the same thing the same way is effective but not as effective…..Consider asking the why……(boring, variety, connecting the dots)….Good transition to the next slide….</a:t>
            </a:r>
            <a:endParaRPr lang="en-US" dirty="0">
              <a:ea typeface="ＭＳ Ｐゴシック" pitchFamily="34" charset="-128"/>
            </a:endParaRPr>
          </a:p>
          <a:p>
            <a:endParaRPr lang="en-US" i="1"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19</a:t>
            </a:fld>
            <a:endParaRPr lang="en-US" dirty="0"/>
          </a:p>
        </p:txBody>
      </p:sp>
    </p:spTree>
    <p:extLst>
      <p:ext uri="{BB962C8B-B14F-4D97-AF65-F5344CB8AC3E}">
        <p14:creationId xmlns:p14="http://schemas.microsoft.com/office/powerpoint/2010/main" val="3963212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a:t>The tagline for this</a:t>
            </a:r>
            <a:r>
              <a:rPr lang="en-US" b="1" i="1" baseline="0" dirty="0"/>
              <a:t> Principle is Use It, Don’t Abuse It, Make It Theirs</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a:t>
            </a:fld>
            <a:endParaRPr lang="en-US" dirty="0"/>
          </a:p>
        </p:txBody>
      </p:sp>
    </p:spTree>
    <p:extLst>
      <p:ext uri="{BB962C8B-B14F-4D97-AF65-F5344CB8AC3E}">
        <p14:creationId xmlns:p14="http://schemas.microsoft.com/office/powerpoint/2010/main" val="402208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ea typeface="ＭＳ Ｐゴシック" pitchFamily="34" charset="-128"/>
              </a:rPr>
              <a:t>So, let me start with the (green) team to explore the different types of repetition currently used by them to achieve these principles……</a:t>
            </a:r>
            <a:endParaRPr 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20</a:t>
            </a:fld>
            <a:endParaRPr lang="en-US" dirty="0"/>
          </a:p>
        </p:txBody>
      </p:sp>
    </p:spTree>
    <p:extLst>
      <p:ext uri="{BB962C8B-B14F-4D97-AF65-F5344CB8AC3E}">
        <p14:creationId xmlns:p14="http://schemas.microsoft.com/office/powerpoint/2010/main" val="391115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ea typeface="ＭＳ Ｐゴシック" pitchFamily="34" charset="-128"/>
              </a:rPr>
              <a:t>Continue from prior slide…..</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21</a:t>
            </a:fld>
            <a:endParaRPr lang="en-US" dirty="0"/>
          </a:p>
        </p:txBody>
      </p:sp>
    </p:spTree>
    <p:extLst>
      <p:ext uri="{BB962C8B-B14F-4D97-AF65-F5344CB8AC3E}">
        <p14:creationId xmlns:p14="http://schemas.microsoft.com/office/powerpoint/2010/main" val="3787579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ea typeface="ＭＳ Ｐゴシック" pitchFamily="34" charset="-128"/>
              </a:rPr>
              <a:t>Using backward build-up, review the key points and use the mnemonic of VISIRRR….Good one to flip chart.</a:t>
            </a:r>
            <a:endParaRPr 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22</a:t>
            </a:fld>
            <a:endParaRPr lang="en-US" dirty="0"/>
          </a:p>
        </p:txBody>
      </p:sp>
    </p:spTree>
    <p:extLst>
      <p:ext uri="{BB962C8B-B14F-4D97-AF65-F5344CB8AC3E}">
        <p14:creationId xmlns:p14="http://schemas.microsoft.com/office/powerpoint/2010/main" val="3108267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Now, I would like to ask you in teams to look at the next two questions regarding the Principles of Engagement….First, let</a:t>
            </a:r>
            <a:r>
              <a:rPr lang="ja-JP" altLang="en-US" i="1">
                <a:ea typeface="ＭＳ Ｐゴシック" pitchFamily="34" charset="-128"/>
              </a:rPr>
              <a:t>’</a:t>
            </a:r>
            <a:r>
              <a:rPr lang="en-US" i="1" dirty="0">
                <a:ea typeface="ＭＳ Ｐゴシック" pitchFamily="34" charset="-128"/>
              </a:rPr>
              <a:t>s select a new team lead….(Let me ask you to put your hands in the air…….Now, one finger up, a nice finger……On the count of 3, would you please point to the person on your team that ….is most likely to go bungee jumping…..or most likely to have starred in his/her high school play, etc.)…..OK, we now have our team leads…..</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Teams, now, I would like you to look at the next two questions and determine which of the engagements would be best for the activity described…..In your teams, select the method you believe would be best and the </a:t>
            </a:r>
            <a:r>
              <a:rPr lang="ja-JP" altLang="en-US" i="1">
                <a:ea typeface="ＭＳ Ｐゴシック" pitchFamily="34" charset="-128"/>
              </a:rPr>
              <a:t>“</a:t>
            </a:r>
            <a:r>
              <a:rPr lang="en-US" i="1" dirty="0">
                <a:ea typeface="ＭＳ Ｐゴシック" pitchFamily="34" charset="-128"/>
              </a:rPr>
              <a:t>why</a:t>
            </a:r>
            <a:r>
              <a:rPr lang="ja-JP" altLang="en-US" i="1">
                <a:ea typeface="ＭＳ Ｐゴシック" pitchFamily="34" charset="-128"/>
              </a:rPr>
              <a:t>”</a:t>
            </a:r>
            <a:r>
              <a:rPr lang="en-US" i="1" dirty="0">
                <a:ea typeface="ＭＳ Ｐゴシック" pitchFamily="34" charset="-128"/>
              </a:rPr>
              <a:t> you believe that is best and/or why the other alternatives are not the one preferred…..I will give you three minutes…..</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After the three minutes, use show of hands and do a team round-robin to allow the teams to share their recommendations…</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23</a:t>
            </a:fld>
            <a:endParaRPr lang="en-US" dirty="0"/>
          </a:p>
        </p:txBody>
      </p:sp>
    </p:spTree>
    <p:extLst>
      <p:ext uri="{BB962C8B-B14F-4D97-AF65-F5344CB8AC3E}">
        <p14:creationId xmlns:p14="http://schemas.microsoft.com/office/powerpoint/2010/main" val="1967795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ea typeface="ＭＳ Ｐゴシック" pitchFamily="34" charset="-128"/>
              </a:rPr>
              <a:t>Same as prior slide……</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24</a:t>
            </a:fld>
            <a:endParaRPr lang="en-US" dirty="0"/>
          </a:p>
        </p:txBody>
      </p:sp>
    </p:spTree>
    <p:extLst>
      <p:ext uri="{BB962C8B-B14F-4D97-AF65-F5344CB8AC3E}">
        <p14:creationId xmlns:p14="http://schemas.microsoft.com/office/powerpoint/2010/main" val="6044076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Mini checkpoint…We have just looked at the overall Principles of Engagement……Now, let</a:t>
            </a:r>
            <a:r>
              <a:rPr lang="ja-JP" altLang="en-US" i="1">
                <a:ea typeface="ＭＳ Ｐゴシック" pitchFamily="34" charset="-128"/>
              </a:rPr>
              <a:t>’</a:t>
            </a:r>
            <a:r>
              <a:rPr lang="en-US" i="1" dirty="0">
                <a:ea typeface="ＭＳ Ｐゴシック" pitchFamily="34" charset="-128"/>
              </a:rPr>
              <a:t>s take a high-level look at Instructional Methods and Engagement Strategies……These are important so that we can add a variety of methods in our facilitation of training for the participants in our sessions…..</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Let me ask you a question….Raise your hand if you have ever been in a training session where, in the late afternoon, say 3:30pm, you looked at your watch…..(Raise your hand.)…….Great, I have too….As facilitators of the learning process, we have a lot to do about the extremes about what our participants would be thinking when they looked at their watches……</a:t>
            </a:r>
            <a:endParaRPr lang="en-US" dirty="0">
              <a:ea typeface="ＭＳ Ｐゴシック" pitchFamily="34" charset="-128"/>
            </a:endParaRPr>
          </a:p>
          <a:p>
            <a:pPr>
              <a:buFontTx/>
              <a:buChar char="•"/>
            </a:pPr>
            <a:r>
              <a:rPr lang="en-US" i="1" dirty="0">
                <a:ea typeface="ＭＳ Ｐゴシック" pitchFamily="34" charset="-128"/>
              </a:rPr>
              <a:t>On one side of the spectrum, they could be thinking…..OMG, only another hour or so, and we will be done……OR</a:t>
            </a:r>
            <a:endParaRPr lang="en-US" dirty="0">
              <a:ea typeface="ＭＳ Ｐゴシック" pitchFamily="34" charset="-128"/>
            </a:endParaRPr>
          </a:p>
          <a:p>
            <a:pPr>
              <a:buFontTx/>
              <a:buChar char="•"/>
            </a:pPr>
            <a:r>
              <a:rPr lang="en-US" i="1" dirty="0">
                <a:ea typeface="ＭＳ Ｐゴシック" pitchFamily="34" charset="-128"/>
              </a:rPr>
              <a:t>Holy cow. Where has the day gone?…….</a:t>
            </a:r>
            <a:endParaRPr lang="en-US" dirty="0">
              <a:ea typeface="ＭＳ Ｐゴシック" pitchFamily="34" charset="-128"/>
            </a:endParaRPr>
          </a:p>
          <a:p>
            <a:r>
              <a:rPr lang="en-US" i="1" dirty="0">
                <a:ea typeface="ＭＳ Ｐゴシック" pitchFamily="34" charset="-128"/>
              </a:rPr>
              <a:t>To a large extent, we have the most control about how they feel about the investment of their time……Our approach to this is as follows……As the facilitators of training, we are not trying to entertain people….If they want to be entertained, they can see a movie in the evening after class…..We are, however, a key factor in whether or not the training experience is energetic, engaging…..or fun…..And, determining the Instructional Method or Engagement Strategies we select to use has a dramatic effect on how much </a:t>
            </a:r>
            <a:r>
              <a:rPr lang="ja-JP" altLang="en-US" i="1">
                <a:ea typeface="ＭＳ Ｐゴシック" pitchFamily="34" charset="-128"/>
              </a:rPr>
              <a:t>“</a:t>
            </a:r>
            <a:r>
              <a:rPr lang="en-US" i="1" dirty="0">
                <a:ea typeface="ＭＳ Ｐゴシック" pitchFamily="34" charset="-128"/>
              </a:rPr>
              <a:t>fun</a:t>
            </a:r>
            <a:r>
              <a:rPr lang="ja-JP" altLang="en-US" i="1">
                <a:ea typeface="ＭＳ Ｐゴシック" pitchFamily="34" charset="-128"/>
              </a:rPr>
              <a:t>”</a:t>
            </a:r>
            <a:r>
              <a:rPr lang="en-US" i="1" dirty="0">
                <a:ea typeface="ＭＳ Ｐゴシック" pitchFamily="34" charset="-128"/>
              </a:rPr>
              <a:t> our participants have in our sessions…..Let</a:t>
            </a:r>
            <a:r>
              <a:rPr lang="ja-JP" altLang="en-US" i="1">
                <a:ea typeface="ＭＳ Ｐゴシック" pitchFamily="34" charset="-128"/>
              </a:rPr>
              <a:t>’</a:t>
            </a:r>
            <a:r>
              <a:rPr lang="en-US" i="1" dirty="0">
                <a:ea typeface="ＭＳ Ｐゴシック" pitchFamily="34" charset="-128"/>
              </a:rPr>
              <a:t>s take a look at some of our options…..</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25</a:t>
            </a:fld>
            <a:endParaRPr lang="en-US" dirty="0"/>
          </a:p>
        </p:txBody>
      </p:sp>
    </p:spTree>
    <p:extLst>
      <p:ext uri="{BB962C8B-B14F-4D97-AF65-F5344CB8AC3E}">
        <p14:creationId xmlns:p14="http://schemas.microsoft.com/office/powerpoint/2010/main" val="3909962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ea typeface="ＭＳ Ｐゴシック" pitchFamily="34" charset="-128"/>
              </a:rPr>
              <a:t>Let</a:t>
            </a:r>
            <a:r>
              <a:rPr lang="ja-JP" altLang="en-US" i="1">
                <a:ea typeface="ＭＳ Ｐゴシック" pitchFamily="34" charset="-128"/>
              </a:rPr>
              <a:t>’</a:t>
            </a:r>
            <a:r>
              <a:rPr lang="en-US" i="1" dirty="0">
                <a:ea typeface="ＭＳ Ｐゴシック" pitchFamily="34" charset="-128"/>
              </a:rPr>
              <a:t>s talk about these briefly – how many of you like to use (pick a row, column or group of 3-4 --- raise your hand)?….Select a person and ask them to share his/her experience(s) and add comments as necessary to highlight key points……..How about the next (row, column or group of 3-4)? Go through the slide in that manner.</a:t>
            </a:r>
            <a:endParaRPr 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26</a:t>
            </a:fld>
            <a:endParaRPr lang="en-US" dirty="0"/>
          </a:p>
        </p:txBody>
      </p:sp>
    </p:spTree>
    <p:extLst>
      <p:ext uri="{BB962C8B-B14F-4D97-AF65-F5344CB8AC3E}">
        <p14:creationId xmlns:p14="http://schemas.microsoft.com/office/powerpoint/2010/main" val="435798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We are about at our lunch break, and what we would like to do is extend our lunch break from 45 minutes to an hour……During the last 15 minutes, we would like you to work in teams and do the following:</a:t>
            </a:r>
            <a:endParaRPr lang="en-US" dirty="0">
              <a:ea typeface="ＭＳ Ｐゴシック" pitchFamily="34" charset="-128"/>
            </a:endParaRPr>
          </a:p>
          <a:p>
            <a:pPr>
              <a:buFontTx/>
              <a:buChar char="•"/>
            </a:pPr>
            <a:r>
              <a:rPr lang="en-US" i="1" dirty="0">
                <a:ea typeface="ＭＳ Ｐゴシック" pitchFamily="34" charset="-128"/>
              </a:rPr>
              <a:t>Read through the Engagement Strategies in Appendix B of your participant manual….You will note there are a total of 32.</a:t>
            </a:r>
            <a:endParaRPr lang="en-US" dirty="0">
              <a:ea typeface="ＭＳ Ｐゴシック" pitchFamily="34" charset="-128"/>
            </a:endParaRPr>
          </a:p>
          <a:p>
            <a:pPr>
              <a:buFontTx/>
              <a:buChar char="•"/>
            </a:pPr>
            <a:r>
              <a:rPr lang="en-US" i="1" dirty="0">
                <a:ea typeface="ＭＳ Ｐゴシック" pitchFamily="34" charset="-128"/>
              </a:rPr>
              <a:t>In your teams, select the three to five that you either are aware of and use most often and/or would like to discuss and have demonstrated for you.</a:t>
            </a:r>
            <a:endParaRPr lang="en-US" dirty="0">
              <a:ea typeface="ＭＳ Ｐゴシック" pitchFamily="34" charset="-128"/>
            </a:endParaRPr>
          </a:p>
          <a:p>
            <a:pPr>
              <a:buFontTx/>
              <a:buChar char="•"/>
            </a:pPr>
            <a:r>
              <a:rPr lang="en-US" i="1" dirty="0">
                <a:ea typeface="ＭＳ Ｐゴシック" pitchFamily="34" charset="-128"/>
              </a:rPr>
              <a:t>We will then determine the top two from each team and review/demonstrate those for the entire group.</a:t>
            </a:r>
            <a:endParaRPr lang="en-US" dirty="0">
              <a:ea typeface="ＭＳ Ｐゴシック" pitchFamily="34" charset="-128"/>
            </a:endParaRPr>
          </a:p>
          <a:p>
            <a:pPr>
              <a:buFontTx/>
              <a:buChar char="•"/>
            </a:pPr>
            <a:r>
              <a:rPr lang="en-US" i="1" dirty="0">
                <a:ea typeface="ＭＳ Ｐゴシック" pitchFamily="34" charset="-128"/>
              </a:rPr>
              <a:t>Are the assignments clear?</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OK, let me start our clock for 60 minutes….Remember – 45 minutes for lunch and 15 to complete the assignment…….</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When lunch break is over, use this slide to select and determine which Engagement Strategies to review…..As a wrap-up, one of the key points is using a variety of Engagement Strategies…..One of our key guidelines is to avoid using the same Engagement Strategy more than once in any day….This really helps the variety and the </a:t>
            </a:r>
            <a:r>
              <a:rPr lang="ja-JP" altLang="en-US" i="1">
                <a:ea typeface="ＭＳ Ｐゴシック" pitchFamily="34" charset="-128"/>
              </a:rPr>
              <a:t>“</a:t>
            </a:r>
            <a:r>
              <a:rPr lang="en-US" i="1" dirty="0">
                <a:ea typeface="ＭＳ Ｐゴシック" pitchFamily="34" charset="-128"/>
              </a:rPr>
              <a:t>fun</a:t>
            </a:r>
            <a:r>
              <a:rPr lang="ja-JP" altLang="en-US" i="1">
                <a:ea typeface="ＭＳ Ｐゴシック" pitchFamily="34" charset="-128"/>
              </a:rPr>
              <a:t>”</a:t>
            </a:r>
            <a:r>
              <a:rPr lang="en-US" i="1" dirty="0">
                <a:ea typeface="ＭＳ Ｐゴシック" pitchFamily="34" charset="-128"/>
              </a:rPr>
              <a:t> feeling in the session.</a:t>
            </a:r>
            <a:endParaRPr lang="en-US" dirty="0">
              <a:ea typeface="ＭＳ Ｐゴシック" pitchFamily="34" charset="-128"/>
            </a:endParaRPr>
          </a:p>
          <a:p>
            <a:endParaRPr 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27</a:t>
            </a:fld>
            <a:endParaRPr lang="en-US" dirty="0"/>
          </a:p>
        </p:txBody>
      </p:sp>
    </p:spTree>
    <p:extLst>
      <p:ext uri="{BB962C8B-B14F-4D97-AF65-F5344CB8AC3E}">
        <p14:creationId xmlns:p14="http://schemas.microsoft.com/office/powerpoint/2010/main" val="1807594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ea typeface="ＭＳ Ｐゴシック" pitchFamily="34" charset="-128"/>
              </a:rPr>
              <a:t>Continue from prior slide</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28</a:t>
            </a:fld>
            <a:endParaRPr lang="en-US" dirty="0"/>
          </a:p>
        </p:txBody>
      </p:sp>
    </p:spTree>
    <p:extLst>
      <p:ext uri="{BB962C8B-B14F-4D97-AF65-F5344CB8AC3E}">
        <p14:creationId xmlns:p14="http://schemas.microsoft.com/office/powerpoint/2010/main" val="13085388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Let</a:t>
            </a:r>
            <a:r>
              <a:rPr lang="ja-JP" altLang="en-US" i="1">
                <a:ea typeface="ＭＳ Ｐゴシック" pitchFamily="34" charset="-128"/>
              </a:rPr>
              <a:t>’</a:t>
            </a:r>
            <a:r>
              <a:rPr lang="en-US" i="1" dirty="0">
                <a:ea typeface="ＭＳ Ｐゴシック" pitchFamily="34" charset="-128"/>
              </a:rPr>
              <a:t>s all turn to page 30 in our participant manual…….First, we would like to pair off  in dyads with another participant that teaches the same of a similar training program……(Follow the directions on page 30 of the participant manual.)……</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Are there any questions? Great, let me start the clock for 12 minutes….You will each have six minutes to Think-Pair- Share………I will remind you when you are ½ way through so we can switch from one partner to the other for sharing…..Let</a:t>
            </a:r>
            <a:r>
              <a:rPr lang="ja-JP" altLang="en-US" i="1">
                <a:ea typeface="ＭＳ Ｐゴシック" pitchFamily="34" charset="-128"/>
              </a:rPr>
              <a:t>’</a:t>
            </a:r>
            <a:r>
              <a:rPr lang="en-US" i="1" dirty="0">
                <a:ea typeface="ＭＳ Ｐゴシック" pitchFamily="34" charset="-128"/>
              </a:rPr>
              <a:t>s get started……</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A good wrap-up for this activity is to prepare a flip chart of </a:t>
            </a:r>
            <a:r>
              <a:rPr lang="ja-JP" altLang="en-US" i="1">
                <a:ea typeface="ＭＳ Ｐゴシック" pitchFamily="34" charset="-128"/>
              </a:rPr>
              <a:t>“</a:t>
            </a:r>
            <a:r>
              <a:rPr lang="en-US" i="1" dirty="0">
                <a:ea typeface="ＭＳ Ｐゴシック" pitchFamily="34" charset="-128"/>
              </a:rPr>
              <a:t>Key Observations</a:t>
            </a:r>
            <a:r>
              <a:rPr lang="ja-JP" altLang="en-US" i="1">
                <a:ea typeface="ＭＳ Ｐゴシック" pitchFamily="34" charset="-128"/>
              </a:rPr>
              <a:t>”</a:t>
            </a:r>
            <a:r>
              <a:rPr lang="en-US" i="1" dirty="0">
                <a:ea typeface="ＭＳ Ｐゴシック" pitchFamily="34" charset="-128"/>
              </a:rPr>
              <a:t>…..Start with a Great Starting Question such as…..Let</a:t>
            </a:r>
            <a:r>
              <a:rPr lang="ja-JP" altLang="en-US" i="1">
                <a:ea typeface="ＭＳ Ｐゴシック" pitchFamily="34" charset="-128"/>
              </a:rPr>
              <a:t>’</a:t>
            </a:r>
            <a:r>
              <a:rPr lang="en-US" i="1" dirty="0">
                <a:ea typeface="ＭＳ Ｐゴシック" pitchFamily="34" charset="-128"/>
              </a:rPr>
              <a:t>s close out this activity by preparing a list of key observations….I will be doing a quick round-robin by starting at the (purple) team and then moving from team to team….So, let me ask you to think about this exercise around engagement methods….From the time we started, to the way you looked at the engagement methods you use today, to how you considered you might do this differently in the future, what were your key </a:t>
            </a:r>
            <a:r>
              <a:rPr lang="en-US" i="1" dirty="0" err="1">
                <a:ea typeface="ＭＳ Ｐゴシック" pitchFamily="34" charset="-128"/>
              </a:rPr>
              <a:t>learnings</a:t>
            </a:r>
            <a:r>
              <a:rPr lang="en-US" i="1" dirty="0">
                <a:ea typeface="ＭＳ Ｐゴシック" pitchFamily="34" charset="-128"/>
              </a:rPr>
              <a:t> or observations?…..(Name), get us started……</a:t>
            </a:r>
            <a:endParaRPr 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29</a:t>
            </a:fld>
            <a:endParaRPr lang="en-US" dirty="0"/>
          </a:p>
        </p:txBody>
      </p:sp>
    </p:spTree>
    <p:extLst>
      <p:ext uri="{BB962C8B-B14F-4D97-AF65-F5344CB8AC3E}">
        <p14:creationId xmlns:p14="http://schemas.microsoft.com/office/powerpoint/2010/main" val="2195577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Checkpoint: We have just completed our introductions where we reviewed our course objectives, identified your personal objectives, mapped your personal objectives to the agenda, and established our ground rules. What we are going to do next is address Planning for Results. And, that is important because if we don</a:t>
            </a:r>
            <a:r>
              <a:rPr lang="ja-JP" altLang="en-US" i="1">
                <a:ea typeface="ＭＳ Ｐゴシック" pitchFamily="34" charset="-128"/>
              </a:rPr>
              <a:t>’</a:t>
            </a:r>
            <a:r>
              <a:rPr lang="en-US" i="1" dirty="0">
                <a:ea typeface="ＭＳ Ｐゴシック" pitchFamily="34" charset="-128"/>
              </a:rPr>
              <a:t>t plan well, we are hoping for success, and as I am sure you are all well aware, “hope” is not a strategy. So, let</a:t>
            </a:r>
            <a:r>
              <a:rPr lang="ja-JP" altLang="en-US" i="1">
                <a:ea typeface="ＭＳ Ｐゴシック" pitchFamily="34" charset="-128"/>
              </a:rPr>
              <a:t>’</a:t>
            </a:r>
            <a:r>
              <a:rPr lang="en-US" i="1" dirty="0">
                <a:ea typeface="ＭＳ Ｐゴシック" pitchFamily="34" charset="-128"/>
              </a:rPr>
              <a:t>s take a look at the 11 best practices or techniques we are going to address in this module. </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Any questions or comments? Great, then let</a:t>
            </a:r>
            <a:r>
              <a:rPr lang="ja-JP" altLang="en-US" i="1">
                <a:ea typeface="ＭＳ Ｐゴシック" pitchFamily="34" charset="-128"/>
              </a:rPr>
              <a:t>’</a:t>
            </a:r>
            <a:r>
              <a:rPr lang="en-US" i="1" dirty="0">
                <a:ea typeface="ＭＳ Ｐゴシック" pitchFamily="34" charset="-128"/>
              </a:rPr>
              <a:t>s get started.</a:t>
            </a:r>
            <a:endParaRPr lang="en-US" dirty="0">
              <a:ea typeface="ＭＳ Ｐゴシック" pitchFamily="34" charset="-128"/>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3</a:t>
            </a:fld>
            <a:endParaRPr lang="en-US" dirty="0"/>
          </a:p>
        </p:txBody>
      </p:sp>
    </p:spTree>
    <p:extLst>
      <p:ext uri="{BB962C8B-B14F-4D97-AF65-F5344CB8AC3E}">
        <p14:creationId xmlns:p14="http://schemas.microsoft.com/office/powerpoint/2010/main" val="40126659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i="1" dirty="0">
                <a:ea typeface="ＭＳ Ｐゴシック" pitchFamily="34" charset="-128"/>
              </a:rPr>
              <a:t>Mini checkpoint: We have talked about Instructional Methods and Engagement Strategies…..Now, let</a:t>
            </a:r>
            <a:r>
              <a:rPr lang="ja-JP" altLang="en-US" i="1">
                <a:ea typeface="ＭＳ Ｐゴシック" pitchFamily="34" charset="-128"/>
              </a:rPr>
              <a:t>’</a:t>
            </a:r>
            <a:r>
              <a:rPr lang="en-US" i="1" dirty="0">
                <a:ea typeface="ＭＳ Ｐゴシック" pitchFamily="34" charset="-128"/>
              </a:rPr>
              <a:t>s look at how we build or create a training module from scratch…..And, that</a:t>
            </a:r>
            <a:r>
              <a:rPr lang="ja-JP" altLang="en-US" i="1">
                <a:ea typeface="ＭＳ Ｐゴシック" pitchFamily="34" charset="-128"/>
              </a:rPr>
              <a:t>’</a:t>
            </a:r>
            <a:r>
              <a:rPr lang="en-US" i="1" dirty="0">
                <a:ea typeface="ＭＳ Ｐゴシック" pitchFamily="34" charset="-128"/>
              </a:rPr>
              <a:t>s important because most of us (raise your hand) do, on occasion, build a module from scratch, don</a:t>
            </a:r>
            <a:r>
              <a:rPr lang="ja-JP" altLang="en-US" i="1">
                <a:ea typeface="ＭＳ Ｐゴシック" pitchFamily="34" charset="-128"/>
              </a:rPr>
              <a:t>’</a:t>
            </a:r>
            <a:r>
              <a:rPr lang="en-US" i="1" dirty="0">
                <a:ea typeface="ＭＳ Ｐゴシック" pitchFamily="34" charset="-128"/>
              </a:rPr>
              <a:t>t we?</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So, let</a:t>
            </a:r>
            <a:r>
              <a:rPr lang="ja-JP" altLang="en-US" i="1">
                <a:ea typeface="ＭＳ Ｐゴシック" pitchFamily="34" charset="-128"/>
              </a:rPr>
              <a:t>’</a:t>
            </a:r>
            <a:r>
              <a:rPr lang="en-US" i="1" dirty="0">
                <a:ea typeface="ＭＳ Ｐゴシック" pitchFamily="34" charset="-128"/>
              </a:rPr>
              <a:t>s use our teams again. If you have already been a team lead during an activity in this module, please raise your hand……Thanks, you are eliminated from serving as the team lead for this activity….Of the remaining, would you all stand?….Great, we will ask the (shortest or tallest) to be our team leads for this activity…..</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The purpose of this activity will be to identify all the things we would have to do to create a new training module from scratch…..We will do this using our sticky notes and markers….Team leads, your jobs are to act as the scribe as well as a participant and put each answer you and your team come up with on its own individual sticky note……Are we clear?.......</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Great…..Think about it….You have returned from this training, and your boss or a client calls you to discuss a new training need with you…..Think about all the things you will have to do, all the steps you will take, all the people involved, the forms and paperwork needed…..What are all the things you have to learn or develop to be up in nine weeks training this new program?</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[Set the clock for two minutes. When time is up, collect the sticky notes and categorize.]</a:t>
            </a:r>
            <a:endParaRPr 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30</a:t>
            </a:fld>
            <a:endParaRPr lang="en-US" dirty="0"/>
          </a:p>
        </p:txBody>
      </p:sp>
    </p:spTree>
    <p:extLst>
      <p:ext uri="{BB962C8B-B14F-4D97-AF65-F5344CB8AC3E}">
        <p14:creationId xmlns:p14="http://schemas.microsoft.com/office/powerpoint/2010/main" val="41264917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Good job, folks……It looks like we have covered a lot of the Phases in the Training Process…..Let</a:t>
            </a:r>
            <a:r>
              <a:rPr lang="ja-JP" altLang="en-US" i="1">
                <a:ea typeface="ＭＳ Ｐゴシック" pitchFamily="34" charset="-128"/>
              </a:rPr>
              <a:t>’</a:t>
            </a:r>
            <a:r>
              <a:rPr lang="en-US" i="1" dirty="0">
                <a:ea typeface="ＭＳ Ｐゴシック" pitchFamily="34" charset="-128"/>
              </a:rPr>
              <a:t>s walk through the next few slides and look at the areas we addressed and those we might want to think about going forward…..</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How many of you use a process or methodology for the training development process? (Raise your hand.) Great, may I ask (name) to share with us what methodology he/she is currently using?  </a:t>
            </a:r>
            <a:endParaRPr lang="en-US" dirty="0">
              <a:ea typeface="ＭＳ Ｐゴシック" pitchFamily="34" charset="-128"/>
            </a:endParaRPr>
          </a:p>
          <a:p>
            <a:r>
              <a:rPr lang="en-US" i="1" dirty="0">
                <a:ea typeface="ＭＳ Ｐゴシック" pitchFamily="34" charset="-128"/>
              </a:rPr>
              <a:t>NOTE: Be prepared for the ASTD ADDIE (Assess, Design, Develop, Implement, Evaluate) response…..The key here is </a:t>
            </a:r>
            <a:r>
              <a:rPr lang="ja-JP" altLang="en-US" i="1">
                <a:ea typeface="ＭＳ Ｐゴシック" pitchFamily="34" charset="-128"/>
              </a:rPr>
              <a:t>“</a:t>
            </a:r>
            <a:r>
              <a:rPr lang="en-US" i="1" dirty="0">
                <a:ea typeface="ＭＳ Ｐゴシック" pitchFamily="34" charset="-128"/>
              </a:rPr>
              <a:t>without a process, we don</a:t>
            </a:r>
            <a:r>
              <a:rPr lang="ja-JP" altLang="en-US" i="1">
                <a:ea typeface="ＭＳ Ｐゴシック" pitchFamily="34" charset="-128"/>
              </a:rPr>
              <a:t>’</a:t>
            </a:r>
            <a:r>
              <a:rPr lang="en-US" i="1" dirty="0">
                <a:ea typeface="ＭＳ Ｐゴシック" pitchFamily="34" charset="-128"/>
              </a:rPr>
              <a:t>t do things on purpose.</a:t>
            </a:r>
            <a:r>
              <a:rPr lang="ja-JP" altLang="en-US" i="1">
                <a:ea typeface="ＭＳ Ｐゴシック" pitchFamily="34" charset="-128"/>
              </a:rPr>
              <a:t>”</a:t>
            </a:r>
            <a:r>
              <a:rPr lang="en-US" i="1" dirty="0">
                <a:ea typeface="ＭＳ Ｐゴシック" pitchFamily="34" charset="-128"/>
              </a:rPr>
              <a:t>….So, we won</a:t>
            </a:r>
            <a:r>
              <a:rPr lang="ja-JP" altLang="en-US" i="1">
                <a:ea typeface="ＭＳ Ｐゴシック" pitchFamily="34" charset="-128"/>
              </a:rPr>
              <a:t>’</a:t>
            </a:r>
            <a:r>
              <a:rPr lang="en-US" i="1" dirty="0">
                <a:ea typeface="ＭＳ Ｐゴシック" pitchFamily="34" charset="-128"/>
              </a:rPr>
              <a:t>t focus on which process is better or most/least effective….Rather, let</a:t>
            </a:r>
            <a:r>
              <a:rPr lang="ja-JP" altLang="en-US" i="1">
                <a:ea typeface="ＭＳ Ｐゴシック" pitchFamily="34" charset="-128"/>
              </a:rPr>
              <a:t>’</a:t>
            </a:r>
            <a:r>
              <a:rPr lang="en-US" i="1" dirty="0">
                <a:ea typeface="ＭＳ Ｐゴシック" pitchFamily="34" charset="-128"/>
              </a:rPr>
              <a:t>s ensure we all are using a process, and, whether we are or not, let</a:t>
            </a:r>
            <a:r>
              <a:rPr lang="ja-JP" altLang="en-US" i="1">
                <a:ea typeface="ＭＳ Ｐゴシック" pitchFamily="34" charset="-128"/>
              </a:rPr>
              <a:t>’</a:t>
            </a:r>
            <a:r>
              <a:rPr lang="en-US" i="1" dirty="0">
                <a:ea typeface="ＭＳ Ｐゴシック" pitchFamily="34" charset="-128"/>
              </a:rPr>
              <a:t>s consider what we might do to make what we are doing today even better……Let</a:t>
            </a:r>
            <a:r>
              <a:rPr lang="ja-JP" altLang="en-US" i="1">
                <a:ea typeface="ＭＳ Ｐゴシック" pitchFamily="34" charset="-128"/>
              </a:rPr>
              <a:t>’</a:t>
            </a:r>
            <a:r>
              <a:rPr lang="en-US" i="1" dirty="0">
                <a:ea typeface="ＭＳ Ｐゴシック" pitchFamily="34" charset="-128"/>
              </a:rPr>
              <a:t>s get started.</a:t>
            </a:r>
            <a:endParaRPr lang="en-US" dirty="0">
              <a:ea typeface="ＭＳ Ｐゴシック" pitchFamily="34" charset="-128"/>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31</a:t>
            </a:fld>
            <a:endParaRPr lang="en-US" dirty="0"/>
          </a:p>
        </p:txBody>
      </p:sp>
    </p:spTree>
    <p:extLst>
      <p:ext uri="{BB962C8B-B14F-4D97-AF65-F5344CB8AC3E}">
        <p14:creationId xmlns:p14="http://schemas.microsoft.com/office/powerpoint/2010/main" val="31645007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ea typeface="ＭＳ Ｐゴシック" pitchFamily="34" charset="-128"/>
              </a:rPr>
              <a:t>The key point we want to make here is that there is a need for an Assessment phase……We do not address this phase in our course, yet we need to all be aware of the important nature of this phase so that we can most appropriately assess the needs of our clients – both internal clients as well as external clients….Are there any questions here?</a:t>
            </a:r>
            <a:endParaRPr 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32</a:t>
            </a:fld>
            <a:endParaRPr lang="en-US" dirty="0"/>
          </a:p>
        </p:txBody>
      </p:sp>
    </p:spTree>
    <p:extLst>
      <p:ext uri="{BB962C8B-B14F-4D97-AF65-F5344CB8AC3E}">
        <p14:creationId xmlns:p14="http://schemas.microsoft.com/office/powerpoint/2010/main" val="23407679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ea typeface="ＭＳ Ｐゴシック" pitchFamily="34" charset="-128"/>
              </a:rPr>
              <a:t>Moving to the Planning Phase, this is key. Most training is really good about the How…..Many are also good about the What…..Let me ask you – why is it so important to include the Why in our training?.....Lead the discussion…..Ensure the key point about “people do things because of the Why”……We should all consider the WIIFM or the Why as we prepare our training.</a:t>
            </a:r>
            <a:endParaRPr 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33</a:t>
            </a:fld>
            <a:endParaRPr lang="en-US" dirty="0"/>
          </a:p>
        </p:txBody>
      </p:sp>
    </p:spTree>
    <p:extLst>
      <p:ext uri="{BB962C8B-B14F-4D97-AF65-F5344CB8AC3E}">
        <p14:creationId xmlns:p14="http://schemas.microsoft.com/office/powerpoint/2010/main" val="16470548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Our key points here are the importance of the instructional objectives, those observable outcomes, for the Whys and the How to ensure we are focused on the approach to engaging the participants……..[Review the slide as an example……Engage with discussion from participants…..]</a:t>
            </a:r>
            <a:endParaRPr lang="en-US" dirty="0">
              <a:ea typeface="ＭＳ Ｐゴシック" pitchFamily="34" charset="-128"/>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34</a:t>
            </a:fld>
            <a:endParaRPr lang="en-US" dirty="0"/>
          </a:p>
        </p:txBody>
      </p:sp>
    </p:spTree>
    <p:extLst>
      <p:ext uri="{BB962C8B-B14F-4D97-AF65-F5344CB8AC3E}">
        <p14:creationId xmlns:p14="http://schemas.microsoft.com/office/powerpoint/2010/main" val="20975239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Here is a nice process flowchart for going through the Planning phase…….This could serve as a nice checklist for the future….Are there any of you that would like to share what you are currently doing or any questions on this?</a:t>
            </a:r>
          </a:p>
        </p:txBody>
      </p:sp>
      <p:sp>
        <p:nvSpPr>
          <p:cNvPr id="4" name="Slide Number Placeholder 3"/>
          <p:cNvSpPr>
            <a:spLocks noGrp="1"/>
          </p:cNvSpPr>
          <p:nvPr>
            <p:ph type="sldNum" sz="quarter" idx="10"/>
          </p:nvPr>
        </p:nvSpPr>
        <p:spPr/>
        <p:txBody>
          <a:bodyPr/>
          <a:lstStyle/>
          <a:p>
            <a:fld id="{4B573F6C-1218-BD4D-A5E4-4AD687B88FB2}" type="slidenum">
              <a:rPr lang="en-US" smtClean="0"/>
              <a:pPr/>
              <a:t>35</a:t>
            </a:fld>
            <a:endParaRPr lang="en-US" dirty="0"/>
          </a:p>
        </p:txBody>
      </p:sp>
    </p:spTree>
    <p:extLst>
      <p:ext uri="{BB962C8B-B14F-4D97-AF65-F5344CB8AC3E}">
        <p14:creationId xmlns:p14="http://schemas.microsoft.com/office/powerpoint/2010/main" val="23619435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ea typeface="ＭＳ Ｐゴシック" pitchFamily="34" charset="-128"/>
              </a:rPr>
              <a:t>At Leadership Strategies, we like to say, </a:t>
            </a:r>
            <a:r>
              <a:rPr lang="ja-JP" altLang="en-US" i="1">
                <a:ea typeface="ＭＳ Ｐゴシック" pitchFamily="34" charset="-128"/>
              </a:rPr>
              <a:t>“</a:t>
            </a:r>
            <a:r>
              <a:rPr lang="en-US" i="1" dirty="0">
                <a:ea typeface="ＭＳ Ｐゴシック" pitchFamily="34" charset="-128"/>
              </a:rPr>
              <a:t>Don</a:t>
            </a:r>
            <a:r>
              <a:rPr lang="ja-JP" altLang="en-US" i="1">
                <a:ea typeface="ＭＳ Ｐゴシック" pitchFamily="34" charset="-128"/>
              </a:rPr>
              <a:t>’</a:t>
            </a:r>
            <a:r>
              <a:rPr lang="en-US" i="1" dirty="0">
                <a:ea typeface="ＭＳ Ｐゴシック" pitchFamily="34" charset="-128"/>
              </a:rPr>
              <a:t>t major in the minors.</a:t>
            </a:r>
            <a:r>
              <a:rPr lang="ja-JP" altLang="en-US" i="1">
                <a:ea typeface="ＭＳ Ｐゴシック" pitchFamily="34" charset="-128"/>
              </a:rPr>
              <a:t>”</a:t>
            </a:r>
            <a:r>
              <a:rPr lang="en-US" i="1" dirty="0">
                <a:ea typeface="ＭＳ Ｐゴシック" pitchFamily="34" charset="-128"/>
              </a:rPr>
              <a:t>….At the same time, how many of you have had one of these logistical things go wrong? (Raise your hand.) Unfortunately, most of us have……You will find some simple checklists like these can save you a lot of unnecessary issues in the future.</a:t>
            </a:r>
          </a:p>
          <a:p>
            <a:endParaRPr 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36</a:t>
            </a:fld>
            <a:endParaRPr lang="en-US" dirty="0"/>
          </a:p>
        </p:txBody>
      </p:sp>
    </p:spTree>
    <p:extLst>
      <p:ext uri="{BB962C8B-B14F-4D97-AF65-F5344CB8AC3E}">
        <p14:creationId xmlns:p14="http://schemas.microsoft.com/office/powerpoint/2010/main" val="42792751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i="1" dirty="0">
                <a:ea typeface="ＭＳ Ｐゴシック" pitchFamily="34" charset="-128"/>
              </a:rPr>
              <a:t>Let</a:t>
            </a:r>
            <a:r>
              <a:rPr lang="ja-JP" altLang="en-US" i="1" dirty="0">
                <a:ea typeface="ＭＳ Ｐゴシック" pitchFamily="34" charset="-128"/>
              </a:rPr>
              <a:t>’</a:t>
            </a:r>
            <a:r>
              <a:rPr lang="en-US" i="1" dirty="0">
                <a:ea typeface="ＭＳ Ｐゴシック" pitchFamily="34" charset="-128"/>
              </a:rPr>
              <a:t>s wrap up this section by reviewing Training Impact using the 3-by-3 Matrix. In the rows you see: Before Training, During Training and After Training….the columns are the Trainer, the Participant and the Manager……..Let</a:t>
            </a:r>
            <a:r>
              <a:rPr lang="ja-JP" altLang="en-US" i="1" dirty="0">
                <a:ea typeface="ＭＳ Ｐゴシック" pitchFamily="34" charset="-128"/>
              </a:rPr>
              <a:t>’</a:t>
            </a:r>
            <a:r>
              <a:rPr lang="en-US" i="1" dirty="0">
                <a:ea typeface="ＭＳ Ｐゴシック" pitchFamily="34" charset="-128"/>
              </a:rPr>
              <a:t>s do a quick read around, and I would like to start this time with the (blue) team…….</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While all of these cells are important, Bob Pike, a well-respected professional in the training industry and the CEO of Creative Training did research that indicated there was one of the 9 cells that had the highest Training Impact……Let me ask you in your teams to discuss which one you think it might be and why……I will give you two minutes and will ask the last team lead to chose the new team lead…..Start now……</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[End by showing the cell, </a:t>
            </a:r>
            <a:r>
              <a:rPr lang="ja-JP" altLang="en-US" i="1" dirty="0">
                <a:ea typeface="ＭＳ Ｐゴシック" pitchFamily="34" charset="-128"/>
              </a:rPr>
              <a:t>“</a:t>
            </a:r>
            <a:r>
              <a:rPr lang="en-US" i="1" dirty="0">
                <a:ea typeface="ＭＳ Ｐゴシック" pitchFamily="34" charset="-128"/>
              </a:rPr>
              <a:t>What the manager does before the training occurs</a:t>
            </a:r>
            <a:r>
              <a:rPr lang="ja-JP" altLang="en-US" i="1" dirty="0">
                <a:ea typeface="ＭＳ Ｐゴシック" pitchFamily="34" charset="-128"/>
              </a:rPr>
              <a:t>”</a:t>
            </a:r>
            <a:r>
              <a:rPr lang="en-US" i="1" dirty="0">
                <a:ea typeface="ＭＳ Ｐゴシック" pitchFamily="34" charset="-128"/>
              </a:rPr>
              <a:t>…..And, discuss the reasons including: support, coaching, influence, etc. and how they might gain this buy-in in their own organizations.]</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Wrap up with some review questions like:</a:t>
            </a:r>
            <a:endParaRPr lang="en-US" dirty="0">
              <a:ea typeface="ＭＳ Ｐゴシック" pitchFamily="34" charset="-128"/>
            </a:endParaRPr>
          </a:p>
          <a:p>
            <a:pPr>
              <a:buFontTx/>
              <a:buChar char="•"/>
            </a:pPr>
            <a:r>
              <a:rPr lang="en-US" i="1" dirty="0">
                <a:ea typeface="ＭＳ Ｐゴシック" pitchFamily="34" charset="-128"/>
              </a:rPr>
              <a:t>(Red) team, give me one of the 3 key learning styles…..</a:t>
            </a:r>
            <a:endParaRPr lang="en-US" dirty="0">
              <a:ea typeface="ＭＳ Ｐゴシック" pitchFamily="34" charset="-128"/>
            </a:endParaRPr>
          </a:p>
          <a:p>
            <a:pPr>
              <a:buFontTx/>
              <a:buChar char="•"/>
            </a:pPr>
            <a:r>
              <a:rPr lang="en-US" i="1" dirty="0">
                <a:ea typeface="ＭＳ Ｐゴシック" pitchFamily="34" charset="-128"/>
              </a:rPr>
              <a:t>(Blue) team, what is the likely question you would get when someone with that learning style is not getting it?</a:t>
            </a:r>
            <a:endParaRPr lang="en-US" dirty="0">
              <a:ea typeface="ＭＳ Ｐゴシック" pitchFamily="34" charset="-128"/>
            </a:endParaRPr>
          </a:p>
          <a:p>
            <a:pPr>
              <a:buFontTx/>
              <a:buChar char="•"/>
            </a:pPr>
            <a:r>
              <a:rPr lang="en-US" i="1" dirty="0">
                <a:ea typeface="ＭＳ Ｐゴシック" pitchFamily="34" charset="-128"/>
              </a:rPr>
              <a:t>(Green) team, what are one of the components of VISIRRR? </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Great, let</a:t>
            </a:r>
            <a:r>
              <a:rPr lang="ja-JP" altLang="en-US" i="1" dirty="0">
                <a:ea typeface="ＭＳ Ｐゴシック" pitchFamily="34" charset="-128"/>
              </a:rPr>
              <a:t>’</a:t>
            </a:r>
            <a:r>
              <a:rPr lang="en-US" i="1" dirty="0">
                <a:ea typeface="ＭＳ Ｐゴシック" pitchFamily="34" charset="-128"/>
              </a:rPr>
              <a:t>s open up to our exercise packet and get started with Application Exercise #1………</a:t>
            </a:r>
            <a:endParaRPr 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37</a:t>
            </a:fld>
            <a:endParaRPr lang="en-US" dirty="0"/>
          </a:p>
        </p:txBody>
      </p:sp>
    </p:spTree>
    <p:extLst>
      <p:ext uri="{BB962C8B-B14F-4D97-AF65-F5344CB8AC3E}">
        <p14:creationId xmlns:p14="http://schemas.microsoft.com/office/powerpoint/2010/main" val="25094551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Checkpoint: We have just completed our introductions where we reviewed our course objectives, identified your personal objectives, mapped your personal objectives to the agenda, and established our ground rules. What we are going to do next is address Planning for Results. And, that is important because if we don</a:t>
            </a:r>
            <a:r>
              <a:rPr lang="ja-JP" altLang="en-US" i="1">
                <a:ea typeface="ＭＳ Ｐゴシック" pitchFamily="34" charset="-128"/>
              </a:rPr>
              <a:t>’</a:t>
            </a:r>
            <a:r>
              <a:rPr lang="en-US" i="1" dirty="0">
                <a:ea typeface="ＭＳ Ｐゴシック" pitchFamily="34" charset="-128"/>
              </a:rPr>
              <a:t>t plan well, we are hoping for success, and as I am sure you are all well aware, “hope” is not a strategy. So, let</a:t>
            </a:r>
            <a:r>
              <a:rPr lang="ja-JP" altLang="en-US" i="1">
                <a:ea typeface="ＭＳ Ｐゴシック" pitchFamily="34" charset="-128"/>
              </a:rPr>
              <a:t>’</a:t>
            </a:r>
            <a:r>
              <a:rPr lang="en-US" i="1" dirty="0">
                <a:ea typeface="ＭＳ Ｐゴシック" pitchFamily="34" charset="-128"/>
              </a:rPr>
              <a:t>s take a look at the 11 best practices or techniques we are going to address in this module. </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Any questions or comments? Great, then let</a:t>
            </a:r>
            <a:r>
              <a:rPr lang="ja-JP" altLang="en-US" i="1">
                <a:ea typeface="ＭＳ Ｐゴシック" pitchFamily="34" charset="-128"/>
              </a:rPr>
              <a:t>’</a:t>
            </a:r>
            <a:r>
              <a:rPr lang="en-US" i="1" dirty="0">
                <a:ea typeface="ＭＳ Ｐゴシック" pitchFamily="34" charset="-128"/>
              </a:rPr>
              <a:t>s get started.</a:t>
            </a:r>
            <a:endParaRPr lang="en-US" dirty="0">
              <a:ea typeface="ＭＳ Ｐゴシック" pitchFamily="34" charset="-128"/>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38</a:t>
            </a:fld>
            <a:endParaRPr lang="en-US" dirty="0"/>
          </a:p>
        </p:txBody>
      </p:sp>
    </p:spTree>
    <p:extLst>
      <p:ext uri="{BB962C8B-B14F-4D97-AF65-F5344CB8AC3E}">
        <p14:creationId xmlns:p14="http://schemas.microsoft.com/office/powerpoint/2010/main" val="2804390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i="1" dirty="0">
                <a:ea typeface="ＭＳ Ｐゴシック" pitchFamily="34" charset="-128"/>
              </a:rPr>
              <a:t>[Engagement: Last Person Standing by Teams --- Assign new team leaders. (Remind folks the rationale for changing team leads for each engagement in a training session as part of the debrief.)]</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Purpose: Let</a:t>
            </a:r>
            <a:r>
              <a:rPr lang="ja-JP" altLang="en-US" i="1" dirty="0">
                <a:ea typeface="ＭＳ Ｐゴシック" pitchFamily="34" charset="-128"/>
              </a:rPr>
              <a:t>’</a:t>
            </a:r>
            <a:r>
              <a:rPr lang="en-US" i="1" dirty="0">
                <a:ea typeface="ＭＳ Ｐゴシック" pitchFamily="34" charset="-128"/>
              </a:rPr>
              <a:t>s see what we believe are the things that make up a training session that is memorable and delivers impact or results.</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Directions: The way we will do this is, once again, by using our teams. First, let</a:t>
            </a:r>
            <a:r>
              <a:rPr lang="ja-JP" altLang="en-US" i="1" dirty="0">
                <a:ea typeface="ＭＳ Ｐゴシック" pitchFamily="34" charset="-128"/>
              </a:rPr>
              <a:t>’</a:t>
            </a:r>
            <a:r>
              <a:rPr lang="en-US" i="1" dirty="0">
                <a:ea typeface="ＭＳ Ｐゴシック" pitchFamily="34" charset="-128"/>
              </a:rPr>
              <a:t>s select a new team leader, so if you have already led the team, you are eliminated from team leadership. Of the remaining team members, can we ask the person that has traveled the furthest to be our new team leader? Ok, (red) team, do you have your leader? What we want the team leaders to do again is to be both the scribe and a participant in providing answers for their team…..Again, we would like each answer on its own individual sticky note. Is that clear? Great, we will give you two minutes when we begin the exercise…..</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Exception: None</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ea typeface="ＭＳ Ｐゴシック" pitchFamily="34" charset="-128"/>
              </a:rPr>
              <a:t>Starting question: Remember the “knock-your-socks off” masterful meetings training session? Let’s say you completed the training session and indeed the training far exceeded expectations. </a:t>
            </a:r>
            <a:r>
              <a:rPr lang="en-US" dirty="0">
                <a:ea typeface="ＭＳ Ｐゴシック" pitchFamily="34" charset="-128"/>
              </a:rPr>
              <a:t>Think about the things that would be the indicators that the session indeed far exceeded expectations.  Think about the things that would tell the client and you that the training session achieved the desired results. </a:t>
            </a:r>
            <a:r>
              <a:rPr lang="en-US" b="1" dirty="0">
                <a:ea typeface="ＭＳ Ｐゴシック" pitchFamily="34" charset="-128"/>
              </a:rPr>
              <a:t>What would be the signs that this was a “knock your socks off” session?</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[After two minutes] Great, now I would ask each team lead to collect the sticky notes and come to the front of the room lining up by the flip chart……What we are going to do is ask each team lead to take one sticky note, place it on the flip chart and announce it to the group. Then, that team lead will go to the back of the line, and the next team lead will take one of his/her sticky notes, place it on the flip chart and announce it to the group, etc.</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As participants, your job is to listen to the sticky notes, and when you hear a duplicate, you will need to place your arms in the air in an </a:t>
            </a:r>
            <a:r>
              <a:rPr lang="ja-JP" altLang="en-US" i="1" dirty="0">
                <a:ea typeface="ＭＳ Ｐゴシック" pitchFamily="34" charset="-128"/>
              </a:rPr>
              <a:t>“</a:t>
            </a:r>
            <a:r>
              <a:rPr lang="en-US" i="1" dirty="0">
                <a:ea typeface="ＭＳ Ｐゴシック" pitchFamily="34" charset="-128"/>
              </a:rPr>
              <a:t>X</a:t>
            </a:r>
            <a:r>
              <a:rPr lang="ja-JP" altLang="en-US" i="1" dirty="0">
                <a:ea typeface="ＭＳ Ｐゴシック" pitchFamily="34" charset="-128"/>
              </a:rPr>
              <a:t>”</a:t>
            </a:r>
            <a:r>
              <a:rPr lang="en-US" i="1" dirty="0">
                <a:ea typeface="ＭＳ Ｐゴシック" pitchFamily="34" charset="-128"/>
              </a:rPr>
              <a:t> and honk to let everyone know we have a duplicate…….When the first duplicate is posted from any team, I will collect and hold that sticky note, and that team leader will go to the back of the line and continue to participate……Anytime a team lead has a second duplicate --- noted by my having two sticky notes of the same color --- that team is eliminated from the competition…..And, the winner of the activity is “the last person (or team) standing,</a:t>
            </a:r>
            <a:r>
              <a:rPr lang="ja-JP" altLang="en-US" i="1" dirty="0">
                <a:ea typeface="ＭＳ Ｐゴシック" pitchFamily="34" charset="-128"/>
              </a:rPr>
              <a:t>”</a:t>
            </a:r>
            <a:r>
              <a:rPr lang="en-US" i="1" dirty="0">
                <a:ea typeface="ＭＳ Ｐゴシック" pitchFamily="34" charset="-128"/>
              </a:rPr>
              <a:t> and we will award that team 10 dots…..</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Any questions?…….OK, (red) team leader, get us started……..</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NOTE: On the flip chart, consider putting four quadrants (one for each of the Kirkpatrick levels), and place the team sticky notes in the appropriate quadrant…..You will tie this together when covering the Kirkpatrick Four Level Evaluation Model.</a:t>
            </a:r>
            <a:endParaRPr lang="en-US" dirty="0">
              <a:ea typeface="ＭＳ Ｐゴシック" pitchFamily="34" charset="-128"/>
            </a:endParaRPr>
          </a:p>
          <a:p>
            <a:endParaRPr lang="en-US" i="1"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a:t>
            </a:fld>
            <a:endParaRPr lang="en-US" dirty="0"/>
          </a:p>
        </p:txBody>
      </p:sp>
    </p:spTree>
    <p:extLst>
      <p:ext uri="{BB962C8B-B14F-4D97-AF65-F5344CB8AC3E}">
        <p14:creationId xmlns:p14="http://schemas.microsoft.com/office/powerpoint/2010/main" val="1880608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ea typeface="ＭＳ Ｐゴシック" pitchFamily="34" charset="-128"/>
              </a:rPr>
              <a:t>[Same as previous slide/notes]</a:t>
            </a:r>
            <a:endParaRPr lang="en-US" dirty="0">
              <a:ea typeface="ＭＳ Ｐゴシック" pitchFamily="34" charset="-128"/>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5</a:t>
            </a:fld>
            <a:endParaRPr lang="en-US" dirty="0"/>
          </a:p>
        </p:txBody>
      </p:sp>
    </p:spTree>
    <p:extLst>
      <p:ext uri="{BB962C8B-B14F-4D97-AF65-F5344CB8AC3E}">
        <p14:creationId xmlns:p14="http://schemas.microsoft.com/office/powerpoint/2010/main" val="1478563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i="1" dirty="0">
                <a:ea typeface="ＭＳ Ｐゴシック" pitchFamily="34" charset="-128"/>
              </a:rPr>
              <a:t>OK, great job, folks…..How many of you have used Last Person Standing as an engagement in your training sessions? Great, (name), tell me about how you have used it…….OR….(Blue) team, can you see how you might use Last Person Standing in your future training sessions? Tell us about it…</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Alright, let</a:t>
            </a:r>
            <a:r>
              <a:rPr lang="ja-JP" altLang="en-US" i="1">
                <a:ea typeface="ＭＳ Ｐゴシック" pitchFamily="34" charset="-128"/>
              </a:rPr>
              <a:t>’</a:t>
            </a:r>
            <a:r>
              <a:rPr lang="en-US" i="1" dirty="0">
                <a:ea typeface="ＭＳ Ｐゴシック" pitchFamily="34" charset="-128"/>
              </a:rPr>
              <a:t>s now take a look at Donald Kirkpatrick</a:t>
            </a:r>
            <a:r>
              <a:rPr lang="ja-JP" altLang="en-US" i="1">
                <a:ea typeface="ＭＳ Ｐゴシック" pitchFamily="34" charset="-128"/>
              </a:rPr>
              <a:t>’</a:t>
            </a:r>
            <a:r>
              <a:rPr lang="en-US" i="1" dirty="0">
                <a:ea typeface="ＭＳ Ｐゴシック" pitchFamily="34" charset="-128"/>
              </a:rPr>
              <a:t>s Four Levels of Training Evaluation…</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Level 1 is a measure of participant Reactions – probably the one all of us have seen the most……(Green) team, has someone used Reaction as an evaluation of  your training session? Tell us about that…..</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Level 2, moving up a level, is measuring participant Learning…(Purple) team, has someone…[Repeat previous question.]</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Level 3, getting a little more challenging to measure, is about an evaluation of the effect on Behavior……Has someone on the (red) team had experience with this type of evaluation? What are some of the challenges with measuring Behavior?... Good… What about this do you like? Do you think your organizations would be interested in evaluating the Behavior impact of your training? </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Alright, finally, the last level or Level 4 is Results…….Have any of the teams had experience with this type of evaluation? What were the benefits? The challenges?</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Application: Let me ask you to work in your table top teams and give you eight minutes to think about how you evaluate the impact of the training module you brought to class today and what steps you might take to move this up at least one level using Kirkpatrick</a:t>
            </a:r>
            <a:r>
              <a:rPr lang="ja-JP" altLang="en-US" i="1">
                <a:ea typeface="ＭＳ Ｐゴシック" pitchFamily="34" charset="-128"/>
              </a:rPr>
              <a:t>’</a:t>
            </a:r>
            <a:r>
              <a:rPr lang="en-US" i="1" dirty="0">
                <a:ea typeface="ＭＳ Ｐゴシック" pitchFamily="34" charset="-128"/>
              </a:rPr>
              <a:t>s model……….Would each team also select a member to share their thoughts with all of us? Let</a:t>
            </a:r>
            <a:r>
              <a:rPr lang="ja-JP" altLang="en-US" i="1">
                <a:ea typeface="ＭＳ Ｐゴシック" pitchFamily="34" charset="-128"/>
              </a:rPr>
              <a:t>’</a:t>
            </a:r>
            <a:r>
              <a:rPr lang="en-US" i="1" dirty="0">
                <a:ea typeface="ＭＳ Ｐゴシック" pitchFamily="34" charset="-128"/>
              </a:rPr>
              <a:t>s get started…</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[Debrief: Go team-by-team…..Consider flip charting key points to model how flip charts can be used in a training session……Consider a facilitation of the debrief with 1) things we liked about each team and 2) things to consider to make it even better (or move it up a level).]</a:t>
            </a:r>
            <a:endParaRPr lang="en-US" dirty="0">
              <a:ea typeface="ＭＳ Ｐゴシック" pitchFamily="34" charset="-128"/>
            </a:endParaRPr>
          </a:p>
          <a:p>
            <a:endParaRPr lang="en-US" i="1" dirty="0">
              <a:ea typeface="ＭＳ Ｐゴシック" pitchFamily="34" charset="-128"/>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6</a:t>
            </a:fld>
            <a:endParaRPr lang="en-US" dirty="0"/>
          </a:p>
        </p:txBody>
      </p:sp>
    </p:spTree>
    <p:extLst>
      <p:ext uri="{BB962C8B-B14F-4D97-AF65-F5344CB8AC3E}">
        <p14:creationId xmlns:p14="http://schemas.microsoft.com/office/powerpoint/2010/main" val="1212539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Mini checkpoint: We have just addressed evaluating the results of our training…..Now, let</a:t>
            </a:r>
            <a:r>
              <a:rPr lang="ja-JP" altLang="en-US" i="1">
                <a:ea typeface="ＭＳ Ｐゴシック" pitchFamily="34" charset="-128"/>
              </a:rPr>
              <a:t>’</a:t>
            </a:r>
            <a:r>
              <a:rPr lang="en-US" i="1" dirty="0">
                <a:ea typeface="ＭＳ Ｐゴシック" pitchFamily="34" charset="-128"/>
              </a:rPr>
              <a:t>s take a look at establishing learning objectives….Learning objectives are important so that we can provide a mechanism to measure the results/impact of the training we provide…….</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(Blue) team, can we start by asking (name) to read the definition of a learning objective?…….Thank you….Let me ask each of you to look at the module you brought with you to class….Can you each select one of the key learning objectives you have for that module?……Focus on the verb that was used to define that objective…..Think about that verb, the ability of that verb to allow someone to observe whether or not a participant that attended that session had achieved that objective (through an observable activity)….Could the manager of that participant assess whether or not that objective had been achieved?…..(Green team), get me started by sharing with us the verb and how </a:t>
            </a:r>
            <a:r>
              <a:rPr lang="ja-JP" altLang="en-US" i="1">
                <a:ea typeface="ＭＳ Ｐゴシック" pitchFamily="34" charset="-128"/>
              </a:rPr>
              <a:t>“</a:t>
            </a:r>
            <a:r>
              <a:rPr lang="en-US" i="1" dirty="0">
                <a:ea typeface="ＭＳ Ｐゴシック" pitchFamily="34" charset="-128"/>
              </a:rPr>
              <a:t>observable</a:t>
            </a:r>
            <a:r>
              <a:rPr lang="ja-JP" altLang="en-US" i="1">
                <a:ea typeface="ＭＳ Ｐゴシック" pitchFamily="34" charset="-128"/>
              </a:rPr>
              <a:t>”</a:t>
            </a:r>
            <a:r>
              <a:rPr lang="en-US" i="1" dirty="0">
                <a:ea typeface="ＭＳ Ｐゴシック" pitchFamily="34" charset="-128"/>
              </a:rPr>
              <a:t> you believe it would be…… </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[Consider a flip chart to document the actual verbs being shared….Come back to that flip chart after covering the verbs that are recommended to lead a discussion about </a:t>
            </a:r>
            <a:r>
              <a:rPr lang="ja-JP" altLang="en-US" i="1">
                <a:ea typeface="ＭＳ Ｐゴシック" pitchFamily="34" charset="-128"/>
              </a:rPr>
              <a:t>“</a:t>
            </a:r>
            <a:r>
              <a:rPr lang="en-US" i="1" dirty="0">
                <a:ea typeface="ＭＳ Ｐゴシック" pitchFamily="34" charset="-128"/>
              </a:rPr>
              <a:t>Why or what makes them better?</a:t>
            </a:r>
            <a:r>
              <a:rPr lang="ja-JP" altLang="en-US" i="1">
                <a:ea typeface="ＭＳ Ｐゴシック" pitchFamily="34" charset="-128"/>
              </a:rPr>
              <a:t>”</a:t>
            </a:r>
            <a:r>
              <a:rPr lang="en-US" i="1" dirty="0">
                <a:ea typeface="ＭＳ Ｐゴシック" pitchFamily="34" charset="-128"/>
              </a:rPr>
              <a:t> with the participants.]</a:t>
            </a:r>
            <a:endParaRPr lang="en-US" dirty="0">
              <a:ea typeface="ＭＳ Ｐゴシック" pitchFamily="34" charset="-128"/>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7</a:t>
            </a:fld>
            <a:endParaRPr lang="en-US" dirty="0"/>
          </a:p>
        </p:txBody>
      </p:sp>
    </p:spTree>
    <p:extLst>
      <p:ext uri="{BB962C8B-B14F-4D97-AF65-F5344CB8AC3E}">
        <p14:creationId xmlns:p14="http://schemas.microsoft.com/office/powerpoint/2010/main" val="1980075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Now that we have looked at some of the verbs that you have been using, let</a:t>
            </a:r>
            <a:r>
              <a:rPr lang="ja-JP" altLang="en-US" i="1">
                <a:ea typeface="ＭＳ Ｐゴシック" pitchFamily="34" charset="-128"/>
              </a:rPr>
              <a:t>’</a:t>
            </a:r>
            <a:r>
              <a:rPr lang="en-US" i="1" dirty="0">
                <a:ea typeface="ＭＳ Ｐゴシック" pitchFamily="34" charset="-128"/>
              </a:rPr>
              <a:t>s discuss what we can do to enhance the learning objectives in the training we deliver……..(Read around.)</a:t>
            </a:r>
            <a:endParaRPr lang="en-US" dirty="0">
              <a:ea typeface="ＭＳ Ｐゴシック" pitchFamily="34" charset="-128"/>
            </a:endParaRPr>
          </a:p>
          <a:p>
            <a:r>
              <a:rPr lang="en-US" i="1" dirty="0">
                <a:ea typeface="ＭＳ Ｐゴシック" pitchFamily="34" charset="-128"/>
              </a:rPr>
              <a:t> </a:t>
            </a:r>
            <a:endParaRPr lang="en-US" dirty="0">
              <a:ea typeface="ＭＳ Ｐゴシック" pitchFamily="34" charset="-128"/>
            </a:endParaRPr>
          </a:p>
          <a:p>
            <a:r>
              <a:rPr lang="en-US" i="1" dirty="0">
                <a:ea typeface="ＭＳ Ｐゴシック" pitchFamily="34" charset="-128"/>
              </a:rPr>
              <a:t>(Name), get us started with the first bullet point…..[As they move from one bullet point to the next, refer to the verbs on the flip chart and, using Reacting Questions, ask how they rank/compare to the bullet point…..Guide the participants to how to improve their ‘existing’ learning objectives with those that follow the key bullets on this slide….Engage in the conversation.]</a:t>
            </a:r>
            <a:endParaRPr lang="en-US" dirty="0">
              <a:ea typeface="ＭＳ Ｐゴシック" pitchFamily="34" charset="-128"/>
            </a:endParaRPr>
          </a:p>
          <a:p>
            <a:endParaRPr lang="en-US" i="1"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8</a:t>
            </a:fld>
            <a:endParaRPr lang="en-US" dirty="0"/>
          </a:p>
        </p:txBody>
      </p:sp>
    </p:spTree>
    <p:extLst>
      <p:ext uri="{BB962C8B-B14F-4D97-AF65-F5344CB8AC3E}">
        <p14:creationId xmlns:p14="http://schemas.microsoft.com/office/powerpoint/2010/main" val="2403411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ea typeface="ＭＳ Ｐゴシック" pitchFamily="34" charset="-128"/>
              </a:rPr>
              <a:t>[Again, using the modules they brought with them, facilitate a discussion around how many of them have used verbs that are observable vs. non-observable….Refer to the earlier flip chart to demonstrate which verbs are typically used and how the right verb makes it much more impactful and less judgmental.]….If two different observers were in the back of the class, would they both agree/disagree on whether a participant did/did not achieve that objective?</a:t>
            </a:r>
            <a:endParaRPr lang="en-US" dirty="0">
              <a:ea typeface="ＭＳ Ｐゴシック" pitchFamily="34" charset="-128"/>
            </a:endParaRPr>
          </a:p>
          <a:p>
            <a:endParaRPr lang="en-US" i="1" dirty="0">
              <a:ea typeface="ＭＳ Ｐゴシック" pitchFamily="34" charset="-128"/>
            </a:endParaRPr>
          </a:p>
          <a:p>
            <a:endParaRPr lang="en-US" i="1" dirty="0">
              <a:ea typeface="ＭＳ Ｐゴシック" pitchFamily="34" charset="-128"/>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9</a:t>
            </a:fld>
            <a:endParaRPr lang="en-US" dirty="0"/>
          </a:p>
        </p:txBody>
      </p:sp>
    </p:spTree>
    <p:extLst>
      <p:ext uri="{BB962C8B-B14F-4D97-AF65-F5344CB8AC3E}">
        <p14:creationId xmlns:p14="http://schemas.microsoft.com/office/powerpoint/2010/main" val="35426087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pic>
        <p:nvPicPr>
          <p:cNvPr id="15" name="Picture 14"/>
          <p:cNvPicPr>
            <a:picLocks noChangeAspect="1"/>
          </p:cNvPicPr>
          <p:nvPr userDrawn="1"/>
        </p:nvPicPr>
        <p:blipFill>
          <a:blip r:embed="rId4"/>
          <a:stretch>
            <a:fillRect/>
          </a:stretch>
        </p:blipFill>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a:t>ENTER SECTION HERE</a:t>
            </a:r>
          </a:p>
        </p:txBody>
      </p:sp>
      <p:sp>
        <p:nvSpPr>
          <p:cNvPr id="14" name="TextBox 13"/>
          <p:cNvSpPr txBox="1"/>
          <p:nvPr userDrawn="1"/>
        </p:nvSpPr>
        <p:spPr>
          <a:xfrm>
            <a:off x="413833" y="6565612"/>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TextBox 11"/>
          <p:cNvSpPr txBox="1"/>
          <p:nvPr userDrawn="1"/>
        </p:nvSpPr>
        <p:spPr>
          <a:xfrm>
            <a:off x="413833" y="6565612"/>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TextBox 11"/>
          <p:cNvSpPr txBox="1"/>
          <p:nvPr userDrawn="1"/>
        </p:nvSpPr>
        <p:spPr>
          <a:xfrm>
            <a:off x="413833" y="6565612"/>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p:blipFill>
          <a:blip r:embed="rId3"/>
          <a:stretch>
            <a:fillRect/>
          </a:stretch>
        </p:blipFill>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3" name="TextBox 12"/>
          <p:cNvSpPr txBox="1"/>
          <p:nvPr userDrawn="1"/>
        </p:nvSpPr>
        <p:spPr>
          <a:xfrm>
            <a:off x="413833" y="6565612"/>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a:stretch>
            <a:fillRect/>
          </a:stretch>
        </p:blipFill>
        <p:spPr>
          <a:xfrm>
            <a:off x="6500608" y="6356607"/>
            <a:ext cx="2354072" cy="448056"/>
          </a:xfrm>
          <a:prstGeom prst="rect">
            <a:avLst/>
          </a:prstGeom>
        </p:spPr>
      </p:pic>
      <p:sp>
        <p:nvSpPr>
          <p:cNvPr id="6" name="TextBox 5"/>
          <p:cNvSpPr txBox="1"/>
          <p:nvPr userDrawn="1"/>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413833" y="6565612"/>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a:stretch>
            <a:fillRect/>
          </a:stretch>
        </p:blipFill>
        <p:spPr>
          <a:xfrm>
            <a:off x="6500608" y="6356607"/>
            <a:ext cx="2354072" cy="448056"/>
          </a:xfrm>
          <a:prstGeom prst="rect">
            <a:avLst/>
          </a:prstGeom>
        </p:spPr>
      </p:pic>
      <p:sp>
        <p:nvSpPr>
          <p:cNvPr id="6" name="TextBox 5"/>
          <p:cNvSpPr txBox="1"/>
          <p:nvPr userDrawn="1"/>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413833" y="6565612"/>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V15.03</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a:stretch>
            <a:fillRect/>
          </a:stretch>
        </p:blipFill>
        <p:spPr>
          <a:xfrm>
            <a:off x="6500608" y="6356607"/>
            <a:ext cx="2354072" cy="448056"/>
          </a:xfrm>
          <a:prstGeom prst="rect">
            <a:avLst/>
          </a:prstGeom>
        </p:spPr>
      </p:pic>
      <p:sp>
        <p:nvSpPr>
          <p:cNvPr id="6" name="TextBox 5"/>
          <p:cNvSpPr txBox="1"/>
          <p:nvPr userDrawn="1"/>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10" name="TextBox 9"/>
          <p:cNvSpPr txBox="1"/>
          <p:nvPr userDrawn="1"/>
        </p:nvSpPr>
        <p:spPr>
          <a:xfrm>
            <a:off x="413833" y="6565612"/>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V15.03</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9FD61F-2294-5D42-A9D7-9928D42B377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7" r:id="rId1"/>
    <p:sldLayoutId id="2147483650" r:id="rId2"/>
    <p:sldLayoutId id="2147483666" r:id="rId3"/>
    <p:sldLayoutId id="2147483665" r:id="rId4"/>
    <p:sldLayoutId id="2147483660" r:id="rId5"/>
    <p:sldLayoutId id="2147483661" r:id="rId6"/>
    <p:sldLayoutId id="2147483662" r:id="rId7"/>
  </p:sldLayoutIdLst>
  <p:transition>
    <p:fade/>
  </p:transition>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8.jpg"/><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Checkpoint</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a:t>
            </a:fld>
            <a:endParaRPr lang="en-US" dirty="0"/>
          </a:p>
        </p:txBody>
      </p:sp>
      <p:sp>
        <p:nvSpPr>
          <p:cNvPr id="5" name="Rounded Rectangle 4"/>
          <p:cNvSpPr/>
          <p:nvPr/>
        </p:nvSpPr>
        <p:spPr>
          <a:xfrm>
            <a:off x="783390" y="1343457"/>
            <a:ext cx="2591181"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latin typeface="Franklin Gothic Medium"/>
                <a:cs typeface="Franklin Gothic Medium"/>
              </a:rPr>
              <a:t>DAY 1</a:t>
            </a:r>
            <a:endParaRPr lang="en-US" sz="2600" i="1" dirty="0">
              <a:latin typeface="Franklin Gothic Book"/>
              <a:cs typeface="Franklin Gothic Book"/>
            </a:endParaRPr>
          </a:p>
        </p:txBody>
      </p:sp>
      <p:sp>
        <p:nvSpPr>
          <p:cNvPr id="6" name="Rounded Rectangle 5"/>
          <p:cNvSpPr/>
          <p:nvPr/>
        </p:nvSpPr>
        <p:spPr>
          <a:xfrm>
            <a:off x="3523445" y="1343457"/>
            <a:ext cx="2591181"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latin typeface="Franklin Gothic Medium"/>
                <a:cs typeface="Franklin Gothic Medium"/>
              </a:rPr>
              <a:t>DAY 2</a:t>
            </a:r>
            <a:endParaRPr lang="en-US" sz="2600" i="1" dirty="0">
              <a:latin typeface="Franklin Gothic Book"/>
              <a:cs typeface="Franklin Gothic Book"/>
            </a:endParaRPr>
          </a:p>
        </p:txBody>
      </p:sp>
      <p:sp>
        <p:nvSpPr>
          <p:cNvPr id="7" name="Rounded Rectangle 6"/>
          <p:cNvSpPr/>
          <p:nvPr/>
        </p:nvSpPr>
        <p:spPr>
          <a:xfrm>
            <a:off x="6263499" y="1343457"/>
            <a:ext cx="2591181"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latin typeface="Franklin Gothic Medium"/>
                <a:cs typeface="Franklin Gothic Medium"/>
              </a:rPr>
              <a:t>DAY 3</a:t>
            </a:r>
            <a:endParaRPr lang="en-US" sz="2600" i="1" dirty="0">
              <a:latin typeface="Franklin Gothic Book"/>
              <a:cs typeface="Franklin Gothic Book"/>
            </a:endParaRPr>
          </a:p>
        </p:txBody>
      </p:sp>
      <p:sp>
        <p:nvSpPr>
          <p:cNvPr id="8" name="Content Placeholder 2"/>
          <p:cNvSpPr>
            <a:spLocks noGrp="1"/>
          </p:cNvSpPr>
          <p:nvPr>
            <p:ph idx="1"/>
          </p:nvPr>
        </p:nvSpPr>
        <p:spPr>
          <a:xfrm>
            <a:off x="783390" y="1943097"/>
            <a:ext cx="2591181" cy="1719470"/>
          </a:xfrm>
        </p:spPr>
        <p:txBody>
          <a:bodyPr>
            <a:noAutofit/>
          </a:bodyPr>
          <a:lstStyle/>
          <a:p>
            <a:pPr>
              <a:spcBef>
                <a:spcPct val="50000"/>
              </a:spcBef>
              <a:buClr>
                <a:srgbClr val="669900"/>
              </a:buClr>
              <a:buSzPct val="100000"/>
              <a:buFont typeface="Arial" panose="020B0604020202020204" pitchFamily="34" charset="0"/>
              <a:buAutoNum type="alphaUcPeriod"/>
            </a:pPr>
            <a:r>
              <a:rPr lang="en-US" altLang="en-US" sz="2200" dirty="0">
                <a:latin typeface="Franklin Gothic Book" panose="020B0503020102020204" pitchFamily="34" charset="0"/>
              </a:rPr>
              <a:t>Getting Started</a:t>
            </a:r>
          </a:p>
          <a:p>
            <a:pPr>
              <a:spcBef>
                <a:spcPct val="50000"/>
              </a:spcBef>
              <a:buClr>
                <a:srgbClr val="669900"/>
              </a:buClr>
              <a:buSzPct val="100000"/>
              <a:buFont typeface="Arial" panose="020B0604020202020204" pitchFamily="34" charset="0"/>
              <a:buAutoNum type="alphaUcPeriod"/>
            </a:pPr>
            <a:r>
              <a:rPr lang="en-US" altLang="en-US" sz="2200" dirty="0">
                <a:latin typeface="Franklin Gothic Book" panose="020B0503020102020204" pitchFamily="34" charset="0"/>
              </a:rPr>
              <a:t>Planning for Results</a:t>
            </a:r>
          </a:p>
        </p:txBody>
      </p:sp>
      <p:sp>
        <p:nvSpPr>
          <p:cNvPr id="9" name="Rounded Rectangle 8"/>
          <p:cNvSpPr/>
          <p:nvPr/>
        </p:nvSpPr>
        <p:spPr>
          <a:xfrm>
            <a:off x="783390" y="3886200"/>
            <a:ext cx="2591181" cy="468086"/>
          </a:xfrm>
          <a:prstGeom prst="round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latin typeface="Franklin Gothic Medium"/>
                <a:cs typeface="Franklin Gothic Medium"/>
              </a:rPr>
              <a:t>LUNCH</a:t>
            </a:r>
            <a:endParaRPr lang="en-US" sz="2100" i="1" dirty="0">
              <a:latin typeface="Franklin Gothic Book"/>
              <a:cs typeface="Franklin Gothic Book"/>
            </a:endParaRPr>
          </a:p>
        </p:txBody>
      </p:sp>
      <p:sp>
        <p:nvSpPr>
          <p:cNvPr id="10" name="Rounded Rectangle 9"/>
          <p:cNvSpPr/>
          <p:nvPr/>
        </p:nvSpPr>
        <p:spPr>
          <a:xfrm>
            <a:off x="3523445" y="3886200"/>
            <a:ext cx="2591181" cy="468086"/>
          </a:xfrm>
          <a:prstGeom prst="round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latin typeface="Franklin Gothic Medium"/>
                <a:cs typeface="Franklin Gothic Medium"/>
              </a:rPr>
              <a:t>LUNCH</a:t>
            </a:r>
            <a:endParaRPr lang="en-US" sz="2100" i="1" dirty="0">
              <a:latin typeface="Franklin Gothic Book"/>
              <a:cs typeface="Franklin Gothic Book"/>
            </a:endParaRPr>
          </a:p>
        </p:txBody>
      </p:sp>
      <p:sp>
        <p:nvSpPr>
          <p:cNvPr id="12" name="Content Placeholder 2"/>
          <p:cNvSpPr txBox="1">
            <a:spLocks/>
          </p:cNvSpPr>
          <p:nvPr/>
        </p:nvSpPr>
        <p:spPr>
          <a:xfrm>
            <a:off x="3523445" y="1943097"/>
            <a:ext cx="2591181" cy="1847946"/>
          </a:xfrm>
          <a:prstGeom prst="rect">
            <a:avLst/>
          </a:prstGeom>
        </p:spPr>
        <p:txBody>
          <a:bodyPr vert="horz" lIns="91440" tIns="45720" rIns="91440" bIns="45720" rtlCol="0">
            <a:normAutofit/>
          </a:bodyPr>
          <a:lstStyle/>
          <a:p>
            <a:pPr>
              <a:spcBef>
                <a:spcPct val="50000"/>
              </a:spcBef>
              <a:buClr>
                <a:srgbClr val="669900"/>
              </a:buClr>
              <a:buSzPct val="100000"/>
            </a:pPr>
            <a:r>
              <a:rPr lang="en-US" altLang="en-US" sz="2200" dirty="0">
                <a:solidFill>
                  <a:srgbClr val="00467F"/>
                </a:solidFill>
                <a:latin typeface="Franklin Gothic Book" panose="020B0503020102020204" pitchFamily="34" charset="0"/>
                <a:cs typeface="Franklin Gothic Book"/>
              </a:rPr>
              <a:t>Review</a:t>
            </a:r>
          </a:p>
          <a:p>
            <a:pPr>
              <a:spcBef>
                <a:spcPct val="50000"/>
              </a:spcBef>
              <a:buClr>
                <a:srgbClr val="669900"/>
              </a:buClr>
              <a:buSzPct val="100000"/>
            </a:pPr>
            <a:r>
              <a:rPr lang="en-US" altLang="en-US" sz="2200" dirty="0">
                <a:solidFill>
                  <a:srgbClr val="F26522"/>
                </a:solidFill>
                <a:latin typeface="Franklin Gothic Book" panose="020B0503020102020204" pitchFamily="34" charset="0"/>
                <a:cs typeface="Franklin Gothic Medium"/>
              </a:rPr>
              <a:t>Ex #2: Your Start </a:t>
            </a:r>
          </a:p>
          <a:p>
            <a:pPr marL="293688" indent="-293688">
              <a:spcBef>
                <a:spcPct val="50000"/>
              </a:spcBef>
              <a:buClr>
                <a:srgbClr val="669900"/>
              </a:buClr>
              <a:buSzPct val="100000"/>
            </a:pPr>
            <a:r>
              <a:rPr lang="en-US" altLang="en-US" sz="2200" dirty="0">
                <a:solidFill>
                  <a:srgbClr val="669900"/>
                </a:solidFill>
                <a:latin typeface="Franklin Gothic Book" panose="020B0503020102020204" pitchFamily="34" charset="0"/>
              </a:rPr>
              <a:t>D. </a:t>
            </a:r>
            <a:r>
              <a:rPr lang="en-US" altLang="en-US" sz="2200" dirty="0">
                <a:solidFill>
                  <a:srgbClr val="00467F"/>
                </a:solidFill>
                <a:latin typeface="Franklin Gothic Book" panose="020B0503020102020204" pitchFamily="34" charset="0"/>
                <a:cs typeface="Franklin Gothic Book"/>
              </a:rPr>
              <a:t>Delivering for Results</a:t>
            </a:r>
          </a:p>
          <a:p>
            <a:pPr marL="457200" lvl="0" indent="-457200">
              <a:spcBef>
                <a:spcPct val="20000"/>
              </a:spcBef>
              <a:buClr>
                <a:srgbClr val="99AB21"/>
              </a:buClr>
              <a:defRPr/>
            </a:pPr>
            <a:endParaRPr lang="en-US" sz="2200" dirty="0">
              <a:solidFill>
                <a:srgbClr val="00467F"/>
              </a:solidFill>
              <a:latin typeface="Franklin Gothic Book" panose="020B0503020102020204" pitchFamily="34" charset="0"/>
              <a:cs typeface="Franklin Gothic Book"/>
            </a:endParaRPr>
          </a:p>
        </p:txBody>
      </p:sp>
      <p:sp>
        <p:nvSpPr>
          <p:cNvPr id="13" name="Content Placeholder 2"/>
          <p:cNvSpPr txBox="1">
            <a:spLocks/>
          </p:cNvSpPr>
          <p:nvPr/>
        </p:nvSpPr>
        <p:spPr>
          <a:xfrm>
            <a:off x="3523445" y="4405085"/>
            <a:ext cx="2591181" cy="2406748"/>
          </a:xfrm>
          <a:prstGeom prst="rect">
            <a:avLst/>
          </a:prstGeom>
        </p:spPr>
        <p:txBody>
          <a:bodyPr vert="horz" lIns="91440" tIns="45720" rIns="91440" bIns="45720" rtlCol="0">
            <a:normAutofit/>
          </a:bodyPr>
          <a:lstStyle/>
          <a:p>
            <a:pPr>
              <a:spcBef>
                <a:spcPts val="900"/>
              </a:spcBef>
              <a:buClr>
                <a:srgbClr val="669900"/>
              </a:buClr>
              <a:buSzPct val="100000"/>
            </a:pPr>
            <a:r>
              <a:rPr lang="en-US" altLang="en-US" sz="2200" dirty="0">
                <a:solidFill>
                  <a:srgbClr val="F26522"/>
                </a:solidFill>
                <a:latin typeface="Franklin Gothic Book" panose="020B0503020102020204" pitchFamily="34" charset="0"/>
                <a:cs typeface="Franklin Gothic Medium"/>
              </a:rPr>
              <a:t>Ex #3: Inviting Participation </a:t>
            </a:r>
          </a:p>
          <a:p>
            <a:pPr marL="293688" indent="-293688">
              <a:spcBef>
                <a:spcPts val="900"/>
              </a:spcBef>
              <a:buClr>
                <a:srgbClr val="669900"/>
              </a:buClr>
              <a:buSzPct val="100000"/>
            </a:pPr>
            <a:r>
              <a:rPr lang="en-US" altLang="en-US" sz="2200" dirty="0">
                <a:solidFill>
                  <a:srgbClr val="669900"/>
                </a:solidFill>
                <a:latin typeface="Franklin Gothic Book" panose="020B0503020102020204" pitchFamily="34" charset="0"/>
              </a:rPr>
              <a:t>E. </a:t>
            </a:r>
            <a:r>
              <a:rPr lang="en-US" altLang="en-US" sz="2200" dirty="0">
                <a:solidFill>
                  <a:srgbClr val="00467F"/>
                </a:solidFill>
                <a:latin typeface="Franklin Gothic Book" panose="020B0503020102020204" pitchFamily="34" charset="0"/>
                <a:cs typeface="Franklin Gothic Book"/>
              </a:rPr>
              <a:t>Managing Visual </a:t>
            </a:r>
            <a:br>
              <a:rPr lang="en-US" altLang="en-US" sz="2200" dirty="0">
                <a:solidFill>
                  <a:srgbClr val="00467F"/>
                </a:solidFill>
                <a:latin typeface="Franklin Gothic Book" panose="020B0503020102020204" pitchFamily="34" charset="0"/>
                <a:cs typeface="Franklin Gothic Book"/>
              </a:rPr>
            </a:br>
            <a:r>
              <a:rPr lang="en-US" altLang="en-US" sz="2200" dirty="0">
                <a:solidFill>
                  <a:srgbClr val="00467F"/>
                </a:solidFill>
                <a:latin typeface="Franklin Gothic Book" panose="020B0503020102020204" pitchFamily="34" charset="0"/>
                <a:cs typeface="Franklin Gothic Book"/>
              </a:rPr>
              <a:t>Information</a:t>
            </a:r>
          </a:p>
          <a:p>
            <a:pPr>
              <a:spcBef>
                <a:spcPts val="900"/>
              </a:spcBef>
              <a:buClr>
                <a:srgbClr val="669900"/>
              </a:buClr>
              <a:buSzPct val="100000"/>
            </a:pPr>
            <a:r>
              <a:rPr lang="en-US" altLang="en-US" sz="2200" dirty="0">
                <a:solidFill>
                  <a:srgbClr val="F26522"/>
                </a:solidFill>
                <a:latin typeface="Franklin Gothic Book" panose="020B0503020102020204" pitchFamily="34" charset="0"/>
                <a:cs typeface="Franklin Gothic Medium"/>
              </a:rPr>
              <a:t>Homework</a:t>
            </a:r>
          </a:p>
          <a:p>
            <a:pPr marL="342900" marR="0" lvl="0" indent="-342900" algn="l" defTabSz="457200" rtl="0" eaLnBrk="1" fontAlgn="auto" latinLnBrk="0" hangingPunct="1">
              <a:lnSpc>
                <a:spcPct val="100000"/>
              </a:lnSpc>
              <a:spcBef>
                <a:spcPts val="900"/>
              </a:spcBef>
              <a:spcAft>
                <a:spcPts val="0"/>
              </a:spcAft>
              <a:buClr>
                <a:srgbClr val="99AB21"/>
              </a:buClr>
              <a:buSzTx/>
              <a:buFont typeface="Arial"/>
              <a:buChar char="•"/>
              <a:tabLst/>
              <a:defRPr/>
            </a:pPr>
            <a:endParaRPr kumimoji="0" lang="en-US" sz="2200" b="0" i="0" u="none" strike="noStrike" kern="1200" cap="none" spc="0" normalizeH="0" baseline="0" noProof="0" dirty="0">
              <a:ln>
                <a:noFill/>
              </a:ln>
              <a:solidFill>
                <a:srgbClr val="00467F"/>
              </a:solidFill>
              <a:effectLst/>
              <a:uLnTx/>
              <a:uFillTx/>
              <a:latin typeface="Franklin Gothic Book" panose="020B0503020102020204" pitchFamily="34" charset="0"/>
              <a:cs typeface="Franklin Gothic Book"/>
            </a:endParaRPr>
          </a:p>
        </p:txBody>
      </p:sp>
      <p:sp>
        <p:nvSpPr>
          <p:cNvPr id="14" name="Rounded Rectangle 13"/>
          <p:cNvSpPr/>
          <p:nvPr/>
        </p:nvSpPr>
        <p:spPr>
          <a:xfrm>
            <a:off x="6263499" y="3886200"/>
            <a:ext cx="2591181" cy="468086"/>
          </a:xfrm>
          <a:prstGeom prst="round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latin typeface="Franklin Gothic Medium"/>
                <a:cs typeface="Franklin Gothic Medium"/>
              </a:rPr>
              <a:t>LUNCH</a:t>
            </a:r>
            <a:endParaRPr lang="en-US" sz="2100" i="1" dirty="0">
              <a:latin typeface="Franklin Gothic Book"/>
              <a:cs typeface="Franklin Gothic Book"/>
            </a:endParaRPr>
          </a:p>
        </p:txBody>
      </p:sp>
      <p:sp>
        <p:nvSpPr>
          <p:cNvPr id="15" name="Content Placeholder 2"/>
          <p:cNvSpPr txBox="1">
            <a:spLocks/>
          </p:cNvSpPr>
          <p:nvPr/>
        </p:nvSpPr>
        <p:spPr>
          <a:xfrm>
            <a:off x="6263499" y="1943097"/>
            <a:ext cx="2749872" cy="2106386"/>
          </a:xfrm>
          <a:prstGeom prst="rect">
            <a:avLst/>
          </a:prstGeom>
        </p:spPr>
        <p:txBody>
          <a:bodyPr vert="horz" lIns="91440" tIns="45720" rIns="91440" bIns="45720" rtlCol="0">
            <a:normAutofit/>
          </a:bodyPr>
          <a:lstStyle/>
          <a:p>
            <a:pPr fontAlgn="base">
              <a:spcBef>
                <a:spcPts val="600"/>
              </a:spcBef>
              <a:spcAft>
                <a:spcPct val="0"/>
              </a:spcAft>
              <a:buClr>
                <a:srgbClr val="669900"/>
              </a:buClr>
              <a:buSzPct val="100000"/>
            </a:pPr>
            <a:r>
              <a:rPr lang="en-US" altLang="en-US" sz="2200" dirty="0">
                <a:solidFill>
                  <a:srgbClr val="00467F"/>
                </a:solidFill>
                <a:latin typeface="Franklin Gothic Book" panose="020B0503020102020204" pitchFamily="34" charset="0"/>
                <a:cs typeface="Franklin Gothic Book"/>
              </a:rPr>
              <a:t>Review</a:t>
            </a:r>
          </a:p>
          <a:p>
            <a:pPr marL="293688" lvl="1" indent="-293688" fontAlgn="base">
              <a:spcBef>
                <a:spcPts val="600"/>
              </a:spcBef>
              <a:spcAft>
                <a:spcPct val="0"/>
              </a:spcAft>
              <a:buClr>
                <a:srgbClr val="669900"/>
              </a:buClr>
              <a:buSzPct val="100000"/>
            </a:pPr>
            <a:r>
              <a:rPr lang="en-US" altLang="en-US" sz="2200" dirty="0">
                <a:solidFill>
                  <a:srgbClr val="669900"/>
                </a:solidFill>
                <a:latin typeface="Franklin Gothic Book" panose="020B0503020102020204" pitchFamily="34" charset="0"/>
              </a:rPr>
              <a:t>F. </a:t>
            </a:r>
            <a:r>
              <a:rPr lang="en-US" altLang="en-US" sz="2200" dirty="0">
                <a:solidFill>
                  <a:srgbClr val="00467F"/>
                </a:solidFill>
                <a:latin typeface="Franklin Gothic Book" panose="020B0503020102020204" pitchFamily="34" charset="0"/>
                <a:cs typeface="Franklin Gothic Book"/>
              </a:rPr>
              <a:t>Confirming Results &amp; Closing</a:t>
            </a:r>
          </a:p>
          <a:p>
            <a:pPr marL="293688" lvl="1" indent="-293688" fontAlgn="base">
              <a:spcBef>
                <a:spcPts val="600"/>
              </a:spcBef>
              <a:spcAft>
                <a:spcPct val="0"/>
              </a:spcAft>
              <a:buClr>
                <a:srgbClr val="669900"/>
              </a:buClr>
              <a:buSzPct val="100000"/>
            </a:pPr>
            <a:r>
              <a:rPr lang="en-US" altLang="en-US" sz="2200" dirty="0">
                <a:solidFill>
                  <a:srgbClr val="669900"/>
                </a:solidFill>
                <a:latin typeface="Franklin Gothic Book" panose="020B0503020102020204" pitchFamily="34" charset="0"/>
              </a:rPr>
              <a:t>G. </a:t>
            </a:r>
            <a:r>
              <a:rPr lang="en-US" altLang="en-US" sz="2200" dirty="0">
                <a:solidFill>
                  <a:srgbClr val="00467F"/>
                </a:solidFill>
                <a:latin typeface="Franklin Gothic Book" panose="020B0503020102020204" pitchFamily="34" charset="0"/>
                <a:cs typeface="Franklin Gothic Book"/>
              </a:rPr>
              <a:t>Managing Dysfunction</a:t>
            </a:r>
          </a:p>
        </p:txBody>
      </p:sp>
      <p:sp>
        <p:nvSpPr>
          <p:cNvPr id="16" name="Content Placeholder 2"/>
          <p:cNvSpPr txBox="1">
            <a:spLocks/>
          </p:cNvSpPr>
          <p:nvPr/>
        </p:nvSpPr>
        <p:spPr>
          <a:xfrm>
            <a:off x="6263499" y="4405085"/>
            <a:ext cx="2749872" cy="1847946"/>
          </a:xfrm>
          <a:prstGeom prst="rect">
            <a:avLst/>
          </a:prstGeom>
        </p:spPr>
        <p:txBody>
          <a:bodyPr vert="horz" lIns="91440" tIns="45720" rIns="91440" bIns="45720" rtlCol="0">
            <a:noAutofit/>
          </a:bodyPr>
          <a:lstStyle/>
          <a:p>
            <a:pPr>
              <a:spcBef>
                <a:spcPts val="900"/>
              </a:spcBef>
              <a:buClr>
                <a:srgbClr val="669900"/>
              </a:buClr>
              <a:buSzPct val="100000"/>
            </a:pPr>
            <a:r>
              <a:rPr lang="en-US" altLang="en-US" sz="2200" dirty="0">
                <a:solidFill>
                  <a:srgbClr val="F26522"/>
                </a:solidFill>
                <a:latin typeface="Franklin Gothic Book" panose="020B0503020102020204" pitchFamily="34" charset="0"/>
                <a:cs typeface="Franklin Gothic Medium"/>
              </a:rPr>
              <a:t>Ex #4: Redesigning Your Session for Results</a:t>
            </a:r>
          </a:p>
          <a:p>
            <a:pPr>
              <a:spcBef>
                <a:spcPts val="900"/>
              </a:spcBef>
              <a:buClr>
                <a:srgbClr val="669900"/>
              </a:buClr>
              <a:buSzPct val="100000"/>
            </a:pPr>
            <a:r>
              <a:rPr lang="en-US" altLang="en-US" sz="2200" dirty="0">
                <a:solidFill>
                  <a:srgbClr val="669900"/>
                </a:solidFill>
                <a:latin typeface="Franklin Gothic Book" panose="020B0503020102020204" pitchFamily="34" charset="0"/>
              </a:rPr>
              <a:t>H. </a:t>
            </a:r>
            <a:r>
              <a:rPr lang="en-US" altLang="en-US" sz="2200" dirty="0">
                <a:solidFill>
                  <a:srgbClr val="00467F"/>
                </a:solidFill>
                <a:latin typeface="Franklin Gothic Book" panose="020B0503020102020204" pitchFamily="34" charset="0"/>
                <a:cs typeface="Franklin Gothic Book"/>
              </a:rPr>
              <a:t>Next Steps</a:t>
            </a:r>
          </a:p>
          <a:p>
            <a:pPr>
              <a:spcBef>
                <a:spcPts val="900"/>
              </a:spcBef>
              <a:buClr>
                <a:srgbClr val="669900"/>
              </a:buClr>
              <a:buSzPct val="100000"/>
            </a:pPr>
            <a:r>
              <a:rPr lang="en-US" altLang="en-US" sz="2200" dirty="0">
                <a:solidFill>
                  <a:srgbClr val="F26522"/>
                </a:solidFill>
                <a:latin typeface="Franklin Gothic Book" panose="020B0503020102020204" pitchFamily="34" charset="0"/>
                <a:cs typeface="Franklin Gothic Book"/>
              </a:rPr>
              <a:t>Close</a:t>
            </a:r>
          </a:p>
        </p:txBody>
      </p:sp>
      <p:sp>
        <p:nvSpPr>
          <p:cNvPr id="17" name="Rectangle 16"/>
          <p:cNvSpPr/>
          <p:nvPr/>
        </p:nvSpPr>
        <p:spPr>
          <a:xfrm>
            <a:off x="783390" y="4351999"/>
            <a:ext cx="2591181" cy="2015936"/>
          </a:xfrm>
          <a:prstGeom prst="rect">
            <a:avLst/>
          </a:prstGeom>
        </p:spPr>
        <p:txBody>
          <a:bodyPr wrap="square">
            <a:spAutoFit/>
          </a:bodyPr>
          <a:lstStyle/>
          <a:p>
            <a:pPr>
              <a:spcBef>
                <a:spcPts val="900"/>
              </a:spcBef>
              <a:buClr>
                <a:srgbClr val="669900"/>
              </a:buClr>
              <a:buSzPct val="100000"/>
              <a:defRPr/>
            </a:pPr>
            <a:r>
              <a:rPr lang="en-US" sz="2200" dirty="0">
                <a:solidFill>
                  <a:srgbClr val="F26522"/>
                </a:solidFill>
                <a:latin typeface="Franklin Gothic Book" panose="020B0503020102020204" pitchFamily="34" charset="0"/>
                <a:cs typeface="Franklin Gothic Medium"/>
              </a:rPr>
              <a:t>Ex #1: Experiential Learning</a:t>
            </a:r>
          </a:p>
          <a:p>
            <a:pPr marL="287338" indent="-287338">
              <a:spcBef>
                <a:spcPts val="900"/>
              </a:spcBef>
              <a:buClr>
                <a:srgbClr val="669900"/>
              </a:buClr>
              <a:buSzPct val="100000"/>
              <a:buFont typeface="+mj-lt"/>
              <a:buAutoNum type="alphaUcPeriod" startAt="3"/>
              <a:defRPr/>
            </a:pPr>
            <a:r>
              <a:rPr lang="en-US" sz="2200" dirty="0">
                <a:solidFill>
                  <a:srgbClr val="00467F"/>
                </a:solidFill>
                <a:latin typeface="Franklin Gothic Book" panose="020B0503020102020204" pitchFamily="34" charset="0"/>
                <a:cs typeface="Franklin Gothic Book"/>
              </a:rPr>
              <a:t>Starting with Impact</a:t>
            </a:r>
          </a:p>
          <a:p>
            <a:pPr marL="287338" indent="-287338">
              <a:spcBef>
                <a:spcPts val="900"/>
              </a:spcBef>
              <a:buClr>
                <a:srgbClr val="669900"/>
              </a:buClr>
              <a:buSzPct val="100000"/>
              <a:defRPr/>
            </a:pPr>
            <a:r>
              <a:rPr lang="en-US" sz="2200" dirty="0">
                <a:solidFill>
                  <a:srgbClr val="F26522"/>
                </a:solidFill>
                <a:latin typeface="Franklin Gothic Book" panose="020B0503020102020204" pitchFamily="34" charset="0"/>
                <a:cs typeface="Franklin Gothic Medium"/>
              </a:rPr>
              <a:t>Homework</a:t>
            </a:r>
          </a:p>
        </p:txBody>
      </p:sp>
      <p:sp>
        <p:nvSpPr>
          <p:cNvPr id="3" name="Right Arrow 2"/>
          <p:cNvSpPr/>
          <p:nvPr/>
        </p:nvSpPr>
        <p:spPr>
          <a:xfrm>
            <a:off x="0" y="2310063"/>
            <a:ext cx="783390" cy="770021"/>
          </a:xfrm>
          <a:prstGeom prst="rightArrow">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8139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8787" y="1448681"/>
            <a:ext cx="7407668" cy="648957"/>
          </a:xfrm>
          <a:prstGeom prst="rect">
            <a:avLst/>
          </a:prstGeom>
          <a:solidFill>
            <a:srgbClr val="F2652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ea typeface="ＭＳ Ｐゴシック" pitchFamily="34" charset="-128"/>
              </a:rPr>
              <a:t>Verbs To Use / Avoid </a:t>
            </a:r>
            <a:r>
              <a:rPr lang="en-US" sz="4000" dirty="0">
                <a:ea typeface="ＭＳ Ｐゴシック" pitchFamily="34" charset="-128"/>
              </a:rPr>
              <a:t>(sample)</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10</a:t>
            </a:fld>
            <a:endParaRPr lang="en-US" dirty="0"/>
          </a:p>
        </p:txBody>
      </p:sp>
      <p:cxnSp>
        <p:nvCxnSpPr>
          <p:cNvPr id="7" name="Straight Connector 6"/>
          <p:cNvCxnSpPr/>
          <p:nvPr/>
        </p:nvCxnSpPr>
        <p:spPr>
          <a:xfrm rot="5400000">
            <a:off x="-868552" y="3396814"/>
            <a:ext cx="3896268" cy="1588"/>
          </a:xfrm>
          <a:prstGeom prst="line">
            <a:avLst/>
          </a:prstGeom>
          <a:ln>
            <a:solidFill>
              <a:srgbClr val="000000">
                <a:alpha val="80000"/>
              </a:srgbClr>
            </a:solidFill>
          </a:ln>
          <a:effectLst/>
        </p:spPr>
        <p:style>
          <a:lnRef idx="2">
            <a:schemeClr val="dk1"/>
          </a:lnRef>
          <a:fillRef idx="0">
            <a:schemeClr val="dk1"/>
          </a:fillRef>
          <a:effectRef idx="1">
            <a:schemeClr val="dk1"/>
          </a:effectRef>
          <a:fontRef idx="minor">
            <a:schemeClr val="tx1"/>
          </a:fontRef>
        </p:style>
      </p:cxnSp>
      <p:sp>
        <p:nvSpPr>
          <p:cNvPr id="14" name="Content Placeholder 4"/>
          <p:cNvSpPr>
            <a:spLocks noGrp="1"/>
          </p:cNvSpPr>
          <p:nvPr>
            <p:ph idx="13"/>
          </p:nvPr>
        </p:nvSpPr>
        <p:spPr>
          <a:xfrm>
            <a:off x="1432560" y="1508966"/>
            <a:ext cx="3134156" cy="540558"/>
          </a:xfrm>
        </p:spPr>
        <p:txBody>
          <a:bodyPr>
            <a:noAutofit/>
          </a:bodyPr>
          <a:lstStyle/>
          <a:p>
            <a:pPr marL="0" lvl="0" indent="0" algn="ctr" defTabSz="914400" fontAlgn="base">
              <a:spcBef>
                <a:spcPct val="50000"/>
              </a:spcBef>
              <a:spcAft>
                <a:spcPct val="0"/>
              </a:spcAft>
              <a:buClr>
                <a:srgbClr val="99CC00"/>
              </a:buClr>
              <a:buSzPct val="75000"/>
              <a:buNone/>
            </a:pPr>
            <a:r>
              <a:rPr lang="en-US" sz="2500" dirty="0">
                <a:solidFill>
                  <a:schemeClr val="bg1"/>
                </a:solidFill>
                <a:latin typeface="Franklin Gothic Medium"/>
                <a:ea typeface="ＭＳ Ｐゴシック" pitchFamily="34" charset="-128"/>
                <a:cs typeface="Franklin Gothic Medium"/>
              </a:rPr>
              <a:t>Sample Verbs to Use</a:t>
            </a:r>
          </a:p>
        </p:txBody>
      </p:sp>
      <p:sp>
        <p:nvSpPr>
          <p:cNvPr id="18" name="Content Placeholder 4"/>
          <p:cNvSpPr txBox="1">
            <a:spLocks/>
          </p:cNvSpPr>
          <p:nvPr/>
        </p:nvSpPr>
        <p:spPr>
          <a:xfrm>
            <a:off x="1180733" y="2126781"/>
            <a:ext cx="1820113" cy="3308255"/>
          </a:xfrm>
          <a:prstGeom prst="rect">
            <a:avLst/>
          </a:prstGeom>
        </p:spPr>
        <p:txBody>
          <a:bodyPr vert="horz" lIns="91440" tIns="45720" rIns="91440" bIns="45720" rtlCol="0">
            <a:noAutofit/>
          </a:bodyPr>
          <a:lstStyle/>
          <a:p>
            <a:r>
              <a:rPr lang="en-US" sz="2000" dirty="0">
                <a:solidFill>
                  <a:srgbClr val="000066"/>
                </a:solidFill>
                <a:latin typeface="Franklin Gothic Book" pitchFamily="34" charset="0"/>
              </a:rPr>
              <a:t>Answer</a:t>
            </a:r>
          </a:p>
          <a:p>
            <a:r>
              <a:rPr lang="en-US" sz="2000" dirty="0">
                <a:solidFill>
                  <a:srgbClr val="000066"/>
                </a:solidFill>
                <a:latin typeface="Franklin Gothic Book" pitchFamily="34" charset="0"/>
              </a:rPr>
              <a:t>Apply	</a:t>
            </a:r>
          </a:p>
          <a:p>
            <a:r>
              <a:rPr lang="en-US" sz="2000" dirty="0">
                <a:solidFill>
                  <a:srgbClr val="000066"/>
                </a:solidFill>
                <a:latin typeface="Franklin Gothic Book" pitchFamily="34" charset="0"/>
              </a:rPr>
              <a:t>Assign	</a:t>
            </a:r>
          </a:p>
          <a:p>
            <a:r>
              <a:rPr lang="en-US" sz="2000" dirty="0">
                <a:solidFill>
                  <a:srgbClr val="000066"/>
                </a:solidFill>
                <a:latin typeface="Franklin Gothic Book" pitchFamily="34" charset="0"/>
              </a:rPr>
              <a:t>Calculate</a:t>
            </a:r>
          </a:p>
          <a:p>
            <a:r>
              <a:rPr lang="en-US" sz="2000" dirty="0">
                <a:solidFill>
                  <a:srgbClr val="000066"/>
                </a:solidFill>
                <a:latin typeface="Franklin Gothic Book" pitchFamily="34" charset="0"/>
              </a:rPr>
              <a:t>complete	</a:t>
            </a:r>
          </a:p>
          <a:p>
            <a:r>
              <a:rPr lang="en-US" sz="2000" dirty="0">
                <a:solidFill>
                  <a:srgbClr val="000066"/>
                </a:solidFill>
                <a:latin typeface="Franklin Gothic Book" pitchFamily="34" charset="0"/>
              </a:rPr>
              <a:t>Demonstrate</a:t>
            </a:r>
          </a:p>
          <a:p>
            <a:r>
              <a:rPr lang="en-US" sz="2000" dirty="0">
                <a:solidFill>
                  <a:srgbClr val="000066"/>
                </a:solidFill>
                <a:latin typeface="Franklin Gothic Book" pitchFamily="34" charset="0"/>
              </a:rPr>
              <a:t>Describe</a:t>
            </a:r>
          </a:p>
          <a:p>
            <a:r>
              <a:rPr lang="en-US" sz="2000" dirty="0">
                <a:solidFill>
                  <a:srgbClr val="000066"/>
                </a:solidFill>
                <a:latin typeface="Franklin Gothic Book" pitchFamily="34" charset="0"/>
              </a:rPr>
              <a:t>Develop</a:t>
            </a:r>
          </a:p>
          <a:p>
            <a:r>
              <a:rPr lang="en-US" sz="2000" dirty="0">
                <a:solidFill>
                  <a:srgbClr val="000066"/>
                </a:solidFill>
                <a:latin typeface="Franklin Gothic Book" pitchFamily="34" charset="0"/>
              </a:rPr>
              <a:t>Differentiate</a:t>
            </a:r>
          </a:p>
          <a:p>
            <a:r>
              <a:rPr lang="en-US" sz="2000" dirty="0">
                <a:solidFill>
                  <a:srgbClr val="000066"/>
                </a:solidFill>
                <a:latin typeface="Franklin Gothic Book" pitchFamily="34" charset="0"/>
              </a:rPr>
              <a:t>Identify</a:t>
            </a:r>
          </a:p>
        </p:txBody>
      </p:sp>
      <p:sp>
        <p:nvSpPr>
          <p:cNvPr id="26" name="Content Placeholder 4"/>
          <p:cNvSpPr>
            <a:spLocks noGrp="1"/>
          </p:cNvSpPr>
          <p:nvPr>
            <p:ph idx="13"/>
          </p:nvPr>
        </p:nvSpPr>
        <p:spPr>
          <a:xfrm>
            <a:off x="4934141" y="1508966"/>
            <a:ext cx="3435756" cy="542268"/>
          </a:xfrm>
        </p:spPr>
        <p:txBody>
          <a:bodyPr>
            <a:noAutofit/>
          </a:bodyPr>
          <a:lstStyle/>
          <a:p>
            <a:pPr marL="0" indent="0" algn="ctr" defTabSz="914400" fontAlgn="base">
              <a:spcBef>
                <a:spcPct val="50000"/>
              </a:spcBef>
              <a:spcAft>
                <a:spcPct val="0"/>
              </a:spcAft>
              <a:buClr>
                <a:srgbClr val="99CC00"/>
              </a:buClr>
              <a:buSzPct val="75000"/>
              <a:buNone/>
            </a:pPr>
            <a:r>
              <a:rPr lang="en-US" sz="2500" dirty="0">
                <a:solidFill>
                  <a:schemeClr val="bg1"/>
                </a:solidFill>
                <a:latin typeface="Franklin Gothic Medium"/>
                <a:ea typeface="ＭＳ Ｐゴシック" pitchFamily="34" charset="-128"/>
                <a:cs typeface="Franklin Gothic Medium"/>
              </a:rPr>
              <a:t>Sample Verbs to Avoid</a:t>
            </a:r>
          </a:p>
        </p:txBody>
      </p:sp>
      <p:cxnSp>
        <p:nvCxnSpPr>
          <p:cNvPr id="31" name="Straight Connector 30"/>
          <p:cNvCxnSpPr/>
          <p:nvPr/>
        </p:nvCxnSpPr>
        <p:spPr>
          <a:xfrm rot="5400000">
            <a:off x="1275297" y="3717974"/>
            <a:ext cx="3266359" cy="25688"/>
          </a:xfrm>
          <a:prstGeom prst="line">
            <a:avLst/>
          </a:prstGeom>
          <a:ln>
            <a:solidFill>
              <a:srgbClr val="000000">
                <a:alpha val="80000"/>
              </a:srgbClr>
            </a:solidFill>
          </a:ln>
          <a:effectLst/>
        </p:spPr>
        <p:style>
          <a:lnRef idx="2">
            <a:schemeClr val="dk1"/>
          </a:lnRef>
          <a:fillRef idx="0">
            <a:schemeClr val="dk1"/>
          </a:fillRef>
          <a:effectRef idx="1">
            <a:schemeClr val="dk1"/>
          </a:effectRef>
          <a:fontRef idx="minor">
            <a:schemeClr val="tx1"/>
          </a:fontRef>
        </p:style>
      </p:cxnSp>
      <p:sp>
        <p:nvSpPr>
          <p:cNvPr id="33" name="Content Placeholder 4"/>
          <p:cNvSpPr txBox="1">
            <a:spLocks/>
          </p:cNvSpPr>
          <p:nvPr/>
        </p:nvSpPr>
        <p:spPr>
          <a:xfrm>
            <a:off x="3048891" y="2135345"/>
            <a:ext cx="1820113" cy="3308255"/>
          </a:xfrm>
          <a:prstGeom prst="rect">
            <a:avLst/>
          </a:prstGeom>
        </p:spPr>
        <p:txBody>
          <a:bodyPr vert="horz" lIns="91440" tIns="45720" rIns="91440" bIns="45720" rtlCol="0">
            <a:noAutofit/>
          </a:bodyPr>
          <a:lstStyle/>
          <a:p>
            <a:r>
              <a:rPr lang="en-US" sz="2000" dirty="0">
                <a:solidFill>
                  <a:srgbClr val="000066"/>
                </a:solidFill>
                <a:latin typeface="Franklin Gothic Book" pitchFamily="34" charset="0"/>
              </a:rPr>
              <a:t>Isolate</a:t>
            </a:r>
          </a:p>
          <a:p>
            <a:r>
              <a:rPr lang="en-US" sz="2000" dirty="0">
                <a:solidFill>
                  <a:srgbClr val="000066"/>
                </a:solidFill>
                <a:latin typeface="Franklin Gothic Book" pitchFamily="34" charset="0"/>
              </a:rPr>
              <a:t>Implement</a:t>
            </a:r>
          </a:p>
          <a:p>
            <a:r>
              <a:rPr lang="en-US" sz="2000" dirty="0">
                <a:solidFill>
                  <a:srgbClr val="000066"/>
                </a:solidFill>
                <a:latin typeface="Franklin Gothic Book" pitchFamily="34" charset="0"/>
              </a:rPr>
              <a:t>Measure</a:t>
            </a:r>
          </a:p>
          <a:p>
            <a:r>
              <a:rPr lang="en-US" sz="2000" dirty="0">
                <a:solidFill>
                  <a:srgbClr val="000066"/>
                </a:solidFill>
                <a:latin typeface="Franklin Gothic Book" pitchFamily="34" charset="0"/>
              </a:rPr>
              <a:t>Name</a:t>
            </a:r>
          </a:p>
          <a:p>
            <a:r>
              <a:rPr lang="en-US" sz="2000" dirty="0">
                <a:solidFill>
                  <a:srgbClr val="000066"/>
                </a:solidFill>
                <a:latin typeface="Franklin Gothic Book" pitchFamily="34" charset="0"/>
              </a:rPr>
              <a:t>Prepare</a:t>
            </a:r>
          </a:p>
          <a:p>
            <a:r>
              <a:rPr lang="en-US" sz="2000" dirty="0">
                <a:solidFill>
                  <a:srgbClr val="000066"/>
                </a:solidFill>
                <a:latin typeface="Franklin Gothic Book" pitchFamily="34" charset="0"/>
              </a:rPr>
              <a:t>repair	</a:t>
            </a:r>
          </a:p>
          <a:p>
            <a:r>
              <a:rPr lang="en-US" sz="2000" dirty="0">
                <a:solidFill>
                  <a:srgbClr val="000066"/>
                </a:solidFill>
                <a:latin typeface="Franklin Gothic Book" pitchFamily="34" charset="0"/>
              </a:rPr>
              <a:t>Replace</a:t>
            </a:r>
          </a:p>
          <a:p>
            <a:r>
              <a:rPr lang="en-US" sz="2000" dirty="0">
                <a:solidFill>
                  <a:srgbClr val="000066"/>
                </a:solidFill>
                <a:latin typeface="Franklin Gothic Book" pitchFamily="34" charset="0"/>
              </a:rPr>
              <a:t>Restore</a:t>
            </a:r>
          </a:p>
          <a:p>
            <a:r>
              <a:rPr lang="en-US" sz="2000" dirty="0">
                <a:solidFill>
                  <a:srgbClr val="000066"/>
                </a:solidFill>
                <a:latin typeface="Franklin Gothic Book" pitchFamily="34" charset="0"/>
              </a:rPr>
              <a:t>Select	</a:t>
            </a:r>
          </a:p>
          <a:p>
            <a:r>
              <a:rPr lang="en-US" sz="2000" dirty="0">
                <a:solidFill>
                  <a:srgbClr val="000066"/>
                </a:solidFill>
                <a:latin typeface="Franklin Gothic Book" pitchFamily="34" charset="0"/>
              </a:rPr>
              <a:t>Write</a:t>
            </a:r>
          </a:p>
        </p:txBody>
      </p:sp>
      <p:sp>
        <p:nvSpPr>
          <p:cNvPr id="34" name="Rectangle 33"/>
          <p:cNvSpPr/>
          <p:nvPr/>
        </p:nvSpPr>
        <p:spPr>
          <a:xfrm>
            <a:off x="4783326" y="2103988"/>
            <a:ext cx="3696779" cy="3244011"/>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Content Placeholder 4"/>
          <p:cNvSpPr txBox="1">
            <a:spLocks/>
          </p:cNvSpPr>
          <p:nvPr/>
        </p:nvSpPr>
        <p:spPr>
          <a:xfrm>
            <a:off x="4953891" y="2135345"/>
            <a:ext cx="2737921" cy="3209603"/>
          </a:xfrm>
          <a:prstGeom prst="rect">
            <a:avLst/>
          </a:prstGeom>
        </p:spPr>
        <p:txBody>
          <a:bodyPr vert="horz" lIns="91440" tIns="45720" rIns="91440" bIns="45720" rtlCol="0">
            <a:noAutofit/>
          </a:bodyPr>
          <a:lstStyle/>
          <a:p>
            <a:r>
              <a:rPr lang="en-US" sz="2000" dirty="0">
                <a:solidFill>
                  <a:srgbClr val="000066"/>
                </a:solidFill>
              </a:rPr>
              <a:t>Appreciate	</a:t>
            </a:r>
          </a:p>
          <a:p>
            <a:r>
              <a:rPr lang="en-US" sz="2000" dirty="0">
                <a:solidFill>
                  <a:srgbClr val="000066"/>
                </a:solidFill>
              </a:rPr>
              <a:t>Be familiar with</a:t>
            </a:r>
          </a:p>
          <a:p>
            <a:r>
              <a:rPr lang="en-US" sz="2000" dirty="0">
                <a:solidFill>
                  <a:srgbClr val="000066"/>
                </a:solidFill>
              </a:rPr>
              <a:t>Comprehend</a:t>
            </a:r>
          </a:p>
          <a:p>
            <a:r>
              <a:rPr lang="en-US" sz="2000" dirty="0">
                <a:solidFill>
                  <a:srgbClr val="000066"/>
                </a:solidFill>
              </a:rPr>
              <a:t>Have an appreciation of</a:t>
            </a:r>
          </a:p>
          <a:p>
            <a:r>
              <a:rPr lang="en-US" sz="2000" dirty="0">
                <a:solidFill>
                  <a:srgbClr val="000066"/>
                </a:solidFill>
              </a:rPr>
              <a:t>Know	</a:t>
            </a:r>
          </a:p>
          <a:p>
            <a:r>
              <a:rPr lang="en-US" sz="2000" dirty="0">
                <a:solidFill>
                  <a:srgbClr val="000066"/>
                </a:solidFill>
              </a:rPr>
              <a:t>Learn	</a:t>
            </a:r>
          </a:p>
          <a:p>
            <a:r>
              <a:rPr lang="en-US" sz="2000" dirty="0">
                <a:solidFill>
                  <a:srgbClr val="000066"/>
                </a:solidFill>
              </a:rPr>
              <a:t>Perceive	</a:t>
            </a:r>
          </a:p>
          <a:p>
            <a:r>
              <a:rPr lang="en-US" sz="2000" dirty="0">
                <a:solidFill>
                  <a:srgbClr val="000066"/>
                </a:solidFill>
              </a:rPr>
              <a:t>Recognize	</a:t>
            </a:r>
          </a:p>
          <a:p>
            <a:r>
              <a:rPr lang="en-US" sz="2000" dirty="0">
                <a:solidFill>
                  <a:srgbClr val="000066"/>
                </a:solidFill>
              </a:rPr>
              <a:t>Remember	</a:t>
            </a:r>
          </a:p>
          <a:p>
            <a:r>
              <a:rPr lang="en-US" sz="2000" dirty="0">
                <a:solidFill>
                  <a:srgbClr val="000066"/>
                </a:solidFill>
              </a:rPr>
              <a:t>Understand	</a:t>
            </a:r>
          </a:p>
        </p:txBody>
      </p:sp>
      <p:cxnSp>
        <p:nvCxnSpPr>
          <p:cNvPr id="16" name="Straight Connector 15"/>
          <p:cNvCxnSpPr/>
          <p:nvPr/>
        </p:nvCxnSpPr>
        <p:spPr>
          <a:xfrm rot="5400000">
            <a:off x="2834461" y="3398339"/>
            <a:ext cx="3899319" cy="1588"/>
          </a:xfrm>
          <a:prstGeom prst="line">
            <a:avLst/>
          </a:prstGeom>
          <a:ln>
            <a:solidFill>
              <a:srgbClr val="000000">
                <a:alpha val="80000"/>
              </a:srgbClr>
            </a:solidFill>
          </a:ln>
          <a:effectLst/>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rot="5400000">
            <a:off x="6546657" y="3396416"/>
            <a:ext cx="3893884" cy="1588"/>
          </a:xfrm>
          <a:prstGeom prst="line">
            <a:avLst/>
          </a:prstGeom>
          <a:ln>
            <a:solidFill>
              <a:srgbClr val="000000">
                <a:alpha val="80000"/>
              </a:srgbClr>
            </a:solidFill>
          </a:ln>
          <a:effectLst/>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a:xfrm>
            <a:off x="1078787" y="5362408"/>
            <a:ext cx="7407668" cy="1588"/>
          </a:xfrm>
          <a:prstGeom prst="line">
            <a:avLst/>
          </a:prstGeom>
          <a:ln>
            <a:solidFill>
              <a:srgbClr val="000000">
                <a:alpha val="80000"/>
              </a:srgbClr>
            </a:solidFill>
          </a:ln>
          <a:effectLst/>
        </p:spPr>
        <p:style>
          <a:lnRef idx="2">
            <a:schemeClr val="dk1"/>
          </a:lnRef>
          <a:fillRef idx="0">
            <a:schemeClr val="dk1"/>
          </a:fillRef>
          <a:effectRef idx="1">
            <a:schemeClr val="dk1"/>
          </a:effectRef>
          <a:fontRef idx="minor">
            <a:schemeClr val="tx1"/>
          </a:fontRef>
        </p:style>
      </p:cxnSp>
      <p:sp>
        <p:nvSpPr>
          <p:cNvPr id="20" name="TextBox 8"/>
          <p:cNvSpPr txBox="1"/>
          <p:nvPr/>
        </p:nvSpPr>
        <p:spPr>
          <a:xfrm>
            <a:off x="8271711"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17-18</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3" grpId="0"/>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Writing Learning Objectives</a:t>
            </a:r>
            <a:endParaRPr lang="en-US" dirty="0"/>
          </a:p>
        </p:txBody>
      </p:sp>
      <p:sp>
        <p:nvSpPr>
          <p:cNvPr id="3" name="Content Placeholder 2"/>
          <p:cNvSpPr>
            <a:spLocks noGrp="1"/>
          </p:cNvSpPr>
          <p:nvPr>
            <p:ph idx="1"/>
          </p:nvPr>
        </p:nvSpPr>
        <p:spPr>
          <a:xfrm>
            <a:off x="1136958" y="2790113"/>
            <a:ext cx="7287714" cy="3342463"/>
          </a:xfrm>
        </p:spPr>
        <p:txBody>
          <a:bodyPr/>
          <a:lstStyle/>
          <a:p>
            <a:pPr>
              <a:buFont typeface="Arial" pitchFamily="34" charset="0"/>
              <a:buChar char="•"/>
            </a:pPr>
            <a:r>
              <a:rPr lang="en-US" dirty="0">
                <a:ea typeface="ＭＳ Ｐゴシック" pitchFamily="34" charset="-128"/>
              </a:rPr>
              <a:t>First, record an existing learning objective for the training program you brought with you to this course.</a:t>
            </a:r>
          </a:p>
          <a:p>
            <a:pPr>
              <a:buFont typeface="Arial" pitchFamily="34" charset="0"/>
              <a:buChar char="•"/>
            </a:pPr>
            <a:r>
              <a:rPr lang="en-US" dirty="0">
                <a:ea typeface="ＭＳ Ｐゴシック" pitchFamily="34" charset="-128"/>
              </a:rPr>
              <a:t>Next, if the learning objective can be improved, rewrite the learning objective.</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11</a:t>
            </a:fld>
            <a:endParaRPr lang="en-US" dirty="0"/>
          </a:p>
        </p:txBody>
      </p:sp>
      <p:grpSp>
        <p:nvGrpSpPr>
          <p:cNvPr id="7" name="Group 6"/>
          <p:cNvGrpSpPr/>
          <p:nvPr/>
        </p:nvGrpSpPr>
        <p:grpSpPr>
          <a:xfrm>
            <a:off x="-1" y="920015"/>
            <a:ext cx="3110845" cy="2008820"/>
            <a:chOff x="0" y="920015"/>
            <a:chExt cx="2596896" cy="2008820"/>
          </a:xfrm>
        </p:grpSpPr>
        <p:sp>
          <p:nvSpPr>
            <p:cNvPr id="5" name="Explosion 1 4"/>
            <p:cNvSpPr/>
            <p:nvPr/>
          </p:nvSpPr>
          <p:spPr>
            <a:xfrm>
              <a:off x="0" y="920015"/>
              <a:ext cx="2596896" cy="2008820"/>
            </a:xfrm>
            <a:prstGeom prst="irregularSeal1">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85216" y="1593454"/>
              <a:ext cx="2011680" cy="523220"/>
            </a:xfrm>
            <a:prstGeom prst="rect">
              <a:avLst/>
            </a:prstGeom>
            <a:noFill/>
          </p:spPr>
          <p:txBody>
            <a:bodyPr wrap="square" rtlCol="0">
              <a:spAutoFit/>
            </a:bodyPr>
            <a:lstStyle/>
            <a:p>
              <a:r>
                <a:rPr lang="en-US" sz="2800" dirty="0">
                  <a:solidFill>
                    <a:schemeClr val="bg1"/>
                  </a:solidFill>
                  <a:latin typeface="Franklin Gothic Book" panose="020B0503020102020204" pitchFamily="34" charset="0"/>
                </a:rPr>
                <a:t>Application</a:t>
              </a:r>
            </a:p>
          </p:txBody>
        </p:sp>
      </p:grpSp>
      <p:sp>
        <p:nvSpPr>
          <p:cNvPr id="8" name="TextBox 8"/>
          <p:cNvSpPr txBox="1"/>
          <p:nvPr/>
        </p:nvSpPr>
        <p:spPr>
          <a:xfrm>
            <a:off x="8271711"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20</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B4. The Three Learning Styles</a:t>
            </a:r>
            <a:endParaRPr lang="en-US" dirty="0"/>
          </a:p>
        </p:txBody>
      </p:sp>
      <p:pic>
        <p:nvPicPr>
          <p:cNvPr id="6" name="Content Placeholder 5"/>
          <p:cNvPicPr>
            <a:picLocks noGrp="1" noChangeAspect="1"/>
          </p:cNvPicPr>
          <p:nvPr>
            <p:ph idx="1"/>
          </p:nvPr>
        </p:nvPicPr>
        <p:blipFill>
          <a:blip r:embed="rId3"/>
          <a:stretch>
            <a:fillRect/>
          </a:stretch>
        </p:blipFill>
        <p:spPr>
          <a:xfrm>
            <a:off x="3506771" y="2339746"/>
            <a:ext cx="2582943" cy="1900444"/>
          </a:xfrm>
          <a:prstGeom prst="ellipse">
            <a:avLst/>
          </a:prstGeom>
          <a:ln>
            <a:noFill/>
          </a:ln>
          <a:effectLst>
            <a:softEdge rad="112500"/>
          </a:effectLst>
        </p:spPr>
      </p:pic>
      <p:sp>
        <p:nvSpPr>
          <p:cNvPr id="4" name="Slide Number Placeholder 3"/>
          <p:cNvSpPr>
            <a:spLocks noGrp="1"/>
          </p:cNvSpPr>
          <p:nvPr>
            <p:ph type="sldNum" sz="quarter" idx="12"/>
          </p:nvPr>
        </p:nvSpPr>
        <p:spPr/>
        <p:txBody>
          <a:bodyPr/>
          <a:lstStyle/>
          <a:p>
            <a:fld id="{F29FD61F-2294-5D42-A9D7-9928D42B3773}" type="slidenum">
              <a:rPr lang="en-US" smtClean="0"/>
              <a:pPr/>
              <a:t>12</a:t>
            </a:fld>
            <a:endParaRPr lang="en-US" dirty="0"/>
          </a:p>
        </p:txBody>
      </p:sp>
      <p:grpSp>
        <p:nvGrpSpPr>
          <p:cNvPr id="3" name="Group 2"/>
          <p:cNvGrpSpPr/>
          <p:nvPr/>
        </p:nvGrpSpPr>
        <p:grpSpPr>
          <a:xfrm>
            <a:off x="606115" y="2384337"/>
            <a:ext cx="2715838" cy="2710411"/>
            <a:chOff x="606115" y="2384337"/>
            <a:chExt cx="2715838" cy="2710411"/>
          </a:xfrm>
        </p:grpSpPr>
        <p:pic>
          <p:nvPicPr>
            <p:cNvPr id="7" name="Picture 6"/>
            <p:cNvPicPr>
              <a:picLocks noChangeAspect="1"/>
            </p:cNvPicPr>
            <p:nvPr/>
          </p:nvPicPr>
          <p:blipFill>
            <a:blip r:embed="rId4"/>
            <a:stretch>
              <a:fillRect/>
            </a:stretch>
          </p:blipFill>
          <p:spPr>
            <a:xfrm>
              <a:off x="606115" y="2384337"/>
              <a:ext cx="2715838" cy="1811262"/>
            </a:xfrm>
            <a:prstGeom prst="ellipse">
              <a:avLst/>
            </a:prstGeom>
            <a:ln>
              <a:noFill/>
            </a:ln>
            <a:effectLst>
              <a:softEdge rad="112500"/>
            </a:effectLst>
          </p:spPr>
        </p:pic>
        <p:sp>
          <p:nvSpPr>
            <p:cNvPr id="9" name="Rectangle 8"/>
            <p:cNvSpPr/>
            <p:nvPr/>
          </p:nvSpPr>
          <p:spPr>
            <a:xfrm>
              <a:off x="1304407" y="4509973"/>
              <a:ext cx="1236236" cy="584775"/>
            </a:xfrm>
            <a:prstGeom prst="rect">
              <a:avLst/>
            </a:prstGeom>
          </p:spPr>
          <p:txBody>
            <a:bodyPr wrap="none">
              <a:spAutoFit/>
            </a:bodyPr>
            <a:lstStyle/>
            <a:p>
              <a:pPr algn="ctr"/>
              <a:r>
                <a:rPr lang="en-US" sz="3200" dirty="0">
                  <a:solidFill>
                    <a:srgbClr val="000066"/>
                  </a:solidFill>
                  <a:latin typeface="Franklin Gothic Book" pitchFamily="34" charset="0"/>
                </a:rPr>
                <a:t>Visual</a:t>
              </a:r>
              <a:endParaRPr lang="en-US" sz="3200" dirty="0">
                <a:solidFill>
                  <a:schemeClr val="tx2"/>
                </a:solidFill>
                <a:latin typeface="Franklin Gothic Book" pitchFamily="34" charset="0"/>
              </a:endParaRPr>
            </a:p>
          </p:txBody>
        </p:sp>
      </p:grpSp>
      <p:sp>
        <p:nvSpPr>
          <p:cNvPr id="10" name="Rectangle 9"/>
          <p:cNvSpPr/>
          <p:nvPr/>
        </p:nvSpPr>
        <p:spPr>
          <a:xfrm>
            <a:off x="3976787" y="4509973"/>
            <a:ext cx="1586716" cy="584775"/>
          </a:xfrm>
          <a:prstGeom prst="rect">
            <a:avLst/>
          </a:prstGeom>
        </p:spPr>
        <p:txBody>
          <a:bodyPr wrap="none">
            <a:spAutoFit/>
          </a:bodyPr>
          <a:lstStyle/>
          <a:p>
            <a:pPr algn="ctr"/>
            <a:r>
              <a:rPr lang="en-US" sz="3200" dirty="0">
                <a:solidFill>
                  <a:srgbClr val="000066"/>
                </a:solidFill>
                <a:latin typeface="Franklin Gothic Book" pitchFamily="34" charset="0"/>
              </a:rPr>
              <a:t>Auditory</a:t>
            </a:r>
            <a:endParaRPr lang="en-US" sz="3200" dirty="0">
              <a:solidFill>
                <a:schemeClr val="tx2"/>
              </a:solidFill>
              <a:latin typeface="Franklin Gothic Book" pitchFamily="34" charset="0"/>
            </a:endParaRPr>
          </a:p>
        </p:txBody>
      </p:sp>
      <p:grpSp>
        <p:nvGrpSpPr>
          <p:cNvPr id="5" name="Group 4"/>
          <p:cNvGrpSpPr/>
          <p:nvPr/>
        </p:nvGrpSpPr>
        <p:grpSpPr>
          <a:xfrm>
            <a:off x="6307940" y="2384337"/>
            <a:ext cx="2716893" cy="2710411"/>
            <a:chOff x="6307940" y="2384337"/>
            <a:chExt cx="2716893" cy="2710411"/>
          </a:xfrm>
        </p:grpSpPr>
        <p:pic>
          <p:nvPicPr>
            <p:cNvPr id="8" name="Picture 7"/>
            <p:cNvPicPr>
              <a:picLocks noChangeAspect="1"/>
            </p:cNvPicPr>
            <p:nvPr/>
          </p:nvPicPr>
          <p:blipFill>
            <a:blip r:embed="rId5"/>
            <a:stretch>
              <a:fillRect/>
            </a:stretch>
          </p:blipFill>
          <p:spPr>
            <a:xfrm>
              <a:off x="6307940" y="2384337"/>
              <a:ext cx="2716893" cy="1811262"/>
            </a:xfrm>
            <a:prstGeom prst="ellipse">
              <a:avLst/>
            </a:prstGeom>
            <a:ln>
              <a:noFill/>
            </a:ln>
            <a:effectLst>
              <a:softEdge rad="112500"/>
            </a:effectLst>
          </p:spPr>
        </p:pic>
        <p:sp>
          <p:nvSpPr>
            <p:cNvPr id="11" name="Rectangle 10"/>
            <p:cNvSpPr/>
            <p:nvPr/>
          </p:nvSpPr>
          <p:spPr>
            <a:xfrm>
              <a:off x="6650647" y="4509973"/>
              <a:ext cx="2190023" cy="584775"/>
            </a:xfrm>
            <a:prstGeom prst="rect">
              <a:avLst/>
            </a:prstGeom>
          </p:spPr>
          <p:txBody>
            <a:bodyPr wrap="none">
              <a:spAutoFit/>
            </a:bodyPr>
            <a:lstStyle/>
            <a:p>
              <a:pPr algn="ctr"/>
              <a:r>
                <a:rPr lang="en-US" sz="3200" dirty="0">
                  <a:solidFill>
                    <a:srgbClr val="000066"/>
                  </a:solidFill>
                  <a:latin typeface="Franklin Gothic Book" pitchFamily="34" charset="0"/>
                </a:rPr>
                <a:t>Kinesthetic</a:t>
              </a:r>
              <a:endParaRPr lang="en-US" sz="3200" dirty="0">
                <a:solidFill>
                  <a:schemeClr val="tx2"/>
                </a:solidFill>
                <a:latin typeface="Franklin Gothic Book" pitchFamily="34" charset="0"/>
              </a:endParaRPr>
            </a:p>
          </p:txBody>
        </p:sp>
      </p:grpSp>
      <p:sp>
        <p:nvSpPr>
          <p:cNvPr id="12" name="TextBox 8"/>
          <p:cNvSpPr txBox="1"/>
          <p:nvPr/>
        </p:nvSpPr>
        <p:spPr>
          <a:xfrm>
            <a:off x="8271711"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21-23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Visual</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13</a:t>
            </a:fld>
            <a:endParaRPr lang="en-US" dirty="0"/>
          </a:p>
        </p:txBody>
      </p:sp>
      <p:sp>
        <p:nvSpPr>
          <p:cNvPr id="8" name="WordArt 17"/>
          <p:cNvSpPr>
            <a:spLocks noChangeArrowheads="1" noChangeShapeType="1" noTextEdit="1"/>
          </p:cNvSpPr>
          <p:nvPr/>
        </p:nvSpPr>
        <p:spPr bwMode="auto">
          <a:xfrm>
            <a:off x="7086600" y="2753833"/>
            <a:ext cx="1295400" cy="914400"/>
          </a:xfrm>
          <a:prstGeom prst="rect">
            <a:avLst/>
          </a:prstGeom>
        </p:spPr>
        <p:txBody>
          <a:bodyPr wrap="none" fromWordArt="1">
            <a:prstTxWarp prst="textPlain">
              <a:avLst>
                <a:gd name="adj" fmla="val 50000"/>
              </a:avLst>
            </a:prstTxWarp>
          </a:bodyPr>
          <a:lstStyle/>
          <a:p>
            <a:r>
              <a:rPr lang="en-US" sz="3600" kern="10" dirty="0">
                <a:ln w="19050">
                  <a:solidFill>
                    <a:srgbClr val="99CCFF"/>
                  </a:solidFill>
                  <a:miter lim="800000"/>
                  <a:headEnd/>
                  <a:tailEnd/>
                </a:ln>
                <a:solidFill>
                  <a:schemeClr val="accent2">
                    <a:lumMod val="75000"/>
                  </a:schemeClr>
                </a:solidFill>
                <a:effectLst>
                  <a:outerShdw dist="35921" dir="2700000" algn="ctr" rotWithShape="0">
                    <a:srgbClr val="990000">
                      <a:alpha val="74997"/>
                    </a:srgbClr>
                  </a:outerShdw>
                </a:effectLst>
                <a:latin typeface="Impact"/>
              </a:rPr>
              <a:t>60%</a:t>
            </a:r>
          </a:p>
        </p:txBody>
      </p:sp>
      <p:sp>
        <p:nvSpPr>
          <p:cNvPr id="9" name="Oval Callout 8"/>
          <p:cNvSpPr/>
          <p:nvPr/>
        </p:nvSpPr>
        <p:spPr>
          <a:xfrm>
            <a:off x="3051543" y="3987210"/>
            <a:ext cx="3062177" cy="1935125"/>
          </a:xfrm>
          <a:prstGeom prst="wedgeEllipseCallou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000" dirty="0">
                <a:solidFill>
                  <a:schemeClr val="tx2"/>
                </a:solidFill>
              </a:rPr>
              <a:t>“</a:t>
            </a:r>
            <a:r>
              <a:rPr lang="en-US" altLang="ja-JP" sz="3000" dirty="0">
                <a:solidFill>
                  <a:schemeClr val="tx2"/>
                </a:solidFill>
              </a:rPr>
              <a:t>Can I see that again?</a:t>
            </a:r>
            <a:r>
              <a:rPr lang="ja-JP" altLang="en-US" sz="3000" dirty="0">
                <a:solidFill>
                  <a:schemeClr val="tx2"/>
                </a:solidFill>
              </a:rPr>
              <a:t>”</a:t>
            </a:r>
            <a:r>
              <a:rPr lang="en-US" altLang="ja-JP" sz="3000" dirty="0">
                <a:solidFill>
                  <a:schemeClr val="tx2"/>
                </a:solidFill>
              </a:rPr>
              <a:t> </a:t>
            </a:r>
            <a:endParaRPr lang="en-US" sz="3000" dirty="0">
              <a:solidFill>
                <a:schemeClr val="tx2"/>
              </a:solidFill>
            </a:endParaRPr>
          </a:p>
        </p:txBody>
      </p:sp>
      <p:pic>
        <p:nvPicPr>
          <p:cNvPr id="10" name="Picture 9"/>
          <p:cNvPicPr>
            <a:picLocks noChangeAspect="1"/>
          </p:cNvPicPr>
          <p:nvPr/>
        </p:nvPicPr>
        <p:blipFill>
          <a:blip r:embed="rId3"/>
          <a:stretch>
            <a:fillRect/>
          </a:stretch>
        </p:blipFill>
        <p:spPr>
          <a:xfrm>
            <a:off x="6283902" y="132198"/>
            <a:ext cx="2715838" cy="1811262"/>
          </a:xfrm>
          <a:prstGeom prst="ellipse">
            <a:avLst/>
          </a:prstGeom>
          <a:ln>
            <a:noFill/>
          </a:ln>
          <a:effectLst>
            <a:softEdge rad="112500"/>
          </a:effectLst>
        </p:spPr>
      </p:pic>
      <p:sp>
        <p:nvSpPr>
          <p:cNvPr id="11" name="Content Placeholder 10"/>
          <p:cNvSpPr>
            <a:spLocks noGrp="1"/>
          </p:cNvSpPr>
          <p:nvPr>
            <p:ph idx="1"/>
          </p:nvPr>
        </p:nvSpPr>
        <p:spPr>
          <a:xfrm>
            <a:off x="783390" y="1626780"/>
            <a:ext cx="6303210" cy="4729569"/>
          </a:xfrm>
        </p:spPr>
        <p:txBody>
          <a:bodyPr/>
          <a:lstStyle/>
          <a:p>
            <a:pPr marL="514350" indent="-514350">
              <a:buFont typeface="Arial" pitchFamily="34" charset="0"/>
              <a:buChar char="•"/>
            </a:pPr>
            <a:r>
              <a:rPr lang="en-US" dirty="0">
                <a:ea typeface="ＭＳ Ｐゴシック" pitchFamily="34" charset="-128"/>
              </a:rPr>
              <a:t>Visual learners need to visualize how something works.</a:t>
            </a:r>
          </a:p>
          <a:p>
            <a:pPr marL="971550" lvl="1" indent="-514350">
              <a:buFont typeface="Arial" pitchFamily="34" charset="0"/>
              <a:buChar char="•"/>
            </a:pPr>
            <a:r>
              <a:rPr lang="en-US" b="1" dirty="0">
                <a:solidFill>
                  <a:schemeClr val="tx2"/>
                </a:solidFill>
                <a:latin typeface="Franklin Gothic Book" pitchFamily="34" charset="0"/>
                <a:ea typeface="ＭＳ Ｐゴシック" pitchFamily="34" charset="-128"/>
              </a:rPr>
              <a:t>Want to see how to do things</a:t>
            </a:r>
          </a:p>
          <a:p>
            <a:pPr marL="971550" lvl="1" indent="-514350">
              <a:buFont typeface="Arial" pitchFamily="34" charset="0"/>
              <a:buChar char="•"/>
            </a:pPr>
            <a:r>
              <a:rPr lang="en-US" b="1" dirty="0">
                <a:solidFill>
                  <a:schemeClr val="tx2"/>
                </a:solidFill>
                <a:latin typeface="Franklin Gothic Book" pitchFamily="34" charset="0"/>
                <a:ea typeface="ＭＳ Ｐゴシック" pitchFamily="34" charset="-128"/>
              </a:rPr>
              <a:t>Doing follows seeing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10" presetClass="entr" presetSubtype="0" fill="hold" nodeType="with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fade">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Auditory</a:t>
            </a:r>
            <a:endParaRPr lang="en-US" dirty="0"/>
          </a:p>
        </p:txBody>
      </p:sp>
      <p:sp>
        <p:nvSpPr>
          <p:cNvPr id="3" name="Content Placeholder 2"/>
          <p:cNvSpPr>
            <a:spLocks noGrp="1"/>
          </p:cNvSpPr>
          <p:nvPr>
            <p:ph idx="1"/>
          </p:nvPr>
        </p:nvSpPr>
        <p:spPr>
          <a:xfrm>
            <a:off x="783390" y="1372696"/>
            <a:ext cx="6202202" cy="3528910"/>
          </a:xfrm>
        </p:spPr>
        <p:txBody>
          <a:bodyPr>
            <a:normAutofit/>
          </a:bodyPr>
          <a:lstStyle/>
          <a:p>
            <a:pPr>
              <a:buFont typeface="Arial" pitchFamily="34" charset="0"/>
              <a:buChar char="•"/>
            </a:pPr>
            <a:r>
              <a:rPr lang="en-US" dirty="0">
                <a:ea typeface="ＭＳ Ｐゴシック" pitchFamily="34" charset="-128"/>
              </a:rPr>
              <a:t>Auditory learners like to hear explanations and discuss what they have heard. </a:t>
            </a:r>
          </a:p>
          <a:p>
            <a:pPr lvl="1">
              <a:buFont typeface="Arial" pitchFamily="34" charset="0"/>
              <a:buChar char="•"/>
            </a:pPr>
            <a:r>
              <a:rPr lang="en-US" b="1" dirty="0">
                <a:solidFill>
                  <a:schemeClr val="tx2"/>
                </a:solidFill>
                <a:ea typeface="ＭＳ Ｐゴシック" pitchFamily="34" charset="-128"/>
              </a:rPr>
              <a:t>Pick up concepts and remember more through hearing </a:t>
            </a:r>
          </a:p>
          <a:p>
            <a:pPr lvl="1">
              <a:buFont typeface="Arial" pitchFamily="34" charset="0"/>
              <a:buChar char="•"/>
            </a:pPr>
            <a:r>
              <a:rPr lang="en-US" b="1" dirty="0">
                <a:solidFill>
                  <a:schemeClr val="tx2"/>
                </a:solidFill>
                <a:ea typeface="ＭＳ Ｐゴシック" pitchFamily="34" charset="-128"/>
              </a:rPr>
              <a:t>Hearing and speaking are closely related</a:t>
            </a:r>
          </a:p>
          <a:p>
            <a:pPr>
              <a:buFont typeface="Arial" pitchFamily="34" charset="0"/>
              <a:buChar char="•"/>
            </a:pP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14</a:t>
            </a:fld>
            <a:endParaRPr lang="en-US" dirty="0"/>
          </a:p>
        </p:txBody>
      </p:sp>
      <p:pic>
        <p:nvPicPr>
          <p:cNvPr id="6" name="Content Placeholder 5"/>
          <p:cNvPicPr>
            <a:picLocks noChangeAspect="1"/>
          </p:cNvPicPr>
          <p:nvPr/>
        </p:nvPicPr>
        <p:blipFill>
          <a:blip r:embed="rId3"/>
          <a:stretch>
            <a:fillRect/>
          </a:stretch>
        </p:blipFill>
        <p:spPr>
          <a:xfrm>
            <a:off x="6438507" y="91050"/>
            <a:ext cx="2243580" cy="1900444"/>
          </a:xfrm>
          <a:prstGeom prst="ellipse">
            <a:avLst/>
          </a:prstGeom>
          <a:ln>
            <a:noFill/>
          </a:ln>
          <a:effectLst>
            <a:softEdge rad="112500"/>
          </a:effectLst>
        </p:spPr>
      </p:pic>
      <p:sp>
        <p:nvSpPr>
          <p:cNvPr id="7" name="WordArt 17"/>
          <p:cNvSpPr>
            <a:spLocks noChangeArrowheads="1" noChangeShapeType="1" noTextEdit="1"/>
          </p:cNvSpPr>
          <p:nvPr/>
        </p:nvSpPr>
        <p:spPr bwMode="auto">
          <a:xfrm>
            <a:off x="7086600" y="2753833"/>
            <a:ext cx="1295400" cy="914400"/>
          </a:xfrm>
          <a:prstGeom prst="rect">
            <a:avLst/>
          </a:prstGeom>
        </p:spPr>
        <p:txBody>
          <a:bodyPr wrap="none" fromWordArt="1">
            <a:prstTxWarp prst="textPlain">
              <a:avLst>
                <a:gd name="adj" fmla="val 50000"/>
              </a:avLst>
            </a:prstTxWarp>
          </a:bodyPr>
          <a:lstStyle/>
          <a:p>
            <a:r>
              <a:rPr lang="en-US" sz="3600" kern="10" dirty="0">
                <a:ln w="19050">
                  <a:solidFill>
                    <a:srgbClr val="99CCFF"/>
                  </a:solidFill>
                  <a:miter lim="800000"/>
                  <a:headEnd/>
                  <a:tailEnd/>
                </a:ln>
                <a:solidFill>
                  <a:schemeClr val="accent2">
                    <a:lumMod val="75000"/>
                  </a:schemeClr>
                </a:solidFill>
                <a:effectLst>
                  <a:outerShdw dist="35921" dir="2700000" algn="ctr" rotWithShape="0">
                    <a:srgbClr val="990000">
                      <a:alpha val="74997"/>
                    </a:srgbClr>
                  </a:outerShdw>
                </a:effectLst>
                <a:latin typeface="Impact"/>
              </a:rPr>
              <a:t>30%</a:t>
            </a:r>
          </a:p>
        </p:txBody>
      </p:sp>
      <p:sp>
        <p:nvSpPr>
          <p:cNvPr id="8" name="Oval Callout 7"/>
          <p:cNvSpPr/>
          <p:nvPr/>
        </p:nvSpPr>
        <p:spPr>
          <a:xfrm>
            <a:off x="3923415" y="4508198"/>
            <a:ext cx="3163185" cy="1768382"/>
          </a:xfrm>
          <a:prstGeom prst="wedgeEllipseCallou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600" dirty="0">
                <a:solidFill>
                  <a:schemeClr val="tx2"/>
                </a:solidFill>
              </a:rPr>
              <a:t>“</a:t>
            </a:r>
            <a:r>
              <a:rPr lang="en-US" altLang="ja-JP" sz="3000" dirty="0">
                <a:solidFill>
                  <a:schemeClr val="tx2"/>
                </a:solidFill>
              </a:rPr>
              <a:t>Can you explain that again?</a:t>
            </a:r>
            <a:r>
              <a:rPr lang="ja-JP" altLang="en-US" sz="3000" dirty="0">
                <a:solidFill>
                  <a:schemeClr val="tx2"/>
                </a:solidFill>
              </a:rPr>
              <a:t>”</a:t>
            </a:r>
            <a:endParaRPr lang="en-US" sz="3000" dirty="0">
              <a:solidFill>
                <a:schemeClr val="tx2"/>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ntr" presetSubtype="0"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Kinesthetic</a:t>
            </a:r>
            <a:endParaRPr lang="en-US" dirty="0"/>
          </a:p>
        </p:txBody>
      </p:sp>
      <p:sp>
        <p:nvSpPr>
          <p:cNvPr id="3" name="Content Placeholder 2"/>
          <p:cNvSpPr>
            <a:spLocks noGrp="1"/>
          </p:cNvSpPr>
          <p:nvPr>
            <p:ph idx="1"/>
          </p:nvPr>
        </p:nvSpPr>
        <p:spPr>
          <a:xfrm>
            <a:off x="783390" y="1457760"/>
            <a:ext cx="5947020" cy="2699570"/>
          </a:xfrm>
        </p:spPr>
        <p:txBody>
          <a:bodyPr/>
          <a:lstStyle/>
          <a:p>
            <a:pPr>
              <a:buFont typeface="Arial" pitchFamily="34" charset="0"/>
              <a:buChar char="•"/>
            </a:pPr>
            <a:r>
              <a:rPr lang="en-US" dirty="0">
                <a:ea typeface="ＭＳ Ｐゴシック" pitchFamily="34" charset="-128"/>
              </a:rPr>
              <a:t>Kinesthetic learners want hands-on experience with how something is done.</a:t>
            </a:r>
          </a:p>
          <a:p>
            <a:pPr lvl="1">
              <a:buFont typeface="Arial" pitchFamily="34" charset="0"/>
              <a:buChar char="•"/>
            </a:pPr>
            <a:r>
              <a:rPr lang="en-US" b="1" dirty="0">
                <a:solidFill>
                  <a:schemeClr val="tx2"/>
                </a:solidFill>
                <a:ea typeface="ＭＳ Ｐゴシック" pitchFamily="34" charset="-128"/>
              </a:rPr>
              <a:t>Prefer to pitch in</a:t>
            </a:r>
          </a:p>
          <a:p>
            <a:pPr lvl="1">
              <a:buFont typeface="Arial" pitchFamily="34" charset="0"/>
              <a:buChar char="•"/>
            </a:pPr>
            <a:r>
              <a:rPr lang="en-US" b="1" dirty="0">
                <a:solidFill>
                  <a:schemeClr val="tx2"/>
                </a:solidFill>
                <a:ea typeface="ＭＳ Ｐゴシック" pitchFamily="34" charset="-128"/>
              </a:rPr>
              <a:t>Learn best through participation</a:t>
            </a:r>
          </a:p>
          <a:p>
            <a:pPr>
              <a:buFont typeface="Arial" pitchFamily="34" charset="0"/>
              <a:buChar char="•"/>
            </a:pP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15</a:t>
            </a:fld>
            <a:endParaRPr lang="en-US" dirty="0"/>
          </a:p>
        </p:txBody>
      </p:sp>
      <p:pic>
        <p:nvPicPr>
          <p:cNvPr id="6" name="Picture 5"/>
          <p:cNvPicPr>
            <a:picLocks noChangeAspect="1"/>
          </p:cNvPicPr>
          <p:nvPr/>
        </p:nvPicPr>
        <p:blipFill>
          <a:blip r:embed="rId3"/>
          <a:stretch>
            <a:fillRect/>
          </a:stretch>
        </p:blipFill>
        <p:spPr>
          <a:xfrm>
            <a:off x="6307940" y="369567"/>
            <a:ext cx="2716893" cy="1811262"/>
          </a:xfrm>
          <a:prstGeom prst="ellipse">
            <a:avLst/>
          </a:prstGeom>
          <a:ln>
            <a:noFill/>
          </a:ln>
          <a:effectLst>
            <a:softEdge rad="112500"/>
          </a:effectLst>
        </p:spPr>
      </p:pic>
      <p:sp>
        <p:nvSpPr>
          <p:cNvPr id="7" name="WordArt 17"/>
          <p:cNvSpPr>
            <a:spLocks noChangeArrowheads="1" noChangeShapeType="1" noTextEdit="1"/>
          </p:cNvSpPr>
          <p:nvPr/>
        </p:nvSpPr>
        <p:spPr bwMode="auto">
          <a:xfrm>
            <a:off x="7086600" y="2753833"/>
            <a:ext cx="1295400" cy="914400"/>
          </a:xfrm>
          <a:prstGeom prst="rect">
            <a:avLst/>
          </a:prstGeom>
        </p:spPr>
        <p:txBody>
          <a:bodyPr wrap="none" fromWordArt="1">
            <a:prstTxWarp prst="textPlain">
              <a:avLst>
                <a:gd name="adj" fmla="val 50000"/>
              </a:avLst>
            </a:prstTxWarp>
          </a:bodyPr>
          <a:lstStyle/>
          <a:p>
            <a:r>
              <a:rPr lang="en-US" sz="3600" kern="10" dirty="0">
                <a:ln w="19050">
                  <a:solidFill>
                    <a:srgbClr val="99CCFF"/>
                  </a:solidFill>
                  <a:miter lim="800000"/>
                  <a:headEnd/>
                  <a:tailEnd/>
                </a:ln>
                <a:solidFill>
                  <a:schemeClr val="accent2">
                    <a:lumMod val="75000"/>
                  </a:schemeClr>
                </a:solidFill>
                <a:effectLst>
                  <a:outerShdw dist="35921" dir="2700000" algn="ctr" rotWithShape="0">
                    <a:srgbClr val="990000">
                      <a:alpha val="74997"/>
                    </a:srgbClr>
                  </a:outerShdw>
                </a:effectLst>
                <a:latin typeface="Impact"/>
              </a:rPr>
              <a:t>10%</a:t>
            </a:r>
          </a:p>
        </p:txBody>
      </p:sp>
      <p:sp>
        <p:nvSpPr>
          <p:cNvPr id="8" name="Oval Callout 7"/>
          <p:cNvSpPr/>
          <p:nvPr/>
        </p:nvSpPr>
        <p:spPr>
          <a:xfrm>
            <a:off x="3923415" y="4508198"/>
            <a:ext cx="2892055" cy="1768382"/>
          </a:xfrm>
          <a:prstGeom prst="wedgeEllipseCallou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ja-JP" altLang="en-US" sz="2800" b="1">
                <a:solidFill>
                  <a:schemeClr val="tx2"/>
                </a:solidFill>
              </a:rPr>
              <a:t>“</a:t>
            </a:r>
            <a:r>
              <a:rPr lang="en-US" altLang="ja-JP" sz="2800" b="1" dirty="0">
                <a:solidFill>
                  <a:schemeClr val="tx2"/>
                </a:solidFill>
              </a:rPr>
              <a:t>Can you do that again?</a:t>
            </a:r>
            <a:r>
              <a:rPr lang="ja-JP" altLang="en-US" sz="2800" b="1">
                <a:solidFill>
                  <a:schemeClr val="tx2"/>
                </a:solidFill>
              </a:rPr>
              <a:t>”</a:t>
            </a:r>
            <a:endParaRPr lang="en-US" sz="2800" b="1" dirty="0">
              <a:solidFill>
                <a:schemeClr val="tx2"/>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ntr" presetSubtype="0"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B5. Principles of Engagement</a:t>
            </a:r>
            <a:endParaRPr lang="en-US" dirty="0"/>
          </a:p>
        </p:txBody>
      </p:sp>
      <p:sp>
        <p:nvSpPr>
          <p:cNvPr id="3" name="Content Placeholder 2"/>
          <p:cNvSpPr>
            <a:spLocks noGrp="1"/>
          </p:cNvSpPr>
          <p:nvPr>
            <p:ph idx="1"/>
          </p:nvPr>
        </p:nvSpPr>
        <p:spPr>
          <a:xfrm>
            <a:off x="759327" y="1281269"/>
            <a:ext cx="8071290" cy="4048422"/>
          </a:xfrm>
        </p:spPr>
        <p:txBody>
          <a:bodyPr>
            <a:noAutofit/>
          </a:bodyPr>
          <a:lstStyle/>
          <a:p>
            <a:pPr marL="609600" indent="-609600">
              <a:buNone/>
            </a:pPr>
            <a:r>
              <a:rPr lang="en-US" sz="2800" dirty="0">
                <a:ea typeface="ＭＳ Ｐゴシック" pitchFamily="34" charset="-128"/>
              </a:rPr>
              <a:t>What Causes Engagement? Adult Learners…</a:t>
            </a:r>
          </a:p>
          <a:p>
            <a:pPr marL="609600" indent="-609600">
              <a:spcBef>
                <a:spcPts val="600"/>
              </a:spcBef>
              <a:buFont typeface="Wingdings" pitchFamily="2" charset="2"/>
              <a:buAutoNum type="arabicPeriod"/>
            </a:pPr>
            <a:r>
              <a:rPr lang="en-US" sz="2800" dirty="0">
                <a:latin typeface="Franklin Gothic Medium" pitchFamily="34" charset="0"/>
                <a:ea typeface="ＭＳ Ｐゴシック" pitchFamily="34" charset="-128"/>
              </a:rPr>
              <a:t>Relevance</a:t>
            </a:r>
          </a:p>
          <a:p>
            <a:pPr marL="609600" indent="-609600">
              <a:spcBef>
                <a:spcPts val="600"/>
              </a:spcBef>
              <a:buFont typeface="Wingdings" pitchFamily="2" charset="2"/>
              <a:buAutoNum type="arabicPeriod"/>
            </a:pPr>
            <a:r>
              <a:rPr lang="en-US" sz="2800" dirty="0">
                <a:latin typeface="Franklin Gothic Medium" pitchFamily="34" charset="0"/>
                <a:ea typeface="ＭＳ Ｐゴシック" pitchFamily="34" charset="-128"/>
              </a:rPr>
              <a:t>Involvement</a:t>
            </a:r>
            <a:endParaRPr lang="en-US" sz="2800" dirty="0">
              <a:ea typeface="ＭＳ Ｐゴシック" pitchFamily="34" charset="-128"/>
            </a:endParaRPr>
          </a:p>
          <a:p>
            <a:pPr marL="609600" indent="-609600">
              <a:spcBef>
                <a:spcPts val="600"/>
              </a:spcBef>
              <a:buFont typeface="Wingdings" pitchFamily="2" charset="2"/>
              <a:buAutoNum type="arabicPeriod"/>
            </a:pPr>
            <a:r>
              <a:rPr lang="en-US" sz="2800" dirty="0">
                <a:latin typeface="Franklin Gothic Medium" pitchFamily="34" charset="0"/>
                <a:ea typeface="ＭＳ Ｐゴシック" pitchFamily="34" charset="-128"/>
              </a:rPr>
              <a:t>Interesting Methods</a:t>
            </a:r>
            <a:endParaRPr lang="en-US" sz="2800" dirty="0">
              <a:ea typeface="ＭＳ Ｐゴシック" pitchFamily="34" charset="-128"/>
            </a:endParaRPr>
          </a:p>
          <a:p>
            <a:pPr marL="609600" indent="-609600">
              <a:spcBef>
                <a:spcPts val="600"/>
              </a:spcBef>
              <a:buFont typeface="Wingdings" pitchFamily="2" charset="2"/>
              <a:buAutoNum type="arabicPeriod"/>
            </a:pPr>
            <a:r>
              <a:rPr lang="en-US" sz="2800" dirty="0">
                <a:latin typeface="Franklin Gothic Medium" pitchFamily="34" charset="0"/>
                <a:ea typeface="ＭＳ Ｐゴシック" pitchFamily="34" charset="-128"/>
              </a:rPr>
              <a:t>Shared Experiences</a:t>
            </a:r>
            <a:endParaRPr lang="en-US" sz="2800" dirty="0">
              <a:ea typeface="ＭＳ Ｐゴシック" pitchFamily="34" charset="-128"/>
            </a:endParaRPr>
          </a:p>
          <a:p>
            <a:pPr marL="609600" indent="-609600">
              <a:spcBef>
                <a:spcPts val="600"/>
              </a:spcBef>
              <a:buFont typeface="Wingdings" pitchFamily="2" charset="2"/>
              <a:buAutoNum type="arabicPeriod"/>
            </a:pPr>
            <a:r>
              <a:rPr lang="en-US" sz="2800" dirty="0">
                <a:latin typeface="Franklin Gothic Medium" pitchFamily="34" charset="0"/>
                <a:ea typeface="ＭＳ Ｐゴシック" pitchFamily="34" charset="-128"/>
              </a:rPr>
              <a:t>Variety</a:t>
            </a:r>
            <a:endParaRPr lang="en-US" sz="2800" dirty="0">
              <a:ea typeface="ＭＳ Ｐゴシック" pitchFamily="34" charset="-128"/>
            </a:endParaRPr>
          </a:p>
        </p:txBody>
      </p:sp>
      <p:sp>
        <p:nvSpPr>
          <p:cNvPr id="4" name="Slide Number Placeholder 3"/>
          <p:cNvSpPr>
            <a:spLocks noGrp="1"/>
          </p:cNvSpPr>
          <p:nvPr>
            <p:ph type="sldNum" sz="quarter" idx="12"/>
          </p:nvPr>
        </p:nvSpPr>
        <p:spPr/>
        <p:txBody>
          <a:bodyPr/>
          <a:lstStyle/>
          <a:p>
            <a:fld id="{F29FD61F-2294-5D42-A9D7-9928D42B3773}" type="slidenum">
              <a:rPr lang="en-US" smtClean="0"/>
              <a:pPr/>
              <a:t>16</a:t>
            </a:fld>
            <a:endParaRPr lang="en-US" dirty="0"/>
          </a:p>
        </p:txBody>
      </p:sp>
      <p:sp>
        <p:nvSpPr>
          <p:cNvPr id="5" name="TextBox 8"/>
          <p:cNvSpPr txBox="1"/>
          <p:nvPr/>
        </p:nvSpPr>
        <p:spPr>
          <a:xfrm>
            <a:off x="8271711"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24-25</a:t>
            </a:r>
          </a:p>
        </p:txBody>
      </p:sp>
    </p:spTree>
    <p:extLst>
      <p:ext uri="{BB962C8B-B14F-4D97-AF65-F5344CB8AC3E}">
        <p14:creationId xmlns:p14="http://schemas.microsoft.com/office/powerpoint/2010/main" val="9731240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B5. Principles of Engagement</a:t>
            </a:r>
            <a:endParaRPr lang="en-US" dirty="0"/>
          </a:p>
        </p:txBody>
      </p:sp>
      <p:sp>
        <p:nvSpPr>
          <p:cNvPr id="3" name="Content Placeholder 2"/>
          <p:cNvSpPr>
            <a:spLocks noGrp="1"/>
          </p:cNvSpPr>
          <p:nvPr>
            <p:ph idx="1"/>
          </p:nvPr>
        </p:nvSpPr>
        <p:spPr>
          <a:xfrm>
            <a:off x="783389" y="1457760"/>
            <a:ext cx="7850247" cy="4898590"/>
          </a:xfrm>
        </p:spPr>
        <p:txBody>
          <a:bodyPr>
            <a:normAutofit lnSpcReduction="10000"/>
          </a:bodyPr>
          <a:lstStyle/>
          <a:p>
            <a:pPr marL="0" indent="0">
              <a:buNone/>
            </a:pPr>
            <a:r>
              <a:rPr lang="en-US" sz="2800" dirty="0">
                <a:ea typeface="ＭＳ Ｐゴシック" pitchFamily="34" charset="-128"/>
              </a:rPr>
              <a:t>What is your role?  </a:t>
            </a:r>
          </a:p>
          <a:p>
            <a:pPr marL="0" indent="0">
              <a:buNone/>
            </a:pPr>
            <a:r>
              <a:rPr lang="en-US" sz="2800" dirty="0">
                <a:solidFill>
                  <a:schemeClr val="tx2"/>
                </a:solidFill>
                <a:ea typeface="ＭＳ Ｐゴシック" pitchFamily="34" charset="-128"/>
              </a:rPr>
              <a:t>By understanding these principles, we know that our participants need…</a:t>
            </a:r>
          </a:p>
          <a:p>
            <a:pPr lvl="1">
              <a:buFont typeface="Arial" pitchFamily="34" charset="0"/>
              <a:buChar char="•"/>
            </a:pPr>
            <a:r>
              <a:rPr lang="en-US" dirty="0">
                <a:solidFill>
                  <a:schemeClr val="tx2"/>
                </a:solidFill>
                <a:ea typeface="ＭＳ Ｐゴシック" pitchFamily="34" charset="-128"/>
              </a:rPr>
              <a:t>…a </a:t>
            </a:r>
            <a:r>
              <a:rPr lang="en-US" b="1" dirty="0">
                <a:solidFill>
                  <a:schemeClr val="tx2"/>
                </a:solidFill>
                <a:ea typeface="ＭＳ Ｐゴシック" pitchFamily="34" charset="-128"/>
              </a:rPr>
              <a:t>facilitator</a:t>
            </a:r>
            <a:r>
              <a:rPr lang="en-US" dirty="0">
                <a:solidFill>
                  <a:schemeClr val="tx2"/>
                </a:solidFill>
                <a:ea typeface="ＭＳ Ｐゴシック" pitchFamily="34" charset="-128"/>
              </a:rPr>
              <a:t> of the learning experience.</a:t>
            </a:r>
          </a:p>
          <a:p>
            <a:pPr lvl="1">
              <a:buFont typeface="Arial" pitchFamily="34" charset="0"/>
              <a:buChar char="•"/>
            </a:pPr>
            <a:r>
              <a:rPr lang="en-US" dirty="0">
                <a:solidFill>
                  <a:schemeClr val="tx2"/>
                </a:solidFill>
                <a:ea typeface="ＭＳ Ｐゴシック" pitchFamily="34" charset="-128"/>
              </a:rPr>
              <a:t>…a </a:t>
            </a:r>
            <a:r>
              <a:rPr lang="en-US" b="1" dirty="0">
                <a:solidFill>
                  <a:schemeClr val="tx2"/>
                </a:solidFill>
                <a:ea typeface="ＭＳ Ｐゴシック" pitchFamily="34" charset="-128"/>
              </a:rPr>
              <a:t>processor</a:t>
            </a:r>
            <a:r>
              <a:rPr lang="en-US" dirty="0">
                <a:solidFill>
                  <a:schemeClr val="tx2"/>
                </a:solidFill>
                <a:ea typeface="ＭＳ Ｐゴシック" pitchFamily="34" charset="-128"/>
              </a:rPr>
              <a:t> of information.</a:t>
            </a:r>
          </a:p>
          <a:p>
            <a:pPr lvl="1">
              <a:buFont typeface="Arial" pitchFamily="34" charset="0"/>
              <a:buChar char="•"/>
            </a:pPr>
            <a:r>
              <a:rPr lang="en-US" dirty="0">
                <a:solidFill>
                  <a:schemeClr val="tx2"/>
                </a:solidFill>
                <a:ea typeface="ＭＳ Ｐゴシック" pitchFamily="34" charset="-128"/>
              </a:rPr>
              <a:t>…an </a:t>
            </a:r>
            <a:r>
              <a:rPr lang="en-US" b="1" dirty="0">
                <a:solidFill>
                  <a:schemeClr val="tx2"/>
                </a:solidFill>
                <a:ea typeface="ＭＳ Ｐゴシック" pitchFamily="34" charset="-128"/>
              </a:rPr>
              <a:t>initiator</a:t>
            </a:r>
            <a:r>
              <a:rPr lang="en-US" dirty="0">
                <a:solidFill>
                  <a:schemeClr val="tx2"/>
                </a:solidFill>
                <a:ea typeface="ＭＳ Ｐゴシック" pitchFamily="34" charset="-128"/>
              </a:rPr>
              <a:t> of classroom experiences.</a:t>
            </a:r>
          </a:p>
          <a:p>
            <a:pPr lvl="1">
              <a:buFont typeface="Arial" pitchFamily="34" charset="0"/>
              <a:buChar char="•"/>
            </a:pPr>
            <a:r>
              <a:rPr lang="en-US" dirty="0">
                <a:solidFill>
                  <a:schemeClr val="tx2"/>
                </a:solidFill>
                <a:ea typeface="ＭＳ Ｐゴシック" pitchFamily="34" charset="-128"/>
              </a:rPr>
              <a:t>…a </a:t>
            </a:r>
            <a:r>
              <a:rPr lang="en-US" b="1" dirty="0">
                <a:solidFill>
                  <a:schemeClr val="tx2"/>
                </a:solidFill>
                <a:ea typeface="ＭＳ Ｐゴシック" pitchFamily="34" charset="-128"/>
              </a:rPr>
              <a:t>guide</a:t>
            </a:r>
            <a:r>
              <a:rPr lang="en-US" dirty="0">
                <a:solidFill>
                  <a:schemeClr val="tx2"/>
                </a:solidFill>
                <a:ea typeface="ＭＳ Ｐゴシック" pitchFamily="34" charset="-128"/>
              </a:rPr>
              <a:t> to make clear transitions from one   subject to another.</a:t>
            </a:r>
          </a:p>
          <a:p>
            <a:pPr lvl="1">
              <a:buFont typeface="Arial" pitchFamily="34" charset="0"/>
              <a:buChar char="•"/>
            </a:pPr>
            <a:r>
              <a:rPr lang="en-US" dirty="0">
                <a:solidFill>
                  <a:schemeClr val="tx2"/>
                </a:solidFill>
                <a:ea typeface="ＭＳ Ｐゴシック" pitchFamily="34" charset="-128"/>
              </a:rPr>
              <a:t>…an </a:t>
            </a:r>
            <a:r>
              <a:rPr lang="en-US" b="1" dirty="0">
                <a:solidFill>
                  <a:schemeClr val="tx2"/>
                </a:solidFill>
                <a:ea typeface="ＭＳ Ｐゴシック" pitchFamily="34" charset="-128"/>
              </a:rPr>
              <a:t>instructor</a:t>
            </a:r>
            <a:r>
              <a:rPr lang="en-US" dirty="0">
                <a:solidFill>
                  <a:schemeClr val="tx2"/>
                </a:solidFill>
                <a:ea typeface="ＭＳ Ｐゴシック" pitchFamily="34" charset="-128"/>
              </a:rPr>
              <a:t> to draw on the shared experiences of learners and use learner examples to illustrate points.</a:t>
            </a:r>
          </a:p>
          <a:p>
            <a:pPr>
              <a:buFont typeface="Arial" pitchFamily="34" charset="0"/>
              <a:buChar char="•"/>
            </a:pP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17</a:t>
            </a:fld>
            <a:endParaRPr lang="en-US" dirty="0"/>
          </a:p>
        </p:txBody>
      </p:sp>
      <p:sp>
        <p:nvSpPr>
          <p:cNvPr id="5" name="TextBox 8"/>
          <p:cNvSpPr txBox="1"/>
          <p:nvPr/>
        </p:nvSpPr>
        <p:spPr>
          <a:xfrm>
            <a:off x="8271711"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25</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B5. Principles of Engagement</a:t>
            </a:r>
            <a:endParaRPr lang="en-US" dirty="0"/>
          </a:p>
        </p:txBody>
      </p:sp>
      <p:sp>
        <p:nvSpPr>
          <p:cNvPr id="3" name="Content Placeholder 2"/>
          <p:cNvSpPr>
            <a:spLocks noGrp="1"/>
          </p:cNvSpPr>
          <p:nvPr>
            <p:ph idx="1"/>
          </p:nvPr>
        </p:nvSpPr>
        <p:spPr>
          <a:xfrm>
            <a:off x="783389" y="1457760"/>
            <a:ext cx="7892777" cy="1763905"/>
          </a:xfrm>
        </p:spPr>
        <p:txBody>
          <a:bodyPr>
            <a:normAutofit fontScale="92500" lnSpcReduction="10000"/>
          </a:bodyPr>
          <a:lstStyle/>
          <a:p>
            <a:pPr marL="0" indent="0">
              <a:buNone/>
              <a:defRPr/>
            </a:pPr>
            <a:r>
              <a:rPr lang="en-US" sz="2800" dirty="0"/>
              <a:t>Other factors that drive engagement.</a:t>
            </a:r>
          </a:p>
          <a:p>
            <a:pPr marL="609600" indent="-609600">
              <a:buFont typeface="Arial" pitchFamily="34" charset="0"/>
              <a:buChar char="•"/>
              <a:defRPr/>
            </a:pPr>
            <a:r>
              <a:rPr lang="en-US" sz="2800" b="1" dirty="0">
                <a:latin typeface="Franklin Gothic Medium" pitchFamily="34" charset="0"/>
              </a:rPr>
              <a:t>Readiness</a:t>
            </a:r>
          </a:p>
          <a:p>
            <a:pPr marL="801688" lvl="1" indent="-401638">
              <a:buFont typeface="Arial" pitchFamily="34" charset="0"/>
              <a:buChar char="•"/>
              <a:defRPr/>
            </a:pPr>
            <a:r>
              <a:rPr lang="en-US" sz="2400" dirty="0">
                <a:solidFill>
                  <a:schemeClr val="tx2"/>
                </a:solidFill>
              </a:rPr>
              <a:t>It is critical to get their attention before you begin</a:t>
            </a:r>
            <a:r>
              <a:rPr lang="en-US" sz="2400" dirty="0"/>
              <a:t>.</a:t>
            </a:r>
          </a:p>
          <a:p>
            <a:pPr marL="801688" lvl="1" indent="-401638">
              <a:buFont typeface="Arial" pitchFamily="34" charset="0"/>
              <a:buChar char="•"/>
              <a:defRPr/>
            </a:pPr>
            <a:r>
              <a:rPr lang="en-US" sz="2400" dirty="0">
                <a:solidFill>
                  <a:schemeClr val="tx2"/>
                </a:solidFill>
              </a:rPr>
              <a:t>Start by establishing why they should listen and learn</a:t>
            </a:r>
            <a:r>
              <a:rPr lang="en-US" sz="2400" dirty="0"/>
              <a:t>.</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18</a:t>
            </a:fld>
            <a:endParaRPr lang="en-US" dirty="0"/>
          </a:p>
        </p:txBody>
      </p:sp>
      <p:pic>
        <p:nvPicPr>
          <p:cNvPr id="2050" name="Picture 2"/>
          <p:cNvPicPr>
            <a:picLocks noChangeAspect="1" noChangeArrowheads="1"/>
          </p:cNvPicPr>
          <p:nvPr/>
        </p:nvPicPr>
        <p:blipFill>
          <a:blip r:embed="rId3"/>
          <a:stretch>
            <a:fillRect/>
          </a:stretch>
        </p:blipFill>
        <p:spPr bwMode="auto">
          <a:xfrm>
            <a:off x="2900103" y="3469299"/>
            <a:ext cx="3596389" cy="23987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8"/>
          <p:cNvSpPr txBox="1"/>
          <p:nvPr/>
        </p:nvSpPr>
        <p:spPr>
          <a:xfrm>
            <a:off x="8271711"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26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B5. Principles of Engagement</a:t>
            </a:r>
            <a:endParaRPr lang="en-US" dirty="0"/>
          </a:p>
        </p:txBody>
      </p:sp>
      <p:sp>
        <p:nvSpPr>
          <p:cNvPr id="3" name="Content Placeholder 2"/>
          <p:cNvSpPr>
            <a:spLocks noGrp="1"/>
          </p:cNvSpPr>
          <p:nvPr>
            <p:ph idx="1"/>
          </p:nvPr>
        </p:nvSpPr>
        <p:spPr>
          <a:xfrm>
            <a:off x="783389" y="1436494"/>
            <a:ext cx="7924675" cy="4988948"/>
          </a:xfrm>
        </p:spPr>
        <p:txBody>
          <a:bodyPr>
            <a:normAutofit lnSpcReduction="10000"/>
          </a:bodyPr>
          <a:lstStyle/>
          <a:p>
            <a:pPr marL="0" indent="0">
              <a:buNone/>
            </a:pPr>
            <a:r>
              <a:rPr lang="en-US" sz="2800" dirty="0">
                <a:ea typeface="ＭＳ Ｐゴシック" pitchFamily="34" charset="-128"/>
              </a:rPr>
              <a:t>Other factors that drive engagement.</a:t>
            </a:r>
          </a:p>
          <a:p>
            <a:pPr marL="609600" indent="-609600">
              <a:spcBef>
                <a:spcPts val="1200"/>
              </a:spcBef>
              <a:buSzPct val="80000"/>
              <a:buFont typeface="Arial" pitchFamily="34" charset="0"/>
              <a:buChar char="•"/>
            </a:pPr>
            <a:r>
              <a:rPr lang="en-US" sz="2800" b="1" dirty="0">
                <a:latin typeface="Franklin Gothic Medium" pitchFamily="34" charset="0"/>
                <a:ea typeface="ＭＳ Ｐゴシック" pitchFamily="34" charset="-128"/>
              </a:rPr>
              <a:t>Rate</a:t>
            </a:r>
          </a:p>
          <a:p>
            <a:pPr marL="800100" lvl="1" indent="-400050">
              <a:spcBef>
                <a:spcPts val="1200"/>
              </a:spcBef>
              <a:buSzPct val="80000"/>
              <a:buFont typeface="Arial" pitchFamily="34" charset="0"/>
              <a:buChar char="•"/>
            </a:pPr>
            <a:r>
              <a:rPr lang="en-US" sz="2400" dirty="0">
                <a:solidFill>
                  <a:schemeClr val="tx2"/>
                </a:solidFill>
                <a:ea typeface="ＭＳ Ｐゴシック" pitchFamily="34" charset="-128"/>
              </a:rPr>
              <a:t>Pace appropriately, in small chunks.</a:t>
            </a:r>
          </a:p>
          <a:p>
            <a:pPr marL="800100" lvl="1" indent="-400050">
              <a:spcBef>
                <a:spcPts val="1200"/>
              </a:spcBef>
              <a:buSzPct val="80000"/>
              <a:buFont typeface="Arial" pitchFamily="34" charset="0"/>
              <a:buChar char="•"/>
            </a:pPr>
            <a:r>
              <a:rPr lang="en-US" sz="2400" dirty="0">
                <a:solidFill>
                  <a:schemeClr val="tx2"/>
                </a:solidFill>
                <a:ea typeface="ＭＳ Ｐゴシック" pitchFamily="34" charset="-128"/>
              </a:rPr>
              <a:t>Stop periodically to check for understanding.</a:t>
            </a:r>
          </a:p>
          <a:p>
            <a:pPr marL="800100" lvl="1" indent="-400050">
              <a:spcBef>
                <a:spcPts val="1200"/>
              </a:spcBef>
              <a:buSzPct val="80000"/>
              <a:buFont typeface="Arial" pitchFamily="34" charset="0"/>
              <a:buChar char="•"/>
            </a:pPr>
            <a:r>
              <a:rPr lang="en-US" sz="2400" dirty="0">
                <a:solidFill>
                  <a:schemeClr val="tx2"/>
                </a:solidFill>
                <a:ea typeface="ＭＳ Ｐゴシック" pitchFamily="34" charset="-128"/>
              </a:rPr>
              <a:t>Make sure learning is not "spilling all over the floor.“</a:t>
            </a:r>
          </a:p>
          <a:p>
            <a:pPr marL="800100" lvl="1" indent="-400050">
              <a:spcBef>
                <a:spcPts val="1200"/>
              </a:spcBef>
              <a:buSzPct val="80000"/>
              <a:buFont typeface="Arial" pitchFamily="34" charset="0"/>
              <a:buChar char="•"/>
            </a:pPr>
            <a:r>
              <a:rPr lang="en-US" altLang="ja-JP" sz="2400" dirty="0">
                <a:solidFill>
                  <a:schemeClr val="tx2"/>
                </a:solidFill>
                <a:ea typeface="ＭＳ Ｐゴシック" pitchFamily="34" charset="-128"/>
              </a:rPr>
              <a:t>Use visual aids to focus the instruction.</a:t>
            </a:r>
          </a:p>
          <a:p>
            <a:pPr marL="400050" lvl="1" indent="0">
              <a:buNone/>
            </a:pPr>
            <a:r>
              <a:rPr lang="en-US" sz="2400" b="1" dirty="0">
                <a:latin typeface="Franklin Gothic Medium" pitchFamily="34" charset="0"/>
                <a:ea typeface="ＭＳ Ｐゴシック" pitchFamily="34" charset="-128"/>
              </a:rPr>
              <a:t>Memory Retention</a:t>
            </a:r>
          </a:p>
          <a:p>
            <a:pPr marL="1200150" lvl="2" indent="-400050">
              <a:buFont typeface="Arial" pitchFamily="34" charset="0"/>
              <a:buChar char="•"/>
            </a:pPr>
            <a:r>
              <a:rPr lang="en-US" sz="2000" dirty="0">
                <a:solidFill>
                  <a:schemeClr val="tx2"/>
                </a:solidFill>
                <a:latin typeface="Franklin Gothic Book" pitchFamily="34" charset="0"/>
                <a:ea typeface="ＭＳ Ｐゴシック" pitchFamily="34" charset="-128"/>
              </a:rPr>
              <a:t>10% Hearing</a:t>
            </a:r>
          </a:p>
          <a:p>
            <a:pPr marL="1200150" lvl="2" indent="-400050">
              <a:buFont typeface="Arial" pitchFamily="34" charset="0"/>
              <a:buChar char="•"/>
            </a:pPr>
            <a:r>
              <a:rPr lang="en-US" sz="2000" dirty="0">
                <a:solidFill>
                  <a:schemeClr val="tx2"/>
                </a:solidFill>
                <a:latin typeface="Franklin Gothic Book" pitchFamily="34" charset="0"/>
                <a:ea typeface="ＭＳ Ｐゴシック" pitchFamily="34" charset="-128"/>
              </a:rPr>
              <a:t>20% Seeing</a:t>
            </a:r>
          </a:p>
          <a:p>
            <a:pPr marL="1200150" lvl="2" indent="-400050">
              <a:buFont typeface="Arial" pitchFamily="34" charset="0"/>
              <a:buChar char="•"/>
            </a:pPr>
            <a:r>
              <a:rPr lang="en-US" sz="2000" dirty="0">
                <a:solidFill>
                  <a:schemeClr val="tx2"/>
                </a:solidFill>
                <a:latin typeface="Franklin Gothic Book" pitchFamily="34" charset="0"/>
                <a:ea typeface="ＭＳ Ｐゴシック" pitchFamily="34" charset="-128"/>
              </a:rPr>
              <a:t>30% Hearing &amp; Seeing Words</a:t>
            </a:r>
          </a:p>
          <a:p>
            <a:pPr marL="1200150" lvl="2" indent="-400050">
              <a:buFont typeface="Arial" pitchFamily="34" charset="0"/>
              <a:buChar char="•"/>
            </a:pPr>
            <a:r>
              <a:rPr lang="en-US" sz="2000" dirty="0">
                <a:solidFill>
                  <a:schemeClr val="tx2"/>
                </a:solidFill>
                <a:latin typeface="Franklin Gothic Book" pitchFamily="34" charset="0"/>
                <a:ea typeface="ＭＳ Ｐゴシック" pitchFamily="34" charset="-128"/>
              </a:rPr>
              <a:t>65% Hearing and Seeing Pictures</a:t>
            </a:r>
          </a:p>
          <a:p>
            <a:pPr marL="609600" indent="-609600">
              <a:spcBef>
                <a:spcPts val="1200"/>
              </a:spcBef>
              <a:buFont typeface="Arial" pitchFamily="34" charset="0"/>
              <a:buChar char="•"/>
            </a:pPr>
            <a:endParaRPr lang="en-US" sz="2800" dirty="0">
              <a:ea typeface="ＭＳ Ｐゴシック" pitchFamily="34" charset="-128"/>
            </a:endParaRPr>
          </a:p>
        </p:txBody>
      </p:sp>
      <p:sp>
        <p:nvSpPr>
          <p:cNvPr id="4" name="Slide Number Placeholder 3"/>
          <p:cNvSpPr>
            <a:spLocks noGrp="1"/>
          </p:cNvSpPr>
          <p:nvPr>
            <p:ph type="sldNum" sz="quarter" idx="12"/>
          </p:nvPr>
        </p:nvSpPr>
        <p:spPr/>
        <p:txBody>
          <a:bodyPr/>
          <a:lstStyle/>
          <a:p>
            <a:fld id="{F29FD61F-2294-5D42-A9D7-9928D42B3773}" type="slidenum">
              <a:rPr lang="en-US" smtClean="0"/>
              <a:pPr/>
              <a:t>19</a:t>
            </a:fld>
            <a:endParaRPr lang="en-US" dirty="0"/>
          </a:p>
        </p:txBody>
      </p:sp>
      <p:sp>
        <p:nvSpPr>
          <p:cNvPr id="5" name="TextBox 8"/>
          <p:cNvSpPr txBox="1"/>
          <p:nvPr/>
        </p:nvSpPr>
        <p:spPr>
          <a:xfrm>
            <a:off x="8271711"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26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fade">
                                      <p:cBhvr>
                                        <p:cTn id="4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en-notebook.jpg"/>
          <p:cNvPicPr>
            <a:picLocks noChangeAspect="1"/>
          </p:cNvPicPr>
          <p:nvPr/>
        </p:nvPicPr>
        <p:blipFill>
          <a:blip r:embed="rId3"/>
          <a:srcRect t="41760" b="9468"/>
          <a:stretch>
            <a:fillRect/>
          </a:stretch>
        </p:blipFill>
        <p:spPr>
          <a:xfrm>
            <a:off x="-1" y="0"/>
            <a:ext cx="9165945" cy="33528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2</a:t>
            </a:fld>
            <a:endParaRPr lang="en-US" dirty="0"/>
          </a:p>
        </p:txBody>
      </p:sp>
      <p:sp>
        <p:nvSpPr>
          <p:cNvPr id="8" name="Title 1"/>
          <p:cNvSpPr txBox="1">
            <a:spLocks/>
          </p:cNvSpPr>
          <p:nvPr/>
        </p:nvSpPr>
        <p:spPr>
          <a:xfrm>
            <a:off x="486419" y="3606800"/>
            <a:ext cx="8368262" cy="1143000"/>
          </a:xfrm>
          <a:prstGeom prst="rect">
            <a:avLst/>
          </a:prstGeom>
        </p:spPr>
        <p:txBody>
          <a:bodyPr vert="horz" lIns="91440" tIns="45720" rIns="91440" bIns="45720" rtlCol="0" anchor="t">
            <a:noAutofit/>
          </a:bodyPr>
          <a:lstStyle/>
          <a:p>
            <a:pPr marL="0" marR="0" lvl="0" indent="0" algn="l" defTabSz="457200" rtl="0" eaLnBrk="1" fontAlgn="auto" latinLnBrk="0" hangingPunct="1">
              <a:lnSpc>
                <a:spcPts val="6660"/>
              </a:lnSpc>
              <a:spcBef>
                <a:spcPct val="0"/>
              </a:spcBef>
              <a:spcAft>
                <a:spcPts val="0"/>
              </a:spcAft>
              <a:buClrTx/>
              <a:buSzTx/>
              <a:buFontTx/>
              <a:buNone/>
              <a:tabLst/>
              <a:defRPr/>
            </a:pPr>
            <a:r>
              <a:rPr kumimoji="0" lang="en-US" sz="5400" b="0" i="0" u="none" strike="noStrike" kern="1200" cap="all" spc="0" normalizeH="0" baseline="0" noProof="0" dirty="0">
                <a:ln>
                  <a:noFill/>
                </a:ln>
                <a:solidFill>
                  <a:schemeClr val="bg1"/>
                </a:solidFill>
                <a:effectLst/>
                <a:uLnTx/>
                <a:uFillTx/>
                <a:latin typeface="Franklin Gothic Medium"/>
                <a:ea typeface="+mj-ea"/>
                <a:cs typeface="Franklin Gothic Medium"/>
              </a:rPr>
              <a:t>B. PLANNING FOR</a:t>
            </a:r>
            <a:r>
              <a:rPr kumimoji="0" lang="en-US" sz="5400" b="0" i="0" u="none" strike="noStrike" kern="1200" cap="all" spc="0" normalizeH="0" noProof="0" dirty="0">
                <a:ln>
                  <a:noFill/>
                </a:ln>
                <a:solidFill>
                  <a:schemeClr val="bg1"/>
                </a:solidFill>
                <a:effectLst/>
                <a:uLnTx/>
                <a:uFillTx/>
                <a:latin typeface="Franklin Gothic Medium"/>
                <a:ea typeface="+mj-ea"/>
                <a:cs typeface="Franklin Gothic Medium"/>
              </a:rPr>
              <a:t> </a:t>
            </a:r>
            <a:r>
              <a:rPr lang="en-US" sz="5400" cap="all" dirty="0">
                <a:solidFill>
                  <a:schemeClr val="bg1"/>
                </a:solidFill>
                <a:latin typeface="Franklin Gothic Medium"/>
                <a:ea typeface="+mj-ea"/>
                <a:cs typeface="Franklin Gothic Medium"/>
              </a:rPr>
              <a:t>RESULTS</a:t>
            </a:r>
          </a:p>
          <a:p>
            <a:pPr marL="0" marR="0" lvl="0" indent="0" algn="l" defTabSz="457200" rtl="0" eaLnBrk="1" fontAlgn="auto" latinLnBrk="0" hangingPunct="1">
              <a:lnSpc>
                <a:spcPts val="6660"/>
              </a:lnSpc>
              <a:spcBef>
                <a:spcPct val="0"/>
              </a:spcBef>
              <a:spcAft>
                <a:spcPts val="0"/>
              </a:spcAft>
              <a:buClrTx/>
              <a:buSzTx/>
              <a:buFontTx/>
              <a:buNone/>
              <a:tabLst/>
              <a:defRPr/>
            </a:pPr>
            <a:r>
              <a:rPr kumimoji="0" lang="en-US" sz="5400" b="0" i="0" u="none" strike="noStrike" kern="1200" cap="all" spc="0" normalizeH="0" baseline="0" noProof="0" dirty="0">
                <a:ln>
                  <a:noFill/>
                </a:ln>
                <a:solidFill>
                  <a:schemeClr val="bg1"/>
                </a:solidFill>
                <a:effectLst/>
                <a:uLnTx/>
                <a:uFillTx/>
                <a:latin typeface="Franklin Gothic Medium"/>
                <a:ea typeface="+mj-ea"/>
                <a:cs typeface="Franklin Gothic Medium"/>
              </a:rPr>
              <a:t>   </a:t>
            </a:r>
            <a:r>
              <a:rPr kumimoji="0" lang="en-US" sz="4800" b="0" i="0" u="none" strike="noStrike" kern="1200" cap="all" spc="0" normalizeH="0" baseline="0" noProof="0" dirty="0">
                <a:ln>
                  <a:noFill/>
                </a:ln>
                <a:solidFill>
                  <a:schemeClr val="bg1"/>
                </a:solidFill>
                <a:effectLst/>
                <a:uLnTx/>
                <a:uFillTx/>
                <a:latin typeface="Franklin Gothic Medium"/>
                <a:ea typeface="+mj-ea"/>
                <a:cs typeface="Franklin Gothic Medium"/>
              </a:rPr>
              <a:t>IMPROVING YOUR DESIGN</a:t>
            </a:r>
          </a:p>
        </p:txBody>
      </p:sp>
      <p:pic>
        <p:nvPicPr>
          <p:cNvPr id="9" name="Picture 8"/>
          <p:cNvPicPr>
            <a:picLocks noChangeAspect="1"/>
          </p:cNvPicPr>
          <p:nvPr/>
        </p:nvPicPr>
        <p:blipFill>
          <a:blip r:embed="rId4"/>
          <a:stretch>
            <a:fillRect/>
          </a:stretch>
        </p:blipFill>
        <p:spPr>
          <a:xfrm>
            <a:off x="6500608" y="6356607"/>
            <a:ext cx="2354072" cy="448056"/>
          </a:xfrm>
          <a:prstGeom prst="rect">
            <a:avLst/>
          </a:prstGeom>
        </p:spPr>
      </p:pic>
      <p:sp>
        <p:nvSpPr>
          <p:cNvPr id="11" name="TextBox 1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B5. Principles of Engagement</a:t>
            </a:r>
            <a:endParaRPr lang="en-US" dirty="0"/>
          </a:p>
        </p:txBody>
      </p:sp>
      <p:sp>
        <p:nvSpPr>
          <p:cNvPr id="3" name="Content Placeholder 2"/>
          <p:cNvSpPr>
            <a:spLocks noGrp="1"/>
          </p:cNvSpPr>
          <p:nvPr>
            <p:ph idx="1"/>
          </p:nvPr>
        </p:nvSpPr>
        <p:spPr>
          <a:xfrm>
            <a:off x="783390" y="1457760"/>
            <a:ext cx="8071290" cy="2176980"/>
          </a:xfrm>
        </p:spPr>
        <p:txBody>
          <a:bodyPr/>
          <a:lstStyle/>
          <a:p>
            <a:pPr marL="0" indent="0">
              <a:buNone/>
              <a:defRPr/>
            </a:pPr>
            <a:r>
              <a:rPr lang="en-US" sz="2800" dirty="0"/>
              <a:t>Other factors that drive engagement.</a:t>
            </a:r>
          </a:p>
          <a:p>
            <a:pPr marL="609600" indent="-609600">
              <a:buFont typeface="Arial" pitchFamily="34" charset="0"/>
              <a:buChar char="•"/>
              <a:defRPr/>
            </a:pPr>
            <a:r>
              <a:rPr lang="en-US" sz="2800" b="1" dirty="0">
                <a:latin typeface="Franklin Gothic Medium" pitchFamily="34" charset="0"/>
              </a:rPr>
              <a:t>Repetition</a:t>
            </a:r>
          </a:p>
          <a:p>
            <a:pPr marL="800100" lvl="1" indent="-400050">
              <a:spcBef>
                <a:spcPts val="1200"/>
              </a:spcBef>
              <a:buSzPct val="80000"/>
              <a:buFont typeface="Arial" pitchFamily="34" charset="0"/>
              <a:buChar char="•"/>
              <a:defRPr/>
            </a:pPr>
            <a:r>
              <a:rPr lang="en-US" sz="2400" dirty="0">
                <a:solidFill>
                  <a:schemeClr val="tx2"/>
                </a:solidFill>
              </a:rPr>
              <a:t>If you want to be sure they remember something, repeat it.  But, vary the form of your repetition.</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20</a:t>
            </a:fld>
            <a:endParaRPr lang="en-US" dirty="0"/>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0" b="89751" l="0" r="81336"/>
                    </a14:imgEffect>
                  </a14:imgLayer>
                </a14:imgProps>
              </a:ext>
            </a:extLst>
          </a:blip>
          <a:srcRect l="1" r="74417"/>
          <a:stretch/>
        </p:blipFill>
        <p:spPr>
          <a:xfrm>
            <a:off x="783392" y="4220905"/>
            <a:ext cx="1252799" cy="1442898"/>
          </a:xfrm>
          <a:prstGeom prst="rect">
            <a:avLst/>
          </a:prstGeom>
        </p:spPr>
      </p:pic>
      <p:pic>
        <p:nvPicPr>
          <p:cNvPr id="11" name="Picture 10"/>
          <p:cNvPicPr>
            <a:picLocks noChangeAspect="1"/>
          </p:cNvPicPr>
          <p:nvPr/>
        </p:nvPicPr>
        <p:blipFill rotWithShape="1">
          <a:blip r:embed="rId5">
            <a:extLst>
              <a:ext uri="{BEBA8EAE-BF5A-486C-A8C5-ECC9F3942E4B}">
                <a14:imgProps xmlns:a14="http://schemas.microsoft.com/office/drawing/2010/main">
                  <a14:imgLayer r:embed="rId6">
                    <a14:imgEffect>
                      <a14:backgroundRemoval t="0" b="97375" l="0" r="56912"/>
                    </a14:imgEffect>
                  </a14:imgLayer>
                </a14:imgProps>
              </a:ext>
            </a:extLst>
          </a:blip>
          <a:srcRect l="29913" r="44640"/>
          <a:stretch/>
        </p:blipFill>
        <p:spPr>
          <a:xfrm>
            <a:off x="7456604" y="4277210"/>
            <a:ext cx="1213154" cy="1263192"/>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4">
                    <a14:imgEffect>
                      <a14:backgroundRemoval t="0" b="100000" l="28034" r="64747"/>
                    </a14:imgEffect>
                  </a14:imgLayer>
                </a14:imgProps>
              </a:ext>
            </a:extLst>
          </a:blip>
          <a:srcRect l="28216" r="35477"/>
          <a:stretch/>
        </p:blipFill>
        <p:spPr>
          <a:xfrm>
            <a:off x="2177592" y="4130894"/>
            <a:ext cx="1649691" cy="1448068"/>
          </a:xfrm>
          <a:prstGeom prst="rect">
            <a:avLst/>
          </a:prstGeom>
        </p:spPr>
      </p:pic>
      <p:pic>
        <p:nvPicPr>
          <p:cNvPr id="15" name="Picture 14"/>
          <p:cNvPicPr>
            <a:picLocks noChangeAspect="1"/>
          </p:cNvPicPr>
          <p:nvPr/>
        </p:nvPicPr>
        <p:blipFill rotWithShape="1">
          <a:blip r:embed="rId8">
            <a:extLst>
              <a:ext uri="{BEBA8EAE-BF5A-486C-A8C5-ECC9F3942E4B}">
                <a14:imgProps xmlns:a14="http://schemas.microsoft.com/office/drawing/2010/main">
                  <a14:imgLayer r:embed="rId4">
                    <a14:imgEffect>
                      <a14:backgroundRemoval t="0" b="100000" l="63518" r="90092"/>
                    </a14:imgEffect>
                  </a14:imgLayer>
                </a14:imgProps>
              </a:ext>
            </a:extLst>
          </a:blip>
          <a:srcRect l="62479" r="8303"/>
          <a:stretch/>
        </p:blipFill>
        <p:spPr>
          <a:xfrm>
            <a:off x="4056059" y="4008097"/>
            <a:ext cx="1525951" cy="1532305"/>
          </a:xfrm>
          <a:prstGeom prst="rect">
            <a:avLst/>
          </a:prstGeom>
        </p:spPr>
      </p:pic>
      <p:pic>
        <p:nvPicPr>
          <p:cNvPr id="17" name="Picture 16"/>
          <p:cNvPicPr>
            <a:picLocks noChangeAspect="1"/>
          </p:cNvPicPr>
          <p:nvPr/>
        </p:nvPicPr>
        <p:blipFill rotWithShape="1">
          <a:blip r:embed="rId9">
            <a:extLst>
              <a:ext uri="{BEBA8EAE-BF5A-486C-A8C5-ECC9F3942E4B}">
                <a14:imgProps xmlns:a14="http://schemas.microsoft.com/office/drawing/2010/main">
                  <a14:imgLayer r:embed="rId6">
                    <a14:imgEffect>
                      <a14:backgroundRemoval t="239" b="99761" l="538" r="28802"/>
                    </a14:imgEffect>
                  </a14:imgLayer>
                </a14:imgProps>
              </a:ext>
            </a:extLst>
          </a:blip>
          <a:srcRect r="70904"/>
          <a:stretch/>
        </p:blipFill>
        <p:spPr>
          <a:xfrm>
            <a:off x="5899542" y="4169454"/>
            <a:ext cx="1239530" cy="1370948"/>
          </a:xfrm>
          <a:prstGeom prst="rect">
            <a:avLst/>
          </a:prstGeom>
        </p:spPr>
      </p:pic>
      <p:sp>
        <p:nvSpPr>
          <p:cNvPr id="10" name="TextBox 8"/>
          <p:cNvSpPr txBox="1"/>
          <p:nvPr/>
        </p:nvSpPr>
        <p:spPr>
          <a:xfrm>
            <a:off x="8271711"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27</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B5. Principles of Engagement</a:t>
            </a:r>
            <a:endParaRPr lang="en-US" dirty="0"/>
          </a:p>
        </p:txBody>
      </p:sp>
      <p:sp>
        <p:nvSpPr>
          <p:cNvPr id="3" name="Content Placeholder 2"/>
          <p:cNvSpPr>
            <a:spLocks noGrp="1"/>
          </p:cNvSpPr>
          <p:nvPr>
            <p:ph idx="1"/>
          </p:nvPr>
        </p:nvSpPr>
        <p:spPr>
          <a:xfrm>
            <a:off x="783390" y="1457759"/>
            <a:ext cx="8071290" cy="5354073"/>
          </a:xfrm>
        </p:spPr>
        <p:txBody>
          <a:bodyPr>
            <a:normAutofit lnSpcReduction="10000"/>
          </a:bodyPr>
          <a:lstStyle/>
          <a:p>
            <a:pPr marL="0" indent="0">
              <a:buNone/>
            </a:pPr>
            <a:r>
              <a:rPr lang="en-US" sz="2800" dirty="0"/>
              <a:t>Other factors that drive engagement.</a:t>
            </a:r>
          </a:p>
          <a:p>
            <a:pPr>
              <a:buFont typeface="Arial" pitchFamily="34" charset="0"/>
              <a:buChar char="•"/>
            </a:pPr>
            <a:r>
              <a:rPr lang="en-US" sz="2800" b="1" dirty="0">
                <a:latin typeface="Franklin Gothic Medium" pitchFamily="34" charset="0"/>
                <a:ea typeface="ＭＳ Ｐゴシック" pitchFamily="34" charset="-128"/>
              </a:rPr>
              <a:t>Vary the repetition</a:t>
            </a:r>
          </a:p>
          <a:p>
            <a:pPr lvl="1">
              <a:buFont typeface="Arial" pitchFamily="34" charset="0"/>
              <a:buChar char="•"/>
            </a:pPr>
            <a:r>
              <a:rPr lang="en-US" sz="2400" dirty="0">
                <a:solidFill>
                  <a:schemeClr val="tx2"/>
                </a:solidFill>
                <a:ea typeface="ＭＳ Ｐゴシック" pitchFamily="34" charset="-128"/>
              </a:rPr>
              <a:t>Tell the audience what you have to say.</a:t>
            </a:r>
          </a:p>
          <a:p>
            <a:pPr lvl="1">
              <a:buFont typeface="Arial" pitchFamily="34" charset="0"/>
              <a:buChar char="•"/>
            </a:pPr>
            <a:r>
              <a:rPr lang="en-US" sz="2400" dirty="0">
                <a:solidFill>
                  <a:schemeClr val="tx2"/>
                </a:solidFill>
                <a:ea typeface="ＭＳ Ｐゴシック" pitchFamily="34" charset="-128"/>
              </a:rPr>
              <a:t>Show a visual aid which illustrates the same thing.</a:t>
            </a:r>
          </a:p>
          <a:p>
            <a:pPr lvl="1">
              <a:buFont typeface="Arial" pitchFamily="34" charset="0"/>
              <a:buChar char="•"/>
            </a:pPr>
            <a:r>
              <a:rPr lang="en-US" sz="2400" dirty="0">
                <a:solidFill>
                  <a:schemeClr val="tx2"/>
                </a:solidFill>
                <a:ea typeface="ＭＳ Ｐゴシック" pitchFamily="34" charset="-128"/>
              </a:rPr>
              <a:t>Tell a joke or story which carries the same message.</a:t>
            </a:r>
          </a:p>
          <a:p>
            <a:pPr lvl="1">
              <a:buFont typeface="Arial" pitchFamily="34" charset="0"/>
              <a:buChar char="•"/>
            </a:pPr>
            <a:r>
              <a:rPr lang="en-US" sz="2400" dirty="0">
                <a:solidFill>
                  <a:schemeClr val="tx2"/>
                </a:solidFill>
                <a:ea typeface="ＭＳ Ｐゴシック" pitchFamily="34" charset="-128"/>
              </a:rPr>
              <a:t>Give a demonstration.</a:t>
            </a:r>
          </a:p>
          <a:p>
            <a:pPr lvl="1">
              <a:buFont typeface="Arial" pitchFamily="34" charset="0"/>
              <a:buChar char="•"/>
            </a:pPr>
            <a:r>
              <a:rPr lang="en-US" sz="2400" dirty="0">
                <a:solidFill>
                  <a:schemeClr val="tx2"/>
                </a:solidFill>
                <a:ea typeface="ＭＳ Ｐゴシック" pitchFamily="34" charset="-128"/>
              </a:rPr>
              <a:t>Ask questions.</a:t>
            </a:r>
          </a:p>
          <a:p>
            <a:pPr>
              <a:buFont typeface="Arial" pitchFamily="34" charset="0"/>
              <a:buChar char="•"/>
            </a:pPr>
            <a:r>
              <a:rPr lang="en-US" sz="2800" b="1" dirty="0">
                <a:latin typeface="Franklin Gothic Medium" pitchFamily="34" charset="0"/>
                <a:ea typeface="ＭＳ Ｐゴシック" pitchFamily="34" charset="-128"/>
              </a:rPr>
              <a:t>Reinforce the learning by repeating the content </a:t>
            </a:r>
          </a:p>
          <a:p>
            <a:pPr lvl="1">
              <a:buFont typeface="Arial" pitchFamily="34" charset="0"/>
              <a:buChar char="•"/>
            </a:pPr>
            <a:r>
              <a:rPr lang="en-US" sz="2400" dirty="0">
                <a:solidFill>
                  <a:schemeClr val="tx2"/>
                </a:solidFill>
                <a:ea typeface="ＭＳ Ｐゴシック" pitchFamily="34" charset="-128"/>
              </a:rPr>
              <a:t>At the end of the program.</a:t>
            </a:r>
          </a:p>
          <a:p>
            <a:pPr lvl="1">
              <a:buFont typeface="Arial" pitchFamily="34" charset="0"/>
              <a:buChar char="•"/>
            </a:pPr>
            <a:r>
              <a:rPr lang="en-US" sz="2400" dirty="0">
                <a:solidFill>
                  <a:schemeClr val="tx2"/>
                </a:solidFill>
                <a:ea typeface="ＭＳ Ｐゴシック" pitchFamily="34" charset="-128"/>
              </a:rPr>
              <a:t>Frequently, spacing out reinforcement to follow major learning points.</a:t>
            </a:r>
          </a:p>
          <a:p>
            <a:pPr lvl="1">
              <a:buFont typeface="Arial" pitchFamily="34" charset="0"/>
              <a:buChar char="•"/>
            </a:pPr>
            <a:r>
              <a:rPr lang="en-US" sz="2400" dirty="0">
                <a:solidFill>
                  <a:schemeClr val="tx2"/>
                </a:solidFill>
                <a:ea typeface="ＭＳ Ｐゴシック" pitchFamily="34" charset="-128"/>
              </a:rPr>
              <a:t>In "follow-up" sessions held after the program.</a:t>
            </a:r>
          </a:p>
          <a:p>
            <a:pPr>
              <a:buFont typeface="Arial" pitchFamily="34" charset="0"/>
              <a:buChar char="•"/>
            </a:pPr>
            <a:endParaRPr lang="en-US" sz="2800" dirty="0">
              <a:ea typeface="ＭＳ Ｐゴシック" pitchFamily="34" charset="-128"/>
            </a:endParaRPr>
          </a:p>
        </p:txBody>
      </p:sp>
      <p:sp>
        <p:nvSpPr>
          <p:cNvPr id="4" name="Slide Number Placeholder 3"/>
          <p:cNvSpPr>
            <a:spLocks noGrp="1"/>
          </p:cNvSpPr>
          <p:nvPr>
            <p:ph type="sldNum" sz="quarter" idx="12"/>
          </p:nvPr>
        </p:nvSpPr>
        <p:spPr/>
        <p:txBody>
          <a:bodyPr/>
          <a:lstStyle/>
          <a:p>
            <a:fld id="{F29FD61F-2294-5D42-A9D7-9928D42B3773}" type="slidenum">
              <a:rPr lang="en-US" smtClean="0"/>
              <a:pPr/>
              <a:t>21</a:t>
            </a:fld>
            <a:endParaRPr lang="en-US" dirty="0"/>
          </a:p>
        </p:txBody>
      </p:sp>
      <p:sp>
        <p:nvSpPr>
          <p:cNvPr id="5" name="TextBox 8"/>
          <p:cNvSpPr txBox="1"/>
          <p:nvPr/>
        </p:nvSpPr>
        <p:spPr>
          <a:xfrm>
            <a:off x="8271711"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27</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B5. Principles of Engagement</a:t>
            </a:r>
            <a:endParaRPr lang="en-US" dirty="0"/>
          </a:p>
        </p:txBody>
      </p:sp>
      <p:sp>
        <p:nvSpPr>
          <p:cNvPr id="3" name="Content Placeholder 2"/>
          <p:cNvSpPr>
            <a:spLocks noGrp="1"/>
          </p:cNvSpPr>
          <p:nvPr>
            <p:ph idx="1"/>
          </p:nvPr>
        </p:nvSpPr>
        <p:spPr>
          <a:xfrm>
            <a:off x="783390" y="1457760"/>
            <a:ext cx="8071290" cy="4898590"/>
          </a:xfrm>
        </p:spPr>
        <p:txBody>
          <a:bodyPr>
            <a:normAutofit fontScale="85000" lnSpcReduction="10000"/>
          </a:bodyPr>
          <a:lstStyle/>
          <a:p>
            <a:pPr marL="0" indent="0">
              <a:buNone/>
              <a:defRPr/>
            </a:pPr>
            <a:r>
              <a:rPr lang="en-US" b="1" dirty="0">
                <a:latin typeface="Franklin Gothic Medium" pitchFamily="34" charset="0"/>
              </a:rPr>
              <a:t>What Causes Engagement?</a:t>
            </a:r>
            <a:r>
              <a:rPr lang="en-US" dirty="0">
                <a:latin typeface="Franklin Gothic Medium" pitchFamily="34" charset="0"/>
              </a:rPr>
              <a:t>     </a:t>
            </a:r>
            <a:r>
              <a:rPr lang="en-US" sz="4000" b="1" dirty="0">
                <a:solidFill>
                  <a:srgbClr val="FF0000"/>
                </a:solidFill>
                <a:latin typeface="Franklin Gothic Book" pitchFamily="34" charset="0"/>
              </a:rPr>
              <a:t>VISIRRRR</a:t>
            </a:r>
          </a:p>
          <a:p>
            <a:pPr>
              <a:spcBef>
                <a:spcPts val="1200"/>
              </a:spcBef>
              <a:buFont typeface="Arial" pitchFamily="34" charset="0"/>
              <a:buChar char="•"/>
              <a:defRPr/>
            </a:pPr>
            <a:r>
              <a:rPr lang="en-US" dirty="0">
                <a:latin typeface="Franklin Gothic Book" pitchFamily="34" charset="0"/>
              </a:rPr>
              <a:t>Plan a </a:t>
            </a:r>
            <a:r>
              <a:rPr lang="en-US" b="1" dirty="0">
                <a:latin typeface="Franklin Gothic Medium" pitchFamily="34" charset="0"/>
              </a:rPr>
              <a:t>Variety</a:t>
            </a:r>
            <a:r>
              <a:rPr lang="en-US" dirty="0">
                <a:latin typeface="Franklin Gothic Book" pitchFamily="34" charset="0"/>
              </a:rPr>
              <a:t> of different learning experiences.</a:t>
            </a:r>
          </a:p>
          <a:p>
            <a:pPr>
              <a:spcBef>
                <a:spcPts val="1200"/>
              </a:spcBef>
              <a:buFont typeface="Arial" pitchFamily="34" charset="0"/>
              <a:buChar char="•"/>
              <a:defRPr/>
            </a:pPr>
            <a:r>
              <a:rPr lang="en-US" dirty="0">
                <a:latin typeface="Franklin Gothic Book" pitchFamily="34" charset="0"/>
              </a:rPr>
              <a:t>Assure a high degree of learner </a:t>
            </a:r>
            <a:r>
              <a:rPr lang="en-US" b="1" dirty="0">
                <a:latin typeface="Franklin Gothic Medium" pitchFamily="34" charset="0"/>
              </a:rPr>
              <a:t>Involvement</a:t>
            </a:r>
            <a:r>
              <a:rPr lang="en-US" dirty="0">
                <a:latin typeface="Franklin Gothic Medium" pitchFamily="34" charset="0"/>
              </a:rPr>
              <a:t>.</a:t>
            </a:r>
          </a:p>
          <a:p>
            <a:pPr>
              <a:spcBef>
                <a:spcPts val="1200"/>
              </a:spcBef>
              <a:buFont typeface="Arial" pitchFamily="34" charset="0"/>
              <a:buChar char="•"/>
              <a:defRPr/>
            </a:pPr>
            <a:r>
              <a:rPr lang="en-US" dirty="0">
                <a:latin typeface="Franklin Gothic Book" pitchFamily="34" charset="0"/>
              </a:rPr>
              <a:t>Allow learners to </a:t>
            </a:r>
            <a:r>
              <a:rPr lang="en-US" b="1" dirty="0">
                <a:latin typeface="Franklin Gothic Medium" pitchFamily="34" charset="0"/>
              </a:rPr>
              <a:t>Share Their Experiences</a:t>
            </a:r>
            <a:r>
              <a:rPr lang="en-US" dirty="0">
                <a:latin typeface="Franklin Gothic Medium" pitchFamily="34" charset="0"/>
              </a:rPr>
              <a:t>. </a:t>
            </a:r>
          </a:p>
          <a:p>
            <a:pPr>
              <a:spcBef>
                <a:spcPts val="1200"/>
              </a:spcBef>
              <a:buFont typeface="Arial" pitchFamily="34" charset="0"/>
              <a:buChar char="•"/>
              <a:defRPr/>
            </a:pPr>
            <a:r>
              <a:rPr lang="en-US" dirty="0">
                <a:latin typeface="Franklin Gothic Book" pitchFamily="34" charset="0"/>
              </a:rPr>
              <a:t>Select </a:t>
            </a:r>
            <a:r>
              <a:rPr lang="en-US" b="1" dirty="0">
                <a:latin typeface="Franklin Gothic Medium" pitchFamily="34" charset="0"/>
              </a:rPr>
              <a:t>Interesting Methods</a:t>
            </a:r>
            <a:r>
              <a:rPr lang="en-US" dirty="0">
                <a:latin typeface="Franklin Gothic Medium" pitchFamily="34" charset="0"/>
              </a:rPr>
              <a:t> </a:t>
            </a:r>
            <a:r>
              <a:rPr lang="en-US" dirty="0">
                <a:latin typeface="Franklin Gothic Book" pitchFamily="34" charset="0"/>
              </a:rPr>
              <a:t>for training. </a:t>
            </a:r>
          </a:p>
          <a:p>
            <a:pPr>
              <a:spcBef>
                <a:spcPts val="1200"/>
              </a:spcBef>
              <a:buFont typeface="Arial" pitchFamily="34" charset="0"/>
              <a:buChar char="•"/>
              <a:defRPr/>
            </a:pPr>
            <a:r>
              <a:rPr lang="en-US" dirty="0">
                <a:latin typeface="Franklin Gothic Book" pitchFamily="34" charset="0"/>
              </a:rPr>
              <a:t>Assure the </a:t>
            </a:r>
            <a:r>
              <a:rPr lang="en-US" b="1" dirty="0">
                <a:latin typeface="Franklin Gothic Medium" pitchFamily="34" charset="0"/>
              </a:rPr>
              <a:t>Relevance</a:t>
            </a:r>
            <a:r>
              <a:rPr lang="en-US" dirty="0">
                <a:latin typeface="Franklin Gothic Medium" pitchFamily="34" charset="0"/>
              </a:rPr>
              <a:t> </a:t>
            </a:r>
            <a:r>
              <a:rPr lang="en-US" dirty="0">
                <a:latin typeface="Franklin Gothic Book" pitchFamily="34" charset="0"/>
              </a:rPr>
              <a:t>of content.</a:t>
            </a:r>
          </a:p>
          <a:p>
            <a:pPr>
              <a:spcBef>
                <a:spcPts val="1200"/>
              </a:spcBef>
              <a:buFont typeface="Arial" pitchFamily="34" charset="0"/>
              <a:buChar char="•"/>
              <a:defRPr/>
            </a:pPr>
            <a:r>
              <a:rPr lang="en-US" dirty="0">
                <a:latin typeface="Franklin Gothic Book" pitchFamily="34" charset="0"/>
              </a:rPr>
              <a:t>Address learner </a:t>
            </a:r>
            <a:r>
              <a:rPr lang="en-US" b="1" dirty="0">
                <a:latin typeface="Franklin Gothic Medium" pitchFamily="34" charset="0"/>
              </a:rPr>
              <a:t>Readiness</a:t>
            </a:r>
            <a:r>
              <a:rPr lang="en-US" dirty="0">
                <a:latin typeface="Franklin Gothic Book" pitchFamily="34" charset="0"/>
              </a:rPr>
              <a:t> before you begin.</a:t>
            </a:r>
          </a:p>
          <a:p>
            <a:pPr>
              <a:spcBef>
                <a:spcPts val="1200"/>
              </a:spcBef>
              <a:buFont typeface="Arial" pitchFamily="34" charset="0"/>
              <a:buChar char="•"/>
              <a:defRPr/>
            </a:pPr>
            <a:r>
              <a:rPr lang="en-US" dirty="0">
                <a:latin typeface="Franklin Gothic Book" pitchFamily="34" charset="0"/>
              </a:rPr>
              <a:t>Pace the instruction at an appropriate </a:t>
            </a:r>
            <a:r>
              <a:rPr lang="en-US" b="1" dirty="0">
                <a:latin typeface="Franklin Gothic Medium" pitchFamily="34" charset="0"/>
              </a:rPr>
              <a:t>Rate</a:t>
            </a:r>
            <a:r>
              <a:rPr lang="en-US" dirty="0">
                <a:latin typeface="Franklin Gothic Medium" pitchFamily="34" charset="0"/>
              </a:rPr>
              <a:t>.</a:t>
            </a:r>
          </a:p>
          <a:p>
            <a:pPr>
              <a:spcBef>
                <a:spcPts val="1200"/>
              </a:spcBef>
              <a:buFont typeface="Arial" pitchFamily="34" charset="0"/>
              <a:buChar char="•"/>
              <a:defRPr/>
            </a:pPr>
            <a:r>
              <a:rPr lang="en-US" dirty="0">
                <a:latin typeface="Franklin Gothic Book" pitchFamily="34" charset="0"/>
              </a:rPr>
              <a:t>Plan frequent </a:t>
            </a:r>
            <a:r>
              <a:rPr lang="en-US" b="1" dirty="0">
                <a:latin typeface="Franklin Gothic Medium" pitchFamily="34" charset="0"/>
              </a:rPr>
              <a:t>Repetition</a:t>
            </a:r>
            <a:r>
              <a:rPr lang="en-US" dirty="0">
                <a:latin typeface="Franklin Gothic Book" pitchFamily="34" charset="0"/>
              </a:rPr>
              <a:t> in a variety of ways.</a:t>
            </a:r>
          </a:p>
          <a:p>
            <a:pPr>
              <a:buFont typeface="Arial" pitchFamily="34" charset="0"/>
              <a:buChar char="•"/>
            </a:pPr>
            <a:endParaRPr lang="en-US" dirty="0">
              <a:latin typeface="Franklin Gothic Book" pitchFamily="34" charset="0"/>
            </a:endParaRPr>
          </a:p>
        </p:txBody>
      </p:sp>
      <p:sp>
        <p:nvSpPr>
          <p:cNvPr id="4" name="Slide Number Placeholder 3"/>
          <p:cNvSpPr>
            <a:spLocks noGrp="1"/>
          </p:cNvSpPr>
          <p:nvPr>
            <p:ph type="sldNum" sz="quarter" idx="12"/>
          </p:nvPr>
        </p:nvSpPr>
        <p:spPr/>
        <p:txBody>
          <a:bodyPr/>
          <a:lstStyle/>
          <a:p>
            <a:fld id="{F29FD61F-2294-5D42-A9D7-9928D42B3773}" type="slidenum">
              <a:rPr lang="en-US" smtClean="0"/>
              <a:pPr/>
              <a:t>22</a:t>
            </a:fld>
            <a:endParaRPr lang="en-US" dirty="0"/>
          </a:p>
        </p:txBody>
      </p:sp>
      <p:sp>
        <p:nvSpPr>
          <p:cNvPr id="5" name="TextBox 8"/>
          <p:cNvSpPr txBox="1"/>
          <p:nvPr/>
        </p:nvSpPr>
        <p:spPr>
          <a:xfrm>
            <a:off x="8271711"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28</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Principles of Engagement</a:t>
            </a:r>
            <a:endParaRPr lang="en-US" dirty="0"/>
          </a:p>
        </p:txBody>
      </p:sp>
      <p:sp>
        <p:nvSpPr>
          <p:cNvPr id="3" name="Content Placeholder 2"/>
          <p:cNvSpPr>
            <a:spLocks noGrp="1"/>
          </p:cNvSpPr>
          <p:nvPr>
            <p:ph idx="1"/>
          </p:nvPr>
        </p:nvSpPr>
        <p:spPr>
          <a:xfrm>
            <a:off x="938032" y="2654685"/>
            <a:ext cx="7616331" cy="3974585"/>
          </a:xfrm>
        </p:spPr>
        <p:txBody>
          <a:bodyPr>
            <a:normAutofit fontScale="92500" lnSpcReduction="10000"/>
          </a:bodyPr>
          <a:lstStyle/>
          <a:p>
            <a:pPr>
              <a:buFont typeface="Arial" pitchFamily="34" charset="0"/>
              <a:buChar char="•"/>
            </a:pPr>
            <a:r>
              <a:rPr lang="en-US" dirty="0">
                <a:ea typeface="ＭＳ Ｐゴシック" pitchFamily="34" charset="-128"/>
              </a:rPr>
              <a:t>Deliver a performance review? </a:t>
            </a:r>
            <a:br>
              <a:rPr lang="en-US" dirty="0">
                <a:ea typeface="ＭＳ Ｐゴシック" pitchFamily="34" charset="-128"/>
              </a:rPr>
            </a:br>
            <a:r>
              <a:rPr lang="en-US" dirty="0">
                <a:ea typeface="ＭＳ Ｐゴシック" pitchFamily="34" charset="-128"/>
              </a:rPr>
              <a:t>(Check one)</a:t>
            </a:r>
          </a:p>
          <a:p>
            <a:pPr marL="457200" lvl="1" indent="0">
              <a:buNone/>
            </a:pPr>
            <a:r>
              <a:rPr lang="en-US" dirty="0">
                <a:solidFill>
                  <a:schemeClr val="tx2"/>
                </a:solidFill>
                <a:latin typeface="Franklin Gothic Book" pitchFamily="34" charset="0"/>
                <a:ea typeface="ＭＳ Ｐゴシック" pitchFamily="34" charset="-128"/>
              </a:rPr>
              <a:t>	__ a.	Role-playing a manager </a:t>
            </a:r>
            <a:br>
              <a:rPr lang="en-US" dirty="0">
                <a:solidFill>
                  <a:schemeClr val="tx2"/>
                </a:solidFill>
                <a:latin typeface="Franklin Gothic Book" pitchFamily="34" charset="0"/>
                <a:ea typeface="ＭＳ Ｐゴシック" pitchFamily="34" charset="-128"/>
              </a:rPr>
            </a:br>
            <a:r>
              <a:rPr lang="en-US" dirty="0">
                <a:solidFill>
                  <a:schemeClr val="tx2"/>
                </a:solidFill>
                <a:latin typeface="Franklin Gothic Book" pitchFamily="34" charset="0"/>
                <a:ea typeface="ＭＳ Ｐゴシック" pitchFamily="34" charset="-128"/>
              </a:rPr>
              <a:t>			discussing a performance </a:t>
            </a:r>
            <a:br>
              <a:rPr lang="en-US" dirty="0">
                <a:solidFill>
                  <a:schemeClr val="tx2"/>
                </a:solidFill>
                <a:latin typeface="Franklin Gothic Book" pitchFamily="34" charset="0"/>
                <a:ea typeface="ＭＳ Ｐゴシック" pitchFamily="34" charset="-128"/>
              </a:rPr>
            </a:br>
            <a:r>
              <a:rPr lang="en-US" dirty="0">
                <a:solidFill>
                  <a:schemeClr val="tx2"/>
                </a:solidFill>
                <a:latin typeface="Franklin Gothic Book" pitchFamily="34" charset="0"/>
                <a:ea typeface="ＭＳ Ｐゴシック" pitchFamily="34" charset="-128"/>
              </a:rPr>
              <a:t>			review with an employee.</a:t>
            </a:r>
          </a:p>
          <a:p>
            <a:pPr marL="457200" lvl="1" indent="0">
              <a:buNone/>
            </a:pPr>
            <a:r>
              <a:rPr lang="en-US" dirty="0">
                <a:solidFill>
                  <a:schemeClr val="tx2"/>
                </a:solidFill>
                <a:latin typeface="Franklin Gothic Book" pitchFamily="34" charset="0"/>
                <a:ea typeface="ＭＳ Ｐゴシック" pitchFamily="34" charset="-128"/>
              </a:rPr>
              <a:t>	__ b.	Sub-groups discussing a case study 					centering on performance reviews.</a:t>
            </a:r>
          </a:p>
          <a:p>
            <a:pPr marL="457200" lvl="1" indent="0">
              <a:buNone/>
            </a:pPr>
            <a:r>
              <a:rPr lang="en-US" dirty="0">
                <a:solidFill>
                  <a:schemeClr val="tx2"/>
                </a:solidFill>
                <a:latin typeface="Franklin Gothic Book" pitchFamily="34" charset="0"/>
                <a:ea typeface="ＭＳ Ｐゴシック" pitchFamily="34" charset="-128"/>
              </a:rPr>
              <a:t>	__ c.	Completing a post-course test on 					performance review.</a:t>
            </a:r>
          </a:p>
          <a:p>
            <a:pPr>
              <a:buFont typeface="Arial" pitchFamily="34" charset="0"/>
              <a:buChar char="•"/>
            </a:pP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23</a:t>
            </a:fld>
            <a:endParaRPr lang="en-US" dirty="0"/>
          </a:p>
        </p:txBody>
      </p:sp>
      <p:sp>
        <p:nvSpPr>
          <p:cNvPr id="7" name="Right Arrow 6"/>
          <p:cNvSpPr/>
          <p:nvPr/>
        </p:nvSpPr>
        <p:spPr>
          <a:xfrm>
            <a:off x="7596962" y="5675423"/>
            <a:ext cx="691117" cy="636036"/>
          </a:xfrm>
          <a:prstGeom prst="rightArrow">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1" y="920015"/>
            <a:ext cx="8982277" cy="3056557"/>
            <a:chOff x="-1" y="920015"/>
            <a:chExt cx="8982277" cy="3056557"/>
          </a:xfrm>
        </p:grpSpPr>
        <p:sp>
          <p:nvSpPr>
            <p:cNvPr id="6" name="Rectangle 5"/>
            <p:cNvSpPr/>
            <p:nvPr/>
          </p:nvSpPr>
          <p:spPr>
            <a:xfrm>
              <a:off x="6847373" y="1041272"/>
              <a:ext cx="2134903" cy="2935300"/>
            </a:xfrm>
            <a:prstGeom prst="rect">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2"/>
                  </a:solidFill>
                  <a:latin typeface="Franklin Gothic Book" pitchFamily="34" charset="0"/>
                </a:rPr>
                <a:t>____ Variety</a:t>
              </a:r>
            </a:p>
            <a:p>
              <a:r>
                <a:rPr lang="en-US" dirty="0">
                  <a:solidFill>
                    <a:schemeClr val="tx2"/>
                  </a:solidFill>
                  <a:latin typeface="Franklin Gothic Book" pitchFamily="34" charset="0"/>
                </a:rPr>
                <a:t>____ Involvement</a:t>
              </a:r>
            </a:p>
            <a:p>
              <a:r>
                <a:rPr lang="en-US" dirty="0">
                  <a:solidFill>
                    <a:schemeClr val="tx2"/>
                  </a:solidFill>
                  <a:latin typeface="Franklin Gothic Book" pitchFamily="34" charset="0"/>
                </a:rPr>
                <a:t>____ Share </a:t>
              </a:r>
              <a:br>
                <a:rPr lang="en-US" dirty="0">
                  <a:solidFill>
                    <a:schemeClr val="tx2"/>
                  </a:solidFill>
                  <a:latin typeface="Franklin Gothic Book" pitchFamily="34" charset="0"/>
                </a:rPr>
              </a:br>
              <a:r>
                <a:rPr lang="en-US" dirty="0">
                  <a:solidFill>
                    <a:schemeClr val="tx2"/>
                  </a:solidFill>
                  <a:latin typeface="Franklin Gothic Book" pitchFamily="34" charset="0"/>
                </a:rPr>
                <a:t>         Experiences</a:t>
              </a:r>
            </a:p>
            <a:p>
              <a:r>
                <a:rPr lang="en-US" dirty="0">
                  <a:solidFill>
                    <a:schemeClr val="tx2"/>
                  </a:solidFill>
                  <a:latin typeface="Franklin Gothic Book" pitchFamily="34" charset="0"/>
                </a:rPr>
                <a:t>____ Interesting </a:t>
              </a:r>
            </a:p>
            <a:p>
              <a:r>
                <a:rPr lang="en-US" dirty="0">
                  <a:solidFill>
                    <a:schemeClr val="tx2"/>
                  </a:solidFill>
                  <a:latin typeface="Franklin Gothic Book" pitchFamily="34" charset="0"/>
                </a:rPr>
                <a:t>         Method</a:t>
              </a:r>
            </a:p>
            <a:p>
              <a:r>
                <a:rPr lang="en-US" dirty="0">
                  <a:solidFill>
                    <a:schemeClr val="tx2"/>
                  </a:solidFill>
                  <a:latin typeface="Franklin Gothic Book" pitchFamily="34" charset="0"/>
                </a:rPr>
                <a:t>____ Relevance</a:t>
              </a:r>
            </a:p>
            <a:p>
              <a:r>
                <a:rPr lang="en-US" dirty="0">
                  <a:solidFill>
                    <a:schemeClr val="tx2"/>
                  </a:solidFill>
                  <a:latin typeface="Franklin Gothic Book" pitchFamily="34" charset="0"/>
                </a:rPr>
                <a:t>____ Readiness</a:t>
              </a:r>
            </a:p>
            <a:p>
              <a:r>
                <a:rPr lang="en-US" dirty="0">
                  <a:solidFill>
                    <a:schemeClr val="tx2"/>
                  </a:solidFill>
                  <a:latin typeface="Franklin Gothic Book" pitchFamily="34" charset="0"/>
                </a:rPr>
                <a:t>____ Rate</a:t>
              </a:r>
            </a:p>
            <a:p>
              <a:r>
                <a:rPr lang="en-US" dirty="0">
                  <a:solidFill>
                    <a:schemeClr val="tx2"/>
                  </a:solidFill>
                  <a:latin typeface="Franklin Gothic Book" pitchFamily="34" charset="0"/>
                </a:rPr>
                <a:t>____ Repetition</a:t>
              </a:r>
            </a:p>
          </p:txBody>
        </p:sp>
        <p:sp>
          <p:nvSpPr>
            <p:cNvPr id="8" name="Explosion 1 7"/>
            <p:cNvSpPr/>
            <p:nvPr/>
          </p:nvSpPr>
          <p:spPr>
            <a:xfrm>
              <a:off x="-1" y="920015"/>
              <a:ext cx="2808045" cy="1909794"/>
            </a:xfrm>
            <a:prstGeom prst="irregularSeal1">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472092" y="1593454"/>
              <a:ext cx="2011680" cy="523220"/>
            </a:xfrm>
            <a:prstGeom prst="rect">
              <a:avLst/>
            </a:prstGeom>
            <a:noFill/>
          </p:spPr>
          <p:txBody>
            <a:bodyPr wrap="square" rtlCol="0">
              <a:spAutoFit/>
            </a:bodyPr>
            <a:lstStyle/>
            <a:p>
              <a:r>
                <a:rPr lang="en-US" sz="2800" dirty="0">
                  <a:solidFill>
                    <a:schemeClr val="bg1"/>
                  </a:solidFill>
                  <a:latin typeface="Franklin Gothic Book" panose="020B0503020102020204" pitchFamily="34" charset="0"/>
                </a:rPr>
                <a:t>Application</a:t>
              </a:r>
            </a:p>
          </p:txBody>
        </p:sp>
      </p:grpSp>
      <p:sp>
        <p:nvSpPr>
          <p:cNvPr id="10" name="TextBox 9"/>
          <p:cNvSpPr txBox="1"/>
          <p:nvPr/>
        </p:nvSpPr>
        <p:spPr>
          <a:xfrm>
            <a:off x="2808045" y="1296073"/>
            <a:ext cx="3312573" cy="954107"/>
          </a:xfrm>
          <a:prstGeom prst="rect">
            <a:avLst/>
          </a:prstGeom>
          <a:noFill/>
        </p:spPr>
        <p:txBody>
          <a:bodyPr wrap="none" rtlCol="0">
            <a:spAutoFit/>
          </a:bodyPr>
          <a:lstStyle/>
          <a:p>
            <a:r>
              <a:rPr lang="en-US" sz="2800" b="1" dirty="0">
                <a:solidFill>
                  <a:srgbClr val="00467F"/>
                </a:solidFill>
                <a:latin typeface="Franklin Gothic Book" panose="020B0503020102020204" pitchFamily="34" charset="0"/>
              </a:rPr>
              <a:t>Which would be best</a:t>
            </a:r>
          </a:p>
          <a:p>
            <a:r>
              <a:rPr lang="en-US" sz="2800" b="1" dirty="0">
                <a:solidFill>
                  <a:srgbClr val="00467F"/>
                </a:solidFill>
                <a:latin typeface="Franklin Gothic Book" panose="020B0503020102020204" pitchFamily="34" charset="0"/>
              </a:rPr>
              <a:t>For Engagement?</a:t>
            </a:r>
          </a:p>
        </p:txBody>
      </p:sp>
      <p:sp>
        <p:nvSpPr>
          <p:cNvPr id="11" name="TextBox 8"/>
          <p:cNvSpPr txBox="1"/>
          <p:nvPr/>
        </p:nvSpPr>
        <p:spPr>
          <a:xfrm>
            <a:off x="8271711"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29</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Principles of Engagement</a:t>
            </a:r>
            <a:endParaRPr lang="en-US" dirty="0"/>
          </a:p>
        </p:txBody>
      </p:sp>
      <p:sp>
        <p:nvSpPr>
          <p:cNvPr id="3" name="Content Placeholder 2"/>
          <p:cNvSpPr>
            <a:spLocks noGrp="1"/>
          </p:cNvSpPr>
          <p:nvPr>
            <p:ph idx="1"/>
          </p:nvPr>
        </p:nvSpPr>
        <p:spPr>
          <a:xfrm>
            <a:off x="932982" y="2494843"/>
            <a:ext cx="7921698" cy="4316990"/>
          </a:xfrm>
        </p:spPr>
        <p:txBody>
          <a:bodyPr>
            <a:noAutofit/>
          </a:bodyPr>
          <a:lstStyle/>
          <a:p>
            <a:pPr>
              <a:buNone/>
            </a:pPr>
            <a:r>
              <a:rPr lang="en-US" sz="2400" dirty="0">
                <a:ea typeface="ＭＳ Ｐゴシック" pitchFamily="34" charset="-128"/>
              </a:rPr>
              <a:t>How to return a tennis ball?</a:t>
            </a:r>
          </a:p>
          <a:p>
            <a:pPr marL="1371600" lvl="1" indent="-914400">
              <a:buNone/>
            </a:pPr>
            <a:r>
              <a:rPr lang="en-US" sz="2400" dirty="0">
                <a:solidFill>
                  <a:schemeClr val="tx2"/>
                </a:solidFill>
                <a:latin typeface="Franklin Gothic Book" pitchFamily="34" charset="0"/>
                <a:ea typeface="ＭＳ Ｐゴシック" pitchFamily="34" charset="-128"/>
              </a:rPr>
              <a:t>__ a.	Watching a video of a tennis </a:t>
            </a:r>
            <a:br>
              <a:rPr lang="en-US" sz="2400" dirty="0">
                <a:solidFill>
                  <a:schemeClr val="tx2"/>
                </a:solidFill>
                <a:latin typeface="Franklin Gothic Book" pitchFamily="34" charset="0"/>
                <a:ea typeface="ＭＳ Ｐゴシック" pitchFamily="34" charset="-128"/>
              </a:rPr>
            </a:br>
            <a:r>
              <a:rPr lang="en-US" sz="2400" dirty="0">
                <a:solidFill>
                  <a:schemeClr val="tx2"/>
                </a:solidFill>
                <a:latin typeface="Franklin Gothic Book" pitchFamily="34" charset="0"/>
                <a:ea typeface="ＭＳ Ｐゴシック" pitchFamily="34" charset="-128"/>
              </a:rPr>
              <a:t>pro and analyzing his form.</a:t>
            </a:r>
          </a:p>
          <a:p>
            <a:pPr marL="1371600" lvl="1" indent="-914400">
              <a:buNone/>
            </a:pPr>
            <a:r>
              <a:rPr lang="en-US" sz="2400" dirty="0">
                <a:solidFill>
                  <a:schemeClr val="tx2"/>
                </a:solidFill>
                <a:latin typeface="Franklin Gothic Book" pitchFamily="34" charset="0"/>
                <a:ea typeface="ＭＳ Ｐゴシック" pitchFamily="34" charset="-128"/>
              </a:rPr>
              <a:t>__ b.	Breaking into small groups and </a:t>
            </a:r>
            <a:br>
              <a:rPr lang="en-US" sz="2400" dirty="0">
                <a:solidFill>
                  <a:schemeClr val="tx2"/>
                </a:solidFill>
                <a:latin typeface="Franklin Gothic Book" pitchFamily="34" charset="0"/>
                <a:ea typeface="ＭＳ Ｐゴシック" pitchFamily="34" charset="-128"/>
              </a:rPr>
            </a:br>
            <a:r>
              <a:rPr lang="en-US" sz="2400" dirty="0">
                <a:solidFill>
                  <a:schemeClr val="tx2"/>
                </a:solidFill>
                <a:latin typeface="Franklin Gothic Book" pitchFamily="34" charset="0"/>
                <a:ea typeface="ＭＳ Ｐゴシック" pitchFamily="34" charset="-128"/>
              </a:rPr>
              <a:t>analyze how group members' hold and swing the racket providing both positive and negative feedback. </a:t>
            </a:r>
          </a:p>
          <a:p>
            <a:pPr marL="1371600" lvl="1" indent="-914400">
              <a:buNone/>
            </a:pPr>
            <a:r>
              <a:rPr lang="en-US" sz="2400" dirty="0">
                <a:solidFill>
                  <a:schemeClr val="tx2"/>
                </a:solidFill>
                <a:latin typeface="Franklin Gothic Book" pitchFamily="34" charset="0"/>
                <a:ea typeface="ＭＳ Ｐゴシック" pitchFamily="34" charset="-128"/>
              </a:rPr>
              <a:t>__ c.	Playing a set of tennis with a class mate and receiving feedback from other class </a:t>
            </a:r>
            <a:br>
              <a:rPr lang="en-US" sz="2400" dirty="0">
                <a:solidFill>
                  <a:schemeClr val="tx2"/>
                </a:solidFill>
                <a:latin typeface="Franklin Gothic Book" pitchFamily="34" charset="0"/>
                <a:ea typeface="ＭＳ Ｐゴシック" pitchFamily="34" charset="-128"/>
              </a:rPr>
            </a:br>
            <a:r>
              <a:rPr lang="en-US" sz="2400" dirty="0">
                <a:solidFill>
                  <a:schemeClr val="tx2"/>
                </a:solidFill>
                <a:latin typeface="Franklin Gothic Book" pitchFamily="34" charset="0"/>
                <a:ea typeface="ＭＳ Ｐゴシック" pitchFamily="34" charset="-128"/>
              </a:rPr>
              <a:t>participants and the instructor.</a:t>
            </a:r>
          </a:p>
          <a:p>
            <a:endParaRPr lang="en-US" sz="2400"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24</a:t>
            </a:fld>
            <a:endParaRPr lang="en-US" dirty="0"/>
          </a:p>
        </p:txBody>
      </p:sp>
      <p:grpSp>
        <p:nvGrpSpPr>
          <p:cNvPr id="6" name="Group 5"/>
          <p:cNvGrpSpPr/>
          <p:nvPr/>
        </p:nvGrpSpPr>
        <p:grpSpPr>
          <a:xfrm>
            <a:off x="-1" y="920015"/>
            <a:ext cx="8982277" cy="3056557"/>
            <a:chOff x="-1" y="920015"/>
            <a:chExt cx="8982277" cy="3056557"/>
          </a:xfrm>
        </p:grpSpPr>
        <p:sp>
          <p:nvSpPr>
            <p:cNvPr id="7" name="Rectangle 6"/>
            <p:cNvSpPr/>
            <p:nvPr/>
          </p:nvSpPr>
          <p:spPr>
            <a:xfrm>
              <a:off x="6847373" y="1041272"/>
              <a:ext cx="2134903" cy="2935300"/>
            </a:xfrm>
            <a:prstGeom prst="rect">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2"/>
                  </a:solidFill>
                  <a:latin typeface="Franklin Gothic Book" pitchFamily="34" charset="0"/>
                </a:rPr>
                <a:t>____ Variety</a:t>
              </a:r>
            </a:p>
            <a:p>
              <a:r>
                <a:rPr lang="en-US" dirty="0">
                  <a:solidFill>
                    <a:schemeClr val="tx2"/>
                  </a:solidFill>
                  <a:latin typeface="Franklin Gothic Book" pitchFamily="34" charset="0"/>
                </a:rPr>
                <a:t>____ Involvement</a:t>
              </a:r>
            </a:p>
            <a:p>
              <a:r>
                <a:rPr lang="en-US" dirty="0">
                  <a:solidFill>
                    <a:schemeClr val="tx2"/>
                  </a:solidFill>
                  <a:latin typeface="Franklin Gothic Book" pitchFamily="34" charset="0"/>
                </a:rPr>
                <a:t>____ Share </a:t>
              </a:r>
              <a:br>
                <a:rPr lang="en-US" dirty="0">
                  <a:solidFill>
                    <a:schemeClr val="tx2"/>
                  </a:solidFill>
                  <a:latin typeface="Franklin Gothic Book" pitchFamily="34" charset="0"/>
                </a:rPr>
              </a:br>
              <a:r>
                <a:rPr lang="en-US" dirty="0">
                  <a:solidFill>
                    <a:schemeClr val="tx2"/>
                  </a:solidFill>
                  <a:latin typeface="Franklin Gothic Book" pitchFamily="34" charset="0"/>
                </a:rPr>
                <a:t>         Experiences</a:t>
              </a:r>
            </a:p>
            <a:p>
              <a:r>
                <a:rPr lang="en-US" dirty="0">
                  <a:solidFill>
                    <a:schemeClr val="tx2"/>
                  </a:solidFill>
                  <a:latin typeface="Franklin Gothic Book" pitchFamily="34" charset="0"/>
                </a:rPr>
                <a:t>____ Interesting </a:t>
              </a:r>
            </a:p>
            <a:p>
              <a:r>
                <a:rPr lang="en-US" dirty="0">
                  <a:solidFill>
                    <a:schemeClr val="tx2"/>
                  </a:solidFill>
                  <a:latin typeface="Franklin Gothic Book" pitchFamily="34" charset="0"/>
                </a:rPr>
                <a:t>         Method</a:t>
              </a:r>
            </a:p>
            <a:p>
              <a:r>
                <a:rPr lang="en-US" dirty="0">
                  <a:solidFill>
                    <a:schemeClr val="tx2"/>
                  </a:solidFill>
                  <a:latin typeface="Franklin Gothic Book" pitchFamily="34" charset="0"/>
                </a:rPr>
                <a:t>____ Relevance</a:t>
              </a:r>
            </a:p>
            <a:p>
              <a:r>
                <a:rPr lang="en-US" dirty="0">
                  <a:solidFill>
                    <a:schemeClr val="tx2"/>
                  </a:solidFill>
                  <a:latin typeface="Franklin Gothic Book" pitchFamily="34" charset="0"/>
                </a:rPr>
                <a:t>____ Readiness</a:t>
              </a:r>
            </a:p>
            <a:p>
              <a:r>
                <a:rPr lang="en-US" dirty="0">
                  <a:solidFill>
                    <a:schemeClr val="tx2"/>
                  </a:solidFill>
                  <a:latin typeface="Franklin Gothic Book" pitchFamily="34" charset="0"/>
                </a:rPr>
                <a:t>____ Rate</a:t>
              </a:r>
            </a:p>
            <a:p>
              <a:r>
                <a:rPr lang="en-US" dirty="0">
                  <a:solidFill>
                    <a:schemeClr val="tx2"/>
                  </a:solidFill>
                  <a:latin typeface="Franklin Gothic Book" pitchFamily="34" charset="0"/>
                </a:rPr>
                <a:t>____ Repetition</a:t>
              </a:r>
            </a:p>
          </p:txBody>
        </p:sp>
        <p:grpSp>
          <p:nvGrpSpPr>
            <p:cNvPr id="5" name="Group 4"/>
            <p:cNvGrpSpPr/>
            <p:nvPr/>
          </p:nvGrpSpPr>
          <p:grpSpPr>
            <a:xfrm>
              <a:off x="-1" y="920015"/>
              <a:ext cx="2808046" cy="1823185"/>
              <a:chOff x="-1" y="920015"/>
              <a:chExt cx="2808046" cy="1823185"/>
            </a:xfrm>
          </p:grpSpPr>
          <p:sp>
            <p:nvSpPr>
              <p:cNvPr id="9" name="Explosion 1 8"/>
              <p:cNvSpPr/>
              <p:nvPr/>
            </p:nvSpPr>
            <p:spPr>
              <a:xfrm>
                <a:off x="-1" y="920015"/>
                <a:ext cx="2808046" cy="1823185"/>
              </a:xfrm>
              <a:prstGeom prst="irregularSeal1">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43065" y="1539795"/>
                <a:ext cx="1997716" cy="523220"/>
              </a:xfrm>
              <a:prstGeom prst="rect">
                <a:avLst/>
              </a:prstGeom>
              <a:noFill/>
            </p:spPr>
            <p:txBody>
              <a:bodyPr wrap="square" rtlCol="0">
                <a:spAutoFit/>
              </a:bodyPr>
              <a:lstStyle/>
              <a:p>
                <a:r>
                  <a:rPr lang="en-US" sz="2800" dirty="0">
                    <a:solidFill>
                      <a:schemeClr val="bg1"/>
                    </a:solidFill>
                    <a:latin typeface="Franklin Gothic Book" panose="020B0503020102020204" pitchFamily="34" charset="0"/>
                  </a:rPr>
                  <a:t>Application</a:t>
                </a:r>
              </a:p>
            </p:txBody>
          </p:sp>
        </p:grpSp>
      </p:grpSp>
      <p:sp>
        <p:nvSpPr>
          <p:cNvPr id="11" name="TextBox 10"/>
          <p:cNvSpPr txBox="1"/>
          <p:nvPr/>
        </p:nvSpPr>
        <p:spPr>
          <a:xfrm>
            <a:off x="2808045" y="1296073"/>
            <a:ext cx="3312573" cy="954107"/>
          </a:xfrm>
          <a:prstGeom prst="rect">
            <a:avLst/>
          </a:prstGeom>
          <a:noFill/>
        </p:spPr>
        <p:txBody>
          <a:bodyPr wrap="none" rtlCol="0">
            <a:spAutoFit/>
          </a:bodyPr>
          <a:lstStyle/>
          <a:p>
            <a:r>
              <a:rPr lang="en-US" sz="2800" b="1" dirty="0">
                <a:solidFill>
                  <a:srgbClr val="00467F"/>
                </a:solidFill>
                <a:latin typeface="Franklin Gothic Book" panose="020B0503020102020204" pitchFamily="34" charset="0"/>
              </a:rPr>
              <a:t>Which would be best</a:t>
            </a:r>
          </a:p>
          <a:p>
            <a:r>
              <a:rPr lang="en-US" sz="2800" b="1" dirty="0">
                <a:solidFill>
                  <a:srgbClr val="00467F"/>
                </a:solidFill>
                <a:latin typeface="Franklin Gothic Book" panose="020B0503020102020204" pitchFamily="34" charset="0"/>
              </a:rPr>
              <a:t>For Engagement?</a:t>
            </a:r>
          </a:p>
        </p:txBody>
      </p:sp>
      <p:sp>
        <p:nvSpPr>
          <p:cNvPr id="12" name="TextBox 8"/>
          <p:cNvSpPr txBox="1"/>
          <p:nvPr/>
        </p:nvSpPr>
        <p:spPr>
          <a:xfrm>
            <a:off x="8271711"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29</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90" y="276576"/>
            <a:ext cx="8177730" cy="1143000"/>
          </a:xfrm>
        </p:spPr>
        <p:txBody>
          <a:bodyPr>
            <a:noAutofit/>
          </a:bodyPr>
          <a:lstStyle/>
          <a:p>
            <a:pPr marL="577850" indent="-577850"/>
            <a:r>
              <a:rPr lang="en-US" dirty="0">
                <a:ea typeface="ＭＳ Ｐゴシック" pitchFamily="34" charset="-128"/>
              </a:rPr>
              <a:t>B6. Instructional Methods </a:t>
            </a:r>
            <a:br>
              <a:rPr lang="en-US" dirty="0">
                <a:ea typeface="ＭＳ Ｐゴシック" pitchFamily="34" charset="-128"/>
              </a:rPr>
            </a:br>
            <a:r>
              <a:rPr lang="en-US" dirty="0">
                <a:ea typeface="ＭＳ Ｐゴシック" pitchFamily="34" charset="-128"/>
              </a:rPr>
              <a:t>&amp; Engagement Strategies</a:t>
            </a:r>
            <a:endParaRPr lang="en-US" dirty="0"/>
          </a:p>
        </p:txBody>
      </p:sp>
      <p:sp>
        <p:nvSpPr>
          <p:cNvPr id="3" name="Content Placeholder 2"/>
          <p:cNvSpPr>
            <a:spLocks noGrp="1"/>
          </p:cNvSpPr>
          <p:nvPr>
            <p:ph idx="1"/>
          </p:nvPr>
        </p:nvSpPr>
        <p:spPr>
          <a:xfrm>
            <a:off x="783390" y="1914957"/>
            <a:ext cx="8360610" cy="4305087"/>
          </a:xfrm>
        </p:spPr>
        <p:txBody>
          <a:bodyPr/>
          <a:lstStyle/>
          <a:p>
            <a:pPr>
              <a:buFont typeface="Arial" pitchFamily="34" charset="0"/>
              <a:buChar char="•"/>
            </a:pPr>
            <a:r>
              <a:rPr lang="en-US" dirty="0">
                <a:ea typeface="ＭＳ Ｐゴシック" pitchFamily="34" charset="-128"/>
              </a:rPr>
              <a:t>Instructional methods are </a:t>
            </a:r>
            <a:r>
              <a:rPr lang="en-US" b="1" dirty="0">
                <a:latin typeface="Franklin Gothic Medium" pitchFamily="34" charset="0"/>
                <a:ea typeface="ＭＳ Ｐゴシック" pitchFamily="34" charset="-128"/>
              </a:rPr>
              <a:t>broad categories</a:t>
            </a:r>
            <a:r>
              <a:rPr lang="en-US" dirty="0">
                <a:latin typeface="Franklin Gothic Medium" pitchFamily="34" charset="0"/>
                <a:ea typeface="ＭＳ Ｐゴシック" pitchFamily="34" charset="-128"/>
              </a:rPr>
              <a:t> </a:t>
            </a:r>
            <a:r>
              <a:rPr lang="en-US" dirty="0">
                <a:ea typeface="ＭＳ Ｐゴシック" pitchFamily="34" charset="-128"/>
              </a:rPr>
              <a:t>of activities used to transfer information.</a:t>
            </a:r>
          </a:p>
          <a:p>
            <a:pPr>
              <a:buFont typeface="Arial" pitchFamily="34" charset="0"/>
              <a:buChar char="•"/>
            </a:pPr>
            <a:r>
              <a:rPr lang="en-US" dirty="0">
                <a:ea typeface="ＭＳ Ｐゴシック" pitchFamily="34" charset="-128"/>
              </a:rPr>
              <a:t>Engagement strategies are </a:t>
            </a:r>
            <a:r>
              <a:rPr lang="en-US" b="1" dirty="0">
                <a:latin typeface="Franklin Gothic Medium" pitchFamily="34" charset="0"/>
                <a:ea typeface="ＭＳ Ｐゴシック" pitchFamily="34" charset="-128"/>
              </a:rPr>
              <a:t>specific techniques</a:t>
            </a:r>
            <a:r>
              <a:rPr lang="en-US" dirty="0">
                <a:latin typeface="Franklin Gothic Medium" pitchFamily="34" charset="0"/>
                <a:ea typeface="ＭＳ Ｐゴシック" pitchFamily="34" charset="-128"/>
              </a:rPr>
              <a:t>,</a:t>
            </a:r>
            <a:r>
              <a:rPr lang="en-US" dirty="0">
                <a:ea typeface="ＭＳ Ｐゴシック" pitchFamily="34" charset="-128"/>
              </a:rPr>
              <a:t> based on one or more instructional methods, to engage participants, get them involved and motivate them to learn.   </a:t>
            </a:r>
          </a:p>
          <a:p>
            <a:pPr>
              <a:buFont typeface="Arial" pitchFamily="34" charset="0"/>
              <a:buChar char="•"/>
            </a:pP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25</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89" y="132198"/>
            <a:ext cx="8071291" cy="1143000"/>
          </a:xfrm>
        </p:spPr>
        <p:txBody>
          <a:bodyPr>
            <a:normAutofit/>
          </a:bodyPr>
          <a:lstStyle/>
          <a:p>
            <a:r>
              <a:rPr lang="en-US" sz="4000" dirty="0">
                <a:ea typeface="ＭＳ Ｐゴシック" pitchFamily="34" charset="-128"/>
              </a:rPr>
              <a:t>Instructional Methods – Appendix A</a:t>
            </a:r>
            <a:endParaRPr lang="en-US" sz="4000" dirty="0"/>
          </a:p>
        </p:txBody>
      </p:sp>
      <p:sp>
        <p:nvSpPr>
          <p:cNvPr id="3" name="Content Placeholder 2"/>
          <p:cNvSpPr>
            <a:spLocks noGrp="1"/>
          </p:cNvSpPr>
          <p:nvPr>
            <p:ph idx="1"/>
          </p:nvPr>
        </p:nvSpPr>
        <p:spPr/>
        <p:txBody>
          <a:bodyPr>
            <a:normAutofit/>
          </a:bodyPr>
          <a:lstStyle/>
          <a:p>
            <a:pPr marL="514350" indent="-514350">
              <a:buSzPct val="100000"/>
              <a:buFont typeface="Arial" pitchFamily="34" charset="0"/>
              <a:buAutoNum type="arabicPeriod"/>
            </a:pPr>
            <a:r>
              <a:rPr lang="en-US" sz="2800" dirty="0">
                <a:ea typeface="ＭＳ Ｐゴシック" pitchFamily="34" charset="-128"/>
              </a:rPr>
              <a:t>Case Studies</a:t>
            </a:r>
          </a:p>
          <a:p>
            <a:pPr marL="514350" indent="-514350">
              <a:buSzPct val="100000"/>
              <a:buFont typeface="Arial" pitchFamily="34" charset="0"/>
              <a:buAutoNum type="arabicPeriod"/>
            </a:pPr>
            <a:r>
              <a:rPr lang="en-US" sz="2800" dirty="0">
                <a:ea typeface="ＭＳ Ｐゴシック" pitchFamily="34" charset="-128"/>
              </a:rPr>
              <a:t>Demonstration</a:t>
            </a:r>
          </a:p>
          <a:p>
            <a:pPr marL="514350" indent="-514350">
              <a:buSzPct val="100000"/>
              <a:buFont typeface="Arial" pitchFamily="34" charset="0"/>
              <a:buAutoNum type="arabicPeriod"/>
            </a:pPr>
            <a:r>
              <a:rPr lang="en-US" sz="2800" dirty="0">
                <a:ea typeface="ＭＳ Ｐゴシック" pitchFamily="34" charset="-128"/>
              </a:rPr>
              <a:t>Discussion</a:t>
            </a:r>
          </a:p>
          <a:p>
            <a:pPr marL="514350" indent="-514350">
              <a:buSzPct val="100000"/>
              <a:buFont typeface="Arial" pitchFamily="34" charset="0"/>
              <a:buAutoNum type="arabicPeriod"/>
            </a:pPr>
            <a:r>
              <a:rPr lang="en-US" sz="2800" dirty="0">
                <a:ea typeface="ＭＳ Ｐゴシック" pitchFamily="34" charset="-128"/>
              </a:rPr>
              <a:t>Exercises</a:t>
            </a:r>
          </a:p>
          <a:p>
            <a:pPr marL="514350" indent="-514350">
              <a:buSzPct val="100000"/>
              <a:buFont typeface="Arial" pitchFamily="34" charset="0"/>
              <a:buAutoNum type="arabicPeriod"/>
            </a:pPr>
            <a:r>
              <a:rPr lang="en-US" sz="2800" dirty="0">
                <a:ea typeface="ＭＳ Ｐゴシック" pitchFamily="34" charset="-128"/>
              </a:rPr>
              <a:t>Feedback Activities</a:t>
            </a:r>
          </a:p>
          <a:p>
            <a:pPr marL="514350" indent="-514350">
              <a:buSzPct val="100000"/>
              <a:buFont typeface="Arial" pitchFamily="34" charset="0"/>
              <a:buAutoNum type="arabicPeriod"/>
            </a:pPr>
            <a:r>
              <a:rPr lang="en-US" sz="2800" dirty="0">
                <a:ea typeface="ＭＳ Ｐゴシック" pitchFamily="34" charset="-128"/>
              </a:rPr>
              <a:t>Games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26</a:t>
            </a:fld>
            <a:endParaRPr lang="en-US" dirty="0"/>
          </a:p>
        </p:txBody>
      </p:sp>
      <p:sp>
        <p:nvSpPr>
          <p:cNvPr id="7" name="Content Placeholder 2"/>
          <p:cNvSpPr>
            <a:spLocks noGrp="1"/>
          </p:cNvSpPr>
          <p:nvPr>
            <p:ph idx="1"/>
          </p:nvPr>
        </p:nvSpPr>
        <p:spPr>
          <a:xfrm>
            <a:off x="4724400" y="1461298"/>
            <a:ext cx="3941010" cy="4898590"/>
          </a:xfrm>
        </p:spPr>
        <p:txBody>
          <a:bodyPr>
            <a:normAutofit/>
          </a:bodyPr>
          <a:lstStyle/>
          <a:p>
            <a:pPr marL="514350" indent="-514350">
              <a:buSzPct val="100000"/>
              <a:buFont typeface="Arial" pitchFamily="34" charset="0"/>
              <a:buAutoNum type="arabicPeriod" startAt="7"/>
            </a:pPr>
            <a:r>
              <a:rPr lang="en-US" sz="2800" dirty="0">
                <a:ea typeface="ＭＳ Ｐゴシック" pitchFamily="34" charset="-128"/>
              </a:rPr>
              <a:t>Icebreakers</a:t>
            </a:r>
          </a:p>
          <a:p>
            <a:pPr marL="514350" indent="-514350">
              <a:buSzPct val="100000"/>
              <a:buFont typeface="Arial" pitchFamily="34" charset="0"/>
              <a:buAutoNum type="arabicPeriod" startAt="7"/>
            </a:pPr>
            <a:r>
              <a:rPr lang="en-US" sz="2800" dirty="0">
                <a:ea typeface="ＭＳ Ｐゴシック" pitchFamily="34" charset="-128"/>
              </a:rPr>
              <a:t>Lecture </a:t>
            </a:r>
          </a:p>
          <a:p>
            <a:pPr marL="514350" indent="-514350">
              <a:buSzPct val="100000"/>
              <a:buFont typeface="Arial" pitchFamily="34" charset="0"/>
              <a:buAutoNum type="arabicPeriod" startAt="7"/>
            </a:pPr>
            <a:r>
              <a:rPr lang="en-US" sz="2800" dirty="0">
                <a:ea typeface="ＭＳ Ｐゴシック" pitchFamily="34" charset="-128"/>
              </a:rPr>
              <a:t>Participant Practice</a:t>
            </a:r>
          </a:p>
          <a:p>
            <a:pPr marL="514350" indent="-514350">
              <a:buSzPct val="100000"/>
              <a:buFont typeface="Arial" pitchFamily="34" charset="0"/>
              <a:buAutoNum type="arabicPeriod" startAt="7"/>
            </a:pPr>
            <a:r>
              <a:rPr lang="en-US" sz="2800" dirty="0">
                <a:ea typeface="ＭＳ Ｐゴシック" pitchFamily="34" charset="-128"/>
              </a:rPr>
              <a:t>Role Plays </a:t>
            </a:r>
          </a:p>
          <a:p>
            <a:pPr marL="514350" indent="-514350">
              <a:buSzPct val="100000"/>
              <a:buFont typeface="Arial" pitchFamily="34" charset="0"/>
              <a:buAutoNum type="arabicPeriod" startAt="7"/>
            </a:pPr>
            <a:r>
              <a:rPr lang="en-US" sz="2800" dirty="0">
                <a:ea typeface="ＭＳ Ｐゴシック" pitchFamily="34" charset="-128"/>
              </a:rPr>
              <a:t>Simulations</a:t>
            </a:r>
          </a:p>
          <a:p>
            <a:pPr marL="514350" indent="-514350">
              <a:buSzPct val="100000"/>
              <a:buFont typeface="Arial" pitchFamily="34" charset="0"/>
              <a:buAutoNum type="arabicPeriod" startAt="7"/>
            </a:pPr>
            <a:r>
              <a:rPr lang="en-US" sz="2800" dirty="0">
                <a:ea typeface="ＭＳ Ｐゴシック" pitchFamily="34" charset="-128"/>
              </a:rPr>
              <a:t>Sub-Groups</a:t>
            </a:r>
          </a:p>
        </p:txBody>
      </p:sp>
      <p:pic>
        <p:nvPicPr>
          <p:cNvPr id="5" name="Picture 4"/>
          <p:cNvPicPr>
            <a:picLocks noChangeAspect="1"/>
          </p:cNvPicPr>
          <p:nvPr/>
        </p:nvPicPr>
        <p:blipFill>
          <a:blip r:embed="rId3"/>
          <a:stretch>
            <a:fillRect/>
          </a:stretch>
        </p:blipFill>
        <p:spPr>
          <a:xfrm>
            <a:off x="651063" y="4720590"/>
            <a:ext cx="8261490" cy="1508948"/>
          </a:xfrm>
          <a:prstGeom prst="rect">
            <a:avLst/>
          </a:prstGeom>
          <a:ln>
            <a:solidFill>
              <a:srgbClr val="00467F"/>
            </a:solidFill>
          </a:ln>
        </p:spPr>
      </p:pic>
      <p:sp>
        <p:nvSpPr>
          <p:cNvPr id="8" name="TextBox 8"/>
          <p:cNvSpPr txBox="1"/>
          <p:nvPr/>
        </p:nvSpPr>
        <p:spPr>
          <a:xfrm>
            <a:off x="8271711"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30</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fade">
                                      <p:cBhvr>
                                        <p:cTn id="42" dur="500"/>
                                        <p:tgtEl>
                                          <p:spTgt spid="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animEffect transition="in" filter="fade">
                                      <p:cBhvr>
                                        <p:cTn id="47" dur="500"/>
                                        <p:tgtEl>
                                          <p:spTgt spid="7">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xEl>
                                              <p:pRg st="3" end="3"/>
                                            </p:txEl>
                                          </p:spTgt>
                                        </p:tgtEl>
                                        <p:attrNameLst>
                                          <p:attrName>style.visibility</p:attrName>
                                        </p:attrNameLst>
                                      </p:cBhvr>
                                      <p:to>
                                        <p:strVal val="visible"/>
                                      </p:to>
                                    </p:set>
                                    <p:animEffect transition="in" filter="fade">
                                      <p:cBhvr>
                                        <p:cTn id="52" dur="500"/>
                                        <p:tgtEl>
                                          <p:spTgt spid="7">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xEl>
                                              <p:pRg st="4" end="4"/>
                                            </p:txEl>
                                          </p:spTgt>
                                        </p:tgtEl>
                                        <p:attrNameLst>
                                          <p:attrName>style.visibility</p:attrName>
                                        </p:attrNameLst>
                                      </p:cBhvr>
                                      <p:to>
                                        <p:strVal val="visible"/>
                                      </p:to>
                                    </p:set>
                                    <p:animEffect transition="in" filter="fade">
                                      <p:cBhvr>
                                        <p:cTn id="57" dur="500"/>
                                        <p:tgtEl>
                                          <p:spTgt spid="7">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
                                            <p:txEl>
                                              <p:pRg st="5" end="5"/>
                                            </p:txEl>
                                          </p:spTgt>
                                        </p:tgtEl>
                                        <p:attrNameLst>
                                          <p:attrName>style.visibility</p:attrName>
                                        </p:attrNameLst>
                                      </p:cBhvr>
                                      <p:to>
                                        <p:strVal val="visible"/>
                                      </p:to>
                                    </p:set>
                                    <p:animEffect transition="in" filter="fade">
                                      <p:cBhvr>
                                        <p:cTn id="6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89" y="132198"/>
            <a:ext cx="8360611" cy="1143000"/>
          </a:xfrm>
        </p:spPr>
        <p:txBody>
          <a:bodyPr>
            <a:normAutofit/>
          </a:bodyPr>
          <a:lstStyle/>
          <a:p>
            <a:r>
              <a:rPr lang="en-US" sz="4000" dirty="0">
                <a:ea typeface="ＭＳ Ｐゴシック" pitchFamily="34" charset="-128"/>
              </a:rPr>
              <a:t>Engagement Strategies – Appendix B</a:t>
            </a:r>
            <a:endParaRPr lang="en-US" sz="4000" dirty="0"/>
          </a:p>
        </p:txBody>
      </p:sp>
      <p:sp>
        <p:nvSpPr>
          <p:cNvPr id="3" name="Content Placeholder 2"/>
          <p:cNvSpPr>
            <a:spLocks noGrp="1"/>
          </p:cNvSpPr>
          <p:nvPr>
            <p:ph idx="1"/>
          </p:nvPr>
        </p:nvSpPr>
        <p:spPr>
          <a:xfrm>
            <a:off x="602628" y="1457760"/>
            <a:ext cx="2895475" cy="4898590"/>
          </a:xfrm>
        </p:spPr>
        <p:txBody>
          <a:bodyPr>
            <a:normAutofit fontScale="77500" lnSpcReduction="20000"/>
          </a:bodyPr>
          <a:lstStyle/>
          <a:p>
            <a:pPr marL="457200" indent="-457200">
              <a:spcBef>
                <a:spcPts val="300"/>
              </a:spcBef>
              <a:buSzPct val="100000"/>
              <a:buFont typeface="Arial" pitchFamily="34" charset="0"/>
              <a:buAutoNum type="arabicPeriod"/>
            </a:pPr>
            <a:r>
              <a:rPr lang="en-US" sz="2900" dirty="0">
                <a:latin typeface="Franklin Gothic Book" pitchFamily="34" charset="0"/>
                <a:ea typeface="ＭＳ Ｐゴシック" pitchFamily="34" charset="-128"/>
              </a:rPr>
              <a:t>Bingo</a:t>
            </a:r>
          </a:p>
          <a:p>
            <a:pPr marL="457200" indent="-457200">
              <a:spcBef>
                <a:spcPts val="300"/>
              </a:spcBef>
              <a:buSzPct val="100000"/>
              <a:buFont typeface="Arial" pitchFamily="34" charset="0"/>
              <a:buAutoNum type="arabicPeriod"/>
            </a:pPr>
            <a:r>
              <a:rPr lang="en-US" sz="2900" dirty="0">
                <a:latin typeface="Franklin Gothic Book" pitchFamily="34" charset="0"/>
                <a:ea typeface="ＭＳ Ｐゴシック" pitchFamily="34" charset="-128"/>
              </a:rPr>
              <a:t>BINGO Icebreaker</a:t>
            </a:r>
          </a:p>
          <a:p>
            <a:pPr marL="457200" indent="-457200">
              <a:spcBef>
                <a:spcPts val="300"/>
              </a:spcBef>
              <a:buSzPct val="100000"/>
              <a:buFont typeface="Arial" pitchFamily="34" charset="0"/>
              <a:buAutoNum type="arabicPeriod"/>
            </a:pPr>
            <a:r>
              <a:rPr lang="en-US" sz="2900" dirty="0">
                <a:latin typeface="Franklin Gothic Book" pitchFamily="34" charset="0"/>
                <a:ea typeface="ＭＳ Ｐゴシック" pitchFamily="34" charset="-128"/>
              </a:rPr>
              <a:t>Brainstorming (Basic)</a:t>
            </a:r>
          </a:p>
          <a:p>
            <a:pPr marL="457200" indent="-457200">
              <a:spcBef>
                <a:spcPts val="300"/>
              </a:spcBef>
              <a:buSzPct val="100000"/>
              <a:buFont typeface="Arial" pitchFamily="34" charset="0"/>
              <a:buAutoNum type="arabicPeriod"/>
            </a:pPr>
            <a:r>
              <a:rPr lang="en-US" sz="2900" dirty="0">
                <a:latin typeface="Franklin Gothic Book" pitchFamily="34" charset="0"/>
                <a:ea typeface="ＭＳ Ｐゴシック" pitchFamily="34" charset="-128"/>
              </a:rPr>
              <a:t>Brainstorming with Post-Its</a:t>
            </a:r>
          </a:p>
          <a:p>
            <a:pPr marL="457200" indent="-457200">
              <a:spcBef>
                <a:spcPts val="300"/>
              </a:spcBef>
              <a:buSzPct val="100000"/>
              <a:buFont typeface="Arial" pitchFamily="34" charset="0"/>
              <a:buAutoNum type="arabicPeriod"/>
            </a:pPr>
            <a:r>
              <a:rPr lang="en-US" sz="2900" dirty="0">
                <a:latin typeface="Franklin Gothic Book" pitchFamily="34" charset="0"/>
                <a:ea typeface="ＭＳ Ｐゴシック" pitchFamily="34" charset="-128"/>
              </a:rPr>
              <a:t>Brief Encounters*</a:t>
            </a:r>
          </a:p>
          <a:p>
            <a:pPr marL="457200" indent="-457200">
              <a:spcBef>
                <a:spcPts val="300"/>
              </a:spcBef>
              <a:buSzPct val="100000"/>
              <a:buFont typeface="Arial" pitchFamily="34" charset="0"/>
              <a:buAutoNum type="arabicPeriod"/>
            </a:pPr>
            <a:r>
              <a:rPr lang="en-US" sz="2900" dirty="0">
                <a:latin typeface="Franklin Gothic Book" pitchFamily="34" charset="0"/>
                <a:ea typeface="ＭＳ Ｐゴシック" pitchFamily="34" charset="-128"/>
              </a:rPr>
              <a:t>Crossword Puzzle, Find-a-Word, &amp; Cryptogram</a:t>
            </a:r>
          </a:p>
          <a:p>
            <a:pPr marL="457200" indent="-457200">
              <a:spcBef>
                <a:spcPts val="300"/>
              </a:spcBef>
              <a:buSzPct val="100000"/>
              <a:buFont typeface="Arial" pitchFamily="34" charset="0"/>
              <a:buAutoNum type="arabicPeriod"/>
            </a:pPr>
            <a:r>
              <a:rPr lang="en-US" sz="2900" dirty="0">
                <a:latin typeface="Franklin Gothic Book" pitchFamily="34" charset="0"/>
                <a:ea typeface="ＭＳ Ｐゴシック" pitchFamily="34" charset="-128"/>
              </a:rPr>
              <a:t>Dot Voting*</a:t>
            </a:r>
          </a:p>
          <a:p>
            <a:pPr marL="457200" indent="-457200">
              <a:spcBef>
                <a:spcPts val="300"/>
              </a:spcBef>
              <a:buSzPct val="100000"/>
              <a:buFont typeface="Arial" pitchFamily="34" charset="0"/>
              <a:buAutoNum type="arabicPeriod"/>
            </a:pPr>
            <a:r>
              <a:rPr lang="en-US" sz="2900" dirty="0">
                <a:latin typeface="Franklin Gothic Book" pitchFamily="34" charset="0"/>
                <a:ea typeface="ＭＳ Ｐゴシック" pitchFamily="34" charset="-128"/>
              </a:rPr>
              <a:t>Drawing</a:t>
            </a:r>
          </a:p>
          <a:p>
            <a:pPr marL="457200" indent="-457200">
              <a:spcBef>
                <a:spcPts val="300"/>
              </a:spcBef>
              <a:buSzPct val="100000"/>
              <a:buFont typeface="Arial" pitchFamily="34" charset="0"/>
              <a:buAutoNum type="arabicPeriod"/>
            </a:pPr>
            <a:r>
              <a:rPr lang="en-US" sz="2900" dirty="0">
                <a:latin typeface="Franklin Gothic Book" pitchFamily="34" charset="0"/>
                <a:ea typeface="ＭＳ Ｐゴシック" pitchFamily="34" charset="-128"/>
              </a:rPr>
              <a:t>Dump and Clump*</a:t>
            </a:r>
          </a:p>
          <a:p>
            <a:pPr marL="457200" indent="-457200">
              <a:spcBef>
                <a:spcPts val="300"/>
              </a:spcBef>
              <a:buSzPct val="100000"/>
              <a:buFont typeface="Arial" pitchFamily="34" charset="0"/>
              <a:buAutoNum type="arabicPeriod"/>
            </a:pPr>
            <a:r>
              <a:rPr lang="en-US" sz="2900" dirty="0">
                <a:latin typeface="Franklin Gothic Book" pitchFamily="34" charset="0"/>
                <a:ea typeface="ＭＳ Ｐゴシック" pitchFamily="34" charset="-128"/>
              </a:rPr>
              <a:t>Dyads / Triads</a:t>
            </a:r>
          </a:p>
          <a:p>
            <a:endParaRPr lang="en-US" dirty="0">
              <a:latin typeface="Franklin Gothic Book" pitchFamily="34" charset="0"/>
            </a:endParaRPr>
          </a:p>
        </p:txBody>
      </p:sp>
      <p:sp>
        <p:nvSpPr>
          <p:cNvPr id="4" name="Slide Number Placeholder 3"/>
          <p:cNvSpPr>
            <a:spLocks noGrp="1"/>
          </p:cNvSpPr>
          <p:nvPr>
            <p:ph type="sldNum" sz="quarter" idx="12"/>
          </p:nvPr>
        </p:nvSpPr>
        <p:spPr/>
        <p:txBody>
          <a:bodyPr/>
          <a:lstStyle/>
          <a:p>
            <a:fld id="{F29FD61F-2294-5D42-A9D7-9928D42B3773}" type="slidenum">
              <a:rPr lang="en-US" smtClean="0"/>
              <a:pPr/>
              <a:t>27</a:t>
            </a:fld>
            <a:endParaRPr lang="en-US" dirty="0"/>
          </a:p>
        </p:txBody>
      </p:sp>
      <p:sp>
        <p:nvSpPr>
          <p:cNvPr id="6" name="Content Placeholder 2"/>
          <p:cNvSpPr>
            <a:spLocks noGrp="1"/>
          </p:cNvSpPr>
          <p:nvPr>
            <p:ph idx="1"/>
          </p:nvPr>
        </p:nvSpPr>
        <p:spPr>
          <a:xfrm>
            <a:off x="3374045" y="1450665"/>
            <a:ext cx="2895475" cy="4898590"/>
          </a:xfrm>
        </p:spPr>
        <p:txBody>
          <a:bodyPr>
            <a:normAutofit fontScale="92500" lnSpcReduction="20000"/>
          </a:bodyPr>
          <a:lstStyle/>
          <a:p>
            <a:pPr marL="457200" indent="-457200">
              <a:spcBef>
                <a:spcPts val="300"/>
              </a:spcBef>
              <a:buSzPct val="100000"/>
              <a:buFont typeface="Arial" pitchFamily="34" charset="0"/>
              <a:buAutoNum type="arabicPeriod" startAt="11"/>
            </a:pPr>
            <a:r>
              <a:rPr lang="en-US" sz="2400" dirty="0">
                <a:latin typeface="Franklin Gothic Book" pitchFamily="34" charset="0"/>
                <a:ea typeface="ＭＳ Ｐゴシック" pitchFamily="34" charset="-128"/>
              </a:rPr>
              <a:t>Elevator Speech*</a:t>
            </a:r>
          </a:p>
          <a:p>
            <a:pPr marL="457200" indent="-457200">
              <a:spcBef>
                <a:spcPts val="300"/>
              </a:spcBef>
              <a:buSzPct val="100000"/>
              <a:buFont typeface="Arial" pitchFamily="34" charset="0"/>
              <a:buAutoNum type="arabicPeriod" startAt="11"/>
            </a:pPr>
            <a:r>
              <a:rPr lang="en-US" sz="2400" dirty="0">
                <a:latin typeface="Franklin Gothic Book" pitchFamily="34" charset="0"/>
                <a:ea typeface="ＭＳ Ｐゴシック" pitchFamily="34" charset="-128"/>
              </a:rPr>
              <a:t>Examples</a:t>
            </a:r>
          </a:p>
          <a:p>
            <a:pPr marL="457200" indent="-457200">
              <a:spcBef>
                <a:spcPts val="300"/>
              </a:spcBef>
              <a:buSzPct val="100000"/>
              <a:buFont typeface="Arial" pitchFamily="34" charset="0"/>
              <a:buAutoNum type="arabicPeriod" startAt="11"/>
            </a:pPr>
            <a:r>
              <a:rPr lang="en-US" sz="2400" dirty="0">
                <a:latin typeface="Franklin Gothic Book" pitchFamily="34" charset="0"/>
                <a:ea typeface="ＭＳ Ｐゴシック" pitchFamily="34" charset="-128"/>
              </a:rPr>
              <a:t>Forced Analogies*</a:t>
            </a:r>
          </a:p>
          <a:p>
            <a:pPr marL="457200" indent="-457200">
              <a:spcBef>
                <a:spcPts val="300"/>
              </a:spcBef>
              <a:buSzPct val="100000"/>
              <a:buFont typeface="Arial" pitchFamily="34" charset="0"/>
              <a:buAutoNum type="arabicPeriod" startAt="11"/>
            </a:pPr>
            <a:r>
              <a:rPr lang="en-US" sz="2400" dirty="0">
                <a:latin typeface="Franklin Gothic Book" pitchFamily="34" charset="0"/>
                <a:ea typeface="ＭＳ Ｐゴシック" pitchFamily="34" charset="-128"/>
              </a:rPr>
              <a:t>Future Letter</a:t>
            </a:r>
          </a:p>
          <a:p>
            <a:pPr marL="457200" indent="-457200">
              <a:spcBef>
                <a:spcPts val="300"/>
              </a:spcBef>
              <a:buSzPct val="100000"/>
              <a:buFont typeface="Arial" pitchFamily="34" charset="0"/>
              <a:buAutoNum type="arabicPeriod" startAt="11"/>
            </a:pPr>
            <a:r>
              <a:rPr lang="en-US" sz="2400" dirty="0">
                <a:latin typeface="Franklin Gothic Book" pitchFamily="34" charset="0"/>
                <a:ea typeface="ＭＳ Ｐゴシック" pitchFamily="34" charset="-128"/>
              </a:rPr>
              <a:t>Group Questioning*</a:t>
            </a:r>
          </a:p>
          <a:p>
            <a:pPr marL="457200" indent="-457200">
              <a:spcBef>
                <a:spcPts val="300"/>
              </a:spcBef>
              <a:buSzPct val="100000"/>
              <a:buFont typeface="Arial" pitchFamily="34" charset="0"/>
              <a:buAutoNum type="arabicPeriod" startAt="11"/>
            </a:pPr>
            <a:r>
              <a:rPr lang="en-US" sz="2400" dirty="0">
                <a:latin typeface="Franklin Gothic Book" pitchFamily="34" charset="0"/>
                <a:ea typeface="ＭＳ Ｐゴシック" pitchFamily="34" charset="-128"/>
              </a:rPr>
              <a:t>Introductions</a:t>
            </a:r>
          </a:p>
          <a:p>
            <a:pPr marL="457200" indent="-457200">
              <a:spcBef>
                <a:spcPts val="300"/>
              </a:spcBef>
              <a:buSzPct val="100000"/>
              <a:buFont typeface="Arial" pitchFamily="34" charset="0"/>
              <a:buAutoNum type="arabicPeriod" startAt="11"/>
            </a:pPr>
            <a:r>
              <a:rPr lang="en-US" sz="2400" dirty="0">
                <a:latin typeface="Franklin Gothic Book" pitchFamily="34" charset="0"/>
                <a:ea typeface="ＭＳ Ｐゴシック" pitchFamily="34" charset="-128"/>
              </a:rPr>
              <a:t>Introductions Using Drawing</a:t>
            </a:r>
          </a:p>
          <a:p>
            <a:pPr marL="457200" indent="-457200">
              <a:spcBef>
                <a:spcPts val="300"/>
              </a:spcBef>
              <a:buSzPct val="100000"/>
              <a:buFont typeface="Arial" pitchFamily="34" charset="0"/>
              <a:buAutoNum type="arabicPeriod" startAt="11"/>
            </a:pPr>
            <a:r>
              <a:rPr lang="en-US" sz="2400" dirty="0">
                <a:latin typeface="Franklin Gothic Book" pitchFamily="34" charset="0"/>
                <a:ea typeface="ＭＳ Ｐゴシック" pitchFamily="34" charset="-128"/>
              </a:rPr>
              <a:t>Jeopardy</a:t>
            </a:r>
          </a:p>
          <a:p>
            <a:pPr marL="457200" indent="-457200">
              <a:spcBef>
                <a:spcPts val="300"/>
              </a:spcBef>
              <a:buSzPct val="100000"/>
              <a:buFont typeface="Arial" pitchFamily="34" charset="0"/>
              <a:buAutoNum type="arabicPeriod" startAt="11"/>
            </a:pPr>
            <a:r>
              <a:rPr lang="en-US" sz="2400" dirty="0">
                <a:latin typeface="Franklin Gothic Book" pitchFamily="34" charset="0"/>
                <a:ea typeface="ＭＳ Ｐゴシック" pitchFamily="34" charset="-128"/>
              </a:rPr>
              <a:t>Journaling</a:t>
            </a:r>
          </a:p>
          <a:p>
            <a:pPr marL="457200" indent="-457200">
              <a:spcBef>
                <a:spcPts val="300"/>
              </a:spcBef>
              <a:buSzPct val="100000"/>
              <a:buFont typeface="Arial" pitchFamily="34" charset="0"/>
              <a:buAutoNum type="arabicPeriod" startAt="11"/>
            </a:pPr>
            <a:r>
              <a:rPr lang="en-US" sz="2400" dirty="0">
                <a:latin typeface="Franklin Gothic Book" pitchFamily="34" charset="0"/>
                <a:ea typeface="ＭＳ Ｐゴシック" pitchFamily="34" charset="-128"/>
              </a:rPr>
              <a:t>Last Person Standing*</a:t>
            </a:r>
          </a:p>
          <a:p>
            <a:pPr marL="457200" indent="-457200">
              <a:spcBef>
                <a:spcPts val="300"/>
              </a:spcBef>
              <a:buSzPct val="100000"/>
              <a:buFont typeface="Arial" pitchFamily="34" charset="0"/>
              <a:buAutoNum type="arabicPeriod" startAt="11"/>
            </a:pPr>
            <a:r>
              <a:rPr lang="en-US" sz="2400" dirty="0">
                <a:latin typeface="Franklin Gothic Book" pitchFamily="34" charset="0"/>
                <a:ea typeface="ＭＳ Ｐゴシック" pitchFamily="34" charset="-128"/>
              </a:rPr>
              <a:t>Metaphors and Analogies</a:t>
            </a:r>
          </a:p>
          <a:p>
            <a:endParaRPr lang="en-US" dirty="0">
              <a:latin typeface="Franklin Gothic Book" pitchFamily="34" charset="0"/>
            </a:endParaRPr>
          </a:p>
        </p:txBody>
      </p:sp>
      <p:sp>
        <p:nvSpPr>
          <p:cNvPr id="7" name="Content Placeholder 2"/>
          <p:cNvSpPr>
            <a:spLocks noGrp="1"/>
          </p:cNvSpPr>
          <p:nvPr>
            <p:ph idx="1"/>
          </p:nvPr>
        </p:nvSpPr>
        <p:spPr>
          <a:xfrm>
            <a:off x="6110025" y="1454203"/>
            <a:ext cx="2895475" cy="4898590"/>
          </a:xfrm>
        </p:spPr>
        <p:txBody>
          <a:bodyPr>
            <a:normAutofit fontScale="92500" lnSpcReduction="20000"/>
          </a:bodyPr>
          <a:lstStyle/>
          <a:p>
            <a:pPr marL="457200" indent="-457200">
              <a:spcBef>
                <a:spcPts val="300"/>
              </a:spcBef>
              <a:buSzPct val="100000"/>
              <a:buFont typeface="Arial" pitchFamily="34" charset="0"/>
              <a:buAutoNum type="arabicPeriod" startAt="22"/>
            </a:pPr>
            <a:r>
              <a:rPr lang="en-US" sz="2400" dirty="0">
                <a:latin typeface="Franklin Gothic Book" pitchFamily="34" charset="0"/>
                <a:ea typeface="ＭＳ Ｐゴシック" pitchFamily="34" charset="-128"/>
              </a:rPr>
              <a:t>More Of / Less Of*</a:t>
            </a:r>
          </a:p>
          <a:p>
            <a:pPr marL="457200" indent="-457200">
              <a:spcBef>
                <a:spcPts val="300"/>
              </a:spcBef>
              <a:buSzPct val="100000"/>
              <a:buFont typeface="Arial" pitchFamily="34" charset="0"/>
              <a:buAutoNum type="arabicPeriod" startAt="22"/>
            </a:pPr>
            <a:r>
              <a:rPr lang="en-US" sz="2400" dirty="0">
                <a:latin typeface="Franklin Gothic Book" pitchFamily="34" charset="0"/>
                <a:ea typeface="ＭＳ Ｐゴシック" pitchFamily="34" charset="-128"/>
              </a:rPr>
              <a:t>Rotating Flip Charts*</a:t>
            </a:r>
          </a:p>
          <a:p>
            <a:pPr marL="457200" indent="-457200">
              <a:spcBef>
                <a:spcPts val="300"/>
              </a:spcBef>
              <a:buSzPct val="100000"/>
              <a:buFont typeface="Arial" pitchFamily="34" charset="0"/>
              <a:buAutoNum type="arabicPeriod" startAt="22"/>
            </a:pPr>
            <a:r>
              <a:rPr lang="en-US" sz="2400" dirty="0">
                <a:latin typeface="Franklin Gothic Book" pitchFamily="34" charset="0"/>
                <a:ea typeface="ＭＳ Ｐゴシック" pitchFamily="34" charset="-128"/>
              </a:rPr>
              <a:t>Round Robin</a:t>
            </a:r>
          </a:p>
          <a:p>
            <a:pPr marL="457200" indent="-457200">
              <a:spcBef>
                <a:spcPts val="300"/>
              </a:spcBef>
              <a:buSzPct val="100000"/>
              <a:buFont typeface="Arial" pitchFamily="34" charset="0"/>
              <a:buAutoNum type="arabicPeriod" startAt="22"/>
            </a:pPr>
            <a:r>
              <a:rPr lang="en-US" sz="2400" dirty="0">
                <a:latin typeface="Franklin Gothic Book" pitchFamily="34" charset="0"/>
                <a:ea typeface="ＭＳ Ｐゴシック" pitchFamily="34" charset="-128"/>
              </a:rPr>
              <a:t>Selecting Team Leaders</a:t>
            </a:r>
          </a:p>
          <a:p>
            <a:pPr marL="457200" indent="-457200">
              <a:spcBef>
                <a:spcPts val="300"/>
              </a:spcBef>
              <a:buSzPct val="100000"/>
              <a:buFont typeface="Arial" pitchFamily="34" charset="0"/>
              <a:buAutoNum type="arabicPeriod" startAt="22"/>
            </a:pPr>
            <a:r>
              <a:rPr lang="en-US" sz="2400" dirty="0">
                <a:latin typeface="Franklin Gothic Book" pitchFamily="34" charset="0"/>
                <a:ea typeface="ＭＳ Ｐゴシック" pitchFamily="34" charset="-128"/>
              </a:rPr>
              <a:t>Start / Stop / Continue*</a:t>
            </a:r>
          </a:p>
          <a:p>
            <a:pPr marL="457200" indent="-457200">
              <a:spcBef>
                <a:spcPts val="300"/>
              </a:spcBef>
              <a:buSzPct val="100000"/>
              <a:buFont typeface="Arial" pitchFamily="34" charset="0"/>
              <a:buAutoNum type="arabicPeriod" startAt="22"/>
            </a:pPr>
            <a:r>
              <a:rPr lang="en-US" sz="2400" dirty="0">
                <a:latin typeface="Franklin Gothic Book" pitchFamily="34" charset="0"/>
                <a:ea typeface="ＭＳ Ｐゴシック" pitchFamily="34" charset="-128"/>
              </a:rPr>
              <a:t>Stories</a:t>
            </a:r>
          </a:p>
          <a:p>
            <a:pPr marL="457200" indent="-457200">
              <a:spcBef>
                <a:spcPts val="300"/>
              </a:spcBef>
              <a:buSzPct val="100000"/>
              <a:buFont typeface="Arial" pitchFamily="34" charset="0"/>
              <a:buAutoNum type="arabicPeriod" startAt="22"/>
            </a:pPr>
            <a:r>
              <a:rPr lang="en-US" sz="2400" dirty="0">
                <a:latin typeface="Franklin Gothic Book" pitchFamily="34" charset="0"/>
                <a:ea typeface="ＭＳ Ｐゴシック" pitchFamily="34" charset="-128"/>
              </a:rPr>
              <a:t>Structured Discussion</a:t>
            </a:r>
          </a:p>
          <a:p>
            <a:pPr marL="457200" indent="-457200">
              <a:spcBef>
                <a:spcPts val="300"/>
              </a:spcBef>
              <a:buSzPct val="100000"/>
              <a:buFont typeface="Arial" pitchFamily="34" charset="0"/>
              <a:buAutoNum type="arabicPeriod" startAt="22"/>
            </a:pPr>
            <a:r>
              <a:rPr lang="en-US" sz="2400" dirty="0">
                <a:latin typeface="Franklin Gothic Book" pitchFamily="34" charset="0"/>
                <a:ea typeface="ＭＳ Ｐゴシック" pitchFamily="34" charset="-128"/>
              </a:rPr>
              <a:t>Talking Stick*</a:t>
            </a:r>
          </a:p>
          <a:p>
            <a:pPr marL="457200" indent="-457200">
              <a:spcBef>
                <a:spcPts val="300"/>
              </a:spcBef>
              <a:buSzPct val="100000"/>
              <a:buFont typeface="Arial" pitchFamily="34" charset="0"/>
              <a:buAutoNum type="arabicPeriod" startAt="22"/>
            </a:pPr>
            <a:r>
              <a:rPr lang="en-US" sz="2400" dirty="0">
                <a:latin typeface="Franklin Gothic Book" pitchFamily="34" charset="0"/>
                <a:ea typeface="ＭＳ Ｐゴシック" pitchFamily="34" charset="-128"/>
              </a:rPr>
              <a:t>Think-Pair-Share</a:t>
            </a:r>
          </a:p>
          <a:p>
            <a:pPr marL="457200" indent="-457200">
              <a:spcBef>
                <a:spcPts val="300"/>
              </a:spcBef>
              <a:buSzPct val="100000"/>
              <a:buFont typeface="Arial" pitchFamily="34" charset="0"/>
              <a:buAutoNum type="arabicPeriod" startAt="22"/>
            </a:pPr>
            <a:r>
              <a:rPr lang="en-US" sz="2400" dirty="0">
                <a:latin typeface="Franklin Gothic Book" pitchFamily="34" charset="0"/>
                <a:ea typeface="ＭＳ Ｐゴシック" pitchFamily="34" charset="-128"/>
              </a:rPr>
              <a:t>Wheel-of-Fortune</a:t>
            </a:r>
          </a:p>
          <a:p>
            <a:pPr marL="457200" indent="-457200">
              <a:spcBef>
                <a:spcPts val="300"/>
              </a:spcBef>
              <a:buSzPct val="100000"/>
              <a:buFont typeface="Arial" pitchFamily="34" charset="0"/>
              <a:buAutoNum type="arabicPeriod" startAt="22"/>
            </a:pPr>
            <a:r>
              <a:rPr lang="en-US" sz="2400" dirty="0">
                <a:latin typeface="Franklin Gothic Book" pitchFamily="34" charset="0"/>
                <a:ea typeface="ＭＳ Ｐゴシック" pitchFamily="34" charset="-128"/>
              </a:rPr>
              <a:t>Whip* </a:t>
            </a:r>
          </a:p>
          <a:p>
            <a:endParaRPr lang="en-US" dirty="0">
              <a:latin typeface="Franklin Gothic Book" pitchFamily="34" charset="0"/>
            </a:endParaRPr>
          </a:p>
        </p:txBody>
      </p:sp>
      <p:sp>
        <p:nvSpPr>
          <p:cNvPr id="8" name="Content Placeholder 2"/>
          <p:cNvSpPr>
            <a:spLocks noGrp="1"/>
          </p:cNvSpPr>
          <p:nvPr>
            <p:ph idx="1"/>
          </p:nvPr>
        </p:nvSpPr>
        <p:spPr>
          <a:xfrm>
            <a:off x="602628" y="5953504"/>
            <a:ext cx="4607739" cy="585408"/>
          </a:xfrm>
        </p:spPr>
        <p:txBody>
          <a:bodyPr>
            <a:normAutofit/>
          </a:bodyPr>
          <a:lstStyle/>
          <a:p>
            <a:pPr>
              <a:buNone/>
            </a:pPr>
            <a:r>
              <a:rPr lang="en-US" sz="2400" b="1" dirty="0"/>
              <a:t>*Techniques I find most powerful</a:t>
            </a:r>
          </a:p>
        </p:txBody>
      </p:sp>
      <p:sp>
        <p:nvSpPr>
          <p:cNvPr id="9" name="TextBox 8"/>
          <p:cNvSpPr txBox="1"/>
          <p:nvPr/>
        </p:nvSpPr>
        <p:spPr>
          <a:xfrm>
            <a:off x="8271711"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31-32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0" end="0"/>
                                            </p:txEl>
                                          </p:spTgt>
                                        </p:tgtEl>
                                        <p:attrNameLst>
                                          <p:attrName>style.visibility</p:attrName>
                                        </p:attrNameLst>
                                      </p:cBhvr>
                                      <p:to>
                                        <p:strVal val="visible"/>
                                      </p:to>
                                    </p:set>
                                    <p:animEffect transition="in" filter="fade">
                                      <p:cBhvr>
                                        <p:cTn id="57" dur="500"/>
                                        <p:tgtEl>
                                          <p:spTgt spid="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
                                            <p:txEl>
                                              <p:pRg st="1" end="1"/>
                                            </p:txEl>
                                          </p:spTgt>
                                        </p:tgtEl>
                                        <p:attrNameLst>
                                          <p:attrName>style.visibility</p:attrName>
                                        </p:attrNameLst>
                                      </p:cBhvr>
                                      <p:to>
                                        <p:strVal val="visible"/>
                                      </p:to>
                                    </p:set>
                                    <p:animEffect transition="in" filter="fade">
                                      <p:cBhvr>
                                        <p:cTn id="62" dur="500"/>
                                        <p:tgtEl>
                                          <p:spTgt spid="6">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
                                            <p:txEl>
                                              <p:pRg st="2" end="2"/>
                                            </p:txEl>
                                          </p:spTgt>
                                        </p:tgtEl>
                                        <p:attrNameLst>
                                          <p:attrName>style.visibility</p:attrName>
                                        </p:attrNameLst>
                                      </p:cBhvr>
                                      <p:to>
                                        <p:strVal val="visible"/>
                                      </p:to>
                                    </p:set>
                                    <p:animEffect transition="in" filter="fade">
                                      <p:cBhvr>
                                        <p:cTn id="67" dur="500"/>
                                        <p:tgtEl>
                                          <p:spTgt spid="6">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
                                            <p:txEl>
                                              <p:pRg st="3" end="3"/>
                                            </p:txEl>
                                          </p:spTgt>
                                        </p:tgtEl>
                                        <p:attrNameLst>
                                          <p:attrName>style.visibility</p:attrName>
                                        </p:attrNameLst>
                                      </p:cBhvr>
                                      <p:to>
                                        <p:strVal val="visible"/>
                                      </p:to>
                                    </p:set>
                                    <p:animEffect transition="in" filter="fade">
                                      <p:cBhvr>
                                        <p:cTn id="72" dur="500"/>
                                        <p:tgtEl>
                                          <p:spTgt spid="6">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
                                            <p:txEl>
                                              <p:pRg st="4" end="4"/>
                                            </p:txEl>
                                          </p:spTgt>
                                        </p:tgtEl>
                                        <p:attrNameLst>
                                          <p:attrName>style.visibility</p:attrName>
                                        </p:attrNameLst>
                                      </p:cBhvr>
                                      <p:to>
                                        <p:strVal val="visible"/>
                                      </p:to>
                                    </p:set>
                                    <p:animEffect transition="in" filter="fade">
                                      <p:cBhvr>
                                        <p:cTn id="77" dur="500"/>
                                        <p:tgtEl>
                                          <p:spTgt spid="6">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
                                            <p:txEl>
                                              <p:pRg st="5" end="5"/>
                                            </p:txEl>
                                          </p:spTgt>
                                        </p:tgtEl>
                                        <p:attrNameLst>
                                          <p:attrName>style.visibility</p:attrName>
                                        </p:attrNameLst>
                                      </p:cBhvr>
                                      <p:to>
                                        <p:strVal val="visible"/>
                                      </p:to>
                                    </p:set>
                                    <p:animEffect transition="in" filter="fade">
                                      <p:cBhvr>
                                        <p:cTn id="82" dur="500"/>
                                        <p:tgtEl>
                                          <p:spTgt spid="6">
                                            <p:txEl>
                                              <p:pRg st="5" end="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
                                            <p:txEl>
                                              <p:pRg st="6" end="6"/>
                                            </p:txEl>
                                          </p:spTgt>
                                        </p:tgtEl>
                                        <p:attrNameLst>
                                          <p:attrName>style.visibility</p:attrName>
                                        </p:attrNameLst>
                                      </p:cBhvr>
                                      <p:to>
                                        <p:strVal val="visible"/>
                                      </p:to>
                                    </p:set>
                                    <p:animEffect transition="in" filter="fade">
                                      <p:cBhvr>
                                        <p:cTn id="87" dur="500"/>
                                        <p:tgtEl>
                                          <p:spTgt spid="6">
                                            <p:txEl>
                                              <p:pRg st="6" end="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6">
                                            <p:txEl>
                                              <p:pRg st="7" end="7"/>
                                            </p:txEl>
                                          </p:spTgt>
                                        </p:tgtEl>
                                        <p:attrNameLst>
                                          <p:attrName>style.visibility</p:attrName>
                                        </p:attrNameLst>
                                      </p:cBhvr>
                                      <p:to>
                                        <p:strVal val="visible"/>
                                      </p:to>
                                    </p:set>
                                    <p:animEffect transition="in" filter="fade">
                                      <p:cBhvr>
                                        <p:cTn id="92" dur="500"/>
                                        <p:tgtEl>
                                          <p:spTgt spid="6">
                                            <p:txEl>
                                              <p:pRg st="7" end="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6">
                                            <p:txEl>
                                              <p:pRg st="8" end="8"/>
                                            </p:txEl>
                                          </p:spTgt>
                                        </p:tgtEl>
                                        <p:attrNameLst>
                                          <p:attrName>style.visibility</p:attrName>
                                        </p:attrNameLst>
                                      </p:cBhvr>
                                      <p:to>
                                        <p:strVal val="visible"/>
                                      </p:to>
                                    </p:set>
                                    <p:animEffect transition="in" filter="fade">
                                      <p:cBhvr>
                                        <p:cTn id="97" dur="500"/>
                                        <p:tgtEl>
                                          <p:spTgt spid="6">
                                            <p:txEl>
                                              <p:pRg st="8" end="8"/>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6">
                                            <p:txEl>
                                              <p:pRg st="9" end="9"/>
                                            </p:txEl>
                                          </p:spTgt>
                                        </p:tgtEl>
                                        <p:attrNameLst>
                                          <p:attrName>style.visibility</p:attrName>
                                        </p:attrNameLst>
                                      </p:cBhvr>
                                      <p:to>
                                        <p:strVal val="visible"/>
                                      </p:to>
                                    </p:set>
                                    <p:animEffect transition="in" filter="fade">
                                      <p:cBhvr>
                                        <p:cTn id="102" dur="500"/>
                                        <p:tgtEl>
                                          <p:spTgt spid="6">
                                            <p:txEl>
                                              <p:pRg st="9" end="9"/>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6">
                                            <p:txEl>
                                              <p:pRg st="10" end="10"/>
                                            </p:txEl>
                                          </p:spTgt>
                                        </p:tgtEl>
                                        <p:attrNameLst>
                                          <p:attrName>style.visibility</p:attrName>
                                        </p:attrNameLst>
                                      </p:cBhvr>
                                      <p:to>
                                        <p:strVal val="visible"/>
                                      </p:to>
                                    </p:set>
                                    <p:animEffect transition="in" filter="fade">
                                      <p:cBhvr>
                                        <p:cTn id="107" dur="500"/>
                                        <p:tgtEl>
                                          <p:spTgt spid="6">
                                            <p:txEl>
                                              <p:pRg st="10" end="1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7">
                                            <p:txEl>
                                              <p:pRg st="0" end="0"/>
                                            </p:txEl>
                                          </p:spTgt>
                                        </p:tgtEl>
                                        <p:attrNameLst>
                                          <p:attrName>style.visibility</p:attrName>
                                        </p:attrNameLst>
                                      </p:cBhvr>
                                      <p:to>
                                        <p:strVal val="visible"/>
                                      </p:to>
                                    </p:set>
                                    <p:animEffect transition="in" filter="fade">
                                      <p:cBhvr>
                                        <p:cTn id="112" dur="500"/>
                                        <p:tgtEl>
                                          <p:spTgt spid="7">
                                            <p:txEl>
                                              <p:pRg st="0" end="0"/>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7">
                                            <p:txEl>
                                              <p:pRg st="1" end="1"/>
                                            </p:txEl>
                                          </p:spTgt>
                                        </p:tgtEl>
                                        <p:attrNameLst>
                                          <p:attrName>style.visibility</p:attrName>
                                        </p:attrNameLst>
                                      </p:cBhvr>
                                      <p:to>
                                        <p:strVal val="visible"/>
                                      </p:to>
                                    </p:set>
                                    <p:animEffect transition="in" filter="fade">
                                      <p:cBhvr>
                                        <p:cTn id="117" dur="500"/>
                                        <p:tgtEl>
                                          <p:spTgt spid="7">
                                            <p:txEl>
                                              <p:pRg st="1" end="1"/>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7">
                                            <p:txEl>
                                              <p:pRg st="2" end="2"/>
                                            </p:txEl>
                                          </p:spTgt>
                                        </p:tgtEl>
                                        <p:attrNameLst>
                                          <p:attrName>style.visibility</p:attrName>
                                        </p:attrNameLst>
                                      </p:cBhvr>
                                      <p:to>
                                        <p:strVal val="visible"/>
                                      </p:to>
                                    </p:set>
                                    <p:animEffect transition="in" filter="fade">
                                      <p:cBhvr>
                                        <p:cTn id="122" dur="500"/>
                                        <p:tgtEl>
                                          <p:spTgt spid="7">
                                            <p:txEl>
                                              <p:pRg st="2" end="2"/>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7">
                                            <p:txEl>
                                              <p:pRg st="3" end="3"/>
                                            </p:txEl>
                                          </p:spTgt>
                                        </p:tgtEl>
                                        <p:attrNameLst>
                                          <p:attrName>style.visibility</p:attrName>
                                        </p:attrNameLst>
                                      </p:cBhvr>
                                      <p:to>
                                        <p:strVal val="visible"/>
                                      </p:to>
                                    </p:set>
                                    <p:animEffect transition="in" filter="fade">
                                      <p:cBhvr>
                                        <p:cTn id="127" dur="500"/>
                                        <p:tgtEl>
                                          <p:spTgt spid="7">
                                            <p:txEl>
                                              <p:pRg st="3" end="3"/>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7">
                                            <p:txEl>
                                              <p:pRg st="4" end="4"/>
                                            </p:txEl>
                                          </p:spTgt>
                                        </p:tgtEl>
                                        <p:attrNameLst>
                                          <p:attrName>style.visibility</p:attrName>
                                        </p:attrNameLst>
                                      </p:cBhvr>
                                      <p:to>
                                        <p:strVal val="visible"/>
                                      </p:to>
                                    </p:set>
                                    <p:animEffect transition="in" filter="fade">
                                      <p:cBhvr>
                                        <p:cTn id="132" dur="500"/>
                                        <p:tgtEl>
                                          <p:spTgt spid="7">
                                            <p:txEl>
                                              <p:pRg st="4" end="4"/>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7">
                                            <p:txEl>
                                              <p:pRg st="5" end="5"/>
                                            </p:txEl>
                                          </p:spTgt>
                                        </p:tgtEl>
                                        <p:attrNameLst>
                                          <p:attrName>style.visibility</p:attrName>
                                        </p:attrNameLst>
                                      </p:cBhvr>
                                      <p:to>
                                        <p:strVal val="visible"/>
                                      </p:to>
                                    </p:set>
                                    <p:animEffect transition="in" filter="fade">
                                      <p:cBhvr>
                                        <p:cTn id="137" dur="500"/>
                                        <p:tgtEl>
                                          <p:spTgt spid="7">
                                            <p:txEl>
                                              <p:pRg st="5" end="5"/>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7">
                                            <p:txEl>
                                              <p:pRg st="6" end="6"/>
                                            </p:txEl>
                                          </p:spTgt>
                                        </p:tgtEl>
                                        <p:attrNameLst>
                                          <p:attrName>style.visibility</p:attrName>
                                        </p:attrNameLst>
                                      </p:cBhvr>
                                      <p:to>
                                        <p:strVal val="visible"/>
                                      </p:to>
                                    </p:set>
                                    <p:animEffect transition="in" filter="fade">
                                      <p:cBhvr>
                                        <p:cTn id="142" dur="500"/>
                                        <p:tgtEl>
                                          <p:spTgt spid="7">
                                            <p:txEl>
                                              <p:pRg st="6" end="6"/>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7">
                                            <p:txEl>
                                              <p:pRg st="7" end="7"/>
                                            </p:txEl>
                                          </p:spTgt>
                                        </p:tgtEl>
                                        <p:attrNameLst>
                                          <p:attrName>style.visibility</p:attrName>
                                        </p:attrNameLst>
                                      </p:cBhvr>
                                      <p:to>
                                        <p:strVal val="visible"/>
                                      </p:to>
                                    </p:set>
                                    <p:animEffect transition="in" filter="fade">
                                      <p:cBhvr>
                                        <p:cTn id="147" dur="500"/>
                                        <p:tgtEl>
                                          <p:spTgt spid="7">
                                            <p:txEl>
                                              <p:pRg st="7" end="7"/>
                                            </p:txEl>
                                          </p:spTgt>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7">
                                            <p:txEl>
                                              <p:pRg st="8" end="8"/>
                                            </p:txEl>
                                          </p:spTgt>
                                        </p:tgtEl>
                                        <p:attrNameLst>
                                          <p:attrName>style.visibility</p:attrName>
                                        </p:attrNameLst>
                                      </p:cBhvr>
                                      <p:to>
                                        <p:strVal val="visible"/>
                                      </p:to>
                                    </p:set>
                                    <p:animEffect transition="in" filter="fade">
                                      <p:cBhvr>
                                        <p:cTn id="152" dur="500"/>
                                        <p:tgtEl>
                                          <p:spTgt spid="7">
                                            <p:txEl>
                                              <p:pRg st="8" end="8"/>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7">
                                            <p:txEl>
                                              <p:pRg st="9" end="9"/>
                                            </p:txEl>
                                          </p:spTgt>
                                        </p:tgtEl>
                                        <p:attrNameLst>
                                          <p:attrName>style.visibility</p:attrName>
                                        </p:attrNameLst>
                                      </p:cBhvr>
                                      <p:to>
                                        <p:strVal val="visible"/>
                                      </p:to>
                                    </p:set>
                                    <p:animEffect transition="in" filter="fade">
                                      <p:cBhvr>
                                        <p:cTn id="157" dur="500"/>
                                        <p:tgtEl>
                                          <p:spTgt spid="7">
                                            <p:txEl>
                                              <p:pRg st="9" end="9"/>
                                            </p:txEl>
                                          </p:spTgt>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7">
                                            <p:txEl>
                                              <p:pRg st="10" end="10"/>
                                            </p:txEl>
                                          </p:spTgt>
                                        </p:tgtEl>
                                        <p:attrNameLst>
                                          <p:attrName>style.visibility</p:attrName>
                                        </p:attrNameLst>
                                      </p:cBhvr>
                                      <p:to>
                                        <p:strVal val="visible"/>
                                      </p:to>
                                    </p:set>
                                    <p:animEffect transition="in" filter="fade">
                                      <p:cBhvr>
                                        <p:cTn id="162" dur="500"/>
                                        <p:tgtEl>
                                          <p:spTgt spid="7">
                                            <p:txEl>
                                              <p:pRg st="10" end="10"/>
                                            </p:txEl>
                                          </p:spTgt>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8">
                                            <p:txEl>
                                              <p:pRg st="0" end="0"/>
                                            </p:txEl>
                                          </p:spTgt>
                                        </p:tgtEl>
                                        <p:attrNameLst>
                                          <p:attrName>style.visibility</p:attrName>
                                        </p:attrNameLst>
                                      </p:cBhvr>
                                      <p:to>
                                        <p:strVal val="visible"/>
                                      </p:to>
                                    </p:set>
                                    <p:animEffect transition="in" filter="fade">
                                      <p:cBhvr>
                                        <p:cTn id="16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P spid="7" grpId="0" build="p"/>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a typeface="ＭＳ Ｐゴシック" pitchFamily="34" charset="-128"/>
              </a:rPr>
              <a:t>Engagement Strategies Review</a:t>
            </a:r>
            <a:endParaRPr lang="en-US" dirty="0"/>
          </a:p>
        </p:txBody>
      </p:sp>
      <p:sp>
        <p:nvSpPr>
          <p:cNvPr id="3" name="Content Placeholder 2"/>
          <p:cNvSpPr>
            <a:spLocks noGrp="1"/>
          </p:cNvSpPr>
          <p:nvPr>
            <p:ph idx="1"/>
          </p:nvPr>
        </p:nvSpPr>
        <p:spPr>
          <a:xfrm>
            <a:off x="783390" y="1457760"/>
            <a:ext cx="8071290" cy="4898590"/>
          </a:xfrm>
        </p:spPr>
        <p:txBody>
          <a:bodyPr/>
          <a:lstStyle/>
          <a:p>
            <a:pPr>
              <a:buFont typeface="Arial" pitchFamily="34" charset="0"/>
              <a:buChar char="•"/>
            </a:pPr>
            <a:r>
              <a:rPr lang="en-US" dirty="0">
                <a:ea typeface="ＭＳ Ｐゴシック" pitchFamily="34" charset="-128"/>
              </a:rPr>
              <a:t>Take ____ minutes to look over the engagement strategies in Appendix B.</a:t>
            </a:r>
          </a:p>
          <a:p>
            <a:pPr lvl="1">
              <a:buFont typeface="Arial" pitchFamily="34" charset="0"/>
              <a:buChar char="•"/>
            </a:pPr>
            <a:r>
              <a:rPr lang="en-US" b="1" dirty="0">
                <a:solidFill>
                  <a:schemeClr val="tx2"/>
                </a:solidFill>
                <a:ea typeface="ＭＳ Ｐゴシック" pitchFamily="34" charset="-128"/>
              </a:rPr>
              <a:t>The goal is NOT for you to know how to do each one, only to be familiar with what is there.</a:t>
            </a:r>
          </a:p>
          <a:p>
            <a:pPr>
              <a:buFont typeface="Arial" pitchFamily="34" charset="0"/>
              <a:buChar char="•"/>
            </a:pPr>
            <a:r>
              <a:rPr lang="en-US" dirty="0">
                <a:ea typeface="ＭＳ Ｐゴシック" pitchFamily="34" charset="-128"/>
              </a:rPr>
              <a:t>Select 5 in particular that you would most like to see demonstrated by the facilitator.</a:t>
            </a:r>
          </a:p>
          <a:p>
            <a:pPr>
              <a:buFont typeface="Arial" pitchFamily="34" charset="0"/>
              <a:buChar char="•"/>
            </a:pPr>
            <a:r>
              <a:rPr lang="en-US" dirty="0">
                <a:ea typeface="ＭＳ Ｐゴシック" pitchFamily="34" charset="-128"/>
              </a:rPr>
              <a:t>Your table will then select the 5 that the table would most like to see.</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28</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6058" y="1001890"/>
            <a:ext cx="2945819" cy="1823185"/>
            <a:chOff x="-317507" y="1001890"/>
            <a:chExt cx="2328672" cy="1823185"/>
          </a:xfrm>
        </p:grpSpPr>
        <p:sp>
          <p:nvSpPr>
            <p:cNvPr id="8" name="Explosion 1 7"/>
            <p:cNvSpPr/>
            <p:nvPr/>
          </p:nvSpPr>
          <p:spPr>
            <a:xfrm>
              <a:off x="-317507" y="1001890"/>
              <a:ext cx="2328672" cy="1823185"/>
            </a:xfrm>
            <a:prstGeom prst="irregularSeal1">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21405" y="1621670"/>
              <a:ext cx="1803901" cy="954107"/>
            </a:xfrm>
            <a:prstGeom prst="rect">
              <a:avLst/>
            </a:prstGeom>
            <a:noFill/>
          </p:spPr>
          <p:txBody>
            <a:bodyPr wrap="square" rtlCol="0">
              <a:spAutoFit/>
            </a:bodyPr>
            <a:lstStyle/>
            <a:p>
              <a:r>
                <a:rPr lang="en-US" sz="2800" dirty="0">
                  <a:solidFill>
                    <a:schemeClr val="bg1"/>
                  </a:solidFill>
                  <a:latin typeface="Franklin Gothic Book" panose="020B0503020102020204" pitchFamily="34" charset="0"/>
                </a:rPr>
                <a:t>Application</a:t>
              </a:r>
            </a:p>
          </p:txBody>
        </p:sp>
      </p:grpSp>
      <p:sp>
        <p:nvSpPr>
          <p:cNvPr id="2" name="Title 1"/>
          <p:cNvSpPr>
            <a:spLocks noGrp="1"/>
          </p:cNvSpPr>
          <p:nvPr>
            <p:ph type="title"/>
          </p:nvPr>
        </p:nvSpPr>
        <p:spPr>
          <a:xfrm>
            <a:off x="783389" y="132198"/>
            <a:ext cx="8360611" cy="1325562"/>
          </a:xfrm>
        </p:spPr>
        <p:txBody>
          <a:bodyPr>
            <a:normAutofit/>
          </a:bodyPr>
          <a:lstStyle/>
          <a:p>
            <a:r>
              <a:rPr lang="en-US" sz="4000" dirty="0">
                <a:ea typeface="ＭＳ Ｐゴシック" pitchFamily="34" charset="-128"/>
              </a:rPr>
              <a:t>Reconsidering </a:t>
            </a:r>
            <a:r>
              <a:rPr lang="en-US" sz="4000" u="sng" dirty="0">
                <a:ea typeface="ＭＳ Ｐゴシック" pitchFamily="34" charset="-128"/>
              </a:rPr>
              <a:t>Engagement</a:t>
            </a:r>
            <a:r>
              <a:rPr lang="en-US" sz="4000" dirty="0">
                <a:ea typeface="ＭＳ Ｐゴシック" pitchFamily="34" charset="-128"/>
              </a:rPr>
              <a:t> Methods </a:t>
            </a:r>
            <a:endParaRPr lang="en-US" sz="4000" dirty="0"/>
          </a:p>
        </p:txBody>
      </p:sp>
      <p:sp>
        <p:nvSpPr>
          <p:cNvPr id="3" name="Content Placeholder 2"/>
          <p:cNvSpPr>
            <a:spLocks noGrp="1"/>
          </p:cNvSpPr>
          <p:nvPr>
            <p:ph idx="1"/>
          </p:nvPr>
        </p:nvSpPr>
        <p:spPr>
          <a:xfrm>
            <a:off x="1091734" y="2586574"/>
            <a:ext cx="8052266" cy="4898590"/>
          </a:xfrm>
        </p:spPr>
        <p:txBody>
          <a:bodyPr>
            <a:normAutofit/>
          </a:bodyPr>
          <a:lstStyle/>
          <a:p>
            <a:pPr>
              <a:buFont typeface="Arial" pitchFamily="34" charset="0"/>
              <a:buChar char="•"/>
            </a:pPr>
            <a:r>
              <a:rPr lang="en-US" sz="2800" dirty="0">
                <a:ea typeface="ＭＳ Ｐゴシック" pitchFamily="34" charset="-128"/>
              </a:rPr>
              <a:t>Individually, answer the 4 questions on </a:t>
            </a:r>
            <a:r>
              <a:rPr lang="en-US" sz="2800" b="1" dirty="0">
                <a:ea typeface="ＭＳ Ｐゴシック" pitchFamily="34" charset="-128"/>
              </a:rPr>
              <a:t>page 30</a:t>
            </a:r>
            <a:endParaRPr lang="en-US" sz="2800" b="1" dirty="0">
              <a:solidFill>
                <a:srgbClr val="669900"/>
              </a:solidFill>
              <a:ea typeface="ＭＳ Ｐゴシック" pitchFamily="34" charset="-128"/>
            </a:endParaRPr>
          </a:p>
          <a:p>
            <a:pPr lvl="1">
              <a:buFont typeface="Arial" pitchFamily="34" charset="0"/>
              <a:buChar char="•"/>
            </a:pPr>
            <a:r>
              <a:rPr lang="en-US" sz="2400" dirty="0">
                <a:solidFill>
                  <a:schemeClr val="tx2"/>
                </a:solidFill>
                <a:ea typeface="ＭＳ Ｐゴシック" pitchFamily="34" charset="-128"/>
              </a:rPr>
              <a:t>What is the topic/content?</a:t>
            </a:r>
          </a:p>
          <a:p>
            <a:pPr lvl="1">
              <a:buFont typeface="Arial" pitchFamily="34" charset="0"/>
              <a:buChar char="•"/>
            </a:pPr>
            <a:r>
              <a:rPr lang="en-US" sz="2400" dirty="0">
                <a:solidFill>
                  <a:schemeClr val="tx2"/>
                </a:solidFill>
                <a:ea typeface="ＭＳ Ｐゴシック" pitchFamily="34" charset="-128"/>
              </a:rPr>
              <a:t>How do you teach it now?</a:t>
            </a:r>
          </a:p>
          <a:p>
            <a:pPr lvl="1">
              <a:buFont typeface="Arial" pitchFamily="34" charset="0"/>
              <a:buChar char="•"/>
            </a:pPr>
            <a:r>
              <a:rPr lang="en-US" sz="2400" dirty="0">
                <a:solidFill>
                  <a:schemeClr val="tx2"/>
                </a:solidFill>
                <a:ea typeface="ＭＳ Ｐゴシック" pitchFamily="34" charset="-128"/>
              </a:rPr>
              <a:t>How will you teach it using the newly selected method?</a:t>
            </a:r>
          </a:p>
          <a:p>
            <a:pPr lvl="1">
              <a:buFont typeface="Arial" pitchFamily="34" charset="0"/>
              <a:buChar char="•"/>
            </a:pPr>
            <a:r>
              <a:rPr lang="en-US" sz="2400" dirty="0">
                <a:solidFill>
                  <a:schemeClr val="tx2"/>
                </a:solidFill>
                <a:ea typeface="ＭＳ Ｐゴシック" pitchFamily="34" charset="-128"/>
              </a:rPr>
              <a:t>What will be the advantage of this new approach?</a:t>
            </a:r>
          </a:p>
          <a:p>
            <a:pPr>
              <a:buFont typeface="Arial" pitchFamily="34" charset="0"/>
              <a:buChar char="•"/>
            </a:pPr>
            <a:r>
              <a:rPr lang="en-US" sz="2800" dirty="0">
                <a:ea typeface="ＭＳ Ｐゴシック" pitchFamily="34" charset="-128"/>
              </a:rPr>
              <a:t>With your partner, share what you do now and how you might do it in the future.</a:t>
            </a:r>
            <a:endParaRPr lang="en-US" sz="2800" dirty="0">
              <a:solidFill>
                <a:srgbClr val="669900"/>
              </a:solidFill>
              <a:ea typeface="ＭＳ Ｐゴシック" pitchFamily="34" charset="-128"/>
            </a:endParaRPr>
          </a:p>
        </p:txBody>
      </p:sp>
      <p:sp>
        <p:nvSpPr>
          <p:cNvPr id="4" name="Slide Number Placeholder 3"/>
          <p:cNvSpPr>
            <a:spLocks noGrp="1"/>
          </p:cNvSpPr>
          <p:nvPr>
            <p:ph type="sldNum" sz="quarter" idx="12"/>
          </p:nvPr>
        </p:nvSpPr>
        <p:spPr/>
        <p:txBody>
          <a:bodyPr/>
          <a:lstStyle/>
          <a:p>
            <a:fld id="{F29FD61F-2294-5D42-A9D7-9928D42B3773}" type="slidenum">
              <a:rPr lang="en-US" smtClean="0"/>
              <a:pPr/>
              <a:t>29</a:t>
            </a:fld>
            <a:endParaRPr lang="en-US" dirty="0"/>
          </a:p>
        </p:txBody>
      </p:sp>
      <p:sp>
        <p:nvSpPr>
          <p:cNvPr id="6" name="Rectangle 5"/>
          <p:cNvSpPr/>
          <p:nvPr/>
        </p:nvSpPr>
        <p:spPr>
          <a:xfrm>
            <a:off x="6494101" y="3352667"/>
            <a:ext cx="1850065" cy="478465"/>
          </a:xfrm>
          <a:prstGeom prst="rect">
            <a:avLst/>
          </a:prstGeom>
          <a:solidFill>
            <a:srgbClr val="AFBD2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467F"/>
                </a:solidFill>
                <a:latin typeface="Franklin Gothic Book" pitchFamily="34" charset="0"/>
              </a:rPr>
              <a:t>(5 minutes)</a:t>
            </a:r>
          </a:p>
        </p:txBody>
      </p:sp>
      <p:sp>
        <p:nvSpPr>
          <p:cNvPr id="7" name="Rectangle 6"/>
          <p:cNvSpPr/>
          <p:nvPr/>
        </p:nvSpPr>
        <p:spPr>
          <a:xfrm>
            <a:off x="6494101" y="5749226"/>
            <a:ext cx="2406501" cy="419968"/>
          </a:xfrm>
          <a:prstGeom prst="rect">
            <a:avLst/>
          </a:prstGeom>
          <a:solidFill>
            <a:srgbClr val="AFBD2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467F"/>
                </a:solidFill>
                <a:latin typeface="Franklin Gothic Book" pitchFamily="34" charset="0"/>
              </a:rPr>
              <a:t>(5 minutes each)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ea typeface="ＭＳ Ｐゴシック" pitchFamily="34" charset="-128"/>
              </a:rPr>
              <a:t>B. Planning for Results</a:t>
            </a:r>
            <a:endParaRPr lang="en-US" dirty="0"/>
          </a:p>
        </p:txBody>
      </p:sp>
      <p:sp>
        <p:nvSpPr>
          <p:cNvPr id="6" name="Content Placeholder 5"/>
          <p:cNvSpPr>
            <a:spLocks noGrp="1"/>
          </p:cNvSpPr>
          <p:nvPr>
            <p:ph idx="1"/>
          </p:nvPr>
        </p:nvSpPr>
        <p:spPr>
          <a:xfrm>
            <a:off x="783390" y="1739591"/>
            <a:ext cx="3941010" cy="3989502"/>
          </a:xfrm>
        </p:spPr>
        <p:txBody>
          <a:bodyPr>
            <a:noAutofit/>
          </a:bodyPr>
          <a:lstStyle/>
          <a:p>
            <a:pPr marL="0" indent="0">
              <a:buNone/>
            </a:pPr>
            <a:r>
              <a:rPr lang="en-US" sz="2600" dirty="0">
                <a:solidFill>
                  <a:srgbClr val="AFBD22"/>
                </a:solidFill>
                <a:ea typeface="ＭＳ Ｐゴシック" pitchFamily="34" charset="-128"/>
              </a:rPr>
              <a:t>B1. </a:t>
            </a:r>
            <a:r>
              <a:rPr lang="en-US" sz="2600" dirty="0">
                <a:ea typeface="ＭＳ Ｐゴシック" pitchFamily="34" charset="-128"/>
              </a:rPr>
              <a:t>Defining Results</a:t>
            </a:r>
            <a:endParaRPr lang="en-US" sz="2600" b="1" dirty="0">
              <a:ea typeface="ＭＳ Ｐゴシック" pitchFamily="34" charset="-128"/>
            </a:endParaRPr>
          </a:p>
          <a:p>
            <a:pPr marL="0" indent="0">
              <a:buNone/>
            </a:pPr>
            <a:r>
              <a:rPr lang="en-US" sz="2600" dirty="0">
                <a:solidFill>
                  <a:srgbClr val="AFBD22"/>
                </a:solidFill>
                <a:ea typeface="ＭＳ Ｐゴシック" pitchFamily="34" charset="-128"/>
              </a:rPr>
              <a:t>B2. </a:t>
            </a:r>
            <a:r>
              <a:rPr lang="en-US" sz="2600" dirty="0">
                <a:ea typeface="ＭＳ Ｐゴシック" pitchFamily="34" charset="-128"/>
              </a:rPr>
              <a:t>The Four Levels of 			 Training Evaluation</a:t>
            </a:r>
            <a:endParaRPr lang="en-US" sz="2600" b="1" dirty="0">
              <a:ea typeface="ＭＳ Ｐゴシック" pitchFamily="34" charset="-128"/>
            </a:endParaRPr>
          </a:p>
          <a:p>
            <a:pPr marL="0" indent="0">
              <a:buNone/>
            </a:pPr>
            <a:r>
              <a:rPr lang="en-US" sz="2600" dirty="0">
                <a:solidFill>
                  <a:srgbClr val="AFBD22"/>
                </a:solidFill>
                <a:ea typeface="ＭＳ Ｐゴシック" pitchFamily="34" charset="-128"/>
              </a:rPr>
              <a:t>B3. </a:t>
            </a:r>
            <a:r>
              <a:rPr lang="en-US" sz="2600" dirty="0">
                <a:ea typeface="ＭＳ Ｐゴシック" pitchFamily="34" charset="-128"/>
              </a:rPr>
              <a:t>Developing Learning 		 Objectives</a:t>
            </a:r>
            <a:endParaRPr lang="en-US" sz="2600" b="1" dirty="0">
              <a:ea typeface="ＭＳ Ｐゴシック" pitchFamily="34" charset="-128"/>
            </a:endParaRPr>
          </a:p>
          <a:p>
            <a:pPr marL="0" indent="0">
              <a:buNone/>
            </a:pPr>
            <a:r>
              <a:rPr lang="en-US" sz="2600" dirty="0">
                <a:solidFill>
                  <a:srgbClr val="AFBD22"/>
                </a:solidFill>
                <a:ea typeface="ＭＳ Ｐゴシック" pitchFamily="34" charset="-128"/>
              </a:rPr>
              <a:t>B4. </a:t>
            </a:r>
            <a:r>
              <a:rPr lang="en-US" sz="2600" dirty="0">
                <a:ea typeface="ＭＳ Ｐゴシック" pitchFamily="34" charset="-128"/>
              </a:rPr>
              <a:t>The Three Learning 		 Styles</a:t>
            </a:r>
            <a:endParaRPr lang="en-US" sz="2600" b="1" dirty="0">
              <a:ea typeface="ＭＳ Ｐゴシック" pitchFamily="34" charset="-128"/>
            </a:endParaRPr>
          </a:p>
          <a:p>
            <a:pPr marL="0" indent="0">
              <a:buNone/>
            </a:pPr>
            <a:r>
              <a:rPr lang="en-US" sz="2600" dirty="0">
                <a:solidFill>
                  <a:srgbClr val="AFBD22"/>
                </a:solidFill>
                <a:ea typeface="ＭＳ Ｐゴシック" pitchFamily="34" charset="-128"/>
              </a:rPr>
              <a:t>B5. </a:t>
            </a:r>
            <a:r>
              <a:rPr lang="en-US" sz="2600" dirty="0">
                <a:ea typeface="ＭＳ Ｐゴシック" pitchFamily="34" charset="-128"/>
              </a:rPr>
              <a:t>The Principles of</a:t>
            </a:r>
            <a:br>
              <a:rPr lang="en-US" sz="2600" dirty="0">
                <a:ea typeface="ＭＳ Ｐゴシック" pitchFamily="34" charset="-128"/>
              </a:rPr>
            </a:br>
            <a:r>
              <a:rPr lang="en-US" sz="2600" dirty="0">
                <a:ea typeface="ＭＳ Ｐゴシック" pitchFamily="34" charset="-128"/>
              </a:rPr>
              <a:t>	 Engagement</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a:t>
            </a:fld>
            <a:endParaRPr lang="en-US" dirty="0"/>
          </a:p>
        </p:txBody>
      </p:sp>
      <p:sp>
        <p:nvSpPr>
          <p:cNvPr id="7" name="Content Placeholder 6"/>
          <p:cNvSpPr>
            <a:spLocks noGrp="1"/>
          </p:cNvSpPr>
          <p:nvPr>
            <p:ph idx="13"/>
          </p:nvPr>
        </p:nvSpPr>
        <p:spPr>
          <a:xfrm>
            <a:off x="4724400" y="1693111"/>
            <a:ext cx="4130279" cy="4082463"/>
          </a:xfrm>
        </p:spPr>
        <p:txBody>
          <a:bodyPr>
            <a:normAutofit/>
          </a:bodyPr>
          <a:lstStyle/>
          <a:p>
            <a:pPr marL="0" indent="0">
              <a:buNone/>
            </a:pPr>
            <a:r>
              <a:rPr lang="en-US" sz="2600" dirty="0">
                <a:solidFill>
                  <a:srgbClr val="AFBD22"/>
                </a:solidFill>
                <a:ea typeface="ＭＳ Ｐゴシック" pitchFamily="34" charset="-128"/>
              </a:rPr>
              <a:t>B6. </a:t>
            </a:r>
            <a:r>
              <a:rPr lang="en-US" sz="2600" dirty="0">
                <a:ea typeface="ＭＳ Ｐゴシック" pitchFamily="34" charset="-128"/>
              </a:rPr>
              <a:t>Instructional Methods &amp; 	 Engagement Strategies</a:t>
            </a:r>
            <a:endParaRPr lang="en-US" sz="2600" b="1" dirty="0">
              <a:ea typeface="ＭＳ Ｐゴシック" pitchFamily="34" charset="-128"/>
            </a:endParaRPr>
          </a:p>
          <a:p>
            <a:pPr marL="0" indent="0">
              <a:buNone/>
            </a:pPr>
            <a:r>
              <a:rPr lang="en-US" sz="2600" dirty="0">
                <a:solidFill>
                  <a:srgbClr val="AFBD22"/>
                </a:solidFill>
                <a:ea typeface="ＭＳ Ｐゴシック" pitchFamily="34" charset="-128"/>
              </a:rPr>
              <a:t>B7. </a:t>
            </a:r>
            <a:r>
              <a:rPr lang="en-US" sz="2600" dirty="0">
                <a:ea typeface="ＭＳ Ｐゴシック" pitchFamily="34" charset="-128"/>
              </a:rPr>
              <a:t>Creating from Scratch</a:t>
            </a:r>
            <a:endParaRPr lang="en-US" sz="2600" b="1" dirty="0">
              <a:ea typeface="ＭＳ Ｐゴシック" pitchFamily="34" charset="-128"/>
            </a:endParaRPr>
          </a:p>
          <a:p>
            <a:pPr marL="0" indent="0">
              <a:buNone/>
            </a:pPr>
            <a:r>
              <a:rPr lang="en-US" sz="2600" dirty="0">
                <a:solidFill>
                  <a:srgbClr val="AFBD22"/>
                </a:solidFill>
                <a:ea typeface="ＭＳ Ｐゴシック" pitchFamily="34" charset="-128"/>
              </a:rPr>
              <a:t>B8. </a:t>
            </a:r>
            <a:r>
              <a:rPr lang="en-US" sz="2600" dirty="0">
                <a:ea typeface="ＭＳ Ｐゴシック" pitchFamily="34" charset="-128"/>
              </a:rPr>
              <a:t>Designing for Results</a:t>
            </a:r>
            <a:endParaRPr lang="en-US" sz="2600" b="1" dirty="0">
              <a:ea typeface="ＭＳ Ｐゴシック" pitchFamily="34" charset="-128"/>
            </a:endParaRPr>
          </a:p>
          <a:p>
            <a:pPr marL="0" indent="0">
              <a:buNone/>
            </a:pPr>
            <a:r>
              <a:rPr lang="en-US" sz="2600" dirty="0">
                <a:solidFill>
                  <a:srgbClr val="AFBD22"/>
                </a:solidFill>
                <a:ea typeface="ＭＳ Ｐゴシック" pitchFamily="34" charset="-128"/>
              </a:rPr>
              <a:t>B9. </a:t>
            </a:r>
            <a:r>
              <a:rPr lang="en-US" sz="2600" dirty="0">
                <a:ea typeface="ＭＳ Ｐゴシック" pitchFamily="34" charset="-128"/>
              </a:rPr>
              <a:t>Developing for Results</a:t>
            </a:r>
            <a:endParaRPr lang="en-US" sz="2600" b="1" dirty="0">
              <a:ea typeface="ＭＳ Ｐゴシック" pitchFamily="34" charset="-128"/>
            </a:endParaRPr>
          </a:p>
          <a:p>
            <a:pPr marL="0" indent="0">
              <a:buNone/>
            </a:pPr>
            <a:r>
              <a:rPr lang="en-US" sz="2600" dirty="0">
                <a:solidFill>
                  <a:srgbClr val="AFBD22"/>
                </a:solidFill>
                <a:ea typeface="ＭＳ Ｐゴシック" pitchFamily="34" charset="-128"/>
              </a:rPr>
              <a:t>B10. </a:t>
            </a:r>
            <a:r>
              <a:rPr lang="en-US" sz="2600" dirty="0">
                <a:ea typeface="ＭＳ Ｐゴシック" pitchFamily="34" charset="-128"/>
              </a:rPr>
              <a:t>Handling Logistics</a:t>
            </a:r>
            <a:endParaRPr lang="en-US" sz="2600" b="1" dirty="0">
              <a:ea typeface="ＭＳ Ｐゴシック" pitchFamily="34" charset="-128"/>
            </a:endParaRPr>
          </a:p>
          <a:p>
            <a:pPr marL="0" indent="0">
              <a:buNone/>
            </a:pPr>
            <a:r>
              <a:rPr lang="en-US" sz="2600" dirty="0">
                <a:solidFill>
                  <a:srgbClr val="AFBD22"/>
                </a:solidFill>
                <a:ea typeface="ＭＳ Ｐゴシック" pitchFamily="34" charset="-128"/>
              </a:rPr>
              <a:t>B11. </a:t>
            </a:r>
            <a:r>
              <a:rPr lang="en-US" sz="2600" dirty="0">
                <a:ea typeface="ＭＳ Ｐゴシック" pitchFamily="34" charset="-128"/>
              </a:rPr>
              <a:t>Training Impact</a:t>
            </a:r>
            <a:endParaRPr lang="en-US" sz="2600" b="1" dirty="0">
              <a:ea typeface="ＭＳ Ｐゴシック" pitchFamily="34" charset="-128"/>
            </a:endParaRPr>
          </a:p>
        </p:txBody>
      </p:sp>
      <p:sp>
        <p:nvSpPr>
          <p:cNvPr id="9" name="TextBox 8"/>
          <p:cNvSpPr txBox="1"/>
          <p:nvPr/>
        </p:nvSpPr>
        <p:spPr>
          <a:xfrm>
            <a:off x="8168880" y="5937647"/>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9</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fade">
                                      <p:cBhvr>
                                        <p:cTn id="37" dur="500"/>
                                        <p:tgtEl>
                                          <p:spTgt spid="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2" end="2"/>
                                            </p:txEl>
                                          </p:spTgt>
                                        </p:tgtEl>
                                        <p:attrNameLst>
                                          <p:attrName>style.visibility</p:attrName>
                                        </p:attrNameLst>
                                      </p:cBhvr>
                                      <p:to>
                                        <p:strVal val="visible"/>
                                      </p:to>
                                    </p:set>
                                    <p:animEffect transition="in" filter="fade">
                                      <p:cBhvr>
                                        <p:cTn id="42" dur="500"/>
                                        <p:tgtEl>
                                          <p:spTgt spid="7">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3" end="3"/>
                                            </p:txEl>
                                          </p:spTgt>
                                        </p:tgtEl>
                                        <p:attrNameLst>
                                          <p:attrName>style.visibility</p:attrName>
                                        </p:attrNameLst>
                                      </p:cBhvr>
                                      <p:to>
                                        <p:strVal val="visible"/>
                                      </p:to>
                                    </p:set>
                                    <p:animEffect transition="in" filter="fade">
                                      <p:cBhvr>
                                        <p:cTn id="47" dur="500"/>
                                        <p:tgtEl>
                                          <p:spTgt spid="7">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xEl>
                                              <p:pRg st="4" end="4"/>
                                            </p:txEl>
                                          </p:spTgt>
                                        </p:tgtEl>
                                        <p:attrNameLst>
                                          <p:attrName>style.visibility</p:attrName>
                                        </p:attrNameLst>
                                      </p:cBhvr>
                                      <p:to>
                                        <p:strVal val="visible"/>
                                      </p:to>
                                    </p:set>
                                    <p:animEffect transition="in" filter="fade">
                                      <p:cBhvr>
                                        <p:cTn id="52" dur="500"/>
                                        <p:tgtEl>
                                          <p:spTgt spid="7">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xEl>
                                              <p:pRg st="5" end="5"/>
                                            </p:txEl>
                                          </p:spTgt>
                                        </p:tgtEl>
                                        <p:attrNameLst>
                                          <p:attrName>style.visibility</p:attrName>
                                        </p:attrNameLst>
                                      </p:cBhvr>
                                      <p:to>
                                        <p:strVal val="visible"/>
                                      </p:to>
                                    </p:set>
                                    <p:animEffect transition="in" filter="fade">
                                      <p:cBhvr>
                                        <p:cTn id="5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B7. Creating from Scratch</a:t>
            </a:r>
            <a:endParaRPr lang="en-US" dirty="0"/>
          </a:p>
        </p:txBody>
      </p:sp>
      <p:sp>
        <p:nvSpPr>
          <p:cNvPr id="3" name="Content Placeholder 2"/>
          <p:cNvSpPr>
            <a:spLocks noGrp="1"/>
          </p:cNvSpPr>
          <p:nvPr>
            <p:ph idx="1"/>
          </p:nvPr>
        </p:nvSpPr>
        <p:spPr>
          <a:xfrm>
            <a:off x="783390" y="1457760"/>
            <a:ext cx="8071290" cy="3050445"/>
          </a:xfrm>
        </p:spPr>
        <p:txBody>
          <a:bodyPr/>
          <a:lstStyle/>
          <a:p>
            <a:r>
              <a:rPr lang="en-US" dirty="0">
                <a:latin typeface="Franklin Gothic Book" pitchFamily="34" charset="0"/>
                <a:ea typeface="ＭＳ Ｐゴシック" pitchFamily="34" charset="-128"/>
                <a:cs typeface="Times New Roman" pitchFamily="18" charset="0"/>
              </a:rPr>
              <a:t>Your boss or a client says she has a training need.  </a:t>
            </a:r>
          </a:p>
          <a:p>
            <a:r>
              <a:rPr lang="en-US" dirty="0">
                <a:latin typeface="Franklin Gothic Book" pitchFamily="34" charset="0"/>
                <a:ea typeface="ＭＳ Ｐゴシック" pitchFamily="34" charset="-128"/>
                <a:cs typeface="Times New Roman" pitchFamily="18" charset="0"/>
              </a:rPr>
              <a:t>What are all the things you have to </a:t>
            </a:r>
            <a:r>
              <a:rPr lang="en-US" b="1" dirty="0">
                <a:solidFill>
                  <a:srgbClr val="AFBD22"/>
                </a:solidFill>
                <a:latin typeface="Franklin Gothic Book" pitchFamily="34" charset="0"/>
                <a:ea typeface="ＭＳ Ｐゴシック" pitchFamily="34" charset="-128"/>
                <a:cs typeface="Times New Roman" pitchFamily="18" charset="0"/>
              </a:rPr>
              <a:t>learn</a:t>
            </a:r>
            <a:r>
              <a:rPr lang="en-US" b="1" dirty="0">
                <a:latin typeface="Franklin Gothic Book" pitchFamily="34" charset="0"/>
                <a:ea typeface="ＭＳ Ｐゴシック" pitchFamily="34" charset="-128"/>
                <a:cs typeface="Times New Roman" pitchFamily="18" charset="0"/>
              </a:rPr>
              <a:t> </a:t>
            </a:r>
            <a:r>
              <a:rPr lang="en-US" dirty="0">
                <a:latin typeface="Franklin Gothic Book" pitchFamily="34" charset="0"/>
                <a:ea typeface="ＭＳ Ｐゴシック" pitchFamily="34" charset="-128"/>
                <a:cs typeface="Times New Roman" pitchFamily="18" charset="0"/>
              </a:rPr>
              <a:t>or </a:t>
            </a:r>
            <a:r>
              <a:rPr lang="en-US" b="1" dirty="0">
                <a:solidFill>
                  <a:srgbClr val="AFBD22"/>
                </a:solidFill>
                <a:latin typeface="Franklin Gothic Book" pitchFamily="34" charset="0"/>
                <a:ea typeface="ＭＳ Ｐゴシック" pitchFamily="34" charset="-128"/>
                <a:cs typeface="Times New Roman" pitchFamily="18" charset="0"/>
              </a:rPr>
              <a:t>develop</a:t>
            </a:r>
            <a:r>
              <a:rPr lang="en-US" dirty="0">
                <a:latin typeface="Franklin Gothic Book" pitchFamily="34" charset="0"/>
                <a:ea typeface="ＭＳ Ｐゴシック" pitchFamily="34" charset="-128"/>
                <a:cs typeface="Times New Roman" pitchFamily="18" charset="0"/>
              </a:rPr>
              <a:t> in order to be standing up in 9 weeks about to teach the program?  </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30</a:t>
            </a:fld>
            <a:endParaRPr lang="en-US" dirty="0"/>
          </a:p>
        </p:txBody>
      </p:sp>
      <p:sp>
        <p:nvSpPr>
          <p:cNvPr id="5" name="TextBox 8"/>
          <p:cNvSpPr txBox="1"/>
          <p:nvPr/>
        </p:nvSpPr>
        <p:spPr>
          <a:xfrm>
            <a:off x="8271711"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35</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a typeface="ＭＳ Ｐゴシック" pitchFamily="34" charset="-128"/>
              </a:rPr>
              <a:t>Phases in the Training Process</a:t>
            </a:r>
            <a:endParaRPr lang="en-US" dirty="0"/>
          </a:p>
        </p:txBody>
      </p:sp>
      <p:sp>
        <p:nvSpPr>
          <p:cNvPr id="3" name="Content Placeholder 2"/>
          <p:cNvSpPr>
            <a:spLocks noGrp="1"/>
          </p:cNvSpPr>
          <p:nvPr>
            <p:ph idx="1"/>
          </p:nvPr>
        </p:nvSpPr>
        <p:spPr>
          <a:xfrm>
            <a:off x="3712740" y="1054542"/>
            <a:ext cx="1339703" cy="456100"/>
          </a:xfrm>
        </p:spPr>
        <p:txBody>
          <a:bodyPr>
            <a:normAutofit lnSpcReduction="10000"/>
          </a:bodyPr>
          <a:lstStyle/>
          <a:p>
            <a:pPr algn="ctr">
              <a:spcBef>
                <a:spcPct val="50000"/>
              </a:spcBef>
              <a:buNone/>
            </a:pPr>
            <a:r>
              <a:rPr lang="en-US" sz="2400" dirty="0"/>
              <a:t>Planning</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31</a:t>
            </a:fld>
            <a:endParaRPr lang="en-US" dirty="0"/>
          </a:p>
        </p:txBody>
      </p:sp>
      <p:sp>
        <p:nvSpPr>
          <p:cNvPr id="12" name="Rectangle 11"/>
          <p:cNvSpPr/>
          <p:nvPr/>
        </p:nvSpPr>
        <p:spPr>
          <a:xfrm>
            <a:off x="1446017" y="1950578"/>
            <a:ext cx="1488558" cy="400110"/>
          </a:xfrm>
          <a:prstGeom prst="rect">
            <a:avLst/>
          </a:prstGeom>
          <a:solidFill>
            <a:srgbClr val="FFC3B5"/>
          </a:solidFill>
          <a:ln w="9525">
            <a:noFill/>
            <a:miter lim="800000"/>
            <a:headEnd/>
            <a:tailEnd/>
          </a:ln>
        </p:spPr>
        <p:txBody>
          <a:bodyPr wrap="square" anchor="b">
            <a:spAutoFit/>
          </a:bodyPr>
          <a:lstStyle/>
          <a:p>
            <a:pPr>
              <a:spcBef>
                <a:spcPct val="50000"/>
              </a:spcBef>
              <a:buClr>
                <a:srgbClr val="99CC00"/>
              </a:buClr>
              <a:buSzPct val="75000"/>
              <a:buFont typeface="Wingdings" pitchFamily="2" charset="2"/>
              <a:buNone/>
            </a:pPr>
            <a:r>
              <a:rPr lang="en-US" sz="2000" dirty="0">
                <a:solidFill>
                  <a:srgbClr val="000066"/>
                </a:solidFill>
                <a:latin typeface="Franklin Gothic Book" pitchFamily="34" charset="0"/>
              </a:rPr>
              <a:t>Assessment</a:t>
            </a:r>
          </a:p>
        </p:txBody>
      </p:sp>
      <p:sp>
        <p:nvSpPr>
          <p:cNvPr id="17" name="Right Brace 16"/>
          <p:cNvSpPr/>
          <p:nvPr/>
        </p:nvSpPr>
        <p:spPr>
          <a:xfrm rot="16200000">
            <a:off x="4143359" y="277139"/>
            <a:ext cx="478466" cy="2804613"/>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Rectangle 19"/>
          <p:cNvSpPr/>
          <p:nvPr/>
        </p:nvSpPr>
        <p:spPr>
          <a:xfrm>
            <a:off x="3033872" y="1954116"/>
            <a:ext cx="942692" cy="400110"/>
          </a:xfrm>
          <a:prstGeom prst="rect">
            <a:avLst/>
          </a:prstGeom>
          <a:solidFill>
            <a:srgbClr val="FF9F89"/>
          </a:solidFill>
          <a:ln w="9525">
            <a:noFill/>
            <a:miter lim="800000"/>
            <a:headEnd/>
            <a:tailEnd/>
          </a:ln>
        </p:spPr>
        <p:txBody>
          <a:bodyPr anchor="b">
            <a:spAutoFit/>
          </a:bodyPr>
          <a:lstStyle/>
          <a:p>
            <a:pPr>
              <a:spcBef>
                <a:spcPct val="50000"/>
              </a:spcBef>
              <a:buClr>
                <a:srgbClr val="99CC00"/>
              </a:buClr>
              <a:buSzPct val="75000"/>
            </a:pPr>
            <a:r>
              <a:rPr lang="en-US" sz="2000" dirty="0">
                <a:solidFill>
                  <a:srgbClr val="000066"/>
                </a:solidFill>
                <a:latin typeface="Franklin Gothic Book" pitchFamily="34" charset="0"/>
              </a:rPr>
              <a:t>Design</a:t>
            </a:r>
          </a:p>
        </p:txBody>
      </p:sp>
      <p:sp>
        <p:nvSpPr>
          <p:cNvPr id="24" name="Rectangle 23"/>
          <p:cNvSpPr/>
          <p:nvPr/>
        </p:nvSpPr>
        <p:spPr>
          <a:xfrm>
            <a:off x="4059852" y="1943483"/>
            <a:ext cx="1692350" cy="400110"/>
          </a:xfrm>
          <a:prstGeom prst="rect">
            <a:avLst/>
          </a:prstGeom>
          <a:solidFill>
            <a:srgbClr val="FF7A5B"/>
          </a:solidFill>
          <a:ln w="9525">
            <a:noFill/>
            <a:miter lim="800000"/>
            <a:headEnd/>
            <a:tailEnd/>
          </a:ln>
        </p:spPr>
        <p:txBody>
          <a:bodyPr anchor="b">
            <a:spAutoFit/>
          </a:bodyPr>
          <a:lstStyle/>
          <a:p>
            <a:pPr algn="ctr">
              <a:spcBef>
                <a:spcPct val="50000"/>
              </a:spcBef>
              <a:buClr>
                <a:srgbClr val="99CC00"/>
              </a:buClr>
              <a:buSzPct val="75000"/>
            </a:pPr>
            <a:r>
              <a:rPr lang="en-US" sz="2000" dirty="0">
                <a:solidFill>
                  <a:srgbClr val="000066"/>
                </a:solidFill>
                <a:latin typeface="Franklin Gothic Book" pitchFamily="34" charset="0"/>
              </a:rPr>
              <a:t>Development</a:t>
            </a:r>
          </a:p>
        </p:txBody>
      </p:sp>
      <p:sp>
        <p:nvSpPr>
          <p:cNvPr id="25" name="Rectangle 24"/>
          <p:cNvSpPr/>
          <p:nvPr/>
        </p:nvSpPr>
        <p:spPr>
          <a:xfrm>
            <a:off x="5815999" y="1947021"/>
            <a:ext cx="1135909" cy="400110"/>
          </a:xfrm>
          <a:prstGeom prst="rect">
            <a:avLst/>
          </a:prstGeom>
          <a:solidFill>
            <a:srgbClr val="FF643F"/>
          </a:solidFill>
          <a:ln w="9525">
            <a:noFill/>
            <a:miter lim="800000"/>
            <a:headEnd/>
            <a:tailEnd/>
          </a:ln>
        </p:spPr>
        <p:txBody>
          <a:bodyPr anchor="b">
            <a:spAutoFit/>
          </a:bodyPr>
          <a:lstStyle/>
          <a:p>
            <a:pPr algn="ctr">
              <a:spcBef>
                <a:spcPct val="50000"/>
              </a:spcBef>
            </a:pPr>
            <a:r>
              <a:rPr lang="en-US" sz="2000" dirty="0">
                <a:solidFill>
                  <a:srgbClr val="000066"/>
                </a:solidFill>
                <a:latin typeface="Franklin Gothic Book" pitchFamily="34" charset="0"/>
              </a:rPr>
              <a:t>Delivery</a:t>
            </a:r>
          </a:p>
        </p:txBody>
      </p:sp>
      <p:sp>
        <p:nvSpPr>
          <p:cNvPr id="26" name="Rectangle 25"/>
          <p:cNvSpPr/>
          <p:nvPr/>
        </p:nvSpPr>
        <p:spPr>
          <a:xfrm>
            <a:off x="7024101" y="1929312"/>
            <a:ext cx="1428783" cy="400110"/>
          </a:xfrm>
          <a:prstGeom prst="rect">
            <a:avLst/>
          </a:prstGeom>
          <a:solidFill>
            <a:srgbClr val="FF4013"/>
          </a:solidFill>
          <a:ln w="9525">
            <a:noFill/>
            <a:miter lim="800000"/>
            <a:headEnd/>
            <a:tailEnd/>
          </a:ln>
        </p:spPr>
        <p:txBody>
          <a:bodyPr wrap="square" anchor="b">
            <a:spAutoFit/>
          </a:bodyPr>
          <a:lstStyle/>
          <a:p>
            <a:pPr>
              <a:spcBef>
                <a:spcPct val="50000"/>
              </a:spcBef>
              <a:buClr>
                <a:srgbClr val="99CC00"/>
              </a:buClr>
              <a:buSzPct val="75000"/>
            </a:pPr>
            <a:r>
              <a:rPr lang="en-US" sz="2000" dirty="0">
                <a:solidFill>
                  <a:srgbClr val="000066"/>
                </a:solidFill>
                <a:latin typeface="Franklin Gothic Book" pitchFamily="34" charset="0"/>
              </a:rPr>
              <a:t>Evaluation</a:t>
            </a:r>
          </a:p>
        </p:txBody>
      </p:sp>
      <p:sp>
        <p:nvSpPr>
          <p:cNvPr id="27" name="Rectangle 26"/>
          <p:cNvSpPr/>
          <p:nvPr/>
        </p:nvSpPr>
        <p:spPr>
          <a:xfrm>
            <a:off x="1446017" y="1929312"/>
            <a:ext cx="7006867" cy="414281"/>
          </a:xfrm>
          <a:prstGeom prst="rect">
            <a:avLst/>
          </a:prstGeom>
          <a:noFill/>
          <a:ln w="38100">
            <a:solidFill>
              <a:srgbClr val="000000">
                <a:alpha val="80000"/>
              </a:srgb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4000" dirty="0"/>
          </a:p>
        </p:txBody>
      </p:sp>
      <p:cxnSp>
        <p:nvCxnSpPr>
          <p:cNvPr id="31" name="Straight Connector 30"/>
          <p:cNvCxnSpPr/>
          <p:nvPr/>
        </p:nvCxnSpPr>
        <p:spPr>
          <a:xfrm rot="5400000">
            <a:off x="2791836" y="2141770"/>
            <a:ext cx="375308" cy="1588"/>
          </a:xfrm>
          <a:prstGeom prst="line">
            <a:avLst/>
          </a:prstGeom>
          <a:ln>
            <a:solidFill>
              <a:srgbClr val="000000">
                <a:alpha val="80000"/>
              </a:srgb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400000">
            <a:off x="3828942" y="2132508"/>
            <a:ext cx="392240" cy="1588"/>
          </a:xfrm>
          <a:prstGeom prst="line">
            <a:avLst/>
          </a:prstGeom>
          <a:ln>
            <a:solidFill>
              <a:srgbClr val="000000">
                <a:alpha val="80000"/>
              </a:srgb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5400000">
            <a:off x="5578727" y="2124052"/>
            <a:ext cx="410748" cy="1589"/>
          </a:xfrm>
          <a:prstGeom prst="line">
            <a:avLst/>
          </a:prstGeom>
          <a:ln>
            <a:solidFill>
              <a:srgbClr val="000000">
                <a:alpha val="80000"/>
              </a:srgb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5400000">
            <a:off x="6779627" y="2124448"/>
            <a:ext cx="409952" cy="1588"/>
          </a:xfrm>
          <a:prstGeom prst="line">
            <a:avLst/>
          </a:prstGeom>
          <a:ln>
            <a:solidFill>
              <a:srgbClr val="000000">
                <a:alpha val="80000"/>
              </a:srgb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2948053" y="2405081"/>
            <a:ext cx="4003854" cy="4041627"/>
          </a:xfrm>
          <a:prstGeom prst="rect">
            <a:avLst/>
          </a:prstGeom>
        </p:spPr>
      </p:pic>
      <p:sp>
        <p:nvSpPr>
          <p:cNvPr id="18" name="TextBox 8"/>
          <p:cNvSpPr txBox="1"/>
          <p:nvPr/>
        </p:nvSpPr>
        <p:spPr>
          <a:xfrm>
            <a:off x="8271711"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36-37</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animBg="1"/>
      <p:bldP spid="17" grpId="0" animBg="1"/>
      <p:bldP spid="20" grpId="0" animBg="1"/>
      <p:bldP spid="24" grpId="0" animBg="1"/>
      <p:bldP spid="25" grpId="0" animBg="1"/>
      <p:bldP spid="26" grpId="0" animBg="1"/>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Assessment</a:t>
            </a:r>
            <a:endParaRPr lang="en-US" dirty="0"/>
          </a:p>
        </p:txBody>
      </p:sp>
      <p:sp>
        <p:nvSpPr>
          <p:cNvPr id="3" name="Content Placeholder 2"/>
          <p:cNvSpPr>
            <a:spLocks noGrp="1"/>
          </p:cNvSpPr>
          <p:nvPr>
            <p:ph idx="1"/>
          </p:nvPr>
        </p:nvSpPr>
        <p:spPr>
          <a:xfrm>
            <a:off x="783390" y="2585297"/>
            <a:ext cx="3941010" cy="3994346"/>
          </a:xfrm>
        </p:spPr>
        <p:txBody>
          <a:bodyPr>
            <a:normAutofit/>
          </a:bodyPr>
          <a:lstStyle/>
          <a:p>
            <a:pPr>
              <a:buFont typeface="Arial" pitchFamily="34" charset="0"/>
              <a:buChar char="•"/>
            </a:pPr>
            <a:r>
              <a:rPr lang="en-US" sz="2800" dirty="0">
                <a:latin typeface="Franklin Gothic Book" pitchFamily="34" charset="0"/>
                <a:ea typeface="ＭＳ Ｐゴシック" pitchFamily="34" charset="-128"/>
              </a:rPr>
              <a:t>Survey/ questionnaires</a:t>
            </a:r>
          </a:p>
          <a:p>
            <a:pPr>
              <a:buFont typeface="Arial" pitchFamily="34" charset="0"/>
              <a:buChar char="•"/>
            </a:pPr>
            <a:r>
              <a:rPr lang="en-US" sz="2800" dirty="0">
                <a:latin typeface="Franklin Gothic Book" pitchFamily="34" charset="0"/>
                <a:ea typeface="ＭＳ Ｐゴシック" pitchFamily="34" charset="-128"/>
              </a:rPr>
              <a:t>Interviews</a:t>
            </a:r>
          </a:p>
          <a:p>
            <a:pPr>
              <a:buFont typeface="Arial" pitchFamily="34" charset="0"/>
              <a:buChar char="•"/>
            </a:pPr>
            <a:r>
              <a:rPr lang="en-US" sz="2800" dirty="0">
                <a:latin typeface="Franklin Gothic Book" pitchFamily="34" charset="0"/>
                <a:ea typeface="ＭＳ Ｐゴシック" pitchFamily="34" charset="-128"/>
              </a:rPr>
              <a:t>Performance data</a:t>
            </a:r>
          </a:p>
          <a:p>
            <a:pPr>
              <a:buFont typeface="Arial" pitchFamily="34" charset="0"/>
              <a:buChar char="•"/>
            </a:pPr>
            <a:r>
              <a:rPr lang="en-US" sz="2800" dirty="0">
                <a:latin typeface="Franklin Gothic Book" pitchFamily="34" charset="0"/>
                <a:ea typeface="ＭＳ Ｐゴシック" pitchFamily="34" charset="-128"/>
              </a:rPr>
              <a:t>Observations/  audits</a:t>
            </a:r>
          </a:p>
          <a:p>
            <a:pPr>
              <a:buFont typeface="Arial" pitchFamily="34" charset="0"/>
              <a:buChar char="•"/>
            </a:pPr>
            <a:r>
              <a:rPr lang="en-US" sz="2800" dirty="0">
                <a:latin typeface="Franklin Gothic Book" pitchFamily="34" charset="0"/>
                <a:ea typeface="ＭＳ Ｐゴシック" pitchFamily="34" charset="-128"/>
              </a:rPr>
              <a:t>Tests</a:t>
            </a:r>
          </a:p>
          <a:p>
            <a:pPr>
              <a:buFont typeface="Arial" pitchFamily="34" charset="0"/>
              <a:buChar char="•"/>
            </a:pPr>
            <a:r>
              <a:rPr lang="en-US" sz="2800" dirty="0">
                <a:latin typeface="Franklin Gothic Book" pitchFamily="34" charset="0"/>
                <a:ea typeface="ＭＳ Ｐゴシック" pitchFamily="34" charset="-128"/>
              </a:rPr>
              <a:t>Assessment Centers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32</a:t>
            </a:fld>
            <a:endParaRPr lang="en-US" dirty="0"/>
          </a:p>
        </p:txBody>
      </p:sp>
      <p:sp>
        <p:nvSpPr>
          <p:cNvPr id="6" name="Content Placeholder 2"/>
          <p:cNvSpPr txBox="1">
            <a:spLocks/>
          </p:cNvSpPr>
          <p:nvPr/>
        </p:nvSpPr>
        <p:spPr>
          <a:xfrm>
            <a:off x="4263655" y="1091124"/>
            <a:ext cx="1339703" cy="456100"/>
          </a:xfrm>
          <a:prstGeom prst="rect">
            <a:avLst/>
          </a:prstGeom>
        </p:spPr>
        <p:txBody>
          <a:bodyPr vert="horz" lIns="91440" tIns="45720" rIns="91440" bIns="45720" rtlCol="0">
            <a:normAutofit lnSpcReduction="10000"/>
          </a:bodyPr>
          <a:lstStyle/>
          <a:p>
            <a:pPr marL="342900" marR="0" lvl="0" indent="-342900" algn="ctr" defTabSz="457200" rtl="0" eaLnBrk="1" fontAlgn="auto" latinLnBrk="0" hangingPunct="1">
              <a:lnSpc>
                <a:spcPct val="100000"/>
              </a:lnSpc>
              <a:spcBef>
                <a:spcPct val="50000"/>
              </a:spcBef>
              <a:spcAft>
                <a:spcPts val="0"/>
              </a:spcAft>
              <a:buClr>
                <a:srgbClr val="99AB21"/>
              </a:buClr>
              <a:buSzTx/>
              <a:buFont typeface="Arial"/>
              <a:buNone/>
              <a:tabLst/>
              <a:defRPr/>
            </a:pPr>
            <a:r>
              <a:rPr kumimoji="0" lang="en-US" sz="2400" b="0" i="0" u="none" strike="noStrike" kern="1200" cap="none" spc="0" normalizeH="0" baseline="0" noProof="0">
                <a:ln>
                  <a:noFill/>
                </a:ln>
                <a:solidFill>
                  <a:srgbClr val="000066"/>
                </a:solidFill>
                <a:effectLst/>
                <a:uLnTx/>
                <a:uFillTx/>
                <a:latin typeface="Franklin Gothic Book"/>
                <a:ea typeface="+mn-ea"/>
                <a:cs typeface="Franklin Gothic Book"/>
              </a:rPr>
              <a:t>Planning</a:t>
            </a:r>
            <a:endParaRPr kumimoji="0" lang="en-US" sz="2400" b="0" i="0" u="none" strike="noStrike" kern="1200" cap="none" spc="0" normalizeH="0" baseline="0" noProof="0" dirty="0">
              <a:ln>
                <a:noFill/>
              </a:ln>
              <a:solidFill>
                <a:srgbClr val="000066"/>
              </a:solidFill>
              <a:effectLst/>
              <a:uLnTx/>
              <a:uFillTx/>
              <a:latin typeface="Franklin Gothic Book"/>
              <a:ea typeface="+mn-ea"/>
              <a:cs typeface="Franklin Gothic Book"/>
            </a:endParaRPr>
          </a:p>
        </p:txBody>
      </p:sp>
      <p:sp>
        <p:nvSpPr>
          <p:cNvPr id="7" name="Rectangle 6"/>
          <p:cNvSpPr/>
          <p:nvPr/>
        </p:nvSpPr>
        <p:spPr>
          <a:xfrm>
            <a:off x="1446017" y="1961894"/>
            <a:ext cx="1488558" cy="400110"/>
          </a:xfrm>
          <a:prstGeom prst="rect">
            <a:avLst/>
          </a:prstGeom>
          <a:solidFill>
            <a:srgbClr val="FFC3B5"/>
          </a:solidFill>
          <a:ln w="9525">
            <a:noFill/>
            <a:miter lim="800000"/>
            <a:headEnd/>
            <a:tailEnd/>
          </a:ln>
        </p:spPr>
        <p:txBody>
          <a:bodyPr wrap="square" anchor="b">
            <a:spAutoFit/>
          </a:bodyPr>
          <a:lstStyle/>
          <a:p>
            <a:pPr>
              <a:spcBef>
                <a:spcPct val="50000"/>
              </a:spcBef>
              <a:buClr>
                <a:srgbClr val="99CC00"/>
              </a:buClr>
              <a:buSzPct val="75000"/>
              <a:buFont typeface="Wingdings" pitchFamily="2" charset="2"/>
              <a:buNone/>
            </a:pPr>
            <a:r>
              <a:rPr lang="en-US" sz="2000" dirty="0">
                <a:solidFill>
                  <a:srgbClr val="000066"/>
                </a:solidFill>
                <a:latin typeface="Franklin Gothic Book" pitchFamily="34" charset="0"/>
              </a:rPr>
              <a:t>Assessment</a:t>
            </a:r>
          </a:p>
        </p:txBody>
      </p:sp>
      <p:sp>
        <p:nvSpPr>
          <p:cNvPr id="8" name="Right Brace 7"/>
          <p:cNvSpPr/>
          <p:nvPr/>
        </p:nvSpPr>
        <p:spPr>
          <a:xfrm rot="16200000">
            <a:off x="4700477" y="-760929"/>
            <a:ext cx="478466" cy="4903381"/>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ectangle 8"/>
          <p:cNvSpPr/>
          <p:nvPr/>
        </p:nvSpPr>
        <p:spPr>
          <a:xfrm>
            <a:off x="1446017" y="1940628"/>
            <a:ext cx="7006867" cy="414281"/>
          </a:xfrm>
          <a:prstGeom prst="rect">
            <a:avLst/>
          </a:prstGeom>
          <a:noFill/>
          <a:ln w="38100">
            <a:solidFill>
              <a:srgbClr val="000000">
                <a:alpha val="80000"/>
              </a:srgb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4000" dirty="0"/>
          </a:p>
        </p:txBody>
      </p:sp>
      <p:cxnSp>
        <p:nvCxnSpPr>
          <p:cNvPr id="10" name="Straight Connector 9"/>
          <p:cNvCxnSpPr/>
          <p:nvPr/>
        </p:nvCxnSpPr>
        <p:spPr>
          <a:xfrm rot="5400000">
            <a:off x="2791836" y="2153086"/>
            <a:ext cx="375308"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3828942" y="2143824"/>
            <a:ext cx="392240"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5578727" y="2135368"/>
            <a:ext cx="410748" cy="158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6779627" y="2135764"/>
            <a:ext cx="409952" cy="1588"/>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 name="Content Placeholder 2"/>
          <p:cNvSpPr>
            <a:spLocks noGrp="1"/>
          </p:cNvSpPr>
          <p:nvPr>
            <p:ph idx="1"/>
          </p:nvPr>
        </p:nvSpPr>
        <p:spPr>
          <a:xfrm>
            <a:off x="4873262" y="2588835"/>
            <a:ext cx="3781640" cy="3994346"/>
          </a:xfrm>
        </p:spPr>
        <p:txBody>
          <a:bodyPr>
            <a:normAutofit/>
          </a:bodyPr>
          <a:lstStyle/>
          <a:p>
            <a:pPr>
              <a:buFont typeface="Arial" pitchFamily="34" charset="0"/>
              <a:buChar char="•"/>
            </a:pPr>
            <a:r>
              <a:rPr lang="en-US" sz="2800" dirty="0">
                <a:ea typeface="ＭＳ Ｐゴシック" pitchFamily="34" charset="-128"/>
              </a:rPr>
              <a:t>Focus groups/group discussions</a:t>
            </a:r>
          </a:p>
          <a:p>
            <a:pPr>
              <a:buFont typeface="Arial" pitchFamily="34" charset="0"/>
              <a:buChar char="•"/>
            </a:pPr>
            <a:r>
              <a:rPr lang="en-US" sz="2800" dirty="0">
                <a:ea typeface="ＭＳ Ｐゴシック" pitchFamily="34" charset="-128"/>
              </a:rPr>
              <a:t>Document reviews</a:t>
            </a:r>
          </a:p>
          <a:p>
            <a:pPr>
              <a:buFont typeface="Arial" pitchFamily="34" charset="0"/>
              <a:buChar char="•"/>
            </a:pPr>
            <a:r>
              <a:rPr lang="en-US" sz="2800" dirty="0">
                <a:ea typeface="ＭＳ Ｐゴシック" pitchFamily="34" charset="-128"/>
              </a:rPr>
              <a:t>Advisory Committees</a:t>
            </a:r>
          </a:p>
          <a:p>
            <a:pPr>
              <a:buFont typeface="Arial" pitchFamily="34" charset="0"/>
              <a:buChar char="•"/>
            </a:pPr>
            <a:r>
              <a:rPr lang="en-US" sz="2800" dirty="0">
                <a:ea typeface="ＭＳ Ｐゴシック" pitchFamily="34" charset="-128"/>
              </a:rPr>
              <a:t>Anticipated future skill needs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fade">
                                      <p:cBhvr>
                                        <p:cTn id="37" dur="500"/>
                                        <p:tgtEl>
                                          <p:spTgt spid="1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xEl>
                                              <p:pRg st="1" end="1"/>
                                            </p:txEl>
                                          </p:spTgt>
                                        </p:tgtEl>
                                        <p:attrNameLst>
                                          <p:attrName>style.visibility</p:attrName>
                                        </p:attrNameLst>
                                      </p:cBhvr>
                                      <p:to>
                                        <p:strVal val="visible"/>
                                      </p:to>
                                    </p:set>
                                    <p:animEffect transition="in" filter="fade">
                                      <p:cBhvr>
                                        <p:cTn id="42" dur="500"/>
                                        <p:tgtEl>
                                          <p:spTgt spid="15">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xEl>
                                              <p:pRg st="2" end="2"/>
                                            </p:txEl>
                                          </p:spTgt>
                                        </p:tgtEl>
                                        <p:attrNameLst>
                                          <p:attrName>style.visibility</p:attrName>
                                        </p:attrNameLst>
                                      </p:cBhvr>
                                      <p:to>
                                        <p:strVal val="visible"/>
                                      </p:to>
                                    </p:set>
                                    <p:animEffect transition="in" filter="fade">
                                      <p:cBhvr>
                                        <p:cTn id="47" dur="500"/>
                                        <p:tgtEl>
                                          <p:spTgt spid="1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xEl>
                                              <p:pRg st="3" end="3"/>
                                            </p:txEl>
                                          </p:spTgt>
                                        </p:tgtEl>
                                        <p:attrNameLst>
                                          <p:attrName>style.visibility</p:attrName>
                                        </p:attrNameLst>
                                      </p:cBhvr>
                                      <p:to>
                                        <p:strVal val="visible"/>
                                      </p:to>
                                    </p:set>
                                    <p:animEffect transition="in" filter="fade">
                                      <p:cBhvr>
                                        <p:cTn id="5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B8. Designing for Results</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33</a:t>
            </a:fld>
            <a:endParaRPr lang="en-US" dirty="0"/>
          </a:p>
        </p:txBody>
      </p:sp>
      <p:sp>
        <p:nvSpPr>
          <p:cNvPr id="5" name="Content Placeholder 4"/>
          <p:cNvSpPr>
            <a:spLocks noGrp="1"/>
          </p:cNvSpPr>
          <p:nvPr>
            <p:ph idx="13"/>
          </p:nvPr>
        </p:nvSpPr>
        <p:spPr>
          <a:xfrm>
            <a:off x="1786270" y="3200409"/>
            <a:ext cx="6134986" cy="669851"/>
          </a:xfrm>
        </p:spPr>
        <p:txBody>
          <a:bodyPr/>
          <a:lstStyle/>
          <a:p>
            <a:pPr algn="ctr">
              <a:spcBef>
                <a:spcPct val="50000"/>
              </a:spcBef>
              <a:buClr>
                <a:srgbClr val="99CC00"/>
              </a:buClr>
              <a:buSzPct val="75000"/>
              <a:buFont typeface="Arial" pitchFamily="34" charset="0"/>
              <a:buChar char="•"/>
              <a:defRPr/>
            </a:pPr>
            <a:r>
              <a:rPr lang="en-US" kern="0" dirty="0"/>
              <a:t>The Why, The What, The How</a:t>
            </a:r>
          </a:p>
        </p:txBody>
      </p:sp>
      <p:sp>
        <p:nvSpPr>
          <p:cNvPr id="6" name="Content Placeholder 2"/>
          <p:cNvSpPr txBox="1">
            <a:spLocks/>
          </p:cNvSpPr>
          <p:nvPr/>
        </p:nvSpPr>
        <p:spPr>
          <a:xfrm>
            <a:off x="4263655" y="1457760"/>
            <a:ext cx="1339703" cy="456100"/>
          </a:xfrm>
          <a:prstGeom prst="rect">
            <a:avLst/>
          </a:prstGeom>
        </p:spPr>
        <p:txBody>
          <a:bodyPr vert="horz" lIns="91440" tIns="45720" rIns="91440" bIns="45720" rtlCol="0">
            <a:normAutofit lnSpcReduction="10000"/>
          </a:bodyPr>
          <a:lstStyle/>
          <a:p>
            <a:pPr marL="342900" marR="0" lvl="0" indent="-342900" algn="ctr" defTabSz="457200" rtl="0" eaLnBrk="1" fontAlgn="auto" latinLnBrk="0" hangingPunct="1">
              <a:lnSpc>
                <a:spcPct val="100000"/>
              </a:lnSpc>
              <a:spcBef>
                <a:spcPct val="50000"/>
              </a:spcBef>
              <a:spcAft>
                <a:spcPts val="0"/>
              </a:spcAft>
              <a:buClr>
                <a:srgbClr val="99AB21"/>
              </a:buClr>
              <a:buSzTx/>
              <a:buFont typeface="Arial"/>
              <a:buNone/>
              <a:tabLst/>
              <a:defRPr/>
            </a:pPr>
            <a:r>
              <a:rPr kumimoji="0" lang="en-US" sz="2400" b="0" i="0" u="none" strike="noStrike" kern="1200" cap="none" spc="0" normalizeH="0" baseline="0" noProof="0">
                <a:ln>
                  <a:noFill/>
                </a:ln>
                <a:solidFill>
                  <a:srgbClr val="000066"/>
                </a:solidFill>
                <a:effectLst/>
                <a:uLnTx/>
                <a:uFillTx/>
                <a:latin typeface="Franklin Gothic Book"/>
                <a:ea typeface="+mn-ea"/>
                <a:cs typeface="Franklin Gothic Book"/>
              </a:rPr>
              <a:t>Planning</a:t>
            </a:r>
            <a:endParaRPr kumimoji="0" lang="en-US" sz="2400" b="0" i="0" u="none" strike="noStrike" kern="1200" cap="none" spc="0" normalizeH="0" baseline="0" noProof="0" dirty="0">
              <a:ln>
                <a:noFill/>
              </a:ln>
              <a:solidFill>
                <a:srgbClr val="000066"/>
              </a:solidFill>
              <a:effectLst/>
              <a:uLnTx/>
              <a:uFillTx/>
              <a:latin typeface="Franklin Gothic Book"/>
              <a:ea typeface="+mn-ea"/>
              <a:cs typeface="Franklin Gothic Book"/>
            </a:endParaRPr>
          </a:p>
        </p:txBody>
      </p:sp>
      <p:sp>
        <p:nvSpPr>
          <p:cNvPr id="7" name="Rectangle 6"/>
          <p:cNvSpPr/>
          <p:nvPr/>
        </p:nvSpPr>
        <p:spPr>
          <a:xfrm>
            <a:off x="1446017" y="2328530"/>
            <a:ext cx="1488558" cy="400110"/>
          </a:xfrm>
          <a:prstGeom prst="rect">
            <a:avLst/>
          </a:prstGeom>
          <a:solidFill>
            <a:srgbClr val="FFC3B5"/>
          </a:solidFill>
          <a:ln w="9525">
            <a:noFill/>
            <a:miter lim="800000"/>
            <a:headEnd/>
            <a:tailEnd/>
          </a:ln>
        </p:spPr>
        <p:txBody>
          <a:bodyPr wrap="square" anchor="b">
            <a:spAutoFit/>
          </a:bodyPr>
          <a:lstStyle/>
          <a:p>
            <a:pPr>
              <a:spcBef>
                <a:spcPct val="50000"/>
              </a:spcBef>
              <a:buClr>
                <a:srgbClr val="99CC00"/>
              </a:buClr>
              <a:buSzPct val="75000"/>
              <a:buFont typeface="Wingdings" pitchFamily="2" charset="2"/>
              <a:buNone/>
            </a:pPr>
            <a:r>
              <a:rPr lang="en-US" sz="2000" dirty="0">
                <a:solidFill>
                  <a:srgbClr val="000066"/>
                </a:solidFill>
                <a:latin typeface="Franklin Gothic Book" pitchFamily="34" charset="0"/>
              </a:rPr>
              <a:t>Assessment</a:t>
            </a:r>
          </a:p>
        </p:txBody>
      </p:sp>
      <p:sp>
        <p:nvSpPr>
          <p:cNvPr id="8" name="Right Brace 7"/>
          <p:cNvSpPr/>
          <p:nvPr/>
        </p:nvSpPr>
        <p:spPr>
          <a:xfrm rot="16200000">
            <a:off x="4700477" y="-394293"/>
            <a:ext cx="478466" cy="4903381"/>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 name="Straight Connector 9"/>
          <p:cNvCxnSpPr/>
          <p:nvPr/>
        </p:nvCxnSpPr>
        <p:spPr>
          <a:xfrm rot="5400000">
            <a:off x="2791836" y="2519722"/>
            <a:ext cx="375308"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3828942" y="2510460"/>
            <a:ext cx="392240" cy="15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5578727" y="2502004"/>
            <a:ext cx="410748" cy="158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6779627" y="2502400"/>
            <a:ext cx="409952" cy="1588"/>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3033872" y="2300169"/>
            <a:ext cx="942692" cy="400110"/>
          </a:xfrm>
          <a:prstGeom prst="rect">
            <a:avLst/>
          </a:prstGeom>
          <a:solidFill>
            <a:srgbClr val="FF9F89"/>
          </a:solidFill>
          <a:ln w="9525">
            <a:noFill/>
            <a:miter lim="800000"/>
            <a:headEnd/>
            <a:tailEnd/>
          </a:ln>
        </p:spPr>
        <p:txBody>
          <a:bodyPr anchor="b">
            <a:spAutoFit/>
          </a:bodyPr>
          <a:lstStyle/>
          <a:p>
            <a:pPr>
              <a:spcBef>
                <a:spcPct val="50000"/>
              </a:spcBef>
              <a:buClr>
                <a:srgbClr val="99CC00"/>
              </a:buClr>
              <a:buSzPct val="75000"/>
            </a:pPr>
            <a:r>
              <a:rPr lang="en-US" sz="2000" dirty="0">
                <a:solidFill>
                  <a:srgbClr val="000066"/>
                </a:solidFill>
                <a:latin typeface="Franklin Gothic Book" pitchFamily="34" charset="0"/>
              </a:rPr>
              <a:t>Design</a:t>
            </a:r>
          </a:p>
        </p:txBody>
      </p:sp>
      <p:sp>
        <p:nvSpPr>
          <p:cNvPr id="16" name="Rectangle 15"/>
          <p:cNvSpPr/>
          <p:nvPr/>
        </p:nvSpPr>
        <p:spPr>
          <a:xfrm>
            <a:off x="1446017" y="2307264"/>
            <a:ext cx="7006867" cy="414281"/>
          </a:xfrm>
          <a:prstGeom prst="rect">
            <a:avLst/>
          </a:prstGeom>
          <a:no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4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Table 32"/>
          <p:cNvGraphicFramePr>
            <a:graphicFrameLocks noGrp="1"/>
          </p:cNvGraphicFramePr>
          <p:nvPr>
            <p:extLst>
              <p:ext uri="{D42A27DB-BD31-4B8C-83A1-F6EECF244321}">
                <p14:modId xmlns:p14="http://schemas.microsoft.com/office/powerpoint/2010/main" val="913370603"/>
              </p:ext>
            </p:extLst>
          </p:nvPr>
        </p:nvGraphicFramePr>
        <p:xfrm>
          <a:off x="1600198" y="1229311"/>
          <a:ext cx="6370322" cy="879817"/>
        </p:xfrm>
        <a:graphic>
          <a:graphicData uri="http://schemas.openxmlformats.org/drawingml/2006/table">
            <a:tbl>
              <a:tblPr firstRow="1" bandRow="1">
                <a:tableStyleId>{93296810-A885-4BE3-A3E7-6D5BEEA58F35}</a:tableStyleId>
              </a:tblPr>
              <a:tblGrid>
                <a:gridCol w="3078482">
                  <a:extLst>
                    <a:ext uri="{9D8B030D-6E8A-4147-A177-3AD203B41FA5}">
                      <a16:colId xmlns:a16="http://schemas.microsoft.com/office/drawing/2014/main" val="20000"/>
                    </a:ext>
                  </a:extLst>
                </a:gridCol>
                <a:gridCol w="3291840">
                  <a:extLst>
                    <a:ext uri="{9D8B030D-6E8A-4147-A177-3AD203B41FA5}">
                      <a16:colId xmlns:a16="http://schemas.microsoft.com/office/drawing/2014/main" val="20001"/>
                    </a:ext>
                  </a:extLst>
                </a:gridCol>
              </a:tblGrid>
              <a:tr h="87981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0"/>
                  </a:ext>
                </a:extLst>
              </a:tr>
            </a:tbl>
          </a:graphicData>
        </a:graphic>
      </p:graphicFrame>
      <p:sp>
        <p:nvSpPr>
          <p:cNvPr id="2" name="Title 1"/>
          <p:cNvSpPr>
            <a:spLocks noGrp="1"/>
          </p:cNvSpPr>
          <p:nvPr>
            <p:ph type="title"/>
          </p:nvPr>
        </p:nvSpPr>
        <p:spPr/>
        <p:txBody>
          <a:bodyPr/>
          <a:lstStyle/>
          <a:p>
            <a:r>
              <a:rPr lang="en-US" dirty="0">
                <a:ea typeface="ＭＳ Ｐゴシック" pitchFamily="34" charset="-128"/>
              </a:rPr>
              <a:t>B8. Designing for Results</a:t>
            </a:r>
            <a:endParaRPr lang="en-US" dirty="0"/>
          </a:p>
        </p:txBody>
      </p:sp>
      <p:sp>
        <p:nvSpPr>
          <p:cNvPr id="3" name="Content Placeholder 2"/>
          <p:cNvSpPr>
            <a:spLocks noGrp="1"/>
          </p:cNvSpPr>
          <p:nvPr>
            <p:ph idx="1"/>
          </p:nvPr>
        </p:nvSpPr>
        <p:spPr>
          <a:xfrm>
            <a:off x="783390" y="3499883"/>
            <a:ext cx="3661019" cy="2948593"/>
          </a:xfrm>
        </p:spPr>
        <p:txBody>
          <a:bodyPr/>
          <a:lstStyle/>
          <a:p>
            <a:endParaRPr lang="en-US" dirty="0"/>
          </a:p>
          <a:p>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34</a:t>
            </a:fld>
            <a:endParaRPr lang="en-US" dirty="0"/>
          </a:p>
        </p:txBody>
      </p:sp>
      <p:sp>
        <p:nvSpPr>
          <p:cNvPr id="7" name="Content Placeholder 6"/>
          <p:cNvSpPr>
            <a:spLocks noGrp="1"/>
          </p:cNvSpPr>
          <p:nvPr>
            <p:ph idx="13"/>
          </p:nvPr>
        </p:nvSpPr>
        <p:spPr>
          <a:xfrm>
            <a:off x="4871488" y="1181302"/>
            <a:ext cx="3941010" cy="1222436"/>
          </a:xfrm>
        </p:spPr>
        <p:txBody>
          <a:bodyPr>
            <a:normAutofit/>
          </a:bodyPr>
          <a:lstStyle/>
          <a:p>
            <a:pPr marL="0" marR="0">
              <a:spcBef>
                <a:spcPts val="300"/>
              </a:spcBef>
              <a:spcAft>
                <a:spcPts val="0"/>
              </a:spcAft>
              <a:buNone/>
            </a:pPr>
            <a:r>
              <a:rPr lang="en-US" sz="1800" b="1" dirty="0">
                <a:solidFill>
                  <a:schemeClr val="tx1"/>
                </a:solidFill>
                <a:ea typeface="Times New Roman"/>
              </a:rPr>
              <a:t>Target Date:	</a:t>
            </a:r>
          </a:p>
          <a:p>
            <a:pPr marL="0" marR="0">
              <a:spcBef>
                <a:spcPts val="0"/>
              </a:spcBef>
              <a:spcAft>
                <a:spcPts val="0"/>
              </a:spcAft>
              <a:buNone/>
            </a:pPr>
            <a:r>
              <a:rPr lang="en-US" sz="1800" b="1" dirty="0">
                <a:solidFill>
                  <a:schemeClr val="tx1"/>
                </a:solidFill>
                <a:ea typeface="Times New Roman"/>
              </a:rPr>
              <a:t>Materials:	</a:t>
            </a:r>
          </a:p>
          <a:p>
            <a:pPr marL="0" marR="0">
              <a:spcBef>
                <a:spcPts val="0"/>
              </a:spcBef>
              <a:spcAft>
                <a:spcPts val="0"/>
              </a:spcAft>
              <a:buNone/>
            </a:pPr>
            <a:r>
              <a:rPr lang="en-US" sz="1800" b="1" dirty="0">
                <a:solidFill>
                  <a:schemeClr val="tx1"/>
                </a:solidFill>
                <a:ea typeface="Times New Roman"/>
              </a:rPr>
              <a:t>AV Equipment:	</a:t>
            </a:r>
          </a:p>
        </p:txBody>
      </p:sp>
      <p:sp>
        <p:nvSpPr>
          <p:cNvPr id="8" name="Content Placeholder 4"/>
          <p:cNvSpPr txBox="1">
            <a:spLocks/>
          </p:cNvSpPr>
          <p:nvPr/>
        </p:nvSpPr>
        <p:spPr>
          <a:xfrm>
            <a:off x="1545040" y="1186595"/>
            <a:ext cx="3941010" cy="1248248"/>
          </a:xfrm>
          <a:prstGeom prst="rect">
            <a:avLst/>
          </a:prstGeom>
        </p:spPr>
        <p:txBody>
          <a:bodyPr vert="horz" lIns="91440" tIns="45720" rIns="91440" bIns="45720" rtlCol="0">
            <a:normAutofit/>
          </a:bodyPr>
          <a:lstStyle/>
          <a:p>
            <a:pPr marL="0" marR="0" lvl="0" indent="-342900" algn="l" defTabSz="457200" rtl="0" eaLnBrk="1" fontAlgn="auto" latinLnBrk="0" hangingPunct="1">
              <a:lnSpc>
                <a:spcPct val="100000"/>
              </a:lnSpc>
              <a:spcBef>
                <a:spcPts val="300"/>
              </a:spcBef>
              <a:spcAft>
                <a:spcPts val="0"/>
              </a:spcAft>
              <a:buClr>
                <a:srgbClr val="99AB21"/>
              </a:buClr>
              <a:buSzTx/>
              <a:buFont typeface="Arial"/>
              <a:buNone/>
              <a:tabLst>
                <a:tab pos="457200" algn="l"/>
                <a:tab pos="914400" algn="l"/>
              </a:tabLst>
              <a:defRPr/>
            </a:pPr>
            <a:r>
              <a:rPr kumimoji="0" lang="en-US" b="1" i="0" u="none" strike="noStrike" kern="1200" cap="none" spc="0" normalizeH="0" baseline="0" noProof="0" dirty="0">
                <a:ln>
                  <a:noFill/>
                </a:ln>
                <a:effectLst/>
                <a:uLnTx/>
                <a:uFillTx/>
                <a:latin typeface="Franklin Gothic Book"/>
                <a:ea typeface="Times New Roman"/>
                <a:cs typeface="Franklin Gothic Book"/>
              </a:rPr>
              <a:t>Course:	</a:t>
            </a:r>
          </a:p>
          <a:p>
            <a:pPr marL="0" marR="0" lvl="0" indent="-342900" algn="l" defTabSz="457200" rtl="0" eaLnBrk="1" fontAlgn="auto" latinLnBrk="0" hangingPunct="1">
              <a:lnSpc>
                <a:spcPct val="100000"/>
              </a:lnSpc>
              <a:spcBef>
                <a:spcPts val="0"/>
              </a:spcBef>
              <a:spcAft>
                <a:spcPts val="0"/>
              </a:spcAft>
              <a:buClr>
                <a:srgbClr val="99AB21"/>
              </a:buClr>
              <a:buSzTx/>
              <a:buFont typeface="Arial"/>
              <a:buNone/>
              <a:tabLst>
                <a:tab pos="457200" algn="l"/>
                <a:tab pos="914400" algn="l"/>
              </a:tabLst>
              <a:defRPr/>
            </a:pPr>
            <a:r>
              <a:rPr kumimoji="0" lang="en-US" b="1" i="0" u="none" strike="noStrike" kern="1200" cap="none" spc="0" normalizeH="0" baseline="0" noProof="0" dirty="0">
                <a:ln>
                  <a:noFill/>
                </a:ln>
                <a:effectLst/>
                <a:uLnTx/>
                <a:uFillTx/>
                <a:latin typeface="Franklin Gothic Book"/>
                <a:ea typeface="Times New Roman"/>
                <a:cs typeface="Franklin Gothic Book"/>
              </a:rPr>
              <a:t>Target Audience:	</a:t>
            </a:r>
          </a:p>
          <a:p>
            <a:pPr marL="0" marR="0" lvl="0" indent="-342900" algn="l" defTabSz="457200" rtl="0" eaLnBrk="1" fontAlgn="auto" latinLnBrk="0" hangingPunct="1">
              <a:lnSpc>
                <a:spcPct val="100000"/>
              </a:lnSpc>
              <a:spcBef>
                <a:spcPts val="0"/>
              </a:spcBef>
              <a:spcAft>
                <a:spcPts val="0"/>
              </a:spcAft>
              <a:buClr>
                <a:srgbClr val="99AB21"/>
              </a:buClr>
              <a:buSzTx/>
              <a:buFont typeface="Arial"/>
              <a:buNone/>
              <a:tabLst>
                <a:tab pos="457200" algn="l"/>
                <a:tab pos="914400" algn="l"/>
              </a:tabLst>
              <a:defRPr/>
            </a:pPr>
            <a:r>
              <a:rPr kumimoji="0" lang="en-US" b="1" i="0" u="none" strike="noStrike" kern="1200" cap="none" spc="0" normalizeH="0" baseline="0" noProof="0" dirty="0">
                <a:ln>
                  <a:noFill/>
                </a:ln>
                <a:effectLst/>
                <a:uLnTx/>
                <a:uFillTx/>
                <a:latin typeface="Franklin Gothic Book"/>
                <a:ea typeface="Times New Roman"/>
                <a:cs typeface="Franklin Gothic Book"/>
              </a:rPr>
              <a:t>Classroom Time:	</a:t>
            </a:r>
            <a:endParaRPr kumimoji="0" lang="en-US" b="1" i="0" u="none" strike="noStrike" kern="1200" cap="none" spc="0" normalizeH="0" baseline="0" noProof="0" dirty="0">
              <a:ln>
                <a:noFill/>
              </a:ln>
              <a:effectLst/>
              <a:uLnTx/>
              <a:uFillTx/>
              <a:latin typeface="Franklin Gothic Book"/>
              <a:cs typeface="Franklin Gothic Book"/>
            </a:endParaRPr>
          </a:p>
        </p:txBody>
      </p:sp>
      <p:sp>
        <p:nvSpPr>
          <p:cNvPr id="11" name="Rectangle 10"/>
          <p:cNvSpPr/>
          <p:nvPr/>
        </p:nvSpPr>
        <p:spPr>
          <a:xfrm>
            <a:off x="783390" y="2617378"/>
            <a:ext cx="8071289" cy="414673"/>
          </a:xfrm>
          <a:prstGeom prst="rect">
            <a:avLst/>
          </a:prstGeom>
          <a:solidFill>
            <a:schemeClr val="accent2"/>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p:cNvCxnSpPr/>
          <p:nvPr/>
        </p:nvCxnSpPr>
        <p:spPr>
          <a:xfrm>
            <a:off x="783390" y="3553048"/>
            <a:ext cx="8074827" cy="1588"/>
          </a:xfrm>
          <a:prstGeom prst="line">
            <a:avLst/>
          </a:prstGeom>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786867" y="3032051"/>
            <a:ext cx="8071289" cy="522585"/>
          </a:xfrm>
          <a:prstGeom prst="rect">
            <a:avLst/>
          </a:prstGeom>
          <a:solidFill>
            <a:schemeClr val="accent3">
              <a:lumMod val="40000"/>
              <a:lumOff val="6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p:cNvSpPr/>
          <p:nvPr/>
        </p:nvSpPr>
        <p:spPr>
          <a:xfrm>
            <a:off x="786928" y="3553048"/>
            <a:ext cx="8071289" cy="2820998"/>
          </a:xfrm>
          <a:prstGeom prst="rect">
            <a:avLst/>
          </a:prstGeom>
          <a:solidFill>
            <a:schemeClr val="accent2">
              <a:lumMod val="20000"/>
              <a:lumOff val="80000"/>
            </a:schemeClr>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9" name="Straight Connector 28"/>
          <p:cNvCxnSpPr/>
          <p:nvPr/>
        </p:nvCxnSpPr>
        <p:spPr>
          <a:xfrm>
            <a:off x="783390" y="5756628"/>
            <a:ext cx="8071289"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4089016" y="4495712"/>
            <a:ext cx="3756668"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5400000">
            <a:off x="1303297" y="4495712"/>
            <a:ext cx="3756668" cy="1588"/>
          </a:xfrm>
          <a:prstGeom prst="line">
            <a:avLst/>
          </a:prstGeom>
        </p:spPr>
        <p:style>
          <a:lnRef idx="2">
            <a:schemeClr val="accent1"/>
          </a:lnRef>
          <a:fillRef idx="0">
            <a:schemeClr val="accent1"/>
          </a:fillRef>
          <a:effectRef idx="1">
            <a:schemeClr val="accent1"/>
          </a:effectRef>
          <a:fontRef idx="minor">
            <a:schemeClr val="tx1"/>
          </a:fontRef>
        </p:style>
      </p:cxnSp>
      <p:sp>
        <p:nvSpPr>
          <p:cNvPr id="32" name="Content Placeholder 4"/>
          <p:cNvSpPr txBox="1">
            <a:spLocks/>
          </p:cNvSpPr>
          <p:nvPr/>
        </p:nvSpPr>
        <p:spPr>
          <a:xfrm>
            <a:off x="1657350" y="2618172"/>
            <a:ext cx="767630" cy="414673"/>
          </a:xfrm>
          <a:prstGeom prst="rect">
            <a:avLst/>
          </a:prstGeom>
        </p:spPr>
        <p:txBody>
          <a:bodyPr vert="horz" lIns="91440" tIns="45720" rIns="91440" bIns="45720" rtlCol="0">
            <a:normAutofit/>
          </a:bodyPr>
          <a:lstStyle/>
          <a:p>
            <a:pPr lvl="0" indent="-342900" algn="ctr">
              <a:spcBef>
                <a:spcPts val="300"/>
              </a:spcBef>
              <a:buClr>
                <a:srgbClr val="99AB21"/>
              </a:buClr>
              <a:tabLst>
                <a:tab pos="457200" algn="l"/>
                <a:tab pos="914400" algn="l"/>
              </a:tabLst>
            </a:pPr>
            <a:r>
              <a:rPr lang="en-US" b="1" dirty="0">
                <a:latin typeface="Franklin Gothic Book" pitchFamily="34" charset="0"/>
                <a:ea typeface="ＭＳ Ｐゴシック" pitchFamily="34" charset="-128"/>
                <a:cs typeface="Times New Roman" pitchFamily="18" charset="0"/>
              </a:rPr>
              <a:t>WHY</a:t>
            </a:r>
            <a:endParaRPr kumimoji="0" lang="en-US" b="1" i="0" u="none" strike="noStrike" kern="1200" cap="none" spc="0" normalizeH="0" baseline="0" noProof="0" dirty="0">
              <a:ln>
                <a:noFill/>
              </a:ln>
              <a:solidFill>
                <a:srgbClr val="00467F"/>
              </a:solidFill>
              <a:effectLst/>
              <a:uLnTx/>
              <a:uFillTx/>
              <a:latin typeface="Franklin Gothic Book" pitchFamily="34" charset="0"/>
              <a:cs typeface="Franklin Gothic Book"/>
            </a:endParaRPr>
          </a:p>
        </p:txBody>
      </p:sp>
      <p:sp>
        <p:nvSpPr>
          <p:cNvPr id="34" name="Content Placeholder 4"/>
          <p:cNvSpPr txBox="1">
            <a:spLocks/>
          </p:cNvSpPr>
          <p:nvPr/>
        </p:nvSpPr>
        <p:spPr>
          <a:xfrm>
            <a:off x="4380993" y="2618172"/>
            <a:ext cx="767630" cy="414673"/>
          </a:xfrm>
          <a:prstGeom prst="rect">
            <a:avLst/>
          </a:prstGeom>
        </p:spPr>
        <p:txBody>
          <a:bodyPr vert="horz" lIns="91440" tIns="45720" rIns="91440" bIns="45720" rtlCol="0">
            <a:normAutofit/>
          </a:bodyPr>
          <a:lstStyle/>
          <a:p>
            <a:pPr lvl="0" indent="-342900" algn="ctr">
              <a:spcBef>
                <a:spcPts val="300"/>
              </a:spcBef>
              <a:buClr>
                <a:srgbClr val="99AB21"/>
              </a:buClr>
              <a:tabLst>
                <a:tab pos="457200" algn="l"/>
                <a:tab pos="914400" algn="l"/>
              </a:tabLst>
            </a:pPr>
            <a:r>
              <a:rPr lang="en-US" b="1" dirty="0">
                <a:latin typeface="Franklin Gothic Book" pitchFamily="34" charset="0"/>
                <a:ea typeface="ＭＳ Ｐゴシック" pitchFamily="34" charset="-128"/>
                <a:cs typeface="Times New Roman" pitchFamily="18" charset="0"/>
              </a:rPr>
              <a:t>WHAT</a:t>
            </a:r>
            <a:endParaRPr kumimoji="0" lang="en-US" b="1" i="0" u="none" strike="noStrike" kern="1200" cap="none" spc="0" normalizeH="0" baseline="0" noProof="0" dirty="0">
              <a:ln>
                <a:noFill/>
              </a:ln>
              <a:solidFill>
                <a:srgbClr val="00467F"/>
              </a:solidFill>
              <a:effectLst/>
              <a:uLnTx/>
              <a:uFillTx/>
              <a:latin typeface="Franklin Gothic Book" pitchFamily="34" charset="0"/>
              <a:cs typeface="Franklin Gothic Book"/>
            </a:endParaRPr>
          </a:p>
        </p:txBody>
      </p:sp>
      <p:sp>
        <p:nvSpPr>
          <p:cNvPr id="35" name="Content Placeholder 4"/>
          <p:cNvSpPr txBox="1">
            <a:spLocks/>
          </p:cNvSpPr>
          <p:nvPr/>
        </p:nvSpPr>
        <p:spPr>
          <a:xfrm>
            <a:off x="7076568" y="2608647"/>
            <a:ext cx="767630" cy="414673"/>
          </a:xfrm>
          <a:prstGeom prst="rect">
            <a:avLst/>
          </a:prstGeom>
        </p:spPr>
        <p:txBody>
          <a:bodyPr vert="horz" lIns="91440" tIns="45720" rIns="91440" bIns="45720" rtlCol="0">
            <a:normAutofit/>
          </a:bodyPr>
          <a:lstStyle/>
          <a:p>
            <a:pPr lvl="0" indent="-342900" algn="ctr">
              <a:spcBef>
                <a:spcPts val="300"/>
              </a:spcBef>
              <a:buClr>
                <a:srgbClr val="99AB21"/>
              </a:buClr>
              <a:tabLst>
                <a:tab pos="457200" algn="l"/>
                <a:tab pos="914400" algn="l"/>
              </a:tabLst>
            </a:pPr>
            <a:r>
              <a:rPr lang="en-US" b="1" dirty="0">
                <a:latin typeface="Franklin Gothic Book" pitchFamily="34" charset="0"/>
                <a:ea typeface="ＭＳ Ｐゴシック" pitchFamily="34" charset="-128"/>
                <a:cs typeface="Times New Roman" pitchFamily="18" charset="0"/>
              </a:rPr>
              <a:t>HOW</a:t>
            </a:r>
            <a:endParaRPr kumimoji="0" lang="en-US" b="1" i="0" u="none" strike="noStrike" kern="1200" cap="none" spc="0" normalizeH="0" baseline="0" noProof="0" dirty="0">
              <a:ln>
                <a:noFill/>
              </a:ln>
              <a:solidFill>
                <a:srgbClr val="00467F"/>
              </a:solidFill>
              <a:effectLst/>
              <a:uLnTx/>
              <a:uFillTx/>
              <a:latin typeface="Franklin Gothic Book" pitchFamily="34" charset="0"/>
              <a:cs typeface="Franklin Gothic Book"/>
            </a:endParaRPr>
          </a:p>
        </p:txBody>
      </p:sp>
      <p:sp>
        <p:nvSpPr>
          <p:cNvPr id="36" name="Content Placeholder 4"/>
          <p:cNvSpPr txBox="1">
            <a:spLocks/>
          </p:cNvSpPr>
          <p:nvPr/>
        </p:nvSpPr>
        <p:spPr>
          <a:xfrm>
            <a:off x="1255797" y="3038274"/>
            <a:ext cx="1645920" cy="715578"/>
          </a:xfrm>
          <a:prstGeom prst="rect">
            <a:avLst/>
          </a:prstGeom>
        </p:spPr>
        <p:txBody>
          <a:bodyPr vert="horz" lIns="91440" tIns="45720" rIns="91440" bIns="45720" rtlCol="0">
            <a:noAutofit/>
          </a:bodyPr>
          <a:lstStyle/>
          <a:p>
            <a:pPr indent="-342900" algn="ctr">
              <a:lnSpc>
                <a:spcPts val="1800"/>
              </a:lnSpc>
              <a:spcBef>
                <a:spcPts val="300"/>
              </a:spcBef>
              <a:buClr>
                <a:srgbClr val="99AB21"/>
              </a:buClr>
              <a:tabLst>
                <a:tab pos="457200" algn="l"/>
                <a:tab pos="914400" algn="l"/>
              </a:tabLst>
            </a:pPr>
            <a:r>
              <a:rPr lang="en-US" b="1" dirty="0">
                <a:latin typeface="Franklin Gothic Medium" pitchFamily="34" charset="0"/>
              </a:rPr>
              <a:t>Instructional Objectives</a:t>
            </a:r>
          </a:p>
          <a:p>
            <a:pPr lvl="0" indent="-342900" algn="ctr">
              <a:lnSpc>
                <a:spcPts val="1800"/>
              </a:lnSpc>
              <a:spcBef>
                <a:spcPts val="300"/>
              </a:spcBef>
              <a:buClr>
                <a:srgbClr val="99AB21"/>
              </a:buClr>
              <a:tabLst>
                <a:tab pos="457200" algn="l"/>
                <a:tab pos="914400" algn="l"/>
              </a:tabLst>
            </a:pPr>
            <a:endParaRPr lang="en-US" b="1" dirty="0">
              <a:latin typeface="Franklin Gothic Medium" pitchFamily="34" charset="0"/>
            </a:endParaRPr>
          </a:p>
        </p:txBody>
      </p:sp>
      <p:sp>
        <p:nvSpPr>
          <p:cNvPr id="37" name="Content Placeholder 4"/>
          <p:cNvSpPr txBox="1">
            <a:spLocks/>
          </p:cNvSpPr>
          <p:nvPr/>
        </p:nvSpPr>
        <p:spPr>
          <a:xfrm>
            <a:off x="3846904" y="3075372"/>
            <a:ext cx="1829996" cy="414673"/>
          </a:xfrm>
          <a:prstGeom prst="rect">
            <a:avLst/>
          </a:prstGeom>
        </p:spPr>
        <p:txBody>
          <a:bodyPr vert="horz" lIns="91440" tIns="45720" rIns="91440" bIns="45720" rtlCol="0">
            <a:noAutofit/>
          </a:bodyPr>
          <a:lstStyle/>
          <a:p>
            <a:pPr lvl="0" algn="ctr" defTabSz="914400" fontAlgn="base">
              <a:spcBef>
                <a:spcPts val="300"/>
              </a:spcBef>
              <a:spcAft>
                <a:spcPct val="0"/>
              </a:spcAft>
            </a:pPr>
            <a:r>
              <a:rPr lang="en-US" b="1" dirty="0">
                <a:latin typeface="Franklin Gothic Medium" pitchFamily="34" charset="0"/>
              </a:rPr>
              <a:t>Course Content</a:t>
            </a:r>
          </a:p>
        </p:txBody>
      </p:sp>
      <p:sp>
        <p:nvSpPr>
          <p:cNvPr id="38" name="Content Placeholder 4"/>
          <p:cNvSpPr txBox="1">
            <a:spLocks/>
          </p:cNvSpPr>
          <p:nvPr/>
        </p:nvSpPr>
        <p:spPr>
          <a:xfrm>
            <a:off x="6409817" y="3065847"/>
            <a:ext cx="2296001" cy="414673"/>
          </a:xfrm>
          <a:prstGeom prst="rect">
            <a:avLst/>
          </a:prstGeom>
        </p:spPr>
        <p:txBody>
          <a:bodyPr vert="horz" lIns="91440" tIns="45720" rIns="91440" bIns="45720" rtlCol="0">
            <a:noAutofit/>
          </a:bodyPr>
          <a:lstStyle/>
          <a:p>
            <a:pPr lvl="0" algn="ctr" defTabSz="914400" fontAlgn="base">
              <a:spcBef>
                <a:spcPts val="300"/>
              </a:spcBef>
              <a:spcAft>
                <a:spcPct val="0"/>
              </a:spcAft>
            </a:pPr>
            <a:r>
              <a:rPr lang="en-US" b="1" dirty="0">
                <a:latin typeface="Franklin Gothic Medium" pitchFamily="34" charset="0"/>
              </a:rPr>
              <a:t>Delivery Methodology</a:t>
            </a:r>
          </a:p>
        </p:txBody>
      </p:sp>
      <p:sp>
        <p:nvSpPr>
          <p:cNvPr id="39" name="Content Placeholder 4"/>
          <p:cNvSpPr txBox="1">
            <a:spLocks/>
          </p:cNvSpPr>
          <p:nvPr/>
        </p:nvSpPr>
        <p:spPr>
          <a:xfrm>
            <a:off x="800099" y="3589722"/>
            <a:ext cx="2352675" cy="1010853"/>
          </a:xfrm>
          <a:prstGeom prst="rect">
            <a:avLst/>
          </a:prstGeom>
        </p:spPr>
        <p:txBody>
          <a:bodyPr vert="horz" lIns="91440" tIns="45720" rIns="91440" bIns="45720" rtlCol="0">
            <a:noAutofit/>
          </a:bodyPr>
          <a:lstStyle/>
          <a:p>
            <a:pPr marL="342900" lvl="0" indent="-342900" defTabSz="914400" fontAlgn="base">
              <a:spcBef>
                <a:spcPts val="300"/>
              </a:spcBef>
              <a:spcAft>
                <a:spcPct val="0"/>
              </a:spcAft>
              <a:buFont typeface="Arial" pitchFamily="34" charset="0"/>
              <a:buAutoNum type="alphaUcPeriod"/>
              <a:tabLst>
                <a:tab pos="228600" algn="l"/>
              </a:tabLst>
            </a:pPr>
            <a:r>
              <a:rPr lang="en-US" dirty="0">
                <a:latin typeface="Franklin Gothic Book" pitchFamily="34" charset="0"/>
                <a:ea typeface="ＭＳ Ｐゴシック" pitchFamily="34" charset="-128"/>
                <a:cs typeface="Times New Roman" pitchFamily="18" charset="0"/>
              </a:rPr>
              <a:t>Participants will be able to…</a:t>
            </a:r>
          </a:p>
        </p:txBody>
      </p:sp>
      <p:sp>
        <p:nvSpPr>
          <p:cNvPr id="40" name="Content Placeholder 4"/>
          <p:cNvSpPr txBox="1">
            <a:spLocks/>
          </p:cNvSpPr>
          <p:nvPr/>
        </p:nvSpPr>
        <p:spPr>
          <a:xfrm>
            <a:off x="3274913" y="3620202"/>
            <a:ext cx="2630587" cy="2152954"/>
          </a:xfrm>
          <a:prstGeom prst="rect">
            <a:avLst/>
          </a:prstGeom>
        </p:spPr>
        <p:txBody>
          <a:bodyPr vert="horz" lIns="91440" tIns="45720" rIns="91440" bIns="45720" rtlCol="0">
            <a:normAutofit lnSpcReduction="10000"/>
          </a:bodyPr>
          <a:lstStyle/>
          <a:p>
            <a:pPr lvl="0" defTabSz="914400" fontAlgn="base">
              <a:spcBef>
                <a:spcPts val="300"/>
              </a:spcBef>
              <a:spcAft>
                <a:spcPct val="0"/>
              </a:spcAft>
            </a:pPr>
            <a:r>
              <a:rPr lang="en-US" dirty="0">
                <a:latin typeface="Franklin Gothic Book" pitchFamily="34" charset="0"/>
                <a:ea typeface="ＭＳ Ｐゴシック" pitchFamily="34" charset="-128"/>
                <a:cs typeface="Times New Roman" pitchFamily="18" charset="0"/>
              </a:rPr>
              <a:t>(This section breaks down the course content within each objective.  It describes in detail what will be covered.)</a:t>
            </a:r>
          </a:p>
          <a:p>
            <a:pPr lvl="0" defTabSz="914400" fontAlgn="base">
              <a:spcBef>
                <a:spcPct val="0"/>
              </a:spcBef>
              <a:spcAft>
                <a:spcPct val="0"/>
              </a:spcAft>
            </a:pPr>
            <a:r>
              <a:rPr lang="en-US" dirty="0">
                <a:latin typeface="Franklin Gothic Book" pitchFamily="34" charset="0"/>
                <a:ea typeface="ＭＳ Ｐゴシック" pitchFamily="34" charset="-128"/>
                <a:cs typeface="Times New Roman" pitchFamily="18" charset="0"/>
              </a:rPr>
              <a:t>1……………</a:t>
            </a:r>
          </a:p>
          <a:p>
            <a:pPr lvl="0" defTabSz="914400" fontAlgn="base">
              <a:spcBef>
                <a:spcPct val="0"/>
              </a:spcBef>
              <a:spcAft>
                <a:spcPct val="0"/>
              </a:spcAft>
            </a:pPr>
            <a:r>
              <a:rPr lang="en-US" dirty="0">
                <a:latin typeface="Franklin Gothic Book" pitchFamily="34" charset="0"/>
                <a:ea typeface="ＭＳ Ｐゴシック" pitchFamily="34" charset="-128"/>
                <a:cs typeface="Times New Roman" pitchFamily="18" charset="0"/>
              </a:rPr>
              <a:t>2…………..</a:t>
            </a:r>
          </a:p>
          <a:p>
            <a:pPr lvl="0" defTabSz="914400" fontAlgn="base">
              <a:spcBef>
                <a:spcPct val="0"/>
              </a:spcBef>
              <a:spcAft>
                <a:spcPct val="0"/>
              </a:spcAft>
            </a:pPr>
            <a:r>
              <a:rPr lang="en-US" dirty="0">
                <a:latin typeface="Franklin Gothic Book" pitchFamily="34" charset="0"/>
                <a:ea typeface="ＭＳ Ｐゴシック" pitchFamily="34" charset="-128"/>
                <a:cs typeface="Times New Roman" pitchFamily="18" charset="0"/>
              </a:rPr>
              <a:t>3…………..</a:t>
            </a:r>
          </a:p>
        </p:txBody>
      </p:sp>
      <p:sp>
        <p:nvSpPr>
          <p:cNvPr id="41" name="Content Placeholder 4"/>
          <p:cNvSpPr txBox="1">
            <a:spLocks/>
          </p:cNvSpPr>
          <p:nvPr/>
        </p:nvSpPr>
        <p:spPr>
          <a:xfrm>
            <a:off x="6029202" y="3580197"/>
            <a:ext cx="2676616" cy="2252631"/>
          </a:xfrm>
          <a:prstGeom prst="rect">
            <a:avLst/>
          </a:prstGeom>
        </p:spPr>
        <p:txBody>
          <a:bodyPr vert="horz" lIns="91440" tIns="45720" rIns="91440" bIns="45720" rtlCol="0">
            <a:normAutofit lnSpcReduction="10000"/>
          </a:bodyPr>
          <a:lstStyle/>
          <a:p>
            <a:pPr lvl="0" defTabSz="914400" fontAlgn="base">
              <a:spcBef>
                <a:spcPts val="300"/>
              </a:spcBef>
              <a:spcAft>
                <a:spcPct val="0"/>
              </a:spcAft>
            </a:pPr>
            <a:r>
              <a:rPr lang="en-US" dirty="0">
                <a:latin typeface="Franklin Gothic Book" pitchFamily="34" charset="0"/>
                <a:ea typeface="ＭＳ Ｐゴシック" pitchFamily="34" charset="-128"/>
                <a:cs typeface="Times New Roman" pitchFamily="18" charset="0"/>
              </a:rPr>
              <a:t>(This column includes description of the methods that will be used to deliver the content described in the previous column.  ex. case study, role play, </a:t>
            </a:r>
            <a:r>
              <a:rPr lang="en-US" dirty="0" err="1">
                <a:latin typeface="Franklin Gothic Book" pitchFamily="34" charset="0"/>
                <a:ea typeface="ＭＳ Ｐゴシック" pitchFamily="34" charset="-128"/>
                <a:cs typeface="Times New Roman" pitchFamily="18" charset="0"/>
              </a:rPr>
              <a:t>lecturette</a:t>
            </a:r>
            <a:r>
              <a:rPr lang="en-US" dirty="0">
                <a:latin typeface="Franklin Gothic Book" pitchFamily="34" charset="0"/>
                <a:ea typeface="ＭＳ Ｐゴシック" pitchFamily="34" charset="-128"/>
                <a:cs typeface="Times New Roman" pitchFamily="18" charset="0"/>
              </a:rPr>
              <a:t>, discussion, etc.)</a:t>
            </a:r>
          </a:p>
        </p:txBody>
      </p:sp>
      <p:sp>
        <p:nvSpPr>
          <p:cNvPr id="42" name="Content Placeholder 4"/>
          <p:cNvSpPr txBox="1">
            <a:spLocks/>
          </p:cNvSpPr>
          <p:nvPr/>
        </p:nvSpPr>
        <p:spPr>
          <a:xfrm>
            <a:off x="800099" y="5780473"/>
            <a:ext cx="2352675" cy="594368"/>
          </a:xfrm>
          <a:prstGeom prst="rect">
            <a:avLst/>
          </a:prstGeom>
        </p:spPr>
        <p:txBody>
          <a:bodyPr vert="horz" lIns="91440" tIns="45720" rIns="91440" bIns="45720" rtlCol="0">
            <a:noAutofit/>
          </a:bodyPr>
          <a:lstStyle/>
          <a:p>
            <a:pPr marL="342900" lvl="0" indent="-342900" defTabSz="914400" fontAlgn="base">
              <a:spcBef>
                <a:spcPts val="300"/>
              </a:spcBef>
              <a:spcAft>
                <a:spcPct val="0"/>
              </a:spcAft>
              <a:tabLst>
                <a:tab pos="228600" algn="l"/>
              </a:tabLst>
            </a:pPr>
            <a:r>
              <a:rPr lang="en-US" dirty="0">
                <a:latin typeface="Franklin Gothic Book" pitchFamily="34" charset="0"/>
                <a:ea typeface="ＭＳ Ｐゴシック" pitchFamily="34" charset="-128"/>
                <a:cs typeface="Times New Roman" pitchFamily="18" charset="0"/>
              </a:rPr>
              <a:t>B.  Participants will be able to…</a:t>
            </a:r>
          </a:p>
        </p:txBody>
      </p:sp>
      <p:graphicFrame>
        <p:nvGraphicFramePr>
          <p:cNvPr id="43" name="Table 42"/>
          <p:cNvGraphicFramePr>
            <a:graphicFrameLocks noGrp="1"/>
          </p:cNvGraphicFramePr>
          <p:nvPr>
            <p:extLst>
              <p:ext uri="{D42A27DB-BD31-4B8C-83A1-F6EECF244321}">
                <p14:modId xmlns:p14="http://schemas.microsoft.com/office/powerpoint/2010/main" val="2499592907"/>
              </p:ext>
            </p:extLst>
          </p:nvPr>
        </p:nvGraphicFramePr>
        <p:xfrm>
          <a:off x="1082038" y="2174192"/>
          <a:ext cx="7452362" cy="389036"/>
        </p:xfrm>
        <a:graphic>
          <a:graphicData uri="http://schemas.openxmlformats.org/drawingml/2006/table">
            <a:tbl>
              <a:tblPr firstRow="1" bandRow="1">
                <a:tableStyleId>{93296810-A885-4BE3-A3E7-6D5BEEA58F35}</a:tableStyleId>
              </a:tblPr>
              <a:tblGrid>
                <a:gridCol w="7452362">
                  <a:extLst>
                    <a:ext uri="{9D8B030D-6E8A-4147-A177-3AD203B41FA5}">
                      <a16:colId xmlns:a16="http://schemas.microsoft.com/office/drawing/2014/main" val="20000"/>
                    </a:ext>
                  </a:extLst>
                </a:gridCol>
              </a:tblGrid>
              <a:tr h="389036">
                <a:tc>
                  <a:txBody>
                    <a:bodyPr/>
                    <a:lstStyle/>
                    <a:p>
                      <a:r>
                        <a:rPr lang="en-US" b="1" dirty="0">
                          <a:solidFill>
                            <a:schemeClr val="tx1"/>
                          </a:solidFill>
                          <a:latin typeface="Franklin Gothic Book" panose="020B0503020102020204" pitchFamily="34" charset="0"/>
                        </a:rPr>
                        <a:t>Overall</a:t>
                      </a:r>
                      <a:r>
                        <a:rPr lang="en-US" b="1" baseline="0" dirty="0">
                          <a:solidFill>
                            <a:schemeClr val="tx1"/>
                          </a:solidFill>
                          <a:latin typeface="Franklin Gothic Book" panose="020B0503020102020204" pitchFamily="34" charset="0"/>
                        </a:rPr>
                        <a:t> Course Objective</a:t>
                      </a:r>
                      <a:r>
                        <a:rPr lang="en-US" baseline="0" dirty="0">
                          <a:solidFill>
                            <a:schemeClr val="tx1"/>
                          </a:solidFill>
                          <a:latin typeface="Franklin Gothic Book" panose="020B0503020102020204" pitchFamily="34" charset="0"/>
                        </a:rPr>
                        <a:t>:   </a:t>
                      </a:r>
                      <a:r>
                        <a:rPr lang="en-US" b="0" baseline="0" dirty="0">
                          <a:solidFill>
                            <a:schemeClr val="tx1"/>
                          </a:solidFill>
                          <a:latin typeface="Franklin Gothic Book" panose="020B0503020102020204" pitchFamily="34" charset="0"/>
                        </a:rPr>
                        <a:t>Participants will be able to….</a:t>
                      </a:r>
                      <a:endParaRPr lang="en-US" b="0" dirty="0">
                        <a:solidFill>
                          <a:schemeClr val="tx1"/>
                        </a:solidFill>
                        <a:latin typeface="Franklin Gothic Book" panose="020B0503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0"/>
                  </a:ext>
                </a:extLst>
              </a:tr>
            </a:tbl>
          </a:graphicData>
        </a:graphic>
      </p:graphicFrame>
      <p:sp>
        <p:nvSpPr>
          <p:cNvPr id="26" name="TextBox 8"/>
          <p:cNvSpPr txBox="1"/>
          <p:nvPr/>
        </p:nvSpPr>
        <p:spPr>
          <a:xfrm>
            <a:off x="8271711"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39</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500"/>
                                        <p:tgtEl>
                                          <p:spTgt spid="41"/>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5" grpId="0"/>
      <p:bldP spid="36" grpId="0"/>
      <p:bldP spid="37" grpId="0"/>
      <p:bldP spid="38" grpId="0"/>
      <p:bldP spid="39" grpId="0"/>
      <p:bldP spid="40" grpId="0"/>
      <p:bldP spid="41" grpId="0"/>
      <p:bldP spid="4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B9. Developing for Results</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35</a:t>
            </a:fld>
            <a:endParaRPr lang="en-US" dirty="0"/>
          </a:p>
        </p:txBody>
      </p:sp>
      <p:sp>
        <p:nvSpPr>
          <p:cNvPr id="11" name="Content Placeholder 2"/>
          <p:cNvSpPr txBox="1">
            <a:spLocks/>
          </p:cNvSpPr>
          <p:nvPr/>
        </p:nvSpPr>
        <p:spPr>
          <a:xfrm>
            <a:off x="3795803" y="1266366"/>
            <a:ext cx="1339703" cy="456100"/>
          </a:xfrm>
          <a:prstGeom prst="rect">
            <a:avLst/>
          </a:prstGeom>
        </p:spPr>
        <p:txBody>
          <a:bodyPr vert="horz" lIns="91440" tIns="45720" rIns="91440" bIns="45720" rtlCol="0">
            <a:normAutofit lnSpcReduction="10000"/>
          </a:bodyPr>
          <a:lstStyle/>
          <a:p>
            <a:pPr marL="342900" marR="0" lvl="0" indent="-342900" algn="ctr" defTabSz="457200" rtl="0" eaLnBrk="1" fontAlgn="auto" latinLnBrk="0" hangingPunct="1">
              <a:lnSpc>
                <a:spcPct val="100000"/>
              </a:lnSpc>
              <a:spcBef>
                <a:spcPct val="50000"/>
              </a:spcBef>
              <a:spcAft>
                <a:spcPts val="0"/>
              </a:spcAft>
              <a:buClr>
                <a:srgbClr val="99AB21"/>
              </a:buClr>
              <a:buSzTx/>
              <a:buFont typeface="Arial"/>
              <a:buNone/>
              <a:tabLst/>
              <a:defRPr/>
            </a:pPr>
            <a:r>
              <a:rPr kumimoji="0" lang="en-US" sz="2400" b="0" i="0" u="none" strike="noStrike" kern="1200" cap="none" spc="0" normalizeH="0" baseline="0" noProof="0">
                <a:ln>
                  <a:noFill/>
                </a:ln>
                <a:solidFill>
                  <a:srgbClr val="000066"/>
                </a:solidFill>
                <a:effectLst/>
                <a:uLnTx/>
                <a:uFillTx/>
                <a:latin typeface="Franklin Gothic Book"/>
                <a:ea typeface="+mn-ea"/>
                <a:cs typeface="Franklin Gothic Book"/>
              </a:rPr>
              <a:t>Planning</a:t>
            </a:r>
            <a:endParaRPr kumimoji="0" lang="en-US" sz="2400" b="0" i="0" u="none" strike="noStrike" kern="1200" cap="none" spc="0" normalizeH="0" baseline="0" noProof="0" dirty="0">
              <a:ln>
                <a:noFill/>
              </a:ln>
              <a:solidFill>
                <a:srgbClr val="000066"/>
              </a:solidFill>
              <a:effectLst/>
              <a:uLnTx/>
              <a:uFillTx/>
              <a:latin typeface="Franklin Gothic Book"/>
              <a:ea typeface="+mn-ea"/>
              <a:cs typeface="Franklin Gothic Book"/>
            </a:endParaRPr>
          </a:p>
        </p:txBody>
      </p:sp>
      <p:sp>
        <p:nvSpPr>
          <p:cNvPr id="12" name="Rectangle 11"/>
          <p:cNvSpPr/>
          <p:nvPr/>
        </p:nvSpPr>
        <p:spPr>
          <a:xfrm>
            <a:off x="978165" y="2137136"/>
            <a:ext cx="1488558" cy="400110"/>
          </a:xfrm>
          <a:prstGeom prst="rect">
            <a:avLst/>
          </a:prstGeom>
          <a:solidFill>
            <a:srgbClr val="FFC3B5"/>
          </a:solidFill>
          <a:ln w="9525">
            <a:noFill/>
            <a:miter lim="800000"/>
            <a:headEnd/>
            <a:tailEnd/>
          </a:ln>
        </p:spPr>
        <p:txBody>
          <a:bodyPr wrap="square" anchor="b">
            <a:spAutoFit/>
          </a:bodyPr>
          <a:lstStyle/>
          <a:p>
            <a:pPr>
              <a:spcBef>
                <a:spcPct val="50000"/>
              </a:spcBef>
              <a:buClr>
                <a:srgbClr val="99CC00"/>
              </a:buClr>
              <a:buSzPct val="75000"/>
              <a:buFont typeface="Wingdings" pitchFamily="2" charset="2"/>
              <a:buNone/>
            </a:pPr>
            <a:r>
              <a:rPr lang="en-US" sz="2000" dirty="0">
                <a:solidFill>
                  <a:srgbClr val="000066"/>
                </a:solidFill>
                <a:latin typeface="Franklin Gothic Book" pitchFamily="34" charset="0"/>
              </a:rPr>
              <a:t>Assessment</a:t>
            </a:r>
          </a:p>
        </p:txBody>
      </p:sp>
      <p:sp>
        <p:nvSpPr>
          <p:cNvPr id="13" name="Right Brace 12"/>
          <p:cNvSpPr/>
          <p:nvPr/>
        </p:nvSpPr>
        <p:spPr>
          <a:xfrm rot="16200000">
            <a:off x="4232625" y="-585687"/>
            <a:ext cx="478466" cy="490338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Connector 13"/>
          <p:cNvCxnSpPr/>
          <p:nvPr/>
        </p:nvCxnSpPr>
        <p:spPr>
          <a:xfrm rot="5400000">
            <a:off x="2323984" y="2328328"/>
            <a:ext cx="375308"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3361090" y="2319066"/>
            <a:ext cx="39224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5110875" y="2310610"/>
            <a:ext cx="410748" cy="15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a:off x="6311775" y="2311006"/>
            <a:ext cx="409952" cy="1588"/>
          </a:xfrm>
          <a:prstGeom prst="line">
            <a:avLst/>
          </a:prstGeom>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2566020" y="2108775"/>
            <a:ext cx="942692" cy="400110"/>
          </a:xfrm>
          <a:prstGeom prst="rect">
            <a:avLst/>
          </a:prstGeom>
          <a:solidFill>
            <a:srgbClr val="FF9F89"/>
          </a:solidFill>
          <a:ln w="9525">
            <a:noFill/>
            <a:miter lim="800000"/>
            <a:headEnd/>
            <a:tailEnd/>
          </a:ln>
        </p:spPr>
        <p:txBody>
          <a:bodyPr anchor="b">
            <a:spAutoFit/>
          </a:bodyPr>
          <a:lstStyle/>
          <a:p>
            <a:pPr>
              <a:spcBef>
                <a:spcPct val="50000"/>
              </a:spcBef>
              <a:buClr>
                <a:srgbClr val="99CC00"/>
              </a:buClr>
              <a:buSzPct val="75000"/>
            </a:pPr>
            <a:r>
              <a:rPr lang="en-US" sz="2000" dirty="0">
                <a:solidFill>
                  <a:srgbClr val="000066"/>
                </a:solidFill>
                <a:latin typeface="Franklin Gothic Book" pitchFamily="34" charset="0"/>
              </a:rPr>
              <a:t>Design</a:t>
            </a:r>
          </a:p>
        </p:txBody>
      </p:sp>
      <p:sp>
        <p:nvSpPr>
          <p:cNvPr id="20" name="Rectangle 19"/>
          <p:cNvSpPr/>
          <p:nvPr/>
        </p:nvSpPr>
        <p:spPr>
          <a:xfrm>
            <a:off x="3581367" y="2130041"/>
            <a:ext cx="1692350" cy="400110"/>
          </a:xfrm>
          <a:prstGeom prst="rect">
            <a:avLst/>
          </a:prstGeom>
          <a:solidFill>
            <a:srgbClr val="FF7A5B"/>
          </a:solidFill>
          <a:ln w="9525">
            <a:noFill/>
            <a:miter lim="800000"/>
            <a:headEnd/>
            <a:tailEnd/>
          </a:ln>
        </p:spPr>
        <p:txBody>
          <a:bodyPr anchor="b">
            <a:spAutoFit/>
          </a:bodyPr>
          <a:lstStyle/>
          <a:p>
            <a:pPr algn="ctr">
              <a:spcBef>
                <a:spcPct val="50000"/>
              </a:spcBef>
              <a:buClr>
                <a:srgbClr val="99CC00"/>
              </a:buClr>
              <a:buSzPct val="75000"/>
            </a:pPr>
            <a:r>
              <a:rPr lang="en-US" sz="2000" dirty="0">
                <a:solidFill>
                  <a:srgbClr val="000066"/>
                </a:solidFill>
                <a:latin typeface="Franklin Gothic Book" pitchFamily="34" charset="0"/>
              </a:rPr>
              <a:t>Development</a:t>
            </a:r>
          </a:p>
        </p:txBody>
      </p:sp>
      <p:sp>
        <p:nvSpPr>
          <p:cNvPr id="21" name="Rectangle 20"/>
          <p:cNvSpPr/>
          <p:nvPr/>
        </p:nvSpPr>
        <p:spPr>
          <a:xfrm>
            <a:off x="978165" y="2115870"/>
            <a:ext cx="7006867" cy="414281"/>
          </a:xfrm>
          <a:prstGeom prst="rect">
            <a:avLst/>
          </a:prstGeom>
          <a:no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4000" dirty="0"/>
          </a:p>
        </p:txBody>
      </p:sp>
      <p:pic>
        <p:nvPicPr>
          <p:cNvPr id="1026" name="Picture 2" descr="C:\Users\2855\Desktop\Final.png"/>
          <p:cNvPicPr>
            <a:picLocks noChangeAspect="1" noChangeArrowheads="1"/>
          </p:cNvPicPr>
          <p:nvPr/>
        </p:nvPicPr>
        <p:blipFill>
          <a:blip r:embed="rId3"/>
          <a:srcRect/>
          <a:stretch>
            <a:fillRect/>
          </a:stretch>
        </p:blipFill>
        <p:spPr bwMode="auto">
          <a:xfrm>
            <a:off x="5907945" y="1266366"/>
            <a:ext cx="2299908" cy="4993494"/>
          </a:xfrm>
          <a:prstGeom prst="rect">
            <a:avLst/>
          </a:prstGeom>
          <a:noFill/>
        </p:spPr>
      </p:pic>
      <p:sp>
        <p:nvSpPr>
          <p:cNvPr id="19" name="TextBox 8"/>
          <p:cNvSpPr txBox="1"/>
          <p:nvPr/>
        </p:nvSpPr>
        <p:spPr>
          <a:xfrm>
            <a:off x="8271711"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40</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B10. Handling Logistics</a:t>
            </a:r>
            <a:endParaRPr lang="en-US" dirty="0"/>
          </a:p>
        </p:txBody>
      </p:sp>
      <p:sp>
        <p:nvSpPr>
          <p:cNvPr id="3" name="Content Placeholder 2"/>
          <p:cNvSpPr>
            <a:spLocks noGrp="1"/>
          </p:cNvSpPr>
          <p:nvPr>
            <p:ph idx="1"/>
          </p:nvPr>
        </p:nvSpPr>
        <p:spPr>
          <a:xfrm>
            <a:off x="751491" y="1351430"/>
            <a:ext cx="8201122" cy="626221"/>
          </a:xfrm>
        </p:spPr>
        <p:txBody>
          <a:bodyPr/>
          <a:lstStyle/>
          <a:p>
            <a:pPr algn="ctr">
              <a:buNone/>
            </a:pPr>
            <a:r>
              <a:rPr lang="en-US" b="1" dirty="0"/>
              <a:t>Checklist</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36</a:t>
            </a:fld>
            <a:endParaRPr lang="en-US" dirty="0"/>
          </a:p>
        </p:txBody>
      </p:sp>
      <p:sp>
        <p:nvSpPr>
          <p:cNvPr id="11" name="Rectangle 10"/>
          <p:cNvSpPr/>
          <p:nvPr/>
        </p:nvSpPr>
        <p:spPr>
          <a:xfrm>
            <a:off x="751491" y="2062679"/>
            <a:ext cx="8071290" cy="1052623"/>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55029" y="3129517"/>
            <a:ext cx="8071290" cy="1052623"/>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79833" y="4175089"/>
            <a:ext cx="8071290" cy="1052623"/>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51491" y="2041439"/>
            <a:ext cx="8071290" cy="3196906"/>
          </a:xfrm>
          <a:prstGeom prst="rect">
            <a:avLst/>
          </a:prstGeom>
          <a:noFill/>
          <a:ln w="2857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751491" y="3129517"/>
            <a:ext cx="8074828" cy="1588"/>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55029" y="4175089"/>
            <a:ext cx="8096094" cy="1588"/>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19" name="Content Placeholder 2"/>
          <p:cNvSpPr txBox="1">
            <a:spLocks/>
          </p:cNvSpPr>
          <p:nvPr/>
        </p:nvSpPr>
        <p:spPr>
          <a:xfrm>
            <a:off x="755029" y="2237507"/>
            <a:ext cx="5326793" cy="626221"/>
          </a:xfrm>
          <a:prstGeom prst="rect">
            <a:avLst/>
          </a:prstGeom>
        </p:spPr>
        <p:txBody>
          <a:bodyPr vert="horz" lIns="91440" tIns="45720" rIns="91440" bIns="45720" rtlCol="0">
            <a:normAutofit/>
          </a:bodyPr>
          <a:lstStyle/>
          <a:p>
            <a:pPr lvl="0" defTabSz="914400" fontAlgn="base">
              <a:spcBef>
                <a:spcPct val="50000"/>
              </a:spcBef>
              <a:spcAft>
                <a:spcPct val="0"/>
              </a:spcAft>
              <a:buClr>
                <a:srgbClr val="99CC00"/>
              </a:buClr>
              <a:buSzPct val="75000"/>
            </a:pPr>
            <a:r>
              <a:rPr lang="en-US" sz="3200" b="1" dirty="0">
                <a:solidFill>
                  <a:schemeClr val="bg1"/>
                </a:solidFill>
                <a:latin typeface="Franklin Gothic Book" pitchFamily="34" charset="0"/>
              </a:rPr>
              <a:t>Pre-Course Requirements</a:t>
            </a:r>
          </a:p>
        </p:txBody>
      </p:sp>
      <p:sp>
        <p:nvSpPr>
          <p:cNvPr id="20" name="Content Placeholder 2"/>
          <p:cNvSpPr txBox="1">
            <a:spLocks/>
          </p:cNvSpPr>
          <p:nvPr/>
        </p:nvSpPr>
        <p:spPr>
          <a:xfrm>
            <a:off x="758567" y="3314978"/>
            <a:ext cx="7885701" cy="626221"/>
          </a:xfrm>
          <a:prstGeom prst="rect">
            <a:avLst/>
          </a:prstGeom>
        </p:spPr>
        <p:txBody>
          <a:bodyPr vert="horz" lIns="91440" tIns="45720" rIns="91440" bIns="45720" rtlCol="0">
            <a:normAutofit fontScale="92500"/>
          </a:bodyPr>
          <a:lstStyle/>
          <a:p>
            <a:pPr lvl="0" defTabSz="914400" fontAlgn="base">
              <a:spcBef>
                <a:spcPct val="50000"/>
              </a:spcBef>
              <a:spcAft>
                <a:spcPct val="0"/>
              </a:spcAft>
              <a:buClr>
                <a:srgbClr val="99CC00"/>
              </a:buClr>
              <a:buSzPct val="75000"/>
            </a:pPr>
            <a:r>
              <a:rPr lang="en-US" sz="3200" b="1" dirty="0">
                <a:solidFill>
                  <a:schemeClr val="bg1"/>
                </a:solidFill>
                <a:latin typeface="Franklin Gothic Book" pitchFamily="34" charset="0"/>
              </a:rPr>
              <a:t>Room Arrangement* and Equipment/Supplies</a:t>
            </a:r>
          </a:p>
        </p:txBody>
      </p:sp>
      <p:sp>
        <p:nvSpPr>
          <p:cNvPr id="21" name="Content Placeholder 2"/>
          <p:cNvSpPr txBox="1">
            <a:spLocks/>
          </p:cNvSpPr>
          <p:nvPr/>
        </p:nvSpPr>
        <p:spPr>
          <a:xfrm>
            <a:off x="762105" y="4392449"/>
            <a:ext cx="5326793" cy="626221"/>
          </a:xfrm>
          <a:prstGeom prst="rect">
            <a:avLst/>
          </a:prstGeom>
        </p:spPr>
        <p:txBody>
          <a:bodyPr vert="horz" lIns="91440" tIns="45720" rIns="91440" bIns="45720" rtlCol="0">
            <a:normAutofit/>
          </a:bodyPr>
          <a:lstStyle/>
          <a:p>
            <a:pPr lvl="0" defTabSz="914400" fontAlgn="base">
              <a:spcBef>
                <a:spcPct val="50000"/>
              </a:spcBef>
              <a:spcAft>
                <a:spcPct val="0"/>
              </a:spcAft>
              <a:buClr>
                <a:srgbClr val="99CC00"/>
              </a:buClr>
              <a:buSzPct val="75000"/>
            </a:pPr>
            <a:r>
              <a:rPr lang="en-US" sz="3200" b="1" dirty="0">
                <a:solidFill>
                  <a:schemeClr val="bg1"/>
                </a:solidFill>
                <a:latin typeface="Franklin Gothic Book" pitchFamily="34" charset="0"/>
              </a:rPr>
              <a:t>Course Materials</a:t>
            </a:r>
          </a:p>
        </p:txBody>
      </p:sp>
      <p:sp>
        <p:nvSpPr>
          <p:cNvPr id="22" name="Content Placeholder 2"/>
          <p:cNvSpPr>
            <a:spLocks noGrp="1"/>
          </p:cNvSpPr>
          <p:nvPr>
            <p:ph idx="1"/>
          </p:nvPr>
        </p:nvSpPr>
        <p:spPr>
          <a:xfrm>
            <a:off x="3189986" y="5621134"/>
            <a:ext cx="5656383" cy="354368"/>
          </a:xfrm>
        </p:spPr>
        <p:txBody>
          <a:bodyPr>
            <a:normAutofit/>
          </a:bodyPr>
          <a:lstStyle/>
          <a:p>
            <a:pPr eaLnBrk="0" hangingPunct="0">
              <a:buNone/>
              <a:defRPr/>
            </a:pPr>
            <a:r>
              <a:rPr lang="en-US" sz="1400" dirty="0">
                <a:ea typeface="Times New Roman" pitchFamily="18" charset="0"/>
              </a:rPr>
              <a:t>*See Appendix D:  References, for a comparison of room arrangements</a:t>
            </a:r>
            <a:endParaRPr lang="en-US" sz="1400" dirty="0"/>
          </a:p>
        </p:txBody>
      </p:sp>
      <p:sp>
        <p:nvSpPr>
          <p:cNvPr id="15" name="TextBox 8"/>
          <p:cNvSpPr txBox="1"/>
          <p:nvPr/>
        </p:nvSpPr>
        <p:spPr>
          <a:xfrm>
            <a:off x="8271711"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41</a:t>
            </a: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B11. Training Impact</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37</a:t>
            </a:fld>
            <a:endParaRPr lang="en-US" dirty="0"/>
          </a:p>
        </p:txBody>
      </p:sp>
      <p:sp>
        <p:nvSpPr>
          <p:cNvPr id="7" name="Rectangle 6"/>
          <p:cNvSpPr/>
          <p:nvPr/>
        </p:nvSpPr>
        <p:spPr>
          <a:xfrm>
            <a:off x="783390" y="1275198"/>
            <a:ext cx="1971242" cy="48916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5400000">
            <a:off x="5315925" y="-1403852"/>
            <a:ext cx="723723" cy="608182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754632" y="2000512"/>
            <a:ext cx="5964065" cy="4149438"/>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1" name="Straight Connector 20"/>
          <p:cNvCxnSpPr/>
          <p:nvPr/>
        </p:nvCxnSpPr>
        <p:spPr>
          <a:xfrm rot="5400000">
            <a:off x="307994" y="3721041"/>
            <a:ext cx="4891686" cy="1588"/>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a:off x="783390" y="1998923"/>
            <a:ext cx="7935310" cy="1588"/>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2328183" y="3721041"/>
            <a:ext cx="4891686" cy="1588"/>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4295469" y="3712177"/>
            <a:ext cx="4875546" cy="1588"/>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783390" y="1275198"/>
            <a:ext cx="7935308" cy="4891686"/>
          </a:xfrm>
          <a:prstGeom prst="rect">
            <a:avLst/>
          </a:prstGeom>
          <a:noFill/>
          <a:ln w="2857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9" name="Straight Connector 28"/>
          <p:cNvCxnSpPr/>
          <p:nvPr/>
        </p:nvCxnSpPr>
        <p:spPr>
          <a:xfrm rot="10800000">
            <a:off x="792915" y="3303848"/>
            <a:ext cx="7935310" cy="1588"/>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0800000">
            <a:off x="783390" y="4751648"/>
            <a:ext cx="7935310" cy="1588"/>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32" name="Content Placeholder 2"/>
          <p:cNvSpPr>
            <a:spLocks noGrp="1"/>
          </p:cNvSpPr>
          <p:nvPr>
            <p:ph idx="1"/>
          </p:nvPr>
        </p:nvSpPr>
        <p:spPr>
          <a:xfrm>
            <a:off x="3031734" y="1360920"/>
            <a:ext cx="1454541" cy="542752"/>
          </a:xfrm>
        </p:spPr>
        <p:txBody>
          <a:bodyPr anchor="ctr">
            <a:normAutofit/>
          </a:bodyPr>
          <a:lstStyle/>
          <a:p>
            <a:pPr algn="ctr">
              <a:buNone/>
            </a:pPr>
            <a:r>
              <a:rPr lang="en-US" sz="2800" b="1" dirty="0">
                <a:solidFill>
                  <a:schemeClr val="bg1"/>
                </a:solidFill>
                <a:latin typeface="Franklin Gothic Medium" pitchFamily="34" charset="0"/>
                <a:ea typeface="Times New Roman"/>
              </a:rPr>
              <a:t>Trainer</a:t>
            </a:r>
            <a:endParaRPr lang="en-US" sz="2800" b="1" dirty="0">
              <a:solidFill>
                <a:schemeClr val="bg1"/>
              </a:solidFill>
              <a:latin typeface="Franklin Gothic Medium" pitchFamily="34" charset="0"/>
            </a:endParaRPr>
          </a:p>
        </p:txBody>
      </p:sp>
      <p:sp>
        <p:nvSpPr>
          <p:cNvPr id="33" name="Content Placeholder 2"/>
          <p:cNvSpPr>
            <a:spLocks noGrp="1"/>
          </p:cNvSpPr>
          <p:nvPr>
            <p:ph idx="1"/>
          </p:nvPr>
        </p:nvSpPr>
        <p:spPr>
          <a:xfrm>
            <a:off x="4774808" y="1370445"/>
            <a:ext cx="1987803" cy="542752"/>
          </a:xfrm>
        </p:spPr>
        <p:txBody>
          <a:bodyPr anchor="ctr">
            <a:noAutofit/>
          </a:bodyPr>
          <a:lstStyle/>
          <a:p>
            <a:pPr algn="ctr">
              <a:buNone/>
            </a:pPr>
            <a:r>
              <a:rPr lang="en-US" sz="2800" b="1" dirty="0">
                <a:solidFill>
                  <a:schemeClr val="bg1"/>
                </a:solidFill>
                <a:latin typeface="Franklin Gothic Medium" pitchFamily="34" charset="0"/>
                <a:ea typeface="Times New Roman"/>
              </a:rPr>
              <a:t>Participant</a:t>
            </a:r>
            <a:endParaRPr lang="en-US" sz="2800" b="1" dirty="0">
              <a:solidFill>
                <a:schemeClr val="bg1"/>
              </a:solidFill>
              <a:latin typeface="Franklin Gothic Medium" pitchFamily="34" charset="0"/>
            </a:endParaRPr>
          </a:p>
        </p:txBody>
      </p:sp>
      <p:sp>
        <p:nvSpPr>
          <p:cNvPr id="34" name="Content Placeholder 2"/>
          <p:cNvSpPr>
            <a:spLocks noGrp="1"/>
          </p:cNvSpPr>
          <p:nvPr>
            <p:ph idx="1"/>
          </p:nvPr>
        </p:nvSpPr>
        <p:spPr>
          <a:xfrm>
            <a:off x="6927459" y="1370445"/>
            <a:ext cx="1597416" cy="542752"/>
          </a:xfrm>
        </p:spPr>
        <p:txBody>
          <a:bodyPr anchor="ctr">
            <a:normAutofit/>
          </a:bodyPr>
          <a:lstStyle/>
          <a:p>
            <a:pPr algn="ctr">
              <a:buNone/>
            </a:pPr>
            <a:r>
              <a:rPr lang="en-US" sz="2800" b="1" dirty="0">
                <a:solidFill>
                  <a:schemeClr val="bg1"/>
                </a:solidFill>
                <a:latin typeface="Franklin Gothic Medium" pitchFamily="34" charset="0"/>
                <a:ea typeface="Times New Roman"/>
              </a:rPr>
              <a:t>Manager</a:t>
            </a:r>
            <a:endParaRPr lang="en-US" sz="2800" b="1" dirty="0">
              <a:solidFill>
                <a:schemeClr val="bg1"/>
              </a:solidFill>
              <a:latin typeface="Franklin Gothic Medium" pitchFamily="34" charset="0"/>
            </a:endParaRPr>
          </a:p>
        </p:txBody>
      </p:sp>
      <p:sp>
        <p:nvSpPr>
          <p:cNvPr id="35" name="Content Placeholder 2"/>
          <p:cNvSpPr>
            <a:spLocks noGrp="1"/>
          </p:cNvSpPr>
          <p:nvPr>
            <p:ph idx="1"/>
          </p:nvPr>
        </p:nvSpPr>
        <p:spPr>
          <a:xfrm>
            <a:off x="792915" y="2000512"/>
            <a:ext cx="1960128" cy="1303336"/>
          </a:xfrm>
        </p:spPr>
        <p:txBody>
          <a:bodyPr anchor="ctr">
            <a:noAutofit/>
          </a:bodyPr>
          <a:lstStyle/>
          <a:p>
            <a:pPr marL="0" marR="0">
              <a:spcBef>
                <a:spcPts val="0"/>
              </a:spcBef>
              <a:spcAft>
                <a:spcPts val="0"/>
              </a:spcAft>
              <a:buNone/>
            </a:pPr>
            <a:r>
              <a:rPr lang="en-US" sz="2800" b="1" dirty="0">
                <a:solidFill>
                  <a:schemeClr val="bg1"/>
                </a:solidFill>
                <a:latin typeface="Franklin Gothic Medium" pitchFamily="34" charset="0"/>
                <a:ea typeface="Times New Roman"/>
              </a:rPr>
              <a:t>Before Training</a:t>
            </a:r>
            <a:endParaRPr lang="en-US" sz="2800" dirty="0">
              <a:solidFill>
                <a:schemeClr val="bg1"/>
              </a:solidFill>
              <a:latin typeface="Franklin Gothic Medium" pitchFamily="34" charset="0"/>
              <a:ea typeface="Times New Roman"/>
            </a:endParaRPr>
          </a:p>
        </p:txBody>
      </p:sp>
      <p:sp>
        <p:nvSpPr>
          <p:cNvPr id="36" name="Content Placeholder 2"/>
          <p:cNvSpPr>
            <a:spLocks noGrp="1"/>
          </p:cNvSpPr>
          <p:nvPr>
            <p:ph idx="1"/>
          </p:nvPr>
        </p:nvSpPr>
        <p:spPr>
          <a:xfrm>
            <a:off x="792915" y="3305437"/>
            <a:ext cx="1960128" cy="1446211"/>
          </a:xfrm>
        </p:spPr>
        <p:txBody>
          <a:bodyPr anchor="ctr">
            <a:noAutofit/>
          </a:bodyPr>
          <a:lstStyle/>
          <a:p>
            <a:pPr marL="0" marR="0">
              <a:spcBef>
                <a:spcPts val="0"/>
              </a:spcBef>
              <a:spcAft>
                <a:spcPts val="0"/>
              </a:spcAft>
              <a:buNone/>
            </a:pPr>
            <a:r>
              <a:rPr lang="en-US" sz="2800" b="1" dirty="0">
                <a:solidFill>
                  <a:schemeClr val="bg1"/>
                </a:solidFill>
                <a:latin typeface="Franklin Gothic Medium" pitchFamily="34" charset="0"/>
                <a:ea typeface="Times New Roman"/>
              </a:rPr>
              <a:t>During Training</a:t>
            </a:r>
            <a:endParaRPr lang="en-US" sz="2800" dirty="0">
              <a:solidFill>
                <a:schemeClr val="bg1"/>
              </a:solidFill>
              <a:latin typeface="Franklin Gothic Medium" pitchFamily="34" charset="0"/>
              <a:ea typeface="Times New Roman"/>
            </a:endParaRPr>
          </a:p>
        </p:txBody>
      </p:sp>
      <p:sp>
        <p:nvSpPr>
          <p:cNvPr id="37" name="Content Placeholder 2"/>
          <p:cNvSpPr>
            <a:spLocks noGrp="1"/>
          </p:cNvSpPr>
          <p:nvPr>
            <p:ph idx="1"/>
          </p:nvPr>
        </p:nvSpPr>
        <p:spPr>
          <a:xfrm>
            <a:off x="792915" y="4772024"/>
            <a:ext cx="1960128" cy="1377926"/>
          </a:xfrm>
        </p:spPr>
        <p:txBody>
          <a:bodyPr anchor="ctr">
            <a:noAutofit/>
          </a:bodyPr>
          <a:lstStyle/>
          <a:p>
            <a:pPr marL="0" marR="0">
              <a:spcBef>
                <a:spcPts val="0"/>
              </a:spcBef>
              <a:spcAft>
                <a:spcPts val="0"/>
              </a:spcAft>
              <a:buNone/>
            </a:pPr>
            <a:r>
              <a:rPr lang="en-US" sz="2800" b="1" dirty="0">
                <a:solidFill>
                  <a:schemeClr val="bg1"/>
                </a:solidFill>
                <a:latin typeface="Franklin Gothic Medium" pitchFamily="34" charset="0"/>
                <a:ea typeface="Times New Roman"/>
              </a:rPr>
              <a:t>After </a:t>
            </a:r>
            <a:br>
              <a:rPr lang="en-US" sz="2800" b="1" dirty="0">
                <a:solidFill>
                  <a:schemeClr val="bg1"/>
                </a:solidFill>
                <a:latin typeface="Franklin Gothic Medium" pitchFamily="34" charset="0"/>
                <a:ea typeface="Times New Roman"/>
              </a:rPr>
            </a:br>
            <a:r>
              <a:rPr lang="en-US" sz="2800" b="1" dirty="0">
                <a:solidFill>
                  <a:schemeClr val="bg1"/>
                </a:solidFill>
                <a:latin typeface="Franklin Gothic Medium" pitchFamily="34" charset="0"/>
                <a:ea typeface="Times New Roman"/>
              </a:rPr>
              <a:t>Training</a:t>
            </a:r>
            <a:endParaRPr lang="en-US" sz="2800" dirty="0">
              <a:solidFill>
                <a:schemeClr val="bg1"/>
              </a:solidFill>
              <a:latin typeface="Franklin Gothic Medium" pitchFamily="34" charset="0"/>
              <a:ea typeface="Times New Roman"/>
            </a:endParaRPr>
          </a:p>
        </p:txBody>
      </p:sp>
      <p:sp>
        <p:nvSpPr>
          <p:cNvPr id="39" name="Content Placeholder 2"/>
          <p:cNvSpPr>
            <a:spLocks noGrp="1"/>
          </p:cNvSpPr>
          <p:nvPr>
            <p:ph idx="1"/>
          </p:nvPr>
        </p:nvSpPr>
        <p:spPr>
          <a:xfrm>
            <a:off x="2754632" y="2000512"/>
            <a:ext cx="2018600" cy="1303335"/>
          </a:xfrm>
        </p:spPr>
        <p:txBody>
          <a:bodyPr anchor="ctr">
            <a:normAutofit/>
          </a:bodyPr>
          <a:lstStyle/>
          <a:p>
            <a:pPr marL="0" marR="0">
              <a:spcBef>
                <a:spcPts val="2400"/>
              </a:spcBef>
              <a:spcAft>
                <a:spcPts val="2400"/>
              </a:spcAft>
              <a:buNone/>
            </a:pPr>
            <a:r>
              <a:rPr lang="en-US" sz="1800" dirty="0">
                <a:ea typeface="Times New Roman"/>
              </a:rPr>
              <a:t>What the </a:t>
            </a:r>
            <a:br>
              <a:rPr lang="en-US" sz="1800" dirty="0">
                <a:ea typeface="Times New Roman"/>
              </a:rPr>
            </a:br>
            <a:r>
              <a:rPr lang="en-US" sz="1800" b="1" dirty="0">
                <a:ea typeface="Times New Roman"/>
              </a:rPr>
              <a:t>trainer</a:t>
            </a:r>
            <a:r>
              <a:rPr lang="en-US" sz="1800" dirty="0">
                <a:ea typeface="Times New Roman"/>
              </a:rPr>
              <a:t> does </a:t>
            </a:r>
            <a:r>
              <a:rPr lang="en-US" sz="1800" b="1" dirty="0">
                <a:ea typeface="Times New Roman"/>
              </a:rPr>
              <a:t>before</a:t>
            </a:r>
            <a:r>
              <a:rPr lang="en-US" sz="1800" dirty="0">
                <a:ea typeface="Times New Roman"/>
              </a:rPr>
              <a:t> the training occurs.</a:t>
            </a:r>
          </a:p>
        </p:txBody>
      </p:sp>
      <p:sp>
        <p:nvSpPr>
          <p:cNvPr id="40" name="Content Placeholder 2"/>
          <p:cNvSpPr>
            <a:spLocks noGrp="1"/>
          </p:cNvSpPr>
          <p:nvPr>
            <p:ph idx="1"/>
          </p:nvPr>
        </p:nvSpPr>
        <p:spPr>
          <a:xfrm>
            <a:off x="4774808" y="2000513"/>
            <a:ext cx="1987803" cy="1303334"/>
          </a:xfrm>
        </p:spPr>
        <p:txBody>
          <a:bodyPr anchor="ctr">
            <a:noAutofit/>
          </a:bodyPr>
          <a:lstStyle/>
          <a:p>
            <a:pPr marL="0" marR="0">
              <a:spcBef>
                <a:spcPts val="2400"/>
              </a:spcBef>
              <a:spcAft>
                <a:spcPts val="2400"/>
              </a:spcAft>
              <a:buNone/>
            </a:pPr>
            <a:r>
              <a:rPr lang="en-US" sz="1800" dirty="0">
                <a:ea typeface="Times New Roman"/>
              </a:rPr>
              <a:t>What the </a:t>
            </a:r>
            <a:r>
              <a:rPr lang="en-US" sz="1800" b="1" dirty="0">
                <a:ea typeface="Times New Roman"/>
              </a:rPr>
              <a:t>participant</a:t>
            </a:r>
            <a:r>
              <a:rPr lang="en-US" sz="1800" dirty="0">
                <a:ea typeface="Times New Roman"/>
              </a:rPr>
              <a:t> does </a:t>
            </a:r>
            <a:r>
              <a:rPr lang="en-US" sz="1800" b="1" dirty="0">
                <a:ea typeface="Times New Roman"/>
              </a:rPr>
              <a:t>before</a:t>
            </a:r>
            <a:r>
              <a:rPr lang="en-US" sz="1800" dirty="0">
                <a:ea typeface="Times New Roman"/>
              </a:rPr>
              <a:t> the training occurs.</a:t>
            </a:r>
          </a:p>
        </p:txBody>
      </p:sp>
      <p:sp>
        <p:nvSpPr>
          <p:cNvPr id="41" name="Content Placeholder 2"/>
          <p:cNvSpPr>
            <a:spLocks noGrp="1"/>
          </p:cNvSpPr>
          <p:nvPr>
            <p:ph idx="1"/>
          </p:nvPr>
        </p:nvSpPr>
        <p:spPr>
          <a:xfrm>
            <a:off x="6762611" y="2000513"/>
            <a:ext cx="1956086" cy="1303334"/>
          </a:xfrm>
        </p:spPr>
        <p:txBody>
          <a:bodyPr anchor="ctr">
            <a:normAutofit/>
          </a:bodyPr>
          <a:lstStyle/>
          <a:p>
            <a:pPr marL="0" marR="0">
              <a:spcBef>
                <a:spcPts val="2400"/>
              </a:spcBef>
              <a:spcAft>
                <a:spcPts val="2400"/>
              </a:spcAft>
              <a:buNone/>
            </a:pPr>
            <a:r>
              <a:rPr lang="en-US" sz="1800" dirty="0">
                <a:ea typeface="Times New Roman"/>
              </a:rPr>
              <a:t>What the </a:t>
            </a:r>
            <a:r>
              <a:rPr lang="en-US" sz="1800" b="1" dirty="0">
                <a:ea typeface="Times New Roman"/>
              </a:rPr>
              <a:t>manager</a:t>
            </a:r>
            <a:r>
              <a:rPr lang="en-US" sz="1800" dirty="0">
                <a:ea typeface="Times New Roman"/>
              </a:rPr>
              <a:t> does </a:t>
            </a:r>
            <a:r>
              <a:rPr lang="en-US" sz="1800" b="1" dirty="0">
                <a:ea typeface="Times New Roman"/>
              </a:rPr>
              <a:t>before</a:t>
            </a:r>
            <a:r>
              <a:rPr lang="en-US" sz="1800" dirty="0">
                <a:ea typeface="Times New Roman"/>
              </a:rPr>
              <a:t> the training occurs.</a:t>
            </a:r>
          </a:p>
        </p:txBody>
      </p:sp>
      <p:sp>
        <p:nvSpPr>
          <p:cNvPr id="42" name="Content Placeholder 2"/>
          <p:cNvSpPr>
            <a:spLocks noGrp="1"/>
          </p:cNvSpPr>
          <p:nvPr>
            <p:ph idx="1"/>
          </p:nvPr>
        </p:nvSpPr>
        <p:spPr>
          <a:xfrm>
            <a:off x="2754632" y="3342120"/>
            <a:ext cx="2018600" cy="1409528"/>
          </a:xfrm>
        </p:spPr>
        <p:txBody>
          <a:bodyPr anchor="ctr">
            <a:normAutofit/>
          </a:bodyPr>
          <a:lstStyle/>
          <a:p>
            <a:pPr marL="0" marR="0">
              <a:spcBef>
                <a:spcPts val="2400"/>
              </a:spcBef>
              <a:spcAft>
                <a:spcPts val="2400"/>
              </a:spcAft>
              <a:buNone/>
            </a:pPr>
            <a:r>
              <a:rPr lang="en-US" sz="1800" dirty="0">
                <a:ea typeface="Times New Roman"/>
              </a:rPr>
              <a:t>What the </a:t>
            </a:r>
            <a:br>
              <a:rPr lang="en-US" sz="1800" dirty="0">
                <a:ea typeface="Times New Roman"/>
              </a:rPr>
            </a:br>
            <a:r>
              <a:rPr lang="en-US" sz="1800" b="1" dirty="0">
                <a:ea typeface="Times New Roman"/>
              </a:rPr>
              <a:t>trainer</a:t>
            </a:r>
            <a:r>
              <a:rPr lang="en-US" sz="1800" dirty="0">
                <a:ea typeface="Times New Roman"/>
              </a:rPr>
              <a:t> does </a:t>
            </a:r>
            <a:r>
              <a:rPr lang="en-US" sz="1800" b="1" dirty="0">
                <a:ea typeface="Times New Roman"/>
              </a:rPr>
              <a:t>during</a:t>
            </a:r>
            <a:r>
              <a:rPr lang="en-US" sz="1800" dirty="0">
                <a:ea typeface="Times New Roman"/>
              </a:rPr>
              <a:t> the training.</a:t>
            </a:r>
          </a:p>
        </p:txBody>
      </p:sp>
      <p:sp>
        <p:nvSpPr>
          <p:cNvPr id="43" name="Content Placeholder 2"/>
          <p:cNvSpPr>
            <a:spLocks noGrp="1"/>
          </p:cNvSpPr>
          <p:nvPr>
            <p:ph idx="1"/>
          </p:nvPr>
        </p:nvSpPr>
        <p:spPr>
          <a:xfrm>
            <a:off x="4774808" y="3305438"/>
            <a:ext cx="1987803" cy="1446210"/>
          </a:xfrm>
        </p:spPr>
        <p:txBody>
          <a:bodyPr anchor="ctr">
            <a:noAutofit/>
          </a:bodyPr>
          <a:lstStyle/>
          <a:p>
            <a:pPr marL="0" marR="0">
              <a:spcBef>
                <a:spcPts val="2400"/>
              </a:spcBef>
              <a:spcAft>
                <a:spcPts val="2400"/>
              </a:spcAft>
              <a:buNone/>
            </a:pPr>
            <a:r>
              <a:rPr lang="en-US" sz="1800" dirty="0">
                <a:ea typeface="Times New Roman"/>
              </a:rPr>
              <a:t>What the </a:t>
            </a:r>
            <a:r>
              <a:rPr lang="en-US" sz="1800" b="1" dirty="0">
                <a:ea typeface="Times New Roman"/>
              </a:rPr>
              <a:t>participant</a:t>
            </a:r>
            <a:r>
              <a:rPr lang="en-US" sz="1800" dirty="0">
                <a:ea typeface="Times New Roman"/>
              </a:rPr>
              <a:t> does </a:t>
            </a:r>
            <a:r>
              <a:rPr lang="en-US" sz="1800" b="1" dirty="0">
                <a:ea typeface="Times New Roman"/>
              </a:rPr>
              <a:t>during</a:t>
            </a:r>
            <a:r>
              <a:rPr lang="en-US" sz="1800" dirty="0">
                <a:ea typeface="Times New Roman"/>
              </a:rPr>
              <a:t> the training.</a:t>
            </a:r>
          </a:p>
        </p:txBody>
      </p:sp>
      <p:sp>
        <p:nvSpPr>
          <p:cNvPr id="44" name="Content Placeholder 2"/>
          <p:cNvSpPr>
            <a:spLocks noGrp="1"/>
          </p:cNvSpPr>
          <p:nvPr>
            <p:ph idx="1"/>
          </p:nvPr>
        </p:nvSpPr>
        <p:spPr>
          <a:xfrm>
            <a:off x="6762611" y="3351644"/>
            <a:ext cx="1956086" cy="1400003"/>
          </a:xfrm>
        </p:spPr>
        <p:txBody>
          <a:bodyPr anchor="ctr">
            <a:normAutofit/>
          </a:bodyPr>
          <a:lstStyle/>
          <a:p>
            <a:pPr marL="0" marR="0">
              <a:spcBef>
                <a:spcPts val="2400"/>
              </a:spcBef>
              <a:spcAft>
                <a:spcPts val="2400"/>
              </a:spcAft>
              <a:buNone/>
            </a:pPr>
            <a:r>
              <a:rPr lang="en-US" sz="1800" dirty="0">
                <a:ea typeface="Times New Roman"/>
              </a:rPr>
              <a:t>What the </a:t>
            </a:r>
            <a:r>
              <a:rPr lang="en-US" sz="1800" b="1" dirty="0">
                <a:ea typeface="Times New Roman"/>
              </a:rPr>
              <a:t>manager</a:t>
            </a:r>
            <a:r>
              <a:rPr lang="en-US" sz="1800" dirty="0">
                <a:ea typeface="Times New Roman"/>
              </a:rPr>
              <a:t> does </a:t>
            </a:r>
            <a:r>
              <a:rPr lang="en-US" sz="1800" b="1" dirty="0">
                <a:ea typeface="Times New Roman"/>
              </a:rPr>
              <a:t>during</a:t>
            </a:r>
            <a:r>
              <a:rPr lang="en-US" sz="1800" dirty="0">
                <a:ea typeface="Times New Roman"/>
              </a:rPr>
              <a:t> the training.</a:t>
            </a:r>
          </a:p>
        </p:txBody>
      </p:sp>
      <p:sp>
        <p:nvSpPr>
          <p:cNvPr id="45" name="Content Placeholder 2"/>
          <p:cNvSpPr>
            <a:spLocks noGrp="1"/>
          </p:cNvSpPr>
          <p:nvPr>
            <p:ph idx="1"/>
          </p:nvPr>
        </p:nvSpPr>
        <p:spPr>
          <a:xfrm>
            <a:off x="2754632" y="4780394"/>
            <a:ext cx="2018600" cy="1369555"/>
          </a:xfrm>
        </p:spPr>
        <p:txBody>
          <a:bodyPr anchor="ctr">
            <a:normAutofit/>
          </a:bodyPr>
          <a:lstStyle/>
          <a:p>
            <a:pPr marL="0" marR="0">
              <a:spcBef>
                <a:spcPts val="2400"/>
              </a:spcBef>
              <a:spcAft>
                <a:spcPts val="2400"/>
              </a:spcAft>
              <a:buNone/>
            </a:pPr>
            <a:r>
              <a:rPr lang="en-US" sz="1800" dirty="0">
                <a:ea typeface="Times New Roman"/>
              </a:rPr>
              <a:t>What the </a:t>
            </a:r>
            <a:br>
              <a:rPr lang="en-US" sz="1800" dirty="0">
                <a:ea typeface="Times New Roman"/>
              </a:rPr>
            </a:br>
            <a:r>
              <a:rPr lang="en-US" sz="1800" b="1" dirty="0">
                <a:ea typeface="Times New Roman"/>
              </a:rPr>
              <a:t>trainer</a:t>
            </a:r>
            <a:r>
              <a:rPr lang="en-US" sz="1800" dirty="0">
                <a:ea typeface="Times New Roman"/>
              </a:rPr>
              <a:t> does </a:t>
            </a:r>
            <a:r>
              <a:rPr lang="en-US" sz="1800" b="1" dirty="0">
                <a:ea typeface="Times New Roman"/>
              </a:rPr>
              <a:t>after</a:t>
            </a:r>
            <a:r>
              <a:rPr lang="en-US" sz="1800" dirty="0">
                <a:ea typeface="Times New Roman"/>
              </a:rPr>
              <a:t> the training occurs.</a:t>
            </a:r>
          </a:p>
        </p:txBody>
      </p:sp>
      <p:sp>
        <p:nvSpPr>
          <p:cNvPr id="46" name="Content Placeholder 2"/>
          <p:cNvSpPr>
            <a:spLocks noGrp="1"/>
          </p:cNvSpPr>
          <p:nvPr>
            <p:ph idx="1"/>
          </p:nvPr>
        </p:nvSpPr>
        <p:spPr>
          <a:xfrm>
            <a:off x="4774808" y="4789919"/>
            <a:ext cx="1987803" cy="1360029"/>
          </a:xfrm>
        </p:spPr>
        <p:txBody>
          <a:bodyPr anchor="ctr">
            <a:noAutofit/>
          </a:bodyPr>
          <a:lstStyle/>
          <a:p>
            <a:pPr marL="0" marR="0">
              <a:spcBef>
                <a:spcPts val="2400"/>
              </a:spcBef>
              <a:spcAft>
                <a:spcPts val="2400"/>
              </a:spcAft>
              <a:buNone/>
            </a:pPr>
            <a:r>
              <a:rPr lang="en-US" sz="1800" dirty="0">
                <a:ea typeface="Times New Roman"/>
              </a:rPr>
              <a:t>What the </a:t>
            </a:r>
            <a:r>
              <a:rPr lang="en-US" sz="1800" b="1" dirty="0">
                <a:ea typeface="Times New Roman"/>
              </a:rPr>
              <a:t>participant</a:t>
            </a:r>
            <a:r>
              <a:rPr lang="en-US" sz="1800" dirty="0">
                <a:ea typeface="Times New Roman"/>
              </a:rPr>
              <a:t> does </a:t>
            </a:r>
            <a:r>
              <a:rPr lang="en-US" sz="1800" b="1" dirty="0">
                <a:ea typeface="Times New Roman"/>
              </a:rPr>
              <a:t>after</a:t>
            </a:r>
            <a:r>
              <a:rPr lang="en-US" sz="1800" dirty="0">
                <a:ea typeface="Times New Roman"/>
              </a:rPr>
              <a:t> the training occurs.</a:t>
            </a:r>
          </a:p>
        </p:txBody>
      </p:sp>
      <p:sp>
        <p:nvSpPr>
          <p:cNvPr id="47" name="Content Placeholder 2"/>
          <p:cNvSpPr>
            <a:spLocks noGrp="1"/>
          </p:cNvSpPr>
          <p:nvPr>
            <p:ph idx="1"/>
          </p:nvPr>
        </p:nvSpPr>
        <p:spPr>
          <a:xfrm>
            <a:off x="6762611" y="4789920"/>
            <a:ext cx="1956086" cy="1360028"/>
          </a:xfrm>
        </p:spPr>
        <p:txBody>
          <a:bodyPr anchor="ctr">
            <a:normAutofit/>
          </a:bodyPr>
          <a:lstStyle/>
          <a:p>
            <a:pPr marL="0" marR="0">
              <a:spcBef>
                <a:spcPts val="2400"/>
              </a:spcBef>
              <a:spcAft>
                <a:spcPts val="2400"/>
              </a:spcAft>
              <a:buNone/>
            </a:pPr>
            <a:r>
              <a:rPr lang="en-US" sz="1800" dirty="0">
                <a:ea typeface="Times New Roman"/>
              </a:rPr>
              <a:t>What the </a:t>
            </a:r>
            <a:r>
              <a:rPr lang="en-US" sz="1800" b="1" dirty="0">
                <a:ea typeface="Times New Roman"/>
              </a:rPr>
              <a:t>manager</a:t>
            </a:r>
            <a:r>
              <a:rPr lang="en-US" sz="1800" dirty="0">
                <a:ea typeface="Times New Roman"/>
              </a:rPr>
              <a:t> does </a:t>
            </a:r>
            <a:r>
              <a:rPr lang="en-US" sz="1800" b="1" dirty="0">
                <a:ea typeface="Times New Roman"/>
              </a:rPr>
              <a:t>after</a:t>
            </a:r>
            <a:r>
              <a:rPr lang="en-US" sz="1800" dirty="0">
                <a:ea typeface="Times New Roman"/>
              </a:rPr>
              <a:t> the training occurs.</a:t>
            </a:r>
          </a:p>
        </p:txBody>
      </p:sp>
      <p:cxnSp>
        <p:nvCxnSpPr>
          <p:cNvPr id="31" name="Straight Connector 30"/>
          <p:cNvCxnSpPr/>
          <p:nvPr/>
        </p:nvCxnSpPr>
        <p:spPr>
          <a:xfrm>
            <a:off x="783390" y="6329649"/>
            <a:ext cx="7935307" cy="1588"/>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6554176" y="1744735"/>
            <a:ext cx="2280691" cy="1814888"/>
          </a:xfrm>
          <a:prstGeom prst="ellipse">
            <a:avLst/>
          </a:prstGeom>
          <a:noFill/>
          <a:ln w="38100">
            <a:solidFill>
              <a:srgbClr val="0046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8"/>
          <p:cNvSpPr txBox="1"/>
          <p:nvPr/>
        </p:nvSpPr>
        <p:spPr>
          <a:xfrm>
            <a:off x="8271711"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a:solidFill>
                  <a:srgbClr val="002C54"/>
                </a:solidFill>
                <a:latin typeface="Arial Black" pitchFamily="34" charset="0"/>
              </a:rPr>
            </a:br>
            <a:r>
              <a:rPr lang="en-US" sz="1400">
                <a:solidFill>
                  <a:srgbClr val="002C54"/>
                </a:solidFill>
                <a:latin typeface="Arial Black" pitchFamily="34" charset="0"/>
              </a:rPr>
              <a:t>42</a:t>
            </a:r>
            <a:endParaRPr lang="en-US" sz="1400" dirty="0">
              <a:solidFill>
                <a:srgbClr val="002C54"/>
              </a:solidFill>
              <a:latin typeface="Arial Black" pitchFamily="34" charset="0"/>
            </a:endParaRPr>
          </a:p>
        </p:txBody>
      </p:sp>
      <p:sp>
        <p:nvSpPr>
          <p:cNvPr id="48" name="TextBox 5"/>
          <p:cNvSpPr txBox="1"/>
          <p:nvPr/>
        </p:nvSpPr>
        <p:spPr>
          <a:xfrm>
            <a:off x="8863442" y="2182505"/>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ea typeface="ＭＳ Ｐゴシック" pitchFamily="34" charset="-128"/>
              </a:rPr>
              <a:t>B. Planning for Results</a:t>
            </a:r>
            <a:endParaRPr lang="en-US" dirty="0"/>
          </a:p>
        </p:txBody>
      </p:sp>
      <p:sp>
        <p:nvSpPr>
          <p:cNvPr id="6" name="Content Placeholder 5"/>
          <p:cNvSpPr>
            <a:spLocks noGrp="1"/>
          </p:cNvSpPr>
          <p:nvPr>
            <p:ph idx="1"/>
          </p:nvPr>
        </p:nvSpPr>
        <p:spPr>
          <a:xfrm>
            <a:off x="783390" y="1739591"/>
            <a:ext cx="3941010" cy="3989502"/>
          </a:xfrm>
        </p:spPr>
        <p:txBody>
          <a:bodyPr>
            <a:noAutofit/>
          </a:bodyPr>
          <a:lstStyle/>
          <a:p>
            <a:pPr marL="0" indent="0">
              <a:buNone/>
            </a:pPr>
            <a:r>
              <a:rPr lang="en-US" sz="2600" dirty="0">
                <a:solidFill>
                  <a:srgbClr val="AFBD22"/>
                </a:solidFill>
                <a:ea typeface="ＭＳ Ｐゴシック" pitchFamily="34" charset="-128"/>
              </a:rPr>
              <a:t>B1. </a:t>
            </a:r>
            <a:r>
              <a:rPr lang="en-US" sz="2600" dirty="0">
                <a:ea typeface="ＭＳ Ｐゴシック" pitchFamily="34" charset="-128"/>
              </a:rPr>
              <a:t>Defining Results</a:t>
            </a:r>
            <a:endParaRPr lang="en-US" sz="2600" b="1" dirty="0">
              <a:ea typeface="ＭＳ Ｐゴシック" pitchFamily="34" charset="-128"/>
            </a:endParaRPr>
          </a:p>
          <a:p>
            <a:pPr marL="0" indent="0">
              <a:buNone/>
            </a:pPr>
            <a:r>
              <a:rPr lang="en-US" sz="2600" dirty="0">
                <a:solidFill>
                  <a:srgbClr val="AFBD22"/>
                </a:solidFill>
                <a:ea typeface="ＭＳ Ｐゴシック" pitchFamily="34" charset="-128"/>
              </a:rPr>
              <a:t>B2. </a:t>
            </a:r>
            <a:r>
              <a:rPr lang="en-US" sz="2600" dirty="0">
                <a:ea typeface="ＭＳ Ｐゴシック" pitchFamily="34" charset="-128"/>
              </a:rPr>
              <a:t>The Four Levels of 			 Training Evaluation</a:t>
            </a:r>
            <a:endParaRPr lang="en-US" sz="2600" b="1" dirty="0">
              <a:ea typeface="ＭＳ Ｐゴシック" pitchFamily="34" charset="-128"/>
            </a:endParaRPr>
          </a:p>
          <a:p>
            <a:pPr marL="0" indent="0">
              <a:buNone/>
            </a:pPr>
            <a:r>
              <a:rPr lang="en-US" sz="2600" dirty="0">
                <a:solidFill>
                  <a:srgbClr val="AFBD22"/>
                </a:solidFill>
                <a:ea typeface="ＭＳ Ｐゴシック" pitchFamily="34" charset="-128"/>
              </a:rPr>
              <a:t>B3. </a:t>
            </a:r>
            <a:r>
              <a:rPr lang="en-US" sz="2600" dirty="0">
                <a:ea typeface="ＭＳ Ｐゴシック" pitchFamily="34" charset="-128"/>
              </a:rPr>
              <a:t>Developing Learning 		 Objectives</a:t>
            </a:r>
            <a:endParaRPr lang="en-US" sz="2600" b="1" dirty="0">
              <a:ea typeface="ＭＳ Ｐゴシック" pitchFamily="34" charset="-128"/>
            </a:endParaRPr>
          </a:p>
          <a:p>
            <a:pPr marL="0" indent="0">
              <a:buNone/>
            </a:pPr>
            <a:r>
              <a:rPr lang="en-US" sz="2600" dirty="0">
                <a:solidFill>
                  <a:srgbClr val="AFBD22"/>
                </a:solidFill>
                <a:ea typeface="ＭＳ Ｐゴシック" pitchFamily="34" charset="-128"/>
              </a:rPr>
              <a:t>B4. </a:t>
            </a:r>
            <a:r>
              <a:rPr lang="en-US" sz="2600" dirty="0">
                <a:ea typeface="ＭＳ Ｐゴシック" pitchFamily="34" charset="-128"/>
              </a:rPr>
              <a:t>The Three Learning 		 Styles</a:t>
            </a:r>
            <a:endParaRPr lang="en-US" sz="2600" b="1" dirty="0">
              <a:ea typeface="ＭＳ Ｐゴシック" pitchFamily="34" charset="-128"/>
            </a:endParaRPr>
          </a:p>
          <a:p>
            <a:pPr marL="0" indent="0">
              <a:buNone/>
            </a:pPr>
            <a:r>
              <a:rPr lang="en-US" sz="2600" dirty="0">
                <a:solidFill>
                  <a:srgbClr val="AFBD22"/>
                </a:solidFill>
                <a:ea typeface="ＭＳ Ｐゴシック" pitchFamily="34" charset="-128"/>
              </a:rPr>
              <a:t>B5. </a:t>
            </a:r>
            <a:r>
              <a:rPr lang="en-US" sz="2600" dirty="0">
                <a:ea typeface="ＭＳ Ｐゴシック" pitchFamily="34" charset="-128"/>
              </a:rPr>
              <a:t>The Principles of</a:t>
            </a:r>
            <a:br>
              <a:rPr lang="en-US" sz="2600" dirty="0">
                <a:ea typeface="ＭＳ Ｐゴシック" pitchFamily="34" charset="-128"/>
              </a:rPr>
            </a:br>
            <a:r>
              <a:rPr lang="en-US" sz="2600" dirty="0">
                <a:ea typeface="ＭＳ Ｐゴシック" pitchFamily="34" charset="-128"/>
              </a:rPr>
              <a:t>	 Engagement</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38</a:t>
            </a:fld>
            <a:endParaRPr lang="en-US" dirty="0"/>
          </a:p>
        </p:txBody>
      </p:sp>
      <p:sp>
        <p:nvSpPr>
          <p:cNvPr id="7" name="Content Placeholder 6"/>
          <p:cNvSpPr>
            <a:spLocks noGrp="1"/>
          </p:cNvSpPr>
          <p:nvPr>
            <p:ph idx="13"/>
          </p:nvPr>
        </p:nvSpPr>
        <p:spPr>
          <a:xfrm>
            <a:off x="4724400" y="1693111"/>
            <a:ext cx="4130279" cy="4082463"/>
          </a:xfrm>
        </p:spPr>
        <p:txBody>
          <a:bodyPr>
            <a:normAutofit/>
          </a:bodyPr>
          <a:lstStyle/>
          <a:p>
            <a:pPr marL="0" indent="0">
              <a:buNone/>
            </a:pPr>
            <a:r>
              <a:rPr lang="en-US" sz="2600" dirty="0">
                <a:solidFill>
                  <a:srgbClr val="AFBD22"/>
                </a:solidFill>
                <a:ea typeface="ＭＳ Ｐゴシック" pitchFamily="34" charset="-128"/>
              </a:rPr>
              <a:t>B6. </a:t>
            </a:r>
            <a:r>
              <a:rPr lang="en-US" sz="2600" dirty="0">
                <a:ea typeface="ＭＳ Ｐゴシック" pitchFamily="34" charset="-128"/>
              </a:rPr>
              <a:t>Instructional Methods &amp; 	 Engagement Strategies</a:t>
            </a:r>
            <a:endParaRPr lang="en-US" sz="2600" b="1" dirty="0">
              <a:ea typeface="ＭＳ Ｐゴシック" pitchFamily="34" charset="-128"/>
            </a:endParaRPr>
          </a:p>
          <a:p>
            <a:pPr marL="0" indent="0">
              <a:buNone/>
            </a:pPr>
            <a:r>
              <a:rPr lang="en-US" sz="2600" dirty="0">
                <a:solidFill>
                  <a:srgbClr val="AFBD22"/>
                </a:solidFill>
                <a:ea typeface="ＭＳ Ｐゴシック" pitchFamily="34" charset="-128"/>
              </a:rPr>
              <a:t>B7. </a:t>
            </a:r>
            <a:r>
              <a:rPr lang="en-US" sz="2600" dirty="0">
                <a:ea typeface="ＭＳ Ｐゴシック" pitchFamily="34" charset="-128"/>
              </a:rPr>
              <a:t>Creating from Scratch</a:t>
            </a:r>
            <a:endParaRPr lang="en-US" sz="2600" b="1" dirty="0">
              <a:ea typeface="ＭＳ Ｐゴシック" pitchFamily="34" charset="-128"/>
            </a:endParaRPr>
          </a:p>
          <a:p>
            <a:pPr marL="0" indent="0">
              <a:buNone/>
            </a:pPr>
            <a:r>
              <a:rPr lang="en-US" sz="2600" dirty="0">
                <a:solidFill>
                  <a:srgbClr val="AFBD22"/>
                </a:solidFill>
                <a:ea typeface="ＭＳ Ｐゴシック" pitchFamily="34" charset="-128"/>
              </a:rPr>
              <a:t>B8. </a:t>
            </a:r>
            <a:r>
              <a:rPr lang="en-US" sz="2600" dirty="0">
                <a:ea typeface="ＭＳ Ｐゴシック" pitchFamily="34" charset="-128"/>
              </a:rPr>
              <a:t>Designing for Results</a:t>
            </a:r>
            <a:endParaRPr lang="en-US" sz="2600" b="1" dirty="0">
              <a:ea typeface="ＭＳ Ｐゴシック" pitchFamily="34" charset="-128"/>
            </a:endParaRPr>
          </a:p>
          <a:p>
            <a:pPr marL="0" indent="0">
              <a:buNone/>
            </a:pPr>
            <a:r>
              <a:rPr lang="en-US" sz="2600" dirty="0">
                <a:solidFill>
                  <a:srgbClr val="AFBD22"/>
                </a:solidFill>
                <a:ea typeface="ＭＳ Ｐゴシック" pitchFamily="34" charset="-128"/>
              </a:rPr>
              <a:t>B9. </a:t>
            </a:r>
            <a:r>
              <a:rPr lang="en-US" sz="2600" dirty="0">
                <a:ea typeface="ＭＳ Ｐゴシック" pitchFamily="34" charset="-128"/>
              </a:rPr>
              <a:t>Developing for Results</a:t>
            </a:r>
            <a:endParaRPr lang="en-US" sz="2600" b="1" dirty="0">
              <a:ea typeface="ＭＳ Ｐゴシック" pitchFamily="34" charset="-128"/>
            </a:endParaRPr>
          </a:p>
          <a:p>
            <a:pPr marL="0" indent="0">
              <a:buNone/>
            </a:pPr>
            <a:r>
              <a:rPr lang="en-US" sz="2600" dirty="0">
                <a:solidFill>
                  <a:srgbClr val="AFBD22"/>
                </a:solidFill>
                <a:ea typeface="ＭＳ Ｐゴシック" pitchFamily="34" charset="-128"/>
              </a:rPr>
              <a:t>B10. </a:t>
            </a:r>
            <a:r>
              <a:rPr lang="en-US" sz="2600" dirty="0">
                <a:ea typeface="ＭＳ Ｐゴシック" pitchFamily="34" charset="-128"/>
              </a:rPr>
              <a:t>Handling Logistics</a:t>
            </a:r>
            <a:endParaRPr lang="en-US" sz="2600" b="1" dirty="0">
              <a:ea typeface="ＭＳ Ｐゴシック" pitchFamily="34" charset="-128"/>
            </a:endParaRPr>
          </a:p>
          <a:p>
            <a:pPr marL="0" indent="0">
              <a:buNone/>
            </a:pPr>
            <a:r>
              <a:rPr lang="en-US" sz="2600" dirty="0">
                <a:solidFill>
                  <a:srgbClr val="AFBD22"/>
                </a:solidFill>
                <a:ea typeface="ＭＳ Ｐゴシック" pitchFamily="34" charset="-128"/>
              </a:rPr>
              <a:t>B11. </a:t>
            </a:r>
            <a:r>
              <a:rPr lang="en-US" sz="2600" dirty="0">
                <a:ea typeface="ＭＳ Ｐゴシック" pitchFamily="34" charset="-128"/>
              </a:rPr>
              <a:t>Training Impact</a:t>
            </a:r>
            <a:endParaRPr lang="en-US" sz="2600" b="1" dirty="0">
              <a:ea typeface="ＭＳ Ｐゴシック" pitchFamily="34" charset="-128"/>
            </a:endParaRPr>
          </a:p>
        </p:txBody>
      </p:sp>
      <p:sp>
        <p:nvSpPr>
          <p:cNvPr id="9" name="TextBox 8"/>
          <p:cNvSpPr txBox="1"/>
          <p:nvPr/>
        </p:nvSpPr>
        <p:spPr>
          <a:xfrm>
            <a:off x="8374305" y="5975559"/>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9</a:t>
            </a:r>
          </a:p>
        </p:txBody>
      </p:sp>
    </p:spTree>
    <p:extLst>
      <p:ext uri="{BB962C8B-B14F-4D97-AF65-F5344CB8AC3E}">
        <p14:creationId xmlns:p14="http://schemas.microsoft.com/office/powerpoint/2010/main" val="292658979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29FD61F-2294-5D42-A9D7-9928D42B3773}" type="slidenum">
              <a:rPr lang="en-US" smtClean="0"/>
              <a:pPr/>
              <a:t>39</a:t>
            </a:fld>
            <a:endParaRPr lang="en-US" dirty="0"/>
          </a:p>
        </p:txBody>
      </p:sp>
      <p:pic>
        <p:nvPicPr>
          <p:cNvPr id="7" name="Picture 6"/>
          <p:cNvPicPr>
            <a:picLocks noChangeAspect="1"/>
          </p:cNvPicPr>
          <p:nvPr/>
        </p:nvPicPr>
        <p:blipFill rotWithShape="1">
          <a:blip r:embed="rId2"/>
          <a:srcRect t="17402" b="11994"/>
          <a:stretch/>
        </p:blipFill>
        <p:spPr>
          <a:xfrm>
            <a:off x="0" y="1439500"/>
            <a:ext cx="9144000" cy="4436199"/>
          </a:xfrm>
          <a:prstGeom prst="rect">
            <a:avLst/>
          </a:prstGeom>
        </p:spPr>
      </p:pic>
      <p:sp>
        <p:nvSpPr>
          <p:cNvPr id="3" name="Title 2"/>
          <p:cNvSpPr>
            <a:spLocks noGrp="1"/>
          </p:cNvSpPr>
          <p:nvPr>
            <p:ph type="title"/>
          </p:nvPr>
        </p:nvSpPr>
        <p:spPr>
          <a:xfrm>
            <a:off x="342943" y="168895"/>
            <a:ext cx="8071290" cy="1134571"/>
          </a:xfrm>
        </p:spPr>
        <p:txBody>
          <a:bodyPr/>
          <a:lstStyle/>
          <a:p>
            <a:pPr algn="ctr"/>
            <a:r>
              <a:rPr lang="en-US" sz="6600" b="1" dirty="0">
                <a:solidFill>
                  <a:srgbClr val="00467F"/>
                </a:solidFill>
              </a:rPr>
              <a:t>The Engaging Trainer</a:t>
            </a:r>
          </a:p>
        </p:txBody>
      </p:sp>
      <p:pic>
        <p:nvPicPr>
          <p:cNvPr id="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6738" y="6011733"/>
            <a:ext cx="42037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64884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B1.	Defining Results</a:t>
            </a:r>
            <a:endParaRPr lang="en-US" dirty="0"/>
          </a:p>
        </p:txBody>
      </p:sp>
      <p:sp>
        <p:nvSpPr>
          <p:cNvPr id="3" name="Content Placeholder 2"/>
          <p:cNvSpPr>
            <a:spLocks noGrp="1"/>
          </p:cNvSpPr>
          <p:nvPr>
            <p:ph idx="1"/>
          </p:nvPr>
        </p:nvSpPr>
        <p:spPr>
          <a:xfrm>
            <a:off x="783390" y="1457760"/>
            <a:ext cx="8071290" cy="4898590"/>
          </a:xfrm>
        </p:spPr>
        <p:txBody>
          <a:bodyPr/>
          <a:lstStyle/>
          <a:p>
            <a:pPr>
              <a:buNone/>
            </a:pPr>
            <a:r>
              <a:rPr lang="en-US" b="1" dirty="0">
                <a:solidFill>
                  <a:srgbClr val="AFBD22"/>
                </a:solidFill>
                <a:ea typeface="ＭＳ Ｐゴシック" pitchFamily="34" charset="-128"/>
              </a:rPr>
              <a:t>Let’</a:t>
            </a:r>
            <a:r>
              <a:rPr lang="en-US" altLang="ja-JP" b="1" dirty="0">
                <a:solidFill>
                  <a:srgbClr val="AFBD22"/>
                </a:solidFill>
                <a:ea typeface="ＭＳ Ｐゴシック" pitchFamily="34" charset="-128"/>
              </a:rPr>
              <a:t>s define results!</a:t>
            </a:r>
          </a:p>
          <a:p>
            <a:pPr>
              <a:buFont typeface="Arial" pitchFamily="34" charset="0"/>
              <a:buChar char="•"/>
            </a:pPr>
            <a:r>
              <a:rPr lang="en-US" dirty="0">
                <a:ea typeface="ＭＳ Ｐゴシック" pitchFamily="34" charset="-128"/>
              </a:rPr>
              <a:t>Remember the </a:t>
            </a:r>
            <a:r>
              <a:rPr lang="ja-JP" altLang="en-US" b="1" dirty="0">
                <a:ea typeface="ＭＳ Ｐゴシック" pitchFamily="34" charset="-128"/>
              </a:rPr>
              <a:t>“</a:t>
            </a:r>
            <a:r>
              <a:rPr lang="en-US" altLang="ja-JP" b="1" dirty="0">
                <a:ea typeface="ＭＳ Ｐゴシック" pitchFamily="34" charset="-128"/>
              </a:rPr>
              <a:t>knock-your-socks off</a:t>
            </a:r>
            <a:r>
              <a:rPr lang="ja-JP" altLang="en-US" b="1" dirty="0">
                <a:ea typeface="ＭＳ Ｐゴシック" pitchFamily="34" charset="-128"/>
              </a:rPr>
              <a:t>”</a:t>
            </a:r>
            <a:r>
              <a:rPr lang="en-US" altLang="ja-JP" b="1" dirty="0">
                <a:ea typeface="ＭＳ Ｐゴシック" pitchFamily="34" charset="-128"/>
              </a:rPr>
              <a:t> masterful meetings training session</a:t>
            </a:r>
            <a:r>
              <a:rPr lang="en-US" altLang="ja-JP" dirty="0">
                <a:ea typeface="ＭＳ Ｐゴシック" pitchFamily="34" charset="-128"/>
              </a:rPr>
              <a:t>? </a:t>
            </a:r>
            <a:r>
              <a:rPr lang="en-US" altLang="ja-JP" dirty="0">
                <a:latin typeface="Franklin Gothic Book" pitchFamily="34" charset="0"/>
                <a:ea typeface="ＭＳ Ｐゴシック" pitchFamily="34" charset="-128"/>
              </a:rPr>
              <a:t>Let</a:t>
            </a:r>
            <a:r>
              <a:rPr lang="ja-JP" altLang="en-US" dirty="0">
                <a:latin typeface="Franklin Gothic Book" pitchFamily="34" charset="0"/>
                <a:ea typeface="ＭＳ Ｐゴシック" pitchFamily="34" charset="-128"/>
              </a:rPr>
              <a:t>’</a:t>
            </a:r>
            <a:r>
              <a:rPr lang="en-US" altLang="ja-JP" dirty="0">
                <a:latin typeface="Franklin Gothic Book" pitchFamily="34" charset="0"/>
                <a:ea typeface="ＭＳ Ｐゴシック" pitchFamily="34" charset="-128"/>
              </a:rPr>
              <a:t>s say you completed the training session and indeed the training far exceeded expectations. </a:t>
            </a:r>
            <a:endParaRPr lang="en-US" dirty="0">
              <a:latin typeface="Franklin Gothic Book" pitchFamily="34" charset="0"/>
              <a:ea typeface="ＭＳ Ｐゴシック" pitchFamily="34" charset="-128"/>
            </a:endParaRPr>
          </a:p>
        </p:txBody>
      </p:sp>
      <p:sp>
        <p:nvSpPr>
          <p:cNvPr id="4" name="Slide Number Placeholder 3"/>
          <p:cNvSpPr>
            <a:spLocks noGrp="1"/>
          </p:cNvSpPr>
          <p:nvPr>
            <p:ph type="sldNum" sz="quarter" idx="12"/>
          </p:nvPr>
        </p:nvSpPr>
        <p:spPr/>
        <p:txBody>
          <a:bodyPr/>
          <a:lstStyle/>
          <a:p>
            <a:fld id="{F29FD61F-2294-5D42-A9D7-9928D42B3773}" type="slidenum">
              <a:rPr lang="en-US" smtClean="0"/>
              <a:pPr/>
              <a:t>4</a:t>
            </a:fld>
            <a:endParaRPr lang="en-US" dirty="0"/>
          </a:p>
        </p:txBody>
      </p:sp>
      <p:sp>
        <p:nvSpPr>
          <p:cNvPr id="5" name="Right Arrow 4"/>
          <p:cNvSpPr/>
          <p:nvPr/>
        </p:nvSpPr>
        <p:spPr>
          <a:xfrm>
            <a:off x="8386011" y="4259179"/>
            <a:ext cx="457200" cy="625643"/>
          </a:xfrm>
          <a:prstGeom prst="rightArrow">
            <a:avLst/>
          </a:prstGeom>
          <a:solidFill>
            <a:srgbClr val="AFBD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8"/>
          <p:cNvSpPr txBox="1"/>
          <p:nvPr/>
        </p:nvSpPr>
        <p:spPr>
          <a:xfrm>
            <a:off x="8271711"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10</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B1.	</a:t>
            </a:r>
            <a:r>
              <a:rPr lang="en-US" dirty="0">
                <a:latin typeface="Franklin Gothic Medium" pitchFamily="34" charset="0"/>
                <a:ea typeface="ＭＳ Ｐゴシック" pitchFamily="34" charset="-128"/>
              </a:rPr>
              <a:t>Defining</a:t>
            </a:r>
            <a:r>
              <a:rPr lang="en-US" dirty="0">
                <a:ea typeface="ＭＳ Ｐゴシック" pitchFamily="34" charset="-128"/>
              </a:rPr>
              <a:t> Results</a:t>
            </a:r>
            <a:endParaRPr lang="en-US" dirty="0"/>
          </a:p>
        </p:txBody>
      </p:sp>
      <p:sp>
        <p:nvSpPr>
          <p:cNvPr id="3" name="Content Placeholder 2"/>
          <p:cNvSpPr>
            <a:spLocks noGrp="1"/>
          </p:cNvSpPr>
          <p:nvPr>
            <p:ph idx="1"/>
          </p:nvPr>
        </p:nvSpPr>
        <p:spPr>
          <a:xfrm>
            <a:off x="783390" y="1457760"/>
            <a:ext cx="8071290" cy="4898590"/>
          </a:xfrm>
        </p:spPr>
        <p:txBody>
          <a:bodyPr/>
          <a:lstStyle/>
          <a:p>
            <a:pPr marL="0" indent="0">
              <a:buNone/>
            </a:pPr>
            <a:r>
              <a:rPr lang="en-US" b="1" dirty="0">
                <a:ea typeface="ＭＳ Ｐゴシック" pitchFamily="34" charset="-128"/>
              </a:rPr>
              <a:t>Let</a:t>
            </a:r>
            <a:r>
              <a:rPr lang="ja-JP" altLang="en-US" b="1" dirty="0">
                <a:ea typeface="ＭＳ Ｐゴシック" pitchFamily="34" charset="-128"/>
              </a:rPr>
              <a:t>’</a:t>
            </a:r>
            <a:r>
              <a:rPr lang="en-US" altLang="ja-JP" b="1" dirty="0">
                <a:ea typeface="ＭＳ Ｐゴシック" pitchFamily="34" charset="-128"/>
              </a:rPr>
              <a:t>s define results!</a:t>
            </a:r>
          </a:p>
          <a:p>
            <a:pPr>
              <a:buFont typeface="Arial" pitchFamily="34" charset="0"/>
              <a:buChar char="•"/>
            </a:pPr>
            <a:r>
              <a:rPr lang="en-US" dirty="0">
                <a:ea typeface="ＭＳ Ｐゴシック" pitchFamily="34" charset="-128"/>
              </a:rPr>
              <a:t>Think about the things that would be the indicators that the session indeed far exceeded expectations.  Think about the things that would tell the client and you that the training session achieved the desired results.</a:t>
            </a:r>
          </a:p>
          <a:p>
            <a:pPr>
              <a:buFont typeface="Arial" pitchFamily="34" charset="0"/>
              <a:buChar char="•"/>
            </a:pPr>
            <a:r>
              <a:rPr lang="en-US" b="1" dirty="0">
                <a:ea typeface="ＭＳ Ｐゴシック" pitchFamily="34" charset="-128"/>
              </a:rPr>
              <a:t>What would be the signs that this was a “knock your socks off” session?</a:t>
            </a:r>
          </a:p>
        </p:txBody>
      </p:sp>
      <p:sp>
        <p:nvSpPr>
          <p:cNvPr id="4" name="Slide Number Placeholder 3"/>
          <p:cNvSpPr>
            <a:spLocks noGrp="1"/>
          </p:cNvSpPr>
          <p:nvPr>
            <p:ph type="sldNum" sz="quarter" idx="12"/>
          </p:nvPr>
        </p:nvSpPr>
        <p:spPr/>
        <p:txBody>
          <a:bodyPr/>
          <a:lstStyle/>
          <a:p>
            <a:fld id="{F29FD61F-2294-5D42-A9D7-9928D42B3773}" type="slidenum">
              <a:rPr lang="en-US" smtClean="0"/>
              <a:pPr/>
              <a:t>5</a:t>
            </a:fld>
            <a:endParaRPr lang="en-US" dirty="0"/>
          </a:p>
        </p:txBody>
      </p:sp>
      <p:sp>
        <p:nvSpPr>
          <p:cNvPr id="5" name="TextBox 8"/>
          <p:cNvSpPr txBox="1"/>
          <p:nvPr/>
        </p:nvSpPr>
        <p:spPr>
          <a:xfrm>
            <a:off x="8271711"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10</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B2. Training Evaluation</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6</a:t>
            </a:fld>
            <a:endParaRPr lang="en-US" dirty="0"/>
          </a:p>
        </p:txBody>
      </p:sp>
      <p:sp>
        <p:nvSpPr>
          <p:cNvPr id="5" name="Content Placeholder 4"/>
          <p:cNvSpPr>
            <a:spLocks noGrp="1"/>
          </p:cNvSpPr>
          <p:nvPr>
            <p:ph idx="13"/>
          </p:nvPr>
        </p:nvSpPr>
        <p:spPr>
          <a:xfrm>
            <a:off x="617220" y="1457760"/>
            <a:ext cx="8237460" cy="1113990"/>
          </a:xfrm>
        </p:spPr>
        <p:txBody>
          <a:bodyPr/>
          <a:lstStyle/>
          <a:p>
            <a:pPr algn="ctr">
              <a:spcBef>
                <a:spcPct val="50000"/>
              </a:spcBef>
              <a:buNone/>
            </a:pPr>
            <a:r>
              <a:rPr lang="en-US" dirty="0"/>
              <a:t>Donald Kirkpatrick</a:t>
            </a:r>
            <a:r>
              <a:rPr lang="ja-JP" altLang="en-US" dirty="0"/>
              <a:t>’</a:t>
            </a:r>
            <a:r>
              <a:rPr lang="en-US" altLang="ja-JP" dirty="0"/>
              <a:t>s </a:t>
            </a:r>
            <a:br>
              <a:rPr lang="en-US" altLang="ja-JP" dirty="0"/>
            </a:br>
            <a:r>
              <a:rPr lang="en-US" altLang="ja-JP" dirty="0"/>
              <a:t>The Four Levels of Training Evaluation</a:t>
            </a:r>
            <a:endParaRPr lang="en-US" dirty="0"/>
          </a:p>
        </p:txBody>
      </p:sp>
      <p:sp>
        <p:nvSpPr>
          <p:cNvPr id="12" name="Rectangle 11"/>
          <p:cNvSpPr/>
          <p:nvPr/>
        </p:nvSpPr>
        <p:spPr>
          <a:xfrm>
            <a:off x="1130157" y="3051425"/>
            <a:ext cx="7407668" cy="1078786"/>
          </a:xfrm>
          <a:prstGeom prst="rect">
            <a:avLst/>
          </a:prstGeom>
          <a:solidFill>
            <a:srgbClr val="F2652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cxnSp>
        <p:nvCxnSpPr>
          <p:cNvPr id="14" name="Straight Connector 13"/>
          <p:cNvCxnSpPr/>
          <p:nvPr/>
        </p:nvCxnSpPr>
        <p:spPr>
          <a:xfrm rot="5400000">
            <a:off x="-87727" y="4268515"/>
            <a:ext cx="2435769" cy="1588"/>
          </a:xfrm>
          <a:prstGeom prst="line">
            <a:avLst/>
          </a:prstGeom>
          <a:ln>
            <a:solidFill>
              <a:srgbClr val="000000">
                <a:alpha val="80000"/>
              </a:srgbClr>
            </a:solidFill>
          </a:ln>
          <a:effectLst/>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a:off x="1130157" y="5487194"/>
            <a:ext cx="7407668" cy="1588"/>
          </a:xfrm>
          <a:prstGeom prst="line">
            <a:avLst/>
          </a:prstGeom>
          <a:ln>
            <a:solidFill>
              <a:srgbClr val="000000">
                <a:alpha val="80000"/>
              </a:srgbClr>
            </a:solidFill>
          </a:ln>
          <a:effectLst/>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a:xfrm rot="5400000">
            <a:off x="7319940" y="4269309"/>
            <a:ext cx="2435770" cy="1588"/>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rot="5400000">
            <a:off x="1720523" y="4269309"/>
            <a:ext cx="2435769" cy="1588"/>
          </a:xfrm>
          <a:prstGeom prst="line">
            <a:avLst/>
          </a:prstGeom>
          <a:ln>
            <a:solidFill>
              <a:srgbClr val="000000">
                <a:alpha val="80000"/>
              </a:srgbClr>
            </a:solidFill>
          </a:ln>
          <a:effectLst/>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rot="16200000" flipH="1" flipV="1">
            <a:off x="3623812" y="4256466"/>
            <a:ext cx="2435769" cy="25685"/>
          </a:xfrm>
          <a:prstGeom prst="line">
            <a:avLst/>
          </a:prstGeom>
          <a:ln>
            <a:solidFill>
              <a:srgbClr val="000000">
                <a:alpha val="80000"/>
              </a:srgbClr>
            </a:solidFill>
          </a:ln>
          <a:effectLst/>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rot="5400000">
            <a:off x="5469802" y="4270102"/>
            <a:ext cx="2437359" cy="1588"/>
          </a:xfrm>
          <a:prstGeom prst="line">
            <a:avLst/>
          </a:prstGeom>
          <a:ln>
            <a:solidFill>
              <a:srgbClr val="000000">
                <a:alpha val="80000"/>
              </a:srgbClr>
            </a:solidFill>
          </a:ln>
          <a:effectLst/>
        </p:spPr>
        <p:style>
          <a:lnRef idx="2">
            <a:schemeClr val="dk1"/>
          </a:lnRef>
          <a:fillRef idx="0">
            <a:schemeClr val="dk1"/>
          </a:fillRef>
          <a:effectRef idx="1">
            <a:schemeClr val="dk1"/>
          </a:effectRef>
          <a:fontRef idx="minor">
            <a:schemeClr val="tx1"/>
          </a:fontRef>
        </p:style>
      </p:cxnSp>
      <p:sp>
        <p:nvSpPr>
          <p:cNvPr id="27" name="Content Placeholder 4"/>
          <p:cNvSpPr>
            <a:spLocks noGrp="1"/>
          </p:cNvSpPr>
          <p:nvPr>
            <p:ph idx="13"/>
          </p:nvPr>
        </p:nvSpPr>
        <p:spPr>
          <a:xfrm>
            <a:off x="975100" y="3151260"/>
            <a:ext cx="2107938" cy="1113990"/>
          </a:xfrm>
        </p:spPr>
        <p:txBody>
          <a:bodyPr>
            <a:normAutofit/>
          </a:bodyPr>
          <a:lstStyle/>
          <a:p>
            <a:pPr marL="0" lvl="0" indent="0" algn="ctr" defTabSz="914400" fontAlgn="base">
              <a:spcBef>
                <a:spcPct val="50000"/>
              </a:spcBef>
              <a:spcAft>
                <a:spcPct val="0"/>
              </a:spcAft>
              <a:buClr>
                <a:srgbClr val="99CC00"/>
              </a:buClr>
              <a:buSzPct val="75000"/>
              <a:buNone/>
            </a:pPr>
            <a:r>
              <a:rPr lang="en-US" sz="2400" dirty="0">
                <a:solidFill>
                  <a:schemeClr val="bg1"/>
                </a:solidFill>
                <a:latin typeface="Franklin Gothic Book" pitchFamily="34" charset="0"/>
              </a:rPr>
              <a:t>Level 1</a:t>
            </a:r>
            <a:br>
              <a:rPr lang="en-US" sz="2400" dirty="0">
                <a:solidFill>
                  <a:schemeClr val="bg1"/>
                </a:solidFill>
                <a:latin typeface="Franklin Gothic Book" pitchFamily="34" charset="0"/>
              </a:rPr>
            </a:br>
            <a:r>
              <a:rPr lang="en-US" sz="2400" dirty="0">
                <a:solidFill>
                  <a:schemeClr val="bg1"/>
                </a:solidFill>
                <a:latin typeface="Franklin Gothic Book" pitchFamily="34" charset="0"/>
              </a:rPr>
              <a:t>Reactions</a:t>
            </a:r>
          </a:p>
        </p:txBody>
      </p:sp>
      <p:sp>
        <p:nvSpPr>
          <p:cNvPr id="29" name="Content Placeholder 4"/>
          <p:cNvSpPr>
            <a:spLocks noGrp="1"/>
          </p:cNvSpPr>
          <p:nvPr>
            <p:ph idx="13"/>
          </p:nvPr>
        </p:nvSpPr>
        <p:spPr>
          <a:xfrm>
            <a:off x="2822710" y="3159824"/>
            <a:ext cx="2107938" cy="1113990"/>
          </a:xfrm>
        </p:spPr>
        <p:txBody>
          <a:bodyPr>
            <a:normAutofit/>
          </a:bodyPr>
          <a:lstStyle/>
          <a:p>
            <a:pPr marL="0" lvl="0" indent="0" algn="ctr" defTabSz="914400" fontAlgn="base">
              <a:spcBef>
                <a:spcPct val="50000"/>
              </a:spcBef>
              <a:spcAft>
                <a:spcPct val="0"/>
              </a:spcAft>
              <a:buClr>
                <a:srgbClr val="99CC00"/>
              </a:buClr>
              <a:buSzPct val="75000"/>
              <a:buNone/>
            </a:pPr>
            <a:r>
              <a:rPr lang="en-US" sz="2400" dirty="0">
                <a:solidFill>
                  <a:schemeClr val="bg1"/>
                </a:solidFill>
                <a:latin typeface="Franklin Gothic Book" pitchFamily="34" charset="0"/>
              </a:rPr>
              <a:t>Level 2</a:t>
            </a:r>
            <a:br>
              <a:rPr lang="en-US" sz="2400" dirty="0">
                <a:solidFill>
                  <a:schemeClr val="bg1"/>
                </a:solidFill>
                <a:latin typeface="Franklin Gothic Book" pitchFamily="34" charset="0"/>
              </a:rPr>
            </a:br>
            <a:r>
              <a:rPr lang="en-US" sz="2400" dirty="0">
                <a:solidFill>
                  <a:schemeClr val="bg1"/>
                </a:solidFill>
                <a:latin typeface="Franklin Gothic Book" pitchFamily="34" charset="0"/>
              </a:rPr>
              <a:t>Learning</a:t>
            </a:r>
          </a:p>
        </p:txBody>
      </p:sp>
      <p:sp>
        <p:nvSpPr>
          <p:cNvPr id="30" name="Content Placeholder 4"/>
          <p:cNvSpPr>
            <a:spLocks noGrp="1"/>
          </p:cNvSpPr>
          <p:nvPr>
            <p:ph idx="13"/>
          </p:nvPr>
        </p:nvSpPr>
        <p:spPr>
          <a:xfrm>
            <a:off x="4731964" y="3158114"/>
            <a:ext cx="2107938" cy="1113990"/>
          </a:xfrm>
        </p:spPr>
        <p:txBody>
          <a:bodyPr>
            <a:normAutofit/>
          </a:bodyPr>
          <a:lstStyle/>
          <a:p>
            <a:pPr marL="0" lvl="0" indent="0" algn="ctr" defTabSz="914400" fontAlgn="base">
              <a:spcBef>
                <a:spcPct val="50000"/>
              </a:spcBef>
              <a:spcAft>
                <a:spcPct val="0"/>
              </a:spcAft>
              <a:buClr>
                <a:srgbClr val="99CC00"/>
              </a:buClr>
              <a:buSzPct val="75000"/>
              <a:buNone/>
            </a:pPr>
            <a:r>
              <a:rPr lang="en-US" sz="2400" dirty="0">
                <a:solidFill>
                  <a:schemeClr val="bg1"/>
                </a:solidFill>
                <a:latin typeface="Franklin Gothic Book" pitchFamily="34" charset="0"/>
              </a:rPr>
              <a:t>Level 3</a:t>
            </a:r>
            <a:br>
              <a:rPr lang="en-US" sz="2400" dirty="0">
                <a:solidFill>
                  <a:schemeClr val="bg1"/>
                </a:solidFill>
                <a:latin typeface="Franklin Gothic Book" pitchFamily="34" charset="0"/>
              </a:rPr>
            </a:br>
            <a:r>
              <a:rPr lang="en-US" sz="2400" dirty="0">
                <a:solidFill>
                  <a:schemeClr val="bg1"/>
                </a:solidFill>
                <a:latin typeface="Franklin Gothic Book" pitchFamily="34" charset="0"/>
              </a:rPr>
              <a:t>Behavior</a:t>
            </a:r>
          </a:p>
        </p:txBody>
      </p:sp>
      <p:sp>
        <p:nvSpPr>
          <p:cNvPr id="31" name="Content Placeholder 4"/>
          <p:cNvSpPr>
            <a:spLocks noGrp="1"/>
          </p:cNvSpPr>
          <p:nvPr>
            <p:ph idx="13"/>
          </p:nvPr>
        </p:nvSpPr>
        <p:spPr>
          <a:xfrm>
            <a:off x="6591558" y="3158114"/>
            <a:ext cx="2107938" cy="1113990"/>
          </a:xfrm>
        </p:spPr>
        <p:txBody>
          <a:bodyPr>
            <a:normAutofit/>
          </a:bodyPr>
          <a:lstStyle/>
          <a:p>
            <a:pPr marL="0" lvl="0" indent="0" algn="ctr" defTabSz="914400" fontAlgn="base">
              <a:spcBef>
                <a:spcPct val="50000"/>
              </a:spcBef>
              <a:spcAft>
                <a:spcPct val="0"/>
              </a:spcAft>
              <a:buClr>
                <a:srgbClr val="99CC00"/>
              </a:buClr>
              <a:buSzPct val="75000"/>
              <a:buNone/>
            </a:pPr>
            <a:r>
              <a:rPr lang="en-US" sz="2400" dirty="0">
                <a:solidFill>
                  <a:schemeClr val="bg1"/>
                </a:solidFill>
                <a:latin typeface="Franklin Gothic Book" pitchFamily="34" charset="0"/>
              </a:rPr>
              <a:t>Level 4</a:t>
            </a:r>
            <a:br>
              <a:rPr lang="en-US" sz="2400" dirty="0">
                <a:solidFill>
                  <a:schemeClr val="bg1"/>
                </a:solidFill>
                <a:latin typeface="Franklin Gothic Book" pitchFamily="34" charset="0"/>
              </a:rPr>
            </a:br>
            <a:r>
              <a:rPr lang="en-US" sz="2400" dirty="0">
                <a:solidFill>
                  <a:schemeClr val="bg1"/>
                </a:solidFill>
                <a:latin typeface="Franklin Gothic Book" pitchFamily="34" charset="0"/>
              </a:rPr>
              <a:t>Results</a:t>
            </a:r>
          </a:p>
        </p:txBody>
      </p:sp>
      <p:sp>
        <p:nvSpPr>
          <p:cNvPr id="34" name="Content Placeholder 4"/>
          <p:cNvSpPr>
            <a:spLocks noGrp="1"/>
          </p:cNvSpPr>
          <p:nvPr>
            <p:ph idx="13"/>
          </p:nvPr>
        </p:nvSpPr>
        <p:spPr>
          <a:xfrm>
            <a:off x="1119089" y="4250526"/>
            <a:ext cx="1820113" cy="400694"/>
          </a:xfrm>
        </p:spPr>
        <p:txBody>
          <a:bodyPr>
            <a:normAutofit/>
          </a:bodyPr>
          <a:lstStyle/>
          <a:p>
            <a:pPr marL="173038" indent="-173038" defTabSz="914400" fontAlgn="base">
              <a:spcBef>
                <a:spcPct val="50000"/>
              </a:spcBef>
              <a:spcAft>
                <a:spcPct val="0"/>
              </a:spcAft>
              <a:buClr>
                <a:srgbClr val="99CC00"/>
              </a:buClr>
              <a:buSzPct val="75000"/>
              <a:buFont typeface="Arial" pitchFamily="34" charset="0"/>
              <a:buChar char="•"/>
            </a:pPr>
            <a:r>
              <a:rPr lang="en-US" sz="1800" dirty="0">
                <a:latin typeface="Franklin Gothic Book" pitchFamily="34" charset="0"/>
              </a:rPr>
              <a:t>Questionnaires</a:t>
            </a:r>
          </a:p>
        </p:txBody>
      </p:sp>
      <p:sp>
        <p:nvSpPr>
          <p:cNvPr id="36" name="Content Placeholder 4"/>
          <p:cNvSpPr>
            <a:spLocks noGrp="1"/>
          </p:cNvSpPr>
          <p:nvPr>
            <p:ph idx="13"/>
          </p:nvPr>
        </p:nvSpPr>
        <p:spPr>
          <a:xfrm>
            <a:off x="1117379" y="4893758"/>
            <a:ext cx="1820113" cy="400694"/>
          </a:xfrm>
        </p:spPr>
        <p:txBody>
          <a:bodyPr>
            <a:normAutofit/>
          </a:bodyPr>
          <a:lstStyle/>
          <a:p>
            <a:pPr marL="173038" indent="-173038" defTabSz="914400" fontAlgn="base">
              <a:spcBef>
                <a:spcPct val="50000"/>
              </a:spcBef>
              <a:spcAft>
                <a:spcPct val="0"/>
              </a:spcAft>
              <a:buClr>
                <a:srgbClr val="99CC00"/>
              </a:buClr>
              <a:buSzPct val="75000"/>
              <a:buFont typeface="Arial" pitchFamily="34" charset="0"/>
              <a:buChar char="•"/>
            </a:pPr>
            <a:r>
              <a:rPr lang="en-US" sz="1800" dirty="0">
                <a:latin typeface="Franklin Gothic Book" pitchFamily="34" charset="0"/>
              </a:rPr>
              <a:t>Interviews</a:t>
            </a:r>
          </a:p>
        </p:txBody>
      </p:sp>
      <p:sp>
        <p:nvSpPr>
          <p:cNvPr id="37" name="Content Placeholder 4"/>
          <p:cNvSpPr>
            <a:spLocks noGrp="1"/>
          </p:cNvSpPr>
          <p:nvPr>
            <p:ph idx="13"/>
          </p:nvPr>
        </p:nvSpPr>
        <p:spPr>
          <a:xfrm>
            <a:off x="2956426" y="4250526"/>
            <a:ext cx="1137110" cy="400694"/>
          </a:xfrm>
        </p:spPr>
        <p:txBody>
          <a:bodyPr>
            <a:normAutofit/>
          </a:bodyPr>
          <a:lstStyle/>
          <a:p>
            <a:pPr marL="173038" indent="-173038" defTabSz="914400" fontAlgn="base">
              <a:spcBef>
                <a:spcPct val="50000"/>
              </a:spcBef>
              <a:spcAft>
                <a:spcPct val="0"/>
              </a:spcAft>
              <a:buClr>
                <a:srgbClr val="99CC00"/>
              </a:buClr>
              <a:buSzPct val="75000"/>
              <a:buFont typeface="Arial" pitchFamily="34" charset="0"/>
              <a:buChar char="•"/>
            </a:pPr>
            <a:r>
              <a:rPr lang="en-US" sz="1800" dirty="0">
                <a:latin typeface="Franklin Gothic Book" pitchFamily="34" charset="0"/>
              </a:rPr>
              <a:t>Tests</a:t>
            </a:r>
          </a:p>
        </p:txBody>
      </p:sp>
      <p:sp>
        <p:nvSpPr>
          <p:cNvPr id="38" name="Content Placeholder 4"/>
          <p:cNvSpPr>
            <a:spLocks noGrp="1"/>
          </p:cNvSpPr>
          <p:nvPr>
            <p:ph idx="13"/>
          </p:nvPr>
        </p:nvSpPr>
        <p:spPr>
          <a:xfrm>
            <a:off x="2954715" y="4893758"/>
            <a:ext cx="1820113" cy="400694"/>
          </a:xfrm>
        </p:spPr>
        <p:txBody>
          <a:bodyPr>
            <a:normAutofit/>
          </a:bodyPr>
          <a:lstStyle/>
          <a:p>
            <a:pPr marL="168275" lvl="0" indent="-168275" defTabSz="914400" fontAlgn="base">
              <a:spcBef>
                <a:spcPct val="50000"/>
              </a:spcBef>
              <a:spcAft>
                <a:spcPct val="0"/>
              </a:spcAft>
              <a:buClr>
                <a:srgbClr val="99CC00"/>
              </a:buClr>
              <a:buSzPct val="75000"/>
              <a:buFont typeface="Arial" pitchFamily="34" charset="0"/>
              <a:buChar char="•"/>
            </a:pPr>
            <a:r>
              <a:rPr lang="en-US" sz="1800" dirty="0">
                <a:latin typeface="Franklin Gothic Book" pitchFamily="34" charset="0"/>
              </a:rPr>
              <a:t>Check Lists</a:t>
            </a:r>
          </a:p>
        </p:txBody>
      </p:sp>
      <p:sp>
        <p:nvSpPr>
          <p:cNvPr id="39" name="Content Placeholder 4"/>
          <p:cNvSpPr>
            <a:spLocks noGrp="1"/>
          </p:cNvSpPr>
          <p:nvPr>
            <p:ph idx="13"/>
          </p:nvPr>
        </p:nvSpPr>
        <p:spPr>
          <a:xfrm>
            <a:off x="4865679" y="4250526"/>
            <a:ext cx="1801988" cy="657547"/>
          </a:xfrm>
        </p:spPr>
        <p:txBody>
          <a:bodyPr>
            <a:noAutofit/>
          </a:bodyPr>
          <a:lstStyle/>
          <a:p>
            <a:pPr marL="173038" lvl="0" indent="-173038" defTabSz="914400" fontAlgn="base">
              <a:spcBef>
                <a:spcPts val="0"/>
              </a:spcBef>
              <a:spcAft>
                <a:spcPct val="0"/>
              </a:spcAft>
              <a:buClr>
                <a:srgbClr val="99CC00"/>
              </a:buClr>
              <a:buSzPct val="75000"/>
              <a:buFont typeface="Arial" pitchFamily="34" charset="0"/>
              <a:buChar char="•"/>
            </a:pPr>
            <a:r>
              <a:rPr lang="en-US" sz="1800" dirty="0">
                <a:latin typeface="Franklin Gothic Book" pitchFamily="34" charset="0"/>
              </a:rPr>
              <a:t>Supervisory </a:t>
            </a:r>
          </a:p>
          <a:p>
            <a:pPr marL="173038" lvl="0" indent="-173038" defTabSz="914400" fontAlgn="base">
              <a:spcBef>
                <a:spcPts val="0"/>
              </a:spcBef>
              <a:spcAft>
                <a:spcPct val="0"/>
              </a:spcAft>
              <a:buClr>
                <a:srgbClr val="99CC00"/>
              </a:buClr>
              <a:buSzPct val="75000"/>
              <a:buNone/>
            </a:pPr>
            <a:r>
              <a:rPr lang="en-US" sz="1800" dirty="0">
                <a:latin typeface="Franklin Gothic Book" pitchFamily="34" charset="0"/>
              </a:rPr>
              <a:t>   Ratings</a:t>
            </a:r>
          </a:p>
          <a:p>
            <a:pPr marL="173038" indent="-173038" defTabSz="914400" fontAlgn="base">
              <a:spcBef>
                <a:spcPts val="0"/>
              </a:spcBef>
              <a:spcAft>
                <a:spcPct val="0"/>
              </a:spcAft>
              <a:buClr>
                <a:srgbClr val="99CC00"/>
              </a:buClr>
              <a:buSzPct val="75000"/>
              <a:buFont typeface="Arial" pitchFamily="34" charset="0"/>
              <a:buChar char="•"/>
            </a:pPr>
            <a:endParaRPr lang="en-US" sz="1800" dirty="0">
              <a:latin typeface="Franklin Gothic Book" pitchFamily="34" charset="0"/>
            </a:endParaRPr>
          </a:p>
        </p:txBody>
      </p:sp>
      <p:sp>
        <p:nvSpPr>
          <p:cNvPr id="40" name="Content Placeholder 4"/>
          <p:cNvSpPr>
            <a:spLocks noGrp="1"/>
          </p:cNvSpPr>
          <p:nvPr>
            <p:ph idx="13"/>
          </p:nvPr>
        </p:nvSpPr>
        <p:spPr>
          <a:xfrm>
            <a:off x="4863969" y="4893758"/>
            <a:ext cx="1820113" cy="400694"/>
          </a:xfrm>
        </p:spPr>
        <p:txBody>
          <a:bodyPr>
            <a:normAutofit/>
          </a:bodyPr>
          <a:lstStyle/>
          <a:p>
            <a:pPr marL="173038" indent="-173038" defTabSz="914400" fontAlgn="base">
              <a:spcBef>
                <a:spcPct val="50000"/>
              </a:spcBef>
              <a:spcAft>
                <a:spcPct val="0"/>
              </a:spcAft>
              <a:buClr>
                <a:srgbClr val="99CC00"/>
              </a:buClr>
              <a:buSzPct val="75000"/>
              <a:buFont typeface="Arial" pitchFamily="34" charset="0"/>
              <a:buChar char="•"/>
            </a:pPr>
            <a:r>
              <a:rPr lang="en-US" sz="1800" dirty="0">
                <a:latin typeface="Franklin Gothic Book" pitchFamily="34" charset="0"/>
              </a:rPr>
              <a:t>Observations</a:t>
            </a:r>
          </a:p>
        </p:txBody>
      </p:sp>
      <p:sp>
        <p:nvSpPr>
          <p:cNvPr id="41" name="Content Placeholder 4"/>
          <p:cNvSpPr>
            <a:spLocks noGrp="1"/>
          </p:cNvSpPr>
          <p:nvPr>
            <p:ph idx="13"/>
          </p:nvPr>
        </p:nvSpPr>
        <p:spPr>
          <a:xfrm>
            <a:off x="6703015" y="4893758"/>
            <a:ext cx="1820113" cy="400694"/>
          </a:xfrm>
        </p:spPr>
        <p:txBody>
          <a:bodyPr>
            <a:normAutofit/>
          </a:bodyPr>
          <a:lstStyle/>
          <a:p>
            <a:pPr marL="168275" indent="-168275" defTabSz="914400" fontAlgn="base">
              <a:spcBef>
                <a:spcPct val="50000"/>
              </a:spcBef>
              <a:spcAft>
                <a:spcPct val="0"/>
              </a:spcAft>
              <a:buClr>
                <a:srgbClr val="99CC00"/>
              </a:buClr>
              <a:buSzPct val="75000"/>
            </a:pPr>
            <a:r>
              <a:rPr lang="en-US" sz="1800" dirty="0">
                <a:latin typeface="Franklin Gothic Book" pitchFamily="34" charset="0"/>
              </a:rPr>
              <a:t>Judgments</a:t>
            </a:r>
          </a:p>
        </p:txBody>
      </p:sp>
      <p:sp>
        <p:nvSpPr>
          <p:cNvPr id="42" name="Content Placeholder 4"/>
          <p:cNvSpPr>
            <a:spLocks noGrp="1"/>
          </p:cNvSpPr>
          <p:nvPr>
            <p:ph idx="13"/>
          </p:nvPr>
        </p:nvSpPr>
        <p:spPr>
          <a:xfrm>
            <a:off x="6701305" y="4250526"/>
            <a:ext cx="1820113" cy="700230"/>
          </a:xfrm>
        </p:spPr>
        <p:txBody>
          <a:bodyPr>
            <a:normAutofit/>
          </a:bodyPr>
          <a:lstStyle/>
          <a:p>
            <a:pPr marL="173038" lvl="0" indent="-173038" defTabSz="914400" fontAlgn="base">
              <a:spcBef>
                <a:spcPct val="50000"/>
              </a:spcBef>
              <a:spcAft>
                <a:spcPct val="0"/>
              </a:spcAft>
              <a:buClr>
                <a:srgbClr val="99CC00"/>
              </a:buClr>
              <a:buSzPct val="75000"/>
              <a:buFont typeface="Arial" pitchFamily="34" charset="0"/>
              <a:buChar char="•"/>
            </a:pPr>
            <a:r>
              <a:rPr lang="en-US" sz="1800" dirty="0">
                <a:latin typeface="Franklin Gothic Book" pitchFamily="34" charset="0"/>
              </a:rPr>
              <a:t>Company Records</a:t>
            </a:r>
          </a:p>
          <a:p>
            <a:pPr marL="173038" indent="-173038" defTabSz="914400" fontAlgn="base">
              <a:spcBef>
                <a:spcPct val="50000"/>
              </a:spcBef>
              <a:spcAft>
                <a:spcPct val="0"/>
              </a:spcAft>
              <a:buClr>
                <a:srgbClr val="99CC00"/>
              </a:buClr>
              <a:buSzPct val="75000"/>
              <a:buFont typeface="Arial" pitchFamily="34" charset="0"/>
              <a:buChar char="•"/>
            </a:pPr>
            <a:endParaRPr lang="en-US" sz="1800" dirty="0">
              <a:latin typeface="Franklin Gothic Book" pitchFamily="34" charset="0"/>
            </a:endParaRPr>
          </a:p>
        </p:txBody>
      </p:sp>
      <p:sp>
        <p:nvSpPr>
          <p:cNvPr id="25" name="TextBox 8"/>
          <p:cNvSpPr txBox="1"/>
          <p:nvPr/>
        </p:nvSpPr>
        <p:spPr>
          <a:xfrm>
            <a:off x="8271711"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10-13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fade">
                                      <p:cBhvr>
                                        <p:cTn id="10" dur="500"/>
                                        <p:tgtEl>
                                          <p:spTgt spid="3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7">
                                            <p:txEl>
                                              <p:pRg st="0" end="0"/>
                                            </p:txEl>
                                          </p:spTgt>
                                        </p:tgtEl>
                                        <p:attrNameLst>
                                          <p:attrName>style.visibility</p:attrName>
                                        </p:attrNameLst>
                                      </p:cBhvr>
                                      <p:to>
                                        <p:strVal val="visible"/>
                                      </p:to>
                                    </p:set>
                                    <p:animEffect transition="in" filter="fade">
                                      <p:cBhvr>
                                        <p:cTn id="15" dur="500"/>
                                        <p:tgtEl>
                                          <p:spTgt spid="37">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8">
                                            <p:txEl>
                                              <p:pRg st="0" end="0"/>
                                            </p:txEl>
                                          </p:spTgt>
                                        </p:tgtEl>
                                        <p:attrNameLst>
                                          <p:attrName>style.visibility</p:attrName>
                                        </p:attrNameLst>
                                      </p:cBhvr>
                                      <p:to>
                                        <p:strVal val="visible"/>
                                      </p:to>
                                    </p:set>
                                    <p:animEffect transition="in" filter="fade">
                                      <p:cBhvr>
                                        <p:cTn id="18" dur="500"/>
                                        <p:tgtEl>
                                          <p:spTgt spid="3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9">
                                            <p:txEl>
                                              <p:pRg st="0" end="0"/>
                                            </p:txEl>
                                          </p:spTgt>
                                        </p:tgtEl>
                                        <p:attrNameLst>
                                          <p:attrName>style.visibility</p:attrName>
                                        </p:attrNameLst>
                                      </p:cBhvr>
                                      <p:to>
                                        <p:strVal val="visible"/>
                                      </p:to>
                                    </p:set>
                                    <p:animEffect transition="in" filter="fade">
                                      <p:cBhvr>
                                        <p:cTn id="23" dur="500"/>
                                        <p:tgtEl>
                                          <p:spTgt spid="39">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9">
                                            <p:txEl>
                                              <p:pRg st="1" end="1"/>
                                            </p:txEl>
                                          </p:spTgt>
                                        </p:tgtEl>
                                        <p:attrNameLst>
                                          <p:attrName>style.visibility</p:attrName>
                                        </p:attrNameLst>
                                      </p:cBhvr>
                                      <p:to>
                                        <p:strVal val="visible"/>
                                      </p:to>
                                    </p:set>
                                    <p:animEffect transition="in" filter="fade">
                                      <p:cBhvr>
                                        <p:cTn id="26" dur="500"/>
                                        <p:tgtEl>
                                          <p:spTgt spid="39">
                                            <p:txEl>
                                              <p:pRg st="1" end="1"/>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0">
                                            <p:txEl>
                                              <p:pRg st="0" end="0"/>
                                            </p:txEl>
                                          </p:spTgt>
                                        </p:tgtEl>
                                        <p:attrNameLst>
                                          <p:attrName>style.visibility</p:attrName>
                                        </p:attrNameLst>
                                      </p:cBhvr>
                                      <p:to>
                                        <p:strVal val="visible"/>
                                      </p:to>
                                    </p:set>
                                    <p:animEffect transition="in" filter="fade">
                                      <p:cBhvr>
                                        <p:cTn id="29" dur="500"/>
                                        <p:tgtEl>
                                          <p:spTgt spid="4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2">
                                            <p:txEl>
                                              <p:pRg st="0" end="0"/>
                                            </p:txEl>
                                          </p:spTgt>
                                        </p:tgtEl>
                                        <p:attrNameLst>
                                          <p:attrName>style.visibility</p:attrName>
                                        </p:attrNameLst>
                                      </p:cBhvr>
                                      <p:to>
                                        <p:strVal val="visible"/>
                                      </p:to>
                                    </p:set>
                                    <p:animEffect transition="in" filter="fade">
                                      <p:cBhvr>
                                        <p:cTn id="34" dur="500"/>
                                        <p:tgtEl>
                                          <p:spTgt spid="42">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xEl>
                                              <p:pRg st="0" end="0"/>
                                            </p:txEl>
                                          </p:spTgt>
                                        </p:tgtEl>
                                        <p:attrNameLst>
                                          <p:attrName>style.visibility</p:attrName>
                                        </p:attrNameLst>
                                      </p:cBhvr>
                                      <p:to>
                                        <p:strVal val="visible"/>
                                      </p:to>
                                    </p:set>
                                    <p:animEffect transition="in" filter="fade">
                                      <p:cBhvr>
                                        <p:cTn id="37" dur="500"/>
                                        <p:tgtEl>
                                          <p:spTgt spid="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P spid="36" grpId="0" build="p"/>
      <p:bldP spid="37" grpId="0" build="p"/>
      <p:bldP spid="38" grpId="0" build="p"/>
      <p:bldP spid="39" grpId="0" uiExpand="1" build="p"/>
      <p:bldP spid="40" grpId="0" build="p"/>
      <p:bldP spid="41" grpId="0" build="p"/>
      <p:bldP spid="4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90" y="436998"/>
            <a:ext cx="8071290" cy="977411"/>
          </a:xfrm>
        </p:spPr>
        <p:txBody>
          <a:bodyPr>
            <a:noAutofit/>
          </a:bodyPr>
          <a:lstStyle/>
          <a:p>
            <a:pPr marL="1036638" indent="-1036638"/>
            <a:r>
              <a:rPr lang="en-US" dirty="0">
                <a:latin typeface="Franklin Gothic Medium" pitchFamily="34" charset="0"/>
                <a:ea typeface="ＭＳ Ｐゴシック" pitchFamily="34" charset="-128"/>
              </a:rPr>
              <a:t>B3. Developing Learning Objectives</a:t>
            </a:r>
            <a:endParaRPr lang="en-US" dirty="0">
              <a:latin typeface="Franklin Gothic Medium" pitchFamily="34" charset="0"/>
            </a:endParaRPr>
          </a:p>
        </p:txBody>
      </p:sp>
      <p:sp>
        <p:nvSpPr>
          <p:cNvPr id="3" name="Content Placeholder 2"/>
          <p:cNvSpPr>
            <a:spLocks noGrp="1"/>
          </p:cNvSpPr>
          <p:nvPr>
            <p:ph idx="1"/>
          </p:nvPr>
        </p:nvSpPr>
        <p:spPr>
          <a:xfrm>
            <a:off x="783390" y="2085670"/>
            <a:ext cx="8071290" cy="3171361"/>
          </a:xfrm>
        </p:spPr>
        <p:txBody>
          <a:bodyPr/>
          <a:lstStyle/>
          <a:p>
            <a:pPr marL="0" lvl="0" indent="0" algn="ctr" defTabSz="914400" fontAlgn="base">
              <a:spcBef>
                <a:spcPct val="50000"/>
              </a:spcBef>
              <a:spcAft>
                <a:spcPct val="0"/>
              </a:spcAft>
              <a:buClr>
                <a:srgbClr val="99CC00"/>
              </a:buClr>
              <a:buSzPct val="75000"/>
              <a:buNone/>
            </a:pPr>
            <a:r>
              <a:rPr lang="en-US" sz="3600" b="1" dirty="0">
                <a:solidFill>
                  <a:srgbClr val="669900"/>
                </a:solidFill>
                <a:latin typeface="Franklin Gothic Medium" pitchFamily="34" charset="0"/>
              </a:rPr>
              <a:t>Learning Objective</a:t>
            </a:r>
          </a:p>
          <a:p>
            <a:pPr marL="0" lvl="0" indent="0" defTabSz="914400" fontAlgn="base">
              <a:spcBef>
                <a:spcPct val="50000"/>
              </a:spcBef>
              <a:spcAft>
                <a:spcPct val="0"/>
              </a:spcAft>
              <a:buClr>
                <a:srgbClr val="99CC00"/>
              </a:buClr>
              <a:buSzPct val="75000"/>
              <a:buNone/>
            </a:pPr>
            <a:r>
              <a:rPr lang="en-US" dirty="0">
                <a:latin typeface="Franklin Gothic Book" pitchFamily="34" charset="0"/>
              </a:rPr>
              <a:t>A measurable and observable statement of what the learner will be like when he/she has completed the learning experience successfully</a:t>
            </a:r>
          </a:p>
        </p:txBody>
      </p:sp>
      <p:sp>
        <p:nvSpPr>
          <p:cNvPr id="4" name="Slide Number Placeholder 3"/>
          <p:cNvSpPr>
            <a:spLocks noGrp="1"/>
          </p:cNvSpPr>
          <p:nvPr>
            <p:ph type="sldNum" sz="quarter" idx="12"/>
          </p:nvPr>
        </p:nvSpPr>
        <p:spPr/>
        <p:txBody>
          <a:bodyPr/>
          <a:lstStyle/>
          <a:p>
            <a:fld id="{F29FD61F-2294-5D42-A9D7-9928D42B3773}" type="slidenum">
              <a:rPr lang="en-US" smtClean="0"/>
              <a:pPr/>
              <a:t>7</a:t>
            </a:fld>
            <a:endParaRPr lang="en-US" dirty="0"/>
          </a:p>
        </p:txBody>
      </p:sp>
      <p:sp>
        <p:nvSpPr>
          <p:cNvPr id="5" name="TextBox 8"/>
          <p:cNvSpPr txBox="1"/>
          <p:nvPr/>
        </p:nvSpPr>
        <p:spPr>
          <a:xfrm>
            <a:off x="8271711"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15</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90" y="132198"/>
            <a:ext cx="8360610" cy="1143000"/>
          </a:xfrm>
        </p:spPr>
        <p:txBody>
          <a:bodyPr>
            <a:normAutofit/>
          </a:bodyPr>
          <a:lstStyle/>
          <a:p>
            <a:r>
              <a:rPr lang="en-US" sz="4000" dirty="0">
                <a:latin typeface="Franklin Gothic Medium" pitchFamily="34" charset="0"/>
                <a:ea typeface="ＭＳ Ｐゴシック" pitchFamily="34" charset="-128"/>
              </a:rPr>
              <a:t>Write Objectives in Behavioral Terms</a:t>
            </a:r>
            <a:endParaRPr lang="en-US" sz="4000" dirty="0">
              <a:latin typeface="Franklin Gothic Medium" pitchFamily="34" charset="0"/>
            </a:endParaRPr>
          </a:p>
        </p:txBody>
      </p:sp>
      <p:sp>
        <p:nvSpPr>
          <p:cNvPr id="3" name="Content Placeholder 2"/>
          <p:cNvSpPr>
            <a:spLocks noGrp="1"/>
          </p:cNvSpPr>
          <p:nvPr>
            <p:ph idx="1"/>
          </p:nvPr>
        </p:nvSpPr>
        <p:spPr>
          <a:xfrm>
            <a:off x="783390" y="1457760"/>
            <a:ext cx="7959918" cy="4898590"/>
          </a:xfrm>
        </p:spPr>
        <p:txBody>
          <a:bodyPr>
            <a:normAutofit fontScale="92500" lnSpcReduction="10000"/>
          </a:bodyPr>
          <a:lstStyle/>
          <a:p>
            <a:pPr>
              <a:spcBef>
                <a:spcPts val="1800"/>
              </a:spcBef>
              <a:buFont typeface="Arial" pitchFamily="34" charset="0"/>
              <a:buChar char="•"/>
            </a:pPr>
            <a:r>
              <a:rPr lang="en-US" dirty="0">
                <a:latin typeface="Franklin Gothic Book" pitchFamily="34" charset="0"/>
                <a:ea typeface="ＭＳ Ｐゴシック" pitchFamily="34" charset="-128"/>
              </a:rPr>
              <a:t>Identify "terminal behavior" --- what the trainee will be </a:t>
            </a:r>
            <a:r>
              <a:rPr lang="en-US" b="1" dirty="0">
                <a:latin typeface="Franklin Gothic Book" pitchFamily="34" charset="0"/>
                <a:ea typeface="ＭＳ Ｐゴシック" pitchFamily="34" charset="-128"/>
              </a:rPr>
              <a:t>able to do</a:t>
            </a:r>
            <a:r>
              <a:rPr lang="en-US" dirty="0">
                <a:latin typeface="Franklin Gothic Book" pitchFamily="34" charset="0"/>
                <a:ea typeface="ＭＳ Ｐゴシック" pitchFamily="34" charset="-128"/>
              </a:rPr>
              <a:t>.</a:t>
            </a:r>
          </a:p>
          <a:p>
            <a:pPr>
              <a:spcBef>
                <a:spcPts val="1800"/>
              </a:spcBef>
              <a:buFont typeface="Arial" pitchFamily="34" charset="0"/>
              <a:buChar char="•"/>
            </a:pPr>
            <a:r>
              <a:rPr lang="en-US" dirty="0">
                <a:latin typeface="Franklin Gothic Book" pitchFamily="34" charset="0"/>
                <a:ea typeface="ＭＳ Ｐゴシック" pitchFamily="34" charset="-128"/>
              </a:rPr>
              <a:t>Use </a:t>
            </a:r>
            <a:r>
              <a:rPr lang="en-US" b="1" dirty="0">
                <a:latin typeface="Franklin Gothic Book" pitchFamily="34" charset="0"/>
                <a:ea typeface="ＭＳ Ｐゴシック" pitchFamily="34" charset="-128"/>
              </a:rPr>
              <a:t>action words </a:t>
            </a:r>
            <a:r>
              <a:rPr lang="en-US" dirty="0">
                <a:latin typeface="Franklin Gothic Book" pitchFamily="34" charset="0"/>
                <a:ea typeface="ＭＳ Ｐゴシック" pitchFamily="34" charset="-128"/>
              </a:rPr>
              <a:t>that can be observed and measured --- Behavioral terms.</a:t>
            </a:r>
          </a:p>
          <a:p>
            <a:pPr>
              <a:spcBef>
                <a:spcPts val="1800"/>
              </a:spcBef>
              <a:buFont typeface="Arial" pitchFamily="34" charset="0"/>
              <a:buChar char="•"/>
            </a:pPr>
            <a:r>
              <a:rPr lang="en-US" dirty="0">
                <a:latin typeface="Franklin Gothic Book" pitchFamily="34" charset="0"/>
                <a:ea typeface="ＭＳ Ｐゴシック" pitchFamily="34" charset="-128"/>
              </a:rPr>
              <a:t>Think:  "What is the </a:t>
            </a:r>
            <a:r>
              <a:rPr lang="en-US" b="1" dirty="0">
                <a:latin typeface="Franklin Gothic Book" pitchFamily="34" charset="0"/>
                <a:ea typeface="ＭＳ Ｐゴシック" pitchFamily="34" charset="-128"/>
              </a:rPr>
              <a:t>trainee doing</a:t>
            </a:r>
            <a:r>
              <a:rPr lang="en-US" dirty="0">
                <a:latin typeface="Franklin Gothic Book" pitchFamily="34" charset="0"/>
                <a:ea typeface="ＭＳ Ｐゴシック" pitchFamily="34" charset="-128"/>
              </a:rPr>
              <a:t>…?</a:t>
            </a:r>
            <a:r>
              <a:rPr lang="ja-JP" altLang="en-US" dirty="0">
                <a:latin typeface="Franklin Gothic Book" pitchFamily="34" charset="0"/>
                <a:ea typeface="ＭＳ Ｐゴシック" pitchFamily="34" charset="-128"/>
              </a:rPr>
              <a:t>”</a:t>
            </a:r>
            <a:r>
              <a:rPr lang="en-US" altLang="ja-JP" dirty="0">
                <a:latin typeface="Franklin Gothic Book" pitchFamily="34" charset="0"/>
                <a:ea typeface="ＭＳ Ｐゴシック" pitchFamily="34" charset="-128"/>
              </a:rPr>
              <a:t>  </a:t>
            </a:r>
          </a:p>
          <a:p>
            <a:pPr>
              <a:spcBef>
                <a:spcPts val="1800"/>
              </a:spcBef>
              <a:buFont typeface="Arial" pitchFamily="34" charset="0"/>
              <a:buChar char="•"/>
            </a:pPr>
            <a:r>
              <a:rPr lang="en-US" dirty="0">
                <a:latin typeface="Franklin Gothic Book" pitchFamily="34" charset="0"/>
                <a:ea typeface="ＭＳ Ｐゴシック" pitchFamily="34" charset="-128"/>
              </a:rPr>
              <a:t>Make training objectives </a:t>
            </a:r>
            <a:r>
              <a:rPr lang="en-US" b="1" dirty="0">
                <a:latin typeface="Franklin Gothic Book" pitchFamily="34" charset="0"/>
                <a:ea typeface="ＭＳ Ｐゴシック" pitchFamily="34" charset="-128"/>
              </a:rPr>
              <a:t>measurable during </a:t>
            </a:r>
            <a:r>
              <a:rPr lang="en-US" dirty="0">
                <a:latin typeface="Franklin Gothic Book" pitchFamily="34" charset="0"/>
                <a:ea typeface="ＭＳ Ｐゴシック" pitchFamily="34" charset="-128"/>
              </a:rPr>
              <a:t>the class.</a:t>
            </a:r>
          </a:p>
          <a:p>
            <a:pPr>
              <a:spcBef>
                <a:spcPts val="1800"/>
              </a:spcBef>
              <a:buFont typeface="Arial" pitchFamily="34" charset="0"/>
              <a:buChar char="•"/>
            </a:pPr>
            <a:r>
              <a:rPr lang="en-US" b="1" dirty="0">
                <a:latin typeface="Franklin Gothic Book" pitchFamily="34" charset="0"/>
                <a:ea typeface="ＭＳ Ｐゴシック" pitchFamily="34" charset="-128"/>
              </a:rPr>
              <a:t>Select learning activities </a:t>
            </a:r>
            <a:r>
              <a:rPr lang="en-US" dirty="0">
                <a:latin typeface="Franklin Gothic Book" pitchFamily="34" charset="0"/>
                <a:ea typeface="ＭＳ Ｐゴシック" pitchFamily="34" charset="-128"/>
              </a:rPr>
              <a:t>that produce the identified behaviors.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8</a:t>
            </a:fld>
            <a:endParaRPr lang="en-US" dirty="0"/>
          </a:p>
        </p:txBody>
      </p:sp>
      <p:sp>
        <p:nvSpPr>
          <p:cNvPr id="5" name="TextBox 8"/>
          <p:cNvSpPr txBox="1"/>
          <p:nvPr/>
        </p:nvSpPr>
        <p:spPr>
          <a:xfrm>
            <a:off x="8271711"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15</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Select Your Verbs Carefully</a:t>
            </a:r>
            <a:endParaRPr lang="en-US" dirty="0"/>
          </a:p>
        </p:txBody>
      </p:sp>
      <p:sp>
        <p:nvSpPr>
          <p:cNvPr id="3" name="Content Placeholder 2"/>
          <p:cNvSpPr>
            <a:spLocks noGrp="1"/>
          </p:cNvSpPr>
          <p:nvPr>
            <p:ph idx="1"/>
          </p:nvPr>
        </p:nvSpPr>
        <p:spPr>
          <a:xfrm>
            <a:off x="783390" y="1457760"/>
            <a:ext cx="8071290" cy="4898590"/>
          </a:xfrm>
        </p:spPr>
        <p:txBody>
          <a:bodyPr>
            <a:normAutofit/>
          </a:bodyPr>
          <a:lstStyle/>
          <a:p>
            <a:pPr>
              <a:buFont typeface="Arial" pitchFamily="34" charset="0"/>
              <a:buChar char="•"/>
            </a:pPr>
            <a:r>
              <a:rPr lang="en-US" sz="3000" dirty="0">
                <a:latin typeface="Franklin Gothic Medium" pitchFamily="34" charset="0"/>
                <a:ea typeface="ＭＳ Ｐゴシック" pitchFamily="34" charset="-128"/>
              </a:rPr>
              <a:t>Use</a:t>
            </a:r>
            <a:r>
              <a:rPr lang="en-US" sz="3000" dirty="0">
                <a:ea typeface="ＭＳ Ｐゴシック" pitchFamily="34" charset="-128"/>
              </a:rPr>
              <a:t> verbs that are observable. </a:t>
            </a:r>
          </a:p>
          <a:p>
            <a:pPr lvl="1">
              <a:buFont typeface="Arial" pitchFamily="34" charset="0"/>
              <a:buChar char="•"/>
            </a:pPr>
            <a:r>
              <a:rPr lang="ja-JP" altLang="en-US" sz="3000" dirty="0">
                <a:solidFill>
                  <a:schemeClr val="tx1"/>
                </a:solidFill>
                <a:ea typeface="ＭＳ Ｐゴシック" pitchFamily="34" charset="-128"/>
              </a:rPr>
              <a:t>“</a:t>
            </a:r>
            <a:r>
              <a:rPr lang="en-US" altLang="ja-JP" sz="3000" dirty="0">
                <a:solidFill>
                  <a:srgbClr val="00467F"/>
                </a:solidFill>
                <a:latin typeface="Franklin Gothic Book" pitchFamily="34" charset="0"/>
                <a:ea typeface="ＭＳ Ｐゴシック" pitchFamily="34" charset="-128"/>
              </a:rPr>
              <a:t>The trainee will be able to… </a:t>
            </a:r>
            <a:r>
              <a:rPr lang="en-US" altLang="ja-JP" sz="3000" dirty="0">
                <a:solidFill>
                  <a:srgbClr val="00467F"/>
                </a:solidFill>
                <a:latin typeface="Franklin Gothic Medium" pitchFamily="34" charset="0"/>
                <a:ea typeface="ＭＳ Ｐゴシック" pitchFamily="34" charset="-128"/>
              </a:rPr>
              <a:t>state, identify, prepare, develop, create, calculate, install.</a:t>
            </a:r>
            <a:r>
              <a:rPr lang="ja-JP" altLang="en-US" sz="3000" dirty="0">
                <a:solidFill>
                  <a:srgbClr val="00467F"/>
                </a:solidFill>
                <a:latin typeface="Franklin Gothic Medium" pitchFamily="34" charset="0"/>
                <a:ea typeface="ＭＳ Ｐゴシック" pitchFamily="34" charset="-128"/>
              </a:rPr>
              <a:t>”</a:t>
            </a:r>
            <a:endParaRPr lang="en-US" altLang="ja-JP" sz="3000" dirty="0">
              <a:solidFill>
                <a:srgbClr val="00467F"/>
              </a:solidFill>
              <a:latin typeface="Franklin Gothic Medium" pitchFamily="34" charset="0"/>
              <a:ea typeface="ＭＳ Ｐゴシック" pitchFamily="34" charset="-128"/>
            </a:endParaRPr>
          </a:p>
          <a:p>
            <a:pPr>
              <a:buFont typeface="Arial" pitchFamily="34" charset="0"/>
              <a:buChar char="•"/>
            </a:pPr>
            <a:r>
              <a:rPr lang="en-US" sz="3000" dirty="0">
                <a:latin typeface="Franklin Gothic Medium" pitchFamily="34" charset="0"/>
                <a:ea typeface="ＭＳ Ｐゴシック" pitchFamily="34" charset="-128"/>
              </a:rPr>
              <a:t>Avoid </a:t>
            </a:r>
            <a:r>
              <a:rPr lang="en-US" sz="3000" dirty="0">
                <a:latin typeface="Franklin Gothic Book" pitchFamily="34" charset="0"/>
                <a:ea typeface="ＭＳ Ｐゴシック" pitchFamily="34" charset="-128"/>
              </a:rPr>
              <a:t>verbs that are not observable.  </a:t>
            </a:r>
          </a:p>
          <a:p>
            <a:pPr lvl="1">
              <a:buFont typeface="Arial" pitchFamily="34" charset="0"/>
              <a:buChar char="•"/>
            </a:pPr>
            <a:r>
              <a:rPr lang="ja-JP" altLang="en-US" sz="3000" dirty="0">
                <a:solidFill>
                  <a:srgbClr val="00467F"/>
                </a:solidFill>
                <a:latin typeface="Franklin Gothic Book" pitchFamily="34" charset="0"/>
                <a:ea typeface="ＭＳ Ｐゴシック" pitchFamily="34" charset="-128"/>
              </a:rPr>
              <a:t>“</a:t>
            </a:r>
            <a:r>
              <a:rPr lang="en-US" altLang="ja-JP" sz="3000" dirty="0">
                <a:solidFill>
                  <a:srgbClr val="00467F"/>
                </a:solidFill>
                <a:latin typeface="Franklin Gothic Book" pitchFamily="34" charset="0"/>
                <a:ea typeface="ＭＳ Ｐゴシック" pitchFamily="34" charset="-128"/>
              </a:rPr>
              <a:t>The trainee will ... </a:t>
            </a:r>
            <a:r>
              <a:rPr lang="en-US" altLang="ja-JP" sz="3000" dirty="0">
                <a:solidFill>
                  <a:srgbClr val="00467F"/>
                </a:solidFill>
                <a:latin typeface="Franklin Gothic Medium" pitchFamily="34" charset="0"/>
                <a:ea typeface="ＭＳ Ｐゴシック" pitchFamily="34" charset="-128"/>
              </a:rPr>
              <a:t>know, understand, appreciate, be familiar with, grasp the significance of.</a:t>
            </a:r>
            <a:r>
              <a:rPr lang="ja-JP" altLang="en-US" sz="3000" dirty="0">
                <a:solidFill>
                  <a:srgbClr val="00467F"/>
                </a:solidFill>
                <a:latin typeface="Franklin Gothic Medium" pitchFamily="34" charset="0"/>
                <a:ea typeface="ＭＳ Ｐゴシック" pitchFamily="34" charset="-128"/>
              </a:rPr>
              <a:t>”</a:t>
            </a:r>
            <a:r>
              <a:rPr lang="en-US" altLang="ja-JP" sz="3000" dirty="0">
                <a:solidFill>
                  <a:srgbClr val="00467F"/>
                </a:solidFill>
                <a:latin typeface="Franklin Gothic Medium" pitchFamily="34" charset="0"/>
                <a:ea typeface="ＭＳ Ｐゴシック" pitchFamily="34" charset="-128"/>
              </a:rPr>
              <a:t>  </a:t>
            </a:r>
          </a:p>
          <a:p>
            <a:pPr lvl="1">
              <a:buFont typeface="Arial" pitchFamily="34" charset="0"/>
              <a:buChar char="•"/>
            </a:pPr>
            <a:r>
              <a:rPr lang="en-US" sz="3000" dirty="0">
                <a:solidFill>
                  <a:srgbClr val="00467F"/>
                </a:solidFill>
                <a:latin typeface="Franklin Gothic Book" pitchFamily="34" charset="0"/>
                <a:ea typeface="ＭＳ Ｐゴシック" pitchFamily="34" charset="-128"/>
              </a:rPr>
              <a:t>These describe what is happening in the learner's head.</a:t>
            </a:r>
          </a:p>
        </p:txBody>
      </p:sp>
      <p:sp>
        <p:nvSpPr>
          <p:cNvPr id="4" name="Slide Number Placeholder 3"/>
          <p:cNvSpPr>
            <a:spLocks noGrp="1"/>
          </p:cNvSpPr>
          <p:nvPr>
            <p:ph type="sldNum" sz="quarter" idx="12"/>
          </p:nvPr>
        </p:nvSpPr>
        <p:spPr/>
        <p:txBody>
          <a:bodyPr/>
          <a:lstStyle/>
          <a:p>
            <a:fld id="{F29FD61F-2294-5D42-A9D7-9928D42B3773}" type="slidenum">
              <a:rPr lang="en-US" smtClean="0"/>
              <a:pPr/>
              <a:t>9</a:t>
            </a:fld>
            <a:endParaRPr lang="en-US" dirty="0"/>
          </a:p>
        </p:txBody>
      </p:sp>
      <p:sp>
        <p:nvSpPr>
          <p:cNvPr id="5" name="TextBox 8"/>
          <p:cNvSpPr txBox="1"/>
          <p:nvPr/>
        </p:nvSpPr>
        <p:spPr>
          <a:xfrm>
            <a:off x="8271711"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16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2800" dirty="0" smtClean="0">
            <a:solidFill>
              <a:srgbClr val="00467F"/>
            </a:solidFill>
            <a:latin typeface="Franklin Gothic Book" panose="020B0503020102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12736</TotalTime>
  <Words>3894</Words>
  <Application>Microsoft Office PowerPoint</Application>
  <PresentationFormat>On-screen Show (4:3)</PresentationFormat>
  <Paragraphs>651</Paragraphs>
  <Slides>39</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ＭＳ Ｐゴシック</vt:lpstr>
      <vt:lpstr>Arial</vt:lpstr>
      <vt:lpstr>Arial Black</vt:lpstr>
      <vt:lpstr>Calibri</vt:lpstr>
      <vt:lpstr>Franklin Gothic Book</vt:lpstr>
      <vt:lpstr>Franklin Gothic Medium</vt:lpstr>
      <vt:lpstr>Impact</vt:lpstr>
      <vt:lpstr>Times New Roman</vt:lpstr>
      <vt:lpstr>Wingdings</vt:lpstr>
      <vt:lpstr>Office Theme</vt:lpstr>
      <vt:lpstr>Checkpoint</vt:lpstr>
      <vt:lpstr>PowerPoint Presentation</vt:lpstr>
      <vt:lpstr>B. Planning for Results</vt:lpstr>
      <vt:lpstr>B1. Defining Results</vt:lpstr>
      <vt:lpstr>B1. Defining Results</vt:lpstr>
      <vt:lpstr>B2. Training Evaluation</vt:lpstr>
      <vt:lpstr>B3. Developing Learning Objectives</vt:lpstr>
      <vt:lpstr>Write Objectives in Behavioral Terms</vt:lpstr>
      <vt:lpstr>Select Your Verbs Carefully</vt:lpstr>
      <vt:lpstr>Verbs To Use / Avoid (sample)</vt:lpstr>
      <vt:lpstr>Writing Learning Objectives</vt:lpstr>
      <vt:lpstr>B4. The Three Learning Styles</vt:lpstr>
      <vt:lpstr>Visual</vt:lpstr>
      <vt:lpstr>Auditory</vt:lpstr>
      <vt:lpstr>Kinesthetic</vt:lpstr>
      <vt:lpstr>B5. Principles of Engagement</vt:lpstr>
      <vt:lpstr>B5. Principles of Engagement</vt:lpstr>
      <vt:lpstr>B5. Principles of Engagement</vt:lpstr>
      <vt:lpstr>B5. Principles of Engagement</vt:lpstr>
      <vt:lpstr>B5. Principles of Engagement</vt:lpstr>
      <vt:lpstr>B5. Principles of Engagement</vt:lpstr>
      <vt:lpstr>B5. Principles of Engagement</vt:lpstr>
      <vt:lpstr>Principles of Engagement</vt:lpstr>
      <vt:lpstr>Principles of Engagement</vt:lpstr>
      <vt:lpstr>B6. Instructional Methods  &amp; Engagement Strategies</vt:lpstr>
      <vt:lpstr>Instructional Methods – Appendix A</vt:lpstr>
      <vt:lpstr>Engagement Strategies – Appendix B</vt:lpstr>
      <vt:lpstr>Engagement Strategies Review</vt:lpstr>
      <vt:lpstr>Reconsidering Engagement Methods </vt:lpstr>
      <vt:lpstr>B7. Creating from Scratch</vt:lpstr>
      <vt:lpstr>Phases in the Training Process</vt:lpstr>
      <vt:lpstr>Assessment</vt:lpstr>
      <vt:lpstr>B8. Designing for Results</vt:lpstr>
      <vt:lpstr>B8. Designing for Results</vt:lpstr>
      <vt:lpstr>B9. Developing for Results</vt:lpstr>
      <vt:lpstr>B10. Handling Logistics</vt:lpstr>
      <vt:lpstr>B11. Training Impact</vt:lpstr>
      <vt:lpstr>B. Planning for Results</vt:lpstr>
      <vt:lpstr>The Engaging Trainer</vt:lpstr>
    </vt:vector>
  </TitlesOfParts>
  <Company>Story Worldwide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 Thomas</dc:creator>
  <cp:lastModifiedBy>Dana Barr</cp:lastModifiedBy>
  <cp:revision>347</cp:revision>
  <dcterms:created xsi:type="dcterms:W3CDTF">2013-02-22T03:04:14Z</dcterms:created>
  <dcterms:modified xsi:type="dcterms:W3CDTF">2017-06-08T13:35:08Z</dcterms:modified>
</cp:coreProperties>
</file>