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586" r:id="rId2"/>
    <p:sldId id="388" r:id="rId3"/>
    <p:sldId id="510" r:id="rId4"/>
    <p:sldId id="391" r:id="rId5"/>
    <p:sldId id="401" r:id="rId6"/>
    <p:sldId id="583" r:id="rId7"/>
    <p:sldId id="584" r:id="rId8"/>
    <p:sldId id="565" r:id="rId9"/>
    <p:sldId id="569" r:id="rId10"/>
    <p:sldId id="570" r:id="rId11"/>
    <p:sldId id="571" r:id="rId12"/>
    <p:sldId id="572" r:id="rId13"/>
    <p:sldId id="573" r:id="rId14"/>
    <p:sldId id="574" r:id="rId15"/>
    <p:sldId id="575" r:id="rId16"/>
    <p:sldId id="577" r:id="rId17"/>
    <p:sldId id="576" r:id="rId18"/>
    <p:sldId id="578" r:id="rId19"/>
    <p:sldId id="579" r:id="rId20"/>
    <p:sldId id="581" r:id="rId21"/>
    <p:sldId id="580" r:id="rId22"/>
    <p:sldId id="585" r:id="rId23"/>
    <p:sldId id="58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4"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a:srgbClr val="AFBD22"/>
    <a:srgbClr val="F26522"/>
    <a:srgbClr val="002C54"/>
    <a:srgbClr val="A0DBE6"/>
    <a:srgbClr val="C9401B"/>
    <a:srgbClr val="FF5223"/>
    <a:srgbClr val="95CC4F"/>
    <a:srgbClr val="90CDD0"/>
    <a:srgbClr val="D74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0" autoAdjust="0"/>
    <p:restoredTop sz="89110" autoAdjust="0"/>
  </p:normalViewPr>
  <p:slideViewPr>
    <p:cSldViewPr snapToGrid="0" snapToObjects="1">
      <p:cViewPr varScale="1">
        <p:scale>
          <a:sx n="98" d="100"/>
          <a:sy n="98" d="100"/>
        </p:scale>
        <p:origin x="576" y="90"/>
      </p:cViewPr>
      <p:guideLst>
        <p:guide orient="horz" pos="216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6/8/2017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3895078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6/8/2017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0469373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i="1" dirty="0"/>
              <a:t>Good morning, it is a pleasure</a:t>
            </a:r>
            <a:r>
              <a:rPr lang="en-US" b="1" i="1" baseline="0" dirty="0"/>
              <a:t> to be here with you this morning. Welcome to The Effective Facilitator. You know, o</a:t>
            </a:r>
            <a:r>
              <a:rPr lang="en-US" sz="1200" b="1" i="1" dirty="0">
                <a:latin typeface="Times New Roman" charset="0"/>
              </a:rPr>
              <a:t>f all the courses we train people in at LSI, facilitation is personally my favorite. As we go along, I think you will see the reason.</a:t>
            </a:r>
            <a:r>
              <a:rPr lang="en-US" sz="1200" b="1" i="1" baseline="0" dirty="0">
                <a:latin typeface="Times New Roman" charset="0"/>
              </a:rPr>
              <a:t> W</a:t>
            </a:r>
            <a:r>
              <a:rPr lang="en-US" sz="1200" b="1" i="1" dirty="0">
                <a:latin typeface="Times New Roman" charset="0"/>
              </a:rPr>
              <a:t>hy? Because I love facilitating. Although it is what we do for a living at LSI, most of us just cannot stop ourselves, whether it be a biz meeting, a client session, or a church board meeting.</a:t>
            </a:r>
            <a:r>
              <a:rPr lang="en-US" sz="1200" b="1" i="1" baseline="0" dirty="0">
                <a:latin typeface="Times New Roman" charset="0"/>
              </a:rPr>
              <a:t> I</a:t>
            </a:r>
            <a:r>
              <a:rPr lang="en-US" sz="1200" b="1" i="1" dirty="0">
                <a:latin typeface="Times New Roman" charset="0"/>
              </a:rPr>
              <a:t>f things begin to stall out or get unfocused, we</a:t>
            </a:r>
            <a:r>
              <a:rPr lang="en-US" sz="1200" b="1" i="1" baseline="0" dirty="0">
                <a:latin typeface="Times New Roman" charset="0"/>
              </a:rPr>
              <a:t> are the people in the room that will </a:t>
            </a:r>
            <a:r>
              <a:rPr lang="en-US" sz="1200" b="1" i="1" dirty="0">
                <a:latin typeface="Times New Roman" charset="0"/>
              </a:rPr>
              <a:t>say, “If it’s OK, I’d like to try something that may help us focus a little better…</a:t>
            </a:r>
            <a:r>
              <a:rPr lang="en-US" sz="1200" b="1" i="1" baseline="0" dirty="0">
                <a:latin typeface="Times New Roman" charset="0"/>
              </a:rPr>
              <a:t> M</a:t>
            </a:r>
            <a:r>
              <a:rPr lang="en-US" sz="1200" b="1" i="1" dirty="0">
                <a:latin typeface="Times New Roman" charset="0"/>
              </a:rPr>
              <a:t>ay I?”</a:t>
            </a:r>
          </a:p>
          <a:p>
            <a:pPr>
              <a:lnSpc>
                <a:spcPct val="80000"/>
              </a:lnSpc>
            </a:pPr>
            <a:endParaRPr lang="en-US" sz="1200" b="1" i="1" dirty="0">
              <a:latin typeface="Times New Roman" charset="0"/>
            </a:endParaRPr>
          </a:p>
          <a:p>
            <a:pPr>
              <a:lnSpc>
                <a:spcPct val="80000"/>
              </a:lnSpc>
            </a:pPr>
            <a:r>
              <a:rPr lang="en-US" sz="1200" b="1" i="1" dirty="0">
                <a:latin typeface="Times New Roman" charset="0"/>
              </a:rPr>
              <a:t>What is really great about facilitation is that the questioning techniques, the methods for focusing a group or building consensus go far beyond the business environment. These skills and techniques can be used in your social life as well. It works with family and friends. Whether you are trying to build a strategic plan,</a:t>
            </a:r>
            <a:r>
              <a:rPr lang="en-US" sz="1200" b="1" i="1" baseline="0" dirty="0">
                <a:latin typeface="Times New Roman" charset="0"/>
              </a:rPr>
              <a:t> deciding </a:t>
            </a:r>
            <a:r>
              <a:rPr lang="en-US" sz="1200" b="1" i="1" dirty="0">
                <a:latin typeface="Times New Roman" charset="0"/>
              </a:rPr>
              <a:t>where to take the family for vacation,</a:t>
            </a:r>
            <a:r>
              <a:rPr lang="en-US" sz="1200" b="1" i="1" baseline="0" dirty="0">
                <a:latin typeface="Times New Roman" charset="0"/>
              </a:rPr>
              <a:t> </a:t>
            </a:r>
            <a:r>
              <a:rPr lang="en-US" sz="1200" b="1" i="1" dirty="0">
                <a:latin typeface="Times New Roman" charset="0"/>
              </a:rPr>
              <a:t>or planning a surprise party for Grandma’s 70</a:t>
            </a:r>
            <a:r>
              <a:rPr lang="en-US" sz="1200" b="1" i="1" baseline="30000" dirty="0">
                <a:latin typeface="Times New Roman" charset="0"/>
              </a:rPr>
              <a:t>th</a:t>
            </a:r>
            <a:r>
              <a:rPr lang="en-US" sz="1200" b="1" i="1" dirty="0">
                <a:latin typeface="Times New Roman" charset="0"/>
              </a:rPr>
              <a:t> birthday, facilitation will serve the purpose.</a:t>
            </a:r>
          </a:p>
          <a:p>
            <a:pPr>
              <a:lnSpc>
                <a:spcPct val="80000"/>
              </a:lnSpc>
            </a:pPr>
            <a:endParaRPr lang="en-US" sz="1200" b="1" i="1" dirty="0">
              <a:latin typeface="Times New Roman" charset="0"/>
            </a:endParaRPr>
          </a:p>
          <a:p>
            <a:pPr>
              <a:lnSpc>
                <a:spcPct val="80000"/>
              </a:lnSpc>
            </a:pPr>
            <a:r>
              <a:rPr lang="en-US" sz="1200" b="1" i="1" dirty="0">
                <a:latin typeface="Times New Roman" charset="0"/>
              </a:rPr>
              <a:t>With that said, we realize</a:t>
            </a:r>
            <a:r>
              <a:rPr lang="en-US" sz="1200" b="1" i="1" baseline="0" dirty="0">
                <a:latin typeface="Times New Roman" charset="0"/>
              </a:rPr>
              <a:t> that f</a:t>
            </a:r>
            <a:r>
              <a:rPr lang="en-US" sz="1200" b="1" i="1" dirty="0">
                <a:latin typeface="Times New Roman" charset="0"/>
              </a:rPr>
              <a:t>acilitation is an art, not a science. No one can tell you that if you do A, B and C you will end up with X, Y and Z.</a:t>
            </a:r>
            <a:r>
              <a:rPr lang="en-US" sz="1200" b="1" i="1" baseline="0" dirty="0">
                <a:latin typeface="Times New Roman" charset="0"/>
              </a:rPr>
              <a:t> B</a:t>
            </a:r>
            <a:r>
              <a:rPr lang="en-US" sz="1200" b="1" i="1" dirty="0">
                <a:latin typeface="Times New Roman" charset="0"/>
              </a:rPr>
              <a:t>ut, there are a set of broad fundamental principles that, if you use them and understand them, will serve you well.</a:t>
            </a:r>
          </a:p>
          <a:p>
            <a:pPr>
              <a:lnSpc>
                <a:spcPct val="80000"/>
              </a:lnSpc>
            </a:pPr>
            <a:endParaRPr lang="en-US" sz="1200" b="1" i="1" dirty="0">
              <a:latin typeface="Times New Roman" charset="0"/>
            </a:endParaRPr>
          </a:p>
          <a:p>
            <a:pPr>
              <a:lnSpc>
                <a:spcPct val="80000"/>
              </a:lnSpc>
            </a:pPr>
            <a:r>
              <a:rPr lang="en-US" sz="1200" b="1" i="1" dirty="0">
                <a:latin typeface="Times New Roman" charset="0"/>
              </a:rPr>
              <a:t>Over the next (three) days, we are going to build a framework for you to use in facilitating sessions. The foundations of the framework are the 10 fundamental principles. What makes the framework so applicable are the 100+ techniques for applying the principles. In our time together, you will hear about the techniques, use them, and get feedback on them. We want to teach you how to be an extremely effective facilitator; and, in those rare moments when you are not, we want to provide a framework to help you understand why. It’s a fast-paced course, and we are not going to waste any time. When it’s over, our goal is to have you walk away saying this was one of the most productive (three) days you have spent in your life. If you think about it, that’s what facilitation is all about</a:t>
            </a:r>
            <a:r>
              <a:rPr lang="en-US" sz="1200" b="1" i="1" baseline="0" dirty="0">
                <a:latin typeface="Times New Roman" charset="0"/>
              </a:rPr>
              <a:t> – </a:t>
            </a:r>
            <a:r>
              <a:rPr lang="en-US" sz="1200" b="1" i="1" dirty="0">
                <a:latin typeface="Times New Roman" charset="0"/>
              </a:rPr>
              <a:t>making us all more productive!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3900259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[Collect team sticky notes, award dots based on number of sticky notes for quantity, then group using Reacting Questions to probe, etc. After grouping, award quality award based on team with sticky notes in the most categories.]</a:t>
            </a:r>
            <a:endParaRPr lang="en-US" alt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866388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239726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How many of you have a methodology or framework for your training development and delivery? (Raise your hand.) It really is helpful when we have an overall framework to work with, </a:t>
            </a:r>
            <a:r>
              <a:rPr lang="en-US" altLang="en-US" i="1" dirty="0" err="1">
                <a:ea typeface="ＭＳ Ｐゴシック" panose="020B0600070205080204" pitchFamily="34" charset="-128"/>
              </a:rPr>
              <a:t>isn</a:t>
            </a:r>
            <a:r>
              <a:rPr lang="ja-JP" altLang="en-US" i="1" dirty="0">
                <a:ea typeface="+mn-ea"/>
              </a:rPr>
              <a:t>’</a:t>
            </a:r>
            <a:r>
              <a:rPr lang="en-US" altLang="en-US" i="1" dirty="0">
                <a:ea typeface="ＭＳ Ｐゴシック" panose="020B0600070205080204" pitchFamily="34" charset="-128"/>
              </a:rPr>
              <a:t>t it? (Nod your head.) This diagram with be our framework for the next three days, and you will note around the circle, we have Planning for Results, Evaluation and Assessment as the  </a:t>
            </a:r>
            <a:r>
              <a:rPr lang="ja-JP" altLang="en-US" i="1" dirty="0">
                <a:ea typeface="+mn-ea"/>
              </a:rPr>
              <a:t>“</a:t>
            </a:r>
            <a:r>
              <a:rPr lang="en-US" altLang="en-US" i="1" dirty="0">
                <a:ea typeface="ＭＳ Ｐゴシック" panose="020B0600070205080204" pitchFamily="34" charset="-128"/>
              </a:rPr>
              <a:t>closed loop process</a:t>
            </a:r>
            <a:r>
              <a:rPr lang="ja-JP" altLang="en-US" i="1" dirty="0">
                <a:ea typeface="+mn-ea"/>
              </a:rPr>
              <a:t>”</a:t>
            </a:r>
            <a:r>
              <a:rPr lang="en-US" altLang="en-US" i="1" dirty="0">
                <a:ea typeface="ＭＳ Ｐゴシック" panose="020B0600070205080204" pitchFamily="34" charset="-128"/>
              </a:rPr>
              <a:t> for preparation, delivery and feedback. Within that loop or circle, we have the tools or techniques for the effective delivery of the actual training…</a:t>
            </a:r>
            <a:endParaRPr lang="en-US" alt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4285807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82788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Here is our agenda for the entire course. On this flip chart (Flip Chart 3 w/ agenda for Day One), you will note that I have placed our agenda for the day as well. Before we move on, let</a:t>
            </a:r>
            <a:r>
              <a:rPr lang="ja-JP" altLang="en-US" i="1" dirty="0">
                <a:ea typeface="+mn-ea"/>
              </a:rPr>
              <a:t>’</a:t>
            </a:r>
            <a:r>
              <a:rPr lang="en-US" altLang="en-US" i="1" dirty="0">
                <a:ea typeface="ＭＳ Ｐゴシック" panose="020B0600070205080204" pitchFamily="34" charset="-128"/>
              </a:rPr>
              <a:t>s take a look at your personal objectives and see where you believe we will address the categories in which we have grouped these objectives…..So, (blue) on the category of (poor behavior), where in the agenda do you believe we will cover that? OK, next team…….</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i="1" u="sng" dirty="0">
                <a:ea typeface="ＭＳ Ｐゴシック" panose="020B0600070205080204" pitchFamily="34" charset="-128"/>
              </a:rPr>
              <a:t>Note: </a:t>
            </a:r>
            <a:r>
              <a:rPr lang="en-US" altLang="en-US" i="1" dirty="0">
                <a:ea typeface="ＭＳ Ｐゴシック" panose="020B0600070205080204" pitchFamily="34" charset="-128"/>
              </a:rPr>
              <a:t>Ensure participants are identifying where their personal objectives will be addressed in the class. If there is an area or areas that are not addressed, guide the group to whether or not to adjust the agenda to meet their needs.</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412212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4046666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altLang="en-US" i="1" dirty="0">
                <a:ea typeface="ＭＳ Ｐゴシック" panose="020B0600070205080204" pitchFamily="34" charset="-128"/>
              </a:rPr>
              <a:t>How many of you use ground rules in your training sessions today? (Raise your hand.) And, (Sally), what is it that you use ground rules for? Others?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Well, let</a:t>
            </a:r>
            <a:r>
              <a:rPr lang="ja-JP" altLang="en-US" i="1" dirty="0">
                <a:ea typeface="+mn-ea"/>
              </a:rPr>
              <a:t>’</a:t>
            </a:r>
            <a:r>
              <a:rPr lang="en-US" altLang="en-US" i="1" dirty="0">
                <a:ea typeface="ＭＳ Ｐゴシック" panose="020B0600070205080204" pitchFamily="34" charset="-128"/>
              </a:rPr>
              <a:t>s look at some of the ground rules and then decide if we need to make any adjustments for our time together. Here we go:</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Always open for questions --- we want this session to be interactive. So, when you have a question, please raise your hand and let us know.</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The Coming Attractions (or sometimes called the Issues List) – let</a:t>
            </a:r>
            <a:r>
              <a:rPr lang="ja-JP" altLang="en-US" i="1" dirty="0">
                <a:ea typeface="+mn-ea"/>
              </a:rPr>
              <a:t>’</a:t>
            </a:r>
            <a:r>
              <a:rPr lang="en-US" altLang="en-US" i="1" dirty="0">
                <a:ea typeface="ＭＳ Ｐゴシック" panose="020B0600070205080204" pitchFamily="34" charset="-128"/>
              </a:rPr>
              <a:t>s use that for items that arise that are not relevant to the current conversation or topic. That way we will not lose them, and we can address them at a more appropriate time.</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One conversation --- you know what that means. (Nod your head.)… Yes, whoever is speaking has the floor, and let</a:t>
            </a:r>
            <a:r>
              <a:rPr lang="ja-JP" altLang="en-US" i="1" dirty="0">
                <a:ea typeface="+mn-ea"/>
              </a:rPr>
              <a:t>’</a:t>
            </a:r>
            <a:r>
              <a:rPr lang="en-US" altLang="en-US" i="1" dirty="0">
                <a:ea typeface="ＭＳ Ｐゴシック" panose="020B0600070205080204" pitchFamily="34" charset="-128"/>
              </a:rPr>
              <a:t>s provide them with the attention needed.</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Avoid </a:t>
            </a:r>
            <a:r>
              <a:rPr lang="ja-JP" altLang="en-US" i="1" dirty="0">
                <a:ea typeface="+mn-ea"/>
              </a:rPr>
              <a:t>“</a:t>
            </a:r>
            <a:r>
              <a:rPr lang="en-US" altLang="en-US" i="1" dirty="0">
                <a:ea typeface="ＭＳ Ｐゴシック" panose="020B0600070205080204" pitchFamily="34" charset="-128"/>
              </a:rPr>
              <a:t>bar discussion</a:t>
            </a:r>
            <a:r>
              <a:rPr lang="ja-JP" altLang="en-US" i="1" dirty="0">
                <a:ea typeface="+mn-ea"/>
              </a:rPr>
              <a:t>”</a:t>
            </a:r>
            <a:r>
              <a:rPr lang="en-US" altLang="en-US" i="1" dirty="0">
                <a:ea typeface="ＭＳ Ｐゴシック" panose="020B0600070205080204" pitchFamily="34" charset="-128"/>
              </a:rPr>
              <a:t>…..Can anyone tell me what that means? Great, that</a:t>
            </a:r>
            <a:r>
              <a:rPr lang="ja-JP" altLang="en-US" i="1" dirty="0">
                <a:ea typeface="+mn-ea"/>
              </a:rPr>
              <a:t>’</a:t>
            </a:r>
            <a:r>
              <a:rPr lang="en-US" altLang="en-US" i="1" dirty="0">
                <a:ea typeface="ＭＳ Ｐゴシック" panose="020B0600070205080204" pitchFamily="34" charset="-128"/>
              </a:rPr>
              <a:t>s right – let</a:t>
            </a:r>
            <a:r>
              <a:rPr lang="ja-JP" altLang="en-US" i="1" dirty="0">
                <a:ea typeface="+mn-ea"/>
              </a:rPr>
              <a:t>’</a:t>
            </a:r>
            <a:r>
              <a:rPr lang="en-US" altLang="en-US" i="1" dirty="0">
                <a:ea typeface="ＭＳ Ｐゴシック" panose="020B0600070205080204" pitchFamily="34" charset="-128"/>
              </a:rPr>
              <a:t>s avoid those discussions we might better have over a coke or a drink tonight at the bar.</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The Choo-Choo…… Are any of you aware of what this is? Great, let</a:t>
            </a:r>
            <a:r>
              <a:rPr lang="ja-JP" altLang="en-US" i="1" dirty="0">
                <a:ea typeface="+mn-ea"/>
              </a:rPr>
              <a:t>’</a:t>
            </a:r>
            <a:r>
              <a:rPr lang="en-US" altLang="en-US" i="1" dirty="0">
                <a:ea typeface="ＭＳ Ｐゴシック" panose="020B0600070205080204" pitchFamily="34" charset="-128"/>
              </a:rPr>
              <a:t>s select one now. The Choo </a:t>
            </a:r>
            <a:r>
              <a:rPr lang="en-US" altLang="en-US" i="1" dirty="0" err="1">
                <a:ea typeface="ＭＳ Ｐゴシック" panose="020B0600070205080204" pitchFamily="34" charset="-128"/>
              </a:rPr>
              <a:t>Choo</a:t>
            </a:r>
            <a:r>
              <a:rPr lang="en-US" altLang="en-US" i="1" dirty="0">
                <a:ea typeface="ＭＳ Ｐゴシック" panose="020B0600070205080204" pitchFamily="34" charset="-128"/>
              </a:rPr>
              <a:t> is an </a:t>
            </a:r>
            <a:r>
              <a:rPr lang="ja-JP" altLang="en-US" i="1" dirty="0">
                <a:ea typeface="+mn-ea"/>
              </a:rPr>
              <a:t>“</a:t>
            </a:r>
            <a:r>
              <a:rPr lang="en-US" altLang="en-US" i="1" dirty="0">
                <a:ea typeface="ＭＳ Ｐゴシック" panose="020B0600070205080204" pitchFamily="34" charset="-128"/>
              </a:rPr>
              <a:t>energizer</a:t>
            </a:r>
            <a:r>
              <a:rPr lang="ja-JP" altLang="en-US" i="1" dirty="0">
                <a:ea typeface="+mn-ea"/>
              </a:rPr>
              <a:t>”</a:t>
            </a:r>
            <a:r>
              <a:rPr lang="en-US" altLang="en-US" i="1" dirty="0">
                <a:ea typeface="ＭＳ Ｐゴシック" panose="020B0600070205080204" pitchFamily="34" charset="-128"/>
              </a:rPr>
              <a:t> or something that during those lethargic times in a day we can use to infuse some “oomph</a:t>
            </a:r>
            <a:r>
              <a:rPr lang="ja-JP" altLang="en-US" i="1" dirty="0">
                <a:ea typeface="+mn-ea"/>
              </a:rPr>
              <a:t>”</a:t>
            </a:r>
            <a:r>
              <a:rPr lang="en-US" altLang="en-US" i="1" dirty="0">
                <a:ea typeface="ＭＳ Ｐゴシック" panose="020B0600070205080204" pitchFamily="34" charset="-128"/>
              </a:rPr>
              <a:t> back into the group. Now, I know this is silly or might even seem </a:t>
            </a:r>
            <a:r>
              <a:rPr lang="ja-JP" altLang="en-US" i="1" dirty="0">
                <a:ea typeface="+mn-ea"/>
              </a:rPr>
              <a:t>“</a:t>
            </a:r>
            <a:r>
              <a:rPr lang="en-US" altLang="en-US" i="1" dirty="0">
                <a:ea typeface="ＭＳ Ｐゴシック" panose="020B0600070205080204" pitchFamily="34" charset="-128"/>
              </a:rPr>
              <a:t>stupid</a:t>
            </a:r>
            <a:r>
              <a:rPr lang="ja-JP" altLang="en-US" i="1" dirty="0">
                <a:ea typeface="+mn-ea"/>
              </a:rPr>
              <a:t>”</a:t>
            </a:r>
            <a:r>
              <a:rPr lang="en-US" altLang="en-US" i="1" dirty="0">
                <a:ea typeface="ＭＳ Ｐゴシック" panose="020B0600070205080204" pitchFamily="34" charset="-128"/>
              </a:rPr>
              <a:t> to some of you. What I can tell you is that more than ½ of our clients wind up adopting a Choo </a:t>
            </a:r>
            <a:r>
              <a:rPr lang="en-US" altLang="en-US" i="1" dirty="0" err="1">
                <a:ea typeface="ＭＳ Ｐゴシック" panose="020B0600070205080204" pitchFamily="34" charset="-128"/>
              </a:rPr>
              <a:t>Choo</a:t>
            </a:r>
            <a:r>
              <a:rPr lang="en-US" altLang="en-US" i="1" dirty="0">
                <a:ea typeface="ＭＳ Ｐゴシック" panose="020B0600070205080204" pitchFamily="34" charset="-128"/>
              </a:rPr>
              <a:t> after they have seen its impact.</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So, what is a Choo </a:t>
            </a:r>
            <a:r>
              <a:rPr lang="en-US" altLang="en-US" i="1" dirty="0" err="1">
                <a:ea typeface="ＭＳ Ｐゴシック" panose="020B0600070205080204" pitchFamily="34" charset="-128"/>
              </a:rPr>
              <a:t>Choo</a:t>
            </a:r>
            <a:r>
              <a:rPr lang="en-US" altLang="en-US" i="1" dirty="0">
                <a:ea typeface="ＭＳ Ｐゴシック" panose="020B0600070205080204" pitchFamily="34" charset="-128"/>
              </a:rPr>
              <a:t>? Well it is something that requires you to say something and get out of your seats for about 10-15 seconds. Some examples might include (YMCA, 7</a:t>
            </a:r>
            <a:r>
              <a:rPr lang="en-US" altLang="en-US" i="1" baseline="30000" dirty="0">
                <a:ea typeface="ＭＳ Ｐゴシック" panose="020B0600070205080204" pitchFamily="34" charset="-128"/>
              </a:rPr>
              <a:t>th</a:t>
            </a:r>
            <a:r>
              <a:rPr lang="en-US" altLang="en-US" i="1" dirty="0">
                <a:ea typeface="ＭＳ Ｐゴシック" panose="020B0600070205080204" pitchFamily="34" charset="-128"/>
              </a:rPr>
              <a:t> inning stretch, etc.). Now, if we can</a:t>
            </a:r>
            <a:r>
              <a:rPr lang="ja-JP" altLang="en-US" i="1" dirty="0">
                <a:ea typeface="+mn-ea"/>
              </a:rPr>
              <a:t>’</a:t>
            </a:r>
            <a:r>
              <a:rPr lang="en-US" altLang="en-US" i="1" dirty="0">
                <a:ea typeface="ＭＳ Ｐゴシック" panose="020B0600070205080204" pitchFamily="34" charset="-128"/>
              </a:rPr>
              <a:t>t come up with one we like, we will use the </a:t>
            </a:r>
            <a:r>
              <a:rPr lang="ja-JP" altLang="en-US" i="1" dirty="0">
                <a:ea typeface="+mn-ea"/>
              </a:rPr>
              <a:t>“</a:t>
            </a:r>
            <a:r>
              <a:rPr lang="en-US" altLang="en-US" i="1" dirty="0">
                <a:ea typeface="ＭＳ Ｐゴシック" panose="020B0600070205080204" pitchFamily="34" charset="-128"/>
              </a:rPr>
              <a:t>Choo </a:t>
            </a:r>
            <a:r>
              <a:rPr lang="en-US" altLang="en-US" i="1" dirty="0" err="1">
                <a:ea typeface="ＭＳ Ｐゴシック" panose="020B0600070205080204" pitchFamily="34" charset="-128"/>
              </a:rPr>
              <a:t>Choo</a:t>
            </a:r>
            <a:r>
              <a:rPr lang="ja-JP" altLang="en-US" i="1" dirty="0">
                <a:ea typeface="+mn-ea"/>
              </a:rPr>
              <a:t>”</a:t>
            </a:r>
            <a:r>
              <a:rPr lang="en-US" altLang="en-US" i="1" dirty="0">
                <a:ea typeface="ＭＳ Ｐゴシック" panose="020B0600070205080204" pitchFamily="34" charset="-128"/>
              </a:rPr>
              <a:t>…..So, the way I would like to do this is to ask each team to come up with their recommendation. I</a:t>
            </a:r>
            <a:r>
              <a:rPr lang="ja-JP" altLang="en-US" i="1" dirty="0">
                <a:ea typeface="+mn-ea"/>
              </a:rPr>
              <a:t>’</a:t>
            </a:r>
            <a:r>
              <a:rPr lang="en-US" altLang="en-US" i="1" dirty="0" err="1">
                <a:ea typeface="ＭＳ Ｐゴシック" panose="020B0600070205080204" pitchFamily="34" charset="-128"/>
              </a:rPr>
              <a:t>ll</a:t>
            </a:r>
            <a:r>
              <a:rPr lang="en-US" altLang="en-US" i="1" dirty="0">
                <a:ea typeface="ＭＳ Ｐゴシック" panose="020B0600070205080204" pitchFamily="34" charset="-128"/>
              </a:rPr>
              <a:t> give you a minute to discuss it, come up with your team</a:t>
            </a:r>
            <a:r>
              <a:rPr lang="ja-JP" altLang="en-US" i="1" dirty="0">
                <a:ea typeface="+mn-ea"/>
              </a:rPr>
              <a:t>’</a:t>
            </a:r>
            <a:r>
              <a:rPr lang="en-US" altLang="en-US" i="1" dirty="0">
                <a:ea typeface="ＭＳ Ｐゴシック" panose="020B0600070205080204" pitchFamily="34" charset="-128"/>
              </a:rPr>
              <a:t>s recommendation, and write that recommendation on a sticky note using your marker….Is that clear? OK, so think about an activity – something that will be fun, something that will give us a lift, put a little gas into our tanks and put a little energy back into our room during those lullaby times of the day….What might be one that your group would recommend? Let</a:t>
            </a:r>
            <a:r>
              <a:rPr lang="ja-JP" altLang="en-US" i="1" dirty="0">
                <a:ea typeface="+mn-ea"/>
              </a:rPr>
              <a:t>’</a:t>
            </a:r>
            <a:r>
              <a:rPr lang="en-US" altLang="en-US" i="1" dirty="0">
                <a:ea typeface="ＭＳ Ｐゴシック" panose="020B0600070205080204" pitchFamily="34" charset="-128"/>
              </a:rPr>
              <a:t>s start our minute clock now….</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OK, time is up. (Green) team, what is your recommendation? (Collect their sticky note and place it on the Ground Rules chart0…..OK, I have it, now let</a:t>
            </a:r>
            <a:r>
              <a:rPr lang="ja-JP" altLang="en-US" i="1" dirty="0">
                <a:ea typeface="+mn-ea"/>
              </a:rPr>
              <a:t>’</a:t>
            </a:r>
            <a:r>
              <a:rPr lang="en-US" altLang="en-US" i="1" dirty="0">
                <a:ea typeface="ＭＳ Ｐゴシック" panose="020B0600070205080204" pitchFamily="34" charset="-128"/>
              </a:rPr>
              <a:t>s ask the (green) team to do a demonstration of how that would be done……Thanks, let</a:t>
            </a:r>
            <a:r>
              <a:rPr lang="ja-JP" altLang="en-US" i="1" dirty="0">
                <a:ea typeface="+mn-ea"/>
              </a:rPr>
              <a:t>’</a:t>
            </a:r>
            <a:r>
              <a:rPr lang="en-US" altLang="en-US" i="1" dirty="0">
                <a:ea typeface="ＭＳ Ｐゴシック" panose="020B0600070205080204" pitchFamily="34" charset="-128"/>
              </a:rPr>
              <a:t>s give them a hand….(And, continue through all teams).</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Now we have our (x) number of recommendations, and we have to decide on which Choo </a:t>
            </a:r>
            <a:r>
              <a:rPr lang="en-US" altLang="en-US" i="1" dirty="0" err="1">
                <a:ea typeface="ＭＳ Ｐゴシック" panose="020B0600070205080204" pitchFamily="34" charset="-128"/>
              </a:rPr>
              <a:t>Choo</a:t>
            </a:r>
            <a:r>
              <a:rPr lang="en-US" altLang="en-US" i="1" dirty="0">
                <a:ea typeface="ＭＳ Ｐゴシック" panose="020B0600070205080204" pitchFamily="34" charset="-128"/>
              </a:rPr>
              <a:t> the group will adopt. To do that, I am going to ask us to vote. The way we will do that is you may vote only once (honor system), and you are not allowed to vote for your team</a:t>
            </a:r>
            <a:r>
              <a:rPr lang="ja-JP" altLang="en-US" i="1" dirty="0">
                <a:ea typeface="+mn-ea"/>
              </a:rPr>
              <a:t>’</a:t>
            </a:r>
            <a:r>
              <a:rPr lang="en-US" altLang="en-US" i="1" dirty="0">
                <a:ea typeface="ＭＳ Ｐゴシック" panose="020B0600070205080204" pitchFamily="34" charset="-128"/>
              </a:rPr>
              <a:t>s recommendation. Is that clear? Great, let</a:t>
            </a:r>
            <a:r>
              <a:rPr lang="ja-JP" altLang="en-US" i="1" dirty="0">
                <a:ea typeface="+mn-ea"/>
              </a:rPr>
              <a:t>’</a:t>
            </a:r>
            <a:r>
              <a:rPr lang="en-US" altLang="en-US" i="1" dirty="0">
                <a:ea typeface="ＭＳ Ｐゴシック" panose="020B0600070205080204" pitchFamily="34" charset="-128"/>
              </a:rPr>
              <a:t>s do the voting…..(Get agreement on the Choo </a:t>
            </a:r>
            <a:r>
              <a:rPr lang="en-US" altLang="en-US" i="1" dirty="0" err="1">
                <a:ea typeface="ＭＳ Ｐゴシック" panose="020B0600070205080204" pitchFamily="34" charset="-128"/>
              </a:rPr>
              <a:t>Choo</a:t>
            </a:r>
            <a:r>
              <a:rPr lang="en-US" altLang="en-US" i="1" dirty="0">
                <a:ea typeface="ＭＳ Ｐゴシック" panose="020B0600070205080204" pitchFamily="34" charset="-128"/>
              </a:rPr>
              <a:t> and post that sticky note on the Decisions List.)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Start on time, end on time…..Are we all clear on this one? So, tomorrow morning when it is (8:30am), we will start the session. If you are here, we will start; and, if you are not here? That</a:t>
            </a:r>
            <a:r>
              <a:rPr lang="ja-JP" altLang="en-US" i="1" dirty="0">
                <a:ea typeface="+mn-ea"/>
              </a:rPr>
              <a:t>’</a:t>
            </a:r>
            <a:r>
              <a:rPr lang="en-US" altLang="en-US" i="1" dirty="0">
                <a:ea typeface="ＭＳ Ｐゴシック" panose="020B0600070205080204" pitchFamily="34" charset="-128"/>
              </a:rPr>
              <a:t>s right – we will start. Similarly, after each break, we will begin the session at the end of the allotted break time. We will also commit to you that we will end on time each day as well. We may finish a few minutes early, but we will not run over.</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This one is a great training tool. Repetition can help us retain things. Adult learning theory has found that if we hear something one time, our chance of retention is about 10% in 90 days. But if we hear, see and try that same thing as many as six times, our retention can get as high as 90%. So, let</a:t>
            </a:r>
            <a:r>
              <a:rPr lang="ja-JP" altLang="en-US" i="1" dirty="0">
                <a:ea typeface="+mn-ea"/>
              </a:rPr>
              <a:t>’</a:t>
            </a:r>
            <a:r>
              <a:rPr lang="en-US" altLang="en-US" i="1" dirty="0">
                <a:ea typeface="ＭＳ Ｐゴシック" panose="020B0600070205080204" pitchFamily="34" charset="-128"/>
              </a:rPr>
              <a:t>s use repetition to train the mind to help with our retention throughout the course.</a:t>
            </a:r>
            <a:endParaRPr lang="en-US" altLang="en-US" dirty="0">
              <a:ea typeface="ＭＳ Ｐゴシック" panose="020B0600070205080204" pitchFamily="34" charset="-128"/>
            </a:endParaRPr>
          </a:p>
          <a:p>
            <a:r>
              <a:rPr lang="en-US" altLang="en-US" i="1" dirty="0" err="1">
                <a:ea typeface="ＭＳ Ｐゴシック" panose="020B0600070205080204" pitchFamily="34" charset="-128"/>
              </a:rPr>
              <a:t>nEtiquette</a:t>
            </a:r>
            <a:r>
              <a:rPr lang="en-US" altLang="en-US" i="1" dirty="0">
                <a:ea typeface="ＭＳ Ｐゴシック" panose="020B0600070205080204" pitchFamily="34" charset="-128"/>
              </a:rPr>
              <a:t> is something we have learned through the years. Some of us may be waiting for a very important business call or personal call. Rather than requiring you to turn off your cell phones, we would ask that you set them to vibrate. If you receive a call that you must take, please just step out of the room, answer the call and return as soon as you can.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Finally, ELMO. Has anyone ever used this ground rule? (Raise your hand.) Thanks, can you explain that? OK, that is great. This stands for </a:t>
            </a:r>
            <a:r>
              <a:rPr lang="en-US" altLang="en-US" b="1" i="1" u="sng" dirty="0">
                <a:ea typeface="ＭＳ Ｐゴシック" panose="020B0600070205080204" pitchFamily="34" charset="-128"/>
              </a:rPr>
              <a:t>E</a:t>
            </a:r>
            <a:r>
              <a:rPr lang="en-US" altLang="en-US" i="1" dirty="0">
                <a:ea typeface="ＭＳ Ｐゴシック" panose="020B0600070205080204" pitchFamily="34" charset="-128"/>
              </a:rPr>
              <a:t>nough </a:t>
            </a:r>
            <a:r>
              <a:rPr lang="en-US" altLang="en-US" b="1" i="1" u="sng" dirty="0">
                <a:ea typeface="ＭＳ Ｐゴシック" panose="020B0600070205080204" pitchFamily="34" charset="-128"/>
              </a:rPr>
              <a:t>L</a:t>
            </a:r>
            <a:r>
              <a:rPr lang="en-US" altLang="en-US" i="1" dirty="0">
                <a:ea typeface="ＭＳ Ｐゴシック" panose="020B0600070205080204" pitchFamily="34" charset="-128"/>
              </a:rPr>
              <a:t>et</a:t>
            </a:r>
            <a:r>
              <a:rPr lang="ja-JP" altLang="en-US" i="1" dirty="0">
                <a:ea typeface="+mn-ea"/>
              </a:rPr>
              <a:t>’</a:t>
            </a:r>
            <a:r>
              <a:rPr lang="en-US" altLang="en-US" i="1" dirty="0">
                <a:ea typeface="ＭＳ Ｐゴシック" panose="020B0600070205080204" pitchFamily="34" charset="-128"/>
              </a:rPr>
              <a:t>s </a:t>
            </a:r>
            <a:r>
              <a:rPr lang="en-US" altLang="en-US" b="1" i="1" u="sng" dirty="0">
                <a:ea typeface="ＭＳ Ｐゴシック" panose="020B0600070205080204" pitchFamily="34" charset="-128"/>
              </a:rPr>
              <a:t>M</a:t>
            </a:r>
            <a:r>
              <a:rPr lang="en-US" altLang="en-US" i="1" dirty="0">
                <a:ea typeface="ＭＳ Ｐゴシック" panose="020B0600070205080204" pitchFamily="34" charset="-128"/>
              </a:rPr>
              <a:t>ove </a:t>
            </a:r>
            <a:r>
              <a:rPr lang="en-US" altLang="en-US" b="1" i="1" u="sng" dirty="0">
                <a:ea typeface="ＭＳ Ｐゴシック" panose="020B0600070205080204" pitchFamily="34" charset="-128"/>
              </a:rPr>
              <a:t>O</a:t>
            </a:r>
            <a:r>
              <a:rPr lang="en-US" altLang="en-US" i="1" dirty="0">
                <a:ea typeface="ＭＳ Ｐゴシック" panose="020B0600070205080204" pitchFamily="34" charset="-128"/>
              </a:rPr>
              <a:t>n. The way we like to use this is as follows. Any of us can call for an ELMO. Now, it would not be fair if (Russ) called for ELMO, and I simply moved on. Instead, I will stop and check in with the group. If ½ or more of the group agree with the ELMO, we will stop and move on to the next topic or item. If it is less than ½ the group, then, we will continue with that item.</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Are there any other recommendations for our ground rules? OK, then might I entertain a motion for adopting our ground rules?…..(Get the group to consensus on the ground rules.)</a:t>
            </a:r>
            <a:endParaRPr lang="en-US" altLang="en-US" dirty="0">
              <a:ea typeface="ＭＳ Ｐゴシック" panose="020B0600070205080204" pitchFamily="34" charset="-128"/>
            </a:endParaRPr>
          </a:p>
          <a:p>
            <a:pPr>
              <a:buFont typeface="Calibri" panose="020F0502020204030204" pitchFamily="34" charset="0"/>
              <a:buNone/>
            </a:pPr>
            <a:endParaRPr lang="en-US" altLang="en-US" dirty="0">
              <a:ea typeface="ＭＳ Ｐゴシック" panose="020B0600070205080204" pitchFamily="34" charset="-128"/>
            </a:endParaRPr>
          </a:p>
          <a:p>
            <a:pPr>
              <a:buFont typeface="+mj-lt" charset="0"/>
              <a:buNone/>
            </a:pP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439521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476043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ltLang="en-US" i="1" dirty="0">
                <a:ea typeface="ＭＳ Ｐゴシック" panose="020B0600070205080204" pitchFamily="34" charset="-128"/>
              </a:rPr>
              <a:t>Achieving Excellence by Design….What do we mean by that? Let me ask a question – have you ever made a presentation, cooked a great meal, played a really good round of golf? (Nod your head.)….And, someone came up to you after the presentation or the meal or the round of golf and said to you, </a:t>
            </a:r>
            <a:r>
              <a:rPr lang="ja-JP" altLang="en-US" i="1" dirty="0">
                <a:ea typeface="+mn-ea"/>
              </a:rPr>
              <a:t>“</a:t>
            </a:r>
            <a:r>
              <a:rPr lang="en-US" altLang="en-US" i="1" dirty="0">
                <a:ea typeface="ＭＳ Ｐゴシック" panose="020B0600070205080204" pitchFamily="34" charset="-128"/>
              </a:rPr>
              <a:t>Hey, that was a great (presentation, meal, round).”….And, you thought to yourself, </a:t>
            </a:r>
            <a:r>
              <a:rPr lang="ja-JP" altLang="en-US" i="1" dirty="0">
                <a:ea typeface="+mn-ea"/>
              </a:rPr>
              <a:t>“</a:t>
            </a:r>
            <a:r>
              <a:rPr lang="en-US" altLang="en-US" i="1" dirty="0">
                <a:ea typeface="ＭＳ Ｐゴシック" panose="020B0600070205080204" pitchFamily="34" charset="-128"/>
              </a:rPr>
              <a:t>Wow, I agree, but I am not sure why I was able to do that!</a:t>
            </a:r>
            <a:r>
              <a:rPr lang="ja-JP" altLang="en-US" i="1" dirty="0">
                <a:ea typeface="+mn-ea"/>
              </a:rPr>
              <a:t>”</a:t>
            </a:r>
            <a:r>
              <a:rPr lang="en-US" altLang="en-US" i="1" dirty="0">
                <a:ea typeface="ＭＳ Ｐゴシック" panose="020B0600070205080204" pitchFamily="34" charset="-128"/>
              </a:rPr>
              <a:t> Well, what we mean by Excellence by Design is the next time someone says to you after a training session you facilitated that it was a great training session, you may not tell them this, but you will be able to say to yourself, </a:t>
            </a:r>
            <a:r>
              <a:rPr lang="ja-JP" altLang="en-US" i="1" dirty="0">
                <a:ea typeface="+mn-ea"/>
              </a:rPr>
              <a:t>“</a:t>
            </a:r>
            <a:r>
              <a:rPr lang="en-US" altLang="en-US" i="1" dirty="0">
                <a:ea typeface="ＭＳ Ｐゴシック" panose="020B0600070205080204" pitchFamily="34" charset="-128"/>
              </a:rPr>
              <a:t>Yes, I know because I designed it that way!</a:t>
            </a:r>
            <a:r>
              <a:rPr lang="ja-JP" altLang="en-US" i="1" dirty="0">
                <a:ea typeface="+mn-ea"/>
              </a:rPr>
              <a:t>”</a:t>
            </a:r>
            <a:r>
              <a:rPr lang="en-US" altLang="en-US" i="1" dirty="0">
                <a:ea typeface="ＭＳ Ｐゴシック" panose="020B0600070205080204" pitchFamily="34" charset="-128"/>
              </a:rPr>
              <a:t> And, in those rare instances when you don</a:t>
            </a:r>
            <a:r>
              <a:rPr lang="ja-JP" altLang="en-US" i="1" dirty="0">
                <a:ea typeface="+mn-ea"/>
              </a:rPr>
              <a:t>’</a:t>
            </a:r>
            <a:r>
              <a:rPr lang="en-US" altLang="en-US" i="1" dirty="0">
                <a:ea typeface="ＭＳ Ｐゴシック" panose="020B0600070205080204" pitchFamily="34" charset="-128"/>
              </a:rPr>
              <a:t>t perform as well as you would like, you will know what to do, how to do it and why you will do something different so that the next time it is better.</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Another really important point to make here is that last fill-in-the-blank – “Practice makes _______.</a:t>
            </a:r>
            <a:r>
              <a:rPr lang="ja-JP" altLang="en-US" i="1" dirty="0">
                <a:ea typeface="+mn-ea"/>
              </a:rPr>
              <a:t>”</a:t>
            </a:r>
            <a:r>
              <a:rPr lang="en-US" altLang="en-US" i="1" dirty="0">
                <a:ea typeface="ＭＳ Ｐゴシック" panose="020B0600070205080204" pitchFamily="34" charset="-128"/>
              </a:rPr>
              <a:t> Did I hear someone say </a:t>
            </a:r>
            <a:r>
              <a:rPr lang="ja-JP" altLang="en-US" i="1" dirty="0">
                <a:ea typeface="+mn-ea"/>
              </a:rPr>
              <a:t>“</a:t>
            </a:r>
            <a:r>
              <a:rPr lang="en-US" altLang="en-US" i="1" dirty="0">
                <a:ea typeface="ＭＳ Ｐゴシック" panose="020B0600070205080204" pitchFamily="34" charset="-128"/>
              </a:rPr>
              <a:t>perfect”?  What do you think?  Let me demonstrate for us why that is not valid…..</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Could I get a volunteer to give me a hand for a minute?  [Select volunteer and award a dot.]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Could you come up to the flip chart, please? Please take this marker and draw a line 12 inches long. [Participant draws line.] Great, could you draw a second line 12 inches long? [Participant draws line.] And, could you do it a third time, please? [Participant draws a third line.]</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Now, let</a:t>
            </a:r>
            <a:r>
              <a:rPr lang="ja-JP" altLang="en-US" i="1" dirty="0">
                <a:ea typeface="+mn-ea"/>
              </a:rPr>
              <a:t>’</a:t>
            </a:r>
            <a:r>
              <a:rPr lang="en-US" altLang="en-US" i="1" dirty="0">
                <a:ea typeface="ＭＳ Ｐゴシック" panose="020B0600070205080204" pitchFamily="34" charset="-128"/>
              </a:rPr>
              <a:t>s look at the adage, “Practice makes _____ .” If that is true, then these lines should be exactly 12 inches long, right?  What could I have done to help make [insert participant</a:t>
            </a:r>
            <a:r>
              <a:rPr lang="ja-JP" altLang="en-US" i="1" dirty="0">
                <a:ea typeface="+mn-ea"/>
              </a:rPr>
              <a:t>’</a:t>
            </a:r>
            <a:r>
              <a:rPr lang="en-US" altLang="en-US" i="1" dirty="0">
                <a:ea typeface="ＭＳ Ｐゴシック" panose="020B0600070205080204" pitchFamily="34" charset="-128"/>
              </a:rPr>
              <a:t>s name] more successful in his/her second and third attempt?  Exactly, if I had provided feedback after the first attempt, he/she would have been much more successful in the following attempts.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So, let</a:t>
            </a:r>
            <a:r>
              <a:rPr lang="ja-JP" altLang="en-US" i="1" dirty="0">
                <a:ea typeface="+mn-ea"/>
              </a:rPr>
              <a:t>’</a:t>
            </a:r>
            <a:r>
              <a:rPr lang="en-US" altLang="en-US" i="1" dirty="0">
                <a:ea typeface="ＭＳ Ｐゴシック" panose="020B0600070205080204" pitchFamily="34" charset="-128"/>
              </a:rPr>
              <a:t>s adopt a philosophy of Practice + Feedback + Application will lead us to excellence. And, in that spirit, we will provide you with a great approach to feedback prior to our first exercise later today. It is an approach to both giving as well as receiving feedback that we would like you to consider adopting after this class. It is really a very constructive way that provides facilitated feedback that leads to improved performance and results.</a:t>
            </a:r>
            <a:endParaRPr lang="en-US" altLang="en-US" dirty="0">
              <a:ea typeface="ＭＳ Ｐゴシック" panose="020B0600070205080204" pitchFamily="34" charset="-128"/>
            </a:endParaRPr>
          </a:p>
          <a:p>
            <a:endParaRPr lang="en-US" altLang="en-US" i="1"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4097204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2517543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ea typeface="ＭＳ Ｐゴシック" panose="020B0600070205080204" pitchFamily="34" charset="-128"/>
              </a:rPr>
              <a:t>Here is what we will be covering during the kickoff of our session, so let</a:t>
            </a:r>
            <a:r>
              <a:rPr lang="ja-JP" altLang="en-US" i="1" dirty="0">
                <a:ea typeface="+mn-ea"/>
              </a:rPr>
              <a:t>’</a:t>
            </a:r>
            <a:r>
              <a:rPr lang="en-US" altLang="ja-JP" i="1" dirty="0">
                <a:ea typeface="+mn-ea"/>
              </a:rPr>
              <a:t>s get started…</a:t>
            </a:r>
            <a:endParaRPr lang="en-US" alt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1494860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Alright, let</a:t>
            </a:r>
            <a:r>
              <a:rPr lang="ja-JP" altLang="en-US" i="1" dirty="0">
                <a:ea typeface="+mn-ea"/>
              </a:rPr>
              <a:t>’</a:t>
            </a:r>
            <a:r>
              <a:rPr lang="en-US" altLang="en-US" i="1" dirty="0">
                <a:ea typeface="ＭＳ Ｐゴシック" panose="020B0600070205080204" pitchFamily="34" charset="-128"/>
              </a:rPr>
              <a:t>s take the opportunity to get to know each other. To do this, what I would like to do is ask each of you to take a minute or two to introduce yourself. Now, we don</a:t>
            </a:r>
            <a:r>
              <a:rPr lang="ja-JP" altLang="en-US" i="1" dirty="0">
                <a:ea typeface="+mn-ea"/>
              </a:rPr>
              <a:t>’</a:t>
            </a:r>
            <a:r>
              <a:rPr lang="en-US" altLang="en-US" i="1" dirty="0">
                <a:ea typeface="ＭＳ Ｐゴシック" panose="020B0600070205080204" pitchFamily="34" charset="-128"/>
              </a:rPr>
              <a:t>t need something like, “I was born in Kings County Hospital in Brooklyn, NY, and went to PS 132,” </a:t>
            </a:r>
            <a:r>
              <a:rPr lang="en-US" altLang="en-US" i="1" dirty="0" err="1">
                <a:ea typeface="ＭＳ Ｐゴシック" panose="020B0600070205080204" pitchFamily="34" charset="-128"/>
              </a:rPr>
              <a:t>etc</a:t>
            </a:r>
            <a:r>
              <a:rPr lang="en-US" altLang="en-US" i="1" dirty="0">
                <a:ea typeface="ＭＳ Ｐゴシック" panose="020B0600070205080204" pitchFamily="34" charset="-128"/>
              </a:rPr>
              <a:t>……What we need is the </a:t>
            </a:r>
            <a:r>
              <a:rPr lang="ja-JP" altLang="en-US" i="1" dirty="0">
                <a:ea typeface="+mn-ea"/>
              </a:rPr>
              <a:t>“</a:t>
            </a:r>
            <a:r>
              <a:rPr lang="en-US" altLang="en-US" i="1" dirty="0">
                <a:ea typeface="ＭＳ Ｐゴシック" panose="020B0600070205080204" pitchFamily="34" charset="-128"/>
              </a:rPr>
              <a:t>short story,</a:t>
            </a:r>
            <a:r>
              <a:rPr lang="ja-JP" altLang="en-US" i="1" dirty="0">
                <a:ea typeface="+mn-ea"/>
              </a:rPr>
              <a:t>”</a:t>
            </a:r>
            <a:r>
              <a:rPr lang="en-US" altLang="en-US" i="1" dirty="0">
                <a:ea typeface="ＭＳ Ｐゴシック" panose="020B0600070205080204" pitchFamily="34" charset="-128"/>
              </a:rPr>
              <a:t> and let</a:t>
            </a:r>
            <a:r>
              <a:rPr lang="ja-JP" altLang="en-US" i="1" dirty="0">
                <a:ea typeface="+mn-ea"/>
              </a:rPr>
              <a:t>’</a:t>
            </a:r>
            <a:r>
              <a:rPr lang="en-US" altLang="en-US" i="1" dirty="0">
                <a:ea typeface="ＭＳ Ｐゴシック" panose="020B0600070205080204" pitchFamily="34" charset="-128"/>
              </a:rPr>
              <a:t>s use these four key points….The way we will do this is I will use this format to introduce myself, and we will use that as an example. Then, if I were to start with (Joe) over here on the (red) team, you know what (Sally) sitting next to Joe will be doing while Joe is introducing himself? That</a:t>
            </a:r>
            <a:r>
              <a:rPr lang="ja-JP" altLang="en-US" i="1" dirty="0">
                <a:ea typeface="+mn-ea"/>
              </a:rPr>
              <a:t>’</a:t>
            </a:r>
            <a:r>
              <a:rPr lang="en-US" altLang="en-US" i="1" dirty="0">
                <a:ea typeface="ＭＳ Ｐゴシック" panose="020B0600070205080204" pitchFamily="34" charset="-128"/>
              </a:rPr>
              <a:t>s right – she will be thinking about what she is going to say. So, to prevent that, after I introduce myself as an example, I will set my timer to 45 seconds and ask each of you to think about what you are going to say. Then, we will start with the (blue) team and go around the room. Is everybody with me? Any questions? OK, let me start………(After your introduction, start the timer.)</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i="1" u="sng" dirty="0">
                <a:ea typeface="ＭＳ Ｐゴシック" panose="020B0600070205080204" pitchFamily="34" charset="-128"/>
              </a:rPr>
              <a:t>Note</a:t>
            </a:r>
            <a:r>
              <a:rPr lang="en-US" altLang="en-US" b="1" i="1" dirty="0">
                <a:ea typeface="ＭＳ Ｐゴシック" panose="020B0600070205080204" pitchFamily="34" charset="-128"/>
              </a:rPr>
              <a:t>: </a:t>
            </a:r>
            <a:r>
              <a:rPr lang="en-US" altLang="en-US" i="1" dirty="0">
                <a:ea typeface="ＭＳ Ｐゴシック" panose="020B0600070205080204" pitchFamily="34" charset="-128"/>
              </a:rPr>
              <a:t>As each team has finished the introductions of all members of that team, consider saying, </a:t>
            </a:r>
            <a:r>
              <a:rPr lang="ja-JP" altLang="en-US" i="1" dirty="0">
                <a:ea typeface="+mn-ea"/>
              </a:rPr>
              <a:t>“</a:t>
            </a:r>
            <a:r>
              <a:rPr lang="en-US" altLang="en-US" i="1" dirty="0">
                <a:ea typeface="ＭＳ Ｐゴシック" panose="020B0600070205080204" pitchFamily="34" charset="-128"/>
              </a:rPr>
              <a:t>OK, let</a:t>
            </a:r>
            <a:r>
              <a:rPr lang="ja-JP" altLang="en-US" i="1" dirty="0">
                <a:ea typeface="+mn-ea"/>
              </a:rPr>
              <a:t>’</a:t>
            </a:r>
            <a:r>
              <a:rPr lang="en-US" altLang="en-US" i="1" dirty="0">
                <a:ea typeface="ＭＳ Ｐゴシック" panose="020B0600070205080204" pitchFamily="34" charset="-128"/>
              </a:rPr>
              <a:t>s all give the (red) team a round of applause… Now, let</a:t>
            </a:r>
            <a:r>
              <a:rPr lang="ja-JP" altLang="en-US" i="1" dirty="0">
                <a:ea typeface="+mn-ea"/>
              </a:rPr>
              <a:t>’</a:t>
            </a:r>
            <a:r>
              <a:rPr lang="en-US" altLang="en-US" i="1" dirty="0">
                <a:ea typeface="ＭＳ Ｐゴシック" panose="020B0600070205080204" pitchFamily="34" charset="-128"/>
              </a:rPr>
              <a:t>s move on to the (blue) team,” etc.</a:t>
            </a: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734613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ea typeface="ＭＳ Ｐゴシック" panose="020B0600070205080204" pitchFamily="34" charset="-128"/>
              </a:rPr>
              <a:t>Here is what we will be covering during the kickoff of our session, so let</a:t>
            </a:r>
            <a:r>
              <a:rPr lang="ja-JP" altLang="en-US" i="1" dirty="0">
                <a:ea typeface="+mn-ea"/>
              </a:rPr>
              <a:t>’</a:t>
            </a:r>
            <a:r>
              <a:rPr lang="en-US" altLang="ja-JP" i="1" dirty="0">
                <a:ea typeface="+mn-ea"/>
              </a:rPr>
              <a:t>s get started…</a:t>
            </a:r>
            <a:endParaRPr lang="en-US" alt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20530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262748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ea typeface="ＭＳ Ｐゴシック" panose="020B0600070205080204" pitchFamily="34" charset="-128"/>
              </a:rPr>
              <a:t>With that, let</a:t>
            </a:r>
            <a:r>
              <a:rPr lang="ja-JP" altLang="en-US" i="1" dirty="0">
                <a:ea typeface="+mn-ea"/>
              </a:rPr>
              <a:t>’</a:t>
            </a:r>
            <a:r>
              <a:rPr lang="en-US" altLang="ja-JP" i="1" dirty="0">
                <a:ea typeface="+mn-ea"/>
              </a:rPr>
              <a:t>s start by reviewing our Course Objectives. Let</a:t>
            </a:r>
            <a:r>
              <a:rPr lang="ja-JP" altLang="en-US" i="1" dirty="0">
                <a:ea typeface="+mn-ea"/>
              </a:rPr>
              <a:t>’</a:t>
            </a:r>
            <a:r>
              <a:rPr lang="en-US" altLang="ja-JP" i="1" dirty="0">
                <a:ea typeface="+mn-ea"/>
              </a:rPr>
              <a:t>s start with the (red) team; get me started by reading this first objective…..</a:t>
            </a:r>
            <a:endParaRPr lang="en-US" altLang="en-US" i="1" dirty="0">
              <a:ea typeface="ＭＳ Ｐゴシック" panose="020B0600070205080204" pitchFamily="34" charset="-128"/>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i="1" dirty="0">
                <a:ea typeface="ＭＳ Ｐゴシック" panose="020B0600070205080204" pitchFamily="34" charset="-128"/>
              </a:rPr>
              <a:t>Next person, please. And, continue the round-robin until all objectives are covered.</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200140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i="1" dirty="0">
                <a:ea typeface="ＭＳ Ｐゴシック" panose="020B0600070205080204" pitchFamily="34" charset="-128"/>
              </a:rPr>
              <a:t>And, on to the next (green) team, please…</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381102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altLang="en-US" i="1" dirty="0">
                <a:ea typeface="ＭＳ Ｐゴシック" panose="020B0600070205080204" pitchFamily="34" charset="-128"/>
              </a:rPr>
              <a:t>We have just outlined our objectives for the course, and those are important. Equally, if not more important, are what each of you would like to get from the course. This is your course, and I truly believe that.  What you want to get out of the next few days is a critical part.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As you have probably noticed, there are sticky notes and markers on your tables. Over here is our red team, our blue team, our green team and our yellow team. [Point out each table, asking for a round of applause as you announce each team.]  What I need now is one volunteer from each table. Remember, we always protect our volunteers.  [Award a dot to each volunteer.] As you can see, I am handing out dots to our volunteers. Each time you receive a dot during the course, I would ask that you put it on your name tag. At the end of the session, there will be a prize for the person with the most dots.  The prize will be bigger than a piece of paper and smaller than an Alaskan cruise – and it is something you will find quite helpful.  I will award dots for a variety of situations – contributions, questions and participation -- as well as when we come back from a break. If everyone at your table is back when the timer goes off, you will all receive a dot. If any one person is missing, no one at the table will receive a dot.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Back to what I was saying, volunteers can you please pick up the pads and the marker? Volunteers, please look around your table and hand these items to someone at your table who will be the team leader for this activity.  Thanks, I told you we protect our volunteers.</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As we mentioned earlier, the purpose of this activity is to find out what the group would like to learn over the next few days.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 </a:t>
            </a:r>
          </a:p>
          <a:p>
            <a:r>
              <a:rPr lang="en-US" altLang="en-US" i="1" dirty="0">
                <a:ea typeface="ＭＳ Ｐゴシック" panose="020B0600070205080204" pitchFamily="34" charset="-128"/>
              </a:rPr>
              <a:t>We have three rules for this activity:</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1. We will use our sticky notes and markers. Note the sticky notes are fairly small and the markers fairly large. What we need are short answers.</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2. Only write one idea on each sticky note. So, ____ team, if you have six ideas, how many sticky notes would you write? Good, six; that</a:t>
            </a:r>
            <a:r>
              <a:rPr lang="ja-JP" altLang="en-US" i="1" dirty="0">
                <a:ea typeface="+mn-ea"/>
              </a:rPr>
              <a:t>’</a:t>
            </a:r>
            <a:r>
              <a:rPr lang="en-US" altLang="en-US" i="1" dirty="0">
                <a:ea typeface="ＭＳ Ｐゴシック" panose="020B0600070205080204" pitchFamily="34" charset="-128"/>
              </a:rPr>
              <a:t>s about as complicated as our math will get. And, last…</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3. I am going to set the timer to two minutes, and I will count down those last five to 10 seconds. When the timer rings, you must have the cap placed on your marker.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Team members, your job is to contribute ideas for your team leader to record.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In this activity, quantity and quality are important.  You will have two minutes to record as many ideas as possible. Any questions? OK, here we go…….(Read from the slides the Great Starting Question.)</a:t>
            </a:r>
            <a:endParaRPr lang="en-US" altLang="en-US" dirty="0">
              <a:ea typeface="ＭＳ Ｐゴシック" panose="020B0600070205080204" pitchFamily="34" charset="-128"/>
            </a:endParaRPr>
          </a:p>
          <a:p>
            <a:endParaRPr lang="en-US" altLang="en-US" i="1"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367327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74067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endParaRPr lang="en-US" sz="120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492442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436259"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358985" y="6565612"/>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358985" y="6565612"/>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358985" y="6565612"/>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76510" y="6356350"/>
            <a:ext cx="3972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00467F"/>
                </a:solidFill>
                <a:latin typeface="Franklin Gothic Book"/>
                <a:cs typeface="Franklin Gothic Book"/>
              </a:rPr>
              <a:t>Copyright 1992-2015, Leadership Strategies, Inc. V15.03</a:t>
            </a:r>
          </a:p>
          <a:p>
            <a:endParaRPr lang="en-US" dirty="0"/>
          </a:p>
        </p:txBody>
      </p:sp>
      <p:sp>
        <p:nvSpPr>
          <p:cNvPr id="6" name="Slide Number Placeholder 5"/>
          <p:cNvSpPr>
            <a:spLocks noGrp="1"/>
          </p:cNvSpPr>
          <p:nvPr>
            <p:ph type="sldNum" sz="quarter" idx="4"/>
          </p:nvPr>
        </p:nvSpPr>
        <p:spPr>
          <a:xfrm>
            <a:off x="8293994" y="6356350"/>
            <a:ext cx="3928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
        <p:nvSpPr>
          <p:cNvPr id="7" name="Footer Placeholder 4"/>
          <p:cNvSpPr txBox="1">
            <a:spLocks/>
          </p:cNvSpPr>
          <p:nvPr/>
        </p:nvSpPr>
        <p:spPr>
          <a:xfrm>
            <a:off x="4183483" y="6356350"/>
            <a:ext cx="38636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67F"/>
                </a:solidFill>
                <a:effectLst/>
                <a:uLnTx/>
                <a:uFillTx/>
                <a:latin typeface="Franklin Gothic Book"/>
                <a:ea typeface="+mn-ea"/>
                <a:cs typeface="Franklin Gothic Book"/>
              </a:rPr>
              <a:t>Duplication prohibited without consent.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Lst>
  <p:transition>
    <p:fade/>
  </p:transition>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1</a:t>
            </a:fld>
            <a:endParaRPr lang="en-US" dirty="0"/>
          </a:p>
        </p:txBody>
      </p:sp>
      <p:pic>
        <p:nvPicPr>
          <p:cNvPr id="7" name="Picture 6"/>
          <p:cNvPicPr>
            <a:picLocks noChangeAspect="1"/>
          </p:cNvPicPr>
          <p:nvPr/>
        </p:nvPicPr>
        <p:blipFill rotWithShape="1">
          <a:blip r:embed="rId2"/>
          <a:srcRect t="17402" b="11994"/>
          <a:stretch/>
        </p:blipFill>
        <p:spPr>
          <a:xfrm>
            <a:off x="0" y="1439500"/>
            <a:ext cx="9144000" cy="4436199"/>
          </a:xfrm>
          <a:prstGeom prst="rect">
            <a:avLst/>
          </a:prstGeom>
        </p:spPr>
      </p:pic>
      <p:sp>
        <p:nvSpPr>
          <p:cNvPr id="3" name="Title 2"/>
          <p:cNvSpPr>
            <a:spLocks noGrp="1"/>
          </p:cNvSpPr>
          <p:nvPr>
            <p:ph type="title"/>
          </p:nvPr>
        </p:nvSpPr>
        <p:spPr>
          <a:xfrm>
            <a:off x="342943" y="168895"/>
            <a:ext cx="8071290" cy="1134571"/>
          </a:xfrm>
        </p:spPr>
        <p:txBody>
          <a:bodyPr/>
          <a:lstStyle/>
          <a:p>
            <a:pPr algn="ctr"/>
            <a:r>
              <a:rPr lang="en-US" sz="6600" b="1" dirty="0">
                <a:solidFill>
                  <a:srgbClr val="00467F"/>
                </a:solidFill>
              </a:rPr>
              <a:t>The Engaging Trainer</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738" y="6011733"/>
            <a:ext cx="420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488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A2. Personal Objectives</a:t>
            </a:r>
          </a:p>
        </p:txBody>
      </p:sp>
      <p:sp>
        <p:nvSpPr>
          <p:cNvPr id="14" name="Content Placeholder 13"/>
          <p:cNvSpPr>
            <a:spLocks noGrp="1"/>
          </p:cNvSpPr>
          <p:nvPr>
            <p:ph idx="1"/>
          </p:nvPr>
        </p:nvSpPr>
        <p:spPr>
          <a:xfrm>
            <a:off x="783390" y="1301076"/>
            <a:ext cx="8071290" cy="5247397"/>
          </a:xfrm>
        </p:spPr>
        <p:txBody>
          <a:bodyPr>
            <a:normAutofit/>
          </a:bodyPr>
          <a:lstStyle/>
          <a:p>
            <a:r>
              <a:rPr lang="en-US" altLang="en-US" sz="2800" b="1" dirty="0">
                <a:ea typeface="ＭＳ Ｐゴシック" panose="020B0600070205080204" pitchFamily="34" charset="-128"/>
              </a:rPr>
              <a:t>You are good at what you do.</a:t>
            </a:r>
            <a:r>
              <a:rPr lang="en-US" altLang="en-US" sz="2800" dirty="0">
                <a:ea typeface="ＭＳ Ｐゴシック" panose="020B0600070205080204" pitchFamily="34" charset="-128"/>
              </a:rPr>
              <a:t>  But you know you are going to need some additional strategies and skills to confidently design and deliver this session.  </a:t>
            </a:r>
          </a:p>
          <a:p>
            <a:pPr>
              <a:spcBef>
                <a:spcPts val="2400"/>
              </a:spcBef>
            </a:pPr>
            <a:r>
              <a:rPr lang="en-US" altLang="en-US" sz="2800" b="1" dirty="0">
                <a:ea typeface="ＭＳ Ｐゴシック" panose="020B0600070205080204" pitchFamily="34" charset="-128"/>
              </a:rPr>
              <a:t>Think about issues you have faced </a:t>
            </a:r>
            <a:r>
              <a:rPr lang="en-US" altLang="en-US" sz="2800" dirty="0">
                <a:ea typeface="ＭＳ Ｐゴシック" panose="020B0600070205080204" pitchFamily="34" charset="-128"/>
              </a:rPr>
              <a:t>in the past with demanding groups.  Think about the things you know you have to get better at, the additional strategies you would want to learn, the areas for which you would want better techniques.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6" name="TextBox 5"/>
          <p:cNvSpPr txBox="1"/>
          <p:nvPr/>
        </p:nvSpPr>
        <p:spPr>
          <a:xfrm>
            <a:off x="8776891" y="318509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Right Arrow 7"/>
          <p:cNvSpPr/>
          <p:nvPr/>
        </p:nvSpPr>
        <p:spPr>
          <a:xfrm>
            <a:off x="8556173" y="5323110"/>
            <a:ext cx="392044" cy="653856"/>
          </a:xfrm>
          <a:prstGeom prst="rightArrow">
            <a:avLst>
              <a:gd name="adj1" fmla="val 40011"/>
              <a:gd name="adj2" fmla="val 58330"/>
            </a:avLst>
          </a:prstGeom>
          <a:solidFill>
            <a:srgbClr val="AFBD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237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A2. Personal Objectives</a:t>
            </a:r>
          </a:p>
        </p:txBody>
      </p:sp>
      <p:sp>
        <p:nvSpPr>
          <p:cNvPr id="3" name="Content Placeholder 2"/>
          <p:cNvSpPr>
            <a:spLocks noGrp="1"/>
          </p:cNvSpPr>
          <p:nvPr>
            <p:ph idx="1"/>
          </p:nvPr>
        </p:nvSpPr>
        <p:spPr/>
        <p:txBody>
          <a:bodyPr/>
          <a:lstStyle/>
          <a:p>
            <a:r>
              <a:rPr lang="en-US" altLang="en-US" sz="2800" b="1" dirty="0">
                <a:ea typeface="ＭＳ Ｐゴシック" panose="020B0600070205080204" pitchFamily="34" charset="-128"/>
              </a:rPr>
              <a:t>What are the things you would want to get out of this class </a:t>
            </a:r>
            <a:r>
              <a:rPr lang="en-US" altLang="en-US" sz="2800" dirty="0">
                <a:ea typeface="ＭＳ Ｐゴシック" panose="020B0600070205080204" pitchFamily="34" charset="-128"/>
              </a:rPr>
              <a:t>so you could deliver this great training session that was engaging, dynamic and delivered results? </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5" name="TextBox 4"/>
          <p:cNvSpPr txBox="1"/>
          <p:nvPr/>
        </p:nvSpPr>
        <p:spPr>
          <a:xfrm>
            <a:off x="8754150" y="127519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extLst>
      <p:ext uri="{BB962C8B-B14F-4D97-AF65-F5344CB8AC3E}">
        <p14:creationId xmlns:p14="http://schemas.microsoft.com/office/powerpoint/2010/main" val="3376954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30937" cy="6857999"/>
          </a:xfrm>
          <a:prstGeom prst="rect">
            <a:avLst/>
          </a:prstGeom>
        </p:spPr>
      </p:pic>
      <p:grpSp>
        <p:nvGrpSpPr>
          <p:cNvPr id="2" name="Group 8"/>
          <p:cNvGrpSpPr/>
          <p:nvPr/>
        </p:nvGrpSpPr>
        <p:grpSpPr>
          <a:xfrm>
            <a:off x="171472" y="232230"/>
            <a:ext cx="8801056" cy="1143000"/>
            <a:chOff x="342943" y="2732834"/>
            <a:chExt cx="8801056" cy="1143000"/>
          </a:xfrm>
        </p:grpSpPr>
        <p:sp>
          <p:nvSpPr>
            <p:cNvPr id="17" name="Rectangle 16"/>
            <p:cNvSpPr/>
            <p:nvPr/>
          </p:nvSpPr>
          <p:spPr>
            <a:xfrm>
              <a:off x="342943" y="2883780"/>
              <a:ext cx="7394249" cy="85690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A3. Course</a:t>
              </a:r>
              <a:r>
                <a:rPr kumimoji="0" lang="en-US" sz="5400" b="0" i="0" u="none" strike="noStrike" kern="1200" cap="all" spc="0" normalizeH="0" noProof="0" dirty="0">
                  <a:ln>
                    <a:noFill/>
                  </a:ln>
                  <a:solidFill>
                    <a:schemeClr val="bg1"/>
                  </a:solidFill>
                  <a:effectLst/>
                  <a:uLnTx/>
                  <a:uFillTx/>
                  <a:latin typeface="Franklin Gothic Medium"/>
                  <a:ea typeface="+mj-ea"/>
                  <a:cs typeface="Franklin Gothic Medium"/>
                </a:rPr>
                <a:t> overview</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12</a:t>
            </a:fld>
            <a:endParaRPr lang="en-US" dirty="0"/>
          </a:p>
        </p:txBody>
      </p:sp>
    </p:spTree>
    <p:extLst>
      <p:ext uri="{BB962C8B-B14F-4D97-AF65-F5344CB8AC3E}">
        <p14:creationId xmlns:p14="http://schemas.microsoft.com/office/powerpoint/2010/main" val="3965922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Course Overview</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pic>
        <p:nvPicPr>
          <p:cNvPr id="17" name="Content Placeholder 16"/>
          <p:cNvPicPr>
            <a:picLocks noGrp="1" noChangeAspect="1"/>
          </p:cNvPicPr>
          <p:nvPr>
            <p:ph idx="1"/>
          </p:nvPr>
        </p:nvPicPr>
        <p:blipFill>
          <a:blip r:embed="rId3"/>
          <a:stretch>
            <a:fillRect/>
          </a:stretch>
        </p:blipFill>
        <p:spPr>
          <a:xfrm>
            <a:off x="2392237" y="1457325"/>
            <a:ext cx="4853239" cy="4899024"/>
          </a:xfrm>
        </p:spPr>
      </p:pic>
      <p:sp>
        <p:nvSpPr>
          <p:cNvPr id="5" name="TextBox 8"/>
          <p:cNvSpPr txBox="1"/>
          <p:nvPr/>
        </p:nvSpPr>
        <p:spPr>
          <a:xfrm>
            <a:off x="8341408"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a:t>
            </a:r>
          </a:p>
        </p:txBody>
      </p:sp>
    </p:spTree>
    <p:extLst>
      <p:ext uri="{BB962C8B-B14F-4D97-AF65-F5344CB8AC3E}">
        <p14:creationId xmlns:p14="http://schemas.microsoft.com/office/powerpoint/2010/main" val="369584464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1" cy="6858000"/>
          </a:xfrm>
          <a:prstGeom prst="rect">
            <a:avLst/>
          </a:prstGeom>
        </p:spPr>
      </p:pic>
      <p:grpSp>
        <p:nvGrpSpPr>
          <p:cNvPr id="2" name="Group 8"/>
          <p:cNvGrpSpPr/>
          <p:nvPr/>
        </p:nvGrpSpPr>
        <p:grpSpPr>
          <a:xfrm>
            <a:off x="171472" y="232230"/>
            <a:ext cx="8801056" cy="1143000"/>
            <a:chOff x="342943" y="2732834"/>
            <a:chExt cx="8801056" cy="1143000"/>
          </a:xfrm>
        </p:grpSpPr>
        <p:sp>
          <p:nvSpPr>
            <p:cNvPr id="17" name="Rectangle 16"/>
            <p:cNvSpPr/>
            <p:nvPr/>
          </p:nvSpPr>
          <p:spPr>
            <a:xfrm>
              <a:off x="342943" y="2883780"/>
              <a:ext cx="4124955" cy="85690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A4. Agenda</a:t>
              </a: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14</a:t>
            </a:fld>
            <a:endParaRPr lang="en-US" dirty="0"/>
          </a:p>
        </p:txBody>
      </p:sp>
    </p:spTree>
    <p:extLst>
      <p:ext uri="{BB962C8B-B14F-4D97-AF65-F5344CB8AC3E}">
        <p14:creationId xmlns:p14="http://schemas.microsoft.com/office/powerpoint/2010/main" val="3892358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A4. Agenda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5" name="Rounded Rectangle 4"/>
          <p:cNvSpPr/>
          <p:nvPr/>
        </p:nvSpPr>
        <p:spPr>
          <a:xfrm>
            <a:off x="783390"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3523445"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6263499"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8" name="Content Placeholder 2"/>
          <p:cNvSpPr>
            <a:spLocks noGrp="1"/>
          </p:cNvSpPr>
          <p:nvPr>
            <p:ph idx="1"/>
          </p:nvPr>
        </p:nvSpPr>
        <p:spPr>
          <a:xfrm>
            <a:off x="783390" y="1943097"/>
            <a:ext cx="2591181" cy="1719470"/>
          </a:xfrm>
        </p:spPr>
        <p:txBody>
          <a:bodyPr>
            <a:noAutofit/>
          </a:bodyPr>
          <a:lstStyle/>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Getting Started</a:t>
            </a:r>
          </a:p>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Planning for Results</a:t>
            </a:r>
          </a:p>
        </p:txBody>
      </p:sp>
      <p:sp>
        <p:nvSpPr>
          <p:cNvPr id="9" name="Rounded Rectangle 8"/>
          <p:cNvSpPr/>
          <p:nvPr/>
        </p:nvSpPr>
        <p:spPr>
          <a:xfrm>
            <a:off x="783390"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0" name="Rounded Rectangle 9"/>
          <p:cNvSpPr/>
          <p:nvPr/>
        </p:nvSpPr>
        <p:spPr>
          <a:xfrm>
            <a:off x="3523445"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2" name="Content Placeholder 2"/>
          <p:cNvSpPr txBox="1">
            <a:spLocks/>
          </p:cNvSpPr>
          <p:nvPr/>
        </p:nvSpPr>
        <p:spPr>
          <a:xfrm>
            <a:off x="3523445" y="1943097"/>
            <a:ext cx="2591181" cy="1847946"/>
          </a:xfrm>
          <a:prstGeom prst="rect">
            <a:avLst/>
          </a:prstGeom>
        </p:spPr>
        <p:txBody>
          <a:bodyPr vert="horz" lIns="91440" tIns="45720" rIns="91440" bIns="45720" rtlCol="0">
            <a:normAutofit/>
          </a:bodyPr>
          <a:lstStyle/>
          <a:p>
            <a:pPr>
              <a:spcBef>
                <a:spcPct val="50000"/>
              </a:spcBef>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a:spcBef>
                <a:spcPct val="500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#2: Your Start </a:t>
            </a:r>
          </a:p>
          <a:p>
            <a:pPr marL="293688" indent="-293688">
              <a:spcBef>
                <a:spcPct val="50000"/>
              </a:spcBef>
              <a:buClr>
                <a:srgbClr val="669900"/>
              </a:buClr>
              <a:buSzPct val="100000"/>
            </a:pPr>
            <a:r>
              <a:rPr lang="en-US" altLang="en-US" sz="2200" dirty="0">
                <a:solidFill>
                  <a:srgbClr val="669900"/>
                </a:solidFill>
                <a:latin typeface="Franklin Gothic Book" panose="020B0503020102020204" pitchFamily="34" charset="0"/>
              </a:rPr>
              <a:t>D. </a:t>
            </a:r>
            <a:r>
              <a:rPr lang="en-US" altLang="en-US" sz="2200" dirty="0">
                <a:solidFill>
                  <a:srgbClr val="00467F"/>
                </a:solidFill>
                <a:latin typeface="Franklin Gothic Book" panose="020B0503020102020204" pitchFamily="34" charset="0"/>
                <a:cs typeface="Franklin Gothic Book"/>
              </a:rPr>
              <a:t>Delivering for Results</a:t>
            </a:r>
          </a:p>
          <a:p>
            <a:pPr marL="457200" lvl="0" indent="-457200">
              <a:spcBef>
                <a:spcPct val="20000"/>
              </a:spcBef>
              <a:buClr>
                <a:srgbClr val="99AB21"/>
              </a:buClr>
              <a:defRPr/>
            </a:pPr>
            <a:endParaRPr lang="en-US" sz="2200" dirty="0">
              <a:solidFill>
                <a:srgbClr val="00467F"/>
              </a:solidFill>
              <a:latin typeface="Franklin Gothic Book" panose="020B0503020102020204" pitchFamily="34" charset="0"/>
              <a:cs typeface="Franklin Gothic Book"/>
            </a:endParaRPr>
          </a:p>
        </p:txBody>
      </p:sp>
      <p:sp>
        <p:nvSpPr>
          <p:cNvPr id="13" name="Content Placeholder 2"/>
          <p:cNvSpPr txBox="1">
            <a:spLocks/>
          </p:cNvSpPr>
          <p:nvPr/>
        </p:nvSpPr>
        <p:spPr>
          <a:xfrm>
            <a:off x="3523445" y="4405085"/>
            <a:ext cx="2591181" cy="2406748"/>
          </a:xfrm>
          <a:prstGeom prst="rect">
            <a:avLst/>
          </a:prstGeom>
        </p:spPr>
        <p:txBody>
          <a:bodyPr vert="horz" lIns="91440" tIns="45720" rIns="91440" bIns="45720" rtlCol="0">
            <a:norm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#3: Inviting Participation </a:t>
            </a:r>
          </a:p>
          <a:p>
            <a:pPr marL="293688" indent="-293688">
              <a:spcBef>
                <a:spcPts val="900"/>
              </a:spcBef>
              <a:buClr>
                <a:srgbClr val="669900"/>
              </a:buClr>
              <a:buSzPct val="100000"/>
            </a:pPr>
            <a:r>
              <a:rPr lang="en-US" altLang="en-US" sz="2200" dirty="0">
                <a:solidFill>
                  <a:srgbClr val="669900"/>
                </a:solidFill>
                <a:latin typeface="Franklin Gothic Book" panose="020B0503020102020204" pitchFamily="34" charset="0"/>
              </a:rPr>
              <a:t>E. </a:t>
            </a:r>
            <a:r>
              <a:rPr lang="en-US" altLang="en-US" sz="2200" dirty="0">
                <a:solidFill>
                  <a:srgbClr val="00467F"/>
                </a:solidFill>
                <a:latin typeface="Franklin Gothic Book" panose="020B0503020102020204" pitchFamily="34" charset="0"/>
                <a:cs typeface="Franklin Gothic Book"/>
              </a:rPr>
              <a:t>Managing Visual </a:t>
            </a:r>
            <a:br>
              <a:rPr lang="en-US" altLang="en-US" sz="2200" dirty="0">
                <a:solidFill>
                  <a:srgbClr val="00467F"/>
                </a:solidFill>
                <a:latin typeface="Franklin Gothic Book" panose="020B0503020102020204" pitchFamily="34" charset="0"/>
                <a:cs typeface="Franklin Gothic Book"/>
              </a:rPr>
            </a:br>
            <a:r>
              <a:rPr lang="en-US" altLang="en-US" sz="2200" dirty="0">
                <a:solidFill>
                  <a:srgbClr val="00467F"/>
                </a:solidFill>
                <a:latin typeface="Franklin Gothic Book" panose="020B0503020102020204" pitchFamily="34" charset="0"/>
                <a:cs typeface="Franklin Gothic Book"/>
              </a:rPr>
              <a:t>Information</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200" b="0" i="0" u="none" strike="noStrike" kern="1200" cap="none" spc="0" normalizeH="0" baseline="0" noProof="0" dirty="0">
              <a:ln>
                <a:noFill/>
              </a:ln>
              <a:solidFill>
                <a:srgbClr val="00467F"/>
              </a:solidFill>
              <a:effectLst/>
              <a:uLnTx/>
              <a:uFillTx/>
              <a:latin typeface="Franklin Gothic Book" panose="020B0503020102020204" pitchFamily="34" charset="0"/>
              <a:cs typeface="Franklin Gothic Book"/>
            </a:endParaRPr>
          </a:p>
        </p:txBody>
      </p:sp>
      <p:sp>
        <p:nvSpPr>
          <p:cNvPr id="14" name="Rounded Rectangle 13"/>
          <p:cNvSpPr/>
          <p:nvPr/>
        </p:nvSpPr>
        <p:spPr>
          <a:xfrm>
            <a:off x="6263499"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5" name="Content Placeholder 2"/>
          <p:cNvSpPr txBox="1">
            <a:spLocks/>
          </p:cNvSpPr>
          <p:nvPr/>
        </p:nvSpPr>
        <p:spPr>
          <a:xfrm>
            <a:off x="6263499" y="1943097"/>
            <a:ext cx="2749872" cy="2106386"/>
          </a:xfrm>
          <a:prstGeom prst="rect">
            <a:avLst/>
          </a:prstGeom>
        </p:spPr>
        <p:txBody>
          <a:bodyPr vert="horz" lIns="91440" tIns="45720" rIns="91440" bIns="45720" rtlCol="0">
            <a:normAutofit/>
          </a:bodyPr>
          <a:lstStyle/>
          <a:p>
            <a:pPr fontAlgn="base">
              <a:spcBef>
                <a:spcPts val="600"/>
              </a:spcBef>
              <a:spcAft>
                <a:spcPct val="0"/>
              </a:spcAft>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F. </a:t>
            </a:r>
            <a:r>
              <a:rPr lang="en-US" altLang="en-US" sz="2200" dirty="0">
                <a:solidFill>
                  <a:srgbClr val="00467F"/>
                </a:solidFill>
                <a:latin typeface="Franklin Gothic Book" panose="020B0503020102020204" pitchFamily="34" charset="0"/>
                <a:cs typeface="Franklin Gothic Book"/>
              </a:rPr>
              <a:t>Confirming Results &amp; Closing</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G. </a:t>
            </a:r>
            <a:r>
              <a:rPr lang="en-US" altLang="en-US" sz="2200" dirty="0">
                <a:solidFill>
                  <a:srgbClr val="00467F"/>
                </a:solidFill>
                <a:latin typeface="Franklin Gothic Book" panose="020B0503020102020204" pitchFamily="34" charset="0"/>
                <a:cs typeface="Franklin Gothic Book"/>
              </a:rPr>
              <a:t>Managing Dysfunction</a:t>
            </a:r>
          </a:p>
        </p:txBody>
      </p:sp>
      <p:sp>
        <p:nvSpPr>
          <p:cNvPr id="16" name="Content Placeholder 2"/>
          <p:cNvSpPr txBox="1">
            <a:spLocks/>
          </p:cNvSpPr>
          <p:nvPr/>
        </p:nvSpPr>
        <p:spPr>
          <a:xfrm>
            <a:off x="6263499" y="4405085"/>
            <a:ext cx="2749872" cy="1847946"/>
          </a:xfrm>
          <a:prstGeom prst="rect">
            <a:avLst/>
          </a:prstGeom>
        </p:spPr>
        <p:txBody>
          <a:bodyPr vert="horz" lIns="91440" tIns="45720" rIns="91440" bIns="45720" rtlCol="0">
            <a:no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#4: Redesigning Your Session for Results</a:t>
            </a:r>
          </a:p>
          <a:p>
            <a:pPr>
              <a:spcBef>
                <a:spcPts val="900"/>
              </a:spcBef>
              <a:buClr>
                <a:srgbClr val="669900"/>
              </a:buClr>
              <a:buSzPct val="100000"/>
            </a:pPr>
            <a:r>
              <a:rPr lang="en-US" altLang="en-US" sz="2200" dirty="0">
                <a:solidFill>
                  <a:srgbClr val="669900"/>
                </a:solidFill>
                <a:latin typeface="Franklin Gothic Book" panose="020B0503020102020204" pitchFamily="34" charset="0"/>
              </a:rPr>
              <a:t>H. </a:t>
            </a:r>
            <a:r>
              <a:rPr lang="en-US" altLang="en-US" sz="2200" dirty="0">
                <a:solidFill>
                  <a:srgbClr val="00467F"/>
                </a:solidFill>
                <a:latin typeface="Franklin Gothic Book" panose="020B0503020102020204" pitchFamily="34" charset="0"/>
                <a:cs typeface="Franklin Gothic Book"/>
              </a:rPr>
              <a:t>Next Steps</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Book"/>
              </a:rPr>
              <a:t>Close</a:t>
            </a:r>
          </a:p>
        </p:txBody>
      </p:sp>
      <p:sp>
        <p:nvSpPr>
          <p:cNvPr id="17" name="Rectangle 16"/>
          <p:cNvSpPr/>
          <p:nvPr/>
        </p:nvSpPr>
        <p:spPr>
          <a:xfrm>
            <a:off x="783390" y="4351999"/>
            <a:ext cx="2591181" cy="2015936"/>
          </a:xfrm>
          <a:prstGeom prst="rect">
            <a:avLst/>
          </a:prstGeom>
        </p:spPr>
        <p:txBody>
          <a:bodyPr wrap="square">
            <a:spAutoFit/>
          </a:bodyPr>
          <a:lstStyle/>
          <a:p>
            <a:pPr>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Ex #1: Experiential Learning</a:t>
            </a:r>
          </a:p>
          <a:p>
            <a:pPr marL="287338" indent="-287338">
              <a:spcBef>
                <a:spcPts val="900"/>
              </a:spcBef>
              <a:buClr>
                <a:srgbClr val="669900"/>
              </a:buClr>
              <a:buSzPct val="100000"/>
              <a:buFont typeface="+mj-lt"/>
              <a:buAutoNum type="alphaUcPeriod" startAt="3"/>
              <a:defRPr/>
            </a:pPr>
            <a:r>
              <a:rPr lang="en-US" sz="2200" dirty="0">
                <a:solidFill>
                  <a:srgbClr val="00467F"/>
                </a:solidFill>
                <a:latin typeface="Franklin Gothic Book" panose="020B0503020102020204" pitchFamily="34" charset="0"/>
                <a:cs typeface="Franklin Gothic Book"/>
              </a:rPr>
              <a:t>Starting with Impact</a:t>
            </a:r>
          </a:p>
          <a:p>
            <a:pPr marL="287338" indent="-287338">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Homework</a:t>
            </a:r>
          </a:p>
        </p:txBody>
      </p:sp>
      <p:sp>
        <p:nvSpPr>
          <p:cNvPr id="18" name="TextBox 8"/>
          <p:cNvSpPr txBox="1"/>
          <p:nvPr/>
        </p:nvSpPr>
        <p:spPr>
          <a:xfrm>
            <a:off x="8341408"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a:t>
            </a:r>
          </a:p>
        </p:txBody>
      </p:sp>
    </p:spTree>
    <p:extLst>
      <p:ext uri="{BB962C8B-B14F-4D97-AF65-F5344CB8AC3E}">
        <p14:creationId xmlns:p14="http://schemas.microsoft.com/office/powerpoint/2010/main" val="238068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build="p"/>
      <p:bldP spid="9" grpId="0" animBg="1"/>
      <p:bldP spid="10" grpId="0" animBg="1"/>
      <p:bldP spid="12" grpId="0"/>
      <p:bldP spid="13" grpId="0"/>
      <p:bldP spid="14" grpId="0" animBg="1"/>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grpSp>
        <p:nvGrpSpPr>
          <p:cNvPr id="2" name="Group 8"/>
          <p:cNvGrpSpPr/>
          <p:nvPr/>
        </p:nvGrpSpPr>
        <p:grpSpPr>
          <a:xfrm>
            <a:off x="171472" y="232230"/>
            <a:ext cx="8801056" cy="1143000"/>
            <a:chOff x="342943" y="2732834"/>
            <a:chExt cx="8801056" cy="1143000"/>
          </a:xfrm>
        </p:grpSpPr>
        <p:sp>
          <p:nvSpPr>
            <p:cNvPr id="17" name="Rectangle 16"/>
            <p:cNvSpPr/>
            <p:nvPr/>
          </p:nvSpPr>
          <p:spPr>
            <a:xfrm>
              <a:off x="342943" y="2883780"/>
              <a:ext cx="6329136" cy="85690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A5. Ground Rules</a:t>
              </a: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16</a:t>
            </a:fld>
            <a:endParaRPr lang="en-US" dirty="0"/>
          </a:p>
        </p:txBody>
      </p:sp>
    </p:spTree>
    <p:extLst>
      <p:ext uri="{BB962C8B-B14F-4D97-AF65-F5344CB8AC3E}">
        <p14:creationId xmlns:p14="http://schemas.microsoft.com/office/powerpoint/2010/main" val="1967289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A5. Ground Rules</a:t>
            </a:r>
          </a:p>
        </p:txBody>
      </p:sp>
      <p:sp>
        <p:nvSpPr>
          <p:cNvPr id="3" name="Content Placeholder 2"/>
          <p:cNvSpPr>
            <a:spLocks noGrp="1"/>
          </p:cNvSpPr>
          <p:nvPr>
            <p:ph idx="1"/>
          </p:nvPr>
        </p:nvSpPr>
        <p:spPr/>
        <p:txBody>
          <a:bodyPr>
            <a:normAutofit fontScale="92500" lnSpcReduction="20000"/>
          </a:bodyPr>
          <a:lstStyle/>
          <a:p>
            <a:pPr marL="982663" lvl="3" indent="-514350">
              <a:lnSpc>
                <a:spcPct val="65000"/>
              </a:lnSpc>
              <a:spcBef>
                <a:spcPts val="2400"/>
              </a:spcBef>
              <a:buFont typeface="+mj-lt"/>
              <a:buAutoNum type="arabicPeriod"/>
              <a:defRPr/>
            </a:pPr>
            <a:r>
              <a:rPr lang="en-US" sz="2800" dirty="0">
                <a:solidFill>
                  <a:srgbClr val="002060"/>
                </a:solidFill>
              </a:rPr>
              <a:t>Always open for questions</a:t>
            </a:r>
          </a:p>
          <a:p>
            <a:pPr marL="982663" lvl="3" indent="-514350">
              <a:lnSpc>
                <a:spcPct val="65000"/>
              </a:lnSpc>
              <a:spcBef>
                <a:spcPts val="2400"/>
              </a:spcBef>
              <a:buFont typeface="+mj-lt"/>
              <a:buAutoNum type="arabicPeriod"/>
              <a:defRPr/>
            </a:pPr>
            <a:r>
              <a:rPr lang="en-US" sz="2800" dirty="0">
                <a:solidFill>
                  <a:srgbClr val="002060"/>
                </a:solidFill>
              </a:rPr>
              <a:t>The “Coming Attractions” board</a:t>
            </a:r>
          </a:p>
          <a:p>
            <a:pPr marL="982663" lvl="3" indent="-514350">
              <a:lnSpc>
                <a:spcPct val="65000"/>
              </a:lnSpc>
              <a:spcBef>
                <a:spcPts val="2400"/>
              </a:spcBef>
              <a:buFont typeface="+mj-lt"/>
              <a:buAutoNum type="arabicPeriod"/>
              <a:defRPr/>
            </a:pPr>
            <a:r>
              <a:rPr lang="en-US" sz="2800" dirty="0">
                <a:solidFill>
                  <a:srgbClr val="002060"/>
                </a:solidFill>
              </a:rPr>
              <a:t>One conversation	</a:t>
            </a:r>
          </a:p>
          <a:p>
            <a:pPr marL="982663" lvl="3" indent="-514350">
              <a:lnSpc>
                <a:spcPct val="65000"/>
              </a:lnSpc>
              <a:spcBef>
                <a:spcPts val="2400"/>
              </a:spcBef>
              <a:buFont typeface="+mj-lt"/>
              <a:buAutoNum type="arabicPeriod"/>
              <a:defRPr/>
            </a:pPr>
            <a:r>
              <a:rPr lang="en-US" sz="2800" dirty="0">
                <a:solidFill>
                  <a:srgbClr val="002060"/>
                </a:solidFill>
              </a:rPr>
              <a:t>Avoid "bar discussion"</a:t>
            </a:r>
          </a:p>
          <a:p>
            <a:pPr marL="982663" lvl="3" indent="-514350">
              <a:lnSpc>
                <a:spcPct val="65000"/>
              </a:lnSpc>
              <a:spcBef>
                <a:spcPts val="2400"/>
              </a:spcBef>
              <a:buFont typeface="+mj-lt"/>
              <a:buAutoNum type="arabicPeriod"/>
              <a:defRPr/>
            </a:pPr>
            <a:r>
              <a:rPr lang="en-US" sz="2800" dirty="0">
                <a:solidFill>
                  <a:srgbClr val="002060"/>
                </a:solidFill>
              </a:rPr>
              <a:t>"Choo </a:t>
            </a:r>
            <a:r>
              <a:rPr lang="en-US" sz="2800" dirty="0" err="1">
                <a:solidFill>
                  <a:srgbClr val="002060"/>
                </a:solidFill>
              </a:rPr>
              <a:t>Choo</a:t>
            </a:r>
            <a:r>
              <a:rPr lang="en-US" sz="2800" dirty="0">
                <a:solidFill>
                  <a:srgbClr val="002060"/>
                </a:solidFill>
              </a:rPr>
              <a:t>"</a:t>
            </a:r>
          </a:p>
          <a:p>
            <a:pPr marL="982663" lvl="3" indent="-514350">
              <a:lnSpc>
                <a:spcPct val="65000"/>
              </a:lnSpc>
              <a:spcBef>
                <a:spcPts val="2400"/>
              </a:spcBef>
              <a:buFont typeface="+mj-lt"/>
              <a:buAutoNum type="arabicPeriod"/>
              <a:defRPr/>
            </a:pPr>
            <a:r>
              <a:rPr lang="en-US" sz="2800" dirty="0">
                <a:solidFill>
                  <a:srgbClr val="002060"/>
                </a:solidFill>
              </a:rPr>
              <a:t>Start on time, end on time</a:t>
            </a:r>
          </a:p>
          <a:p>
            <a:pPr marL="982663" lvl="3" indent="-514350">
              <a:lnSpc>
                <a:spcPct val="65000"/>
              </a:lnSpc>
              <a:spcBef>
                <a:spcPts val="2400"/>
              </a:spcBef>
              <a:buFont typeface="+mj-lt"/>
              <a:buAutoNum type="arabicPeriod"/>
              <a:defRPr/>
            </a:pPr>
            <a:r>
              <a:rPr lang="en-US" sz="2800" dirty="0">
                <a:solidFill>
                  <a:srgbClr val="002060"/>
                </a:solidFill>
              </a:rPr>
              <a:t>Repetition to train the mind </a:t>
            </a:r>
          </a:p>
          <a:p>
            <a:pPr marL="982663" lvl="3" indent="-514350">
              <a:lnSpc>
                <a:spcPct val="65000"/>
              </a:lnSpc>
              <a:spcBef>
                <a:spcPts val="2400"/>
              </a:spcBef>
              <a:buFont typeface="+mj-lt"/>
              <a:buAutoNum type="arabicPeriod"/>
              <a:defRPr/>
            </a:pPr>
            <a:r>
              <a:rPr lang="en-US" sz="2800" dirty="0" err="1">
                <a:solidFill>
                  <a:srgbClr val="002060"/>
                </a:solidFill>
              </a:rPr>
              <a:t>nEtiquette</a:t>
            </a:r>
            <a:endParaRPr lang="en-US" sz="2800" dirty="0">
              <a:solidFill>
                <a:srgbClr val="002060"/>
              </a:solidFill>
            </a:endParaRPr>
          </a:p>
          <a:p>
            <a:pPr marL="982663" lvl="3" indent="-514350">
              <a:lnSpc>
                <a:spcPct val="65000"/>
              </a:lnSpc>
              <a:spcBef>
                <a:spcPts val="2400"/>
              </a:spcBef>
              <a:buFont typeface="+mj-lt"/>
              <a:buAutoNum type="arabicPeriod"/>
              <a:defRPr/>
            </a:pPr>
            <a:r>
              <a:rPr lang="en-US" sz="2800" dirty="0">
                <a:solidFill>
                  <a:srgbClr val="002060"/>
                </a:solidFill>
              </a:rPr>
              <a:t>E.L.M.O.</a:t>
            </a:r>
          </a:p>
          <a:p>
            <a:pPr marL="982663" lvl="3" indent="-514350">
              <a:lnSpc>
                <a:spcPct val="65000"/>
              </a:lnSpc>
              <a:spcBef>
                <a:spcPts val="2400"/>
              </a:spcBef>
              <a:buFont typeface="+mj-lt"/>
              <a:buAutoNum type="arabicPeriod"/>
              <a:defRPr/>
            </a:pPr>
            <a:r>
              <a:rPr lang="en-US" sz="2800" dirty="0">
                <a:solidFill>
                  <a:srgbClr val="002060"/>
                </a:solidFill>
              </a:rPr>
              <a:t>_________</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5" name="TextBox 8"/>
          <p:cNvSpPr txBox="1"/>
          <p:nvPr/>
        </p:nvSpPr>
        <p:spPr>
          <a:xfrm>
            <a:off x="8341408"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a:t>
            </a:r>
          </a:p>
        </p:txBody>
      </p:sp>
    </p:spTree>
    <p:extLst>
      <p:ext uri="{BB962C8B-B14F-4D97-AF65-F5344CB8AC3E}">
        <p14:creationId xmlns:p14="http://schemas.microsoft.com/office/powerpoint/2010/main" val="130813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96252" cy="6858000"/>
          </a:xfrm>
          <a:prstGeom prst="rect">
            <a:avLst/>
          </a:prstGeom>
        </p:spPr>
      </p:pic>
      <p:grpSp>
        <p:nvGrpSpPr>
          <p:cNvPr id="2" name="Group 8"/>
          <p:cNvGrpSpPr/>
          <p:nvPr/>
        </p:nvGrpSpPr>
        <p:grpSpPr>
          <a:xfrm>
            <a:off x="171472" y="232230"/>
            <a:ext cx="8801056" cy="1143000"/>
            <a:chOff x="342943" y="2732834"/>
            <a:chExt cx="8801056" cy="1143000"/>
          </a:xfrm>
        </p:grpSpPr>
        <p:sp>
          <p:nvSpPr>
            <p:cNvPr id="17" name="Rectangle 16"/>
            <p:cNvSpPr/>
            <p:nvPr/>
          </p:nvSpPr>
          <p:spPr>
            <a:xfrm>
              <a:off x="342943" y="2883780"/>
              <a:ext cx="8683208" cy="85690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A6. excellence by design</a:t>
              </a: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18</a:t>
            </a:fld>
            <a:endParaRPr lang="en-US" dirty="0"/>
          </a:p>
        </p:txBody>
      </p:sp>
    </p:spTree>
    <p:extLst>
      <p:ext uri="{BB962C8B-B14F-4D97-AF65-F5344CB8AC3E}">
        <p14:creationId xmlns:p14="http://schemas.microsoft.com/office/powerpoint/2010/main" val="1160820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A6. Excellence by Design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9" name="Rectangle 2"/>
          <p:cNvSpPr txBox="1">
            <a:spLocks noChangeArrowheads="1"/>
          </p:cNvSpPr>
          <p:nvPr/>
        </p:nvSpPr>
        <p:spPr>
          <a:xfrm>
            <a:off x="1119980" y="1487911"/>
            <a:ext cx="7046913" cy="48081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800" b="1" i="1" dirty="0">
                <a:ea typeface="ＭＳ Ｐゴシック" panose="020B0600070205080204" pitchFamily="34" charset="-128"/>
              </a:rPr>
              <a:t>"Achieving Excellence By Design</a:t>
            </a:r>
            <a:r>
              <a:rPr lang="ja-JP" altLang="en-US" sz="2800" b="1" i="1" dirty="0">
                <a:ea typeface="ＭＳ Ｐゴシック" panose="020B0600070205080204" pitchFamily="34" charset="-128"/>
              </a:rPr>
              <a:t>”</a:t>
            </a:r>
            <a:endParaRPr lang="en-US" altLang="ja-JP" sz="2800" b="1" i="1" dirty="0">
              <a:ea typeface="ＭＳ Ｐゴシック" panose="020B0600070205080204" pitchFamily="34" charset="-128"/>
            </a:endParaRPr>
          </a:p>
          <a:p>
            <a:endParaRPr lang="en-US" altLang="en-US" sz="2800" i="1" dirty="0">
              <a:ea typeface="ＭＳ Ｐゴシック" panose="020B0600070205080204" pitchFamily="34" charset="-128"/>
            </a:endParaRPr>
          </a:p>
          <a:p>
            <a:endParaRPr lang="en-US" altLang="en-US" sz="2800" i="1" dirty="0">
              <a:ea typeface="ＭＳ Ｐゴシック" panose="020B0600070205080204" pitchFamily="34" charset="-128"/>
            </a:endParaRPr>
          </a:p>
          <a:p>
            <a:endParaRPr lang="en-US" altLang="en-US" sz="2800" i="1" dirty="0">
              <a:ea typeface="ＭＳ Ｐゴシック" panose="020B0600070205080204" pitchFamily="34" charset="-128"/>
            </a:endParaRPr>
          </a:p>
          <a:p>
            <a:endParaRPr lang="en-US" altLang="en-US" sz="2800" i="1" dirty="0">
              <a:ea typeface="ＭＳ Ｐゴシック" panose="020B0600070205080204" pitchFamily="34" charset="-128"/>
            </a:endParaRPr>
          </a:p>
          <a:p>
            <a:endParaRPr lang="en-US" altLang="en-US" sz="2800" i="1" dirty="0">
              <a:ea typeface="ＭＳ Ｐゴシック" panose="020B0600070205080204" pitchFamily="34" charset="-128"/>
            </a:endParaRPr>
          </a:p>
          <a:p>
            <a:endParaRPr lang="en-US" altLang="en-US" sz="2800" i="1" dirty="0">
              <a:ea typeface="ＭＳ Ｐゴシック" panose="020B0600070205080204" pitchFamily="34" charset="-128"/>
            </a:endParaRPr>
          </a:p>
          <a:p>
            <a:endParaRPr lang="en-US" altLang="en-US" sz="2800" b="1" i="1" dirty="0">
              <a:ea typeface="ＭＳ Ｐゴシック" panose="020B0600070205080204" pitchFamily="34" charset="-128"/>
            </a:endParaRPr>
          </a:p>
          <a:p>
            <a:r>
              <a:rPr lang="en-US" altLang="en-US" sz="2800" b="1" i="1" dirty="0">
                <a:ea typeface="ＭＳ Ｐゴシック" panose="020B0600070205080204" pitchFamily="34" charset="-128"/>
              </a:rPr>
              <a:t>"Practice Makes _____________?"</a:t>
            </a:r>
            <a:endParaRPr lang="en-US" altLang="en-US" sz="2400" b="1" i="1" dirty="0">
              <a:ea typeface="ＭＳ Ｐゴシック" panose="020B0600070205080204" pitchFamily="34" charset="-128"/>
            </a:endParaRPr>
          </a:p>
          <a:p>
            <a:endParaRPr lang="en-US" altLang="en-US" sz="2400" i="1" dirty="0">
              <a:ea typeface="ＭＳ Ｐゴシック" panose="020B0600070205080204" pitchFamily="34" charset="-128"/>
            </a:endParaRPr>
          </a:p>
        </p:txBody>
      </p:sp>
      <p:pic>
        <p:nvPicPr>
          <p:cNvPr id="3" name="Picture 2"/>
          <p:cNvPicPr>
            <a:picLocks noChangeAspect="1"/>
          </p:cNvPicPr>
          <p:nvPr/>
        </p:nvPicPr>
        <p:blipFill>
          <a:blip r:embed="rId3"/>
          <a:stretch>
            <a:fillRect/>
          </a:stretch>
        </p:blipFill>
        <p:spPr>
          <a:xfrm>
            <a:off x="2951715" y="2215824"/>
            <a:ext cx="3515346" cy="3045684"/>
          </a:xfrm>
          <a:prstGeom prst="rect">
            <a:avLst/>
          </a:prstGeom>
        </p:spPr>
      </p:pic>
      <p:sp>
        <p:nvSpPr>
          <p:cNvPr id="6" name="TextBox 8"/>
          <p:cNvSpPr txBox="1"/>
          <p:nvPr/>
        </p:nvSpPr>
        <p:spPr>
          <a:xfrm>
            <a:off x="8341408"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a:t>
            </a:r>
          </a:p>
        </p:txBody>
      </p:sp>
    </p:spTree>
    <p:extLst>
      <p:ext uri="{BB962C8B-B14F-4D97-AF65-F5344CB8AC3E}">
        <p14:creationId xmlns:p14="http://schemas.microsoft.com/office/powerpoint/2010/main" val="2123014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art-Green-Button.jpg"/>
          <p:cNvPicPr>
            <a:picLocks noChangeAspect="1"/>
          </p:cNvPicPr>
          <p:nvPr/>
        </p:nvPicPr>
        <p:blipFill>
          <a:blip r:embed="rId3"/>
          <a:srcRect t="28889" b="34444"/>
          <a:stretch>
            <a:fillRect/>
          </a:stretch>
        </p:blipFill>
        <p:spPr>
          <a:xfrm>
            <a:off x="0" y="0"/>
            <a:ext cx="9144000" cy="3352800"/>
          </a:xfrm>
          <a:prstGeom prst="rect">
            <a:avLst/>
          </a:prstGeom>
        </p:spPr>
      </p:pic>
      <p:sp>
        <p:nvSpPr>
          <p:cNvPr id="4" name="Slide Number Placeholder 3"/>
          <p:cNvSpPr>
            <a:spLocks noGrp="1"/>
          </p:cNvSpPr>
          <p:nvPr>
            <p:ph type="sldNum" sz="quarter" idx="12"/>
          </p:nvPr>
        </p:nvSpPr>
        <p:spPr>
          <a:xfrm>
            <a:off x="0" y="6453427"/>
            <a:ext cx="342943" cy="365125"/>
          </a:xfrm>
        </p:spPr>
        <p:txBody>
          <a:bodyPr/>
          <a:lstStyle/>
          <a:p>
            <a:fld id="{F29FD61F-2294-5D42-A9D7-9928D42B3773}" type="slidenum">
              <a:rPr lang="en-US" smtClean="0"/>
              <a:pPr/>
              <a:t>2</a:t>
            </a:fld>
            <a:endParaRPr lang="en-US" dirty="0"/>
          </a:p>
        </p:txBody>
      </p:sp>
      <p:sp>
        <p:nvSpPr>
          <p:cNvPr id="8" name="Title 1"/>
          <p:cNvSpPr txBox="1">
            <a:spLocks/>
          </p:cNvSpPr>
          <p:nvPr/>
        </p:nvSpPr>
        <p:spPr>
          <a:xfrm>
            <a:off x="486419" y="3733800"/>
            <a:ext cx="8368262" cy="1843880"/>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ts val="6060"/>
              </a:lnSpc>
              <a:spcBef>
                <a:spcPct val="0"/>
              </a:spcBef>
              <a:spcAft>
                <a:spcPts val="0"/>
              </a:spcAft>
              <a:buClrTx/>
              <a:buSzTx/>
              <a:buFontTx/>
              <a:buNone/>
              <a:tabLst/>
              <a:defRPr/>
            </a:pPr>
            <a:r>
              <a:rPr kumimoji="0" lang="en-US" sz="6200" b="0" i="0" u="none" strike="noStrike" kern="1200" cap="all" spc="0" normalizeH="0" baseline="0" noProof="0" dirty="0">
                <a:ln>
                  <a:noFill/>
                </a:ln>
                <a:solidFill>
                  <a:schemeClr val="bg1"/>
                </a:solidFill>
                <a:effectLst/>
                <a:uLnTx/>
                <a:uFillTx/>
                <a:latin typeface="Franklin Gothic Medium"/>
                <a:ea typeface="+mj-ea"/>
                <a:cs typeface="Franklin Gothic Medium"/>
              </a:rPr>
              <a:t>A. Getting started</a:t>
            </a: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1652"/>
            <a:ext cx="9144000" cy="6889652"/>
          </a:xfrm>
          <a:prstGeom prst="rect">
            <a:avLst/>
          </a:prstGeom>
        </p:spPr>
      </p:pic>
      <p:grpSp>
        <p:nvGrpSpPr>
          <p:cNvPr id="2" name="Group 8"/>
          <p:cNvGrpSpPr/>
          <p:nvPr/>
        </p:nvGrpSpPr>
        <p:grpSpPr>
          <a:xfrm>
            <a:off x="171472" y="232230"/>
            <a:ext cx="8801056" cy="1143000"/>
            <a:chOff x="342943" y="2732834"/>
            <a:chExt cx="8801056" cy="1143000"/>
          </a:xfrm>
        </p:grpSpPr>
        <p:sp>
          <p:nvSpPr>
            <p:cNvPr id="17" name="Rectangle 16"/>
            <p:cNvSpPr/>
            <p:nvPr/>
          </p:nvSpPr>
          <p:spPr>
            <a:xfrm>
              <a:off x="342943" y="2883780"/>
              <a:ext cx="8683208" cy="85690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A7. introduction</a:t>
              </a: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20</a:t>
            </a:fld>
            <a:endParaRPr lang="en-US" dirty="0"/>
          </a:p>
        </p:txBody>
      </p:sp>
    </p:spTree>
    <p:extLst>
      <p:ext uri="{BB962C8B-B14F-4D97-AF65-F5344CB8AC3E}">
        <p14:creationId xmlns:p14="http://schemas.microsoft.com/office/powerpoint/2010/main" val="209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A7. Introductions</a:t>
            </a:r>
          </a:p>
        </p:txBody>
      </p:sp>
      <p:sp>
        <p:nvSpPr>
          <p:cNvPr id="3" name="Content Placeholder 2"/>
          <p:cNvSpPr>
            <a:spLocks noGrp="1"/>
          </p:cNvSpPr>
          <p:nvPr>
            <p:ph idx="1"/>
          </p:nvPr>
        </p:nvSpPr>
        <p:spPr/>
        <p:txBody>
          <a:bodyPr/>
          <a:lstStyle/>
          <a:p>
            <a:pPr marL="519113" indent="-519113">
              <a:lnSpc>
                <a:spcPct val="80000"/>
              </a:lnSpc>
              <a:buClr>
                <a:srgbClr val="AFBD22"/>
              </a:buClr>
              <a:buFont typeface="Wingdings" panose="05000000000000000000" pitchFamily="2" charset="2"/>
              <a:buAutoNum type="arabicPeriod"/>
              <a:defRPr/>
            </a:pPr>
            <a:r>
              <a:rPr lang="en-US" sz="2800" dirty="0"/>
              <a:t>Your name, title and organization</a:t>
            </a:r>
          </a:p>
          <a:p>
            <a:pPr marL="514350" indent="-514350">
              <a:buClr>
                <a:srgbClr val="AFBD22"/>
              </a:buClr>
              <a:buSzPct val="100000"/>
              <a:buFont typeface="+mj-lt"/>
              <a:buAutoNum type="arabicPeriod"/>
              <a:defRPr/>
            </a:pPr>
            <a:r>
              <a:rPr lang="en-US" sz="2800" dirty="0"/>
              <a:t>The length of time that you have been training</a:t>
            </a:r>
          </a:p>
          <a:p>
            <a:pPr marL="514350" indent="-514350">
              <a:buClr>
                <a:srgbClr val="AFBD22"/>
              </a:buClr>
              <a:buSzPct val="100000"/>
              <a:buFont typeface="+mj-lt"/>
              <a:buAutoNum type="arabicPeriod"/>
              <a:defRPr/>
            </a:pPr>
            <a:r>
              <a:rPr lang="en-US" sz="2800" dirty="0"/>
              <a:t>The types of sessions you train</a:t>
            </a:r>
          </a:p>
          <a:p>
            <a:pPr marL="514350" indent="-514350">
              <a:buClr>
                <a:srgbClr val="AFBD22"/>
              </a:buClr>
              <a:buSzPct val="100000"/>
              <a:buFont typeface="+mj-lt"/>
              <a:buAutoNum type="arabicPeriod"/>
              <a:defRPr/>
            </a:pPr>
            <a:r>
              <a:rPr lang="en-US" sz="2800" dirty="0"/>
              <a:t>The most important thing for you to get out of this class</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5" name="TextBox 8"/>
          <p:cNvSpPr txBox="1"/>
          <p:nvPr/>
        </p:nvSpPr>
        <p:spPr>
          <a:xfrm>
            <a:off x="8341408"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a:t>
            </a:r>
          </a:p>
        </p:txBody>
      </p:sp>
    </p:spTree>
    <p:extLst>
      <p:ext uri="{BB962C8B-B14F-4D97-AF65-F5344CB8AC3E}">
        <p14:creationId xmlns:p14="http://schemas.microsoft.com/office/powerpoint/2010/main" val="1233732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The Engaging Trainer</a:t>
            </a:r>
          </a:p>
        </p:txBody>
      </p:sp>
      <p:sp>
        <p:nvSpPr>
          <p:cNvPr id="6" name="Content Placeholder 5"/>
          <p:cNvSpPr>
            <a:spLocks noGrp="1"/>
          </p:cNvSpPr>
          <p:nvPr>
            <p:ph idx="1"/>
          </p:nvPr>
        </p:nvSpPr>
        <p:spPr>
          <a:xfrm>
            <a:off x="896123" y="1657700"/>
            <a:ext cx="6118451" cy="4267111"/>
          </a:xfrm>
        </p:spPr>
        <p:txBody>
          <a:bodyPr>
            <a:noAutofit/>
          </a:bodyPr>
          <a:lstStyle/>
          <a:p>
            <a:pPr marL="0" indent="0">
              <a:spcAft>
                <a:spcPts val="600"/>
              </a:spcAft>
              <a:buNone/>
            </a:pPr>
            <a:r>
              <a:rPr lang="en-US" sz="3000" cap="all" dirty="0">
                <a:solidFill>
                  <a:srgbClr val="AFBD22"/>
                </a:solidFill>
                <a:ea typeface="+mj-ea"/>
              </a:rPr>
              <a:t>A1. </a:t>
            </a:r>
            <a:r>
              <a:rPr lang="en-US" sz="3000" dirty="0"/>
              <a:t>Course Objectives</a:t>
            </a:r>
          </a:p>
          <a:p>
            <a:pPr marL="0" indent="0">
              <a:spcAft>
                <a:spcPts val="600"/>
              </a:spcAft>
              <a:buNone/>
            </a:pPr>
            <a:r>
              <a:rPr lang="en-US" sz="3000" cap="all" dirty="0">
                <a:solidFill>
                  <a:srgbClr val="AFBD22"/>
                </a:solidFill>
                <a:ea typeface="+mj-ea"/>
              </a:rPr>
              <a:t>A2. </a:t>
            </a:r>
            <a:r>
              <a:rPr lang="en-US" sz="3000" dirty="0"/>
              <a:t>Personal Objectives</a:t>
            </a:r>
          </a:p>
          <a:p>
            <a:pPr marL="0" indent="0">
              <a:spcAft>
                <a:spcPts val="600"/>
              </a:spcAft>
              <a:buNone/>
            </a:pPr>
            <a:r>
              <a:rPr lang="en-US" sz="3000" cap="all" dirty="0">
                <a:solidFill>
                  <a:srgbClr val="AFBD22"/>
                </a:solidFill>
                <a:ea typeface="+mj-ea"/>
              </a:rPr>
              <a:t>A3.</a:t>
            </a:r>
            <a:r>
              <a:rPr lang="en-US" sz="3000" dirty="0"/>
              <a:t> Course Overview</a:t>
            </a:r>
          </a:p>
          <a:p>
            <a:pPr marL="0" indent="0">
              <a:spcAft>
                <a:spcPts val="600"/>
              </a:spcAft>
              <a:buNone/>
            </a:pPr>
            <a:r>
              <a:rPr lang="en-US" sz="3000" cap="all" dirty="0">
                <a:solidFill>
                  <a:srgbClr val="AFBD22"/>
                </a:solidFill>
                <a:ea typeface="+mj-ea"/>
              </a:rPr>
              <a:t>A4. </a:t>
            </a:r>
            <a:r>
              <a:rPr lang="en-US" sz="3000" dirty="0"/>
              <a:t>Agenda</a:t>
            </a:r>
          </a:p>
          <a:p>
            <a:pPr marL="0" indent="0">
              <a:spcAft>
                <a:spcPts val="600"/>
              </a:spcAft>
              <a:buNone/>
            </a:pPr>
            <a:r>
              <a:rPr lang="en-US" sz="3000" cap="all" dirty="0">
                <a:solidFill>
                  <a:srgbClr val="AFBD22"/>
                </a:solidFill>
                <a:ea typeface="+mj-ea"/>
              </a:rPr>
              <a:t>A5. </a:t>
            </a:r>
            <a:r>
              <a:rPr lang="en-US" sz="3000" dirty="0"/>
              <a:t>Ground Rules</a:t>
            </a:r>
          </a:p>
          <a:p>
            <a:pPr marL="0" indent="0">
              <a:spcAft>
                <a:spcPts val="600"/>
              </a:spcAft>
              <a:buNone/>
            </a:pPr>
            <a:r>
              <a:rPr lang="en-US" sz="3000" cap="all" dirty="0">
                <a:solidFill>
                  <a:srgbClr val="AFBD22"/>
                </a:solidFill>
                <a:ea typeface="+mj-ea"/>
              </a:rPr>
              <a:t>A6. </a:t>
            </a:r>
            <a:r>
              <a:rPr lang="en-US" sz="3000" dirty="0"/>
              <a:t>Excellence by Design</a:t>
            </a:r>
          </a:p>
          <a:p>
            <a:pPr marL="0" indent="0">
              <a:spcAft>
                <a:spcPts val="600"/>
              </a:spcAft>
              <a:buNone/>
            </a:pPr>
            <a:r>
              <a:rPr lang="en-US" sz="3000" cap="all" dirty="0">
                <a:solidFill>
                  <a:srgbClr val="AFBD22"/>
                </a:solidFill>
                <a:ea typeface="+mj-ea"/>
              </a:rPr>
              <a:t>A7. </a:t>
            </a:r>
            <a:r>
              <a:rPr lang="en-US" sz="3000" dirty="0"/>
              <a:t>Introductions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8" name="Title 4"/>
          <p:cNvSpPr txBox="1">
            <a:spLocks/>
          </p:cNvSpPr>
          <p:nvPr/>
        </p:nvSpPr>
        <p:spPr>
          <a:xfrm>
            <a:off x="783390"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rPr>
              <a:t>Getting started</a:t>
            </a:r>
          </a:p>
        </p:txBody>
      </p:sp>
      <p:sp>
        <p:nvSpPr>
          <p:cNvPr id="7" name="TextBox 6"/>
          <p:cNvSpPr txBox="1"/>
          <p:nvPr/>
        </p:nvSpPr>
        <p:spPr>
          <a:xfrm>
            <a:off x="8374305" y="59755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a:t>
            </a:r>
          </a:p>
        </p:txBody>
      </p:sp>
    </p:spTree>
    <p:extLst>
      <p:ext uri="{BB962C8B-B14F-4D97-AF65-F5344CB8AC3E}">
        <p14:creationId xmlns:p14="http://schemas.microsoft.com/office/powerpoint/2010/main" val="215458365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23</a:t>
            </a:fld>
            <a:endParaRPr lang="en-US" dirty="0"/>
          </a:p>
        </p:txBody>
      </p:sp>
      <p:pic>
        <p:nvPicPr>
          <p:cNvPr id="7" name="Picture 6"/>
          <p:cNvPicPr>
            <a:picLocks noChangeAspect="1"/>
          </p:cNvPicPr>
          <p:nvPr/>
        </p:nvPicPr>
        <p:blipFill rotWithShape="1">
          <a:blip r:embed="rId2"/>
          <a:srcRect t="17402" b="11994"/>
          <a:stretch/>
        </p:blipFill>
        <p:spPr>
          <a:xfrm>
            <a:off x="0" y="1439500"/>
            <a:ext cx="9144000" cy="4436199"/>
          </a:xfrm>
          <a:prstGeom prst="rect">
            <a:avLst/>
          </a:prstGeom>
        </p:spPr>
      </p:pic>
      <p:sp>
        <p:nvSpPr>
          <p:cNvPr id="3" name="Title 2"/>
          <p:cNvSpPr>
            <a:spLocks noGrp="1"/>
          </p:cNvSpPr>
          <p:nvPr>
            <p:ph type="title"/>
          </p:nvPr>
        </p:nvSpPr>
        <p:spPr>
          <a:xfrm>
            <a:off x="342943" y="168895"/>
            <a:ext cx="8071290" cy="1134571"/>
          </a:xfrm>
        </p:spPr>
        <p:txBody>
          <a:bodyPr/>
          <a:lstStyle/>
          <a:p>
            <a:pPr algn="ctr"/>
            <a:r>
              <a:rPr lang="en-US" sz="6600" b="1" dirty="0">
                <a:solidFill>
                  <a:srgbClr val="00467F"/>
                </a:solidFill>
              </a:rPr>
              <a:t>The Engaging Trainer</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738" y="6011733"/>
            <a:ext cx="420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4499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The Engaging Trainer</a:t>
            </a:r>
          </a:p>
        </p:txBody>
      </p:sp>
      <p:sp>
        <p:nvSpPr>
          <p:cNvPr id="6" name="Content Placeholder 5"/>
          <p:cNvSpPr>
            <a:spLocks noGrp="1"/>
          </p:cNvSpPr>
          <p:nvPr>
            <p:ph idx="1"/>
          </p:nvPr>
        </p:nvSpPr>
        <p:spPr>
          <a:xfrm>
            <a:off x="896123" y="1657700"/>
            <a:ext cx="6118451" cy="4267111"/>
          </a:xfrm>
        </p:spPr>
        <p:txBody>
          <a:bodyPr>
            <a:noAutofit/>
          </a:bodyPr>
          <a:lstStyle/>
          <a:p>
            <a:pPr marL="0" indent="0">
              <a:spcAft>
                <a:spcPts val="600"/>
              </a:spcAft>
              <a:buNone/>
            </a:pPr>
            <a:r>
              <a:rPr lang="en-US" sz="3000" cap="all" dirty="0">
                <a:solidFill>
                  <a:srgbClr val="AFBD22"/>
                </a:solidFill>
                <a:ea typeface="+mj-ea"/>
              </a:rPr>
              <a:t>A1. </a:t>
            </a:r>
            <a:r>
              <a:rPr lang="en-US" sz="3000" dirty="0"/>
              <a:t>Course Objectives</a:t>
            </a:r>
          </a:p>
          <a:p>
            <a:pPr marL="0" indent="0">
              <a:spcAft>
                <a:spcPts val="600"/>
              </a:spcAft>
              <a:buNone/>
            </a:pPr>
            <a:r>
              <a:rPr lang="en-US" sz="3000" cap="all" dirty="0">
                <a:solidFill>
                  <a:srgbClr val="AFBD22"/>
                </a:solidFill>
                <a:ea typeface="+mj-ea"/>
              </a:rPr>
              <a:t>A2. </a:t>
            </a:r>
            <a:r>
              <a:rPr lang="en-US" sz="3000" dirty="0"/>
              <a:t>Personal Objectives</a:t>
            </a:r>
          </a:p>
          <a:p>
            <a:pPr marL="0" indent="0">
              <a:spcAft>
                <a:spcPts val="600"/>
              </a:spcAft>
              <a:buNone/>
            </a:pPr>
            <a:r>
              <a:rPr lang="en-US" sz="3000" cap="all" dirty="0">
                <a:solidFill>
                  <a:srgbClr val="AFBD22"/>
                </a:solidFill>
                <a:ea typeface="+mj-ea"/>
              </a:rPr>
              <a:t>A3.</a:t>
            </a:r>
            <a:r>
              <a:rPr lang="en-US" sz="3000" dirty="0"/>
              <a:t> Course Overview</a:t>
            </a:r>
          </a:p>
          <a:p>
            <a:pPr marL="0" indent="0">
              <a:spcAft>
                <a:spcPts val="600"/>
              </a:spcAft>
              <a:buNone/>
            </a:pPr>
            <a:r>
              <a:rPr lang="en-US" sz="3000" cap="all" dirty="0">
                <a:solidFill>
                  <a:srgbClr val="AFBD22"/>
                </a:solidFill>
                <a:ea typeface="+mj-ea"/>
              </a:rPr>
              <a:t>A4. </a:t>
            </a:r>
            <a:r>
              <a:rPr lang="en-US" sz="3000" dirty="0"/>
              <a:t>Agenda</a:t>
            </a:r>
          </a:p>
          <a:p>
            <a:pPr marL="0" indent="0">
              <a:spcAft>
                <a:spcPts val="600"/>
              </a:spcAft>
              <a:buNone/>
            </a:pPr>
            <a:r>
              <a:rPr lang="en-US" sz="3000" cap="all" dirty="0">
                <a:solidFill>
                  <a:srgbClr val="AFBD22"/>
                </a:solidFill>
                <a:ea typeface="+mj-ea"/>
              </a:rPr>
              <a:t>A5. </a:t>
            </a:r>
            <a:r>
              <a:rPr lang="en-US" sz="3000" dirty="0"/>
              <a:t>Ground Rules</a:t>
            </a:r>
          </a:p>
          <a:p>
            <a:pPr marL="0" indent="0">
              <a:spcAft>
                <a:spcPts val="600"/>
              </a:spcAft>
              <a:buNone/>
            </a:pPr>
            <a:r>
              <a:rPr lang="en-US" sz="3000" cap="all" dirty="0">
                <a:solidFill>
                  <a:srgbClr val="AFBD22"/>
                </a:solidFill>
                <a:ea typeface="+mj-ea"/>
              </a:rPr>
              <a:t>A6. </a:t>
            </a:r>
            <a:r>
              <a:rPr lang="en-US" sz="3000" dirty="0"/>
              <a:t>Excellence by Design</a:t>
            </a:r>
          </a:p>
          <a:p>
            <a:pPr marL="0" indent="0">
              <a:spcAft>
                <a:spcPts val="600"/>
              </a:spcAft>
              <a:buNone/>
            </a:pPr>
            <a:r>
              <a:rPr lang="en-US" sz="3000" cap="all" dirty="0">
                <a:solidFill>
                  <a:srgbClr val="AFBD22"/>
                </a:solidFill>
                <a:ea typeface="+mj-ea"/>
              </a:rPr>
              <a:t>A7. </a:t>
            </a:r>
            <a:r>
              <a:rPr lang="en-US" sz="3000" dirty="0"/>
              <a:t>Introductions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8" name="Title 4"/>
          <p:cNvSpPr txBox="1">
            <a:spLocks/>
          </p:cNvSpPr>
          <p:nvPr/>
        </p:nvSpPr>
        <p:spPr>
          <a:xfrm>
            <a:off x="783390"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rPr>
              <a:t>Getting started</a:t>
            </a:r>
          </a:p>
        </p:txBody>
      </p:sp>
      <p:sp>
        <p:nvSpPr>
          <p:cNvPr id="7" name="TextBox 6"/>
          <p:cNvSpPr txBox="1"/>
          <p:nvPr/>
        </p:nvSpPr>
        <p:spPr>
          <a:xfrm>
            <a:off x="8374305" y="59755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n Vision Sky Telescope.jpg"/>
          <p:cNvPicPr>
            <a:picLocks noChangeAspect="1"/>
          </p:cNvPicPr>
          <p:nvPr/>
        </p:nvPicPr>
        <p:blipFill>
          <a:blip r:embed="rId3"/>
          <a:srcRect l="11268"/>
          <a:stretch>
            <a:fillRect/>
          </a:stretch>
        </p:blipFill>
        <p:spPr>
          <a:xfrm>
            <a:off x="0" y="0"/>
            <a:ext cx="9143999" cy="6858000"/>
          </a:xfrm>
          <a:prstGeom prst="rect">
            <a:avLst/>
          </a:prstGeom>
        </p:spPr>
      </p:pic>
      <p:grpSp>
        <p:nvGrpSpPr>
          <p:cNvPr id="9" name="Group 8"/>
          <p:cNvGrpSpPr/>
          <p:nvPr/>
        </p:nvGrpSpPr>
        <p:grpSpPr>
          <a:xfrm>
            <a:off x="174994" y="-10364"/>
            <a:ext cx="8679686" cy="1143000"/>
            <a:chOff x="174994" y="176246"/>
            <a:chExt cx="8679686" cy="1143000"/>
          </a:xfrm>
        </p:grpSpPr>
        <p:sp>
          <p:nvSpPr>
            <p:cNvPr id="17" name="Rectangle 16"/>
            <p:cNvSpPr/>
            <p:nvPr/>
          </p:nvSpPr>
          <p:spPr>
            <a:xfrm>
              <a:off x="174994" y="327223"/>
              <a:ext cx="7779033" cy="848943"/>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197099" y="176246"/>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a1. Course objectives</a:t>
              </a: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38051"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 Course Objectives</a:t>
            </a:r>
          </a:p>
        </p:txBody>
      </p:sp>
      <p:sp>
        <p:nvSpPr>
          <p:cNvPr id="14" name="Content Placeholder 13"/>
          <p:cNvSpPr>
            <a:spLocks noGrp="1"/>
          </p:cNvSpPr>
          <p:nvPr>
            <p:ph idx="1"/>
          </p:nvPr>
        </p:nvSpPr>
        <p:spPr>
          <a:xfrm>
            <a:off x="783390" y="1457760"/>
            <a:ext cx="8071290" cy="3114240"/>
          </a:xfrm>
        </p:spPr>
        <p:txBody>
          <a:bodyPr>
            <a:normAutofit/>
          </a:bodyPr>
          <a:lstStyle/>
          <a:p>
            <a:pPr marL="0" indent="0">
              <a:spcAft>
                <a:spcPts val="600"/>
              </a:spcAft>
              <a:buNone/>
            </a:pPr>
            <a:r>
              <a:rPr lang="en-US" sz="3000" dirty="0">
                <a:latin typeface="Franklin Gothic Medium"/>
                <a:ea typeface="+mj-ea"/>
                <a:cs typeface="Franklin Gothic Medium"/>
              </a:rPr>
              <a:t>Overall Course Objective:</a:t>
            </a:r>
          </a:p>
          <a:p>
            <a:pPr>
              <a:spcAft>
                <a:spcPts val="600"/>
              </a:spcAft>
              <a:buFont typeface="Arial" panose="020B0604020202020204" pitchFamily="34" charset="0"/>
              <a:buChar char="•"/>
            </a:pPr>
            <a:r>
              <a:rPr lang="en-US" altLang="en-US" sz="2800" dirty="0">
                <a:latin typeface="Franklin Gothic Book" panose="020B0503020102020204" pitchFamily="34" charset="0"/>
                <a:ea typeface="+mj-ea"/>
                <a:cs typeface="Franklin Gothic Medium"/>
              </a:rPr>
              <a:t>As a result of this class, participants will be able to create and deliver dynamic and interactive training programs that yield results.</a:t>
            </a:r>
          </a:p>
          <a:p>
            <a:pPr marL="0" indent="0">
              <a:spcAft>
                <a:spcPts val="600"/>
              </a:spcAft>
              <a:buNone/>
            </a:pPr>
            <a:endParaRPr lang="en-US" sz="3000" dirty="0">
              <a:latin typeface="Franklin Gothic Medium"/>
              <a:ea typeface="+mj-ea"/>
              <a:cs typeface="Franklin Gothic Medium"/>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7" name="TextBox 6"/>
          <p:cNvSpPr txBox="1"/>
          <p:nvPr/>
        </p:nvSpPr>
        <p:spPr>
          <a:xfrm>
            <a:off x="8637358" y="186438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TextBox 8"/>
          <p:cNvSpPr txBox="1"/>
          <p:nvPr/>
        </p:nvSpPr>
        <p:spPr>
          <a:xfrm>
            <a:off x="8341408"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 Course Objectives</a:t>
            </a:r>
          </a:p>
        </p:txBody>
      </p:sp>
      <p:sp>
        <p:nvSpPr>
          <p:cNvPr id="3" name="Content Placeholder 2"/>
          <p:cNvSpPr>
            <a:spLocks noGrp="1"/>
          </p:cNvSpPr>
          <p:nvPr>
            <p:ph idx="1"/>
          </p:nvPr>
        </p:nvSpPr>
        <p:spPr/>
        <p:txBody>
          <a:bodyPr>
            <a:normAutofit/>
          </a:bodyPr>
          <a:lstStyle/>
          <a:p>
            <a:pPr marL="0" indent="0">
              <a:spcAft>
                <a:spcPts val="600"/>
              </a:spcAft>
              <a:buNone/>
            </a:pPr>
            <a:r>
              <a:rPr lang="en-US" sz="3000" dirty="0">
                <a:latin typeface="Franklin Gothic Medium"/>
                <a:cs typeface="Franklin Gothic Medium"/>
              </a:rPr>
              <a:t>Participants will be able to:</a:t>
            </a:r>
          </a:p>
          <a:p>
            <a:pPr>
              <a:lnSpc>
                <a:spcPct val="90000"/>
              </a:lnSpc>
            </a:pPr>
            <a:r>
              <a:rPr lang="en-US" altLang="en-US" sz="2800" b="1" dirty="0">
                <a:ea typeface="ＭＳ Ｐゴシック" panose="020B0600070205080204" pitchFamily="34" charset="-128"/>
              </a:rPr>
              <a:t>Describe the best practices </a:t>
            </a:r>
            <a:r>
              <a:rPr lang="en-US" altLang="en-US" sz="2800" dirty="0">
                <a:ea typeface="ＭＳ Ｐゴシック" panose="020B0600070205080204" pitchFamily="34" charset="-128"/>
              </a:rPr>
              <a:t>related to teaching adults and develop training that appeals to all learning styles.</a:t>
            </a:r>
          </a:p>
          <a:p>
            <a:pPr>
              <a:lnSpc>
                <a:spcPct val="90000"/>
              </a:lnSpc>
              <a:spcBef>
                <a:spcPts val="2400"/>
              </a:spcBef>
            </a:pPr>
            <a:r>
              <a:rPr lang="en-US" altLang="en-US" sz="2800" b="1" dirty="0">
                <a:ea typeface="ＭＳ Ｐゴシック" panose="020B0600070205080204" pitchFamily="34" charset="-128"/>
              </a:rPr>
              <a:t>Develop learning objectives </a:t>
            </a:r>
            <a:r>
              <a:rPr lang="en-US" altLang="en-US" sz="2800" dirty="0">
                <a:ea typeface="ＭＳ Ｐゴシック" panose="020B0600070205080204" pitchFamily="34" charset="-128"/>
              </a:rPr>
              <a:t>that are targeted to participant needs.</a:t>
            </a:r>
          </a:p>
          <a:p>
            <a:pPr>
              <a:lnSpc>
                <a:spcPct val="90000"/>
              </a:lnSpc>
              <a:spcBef>
                <a:spcPts val="2400"/>
              </a:spcBef>
            </a:pPr>
            <a:r>
              <a:rPr lang="en-US" altLang="en-US" sz="2800" b="1" dirty="0">
                <a:ea typeface="ＭＳ Ｐゴシック" panose="020B0600070205080204" pitchFamily="34" charset="-128"/>
              </a:rPr>
              <a:t>Use engagement strategies </a:t>
            </a:r>
            <a:r>
              <a:rPr lang="en-US" altLang="en-US" sz="2800" dirty="0">
                <a:ea typeface="ＭＳ Ｐゴシック" panose="020B0600070205080204" pitchFamily="34" charset="-128"/>
              </a:rPr>
              <a:t>and experiential training concepts</a:t>
            </a:r>
            <a:r>
              <a:rPr lang="en-US" altLang="en-US" sz="2800" b="1" dirty="0">
                <a:ea typeface="ＭＳ Ｐゴシック" panose="020B0600070205080204" pitchFamily="34" charset="-128"/>
              </a:rPr>
              <a:t> </a:t>
            </a:r>
            <a:r>
              <a:rPr lang="en-US" altLang="en-US" sz="2800" dirty="0">
                <a:ea typeface="ＭＳ Ｐゴシック" panose="020B0600070205080204" pitchFamily="34" charset="-128"/>
              </a:rPr>
              <a:t>to create new training programs and improve existing ones.</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6" name="TextBox 8"/>
          <p:cNvSpPr txBox="1"/>
          <p:nvPr/>
        </p:nvSpPr>
        <p:spPr>
          <a:xfrm>
            <a:off x="8341408"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a:t>
            </a:r>
          </a:p>
        </p:txBody>
      </p:sp>
    </p:spTree>
    <p:extLst>
      <p:ext uri="{BB962C8B-B14F-4D97-AF65-F5344CB8AC3E}">
        <p14:creationId xmlns:p14="http://schemas.microsoft.com/office/powerpoint/2010/main" val="82171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 Course Objectives</a:t>
            </a:r>
          </a:p>
        </p:txBody>
      </p:sp>
      <p:sp>
        <p:nvSpPr>
          <p:cNvPr id="3" name="Content Placeholder 2"/>
          <p:cNvSpPr>
            <a:spLocks noGrp="1"/>
          </p:cNvSpPr>
          <p:nvPr>
            <p:ph idx="1"/>
          </p:nvPr>
        </p:nvSpPr>
        <p:spPr/>
        <p:txBody>
          <a:bodyPr>
            <a:normAutofit/>
          </a:bodyPr>
          <a:lstStyle/>
          <a:p>
            <a:pPr marL="0" indent="0">
              <a:spcAft>
                <a:spcPts val="600"/>
              </a:spcAft>
              <a:buNone/>
            </a:pPr>
            <a:r>
              <a:rPr lang="en-US" sz="3000" dirty="0">
                <a:latin typeface="Franklin Gothic Medium"/>
                <a:cs typeface="Franklin Gothic Medium"/>
              </a:rPr>
              <a:t>Participants will be able to:</a:t>
            </a:r>
          </a:p>
          <a:p>
            <a:pPr>
              <a:lnSpc>
                <a:spcPct val="90000"/>
              </a:lnSpc>
              <a:buClr>
                <a:srgbClr val="AFBD22"/>
              </a:buClr>
              <a:buFont typeface="Arial" panose="020B0604020202020204" pitchFamily="34" charset="0"/>
              <a:buChar char="•"/>
            </a:pPr>
            <a:r>
              <a:rPr lang="en-US" altLang="en-US" sz="2800" b="1" dirty="0">
                <a:ea typeface="ＭＳ Ｐゴシック" panose="020B0600070205080204" pitchFamily="34" charset="-128"/>
              </a:rPr>
              <a:t>Effectively use visual aids </a:t>
            </a:r>
            <a:r>
              <a:rPr lang="en-US" altLang="en-US" sz="2800" dirty="0">
                <a:ea typeface="ＭＳ Ｐゴシック" panose="020B0600070205080204" pitchFamily="34" charset="-128"/>
              </a:rPr>
              <a:t>to increase learning and enhance memory retention.</a:t>
            </a:r>
          </a:p>
          <a:p>
            <a:pPr>
              <a:lnSpc>
                <a:spcPct val="90000"/>
              </a:lnSpc>
              <a:spcBef>
                <a:spcPts val="2400"/>
              </a:spcBef>
              <a:buClr>
                <a:srgbClr val="AFBD22"/>
              </a:buClr>
              <a:buFont typeface="Arial" panose="020B0604020202020204" pitchFamily="34" charset="0"/>
              <a:buChar char="•"/>
            </a:pPr>
            <a:r>
              <a:rPr lang="en-US" altLang="en-US" sz="2800" b="1" dirty="0">
                <a:ea typeface="ＭＳ Ｐゴシック" panose="020B0600070205080204" pitchFamily="34" charset="-128"/>
              </a:rPr>
              <a:t>Utilize facilitation techniques </a:t>
            </a:r>
            <a:r>
              <a:rPr lang="en-US" altLang="en-US" sz="2800" dirty="0">
                <a:ea typeface="ＭＳ Ｐゴシック" panose="020B0600070205080204" pitchFamily="34" charset="-128"/>
              </a:rPr>
              <a:t>in training delivery including:</a:t>
            </a:r>
          </a:p>
          <a:p>
            <a:pPr lvl="1">
              <a:lnSpc>
                <a:spcPct val="90000"/>
              </a:lnSpc>
              <a:buClr>
                <a:srgbClr val="AFBD22"/>
              </a:buClr>
              <a:buFont typeface="Arial" panose="020B0604020202020204" pitchFamily="34" charset="0"/>
              <a:buChar char="•"/>
            </a:pPr>
            <a:r>
              <a:rPr lang="en-US" altLang="en-US" dirty="0">
                <a:solidFill>
                  <a:srgbClr val="00467F"/>
                </a:solidFill>
                <a:ea typeface="ＭＳ Ｐゴシック" panose="020B0600070205080204" pitchFamily="34" charset="-128"/>
              </a:rPr>
              <a:t>Opening and closing effectively.</a:t>
            </a:r>
          </a:p>
          <a:p>
            <a:pPr lvl="1">
              <a:lnSpc>
                <a:spcPct val="90000"/>
              </a:lnSpc>
              <a:buClr>
                <a:srgbClr val="AFBD22"/>
              </a:buClr>
              <a:buFont typeface="Arial" panose="020B0604020202020204" pitchFamily="34" charset="0"/>
              <a:buChar char="•"/>
            </a:pPr>
            <a:r>
              <a:rPr lang="en-US" altLang="en-US" dirty="0">
                <a:solidFill>
                  <a:srgbClr val="00467F"/>
                </a:solidFill>
                <a:ea typeface="ＭＳ Ｐゴシック" panose="020B0600070205080204" pitchFamily="34" charset="-128"/>
              </a:rPr>
              <a:t>Maintaining high energy levels. </a:t>
            </a:r>
          </a:p>
          <a:p>
            <a:pPr lvl="1">
              <a:lnSpc>
                <a:spcPct val="90000"/>
              </a:lnSpc>
              <a:buClr>
                <a:srgbClr val="AFBD22"/>
              </a:buClr>
              <a:buFont typeface="Arial" panose="020B0604020202020204" pitchFamily="34" charset="0"/>
              <a:buChar char="•"/>
            </a:pPr>
            <a:r>
              <a:rPr lang="en-US" altLang="en-US" dirty="0">
                <a:solidFill>
                  <a:srgbClr val="00467F"/>
                </a:solidFill>
                <a:ea typeface="ＭＳ Ｐゴシック" panose="020B0600070205080204" pitchFamily="34" charset="-128"/>
              </a:rPr>
              <a:t>Managing dysfunctional behavior.</a:t>
            </a:r>
          </a:p>
          <a:p>
            <a:pPr>
              <a:lnSpc>
                <a:spcPct val="90000"/>
              </a:lnSpc>
              <a:spcBef>
                <a:spcPts val="2400"/>
              </a:spcBef>
              <a:buClr>
                <a:srgbClr val="AFBD22"/>
              </a:buClr>
              <a:buFont typeface="Arial" panose="020B0604020202020204" pitchFamily="34" charset="0"/>
              <a:buChar char="•"/>
            </a:pPr>
            <a:r>
              <a:rPr lang="en-US" altLang="en-US" sz="2800" b="1" dirty="0">
                <a:ea typeface="ＭＳ Ｐゴシック" panose="020B0600070205080204" pitchFamily="34" charset="-128"/>
              </a:rPr>
              <a:t>Confirm skill and knowledge transfer</a:t>
            </a:r>
            <a:r>
              <a:rPr lang="en-US" altLang="en-US" sz="2800" dirty="0">
                <a:ea typeface="ＭＳ Ｐゴシック" panose="020B0600070205080204" pitchFamily="34" charset="-128"/>
              </a:rPr>
              <a: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5" name="TextBox 8"/>
          <p:cNvSpPr txBox="1"/>
          <p:nvPr/>
        </p:nvSpPr>
        <p:spPr>
          <a:xfrm>
            <a:off x="8341408"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a:t>
            </a:r>
          </a:p>
        </p:txBody>
      </p:sp>
    </p:spTree>
    <p:extLst>
      <p:ext uri="{BB962C8B-B14F-4D97-AF65-F5344CB8AC3E}">
        <p14:creationId xmlns:p14="http://schemas.microsoft.com/office/powerpoint/2010/main" val="929812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A2. Personal Objectives</a:t>
            </a:r>
          </a:p>
        </p:txBody>
      </p:sp>
      <p:sp>
        <p:nvSpPr>
          <p:cNvPr id="14" name="Content Placeholder 13"/>
          <p:cNvSpPr>
            <a:spLocks noGrp="1"/>
          </p:cNvSpPr>
          <p:nvPr>
            <p:ph idx="1"/>
          </p:nvPr>
        </p:nvSpPr>
        <p:spPr>
          <a:xfrm>
            <a:off x="783390" y="1186773"/>
            <a:ext cx="8071290" cy="5247397"/>
          </a:xfrm>
        </p:spPr>
        <p:txBody>
          <a:bodyPr>
            <a:normAutofit/>
          </a:bodyPr>
          <a:lstStyle/>
          <a:p>
            <a:pPr>
              <a:lnSpc>
                <a:spcPct val="90000"/>
              </a:lnSpc>
              <a:buFont typeface="Arial" panose="020B0604020202020204" pitchFamily="34" charset="0"/>
              <a:buChar char="•"/>
            </a:pPr>
            <a:r>
              <a:rPr lang="en-US" altLang="en-US" sz="2800" dirty="0">
                <a:latin typeface="Franklin Gothic Book" panose="020B0503020102020204" pitchFamily="34" charset="0"/>
                <a:ea typeface="ＭＳ Ｐゴシック" panose="020B0600070205080204" pitchFamily="34" charset="-128"/>
              </a:rPr>
              <a:t>You have been asked by your most important internal or external customer to develop and deliver a </a:t>
            </a:r>
            <a:r>
              <a:rPr lang="en-US" altLang="en-US" sz="2800" b="1" dirty="0">
                <a:latin typeface="Franklin Gothic Book" panose="020B0503020102020204" pitchFamily="34" charset="0"/>
                <a:ea typeface="ＭＳ Ｐゴシック" panose="020B0600070205080204" pitchFamily="34" charset="-128"/>
              </a:rPr>
              <a:t>great </a:t>
            </a:r>
            <a:r>
              <a:rPr lang="ja-JP" altLang="en-US" sz="2800" b="1" dirty="0">
                <a:latin typeface="Franklin Gothic Book" panose="020B0503020102020204" pitchFamily="34" charset="0"/>
              </a:rPr>
              <a:t>“</a:t>
            </a:r>
            <a:r>
              <a:rPr lang="en-US" altLang="ja-JP" sz="2800" b="1" dirty="0">
                <a:latin typeface="Franklin Gothic Book" panose="020B0503020102020204" pitchFamily="34" charset="0"/>
              </a:rPr>
              <a:t>knock-your-socks-off</a:t>
            </a:r>
            <a:r>
              <a:rPr lang="ja-JP" altLang="en-US" sz="2800" b="1" dirty="0">
                <a:latin typeface="Franklin Gothic Book" panose="020B0503020102020204" pitchFamily="34" charset="0"/>
              </a:rPr>
              <a:t>”</a:t>
            </a:r>
            <a:r>
              <a:rPr lang="en-US" altLang="ja-JP" sz="2800" b="1" dirty="0">
                <a:latin typeface="Franklin Gothic Book" panose="020B0503020102020204" pitchFamily="34" charset="0"/>
              </a:rPr>
              <a:t> masterful meetings training </a:t>
            </a:r>
            <a:r>
              <a:rPr lang="en-US" altLang="ja-JP" sz="2800" dirty="0">
                <a:latin typeface="Franklin Gothic Book" panose="020B0503020102020204" pitchFamily="34" charset="0"/>
              </a:rPr>
              <a:t>session that is engaging and delivers results.  </a:t>
            </a:r>
          </a:p>
          <a:p>
            <a:pPr>
              <a:lnSpc>
                <a:spcPct val="90000"/>
              </a:lnSpc>
              <a:buFont typeface="Arial" panose="020B0604020202020204" pitchFamily="34" charset="0"/>
              <a:buChar char="•"/>
            </a:pPr>
            <a:endParaRPr lang="en-US" altLang="ja-JP" sz="2800" dirty="0">
              <a:latin typeface="Franklin Gothic Book" panose="020B0503020102020204" pitchFamily="34" charset="0"/>
            </a:endParaRPr>
          </a:p>
          <a:p>
            <a:pPr>
              <a:lnSpc>
                <a:spcPct val="90000"/>
              </a:lnSpc>
              <a:buFont typeface="Arial" panose="020B0604020202020204" pitchFamily="34" charset="0"/>
              <a:buChar char="•"/>
            </a:pPr>
            <a:r>
              <a:rPr lang="en-US" altLang="en-US" sz="2800" dirty="0">
                <a:latin typeface="Franklin Gothic Book" panose="020B0503020102020204" pitchFamily="34" charset="0"/>
                <a:ea typeface="ＭＳ Ｐゴシック" panose="020B0600070205080204" pitchFamily="34" charset="-128"/>
              </a:rPr>
              <a:t>The client tells you that this group is going to be </a:t>
            </a:r>
            <a:r>
              <a:rPr lang="en-US" altLang="en-US" sz="2800" b="1" dirty="0">
                <a:latin typeface="Franklin Gothic Book" panose="020B0503020102020204" pitchFamily="34" charset="0"/>
                <a:ea typeface="ＭＳ Ｐゴシック" panose="020B0600070205080204" pitchFamily="34" charset="-128"/>
              </a:rPr>
              <a:t>your worst nightmare</a:t>
            </a:r>
            <a:r>
              <a:rPr lang="en-US" altLang="en-US" sz="2800" dirty="0">
                <a:latin typeface="Franklin Gothic Book" panose="020B0503020102020204" pitchFamily="34" charset="0"/>
                <a:ea typeface="ＭＳ Ｐゴシック" panose="020B0600070205080204" pitchFamily="34" charset="-128"/>
              </a:rPr>
              <a:t>.  They are tough and demanding and expect every moment to be thoroughly engaging and highly productive.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6" name="TextBox 5"/>
          <p:cNvSpPr txBox="1"/>
          <p:nvPr/>
        </p:nvSpPr>
        <p:spPr>
          <a:xfrm>
            <a:off x="8670630" y="360059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3" name="Right Arrow 2"/>
          <p:cNvSpPr/>
          <p:nvPr/>
        </p:nvSpPr>
        <p:spPr>
          <a:xfrm>
            <a:off x="8556173" y="5323110"/>
            <a:ext cx="392044" cy="653856"/>
          </a:xfrm>
          <a:prstGeom prst="rightArrow">
            <a:avLst>
              <a:gd name="adj1" fmla="val 40011"/>
              <a:gd name="adj2" fmla="val 58330"/>
            </a:avLst>
          </a:prstGeom>
          <a:solidFill>
            <a:srgbClr val="AFBD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374305" y="59755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3</a:t>
            </a:r>
          </a:p>
        </p:txBody>
      </p:sp>
    </p:spTree>
    <p:extLst>
      <p:ext uri="{BB962C8B-B14F-4D97-AF65-F5344CB8AC3E}">
        <p14:creationId xmlns:p14="http://schemas.microsoft.com/office/powerpoint/2010/main" val="2400740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7063" cy="6858000"/>
          </a:xfrm>
          <a:prstGeom prst="rect">
            <a:avLst/>
          </a:prstGeom>
        </p:spPr>
      </p:pic>
      <p:grpSp>
        <p:nvGrpSpPr>
          <p:cNvPr id="2" name="Group 8"/>
          <p:cNvGrpSpPr/>
          <p:nvPr/>
        </p:nvGrpSpPr>
        <p:grpSpPr>
          <a:xfrm>
            <a:off x="171472" y="232230"/>
            <a:ext cx="8801056" cy="1143000"/>
            <a:chOff x="342943" y="2732834"/>
            <a:chExt cx="8801056" cy="1143000"/>
          </a:xfrm>
        </p:grpSpPr>
        <p:sp>
          <p:nvSpPr>
            <p:cNvPr id="17" name="Rectangle 16"/>
            <p:cNvSpPr/>
            <p:nvPr/>
          </p:nvSpPr>
          <p:spPr>
            <a:xfrm>
              <a:off x="342943" y="2883780"/>
              <a:ext cx="6580057" cy="85690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A2. great training</a:t>
              </a: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9</a:t>
            </a:fld>
            <a:endParaRPr lang="en-US" dirty="0"/>
          </a:p>
        </p:txBody>
      </p:sp>
    </p:spTree>
    <p:extLst>
      <p:ext uri="{BB962C8B-B14F-4D97-AF65-F5344CB8AC3E}">
        <p14:creationId xmlns:p14="http://schemas.microsoft.com/office/powerpoint/2010/main" val="392992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16848</TotalTime>
  <Words>2098</Words>
  <Application>Microsoft Office PowerPoint</Application>
  <PresentationFormat>On-screen Show (4:3)</PresentationFormat>
  <Paragraphs>244</Paragraphs>
  <Slides>23</Slides>
  <Notes>21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Arial</vt:lpstr>
      <vt:lpstr>Arial Black</vt:lpstr>
      <vt:lpstr>Calibri</vt:lpstr>
      <vt:lpstr>Franklin Gothic Book</vt:lpstr>
      <vt:lpstr>Franklin Gothic Medium</vt:lpstr>
      <vt:lpstr>Times New Roman</vt:lpstr>
      <vt:lpstr>Wingdings</vt:lpstr>
      <vt:lpstr>Office Theme</vt:lpstr>
      <vt:lpstr>The Engaging Trainer</vt:lpstr>
      <vt:lpstr>PowerPoint Presentation</vt:lpstr>
      <vt:lpstr>The Engaging Trainer</vt:lpstr>
      <vt:lpstr>PowerPoint Presentation</vt:lpstr>
      <vt:lpstr>A1. Course Objectives</vt:lpstr>
      <vt:lpstr>A1. Course Objectives</vt:lpstr>
      <vt:lpstr>A1. Course Objectives</vt:lpstr>
      <vt:lpstr>A2. Personal Objectives</vt:lpstr>
      <vt:lpstr>PowerPoint Presentation</vt:lpstr>
      <vt:lpstr>A2. Personal Objectives</vt:lpstr>
      <vt:lpstr>A2. Personal Objectives</vt:lpstr>
      <vt:lpstr>PowerPoint Presentation</vt:lpstr>
      <vt:lpstr>A3. Course Overview</vt:lpstr>
      <vt:lpstr>PowerPoint Presentation</vt:lpstr>
      <vt:lpstr>A4. Agenda</vt:lpstr>
      <vt:lpstr>PowerPoint Presentation</vt:lpstr>
      <vt:lpstr>A5. Ground Rules</vt:lpstr>
      <vt:lpstr>PowerPoint Presentation</vt:lpstr>
      <vt:lpstr>A6. Excellence by Design</vt:lpstr>
      <vt:lpstr>PowerPoint Presentation</vt:lpstr>
      <vt:lpstr>A7. Introductions</vt:lpstr>
      <vt:lpstr>The Engaging Trainer</vt:lpstr>
      <vt:lpstr>The Engaging Trainer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Dana Barr</cp:lastModifiedBy>
  <cp:revision>249</cp:revision>
  <dcterms:created xsi:type="dcterms:W3CDTF">2013-02-24T22:19:15Z</dcterms:created>
  <dcterms:modified xsi:type="dcterms:W3CDTF">2017-06-08T13:28:31Z</dcterms:modified>
</cp:coreProperties>
</file>