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574" r:id="rId2"/>
    <p:sldId id="573" r:id="rId3"/>
    <p:sldId id="529" r:id="rId4"/>
    <p:sldId id="570" r:id="rId5"/>
    <p:sldId id="567" r:id="rId6"/>
    <p:sldId id="531" r:id="rId7"/>
    <p:sldId id="534" r:id="rId8"/>
    <p:sldId id="536" r:id="rId9"/>
    <p:sldId id="537" r:id="rId10"/>
    <p:sldId id="538" r:id="rId11"/>
    <p:sldId id="539" r:id="rId12"/>
    <p:sldId id="540" r:id="rId13"/>
    <p:sldId id="541" r:id="rId14"/>
    <p:sldId id="545" r:id="rId15"/>
    <p:sldId id="546" r:id="rId16"/>
    <p:sldId id="576" r:id="rId17"/>
    <p:sldId id="577" r:id="rId18"/>
    <p:sldId id="547" r:id="rId19"/>
    <p:sldId id="549" r:id="rId20"/>
    <p:sldId id="551" r:id="rId21"/>
    <p:sldId id="578" r:id="rId22"/>
    <p:sldId id="553" r:id="rId23"/>
    <p:sldId id="579" r:id="rId24"/>
    <p:sldId id="555" r:id="rId25"/>
    <p:sldId id="571" r:id="rId26"/>
    <p:sldId id="572" r:id="rId27"/>
    <p:sldId id="581" r:id="rId28"/>
    <p:sldId id="58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ilkinson" initials="MW"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00467F"/>
    <a:srgbClr val="A0DBE6"/>
    <a:srgbClr val="AFBD22"/>
    <a:srgbClr val="002C54"/>
    <a:srgbClr val="C9401B"/>
    <a:srgbClr val="FF5223"/>
    <a:srgbClr val="95CC4F"/>
    <a:srgbClr val="90CDD0"/>
    <a:srgbClr val="D74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9" autoAdjust="0"/>
    <p:restoredTop sz="81867" autoAdjust="0"/>
  </p:normalViewPr>
  <p:slideViewPr>
    <p:cSldViewPr snapToGrid="0" snapToObjects="1">
      <p:cViewPr varScale="1">
        <p:scale>
          <a:sx n="61" d="100"/>
          <a:sy n="61" d="100"/>
        </p:scale>
        <p:origin x="1746" y="66"/>
      </p:cViewPr>
      <p:guideLst>
        <p:guide orient="horz" pos="216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10-30T21:58:44.547" idx="1">
    <p:pos x="106" y="2662"/>
    <p:text>Manual and slides should agree on name for D</p:text>
    <p:extLst>
      <p:ext uri="{C676402C-5697-4E1C-873F-D02D1690AC5C}">
        <p15:threadingInfo xmlns:p15="http://schemas.microsoft.com/office/powerpoint/2012/main" timeZoneBias="240"/>
      </p:ext>
    </p:extLst>
  </p:cm>
  <p:cm authorId="1" dt="2014-10-30T22:13:12.090" idx="3">
    <p:pos x="118" y="898"/>
    <p:text>Richard:  This section has me confused. In the other principles when something is italic, we don't cover it, because you do the same thing, just virtual. In this principle you have contact for D, F, I and J.  After reading through the manual I believe D, F and I should be RED and only J should be italic, and we need to add content from the manual for I..Your thoughts?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10-30T22:14:24.069" idx="4">
    <p:pos x="10" y="10"/>
    <p:text>Add content from the manual</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4-10-30T21:58:44.547" idx="1">
    <p:pos x="106" y="2662"/>
    <p:text>Manual and slides should agree on name for D</p:text>
    <p:extLst>
      <p:ext uri="{C676402C-5697-4E1C-873F-D02D1690AC5C}">
        <p15:threadingInfo xmlns:p15="http://schemas.microsoft.com/office/powerpoint/2012/main" timeZoneBias="240"/>
      </p:ext>
    </p:extLst>
  </p:cm>
  <p:cm authorId="1" dt="2014-10-30T22:13:12.090" idx="3">
    <p:pos x="118" y="898"/>
    <p:text>Richard:  This section has me confused. In the other principles when something is italic, we don't cover it, because you do the same thing, just virtual. In this principle you have contact for D, F, I and J.  After reading through the manual I believe D, F and I should be RED and only J should be italic, and we need to add content from the manual for I..Your thoughts?</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2/19/2015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2115249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2/19/2015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36428672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buFontTx/>
              <a:buNone/>
            </a:pPr>
            <a:endParaRPr lang="en-US" sz="1600" b="1" dirty="0" smtClean="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149878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latin typeface="Times New Roman" pitchFamily="-84" charset="0"/>
              </a:rPr>
              <a:t>Changed font to white</a:t>
            </a:r>
            <a:endParaRPr lang="en-US"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20550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HERE IS AN EXAMPLE</a:t>
            </a:r>
            <a:r>
              <a:rPr lang="en-US" b="1" baseline="0" dirty="0" smtClean="0"/>
              <a:t> SLIDE BOARD USED TO REVIEW PARTICIPANT KEY TOPICS</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1292482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Times New Roman" pitchFamily="-84" charset="0"/>
              </a:rPr>
              <a:t>Changed font to white</a:t>
            </a: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7170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2721942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Times New Roman" pitchFamily="-84" charset="0"/>
              </a:rPr>
              <a:t>Changed font to white</a:t>
            </a: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4091819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smtClean="0">
                <a:latin typeface="Times New Roman" charset="0"/>
              </a:rPr>
              <a:t>SAMPLE FEEDBACK SLIDE</a:t>
            </a:r>
          </a:p>
          <a:p>
            <a:endParaRPr lang="en-US" b="1" i="0" dirty="0" smtClean="0">
              <a:latin typeface="Times New Roman" charset="0"/>
            </a:endParaRPr>
          </a:p>
          <a:p>
            <a:r>
              <a:rPr lang="en-US" b="1" i="0" dirty="0" smtClean="0">
                <a:latin typeface="Times New Roman" charset="0"/>
              </a:rPr>
              <a:t>Use</a:t>
            </a:r>
            <a:r>
              <a:rPr lang="en-US" b="1" i="0" baseline="0" dirty="0" smtClean="0">
                <a:latin typeface="Times New Roman" charset="0"/>
              </a:rPr>
              <a:t> a whiteboard, slideboard or screen share to document the feedback.</a:t>
            </a:r>
          </a:p>
          <a:p>
            <a:endParaRPr lang="en-US" b="1" i="0" baseline="0" dirty="0" smtClean="0">
              <a:latin typeface="Times New Roman" charset="0"/>
            </a:endParaRPr>
          </a:p>
          <a:p>
            <a:r>
              <a:rPr lang="en-US" b="1" i="0" baseline="0" dirty="0" smtClean="0">
                <a:latin typeface="Times New Roman" charset="0"/>
              </a:rPr>
              <a:t>Encourage specific comments – whether positive or negative. </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22957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116437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96391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2759597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352439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533727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2574783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LEAD</a:t>
            </a:r>
            <a:r>
              <a:rPr lang="en-US" b="1" baseline="0" dirty="0" smtClean="0"/>
              <a:t> THE DISCUSSION AND SHOW SOME SAMPLE PARKING BOARDS (THE SHARED NOTES FROM LIVE MEETING AND THE NEXT SLIDE AS EXAMPLES OF HOW TO USE PARKING BOARDS EFFECTIVELY IN VIRTUAL SESSIONS</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56591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104228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267120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169472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63463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264577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166713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273910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122843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1508028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
        <p:nvSpPr>
          <p:cNvPr id="14" name="TextBox 13"/>
          <p:cNvSpPr txBox="1"/>
          <p:nvPr userDrawn="1"/>
        </p:nvSpPr>
        <p:spPr>
          <a:xfrm>
            <a:off x="436259" y="6565612"/>
            <a:ext cx="3266251" cy="246221"/>
          </a:xfrm>
          <a:prstGeom prst="rect">
            <a:avLst/>
          </a:prstGeom>
          <a:noFill/>
        </p:spPr>
        <p:txBody>
          <a:bodyPr wrap="none" rtlCol="0">
            <a:spAutoFit/>
          </a:bodyPr>
          <a:lstStyle/>
          <a:p>
            <a:pPr algn="l"/>
            <a:r>
              <a:rPr lang="en-US" sz="1000" baseline="0" dirty="0" smtClean="0">
                <a:solidFill>
                  <a:srgbClr val="00467F"/>
                </a:solidFill>
                <a:latin typeface="Franklin Gothic Book"/>
                <a:cs typeface="Franklin Gothic Book"/>
              </a:rPr>
              <a:t>Copyright 1992-2015, Leadership Strategies, Inc. V15.02</a:t>
            </a:r>
          </a:p>
        </p:txBody>
      </p:sp>
      <p:pic>
        <p:nvPicPr>
          <p:cNvPr id="16" name="Picture 15"/>
          <p:cNvPicPr>
            <a:picLocks noChangeAspect="1"/>
          </p:cNvPicPr>
          <p:nvPr userDrawn="1"/>
        </p:nvPicPr>
        <p:blipFill>
          <a:blip r:embed="rId4"/>
          <a:stretch>
            <a:fillRect/>
          </a:stretch>
        </p:blipFill>
        <p:spPr>
          <a:xfrm>
            <a:off x="6519411" y="6360186"/>
            <a:ext cx="2335269" cy="444477"/>
          </a:xfrm>
          <a:prstGeom prst="rect">
            <a:avLst/>
          </a:prstGeom>
        </p:spPr>
      </p:pic>
      <p:sp>
        <p:nvSpPr>
          <p:cNvPr id="18" name="TextBox 17"/>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9"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436259" y="6565612"/>
            <a:ext cx="3266251" cy="246221"/>
          </a:xfrm>
          <a:prstGeom prst="rect">
            <a:avLst/>
          </a:prstGeom>
          <a:noFill/>
        </p:spPr>
        <p:txBody>
          <a:bodyPr wrap="none" rtlCol="0">
            <a:spAutoFit/>
          </a:bodyPr>
          <a:lstStyle/>
          <a:p>
            <a:pPr algn="l"/>
            <a:r>
              <a:rPr lang="en-US" sz="1000" baseline="0" dirty="0" smtClean="0">
                <a:solidFill>
                  <a:srgbClr val="00467F"/>
                </a:solidFill>
                <a:latin typeface="Franklin Gothic Book"/>
                <a:cs typeface="Franklin Gothic Book"/>
              </a:rPr>
              <a:t>Copyright 1992-2015, Leadership Strategies, Inc. V15.02</a:t>
            </a:r>
          </a:p>
        </p:txBody>
      </p:sp>
      <p:pic>
        <p:nvPicPr>
          <p:cNvPr id="13" name="Picture 12"/>
          <p:cNvPicPr>
            <a:picLocks noChangeAspect="1"/>
          </p:cNvPicPr>
          <p:nvPr userDrawn="1"/>
        </p:nvPicPr>
        <p:blipFill>
          <a:blip r:embed="rId3"/>
          <a:stretch>
            <a:fillRect/>
          </a:stretch>
        </p:blipFill>
        <p:spPr>
          <a:xfrm>
            <a:off x="6519411" y="6360186"/>
            <a:ext cx="2335269" cy="444477"/>
          </a:xfrm>
          <a:prstGeom prst="rect">
            <a:avLst/>
          </a:prstGeom>
        </p:spPr>
      </p:pic>
      <p:sp>
        <p:nvSpPr>
          <p:cNvPr id="14" name="TextBox 13"/>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5"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436259" y="6565612"/>
            <a:ext cx="3266251" cy="246221"/>
          </a:xfrm>
          <a:prstGeom prst="rect">
            <a:avLst/>
          </a:prstGeom>
          <a:noFill/>
        </p:spPr>
        <p:txBody>
          <a:bodyPr wrap="none" rtlCol="0">
            <a:spAutoFit/>
          </a:bodyPr>
          <a:lstStyle/>
          <a:p>
            <a:pPr algn="l"/>
            <a:r>
              <a:rPr lang="en-US" sz="1000" baseline="0" dirty="0" smtClean="0">
                <a:solidFill>
                  <a:srgbClr val="00467F"/>
                </a:solidFill>
                <a:latin typeface="Franklin Gothic Book"/>
                <a:cs typeface="Franklin Gothic Book"/>
              </a:rPr>
              <a:t>Copyright 1992-2015, Leadership Strategies, Inc. V15.02</a:t>
            </a:r>
          </a:p>
        </p:txBody>
      </p:sp>
      <p:pic>
        <p:nvPicPr>
          <p:cNvPr id="13" name="Picture 12"/>
          <p:cNvPicPr>
            <a:picLocks noChangeAspect="1"/>
          </p:cNvPicPr>
          <p:nvPr userDrawn="1"/>
        </p:nvPicPr>
        <p:blipFill>
          <a:blip r:embed="rId3"/>
          <a:stretch>
            <a:fillRect/>
          </a:stretch>
        </p:blipFill>
        <p:spPr>
          <a:xfrm>
            <a:off x="6519411" y="6360186"/>
            <a:ext cx="2335269" cy="444477"/>
          </a:xfrm>
          <a:prstGeom prst="rect">
            <a:avLst/>
          </a:prstGeom>
        </p:spPr>
      </p:pic>
      <p:sp>
        <p:nvSpPr>
          <p:cNvPr id="14" name="TextBox 13"/>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5"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Box 12"/>
          <p:cNvSpPr txBox="1"/>
          <p:nvPr userDrawn="1"/>
        </p:nvSpPr>
        <p:spPr>
          <a:xfrm>
            <a:off x="436259" y="6565612"/>
            <a:ext cx="3266251" cy="246221"/>
          </a:xfrm>
          <a:prstGeom prst="rect">
            <a:avLst/>
          </a:prstGeom>
          <a:noFill/>
        </p:spPr>
        <p:txBody>
          <a:bodyPr wrap="none" rtlCol="0">
            <a:spAutoFit/>
          </a:bodyPr>
          <a:lstStyle/>
          <a:p>
            <a:pPr algn="l"/>
            <a:r>
              <a:rPr lang="en-US" sz="1000" baseline="0" dirty="0" smtClean="0">
                <a:solidFill>
                  <a:srgbClr val="00467F"/>
                </a:solidFill>
                <a:latin typeface="Franklin Gothic Book"/>
                <a:cs typeface="Franklin Gothic Book"/>
              </a:rPr>
              <a:t>Copyright 1992-2015, Leadership Strategies, Inc. V15.02</a:t>
            </a:r>
          </a:p>
        </p:txBody>
      </p:sp>
      <p:pic>
        <p:nvPicPr>
          <p:cNvPr id="14" name="Picture 13"/>
          <p:cNvPicPr>
            <a:picLocks noChangeAspect="1"/>
          </p:cNvPicPr>
          <p:nvPr userDrawn="1"/>
        </p:nvPicPr>
        <p:blipFill>
          <a:blip r:embed="rId3"/>
          <a:stretch>
            <a:fillRect/>
          </a:stretch>
        </p:blipFill>
        <p:spPr>
          <a:xfrm>
            <a:off x="6519411" y="6360186"/>
            <a:ext cx="2335269" cy="444477"/>
          </a:xfrm>
          <a:prstGeom prst="rect">
            <a:avLst/>
          </a:prstGeom>
        </p:spPr>
      </p:pic>
      <p:sp>
        <p:nvSpPr>
          <p:cNvPr id="17" name="TextBox 16"/>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8"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pic>
        <p:nvPicPr>
          <p:cNvPr id="9" name="Picture 8"/>
          <p:cNvPicPr>
            <a:picLocks noChangeAspect="1"/>
          </p:cNvPicPr>
          <p:nvPr userDrawn="1"/>
        </p:nvPicPr>
        <p:blipFill>
          <a:blip r:embed="rId2"/>
          <a:stretch>
            <a:fillRect/>
          </a:stretch>
        </p:blipFill>
        <p:spPr>
          <a:xfrm>
            <a:off x="6500608" y="6356607"/>
            <a:ext cx="2354072" cy="448056"/>
          </a:xfrm>
          <a:prstGeom prst="rect">
            <a:avLst/>
          </a:prstGeom>
        </p:spPr>
      </p:pic>
      <p:sp>
        <p:nvSpPr>
          <p:cNvPr id="10" name="TextBox 9"/>
          <p:cNvSpPr txBox="1"/>
          <p:nvPr userDrawn="1"/>
        </p:nvSpPr>
        <p:spPr>
          <a:xfrm>
            <a:off x="358985" y="6565612"/>
            <a:ext cx="3266251"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1992-2015, Leadership Strategies, Inc. V15.02</a:t>
            </a:r>
          </a:p>
        </p:txBody>
      </p:sp>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2"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pic>
        <p:nvPicPr>
          <p:cNvPr id="9" name="Picture 8"/>
          <p:cNvPicPr>
            <a:picLocks noChangeAspect="1"/>
          </p:cNvPicPr>
          <p:nvPr userDrawn="1"/>
        </p:nvPicPr>
        <p:blipFill>
          <a:blip r:embed="rId2"/>
          <a:stretch>
            <a:fillRect/>
          </a:stretch>
        </p:blipFill>
        <p:spPr>
          <a:xfrm>
            <a:off x="6500608" y="6356607"/>
            <a:ext cx="2354072" cy="448056"/>
          </a:xfrm>
          <a:prstGeom prst="rect">
            <a:avLst/>
          </a:prstGeom>
        </p:spPr>
      </p:pic>
      <p:sp>
        <p:nvSpPr>
          <p:cNvPr id="10" name="TextBox 9"/>
          <p:cNvSpPr txBox="1"/>
          <p:nvPr userDrawn="1"/>
        </p:nvSpPr>
        <p:spPr>
          <a:xfrm>
            <a:off x="358985" y="6565612"/>
            <a:ext cx="3266251"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1992-2015, Leadership Strategies, Inc. V15.02</a:t>
            </a:r>
          </a:p>
        </p:txBody>
      </p:sp>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2"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pic>
        <p:nvPicPr>
          <p:cNvPr id="10" name="Picture 9"/>
          <p:cNvPicPr>
            <a:picLocks noChangeAspect="1"/>
          </p:cNvPicPr>
          <p:nvPr userDrawn="1"/>
        </p:nvPicPr>
        <p:blipFill>
          <a:blip r:embed="rId2"/>
          <a:stretch>
            <a:fillRect/>
          </a:stretch>
        </p:blipFill>
        <p:spPr>
          <a:xfrm>
            <a:off x="6500608" y="6356607"/>
            <a:ext cx="2354072" cy="448056"/>
          </a:xfrm>
          <a:prstGeom prst="rect">
            <a:avLst/>
          </a:prstGeom>
        </p:spPr>
      </p:pic>
      <p:sp>
        <p:nvSpPr>
          <p:cNvPr id="11" name="TextBox 10"/>
          <p:cNvSpPr txBox="1"/>
          <p:nvPr userDrawn="1"/>
        </p:nvSpPr>
        <p:spPr>
          <a:xfrm>
            <a:off x="358985" y="6565612"/>
            <a:ext cx="3266251"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1992-2015, Leadership Strategies, Inc. V15.02</a:t>
            </a:r>
          </a:p>
        </p:txBody>
      </p:sp>
      <p:sp>
        <p:nvSpPr>
          <p:cNvPr id="12" name="TextBox 11"/>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3"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baseline="0" dirty="0" smtClean="0">
                <a:solidFill>
                  <a:srgbClr val="00467F"/>
                </a:solidFill>
                <a:latin typeface="Franklin Gothic Book"/>
                <a:cs typeface="Franklin Gothic Book"/>
              </a:rPr>
              <a:t>Copyright 1992-2015, Leadership Strategies, Inc. V15.02</a:t>
            </a:r>
          </a:p>
        </p:txBody>
      </p:sp>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5" name="Picture 14"/>
          <p:cNvPicPr>
            <a:picLocks noChangeAspect="1"/>
          </p:cNvPicPr>
          <p:nvPr userDrawn="1"/>
        </p:nvPicPr>
        <p:blipFill>
          <a:blip r:embed="rId3"/>
          <a:stretch>
            <a:fillRect/>
          </a:stretch>
        </p:blipFill>
        <p:spPr>
          <a:xfrm>
            <a:off x="5996887" y="1771917"/>
            <a:ext cx="3188182" cy="3564146"/>
          </a:xfrm>
          <a:prstGeom prst="rect">
            <a:avLst/>
          </a:prstGeom>
        </p:spPr>
      </p:pic>
      <p:pic>
        <p:nvPicPr>
          <p:cNvPr id="16" name="Picture 15"/>
          <p:cNvPicPr>
            <a:picLocks noChangeAspect="1"/>
          </p:cNvPicPr>
          <p:nvPr userDrawn="1"/>
        </p:nvPicPr>
        <p:blipFill>
          <a:blip r:embed="rId4"/>
          <a:stretch>
            <a:fillRect/>
          </a:stretch>
        </p:blipFill>
        <p:spPr>
          <a:xfrm>
            <a:off x="6519411" y="6360186"/>
            <a:ext cx="2335269" cy="444477"/>
          </a:xfrm>
          <a:prstGeom prst="rect">
            <a:avLst/>
          </a:prstGeom>
        </p:spPr>
      </p:pic>
    </p:spTree>
    <p:extLst>
      <p:ext uri="{BB962C8B-B14F-4D97-AF65-F5344CB8AC3E}">
        <p14:creationId xmlns:p14="http://schemas.microsoft.com/office/powerpoint/2010/main" val="36404973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 id="2147483668"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omments" Target="../comments/comment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dirty="0" smtClean="0"/>
              <a:t>The Effective Facilitator: Virtual Link</a:t>
            </a:r>
            <a:endParaRPr lang="en-US" dirty="0"/>
          </a:p>
        </p:txBody>
      </p:sp>
      <p:sp>
        <p:nvSpPr>
          <p:cNvPr id="2" name="Content Placeholder 1"/>
          <p:cNvSpPr>
            <a:spLocks noGrp="1"/>
          </p:cNvSpPr>
          <p:nvPr>
            <p:ph sz="quarter" idx="10"/>
          </p:nvPr>
        </p:nvSpPr>
        <p:spPr>
          <a:xfrm>
            <a:off x="783390" y="4439235"/>
            <a:ext cx="4644720" cy="914400"/>
          </a:xfrm>
        </p:spPr>
        <p:txBody>
          <a:bodyPr/>
          <a:lstStyle/>
          <a:p>
            <a:r>
              <a:rPr lang="en-US" dirty="0" smtClean="0"/>
              <a:t>Principle 9</a:t>
            </a:r>
            <a:endParaRPr lang="en-US" dirty="0"/>
          </a:p>
        </p:txBody>
      </p:sp>
    </p:spTree>
    <p:extLst>
      <p:ext uri="{BB962C8B-B14F-4D97-AF65-F5344CB8AC3E}">
        <p14:creationId xmlns:p14="http://schemas.microsoft.com/office/powerpoint/2010/main" val="349943121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l="5732" r="6210"/>
          <a:stretch>
            <a:fillRect/>
          </a:stretch>
        </p:blipFill>
        <p:spPr>
          <a:xfrm>
            <a:off x="0" y="-42772"/>
            <a:ext cx="9143999" cy="6910531"/>
          </a:xfrm>
          <a:prstGeom prst="rect">
            <a:avLst/>
          </a:prstGeom>
        </p:spPr>
      </p:pic>
      <p:grpSp>
        <p:nvGrpSpPr>
          <p:cNvPr id="2" name="Group 18"/>
          <p:cNvGrpSpPr/>
          <p:nvPr/>
        </p:nvGrpSpPr>
        <p:grpSpPr>
          <a:xfrm>
            <a:off x="341629" y="1385602"/>
            <a:ext cx="9252741" cy="1857937"/>
            <a:chOff x="341677" y="2286358"/>
            <a:chExt cx="8920743" cy="1857937"/>
          </a:xfrm>
        </p:grpSpPr>
        <p:sp>
          <p:nvSpPr>
            <p:cNvPr id="14" name="Rectangle 13"/>
            <p:cNvSpPr/>
            <p:nvPr/>
          </p:nvSpPr>
          <p:spPr>
            <a:xfrm>
              <a:off x="342944" y="3198036"/>
              <a:ext cx="8485264"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441540" y="2286358"/>
              <a:ext cx="838666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341677" y="2645993"/>
              <a:ext cx="8920743"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bg1"/>
                  </a:solidFill>
                  <a:effectLst/>
                  <a:uLnTx/>
                  <a:uFillTx/>
                  <a:latin typeface="Franklin Gothic Medium"/>
                  <a:ea typeface="+mj-ea"/>
                  <a:cs typeface="Franklin Gothic Medium"/>
                </a:rPr>
                <a:t>d. Review the part</a:t>
              </a:r>
              <a:r>
                <a:rPr lang="en-US" sz="5800" cap="all" dirty="0" smtClean="0">
                  <a:solidFill>
                    <a:schemeClr val="bg1"/>
                  </a:solidFill>
                  <a:latin typeface="Franklin Gothic Medium"/>
                  <a:ea typeface="+mj-ea"/>
                  <a:cs typeface="Franklin Gothic Medium"/>
                </a:rPr>
                <a:t>ICIPANTs’ KEY TOPICS</a:t>
              </a:r>
              <a:endPar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sp>
        <p:nvSpPr>
          <p:cNvPr id="11" name="TextBox 10"/>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9-3</a:t>
            </a:r>
            <a:endParaRPr lang="en-US" sz="1400" dirty="0">
              <a:solidFill>
                <a:srgbClr val="002C54"/>
              </a:solidFill>
              <a:latin typeface="Arial Black" pitchFamily="34" charset="0"/>
            </a:endParaRPr>
          </a:p>
        </p:txBody>
      </p:sp>
      <p:pic>
        <p:nvPicPr>
          <p:cNvPr id="13" name="Picture 12"/>
          <p:cNvPicPr>
            <a:picLocks noChangeAspect="1"/>
          </p:cNvPicPr>
          <p:nvPr/>
        </p:nvPicPr>
        <p:blipFill>
          <a:blip r:embed="rId4"/>
          <a:stretch>
            <a:fillRect/>
          </a:stretch>
        </p:blipFill>
        <p:spPr>
          <a:xfrm>
            <a:off x="6500608" y="6356607"/>
            <a:ext cx="2354072" cy="448056"/>
          </a:xfrm>
          <a:prstGeom prst="rect">
            <a:avLst/>
          </a:prstGeom>
        </p:spPr>
      </p:pic>
      <p:sp>
        <p:nvSpPr>
          <p:cNvPr id="17" name="TextBox 16"/>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8" name="TextBox 17"/>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9"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10</a:t>
            </a:fld>
            <a:endParaRPr lang="en-US" dirty="0"/>
          </a:p>
        </p:txBody>
      </p:sp>
    </p:spTree>
    <p:extLst>
      <p:ext uri="{BB962C8B-B14F-4D97-AF65-F5344CB8AC3E}">
        <p14:creationId xmlns:p14="http://schemas.microsoft.com/office/powerpoint/2010/main" val="1351385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3389" y="132198"/>
            <a:ext cx="8196275" cy="1143000"/>
          </a:xfrm>
        </p:spPr>
        <p:txBody>
          <a:bodyPr>
            <a:normAutofit fontScale="90000"/>
          </a:bodyPr>
          <a:lstStyle/>
          <a:p>
            <a:r>
              <a:rPr lang="en-US" dirty="0" smtClean="0"/>
              <a:t>D. Review Participants’ Key Topics</a:t>
            </a:r>
            <a:endParaRPr lang="en-US" dirty="0"/>
          </a:p>
        </p:txBody>
      </p:sp>
      <p:sp>
        <p:nvSpPr>
          <p:cNvPr id="11" name="TextBox 10"/>
          <p:cNvSpPr txBox="1"/>
          <p:nvPr/>
        </p:nvSpPr>
        <p:spPr>
          <a:xfrm>
            <a:off x="8115341" y="59544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9-3</a:t>
            </a:r>
            <a:endParaRPr lang="en-US" sz="1400" dirty="0">
              <a:solidFill>
                <a:srgbClr val="002C54"/>
              </a:solidFill>
              <a:latin typeface="Arial Black" pitchFamily="34" charset="0"/>
            </a:endParaRPr>
          </a:p>
        </p:txBody>
      </p:sp>
      <p:pic>
        <p:nvPicPr>
          <p:cNvPr id="3" name="Content Placeholder 2"/>
          <p:cNvPicPr>
            <a:picLocks noGrp="1" noChangeAspect="1"/>
          </p:cNvPicPr>
          <p:nvPr>
            <p:ph idx="1"/>
          </p:nvPr>
        </p:nvPicPr>
        <p:blipFill>
          <a:blip r:embed="rId3"/>
          <a:stretch>
            <a:fillRect/>
          </a:stretch>
        </p:blipFill>
        <p:spPr>
          <a:xfrm>
            <a:off x="480179" y="1148198"/>
            <a:ext cx="8499486" cy="4778627"/>
          </a:xfrm>
          <a:prstGeom prst="rect">
            <a:avLst/>
          </a:prstGeom>
        </p:spPr>
      </p:pic>
    </p:spTree>
    <p:extLst>
      <p:ext uri="{BB962C8B-B14F-4D97-AF65-F5344CB8AC3E}">
        <p14:creationId xmlns:p14="http://schemas.microsoft.com/office/powerpoint/2010/main" val="44692258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8323" y="9862"/>
            <a:ext cx="9340646" cy="6838275"/>
          </a:xfrm>
          <a:prstGeom prst="rect">
            <a:avLst/>
          </a:prstGeom>
        </p:spPr>
      </p:pic>
      <p:pic>
        <p:nvPicPr>
          <p:cNvPr id="10" name="Picture 9" descr="Untitled.png"/>
          <p:cNvPicPr>
            <a:picLocks noChangeAspect="1"/>
          </p:cNvPicPr>
          <p:nvPr/>
        </p:nvPicPr>
        <p:blipFill>
          <a:blip r:embed="rId4">
            <a:alphaModFix amt="75000"/>
          </a:blip>
          <a:stretch>
            <a:fillRect/>
          </a:stretch>
        </p:blipFill>
        <p:spPr>
          <a:xfrm>
            <a:off x="1519463" y="1223063"/>
            <a:ext cx="3821937" cy="3949945"/>
          </a:xfrm>
          <a:prstGeom prst="rect">
            <a:avLst/>
          </a:prstGeom>
        </p:spPr>
      </p:pic>
      <p:pic>
        <p:nvPicPr>
          <p:cNvPr id="12" name="Picture 11"/>
          <p:cNvPicPr>
            <a:picLocks noChangeAspect="1"/>
          </p:cNvPicPr>
          <p:nvPr/>
        </p:nvPicPr>
        <p:blipFill>
          <a:blip r:embed="rId5"/>
          <a:stretch>
            <a:fillRect/>
          </a:stretch>
        </p:blipFill>
        <p:spPr>
          <a:xfrm>
            <a:off x="6500608" y="6356607"/>
            <a:ext cx="2354072" cy="448056"/>
          </a:xfrm>
          <a:prstGeom prst="rect">
            <a:avLst/>
          </a:prstGeom>
        </p:spPr>
      </p:pic>
      <p:sp>
        <p:nvSpPr>
          <p:cNvPr id="13" name="TextBox 12"/>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4" name="TextBox 13"/>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5"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12</a:t>
            </a:fld>
            <a:endParaRPr lang="en-US" dirty="0"/>
          </a:p>
        </p:txBody>
      </p:sp>
      <p:grpSp>
        <p:nvGrpSpPr>
          <p:cNvPr id="11" name="Group 8"/>
          <p:cNvGrpSpPr/>
          <p:nvPr/>
        </p:nvGrpSpPr>
        <p:grpSpPr>
          <a:xfrm>
            <a:off x="171472" y="172737"/>
            <a:ext cx="8801056" cy="1143000"/>
            <a:chOff x="342943" y="2785409"/>
            <a:chExt cx="8801056" cy="1143000"/>
          </a:xfrm>
        </p:grpSpPr>
        <p:sp>
          <p:nvSpPr>
            <p:cNvPr id="18" name="Rectangle 17"/>
            <p:cNvSpPr/>
            <p:nvPr/>
          </p:nvSpPr>
          <p:spPr>
            <a:xfrm>
              <a:off x="342943" y="2883780"/>
              <a:ext cx="85724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
            <p:cNvSpPr txBox="1">
              <a:spLocks/>
            </p:cNvSpPr>
            <p:nvPr/>
          </p:nvSpPr>
          <p:spPr>
            <a:xfrm>
              <a:off x="486418" y="2785409"/>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100" b="0" i="0" u="none" strike="noStrike" kern="1200" cap="all" spc="0" normalizeH="0" baseline="0" noProof="0" dirty="0" smtClean="0">
                  <a:ln>
                    <a:noFill/>
                  </a:ln>
                  <a:solidFill>
                    <a:schemeClr val="bg1"/>
                  </a:solidFill>
                  <a:effectLst/>
                  <a:uLnTx/>
                  <a:uFillTx/>
                  <a:latin typeface="Franklin Gothic Medium"/>
                  <a:ea typeface="+mj-ea"/>
                  <a:cs typeface="Franklin Gothic Medium"/>
                </a:rPr>
                <a:t>e. Review parking</a:t>
              </a:r>
              <a:r>
                <a:rPr kumimoji="0" lang="en-US" sz="5100" b="0" i="0" u="none" strike="noStrike" kern="1200" cap="all" spc="0" normalizeH="0" noProof="0" dirty="0" smtClean="0">
                  <a:ln>
                    <a:noFill/>
                  </a:ln>
                  <a:solidFill>
                    <a:schemeClr val="bg1"/>
                  </a:solidFill>
                  <a:effectLst/>
                  <a:uLnTx/>
                  <a:uFillTx/>
                  <a:latin typeface="Franklin Gothic Medium"/>
                  <a:ea typeface="+mj-ea"/>
                  <a:cs typeface="Franklin Gothic Medium"/>
                </a:rPr>
                <a:t> boards</a:t>
              </a:r>
              <a:endParaRPr kumimoji="0" lang="en-US" sz="51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spTree>
    <p:extLst>
      <p:ext uri="{BB962C8B-B14F-4D97-AF65-F5344CB8AC3E}">
        <p14:creationId xmlns:p14="http://schemas.microsoft.com/office/powerpoint/2010/main" val="2774757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 Review Parking Boards</a:t>
            </a:r>
            <a:endParaRPr lang="en-US" dirty="0"/>
          </a:p>
        </p:txBody>
      </p:sp>
      <p:pic>
        <p:nvPicPr>
          <p:cNvPr id="3" name="Content Placeholder 2"/>
          <p:cNvPicPr>
            <a:picLocks noGrp="1" noChangeAspect="1"/>
          </p:cNvPicPr>
          <p:nvPr>
            <p:ph idx="1"/>
          </p:nvPr>
        </p:nvPicPr>
        <p:blipFill rotWithShape="1">
          <a:blip r:embed="rId3"/>
          <a:srcRect l="12803" r="12783"/>
          <a:stretch/>
        </p:blipFill>
        <p:spPr>
          <a:xfrm>
            <a:off x="1816099" y="1383573"/>
            <a:ext cx="6007101" cy="4538529"/>
          </a:xfrm>
          <a:prstGeom prst="rect">
            <a:avLst/>
          </a:prstGeom>
        </p:spPr>
      </p:pic>
      <p:sp>
        <p:nvSpPr>
          <p:cNvPr id="4" name="TextBox 3"/>
          <p:cNvSpPr txBox="1"/>
          <p:nvPr/>
        </p:nvSpPr>
        <p:spPr>
          <a:xfrm>
            <a:off x="8115341" y="59544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9-4</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70069947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r="11943"/>
          <a:stretch>
            <a:fillRect/>
          </a:stretch>
        </p:blipFill>
        <p:spPr>
          <a:xfrm>
            <a:off x="-1" y="-4374"/>
            <a:ext cx="9144001" cy="6882090"/>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4" y="3198036"/>
              <a:ext cx="453385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72008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noProof="0" dirty="0" smtClean="0">
                  <a:ln>
                    <a:noFill/>
                  </a:ln>
                  <a:solidFill>
                    <a:schemeClr val="bg1"/>
                  </a:solidFill>
                  <a:effectLst/>
                  <a:uLnTx/>
                  <a:uFillTx/>
                  <a:latin typeface="Franklin Gothic Medium"/>
                  <a:ea typeface="+mj-ea"/>
                  <a:cs typeface="Franklin Gothic Medium"/>
                </a:rPr>
                <a:t>f. Ask participants</a:t>
              </a:r>
              <a:br>
                <a:rPr kumimoji="0" lang="en-US" sz="5800" b="0" i="0" u="none" strike="noStrike" kern="1200" cap="all" spc="0" normalizeH="0" noProof="0" dirty="0" smtClean="0">
                  <a:ln>
                    <a:noFill/>
                  </a:ln>
                  <a:solidFill>
                    <a:schemeClr val="bg1"/>
                  </a:solidFill>
                  <a:effectLst/>
                  <a:uLnTx/>
                  <a:uFillTx/>
                  <a:latin typeface="Franklin Gothic Medium"/>
                  <a:ea typeface="+mj-ea"/>
                  <a:cs typeface="Franklin Gothic Medium"/>
                </a:rPr>
              </a:br>
              <a:r>
                <a:rPr kumimoji="0" lang="en-US" sz="5800" b="0" i="0" u="none" strike="noStrike" kern="1200" cap="all" spc="0" normalizeH="0" noProof="0" dirty="0" smtClean="0">
                  <a:ln>
                    <a:noFill/>
                  </a:ln>
                  <a:solidFill>
                    <a:schemeClr val="bg1"/>
                  </a:solidFill>
                  <a:effectLst/>
                  <a:uLnTx/>
                  <a:uFillTx/>
                  <a:latin typeface="Franklin Gothic Medium"/>
                  <a:ea typeface="+mj-ea"/>
                  <a:cs typeface="Franklin Gothic Medium"/>
                </a:rPr>
                <a:t>to evaluate</a:t>
              </a:r>
              <a:endParaRPr kumimoji="0" lang="en-US" sz="5800" b="0" i="0" u="none" strike="noStrike" kern="1200" cap="all" spc="0" normalizeH="0" noProof="0" dirty="0">
                <a:ln>
                  <a:noFill/>
                </a:ln>
                <a:solidFill>
                  <a:schemeClr val="bg1"/>
                </a:solidFill>
                <a:effectLst/>
                <a:uLnTx/>
                <a:uFillTx/>
                <a:latin typeface="Franklin Gothic Medium"/>
                <a:ea typeface="+mj-ea"/>
                <a:cs typeface="Franklin Gothic Medium"/>
              </a:endParaRPr>
            </a:p>
          </p:txBody>
        </p:sp>
      </p:grpSp>
      <p:pic>
        <p:nvPicPr>
          <p:cNvPr id="12" name="Picture 11"/>
          <p:cNvPicPr>
            <a:picLocks noChangeAspect="1"/>
          </p:cNvPicPr>
          <p:nvPr/>
        </p:nvPicPr>
        <p:blipFill>
          <a:blip r:embed="rId4"/>
          <a:stretch>
            <a:fillRect/>
          </a:stretch>
        </p:blipFill>
        <p:spPr>
          <a:xfrm>
            <a:off x="6500608" y="6356607"/>
            <a:ext cx="2354072" cy="448056"/>
          </a:xfrm>
          <a:prstGeom prst="rect">
            <a:avLst/>
          </a:prstGeom>
        </p:spPr>
      </p:pic>
      <p:sp>
        <p:nvSpPr>
          <p:cNvPr id="13" name="TextBox 12"/>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7" name="TextBox 16"/>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8"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14</a:t>
            </a:fld>
            <a:endParaRPr lang="en-US" dirty="0"/>
          </a:p>
        </p:txBody>
      </p:sp>
    </p:spTree>
    <p:extLst>
      <p:ext uri="{BB962C8B-B14F-4D97-AF65-F5344CB8AC3E}">
        <p14:creationId xmlns:p14="http://schemas.microsoft.com/office/powerpoint/2010/main" val="1594762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 Ask Participants to Evaluate</a:t>
            </a:r>
            <a:endParaRPr lang="en-US" dirty="0"/>
          </a:p>
        </p:txBody>
      </p:sp>
      <p:sp>
        <p:nvSpPr>
          <p:cNvPr id="12" name="TextBox 11"/>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9-5</a:t>
            </a:r>
            <a:endParaRPr lang="en-US" sz="1400" dirty="0">
              <a:solidFill>
                <a:srgbClr val="002C54"/>
              </a:solidFill>
              <a:latin typeface="Arial Black" pitchFamily="34" charset="0"/>
            </a:endParaRPr>
          </a:p>
        </p:txBody>
      </p:sp>
      <p:pic>
        <p:nvPicPr>
          <p:cNvPr id="3" name="Content Placeholder 2"/>
          <p:cNvPicPr>
            <a:picLocks noGrp="1" noChangeAspect="1"/>
          </p:cNvPicPr>
          <p:nvPr>
            <p:ph idx="1"/>
          </p:nvPr>
        </p:nvPicPr>
        <p:blipFill rotWithShape="1">
          <a:blip r:embed="rId3"/>
          <a:srcRect l="13570" r="13909"/>
          <a:stretch/>
        </p:blipFill>
        <p:spPr>
          <a:xfrm>
            <a:off x="783390" y="1940853"/>
            <a:ext cx="5727700" cy="4440351"/>
          </a:xfrm>
          <a:prstGeom prst="rect">
            <a:avLst/>
          </a:prstGeom>
        </p:spPr>
      </p:pic>
      <p:sp>
        <p:nvSpPr>
          <p:cNvPr id="2" name="Rectangle 1"/>
          <p:cNvSpPr/>
          <p:nvPr/>
        </p:nvSpPr>
        <p:spPr>
          <a:xfrm>
            <a:off x="990620" y="1202189"/>
            <a:ext cx="7864060" cy="923330"/>
          </a:xfrm>
          <a:prstGeom prst="rect">
            <a:avLst/>
          </a:prstGeom>
        </p:spPr>
        <p:txBody>
          <a:bodyPr wrap="square">
            <a:spAutoFit/>
          </a:bodyPr>
          <a:lstStyle/>
          <a:p>
            <a:pPr marL="285750" indent="-285750">
              <a:buFont typeface="Arial" panose="020B0604020202020204" pitchFamily="34" charset="0"/>
              <a:buChar char="•"/>
            </a:pPr>
            <a:r>
              <a:rPr lang="en-US" b="1" dirty="0">
                <a:solidFill>
                  <a:schemeClr val="tx2"/>
                </a:solidFill>
                <a:latin typeface="Franklin Gothic Book" panose="020B0503020102020204" pitchFamily="34" charset="0"/>
              </a:rPr>
              <a:t>Use a whiteboard, slideboard or screen share to document the feedback.</a:t>
            </a:r>
          </a:p>
          <a:p>
            <a:pPr marL="285750" indent="-285750">
              <a:buFont typeface="Arial" panose="020B0604020202020204" pitchFamily="34" charset="0"/>
              <a:buChar char="•"/>
            </a:pPr>
            <a:endParaRPr lang="en-US" b="1" dirty="0">
              <a:solidFill>
                <a:schemeClr val="tx2"/>
              </a:solidFill>
              <a:latin typeface="Franklin Gothic Book" panose="020B0503020102020204" pitchFamily="34" charset="0"/>
            </a:endParaRPr>
          </a:p>
          <a:p>
            <a:pPr marL="285750" indent="-285750">
              <a:buFont typeface="Arial" panose="020B0604020202020204" pitchFamily="34" charset="0"/>
              <a:buChar char="•"/>
            </a:pPr>
            <a:r>
              <a:rPr lang="en-US" b="1" dirty="0">
                <a:solidFill>
                  <a:schemeClr val="tx2"/>
                </a:solidFill>
                <a:latin typeface="Franklin Gothic Book" panose="020B0503020102020204" pitchFamily="34" charset="0"/>
              </a:rPr>
              <a:t>Encourage specific comments – whether positive or negative. </a:t>
            </a:r>
          </a:p>
        </p:txBody>
      </p:sp>
    </p:spTree>
    <p:extLst>
      <p:ext uri="{BB962C8B-B14F-4D97-AF65-F5344CB8AC3E}">
        <p14:creationId xmlns:p14="http://schemas.microsoft.com/office/powerpoint/2010/main" val="30097441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dirty="0" smtClean="0"/>
              <a:t>Feedback Slide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2388592"/>
              </p:ext>
            </p:extLst>
          </p:nvPr>
        </p:nvGraphicFramePr>
        <p:xfrm>
          <a:off x="625080" y="1255713"/>
          <a:ext cx="8229600" cy="4913386"/>
        </p:xfrm>
        <a:graphic>
          <a:graphicData uri="http://schemas.openxmlformats.org/drawingml/2006/table">
            <a:tbl>
              <a:tblPr firstRow="1" bandRow="1">
                <a:tableStyleId>{5C22544A-7EE6-4342-B048-85BDC9FD1C3A}</a:tableStyleId>
              </a:tblPr>
              <a:tblGrid>
                <a:gridCol w="4114800"/>
                <a:gridCol w="4114800"/>
              </a:tblGrid>
              <a:tr h="447587">
                <a:tc>
                  <a:txBody>
                    <a:bodyPr/>
                    <a:lstStyle/>
                    <a:p>
                      <a:pPr algn="ctr"/>
                      <a:r>
                        <a:rPr lang="en-US" sz="2400" dirty="0" smtClean="0"/>
                        <a:t>More</a:t>
                      </a:r>
                      <a:r>
                        <a:rPr lang="en-US" sz="2400" baseline="0" dirty="0" smtClean="0"/>
                        <a:t> Of</a:t>
                      </a:r>
                      <a:endParaRPr lang="en-US" sz="2400" dirty="0"/>
                    </a:p>
                  </a:txBody>
                  <a:tcPr marT="45713" marB="45713"/>
                </a:tc>
                <a:tc>
                  <a:txBody>
                    <a:bodyPr/>
                    <a:lstStyle/>
                    <a:p>
                      <a:pPr algn="ctr"/>
                      <a:r>
                        <a:rPr lang="en-US" sz="2400" dirty="0" smtClean="0"/>
                        <a:t>Less Of</a:t>
                      </a:r>
                      <a:endParaRPr lang="en-US" sz="2400" dirty="0"/>
                    </a:p>
                  </a:txBody>
                  <a:tcPr marT="45713" marB="45713"/>
                </a:tc>
              </a:tr>
              <a:tr h="4456200">
                <a:tc>
                  <a:txBody>
                    <a:bodyPr/>
                    <a:lstStyle/>
                    <a:p>
                      <a:endParaRPr lang="en-US" sz="1800" dirty="0"/>
                    </a:p>
                  </a:txBody>
                  <a:tcPr marT="45713" marB="45713"/>
                </a:tc>
                <a:tc>
                  <a:txBody>
                    <a:bodyPr/>
                    <a:lstStyle/>
                    <a:p>
                      <a:endParaRPr lang="en-US" sz="1800" dirty="0"/>
                    </a:p>
                  </a:txBody>
                  <a:tcPr marT="45713" marB="45713"/>
                </a:tc>
              </a:tr>
            </a:tbl>
          </a:graphicData>
        </a:graphic>
      </p:graphicFrame>
    </p:spTree>
    <p:extLst>
      <p:ext uri="{BB962C8B-B14F-4D97-AF65-F5344CB8AC3E}">
        <p14:creationId xmlns:p14="http://schemas.microsoft.com/office/powerpoint/2010/main" val="53727931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dirty="0" smtClean="0"/>
              <a:t>Feedback Slide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2636553"/>
              </p:ext>
            </p:extLst>
          </p:nvPr>
        </p:nvGraphicFramePr>
        <p:xfrm>
          <a:off x="625080" y="1255713"/>
          <a:ext cx="8229600" cy="4938538"/>
        </p:xfrm>
        <a:graphic>
          <a:graphicData uri="http://schemas.openxmlformats.org/drawingml/2006/table">
            <a:tbl>
              <a:tblPr firstRow="1" bandRow="1">
                <a:tableStyleId>{5C22544A-7EE6-4342-B048-85BDC9FD1C3A}</a:tableStyleId>
              </a:tblPr>
              <a:tblGrid>
                <a:gridCol w="4114800"/>
                <a:gridCol w="4114800"/>
              </a:tblGrid>
              <a:tr h="447835">
                <a:tc>
                  <a:txBody>
                    <a:bodyPr/>
                    <a:lstStyle/>
                    <a:p>
                      <a:pPr algn="ctr"/>
                      <a:r>
                        <a:rPr lang="en-US" sz="2400" dirty="0" smtClean="0"/>
                        <a:t>Things</a:t>
                      </a:r>
                      <a:r>
                        <a:rPr lang="en-US" sz="2400" baseline="0" dirty="0" smtClean="0"/>
                        <a:t> We Liked</a:t>
                      </a:r>
                      <a:endParaRPr lang="en-US" sz="2400" dirty="0"/>
                    </a:p>
                  </a:txBody>
                  <a:tcPr marT="45713" marB="45713"/>
                </a:tc>
                <a:tc>
                  <a:txBody>
                    <a:bodyPr/>
                    <a:lstStyle/>
                    <a:p>
                      <a:pPr algn="ctr"/>
                      <a:r>
                        <a:rPr lang="en-US" sz="2400" dirty="0" smtClean="0"/>
                        <a:t>Ways</a:t>
                      </a:r>
                      <a:r>
                        <a:rPr lang="en-US" sz="2400" baseline="0" dirty="0" smtClean="0"/>
                        <a:t> to Make It Better</a:t>
                      </a:r>
                      <a:endParaRPr lang="en-US" sz="2400" dirty="0"/>
                    </a:p>
                  </a:txBody>
                  <a:tcPr marT="45713" marB="45713"/>
                </a:tc>
              </a:tr>
              <a:tr h="4481352">
                <a:tc>
                  <a:txBody>
                    <a:bodyPr/>
                    <a:lstStyle/>
                    <a:p>
                      <a:endParaRPr lang="en-US" sz="1800" dirty="0"/>
                    </a:p>
                  </a:txBody>
                  <a:tcPr marT="45713" marB="45713"/>
                </a:tc>
                <a:tc>
                  <a:txBody>
                    <a:bodyPr/>
                    <a:lstStyle/>
                    <a:p>
                      <a:endParaRPr lang="en-US" sz="1800" dirty="0"/>
                    </a:p>
                  </a:txBody>
                  <a:tcPr marT="45713" marB="45713"/>
                </a:tc>
              </a:tr>
            </a:tbl>
          </a:graphicData>
        </a:graphic>
      </p:graphicFrame>
    </p:spTree>
    <p:extLst>
      <p:ext uri="{BB962C8B-B14F-4D97-AF65-F5344CB8AC3E}">
        <p14:creationId xmlns:p14="http://schemas.microsoft.com/office/powerpoint/2010/main" val="176807276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858000"/>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4" y="3198036"/>
              <a:ext cx="384404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615766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G. Close and set </a:t>
              </a:r>
              <a:b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b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the </a:t>
              </a:r>
              <a:r>
                <a:rPr kumimoji="0" lang="en-US" sz="5800" b="0" i="0" u="none" strike="noStrike" kern="1200" cap="all" spc="0" normalizeH="0" noProof="0" dirty="0" smtClean="0">
                  <a:ln>
                    <a:noFill/>
                  </a:ln>
                  <a:solidFill>
                    <a:schemeClr val="tx2"/>
                  </a:solidFill>
                  <a:effectLst/>
                  <a:uLnTx/>
                  <a:uFillTx/>
                  <a:latin typeface="Franklin Gothic Medium"/>
                  <a:ea typeface="+mj-ea"/>
                  <a:cs typeface="Franklin Gothic Medium"/>
                </a:rPr>
                <a:t>stage</a:t>
              </a:r>
              <a:endParaRPr kumimoji="0" lang="en-US" sz="5800" b="0" i="0" u="none" strike="noStrike" kern="1200" cap="all" spc="0" normalizeH="0" baseline="0" noProof="0" dirty="0">
                <a:ln>
                  <a:noFill/>
                </a:ln>
                <a:solidFill>
                  <a:schemeClr val="tx2"/>
                </a:solidFill>
                <a:effectLst/>
                <a:uLnTx/>
                <a:uFillTx/>
                <a:latin typeface="Franklin Gothic Medium"/>
                <a:ea typeface="+mj-ea"/>
                <a:cs typeface="Franklin Gothic Medium"/>
              </a:endParaRPr>
            </a:p>
          </p:txBody>
        </p:sp>
      </p:grpSp>
      <p:pic>
        <p:nvPicPr>
          <p:cNvPr id="12" name="Picture 11"/>
          <p:cNvPicPr>
            <a:picLocks noChangeAspect="1"/>
          </p:cNvPicPr>
          <p:nvPr/>
        </p:nvPicPr>
        <p:blipFill>
          <a:blip r:embed="rId4"/>
          <a:stretch>
            <a:fillRect/>
          </a:stretch>
        </p:blipFill>
        <p:spPr>
          <a:xfrm>
            <a:off x="6500608" y="6356607"/>
            <a:ext cx="2354072" cy="448056"/>
          </a:xfrm>
          <a:prstGeom prst="rect">
            <a:avLst/>
          </a:prstGeom>
        </p:spPr>
      </p:pic>
      <p:sp>
        <p:nvSpPr>
          <p:cNvPr id="13" name="TextBox 12"/>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7" name="TextBox 16"/>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8"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18</a:t>
            </a:fld>
            <a:endParaRPr lang="en-US" dirty="0"/>
          </a:p>
        </p:txBody>
      </p:sp>
    </p:spTree>
    <p:extLst>
      <p:ext uri="{BB962C8B-B14F-4D97-AF65-F5344CB8AC3E}">
        <p14:creationId xmlns:p14="http://schemas.microsoft.com/office/powerpoint/2010/main" val="3974241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858000"/>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4" y="3198036"/>
              <a:ext cx="4109520"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7705154"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h. Use partial </a:t>
              </a:r>
              <a:r>
                <a:rPr lang="en-US" sz="5800" cap="all" noProof="0" dirty="0" smtClean="0">
                  <a:solidFill>
                    <a:schemeClr val="tx2"/>
                  </a:solidFill>
                  <a:latin typeface="Franklin Gothic Medium"/>
                  <a:ea typeface="+mj-ea"/>
                  <a:cs typeface="Franklin Gothic Medium"/>
                </a:rPr>
                <a:t>close</a:t>
              </a:r>
            </a:p>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dirty="0" smtClean="0">
                  <a:ln>
                    <a:noFill/>
                  </a:ln>
                  <a:solidFill>
                    <a:schemeClr val="tx2"/>
                  </a:solidFill>
                  <a:effectLst/>
                  <a:uLnTx/>
                  <a:uFillTx/>
                  <a:latin typeface="Franklin Gothic Medium"/>
                  <a:ea typeface="+mj-ea"/>
                  <a:cs typeface="Franklin Gothic Medium"/>
                </a:rPr>
                <a:t>As</a:t>
              </a:r>
              <a:r>
                <a:rPr kumimoji="0" lang="en-US" sz="5800" b="0" i="0" u="none" strike="noStrike" kern="1200" cap="all" spc="0" normalizeH="0" dirty="0" smtClean="0">
                  <a:ln>
                    <a:noFill/>
                  </a:ln>
                  <a:solidFill>
                    <a:schemeClr val="tx2"/>
                  </a:solidFill>
                  <a:effectLst/>
                  <a:uLnTx/>
                  <a:uFillTx/>
                  <a:latin typeface="Franklin Gothic Medium"/>
                  <a:ea typeface="+mj-ea"/>
                  <a:cs typeface="Franklin Gothic Medium"/>
                </a:rPr>
                <a:t> needed</a:t>
              </a:r>
              <a:endParaRPr kumimoji="0" lang="en-US" sz="5800" b="0" i="0" u="none" strike="noStrike" kern="1200" cap="all" spc="0" normalizeH="0" baseline="0" noProof="0" dirty="0">
                <a:ln>
                  <a:noFill/>
                </a:ln>
                <a:solidFill>
                  <a:schemeClr val="tx2"/>
                </a:solidFill>
                <a:effectLst/>
                <a:uLnTx/>
                <a:uFillTx/>
                <a:latin typeface="Franklin Gothic Medium"/>
                <a:ea typeface="+mj-ea"/>
                <a:cs typeface="Franklin Gothic Medium"/>
              </a:endParaRPr>
            </a:p>
          </p:txBody>
        </p:sp>
      </p:grpSp>
      <p:pic>
        <p:nvPicPr>
          <p:cNvPr id="12" name="Picture 11"/>
          <p:cNvPicPr>
            <a:picLocks noChangeAspect="1"/>
          </p:cNvPicPr>
          <p:nvPr/>
        </p:nvPicPr>
        <p:blipFill>
          <a:blip r:embed="rId4"/>
          <a:stretch>
            <a:fillRect/>
          </a:stretch>
        </p:blipFill>
        <p:spPr>
          <a:xfrm>
            <a:off x="6500608" y="6356607"/>
            <a:ext cx="2354072" cy="448056"/>
          </a:xfrm>
          <a:prstGeom prst="rect">
            <a:avLst/>
          </a:prstGeom>
        </p:spPr>
      </p:pic>
      <p:sp>
        <p:nvSpPr>
          <p:cNvPr id="13" name="TextBox 12"/>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7" name="TextBox 16"/>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8"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19</a:t>
            </a:fld>
            <a:endParaRPr lang="en-US" dirty="0"/>
          </a:p>
        </p:txBody>
      </p:sp>
    </p:spTree>
    <p:extLst>
      <p:ext uri="{BB962C8B-B14F-4D97-AF65-F5344CB8AC3E}">
        <p14:creationId xmlns:p14="http://schemas.microsoft.com/office/powerpoint/2010/main" val="5159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Checkpoint</a:t>
            </a:r>
            <a:endParaRPr lang="en-US" dirty="0"/>
          </a:p>
        </p:txBody>
      </p:sp>
      <p:sp>
        <p:nvSpPr>
          <p:cNvPr id="3" name="Content Placeholder 2"/>
          <p:cNvSpPr>
            <a:spLocks noGrp="1"/>
          </p:cNvSpPr>
          <p:nvPr>
            <p:ph idx="1"/>
          </p:nvPr>
        </p:nvSpPr>
        <p:spPr>
          <a:xfrm>
            <a:off x="783390" y="1981200"/>
            <a:ext cx="3806753" cy="2046514"/>
          </a:xfrm>
        </p:spPr>
        <p:txBody>
          <a:bodyPr>
            <a:normAutofit/>
          </a:bodyPr>
          <a:lstStyle/>
          <a:p>
            <a:pPr>
              <a:buNone/>
            </a:pPr>
            <a:r>
              <a:rPr lang="en-US" sz="2400" dirty="0" smtClean="0"/>
              <a:t>Getting  Started</a:t>
            </a:r>
          </a:p>
          <a:p>
            <a:pPr marL="457200" indent="-457200">
              <a:buFont typeface="+mj-lt"/>
              <a:buAutoNum type="arabicPeriod" startAt="5"/>
            </a:pPr>
            <a:r>
              <a:rPr lang="en-US" sz="2400" dirty="0" smtClean="0"/>
              <a:t>Information Gathering</a:t>
            </a:r>
          </a:p>
          <a:p>
            <a:pPr marL="457200" indent="-457200">
              <a:buFont typeface="+mj-lt"/>
              <a:buAutoNum type="arabicPeriod"/>
            </a:pPr>
            <a:r>
              <a:rPr lang="en-US" sz="2400" dirty="0" smtClean="0"/>
              <a:t>Preparing</a:t>
            </a:r>
            <a:endParaRPr lang="en-US" sz="2400" dirty="0"/>
          </a:p>
        </p:txBody>
      </p:sp>
      <p:sp>
        <p:nvSpPr>
          <p:cNvPr id="5" name="Rounded Rectangle 4"/>
          <p:cNvSpPr/>
          <p:nvPr/>
        </p:nvSpPr>
        <p:spPr>
          <a:xfrm>
            <a:off x="783390"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latin typeface="Franklin Gothic Medium"/>
                <a:cs typeface="Franklin Gothic Book"/>
              </a:rPr>
              <a:t>8:30 – 10:00</a:t>
            </a:r>
            <a:endParaRPr lang="en-US" sz="2600" i="1" dirty="0">
              <a:latin typeface="Franklin Gothic Book"/>
              <a:cs typeface="Franklin Gothic Book"/>
            </a:endParaRPr>
          </a:p>
        </p:txBody>
      </p:sp>
      <p:sp>
        <p:nvSpPr>
          <p:cNvPr id="9" name="Content Placeholder 2"/>
          <p:cNvSpPr txBox="1">
            <a:spLocks/>
          </p:cNvSpPr>
          <p:nvPr/>
        </p:nvSpPr>
        <p:spPr>
          <a:xfrm>
            <a:off x="4953000" y="2179768"/>
            <a:ext cx="3806753" cy="417658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3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0" name="Rounded Rectangle 9"/>
          <p:cNvSpPr/>
          <p:nvPr/>
        </p:nvSpPr>
        <p:spPr>
          <a:xfrm>
            <a:off x="4953000"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latin typeface="Franklin Gothic Medium"/>
                <a:cs typeface="Franklin Gothic Book"/>
              </a:rPr>
              <a:t>1:30 – 3:00</a:t>
            </a:r>
            <a:endParaRPr lang="en-US" sz="2600" i="1" dirty="0">
              <a:latin typeface="Franklin Gothic Book"/>
              <a:cs typeface="Franklin Gothic Book"/>
            </a:endParaRPr>
          </a:p>
        </p:txBody>
      </p:sp>
      <p:sp>
        <p:nvSpPr>
          <p:cNvPr id="12" name="Content Placeholder 2"/>
          <p:cNvSpPr txBox="1">
            <a:spLocks/>
          </p:cNvSpPr>
          <p:nvPr/>
        </p:nvSpPr>
        <p:spPr>
          <a:xfrm>
            <a:off x="4953000" y="2179768"/>
            <a:ext cx="3806753" cy="417658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3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5" name="Rounded Rectangle 14"/>
          <p:cNvSpPr/>
          <p:nvPr/>
        </p:nvSpPr>
        <p:spPr>
          <a:xfrm>
            <a:off x="783390" y="3904845"/>
            <a:ext cx="3806753" cy="518383"/>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Franklin Gothic Book"/>
                <a:cs typeface="Franklin Gothic Book"/>
              </a:rPr>
              <a:t>10:30 – 12:00</a:t>
            </a:r>
            <a:endParaRPr lang="en-US" sz="2400" dirty="0">
              <a:latin typeface="Franklin Gothic Book"/>
              <a:cs typeface="Franklin Gothic Book"/>
            </a:endParaRPr>
          </a:p>
        </p:txBody>
      </p:sp>
      <p:sp>
        <p:nvSpPr>
          <p:cNvPr id="16" name="Rounded Rectangle 15"/>
          <p:cNvSpPr/>
          <p:nvPr/>
        </p:nvSpPr>
        <p:spPr>
          <a:xfrm>
            <a:off x="4953000" y="3904845"/>
            <a:ext cx="3806753" cy="518383"/>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Franklin Gothic Medium"/>
                <a:cs typeface="Franklin Gothic Book"/>
              </a:rPr>
              <a:t>3:30 – 5:00 </a:t>
            </a:r>
            <a:endParaRPr lang="en-US" sz="2400" i="1" dirty="0">
              <a:latin typeface="Franklin Gothic Book"/>
              <a:cs typeface="Franklin Gothic Book"/>
            </a:endParaRPr>
          </a:p>
        </p:txBody>
      </p:sp>
      <p:sp>
        <p:nvSpPr>
          <p:cNvPr id="17" name="Content Placeholder 2"/>
          <p:cNvSpPr txBox="1">
            <a:spLocks/>
          </p:cNvSpPr>
          <p:nvPr/>
        </p:nvSpPr>
        <p:spPr>
          <a:xfrm>
            <a:off x="783390" y="4496805"/>
            <a:ext cx="3806753" cy="2046514"/>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r>
              <a:rPr lang="en-US" sz="2400" dirty="0" smtClean="0">
                <a:solidFill>
                  <a:srgbClr val="00467F"/>
                </a:solidFill>
                <a:latin typeface="Franklin Gothic Book"/>
                <a:cs typeface="Franklin Gothic Book"/>
              </a:rPr>
              <a:t>Starting</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r>
              <a:rPr lang="en-US" sz="2400" dirty="0" smtClean="0">
                <a:solidFill>
                  <a:srgbClr val="00467F"/>
                </a:solidFill>
                <a:latin typeface="Franklin Gothic Book"/>
                <a:cs typeface="Franklin Gothic Book"/>
              </a:rPr>
              <a:t>Focusing</a:t>
            </a:r>
          </a:p>
          <a:p>
            <a:pPr marL="457200" indent="-457200">
              <a:spcBef>
                <a:spcPct val="20000"/>
              </a:spcBef>
              <a:buClr>
                <a:srgbClr val="99AB21"/>
              </a:buClr>
              <a:buFont typeface="+mj-lt"/>
              <a:buAutoNum type="arabicPeriod" startAt="2"/>
              <a:defRPr/>
            </a:pPr>
            <a:r>
              <a:rPr lang="en-US" sz="2400" dirty="0">
                <a:solidFill>
                  <a:srgbClr val="00467F"/>
                </a:solidFill>
                <a:latin typeface="Franklin Gothic Book"/>
                <a:cs typeface="Franklin Gothic Book"/>
              </a:rPr>
              <a:t>Power of the Pen</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endParaRPr lang="en-US" sz="2400" dirty="0" smtClean="0">
              <a:solidFill>
                <a:srgbClr val="00467F"/>
              </a:solidFill>
              <a:latin typeface="Franklin Gothic Book"/>
              <a:cs typeface="Franklin Gothic Book"/>
            </a:endParaRPr>
          </a:p>
          <a:p>
            <a:pPr marL="457200" marR="0" lvl="0" indent="-457200" algn="l" defTabSz="457200" rtl="0" eaLnBrk="1" fontAlgn="auto" latinLnBrk="0" hangingPunct="1">
              <a:lnSpc>
                <a:spcPct val="100000"/>
              </a:lnSpc>
              <a:spcBef>
                <a:spcPct val="20000"/>
              </a:spcBef>
              <a:spcAft>
                <a:spcPts val="0"/>
              </a:spcAft>
              <a:buClr>
                <a:srgbClr val="99AB21"/>
              </a:buClr>
              <a:buSzTx/>
              <a:tabLst/>
              <a:defRPr/>
            </a:pPr>
            <a:endPar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24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8" name="Content Placeholder 2"/>
          <p:cNvSpPr txBox="1">
            <a:spLocks/>
          </p:cNvSpPr>
          <p:nvPr/>
        </p:nvSpPr>
        <p:spPr>
          <a:xfrm>
            <a:off x="4953000" y="1981200"/>
            <a:ext cx="3806753" cy="204651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Review</a:t>
            </a:r>
            <a:endParaRPr lang="en-US" sz="2400" dirty="0" smtClean="0">
              <a:solidFill>
                <a:srgbClr val="00467F"/>
              </a:solidFill>
              <a:latin typeface="Franklin Gothic Book"/>
              <a:cs typeface="Franklin Gothic Book"/>
            </a:endParaRP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Dysfunction</a:t>
            </a: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Consensus</a:t>
            </a: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Energy</a:t>
            </a:r>
          </a:p>
          <a:p>
            <a:pPr marL="457200" lvl="0" indent="-457200">
              <a:spcBef>
                <a:spcPct val="20000"/>
              </a:spcBef>
              <a:buClr>
                <a:srgbClr val="99AB21"/>
              </a:buClr>
              <a:defRPr/>
            </a:pPr>
            <a:endParaRPr lang="en-US" sz="2400" dirty="0" smtClean="0">
              <a:solidFill>
                <a:srgbClr val="00467F"/>
              </a:solidFill>
              <a:latin typeface="Franklin Gothic Book"/>
              <a:cs typeface="Franklin Gothic Book"/>
            </a:endParaRPr>
          </a:p>
        </p:txBody>
      </p:sp>
      <p:sp>
        <p:nvSpPr>
          <p:cNvPr id="21" name="Content Placeholder 2"/>
          <p:cNvSpPr txBox="1">
            <a:spLocks/>
          </p:cNvSpPr>
          <p:nvPr/>
        </p:nvSpPr>
        <p:spPr>
          <a:xfrm>
            <a:off x="4953000" y="4496805"/>
            <a:ext cx="3806753" cy="2046514"/>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9"/>
              <a:tabLst/>
              <a:defRPr/>
            </a:pPr>
            <a:r>
              <a:rPr lang="en-US" sz="2400" dirty="0" smtClean="0">
                <a:solidFill>
                  <a:srgbClr val="00467F"/>
                </a:solidFill>
                <a:latin typeface="Franklin Gothic Book"/>
                <a:cs typeface="Franklin Gothic Book"/>
              </a:rPr>
              <a:t>Closing</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9"/>
              <a:tabLst/>
              <a:defRPr/>
            </a:pPr>
            <a:r>
              <a:rPr lang="en-US" sz="2400" dirty="0" smtClean="0">
                <a:solidFill>
                  <a:srgbClr val="00467F"/>
                </a:solidFill>
                <a:latin typeface="Franklin Gothic Book"/>
                <a:cs typeface="Franklin Gothic Book"/>
              </a:rPr>
              <a:t>Agenda Setting</a:t>
            </a:r>
          </a:p>
          <a:p>
            <a:pPr marL="457200" marR="0" lvl="0" indent="-457200" algn="l" defTabSz="457200" rtl="0" eaLnBrk="1" fontAlgn="auto" latinLnBrk="0" hangingPunct="1">
              <a:lnSpc>
                <a:spcPct val="100000"/>
              </a:lnSpc>
              <a:spcBef>
                <a:spcPct val="20000"/>
              </a:spcBef>
              <a:spcAft>
                <a:spcPts val="0"/>
              </a:spcAft>
              <a:buClr>
                <a:srgbClr val="99AB21"/>
              </a:buClr>
              <a:buSzTx/>
              <a:buFont typeface="Arial" panose="020B0604020202020204" pitchFamily="34" charset="0"/>
              <a:buChar char="•"/>
              <a:tabLst/>
              <a:defRPr/>
            </a:pPr>
            <a:r>
              <a:rPr lang="en-US" sz="2400" dirty="0" smtClean="0">
                <a:solidFill>
                  <a:srgbClr val="00467F"/>
                </a:solidFill>
                <a:latin typeface="Franklin Gothic Book"/>
                <a:cs typeface="Franklin Gothic Book"/>
              </a:rPr>
              <a:t>Special Cases</a:t>
            </a:r>
          </a:p>
          <a:p>
            <a:pPr marL="457200" marR="0" lvl="0" indent="-457200" algn="l" defTabSz="457200" rtl="0" eaLnBrk="1" fontAlgn="auto" latinLnBrk="0" hangingPunct="1">
              <a:lnSpc>
                <a:spcPct val="100000"/>
              </a:lnSpc>
              <a:spcBef>
                <a:spcPct val="20000"/>
              </a:spcBef>
              <a:spcAft>
                <a:spcPts val="0"/>
              </a:spcAft>
              <a:buClr>
                <a:srgbClr val="99AB21"/>
              </a:buClr>
              <a:buSzTx/>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Review and Close</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24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Tree>
    <p:extLst>
      <p:ext uri="{BB962C8B-B14F-4D97-AF65-F5344CB8AC3E}">
        <p14:creationId xmlns:p14="http://schemas.microsoft.com/office/powerpoint/2010/main" val="181928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0" grpId="0" animBg="1"/>
      <p:bldP spid="15" grpId="0" animBg="1"/>
      <p:bldP spid="16" grpId="0" animBg="1"/>
      <p:bldP spid="17" grpId="0"/>
      <p:bldP spid="18"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ople-Meeting-Horizontal.jpg"/>
          <p:cNvPicPr>
            <a:picLocks noChangeAspect="1"/>
          </p:cNvPicPr>
          <p:nvPr/>
        </p:nvPicPr>
        <p:blipFill>
          <a:blip r:embed="rId3"/>
          <a:srcRect l="33807" r="14690"/>
          <a:stretch>
            <a:fillRect/>
          </a:stretch>
        </p:blipFill>
        <p:spPr>
          <a:xfrm>
            <a:off x="0" y="0"/>
            <a:ext cx="9144000" cy="6858000"/>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3" y="3198036"/>
              <a:ext cx="591498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7080541"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noProof="0" dirty="0" smtClean="0">
                  <a:ln>
                    <a:noFill/>
                  </a:ln>
                  <a:solidFill>
                    <a:schemeClr val="bg1"/>
                  </a:solidFill>
                  <a:effectLst/>
                  <a:uLnTx/>
                  <a:uFillTx/>
                  <a:latin typeface="Franklin Gothic Medium"/>
                  <a:ea typeface="+mj-ea"/>
                  <a:cs typeface="Franklin Gothic Medium"/>
                </a:rPr>
                <a:t>i. Debrief with the planning team</a:t>
              </a:r>
            </a:p>
          </p:txBody>
        </p:sp>
      </p:grpSp>
      <p:pic>
        <p:nvPicPr>
          <p:cNvPr id="12" name="Picture 11"/>
          <p:cNvPicPr>
            <a:picLocks noChangeAspect="1"/>
          </p:cNvPicPr>
          <p:nvPr/>
        </p:nvPicPr>
        <p:blipFill>
          <a:blip r:embed="rId4"/>
          <a:stretch>
            <a:fillRect/>
          </a:stretch>
        </p:blipFill>
        <p:spPr>
          <a:xfrm>
            <a:off x="6500608" y="6356607"/>
            <a:ext cx="2354072" cy="448056"/>
          </a:xfrm>
          <a:prstGeom prst="rect">
            <a:avLst/>
          </a:prstGeom>
        </p:spPr>
      </p:pic>
      <p:sp>
        <p:nvSpPr>
          <p:cNvPr id="13" name="TextBox 12"/>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7" name="TextBox 16"/>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8"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20</a:t>
            </a:fld>
            <a:endParaRPr lang="en-US" dirty="0"/>
          </a:p>
        </p:txBody>
      </p:sp>
    </p:spTree>
    <p:extLst>
      <p:ext uri="{BB962C8B-B14F-4D97-AF65-F5344CB8AC3E}">
        <p14:creationId xmlns:p14="http://schemas.microsoft.com/office/powerpoint/2010/main" val="204984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Debrief with the Planning Team</a:t>
            </a:r>
            <a:endParaRPr lang="en-US" dirty="0"/>
          </a:p>
        </p:txBody>
      </p:sp>
      <p:sp>
        <p:nvSpPr>
          <p:cNvPr id="3" name="Content Placeholder 2"/>
          <p:cNvSpPr>
            <a:spLocks noGrp="1"/>
          </p:cNvSpPr>
          <p:nvPr>
            <p:ph idx="1"/>
          </p:nvPr>
        </p:nvSpPr>
        <p:spPr/>
        <p:txBody>
          <a:bodyPr>
            <a:normAutofit fontScale="70000" lnSpcReduction="20000"/>
          </a:bodyPr>
          <a:lstStyle/>
          <a:p>
            <a:pPr marL="0" indent="0">
              <a:lnSpc>
                <a:spcPct val="120000"/>
              </a:lnSpc>
              <a:buNone/>
            </a:pPr>
            <a:r>
              <a:rPr lang="en-US" dirty="0"/>
              <a:t>The debriefing should occur some time shortly after the session -</a:t>
            </a:r>
          </a:p>
          <a:p>
            <a:pPr marL="0" indent="0">
              <a:lnSpc>
                <a:spcPct val="120000"/>
              </a:lnSpc>
              <a:buNone/>
            </a:pPr>
            <a:r>
              <a:rPr lang="en-US" dirty="0"/>
              <a:t>preferably within 24 hours following it.</a:t>
            </a:r>
          </a:p>
          <a:p>
            <a:pPr marL="0" indent="0">
              <a:lnSpc>
                <a:spcPct val="120000"/>
              </a:lnSpc>
              <a:buNone/>
            </a:pPr>
            <a:endParaRPr lang="en-US" sz="1700" dirty="0" smtClean="0"/>
          </a:p>
          <a:p>
            <a:pPr marL="0" indent="0">
              <a:lnSpc>
                <a:spcPct val="120000"/>
              </a:lnSpc>
              <a:buNone/>
            </a:pPr>
            <a:r>
              <a:rPr lang="en-US" dirty="0" smtClean="0"/>
              <a:t>The </a:t>
            </a:r>
            <a:r>
              <a:rPr lang="en-US" dirty="0"/>
              <a:t>debriefing session should </a:t>
            </a:r>
            <a:r>
              <a:rPr lang="en-US" dirty="0" smtClean="0"/>
              <a:t>cover:</a:t>
            </a:r>
          </a:p>
          <a:p>
            <a:pPr marL="0" indent="0">
              <a:lnSpc>
                <a:spcPct val="120000"/>
              </a:lnSpc>
              <a:buNone/>
            </a:pPr>
            <a:endParaRPr lang="en-US" sz="1700" dirty="0"/>
          </a:p>
          <a:p>
            <a:pPr>
              <a:lnSpc>
                <a:spcPct val="120000"/>
              </a:lnSpc>
            </a:pPr>
            <a:r>
              <a:rPr lang="en-US" dirty="0" smtClean="0"/>
              <a:t>How </a:t>
            </a:r>
            <a:r>
              <a:rPr lang="en-US" dirty="0"/>
              <a:t>well were the key topics or objectives of the session met?</a:t>
            </a:r>
          </a:p>
          <a:p>
            <a:pPr>
              <a:lnSpc>
                <a:spcPct val="120000"/>
              </a:lnSpc>
            </a:pPr>
            <a:r>
              <a:rPr lang="en-US" dirty="0" smtClean="0"/>
              <a:t>Did </a:t>
            </a:r>
            <a:r>
              <a:rPr lang="en-US" dirty="0"/>
              <a:t>the participants effectively use the necessary features of the </a:t>
            </a:r>
            <a:r>
              <a:rPr lang="en-US" dirty="0" smtClean="0"/>
              <a:t>virtual meeting </a:t>
            </a:r>
            <a:r>
              <a:rPr lang="en-US" dirty="0"/>
              <a:t>platform? Should additional features be introduced in </a:t>
            </a:r>
            <a:r>
              <a:rPr lang="en-US" dirty="0" smtClean="0"/>
              <a:t>future sessions</a:t>
            </a:r>
            <a:r>
              <a:rPr lang="en-US" dirty="0"/>
              <a:t>?</a:t>
            </a:r>
          </a:p>
          <a:p>
            <a:pPr>
              <a:lnSpc>
                <a:spcPct val="120000"/>
              </a:lnSpc>
            </a:pPr>
            <a:r>
              <a:rPr lang="en-US" dirty="0" smtClean="0"/>
              <a:t>How </a:t>
            </a:r>
            <a:r>
              <a:rPr lang="en-US" dirty="0"/>
              <a:t>well did the participants respond during the session?</a:t>
            </a:r>
          </a:p>
          <a:p>
            <a:pPr>
              <a:lnSpc>
                <a:spcPct val="120000"/>
              </a:lnSpc>
            </a:pPr>
            <a:r>
              <a:rPr lang="en-US" dirty="0" smtClean="0"/>
              <a:t>How </a:t>
            </a:r>
            <a:r>
              <a:rPr lang="en-US" dirty="0"/>
              <a:t>sufficient are the deliverables from the session?</a:t>
            </a:r>
          </a:p>
          <a:p>
            <a:pPr>
              <a:lnSpc>
                <a:spcPct val="120000"/>
              </a:lnSpc>
            </a:pPr>
            <a:r>
              <a:rPr lang="en-US" dirty="0" smtClean="0"/>
              <a:t>What </a:t>
            </a:r>
            <a:r>
              <a:rPr lang="en-US" dirty="0"/>
              <a:t>follow-up activities are needed?</a:t>
            </a:r>
          </a:p>
        </p:txBody>
      </p:sp>
      <p:sp>
        <p:nvSpPr>
          <p:cNvPr id="4" name="TextBox 3"/>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9-6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05670840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l="5686" r="5686"/>
          <a:stretch>
            <a:fillRect/>
          </a:stretch>
        </p:blipFill>
        <p:spPr>
          <a:xfrm>
            <a:off x="0" y="0"/>
            <a:ext cx="9144000" cy="6858000"/>
          </a:xfrm>
          <a:prstGeom prst="rect">
            <a:avLst/>
          </a:prstGeom>
        </p:spPr>
      </p:pic>
      <p:grpSp>
        <p:nvGrpSpPr>
          <p:cNvPr id="2" name="Group 8"/>
          <p:cNvGrpSpPr/>
          <p:nvPr/>
        </p:nvGrpSpPr>
        <p:grpSpPr>
          <a:xfrm>
            <a:off x="342943" y="2442411"/>
            <a:ext cx="8801056" cy="1744577"/>
            <a:chOff x="342943" y="2442411"/>
            <a:chExt cx="8801056" cy="1744577"/>
          </a:xfrm>
        </p:grpSpPr>
        <p:sp>
          <p:nvSpPr>
            <p:cNvPr id="17" name="Rectangle 16"/>
            <p:cNvSpPr/>
            <p:nvPr/>
          </p:nvSpPr>
          <p:spPr>
            <a:xfrm>
              <a:off x="342943" y="2442411"/>
              <a:ext cx="8801056" cy="1744577"/>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100" b="0" i="0" u="none" strike="noStrike" kern="1200" cap="all" spc="0" normalizeH="0" baseline="0" noProof="0" dirty="0" smtClean="0">
                  <a:ln>
                    <a:noFill/>
                  </a:ln>
                  <a:solidFill>
                    <a:schemeClr val="tx2"/>
                  </a:solidFill>
                  <a:effectLst/>
                  <a:uLnTx/>
                  <a:uFillTx/>
                  <a:latin typeface="Franklin Gothic Medium"/>
                  <a:ea typeface="+mj-ea"/>
                  <a:cs typeface="Franklin Gothic Medium"/>
                </a:rPr>
                <a:t>j. Debrief with the sponsor</a:t>
              </a:r>
              <a:endParaRPr kumimoji="0" lang="en-US" sz="5100" b="0" i="0" u="none" strike="noStrike" kern="1200" cap="all" spc="0" normalizeH="0" baseline="0" noProof="0" dirty="0">
                <a:ln>
                  <a:noFill/>
                </a:ln>
                <a:solidFill>
                  <a:schemeClr val="tx2"/>
                </a:solidFill>
                <a:effectLst/>
                <a:uLnTx/>
                <a:uFillTx/>
                <a:latin typeface="Franklin Gothic Medium"/>
                <a:ea typeface="+mj-ea"/>
                <a:cs typeface="Franklin Gothic Medium"/>
              </a:endParaRPr>
            </a:p>
          </p:txBody>
        </p:sp>
      </p:grpSp>
      <p:pic>
        <p:nvPicPr>
          <p:cNvPr id="11" name="Picture 10"/>
          <p:cNvPicPr>
            <a:picLocks noChangeAspect="1"/>
          </p:cNvPicPr>
          <p:nvPr/>
        </p:nvPicPr>
        <p:blipFill>
          <a:blip r:embed="rId4"/>
          <a:stretch>
            <a:fillRect/>
          </a:stretch>
        </p:blipFill>
        <p:spPr>
          <a:xfrm>
            <a:off x="6500608" y="6356607"/>
            <a:ext cx="2354072" cy="448056"/>
          </a:xfrm>
          <a:prstGeom prst="rect">
            <a:avLst/>
          </a:prstGeom>
        </p:spPr>
      </p:pic>
      <p:sp>
        <p:nvSpPr>
          <p:cNvPr id="12" name="TextBox 11"/>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3" name="TextBox 12"/>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4"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22</a:t>
            </a:fld>
            <a:endParaRPr lang="en-US" dirty="0"/>
          </a:p>
        </p:txBody>
      </p:sp>
    </p:spTree>
    <p:extLst>
      <p:ext uri="{BB962C8B-B14F-4D97-AF65-F5344CB8AC3E}">
        <p14:creationId xmlns:p14="http://schemas.microsoft.com/office/powerpoint/2010/main" val="2303629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 Debrief with the Sponsor</a:t>
            </a:r>
            <a:endParaRPr lang="en-US" dirty="0"/>
          </a:p>
        </p:txBody>
      </p:sp>
      <p:sp>
        <p:nvSpPr>
          <p:cNvPr id="3" name="Content Placeholder 2"/>
          <p:cNvSpPr>
            <a:spLocks noGrp="1"/>
          </p:cNvSpPr>
          <p:nvPr>
            <p:ph idx="1"/>
          </p:nvPr>
        </p:nvSpPr>
        <p:spPr/>
        <p:txBody>
          <a:bodyPr/>
          <a:lstStyle/>
          <a:p>
            <a:r>
              <a:rPr lang="en-US" dirty="0"/>
              <a:t>Schedule a virtual meeting with the sponsor to discuss the session process </a:t>
            </a:r>
            <a:r>
              <a:rPr lang="en-US" dirty="0" smtClean="0"/>
              <a:t>and the </a:t>
            </a:r>
            <a:r>
              <a:rPr lang="en-US" dirty="0"/>
              <a:t>results. </a:t>
            </a:r>
            <a:endParaRPr lang="en-US" dirty="0" smtClean="0"/>
          </a:p>
          <a:p>
            <a:r>
              <a:rPr lang="en-US" dirty="0" smtClean="0"/>
              <a:t>The </a:t>
            </a:r>
            <a:r>
              <a:rPr lang="en-US" dirty="0"/>
              <a:t>debriefing session should occur some time shortly after </a:t>
            </a:r>
            <a:r>
              <a:rPr lang="en-US" dirty="0" smtClean="0"/>
              <a:t>the session </a:t>
            </a:r>
            <a:r>
              <a:rPr lang="en-US" dirty="0"/>
              <a:t>- preferably within 24 hours following it - and cover similar topics to </a:t>
            </a:r>
            <a:r>
              <a:rPr lang="en-US" dirty="0" smtClean="0"/>
              <a:t>those described </a:t>
            </a:r>
            <a:r>
              <a:rPr lang="en-US" dirty="0"/>
              <a:t>in the previous section.</a:t>
            </a:r>
          </a:p>
        </p:txBody>
      </p:sp>
      <p:sp>
        <p:nvSpPr>
          <p:cNvPr id="5" name="TextBox 4"/>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9-7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79353939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r="11183"/>
          <a:stretch>
            <a:fillRect/>
          </a:stretch>
        </p:blipFill>
        <p:spPr>
          <a:xfrm flipH="1">
            <a:off x="0" y="0"/>
            <a:ext cx="9144000" cy="6891925"/>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3" y="3198036"/>
              <a:ext cx="62864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4920451"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k. Document </a:t>
              </a:r>
              <a:b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b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session results</a:t>
              </a:r>
            </a:p>
          </p:txBody>
        </p:sp>
      </p:grpSp>
      <p:pic>
        <p:nvPicPr>
          <p:cNvPr id="12" name="Picture 11"/>
          <p:cNvPicPr>
            <a:picLocks noChangeAspect="1"/>
          </p:cNvPicPr>
          <p:nvPr/>
        </p:nvPicPr>
        <p:blipFill>
          <a:blip r:embed="rId4"/>
          <a:stretch>
            <a:fillRect/>
          </a:stretch>
        </p:blipFill>
        <p:spPr>
          <a:xfrm>
            <a:off x="6500608" y="6356607"/>
            <a:ext cx="2354072" cy="448056"/>
          </a:xfrm>
          <a:prstGeom prst="rect">
            <a:avLst/>
          </a:prstGeom>
        </p:spPr>
      </p:pic>
      <p:sp>
        <p:nvSpPr>
          <p:cNvPr id="13" name="TextBox 12"/>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a:t>
            </a:r>
            <a:r>
              <a:rPr lang="en-US" sz="1000">
                <a:solidFill>
                  <a:schemeClr val="bg1"/>
                </a:solidFill>
                <a:latin typeface="Franklin Gothic Book"/>
                <a:cs typeface="Franklin Gothic Book"/>
              </a:rPr>
              <a:t>V15.02</a:t>
            </a:r>
            <a:endParaRPr lang="en-US" sz="1000" dirty="0">
              <a:solidFill>
                <a:schemeClr val="bg1"/>
              </a:solidFill>
              <a:latin typeface="Franklin Gothic Book"/>
              <a:cs typeface="Franklin Gothic Book"/>
            </a:endParaRPr>
          </a:p>
        </p:txBody>
      </p:sp>
      <p:sp>
        <p:nvSpPr>
          <p:cNvPr id="17" name="TextBox 16"/>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8"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24</a:t>
            </a:fld>
            <a:endParaRPr lang="en-US" dirty="0"/>
          </a:p>
        </p:txBody>
      </p:sp>
    </p:spTree>
    <p:extLst>
      <p:ext uri="{BB962C8B-B14F-4D97-AF65-F5344CB8AC3E}">
        <p14:creationId xmlns:p14="http://schemas.microsoft.com/office/powerpoint/2010/main" val="2059743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smtClean="0"/>
              <a:t>Solving the Virtual Dilemma</a:t>
            </a:r>
            <a:endParaRPr lang="en-US" dirty="0"/>
          </a:p>
        </p:txBody>
      </p:sp>
      <p:sp>
        <p:nvSpPr>
          <p:cNvPr id="27" name="Content Placeholder 26"/>
          <p:cNvSpPr>
            <a:spLocks noGrp="1"/>
          </p:cNvSpPr>
          <p:nvPr>
            <p:ph idx="1"/>
          </p:nvPr>
        </p:nvSpPr>
        <p:spPr/>
        <p:txBody>
          <a:bodyPr>
            <a:normAutofit/>
          </a:bodyPr>
          <a:lstStyle/>
          <a:p>
            <a:pPr>
              <a:spcAft>
                <a:spcPts val="1800"/>
              </a:spcAft>
            </a:pPr>
            <a:r>
              <a:rPr lang="en-US" dirty="0" smtClean="0"/>
              <a:t>You are at the end of the agenda and are ready to wrap up your virtual session. There are two actions that have been identified, one decision and two issues that remain outstanding. </a:t>
            </a:r>
          </a:p>
          <a:p>
            <a:pPr>
              <a:spcAft>
                <a:spcPts val="1800"/>
              </a:spcAft>
            </a:pPr>
            <a:r>
              <a:rPr lang="en-US" dirty="0" smtClean="0"/>
              <a:t>At the end of a virtual session, what should you do with outstanding issues?</a:t>
            </a:r>
          </a:p>
          <a:p>
            <a:pPr>
              <a:spcAft>
                <a:spcPts val="1800"/>
              </a:spcAft>
            </a:pPr>
            <a:endParaRPr lang="en-US" dirty="0" smtClean="0"/>
          </a:p>
          <a:p>
            <a:pPr>
              <a:spcAft>
                <a:spcPts val="1800"/>
              </a:spcAft>
            </a:pPr>
            <a:endParaRPr lang="en-US" dirty="0" smtClean="0"/>
          </a:p>
          <a:p>
            <a:pPr>
              <a:spcAft>
                <a:spcPts val="1800"/>
              </a:spcAft>
            </a:pPr>
            <a:endParaRPr lang="en-US" dirty="0" smtClean="0"/>
          </a:p>
        </p:txBody>
      </p:sp>
      <p:sp>
        <p:nvSpPr>
          <p:cNvPr id="6" name="TextBox 5"/>
          <p:cNvSpPr txBox="1"/>
          <p:nvPr/>
        </p:nvSpPr>
        <p:spPr>
          <a:xfrm>
            <a:off x="8762010" y="389895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911718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28600"/>
            <a:ext cx="8229600" cy="1143000"/>
          </a:xfrm>
        </p:spPr>
        <p:txBody>
          <a:bodyPr/>
          <a:lstStyle/>
          <a:p>
            <a:pPr eaLnBrk="1" hangingPunct="1"/>
            <a:r>
              <a:rPr lang="en-US" altLang="en-US" dirty="0" smtClean="0"/>
              <a:t>Parking Boards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3951805"/>
              </p:ext>
            </p:extLst>
          </p:nvPr>
        </p:nvGraphicFramePr>
        <p:xfrm>
          <a:off x="609600" y="838201"/>
          <a:ext cx="8293101" cy="5383750"/>
        </p:xfrm>
        <a:graphic>
          <a:graphicData uri="http://schemas.openxmlformats.org/drawingml/2006/table">
            <a:tbl>
              <a:tblPr firstRow="1" bandRow="1">
                <a:tableStyleId>{5C22544A-7EE6-4342-B048-85BDC9FD1C3A}</a:tableStyleId>
              </a:tblPr>
              <a:tblGrid>
                <a:gridCol w="2764367"/>
                <a:gridCol w="2764367"/>
                <a:gridCol w="2764367"/>
              </a:tblGrid>
              <a:tr h="1283237">
                <a:tc gridSpan="3">
                  <a:txBody>
                    <a:bodyPr/>
                    <a:lstStyle/>
                    <a:p>
                      <a:r>
                        <a:rPr lang="en-US" sz="2400" dirty="0" smtClean="0"/>
                        <a:t>Issues</a:t>
                      </a:r>
                      <a:endParaRPr lang="en-US" sz="2400" dirty="0"/>
                    </a:p>
                  </a:txBody>
                  <a:tcPr marT="45715" marB="45715"/>
                </a:tc>
                <a:tc hMerge="1">
                  <a:txBody>
                    <a:bodyPr/>
                    <a:lstStyle/>
                    <a:p>
                      <a:endParaRPr lang="en-US" dirty="0"/>
                    </a:p>
                  </a:txBody>
                  <a:tcPr/>
                </a:tc>
                <a:tc hMerge="1">
                  <a:txBody>
                    <a:bodyPr/>
                    <a:lstStyle/>
                    <a:p>
                      <a:endParaRPr lang="en-US" dirty="0"/>
                    </a:p>
                  </a:txBody>
                  <a:tcPr/>
                </a:tc>
              </a:tr>
              <a:tr h="1206754">
                <a:tc gridSpan="3">
                  <a:txBody>
                    <a:bodyPr/>
                    <a:lstStyle/>
                    <a:p>
                      <a:r>
                        <a:rPr lang="en-US" sz="2400" dirty="0" smtClean="0"/>
                        <a:t>Decisions</a:t>
                      </a:r>
                      <a:endParaRPr lang="en-US" sz="2400" dirty="0"/>
                    </a:p>
                  </a:txBody>
                  <a:tcPr marT="45715" marB="45715"/>
                </a:tc>
                <a:tc hMerge="1">
                  <a:txBody>
                    <a:bodyPr/>
                    <a:lstStyle/>
                    <a:p>
                      <a:endParaRPr lang="en-US" dirty="0"/>
                    </a:p>
                  </a:txBody>
                  <a:tcPr/>
                </a:tc>
                <a:tc hMerge="1">
                  <a:txBody>
                    <a:bodyPr/>
                    <a:lstStyle/>
                    <a:p>
                      <a:endParaRPr lang="en-US" dirty="0"/>
                    </a:p>
                  </a:txBody>
                  <a:tcPr/>
                </a:tc>
              </a:tr>
              <a:tr h="445538">
                <a:tc gridSpan="3">
                  <a:txBody>
                    <a:bodyPr/>
                    <a:lstStyle/>
                    <a:p>
                      <a:pPr algn="ctr"/>
                      <a:r>
                        <a:rPr lang="en-US" sz="2400" dirty="0" smtClean="0"/>
                        <a:t>Actions</a:t>
                      </a:r>
                      <a:endParaRPr lang="en-US" sz="1800" dirty="0"/>
                    </a:p>
                  </a:txBody>
                  <a:tcPr marT="45715" marB="45715"/>
                </a:tc>
                <a:tc hMerge="1">
                  <a:txBody>
                    <a:bodyPr/>
                    <a:lstStyle/>
                    <a:p>
                      <a:endParaRPr lang="en-US"/>
                    </a:p>
                  </a:txBody>
                  <a:tcPr/>
                </a:tc>
                <a:tc hMerge="1">
                  <a:txBody>
                    <a:bodyPr/>
                    <a:lstStyle/>
                    <a:p>
                      <a:endParaRPr lang="en-US"/>
                    </a:p>
                  </a:txBody>
                  <a:tcPr/>
                </a:tc>
              </a:tr>
              <a:tr h="2436569">
                <a:tc>
                  <a:txBody>
                    <a:bodyPr/>
                    <a:lstStyle/>
                    <a:p>
                      <a:pPr algn="ctr"/>
                      <a:r>
                        <a:rPr lang="en-US" sz="1800" dirty="0" smtClean="0"/>
                        <a:t>What</a:t>
                      </a:r>
                      <a:endParaRPr lang="en-US" sz="1800" dirty="0"/>
                    </a:p>
                  </a:txBody>
                  <a:tcPr marT="45715" marB="45715"/>
                </a:tc>
                <a:tc>
                  <a:txBody>
                    <a:bodyPr/>
                    <a:lstStyle/>
                    <a:p>
                      <a:pPr algn="ctr"/>
                      <a:r>
                        <a:rPr lang="en-US" sz="1800" dirty="0" smtClean="0"/>
                        <a:t>When</a:t>
                      </a:r>
                      <a:endParaRPr lang="en-US" sz="1800" dirty="0"/>
                    </a:p>
                  </a:txBody>
                  <a:tcPr marT="45715" marB="45715"/>
                </a:tc>
                <a:tc>
                  <a:txBody>
                    <a:bodyPr/>
                    <a:lstStyle/>
                    <a:p>
                      <a:pPr algn="ctr"/>
                      <a:r>
                        <a:rPr lang="en-US" sz="1800" dirty="0" smtClean="0"/>
                        <a:t>Who</a:t>
                      </a:r>
                      <a:endParaRPr lang="en-US" sz="1800" dirty="0"/>
                    </a:p>
                  </a:txBody>
                  <a:tcPr marT="45715" marB="45715"/>
                </a:tc>
              </a:tr>
            </a:tbl>
          </a:graphicData>
        </a:graphic>
      </p:graphicFrame>
    </p:spTree>
    <p:extLst>
      <p:ext uri="{BB962C8B-B14F-4D97-AF65-F5344CB8AC3E}">
        <p14:creationId xmlns:p14="http://schemas.microsoft.com/office/powerpoint/2010/main" val="300935601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32902"/>
            <a:ext cx="8071290" cy="1143000"/>
          </a:xfrm>
        </p:spPr>
        <p:txBody>
          <a:bodyPr/>
          <a:lstStyle/>
          <a:p>
            <a:r>
              <a:rPr lang="en-US" dirty="0" smtClean="0"/>
              <a:t>Checkpoint</a:t>
            </a:r>
            <a:endParaRPr lang="en-US" dirty="0"/>
          </a:p>
        </p:txBody>
      </p:sp>
      <p:grpSp>
        <p:nvGrpSpPr>
          <p:cNvPr id="31" name="Group 30"/>
          <p:cNvGrpSpPr/>
          <p:nvPr/>
        </p:nvGrpSpPr>
        <p:grpSpPr>
          <a:xfrm>
            <a:off x="956274" y="1042353"/>
            <a:ext cx="7231453" cy="5039221"/>
            <a:chOff x="1495562" y="1042353"/>
            <a:chExt cx="7231453" cy="5039221"/>
          </a:xfrm>
        </p:grpSpPr>
        <p:sp>
          <p:nvSpPr>
            <p:cNvPr id="35" name="Rounded Rectangle 34"/>
            <p:cNvSpPr/>
            <p:nvPr/>
          </p:nvSpPr>
          <p:spPr>
            <a:xfrm>
              <a:off x="2011275" y="1042353"/>
              <a:ext cx="6715740" cy="5039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2288982" y="1238163"/>
              <a:ext cx="6216534" cy="4615999"/>
              <a:chOff x="608807" y="184666"/>
              <a:chExt cx="8432167" cy="6261186"/>
            </a:xfrm>
          </p:grpSpPr>
          <p:cxnSp>
            <p:nvCxnSpPr>
              <p:cNvPr id="39" name="Straight Arrow Connector 38"/>
              <p:cNvCxnSpPr/>
              <p:nvPr/>
            </p:nvCxnSpPr>
            <p:spPr>
              <a:xfrm>
                <a:off x="610394" y="5940970"/>
                <a:ext cx="8362822" cy="1588"/>
              </a:xfrm>
              <a:prstGeom prst="straightConnector1">
                <a:avLst/>
              </a:prstGeom>
              <a:ln w="19050">
                <a:solidFill>
                  <a:srgbClr val="FFFFFF"/>
                </a:solidFill>
                <a:tailEnd type="none"/>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608807" y="184666"/>
                <a:ext cx="8432167" cy="6261186"/>
                <a:chOff x="608807" y="184666"/>
                <a:chExt cx="8432167" cy="6261186"/>
              </a:xfrm>
            </p:grpSpPr>
            <p:cxnSp>
              <p:nvCxnSpPr>
                <p:cNvPr id="41" name="Straight Arrow Connector 40"/>
                <p:cNvCxnSpPr/>
                <p:nvPr/>
              </p:nvCxnSpPr>
              <p:spPr>
                <a:xfrm rot="16200000" flipV="1">
                  <a:off x="-878528" y="4456811"/>
                  <a:ext cx="2974672" cy="2"/>
                </a:xfrm>
                <a:prstGeom prst="straightConnector1">
                  <a:avLst/>
                </a:prstGeom>
                <a:ln w="19050">
                  <a:solidFill>
                    <a:srgbClr val="FFFFFF"/>
                  </a:solidFill>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786264" y="184666"/>
                  <a:ext cx="8254710" cy="6261186"/>
                  <a:chOff x="786264" y="184666"/>
                  <a:chExt cx="8254710" cy="6261186"/>
                </a:xfrm>
              </p:grpSpPr>
              <p:sp>
                <p:nvSpPr>
                  <p:cNvPr id="45" name="Oval 44"/>
                  <p:cNvSpPr/>
                  <p:nvPr/>
                </p:nvSpPr>
                <p:spPr>
                  <a:xfrm>
                    <a:off x="4382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3.</a:t>
                    </a:r>
                  </a:p>
                  <a:p>
                    <a:pPr algn="ctr"/>
                    <a:r>
                      <a:rPr lang="en-US" sz="1400" dirty="0" smtClean="0">
                        <a:solidFill>
                          <a:schemeClr val="bg1"/>
                        </a:solidFill>
                        <a:latin typeface="Franklin Gothic Book"/>
                        <a:cs typeface="Franklin Gothic Book"/>
                      </a:rPr>
                      <a:t>Focusing</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the Group</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8" name="Oval 47"/>
                  <p:cNvSpPr/>
                  <p:nvPr/>
                </p:nvSpPr>
                <p:spPr>
                  <a:xfrm>
                    <a:off x="2584147"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rgbClr val="00467F"/>
                        </a:solidFill>
                        <a:latin typeface="Franklin Gothic Medium"/>
                        <a:cs typeface="Franklin Gothic Medium"/>
                      </a:rPr>
                      <a:t>2.</a:t>
                    </a:r>
                  </a:p>
                  <a:p>
                    <a:pPr algn="ctr"/>
                    <a:r>
                      <a:rPr lang="en-US" sz="1200" dirty="0" smtClean="0">
                        <a:solidFill>
                          <a:srgbClr val="00467F"/>
                        </a:solidFill>
                        <a:latin typeface="Franklin Gothic Book"/>
                        <a:cs typeface="Franklin Gothic Book"/>
                      </a:rPr>
                      <a:t>Getting </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the Session</a:t>
                    </a:r>
                  </a:p>
                  <a:p>
                    <a:pPr algn="ctr"/>
                    <a:r>
                      <a:rPr lang="en-US" sz="1200" dirty="0" smtClean="0">
                        <a:solidFill>
                          <a:srgbClr val="00467F"/>
                        </a:solidFill>
                        <a:latin typeface="Franklin Gothic Book"/>
                        <a:cs typeface="Franklin Gothic Book"/>
                      </a:rPr>
                      <a:t>Started</a:t>
                    </a:r>
                    <a:br>
                      <a:rPr lang="en-US" sz="12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sp>
                <p:nvSpPr>
                  <p:cNvPr id="49" name="Oval 48"/>
                  <p:cNvSpPr/>
                  <p:nvPr/>
                </p:nvSpPr>
                <p:spPr>
                  <a:xfrm>
                    <a:off x="786264"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00467F"/>
                        </a:solidFill>
                        <a:latin typeface="Franklin Gothic Medium"/>
                        <a:cs typeface="Franklin Gothic Medium"/>
                      </a:rPr>
                      <a:t>1.</a:t>
                    </a:r>
                  </a:p>
                  <a:p>
                    <a:pPr algn="ctr"/>
                    <a:r>
                      <a:rPr lang="en-US" sz="1200" dirty="0" smtClean="0">
                        <a:solidFill>
                          <a:srgbClr val="00467F"/>
                        </a:solidFill>
                        <a:latin typeface="Franklin Gothic Book"/>
                        <a:cs typeface="Franklin Gothic Book"/>
                      </a:rPr>
                      <a:t>Preparing </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for Success</a:t>
                    </a:r>
                    <a:r>
                      <a:rPr lang="en-US" sz="1400" dirty="0" smtClean="0">
                        <a:solidFill>
                          <a:srgbClr val="00467F"/>
                        </a:solidFill>
                        <a:latin typeface="Franklin Gothic Book"/>
                        <a:cs typeface="Franklin Gothic Book"/>
                      </a:rPr>
                      <a:t/>
                    </a:r>
                    <a:br>
                      <a:rPr lang="en-US" sz="14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sp>
                <p:nvSpPr>
                  <p:cNvPr id="50" name="Oval 49"/>
                  <p:cNvSpPr/>
                  <p:nvPr/>
                </p:nvSpPr>
                <p:spPr>
                  <a:xfrm>
                    <a:off x="7624322"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rgbClr val="00467F"/>
                        </a:solidFill>
                        <a:latin typeface="Franklin Gothic Medium"/>
                        <a:cs typeface="Franklin Gothic Medium"/>
                      </a:rPr>
                      <a:t>9.</a:t>
                    </a:r>
                  </a:p>
                  <a:p>
                    <a:pPr algn="ctr"/>
                    <a:r>
                      <a:rPr lang="en-US" sz="1200" dirty="0" smtClean="0">
                        <a:solidFill>
                          <a:srgbClr val="00467F"/>
                        </a:solidFill>
                        <a:latin typeface="Franklin Gothic Book"/>
                        <a:cs typeface="Franklin Gothic Book"/>
                      </a:rPr>
                      <a:t>Closing the</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Session</a:t>
                    </a:r>
                    <a:r>
                      <a:rPr lang="en-US" sz="1600" dirty="0" smtClean="0">
                        <a:solidFill>
                          <a:srgbClr val="00467F"/>
                        </a:solidFill>
                        <a:latin typeface="Franklin Gothic Book"/>
                        <a:cs typeface="Franklin Gothic Book"/>
                      </a:rPr>
                      <a:t/>
                    </a:r>
                    <a:br>
                      <a:rPr lang="en-US" sz="1600" dirty="0" smtClean="0">
                        <a:solidFill>
                          <a:srgbClr val="00467F"/>
                        </a:solidFill>
                        <a:latin typeface="Franklin Gothic Book"/>
                        <a:cs typeface="Franklin Gothic Book"/>
                      </a:rPr>
                    </a:br>
                    <a:endParaRPr lang="en-US" sz="1600" dirty="0">
                      <a:solidFill>
                        <a:srgbClr val="00467F"/>
                      </a:solidFill>
                      <a:latin typeface="Franklin Gothic Book"/>
                      <a:cs typeface="Franklin Gothic Book"/>
                    </a:endParaRPr>
                  </a:p>
                </p:txBody>
              </p:sp>
              <p:sp>
                <p:nvSpPr>
                  <p:cNvPr id="51" name="Oval 50"/>
                  <p:cNvSpPr/>
                  <p:nvPr/>
                </p:nvSpPr>
                <p:spPr>
                  <a:xfrm>
                    <a:off x="5855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4.</a:t>
                    </a:r>
                  </a:p>
                  <a:p>
                    <a:pPr algn="ctr"/>
                    <a:r>
                      <a:rPr lang="en-US" sz="1400" dirty="0" smtClean="0">
                        <a:solidFill>
                          <a:schemeClr val="bg1"/>
                        </a:solidFill>
                        <a:latin typeface="Franklin Gothic Book"/>
                        <a:cs typeface="Franklin Gothic Book"/>
                      </a:rPr>
                      <a:t>The Power</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of the Pen</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52" name="Oval 51"/>
                  <p:cNvSpPr/>
                  <p:nvPr/>
                </p:nvSpPr>
                <p:spPr>
                  <a:xfrm>
                    <a:off x="5855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5.</a:t>
                    </a:r>
                  </a:p>
                  <a:p>
                    <a:pPr algn="ctr"/>
                    <a:r>
                      <a:rPr lang="en-US" sz="1400" dirty="0" smtClean="0">
                        <a:solidFill>
                          <a:schemeClr val="bg1"/>
                        </a:solidFill>
                        <a:latin typeface="Franklin Gothic Book"/>
                        <a:cs typeface="Franklin Gothic Book"/>
                      </a:rPr>
                      <a:t>Information</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Gathering</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53" name="Oval 52"/>
                  <p:cNvSpPr/>
                  <p:nvPr/>
                </p:nvSpPr>
                <p:spPr>
                  <a:xfrm>
                    <a:off x="5253755"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7.</a:t>
                    </a:r>
                  </a:p>
                  <a:p>
                    <a:pPr algn="ctr"/>
                    <a:r>
                      <a:rPr lang="en-US" sz="1400" dirty="0" smtClean="0">
                        <a:solidFill>
                          <a:srgbClr val="FFFFFF"/>
                        </a:solidFill>
                        <a:latin typeface="Franklin Gothic Book"/>
                        <a:cs typeface="Franklin Gothic Book"/>
                      </a:rPr>
                      <a:t>Consensus</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Building</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sp>
                <p:nvSpPr>
                  <p:cNvPr id="54" name="Oval 53"/>
                  <p:cNvSpPr/>
                  <p:nvPr/>
                </p:nvSpPr>
                <p:spPr>
                  <a:xfrm>
                    <a:off x="686208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8.</a:t>
                    </a:r>
                  </a:p>
                  <a:p>
                    <a:pPr algn="ctr"/>
                    <a:r>
                      <a:rPr lang="en-US" sz="1400" dirty="0" smtClean="0">
                        <a:solidFill>
                          <a:srgbClr val="FFFFFF"/>
                        </a:solidFill>
                        <a:latin typeface="Franklin Gothic Book"/>
                        <a:cs typeface="Franklin Gothic Book"/>
                      </a:rPr>
                      <a:t>Keeping the</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Energy High</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sp>
                <p:nvSpPr>
                  <p:cNvPr id="55" name="Oval 54"/>
                  <p:cNvSpPr/>
                  <p:nvPr/>
                </p:nvSpPr>
                <p:spPr>
                  <a:xfrm>
                    <a:off x="364543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6.</a:t>
                    </a:r>
                  </a:p>
                  <a:p>
                    <a:pPr algn="ctr"/>
                    <a:r>
                      <a:rPr lang="en-US" sz="1400" dirty="0" smtClean="0">
                        <a:solidFill>
                          <a:srgbClr val="FFFFFF"/>
                        </a:solidFill>
                        <a:latin typeface="Franklin Gothic Book"/>
                        <a:cs typeface="Franklin Gothic Book"/>
                      </a:rPr>
                      <a:t>Managing</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Dysfunction</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pic>
                <p:nvPicPr>
                  <p:cNvPr id="56" name="Picture 55"/>
                  <p:cNvPicPr>
                    <a:picLocks noChangeAspect="1"/>
                  </p:cNvPicPr>
                  <p:nvPr/>
                </p:nvPicPr>
                <p:blipFill>
                  <a:blip r:embed="rId3"/>
                  <a:stretch>
                    <a:fillRect/>
                  </a:stretch>
                </p:blipFill>
                <p:spPr>
                  <a:xfrm>
                    <a:off x="5477637" y="3136333"/>
                    <a:ext cx="210312" cy="245364"/>
                  </a:xfrm>
                  <a:prstGeom prst="rect">
                    <a:avLst/>
                  </a:prstGeom>
                </p:spPr>
              </p:pic>
              <p:pic>
                <p:nvPicPr>
                  <p:cNvPr id="57" name="Picture 56"/>
                  <p:cNvPicPr>
                    <a:picLocks noChangeAspect="1"/>
                  </p:cNvPicPr>
                  <p:nvPr/>
                </p:nvPicPr>
                <p:blipFill>
                  <a:blip r:embed="rId4"/>
                  <a:stretch>
                    <a:fillRect/>
                  </a:stretch>
                </p:blipFill>
                <p:spPr>
                  <a:xfrm>
                    <a:off x="5486400" y="1299190"/>
                    <a:ext cx="201549" cy="254127"/>
                  </a:xfrm>
                  <a:prstGeom prst="rect">
                    <a:avLst/>
                  </a:prstGeom>
                </p:spPr>
              </p:pic>
              <p:pic>
                <p:nvPicPr>
                  <p:cNvPr id="58" name="Picture 57"/>
                  <p:cNvPicPr>
                    <a:picLocks noChangeAspect="1"/>
                  </p:cNvPicPr>
                  <p:nvPr/>
                </p:nvPicPr>
                <p:blipFill>
                  <a:blip r:embed="rId5"/>
                  <a:stretch>
                    <a:fillRect/>
                  </a:stretch>
                </p:blipFill>
                <p:spPr>
                  <a:xfrm>
                    <a:off x="6510978" y="2118293"/>
                    <a:ext cx="105156" cy="297942"/>
                  </a:xfrm>
                  <a:prstGeom prst="rect">
                    <a:avLst/>
                  </a:prstGeom>
                </p:spPr>
              </p:pic>
              <p:sp>
                <p:nvSpPr>
                  <p:cNvPr id="59" name="TextBox 58"/>
                  <p:cNvSpPr txBox="1"/>
                  <p:nvPr/>
                </p:nvSpPr>
                <p:spPr>
                  <a:xfrm>
                    <a:off x="2447082" y="4720556"/>
                    <a:ext cx="1276544" cy="709701"/>
                  </a:xfrm>
                  <a:prstGeom prst="rect">
                    <a:avLst/>
                  </a:prstGeom>
                  <a:noFill/>
                </p:spPr>
                <p:txBody>
                  <a:bodyPr wrap="none" rtlCol="0">
                    <a:spAutoFit/>
                  </a:bodyPr>
                  <a:lstStyle/>
                  <a:p>
                    <a:r>
                      <a:rPr lang="en-US" sz="1400" dirty="0" smtClean="0">
                        <a:solidFill>
                          <a:srgbClr val="AFBD22"/>
                        </a:solidFill>
                        <a:latin typeface="Franklin Gothic Medium"/>
                        <a:cs typeface="Franklin Gothic Medium"/>
                      </a:rPr>
                      <a:t>Group</a:t>
                    </a:r>
                    <a:endParaRPr lang="en-US" sz="1600" dirty="0" smtClean="0">
                      <a:solidFill>
                        <a:srgbClr val="AFBD22"/>
                      </a:solidFill>
                      <a:latin typeface="Franklin Gothic Medium"/>
                      <a:cs typeface="Franklin Gothic Medium"/>
                    </a:endParaRPr>
                  </a:p>
                  <a:p>
                    <a:r>
                      <a:rPr lang="en-US" sz="1400" dirty="0" smtClean="0">
                        <a:solidFill>
                          <a:srgbClr val="AFBD22"/>
                        </a:solidFill>
                        <a:latin typeface="Franklin Gothic Medium"/>
                        <a:cs typeface="Franklin Gothic Medium"/>
                      </a:rPr>
                      <a:t>Dynamics</a:t>
                    </a:r>
                    <a:endParaRPr lang="en-US" sz="1600" dirty="0">
                      <a:solidFill>
                        <a:srgbClr val="AFBD22"/>
                      </a:solidFill>
                      <a:latin typeface="Franklin Gothic Medium"/>
                      <a:cs typeface="Franklin Gothic Medium"/>
                    </a:endParaRPr>
                  </a:p>
                </p:txBody>
              </p:sp>
              <p:sp>
                <p:nvSpPr>
                  <p:cNvPr id="60" name="Rectangle 59"/>
                  <p:cNvSpPr/>
                  <p:nvPr/>
                </p:nvSpPr>
                <p:spPr>
                  <a:xfrm>
                    <a:off x="2379522" y="4226675"/>
                    <a:ext cx="6186854" cy="1634092"/>
                  </a:xfrm>
                  <a:prstGeom prst="rect">
                    <a:avLst/>
                  </a:prstGeom>
                  <a:noFill/>
                  <a:ln>
                    <a:solidFill>
                      <a:srgbClr val="FFFF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4057243" y="184666"/>
                    <a:ext cx="2683157" cy="369332"/>
                  </a:xfrm>
                  <a:prstGeom prst="rect">
                    <a:avLst/>
                  </a:prstGeom>
                  <a:noFill/>
                </p:spPr>
                <p:txBody>
                  <a:bodyPr wrap="square" rtlCol="0">
                    <a:spAutoFit/>
                  </a:bodyPr>
                  <a:lstStyle/>
                  <a:p>
                    <a:pPr algn="ctr"/>
                    <a:r>
                      <a:rPr lang="en-US" u="sng" dirty="0" smtClean="0">
                        <a:solidFill>
                          <a:srgbClr val="00467F"/>
                        </a:solidFill>
                        <a:latin typeface="Franklin Gothic Medium"/>
                        <a:cs typeface="Franklin Gothic Medium"/>
                      </a:rPr>
                      <a:t>The Facilitation Cycle</a:t>
                    </a:r>
                    <a:endParaRPr lang="en-US" u="sng" dirty="0">
                      <a:solidFill>
                        <a:srgbClr val="00467F"/>
                      </a:solidFill>
                      <a:latin typeface="Franklin Gothic Medium"/>
                      <a:cs typeface="Franklin Gothic Medium"/>
                    </a:endParaRPr>
                  </a:p>
                </p:txBody>
              </p:sp>
              <p:sp>
                <p:nvSpPr>
                  <p:cNvPr id="62" name="Oval 61"/>
                  <p:cNvSpPr/>
                  <p:nvPr/>
                </p:nvSpPr>
                <p:spPr>
                  <a:xfrm>
                    <a:off x="786264" y="5029200"/>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00467F"/>
                        </a:solidFill>
                        <a:latin typeface="Franklin Gothic Medium"/>
                        <a:cs typeface="Franklin Gothic Medium"/>
                      </a:rPr>
                      <a:t>10.</a:t>
                    </a:r>
                  </a:p>
                  <a:p>
                    <a:pPr algn="ctr"/>
                    <a:r>
                      <a:rPr lang="en-US" sz="1400" dirty="0" smtClean="0">
                        <a:solidFill>
                          <a:srgbClr val="00467F"/>
                        </a:solidFill>
                        <a:latin typeface="Franklin Gothic Book"/>
                        <a:cs typeface="Franklin Gothic Book"/>
                      </a:rPr>
                      <a:t>Agenda</a:t>
                    </a:r>
                    <a:br>
                      <a:rPr lang="en-US" sz="1400" dirty="0" smtClean="0">
                        <a:solidFill>
                          <a:srgbClr val="00467F"/>
                        </a:solidFill>
                        <a:latin typeface="Franklin Gothic Book"/>
                        <a:cs typeface="Franklin Gothic Book"/>
                      </a:rPr>
                    </a:br>
                    <a:r>
                      <a:rPr lang="en-US" sz="1400" dirty="0" smtClean="0">
                        <a:solidFill>
                          <a:srgbClr val="00467F"/>
                        </a:solidFill>
                        <a:latin typeface="Franklin Gothic Book"/>
                        <a:cs typeface="Franklin Gothic Book"/>
                      </a:rPr>
                      <a:t>Setting</a:t>
                    </a:r>
                    <a:br>
                      <a:rPr lang="en-US" sz="14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cxnSp>
                <p:nvCxnSpPr>
                  <p:cNvPr id="63" name="Straight Arrow Connector 62"/>
                  <p:cNvCxnSpPr/>
                  <p:nvPr/>
                </p:nvCxnSpPr>
                <p:spPr>
                  <a:xfrm rot="5400000" flipH="1" flipV="1">
                    <a:off x="7484291" y="4456812"/>
                    <a:ext cx="2974674" cy="1588"/>
                  </a:xfrm>
                  <a:prstGeom prst="straightConnector1">
                    <a:avLst/>
                  </a:prstGeom>
                  <a:ln w="19050">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4301384" y="199748"/>
                    <a:ext cx="3040862" cy="3795892"/>
                  </a:xfrm>
                  <a:prstGeom prst="rect">
                    <a:avLst/>
                  </a:prstGeom>
                  <a:noFill/>
                  <a:ln>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Isosceles Triangle 64"/>
                  <p:cNvSpPr/>
                  <p:nvPr/>
                </p:nvSpPr>
                <p:spPr>
                  <a:xfrm rot="5400000">
                    <a:off x="4073749"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Isosceles Triangle 65"/>
                  <p:cNvSpPr/>
                  <p:nvPr/>
                </p:nvSpPr>
                <p:spPr>
                  <a:xfrm rot="5400000">
                    <a:off x="2316188"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Isosceles Triangle 66"/>
                  <p:cNvSpPr/>
                  <p:nvPr/>
                </p:nvSpPr>
                <p:spPr>
                  <a:xfrm rot="5400000">
                    <a:off x="7424499"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Isosceles Triangle 67"/>
                  <p:cNvSpPr/>
                  <p:nvPr/>
                </p:nvSpPr>
                <p:spPr>
                  <a:xfrm>
                    <a:off x="5855230" y="4037728"/>
                    <a:ext cx="154686" cy="1333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
          <p:nvSpPr>
            <p:cNvPr id="37" name="TextBox 36"/>
            <p:cNvSpPr txBox="1"/>
            <p:nvPr/>
          </p:nvSpPr>
          <p:spPr>
            <a:xfrm>
              <a:off x="1495562" y="1642486"/>
              <a:ext cx="677108" cy="3838954"/>
            </a:xfrm>
            <a:prstGeom prst="rect">
              <a:avLst/>
            </a:prstGeom>
            <a:noFill/>
          </p:spPr>
          <p:txBody>
            <a:bodyPr vert="vert270" wrap="square" rtlCol="0">
              <a:spAutoFit/>
            </a:bodyPr>
            <a:lstStyle/>
            <a:p>
              <a:pPr algn="ctr"/>
              <a:r>
                <a:rPr lang="en-US" sz="3200" b="1" dirty="0" smtClean="0">
                  <a:solidFill>
                    <a:srgbClr val="00467F"/>
                  </a:solidFill>
                </a:rPr>
                <a:t>VIRTUAL PLATFORM</a:t>
              </a:r>
              <a:endParaRPr lang="en-US" sz="3200" b="1" dirty="0">
                <a:solidFill>
                  <a:srgbClr val="00467F"/>
                </a:solidFill>
              </a:endParaRPr>
            </a:p>
          </p:txBody>
        </p:sp>
      </p:grpSp>
      <p:sp>
        <p:nvSpPr>
          <p:cNvPr id="34" name="Oval 33"/>
          <p:cNvSpPr/>
          <p:nvPr/>
        </p:nvSpPr>
        <p:spPr>
          <a:xfrm>
            <a:off x="6921815" y="2251332"/>
            <a:ext cx="1044413" cy="1044413"/>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chemeClr val="bg1"/>
                </a:solidFill>
                <a:latin typeface="Franklin Gothic Medium"/>
                <a:cs typeface="Franklin Gothic Medium"/>
              </a:rPr>
              <a:t>9.</a:t>
            </a:r>
          </a:p>
          <a:p>
            <a:pPr algn="ctr"/>
            <a:r>
              <a:rPr lang="en-US" sz="1200" dirty="0" smtClean="0">
                <a:solidFill>
                  <a:schemeClr val="bg1"/>
                </a:solidFill>
                <a:latin typeface="Franklin Gothic Book"/>
                <a:cs typeface="Franklin Gothic Book"/>
              </a:rPr>
              <a:t>Closing the</a:t>
            </a:r>
            <a:br>
              <a:rPr lang="en-US" sz="1200" dirty="0" smtClean="0">
                <a:solidFill>
                  <a:schemeClr val="bg1"/>
                </a:solidFill>
                <a:latin typeface="Franklin Gothic Book"/>
                <a:cs typeface="Franklin Gothic Book"/>
              </a:rPr>
            </a:br>
            <a:r>
              <a:rPr lang="en-US" sz="1200" dirty="0" smtClean="0">
                <a:solidFill>
                  <a:schemeClr val="bg1"/>
                </a:solidFill>
                <a:latin typeface="Franklin Gothic Book"/>
                <a:cs typeface="Franklin Gothic Book"/>
              </a:rPr>
              <a:t>Session</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Tree>
    <p:extLst>
      <p:ext uri="{BB962C8B-B14F-4D97-AF65-F5344CB8AC3E}">
        <p14:creationId xmlns:p14="http://schemas.microsoft.com/office/powerpoint/2010/main" val="329387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Principle 9</a:t>
            </a:r>
            <a:endParaRPr lang="en-US" dirty="0"/>
          </a:p>
        </p:txBody>
      </p:sp>
      <p:sp>
        <p:nvSpPr>
          <p:cNvPr id="6" name="Content Placeholder 5"/>
          <p:cNvSpPr>
            <a:spLocks noGrp="1"/>
          </p:cNvSpPr>
          <p:nvPr>
            <p:ph idx="1"/>
          </p:nvPr>
        </p:nvSpPr>
        <p:spPr>
          <a:xfrm>
            <a:off x="783390" y="2246399"/>
            <a:ext cx="4093410" cy="4447588"/>
          </a:xfrm>
        </p:spPr>
        <p:txBody>
          <a:bodyPr>
            <a:noAutofit/>
          </a:bodyPr>
          <a:lstStyle/>
          <a:p>
            <a:pPr marL="514350" indent="-514350">
              <a:buFont typeface="+mj-lt"/>
              <a:buAutoNum type="alphaUcPeriod"/>
            </a:pPr>
            <a:r>
              <a:rPr lang="en-US" sz="2400" dirty="0" smtClean="0"/>
              <a:t>Request Time Extensions if Needed</a:t>
            </a:r>
          </a:p>
          <a:p>
            <a:pPr marL="514350" indent="-514350">
              <a:buFont typeface="+mj-lt"/>
              <a:buAutoNum type="alphaUcPeriod"/>
            </a:pPr>
            <a:r>
              <a:rPr lang="en-US" sz="2400" dirty="0" smtClean="0"/>
              <a:t>Review the Activities Performed</a:t>
            </a:r>
          </a:p>
          <a:p>
            <a:pPr marL="514350" indent="-514350">
              <a:buFont typeface="+mj-lt"/>
              <a:buAutoNum type="alphaUcPeriod"/>
            </a:pPr>
            <a:r>
              <a:rPr lang="en-US" sz="2400" dirty="0" smtClean="0"/>
              <a:t>Review Session Purpose</a:t>
            </a:r>
          </a:p>
          <a:p>
            <a:pPr marL="514350" indent="-514350">
              <a:buFont typeface="+mj-lt"/>
              <a:buAutoNum type="alphaUcPeriod"/>
            </a:pPr>
            <a:r>
              <a:rPr lang="en-US" sz="2400" b="1" dirty="0" smtClean="0">
                <a:solidFill>
                  <a:srgbClr val="F26522"/>
                </a:solidFill>
              </a:rPr>
              <a:t>Review Key Topics</a:t>
            </a:r>
          </a:p>
          <a:p>
            <a:pPr marL="514350" indent="-514350">
              <a:buFont typeface="+mj-lt"/>
              <a:buAutoNum type="alphaUcPeriod"/>
            </a:pPr>
            <a:r>
              <a:rPr lang="en-US" sz="2400" b="1" dirty="0" smtClean="0">
                <a:solidFill>
                  <a:srgbClr val="F26522"/>
                </a:solidFill>
              </a:rPr>
              <a:t>Review Parking Boards</a:t>
            </a:r>
          </a:p>
          <a:p>
            <a:pPr marL="514350" indent="-514350">
              <a:buFont typeface="+mj-lt"/>
              <a:buAutoNum type="alphaUcPeriod"/>
            </a:pPr>
            <a:r>
              <a:rPr lang="en-US" sz="2400" b="1" dirty="0" smtClean="0">
                <a:solidFill>
                  <a:srgbClr val="F26522"/>
                </a:solidFill>
              </a:rPr>
              <a:t>Ask Participants to Evaluate</a:t>
            </a:r>
          </a:p>
        </p:txBody>
      </p:sp>
      <p:sp>
        <p:nvSpPr>
          <p:cNvPr id="7" name="Content Placeholder 6"/>
          <p:cNvSpPr>
            <a:spLocks noGrp="1"/>
          </p:cNvSpPr>
          <p:nvPr>
            <p:ph idx="13"/>
          </p:nvPr>
        </p:nvSpPr>
        <p:spPr>
          <a:xfrm>
            <a:off x="4876800" y="2246399"/>
            <a:ext cx="3977880" cy="4082463"/>
          </a:xfrm>
        </p:spPr>
        <p:txBody>
          <a:bodyPr>
            <a:normAutofit fontScale="92500"/>
          </a:bodyPr>
          <a:lstStyle/>
          <a:p>
            <a:pPr marL="514350" indent="-514350">
              <a:spcAft>
                <a:spcPts val="1200"/>
              </a:spcAft>
              <a:buFont typeface="+mj-lt"/>
              <a:buAutoNum type="alphaUcPeriod" startAt="7"/>
            </a:pPr>
            <a:r>
              <a:rPr lang="en-US" sz="2600" dirty="0" smtClean="0"/>
              <a:t>Close and Set the Stage</a:t>
            </a:r>
          </a:p>
          <a:p>
            <a:pPr marL="514350" indent="-514350">
              <a:spcAft>
                <a:spcPts val="1200"/>
              </a:spcAft>
              <a:buFont typeface="+mj-lt"/>
              <a:buAutoNum type="alphaUcPeriod" startAt="7"/>
            </a:pPr>
            <a:r>
              <a:rPr lang="en-US" sz="2600" dirty="0" smtClean="0"/>
              <a:t>Use Partial Close as Needed</a:t>
            </a:r>
          </a:p>
          <a:p>
            <a:pPr marL="514350" indent="-514350">
              <a:spcAft>
                <a:spcPts val="1200"/>
              </a:spcAft>
              <a:buFont typeface="+mj-lt"/>
              <a:buAutoNum type="alphaUcPeriod" startAt="7"/>
            </a:pPr>
            <a:r>
              <a:rPr lang="en-US" sz="2600" b="1" dirty="0" smtClean="0">
                <a:solidFill>
                  <a:srgbClr val="F26522"/>
                </a:solidFill>
              </a:rPr>
              <a:t>Debrief with Planning Team</a:t>
            </a:r>
          </a:p>
          <a:p>
            <a:pPr marL="514350" indent="-514350">
              <a:spcAft>
                <a:spcPts val="1200"/>
              </a:spcAft>
              <a:buFont typeface="+mj-lt"/>
              <a:buAutoNum type="alphaUcPeriod" startAt="7"/>
            </a:pPr>
            <a:r>
              <a:rPr lang="en-US" sz="2600" b="1" i="1" dirty="0" smtClean="0"/>
              <a:t>Debrief with Sponsor</a:t>
            </a:r>
          </a:p>
          <a:p>
            <a:pPr marL="514350" indent="-514350">
              <a:spcAft>
                <a:spcPts val="1200"/>
              </a:spcAft>
              <a:buFont typeface="+mj-lt"/>
              <a:buAutoNum type="alphaUcPeriod" startAt="7"/>
            </a:pPr>
            <a:r>
              <a:rPr lang="en-US" sz="2600" dirty="0" smtClean="0"/>
              <a:t>Document Session Results</a:t>
            </a:r>
            <a:endParaRPr lang="en-US" sz="2600"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Closing the session</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
        <p:nvSpPr>
          <p:cNvPr id="9" name="TextBox 8"/>
          <p:cNvSpPr txBox="1"/>
          <p:nvPr/>
        </p:nvSpPr>
        <p:spPr>
          <a:xfrm>
            <a:off x="783390" y="1557309"/>
            <a:ext cx="5442899" cy="553998"/>
          </a:xfrm>
          <a:prstGeom prst="rect">
            <a:avLst/>
          </a:prstGeom>
          <a:noFill/>
        </p:spPr>
        <p:txBody>
          <a:bodyPr wrap="none" rtlCol="0">
            <a:spAutoFit/>
          </a:bodyPr>
          <a:lstStyle/>
          <a:p>
            <a:r>
              <a:rPr lang="en-US" sz="3000" i="1" dirty="0" smtClean="0">
                <a:solidFill>
                  <a:srgbClr val="F26522"/>
                </a:solidFill>
                <a:latin typeface="Franklin Gothic Book"/>
                <a:cs typeface="Franklin Gothic Book"/>
              </a:rPr>
              <a:t>Review, Evaluate, Close, Debrief</a:t>
            </a:r>
            <a:endParaRPr lang="en-US" sz="3000" i="1" dirty="0">
              <a:solidFill>
                <a:srgbClr val="F26522"/>
              </a:solidFill>
              <a:latin typeface="Franklin Gothic Book"/>
              <a:cs typeface="Franklin Gothic Book"/>
            </a:endParaRPr>
          </a:p>
        </p:txBody>
      </p:sp>
      <p:pic>
        <p:nvPicPr>
          <p:cNvPr id="10" name="Picture 9"/>
          <p:cNvPicPr>
            <a:picLocks noChangeAspect="1"/>
          </p:cNvPicPr>
          <p:nvPr/>
        </p:nvPicPr>
        <p:blipFill>
          <a:blip r:embed="rId3"/>
          <a:stretch>
            <a:fillRect/>
          </a:stretch>
        </p:blipFill>
        <p:spPr>
          <a:xfrm>
            <a:off x="7833246" y="0"/>
            <a:ext cx="1310754" cy="2347163"/>
          </a:xfrm>
          <a:prstGeom prst="rect">
            <a:avLst/>
          </a:prstGeom>
          <a:ln/>
          <a:effectLst>
            <a:outerShdw blurRad="40000" dist="23000" dir="5400000" rotWithShape="0">
              <a:srgbClr val="000000">
                <a:alpha val="35000"/>
              </a:srgbClr>
            </a:outerShdw>
            <a:softEdge rad="63500"/>
          </a:effectLst>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87558421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32902"/>
            <a:ext cx="8071290" cy="1143000"/>
          </a:xfrm>
        </p:spPr>
        <p:txBody>
          <a:bodyPr/>
          <a:lstStyle/>
          <a:p>
            <a:r>
              <a:rPr lang="en-US" dirty="0" smtClean="0"/>
              <a:t>Checkpoint</a:t>
            </a:r>
            <a:endParaRPr lang="en-US" dirty="0"/>
          </a:p>
        </p:txBody>
      </p:sp>
      <p:grpSp>
        <p:nvGrpSpPr>
          <p:cNvPr id="31" name="Group 30"/>
          <p:cNvGrpSpPr/>
          <p:nvPr/>
        </p:nvGrpSpPr>
        <p:grpSpPr>
          <a:xfrm>
            <a:off x="956274" y="1042353"/>
            <a:ext cx="7231453" cy="5039221"/>
            <a:chOff x="1495562" y="1042353"/>
            <a:chExt cx="7231453" cy="5039221"/>
          </a:xfrm>
        </p:grpSpPr>
        <p:sp>
          <p:nvSpPr>
            <p:cNvPr id="35" name="Rounded Rectangle 34"/>
            <p:cNvSpPr/>
            <p:nvPr/>
          </p:nvSpPr>
          <p:spPr>
            <a:xfrm>
              <a:off x="2011275" y="1042353"/>
              <a:ext cx="6715740" cy="5039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2288982" y="1238163"/>
              <a:ext cx="6216534" cy="4615999"/>
              <a:chOff x="608807" y="184666"/>
              <a:chExt cx="8432167" cy="6261186"/>
            </a:xfrm>
          </p:grpSpPr>
          <p:cxnSp>
            <p:nvCxnSpPr>
              <p:cNvPr id="39" name="Straight Arrow Connector 38"/>
              <p:cNvCxnSpPr/>
              <p:nvPr/>
            </p:nvCxnSpPr>
            <p:spPr>
              <a:xfrm>
                <a:off x="610394" y="5940970"/>
                <a:ext cx="8362822" cy="1588"/>
              </a:xfrm>
              <a:prstGeom prst="straightConnector1">
                <a:avLst/>
              </a:prstGeom>
              <a:ln w="19050">
                <a:solidFill>
                  <a:srgbClr val="FFFFFF"/>
                </a:solidFill>
                <a:tailEnd type="none"/>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608807" y="184666"/>
                <a:ext cx="8432167" cy="6261186"/>
                <a:chOff x="608807" y="184666"/>
                <a:chExt cx="8432167" cy="6261186"/>
              </a:xfrm>
            </p:grpSpPr>
            <p:cxnSp>
              <p:nvCxnSpPr>
                <p:cNvPr id="41" name="Straight Arrow Connector 40"/>
                <p:cNvCxnSpPr/>
                <p:nvPr/>
              </p:nvCxnSpPr>
              <p:spPr>
                <a:xfrm rot="16200000" flipV="1">
                  <a:off x="-878528" y="4456811"/>
                  <a:ext cx="2974672" cy="2"/>
                </a:xfrm>
                <a:prstGeom prst="straightConnector1">
                  <a:avLst/>
                </a:prstGeom>
                <a:ln w="19050">
                  <a:solidFill>
                    <a:srgbClr val="FFFFFF"/>
                  </a:solidFill>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786264" y="184666"/>
                  <a:ext cx="8254710" cy="6261186"/>
                  <a:chOff x="786264" y="184666"/>
                  <a:chExt cx="8254710" cy="6261186"/>
                </a:xfrm>
              </p:grpSpPr>
              <p:sp>
                <p:nvSpPr>
                  <p:cNvPr id="45" name="Oval 44"/>
                  <p:cNvSpPr/>
                  <p:nvPr/>
                </p:nvSpPr>
                <p:spPr>
                  <a:xfrm>
                    <a:off x="4382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3.</a:t>
                    </a:r>
                  </a:p>
                  <a:p>
                    <a:pPr algn="ctr"/>
                    <a:r>
                      <a:rPr lang="en-US" sz="1400" dirty="0" smtClean="0">
                        <a:solidFill>
                          <a:schemeClr val="bg1"/>
                        </a:solidFill>
                        <a:latin typeface="Franklin Gothic Book"/>
                        <a:cs typeface="Franklin Gothic Book"/>
                      </a:rPr>
                      <a:t>Focusing</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the Group</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8" name="Oval 47"/>
                  <p:cNvSpPr/>
                  <p:nvPr/>
                </p:nvSpPr>
                <p:spPr>
                  <a:xfrm>
                    <a:off x="2584147"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rgbClr val="00467F"/>
                        </a:solidFill>
                        <a:latin typeface="Franklin Gothic Medium"/>
                        <a:cs typeface="Franklin Gothic Medium"/>
                      </a:rPr>
                      <a:t>2.</a:t>
                    </a:r>
                  </a:p>
                  <a:p>
                    <a:pPr algn="ctr"/>
                    <a:r>
                      <a:rPr lang="en-US" sz="1200" dirty="0" smtClean="0">
                        <a:solidFill>
                          <a:srgbClr val="00467F"/>
                        </a:solidFill>
                        <a:latin typeface="Franklin Gothic Book"/>
                        <a:cs typeface="Franklin Gothic Book"/>
                      </a:rPr>
                      <a:t>Getting </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the Session</a:t>
                    </a:r>
                  </a:p>
                  <a:p>
                    <a:pPr algn="ctr"/>
                    <a:r>
                      <a:rPr lang="en-US" sz="1200" dirty="0" smtClean="0">
                        <a:solidFill>
                          <a:srgbClr val="00467F"/>
                        </a:solidFill>
                        <a:latin typeface="Franklin Gothic Book"/>
                        <a:cs typeface="Franklin Gothic Book"/>
                      </a:rPr>
                      <a:t>Started</a:t>
                    </a:r>
                    <a:br>
                      <a:rPr lang="en-US" sz="12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sp>
                <p:nvSpPr>
                  <p:cNvPr id="49" name="Oval 48"/>
                  <p:cNvSpPr/>
                  <p:nvPr/>
                </p:nvSpPr>
                <p:spPr>
                  <a:xfrm>
                    <a:off x="786264"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00467F"/>
                        </a:solidFill>
                        <a:latin typeface="Franklin Gothic Medium"/>
                        <a:cs typeface="Franklin Gothic Medium"/>
                      </a:rPr>
                      <a:t>1.</a:t>
                    </a:r>
                  </a:p>
                  <a:p>
                    <a:pPr algn="ctr"/>
                    <a:r>
                      <a:rPr lang="en-US" sz="1200" dirty="0" smtClean="0">
                        <a:solidFill>
                          <a:srgbClr val="00467F"/>
                        </a:solidFill>
                        <a:latin typeface="Franklin Gothic Book"/>
                        <a:cs typeface="Franklin Gothic Book"/>
                      </a:rPr>
                      <a:t>Preparing </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for Success</a:t>
                    </a:r>
                    <a:r>
                      <a:rPr lang="en-US" sz="1400" dirty="0" smtClean="0">
                        <a:solidFill>
                          <a:srgbClr val="00467F"/>
                        </a:solidFill>
                        <a:latin typeface="Franklin Gothic Book"/>
                        <a:cs typeface="Franklin Gothic Book"/>
                      </a:rPr>
                      <a:t/>
                    </a:r>
                    <a:br>
                      <a:rPr lang="en-US" sz="14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sp>
                <p:nvSpPr>
                  <p:cNvPr id="50" name="Oval 49"/>
                  <p:cNvSpPr/>
                  <p:nvPr/>
                </p:nvSpPr>
                <p:spPr>
                  <a:xfrm>
                    <a:off x="7624322"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rgbClr val="00467F"/>
                        </a:solidFill>
                        <a:latin typeface="Franklin Gothic Medium"/>
                        <a:cs typeface="Franklin Gothic Medium"/>
                      </a:rPr>
                      <a:t>9.</a:t>
                    </a:r>
                  </a:p>
                  <a:p>
                    <a:pPr algn="ctr"/>
                    <a:r>
                      <a:rPr lang="en-US" sz="1200" dirty="0" smtClean="0">
                        <a:solidFill>
                          <a:srgbClr val="00467F"/>
                        </a:solidFill>
                        <a:latin typeface="Franklin Gothic Book"/>
                        <a:cs typeface="Franklin Gothic Book"/>
                      </a:rPr>
                      <a:t>Closing the</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Session</a:t>
                    </a:r>
                    <a:r>
                      <a:rPr lang="en-US" sz="1600" dirty="0" smtClean="0">
                        <a:solidFill>
                          <a:srgbClr val="00467F"/>
                        </a:solidFill>
                        <a:latin typeface="Franklin Gothic Book"/>
                        <a:cs typeface="Franklin Gothic Book"/>
                      </a:rPr>
                      <a:t/>
                    </a:r>
                    <a:br>
                      <a:rPr lang="en-US" sz="1600" dirty="0" smtClean="0">
                        <a:solidFill>
                          <a:srgbClr val="00467F"/>
                        </a:solidFill>
                        <a:latin typeface="Franklin Gothic Book"/>
                        <a:cs typeface="Franklin Gothic Book"/>
                      </a:rPr>
                    </a:br>
                    <a:endParaRPr lang="en-US" sz="1600" dirty="0">
                      <a:solidFill>
                        <a:srgbClr val="00467F"/>
                      </a:solidFill>
                      <a:latin typeface="Franklin Gothic Book"/>
                      <a:cs typeface="Franklin Gothic Book"/>
                    </a:endParaRPr>
                  </a:p>
                </p:txBody>
              </p:sp>
              <p:sp>
                <p:nvSpPr>
                  <p:cNvPr id="51" name="Oval 50"/>
                  <p:cNvSpPr/>
                  <p:nvPr/>
                </p:nvSpPr>
                <p:spPr>
                  <a:xfrm>
                    <a:off x="5855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4.</a:t>
                    </a:r>
                  </a:p>
                  <a:p>
                    <a:pPr algn="ctr"/>
                    <a:r>
                      <a:rPr lang="en-US" sz="1400" dirty="0" smtClean="0">
                        <a:solidFill>
                          <a:schemeClr val="bg1"/>
                        </a:solidFill>
                        <a:latin typeface="Franklin Gothic Book"/>
                        <a:cs typeface="Franklin Gothic Book"/>
                      </a:rPr>
                      <a:t>The Power</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of the Pen</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52" name="Oval 51"/>
                  <p:cNvSpPr/>
                  <p:nvPr/>
                </p:nvSpPr>
                <p:spPr>
                  <a:xfrm>
                    <a:off x="5855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5.</a:t>
                    </a:r>
                  </a:p>
                  <a:p>
                    <a:pPr algn="ctr"/>
                    <a:r>
                      <a:rPr lang="en-US" sz="1400" dirty="0" smtClean="0">
                        <a:solidFill>
                          <a:schemeClr val="bg1"/>
                        </a:solidFill>
                        <a:latin typeface="Franklin Gothic Book"/>
                        <a:cs typeface="Franklin Gothic Book"/>
                      </a:rPr>
                      <a:t>Information</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Gathering</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53" name="Oval 52"/>
                  <p:cNvSpPr/>
                  <p:nvPr/>
                </p:nvSpPr>
                <p:spPr>
                  <a:xfrm>
                    <a:off x="5253755"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7.</a:t>
                    </a:r>
                  </a:p>
                  <a:p>
                    <a:pPr algn="ctr"/>
                    <a:r>
                      <a:rPr lang="en-US" sz="1400" dirty="0" smtClean="0">
                        <a:solidFill>
                          <a:srgbClr val="FFFFFF"/>
                        </a:solidFill>
                        <a:latin typeface="Franklin Gothic Book"/>
                        <a:cs typeface="Franklin Gothic Book"/>
                      </a:rPr>
                      <a:t>Consensus</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Building</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sp>
                <p:nvSpPr>
                  <p:cNvPr id="54" name="Oval 53"/>
                  <p:cNvSpPr/>
                  <p:nvPr/>
                </p:nvSpPr>
                <p:spPr>
                  <a:xfrm>
                    <a:off x="686208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8.</a:t>
                    </a:r>
                  </a:p>
                  <a:p>
                    <a:pPr algn="ctr"/>
                    <a:r>
                      <a:rPr lang="en-US" sz="1400" dirty="0" smtClean="0">
                        <a:solidFill>
                          <a:srgbClr val="FFFFFF"/>
                        </a:solidFill>
                        <a:latin typeface="Franklin Gothic Book"/>
                        <a:cs typeface="Franklin Gothic Book"/>
                      </a:rPr>
                      <a:t>Keeping the</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Energy High</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sp>
                <p:nvSpPr>
                  <p:cNvPr id="55" name="Oval 54"/>
                  <p:cNvSpPr/>
                  <p:nvPr/>
                </p:nvSpPr>
                <p:spPr>
                  <a:xfrm>
                    <a:off x="364543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6.</a:t>
                    </a:r>
                  </a:p>
                  <a:p>
                    <a:pPr algn="ctr"/>
                    <a:r>
                      <a:rPr lang="en-US" sz="1400" dirty="0" smtClean="0">
                        <a:solidFill>
                          <a:srgbClr val="FFFFFF"/>
                        </a:solidFill>
                        <a:latin typeface="Franklin Gothic Book"/>
                        <a:cs typeface="Franklin Gothic Book"/>
                      </a:rPr>
                      <a:t>Managing</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Dysfunction</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pic>
                <p:nvPicPr>
                  <p:cNvPr id="56" name="Picture 55"/>
                  <p:cNvPicPr>
                    <a:picLocks noChangeAspect="1"/>
                  </p:cNvPicPr>
                  <p:nvPr/>
                </p:nvPicPr>
                <p:blipFill>
                  <a:blip r:embed="rId3"/>
                  <a:stretch>
                    <a:fillRect/>
                  </a:stretch>
                </p:blipFill>
                <p:spPr>
                  <a:xfrm>
                    <a:off x="5477637" y="3136333"/>
                    <a:ext cx="210312" cy="245364"/>
                  </a:xfrm>
                  <a:prstGeom prst="rect">
                    <a:avLst/>
                  </a:prstGeom>
                </p:spPr>
              </p:pic>
              <p:pic>
                <p:nvPicPr>
                  <p:cNvPr id="57" name="Picture 56"/>
                  <p:cNvPicPr>
                    <a:picLocks noChangeAspect="1"/>
                  </p:cNvPicPr>
                  <p:nvPr/>
                </p:nvPicPr>
                <p:blipFill>
                  <a:blip r:embed="rId4"/>
                  <a:stretch>
                    <a:fillRect/>
                  </a:stretch>
                </p:blipFill>
                <p:spPr>
                  <a:xfrm>
                    <a:off x="5486400" y="1299190"/>
                    <a:ext cx="201549" cy="254127"/>
                  </a:xfrm>
                  <a:prstGeom prst="rect">
                    <a:avLst/>
                  </a:prstGeom>
                </p:spPr>
              </p:pic>
              <p:pic>
                <p:nvPicPr>
                  <p:cNvPr id="58" name="Picture 57"/>
                  <p:cNvPicPr>
                    <a:picLocks noChangeAspect="1"/>
                  </p:cNvPicPr>
                  <p:nvPr/>
                </p:nvPicPr>
                <p:blipFill>
                  <a:blip r:embed="rId5"/>
                  <a:stretch>
                    <a:fillRect/>
                  </a:stretch>
                </p:blipFill>
                <p:spPr>
                  <a:xfrm>
                    <a:off x="6510978" y="2118293"/>
                    <a:ext cx="105156" cy="297942"/>
                  </a:xfrm>
                  <a:prstGeom prst="rect">
                    <a:avLst/>
                  </a:prstGeom>
                </p:spPr>
              </p:pic>
              <p:sp>
                <p:nvSpPr>
                  <p:cNvPr id="59" name="TextBox 58"/>
                  <p:cNvSpPr txBox="1"/>
                  <p:nvPr/>
                </p:nvSpPr>
                <p:spPr>
                  <a:xfrm>
                    <a:off x="2447082" y="4720556"/>
                    <a:ext cx="1276544" cy="709701"/>
                  </a:xfrm>
                  <a:prstGeom prst="rect">
                    <a:avLst/>
                  </a:prstGeom>
                  <a:noFill/>
                </p:spPr>
                <p:txBody>
                  <a:bodyPr wrap="none" rtlCol="0">
                    <a:spAutoFit/>
                  </a:bodyPr>
                  <a:lstStyle/>
                  <a:p>
                    <a:r>
                      <a:rPr lang="en-US" sz="1400" dirty="0" smtClean="0">
                        <a:solidFill>
                          <a:srgbClr val="AFBD22"/>
                        </a:solidFill>
                        <a:latin typeface="Franklin Gothic Medium"/>
                        <a:cs typeface="Franklin Gothic Medium"/>
                      </a:rPr>
                      <a:t>Group</a:t>
                    </a:r>
                    <a:endParaRPr lang="en-US" sz="1600" dirty="0" smtClean="0">
                      <a:solidFill>
                        <a:srgbClr val="AFBD22"/>
                      </a:solidFill>
                      <a:latin typeface="Franklin Gothic Medium"/>
                      <a:cs typeface="Franklin Gothic Medium"/>
                    </a:endParaRPr>
                  </a:p>
                  <a:p>
                    <a:r>
                      <a:rPr lang="en-US" sz="1400" dirty="0" smtClean="0">
                        <a:solidFill>
                          <a:srgbClr val="AFBD22"/>
                        </a:solidFill>
                        <a:latin typeface="Franklin Gothic Medium"/>
                        <a:cs typeface="Franklin Gothic Medium"/>
                      </a:rPr>
                      <a:t>Dynamics</a:t>
                    </a:r>
                    <a:endParaRPr lang="en-US" sz="1600" dirty="0">
                      <a:solidFill>
                        <a:srgbClr val="AFBD22"/>
                      </a:solidFill>
                      <a:latin typeface="Franklin Gothic Medium"/>
                      <a:cs typeface="Franklin Gothic Medium"/>
                    </a:endParaRPr>
                  </a:p>
                </p:txBody>
              </p:sp>
              <p:sp>
                <p:nvSpPr>
                  <p:cNvPr id="60" name="Rectangle 59"/>
                  <p:cNvSpPr/>
                  <p:nvPr/>
                </p:nvSpPr>
                <p:spPr>
                  <a:xfrm>
                    <a:off x="2379522" y="4226675"/>
                    <a:ext cx="6186854" cy="1634092"/>
                  </a:xfrm>
                  <a:prstGeom prst="rect">
                    <a:avLst/>
                  </a:prstGeom>
                  <a:noFill/>
                  <a:ln>
                    <a:solidFill>
                      <a:srgbClr val="FFFF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4057243" y="184666"/>
                    <a:ext cx="2683157" cy="369332"/>
                  </a:xfrm>
                  <a:prstGeom prst="rect">
                    <a:avLst/>
                  </a:prstGeom>
                  <a:noFill/>
                </p:spPr>
                <p:txBody>
                  <a:bodyPr wrap="square" rtlCol="0">
                    <a:spAutoFit/>
                  </a:bodyPr>
                  <a:lstStyle/>
                  <a:p>
                    <a:pPr algn="ctr"/>
                    <a:r>
                      <a:rPr lang="en-US" u="sng" dirty="0" smtClean="0">
                        <a:solidFill>
                          <a:srgbClr val="00467F"/>
                        </a:solidFill>
                        <a:latin typeface="Franklin Gothic Medium"/>
                        <a:cs typeface="Franklin Gothic Medium"/>
                      </a:rPr>
                      <a:t>The Facilitation Cycle</a:t>
                    </a:r>
                    <a:endParaRPr lang="en-US" u="sng" dirty="0">
                      <a:solidFill>
                        <a:srgbClr val="00467F"/>
                      </a:solidFill>
                      <a:latin typeface="Franklin Gothic Medium"/>
                      <a:cs typeface="Franklin Gothic Medium"/>
                    </a:endParaRPr>
                  </a:p>
                </p:txBody>
              </p:sp>
              <p:sp>
                <p:nvSpPr>
                  <p:cNvPr id="62" name="Oval 61"/>
                  <p:cNvSpPr/>
                  <p:nvPr/>
                </p:nvSpPr>
                <p:spPr>
                  <a:xfrm>
                    <a:off x="786264" y="5029200"/>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00467F"/>
                        </a:solidFill>
                        <a:latin typeface="Franklin Gothic Medium"/>
                        <a:cs typeface="Franklin Gothic Medium"/>
                      </a:rPr>
                      <a:t>10.</a:t>
                    </a:r>
                  </a:p>
                  <a:p>
                    <a:pPr algn="ctr"/>
                    <a:r>
                      <a:rPr lang="en-US" sz="1400" dirty="0" smtClean="0">
                        <a:solidFill>
                          <a:srgbClr val="00467F"/>
                        </a:solidFill>
                        <a:latin typeface="Franklin Gothic Book"/>
                        <a:cs typeface="Franklin Gothic Book"/>
                      </a:rPr>
                      <a:t>Agenda</a:t>
                    </a:r>
                    <a:br>
                      <a:rPr lang="en-US" sz="1400" dirty="0" smtClean="0">
                        <a:solidFill>
                          <a:srgbClr val="00467F"/>
                        </a:solidFill>
                        <a:latin typeface="Franklin Gothic Book"/>
                        <a:cs typeface="Franklin Gothic Book"/>
                      </a:rPr>
                    </a:br>
                    <a:r>
                      <a:rPr lang="en-US" sz="1400" dirty="0" smtClean="0">
                        <a:solidFill>
                          <a:srgbClr val="00467F"/>
                        </a:solidFill>
                        <a:latin typeface="Franklin Gothic Book"/>
                        <a:cs typeface="Franklin Gothic Book"/>
                      </a:rPr>
                      <a:t>Setting</a:t>
                    </a:r>
                    <a:br>
                      <a:rPr lang="en-US" sz="14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cxnSp>
                <p:nvCxnSpPr>
                  <p:cNvPr id="63" name="Straight Arrow Connector 62"/>
                  <p:cNvCxnSpPr/>
                  <p:nvPr/>
                </p:nvCxnSpPr>
                <p:spPr>
                  <a:xfrm rot="5400000" flipH="1" flipV="1">
                    <a:off x="7484291" y="4456812"/>
                    <a:ext cx="2974674" cy="1588"/>
                  </a:xfrm>
                  <a:prstGeom prst="straightConnector1">
                    <a:avLst/>
                  </a:prstGeom>
                  <a:ln w="19050">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4301384" y="199748"/>
                    <a:ext cx="3040862" cy="3795892"/>
                  </a:xfrm>
                  <a:prstGeom prst="rect">
                    <a:avLst/>
                  </a:prstGeom>
                  <a:noFill/>
                  <a:ln>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Isosceles Triangle 64"/>
                  <p:cNvSpPr/>
                  <p:nvPr/>
                </p:nvSpPr>
                <p:spPr>
                  <a:xfrm rot="5400000">
                    <a:off x="4073749"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Isosceles Triangle 65"/>
                  <p:cNvSpPr/>
                  <p:nvPr/>
                </p:nvSpPr>
                <p:spPr>
                  <a:xfrm rot="5400000">
                    <a:off x="2316188"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Isosceles Triangle 66"/>
                  <p:cNvSpPr/>
                  <p:nvPr/>
                </p:nvSpPr>
                <p:spPr>
                  <a:xfrm rot="5400000">
                    <a:off x="7424499"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Isosceles Triangle 67"/>
                  <p:cNvSpPr/>
                  <p:nvPr/>
                </p:nvSpPr>
                <p:spPr>
                  <a:xfrm>
                    <a:off x="5855230" y="4037728"/>
                    <a:ext cx="154686" cy="1333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
          <p:nvSpPr>
            <p:cNvPr id="37" name="TextBox 36"/>
            <p:cNvSpPr txBox="1"/>
            <p:nvPr/>
          </p:nvSpPr>
          <p:spPr>
            <a:xfrm>
              <a:off x="1495562" y="1642486"/>
              <a:ext cx="677108" cy="3838954"/>
            </a:xfrm>
            <a:prstGeom prst="rect">
              <a:avLst/>
            </a:prstGeom>
            <a:noFill/>
          </p:spPr>
          <p:txBody>
            <a:bodyPr vert="vert270" wrap="square" rtlCol="0">
              <a:spAutoFit/>
            </a:bodyPr>
            <a:lstStyle/>
            <a:p>
              <a:pPr algn="ctr"/>
              <a:r>
                <a:rPr lang="en-US" sz="3200" b="1" dirty="0" smtClean="0">
                  <a:solidFill>
                    <a:srgbClr val="00467F"/>
                  </a:solidFill>
                </a:rPr>
                <a:t>VIRTUAL PLATFORM</a:t>
              </a:r>
              <a:endParaRPr lang="en-US" sz="3200" b="1" dirty="0">
                <a:solidFill>
                  <a:srgbClr val="00467F"/>
                </a:solidFill>
              </a:endParaRPr>
            </a:p>
          </p:txBody>
        </p:sp>
      </p:grpSp>
      <p:sp>
        <p:nvSpPr>
          <p:cNvPr id="34" name="Oval 33"/>
          <p:cNvSpPr/>
          <p:nvPr/>
        </p:nvSpPr>
        <p:spPr>
          <a:xfrm>
            <a:off x="6921815" y="2251332"/>
            <a:ext cx="1044413" cy="1044413"/>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chemeClr val="bg1"/>
                </a:solidFill>
                <a:latin typeface="Franklin Gothic Medium"/>
                <a:cs typeface="Franklin Gothic Medium"/>
              </a:rPr>
              <a:t>9.</a:t>
            </a:r>
          </a:p>
          <a:p>
            <a:pPr algn="ctr"/>
            <a:r>
              <a:rPr lang="en-US" sz="1200" dirty="0" smtClean="0">
                <a:solidFill>
                  <a:schemeClr val="bg1"/>
                </a:solidFill>
                <a:latin typeface="Franklin Gothic Book"/>
                <a:cs typeface="Franklin Gothic Book"/>
              </a:rPr>
              <a:t>Closing the</a:t>
            </a:r>
            <a:br>
              <a:rPr lang="en-US" sz="1200" dirty="0" smtClean="0">
                <a:solidFill>
                  <a:schemeClr val="bg1"/>
                </a:solidFill>
                <a:latin typeface="Franklin Gothic Book"/>
                <a:cs typeface="Franklin Gothic Book"/>
              </a:rPr>
            </a:br>
            <a:r>
              <a:rPr lang="en-US" sz="1200" dirty="0" smtClean="0">
                <a:solidFill>
                  <a:schemeClr val="bg1"/>
                </a:solidFill>
                <a:latin typeface="Franklin Gothic Book"/>
                <a:cs typeface="Franklin Gothic Book"/>
              </a:rPr>
              <a:t>Session</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Tree>
    <p:extLst>
      <p:ext uri="{BB962C8B-B14F-4D97-AF65-F5344CB8AC3E}">
        <p14:creationId xmlns:p14="http://schemas.microsoft.com/office/powerpoint/2010/main" val="263560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smtClean="0"/>
              <a:t>The Virtual Dilemma</a:t>
            </a:r>
            <a:endParaRPr lang="en-US" dirty="0"/>
          </a:p>
        </p:txBody>
      </p:sp>
      <p:sp>
        <p:nvSpPr>
          <p:cNvPr id="27" name="Content Placeholder 26"/>
          <p:cNvSpPr>
            <a:spLocks noGrp="1"/>
          </p:cNvSpPr>
          <p:nvPr>
            <p:ph idx="1"/>
          </p:nvPr>
        </p:nvSpPr>
        <p:spPr/>
        <p:txBody>
          <a:bodyPr>
            <a:normAutofit/>
          </a:bodyPr>
          <a:lstStyle/>
          <a:p>
            <a:pPr>
              <a:spcAft>
                <a:spcPts val="1800"/>
              </a:spcAft>
            </a:pPr>
            <a:r>
              <a:rPr lang="en-US" dirty="0" smtClean="0"/>
              <a:t>You are at the end of the agenda and are ready to wrap up your virtual session. There are two actions that have been identified, one decision, and two issues that remain outstanding. </a:t>
            </a:r>
          </a:p>
          <a:p>
            <a:pPr>
              <a:spcAft>
                <a:spcPts val="1800"/>
              </a:spcAft>
            </a:pPr>
            <a:r>
              <a:rPr lang="en-US" dirty="0" smtClean="0"/>
              <a:t>At the end of a virtual session, what should you do with outstanding issues?</a:t>
            </a:r>
          </a:p>
          <a:p>
            <a:pPr>
              <a:spcAft>
                <a:spcPts val="1800"/>
              </a:spcAft>
            </a:pPr>
            <a:endParaRPr lang="en-US" dirty="0" smtClean="0"/>
          </a:p>
          <a:p>
            <a:pPr>
              <a:spcAft>
                <a:spcPts val="1800"/>
              </a:spcAft>
            </a:pPr>
            <a:endParaRPr lang="en-US" dirty="0" smtClean="0"/>
          </a:p>
          <a:p>
            <a:pPr>
              <a:spcAft>
                <a:spcPts val="1800"/>
              </a:spcAft>
            </a:pPr>
            <a:endParaRPr lang="en-US" dirty="0" smtClean="0"/>
          </a:p>
        </p:txBody>
      </p:sp>
      <p:sp>
        <p:nvSpPr>
          <p:cNvPr id="6" name="TextBox 5"/>
          <p:cNvSpPr txBox="1"/>
          <p:nvPr/>
        </p:nvSpPr>
        <p:spPr>
          <a:xfrm>
            <a:off x="8762010" y="389895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15341"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9-2</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779030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Principle 9</a:t>
            </a:r>
            <a:endParaRPr lang="en-US" dirty="0"/>
          </a:p>
        </p:txBody>
      </p:sp>
      <p:sp>
        <p:nvSpPr>
          <p:cNvPr id="6" name="Content Placeholder 5"/>
          <p:cNvSpPr>
            <a:spLocks noGrp="1"/>
          </p:cNvSpPr>
          <p:nvPr>
            <p:ph idx="1"/>
          </p:nvPr>
        </p:nvSpPr>
        <p:spPr>
          <a:xfrm>
            <a:off x="783390" y="2246399"/>
            <a:ext cx="4093410" cy="4447588"/>
          </a:xfrm>
        </p:spPr>
        <p:txBody>
          <a:bodyPr>
            <a:noAutofit/>
          </a:bodyPr>
          <a:lstStyle/>
          <a:p>
            <a:pPr marL="514350" indent="-514350">
              <a:buFont typeface="+mj-lt"/>
              <a:buAutoNum type="alphaUcPeriod"/>
            </a:pPr>
            <a:r>
              <a:rPr lang="en-US" sz="2400" dirty="0" smtClean="0"/>
              <a:t>Request Time Extensions if Needed</a:t>
            </a:r>
          </a:p>
          <a:p>
            <a:pPr marL="514350" indent="-514350">
              <a:buFont typeface="+mj-lt"/>
              <a:buAutoNum type="alphaUcPeriod"/>
            </a:pPr>
            <a:r>
              <a:rPr lang="en-US" sz="2400" dirty="0" smtClean="0"/>
              <a:t>Review the Activities Performed</a:t>
            </a:r>
          </a:p>
          <a:p>
            <a:pPr marL="514350" indent="-514350">
              <a:buFont typeface="+mj-lt"/>
              <a:buAutoNum type="alphaUcPeriod"/>
            </a:pPr>
            <a:r>
              <a:rPr lang="en-US" sz="2400" dirty="0" smtClean="0"/>
              <a:t>Review Session Purpose</a:t>
            </a:r>
          </a:p>
          <a:p>
            <a:pPr marL="514350" indent="-514350">
              <a:buFont typeface="+mj-lt"/>
              <a:buAutoNum type="alphaUcPeriod"/>
            </a:pPr>
            <a:r>
              <a:rPr lang="en-US" sz="2400" b="1" dirty="0" smtClean="0">
                <a:solidFill>
                  <a:srgbClr val="F26522"/>
                </a:solidFill>
              </a:rPr>
              <a:t>Review the Participants’ Key Topics</a:t>
            </a:r>
          </a:p>
          <a:p>
            <a:pPr marL="514350" indent="-514350">
              <a:buFont typeface="+mj-lt"/>
              <a:buAutoNum type="alphaUcPeriod"/>
            </a:pPr>
            <a:r>
              <a:rPr lang="en-US" sz="2400" b="1" dirty="0" smtClean="0">
                <a:solidFill>
                  <a:srgbClr val="F26522"/>
                </a:solidFill>
              </a:rPr>
              <a:t>Review Parking Boards</a:t>
            </a:r>
          </a:p>
          <a:p>
            <a:pPr marL="514350" indent="-514350">
              <a:buFont typeface="+mj-lt"/>
              <a:buAutoNum type="alphaUcPeriod"/>
            </a:pPr>
            <a:r>
              <a:rPr lang="en-US" sz="2400" b="1" dirty="0" smtClean="0">
                <a:solidFill>
                  <a:srgbClr val="F26522"/>
                </a:solidFill>
              </a:rPr>
              <a:t>Ask Participants to Evaluate</a:t>
            </a:r>
          </a:p>
        </p:txBody>
      </p:sp>
      <p:sp>
        <p:nvSpPr>
          <p:cNvPr id="7" name="Content Placeholder 6"/>
          <p:cNvSpPr>
            <a:spLocks noGrp="1"/>
          </p:cNvSpPr>
          <p:nvPr>
            <p:ph idx="13"/>
          </p:nvPr>
        </p:nvSpPr>
        <p:spPr>
          <a:xfrm>
            <a:off x="4876800" y="2246399"/>
            <a:ext cx="3977880" cy="4082463"/>
          </a:xfrm>
        </p:spPr>
        <p:txBody>
          <a:bodyPr>
            <a:normAutofit fontScale="92500"/>
          </a:bodyPr>
          <a:lstStyle/>
          <a:p>
            <a:pPr marL="514350" indent="-514350">
              <a:spcAft>
                <a:spcPts val="1200"/>
              </a:spcAft>
              <a:buFont typeface="+mj-lt"/>
              <a:buAutoNum type="alphaUcPeriod" startAt="7"/>
            </a:pPr>
            <a:r>
              <a:rPr lang="en-US" sz="2600" dirty="0" smtClean="0"/>
              <a:t>Close and Set the Stage</a:t>
            </a:r>
          </a:p>
          <a:p>
            <a:pPr marL="514350" indent="-514350">
              <a:spcAft>
                <a:spcPts val="1200"/>
              </a:spcAft>
              <a:buFont typeface="+mj-lt"/>
              <a:buAutoNum type="alphaUcPeriod" startAt="7"/>
            </a:pPr>
            <a:r>
              <a:rPr lang="en-US" sz="2600" dirty="0" smtClean="0"/>
              <a:t>Use Partial Close as Needed</a:t>
            </a:r>
          </a:p>
          <a:p>
            <a:pPr marL="514350" indent="-514350">
              <a:spcAft>
                <a:spcPts val="1200"/>
              </a:spcAft>
              <a:buFont typeface="+mj-lt"/>
              <a:buAutoNum type="alphaUcPeriod" startAt="7"/>
            </a:pPr>
            <a:r>
              <a:rPr lang="en-US" sz="2600" b="1" dirty="0" smtClean="0">
                <a:solidFill>
                  <a:srgbClr val="F26522"/>
                </a:solidFill>
              </a:rPr>
              <a:t>Debrief with Planning Team</a:t>
            </a:r>
          </a:p>
          <a:p>
            <a:pPr marL="514350" indent="-514350">
              <a:spcAft>
                <a:spcPts val="1200"/>
              </a:spcAft>
              <a:buFont typeface="+mj-lt"/>
              <a:buAutoNum type="alphaUcPeriod" startAt="7"/>
            </a:pPr>
            <a:r>
              <a:rPr lang="en-US" sz="2600" b="1" i="1" dirty="0" smtClean="0"/>
              <a:t>Debrief with Sponsor</a:t>
            </a:r>
          </a:p>
          <a:p>
            <a:pPr marL="514350" indent="-514350">
              <a:spcAft>
                <a:spcPts val="1200"/>
              </a:spcAft>
              <a:buFont typeface="+mj-lt"/>
              <a:buAutoNum type="alphaUcPeriod" startAt="7"/>
            </a:pPr>
            <a:r>
              <a:rPr lang="en-US" sz="2600" dirty="0" smtClean="0"/>
              <a:t>Document Session Results</a:t>
            </a:r>
            <a:endParaRPr lang="en-US" sz="2600"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Closing the session</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
        <p:nvSpPr>
          <p:cNvPr id="9" name="TextBox 8"/>
          <p:cNvSpPr txBox="1"/>
          <p:nvPr/>
        </p:nvSpPr>
        <p:spPr>
          <a:xfrm>
            <a:off x="783390" y="1557309"/>
            <a:ext cx="5442899" cy="553998"/>
          </a:xfrm>
          <a:prstGeom prst="rect">
            <a:avLst/>
          </a:prstGeom>
          <a:noFill/>
        </p:spPr>
        <p:txBody>
          <a:bodyPr wrap="none" rtlCol="0">
            <a:spAutoFit/>
          </a:bodyPr>
          <a:lstStyle/>
          <a:p>
            <a:r>
              <a:rPr lang="en-US" sz="3000" i="1" dirty="0" smtClean="0">
                <a:solidFill>
                  <a:srgbClr val="F26522"/>
                </a:solidFill>
                <a:latin typeface="Franklin Gothic Book"/>
                <a:cs typeface="Franklin Gothic Book"/>
              </a:rPr>
              <a:t>Review, Evaluate, Close, Debrief</a:t>
            </a:r>
            <a:endParaRPr lang="en-US" sz="3000" i="1" dirty="0">
              <a:solidFill>
                <a:srgbClr val="F26522"/>
              </a:solidFill>
              <a:latin typeface="Franklin Gothic Book"/>
              <a:cs typeface="Franklin Gothic Book"/>
            </a:endParaRPr>
          </a:p>
        </p:txBody>
      </p:sp>
      <p:pic>
        <p:nvPicPr>
          <p:cNvPr id="10" name="Picture 9"/>
          <p:cNvPicPr>
            <a:picLocks noChangeAspect="1"/>
          </p:cNvPicPr>
          <p:nvPr/>
        </p:nvPicPr>
        <p:blipFill>
          <a:blip r:embed="rId3"/>
          <a:stretch>
            <a:fillRect/>
          </a:stretch>
        </p:blipFill>
        <p:spPr>
          <a:xfrm>
            <a:off x="7833246" y="0"/>
            <a:ext cx="1310754" cy="2347163"/>
          </a:xfrm>
          <a:prstGeom prst="rect">
            <a:avLst/>
          </a:prstGeom>
          <a:ln/>
          <a:effectLst>
            <a:outerShdw blurRad="40000" dist="23000" dir="5400000" rotWithShape="0">
              <a:srgbClr val="000000">
                <a:alpha val="35000"/>
              </a:srgbClr>
            </a:outerShdw>
            <a:softEdge rad="63500"/>
          </a:effectLst>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95548043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sed.jpg"/>
          <p:cNvPicPr>
            <a:picLocks noChangeAspect="1"/>
          </p:cNvPicPr>
          <p:nvPr/>
        </p:nvPicPr>
        <p:blipFill>
          <a:blip r:embed="rId3"/>
          <a:srcRect t="17173" b="29702"/>
          <a:stretch>
            <a:fillRect/>
          </a:stretch>
        </p:blipFill>
        <p:spPr>
          <a:xfrm>
            <a:off x="-2979" y="0"/>
            <a:ext cx="9192878" cy="3352800"/>
          </a:xfrm>
          <a:prstGeom prst="rect">
            <a:avLst/>
          </a:prstGeom>
        </p:spPr>
      </p:pic>
      <p:sp>
        <p:nvSpPr>
          <p:cNvPr id="4"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6</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6460"/>
              </a:lnSpc>
              <a:spcBef>
                <a:spcPct val="0"/>
              </a:spcBef>
              <a:spcAft>
                <a:spcPts val="0"/>
              </a:spcAft>
              <a:buClrTx/>
              <a:buSzTx/>
              <a:buFontTx/>
              <a:buNone/>
              <a:tabLst/>
              <a:defRPr/>
            </a:pPr>
            <a:r>
              <a:rPr kumimoji="0" lang="en-US" sz="7000" b="0" i="0" u="none" strike="noStrike" kern="1200" cap="all" spc="0" normalizeH="0" baseline="0" noProof="0" dirty="0" smtClean="0">
                <a:ln>
                  <a:noFill/>
                </a:ln>
                <a:solidFill>
                  <a:schemeClr val="bg1"/>
                </a:solidFill>
                <a:effectLst/>
                <a:uLnTx/>
                <a:uFillTx/>
                <a:latin typeface="Franklin Gothic Medium"/>
                <a:ea typeface="+mj-ea"/>
                <a:cs typeface="Franklin Gothic Medium"/>
              </a:rPr>
              <a:t>Review,</a:t>
            </a:r>
            <a:r>
              <a:rPr kumimoji="0" lang="en-US" sz="7000" b="0" i="0" u="none" strike="noStrike" kern="1200" cap="all" spc="0" normalizeH="0" noProof="0" dirty="0" smtClean="0">
                <a:ln>
                  <a:noFill/>
                </a:ln>
                <a:solidFill>
                  <a:schemeClr val="bg1"/>
                </a:solidFill>
                <a:effectLst/>
                <a:uLnTx/>
                <a:uFillTx/>
                <a:latin typeface="Franklin Gothic Medium"/>
                <a:ea typeface="+mj-ea"/>
                <a:cs typeface="Franklin Gothic Medium"/>
              </a:rPr>
              <a:t> evaluate, close, debrief</a:t>
            </a:r>
            <a:endParaRPr kumimoji="0" lang="en-US" sz="70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268158089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clock-pink.jpg"/>
          <p:cNvPicPr>
            <a:picLocks noChangeAspect="1"/>
          </p:cNvPicPr>
          <p:nvPr/>
        </p:nvPicPr>
        <p:blipFill>
          <a:blip r:embed="rId3"/>
          <a:srcRect l="11858"/>
          <a:stretch>
            <a:fillRect/>
          </a:stretch>
        </p:blipFill>
        <p:spPr>
          <a:xfrm>
            <a:off x="0" y="-36471"/>
            <a:ext cx="9144000" cy="6939789"/>
          </a:xfrm>
          <a:prstGeom prst="rect">
            <a:avLst/>
          </a:prstGeom>
        </p:spPr>
      </p:pic>
      <p:grpSp>
        <p:nvGrpSpPr>
          <p:cNvPr id="2" name="Group 18"/>
          <p:cNvGrpSpPr/>
          <p:nvPr/>
        </p:nvGrpSpPr>
        <p:grpSpPr>
          <a:xfrm>
            <a:off x="342942" y="2369623"/>
            <a:ext cx="8801057" cy="1774672"/>
            <a:chOff x="342942" y="2369623"/>
            <a:chExt cx="8801057" cy="1774672"/>
          </a:xfrm>
        </p:grpSpPr>
        <p:sp>
          <p:nvSpPr>
            <p:cNvPr id="14" name="Rectangle 13"/>
            <p:cNvSpPr/>
            <p:nvPr/>
          </p:nvSpPr>
          <p:spPr>
            <a:xfrm>
              <a:off x="342944" y="3198036"/>
              <a:ext cx="7886656"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2" y="2369623"/>
              <a:ext cx="59816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a. Request time extensions if needed</a:t>
              </a:r>
              <a:endParaRPr kumimoji="0" lang="en-US" sz="5800" b="0" i="0" u="none" strike="noStrike" kern="1200" cap="all" spc="0" normalizeH="0" baseline="0" noProof="0" dirty="0">
                <a:ln>
                  <a:noFill/>
                </a:ln>
                <a:solidFill>
                  <a:schemeClr val="tx2"/>
                </a:solidFill>
                <a:effectLst/>
                <a:uLnTx/>
                <a:uFillTx/>
                <a:latin typeface="Franklin Gothic Medium"/>
                <a:ea typeface="+mj-ea"/>
                <a:cs typeface="Franklin Gothic Medium"/>
              </a:endParaRPr>
            </a:p>
          </p:txBody>
        </p:sp>
      </p:grpSp>
      <p:pic>
        <p:nvPicPr>
          <p:cNvPr id="13" name="Picture 12"/>
          <p:cNvPicPr>
            <a:picLocks noChangeAspect="1"/>
          </p:cNvPicPr>
          <p:nvPr/>
        </p:nvPicPr>
        <p:blipFill>
          <a:blip r:embed="rId4"/>
          <a:stretch>
            <a:fillRect/>
          </a:stretch>
        </p:blipFill>
        <p:spPr>
          <a:xfrm>
            <a:off x="6500608" y="6356607"/>
            <a:ext cx="2354072" cy="448056"/>
          </a:xfrm>
          <a:prstGeom prst="rect">
            <a:avLst/>
          </a:prstGeom>
        </p:spPr>
      </p:pic>
      <p:sp>
        <p:nvSpPr>
          <p:cNvPr id="17" name="TextBox 16"/>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18" name="TextBox 17"/>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9"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7</a:t>
            </a:fld>
            <a:endParaRPr lang="en-US" dirty="0"/>
          </a:p>
        </p:txBody>
      </p:sp>
    </p:spTree>
    <p:extLst>
      <p:ext uri="{BB962C8B-B14F-4D97-AF65-F5344CB8AC3E}">
        <p14:creationId xmlns:p14="http://schemas.microsoft.com/office/powerpoint/2010/main" val="245763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r="11765"/>
          <a:stretch>
            <a:fillRect/>
          </a:stretch>
        </p:blipFill>
        <p:spPr>
          <a:xfrm>
            <a:off x="-2" y="-25247"/>
            <a:ext cx="9144002" cy="6896594"/>
          </a:xfrm>
          <a:prstGeom prst="rect">
            <a:avLst/>
          </a:prstGeom>
        </p:spPr>
      </p:pic>
      <p:grpSp>
        <p:nvGrpSpPr>
          <p:cNvPr id="2" name="Group 18"/>
          <p:cNvGrpSpPr/>
          <p:nvPr/>
        </p:nvGrpSpPr>
        <p:grpSpPr>
          <a:xfrm>
            <a:off x="342942" y="2369623"/>
            <a:ext cx="8801057" cy="1774672"/>
            <a:chOff x="342942" y="2369623"/>
            <a:chExt cx="8801057" cy="1774672"/>
          </a:xfrm>
        </p:grpSpPr>
        <p:sp>
          <p:nvSpPr>
            <p:cNvPr id="14" name="Rectangle 13"/>
            <p:cNvSpPr/>
            <p:nvPr/>
          </p:nvSpPr>
          <p:spPr>
            <a:xfrm>
              <a:off x="342944" y="3198036"/>
              <a:ext cx="4516923"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2" y="2369623"/>
              <a:ext cx="864464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B. REVIEW the ACTIVITIES PERFORMED</a:t>
              </a:r>
              <a:endParaRPr kumimoji="0" lang="en-US" sz="5800" b="0" i="0" u="none" strike="noStrike" kern="1200" cap="all" spc="0" normalizeH="0" baseline="0" noProof="0" dirty="0">
                <a:ln>
                  <a:noFill/>
                </a:ln>
                <a:solidFill>
                  <a:schemeClr val="tx2"/>
                </a:solidFill>
                <a:effectLst/>
                <a:uLnTx/>
                <a:uFillTx/>
                <a:latin typeface="Franklin Gothic Medium"/>
                <a:ea typeface="+mj-ea"/>
                <a:cs typeface="Franklin Gothic Medium"/>
              </a:endParaRPr>
            </a:p>
          </p:txBody>
        </p:sp>
      </p:grpSp>
      <p:pic>
        <p:nvPicPr>
          <p:cNvPr id="18" name="Picture 17"/>
          <p:cNvPicPr>
            <a:picLocks noChangeAspect="1"/>
          </p:cNvPicPr>
          <p:nvPr/>
        </p:nvPicPr>
        <p:blipFill>
          <a:blip r:embed="rId4"/>
          <a:stretch>
            <a:fillRect/>
          </a:stretch>
        </p:blipFill>
        <p:spPr>
          <a:xfrm>
            <a:off x="6500608" y="6356607"/>
            <a:ext cx="2354072" cy="448056"/>
          </a:xfrm>
          <a:prstGeom prst="rect">
            <a:avLst/>
          </a:prstGeom>
        </p:spPr>
      </p:pic>
      <p:sp>
        <p:nvSpPr>
          <p:cNvPr id="19" name="TextBox 18"/>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20" name="TextBox 19"/>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1"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8</a:t>
            </a:fld>
            <a:endParaRPr lang="en-US" dirty="0"/>
          </a:p>
        </p:txBody>
      </p:sp>
    </p:spTree>
    <p:extLst>
      <p:ext uri="{BB962C8B-B14F-4D97-AF65-F5344CB8AC3E}">
        <p14:creationId xmlns:p14="http://schemas.microsoft.com/office/powerpoint/2010/main" val="17550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telescope.jpg"/>
          <p:cNvPicPr>
            <a:picLocks noChangeAspect="1"/>
          </p:cNvPicPr>
          <p:nvPr/>
        </p:nvPicPr>
        <p:blipFill>
          <a:blip r:embed="rId3"/>
          <a:srcRect r="12393"/>
          <a:stretch>
            <a:fillRect/>
          </a:stretch>
        </p:blipFill>
        <p:spPr>
          <a:xfrm>
            <a:off x="0" y="1"/>
            <a:ext cx="9144000" cy="6890418"/>
          </a:xfrm>
          <a:prstGeom prst="rect">
            <a:avLst/>
          </a:prstGeom>
        </p:spPr>
      </p:pic>
      <p:grpSp>
        <p:nvGrpSpPr>
          <p:cNvPr id="2" name="Group 18"/>
          <p:cNvGrpSpPr/>
          <p:nvPr/>
        </p:nvGrpSpPr>
        <p:grpSpPr>
          <a:xfrm>
            <a:off x="342943" y="2369623"/>
            <a:ext cx="8801056" cy="1774672"/>
            <a:chOff x="342943" y="2369623"/>
            <a:chExt cx="8801056" cy="1774672"/>
          </a:xfrm>
        </p:grpSpPr>
        <p:sp>
          <p:nvSpPr>
            <p:cNvPr id="14" name="Rectangle 13"/>
            <p:cNvSpPr/>
            <p:nvPr/>
          </p:nvSpPr>
          <p:spPr>
            <a:xfrm>
              <a:off x="342944" y="3198036"/>
              <a:ext cx="3602523"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8139320"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86937"/>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tx2"/>
                  </a:solidFill>
                  <a:effectLst/>
                  <a:uLnTx/>
                  <a:uFillTx/>
                  <a:latin typeface="Franklin Gothic Medium"/>
                  <a:ea typeface="+mj-ea"/>
                  <a:cs typeface="Franklin Gothic Medium"/>
                </a:rPr>
                <a:t>c. REVIEW the session purpose</a:t>
              </a:r>
              <a:endParaRPr kumimoji="0" lang="en-US" sz="5800" b="0" i="0" u="none" strike="noStrike" kern="1200" cap="all" spc="0" normalizeH="0" baseline="0" noProof="0" dirty="0">
                <a:ln>
                  <a:noFill/>
                </a:ln>
                <a:solidFill>
                  <a:schemeClr val="tx2"/>
                </a:solidFill>
                <a:effectLst/>
                <a:uLnTx/>
                <a:uFillTx/>
                <a:latin typeface="Franklin Gothic Medium"/>
                <a:ea typeface="+mj-ea"/>
                <a:cs typeface="Franklin Gothic Medium"/>
              </a:endParaRPr>
            </a:p>
          </p:txBody>
        </p:sp>
      </p:grpSp>
      <p:pic>
        <p:nvPicPr>
          <p:cNvPr id="17" name="Picture 16"/>
          <p:cNvPicPr>
            <a:picLocks noChangeAspect="1"/>
          </p:cNvPicPr>
          <p:nvPr/>
        </p:nvPicPr>
        <p:blipFill>
          <a:blip r:embed="rId4"/>
          <a:stretch>
            <a:fillRect/>
          </a:stretch>
        </p:blipFill>
        <p:spPr>
          <a:xfrm>
            <a:off x="6500608" y="6356607"/>
            <a:ext cx="2354072" cy="448056"/>
          </a:xfrm>
          <a:prstGeom prst="rect">
            <a:avLst/>
          </a:prstGeom>
        </p:spPr>
      </p:pic>
      <p:sp>
        <p:nvSpPr>
          <p:cNvPr id="19" name="TextBox 18"/>
          <p:cNvSpPr txBox="1"/>
          <p:nvPr/>
        </p:nvSpPr>
        <p:spPr>
          <a:xfrm>
            <a:off x="358985" y="6565612"/>
            <a:ext cx="3266251"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1992-2015, Leadership Strategies, Inc. V15.02</a:t>
            </a:r>
          </a:p>
        </p:txBody>
      </p:sp>
      <p:sp>
        <p:nvSpPr>
          <p:cNvPr id="20" name="TextBox 19"/>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1" name="Slide Number Placeholder 5"/>
          <p:cNvSpPr txBox="1">
            <a:spLocks/>
          </p:cNvSpPr>
          <p:nvPr/>
        </p:nvSpPr>
        <p:spPr>
          <a:xfrm>
            <a:off x="0" y="6446708"/>
            <a:ext cx="342943" cy="365125"/>
          </a:xfrm>
          <a:prstGeom prst="rect">
            <a:avLst/>
          </a:prstGeom>
        </p:spPr>
        <p:txBody>
          <a:bodyPr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9</a:t>
            </a:fld>
            <a:endParaRPr lang="en-US" dirty="0"/>
          </a:p>
        </p:txBody>
      </p:sp>
    </p:spTree>
    <p:extLst>
      <p:ext uri="{BB962C8B-B14F-4D97-AF65-F5344CB8AC3E}">
        <p14:creationId xmlns:p14="http://schemas.microsoft.com/office/powerpoint/2010/main" val="928932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15542</TotalTime>
  <Words>905</Words>
  <Application>Microsoft Office PowerPoint</Application>
  <PresentationFormat>On-screen Show (4:3)</PresentationFormat>
  <Paragraphs>236</Paragraphs>
  <Slides>28</Slides>
  <Notes>23</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Black</vt:lpstr>
      <vt:lpstr>Calibri</vt:lpstr>
      <vt:lpstr>Franklin Gothic Book</vt:lpstr>
      <vt:lpstr>Franklin Gothic Medium</vt:lpstr>
      <vt:lpstr>Times New Roman</vt:lpstr>
      <vt:lpstr>Office Theme</vt:lpstr>
      <vt:lpstr>The Effective Facilitator: Virtual Link</vt:lpstr>
      <vt:lpstr>Checkpoint</vt:lpstr>
      <vt:lpstr>Checkpoint</vt:lpstr>
      <vt:lpstr>The Virtual Dilemma</vt:lpstr>
      <vt:lpstr>Principle 9</vt:lpstr>
      <vt:lpstr>PowerPoint Presentation</vt:lpstr>
      <vt:lpstr>PowerPoint Presentation</vt:lpstr>
      <vt:lpstr>PowerPoint Presentation</vt:lpstr>
      <vt:lpstr>PowerPoint Presentation</vt:lpstr>
      <vt:lpstr>PowerPoint Presentation</vt:lpstr>
      <vt:lpstr>D. Review Participants’ Key Topics</vt:lpstr>
      <vt:lpstr>PowerPoint Presentation</vt:lpstr>
      <vt:lpstr>E. Review Parking Boards</vt:lpstr>
      <vt:lpstr>PowerPoint Presentation</vt:lpstr>
      <vt:lpstr>F. Ask Participants to Evaluate</vt:lpstr>
      <vt:lpstr>Feedback Slide</vt:lpstr>
      <vt:lpstr>Feedback Slide</vt:lpstr>
      <vt:lpstr>PowerPoint Presentation</vt:lpstr>
      <vt:lpstr>PowerPoint Presentation</vt:lpstr>
      <vt:lpstr>PowerPoint Presentation</vt:lpstr>
      <vt:lpstr>I. Debrief with the Planning Team</vt:lpstr>
      <vt:lpstr>PowerPoint Presentation</vt:lpstr>
      <vt:lpstr>J. Debrief with the Sponsor</vt:lpstr>
      <vt:lpstr>PowerPoint Presentation</vt:lpstr>
      <vt:lpstr>Solving the Virtual Dilemma</vt:lpstr>
      <vt:lpstr>Parking Boards</vt:lpstr>
      <vt:lpstr>Checkpoint</vt:lpstr>
      <vt:lpstr>Principle 9</vt:lpstr>
    </vt:vector>
  </TitlesOfParts>
  <Company>Story Worldwide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Richard Smith</cp:lastModifiedBy>
  <cp:revision>171</cp:revision>
  <cp:lastPrinted>2014-10-13T15:34:27Z</cp:lastPrinted>
  <dcterms:created xsi:type="dcterms:W3CDTF">2013-02-26T03:20:20Z</dcterms:created>
  <dcterms:modified xsi:type="dcterms:W3CDTF">2015-02-19T16:18:42Z</dcterms:modified>
</cp:coreProperties>
</file>