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528" r:id="rId2"/>
    <p:sldId id="540" r:id="rId3"/>
    <p:sldId id="494" r:id="rId4"/>
    <p:sldId id="538" r:id="rId5"/>
    <p:sldId id="531" r:id="rId6"/>
    <p:sldId id="496" r:id="rId7"/>
    <p:sldId id="532" r:id="rId8"/>
    <p:sldId id="533" r:id="rId9"/>
    <p:sldId id="534" r:id="rId10"/>
    <p:sldId id="542" r:id="rId11"/>
    <p:sldId id="508" r:id="rId12"/>
    <p:sldId id="509" r:id="rId13"/>
    <p:sldId id="535" r:id="rId14"/>
    <p:sldId id="515" r:id="rId15"/>
    <p:sldId id="516" r:id="rId16"/>
    <p:sldId id="536" r:id="rId17"/>
    <p:sldId id="519" r:id="rId18"/>
    <p:sldId id="543" r:id="rId19"/>
    <p:sldId id="544" r:id="rId20"/>
    <p:sldId id="541" r:id="rId21"/>
    <p:sldId id="54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lkinson" initials="M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A0DBE6"/>
    <a:srgbClr val="00467F"/>
    <a:srgbClr val="AFBD22"/>
    <a:srgbClr val="002C54"/>
    <a:srgbClr val="C9401B"/>
    <a:srgbClr val="FF5223"/>
    <a:srgbClr val="95CC4F"/>
    <a:srgbClr val="90CDD0"/>
    <a:srgbClr val="D74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71634" autoAdjust="0"/>
  </p:normalViewPr>
  <p:slideViewPr>
    <p:cSldViewPr snapToGrid="0" snapToObjects="1">
      <p:cViewPr varScale="1">
        <p:scale>
          <a:sx n="53" d="100"/>
          <a:sy n="53" d="100"/>
        </p:scale>
        <p:origin x="1848" y="72"/>
      </p:cViewPr>
      <p:guideLst>
        <p:guide orient="horz" pos="2166"/>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81D6-1B89-8C48-A4BD-D9F6C83F3958}" type="datetimeFigureOut">
              <a:rPr lang="en-US" smtClean="0"/>
              <a:pPr/>
              <a:t>2/20/2015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604F8-D91B-854E-B48B-E450A7BFDFF1}" type="slidenum">
              <a:rPr lang="en-US" smtClean="0"/>
              <a:pPr/>
              <a:t>‹#›</a:t>
            </a:fld>
            <a:endParaRPr lang="en-US" dirty="0"/>
          </a:p>
        </p:txBody>
      </p:sp>
    </p:spTree>
    <p:extLst>
      <p:ext uri="{BB962C8B-B14F-4D97-AF65-F5344CB8AC3E}">
        <p14:creationId xmlns:p14="http://schemas.microsoft.com/office/powerpoint/2010/main" val="211524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44040-207E-3F40-A8C0-0992243AB2F0}" type="datetimeFigureOut">
              <a:rPr lang="en-US" smtClean="0"/>
              <a:pPr/>
              <a:t>2/20/2015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73F6C-1218-BD4D-A5E4-4AD687B88FB2}" type="slidenum">
              <a:rPr lang="en-US" smtClean="0"/>
              <a:pPr/>
              <a:t>‹#›</a:t>
            </a:fld>
            <a:endParaRPr lang="en-US" dirty="0"/>
          </a:p>
        </p:txBody>
      </p:sp>
    </p:spTree>
    <p:extLst>
      <p:ext uri="{BB962C8B-B14F-4D97-AF65-F5344CB8AC3E}">
        <p14:creationId xmlns:p14="http://schemas.microsoft.com/office/powerpoint/2010/main" val="36428672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None/>
            </a:pPr>
            <a:endParaRPr lang="en-US" sz="1600" b="1" dirty="0" smtClean="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a:t>
            </a:fld>
            <a:endParaRPr lang="en-US" dirty="0"/>
          </a:p>
        </p:txBody>
      </p:sp>
    </p:spTree>
    <p:extLst>
      <p:ext uri="{BB962C8B-B14F-4D97-AF65-F5344CB8AC3E}">
        <p14:creationId xmlns:p14="http://schemas.microsoft.com/office/powerpoint/2010/main" val="410562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10</a:t>
            </a:fld>
            <a:endParaRPr lang="en-US" dirty="0"/>
          </a:p>
        </p:txBody>
      </p:sp>
    </p:spTree>
    <p:extLst>
      <p:ext uri="{BB962C8B-B14F-4D97-AF65-F5344CB8AC3E}">
        <p14:creationId xmlns:p14="http://schemas.microsoft.com/office/powerpoint/2010/main" val="301712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11</a:t>
            </a:fld>
            <a:endParaRPr lang="en-US" dirty="0"/>
          </a:p>
        </p:txBody>
      </p:sp>
    </p:spTree>
    <p:extLst>
      <p:ext uri="{BB962C8B-B14F-4D97-AF65-F5344CB8AC3E}">
        <p14:creationId xmlns:p14="http://schemas.microsoft.com/office/powerpoint/2010/main" val="2999142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12</a:t>
            </a:fld>
            <a:endParaRPr lang="en-US" dirty="0"/>
          </a:p>
        </p:txBody>
      </p:sp>
    </p:spTree>
    <p:extLst>
      <p:ext uri="{BB962C8B-B14F-4D97-AF65-F5344CB8AC3E}">
        <p14:creationId xmlns:p14="http://schemas.microsoft.com/office/powerpoint/2010/main" val="300669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13</a:t>
            </a:fld>
            <a:endParaRPr lang="en-US" dirty="0"/>
          </a:p>
        </p:txBody>
      </p:sp>
    </p:spTree>
    <p:extLst>
      <p:ext uri="{BB962C8B-B14F-4D97-AF65-F5344CB8AC3E}">
        <p14:creationId xmlns:p14="http://schemas.microsoft.com/office/powerpoint/2010/main" val="183297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14</a:t>
            </a:fld>
            <a:endParaRPr lang="en-US" dirty="0"/>
          </a:p>
        </p:txBody>
      </p:sp>
    </p:spTree>
    <p:extLst>
      <p:ext uri="{BB962C8B-B14F-4D97-AF65-F5344CB8AC3E}">
        <p14:creationId xmlns:p14="http://schemas.microsoft.com/office/powerpoint/2010/main" val="216500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15</a:t>
            </a:fld>
            <a:endParaRPr lang="en-US" dirty="0"/>
          </a:p>
        </p:txBody>
      </p:sp>
    </p:spTree>
    <p:extLst>
      <p:ext uri="{BB962C8B-B14F-4D97-AF65-F5344CB8AC3E}">
        <p14:creationId xmlns:p14="http://schemas.microsoft.com/office/powerpoint/2010/main" val="2238037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16</a:t>
            </a:fld>
            <a:endParaRPr lang="en-US" dirty="0"/>
          </a:p>
        </p:txBody>
      </p:sp>
    </p:spTree>
    <p:extLst>
      <p:ext uri="{BB962C8B-B14F-4D97-AF65-F5344CB8AC3E}">
        <p14:creationId xmlns:p14="http://schemas.microsoft.com/office/powerpoint/2010/main" val="114205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17</a:t>
            </a:fld>
            <a:endParaRPr lang="en-US" dirty="0"/>
          </a:p>
        </p:txBody>
      </p:sp>
    </p:spTree>
    <p:extLst>
      <p:ext uri="{BB962C8B-B14F-4D97-AF65-F5344CB8AC3E}">
        <p14:creationId xmlns:p14="http://schemas.microsoft.com/office/powerpoint/2010/main" val="376263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REVIEW</a:t>
            </a:r>
            <a:r>
              <a:rPr lang="en-US" b="1" baseline="0" dirty="0" smtClean="0"/>
              <a:t> THE KEY COMPONENTS OF LEVEL 3 ENERGY</a:t>
            </a:r>
          </a:p>
          <a:p>
            <a:r>
              <a:rPr lang="en-US" b="1" baseline="0" dirty="0" smtClean="0"/>
              <a:t>OFFER SPECIFIC TIPS FOR VIRTUAL SESSIONS INCLUDING:</a:t>
            </a:r>
          </a:p>
          <a:p>
            <a:r>
              <a:rPr lang="en-US" b="1" baseline="0" dirty="0" smtClean="0"/>
              <a:t>MULITPLE VOICES</a:t>
            </a:r>
          </a:p>
          <a:p>
            <a:r>
              <a:rPr lang="en-US" b="1" baseline="0" dirty="0" smtClean="0"/>
              <a:t>ROLE CALL LIST</a:t>
            </a:r>
          </a:p>
          <a:p>
            <a:r>
              <a:rPr lang="en-US" b="1" baseline="0" dirty="0" smtClean="0"/>
              <a:t>STANDING UP FOR ENERGY</a:t>
            </a:r>
          </a:p>
          <a:p>
            <a:r>
              <a:rPr lang="en-US" b="1" baseline="0" dirty="0" smtClean="0"/>
              <a:t>ENGAGEMENT</a:t>
            </a:r>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18</a:t>
            </a:fld>
            <a:endParaRPr lang="en-US" dirty="0"/>
          </a:p>
        </p:txBody>
      </p:sp>
    </p:spTree>
    <p:extLst>
      <p:ext uri="{BB962C8B-B14F-4D97-AF65-F5344CB8AC3E}">
        <p14:creationId xmlns:p14="http://schemas.microsoft.com/office/powerpoint/2010/main" val="100824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20</a:t>
            </a:fld>
            <a:endParaRPr lang="en-US" dirty="0"/>
          </a:p>
        </p:txBody>
      </p:sp>
    </p:spTree>
    <p:extLst>
      <p:ext uri="{BB962C8B-B14F-4D97-AF65-F5344CB8AC3E}">
        <p14:creationId xmlns:p14="http://schemas.microsoft.com/office/powerpoint/2010/main" val="167375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a:t>
            </a:fld>
            <a:endParaRPr lang="en-US" dirty="0"/>
          </a:p>
        </p:txBody>
      </p:sp>
    </p:spTree>
    <p:extLst>
      <p:ext uri="{BB962C8B-B14F-4D97-AF65-F5344CB8AC3E}">
        <p14:creationId xmlns:p14="http://schemas.microsoft.com/office/powerpoint/2010/main" val="72129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21</a:t>
            </a:fld>
            <a:endParaRPr lang="en-US" dirty="0"/>
          </a:p>
        </p:txBody>
      </p:sp>
    </p:spTree>
    <p:extLst>
      <p:ext uri="{BB962C8B-B14F-4D97-AF65-F5344CB8AC3E}">
        <p14:creationId xmlns:p14="http://schemas.microsoft.com/office/powerpoint/2010/main" val="7189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a:t>
            </a:fld>
            <a:endParaRPr lang="en-US" dirty="0"/>
          </a:p>
        </p:txBody>
      </p:sp>
    </p:spTree>
    <p:extLst>
      <p:ext uri="{BB962C8B-B14F-4D97-AF65-F5344CB8AC3E}">
        <p14:creationId xmlns:p14="http://schemas.microsoft.com/office/powerpoint/2010/main" val="340223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a:t>
            </a:fld>
            <a:endParaRPr lang="en-US" dirty="0"/>
          </a:p>
        </p:txBody>
      </p:sp>
    </p:spTree>
    <p:extLst>
      <p:ext uri="{BB962C8B-B14F-4D97-AF65-F5344CB8AC3E}">
        <p14:creationId xmlns:p14="http://schemas.microsoft.com/office/powerpoint/2010/main" val="396874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5</a:t>
            </a:fld>
            <a:endParaRPr lang="en-US" dirty="0"/>
          </a:p>
        </p:txBody>
      </p:sp>
    </p:spTree>
    <p:extLst>
      <p:ext uri="{BB962C8B-B14F-4D97-AF65-F5344CB8AC3E}">
        <p14:creationId xmlns:p14="http://schemas.microsoft.com/office/powerpoint/2010/main" val="359818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6</a:t>
            </a:fld>
            <a:endParaRPr lang="en-US" dirty="0"/>
          </a:p>
        </p:txBody>
      </p:sp>
    </p:spTree>
    <p:extLst>
      <p:ext uri="{BB962C8B-B14F-4D97-AF65-F5344CB8AC3E}">
        <p14:creationId xmlns:p14="http://schemas.microsoft.com/office/powerpoint/2010/main" val="399350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7</a:t>
            </a:fld>
            <a:endParaRPr lang="en-US" dirty="0"/>
          </a:p>
        </p:txBody>
      </p:sp>
    </p:spTree>
    <p:extLst>
      <p:ext uri="{BB962C8B-B14F-4D97-AF65-F5344CB8AC3E}">
        <p14:creationId xmlns:p14="http://schemas.microsoft.com/office/powerpoint/2010/main" val="289201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8</a:t>
            </a:fld>
            <a:endParaRPr lang="en-US" dirty="0"/>
          </a:p>
        </p:txBody>
      </p:sp>
    </p:spTree>
    <p:extLst>
      <p:ext uri="{BB962C8B-B14F-4D97-AF65-F5344CB8AC3E}">
        <p14:creationId xmlns:p14="http://schemas.microsoft.com/office/powerpoint/2010/main" val="234846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9</a:t>
            </a:fld>
            <a:endParaRPr lang="en-US" dirty="0"/>
          </a:p>
        </p:txBody>
      </p:sp>
    </p:spTree>
    <p:extLst>
      <p:ext uri="{BB962C8B-B14F-4D97-AF65-F5344CB8AC3E}">
        <p14:creationId xmlns:p14="http://schemas.microsoft.com/office/powerpoint/2010/main" val="1948088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flipH="1">
            <a:off x="6400799" y="2493324"/>
            <a:ext cx="2465388" cy="2064046"/>
          </a:xfrm>
          <a:prstGeom prst="rect">
            <a:avLst/>
          </a:prstGeom>
        </p:spPr>
      </p:pic>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sp>
        <p:nvSpPr>
          <p:cNvPr id="14" name="TextBox 13"/>
          <p:cNvSpPr txBox="1"/>
          <p:nvPr userDrawn="1"/>
        </p:nvSpPr>
        <p:spPr>
          <a:xfrm>
            <a:off x="436259" y="6565612"/>
            <a:ext cx="3266251"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sp>
        <p:nvSpPr>
          <p:cNvPr id="16" name="TextBox 15"/>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8"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pic>
        <p:nvPicPr>
          <p:cNvPr id="19" name="Picture 18"/>
          <p:cNvPicPr>
            <a:picLocks noChangeAspect="1"/>
          </p:cNvPicPr>
          <p:nvPr userDrawn="1"/>
        </p:nvPicPr>
        <p:blipFill>
          <a:blip r:embed="rId4"/>
          <a:stretch>
            <a:fillRect/>
          </a:stretch>
        </p:blipFill>
        <p:spPr>
          <a:xfrm>
            <a:off x="6519411" y="6360186"/>
            <a:ext cx="2335269" cy="444477"/>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436259" y="6565612"/>
            <a:ext cx="3266251"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sp>
        <p:nvSpPr>
          <p:cNvPr id="13" name="TextBox 12"/>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4"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pic>
        <p:nvPicPr>
          <p:cNvPr id="15" name="Picture 14"/>
          <p:cNvPicPr>
            <a:picLocks noChangeAspect="1"/>
          </p:cNvPicPr>
          <p:nvPr userDrawn="1"/>
        </p:nvPicPr>
        <p:blipFill>
          <a:blip r:embed="rId3"/>
          <a:stretch>
            <a:fillRect/>
          </a:stretch>
        </p:blipFill>
        <p:spPr>
          <a:xfrm>
            <a:off x="6519411" y="6360186"/>
            <a:ext cx="2335269" cy="44447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436259" y="6565612"/>
            <a:ext cx="3266251"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sp>
        <p:nvSpPr>
          <p:cNvPr id="13" name="TextBox 12"/>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4"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pic>
        <p:nvPicPr>
          <p:cNvPr id="15" name="Picture 14"/>
          <p:cNvPicPr>
            <a:picLocks noChangeAspect="1"/>
          </p:cNvPicPr>
          <p:nvPr userDrawn="1"/>
        </p:nvPicPr>
        <p:blipFill>
          <a:blip r:embed="rId3"/>
          <a:stretch>
            <a:fillRect/>
          </a:stretch>
        </p:blipFill>
        <p:spPr>
          <a:xfrm>
            <a:off x="6519411" y="6360186"/>
            <a:ext cx="2335269" cy="44447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436259" y="6565612"/>
            <a:ext cx="3292889"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sp>
        <p:nvSpPr>
          <p:cNvPr id="14" name="TextBox 13"/>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7"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pic>
        <p:nvPicPr>
          <p:cNvPr id="18" name="Picture 17"/>
          <p:cNvPicPr>
            <a:picLocks noChangeAspect="1"/>
          </p:cNvPicPr>
          <p:nvPr userDrawn="1"/>
        </p:nvPicPr>
        <p:blipFill>
          <a:blip r:embed="rId3"/>
          <a:stretch>
            <a:fillRect/>
          </a:stretch>
        </p:blipFill>
        <p:spPr>
          <a:xfrm>
            <a:off x="6519411" y="6360186"/>
            <a:ext cx="2335269" cy="44447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a:stretch>
            <a:fillRect/>
          </a:stretch>
        </p:blipFill>
        <p:spPr>
          <a:xfrm>
            <a:off x="6500608" y="6356607"/>
            <a:ext cx="2354072" cy="448056"/>
          </a:xfrm>
          <a:prstGeom prst="rect">
            <a:avLst/>
          </a:prstGeom>
        </p:spPr>
      </p:pic>
      <p:sp>
        <p:nvSpPr>
          <p:cNvPr id="14" name="TextBox 13"/>
          <p:cNvSpPr txBox="1"/>
          <p:nvPr userDrawn="1"/>
        </p:nvSpPr>
        <p:spPr>
          <a:xfrm>
            <a:off x="358985" y="6565612"/>
            <a:ext cx="3266251"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5" name="TextBox 14"/>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6"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stretch>
            <a:fillRect/>
          </a:stretch>
        </p:blipFill>
        <p:spPr>
          <a:xfrm>
            <a:off x="6500608" y="6356607"/>
            <a:ext cx="2354072" cy="448056"/>
          </a:xfrm>
          <a:prstGeom prst="rect">
            <a:avLst/>
          </a:prstGeom>
        </p:spPr>
      </p:pic>
      <p:sp>
        <p:nvSpPr>
          <p:cNvPr id="10" name="TextBox 9"/>
          <p:cNvSpPr txBox="1"/>
          <p:nvPr userDrawn="1"/>
        </p:nvSpPr>
        <p:spPr>
          <a:xfrm>
            <a:off x="358985" y="6565612"/>
            <a:ext cx="3266251"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2"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a:stretch>
            <a:fillRect/>
          </a:stretch>
        </p:blipFill>
        <p:spPr>
          <a:xfrm>
            <a:off x="6500608" y="6356607"/>
            <a:ext cx="2354072" cy="448056"/>
          </a:xfrm>
          <a:prstGeom prst="rect">
            <a:avLst/>
          </a:prstGeom>
        </p:spPr>
      </p:pic>
      <p:sp>
        <p:nvSpPr>
          <p:cNvPr id="11" name="TextBox 10"/>
          <p:cNvSpPr txBox="1"/>
          <p:nvPr userDrawn="1"/>
        </p:nvSpPr>
        <p:spPr>
          <a:xfrm>
            <a:off x="358985" y="6565612"/>
            <a:ext cx="3266251"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2" name="TextBox 11"/>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3"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436259" y="6565612"/>
            <a:ext cx="3292889" cy="246221"/>
          </a:xfrm>
          <a:prstGeom prst="rect">
            <a:avLst/>
          </a:prstGeom>
          <a:noFill/>
        </p:spPr>
        <p:txBody>
          <a:bodyPr wrap="none" rtlCol="0">
            <a:spAutoFit/>
          </a:bodyPr>
          <a:lstStyle/>
          <a:p>
            <a:pPr algn="l"/>
            <a:r>
              <a:rPr lang="en-US" sz="1000" baseline="0" dirty="0" smtClean="0">
                <a:solidFill>
                  <a:srgbClr val="00467F"/>
                </a:solidFill>
                <a:latin typeface="Franklin Gothic Book"/>
                <a:cs typeface="Franklin Gothic Book"/>
              </a:rPr>
              <a:t>Copyright 1992-2015, Leadership Strategies, Inc. V15.02</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2"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5" name="Picture 14"/>
          <p:cNvPicPr>
            <a:picLocks noChangeAspect="1"/>
          </p:cNvPicPr>
          <p:nvPr userDrawn="1"/>
        </p:nvPicPr>
        <p:blipFill>
          <a:blip r:embed="rId3"/>
          <a:stretch>
            <a:fillRect/>
          </a:stretch>
        </p:blipFill>
        <p:spPr>
          <a:xfrm>
            <a:off x="5996887" y="1771917"/>
            <a:ext cx="3188182" cy="3564146"/>
          </a:xfrm>
          <a:prstGeom prst="rect">
            <a:avLst/>
          </a:prstGeom>
        </p:spPr>
      </p:pic>
      <p:pic>
        <p:nvPicPr>
          <p:cNvPr id="16" name="Picture 15"/>
          <p:cNvPicPr>
            <a:picLocks noChangeAspect="1"/>
          </p:cNvPicPr>
          <p:nvPr userDrawn="1"/>
        </p:nvPicPr>
        <p:blipFill>
          <a:blip r:embed="rId4"/>
          <a:stretch>
            <a:fillRect/>
          </a:stretch>
        </p:blipFill>
        <p:spPr>
          <a:xfrm>
            <a:off x="6519411" y="6360186"/>
            <a:ext cx="2335269" cy="444477"/>
          </a:xfrm>
          <a:prstGeom prst="rect">
            <a:avLst/>
          </a:prstGeom>
        </p:spPr>
      </p:pic>
    </p:spTree>
    <p:extLst>
      <p:ext uri="{BB962C8B-B14F-4D97-AF65-F5344CB8AC3E}">
        <p14:creationId xmlns:p14="http://schemas.microsoft.com/office/powerpoint/2010/main" val="139806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3390" y="108458"/>
            <a:ext cx="790341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FD61F-2294-5D42-A9D7-9928D42B37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66" r:id="rId3"/>
    <p:sldLayoutId id="2147483665" r:id="rId4"/>
    <p:sldLayoutId id="2147483660" r:id="rId5"/>
    <p:sldLayoutId id="2147483661" r:id="rId6"/>
    <p:sldLayoutId id="2147483662" r:id="rId7"/>
    <p:sldLayoutId id="2147483668" r:id="rId8"/>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4400" kern="1200">
          <a:solidFill>
            <a:srgbClr val="00467F"/>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rgbClr val="00467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46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046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046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smtClean="0"/>
              <a:t>The Effective Facilitator: Virtual Link</a:t>
            </a:r>
            <a:endParaRPr lang="en-US" dirty="0"/>
          </a:p>
        </p:txBody>
      </p:sp>
      <p:sp>
        <p:nvSpPr>
          <p:cNvPr id="2" name="Content Placeholder 1"/>
          <p:cNvSpPr>
            <a:spLocks noGrp="1"/>
          </p:cNvSpPr>
          <p:nvPr>
            <p:ph sz="quarter" idx="10"/>
          </p:nvPr>
        </p:nvSpPr>
        <p:spPr>
          <a:xfrm>
            <a:off x="783390" y="4439235"/>
            <a:ext cx="4644720" cy="914400"/>
          </a:xfrm>
        </p:spPr>
        <p:txBody>
          <a:bodyPr/>
          <a:lstStyle/>
          <a:p>
            <a:r>
              <a:rPr lang="en-US" dirty="0" smtClean="0"/>
              <a:t>Principle 8</a:t>
            </a:r>
            <a:endParaRPr lang="en-US" dirty="0"/>
          </a:p>
        </p:txBody>
      </p:sp>
    </p:spTree>
    <p:extLst>
      <p:ext uri="{BB962C8B-B14F-4D97-AF65-F5344CB8AC3E}">
        <p14:creationId xmlns:p14="http://schemas.microsoft.com/office/powerpoint/2010/main" val="42380809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 Adjust to Lull Times</a:t>
            </a:r>
            <a:endParaRPr lang="en-US" dirty="0"/>
          </a:p>
        </p:txBody>
      </p:sp>
      <p:sp>
        <p:nvSpPr>
          <p:cNvPr id="6" name="Content Placeholder 5"/>
          <p:cNvSpPr>
            <a:spLocks noGrp="1"/>
          </p:cNvSpPr>
          <p:nvPr>
            <p:ph idx="1"/>
          </p:nvPr>
        </p:nvSpPr>
        <p:spPr>
          <a:xfrm>
            <a:off x="783389" y="1221270"/>
            <a:ext cx="7619632" cy="4898590"/>
          </a:xfrm>
        </p:spPr>
        <p:txBody>
          <a:bodyPr>
            <a:normAutofit/>
          </a:bodyPr>
          <a:lstStyle/>
          <a:p>
            <a:pPr>
              <a:spcAft>
                <a:spcPts val="3000"/>
              </a:spcAft>
            </a:pPr>
            <a:r>
              <a:rPr lang="en-US" dirty="0" smtClean="0"/>
              <a:t>Consider the multiple </a:t>
            </a:r>
            <a:r>
              <a:rPr lang="en-US" b="1" dirty="0" smtClean="0"/>
              <a:t>t</a:t>
            </a:r>
            <a:r>
              <a:rPr lang="en-US" b="1" u="sng" dirty="0" smtClean="0"/>
              <a:t>ime</a:t>
            </a:r>
            <a:r>
              <a:rPr lang="en-US" b="1" dirty="0" smtClean="0"/>
              <a:t> z</a:t>
            </a:r>
            <a:r>
              <a:rPr lang="en-US" b="1" u="sng" dirty="0" smtClean="0"/>
              <a:t>ones</a:t>
            </a:r>
            <a:r>
              <a:rPr lang="en-US" b="1" dirty="0" smtClean="0"/>
              <a:t> </a:t>
            </a:r>
            <a:r>
              <a:rPr lang="en-US" dirty="0" smtClean="0"/>
              <a:t>of the various participants.</a:t>
            </a:r>
          </a:p>
          <a:p>
            <a:pPr>
              <a:spcAft>
                <a:spcPts val="3000"/>
              </a:spcAft>
            </a:pPr>
            <a:r>
              <a:rPr lang="en-US" dirty="0"/>
              <a:t>Limit individual virtual sessions to </a:t>
            </a:r>
            <a:r>
              <a:rPr lang="en-US" dirty="0" smtClean="0"/>
              <a:t>a maximum of two hours.</a:t>
            </a:r>
            <a:endParaRPr lang="en-US" dirty="0"/>
          </a:p>
          <a:p>
            <a:pPr>
              <a:spcAft>
                <a:spcPts val="3000"/>
              </a:spcAft>
            </a:pPr>
            <a:r>
              <a:rPr lang="en-US" dirty="0" smtClean="0"/>
              <a:t>Remember – meaningful engagement at least every 10 to 15 minutes.</a:t>
            </a:r>
          </a:p>
          <a:p>
            <a:pPr>
              <a:spcAft>
                <a:spcPts val="3000"/>
              </a:spcAft>
            </a:pPr>
            <a:endParaRPr lang="en-US" dirty="0" smtClean="0"/>
          </a:p>
        </p:txBody>
      </p:sp>
      <p:sp>
        <p:nvSpPr>
          <p:cNvPr id="13" name="TextBox 12"/>
          <p:cNvSpPr txBox="1"/>
          <p:nvPr/>
        </p:nvSpPr>
        <p:spPr>
          <a:xfrm>
            <a:off x="8659755" y="489357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8-3</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135199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tteries.jpg"/>
          <p:cNvPicPr>
            <a:picLocks noChangeAspect="1"/>
          </p:cNvPicPr>
          <p:nvPr/>
        </p:nvPicPr>
        <p:blipFill>
          <a:blip r:embed="rId3"/>
          <a:srcRect l="6415" r="4931"/>
          <a:stretch>
            <a:fillRect/>
          </a:stretch>
        </p:blipFill>
        <p:spPr>
          <a:xfrm>
            <a:off x="0" y="0"/>
            <a:ext cx="9144000" cy="6879527"/>
          </a:xfrm>
          <a:prstGeom prst="rect">
            <a:avLst/>
          </a:prstGeom>
        </p:spPr>
      </p:pic>
      <p:grpSp>
        <p:nvGrpSpPr>
          <p:cNvPr id="2" name="Group 8"/>
          <p:cNvGrpSpPr/>
          <p:nvPr/>
        </p:nvGrpSpPr>
        <p:grpSpPr>
          <a:xfrm>
            <a:off x="342943" y="2502568"/>
            <a:ext cx="8801056" cy="1600200"/>
            <a:chOff x="342943" y="2502568"/>
            <a:chExt cx="8801056" cy="1600200"/>
          </a:xfrm>
        </p:grpSpPr>
        <p:sp>
          <p:nvSpPr>
            <p:cNvPr id="17" name="Rectangle 16"/>
            <p:cNvSpPr/>
            <p:nvPr/>
          </p:nvSpPr>
          <p:spPr>
            <a:xfrm>
              <a:off x="342943" y="2502568"/>
              <a:ext cx="8496257" cy="1600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400" b="0" i="0" u="none" strike="noStrike" kern="1200" cap="all" spc="0" normalizeH="0" baseline="0" noProof="0" dirty="0" smtClean="0">
                  <a:ln>
                    <a:noFill/>
                  </a:ln>
                  <a:solidFill>
                    <a:schemeClr val="bg1"/>
                  </a:solidFill>
                  <a:effectLst/>
                  <a:uLnTx/>
                  <a:uFillTx/>
                  <a:latin typeface="Franklin Gothic Medium"/>
                  <a:ea typeface="+mj-ea"/>
                  <a:cs typeface="Franklin Gothic Medium"/>
                </a:rPr>
                <a:t>D. Establish a recharge activity</a:t>
              </a:r>
              <a:endParaRPr kumimoji="0" lang="en-US" sz="54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0" name="Picture 9"/>
          <p:cNvPicPr>
            <a:picLocks noChangeAspect="1"/>
          </p:cNvPicPr>
          <p:nvPr/>
        </p:nvPicPr>
        <p:blipFill>
          <a:blip r:embed="rId4"/>
          <a:stretch>
            <a:fillRect/>
          </a:stretch>
        </p:blipFill>
        <p:spPr>
          <a:xfrm>
            <a:off x="6500608" y="6356607"/>
            <a:ext cx="2354072" cy="448056"/>
          </a:xfrm>
          <a:prstGeom prst="rect">
            <a:avLst/>
          </a:prstGeom>
        </p:spPr>
      </p:pic>
      <p:sp>
        <p:nvSpPr>
          <p:cNvPr id="11" name="TextBox 10"/>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12" name="TextBox 11"/>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3"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11</a:t>
            </a:fld>
            <a:endParaRPr lang="en-US" dirty="0"/>
          </a:p>
        </p:txBody>
      </p:sp>
    </p:spTree>
    <p:extLst>
      <p:ext uri="{BB962C8B-B14F-4D97-AF65-F5344CB8AC3E}">
        <p14:creationId xmlns:p14="http://schemas.microsoft.com/office/powerpoint/2010/main" val="3390879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 Establish a Recharge Activity</a:t>
            </a:r>
            <a:endParaRPr lang="en-US" dirty="0"/>
          </a:p>
        </p:txBody>
      </p:sp>
      <p:sp>
        <p:nvSpPr>
          <p:cNvPr id="6" name="Content Placeholder 5"/>
          <p:cNvSpPr>
            <a:spLocks noGrp="1"/>
          </p:cNvSpPr>
          <p:nvPr>
            <p:ph idx="1"/>
          </p:nvPr>
        </p:nvSpPr>
        <p:spPr>
          <a:xfrm>
            <a:off x="783389" y="1110908"/>
            <a:ext cx="4296175" cy="4898590"/>
          </a:xfrm>
        </p:spPr>
        <p:txBody>
          <a:bodyPr>
            <a:normAutofit/>
          </a:bodyPr>
          <a:lstStyle/>
          <a:p>
            <a:pPr>
              <a:spcAft>
                <a:spcPts val="3000"/>
              </a:spcAft>
            </a:pPr>
            <a:r>
              <a:rPr lang="en-US" dirty="0" smtClean="0"/>
              <a:t>A recharge is typically </a:t>
            </a:r>
            <a:r>
              <a:rPr lang="en-US" i="1" dirty="0" smtClean="0"/>
              <a:t>unnecessary</a:t>
            </a:r>
            <a:r>
              <a:rPr lang="en-US" dirty="0" smtClean="0"/>
              <a:t> due to the </a:t>
            </a:r>
            <a:r>
              <a:rPr lang="en-US" b="1" dirty="0" smtClean="0"/>
              <a:t>t</a:t>
            </a:r>
            <a:r>
              <a:rPr lang="en-US" b="1" u="sng" dirty="0" smtClean="0"/>
              <a:t>wo</a:t>
            </a:r>
            <a:r>
              <a:rPr lang="en-US" dirty="0" smtClean="0"/>
              <a:t>-hour limit for virtual sessions.</a:t>
            </a:r>
          </a:p>
          <a:p>
            <a:pPr>
              <a:spcAft>
                <a:spcPts val="3000"/>
              </a:spcAft>
            </a:pPr>
            <a:r>
              <a:rPr lang="en-US" dirty="0" smtClean="0"/>
              <a:t>Use </a:t>
            </a:r>
            <a:r>
              <a:rPr lang="en-US" b="1" dirty="0" smtClean="0"/>
              <a:t>p</a:t>
            </a:r>
            <a:r>
              <a:rPr lang="en-US" b="1" u="sng" dirty="0" smtClean="0"/>
              <a:t>raise</a:t>
            </a:r>
            <a:r>
              <a:rPr lang="en-US" dirty="0" smtClean="0"/>
              <a:t> to keep energy high.</a:t>
            </a:r>
          </a:p>
        </p:txBody>
      </p:sp>
      <p:pic>
        <p:nvPicPr>
          <p:cNvPr id="8" name="Picture 7"/>
          <p:cNvPicPr>
            <a:picLocks noChangeAspect="1"/>
          </p:cNvPicPr>
          <p:nvPr/>
        </p:nvPicPr>
        <p:blipFill>
          <a:blip r:embed="rId3"/>
          <a:stretch>
            <a:fillRect/>
          </a:stretch>
        </p:blipFill>
        <p:spPr>
          <a:xfrm>
            <a:off x="6029376" y="3231798"/>
            <a:ext cx="1087602" cy="1087602"/>
          </a:xfrm>
          <a:prstGeom prst="rect">
            <a:avLst/>
          </a:prstGeom>
        </p:spPr>
      </p:pic>
      <p:pic>
        <p:nvPicPr>
          <p:cNvPr id="9" name="Picture 8"/>
          <p:cNvPicPr>
            <a:picLocks noChangeAspect="1"/>
          </p:cNvPicPr>
          <p:nvPr/>
        </p:nvPicPr>
        <p:blipFill>
          <a:blip r:embed="rId4"/>
          <a:stretch>
            <a:fillRect/>
          </a:stretch>
        </p:blipFill>
        <p:spPr>
          <a:xfrm>
            <a:off x="6100909" y="1578641"/>
            <a:ext cx="944536" cy="998682"/>
          </a:xfrm>
          <a:prstGeom prst="rect">
            <a:avLst/>
          </a:prstGeom>
        </p:spPr>
      </p:pic>
      <p:pic>
        <p:nvPicPr>
          <p:cNvPr id="10" name="Picture 9"/>
          <p:cNvPicPr>
            <a:picLocks noChangeAspect="1"/>
          </p:cNvPicPr>
          <p:nvPr/>
        </p:nvPicPr>
        <p:blipFill>
          <a:blip r:embed="rId5"/>
          <a:stretch>
            <a:fillRect/>
          </a:stretch>
        </p:blipFill>
        <p:spPr>
          <a:xfrm>
            <a:off x="5900124" y="5049183"/>
            <a:ext cx="1346106" cy="1003570"/>
          </a:xfrm>
          <a:prstGeom prst="rect">
            <a:avLst/>
          </a:prstGeom>
        </p:spPr>
      </p:pic>
      <p:cxnSp>
        <p:nvCxnSpPr>
          <p:cNvPr id="11" name="Straight Arrow Connector 10"/>
          <p:cNvCxnSpPr/>
          <p:nvPr/>
        </p:nvCxnSpPr>
        <p:spPr>
          <a:xfrm rot="16200000" flipH="1">
            <a:off x="6352117" y="2903545"/>
            <a:ext cx="442120" cy="1588"/>
          </a:xfrm>
          <a:prstGeom prst="straightConnector1">
            <a:avLst/>
          </a:prstGeom>
          <a:ln w="38100">
            <a:solidFill>
              <a:srgbClr val="AFBD2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6352117" y="4683498"/>
            <a:ext cx="442120" cy="1588"/>
          </a:xfrm>
          <a:prstGeom prst="straightConnector1">
            <a:avLst/>
          </a:prstGeom>
          <a:ln w="38100">
            <a:solidFill>
              <a:srgbClr val="AFBD22"/>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8-</a:t>
            </a:r>
            <a:r>
              <a:rPr lang="en-US" sz="1400" dirty="0">
                <a:solidFill>
                  <a:srgbClr val="002C54"/>
                </a:solidFill>
                <a:latin typeface="Arial Black" pitchFamily="34" charset="0"/>
              </a:rPr>
              <a:t>4</a:t>
            </a:r>
          </a:p>
        </p:txBody>
      </p:sp>
      <p:sp>
        <p:nvSpPr>
          <p:cNvPr id="13" name="TextBox 12"/>
          <p:cNvSpPr txBox="1"/>
          <p:nvPr/>
        </p:nvSpPr>
        <p:spPr>
          <a:xfrm>
            <a:off x="8659755" y="489357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467879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puzzle-bw.jpg"/>
          <p:cNvPicPr>
            <a:picLocks noChangeAspect="1"/>
          </p:cNvPicPr>
          <p:nvPr/>
        </p:nvPicPr>
        <p:blipFill>
          <a:blip r:embed="rId3"/>
          <a:srcRect l="6522" t="1606" r="6521" b="1607"/>
          <a:stretch>
            <a:fillRect/>
          </a:stretch>
        </p:blipFill>
        <p:spPr>
          <a:xfrm>
            <a:off x="-101600" y="-76200"/>
            <a:ext cx="9347200" cy="7010400"/>
          </a:xfrm>
          <a:prstGeom prst="rect">
            <a:avLst/>
          </a:prstGeom>
        </p:spPr>
      </p:pic>
      <p:grpSp>
        <p:nvGrpSpPr>
          <p:cNvPr id="2" name="Group 8"/>
          <p:cNvGrpSpPr/>
          <p:nvPr/>
        </p:nvGrpSpPr>
        <p:grpSpPr>
          <a:xfrm>
            <a:off x="342943" y="2732834"/>
            <a:ext cx="8801056" cy="1143000"/>
            <a:chOff x="342943" y="2732834"/>
            <a:chExt cx="8801056" cy="1143000"/>
          </a:xfrm>
        </p:grpSpPr>
        <p:sp>
          <p:nvSpPr>
            <p:cNvPr id="17" name="Rectangle 16"/>
            <p:cNvSpPr/>
            <p:nvPr/>
          </p:nvSpPr>
          <p:spPr>
            <a:xfrm>
              <a:off x="342943" y="2883780"/>
              <a:ext cx="7505657"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700" b="0" i="0" u="none" strike="noStrike" kern="1200" cap="all" spc="0" normalizeH="0" baseline="0" noProof="0" dirty="0" smtClean="0">
                  <a:ln>
                    <a:noFill/>
                  </a:ln>
                  <a:solidFill>
                    <a:schemeClr val="tx2"/>
                  </a:solidFill>
                  <a:effectLst/>
                  <a:uLnTx/>
                  <a:uFillTx/>
                  <a:latin typeface="Franklin Gothic Medium"/>
                  <a:ea typeface="+mj-ea"/>
                  <a:cs typeface="Franklin Gothic Medium"/>
                </a:rPr>
                <a:t>e. Use brainteasers</a:t>
              </a:r>
              <a:endParaRPr kumimoji="0" lang="en-US" sz="57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1" name="Picture 10"/>
          <p:cNvPicPr>
            <a:picLocks noChangeAspect="1"/>
          </p:cNvPicPr>
          <p:nvPr/>
        </p:nvPicPr>
        <p:blipFill>
          <a:blip r:embed="rId4"/>
          <a:stretch>
            <a:fillRect/>
          </a:stretch>
        </p:blipFill>
        <p:spPr>
          <a:xfrm>
            <a:off x="6500608" y="6356607"/>
            <a:ext cx="2354072" cy="448056"/>
          </a:xfrm>
          <a:prstGeom prst="rect">
            <a:avLst/>
          </a:prstGeom>
        </p:spPr>
      </p:pic>
      <p:sp>
        <p:nvSpPr>
          <p:cNvPr id="12" name="TextBox 11"/>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13" name="TextBox 12"/>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4"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13</a:t>
            </a:fld>
            <a:endParaRPr lang="en-US" dirty="0"/>
          </a:p>
        </p:txBody>
      </p:sp>
    </p:spTree>
    <p:extLst>
      <p:ext uri="{BB962C8B-B14F-4D97-AF65-F5344CB8AC3E}">
        <p14:creationId xmlns:p14="http://schemas.microsoft.com/office/powerpoint/2010/main" val="326151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rcRect b="28797"/>
          <a:stretch>
            <a:fillRect/>
          </a:stretch>
        </p:blipFill>
        <p:spPr>
          <a:xfrm>
            <a:off x="-1" y="0"/>
            <a:ext cx="9144002" cy="6858000"/>
          </a:xfrm>
          <a:prstGeom prst="rect">
            <a:avLst/>
          </a:prstGeom>
        </p:spPr>
      </p:pic>
      <p:grpSp>
        <p:nvGrpSpPr>
          <p:cNvPr id="2" name="Group 18"/>
          <p:cNvGrpSpPr/>
          <p:nvPr/>
        </p:nvGrpSpPr>
        <p:grpSpPr>
          <a:xfrm>
            <a:off x="342942" y="2369623"/>
            <a:ext cx="8801057" cy="1774672"/>
            <a:chOff x="342942" y="2369623"/>
            <a:chExt cx="8801057" cy="1774672"/>
          </a:xfrm>
        </p:grpSpPr>
        <p:sp>
          <p:nvSpPr>
            <p:cNvPr id="14" name="Rectangle 13"/>
            <p:cNvSpPr/>
            <p:nvPr/>
          </p:nvSpPr>
          <p:spPr>
            <a:xfrm>
              <a:off x="342944" y="3198036"/>
              <a:ext cx="4658232"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42942" y="2369623"/>
              <a:ext cx="8247605"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686937"/>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f. Get People</a:t>
              </a:r>
              <a:r>
                <a:rPr kumimoji="0" lang="en-US" sz="5800" b="0" i="0" u="none" strike="noStrike" kern="1200" cap="all" spc="0" normalizeH="0" noProof="0" dirty="0" smtClean="0">
                  <a:ln>
                    <a:noFill/>
                  </a:ln>
                  <a:solidFill>
                    <a:schemeClr val="bg1"/>
                  </a:solidFill>
                  <a:effectLst/>
                  <a:uLnTx/>
                  <a:uFillTx/>
                  <a:latin typeface="Franklin Gothic Medium"/>
                  <a:ea typeface="+mj-ea"/>
                  <a:cs typeface="Franklin Gothic Medium"/>
                </a:rPr>
                <a:t> </a:t>
              </a: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involved and moving</a:t>
              </a:r>
              <a:endParaRPr kumimoji="0" lang="en-US" sz="58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1" name="Picture 10"/>
          <p:cNvPicPr>
            <a:picLocks noChangeAspect="1"/>
          </p:cNvPicPr>
          <p:nvPr/>
        </p:nvPicPr>
        <p:blipFill>
          <a:blip r:embed="rId4"/>
          <a:stretch>
            <a:fillRect/>
          </a:stretch>
        </p:blipFill>
        <p:spPr>
          <a:xfrm>
            <a:off x="6500608" y="6356607"/>
            <a:ext cx="2354072" cy="448056"/>
          </a:xfrm>
          <a:prstGeom prst="rect">
            <a:avLst/>
          </a:prstGeom>
        </p:spPr>
      </p:pic>
      <p:sp>
        <p:nvSpPr>
          <p:cNvPr id="12" name="TextBox 11"/>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17" name="TextBox 16"/>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8"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14</a:t>
            </a:fld>
            <a:endParaRPr lang="en-US" dirty="0"/>
          </a:p>
        </p:txBody>
      </p:sp>
    </p:spTree>
    <p:extLst>
      <p:ext uri="{BB962C8B-B14F-4D97-AF65-F5344CB8AC3E}">
        <p14:creationId xmlns:p14="http://schemas.microsoft.com/office/powerpoint/2010/main" val="96045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89" y="132198"/>
            <a:ext cx="8266215" cy="1143000"/>
          </a:xfrm>
        </p:spPr>
        <p:txBody>
          <a:bodyPr>
            <a:normAutofit fontScale="90000"/>
          </a:bodyPr>
          <a:lstStyle/>
          <a:p>
            <a:r>
              <a:rPr lang="en-US" dirty="0" smtClean="0"/>
              <a:t>F. Get People Involved and Moving</a:t>
            </a:r>
            <a:endParaRPr lang="en-US" dirty="0"/>
          </a:p>
        </p:txBody>
      </p:sp>
      <p:sp>
        <p:nvSpPr>
          <p:cNvPr id="3" name="Content Placeholder 2"/>
          <p:cNvSpPr>
            <a:spLocks noGrp="1"/>
          </p:cNvSpPr>
          <p:nvPr>
            <p:ph idx="1"/>
          </p:nvPr>
        </p:nvSpPr>
        <p:spPr/>
        <p:txBody>
          <a:bodyPr/>
          <a:lstStyle/>
          <a:p>
            <a:pPr>
              <a:lnSpc>
                <a:spcPct val="90000"/>
              </a:lnSpc>
              <a:spcAft>
                <a:spcPts val="1800"/>
              </a:spcAft>
            </a:pPr>
            <a:r>
              <a:rPr lang="en-US" b="1" dirty="0" smtClean="0"/>
              <a:t>S</a:t>
            </a:r>
            <a:r>
              <a:rPr lang="en-US" b="1" u="sng" dirty="0" smtClean="0"/>
              <a:t>tand</a:t>
            </a:r>
            <a:r>
              <a:rPr lang="en-US" dirty="0" smtClean="0"/>
              <a:t> periodically as the facilitator.</a:t>
            </a:r>
          </a:p>
          <a:p>
            <a:pPr>
              <a:lnSpc>
                <a:spcPct val="90000"/>
              </a:lnSpc>
              <a:spcAft>
                <a:spcPts val="1800"/>
              </a:spcAft>
            </a:pPr>
            <a:r>
              <a:rPr lang="en-US" dirty="0" smtClean="0"/>
              <a:t>Use the roll call list and track contributions during round robins and mini round robins.</a:t>
            </a:r>
          </a:p>
          <a:p>
            <a:pPr>
              <a:lnSpc>
                <a:spcPct val="90000"/>
              </a:lnSpc>
              <a:spcAft>
                <a:spcPts val="1800"/>
              </a:spcAft>
            </a:pPr>
            <a:r>
              <a:rPr lang="en-US" dirty="0" smtClean="0"/>
              <a:t>Vary engagement activities for increased interest.</a:t>
            </a:r>
          </a:p>
          <a:p>
            <a:pPr>
              <a:lnSpc>
                <a:spcPct val="90000"/>
              </a:lnSpc>
              <a:spcAft>
                <a:spcPts val="1800"/>
              </a:spcAft>
            </a:pPr>
            <a:r>
              <a:rPr lang="en-US" dirty="0" smtClean="0"/>
              <a:t>Praise participant contributions throughout.</a:t>
            </a:r>
          </a:p>
          <a:p>
            <a:pPr>
              <a:lnSpc>
                <a:spcPct val="90000"/>
              </a:lnSpc>
              <a:spcAft>
                <a:spcPts val="1800"/>
              </a:spcAft>
            </a:pPr>
            <a:endParaRPr lang="en-US" dirty="0" smtClean="0"/>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8-</a:t>
            </a:r>
            <a:r>
              <a:rPr lang="en-US" sz="1400" dirty="0">
                <a:solidFill>
                  <a:srgbClr val="002C54"/>
                </a:solidFill>
                <a:latin typeface="Arial Black" pitchFamily="34" charset="0"/>
              </a:rPr>
              <a:t>5</a:t>
            </a:r>
          </a:p>
        </p:txBody>
      </p:sp>
      <p:sp>
        <p:nvSpPr>
          <p:cNvPr id="6" name="TextBox 5"/>
          <p:cNvSpPr txBox="1"/>
          <p:nvPr/>
        </p:nvSpPr>
        <p:spPr>
          <a:xfrm>
            <a:off x="8659755" y="516569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310247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rcRect l="12176"/>
          <a:stretch>
            <a:fillRect/>
          </a:stretch>
        </p:blipFill>
        <p:spPr>
          <a:xfrm>
            <a:off x="0" y="-51033"/>
            <a:ext cx="9159302" cy="6940494"/>
          </a:xfrm>
          <a:prstGeom prst="rect">
            <a:avLst/>
          </a:prstGeom>
        </p:spPr>
      </p:pic>
      <p:grpSp>
        <p:nvGrpSpPr>
          <p:cNvPr id="2" name="Group 18"/>
          <p:cNvGrpSpPr/>
          <p:nvPr/>
        </p:nvGrpSpPr>
        <p:grpSpPr>
          <a:xfrm>
            <a:off x="342942" y="2369623"/>
            <a:ext cx="8801057" cy="1774672"/>
            <a:chOff x="342942" y="2369623"/>
            <a:chExt cx="8801057" cy="1774672"/>
          </a:xfrm>
        </p:grpSpPr>
        <p:sp>
          <p:nvSpPr>
            <p:cNvPr id="14" name="Rectangle 13"/>
            <p:cNvSpPr/>
            <p:nvPr/>
          </p:nvSpPr>
          <p:spPr>
            <a:xfrm>
              <a:off x="342943" y="3198036"/>
              <a:ext cx="5634703"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42942" y="2369623"/>
              <a:ext cx="5318267"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686937"/>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g. Encourage </a:t>
              </a:r>
              <a:b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b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team building</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2" name="Picture 11"/>
          <p:cNvPicPr>
            <a:picLocks noChangeAspect="1"/>
          </p:cNvPicPr>
          <p:nvPr/>
        </p:nvPicPr>
        <p:blipFill>
          <a:blip r:embed="rId4"/>
          <a:stretch>
            <a:fillRect/>
          </a:stretch>
        </p:blipFill>
        <p:spPr>
          <a:xfrm>
            <a:off x="6500608" y="6356607"/>
            <a:ext cx="2354072" cy="448056"/>
          </a:xfrm>
          <a:prstGeom prst="rect">
            <a:avLst/>
          </a:prstGeom>
        </p:spPr>
      </p:pic>
      <p:sp>
        <p:nvSpPr>
          <p:cNvPr id="13" name="TextBox 12"/>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17" name="TextBox 16"/>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8"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16</a:t>
            </a:fld>
            <a:endParaRPr lang="en-US" dirty="0"/>
          </a:p>
        </p:txBody>
      </p:sp>
    </p:spTree>
    <p:extLst>
      <p:ext uri="{BB962C8B-B14F-4D97-AF65-F5344CB8AC3E}">
        <p14:creationId xmlns:p14="http://schemas.microsoft.com/office/powerpoint/2010/main" val="1793324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rcRect l="5882" r="5882"/>
          <a:stretch>
            <a:fillRect/>
          </a:stretch>
        </p:blipFill>
        <p:spPr>
          <a:xfrm>
            <a:off x="0" y="-15521"/>
            <a:ext cx="9144000" cy="6896594"/>
          </a:xfrm>
          <a:prstGeom prst="rect">
            <a:avLst/>
          </a:prstGeom>
        </p:spPr>
      </p:pic>
      <p:grpSp>
        <p:nvGrpSpPr>
          <p:cNvPr id="2" name="Group 8"/>
          <p:cNvGrpSpPr/>
          <p:nvPr/>
        </p:nvGrpSpPr>
        <p:grpSpPr>
          <a:xfrm>
            <a:off x="342943" y="2732834"/>
            <a:ext cx="8801056" cy="1143000"/>
            <a:chOff x="342943" y="2732834"/>
            <a:chExt cx="8801056" cy="1143000"/>
          </a:xfrm>
        </p:grpSpPr>
        <p:sp>
          <p:nvSpPr>
            <p:cNvPr id="17" name="Rectangle 16"/>
            <p:cNvSpPr/>
            <p:nvPr/>
          </p:nvSpPr>
          <p:spPr>
            <a:xfrm>
              <a:off x="342943" y="2883780"/>
              <a:ext cx="8240674"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700" b="0" i="0" u="none" strike="noStrike" kern="1200" cap="all" spc="0" normalizeH="0" baseline="0" noProof="0" dirty="0" smtClean="0">
                  <a:ln>
                    <a:noFill/>
                  </a:ln>
                  <a:solidFill>
                    <a:schemeClr val="bg1"/>
                  </a:solidFill>
                  <a:effectLst/>
                  <a:uLnTx/>
                  <a:uFillTx/>
                  <a:latin typeface="Franklin Gothic Medium"/>
                  <a:ea typeface="+mj-ea"/>
                  <a:cs typeface="Franklin Gothic Medium"/>
                </a:rPr>
                <a:t>h. Break if</a:t>
              </a:r>
              <a:r>
                <a:rPr kumimoji="0" lang="en-US" sz="5700" b="0" i="0" u="none" strike="noStrike" kern="1200" cap="all" spc="0" normalizeH="0" noProof="0" dirty="0" smtClean="0">
                  <a:ln>
                    <a:noFill/>
                  </a:ln>
                  <a:solidFill>
                    <a:schemeClr val="bg1"/>
                  </a:solidFill>
                  <a:effectLst/>
                  <a:uLnTx/>
                  <a:uFillTx/>
                  <a:latin typeface="Franklin Gothic Medium"/>
                  <a:ea typeface="+mj-ea"/>
                  <a:cs typeface="Franklin Gothic Medium"/>
                </a:rPr>
                <a:t> necessary</a:t>
              </a:r>
              <a:endParaRPr kumimoji="0" lang="en-US" sz="57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sp>
        <p:nvSpPr>
          <p:cNvPr id="11" name="Rectangle 10"/>
          <p:cNvSpPr/>
          <p:nvPr/>
        </p:nvSpPr>
        <p:spPr>
          <a:xfrm>
            <a:off x="342944" y="3875834"/>
            <a:ext cx="7886656" cy="2169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Font typeface="Arial"/>
              <a:buChar char="•"/>
            </a:pPr>
            <a:endParaRPr lang="en-US" dirty="0"/>
          </a:p>
        </p:txBody>
      </p:sp>
      <p:sp>
        <p:nvSpPr>
          <p:cNvPr id="12" name="Content Placeholder 2"/>
          <p:cNvSpPr>
            <a:spLocks noGrp="1"/>
          </p:cNvSpPr>
          <p:nvPr>
            <p:ph idx="1"/>
          </p:nvPr>
        </p:nvSpPr>
        <p:spPr>
          <a:xfrm>
            <a:off x="318039" y="3830038"/>
            <a:ext cx="8036853" cy="2215162"/>
          </a:xfrm>
        </p:spPr>
        <p:txBody>
          <a:bodyPr>
            <a:normAutofit/>
          </a:bodyPr>
          <a:lstStyle/>
          <a:p>
            <a:pPr>
              <a:spcAft>
                <a:spcPts val="1200"/>
              </a:spcAft>
            </a:pPr>
            <a:r>
              <a:rPr lang="en-US" sz="2900" dirty="0" smtClean="0"/>
              <a:t>Limit virtual sessions to no more than two hours.</a:t>
            </a:r>
          </a:p>
          <a:p>
            <a:pPr>
              <a:spcAft>
                <a:spcPts val="1200"/>
              </a:spcAft>
            </a:pPr>
            <a:r>
              <a:rPr lang="en-US" sz="2900" dirty="0" smtClean="0"/>
              <a:t>Allow for a minimum of a </a:t>
            </a:r>
            <a:r>
              <a:rPr lang="en-US" sz="2900" b="1" u="sng" dirty="0" smtClean="0"/>
              <a:t>30</a:t>
            </a:r>
            <a:r>
              <a:rPr lang="en-US" sz="2900" dirty="0" smtClean="0"/>
              <a:t>-minute break in between each virtual session.</a:t>
            </a:r>
            <a:endParaRPr lang="en-US" sz="2900" dirty="0"/>
          </a:p>
        </p:txBody>
      </p:sp>
      <p:sp>
        <p:nvSpPr>
          <p:cNvPr id="14" name="TextBox 13"/>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8-</a:t>
            </a:r>
            <a:r>
              <a:rPr lang="en-US" sz="1400" dirty="0">
                <a:solidFill>
                  <a:srgbClr val="002C54"/>
                </a:solidFill>
                <a:latin typeface="Arial Black" pitchFamily="34" charset="0"/>
              </a:rPr>
              <a:t>6</a:t>
            </a:r>
          </a:p>
        </p:txBody>
      </p:sp>
      <p:sp>
        <p:nvSpPr>
          <p:cNvPr id="15" name="TextBox 14"/>
          <p:cNvSpPr txBox="1"/>
          <p:nvPr/>
        </p:nvSpPr>
        <p:spPr>
          <a:xfrm>
            <a:off x="8659755" y="489357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pic>
        <p:nvPicPr>
          <p:cNvPr id="18" name="Picture 17"/>
          <p:cNvPicPr>
            <a:picLocks noChangeAspect="1"/>
          </p:cNvPicPr>
          <p:nvPr/>
        </p:nvPicPr>
        <p:blipFill>
          <a:blip r:embed="rId4"/>
          <a:stretch>
            <a:fillRect/>
          </a:stretch>
        </p:blipFill>
        <p:spPr>
          <a:xfrm>
            <a:off x="6500608" y="6356607"/>
            <a:ext cx="2354072" cy="448056"/>
          </a:xfrm>
          <a:prstGeom prst="rect">
            <a:avLst/>
          </a:prstGeom>
        </p:spPr>
      </p:pic>
      <p:sp>
        <p:nvSpPr>
          <p:cNvPr id="23" name="TextBox 22"/>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24" name="TextBox 23"/>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5"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17</a:t>
            </a:fld>
            <a:endParaRPr lang="en-US" dirty="0"/>
          </a:p>
        </p:txBody>
      </p:sp>
    </p:spTree>
    <p:extLst>
      <p:ext uri="{BB962C8B-B14F-4D97-AF65-F5344CB8AC3E}">
        <p14:creationId xmlns:p14="http://schemas.microsoft.com/office/powerpoint/2010/main" val="987523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normAutofit/>
          </a:bodyPr>
          <a:lstStyle/>
          <a:p>
            <a:r>
              <a:rPr lang="en-US" dirty="0" smtClean="0"/>
              <a:t>The Virtual Dilemma</a:t>
            </a:r>
            <a:endParaRPr lang="en-US" dirty="0"/>
          </a:p>
        </p:txBody>
      </p:sp>
      <p:sp>
        <p:nvSpPr>
          <p:cNvPr id="27" name="Content Placeholder 26"/>
          <p:cNvSpPr>
            <a:spLocks noGrp="1"/>
          </p:cNvSpPr>
          <p:nvPr>
            <p:ph idx="1"/>
          </p:nvPr>
        </p:nvSpPr>
        <p:spPr/>
        <p:txBody>
          <a:bodyPr>
            <a:normAutofit/>
          </a:bodyPr>
          <a:lstStyle/>
          <a:p>
            <a:pPr>
              <a:spcAft>
                <a:spcPts val="1800"/>
              </a:spcAft>
            </a:pPr>
            <a:r>
              <a:rPr lang="en-US" dirty="0" smtClean="0"/>
              <a:t>You are about to begin working with your first task force, and the work will be conducted virtually. How will you avoid becoming that “lifeless” virtual session leader that you have experienced frequently when others lead virtual meetings?</a:t>
            </a:r>
          </a:p>
          <a:p>
            <a:pPr>
              <a:spcAft>
                <a:spcPts val="1800"/>
              </a:spcAft>
            </a:pPr>
            <a:endParaRPr lang="en-US" dirty="0" smtClean="0"/>
          </a:p>
          <a:p>
            <a:pPr>
              <a:spcAft>
                <a:spcPts val="1800"/>
              </a:spcAft>
            </a:pPr>
            <a:endParaRPr lang="en-US" dirty="0" smtClean="0"/>
          </a:p>
          <a:p>
            <a:pPr>
              <a:spcAft>
                <a:spcPts val="1800"/>
              </a:spcAft>
            </a:pPr>
            <a:endParaRPr lang="en-US" dirty="0" smtClean="0"/>
          </a:p>
        </p:txBody>
      </p:sp>
      <p:sp>
        <p:nvSpPr>
          <p:cNvPr id="6" name="TextBox 5"/>
          <p:cNvSpPr txBox="1"/>
          <p:nvPr/>
        </p:nvSpPr>
        <p:spPr>
          <a:xfrm>
            <a:off x="8762010" y="389895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982122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132198"/>
            <a:ext cx="8418262" cy="1325562"/>
          </a:xfrm>
        </p:spPr>
        <p:txBody>
          <a:bodyPr>
            <a:normAutofit fontScale="90000"/>
          </a:bodyPr>
          <a:lstStyle/>
          <a:p>
            <a:r>
              <a:rPr lang="en-US" dirty="0" smtClean="0"/>
              <a:t>SURVEY: How can we improve?</a:t>
            </a:r>
            <a:br>
              <a:rPr lang="en-US" dirty="0" smtClean="0"/>
            </a:br>
            <a:r>
              <a:rPr lang="en-US" sz="3600" i="1" dirty="0" smtClean="0"/>
              <a:t>Help us enhance this beta class.</a:t>
            </a:r>
            <a:endParaRPr lang="en-US" sz="3600" i="1" dirty="0"/>
          </a:p>
        </p:txBody>
      </p:sp>
      <p:sp>
        <p:nvSpPr>
          <p:cNvPr id="3" name="Content Placeholder 2"/>
          <p:cNvSpPr>
            <a:spLocks noGrp="1"/>
          </p:cNvSpPr>
          <p:nvPr>
            <p:ph idx="1"/>
          </p:nvPr>
        </p:nvSpPr>
        <p:spPr>
          <a:xfrm>
            <a:off x="623455" y="1574689"/>
            <a:ext cx="8231225" cy="4898590"/>
          </a:xfrm>
        </p:spPr>
        <p:txBody>
          <a:bodyPr>
            <a:normAutofit fontScale="92500" lnSpcReduction="20000"/>
          </a:bodyPr>
          <a:lstStyle/>
          <a:p>
            <a:pPr marL="0" indent="0">
              <a:buNone/>
            </a:pPr>
            <a:r>
              <a:rPr lang="en-US" dirty="0" smtClean="0"/>
              <a:t>Before we break… </a:t>
            </a:r>
          </a:p>
          <a:p>
            <a:pPr marL="514350" indent="-514350">
              <a:buFont typeface="+mj-lt"/>
              <a:buAutoNum type="arabicPeriod"/>
            </a:pPr>
            <a:r>
              <a:rPr lang="en-US" dirty="0" smtClean="0"/>
              <a:t>Check your e-mail. </a:t>
            </a:r>
          </a:p>
          <a:p>
            <a:pPr marL="514350" indent="-514350">
              <a:buFont typeface="+mj-lt"/>
              <a:buAutoNum type="arabicPeriod"/>
            </a:pPr>
            <a:r>
              <a:rPr lang="en-US" dirty="0" smtClean="0"/>
              <a:t>Open the e-mail you received from the moderator that contains a unique URL.</a:t>
            </a:r>
          </a:p>
          <a:p>
            <a:pPr marL="514350" indent="-514350">
              <a:buFont typeface="+mj-lt"/>
              <a:buAutoNum type="arabicPeriod"/>
            </a:pPr>
            <a:r>
              <a:rPr lang="en-US" dirty="0" smtClean="0"/>
              <a:t>Click the URL to begin the short survey </a:t>
            </a:r>
            <a:r>
              <a:rPr lang="en-US" i="1" dirty="0" smtClean="0"/>
              <a:t>(only five questions)</a:t>
            </a:r>
            <a:r>
              <a:rPr lang="en-US" dirty="0" smtClean="0"/>
              <a:t>.</a:t>
            </a:r>
          </a:p>
          <a:p>
            <a:pPr marL="514350" indent="-514350">
              <a:buFont typeface="+mj-lt"/>
              <a:buAutoNum type="arabicPeriod"/>
            </a:pPr>
            <a:r>
              <a:rPr lang="en-US" dirty="0" smtClean="0"/>
              <a:t>Submit.</a:t>
            </a:r>
          </a:p>
          <a:p>
            <a:pPr marL="514350" indent="-514350">
              <a:buFont typeface="+mj-lt"/>
              <a:buAutoNum type="arabicPeriod"/>
            </a:pPr>
            <a:r>
              <a:rPr lang="en-US" dirty="0" smtClean="0"/>
              <a:t>Enjoy your break!</a:t>
            </a:r>
          </a:p>
          <a:p>
            <a:endParaRPr lang="en-US" dirty="0"/>
          </a:p>
          <a:p>
            <a:pPr marL="0" indent="0">
              <a:buNone/>
            </a:pPr>
            <a:r>
              <a:rPr lang="en-US" dirty="0" smtClean="0"/>
              <a:t>Thank you for providing your helpful feedback about this new course. </a:t>
            </a:r>
          </a:p>
          <a:p>
            <a:endParaRPr lang="en-US" dirty="0"/>
          </a:p>
        </p:txBody>
      </p:sp>
      <p:sp>
        <p:nvSpPr>
          <p:cNvPr id="4" name="Slide Number Placeholder 3"/>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19</a:t>
            </a:fld>
            <a:endParaRPr lang="en-US" dirty="0"/>
          </a:p>
        </p:txBody>
      </p:sp>
    </p:spTree>
    <p:extLst>
      <p:ext uri="{BB962C8B-B14F-4D97-AF65-F5344CB8AC3E}">
        <p14:creationId xmlns:p14="http://schemas.microsoft.com/office/powerpoint/2010/main" val="24449162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Checkpoint</a:t>
            </a:r>
            <a:endParaRPr lang="en-US" dirty="0"/>
          </a:p>
        </p:txBody>
      </p:sp>
      <p:sp>
        <p:nvSpPr>
          <p:cNvPr id="3" name="Content Placeholder 2"/>
          <p:cNvSpPr>
            <a:spLocks noGrp="1"/>
          </p:cNvSpPr>
          <p:nvPr>
            <p:ph idx="1"/>
          </p:nvPr>
        </p:nvSpPr>
        <p:spPr>
          <a:xfrm>
            <a:off x="783390" y="1981200"/>
            <a:ext cx="3806753" cy="2046514"/>
          </a:xfrm>
        </p:spPr>
        <p:txBody>
          <a:bodyPr>
            <a:normAutofit/>
          </a:bodyPr>
          <a:lstStyle/>
          <a:p>
            <a:pPr>
              <a:buNone/>
            </a:pPr>
            <a:r>
              <a:rPr lang="en-US" sz="2400" dirty="0" smtClean="0"/>
              <a:t>Getting  Started</a:t>
            </a:r>
          </a:p>
          <a:p>
            <a:pPr marL="457200" indent="-457200">
              <a:buFont typeface="+mj-lt"/>
              <a:buAutoNum type="arabicPeriod" startAt="5"/>
            </a:pPr>
            <a:r>
              <a:rPr lang="en-US" sz="2400" dirty="0" smtClean="0"/>
              <a:t>Information Gathering</a:t>
            </a:r>
          </a:p>
          <a:p>
            <a:pPr marL="457200" indent="-457200">
              <a:buFont typeface="+mj-lt"/>
              <a:buAutoNum type="arabicPeriod"/>
            </a:pPr>
            <a:r>
              <a:rPr lang="en-US" sz="2400" dirty="0" smtClean="0"/>
              <a:t>Preparing</a:t>
            </a:r>
            <a:endParaRPr lang="en-US" sz="2400" dirty="0"/>
          </a:p>
        </p:txBody>
      </p:sp>
      <p:sp>
        <p:nvSpPr>
          <p:cNvPr id="5" name="Rounded Rectangle 4"/>
          <p:cNvSpPr/>
          <p:nvPr/>
        </p:nvSpPr>
        <p:spPr>
          <a:xfrm>
            <a:off x="78339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8:30 – 10:00</a:t>
            </a:r>
            <a:endParaRPr lang="en-US" sz="2600" i="1" dirty="0">
              <a:latin typeface="Franklin Gothic Book"/>
              <a:cs typeface="Franklin Gothic Book"/>
            </a:endParaRPr>
          </a:p>
        </p:txBody>
      </p:sp>
      <p:sp>
        <p:nvSpPr>
          <p:cNvPr id="9"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0" name="Rounded Rectangle 9"/>
          <p:cNvSpPr/>
          <p:nvPr/>
        </p:nvSpPr>
        <p:spPr>
          <a:xfrm>
            <a:off x="495300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1:30 – 3:00</a:t>
            </a:r>
            <a:endParaRPr lang="en-US" sz="2600" i="1" dirty="0">
              <a:latin typeface="Franklin Gothic Book"/>
              <a:cs typeface="Franklin Gothic Book"/>
            </a:endParaRPr>
          </a:p>
        </p:txBody>
      </p:sp>
      <p:sp>
        <p:nvSpPr>
          <p:cNvPr id="12"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5" name="Rounded Rectangle 14"/>
          <p:cNvSpPr/>
          <p:nvPr/>
        </p:nvSpPr>
        <p:spPr>
          <a:xfrm>
            <a:off x="78339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Franklin Gothic Book"/>
                <a:cs typeface="Franklin Gothic Book"/>
              </a:rPr>
              <a:t>10:30 – 12:00</a:t>
            </a:r>
            <a:endParaRPr lang="en-US" sz="2400" dirty="0">
              <a:latin typeface="Franklin Gothic Book"/>
              <a:cs typeface="Franklin Gothic Book"/>
            </a:endParaRPr>
          </a:p>
        </p:txBody>
      </p:sp>
      <p:sp>
        <p:nvSpPr>
          <p:cNvPr id="16" name="Rounded Rectangle 15"/>
          <p:cNvSpPr/>
          <p:nvPr/>
        </p:nvSpPr>
        <p:spPr>
          <a:xfrm>
            <a:off x="495300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Franklin Gothic Medium"/>
                <a:cs typeface="Franklin Gothic Book"/>
              </a:rPr>
              <a:t>3:30 – 5:00 </a:t>
            </a:r>
            <a:endParaRPr lang="en-US" sz="2400" i="1" dirty="0">
              <a:latin typeface="Franklin Gothic Book"/>
              <a:cs typeface="Franklin Gothic Book"/>
            </a:endParaRPr>
          </a:p>
        </p:txBody>
      </p:sp>
      <p:sp>
        <p:nvSpPr>
          <p:cNvPr id="17" name="Content Placeholder 2"/>
          <p:cNvSpPr txBox="1">
            <a:spLocks/>
          </p:cNvSpPr>
          <p:nvPr/>
        </p:nvSpPr>
        <p:spPr>
          <a:xfrm>
            <a:off x="78339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Starting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Focusing</a:t>
            </a:r>
          </a:p>
          <a:p>
            <a:pPr marL="457200" indent="-457200">
              <a:spcBef>
                <a:spcPct val="20000"/>
              </a:spcBef>
              <a:buClr>
                <a:srgbClr val="99AB21"/>
              </a:buClr>
              <a:buFont typeface="+mj-lt"/>
              <a:buAutoNum type="arabicPeriod" startAt="2"/>
              <a:defRPr/>
            </a:pPr>
            <a:r>
              <a:rPr lang="en-US" sz="2400" dirty="0">
                <a:solidFill>
                  <a:srgbClr val="00467F"/>
                </a:solidFill>
                <a:latin typeface="Franklin Gothic Book"/>
                <a:cs typeface="Franklin Gothic Book"/>
              </a:rPr>
              <a:t>Power of the Pen</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endParaRPr lang="en-US" sz="2400" dirty="0" smtClean="0">
              <a:solidFill>
                <a:srgbClr val="00467F"/>
              </a:solidFill>
              <a:latin typeface="Franklin Gothic Book"/>
              <a:cs typeface="Franklin Gothic Book"/>
            </a:endParaRPr>
          </a:p>
          <a:p>
            <a:pPr marL="457200" marR="0" lvl="0" indent="-457200" algn="l" defTabSz="457200" rtl="0" eaLnBrk="1" fontAlgn="auto" latinLnBrk="0" hangingPunct="1">
              <a:lnSpc>
                <a:spcPct val="100000"/>
              </a:lnSpc>
              <a:spcBef>
                <a:spcPct val="20000"/>
              </a:spcBef>
              <a:spcAft>
                <a:spcPts val="0"/>
              </a:spcAft>
              <a:buClr>
                <a:srgbClr val="99AB21"/>
              </a:buClr>
              <a:buSzTx/>
              <a:tabLst/>
              <a:defRPr/>
            </a:pPr>
            <a:endPar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endParaRP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8" name="Content Placeholder 2"/>
          <p:cNvSpPr txBox="1">
            <a:spLocks/>
          </p:cNvSpPr>
          <p:nvPr/>
        </p:nvSpPr>
        <p:spPr>
          <a:xfrm>
            <a:off x="4953000" y="1981200"/>
            <a:ext cx="3806753" cy="204651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None/>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a:t>
            </a:r>
            <a:endParaRPr lang="en-US" sz="2400" dirty="0" smtClean="0">
              <a:solidFill>
                <a:srgbClr val="00467F"/>
              </a:solidFill>
              <a:latin typeface="Franklin Gothic Book"/>
              <a:cs typeface="Franklin Gothic Book"/>
            </a:endParaRP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Dysfunction</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Consensus</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Energy</a:t>
            </a:r>
          </a:p>
          <a:p>
            <a:pPr marL="457200" lvl="0" indent="-457200">
              <a:spcBef>
                <a:spcPct val="20000"/>
              </a:spcBef>
              <a:buClr>
                <a:srgbClr val="99AB21"/>
              </a:buClr>
              <a:defRPr/>
            </a:pPr>
            <a:endParaRPr lang="en-US" sz="2400" dirty="0" smtClean="0">
              <a:solidFill>
                <a:srgbClr val="00467F"/>
              </a:solidFill>
              <a:latin typeface="Franklin Gothic Book"/>
              <a:cs typeface="Franklin Gothic Book"/>
            </a:endParaRPr>
          </a:p>
        </p:txBody>
      </p:sp>
      <p:sp>
        <p:nvSpPr>
          <p:cNvPr id="21" name="Content Placeholder 2"/>
          <p:cNvSpPr txBox="1">
            <a:spLocks/>
          </p:cNvSpPr>
          <p:nvPr/>
        </p:nvSpPr>
        <p:spPr>
          <a:xfrm>
            <a:off x="495300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Closing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Agenda Setting</a:t>
            </a:r>
          </a:p>
          <a:p>
            <a:pPr marR="0" lvl="0" algn="l" defTabSz="457200" rtl="0" eaLnBrk="1" fontAlgn="auto" latinLnBrk="0" hangingPunct="1">
              <a:lnSpc>
                <a:spcPct val="100000"/>
              </a:lnSpc>
              <a:spcBef>
                <a:spcPct val="20000"/>
              </a:spcBef>
              <a:spcAft>
                <a:spcPts val="0"/>
              </a:spcAft>
              <a:buClr>
                <a:srgbClr val="99AB21"/>
              </a:buClr>
              <a:buSzTx/>
              <a:tabLst/>
              <a:defRPr/>
            </a:pPr>
            <a:r>
              <a:rPr lang="en-US" sz="2400" dirty="0" smtClean="0">
                <a:solidFill>
                  <a:srgbClr val="00467F"/>
                </a:solidFill>
                <a:latin typeface="Franklin Gothic Book"/>
                <a:cs typeface="Franklin Gothic Book"/>
              </a:rPr>
              <a:t>Special Cases</a:t>
            </a:r>
          </a:p>
          <a:p>
            <a:pPr marL="457200" marR="0" lvl="0" indent="-457200" algn="l" defTabSz="457200" rtl="0" eaLnBrk="1" fontAlgn="auto" latinLnBrk="0" hangingPunct="1">
              <a:lnSpc>
                <a:spcPct val="100000"/>
              </a:lnSpc>
              <a:spcBef>
                <a:spcPct val="20000"/>
              </a:spcBef>
              <a:spcAft>
                <a:spcPts val="0"/>
              </a:spcAft>
              <a:buClr>
                <a:srgbClr val="99AB21"/>
              </a:buClr>
              <a:buSzTx/>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 and Close</a:t>
            </a: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864063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animBg="1"/>
      <p:bldP spid="15" grpId="0" animBg="1"/>
      <p:bldP spid="16" grpId="0" animBg="1"/>
      <p:bldP spid="17"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Checkpoint</a:t>
            </a:r>
            <a:endParaRPr lang="en-US" dirty="0"/>
          </a:p>
        </p:txBody>
      </p:sp>
      <p:sp>
        <p:nvSpPr>
          <p:cNvPr id="3" name="Content Placeholder 2"/>
          <p:cNvSpPr>
            <a:spLocks noGrp="1"/>
          </p:cNvSpPr>
          <p:nvPr>
            <p:ph idx="1"/>
          </p:nvPr>
        </p:nvSpPr>
        <p:spPr>
          <a:xfrm>
            <a:off x="783390" y="1981200"/>
            <a:ext cx="3806753" cy="2046514"/>
          </a:xfrm>
        </p:spPr>
        <p:txBody>
          <a:bodyPr>
            <a:normAutofit/>
          </a:bodyPr>
          <a:lstStyle/>
          <a:p>
            <a:pPr>
              <a:buNone/>
            </a:pPr>
            <a:r>
              <a:rPr lang="en-US" sz="2400" dirty="0" smtClean="0"/>
              <a:t>Getting  Started</a:t>
            </a:r>
          </a:p>
          <a:p>
            <a:pPr marL="457200" indent="-457200">
              <a:buFont typeface="+mj-lt"/>
              <a:buAutoNum type="arabicPeriod" startAt="5"/>
            </a:pPr>
            <a:r>
              <a:rPr lang="en-US" sz="2400" dirty="0" smtClean="0"/>
              <a:t>Information Gathering</a:t>
            </a:r>
          </a:p>
          <a:p>
            <a:pPr marL="457200" indent="-457200">
              <a:buFont typeface="+mj-lt"/>
              <a:buAutoNum type="arabicPeriod"/>
            </a:pPr>
            <a:r>
              <a:rPr lang="en-US" sz="2400" dirty="0" smtClean="0"/>
              <a:t>Preparing</a:t>
            </a:r>
            <a:endParaRPr lang="en-US" sz="2400" dirty="0"/>
          </a:p>
        </p:txBody>
      </p:sp>
      <p:sp>
        <p:nvSpPr>
          <p:cNvPr id="5" name="Rounded Rectangle 4"/>
          <p:cNvSpPr/>
          <p:nvPr/>
        </p:nvSpPr>
        <p:spPr>
          <a:xfrm>
            <a:off x="78339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8:30 – 10:00</a:t>
            </a:r>
            <a:endParaRPr lang="en-US" sz="2600" i="1" dirty="0">
              <a:latin typeface="Franklin Gothic Book"/>
              <a:cs typeface="Franklin Gothic Book"/>
            </a:endParaRPr>
          </a:p>
        </p:txBody>
      </p:sp>
      <p:sp>
        <p:nvSpPr>
          <p:cNvPr id="9"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0" name="Rounded Rectangle 9"/>
          <p:cNvSpPr/>
          <p:nvPr/>
        </p:nvSpPr>
        <p:spPr>
          <a:xfrm>
            <a:off x="495300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1:30 – 3:00</a:t>
            </a:r>
            <a:endParaRPr lang="en-US" sz="2600" i="1" dirty="0">
              <a:latin typeface="Franklin Gothic Book"/>
              <a:cs typeface="Franklin Gothic Book"/>
            </a:endParaRPr>
          </a:p>
        </p:txBody>
      </p:sp>
      <p:sp>
        <p:nvSpPr>
          <p:cNvPr id="12"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5" name="Rounded Rectangle 14"/>
          <p:cNvSpPr/>
          <p:nvPr/>
        </p:nvSpPr>
        <p:spPr>
          <a:xfrm>
            <a:off x="78339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Franklin Gothic Book"/>
                <a:cs typeface="Franklin Gothic Book"/>
              </a:rPr>
              <a:t>10:30 – 12:00</a:t>
            </a:r>
            <a:endParaRPr lang="en-US" sz="2400" dirty="0">
              <a:latin typeface="Franklin Gothic Book"/>
              <a:cs typeface="Franklin Gothic Book"/>
            </a:endParaRPr>
          </a:p>
        </p:txBody>
      </p:sp>
      <p:sp>
        <p:nvSpPr>
          <p:cNvPr id="16" name="Rounded Rectangle 15"/>
          <p:cNvSpPr/>
          <p:nvPr/>
        </p:nvSpPr>
        <p:spPr>
          <a:xfrm>
            <a:off x="495300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Franklin Gothic Medium"/>
                <a:cs typeface="Franklin Gothic Book"/>
              </a:rPr>
              <a:t>3:30 – 5:00 </a:t>
            </a:r>
            <a:endParaRPr lang="en-US" sz="2400" i="1" dirty="0">
              <a:latin typeface="Franklin Gothic Book"/>
              <a:cs typeface="Franklin Gothic Book"/>
            </a:endParaRPr>
          </a:p>
        </p:txBody>
      </p:sp>
      <p:sp>
        <p:nvSpPr>
          <p:cNvPr id="17" name="Content Placeholder 2"/>
          <p:cNvSpPr txBox="1">
            <a:spLocks/>
          </p:cNvSpPr>
          <p:nvPr/>
        </p:nvSpPr>
        <p:spPr>
          <a:xfrm>
            <a:off x="78339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Starting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Focusing</a:t>
            </a:r>
          </a:p>
          <a:p>
            <a:pPr marL="457200" indent="-457200">
              <a:spcBef>
                <a:spcPct val="20000"/>
              </a:spcBef>
              <a:buClr>
                <a:srgbClr val="99AB21"/>
              </a:buClr>
              <a:buFont typeface="+mj-lt"/>
              <a:buAutoNum type="arabicPeriod" startAt="2"/>
              <a:defRPr/>
            </a:pPr>
            <a:r>
              <a:rPr lang="en-US" sz="2400" dirty="0">
                <a:solidFill>
                  <a:srgbClr val="00467F"/>
                </a:solidFill>
                <a:latin typeface="Franklin Gothic Book"/>
                <a:cs typeface="Franklin Gothic Book"/>
              </a:rPr>
              <a:t>Power of the Pen</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endParaRPr lang="en-US" sz="2400" dirty="0" smtClean="0">
              <a:solidFill>
                <a:srgbClr val="00467F"/>
              </a:solidFill>
              <a:latin typeface="Franklin Gothic Book"/>
              <a:cs typeface="Franklin Gothic Book"/>
            </a:endParaRPr>
          </a:p>
          <a:p>
            <a:pPr marL="457200" marR="0" lvl="0" indent="-457200" algn="l" defTabSz="457200" rtl="0" eaLnBrk="1" fontAlgn="auto" latinLnBrk="0" hangingPunct="1">
              <a:lnSpc>
                <a:spcPct val="100000"/>
              </a:lnSpc>
              <a:spcBef>
                <a:spcPct val="20000"/>
              </a:spcBef>
              <a:spcAft>
                <a:spcPts val="0"/>
              </a:spcAft>
              <a:buClr>
                <a:srgbClr val="99AB21"/>
              </a:buClr>
              <a:buSzTx/>
              <a:tabLst/>
              <a:defRPr/>
            </a:pPr>
            <a:endPar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endParaRP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8" name="Content Placeholder 2"/>
          <p:cNvSpPr txBox="1">
            <a:spLocks/>
          </p:cNvSpPr>
          <p:nvPr/>
        </p:nvSpPr>
        <p:spPr>
          <a:xfrm>
            <a:off x="4953000" y="1981200"/>
            <a:ext cx="3806753" cy="204651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None/>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a:t>
            </a:r>
            <a:endParaRPr lang="en-US" sz="2400" dirty="0" smtClean="0">
              <a:solidFill>
                <a:srgbClr val="00467F"/>
              </a:solidFill>
              <a:latin typeface="Franklin Gothic Book"/>
              <a:cs typeface="Franklin Gothic Book"/>
            </a:endParaRP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Dysfunction</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Consensus</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Energy</a:t>
            </a:r>
          </a:p>
          <a:p>
            <a:pPr marL="457200" lvl="0" indent="-457200">
              <a:spcBef>
                <a:spcPct val="20000"/>
              </a:spcBef>
              <a:buClr>
                <a:srgbClr val="99AB21"/>
              </a:buClr>
              <a:defRPr/>
            </a:pPr>
            <a:endParaRPr lang="en-US" sz="2400" dirty="0" smtClean="0">
              <a:solidFill>
                <a:srgbClr val="00467F"/>
              </a:solidFill>
              <a:latin typeface="Franklin Gothic Book"/>
              <a:cs typeface="Franklin Gothic Book"/>
            </a:endParaRPr>
          </a:p>
        </p:txBody>
      </p:sp>
      <p:sp>
        <p:nvSpPr>
          <p:cNvPr id="21" name="Content Placeholder 2"/>
          <p:cNvSpPr txBox="1">
            <a:spLocks/>
          </p:cNvSpPr>
          <p:nvPr/>
        </p:nvSpPr>
        <p:spPr>
          <a:xfrm>
            <a:off x="495300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Closing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Agenda Setting</a:t>
            </a:r>
          </a:p>
          <a:p>
            <a:pPr marR="0" lvl="0" algn="l" defTabSz="457200" rtl="0" eaLnBrk="1" fontAlgn="auto" latinLnBrk="0" hangingPunct="1">
              <a:lnSpc>
                <a:spcPct val="100000"/>
              </a:lnSpc>
              <a:spcBef>
                <a:spcPct val="20000"/>
              </a:spcBef>
              <a:spcAft>
                <a:spcPts val="0"/>
              </a:spcAft>
              <a:buClr>
                <a:srgbClr val="99AB21"/>
              </a:buClr>
              <a:buSzTx/>
              <a:tabLst/>
              <a:defRPr/>
            </a:pPr>
            <a:r>
              <a:rPr lang="en-US" sz="2400" dirty="0" smtClean="0">
                <a:solidFill>
                  <a:srgbClr val="00467F"/>
                </a:solidFill>
                <a:latin typeface="Franklin Gothic Book"/>
                <a:cs typeface="Franklin Gothic Book"/>
              </a:rPr>
              <a:t>Special Cases</a:t>
            </a:r>
          </a:p>
          <a:p>
            <a:pPr marL="457200" marR="0" lvl="0" indent="-457200" algn="l" defTabSz="457200" rtl="0" eaLnBrk="1" fontAlgn="auto" latinLnBrk="0" hangingPunct="1">
              <a:lnSpc>
                <a:spcPct val="100000"/>
              </a:lnSpc>
              <a:spcBef>
                <a:spcPct val="20000"/>
              </a:spcBef>
              <a:spcAft>
                <a:spcPts val="0"/>
              </a:spcAft>
              <a:buClr>
                <a:srgbClr val="99AB21"/>
              </a:buClr>
              <a:buSzTx/>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 and Close</a:t>
            </a: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1668903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animBg="1"/>
      <p:bldP spid="15" grpId="0" animBg="1"/>
      <p:bldP spid="16" grpId="0" animBg="1"/>
      <p:bldP spid="17" grpId="0"/>
      <p:bldP spid="18"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755" y="132198"/>
            <a:ext cx="8071290" cy="1143000"/>
          </a:xfrm>
        </p:spPr>
        <p:txBody>
          <a:bodyPr>
            <a:normAutofit/>
          </a:bodyPr>
          <a:lstStyle/>
          <a:p>
            <a:r>
              <a:rPr lang="en-US" dirty="0" smtClean="0"/>
              <a:t>Principle 8</a:t>
            </a:r>
            <a:endParaRPr lang="en-US" dirty="0"/>
          </a:p>
        </p:txBody>
      </p:sp>
      <p:sp>
        <p:nvSpPr>
          <p:cNvPr id="6" name="Content Placeholder 5"/>
          <p:cNvSpPr>
            <a:spLocks noGrp="1"/>
          </p:cNvSpPr>
          <p:nvPr>
            <p:ph idx="1"/>
          </p:nvPr>
        </p:nvSpPr>
        <p:spPr>
          <a:xfrm>
            <a:off x="688755" y="2246399"/>
            <a:ext cx="3941010" cy="4447588"/>
          </a:xfrm>
        </p:spPr>
        <p:txBody>
          <a:bodyPr>
            <a:noAutofit/>
          </a:bodyPr>
          <a:lstStyle/>
          <a:p>
            <a:pPr marL="514350" indent="-514350">
              <a:spcAft>
                <a:spcPts val="1800"/>
              </a:spcAft>
              <a:buFont typeface="+mj-lt"/>
              <a:buAutoNum type="alphaUcPeriod"/>
            </a:pPr>
            <a:r>
              <a:rPr lang="en-US" sz="2600" dirty="0" smtClean="0"/>
              <a:t>Set an Energetic Pace</a:t>
            </a:r>
          </a:p>
          <a:p>
            <a:pPr marL="514350" indent="-514350">
              <a:spcAft>
                <a:spcPts val="1800"/>
              </a:spcAft>
              <a:buFont typeface="+mj-lt"/>
              <a:buAutoNum type="alphaUcPeriod"/>
            </a:pPr>
            <a:r>
              <a:rPr lang="en-US" sz="2600" dirty="0" smtClean="0"/>
              <a:t>Reset the Energy Level Following Every Break</a:t>
            </a:r>
          </a:p>
          <a:p>
            <a:pPr marL="514350" indent="-514350">
              <a:spcAft>
                <a:spcPts val="1800"/>
              </a:spcAft>
              <a:buFont typeface="+mj-lt"/>
              <a:buAutoNum type="alphaUcPeriod"/>
            </a:pPr>
            <a:r>
              <a:rPr lang="en-US" sz="2600" b="1" dirty="0" smtClean="0">
                <a:solidFill>
                  <a:schemeClr val="accent2"/>
                </a:solidFill>
              </a:rPr>
              <a:t>Adjust to Lull Times</a:t>
            </a:r>
          </a:p>
          <a:p>
            <a:pPr marL="514350" indent="-514350">
              <a:spcAft>
                <a:spcPts val="1800"/>
              </a:spcAft>
              <a:buFont typeface="+mj-lt"/>
              <a:buAutoNum type="alphaUcPeriod"/>
            </a:pPr>
            <a:r>
              <a:rPr lang="en-US" sz="2600" b="1" dirty="0" smtClean="0">
                <a:solidFill>
                  <a:schemeClr val="accent2"/>
                </a:solidFill>
              </a:rPr>
              <a:t>Establish a Recharge Activity</a:t>
            </a:r>
          </a:p>
        </p:txBody>
      </p:sp>
      <p:sp>
        <p:nvSpPr>
          <p:cNvPr id="7" name="Content Placeholder 6"/>
          <p:cNvSpPr>
            <a:spLocks noGrp="1"/>
          </p:cNvSpPr>
          <p:nvPr>
            <p:ph idx="13"/>
          </p:nvPr>
        </p:nvSpPr>
        <p:spPr>
          <a:xfrm>
            <a:off x="4629765" y="2246399"/>
            <a:ext cx="4130280" cy="4082463"/>
          </a:xfrm>
        </p:spPr>
        <p:txBody>
          <a:bodyPr>
            <a:normAutofit/>
          </a:bodyPr>
          <a:lstStyle/>
          <a:p>
            <a:pPr marL="514350" indent="-514350">
              <a:spcAft>
                <a:spcPts val="1800"/>
              </a:spcAft>
              <a:buFont typeface="+mj-lt"/>
              <a:buAutoNum type="alphaUcPeriod" startAt="5"/>
            </a:pPr>
            <a:r>
              <a:rPr lang="en-US" sz="2600" dirty="0" smtClean="0"/>
              <a:t>Use Brainteasers</a:t>
            </a:r>
          </a:p>
          <a:p>
            <a:pPr marL="514350" indent="-514350">
              <a:spcAft>
                <a:spcPts val="1800"/>
              </a:spcAft>
              <a:buFont typeface="+mj-lt"/>
              <a:buAutoNum type="alphaUcPeriod" startAt="5"/>
            </a:pPr>
            <a:r>
              <a:rPr lang="en-US" sz="2600" b="1" dirty="0" smtClean="0">
                <a:solidFill>
                  <a:schemeClr val="accent2"/>
                </a:solidFill>
              </a:rPr>
              <a:t>Get People Involved and Moving</a:t>
            </a:r>
          </a:p>
          <a:p>
            <a:pPr marL="514350" indent="-514350">
              <a:spcAft>
                <a:spcPts val="1800"/>
              </a:spcAft>
              <a:buFont typeface="+mj-lt"/>
              <a:buAutoNum type="alphaUcPeriod" startAt="5"/>
            </a:pPr>
            <a:r>
              <a:rPr lang="en-US" sz="2600" b="1" i="1" dirty="0" smtClean="0"/>
              <a:t>Encourage Team Building</a:t>
            </a:r>
          </a:p>
          <a:p>
            <a:pPr marL="514350" indent="-514350">
              <a:spcAft>
                <a:spcPts val="1800"/>
              </a:spcAft>
              <a:buFont typeface="+mj-lt"/>
              <a:buAutoNum type="alphaUcPeriod" startAt="5"/>
            </a:pPr>
            <a:r>
              <a:rPr lang="en-US" sz="2600" b="1" dirty="0" smtClean="0">
                <a:solidFill>
                  <a:srgbClr val="F26522"/>
                </a:solidFill>
              </a:rPr>
              <a:t>Break If Necessary </a:t>
            </a:r>
            <a:endParaRPr lang="en-US" sz="2600" b="1" dirty="0">
              <a:solidFill>
                <a:srgbClr val="F26522"/>
              </a:solidFill>
            </a:endParaRPr>
          </a:p>
        </p:txBody>
      </p:sp>
      <p:sp>
        <p:nvSpPr>
          <p:cNvPr id="8" name="Title 4"/>
          <p:cNvSpPr txBox="1">
            <a:spLocks/>
          </p:cNvSpPr>
          <p:nvPr/>
        </p:nvSpPr>
        <p:spPr>
          <a:xfrm>
            <a:off x="688755" y="731838"/>
            <a:ext cx="807129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Keep the energy high</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
        <p:nvSpPr>
          <p:cNvPr id="9" name="TextBox 8"/>
          <p:cNvSpPr txBox="1"/>
          <p:nvPr/>
        </p:nvSpPr>
        <p:spPr>
          <a:xfrm>
            <a:off x="688755" y="1557309"/>
            <a:ext cx="6941067" cy="461665"/>
          </a:xfrm>
          <a:prstGeom prst="rect">
            <a:avLst/>
          </a:prstGeom>
          <a:noFill/>
        </p:spPr>
        <p:txBody>
          <a:bodyPr wrap="none" rtlCol="0">
            <a:spAutoFit/>
          </a:bodyPr>
          <a:lstStyle/>
          <a:p>
            <a:r>
              <a:rPr lang="en-US" sz="2400" i="1" dirty="0" smtClean="0">
                <a:solidFill>
                  <a:srgbClr val="F26522"/>
                </a:solidFill>
                <a:latin typeface="Franklin Gothic Book"/>
                <a:cs typeface="Franklin Gothic Book"/>
              </a:rPr>
              <a:t>Set the Pace, Anticipate the Lulls, React Accordingly</a:t>
            </a:r>
            <a:endParaRPr lang="en-US" sz="2400" i="1" dirty="0">
              <a:solidFill>
                <a:srgbClr val="F26522"/>
              </a:solidFill>
              <a:latin typeface="Franklin Gothic Book"/>
              <a:cs typeface="Franklin Gothic Book"/>
            </a:endParaRPr>
          </a:p>
        </p:txBody>
      </p:sp>
      <p:pic>
        <p:nvPicPr>
          <p:cNvPr id="10" name="Picture 9"/>
          <p:cNvPicPr>
            <a:picLocks noChangeAspect="1"/>
          </p:cNvPicPr>
          <p:nvPr/>
        </p:nvPicPr>
        <p:blipFill>
          <a:blip r:embed="rId3"/>
          <a:stretch>
            <a:fillRect/>
          </a:stretch>
        </p:blipFill>
        <p:spPr>
          <a:xfrm>
            <a:off x="7833246" y="0"/>
            <a:ext cx="1310754" cy="2347163"/>
          </a:xfrm>
          <a:prstGeom prst="rect">
            <a:avLst/>
          </a:prstGeom>
          <a:ln/>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pic>
    </p:spTree>
    <p:extLst>
      <p:ext uri="{BB962C8B-B14F-4D97-AF65-F5344CB8AC3E}">
        <p14:creationId xmlns:p14="http://schemas.microsoft.com/office/powerpoint/2010/main" val="27258406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90" y="-54582"/>
            <a:ext cx="8071290" cy="1143000"/>
          </a:xfrm>
        </p:spPr>
        <p:txBody>
          <a:bodyPr/>
          <a:lstStyle/>
          <a:p>
            <a:r>
              <a:rPr lang="en-US" dirty="0" smtClean="0"/>
              <a:t>Checkpoint</a:t>
            </a:r>
            <a:endParaRPr lang="en-US" dirty="0"/>
          </a:p>
        </p:txBody>
      </p:sp>
      <p:grpSp>
        <p:nvGrpSpPr>
          <p:cNvPr id="34" name="Group 33"/>
          <p:cNvGrpSpPr/>
          <p:nvPr/>
        </p:nvGrpSpPr>
        <p:grpSpPr>
          <a:xfrm>
            <a:off x="956274" y="1042353"/>
            <a:ext cx="7231453" cy="5039221"/>
            <a:chOff x="1495562" y="1042353"/>
            <a:chExt cx="7231453" cy="5039221"/>
          </a:xfrm>
        </p:grpSpPr>
        <p:sp>
          <p:nvSpPr>
            <p:cNvPr id="35" name="Rounded Rectangle 34"/>
            <p:cNvSpPr/>
            <p:nvPr/>
          </p:nvSpPr>
          <p:spPr>
            <a:xfrm>
              <a:off x="2011275" y="1042353"/>
              <a:ext cx="6715740" cy="50392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2288982" y="1238163"/>
              <a:ext cx="6216534" cy="4615999"/>
              <a:chOff x="608807" y="184666"/>
              <a:chExt cx="8432167" cy="6261186"/>
            </a:xfrm>
          </p:grpSpPr>
          <p:cxnSp>
            <p:nvCxnSpPr>
              <p:cNvPr id="39" name="Straight Arrow Connector 38"/>
              <p:cNvCxnSpPr/>
              <p:nvPr/>
            </p:nvCxnSpPr>
            <p:spPr>
              <a:xfrm>
                <a:off x="610394" y="5940970"/>
                <a:ext cx="8362822" cy="1588"/>
              </a:xfrm>
              <a:prstGeom prst="straightConnector1">
                <a:avLst/>
              </a:prstGeom>
              <a:ln w="19050">
                <a:solidFill>
                  <a:srgbClr val="FFFFFF"/>
                </a:solidFill>
                <a:tailEnd type="none"/>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608807" y="184666"/>
                <a:ext cx="8432167" cy="6261186"/>
                <a:chOff x="608807" y="184666"/>
                <a:chExt cx="8432167" cy="6261186"/>
              </a:xfrm>
            </p:grpSpPr>
            <p:cxnSp>
              <p:nvCxnSpPr>
                <p:cNvPr id="41" name="Straight Arrow Connector 40"/>
                <p:cNvCxnSpPr/>
                <p:nvPr/>
              </p:nvCxnSpPr>
              <p:spPr>
                <a:xfrm rot="16200000" flipV="1">
                  <a:off x="-878528" y="4456811"/>
                  <a:ext cx="2974672" cy="2"/>
                </a:xfrm>
                <a:prstGeom prst="straightConnector1">
                  <a:avLst/>
                </a:prstGeom>
                <a:ln w="19050">
                  <a:solidFill>
                    <a:srgbClr val="FFFFFF"/>
                  </a:solidFill>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786264" y="184666"/>
                  <a:ext cx="8254710" cy="6261186"/>
                  <a:chOff x="786264" y="184666"/>
                  <a:chExt cx="8254710" cy="6261186"/>
                </a:xfrm>
              </p:grpSpPr>
              <p:sp>
                <p:nvSpPr>
                  <p:cNvPr id="45" name="Oval 44"/>
                  <p:cNvSpPr/>
                  <p:nvPr/>
                </p:nvSpPr>
                <p:spPr>
                  <a:xfrm>
                    <a:off x="4382030" y="15589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3.</a:t>
                    </a:r>
                  </a:p>
                  <a:p>
                    <a:pPr algn="ctr"/>
                    <a:r>
                      <a:rPr lang="en-US" sz="1400" dirty="0" smtClean="0">
                        <a:solidFill>
                          <a:schemeClr val="bg1"/>
                        </a:solidFill>
                        <a:latin typeface="Franklin Gothic Book"/>
                        <a:cs typeface="Franklin Gothic Book"/>
                      </a:rPr>
                      <a:t>Focusing</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the Group</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48" name="Oval 47"/>
                  <p:cNvSpPr/>
                  <p:nvPr/>
                </p:nvSpPr>
                <p:spPr>
                  <a:xfrm>
                    <a:off x="2584147"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sp>
                <p:nvSpPr>
                  <p:cNvPr id="49" name="Oval 48"/>
                  <p:cNvSpPr/>
                  <p:nvPr/>
                </p:nvSpPr>
                <p:spPr>
                  <a:xfrm>
                    <a:off x="786264"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r>
                      <a:rPr lang="en-US" sz="1400" dirty="0" smtClean="0">
                        <a:solidFill>
                          <a:srgbClr val="00467F"/>
                        </a:solidFill>
                        <a:latin typeface="Franklin Gothic Book"/>
                        <a:cs typeface="Franklin Gothic Book"/>
                      </a:rPr>
                      <a:t/>
                    </a:r>
                    <a:br>
                      <a:rPr lang="en-US" sz="14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sp>
                <p:nvSpPr>
                  <p:cNvPr id="50" name="Oval 49"/>
                  <p:cNvSpPr/>
                  <p:nvPr/>
                </p:nvSpPr>
                <p:spPr>
                  <a:xfrm>
                    <a:off x="7624322"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r>
                      <a:rPr lang="en-US" sz="1600" dirty="0" smtClean="0">
                        <a:solidFill>
                          <a:srgbClr val="00467F"/>
                        </a:solidFill>
                        <a:latin typeface="Franklin Gothic Book"/>
                        <a:cs typeface="Franklin Gothic Book"/>
                      </a:rPr>
                      <a:t/>
                    </a:r>
                    <a:br>
                      <a:rPr lang="en-US" sz="1600" dirty="0" smtClean="0">
                        <a:solidFill>
                          <a:srgbClr val="00467F"/>
                        </a:solidFill>
                        <a:latin typeface="Franklin Gothic Book"/>
                        <a:cs typeface="Franklin Gothic Book"/>
                      </a:rPr>
                    </a:br>
                    <a:endParaRPr lang="en-US" sz="1600" dirty="0">
                      <a:solidFill>
                        <a:srgbClr val="00467F"/>
                      </a:solidFill>
                      <a:latin typeface="Franklin Gothic Book"/>
                      <a:cs typeface="Franklin Gothic Book"/>
                    </a:endParaRPr>
                  </a:p>
                </p:txBody>
              </p:sp>
              <p:sp>
                <p:nvSpPr>
                  <p:cNvPr id="51" name="Oval 50"/>
                  <p:cNvSpPr/>
                  <p:nvPr/>
                </p:nvSpPr>
                <p:spPr>
                  <a:xfrm>
                    <a:off x="5855230" y="606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4.</a:t>
                    </a:r>
                  </a:p>
                  <a:p>
                    <a:pPr algn="ctr"/>
                    <a:r>
                      <a:rPr lang="en-US" sz="1400" dirty="0" smtClean="0">
                        <a:solidFill>
                          <a:schemeClr val="bg1"/>
                        </a:solidFill>
                        <a:latin typeface="Franklin Gothic Book"/>
                        <a:cs typeface="Franklin Gothic Book"/>
                      </a:rPr>
                      <a:t>The Power</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of the Pen</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52" name="Oval 51"/>
                  <p:cNvSpPr/>
                  <p:nvPr/>
                </p:nvSpPr>
                <p:spPr>
                  <a:xfrm>
                    <a:off x="5855230" y="2511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5.</a:t>
                    </a:r>
                  </a:p>
                  <a:p>
                    <a:pPr algn="ctr"/>
                    <a:r>
                      <a:rPr lang="en-US" sz="1400" dirty="0" smtClean="0">
                        <a:solidFill>
                          <a:schemeClr val="bg1"/>
                        </a:solidFill>
                        <a:latin typeface="Franklin Gothic Book"/>
                        <a:cs typeface="Franklin Gothic Book"/>
                      </a:rPr>
                      <a:t>Information</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Gathering</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53" name="Oval 52"/>
                  <p:cNvSpPr/>
                  <p:nvPr/>
                </p:nvSpPr>
                <p:spPr>
                  <a:xfrm>
                    <a:off x="5253755"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7.</a:t>
                    </a:r>
                  </a:p>
                  <a:p>
                    <a:pPr algn="ctr"/>
                    <a:r>
                      <a:rPr lang="en-US" sz="1400" dirty="0" smtClean="0">
                        <a:solidFill>
                          <a:srgbClr val="FFFFFF"/>
                        </a:solidFill>
                        <a:latin typeface="Franklin Gothic Book"/>
                        <a:cs typeface="Franklin Gothic Book"/>
                      </a:rPr>
                      <a:t>Consensus</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Building</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sp>
                <p:nvSpPr>
                  <p:cNvPr id="54" name="Oval 53"/>
                  <p:cNvSpPr/>
                  <p:nvPr/>
                </p:nvSpPr>
                <p:spPr>
                  <a:xfrm>
                    <a:off x="686208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8.</a:t>
                    </a:r>
                  </a:p>
                  <a:p>
                    <a:pPr algn="ctr"/>
                    <a:r>
                      <a:rPr lang="en-US" sz="1400" dirty="0" smtClean="0">
                        <a:solidFill>
                          <a:srgbClr val="FFFFFF"/>
                        </a:solidFill>
                        <a:latin typeface="Franklin Gothic Book"/>
                        <a:cs typeface="Franklin Gothic Book"/>
                      </a:rPr>
                      <a:t>Keeping the</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Energy High</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sp>
                <p:nvSpPr>
                  <p:cNvPr id="55" name="Oval 54"/>
                  <p:cNvSpPr/>
                  <p:nvPr/>
                </p:nvSpPr>
                <p:spPr>
                  <a:xfrm>
                    <a:off x="364543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6.</a:t>
                    </a:r>
                  </a:p>
                  <a:p>
                    <a:pPr algn="ctr"/>
                    <a:r>
                      <a:rPr lang="en-US" sz="1400" dirty="0" smtClean="0">
                        <a:solidFill>
                          <a:srgbClr val="FFFFFF"/>
                        </a:solidFill>
                        <a:latin typeface="Franklin Gothic Book"/>
                        <a:cs typeface="Franklin Gothic Book"/>
                      </a:rPr>
                      <a:t>Managing</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Dysfunction</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pic>
                <p:nvPicPr>
                  <p:cNvPr id="56" name="Picture 55"/>
                  <p:cNvPicPr>
                    <a:picLocks noChangeAspect="1"/>
                  </p:cNvPicPr>
                  <p:nvPr/>
                </p:nvPicPr>
                <p:blipFill>
                  <a:blip r:embed="rId3"/>
                  <a:stretch>
                    <a:fillRect/>
                  </a:stretch>
                </p:blipFill>
                <p:spPr>
                  <a:xfrm>
                    <a:off x="5477637" y="3136333"/>
                    <a:ext cx="210312" cy="245364"/>
                  </a:xfrm>
                  <a:prstGeom prst="rect">
                    <a:avLst/>
                  </a:prstGeom>
                </p:spPr>
              </p:pic>
              <p:pic>
                <p:nvPicPr>
                  <p:cNvPr id="57" name="Picture 56"/>
                  <p:cNvPicPr>
                    <a:picLocks noChangeAspect="1"/>
                  </p:cNvPicPr>
                  <p:nvPr/>
                </p:nvPicPr>
                <p:blipFill>
                  <a:blip r:embed="rId4"/>
                  <a:stretch>
                    <a:fillRect/>
                  </a:stretch>
                </p:blipFill>
                <p:spPr>
                  <a:xfrm>
                    <a:off x="5486400" y="1299190"/>
                    <a:ext cx="201549" cy="254127"/>
                  </a:xfrm>
                  <a:prstGeom prst="rect">
                    <a:avLst/>
                  </a:prstGeom>
                </p:spPr>
              </p:pic>
              <p:pic>
                <p:nvPicPr>
                  <p:cNvPr id="58" name="Picture 57"/>
                  <p:cNvPicPr>
                    <a:picLocks noChangeAspect="1"/>
                  </p:cNvPicPr>
                  <p:nvPr/>
                </p:nvPicPr>
                <p:blipFill>
                  <a:blip r:embed="rId5"/>
                  <a:stretch>
                    <a:fillRect/>
                  </a:stretch>
                </p:blipFill>
                <p:spPr>
                  <a:xfrm>
                    <a:off x="6510978" y="2118293"/>
                    <a:ext cx="105156" cy="297942"/>
                  </a:xfrm>
                  <a:prstGeom prst="rect">
                    <a:avLst/>
                  </a:prstGeom>
                </p:spPr>
              </p:pic>
              <p:sp>
                <p:nvSpPr>
                  <p:cNvPr id="59" name="TextBox 58"/>
                  <p:cNvSpPr txBox="1"/>
                  <p:nvPr/>
                </p:nvSpPr>
                <p:spPr>
                  <a:xfrm>
                    <a:off x="2447082" y="4720556"/>
                    <a:ext cx="1276544" cy="709701"/>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sz="1600"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sz="1600" dirty="0">
                      <a:solidFill>
                        <a:srgbClr val="AFBD22"/>
                      </a:solidFill>
                      <a:latin typeface="Franklin Gothic Medium"/>
                      <a:cs typeface="Franklin Gothic Medium"/>
                    </a:endParaRPr>
                  </a:p>
                </p:txBody>
              </p:sp>
              <p:sp>
                <p:nvSpPr>
                  <p:cNvPr id="60" name="Rectangle 59"/>
                  <p:cNvSpPr/>
                  <p:nvPr/>
                </p:nvSpPr>
                <p:spPr>
                  <a:xfrm>
                    <a:off x="2379522" y="4226675"/>
                    <a:ext cx="6186854" cy="1634092"/>
                  </a:xfrm>
                  <a:prstGeom prst="rect">
                    <a:avLst/>
                  </a:prstGeom>
                  <a:noFill/>
                  <a:ln>
                    <a:solidFill>
                      <a:srgbClr val="FFFF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a:off x="4057243" y="184666"/>
                    <a:ext cx="2683157" cy="369332"/>
                  </a:xfrm>
                  <a:prstGeom prst="rect">
                    <a:avLst/>
                  </a:prstGeom>
                  <a:noFill/>
                </p:spPr>
                <p:txBody>
                  <a:bodyPr wrap="square" rtlCol="0">
                    <a:spAutoFit/>
                  </a:bodyPr>
                  <a:lstStyle/>
                  <a:p>
                    <a:pPr algn="ctr"/>
                    <a:r>
                      <a:rPr lang="en-US" u="sng" dirty="0" smtClean="0">
                        <a:solidFill>
                          <a:srgbClr val="00467F"/>
                        </a:solidFill>
                        <a:latin typeface="Franklin Gothic Medium"/>
                        <a:cs typeface="Franklin Gothic Medium"/>
                      </a:rPr>
                      <a:t>The Facilitation Cycle</a:t>
                    </a:r>
                    <a:endParaRPr lang="en-US" u="sng" dirty="0">
                      <a:solidFill>
                        <a:srgbClr val="00467F"/>
                      </a:solidFill>
                      <a:latin typeface="Franklin Gothic Medium"/>
                      <a:cs typeface="Franklin Gothic Medium"/>
                    </a:endParaRPr>
                  </a:p>
                </p:txBody>
              </p:sp>
              <p:sp>
                <p:nvSpPr>
                  <p:cNvPr id="62" name="Oval 61"/>
                  <p:cNvSpPr/>
                  <p:nvPr/>
                </p:nvSpPr>
                <p:spPr>
                  <a:xfrm>
                    <a:off x="786264" y="5029200"/>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00467F"/>
                        </a:solidFill>
                        <a:latin typeface="Franklin Gothic Medium"/>
                        <a:cs typeface="Franklin Gothic Medium"/>
                      </a:rPr>
                      <a:t>10.</a:t>
                    </a:r>
                  </a:p>
                  <a:p>
                    <a:pPr algn="ctr"/>
                    <a:r>
                      <a:rPr lang="en-US" sz="1400" dirty="0" smtClean="0">
                        <a:solidFill>
                          <a:srgbClr val="00467F"/>
                        </a:solidFill>
                        <a:latin typeface="Franklin Gothic Book"/>
                        <a:cs typeface="Franklin Gothic Book"/>
                      </a:rPr>
                      <a:t>Agenda</a:t>
                    </a:r>
                    <a:br>
                      <a:rPr lang="en-US" sz="1400" dirty="0" smtClean="0">
                        <a:solidFill>
                          <a:srgbClr val="00467F"/>
                        </a:solidFill>
                        <a:latin typeface="Franklin Gothic Book"/>
                        <a:cs typeface="Franklin Gothic Book"/>
                      </a:rPr>
                    </a:br>
                    <a:r>
                      <a:rPr lang="en-US" sz="1400" dirty="0" smtClean="0">
                        <a:solidFill>
                          <a:srgbClr val="00467F"/>
                        </a:solidFill>
                        <a:latin typeface="Franklin Gothic Book"/>
                        <a:cs typeface="Franklin Gothic Book"/>
                      </a:rPr>
                      <a:t>Setting</a:t>
                    </a:r>
                    <a:br>
                      <a:rPr lang="en-US" sz="14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cxnSp>
                <p:nvCxnSpPr>
                  <p:cNvPr id="63" name="Straight Arrow Connector 62"/>
                  <p:cNvCxnSpPr/>
                  <p:nvPr/>
                </p:nvCxnSpPr>
                <p:spPr>
                  <a:xfrm rot="5400000" flipH="1" flipV="1">
                    <a:off x="7484291" y="4456812"/>
                    <a:ext cx="2974674" cy="1588"/>
                  </a:xfrm>
                  <a:prstGeom prst="straightConnector1">
                    <a:avLst/>
                  </a:prstGeom>
                  <a:ln w="19050">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4301384" y="199748"/>
                    <a:ext cx="3040862" cy="3795892"/>
                  </a:xfrm>
                  <a:prstGeom prst="rect">
                    <a:avLst/>
                  </a:prstGeom>
                  <a:noFill/>
                  <a:ln>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Isosceles Triangle 64"/>
                  <p:cNvSpPr/>
                  <p:nvPr/>
                </p:nvSpPr>
                <p:spPr>
                  <a:xfrm rot="5400000">
                    <a:off x="4073749"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Isosceles Triangle 65"/>
                  <p:cNvSpPr/>
                  <p:nvPr/>
                </p:nvSpPr>
                <p:spPr>
                  <a:xfrm rot="5400000">
                    <a:off x="2316188"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Isosceles Triangle 66"/>
                  <p:cNvSpPr/>
                  <p:nvPr/>
                </p:nvSpPr>
                <p:spPr>
                  <a:xfrm rot="5400000">
                    <a:off x="7424499"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Isosceles Triangle 67"/>
                  <p:cNvSpPr/>
                  <p:nvPr/>
                </p:nvSpPr>
                <p:spPr>
                  <a:xfrm>
                    <a:off x="5855230" y="4037728"/>
                    <a:ext cx="154686" cy="13335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37" name="TextBox 36"/>
            <p:cNvSpPr txBox="1"/>
            <p:nvPr/>
          </p:nvSpPr>
          <p:spPr>
            <a:xfrm>
              <a:off x="1495562" y="1642486"/>
              <a:ext cx="677108" cy="3838954"/>
            </a:xfrm>
            <a:prstGeom prst="rect">
              <a:avLst/>
            </a:prstGeom>
            <a:noFill/>
          </p:spPr>
          <p:txBody>
            <a:bodyPr vert="vert270" wrap="square" rtlCol="0">
              <a:spAutoFit/>
            </a:bodyPr>
            <a:lstStyle/>
            <a:p>
              <a:pPr algn="ctr"/>
              <a:r>
                <a:rPr lang="en-US" sz="3200" b="1" dirty="0" smtClean="0">
                  <a:solidFill>
                    <a:srgbClr val="00467F"/>
                  </a:solidFill>
                </a:rPr>
                <a:t>VIRTUAL PLATFORM</a:t>
              </a:r>
              <a:endParaRPr lang="en-US" sz="3200" b="1" dirty="0">
                <a:solidFill>
                  <a:srgbClr val="00467F"/>
                </a:solidFill>
              </a:endParaRPr>
            </a:p>
          </p:txBody>
        </p:sp>
      </p:grpSp>
      <p:sp>
        <p:nvSpPr>
          <p:cNvPr id="69" name="Oval 68"/>
          <p:cNvSpPr/>
          <p:nvPr/>
        </p:nvSpPr>
        <p:spPr>
          <a:xfrm>
            <a:off x="6358466" y="4299994"/>
            <a:ext cx="1044413" cy="1044413"/>
          </a:xfrm>
          <a:prstGeom prst="ellipse">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8.</a:t>
            </a:r>
          </a:p>
          <a:p>
            <a:pPr algn="ctr"/>
            <a:r>
              <a:rPr lang="en-US" sz="1400" dirty="0" smtClean="0">
                <a:solidFill>
                  <a:srgbClr val="FFFFFF"/>
                </a:solidFill>
                <a:latin typeface="Franklin Gothic Book"/>
                <a:cs typeface="Franklin Gothic Book"/>
              </a:rPr>
              <a:t>Keeping the</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Energy High</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spTree>
    <p:extLst>
      <p:ext uri="{BB962C8B-B14F-4D97-AF65-F5344CB8AC3E}">
        <p14:creationId xmlns:p14="http://schemas.microsoft.com/office/powerpoint/2010/main" val="1213908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normAutofit/>
          </a:bodyPr>
          <a:lstStyle/>
          <a:p>
            <a:r>
              <a:rPr lang="en-US" dirty="0" smtClean="0"/>
              <a:t>The Virtual Dilemma</a:t>
            </a:r>
            <a:endParaRPr lang="en-US" dirty="0"/>
          </a:p>
        </p:txBody>
      </p:sp>
      <p:sp>
        <p:nvSpPr>
          <p:cNvPr id="27" name="Content Placeholder 26"/>
          <p:cNvSpPr>
            <a:spLocks noGrp="1"/>
          </p:cNvSpPr>
          <p:nvPr>
            <p:ph idx="1"/>
          </p:nvPr>
        </p:nvSpPr>
        <p:spPr/>
        <p:txBody>
          <a:bodyPr>
            <a:normAutofit/>
          </a:bodyPr>
          <a:lstStyle/>
          <a:p>
            <a:pPr>
              <a:spcAft>
                <a:spcPts val="1800"/>
              </a:spcAft>
            </a:pPr>
            <a:r>
              <a:rPr lang="en-US" dirty="0" smtClean="0"/>
              <a:t>You are about to begin working with your first task force, and the work will be conducted virtually. How will you avoid becoming that “lifeless” virtual session leader that you have experienced frequently when others lead virtual meetings?</a:t>
            </a:r>
          </a:p>
          <a:p>
            <a:pPr>
              <a:spcAft>
                <a:spcPts val="1800"/>
              </a:spcAft>
            </a:pPr>
            <a:endParaRPr lang="en-US" dirty="0" smtClean="0"/>
          </a:p>
          <a:p>
            <a:pPr>
              <a:spcAft>
                <a:spcPts val="1800"/>
              </a:spcAft>
            </a:pPr>
            <a:endParaRPr lang="en-US" dirty="0" smtClean="0"/>
          </a:p>
          <a:p>
            <a:pPr>
              <a:spcAft>
                <a:spcPts val="1800"/>
              </a:spcAft>
            </a:pPr>
            <a:endParaRPr lang="en-US" dirty="0" smtClean="0"/>
          </a:p>
        </p:txBody>
      </p:sp>
      <p:sp>
        <p:nvSpPr>
          <p:cNvPr id="6" name="TextBox 5"/>
          <p:cNvSpPr txBox="1"/>
          <p:nvPr/>
        </p:nvSpPr>
        <p:spPr>
          <a:xfrm>
            <a:off x="8762010" y="389895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8-2</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84929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755" y="132198"/>
            <a:ext cx="8071290" cy="1143000"/>
          </a:xfrm>
        </p:spPr>
        <p:txBody>
          <a:bodyPr>
            <a:normAutofit/>
          </a:bodyPr>
          <a:lstStyle/>
          <a:p>
            <a:r>
              <a:rPr lang="en-US" dirty="0" smtClean="0"/>
              <a:t>Principle 8</a:t>
            </a:r>
            <a:endParaRPr lang="en-US" dirty="0"/>
          </a:p>
        </p:txBody>
      </p:sp>
      <p:sp>
        <p:nvSpPr>
          <p:cNvPr id="6" name="Content Placeholder 5"/>
          <p:cNvSpPr>
            <a:spLocks noGrp="1"/>
          </p:cNvSpPr>
          <p:nvPr>
            <p:ph idx="1"/>
          </p:nvPr>
        </p:nvSpPr>
        <p:spPr>
          <a:xfrm>
            <a:off x="688755" y="2246399"/>
            <a:ext cx="3941010" cy="4447588"/>
          </a:xfrm>
        </p:spPr>
        <p:txBody>
          <a:bodyPr>
            <a:noAutofit/>
          </a:bodyPr>
          <a:lstStyle/>
          <a:p>
            <a:pPr marL="514350" indent="-514350">
              <a:spcAft>
                <a:spcPts val="1800"/>
              </a:spcAft>
              <a:buFont typeface="+mj-lt"/>
              <a:buAutoNum type="alphaUcPeriod"/>
            </a:pPr>
            <a:r>
              <a:rPr lang="en-US" sz="2600" dirty="0" smtClean="0"/>
              <a:t>Set an Energetic Pace</a:t>
            </a:r>
          </a:p>
          <a:p>
            <a:pPr marL="514350" indent="-514350">
              <a:spcAft>
                <a:spcPts val="1800"/>
              </a:spcAft>
              <a:buFont typeface="+mj-lt"/>
              <a:buAutoNum type="alphaUcPeriod"/>
            </a:pPr>
            <a:r>
              <a:rPr lang="en-US" sz="2600" dirty="0" smtClean="0"/>
              <a:t>Reset the Energy Level Following Every Break</a:t>
            </a:r>
          </a:p>
          <a:p>
            <a:pPr marL="514350" indent="-514350">
              <a:spcAft>
                <a:spcPts val="1800"/>
              </a:spcAft>
              <a:buFont typeface="+mj-lt"/>
              <a:buAutoNum type="alphaUcPeriod"/>
            </a:pPr>
            <a:r>
              <a:rPr lang="en-US" sz="2600" b="1" dirty="0" smtClean="0">
                <a:solidFill>
                  <a:schemeClr val="accent2"/>
                </a:solidFill>
              </a:rPr>
              <a:t>Adjust to Lull Times</a:t>
            </a:r>
          </a:p>
          <a:p>
            <a:pPr marL="514350" indent="-514350">
              <a:spcAft>
                <a:spcPts val="1800"/>
              </a:spcAft>
              <a:buFont typeface="+mj-lt"/>
              <a:buAutoNum type="alphaUcPeriod"/>
            </a:pPr>
            <a:r>
              <a:rPr lang="en-US" sz="2600" b="1" dirty="0" smtClean="0">
                <a:solidFill>
                  <a:schemeClr val="accent2"/>
                </a:solidFill>
              </a:rPr>
              <a:t>Establish a Recharge Activity</a:t>
            </a:r>
          </a:p>
        </p:txBody>
      </p:sp>
      <p:sp>
        <p:nvSpPr>
          <p:cNvPr id="7" name="Content Placeholder 6"/>
          <p:cNvSpPr>
            <a:spLocks noGrp="1"/>
          </p:cNvSpPr>
          <p:nvPr>
            <p:ph idx="13"/>
          </p:nvPr>
        </p:nvSpPr>
        <p:spPr>
          <a:xfrm>
            <a:off x="4629765" y="2246399"/>
            <a:ext cx="4130280" cy="4082463"/>
          </a:xfrm>
        </p:spPr>
        <p:txBody>
          <a:bodyPr>
            <a:normAutofit/>
          </a:bodyPr>
          <a:lstStyle/>
          <a:p>
            <a:pPr marL="514350" indent="-514350">
              <a:spcAft>
                <a:spcPts val="1800"/>
              </a:spcAft>
              <a:buFont typeface="+mj-lt"/>
              <a:buAutoNum type="alphaUcPeriod" startAt="5"/>
            </a:pPr>
            <a:r>
              <a:rPr lang="en-US" sz="2600" dirty="0" smtClean="0"/>
              <a:t>Use Brainteasers</a:t>
            </a:r>
          </a:p>
          <a:p>
            <a:pPr marL="514350" indent="-514350">
              <a:spcAft>
                <a:spcPts val="1800"/>
              </a:spcAft>
              <a:buFont typeface="+mj-lt"/>
              <a:buAutoNum type="alphaUcPeriod" startAt="5"/>
            </a:pPr>
            <a:r>
              <a:rPr lang="en-US" sz="2600" b="1" dirty="0" smtClean="0">
                <a:solidFill>
                  <a:schemeClr val="accent2"/>
                </a:solidFill>
              </a:rPr>
              <a:t>Get People Involved and Moving</a:t>
            </a:r>
          </a:p>
          <a:p>
            <a:pPr marL="514350" indent="-514350">
              <a:spcAft>
                <a:spcPts val="1800"/>
              </a:spcAft>
              <a:buFont typeface="+mj-lt"/>
              <a:buAutoNum type="alphaUcPeriod" startAt="5"/>
            </a:pPr>
            <a:r>
              <a:rPr lang="en-US" sz="2600" b="1" i="1" dirty="0" smtClean="0"/>
              <a:t>Encourage Team Building</a:t>
            </a:r>
          </a:p>
          <a:p>
            <a:pPr marL="514350" indent="-514350">
              <a:spcAft>
                <a:spcPts val="1800"/>
              </a:spcAft>
              <a:buFont typeface="+mj-lt"/>
              <a:buAutoNum type="alphaUcPeriod" startAt="5"/>
            </a:pPr>
            <a:r>
              <a:rPr lang="en-US" sz="2600" b="1" dirty="0" smtClean="0">
                <a:solidFill>
                  <a:srgbClr val="F26522"/>
                </a:solidFill>
              </a:rPr>
              <a:t>Break If Necessary </a:t>
            </a:r>
            <a:endParaRPr lang="en-US" sz="2600" b="1" dirty="0">
              <a:solidFill>
                <a:srgbClr val="F26522"/>
              </a:solidFill>
            </a:endParaRPr>
          </a:p>
        </p:txBody>
      </p:sp>
      <p:sp>
        <p:nvSpPr>
          <p:cNvPr id="8" name="Title 4"/>
          <p:cNvSpPr txBox="1">
            <a:spLocks/>
          </p:cNvSpPr>
          <p:nvPr/>
        </p:nvSpPr>
        <p:spPr>
          <a:xfrm>
            <a:off x="688755" y="731838"/>
            <a:ext cx="807129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Keep the energy high</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
        <p:nvSpPr>
          <p:cNvPr id="9" name="TextBox 8"/>
          <p:cNvSpPr txBox="1"/>
          <p:nvPr/>
        </p:nvSpPr>
        <p:spPr>
          <a:xfrm>
            <a:off x="688755" y="1557309"/>
            <a:ext cx="6941067" cy="461665"/>
          </a:xfrm>
          <a:prstGeom prst="rect">
            <a:avLst/>
          </a:prstGeom>
          <a:noFill/>
        </p:spPr>
        <p:txBody>
          <a:bodyPr wrap="none" rtlCol="0">
            <a:spAutoFit/>
          </a:bodyPr>
          <a:lstStyle/>
          <a:p>
            <a:r>
              <a:rPr lang="en-US" sz="2400" i="1" dirty="0" smtClean="0">
                <a:solidFill>
                  <a:srgbClr val="F26522"/>
                </a:solidFill>
                <a:latin typeface="Franklin Gothic Book"/>
                <a:cs typeface="Franklin Gothic Book"/>
              </a:rPr>
              <a:t>Set the Pace, Anticipate the Lulls, React Accordingly</a:t>
            </a:r>
            <a:endParaRPr lang="en-US" sz="2400" i="1" dirty="0">
              <a:solidFill>
                <a:srgbClr val="F26522"/>
              </a:solidFill>
              <a:latin typeface="Franklin Gothic Book"/>
              <a:cs typeface="Franklin Gothic Book"/>
            </a:endParaRPr>
          </a:p>
        </p:txBody>
      </p:sp>
      <p:pic>
        <p:nvPicPr>
          <p:cNvPr id="10" name="Picture 9"/>
          <p:cNvPicPr>
            <a:picLocks noChangeAspect="1"/>
          </p:cNvPicPr>
          <p:nvPr/>
        </p:nvPicPr>
        <p:blipFill>
          <a:blip r:embed="rId3"/>
          <a:stretch>
            <a:fillRect/>
          </a:stretch>
        </p:blipFill>
        <p:spPr>
          <a:xfrm>
            <a:off x="7833246" y="0"/>
            <a:ext cx="1310754" cy="2347163"/>
          </a:xfrm>
          <a:prstGeom prst="rect">
            <a:avLst/>
          </a:prstGeom>
          <a:ln/>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pic>
    </p:spTree>
    <p:extLst>
      <p:ext uri="{BB962C8B-B14F-4D97-AF65-F5344CB8AC3E}">
        <p14:creationId xmlns:p14="http://schemas.microsoft.com/office/powerpoint/2010/main" val="5360765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race-legs-feet.jpg"/>
          <p:cNvPicPr>
            <a:picLocks noChangeAspect="1"/>
          </p:cNvPicPr>
          <p:nvPr/>
        </p:nvPicPr>
        <p:blipFill>
          <a:blip r:embed="rId3"/>
          <a:srcRect b="45118"/>
          <a:stretch>
            <a:fillRect/>
          </a:stretch>
        </p:blipFill>
        <p:spPr>
          <a:xfrm>
            <a:off x="0" y="0"/>
            <a:ext cx="9165944" cy="3352800"/>
          </a:xfrm>
          <a:prstGeom prst="rect">
            <a:avLst/>
          </a:prstGeom>
        </p:spPr>
      </p:pic>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6</a:t>
            </a:fld>
            <a:endParaRPr lang="en-US" dirty="0"/>
          </a:p>
        </p:txBody>
      </p:sp>
      <p:sp>
        <p:nvSpPr>
          <p:cNvPr id="8" name="Title 1"/>
          <p:cNvSpPr txBox="1">
            <a:spLocks/>
          </p:cNvSpPr>
          <p:nvPr/>
        </p:nvSpPr>
        <p:spPr>
          <a:xfrm>
            <a:off x="486419" y="3606800"/>
            <a:ext cx="8368262" cy="11430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ts val="6460"/>
              </a:lnSpc>
              <a:spcBef>
                <a:spcPct val="0"/>
              </a:spcBef>
              <a:spcAft>
                <a:spcPts val="0"/>
              </a:spcAft>
              <a:buClrTx/>
              <a:buSzTx/>
              <a:buFontTx/>
              <a:buNone/>
              <a:tabLst/>
              <a:defRPr/>
            </a:pPr>
            <a:r>
              <a:rPr kumimoji="0" lang="en-US" sz="6400" b="0" i="0" u="none" strike="noStrike" kern="1200" cap="all" spc="0" normalizeH="0" baseline="0" noProof="0" dirty="0" smtClean="0">
                <a:ln>
                  <a:noFill/>
                </a:ln>
                <a:solidFill>
                  <a:schemeClr val="bg1"/>
                </a:solidFill>
                <a:effectLst/>
                <a:uLnTx/>
                <a:uFillTx/>
                <a:latin typeface="Franklin Gothic Medium"/>
                <a:ea typeface="+mj-ea"/>
                <a:cs typeface="Franklin Gothic Medium"/>
              </a:rPr>
              <a:t>Set the pace,</a:t>
            </a:r>
          </a:p>
          <a:p>
            <a:pPr marL="0" marR="0" lvl="0" indent="0" algn="l" defTabSz="457200" rtl="0" eaLnBrk="1" fontAlgn="auto" latinLnBrk="0" hangingPunct="1">
              <a:lnSpc>
                <a:spcPts val="6460"/>
              </a:lnSpc>
              <a:spcBef>
                <a:spcPct val="0"/>
              </a:spcBef>
              <a:spcAft>
                <a:spcPts val="0"/>
              </a:spcAft>
              <a:buClrTx/>
              <a:buSzTx/>
              <a:buFontTx/>
              <a:buNone/>
              <a:tabLst/>
              <a:defRPr/>
            </a:pPr>
            <a:r>
              <a:rPr lang="en-US" sz="6400" cap="all" dirty="0" smtClean="0">
                <a:solidFill>
                  <a:schemeClr val="bg1"/>
                </a:solidFill>
                <a:latin typeface="Franklin Gothic Medium"/>
                <a:ea typeface="+mj-ea"/>
                <a:cs typeface="Franklin Gothic Medium"/>
              </a:rPr>
              <a:t>Anticipate the lulls, </a:t>
            </a:r>
          </a:p>
          <a:p>
            <a:pPr marL="0" marR="0" lvl="0" indent="0" algn="l" defTabSz="457200" rtl="0" eaLnBrk="1" fontAlgn="auto" latinLnBrk="0" hangingPunct="1">
              <a:lnSpc>
                <a:spcPts val="6460"/>
              </a:lnSpc>
              <a:spcBef>
                <a:spcPct val="0"/>
              </a:spcBef>
              <a:spcAft>
                <a:spcPts val="0"/>
              </a:spcAft>
              <a:buClrTx/>
              <a:buSzTx/>
              <a:buFontTx/>
              <a:buNone/>
              <a:tabLst/>
              <a:defRPr/>
            </a:pPr>
            <a:r>
              <a:rPr kumimoji="0" lang="en-US" sz="6400" b="0" i="0" u="none" strike="noStrike" kern="1200" cap="all" spc="0" normalizeH="0" baseline="0" noProof="0" dirty="0" smtClean="0">
                <a:ln>
                  <a:noFill/>
                </a:ln>
                <a:solidFill>
                  <a:schemeClr val="bg1"/>
                </a:solidFill>
                <a:effectLst/>
                <a:uLnTx/>
                <a:uFillTx/>
                <a:latin typeface="Franklin Gothic Medium"/>
                <a:ea typeface="+mj-ea"/>
                <a:cs typeface="Franklin Gothic Medium"/>
              </a:rPr>
              <a:t>React accordingly</a:t>
            </a:r>
            <a:endParaRPr kumimoji="0" lang="en-US" sz="64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41462678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running-marathon.jpg"/>
          <p:cNvPicPr>
            <a:picLocks noChangeAspect="1"/>
          </p:cNvPicPr>
          <p:nvPr/>
        </p:nvPicPr>
        <p:blipFill>
          <a:blip r:embed="rId3"/>
          <a:srcRect l="6402" r="6402"/>
          <a:stretch>
            <a:fillRect/>
          </a:stretch>
        </p:blipFill>
        <p:spPr>
          <a:xfrm>
            <a:off x="0" y="-42659"/>
            <a:ext cx="9144000" cy="6943318"/>
          </a:xfrm>
          <a:prstGeom prst="rect">
            <a:avLst/>
          </a:prstGeom>
        </p:spPr>
      </p:pic>
      <p:grpSp>
        <p:nvGrpSpPr>
          <p:cNvPr id="9" name="Group 8"/>
          <p:cNvGrpSpPr/>
          <p:nvPr/>
        </p:nvGrpSpPr>
        <p:grpSpPr>
          <a:xfrm>
            <a:off x="342943" y="2732834"/>
            <a:ext cx="8801056" cy="1143000"/>
            <a:chOff x="342943" y="2732834"/>
            <a:chExt cx="8801056" cy="1143000"/>
          </a:xfrm>
        </p:grpSpPr>
        <p:sp>
          <p:nvSpPr>
            <p:cNvPr id="17" name="Rectangle 16"/>
            <p:cNvSpPr/>
            <p:nvPr/>
          </p:nvSpPr>
          <p:spPr>
            <a:xfrm>
              <a:off x="342943" y="2883780"/>
              <a:ext cx="8496257"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300" b="0" i="0" u="none" strike="noStrike" kern="1200" cap="all" spc="0" normalizeH="0" baseline="0" noProof="0" dirty="0" smtClean="0">
                  <a:ln>
                    <a:noFill/>
                  </a:ln>
                  <a:solidFill>
                    <a:schemeClr val="tx2"/>
                  </a:solidFill>
                  <a:effectLst/>
                  <a:uLnTx/>
                  <a:uFillTx/>
                  <a:latin typeface="Franklin Gothic Medium"/>
                  <a:ea typeface="+mj-ea"/>
                  <a:cs typeface="Franklin Gothic Medium"/>
                </a:rPr>
                <a:t>A. Set an energetic pace</a:t>
              </a:r>
              <a:endParaRPr kumimoji="0" lang="en-US" sz="53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sp>
        <p:nvSpPr>
          <p:cNvPr id="14" name="TextBox 13"/>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8-2</a:t>
            </a:r>
            <a:endParaRPr lang="en-US" sz="1400" dirty="0">
              <a:solidFill>
                <a:srgbClr val="002C54"/>
              </a:solidFill>
              <a:latin typeface="Arial Black" pitchFamily="34" charset="0"/>
            </a:endParaRPr>
          </a:p>
        </p:txBody>
      </p:sp>
      <p:sp>
        <p:nvSpPr>
          <p:cNvPr id="15" name="TextBox 14"/>
          <p:cNvSpPr txBox="1"/>
          <p:nvPr/>
        </p:nvSpPr>
        <p:spPr>
          <a:xfrm>
            <a:off x="8659755" y="489357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pic>
        <p:nvPicPr>
          <p:cNvPr id="12" name="Picture 11"/>
          <p:cNvPicPr>
            <a:picLocks noChangeAspect="1"/>
          </p:cNvPicPr>
          <p:nvPr/>
        </p:nvPicPr>
        <p:blipFill>
          <a:blip r:embed="rId4"/>
          <a:stretch>
            <a:fillRect/>
          </a:stretch>
        </p:blipFill>
        <p:spPr>
          <a:xfrm>
            <a:off x="6500608" y="6356607"/>
            <a:ext cx="2354072" cy="448056"/>
          </a:xfrm>
          <a:prstGeom prst="rect">
            <a:avLst/>
          </a:prstGeom>
        </p:spPr>
      </p:pic>
      <p:sp>
        <p:nvSpPr>
          <p:cNvPr id="13" name="TextBox 12"/>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18" name="TextBox 17"/>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3"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7</a:t>
            </a:fld>
            <a:endParaRPr lang="en-US" dirty="0"/>
          </a:p>
        </p:txBody>
      </p:sp>
    </p:spTree>
    <p:extLst>
      <p:ext uri="{BB962C8B-B14F-4D97-AF65-F5344CB8AC3E}">
        <p14:creationId xmlns:p14="http://schemas.microsoft.com/office/powerpoint/2010/main" val="325406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bowling-pins.jpg"/>
          <p:cNvPicPr>
            <a:picLocks noChangeAspect="1"/>
          </p:cNvPicPr>
          <p:nvPr/>
        </p:nvPicPr>
        <p:blipFill>
          <a:blip r:embed="rId3"/>
          <a:srcRect t="870" b="1668"/>
          <a:stretch>
            <a:fillRect/>
          </a:stretch>
        </p:blipFill>
        <p:spPr>
          <a:xfrm>
            <a:off x="0" y="0"/>
            <a:ext cx="9143999" cy="6858000"/>
          </a:xfrm>
          <a:prstGeom prst="rect">
            <a:avLst/>
          </a:prstGeom>
        </p:spPr>
      </p:pic>
      <p:grpSp>
        <p:nvGrpSpPr>
          <p:cNvPr id="2" name="Group 18"/>
          <p:cNvGrpSpPr/>
          <p:nvPr/>
        </p:nvGrpSpPr>
        <p:grpSpPr>
          <a:xfrm>
            <a:off x="342943" y="2369623"/>
            <a:ext cx="8801056" cy="1774672"/>
            <a:chOff x="342943" y="2369623"/>
            <a:chExt cx="8801056" cy="1774672"/>
          </a:xfrm>
        </p:grpSpPr>
        <p:sp>
          <p:nvSpPr>
            <p:cNvPr id="14" name="Rectangle 13"/>
            <p:cNvSpPr/>
            <p:nvPr/>
          </p:nvSpPr>
          <p:spPr>
            <a:xfrm>
              <a:off x="342944" y="3198036"/>
              <a:ext cx="5088756"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42943" y="2369623"/>
              <a:ext cx="4697006"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686937"/>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b. Reset the</a:t>
              </a:r>
              <a:b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b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energy</a:t>
              </a:r>
              <a:r>
                <a:rPr kumimoji="0" lang="en-US" sz="5800" b="0" i="0" u="none" strike="noStrike" kern="1200" cap="all" spc="0" normalizeH="0" noProof="0" dirty="0" smtClean="0">
                  <a:ln>
                    <a:noFill/>
                  </a:ln>
                  <a:solidFill>
                    <a:schemeClr val="tx2"/>
                  </a:solidFill>
                  <a:effectLst/>
                  <a:uLnTx/>
                  <a:uFillTx/>
                  <a:latin typeface="Franklin Gothic Medium"/>
                  <a:ea typeface="+mj-ea"/>
                  <a:cs typeface="Franklin Gothic Medium"/>
                </a:rPr>
                <a:t> level</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2" name="Picture 11"/>
          <p:cNvPicPr>
            <a:picLocks noChangeAspect="1"/>
          </p:cNvPicPr>
          <p:nvPr/>
        </p:nvPicPr>
        <p:blipFill>
          <a:blip r:embed="rId4"/>
          <a:stretch>
            <a:fillRect/>
          </a:stretch>
        </p:blipFill>
        <p:spPr>
          <a:xfrm>
            <a:off x="6500608" y="6356607"/>
            <a:ext cx="2354072" cy="448056"/>
          </a:xfrm>
          <a:prstGeom prst="rect">
            <a:avLst/>
          </a:prstGeom>
        </p:spPr>
      </p:pic>
      <p:sp>
        <p:nvSpPr>
          <p:cNvPr id="13" name="TextBox 12"/>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17" name="TextBox 16"/>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8"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8</a:t>
            </a:fld>
            <a:endParaRPr lang="en-US" dirty="0"/>
          </a:p>
        </p:txBody>
      </p:sp>
    </p:spTree>
    <p:extLst>
      <p:ext uri="{BB962C8B-B14F-4D97-AF65-F5344CB8AC3E}">
        <p14:creationId xmlns:p14="http://schemas.microsoft.com/office/powerpoint/2010/main" val="2784551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redom.jpg"/>
          <p:cNvPicPr>
            <a:picLocks noChangeAspect="1"/>
          </p:cNvPicPr>
          <p:nvPr/>
        </p:nvPicPr>
        <p:blipFill>
          <a:blip r:embed="rId3"/>
          <a:srcRect l="6602" r="5379"/>
          <a:stretch>
            <a:fillRect/>
          </a:stretch>
        </p:blipFill>
        <p:spPr>
          <a:xfrm>
            <a:off x="0" y="-1642"/>
            <a:ext cx="9143999" cy="6885042"/>
          </a:xfrm>
          <a:prstGeom prst="rect">
            <a:avLst/>
          </a:prstGeom>
        </p:spPr>
      </p:pic>
      <p:grpSp>
        <p:nvGrpSpPr>
          <p:cNvPr id="2" name="Group 8"/>
          <p:cNvGrpSpPr/>
          <p:nvPr/>
        </p:nvGrpSpPr>
        <p:grpSpPr>
          <a:xfrm>
            <a:off x="342943" y="2732834"/>
            <a:ext cx="8801056" cy="1143000"/>
            <a:chOff x="342943" y="2732834"/>
            <a:chExt cx="8801056" cy="1143000"/>
          </a:xfrm>
        </p:grpSpPr>
        <p:sp>
          <p:nvSpPr>
            <p:cNvPr id="17" name="Rectangle 16"/>
            <p:cNvSpPr/>
            <p:nvPr/>
          </p:nvSpPr>
          <p:spPr>
            <a:xfrm>
              <a:off x="342943" y="2883780"/>
              <a:ext cx="8496257"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C. Adjust to lull times</a:t>
              </a:r>
              <a:endParaRPr kumimoji="0" lang="en-US" sz="50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1" name="Picture 10"/>
          <p:cNvPicPr>
            <a:picLocks noChangeAspect="1"/>
          </p:cNvPicPr>
          <p:nvPr/>
        </p:nvPicPr>
        <p:blipFill>
          <a:blip r:embed="rId4"/>
          <a:stretch>
            <a:fillRect/>
          </a:stretch>
        </p:blipFill>
        <p:spPr>
          <a:xfrm>
            <a:off x="6500608" y="6356607"/>
            <a:ext cx="2354072" cy="448056"/>
          </a:xfrm>
          <a:prstGeom prst="rect">
            <a:avLst/>
          </a:prstGeom>
        </p:spPr>
      </p:pic>
      <p:sp>
        <p:nvSpPr>
          <p:cNvPr id="12" name="TextBox 11"/>
          <p:cNvSpPr txBox="1"/>
          <p:nvPr/>
        </p:nvSpPr>
        <p:spPr>
          <a:xfrm>
            <a:off x="358985" y="6565612"/>
            <a:ext cx="3266251" cy="246221"/>
          </a:xfrm>
          <a:prstGeom prst="rect">
            <a:avLst/>
          </a:prstGeom>
          <a:noFill/>
        </p:spPr>
        <p:txBody>
          <a:bodyPr wrap="none" rtlCol="0">
            <a:spAutoFit/>
          </a:bodyPr>
          <a:lstStyle/>
          <a:p>
            <a:r>
              <a:rPr lang="en-US" sz="1000" dirty="0">
                <a:solidFill>
                  <a:schemeClr val="bg1"/>
                </a:solidFill>
                <a:latin typeface="Franklin Gothic Book"/>
                <a:cs typeface="Franklin Gothic Book"/>
              </a:rPr>
              <a:t>Copyright 1992-2015, Leadership Strategies, Inc. V15.02</a:t>
            </a:r>
          </a:p>
        </p:txBody>
      </p:sp>
      <p:sp>
        <p:nvSpPr>
          <p:cNvPr id="13" name="TextBox 12"/>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4" name="Slide Number Placeholder 5"/>
          <p:cNvSpPr txBox="1">
            <a:spLocks/>
          </p:cNvSpPr>
          <p:nvPr/>
        </p:nvSpPr>
        <p:spPr>
          <a:xfrm>
            <a:off x="0" y="6446708"/>
            <a:ext cx="342943" cy="365125"/>
          </a:xfrm>
          <a:prstGeom prst="rect">
            <a:avLst/>
          </a:prstGeom>
        </p:spPr>
        <p:txBody>
          <a:bodyPr anchor="b"/>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FD61F-2294-5D42-A9D7-9928D42B3773}" type="slidenum">
              <a:rPr lang="en-US" smtClean="0"/>
              <a:pPr/>
              <a:t>9</a:t>
            </a:fld>
            <a:endParaRPr lang="en-US" dirty="0"/>
          </a:p>
        </p:txBody>
      </p:sp>
    </p:spTree>
    <p:extLst>
      <p:ext uri="{BB962C8B-B14F-4D97-AF65-F5344CB8AC3E}">
        <p14:creationId xmlns:p14="http://schemas.microsoft.com/office/powerpoint/2010/main" val="3504055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15291</TotalTime>
  <Words>728</Words>
  <Application>Microsoft Office PowerPoint</Application>
  <PresentationFormat>On-screen Show (4:3)</PresentationFormat>
  <Paragraphs>197</Paragraphs>
  <Slides>21</Slides>
  <Notes>20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Franklin Gothic Book</vt:lpstr>
      <vt:lpstr>Franklin Gothic Medium</vt:lpstr>
      <vt:lpstr>Times New Roman</vt:lpstr>
      <vt:lpstr>Office Theme</vt:lpstr>
      <vt:lpstr>The Effective Facilitator: Virtual Link</vt:lpstr>
      <vt:lpstr>Checkpoint</vt:lpstr>
      <vt:lpstr>Checkpoint</vt:lpstr>
      <vt:lpstr>The Virtual Dilemma</vt:lpstr>
      <vt:lpstr>Principle 8</vt:lpstr>
      <vt:lpstr>PowerPoint Presentation</vt:lpstr>
      <vt:lpstr>PowerPoint Presentation</vt:lpstr>
      <vt:lpstr>PowerPoint Presentation</vt:lpstr>
      <vt:lpstr>PowerPoint Presentation</vt:lpstr>
      <vt:lpstr>C. Adjust to Lull Times</vt:lpstr>
      <vt:lpstr>PowerPoint Presentation</vt:lpstr>
      <vt:lpstr>D. Establish a Recharge Activity</vt:lpstr>
      <vt:lpstr>PowerPoint Presentation</vt:lpstr>
      <vt:lpstr>PowerPoint Presentation</vt:lpstr>
      <vt:lpstr>F. Get People Involved and Moving</vt:lpstr>
      <vt:lpstr>PowerPoint Presentation</vt:lpstr>
      <vt:lpstr>PowerPoint Presentation</vt:lpstr>
      <vt:lpstr>The Virtual Dilemma</vt:lpstr>
      <vt:lpstr>SURVEY: How can we improve? Help us enhance this beta class.</vt:lpstr>
      <vt:lpstr>Checkpoint</vt:lpstr>
      <vt:lpstr>Principle 8</vt:lpstr>
    </vt:vector>
  </TitlesOfParts>
  <Company>Story Worldwide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Thomas</dc:creator>
  <cp:lastModifiedBy>Richard Smith</cp:lastModifiedBy>
  <cp:revision>179</cp:revision>
  <dcterms:created xsi:type="dcterms:W3CDTF">2013-02-26T03:20:20Z</dcterms:created>
  <dcterms:modified xsi:type="dcterms:W3CDTF">2015-02-20T19:54:46Z</dcterms:modified>
</cp:coreProperties>
</file>