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93" r:id="rId2"/>
    <p:sldId id="514" r:id="rId3"/>
    <p:sldId id="518" r:id="rId4"/>
    <p:sldId id="510" r:id="rId5"/>
    <p:sldId id="497" r:id="rId6"/>
    <p:sldId id="498" r:id="rId7"/>
    <p:sldId id="499" r:id="rId8"/>
    <p:sldId id="513" r:id="rId9"/>
    <p:sldId id="500" r:id="rId10"/>
    <p:sldId id="501" r:id="rId11"/>
    <p:sldId id="502" r:id="rId12"/>
    <p:sldId id="503" r:id="rId13"/>
    <p:sldId id="519" r:id="rId14"/>
    <p:sldId id="436" r:id="rId15"/>
    <p:sldId id="466" r:id="rId16"/>
    <p:sldId id="465" r:id="rId17"/>
    <p:sldId id="504" r:id="rId18"/>
    <p:sldId id="505" r:id="rId19"/>
    <p:sldId id="506" r:id="rId20"/>
    <p:sldId id="507" r:id="rId21"/>
    <p:sldId id="441" r:id="rId22"/>
    <p:sldId id="481" r:id="rId23"/>
    <p:sldId id="515" r:id="rId24"/>
    <p:sldId id="508" r:id="rId25"/>
    <p:sldId id="516" r:id="rId26"/>
    <p:sldId id="517" r:id="rId27"/>
    <p:sldId id="52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Wilkinson" initials="M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22"/>
    <a:srgbClr val="A0DBE6"/>
    <a:srgbClr val="00467F"/>
    <a:srgbClr val="AFBD22"/>
    <a:srgbClr val="002C54"/>
    <a:srgbClr val="C9401B"/>
    <a:srgbClr val="FF5223"/>
    <a:srgbClr val="95CC4F"/>
    <a:srgbClr val="90CDD0"/>
    <a:srgbClr val="D74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84740" autoAdjust="0"/>
  </p:normalViewPr>
  <p:slideViewPr>
    <p:cSldViewPr snapToGrid="0" snapToObjects="1">
      <p:cViewPr varScale="1">
        <p:scale>
          <a:sx n="63" d="100"/>
          <a:sy n="63" d="100"/>
        </p:scale>
        <p:origin x="1674" y="66"/>
      </p:cViewPr>
      <p:guideLst>
        <p:guide orient="horz" pos="216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19:20:37.198" idx="1">
    <p:pos x="10" y="10"/>
    <p:text>Need the content here from the manual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81D6-1B89-8C48-A4BD-D9F6C83F3958}" type="datetimeFigureOut">
              <a:rPr lang="en-US" smtClean="0"/>
              <a:pPr/>
              <a:t>2/19/2015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04F8-D91B-854E-B48B-E450A7BFDF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49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44040-207E-3F40-A8C0-0992243AB2F0}" type="datetimeFigureOut">
              <a:rPr lang="en-US" smtClean="0"/>
              <a:pPr/>
              <a:t>2/19/2015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73F6C-1218-BD4D-A5E4-4AD687B88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67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1600" b="1" dirty="0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1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5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-84" charset="0"/>
              </a:rPr>
              <a:t>Changed to while color</a:t>
            </a:r>
            <a:endParaRPr lang="en-US" b="1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48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4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38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6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76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u="none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9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87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1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88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29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82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55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ADDRESS THE APPROACHES TO DEAL WITH CONSENSUS IN A</a:t>
            </a:r>
            <a:r>
              <a:rPr lang="en-US" b="1" baseline="0" dirty="0" smtClean="0"/>
              <a:t> VIRTUAL SESSION INCLUDING:</a:t>
            </a:r>
          </a:p>
          <a:p>
            <a:r>
              <a:rPr lang="en-US" b="1" baseline="0" dirty="0" smtClean="0"/>
              <a:t>POTENTIALLY ASSIGNING DELINEATION TO SUPPORTERS</a:t>
            </a:r>
          </a:p>
          <a:p>
            <a:r>
              <a:rPr lang="en-US" b="1" baseline="0" dirty="0" smtClean="0"/>
              <a:t>USING 5 FINGER CONSENSUS BY USING A SLIDEBOARD (SEE NEXT SLIDE AS AN EXAMPLE)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90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06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39725" indent="-339725" defTabSz="741363" eaLnBrk="1" hangingPunct="1"/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3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38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2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39725" indent="-339725" defTabSz="741363" eaLnBrk="1" hangingPunct="1"/>
            <a:r>
              <a:rPr lang="en-US" b="1" i="1" dirty="0" smtClean="0"/>
              <a:t>E needed to  be Orange – I changed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7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89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79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1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="1" i="0" dirty="0">
              <a:latin typeface="Times New Roman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9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400799" y="2493324"/>
            <a:ext cx="2465388" cy="2064046"/>
          </a:xfrm>
          <a:prstGeom prst="rect">
            <a:avLst/>
          </a:prstGeom>
        </p:spPr>
      </p:pic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F26522"/>
              </a:buClr>
              <a:defRPr>
                <a:solidFill>
                  <a:srgbClr val="F265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91367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6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96887" y="1771917"/>
            <a:ext cx="3188182" cy="356414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3390" y="108458"/>
            <a:ext cx="79034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6" r:id="rId3"/>
    <p:sldLayoutId id="2147483665" r:id="rId4"/>
    <p:sldLayoutId id="2147483660" r:id="rId5"/>
    <p:sldLayoutId id="2147483661" r:id="rId6"/>
    <p:sldLayoutId id="2147483662" r:id="rId7"/>
    <p:sldLayoutId id="2147483668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467F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467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467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46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467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46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effective Facilitator: Virtual Link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83390" y="4455679"/>
            <a:ext cx="4644720" cy="914400"/>
          </a:xfrm>
        </p:spPr>
        <p:txBody>
          <a:bodyPr/>
          <a:lstStyle/>
          <a:p>
            <a:r>
              <a:rPr lang="en-US" dirty="0" smtClean="0"/>
              <a:t>Principle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69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ndshake.jpg"/>
          <p:cNvPicPr>
            <a:picLocks noChangeAspect="1"/>
          </p:cNvPicPr>
          <p:nvPr/>
        </p:nvPicPr>
        <p:blipFill>
          <a:blip r:embed="rId3"/>
          <a:srcRect l="4715" r="7538"/>
          <a:stretch>
            <a:fillRect/>
          </a:stretch>
        </p:blipFill>
        <p:spPr>
          <a:xfrm>
            <a:off x="0" y="-26148"/>
            <a:ext cx="9144000" cy="6929346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4" y="3198036"/>
              <a:ext cx="508875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851173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c. Decide if agreement is necessary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04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r="11332"/>
          <a:stretch>
            <a:fillRect/>
          </a:stretch>
        </p:blipFill>
        <p:spPr>
          <a:xfrm>
            <a:off x="-1" y="0"/>
            <a:ext cx="9144001" cy="6862965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3" y="3198036"/>
              <a:ext cx="6358703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7206720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d. Let participants</a:t>
              </a:r>
              <a:b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seek agreement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99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avel.jpg"/>
          <p:cNvPicPr>
            <a:picLocks noChangeAspect="1"/>
          </p:cNvPicPr>
          <p:nvPr/>
        </p:nvPicPr>
        <p:blipFill>
          <a:blip r:embed="rId3"/>
          <a:srcRect t="29127" b="207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4" y="3198036"/>
              <a:ext cx="531826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615766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e. Take control</a:t>
              </a:r>
            </a:p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800" cap="all" dirty="0" smtClean="0">
                  <a:solidFill>
                    <a:schemeClr val="bg1"/>
                  </a:solidFill>
                  <a:latin typeface="Franklin Gothic Medium"/>
                  <a:ea typeface="+mj-ea"/>
                  <a:cs typeface="Franklin Gothic Medium"/>
                </a:rPr>
                <a:t>As necessary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31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 Take Control As Necessary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There are several techniques for taking control of a discussion:</a:t>
            </a:r>
          </a:p>
          <a:p>
            <a:r>
              <a:rPr lang="en-US" dirty="0" smtClean="0"/>
              <a:t>Speak </a:t>
            </a:r>
            <a:r>
              <a:rPr lang="en-US" dirty="0"/>
              <a:t>up during a pause in the discussion</a:t>
            </a:r>
          </a:p>
          <a:p>
            <a:r>
              <a:rPr lang="en-US" dirty="0" smtClean="0"/>
              <a:t>Interrupt </a:t>
            </a:r>
            <a:r>
              <a:rPr lang="en-US" dirty="0"/>
              <a:t>in the middle of someone speaking</a:t>
            </a:r>
          </a:p>
          <a:p>
            <a:r>
              <a:rPr lang="en-US" dirty="0" smtClean="0"/>
              <a:t>Use </a:t>
            </a:r>
            <a:r>
              <a:rPr lang="en-US" dirty="0"/>
              <a:t>the “mute all” feature of the software</a:t>
            </a:r>
          </a:p>
          <a:p>
            <a:r>
              <a:rPr lang="en-US" dirty="0" smtClean="0"/>
              <a:t>Announce </a:t>
            </a:r>
            <a:r>
              <a:rPr lang="en-US" dirty="0"/>
              <a:t>a break if </a:t>
            </a:r>
            <a:r>
              <a:rPr lang="en-US" dirty="0" smtClean="0"/>
              <a:t>necessary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Once you have the group’s attention, explain that you would like to go about </a:t>
            </a:r>
            <a:r>
              <a:rPr lang="en-US" dirty="0" smtClean="0"/>
              <a:t>this discussion </a:t>
            </a:r>
            <a:r>
              <a:rPr lang="en-US" dirty="0"/>
              <a:t>a different way.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7-3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78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453670430_41a0bc4259_o.jpg"/>
          <p:cNvPicPr>
            <a:picLocks noChangeAspect="1"/>
          </p:cNvPicPr>
          <p:nvPr/>
        </p:nvPicPr>
        <p:blipFill>
          <a:blip r:embed="rId3"/>
          <a:srcRect b="428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342943" y="2732834"/>
            <a:ext cx="8801056" cy="1143000"/>
            <a:chOff x="342943" y="2732834"/>
            <a:chExt cx="8801056" cy="1143000"/>
          </a:xfrm>
        </p:grpSpPr>
        <p:sp>
          <p:nvSpPr>
            <p:cNvPr id="17" name="Rectangle 16"/>
            <p:cNvSpPr/>
            <p:nvPr/>
          </p:nvSpPr>
          <p:spPr>
            <a:xfrm>
              <a:off x="342943" y="2883780"/>
              <a:ext cx="849625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f. Delineate alternatives</a:t>
              </a:r>
              <a:endParaRPr kumimoji="0" lang="en-US" sz="52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 Delineate Alternatives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Often when unplanned disagreements arise in a virtual session, it is best to assign a </a:t>
            </a:r>
            <a:r>
              <a:rPr lang="en-US" b="1" dirty="0" smtClean="0"/>
              <a:t>s</a:t>
            </a:r>
            <a:r>
              <a:rPr lang="en-US" b="1" u="sng" dirty="0" smtClean="0"/>
              <a:t>upporter</a:t>
            </a:r>
            <a:r>
              <a:rPr lang="en-US" dirty="0" smtClean="0"/>
              <a:t> of each alternative to delineate their alternative prior to the next meeting.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5291284" y="2743200"/>
            <a:ext cx="3261733" cy="2032000"/>
            <a:chOff x="5291284" y="1727200"/>
            <a:chExt cx="3261733" cy="2032000"/>
          </a:xfrm>
        </p:grpSpPr>
        <p:sp>
          <p:nvSpPr>
            <p:cNvPr id="13" name="Rectangle 12"/>
            <p:cNvSpPr/>
            <p:nvPr/>
          </p:nvSpPr>
          <p:spPr>
            <a:xfrm>
              <a:off x="5291284" y="1727200"/>
              <a:ext cx="3261733" cy="2032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AFBD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1379" y="1828800"/>
              <a:ext cx="30215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cap="all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ISSUE</a:t>
              </a:r>
              <a:endParaRPr lang="en-US" sz="2600" cap="all" dirty="0">
                <a:solidFill>
                  <a:srgbClr val="F26522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1379" y="2285999"/>
              <a:ext cx="3141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Alternative #1</a:t>
              </a:r>
            </a:p>
            <a:p>
              <a:pPr marL="342900" indent="-342900">
                <a:spcAft>
                  <a:spcPts val="12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Alternative #2</a:t>
              </a:r>
              <a:endParaRPr lang="en-US" sz="2300" dirty="0">
                <a:solidFill>
                  <a:srgbClr val="F26522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7-4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9755" y="435970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 Delineate Alternatives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291284" y="2626042"/>
            <a:ext cx="3261733" cy="2631757"/>
            <a:chOff x="5291284" y="1727199"/>
            <a:chExt cx="3261733" cy="2631757"/>
          </a:xfrm>
        </p:grpSpPr>
        <p:sp>
          <p:nvSpPr>
            <p:cNvPr id="13" name="Rectangle 12"/>
            <p:cNvSpPr/>
            <p:nvPr/>
          </p:nvSpPr>
          <p:spPr>
            <a:xfrm>
              <a:off x="5291284" y="1727199"/>
              <a:ext cx="3261733" cy="2631757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AFBD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1379" y="1828800"/>
              <a:ext cx="30215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cap="all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Alternative #2</a:t>
              </a:r>
              <a:endParaRPr lang="en-US" sz="2600" cap="all" dirty="0">
                <a:solidFill>
                  <a:srgbClr val="F26522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1379" y="2285999"/>
              <a:ext cx="3141638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How ______ ?</a:t>
              </a:r>
            </a:p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How long?</a:t>
              </a:r>
            </a:p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Who is involved?</a:t>
              </a:r>
            </a:p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What is involved?</a:t>
              </a:r>
              <a:endParaRPr lang="en-US" sz="2300" dirty="0">
                <a:solidFill>
                  <a:srgbClr val="F26522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16" name="Title 4"/>
          <p:cNvSpPr txBox="1">
            <a:spLocks/>
          </p:cNvSpPr>
          <p:nvPr/>
        </p:nvSpPr>
        <p:spPr>
          <a:xfrm>
            <a:off x="783390" y="1058274"/>
            <a:ext cx="8071290" cy="114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 smtClean="0">
                <a:solidFill>
                  <a:srgbClr val="AFBD22"/>
                </a:solidFill>
                <a:latin typeface="Franklin Gothic Medium"/>
                <a:ea typeface="+mj-ea"/>
                <a:cs typeface="Franklin Gothic Medium"/>
              </a:rPr>
              <a:t>Remind each supporter of the four questions that must be answered for their alternative.</a:t>
            </a:r>
            <a:endParaRPr kumimoji="0" lang="en-US" sz="3700" b="0" i="0" u="none" strike="noStrike" kern="1200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10390" y="2626042"/>
            <a:ext cx="3261733" cy="2631757"/>
            <a:chOff x="5291284" y="1727199"/>
            <a:chExt cx="3261733" cy="2631757"/>
          </a:xfrm>
        </p:grpSpPr>
        <p:sp>
          <p:nvSpPr>
            <p:cNvPr id="19" name="Rectangle 18"/>
            <p:cNvSpPr/>
            <p:nvPr/>
          </p:nvSpPr>
          <p:spPr>
            <a:xfrm>
              <a:off x="5291284" y="1727199"/>
              <a:ext cx="3261733" cy="2631757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AFBD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1379" y="1828800"/>
              <a:ext cx="30215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cap="all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Alternative #1</a:t>
              </a:r>
              <a:endParaRPr lang="en-US" sz="2600" cap="all" dirty="0">
                <a:solidFill>
                  <a:srgbClr val="F26522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1379" y="2285999"/>
              <a:ext cx="3141638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How ______ ?</a:t>
              </a:r>
            </a:p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How long?</a:t>
              </a:r>
            </a:p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Who is involved?</a:t>
              </a:r>
            </a:p>
            <a:p>
              <a:pPr marL="342900" indent="-342900">
                <a:spcAft>
                  <a:spcPts val="600"/>
                </a:spcAft>
                <a:buFont typeface="Arial"/>
                <a:buChar char="•"/>
              </a:pPr>
              <a:r>
                <a:rPr lang="en-US" sz="23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What is involved?</a:t>
              </a:r>
              <a:endParaRPr lang="en-US" sz="2300" dirty="0">
                <a:solidFill>
                  <a:srgbClr val="F26522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783390" y="5623031"/>
            <a:ext cx="8071290" cy="498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0117" y="6074105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7-4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59755" y="539087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1973" r="925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Chalkboard.jpg"/>
          <p:cNvPicPr>
            <a:picLocks noChangeAspect="1"/>
          </p:cNvPicPr>
          <p:nvPr/>
        </p:nvPicPr>
        <p:blipFill>
          <a:blip r:embed="rId4"/>
          <a:srcRect l="6044" r="6044"/>
          <a:stretch>
            <a:fillRect/>
          </a:stretch>
        </p:blipFill>
        <p:spPr>
          <a:xfrm>
            <a:off x="0" y="0"/>
            <a:ext cx="9143999" cy="69342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77112" y="1592829"/>
            <a:ext cx="8189776" cy="1588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4" y="3198036"/>
              <a:ext cx="6496408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816801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g. Identify Strengths </a:t>
              </a:r>
              <a:b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and weaknesses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77112" y="5707325"/>
            <a:ext cx="8189776" cy="1588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U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85" y="478923"/>
            <a:ext cx="3901180" cy="1115494"/>
          </a:xfrm>
          <a:prstGeom prst="rect">
            <a:avLst/>
          </a:prstGeom>
        </p:spPr>
      </p:pic>
      <p:pic>
        <p:nvPicPr>
          <p:cNvPr id="21" name="Picture 20" descr="Untitl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85" y="4609800"/>
            <a:ext cx="5028865" cy="11215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45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11765"/>
          <a:stretch>
            <a:fillRect/>
          </a:stretch>
        </p:blipFill>
        <p:spPr>
          <a:xfrm>
            <a:off x="0" y="-19297"/>
            <a:ext cx="9144000" cy="6896594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342943" y="2778731"/>
            <a:ext cx="8801056" cy="1143000"/>
            <a:chOff x="342943" y="2778731"/>
            <a:chExt cx="8801056" cy="1143000"/>
          </a:xfrm>
        </p:grpSpPr>
        <p:sp>
          <p:nvSpPr>
            <p:cNvPr id="17" name="Rectangle 16"/>
            <p:cNvSpPr/>
            <p:nvPr/>
          </p:nvSpPr>
          <p:spPr>
            <a:xfrm>
              <a:off x="342943" y="2883780"/>
              <a:ext cx="849625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778731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h. Merge alternatives</a:t>
              </a:r>
              <a:endParaRPr kumimoji="0" lang="en-US" sz="5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87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5707" r="5707"/>
          <a:stretch>
            <a:fillRect/>
          </a:stretch>
        </p:blipFill>
        <p:spPr>
          <a:xfrm>
            <a:off x="0" y="16933"/>
            <a:ext cx="9144000" cy="6841068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4" y="3198036"/>
              <a:ext cx="452263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5634705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i. Use ranking</a:t>
              </a:r>
              <a:b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techniques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2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981200"/>
            <a:ext cx="3806753" cy="20465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Getting  Started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Information Gathering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Preparing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83390" y="1457760"/>
            <a:ext cx="3806753" cy="523440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ranklin Gothic Medium"/>
                <a:cs typeface="Franklin Gothic Book"/>
              </a:rPr>
              <a:t>8:30 – 10:00</a:t>
            </a:r>
            <a:endParaRPr lang="en-US" sz="2600" i="1" dirty="0">
              <a:latin typeface="Franklin Gothic Book"/>
              <a:cs typeface="Franklin Gothic Book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53000" y="2179768"/>
            <a:ext cx="3806753" cy="41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53000" y="1457760"/>
            <a:ext cx="3806753" cy="523440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ranklin Gothic Medium"/>
                <a:cs typeface="Franklin Gothic Book"/>
              </a:rPr>
              <a:t>1:30 – 3:00</a:t>
            </a:r>
            <a:endParaRPr lang="en-US" sz="2600" i="1" dirty="0">
              <a:latin typeface="Franklin Gothic Book"/>
              <a:cs typeface="Franklin Gothic Book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53000" y="2179768"/>
            <a:ext cx="3806753" cy="41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3390" y="3904845"/>
            <a:ext cx="3806753" cy="518383"/>
          </a:xfrm>
          <a:prstGeom prst="round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Book"/>
                <a:cs typeface="Franklin Gothic Book"/>
              </a:rPr>
              <a:t>10:30 – 12:00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53000" y="3904845"/>
            <a:ext cx="3806753" cy="518383"/>
          </a:xfrm>
          <a:prstGeom prst="round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Medium"/>
                <a:cs typeface="Franklin Gothic Book"/>
              </a:rPr>
              <a:t>3:30 – 5:00 </a:t>
            </a:r>
            <a:endParaRPr lang="en-US" sz="2400" i="1" dirty="0">
              <a:latin typeface="Franklin Gothic Book"/>
              <a:cs typeface="Franklin Gothic Book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83390" y="4496805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Starting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Focusing</a:t>
            </a:r>
          </a:p>
          <a:p>
            <a:pPr marL="45720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2"/>
              <a:defRPr/>
            </a:pPr>
            <a:r>
              <a:rPr lang="en-US" sz="2400" dirty="0">
                <a:solidFill>
                  <a:srgbClr val="00467F"/>
                </a:solidFill>
                <a:latin typeface="Franklin Gothic Book"/>
                <a:cs typeface="Franklin Gothic Book"/>
              </a:rPr>
              <a:t>Power of the Pen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53000" y="1981200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Review</a:t>
            </a: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Dysfunction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Consensus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Energy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defRPr/>
            </a:pP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953000" y="4496805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9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Closing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9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Agenda Setting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Special Cases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Review and Close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58718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5" grpId="0" animBg="1"/>
      <p:bldP spid="16" grpId="0" animBg="1"/>
      <p:bldP spid="17" grpId="0"/>
      <p:bldP spid="18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5634" r="5634"/>
          <a:stretch>
            <a:fillRect/>
          </a:stretch>
        </p:blipFill>
        <p:spPr>
          <a:xfrm>
            <a:off x="0" y="-1"/>
            <a:ext cx="9144000" cy="6858002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4" y="3198036"/>
              <a:ext cx="4231925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5676858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j. Converge on</a:t>
              </a:r>
              <a:b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a solution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0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ultiple-choice-test.jpg"/>
          <p:cNvPicPr>
            <a:picLocks noChangeAspect="1"/>
          </p:cNvPicPr>
          <p:nvPr/>
        </p:nvPicPr>
        <p:blipFill>
          <a:blip r:embed="rId3"/>
          <a:srcRect l="10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342943" y="2778731"/>
            <a:ext cx="8801056" cy="1143000"/>
            <a:chOff x="342943" y="2778731"/>
            <a:chExt cx="8801056" cy="1143000"/>
          </a:xfrm>
        </p:grpSpPr>
        <p:sp>
          <p:nvSpPr>
            <p:cNvPr id="17" name="Rectangle 16"/>
            <p:cNvSpPr/>
            <p:nvPr/>
          </p:nvSpPr>
          <p:spPr>
            <a:xfrm>
              <a:off x="342943" y="2883780"/>
              <a:ext cx="849625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778731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k. A decision process</a:t>
              </a:r>
              <a:endParaRPr kumimoji="0" lang="en-US" sz="5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K. A Decision Process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73514" y="2057400"/>
            <a:ext cx="7081165" cy="429894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900" dirty="0" smtClean="0"/>
              <a:t>5 – Strongly agree</a:t>
            </a:r>
          </a:p>
          <a:p>
            <a:pPr>
              <a:spcAft>
                <a:spcPts val="1800"/>
              </a:spcAft>
            </a:pPr>
            <a:r>
              <a:rPr lang="en-US" sz="2900" dirty="0" smtClean="0"/>
              <a:t>4 – Agree</a:t>
            </a:r>
          </a:p>
          <a:p>
            <a:pPr>
              <a:spcAft>
                <a:spcPts val="1800"/>
              </a:spcAft>
            </a:pPr>
            <a:r>
              <a:rPr lang="en-US" sz="2900" dirty="0" smtClean="0"/>
              <a:t>3 – Will go with group’s decision</a:t>
            </a:r>
          </a:p>
          <a:p>
            <a:pPr>
              <a:spcAft>
                <a:spcPts val="1800"/>
              </a:spcAft>
            </a:pPr>
            <a:r>
              <a:rPr lang="en-US" sz="2900" dirty="0" smtClean="0"/>
              <a:t>2 – Disagree</a:t>
            </a:r>
          </a:p>
          <a:p>
            <a:pPr>
              <a:spcAft>
                <a:spcPts val="1800"/>
              </a:spcAft>
            </a:pPr>
            <a:r>
              <a:rPr lang="en-US" sz="2900" dirty="0" smtClean="0"/>
              <a:t>1 – Strongly disagree and can’t support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783390" y="1058274"/>
            <a:ext cx="8071290" cy="114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 smtClean="0">
                <a:solidFill>
                  <a:srgbClr val="AFBD22"/>
                </a:solidFill>
                <a:latin typeface="Franklin Gothic Medium"/>
                <a:ea typeface="+mj-ea"/>
                <a:cs typeface="Franklin Gothic Medium"/>
              </a:rPr>
              <a:t>5-</a:t>
            </a:r>
            <a:r>
              <a:rPr lang="en-US" sz="3700" b="1" dirty="0" smtClean="0">
                <a:solidFill>
                  <a:srgbClr val="AFBD22"/>
                </a:solidFill>
                <a:latin typeface="Franklin Gothic Medium"/>
                <a:ea typeface="+mj-ea"/>
                <a:cs typeface="Franklin Gothic Medium"/>
              </a:rPr>
              <a:t>F</a:t>
            </a:r>
            <a:r>
              <a:rPr lang="en-US" sz="3700" b="1" u="sng" dirty="0" smtClean="0">
                <a:solidFill>
                  <a:srgbClr val="AFBD22"/>
                </a:solidFill>
                <a:latin typeface="Franklin Gothic Medium"/>
                <a:ea typeface="+mj-ea"/>
                <a:cs typeface="Franklin Gothic Medium"/>
              </a:rPr>
              <a:t>inger</a:t>
            </a:r>
            <a:r>
              <a:rPr lang="en-US" sz="3700" dirty="0" smtClean="0">
                <a:solidFill>
                  <a:srgbClr val="AFBD22"/>
                </a:solidFill>
                <a:latin typeface="Franklin Gothic Medium"/>
                <a:ea typeface="+mj-ea"/>
                <a:cs typeface="Franklin Gothic Medium"/>
              </a:rPr>
              <a:t> Consensus:</a:t>
            </a:r>
            <a:endParaRPr kumimoji="0" lang="en-US" sz="3700" b="0" i="0" u="none" strike="noStrike" kern="1200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0" y="3616777"/>
            <a:ext cx="1165286" cy="467092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cap="all" dirty="0" smtClean="0">
                <a:latin typeface="Franklin Gothic Book"/>
                <a:cs typeface="Franklin Gothic Book"/>
              </a:rPr>
              <a:t>1</a:t>
            </a:r>
            <a:r>
              <a:rPr lang="en-US" sz="1700" cap="all" baseline="30000" dirty="0" smtClean="0">
                <a:latin typeface="Franklin Gothic Book"/>
                <a:cs typeface="Franklin Gothic Book"/>
              </a:rPr>
              <a:t>st</a:t>
            </a:r>
            <a:r>
              <a:rPr lang="en-US" sz="1700" cap="all" dirty="0" smtClean="0">
                <a:latin typeface="Franklin Gothic Book"/>
                <a:cs typeface="Franklin Gothic Book"/>
              </a:rPr>
              <a:t> vote</a:t>
            </a:r>
            <a:endParaRPr lang="en-US" sz="1700" cap="all" dirty="0">
              <a:latin typeface="Franklin Gothic Book"/>
              <a:cs typeface="Franklin Gothic Book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0" y="4390433"/>
            <a:ext cx="1165286" cy="475637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cap="all" dirty="0" smtClean="0">
                <a:latin typeface="Franklin Gothic Book"/>
                <a:cs typeface="Franklin Gothic Book"/>
              </a:rPr>
              <a:t>2</a:t>
            </a:r>
            <a:r>
              <a:rPr lang="en-US" sz="1700" cap="all" baseline="30000" dirty="0" smtClean="0">
                <a:latin typeface="Franklin Gothic Book"/>
                <a:cs typeface="Franklin Gothic Book"/>
              </a:rPr>
              <a:t>nd</a:t>
            </a:r>
            <a:r>
              <a:rPr lang="en-US" sz="1700" cap="all" dirty="0" smtClean="0">
                <a:latin typeface="Franklin Gothic Book"/>
                <a:cs typeface="Franklin Gothic Book"/>
              </a:rPr>
              <a:t> vote</a:t>
            </a:r>
            <a:endParaRPr lang="en-US" sz="1700" cap="all" dirty="0">
              <a:latin typeface="Franklin Gothic Book"/>
              <a:cs typeface="Franklin Gothic Boo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58348" y="1275198"/>
            <a:ext cx="2724585" cy="626175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cap="all" dirty="0" smtClean="0">
                <a:latin typeface="Franklin Gothic Book"/>
                <a:cs typeface="Franklin Gothic Book"/>
              </a:rPr>
              <a:t>3</a:t>
            </a:r>
            <a:r>
              <a:rPr lang="en-US" sz="1700" cap="all" baseline="30000" dirty="0" smtClean="0">
                <a:latin typeface="Franklin Gothic Book"/>
                <a:cs typeface="Franklin Gothic Book"/>
              </a:rPr>
              <a:t>rd</a:t>
            </a:r>
            <a:r>
              <a:rPr lang="en-US" sz="1700" cap="all" dirty="0" smtClean="0">
                <a:latin typeface="Franklin Gothic Book"/>
                <a:cs typeface="Franklin Gothic Book"/>
              </a:rPr>
              <a:t> vote majority rules</a:t>
            </a:r>
            <a:endParaRPr lang="en-US" sz="1700" cap="all" dirty="0"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7-5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9754" y="5245508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5-Finger Consensus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295400"/>
          <a:ext cx="82296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4694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 With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Loathe</a:t>
                      </a:r>
                      <a:endParaRPr lang="en-US" dirty="0"/>
                    </a:p>
                  </a:txBody>
                  <a:tcPr/>
                </a:tc>
              </a:tr>
              <a:tr h="4635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7807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unning-Man.jpg"/>
          <p:cNvPicPr>
            <a:picLocks noChangeAspect="1"/>
          </p:cNvPicPr>
          <p:nvPr/>
        </p:nvPicPr>
        <p:blipFill>
          <a:blip r:embed="rId3"/>
          <a:srcRect l="1126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5" y="3198036"/>
              <a:ext cx="361990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2" y="2369623"/>
              <a:ext cx="7031930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686937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l. If all else fails,</a:t>
              </a:r>
            </a:p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800" cap="all" dirty="0" smtClean="0">
                  <a:solidFill>
                    <a:schemeClr val="tx2"/>
                  </a:solidFill>
                  <a:latin typeface="Franklin Gothic Medium"/>
                  <a:ea typeface="+mj-ea"/>
                  <a:cs typeface="Franklin Gothic Medium"/>
                </a:rPr>
                <a:t>Move on!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49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Solving the Virtual Dilemma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In the middle of your virtual session, a major disagreement erupts. Should we address this, and if so, how can we best address disagreements in a virtual session?</a:t>
            </a:r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762010" y="389895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50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981200"/>
            <a:ext cx="3806753" cy="20465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Getting  Started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Information Gathering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Preparing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783390" y="1457760"/>
            <a:ext cx="3806753" cy="523440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ranklin Gothic Medium"/>
                <a:cs typeface="Franklin Gothic Book"/>
              </a:rPr>
              <a:t>8:30 – 10:00</a:t>
            </a:r>
            <a:endParaRPr lang="en-US" sz="2600" i="1" dirty="0">
              <a:latin typeface="Franklin Gothic Book"/>
              <a:cs typeface="Franklin Gothic Book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53000" y="2179768"/>
            <a:ext cx="3806753" cy="41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53000" y="1457760"/>
            <a:ext cx="3806753" cy="523440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ranklin Gothic Medium"/>
                <a:cs typeface="Franklin Gothic Book"/>
              </a:rPr>
              <a:t>1:30 – 3:00</a:t>
            </a:r>
            <a:endParaRPr lang="en-US" sz="2600" i="1" dirty="0">
              <a:latin typeface="Franklin Gothic Book"/>
              <a:cs typeface="Franklin Gothic Book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53000" y="2179768"/>
            <a:ext cx="3806753" cy="41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3390" y="3904845"/>
            <a:ext cx="3806753" cy="518383"/>
          </a:xfrm>
          <a:prstGeom prst="round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Book"/>
                <a:cs typeface="Franklin Gothic Book"/>
              </a:rPr>
              <a:t>10:30 – 12:00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53000" y="3904845"/>
            <a:ext cx="3806753" cy="518383"/>
          </a:xfrm>
          <a:prstGeom prst="round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Medium"/>
                <a:cs typeface="Franklin Gothic Book"/>
              </a:rPr>
              <a:t>3:30 – 5:00 </a:t>
            </a:r>
            <a:endParaRPr lang="en-US" sz="2400" i="1" dirty="0">
              <a:latin typeface="Franklin Gothic Book"/>
              <a:cs typeface="Franklin Gothic Book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83390" y="4496805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Starting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Focusing</a:t>
            </a:r>
          </a:p>
          <a:p>
            <a:pPr marL="45720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2"/>
              <a:defRPr/>
            </a:pPr>
            <a:r>
              <a:rPr lang="en-US" sz="2400" dirty="0">
                <a:solidFill>
                  <a:srgbClr val="00467F"/>
                </a:solidFill>
                <a:latin typeface="Franklin Gothic Book"/>
                <a:cs typeface="Franklin Gothic Book"/>
              </a:rPr>
              <a:t>Power of the Pen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53000" y="1981200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Review</a:t>
            </a: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Dysfunction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Consensus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Energy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defRPr/>
            </a:pP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953000" y="4496805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9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Closing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9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Agenda Setting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Special Cases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Review and Close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34049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5" grpId="0" animBg="1"/>
      <p:bldP spid="16" grpId="0" animBg="1"/>
      <p:bldP spid="17" grpId="0"/>
      <p:bldP spid="18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90" y="2229466"/>
            <a:ext cx="3941010" cy="4447588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Understand Disagreement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Start with Consensus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Decide if Agreement is Necessary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Let Participants Seek Agreement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b="1" dirty="0" smtClean="0">
                <a:solidFill>
                  <a:schemeClr val="tx2"/>
                </a:solidFill>
              </a:rPr>
              <a:t>Take Control As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724400" y="2229466"/>
            <a:ext cx="4130280" cy="4082463"/>
          </a:xfrm>
        </p:spPr>
        <p:txBody>
          <a:bodyPr>
            <a:normAutofit lnSpcReduction="1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dirty="0" smtClean="0">
                <a:solidFill>
                  <a:srgbClr val="F26522"/>
                </a:solidFill>
              </a:rPr>
              <a:t>Delineate Alternatives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Identify Strengths and Weaknesses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Merge Alternatives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Use Ranking Techniques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Converge on a Solution 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dirty="0" smtClean="0">
                <a:solidFill>
                  <a:srgbClr val="F26522"/>
                </a:solidFill>
              </a:rPr>
              <a:t>A Decision Process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dirty="0" smtClean="0"/>
              <a:t>If All Else Fails, Move On</a:t>
            </a:r>
            <a:endParaRPr lang="en-US" sz="26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Consensus building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90" y="1557309"/>
            <a:ext cx="6785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Generate a Consensus-Focused Process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25220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-66689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5" name="Rounded Rectangle 34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Rectangle 63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Isosceles Triangle 66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Isosceles Triangle 67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7" name="TextBox 36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5174137" y="4299524"/>
            <a:ext cx="1044413" cy="1044413"/>
          </a:xfrm>
          <a:prstGeom prst="ellipse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7.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Consensus</a:t>
            </a:r>
            <a:b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</a:br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Building</a:t>
            </a:r>
            <a:b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</a:br>
            <a:endParaRPr lang="en-US" sz="1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41039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Virtual Dilemma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In the middle of your virtual session, a major disagreement erupts. Should we address this, and if so, how can we best address disagreements in a virtual session?</a:t>
            </a:r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2010" y="389895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smtClean="0">
                <a:solidFill>
                  <a:srgbClr val="002C54"/>
                </a:solidFill>
                <a:latin typeface="Arial Black" pitchFamily="34" charset="0"/>
              </a:rPr>
              <a:t>7-2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83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90" y="2229466"/>
            <a:ext cx="3941010" cy="4447588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Understand Disagreement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Start with Consensus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Decide if Agreement is Necessary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2600" dirty="0" smtClean="0"/>
              <a:t>Let Participants Seek Agreement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5"/>
            </a:pPr>
            <a:r>
              <a:rPr lang="en-US" sz="2600" b="1" dirty="0" smtClean="0">
                <a:solidFill>
                  <a:srgbClr val="F26522"/>
                </a:solidFill>
              </a:rPr>
              <a:t>Take Control As Necessary</a:t>
            </a:r>
            <a:endParaRPr lang="en-US" sz="2600" b="1" dirty="0">
              <a:solidFill>
                <a:srgbClr val="F2652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724400" y="2229466"/>
            <a:ext cx="4130280" cy="4082463"/>
          </a:xfrm>
        </p:spPr>
        <p:txBody>
          <a:bodyPr>
            <a:normAutofit lnSpcReduction="1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dirty="0" smtClean="0">
                <a:solidFill>
                  <a:srgbClr val="F26522"/>
                </a:solidFill>
              </a:rPr>
              <a:t>Delineate Alternatives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Identify Strengths and Weaknesses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Merge Alternatives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Use Ranking Techniques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i="1" dirty="0" smtClean="0"/>
              <a:t>Converge on a Solution 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b="1" dirty="0" smtClean="0">
                <a:solidFill>
                  <a:srgbClr val="F26522"/>
                </a:solidFill>
              </a:rPr>
              <a:t>A Decision Process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 startAt="6"/>
            </a:pPr>
            <a:r>
              <a:rPr lang="en-US" sz="2600" dirty="0" smtClean="0"/>
              <a:t>If All Else Fails, Move On</a:t>
            </a:r>
            <a:endParaRPr lang="en-US" sz="26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Consensus building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90" y="1557309"/>
            <a:ext cx="6785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Generate a Consensus-Focused Process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89035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nds-circle.jpg"/>
          <p:cNvPicPr>
            <a:picLocks noChangeAspect="1"/>
          </p:cNvPicPr>
          <p:nvPr/>
        </p:nvPicPr>
        <p:blipFill>
          <a:blip r:embed="rId3">
            <a:alphaModFix/>
          </a:blip>
          <a:srcRect t="38370" b="13739"/>
          <a:stretch>
            <a:fillRect/>
          </a:stretch>
        </p:blipFill>
        <p:spPr>
          <a:xfrm>
            <a:off x="-21945" y="0"/>
            <a:ext cx="9187890" cy="335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419" y="3606800"/>
            <a:ext cx="836826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6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rPr>
              <a:t>Generate a consensus-focused process</a:t>
            </a:r>
            <a:endParaRPr kumimoji="0" lang="en-US" sz="74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937907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l="5614" r="5614"/>
          <a:stretch>
            <a:fillRect/>
          </a:stretch>
        </p:blipFill>
        <p:spPr>
          <a:xfrm>
            <a:off x="0" y="1549"/>
            <a:ext cx="9144000" cy="685490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42943" y="2369623"/>
            <a:ext cx="8801056" cy="1774672"/>
            <a:chOff x="342943" y="2369623"/>
            <a:chExt cx="8801056" cy="1774672"/>
          </a:xfrm>
        </p:grpSpPr>
        <p:sp>
          <p:nvSpPr>
            <p:cNvPr id="14" name="Rectangle 13"/>
            <p:cNvSpPr/>
            <p:nvPr/>
          </p:nvSpPr>
          <p:spPr>
            <a:xfrm>
              <a:off x="342944" y="3198036"/>
              <a:ext cx="5634704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43" y="2369623"/>
              <a:ext cx="5634704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702236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a. Understand disagreement</a:t>
              </a:r>
              <a:endParaRPr kumimoji="0" lang="en-US" sz="58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42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Reminder: 3 Types of Disagreements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90" y="1457760"/>
            <a:ext cx="7476690" cy="489859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Level 1: Information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Level 2: Different Experiences or Values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Level 3: Past History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59755" y="435970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87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41" y="-76200"/>
            <a:ext cx="9200426" cy="7010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2943" y="2732834"/>
            <a:ext cx="8801056" cy="1143000"/>
            <a:chOff x="342943" y="2732834"/>
            <a:chExt cx="8801056" cy="1143000"/>
          </a:xfrm>
        </p:grpSpPr>
        <p:sp>
          <p:nvSpPr>
            <p:cNvPr id="17" name="Rectangle 16"/>
            <p:cNvSpPr/>
            <p:nvPr/>
          </p:nvSpPr>
          <p:spPr>
            <a:xfrm>
              <a:off x="342943" y="2883780"/>
              <a:ext cx="849625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B. Start with consensus</a:t>
              </a:r>
              <a:endParaRPr kumimoji="0" lang="en-US" sz="53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FD61F-2294-5D42-A9D7-9928D42B37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95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C54"/>
      </a:accent1>
      <a:accent2>
        <a:srgbClr val="F26522"/>
      </a:accent2>
      <a:accent3>
        <a:srgbClr val="AFBD22"/>
      </a:accent3>
      <a:accent4>
        <a:srgbClr val="A0DBE6"/>
      </a:accent4>
      <a:accent5>
        <a:srgbClr val="000000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15633</TotalTime>
  <Words>852</Words>
  <Application>Microsoft Office PowerPoint</Application>
  <PresentationFormat>On-screen Show (4:3)</PresentationFormat>
  <Paragraphs>249</Paragraphs>
  <Slides>27</Slides>
  <Notes>25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Franklin Gothic Book</vt:lpstr>
      <vt:lpstr>Franklin Gothic Medium</vt:lpstr>
      <vt:lpstr>Times New Roman</vt:lpstr>
      <vt:lpstr>Office Theme</vt:lpstr>
      <vt:lpstr>The effective Facilitator: Virtual Link</vt:lpstr>
      <vt:lpstr>Checkpoint</vt:lpstr>
      <vt:lpstr>Checkpoint</vt:lpstr>
      <vt:lpstr>The Virtual Dilemma</vt:lpstr>
      <vt:lpstr>Principle 7</vt:lpstr>
      <vt:lpstr>PowerPoint Presentation</vt:lpstr>
      <vt:lpstr>PowerPoint Presentation</vt:lpstr>
      <vt:lpstr>Reminder: 3 Types of Disagreements</vt:lpstr>
      <vt:lpstr>PowerPoint Presentation</vt:lpstr>
      <vt:lpstr>PowerPoint Presentation</vt:lpstr>
      <vt:lpstr>PowerPoint Presentation</vt:lpstr>
      <vt:lpstr>PowerPoint Presentation</vt:lpstr>
      <vt:lpstr>E. Take Control As Necessary</vt:lpstr>
      <vt:lpstr>PowerPoint Presentation</vt:lpstr>
      <vt:lpstr>F. Delineate Alternatives</vt:lpstr>
      <vt:lpstr>F. Delineate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K. A Decision Process</vt:lpstr>
      <vt:lpstr>5-Finger Consensus</vt:lpstr>
      <vt:lpstr>PowerPoint Presentation</vt:lpstr>
      <vt:lpstr>Solving the Virtual Dilemma</vt:lpstr>
      <vt:lpstr>Checkpoint</vt:lpstr>
      <vt:lpstr>Principle 7</vt:lpstr>
    </vt:vector>
  </TitlesOfParts>
  <Company>Story Worldwide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 Thomas</dc:creator>
  <cp:lastModifiedBy>Richard Smith</cp:lastModifiedBy>
  <cp:revision>173</cp:revision>
  <dcterms:created xsi:type="dcterms:W3CDTF">2013-02-26T03:20:20Z</dcterms:created>
  <dcterms:modified xsi:type="dcterms:W3CDTF">2015-02-19T16:02:41Z</dcterms:modified>
</cp:coreProperties>
</file>