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506" r:id="rId2"/>
    <p:sldId id="518" r:id="rId3"/>
    <p:sldId id="449" r:id="rId4"/>
    <p:sldId id="516" r:id="rId5"/>
    <p:sldId id="450" r:id="rId6"/>
    <p:sldId id="510" r:id="rId7"/>
    <p:sldId id="452" r:id="rId8"/>
    <p:sldId id="453" r:id="rId9"/>
    <p:sldId id="454" r:id="rId10"/>
    <p:sldId id="508" r:id="rId11"/>
    <p:sldId id="511" r:id="rId12"/>
    <p:sldId id="457" r:id="rId13"/>
    <p:sldId id="459" r:id="rId14"/>
    <p:sldId id="460" r:id="rId15"/>
    <p:sldId id="461" r:id="rId16"/>
    <p:sldId id="462" r:id="rId17"/>
    <p:sldId id="463" r:id="rId18"/>
    <p:sldId id="465" r:id="rId19"/>
    <p:sldId id="466" r:id="rId20"/>
    <p:sldId id="467" r:id="rId21"/>
    <p:sldId id="512" r:id="rId22"/>
    <p:sldId id="480" r:id="rId23"/>
    <p:sldId id="481" r:id="rId24"/>
    <p:sldId id="513" r:id="rId25"/>
    <p:sldId id="488" r:id="rId26"/>
    <p:sldId id="489" r:id="rId27"/>
    <p:sldId id="514" r:id="rId28"/>
    <p:sldId id="521" r:id="rId29"/>
    <p:sldId id="520" r:id="rId30"/>
    <p:sldId id="522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el Wilkinson" initials="MW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522"/>
    <a:srgbClr val="00467F"/>
    <a:srgbClr val="A0DBE6"/>
    <a:srgbClr val="AFBD22"/>
    <a:srgbClr val="002C54"/>
    <a:srgbClr val="C9401B"/>
    <a:srgbClr val="FF5223"/>
    <a:srgbClr val="95CC4F"/>
    <a:srgbClr val="90CDD0"/>
    <a:srgbClr val="D74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7" autoAdjust="0"/>
    <p:restoredTop sz="74686" autoAdjust="0"/>
  </p:normalViewPr>
  <p:slideViewPr>
    <p:cSldViewPr snapToGrid="0" snapToObjects="1">
      <p:cViewPr varScale="1">
        <p:scale>
          <a:sx n="55" d="100"/>
          <a:sy n="55" d="100"/>
        </p:scale>
        <p:origin x="1800" y="78"/>
      </p:cViewPr>
      <p:guideLst>
        <p:guide orient="horz" pos="1558"/>
        <p:guide pos="2880"/>
      </p:guideLst>
    </p:cSldViewPr>
  </p:slideViewPr>
  <p:outlineViewPr>
    <p:cViewPr>
      <p:scale>
        <a:sx n="33" d="100"/>
        <a:sy n="33" d="100"/>
      </p:scale>
      <p:origin x="0" y="-231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6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4-10-30T15:53:33.144" idx="3">
    <p:pos x="10" y="10"/>
    <p:text>Replace two sub-bullets with the following three to better match manual:
- Call them
- Send a chat message
- Email/encourage them (lower case encourage)</p:text>
    <p:extLst>
      <p:ext uri="{C676402C-5697-4E1C-873F-D02D1690AC5C}">
        <p15:threadingInfo xmlns:p15="http://schemas.microsoft.com/office/powerpoint/2012/main" timeZoneBias="24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881D6-1B89-8C48-A4BD-D9F6C83F3958}" type="datetimeFigureOut">
              <a:rPr lang="en-US" smtClean="0"/>
              <a:pPr/>
              <a:t>2/19/2015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5604F8-D91B-854E-B48B-E450A7BFDF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00740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44040-207E-3F40-A8C0-0992243AB2F0}" type="datetimeFigureOut">
              <a:rPr lang="en-US" smtClean="0"/>
              <a:pPr/>
              <a:t>2/19/2015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73F6C-1218-BD4D-A5E4-4AD687B88F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4551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en-US" sz="1600" b="1" dirty="0" smtClean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48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162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80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90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2800" b="1" i="1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5407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595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88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4680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1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2726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5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013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9720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en-US" b="1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4787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8752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2221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39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6504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8589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baseline="0" dirty="0" smtClean="0">
              <a:latin typeface="Times New Roman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623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0723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5047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658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3382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966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918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72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136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45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>
              <a:latin typeface="Times New Roman" pitchFamily="-8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68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73F6C-1218-BD4D-A5E4-4AD687B88FB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900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3390" y="2422695"/>
            <a:ext cx="5356755" cy="1470025"/>
          </a:xfrm>
        </p:spPr>
        <p:txBody>
          <a:bodyPr anchor="t">
            <a:normAutofit/>
          </a:bodyPr>
          <a:lstStyle>
            <a:lvl1pPr>
              <a:lnSpc>
                <a:spcPts val="5420"/>
              </a:lnSpc>
              <a:defRPr sz="6600" cap="all" spc="-150"/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80960" y="6565612"/>
            <a:ext cx="32800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9FD61F-2294-5D42-A9D7-9928D42B377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flipH="1">
            <a:off x="6400799" y="2493324"/>
            <a:ext cx="2465388" cy="2064046"/>
          </a:xfrm>
          <a:prstGeom prst="rect">
            <a:avLst/>
          </a:prstGeom>
        </p:spPr>
      </p:pic>
      <p:sp>
        <p:nvSpPr>
          <p:cNvPr id="13" name="Content Placeholder 13"/>
          <p:cNvSpPr>
            <a:spLocks noGrp="1"/>
          </p:cNvSpPr>
          <p:nvPr>
            <p:ph sz="quarter" idx="10" hasCustomPrompt="1"/>
          </p:nvPr>
        </p:nvSpPr>
        <p:spPr>
          <a:xfrm>
            <a:off x="783390" y="4240003"/>
            <a:ext cx="4644720" cy="914400"/>
          </a:xfrm>
        </p:spPr>
        <p:txBody>
          <a:bodyPr/>
          <a:lstStyle>
            <a:lvl1pPr marL="0" indent="0">
              <a:spcBef>
                <a:spcPts val="768"/>
              </a:spcBef>
              <a:buNone/>
              <a:defRPr cap="all">
                <a:solidFill>
                  <a:srgbClr val="A0DBE6"/>
                </a:solidFill>
              </a:defRPr>
            </a:lvl1pPr>
            <a:lvl2pPr marL="0" indent="0">
              <a:spcBef>
                <a:spcPts val="768"/>
              </a:spcBef>
              <a:buNone/>
              <a:defRPr/>
            </a:lvl2pPr>
            <a:lvl3pPr marL="0" indent="0">
              <a:spcBef>
                <a:spcPts val="768"/>
              </a:spcBef>
              <a:buNone/>
              <a:defRPr/>
            </a:lvl3pPr>
            <a:lvl4pPr marL="0" indent="0">
              <a:spcBef>
                <a:spcPts val="768"/>
              </a:spcBef>
              <a:buNone/>
              <a:defRPr/>
            </a:lvl4pPr>
            <a:lvl5pPr marL="0" indent="0">
              <a:spcBef>
                <a:spcPts val="768"/>
              </a:spcBef>
              <a:buNone/>
              <a:defRPr/>
            </a:lvl5pPr>
          </a:lstStyle>
          <a:p>
            <a:pPr lvl="0"/>
            <a:r>
              <a:rPr lang="en-US" dirty="0" smtClean="0"/>
              <a:t>ENTER SECTION HERE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071290" cy="1143000"/>
          </a:xfrm>
        </p:spPr>
        <p:txBody>
          <a:bodyPr>
            <a:normAutofit/>
          </a:bodyPr>
          <a:lstStyle>
            <a:lvl1pPr algn="l">
              <a:defRPr sz="4800" cap="none">
                <a:solidFill>
                  <a:srgbClr val="00467F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457760"/>
            <a:ext cx="807129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36259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9FD61F-2294-5D42-A9D7-9928D42B377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071290" cy="1143000"/>
          </a:xfrm>
        </p:spPr>
        <p:txBody>
          <a:bodyPr>
            <a:normAutofit/>
          </a:bodyPr>
          <a:lstStyle>
            <a:lvl1pPr algn="l">
              <a:defRPr sz="4800" cap="none">
                <a:solidFill>
                  <a:srgbClr val="00467F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457760"/>
            <a:ext cx="807129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36259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9FD61F-2294-5D42-A9D7-9928D42B377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132198"/>
            <a:ext cx="8071290" cy="1143000"/>
          </a:xfrm>
        </p:spPr>
        <p:txBody>
          <a:bodyPr>
            <a:normAutofit/>
          </a:bodyPr>
          <a:lstStyle>
            <a:lvl1pPr algn="l">
              <a:defRPr sz="4800" cap="none">
                <a:solidFill>
                  <a:srgbClr val="00467F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457760"/>
            <a:ext cx="394101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4913670" y="1457760"/>
            <a:ext cx="3941010" cy="4898590"/>
          </a:xfrm>
        </p:spPr>
        <p:txBody>
          <a:bodyPr/>
          <a:lstStyle>
            <a:lvl1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1pPr>
            <a:lvl2pPr>
              <a:buClr>
                <a:srgbClr val="99AB21"/>
              </a:buClr>
              <a:defRPr>
                <a:solidFill>
                  <a:srgbClr val="AFBD22"/>
                </a:solidFill>
                <a:latin typeface="Franklin Gothic Book"/>
                <a:cs typeface="Franklin Gothic Book"/>
              </a:defRPr>
            </a:lvl2pPr>
            <a:lvl3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3pPr>
            <a:lvl4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4pPr>
            <a:lvl5pPr>
              <a:buClr>
                <a:srgbClr val="99AB21"/>
              </a:buClr>
              <a:defRPr>
                <a:solidFill>
                  <a:srgbClr val="00467F"/>
                </a:solidFill>
                <a:latin typeface="Franklin Gothic Book"/>
                <a:cs typeface="Franklin Gothic Book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436259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9FD61F-2294-5D42-A9D7-9928D42B377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83390" y="2412474"/>
            <a:ext cx="8071290" cy="1694614"/>
          </a:xfrm>
        </p:spPr>
        <p:txBody>
          <a:bodyPr anchor="ctr">
            <a:noAutofit/>
          </a:bodyPr>
          <a:lstStyle>
            <a:lvl1pPr>
              <a:defRPr sz="52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6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83390" y="2412474"/>
            <a:ext cx="8071290" cy="1694614"/>
          </a:xfrm>
        </p:spPr>
        <p:txBody>
          <a:bodyPr anchor="ctr">
            <a:noAutofit/>
          </a:bodyPr>
          <a:lstStyle>
            <a:lvl1pPr>
              <a:defRPr sz="52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783390" y="2412474"/>
            <a:ext cx="8071290" cy="1694614"/>
          </a:xfrm>
        </p:spPr>
        <p:txBody>
          <a:bodyPr anchor="ctr">
            <a:noAutofit/>
          </a:bodyPr>
          <a:lstStyle>
            <a:lvl1pPr>
              <a:defRPr sz="5200">
                <a:solidFill>
                  <a:schemeClr val="bg1"/>
                </a:solidFill>
                <a:latin typeface="Franklin Gothic Book"/>
                <a:cs typeface="Franklin Gothic Book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background_standard_screen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3390" y="2422695"/>
            <a:ext cx="5356755" cy="1470025"/>
          </a:xfrm>
        </p:spPr>
        <p:txBody>
          <a:bodyPr anchor="t">
            <a:normAutofit/>
          </a:bodyPr>
          <a:lstStyle>
            <a:lvl1pPr>
              <a:lnSpc>
                <a:spcPts val="5420"/>
              </a:lnSpc>
              <a:defRPr sz="6600" cap="all" spc="-150"/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1" y="0"/>
            <a:ext cx="342942" cy="6858000"/>
          </a:xfrm>
          <a:prstGeom prst="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32700" y="0"/>
            <a:ext cx="92493" cy="6858000"/>
          </a:xfrm>
          <a:prstGeom prst="rect">
            <a:avLst/>
          </a:prstGeom>
          <a:solidFill>
            <a:srgbClr val="A0DB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436259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aseline="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519411" y="6360186"/>
            <a:ext cx="2335269" cy="444477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1"/>
                </a:solidFill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9FD61F-2294-5D42-A9D7-9928D42B377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0" hasCustomPrompt="1"/>
          </p:nvPr>
        </p:nvSpPr>
        <p:spPr>
          <a:xfrm>
            <a:off x="783390" y="4240003"/>
            <a:ext cx="4644720" cy="914400"/>
          </a:xfrm>
        </p:spPr>
        <p:txBody>
          <a:bodyPr/>
          <a:lstStyle>
            <a:lvl1pPr marL="0" indent="0">
              <a:spcBef>
                <a:spcPts val="768"/>
              </a:spcBef>
              <a:buNone/>
              <a:defRPr cap="all">
                <a:solidFill>
                  <a:srgbClr val="A0DBE6"/>
                </a:solidFill>
              </a:defRPr>
            </a:lvl1pPr>
            <a:lvl2pPr marL="0" indent="0">
              <a:spcBef>
                <a:spcPts val="768"/>
              </a:spcBef>
              <a:buNone/>
              <a:defRPr/>
            </a:lvl2pPr>
            <a:lvl3pPr marL="0" indent="0">
              <a:spcBef>
                <a:spcPts val="768"/>
              </a:spcBef>
              <a:buNone/>
              <a:defRPr/>
            </a:lvl3pPr>
            <a:lvl4pPr marL="0" indent="0">
              <a:spcBef>
                <a:spcPts val="768"/>
              </a:spcBef>
              <a:buNone/>
              <a:defRPr/>
            </a:lvl4pPr>
            <a:lvl5pPr marL="0" indent="0">
              <a:spcBef>
                <a:spcPts val="768"/>
              </a:spcBef>
              <a:buNone/>
              <a:defRPr/>
            </a:lvl5pPr>
          </a:lstStyle>
          <a:p>
            <a:pPr lvl="0"/>
            <a:r>
              <a:rPr lang="en-US" dirty="0" smtClean="0"/>
              <a:t>ENTER SECTION HERE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996887" y="1771917"/>
            <a:ext cx="3188182" cy="356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66576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3390" y="108458"/>
            <a:ext cx="790341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FD61F-2294-5D42-A9D7-9928D42B377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0" r:id="rId2"/>
    <p:sldLayoutId id="2147483666" r:id="rId3"/>
    <p:sldLayoutId id="2147483665" r:id="rId4"/>
    <p:sldLayoutId id="2147483660" r:id="rId5"/>
    <p:sldLayoutId id="2147483661" r:id="rId6"/>
    <p:sldLayoutId id="2147483662" r:id="rId7"/>
    <p:sldLayoutId id="2147483668" r:id="rId8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00467F"/>
          </a:solidFill>
          <a:latin typeface="Franklin Gothic Medium"/>
          <a:ea typeface="+mj-ea"/>
          <a:cs typeface="Franklin Gothic Medium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00467F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00467F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00467F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00467F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00467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Effective Facilitator: virtual Link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783390" y="4449177"/>
            <a:ext cx="4644720" cy="914400"/>
          </a:xfrm>
        </p:spPr>
        <p:txBody>
          <a:bodyPr/>
          <a:lstStyle/>
          <a:p>
            <a:r>
              <a:rPr lang="en-US" dirty="0" smtClean="0"/>
              <a:t>Principle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6620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 smtClean="0"/>
              <a:t>A. Understand Dysfunctional Behavior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2050620"/>
            <a:ext cx="8071290" cy="430573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/>
              <a:t>Additional Challenge in Virtual Sessions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Limited ability for the facilitator to observe </a:t>
            </a:r>
            <a:r>
              <a:rPr lang="en-US" b="1" dirty="0" smtClean="0"/>
              <a:t>n</a:t>
            </a:r>
            <a:r>
              <a:rPr lang="en-US" b="1" u="sng" dirty="0" smtClean="0"/>
              <a:t>on-verbal</a:t>
            </a:r>
            <a:r>
              <a:rPr lang="en-US" b="1" dirty="0" smtClean="0"/>
              <a:t> </a:t>
            </a:r>
            <a:r>
              <a:rPr lang="en-US" dirty="0" smtClean="0"/>
              <a:t>cues and body language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6-4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7234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sliced-apple.jpg"/>
          <p:cNvPicPr>
            <a:picLocks noChangeAspect="1"/>
          </p:cNvPicPr>
          <p:nvPr/>
        </p:nvPicPr>
        <p:blipFill>
          <a:blip r:embed="rId3"/>
          <a:srcRect l="5882" r="5882"/>
          <a:stretch>
            <a:fillRect/>
          </a:stretch>
        </p:blipFill>
        <p:spPr>
          <a:xfrm>
            <a:off x="0" y="-27088"/>
            <a:ext cx="9144000" cy="6912176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342943" y="2943049"/>
            <a:ext cx="8801056" cy="1774672"/>
            <a:chOff x="342943" y="2369623"/>
            <a:chExt cx="8801056" cy="1774672"/>
          </a:xfrm>
        </p:grpSpPr>
        <p:sp>
          <p:nvSpPr>
            <p:cNvPr id="14" name="Rectangle 13"/>
            <p:cNvSpPr/>
            <p:nvPr/>
          </p:nvSpPr>
          <p:spPr>
            <a:xfrm>
              <a:off x="342943" y="3198036"/>
              <a:ext cx="6591257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42943" y="2369623"/>
              <a:ext cx="8070198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732834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b. Separate Symptom</a:t>
              </a:r>
              <a:b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</a:b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from</a:t>
              </a:r>
              <a:r>
                <a:rPr kumimoji="0" lang="en-US" sz="5800" b="0" i="0" u="none" strike="noStrike" kern="1200" cap="all" spc="0" normalizeH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 root cause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2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461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ecurity-Guard-Earpiece.jpg"/>
          <p:cNvPicPr>
            <a:picLocks noChangeAspect="1"/>
          </p:cNvPicPr>
          <p:nvPr/>
        </p:nvPicPr>
        <p:blipFill>
          <a:blip r:embed="rId3"/>
          <a:srcRect r="11165"/>
          <a:stretch>
            <a:fillRect/>
          </a:stretch>
        </p:blipFill>
        <p:spPr>
          <a:xfrm flipH="1">
            <a:off x="0" y="-1913"/>
            <a:ext cx="9157228" cy="685991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42943" y="187128"/>
            <a:ext cx="8801056" cy="1672670"/>
            <a:chOff x="342943" y="2821788"/>
            <a:chExt cx="8801056" cy="1672670"/>
          </a:xfrm>
        </p:grpSpPr>
        <p:sp>
          <p:nvSpPr>
            <p:cNvPr id="17" name="Rectangle 16"/>
            <p:cNvSpPr/>
            <p:nvPr/>
          </p:nvSpPr>
          <p:spPr>
            <a:xfrm>
              <a:off x="342943" y="2821788"/>
              <a:ext cx="4472265" cy="1672670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3053756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6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c. Focus on </a:t>
              </a:r>
              <a:br>
                <a:rPr kumimoji="0" lang="en-US" sz="56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</a:br>
              <a:r>
                <a:rPr kumimoji="0" lang="en-US" sz="56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prevention</a:t>
              </a:r>
              <a:endParaRPr kumimoji="0" lang="en-US" sz="56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9393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C. Focus On Prevention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073712"/>
            <a:ext cx="8071290" cy="4898590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dirty="0" smtClean="0"/>
              <a:t>Develop and execute strategies for preventing problems: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Assigning teams (breakout rooms)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Adding ground rules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Making sure you interact with particular people (use the roll call list)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Paying close attention to particular reactions</a:t>
            </a:r>
          </a:p>
          <a:p>
            <a:pPr lvl="1">
              <a:spcAft>
                <a:spcPts val="600"/>
              </a:spcAft>
            </a:pPr>
            <a:r>
              <a:rPr lang="en-US" dirty="0" smtClean="0"/>
              <a:t>Holding informal meeting during breaks</a:t>
            </a:r>
          </a:p>
          <a:p>
            <a:pPr>
              <a:spcAft>
                <a:spcPts val="600"/>
              </a:spcAft>
            </a:pPr>
            <a:r>
              <a:rPr lang="en-US" dirty="0" smtClean="0"/>
              <a:t>Ensure a </a:t>
            </a:r>
            <a:r>
              <a:rPr lang="en-US" b="1" dirty="0" smtClean="0"/>
              <a:t>m</a:t>
            </a:r>
            <a:r>
              <a:rPr lang="en-US" b="1" u="sng" dirty="0" smtClean="0"/>
              <a:t>eaningful</a:t>
            </a:r>
            <a:r>
              <a:rPr lang="en-US" b="1" dirty="0" smtClean="0"/>
              <a:t> e</a:t>
            </a:r>
            <a:r>
              <a:rPr lang="en-US" b="1" u="sng" dirty="0" smtClean="0"/>
              <a:t>ngagement</a:t>
            </a:r>
            <a:r>
              <a:rPr lang="en-US" b="1" dirty="0" smtClean="0"/>
              <a:t> </a:t>
            </a:r>
            <a:r>
              <a:rPr lang="en-US" dirty="0" smtClean="0"/>
              <a:t>at least every 10 - 15 minutes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6-5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4740" y="4792686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3528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ye-sight-blue.jpg"/>
          <p:cNvPicPr>
            <a:picLocks noChangeAspect="1"/>
          </p:cNvPicPr>
          <p:nvPr/>
        </p:nvPicPr>
        <p:blipFill>
          <a:blip r:embed="rId3"/>
          <a:srcRect l="112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Group 8"/>
          <p:cNvGrpSpPr/>
          <p:nvPr/>
        </p:nvGrpSpPr>
        <p:grpSpPr>
          <a:xfrm>
            <a:off x="342943" y="140132"/>
            <a:ext cx="8801056" cy="1143000"/>
            <a:chOff x="342943" y="2759294"/>
            <a:chExt cx="8801056" cy="1143000"/>
          </a:xfrm>
        </p:grpSpPr>
        <p:sp>
          <p:nvSpPr>
            <p:cNvPr id="17" name="Rectangle 16"/>
            <p:cNvSpPr/>
            <p:nvPr/>
          </p:nvSpPr>
          <p:spPr>
            <a:xfrm>
              <a:off x="342943" y="2883780"/>
              <a:ext cx="8496257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759294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d. Detect non-verbal cues</a:t>
              </a:r>
              <a:endParaRPr kumimoji="0" lang="en-US" sz="50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5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7577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83390" y="2412474"/>
            <a:ext cx="6377274" cy="1694614"/>
          </a:xfrm>
        </p:spPr>
        <p:txBody>
          <a:bodyPr/>
          <a:lstStyle/>
          <a:p>
            <a:r>
              <a:rPr lang="en-US" dirty="0" smtClean="0"/>
              <a:t>Look for early forms of dysfunction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6-6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141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r="11121"/>
          <a:stretch>
            <a:fillRect/>
          </a:stretch>
        </p:blipFill>
        <p:spPr>
          <a:xfrm>
            <a:off x="0" y="0"/>
            <a:ext cx="9144000" cy="6866872"/>
          </a:xfrm>
          <a:prstGeom prst="rect">
            <a:avLst/>
          </a:prstGeom>
        </p:spPr>
      </p:pic>
      <p:grpSp>
        <p:nvGrpSpPr>
          <p:cNvPr id="2" name="Group 8"/>
          <p:cNvGrpSpPr/>
          <p:nvPr/>
        </p:nvGrpSpPr>
        <p:grpSpPr>
          <a:xfrm>
            <a:off x="220244" y="-78462"/>
            <a:ext cx="5506186" cy="1143000"/>
            <a:chOff x="342944" y="2713397"/>
            <a:chExt cx="6416735" cy="1143000"/>
          </a:xfrm>
        </p:grpSpPr>
        <p:sp>
          <p:nvSpPr>
            <p:cNvPr id="17" name="Rectangle 16"/>
            <p:cNvSpPr/>
            <p:nvPr/>
          </p:nvSpPr>
          <p:spPr>
            <a:xfrm>
              <a:off x="342944" y="2883780"/>
              <a:ext cx="6296854" cy="946259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713397"/>
              <a:ext cx="627326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6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not contributing</a:t>
              </a:r>
              <a:endParaRPr kumimoji="0" lang="en-US" sz="46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6-6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4279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r="3625"/>
          <a:stretch>
            <a:fillRect/>
          </a:stretch>
        </p:blipFill>
        <p:spPr>
          <a:xfrm flipH="1">
            <a:off x="0" y="-9501"/>
            <a:ext cx="9143999" cy="6877002"/>
          </a:xfrm>
          <a:prstGeom prst="rect">
            <a:avLst/>
          </a:prstGeom>
        </p:spPr>
      </p:pic>
      <p:grpSp>
        <p:nvGrpSpPr>
          <p:cNvPr id="2" name="Group 8"/>
          <p:cNvGrpSpPr/>
          <p:nvPr/>
        </p:nvGrpSpPr>
        <p:grpSpPr>
          <a:xfrm>
            <a:off x="483947" y="66404"/>
            <a:ext cx="8970298" cy="1517467"/>
            <a:chOff x="483947" y="2997519"/>
            <a:chExt cx="8970298" cy="1517467"/>
          </a:xfrm>
        </p:grpSpPr>
        <p:sp>
          <p:nvSpPr>
            <p:cNvPr id="17" name="Rectangle 16"/>
            <p:cNvSpPr/>
            <p:nvPr/>
          </p:nvSpPr>
          <p:spPr>
            <a:xfrm>
              <a:off x="483947" y="2997519"/>
              <a:ext cx="6911263" cy="1517467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506189" y="3105270"/>
              <a:ext cx="8948056" cy="1344389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6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Criticize</a:t>
              </a:r>
              <a:r>
                <a:rPr kumimoji="0" lang="en-US" sz="4600" b="0" i="0" u="none" strike="noStrike" kern="1200" cap="all" spc="0" normalizeH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 or challenge</a:t>
              </a:r>
              <a:endParaRPr kumimoji="0" lang="en-US" sz="46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6-6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5591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" y="0"/>
            <a:ext cx="9143999" cy="6881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38" y="3995"/>
            <a:ext cx="7344890" cy="6873011"/>
          </a:xfrm>
          <a:prstGeom prst="rect">
            <a:avLst/>
          </a:prstGeom>
        </p:spPr>
      </p:pic>
      <p:grpSp>
        <p:nvGrpSpPr>
          <p:cNvPr id="2" name="Group 8"/>
          <p:cNvGrpSpPr/>
          <p:nvPr/>
        </p:nvGrpSpPr>
        <p:grpSpPr>
          <a:xfrm>
            <a:off x="1177333" y="2963790"/>
            <a:ext cx="5726387" cy="1689314"/>
            <a:chOff x="342943" y="2963790"/>
            <a:chExt cx="8829365" cy="1689314"/>
          </a:xfrm>
        </p:grpSpPr>
        <p:sp>
          <p:nvSpPr>
            <p:cNvPr id="17" name="Rectangle 16"/>
            <p:cNvSpPr/>
            <p:nvPr/>
          </p:nvSpPr>
          <p:spPr>
            <a:xfrm>
              <a:off x="342943" y="2963790"/>
              <a:ext cx="8057685" cy="1689314"/>
            </a:xfrm>
            <a:prstGeom prst="rect">
              <a:avLst/>
            </a:prstGeom>
            <a:solidFill>
              <a:srgbClr val="0046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514727" y="3104429"/>
              <a:ext cx="8657581" cy="122652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600" cap="all" dirty="0" smtClean="0">
                  <a:solidFill>
                    <a:schemeClr val="bg1"/>
                  </a:solidFill>
                  <a:latin typeface="Franklin Gothic Medium"/>
                  <a:ea typeface="+mj-ea"/>
                  <a:cs typeface="Franklin Gothic Medium"/>
                </a:rPr>
                <a:t>EXCESSIVE USE OF </a:t>
              </a:r>
            </a:p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600" cap="all" dirty="0" smtClean="0">
                  <a:solidFill>
                    <a:schemeClr val="bg1"/>
                  </a:solidFill>
                  <a:latin typeface="Franklin Gothic Medium"/>
                  <a:ea typeface="+mj-ea"/>
                  <a:cs typeface="Franklin Gothic Medium"/>
                </a:rPr>
                <a:t>THE </a:t>
              </a:r>
              <a:r>
                <a:rPr lang="en-US" sz="4600" b="1" cap="all" dirty="0" smtClean="0">
                  <a:solidFill>
                    <a:schemeClr val="bg1"/>
                  </a:solidFill>
                  <a:latin typeface="Franklin Gothic Medium"/>
                  <a:ea typeface="+mj-ea"/>
                  <a:cs typeface="Franklin Gothic Medium"/>
                </a:rPr>
                <a:t>C</a:t>
              </a:r>
              <a:r>
                <a:rPr lang="en-US" sz="4600" b="1" u="sng" cap="all" dirty="0" smtClean="0">
                  <a:solidFill>
                    <a:schemeClr val="bg1"/>
                  </a:solidFill>
                  <a:latin typeface="Franklin Gothic Medium"/>
                  <a:ea typeface="+mj-ea"/>
                  <a:cs typeface="Franklin Gothic Medium"/>
                </a:rPr>
                <a:t>HAT</a:t>
              </a:r>
              <a:r>
                <a:rPr lang="en-US" sz="4600" cap="all" dirty="0" smtClean="0">
                  <a:solidFill>
                    <a:schemeClr val="bg1"/>
                  </a:solidFill>
                  <a:latin typeface="Franklin Gothic Medium"/>
                  <a:ea typeface="+mj-ea"/>
                  <a:cs typeface="Franklin Gothic Medium"/>
                </a:rPr>
                <a:t> FEATURE</a:t>
              </a:r>
              <a:endParaRPr kumimoji="0" lang="en-US" sz="46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14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6-6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699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Dysfunction Check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1114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981200"/>
            <a:ext cx="3806753" cy="20465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Getting  Started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 smtClean="0"/>
              <a:t>Information Gathering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Preparing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783390" y="1457760"/>
            <a:ext cx="3806753" cy="523440"/>
          </a:xfrm>
          <a:prstGeom prst="roundRect">
            <a:avLst/>
          </a:prstGeom>
          <a:gradFill>
            <a:gsLst>
              <a:gs pos="0">
                <a:srgbClr val="C9401B"/>
              </a:gs>
              <a:gs pos="100000">
                <a:srgbClr val="FF522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Franklin Gothic Medium"/>
                <a:cs typeface="Franklin Gothic Book"/>
              </a:rPr>
              <a:t>8:30 – 10:00</a:t>
            </a:r>
            <a:endParaRPr lang="en-US" sz="2600" i="1" dirty="0">
              <a:latin typeface="Franklin Gothic Book"/>
              <a:cs typeface="Franklin Gothic Book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953000" y="2179768"/>
            <a:ext cx="3806753" cy="417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53000" y="1457760"/>
            <a:ext cx="3806753" cy="523440"/>
          </a:xfrm>
          <a:prstGeom prst="roundRect">
            <a:avLst/>
          </a:prstGeom>
          <a:gradFill>
            <a:gsLst>
              <a:gs pos="0">
                <a:srgbClr val="C9401B"/>
              </a:gs>
              <a:gs pos="100000">
                <a:srgbClr val="FF522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Franklin Gothic Medium"/>
                <a:cs typeface="Franklin Gothic Book"/>
              </a:rPr>
              <a:t>1:30 – 3:00</a:t>
            </a:r>
            <a:endParaRPr lang="en-US" sz="2600" i="1" dirty="0">
              <a:latin typeface="Franklin Gothic Book"/>
              <a:cs typeface="Franklin Gothic Book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953000" y="2179768"/>
            <a:ext cx="3806753" cy="417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83390" y="3904845"/>
            <a:ext cx="3806753" cy="518383"/>
          </a:xfrm>
          <a:prstGeom prst="round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Franklin Gothic Book"/>
                <a:cs typeface="Franklin Gothic Book"/>
              </a:rPr>
              <a:t>10:30 – 12:00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53000" y="3904845"/>
            <a:ext cx="3806753" cy="518383"/>
          </a:xfrm>
          <a:prstGeom prst="round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Franklin Gothic Medium"/>
                <a:cs typeface="Franklin Gothic Book"/>
              </a:rPr>
              <a:t>3:30 – 5:00 </a:t>
            </a:r>
            <a:endParaRPr lang="en-US" sz="2400" i="1" dirty="0">
              <a:latin typeface="Franklin Gothic Book"/>
              <a:cs typeface="Franklin Gothic Book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783390" y="4496805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Starting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Focusing</a:t>
            </a:r>
          </a:p>
          <a:p>
            <a:pPr marL="45720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2"/>
              <a:defRPr/>
            </a:pPr>
            <a:r>
              <a:rPr lang="en-US" sz="2400" dirty="0">
                <a:solidFill>
                  <a:srgbClr val="00467F"/>
                </a:solidFill>
                <a:latin typeface="Franklin Gothic Book"/>
                <a:cs typeface="Franklin Gothic Book"/>
              </a:rPr>
              <a:t>Power of the Pen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953000" y="1981200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Review</a:t>
            </a: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Dysfunction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Consensus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Energy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defRPr/>
            </a:pP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4953000" y="4496805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9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Closing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9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Agenda Setting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Special Cases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Review and Close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5256464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0" grpId="0" animBg="1"/>
      <p:bldP spid="15" grpId="0" animBg="1"/>
      <p:bldP spid="16" grpId="0" animBg="1"/>
      <p:bldP spid="17" grpId="0"/>
      <p:bldP spid="18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Dysfunction Check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en-US" dirty="0" smtClean="0"/>
              <a:t>Use the roll call list to monitor participant engagement.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Look for those not participating.</a:t>
            </a:r>
          </a:p>
          <a:p>
            <a:pPr lvl="1">
              <a:spcAft>
                <a:spcPts val="1800"/>
              </a:spcAft>
            </a:pPr>
            <a:r>
              <a:rPr lang="en-US" dirty="0" smtClean="0"/>
              <a:t>Be aware of those that are dominating discussions.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Consider linking the dysfunction check to an agenda activity (before each break).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6-6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64740" y="2142528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541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4877648079_d1fb2cf027_b.jpg"/>
          <p:cNvPicPr>
            <a:picLocks noChangeAspect="1"/>
          </p:cNvPicPr>
          <p:nvPr/>
        </p:nvPicPr>
        <p:blipFill>
          <a:blip r:embed="rId3"/>
          <a:srcRect r="1106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342942" y="137911"/>
            <a:ext cx="8519959" cy="1774672"/>
            <a:chOff x="342942" y="2369623"/>
            <a:chExt cx="8519959" cy="1774672"/>
          </a:xfrm>
        </p:grpSpPr>
        <p:sp>
          <p:nvSpPr>
            <p:cNvPr id="14" name="Rectangle 13"/>
            <p:cNvSpPr/>
            <p:nvPr/>
          </p:nvSpPr>
          <p:spPr>
            <a:xfrm>
              <a:off x="342943" y="3198036"/>
              <a:ext cx="4194333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42942" y="2369623"/>
              <a:ext cx="8493501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693144"/>
              <a:ext cx="8376483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5500" cap="all" dirty="0" smtClean="0">
                  <a:solidFill>
                    <a:schemeClr val="tx2"/>
                  </a:solidFill>
                  <a:latin typeface="Franklin Gothic Medium"/>
                  <a:ea typeface="+mj-ea"/>
                  <a:cs typeface="Franklin Gothic Medium"/>
                </a:rPr>
                <a:t>e. Address dysfunction effectively</a:t>
              </a:r>
              <a:endParaRPr kumimoji="0" lang="en-US" sz="55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8865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Dysfunction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137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Dysfunction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Angry “Exiter”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Cell Phone </a:t>
            </a:r>
            <a:r>
              <a:rPr lang="en-US" dirty="0"/>
              <a:t>J</a:t>
            </a:r>
            <a:r>
              <a:rPr lang="en-US" dirty="0" smtClean="0"/>
              <a:t>unkie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Dropout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Interrupter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Late Arriver/ Early Leaver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Loudmouth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Naysayer</a:t>
            </a:r>
          </a:p>
          <a:p>
            <a:pPr marL="0" indent="0">
              <a:spcAft>
                <a:spcPts val="1200"/>
              </a:spcAft>
              <a:buNone/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3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Process Attacker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Storyteller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Topic Jumper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Verbal Attacker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Workaholic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Group: Low energy</a:t>
            </a:r>
          </a:p>
          <a:p>
            <a:pPr>
              <a:spcAft>
                <a:spcPts val="1200"/>
              </a:spcAft>
            </a:pPr>
            <a:r>
              <a:rPr lang="en-US" dirty="0" smtClean="0"/>
              <a:t>Group: Time pressures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75270" y="5878284"/>
            <a:ext cx="108585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6-7 – 6-21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64740" y="4978662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76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r="11560"/>
          <a:stretch>
            <a:fillRect/>
          </a:stretch>
        </p:blipFill>
        <p:spPr>
          <a:xfrm>
            <a:off x="0" y="-22627"/>
            <a:ext cx="9144000" cy="6880628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53624" y="106873"/>
            <a:ext cx="8801056" cy="1774672"/>
            <a:chOff x="342943" y="2369623"/>
            <a:chExt cx="8801056" cy="1774672"/>
          </a:xfrm>
        </p:grpSpPr>
        <p:sp>
          <p:nvSpPr>
            <p:cNvPr id="14" name="Rectangle 13"/>
            <p:cNvSpPr/>
            <p:nvPr/>
          </p:nvSpPr>
          <p:spPr>
            <a:xfrm>
              <a:off x="342943" y="3198036"/>
              <a:ext cx="7250049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42943" y="2369623"/>
              <a:ext cx="7609445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732834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f. Inform the group</a:t>
              </a:r>
              <a:b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</a:b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when appropriate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1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1252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rcRect l="11150"/>
          <a:stretch>
            <a:fillRect/>
          </a:stretch>
        </p:blipFill>
        <p:spPr>
          <a:xfrm>
            <a:off x="0" y="1"/>
            <a:ext cx="9144001" cy="6869078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342943" y="153365"/>
            <a:ext cx="8801056" cy="1774672"/>
            <a:chOff x="342943" y="2369623"/>
            <a:chExt cx="8801056" cy="1774672"/>
          </a:xfrm>
        </p:grpSpPr>
        <p:sp>
          <p:nvSpPr>
            <p:cNvPr id="14" name="Rectangle 13"/>
            <p:cNvSpPr/>
            <p:nvPr/>
          </p:nvSpPr>
          <p:spPr>
            <a:xfrm>
              <a:off x="342943" y="3198036"/>
              <a:ext cx="7937916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42944" y="2369623"/>
              <a:ext cx="4101734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732834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g. Reward </a:t>
              </a:r>
              <a:b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</a:br>
              <a:r>
                <a:rPr kumimoji="0" lang="en-US" sz="58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functional behavior</a:t>
              </a:r>
              <a:endParaRPr kumimoji="0" lang="en-US" sz="58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482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700" dirty="0" smtClean="0"/>
              <a:t>G. Reward Functional Behavior</a:t>
            </a:r>
            <a:endParaRPr lang="en-US" sz="4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dirty="0" smtClean="0">
                <a:solidFill>
                  <a:srgbClr val="F26522"/>
                </a:solidFill>
              </a:rPr>
              <a:t>Supply a wealth of positive reinforcement.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dirty="0" smtClean="0"/>
              <a:t>Use the </a:t>
            </a:r>
            <a:r>
              <a:rPr lang="en-US" b="1" dirty="0" smtClean="0"/>
              <a:t>r</a:t>
            </a:r>
            <a:r>
              <a:rPr lang="en-US" b="1" u="sng" dirty="0" smtClean="0"/>
              <a:t>oll</a:t>
            </a:r>
            <a:r>
              <a:rPr lang="en-US" b="1" dirty="0" smtClean="0"/>
              <a:t> c</a:t>
            </a:r>
            <a:r>
              <a:rPr lang="en-US" b="1" u="sng" dirty="0" smtClean="0"/>
              <a:t>all</a:t>
            </a:r>
            <a:r>
              <a:rPr lang="en-US" b="1" dirty="0" smtClean="0"/>
              <a:t> l</a:t>
            </a:r>
            <a:r>
              <a:rPr lang="en-US" b="1" u="sng" dirty="0" smtClean="0"/>
              <a:t>ist</a:t>
            </a:r>
            <a:r>
              <a:rPr lang="en-US" dirty="0" smtClean="0"/>
              <a:t> to track engagement and </a:t>
            </a:r>
            <a:r>
              <a:rPr lang="en-US" b="1" dirty="0" smtClean="0"/>
              <a:t>p</a:t>
            </a:r>
            <a:r>
              <a:rPr lang="en-US" b="1" u="sng" dirty="0" smtClean="0"/>
              <a:t>raise</a:t>
            </a:r>
            <a:r>
              <a:rPr lang="en-US" dirty="0" smtClean="0"/>
              <a:t> contributions.</a:t>
            </a: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dirty="0" smtClean="0"/>
              <a:t>At breaks, comment on their participation: 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dirty="0" smtClean="0"/>
              <a:t>Call them.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dirty="0" smtClean="0"/>
              <a:t>Send a chat message.</a:t>
            </a:r>
          </a:p>
          <a:p>
            <a:pPr lvl="1">
              <a:lnSpc>
                <a:spcPct val="90000"/>
              </a:lnSpc>
              <a:spcAft>
                <a:spcPts val="1200"/>
              </a:spcAft>
            </a:pPr>
            <a:r>
              <a:rPr lang="en-US" dirty="0" smtClean="0"/>
              <a:t>E-mail them to encourage.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6-22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64740" y="4048782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4033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rcRect l="5882" r="5882"/>
          <a:stretch>
            <a:fillRect/>
          </a:stretch>
        </p:blipFill>
        <p:spPr>
          <a:xfrm>
            <a:off x="0" y="-19297"/>
            <a:ext cx="9144000" cy="6896594"/>
          </a:xfrm>
          <a:prstGeom prst="rect">
            <a:avLst/>
          </a:prstGeom>
        </p:spPr>
      </p:pic>
      <p:grpSp>
        <p:nvGrpSpPr>
          <p:cNvPr id="2" name="Group 18"/>
          <p:cNvGrpSpPr/>
          <p:nvPr/>
        </p:nvGrpSpPr>
        <p:grpSpPr>
          <a:xfrm>
            <a:off x="53624" y="106841"/>
            <a:ext cx="8801056" cy="1774672"/>
            <a:chOff x="342943" y="2369623"/>
            <a:chExt cx="8801056" cy="1774672"/>
          </a:xfrm>
        </p:grpSpPr>
        <p:sp>
          <p:nvSpPr>
            <p:cNvPr id="14" name="Rectangle 13"/>
            <p:cNvSpPr/>
            <p:nvPr/>
          </p:nvSpPr>
          <p:spPr>
            <a:xfrm>
              <a:off x="342943" y="3198036"/>
              <a:ext cx="5927228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42943" y="2369623"/>
              <a:ext cx="8546414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653454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h. Respond appropriately when challenged</a:t>
              </a:r>
              <a:endParaRPr kumimoji="0" lang="en-US" sz="5000" b="0" i="0" u="none" strike="noStrike" kern="1200" cap="all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0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2728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Virtual Dilemma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dirty="0" smtClean="0"/>
              <a:t>In the middle of your second virtual session with the group, you notice only a couple of participants have been contributing. You suspect many of the other participants are multi-tasking or focusing on other work. 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You are wondering if you should wait until the next agenda item to address the potential dysfunction or if you should do something right away. What should you do?</a:t>
            </a:r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62010" y="3898952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81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Checkpoint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1981200"/>
            <a:ext cx="3806753" cy="204651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Getting  Started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400" dirty="0" smtClean="0"/>
              <a:t>Information Gathering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Preparing</a:t>
            </a:r>
            <a:endParaRPr lang="en-US" sz="2400" dirty="0"/>
          </a:p>
        </p:txBody>
      </p:sp>
      <p:sp>
        <p:nvSpPr>
          <p:cNvPr id="5" name="Rounded Rectangle 4"/>
          <p:cNvSpPr/>
          <p:nvPr/>
        </p:nvSpPr>
        <p:spPr>
          <a:xfrm>
            <a:off x="783390" y="1457760"/>
            <a:ext cx="3806753" cy="523440"/>
          </a:xfrm>
          <a:prstGeom prst="roundRect">
            <a:avLst/>
          </a:prstGeom>
          <a:gradFill>
            <a:gsLst>
              <a:gs pos="0">
                <a:srgbClr val="C9401B"/>
              </a:gs>
              <a:gs pos="100000">
                <a:srgbClr val="FF522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Franklin Gothic Medium"/>
                <a:cs typeface="Franklin Gothic Book"/>
              </a:rPr>
              <a:t>8:30 – 10:00</a:t>
            </a:r>
            <a:endParaRPr lang="en-US" sz="2600" i="1" dirty="0">
              <a:latin typeface="Franklin Gothic Book"/>
              <a:cs typeface="Franklin Gothic Book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4953000" y="2179768"/>
            <a:ext cx="3806753" cy="417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53000" y="1457760"/>
            <a:ext cx="3806753" cy="523440"/>
          </a:xfrm>
          <a:prstGeom prst="roundRect">
            <a:avLst/>
          </a:prstGeom>
          <a:gradFill>
            <a:gsLst>
              <a:gs pos="0">
                <a:srgbClr val="C9401B"/>
              </a:gs>
              <a:gs pos="100000">
                <a:srgbClr val="FF5223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smtClean="0">
                <a:latin typeface="Franklin Gothic Medium"/>
                <a:cs typeface="Franklin Gothic Book"/>
              </a:rPr>
              <a:t>1:30 – 3:00</a:t>
            </a:r>
            <a:endParaRPr lang="en-US" sz="2600" i="1" dirty="0">
              <a:latin typeface="Franklin Gothic Book"/>
              <a:cs typeface="Franklin Gothic Book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953000" y="2179768"/>
            <a:ext cx="3806753" cy="4176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83390" y="3904845"/>
            <a:ext cx="3806753" cy="518383"/>
          </a:xfrm>
          <a:prstGeom prst="round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Franklin Gothic Book"/>
                <a:cs typeface="Franklin Gothic Book"/>
              </a:rPr>
              <a:t>10:30 – 12:00</a:t>
            </a:r>
            <a:endParaRPr lang="en-US" sz="2400" dirty="0">
              <a:latin typeface="Franklin Gothic Book"/>
              <a:cs typeface="Franklin Gothic Book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953000" y="3904845"/>
            <a:ext cx="3806753" cy="518383"/>
          </a:xfrm>
          <a:prstGeom prst="roundRect">
            <a:avLst/>
          </a:prstGeom>
          <a:solidFill>
            <a:srgbClr val="AFBD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Franklin Gothic Medium"/>
                <a:cs typeface="Franklin Gothic Book"/>
              </a:rPr>
              <a:t>3:30 – 5:00 </a:t>
            </a:r>
            <a:endParaRPr lang="en-US" sz="2400" i="1" dirty="0">
              <a:latin typeface="Franklin Gothic Book"/>
              <a:cs typeface="Franklin Gothic Book"/>
            </a:endParaRP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783390" y="4496805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Starting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Focusing</a:t>
            </a:r>
          </a:p>
          <a:p>
            <a:pPr marL="45720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2"/>
              <a:defRPr/>
            </a:pPr>
            <a:r>
              <a:rPr lang="en-US" sz="2400" dirty="0">
                <a:solidFill>
                  <a:srgbClr val="00467F"/>
                </a:solidFill>
                <a:latin typeface="Franklin Gothic Book"/>
                <a:cs typeface="Franklin Gothic Book"/>
              </a:rPr>
              <a:t>Power of the Pen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2"/>
              <a:tabLst/>
              <a:defRPr/>
            </a:pP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4953000" y="1981200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Review</a:t>
            </a: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Dysfunction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Consensus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buFont typeface="+mj-lt"/>
              <a:buAutoNum type="arabicPeriod" startAt="6"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Energy</a:t>
            </a:r>
          </a:p>
          <a:p>
            <a:pPr marL="457200" lvl="0" indent="-457200">
              <a:spcBef>
                <a:spcPct val="20000"/>
              </a:spcBef>
              <a:buClr>
                <a:srgbClr val="99AB21"/>
              </a:buClr>
              <a:defRPr/>
            </a:pPr>
            <a:endParaRPr lang="en-US" sz="2400" dirty="0" smtClean="0">
              <a:solidFill>
                <a:srgbClr val="00467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1" name="Content Placeholder 2"/>
          <p:cNvSpPr txBox="1">
            <a:spLocks/>
          </p:cNvSpPr>
          <p:nvPr/>
        </p:nvSpPr>
        <p:spPr>
          <a:xfrm>
            <a:off x="4953000" y="4496805"/>
            <a:ext cx="3806753" cy="20465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9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Closing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+mj-lt"/>
              <a:buAutoNum type="arabicPeriod" startAt="9"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Agenda Setting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r>
              <a:rPr lang="en-US" sz="2400" dirty="0" smtClean="0">
                <a:solidFill>
                  <a:srgbClr val="00467F"/>
                </a:solidFill>
                <a:latin typeface="Franklin Gothic Book"/>
                <a:cs typeface="Franklin Gothic Book"/>
              </a:rPr>
              <a:t>Special Cases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67F"/>
                </a:solidFill>
                <a:effectLst/>
                <a:uLnTx/>
                <a:uFillTx/>
                <a:latin typeface="Franklin Gothic Book"/>
                <a:ea typeface="+mn-ea"/>
                <a:cs typeface="Franklin Gothic Book"/>
              </a:rPr>
              <a:t>Review and Close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99AB21"/>
              </a:buClr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467F"/>
              </a:solidFill>
              <a:effectLst/>
              <a:uLnTx/>
              <a:uFillTx/>
              <a:latin typeface="Franklin Gothic Book"/>
              <a:ea typeface="+mn-ea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719413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0" grpId="0" animBg="1"/>
      <p:bldP spid="15" grpId="0" animBg="1"/>
      <p:bldP spid="16" grpId="0" animBg="1"/>
      <p:bldP spid="17" grpId="0"/>
      <p:bldP spid="18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390" y="-66689"/>
            <a:ext cx="8071290" cy="1143000"/>
          </a:xfrm>
        </p:spPr>
        <p:txBody>
          <a:bodyPr/>
          <a:lstStyle/>
          <a:p>
            <a:r>
              <a:rPr lang="en-US" dirty="0" smtClean="0"/>
              <a:t>Checkpoint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956274" y="1042353"/>
            <a:ext cx="7231453" cy="5039221"/>
            <a:chOff x="1495562" y="1042353"/>
            <a:chExt cx="7231453" cy="5039221"/>
          </a:xfrm>
        </p:grpSpPr>
        <p:sp>
          <p:nvSpPr>
            <p:cNvPr id="35" name="Rounded Rectangle 34"/>
            <p:cNvSpPr/>
            <p:nvPr/>
          </p:nvSpPr>
          <p:spPr>
            <a:xfrm>
              <a:off x="2011275" y="1042353"/>
              <a:ext cx="6715740" cy="503922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2288982" y="1238163"/>
              <a:ext cx="6216534" cy="4615999"/>
              <a:chOff x="608807" y="184666"/>
              <a:chExt cx="8432167" cy="6261186"/>
            </a:xfrm>
          </p:grpSpPr>
          <p:cxnSp>
            <p:nvCxnSpPr>
              <p:cNvPr id="39" name="Straight Arrow Connector 38"/>
              <p:cNvCxnSpPr/>
              <p:nvPr/>
            </p:nvCxnSpPr>
            <p:spPr>
              <a:xfrm>
                <a:off x="610394" y="5940970"/>
                <a:ext cx="8362822" cy="1588"/>
              </a:xfrm>
              <a:prstGeom prst="straightConnector1">
                <a:avLst/>
              </a:prstGeom>
              <a:ln w="19050">
                <a:solidFill>
                  <a:srgbClr val="FFFFFF"/>
                </a:solidFill>
                <a:tailEnd type="none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up 39"/>
              <p:cNvGrpSpPr/>
              <p:nvPr/>
            </p:nvGrpSpPr>
            <p:grpSpPr>
              <a:xfrm>
                <a:off x="608807" y="184666"/>
                <a:ext cx="8432167" cy="6261186"/>
                <a:chOff x="608807" y="184666"/>
                <a:chExt cx="8432167" cy="6261186"/>
              </a:xfrm>
            </p:grpSpPr>
            <p:cxnSp>
              <p:nvCxnSpPr>
                <p:cNvPr id="41" name="Straight Arrow Connector 40"/>
                <p:cNvCxnSpPr/>
                <p:nvPr/>
              </p:nvCxnSpPr>
              <p:spPr>
                <a:xfrm rot="16200000" flipV="1">
                  <a:off x="-878528" y="4456811"/>
                  <a:ext cx="2974672" cy="2"/>
                </a:xfrm>
                <a:prstGeom prst="straightConnector1">
                  <a:avLst/>
                </a:prstGeom>
                <a:ln w="19050">
                  <a:solidFill>
                    <a:srgbClr val="FFFFFF"/>
                  </a:solidFill>
                  <a:tailEnd type="arrow" w="med" len="med"/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4" name="Group 43"/>
                <p:cNvGrpSpPr/>
                <p:nvPr/>
              </p:nvGrpSpPr>
              <p:grpSpPr>
                <a:xfrm>
                  <a:off x="786264" y="184666"/>
                  <a:ext cx="8254710" cy="6261186"/>
                  <a:chOff x="786264" y="184666"/>
                  <a:chExt cx="8254710" cy="6261186"/>
                </a:xfrm>
              </p:grpSpPr>
              <p:sp>
                <p:nvSpPr>
                  <p:cNvPr id="45" name="Oval 44"/>
                  <p:cNvSpPr/>
                  <p:nvPr/>
                </p:nvSpPr>
                <p:spPr>
                  <a:xfrm>
                    <a:off x="4382030" y="15589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3.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Focusing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the Group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48" name="Oval 47"/>
                  <p:cNvSpPr/>
                  <p:nvPr/>
                </p:nvSpPr>
                <p:spPr>
                  <a:xfrm>
                    <a:off x="2584147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2.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Getting 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the Session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Started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49" name="Oval 48"/>
                  <p:cNvSpPr/>
                  <p:nvPr/>
                </p:nvSpPr>
                <p:spPr>
                  <a:xfrm>
                    <a:off x="786264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1.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Preparing 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for Success</a:t>
                    </a:r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0" name="Oval 49"/>
                  <p:cNvSpPr/>
                  <p:nvPr/>
                </p:nvSpPr>
                <p:spPr>
                  <a:xfrm>
                    <a:off x="7624322" y="1552824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9.</a:t>
                    </a:r>
                  </a:p>
                  <a:p>
                    <a:pPr algn="ctr"/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Closing the</a:t>
                    </a:r>
                    <a:b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2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Session</a:t>
                    </a:r>
                    <a:r>
                      <a:rPr lang="en-US" sz="16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1" name="Oval 50"/>
                  <p:cNvSpPr/>
                  <p:nvPr/>
                </p:nvSpPr>
                <p:spPr>
                  <a:xfrm>
                    <a:off x="5855230" y="6064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4.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The Power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of the Pen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2" name="Oval 51"/>
                  <p:cNvSpPr/>
                  <p:nvPr/>
                </p:nvSpPr>
                <p:spPr>
                  <a:xfrm>
                    <a:off x="5855230" y="2511438"/>
                    <a:ext cx="1416652" cy="1416652"/>
                  </a:xfrm>
                  <a:prstGeom prst="ellipse">
                    <a:avLst/>
                  </a:prstGeom>
                  <a:solidFill>
                    <a:srgbClr val="00467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chemeClr val="bg1"/>
                        </a:solidFill>
                        <a:latin typeface="Franklin Gothic Medium"/>
                        <a:cs typeface="Franklin Gothic Medium"/>
                      </a:rPr>
                      <a:t>5.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Information</a:t>
                    </a:r>
                    <a:b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>Gathering</a:t>
                    </a:r>
                    <a: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  <a:t/>
                    </a:r>
                    <a:br>
                      <a:rPr lang="en-US" sz="1600" dirty="0" smtClean="0">
                        <a:solidFill>
                          <a:schemeClr val="bg1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600" dirty="0">
                      <a:solidFill>
                        <a:schemeClr val="bg1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3" name="Oval 52"/>
                  <p:cNvSpPr/>
                  <p:nvPr/>
                </p:nvSpPr>
                <p:spPr>
                  <a:xfrm>
                    <a:off x="5253755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7.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Consensus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Building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4" name="Oval 53"/>
                  <p:cNvSpPr/>
                  <p:nvPr/>
                </p:nvSpPr>
                <p:spPr>
                  <a:xfrm>
                    <a:off x="6862080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8.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Keeping the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Energy High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sp>
                <p:nvSpPr>
                  <p:cNvPr id="55" name="Oval 54"/>
                  <p:cNvSpPr/>
                  <p:nvPr/>
                </p:nvSpPr>
                <p:spPr>
                  <a:xfrm>
                    <a:off x="3645430" y="4335395"/>
                    <a:ext cx="1416652" cy="1416652"/>
                  </a:xfrm>
                  <a:prstGeom prst="ellipse">
                    <a:avLst/>
                  </a:prstGeom>
                  <a:solidFill>
                    <a:srgbClr val="AFBD22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FFFFFF"/>
                        </a:solidFill>
                        <a:latin typeface="Franklin Gothic Medium"/>
                        <a:cs typeface="Franklin Gothic Medium"/>
                      </a:rPr>
                      <a:t>6.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Managing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  <a:t>Dysfunction</a:t>
                    </a:r>
                    <a:br>
                      <a:rPr lang="en-US" sz="1400" dirty="0" smtClean="0">
                        <a:solidFill>
                          <a:srgbClr val="FFFFF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FFFFF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pic>
                <p:nvPicPr>
                  <p:cNvPr id="56" name="Picture 55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477637" y="3136333"/>
                    <a:ext cx="210312" cy="245364"/>
                  </a:xfrm>
                  <a:prstGeom prst="rect">
                    <a:avLst/>
                  </a:prstGeom>
                </p:spPr>
              </p:pic>
              <p:pic>
                <p:nvPicPr>
                  <p:cNvPr id="57" name="Picture 56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5486400" y="1299190"/>
                    <a:ext cx="201549" cy="254127"/>
                  </a:xfrm>
                  <a:prstGeom prst="rect">
                    <a:avLst/>
                  </a:prstGeom>
                </p:spPr>
              </p:pic>
              <p:pic>
                <p:nvPicPr>
                  <p:cNvPr id="58" name="Picture 57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510978" y="2118293"/>
                    <a:ext cx="105156" cy="297942"/>
                  </a:xfrm>
                  <a:prstGeom prst="rect">
                    <a:avLst/>
                  </a:prstGeom>
                </p:spPr>
              </p:pic>
              <p:sp>
                <p:nvSpPr>
                  <p:cNvPr id="59" name="TextBox 58"/>
                  <p:cNvSpPr txBox="1"/>
                  <p:nvPr/>
                </p:nvSpPr>
                <p:spPr>
                  <a:xfrm>
                    <a:off x="2447082" y="4720556"/>
                    <a:ext cx="1276544" cy="70970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400" dirty="0" smtClean="0">
                        <a:solidFill>
                          <a:srgbClr val="AFBD22"/>
                        </a:solidFill>
                        <a:latin typeface="Franklin Gothic Medium"/>
                        <a:cs typeface="Franklin Gothic Medium"/>
                      </a:rPr>
                      <a:t>Group</a:t>
                    </a:r>
                    <a:endParaRPr lang="en-US" sz="1600" dirty="0" smtClean="0">
                      <a:solidFill>
                        <a:srgbClr val="AFBD22"/>
                      </a:solidFill>
                      <a:latin typeface="Franklin Gothic Medium"/>
                      <a:cs typeface="Franklin Gothic Medium"/>
                    </a:endParaRPr>
                  </a:p>
                  <a:p>
                    <a:r>
                      <a:rPr lang="en-US" sz="1400" dirty="0" smtClean="0">
                        <a:solidFill>
                          <a:srgbClr val="AFBD22"/>
                        </a:solidFill>
                        <a:latin typeface="Franklin Gothic Medium"/>
                        <a:cs typeface="Franklin Gothic Medium"/>
                      </a:rPr>
                      <a:t>Dynamics</a:t>
                    </a:r>
                    <a:endParaRPr lang="en-US" sz="1600" dirty="0">
                      <a:solidFill>
                        <a:srgbClr val="AFBD22"/>
                      </a:solidFill>
                      <a:latin typeface="Franklin Gothic Medium"/>
                      <a:cs typeface="Franklin Gothic Medium"/>
                    </a:endParaRPr>
                  </a:p>
                </p:txBody>
              </p:sp>
              <p:sp>
                <p:nvSpPr>
                  <p:cNvPr id="60" name="Rectangle 59"/>
                  <p:cNvSpPr/>
                  <p:nvPr/>
                </p:nvSpPr>
                <p:spPr>
                  <a:xfrm>
                    <a:off x="2379522" y="4226675"/>
                    <a:ext cx="6186854" cy="1634092"/>
                  </a:xfrm>
                  <a:prstGeom prst="rect">
                    <a:avLst/>
                  </a:prstGeom>
                  <a:noFill/>
                  <a:ln>
                    <a:solidFill>
                      <a:srgbClr val="FFFFFF"/>
                    </a:solidFill>
                    <a:prstDash val="dash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4057243" y="184666"/>
                    <a:ext cx="2683157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u="sng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The Facilitation Cycle</a:t>
                    </a:r>
                    <a:endParaRPr lang="en-US" u="sng" dirty="0">
                      <a:solidFill>
                        <a:srgbClr val="00467F"/>
                      </a:solidFill>
                      <a:latin typeface="Franklin Gothic Medium"/>
                      <a:cs typeface="Franklin Gothic Medium"/>
                    </a:endParaRPr>
                  </a:p>
                </p:txBody>
              </p:sp>
              <p:sp>
                <p:nvSpPr>
                  <p:cNvPr id="62" name="Oval 61"/>
                  <p:cNvSpPr/>
                  <p:nvPr/>
                </p:nvSpPr>
                <p:spPr>
                  <a:xfrm>
                    <a:off x="786264" y="5029200"/>
                    <a:ext cx="1416652" cy="1416652"/>
                  </a:xfrm>
                  <a:prstGeom prst="ellipse">
                    <a:avLst/>
                  </a:prstGeom>
                  <a:solidFill>
                    <a:srgbClr val="A0DBE6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rtlCol="0" anchor="ctr"/>
                  <a:lstStyle/>
                  <a:p>
                    <a:pPr algn="ctr"/>
                    <a:r>
                      <a:rPr lang="en-US" sz="2000" dirty="0" smtClean="0">
                        <a:solidFill>
                          <a:srgbClr val="00467F"/>
                        </a:solidFill>
                        <a:latin typeface="Franklin Gothic Medium"/>
                        <a:cs typeface="Franklin Gothic Medium"/>
                      </a:rPr>
                      <a:t>10.</a:t>
                    </a:r>
                  </a:p>
                  <a:p>
                    <a:pPr algn="ctr"/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Agenda</a:t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  <a:t>Setting</a:t>
                    </a:r>
                    <a:br>
                      <a:rPr lang="en-US" sz="1400" dirty="0" smtClean="0">
                        <a:solidFill>
                          <a:srgbClr val="00467F"/>
                        </a:solidFill>
                        <a:latin typeface="Franklin Gothic Book"/>
                        <a:cs typeface="Franklin Gothic Book"/>
                      </a:rPr>
                    </a:br>
                    <a:endParaRPr lang="en-US" sz="1400" dirty="0">
                      <a:solidFill>
                        <a:srgbClr val="00467F"/>
                      </a:solidFill>
                      <a:latin typeface="Franklin Gothic Book"/>
                      <a:cs typeface="Franklin Gothic Book"/>
                    </a:endParaRPr>
                  </a:p>
                </p:txBody>
              </p:sp>
              <p:cxnSp>
                <p:nvCxnSpPr>
                  <p:cNvPr id="63" name="Straight Arrow Connector 62"/>
                  <p:cNvCxnSpPr/>
                  <p:nvPr/>
                </p:nvCxnSpPr>
                <p:spPr>
                  <a:xfrm rot="5400000" flipH="1" flipV="1">
                    <a:off x="7484291" y="4456812"/>
                    <a:ext cx="2974674" cy="1588"/>
                  </a:xfrm>
                  <a:prstGeom prst="straightConnector1">
                    <a:avLst/>
                  </a:prstGeom>
                  <a:ln w="19050">
                    <a:solidFill>
                      <a:srgbClr val="FFFFFF"/>
                    </a:solidFill>
                    <a:tailEnd type="arrow"/>
                  </a:ln>
                  <a:effectLst/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4" name="Rectangle 63"/>
                  <p:cNvSpPr/>
                  <p:nvPr/>
                </p:nvSpPr>
                <p:spPr>
                  <a:xfrm>
                    <a:off x="4301384" y="199748"/>
                    <a:ext cx="3040862" cy="3795892"/>
                  </a:xfrm>
                  <a:prstGeom prst="rect">
                    <a:avLst/>
                  </a:prstGeom>
                  <a:noFill/>
                  <a:ln>
                    <a:solidFill>
                      <a:schemeClr val="accent6"/>
                    </a:solidFill>
                    <a:prstDash val="dash"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5" name="Isosceles Triangle 64"/>
                  <p:cNvSpPr/>
                  <p:nvPr/>
                </p:nvSpPr>
                <p:spPr>
                  <a:xfrm rot="5400000">
                    <a:off x="4073749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6" name="Isosceles Triangle 65"/>
                  <p:cNvSpPr/>
                  <p:nvPr/>
                </p:nvSpPr>
                <p:spPr>
                  <a:xfrm rot="5400000">
                    <a:off x="2316188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7" name="Isosceles Triangle 66"/>
                  <p:cNvSpPr/>
                  <p:nvPr/>
                </p:nvSpPr>
                <p:spPr>
                  <a:xfrm rot="5400000">
                    <a:off x="7424499" y="2193681"/>
                    <a:ext cx="154686" cy="133350"/>
                  </a:xfrm>
                  <a:prstGeom prst="triangle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68" name="Isosceles Triangle 67"/>
                  <p:cNvSpPr/>
                  <p:nvPr/>
                </p:nvSpPr>
                <p:spPr>
                  <a:xfrm>
                    <a:off x="5855230" y="4037728"/>
                    <a:ext cx="154686" cy="13335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  <a:effectLst/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</p:grpSp>
        <p:sp>
          <p:nvSpPr>
            <p:cNvPr id="37" name="TextBox 36"/>
            <p:cNvSpPr txBox="1"/>
            <p:nvPr/>
          </p:nvSpPr>
          <p:spPr>
            <a:xfrm>
              <a:off x="1495562" y="1642486"/>
              <a:ext cx="677108" cy="3838954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467F"/>
                  </a:solidFill>
                </a:rPr>
                <a:t>VIRTUAL PLATFORM</a:t>
              </a:r>
              <a:endParaRPr lang="en-US" sz="3200" b="1" dirty="0">
                <a:solidFill>
                  <a:srgbClr val="00467F"/>
                </a:solidFill>
              </a:endParaRPr>
            </a:p>
          </p:txBody>
        </p:sp>
      </p:grpSp>
      <p:sp>
        <p:nvSpPr>
          <p:cNvPr id="38" name="Oval 37"/>
          <p:cNvSpPr/>
          <p:nvPr/>
        </p:nvSpPr>
        <p:spPr>
          <a:xfrm>
            <a:off x="3988415" y="4298248"/>
            <a:ext cx="1044413" cy="1044413"/>
          </a:xfrm>
          <a:prstGeom prst="ellipse">
            <a:avLst/>
          </a:prstGeom>
          <a:solidFill>
            <a:srgbClr val="F265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Franklin Gothic Medium"/>
                <a:cs typeface="Franklin Gothic Medium"/>
              </a:rPr>
              <a:t>6.</a:t>
            </a:r>
          </a:p>
          <a:p>
            <a:pPr algn="ctr"/>
            <a:r>
              <a:rPr lang="en-US" sz="14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Managing</a:t>
            </a:r>
            <a:br>
              <a:rPr lang="en-US" sz="14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</a:br>
            <a:r>
              <a:rPr lang="en-US" sz="14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Dysfunction</a:t>
            </a:r>
            <a:br>
              <a:rPr lang="en-US" sz="14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</a:br>
            <a:endParaRPr lang="en-US" sz="14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5467214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Principle 6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83390" y="2246399"/>
            <a:ext cx="3636210" cy="4447588"/>
          </a:xfrm>
        </p:spPr>
        <p:txBody>
          <a:bodyPr>
            <a:no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Understand Dysfunctional Behavior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dirty="0" smtClean="0"/>
              <a:t>Separate Symptom from Root Cause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Focus on Prevention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Detect Non-Verbal Cues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419600" y="2246399"/>
            <a:ext cx="4435080" cy="4082463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b="1" i="1" dirty="0" smtClean="0"/>
              <a:t>Address Dysfunction Effectively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dirty="0" smtClean="0"/>
              <a:t>Inform the Group When Appropriate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b="1" dirty="0" smtClean="0">
                <a:solidFill>
                  <a:srgbClr val="F26522"/>
                </a:solidFill>
              </a:rPr>
              <a:t>Reward Functional Behavior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dirty="0" smtClean="0"/>
              <a:t>Respond Appropriately When Challenged</a:t>
            </a:r>
            <a:endParaRPr lang="en-US" sz="2600" dirty="0"/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783390" y="731838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all" spc="0" normalizeH="0" baseline="0" noProof="0" dirty="0" smtClean="0">
                <a:ln>
                  <a:noFill/>
                </a:ln>
                <a:solidFill>
                  <a:srgbClr val="AFBD22"/>
                </a:solidFill>
                <a:effectLst/>
                <a:uLnTx/>
                <a:uFillTx/>
                <a:latin typeface="Franklin Gothic Book"/>
                <a:ea typeface="+mj-ea"/>
                <a:cs typeface="Franklin Gothic Book"/>
              </a:rPr>
              <a:t>Managing dysfunction</a:t>
            </a:r>
            <a:endParaRPr kumimoji="0" lang="en-US" sz="3700" b="0" i="0" u="none" strike="noStrike" kern="1200" cap="all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Book"/>
              <a:ea typeface="+mj-ea"/>
              <a:cs typeface="Franklin Gothic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390" y="1557308"/>
            <a:ext cx="7049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26522"/>
                </a:solidFill>
                <a:latin typeface="Franklin Gothic Book"/>
                <a:cs typeface="Franklin Gothic Book"/>
              </a:rPr>
              <a:t>Conscious Prevention, Early Detection, Clean Resolution</a:t>
            </a:r>
            <a:endParaRPr lang="en-US" sz="2000" i="1" dirty="0">
              <a:solidFill>
                <a:srgbClr val="F26522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246" y="0"/>
            <a:ext cx="1310754" cy="2347163"/>
          </a:xfrm>
          <a:prstGeom prst="rect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416042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Virtual Dilemma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800"/>
              </a:spcAft>
            </a:pPr>
            <a:r>
              <a:rPr lang="en-US" dirty="0" smtClean="0"/>
              <a:t>In the middle of your second virtual session with the group, you notice only a couple of participants have been contributing. You suspect many of the other participants are multi-tasking or focusing on other work. </a:t>
            </a:r>
          </a:p>
          <a:p>
            <a:pPr>
              <a:spcAft>
                <a:spcPts val="1800"/>
              </a:spcAft>
            </a:pPr>
            <a:r>
              <a:rPr lang="en-US" dirty="0" smtClean="0"/>
              <a:t>You are wondering if you should wait until the next agenda item to address the potential dysfunction or if you should do something right away. What should you do?</a:t>
            </a:r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  <a:p>
            <a:pPr>
              <a:spcAft>
                <a:spcPts val="1800"/>
              </a:spcAft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62010" y="3898952"/>
            <a:ext cx="3898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chemeClr val="bg1">
                    <a:lumMod val="95000"/>
                  </a:schemeClr>
                </a:solidFill>
                <a:latin typeface="Arial Black" pitchFamily="34" charset="0"/>
              </a:rPr>
              <a:t>-</a:t>
            </a:r>
            <a:endParaRPr lang="en-US" sz="4800" b="1" dirty="0">
              <a:solidFill>
                <a:schemeClr val="bg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6-2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2482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Vision-Telescope-Man.jpg"/>
          <p:cNvPicPr>
            <a:picLocks noChangeAspect="1"/>
          </p:cNvPicPr>
          <p:nvPr/>
        </p:nvPicPr>
        <p:blipFill>
          <a:blip r:embed="rId3"/>
          <a:srcRect t="15801" r="22656" b="41687"/>
          <a:stretch>
            <a:fillRect/>
          </a:stretch>
        </p:blipFill>
        <p:spPr>
          <a:xfrm>
            <a:off x="-1" y="0"/>
            <a:ext cx="9165945" cy="33528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6419" y="3606800"/>
            <a:ext cx="836826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ts val="556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7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Conscious prevention, early detection, </a:t>
            </a:r>
            <a:br>
              <a:rPr kumimoji="0" lang="en-US" sz="57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</a:br>
            <a:r>
              <a:rPr kumimoji="0" lang="en-US" sz="57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clean</a:t>
            </a:r>
            <a:r>
              <a:rPr kumimoji="0" lang="en-US" sz="5700" b="0" i="0" u="none" strike="noStrike" kern="1200" cap="all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rPr>
              <a:t> resolution</a:t>
            </a:r>
            <a:endParaRPr kumimoji="0" lang="en-US" sz="5700" b="0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Medium"/>
              <a:ea typeface="+mj-ea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856106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Principle 6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83390" y="2246399"/>
            <a:ext cx="3636210" cy="4447588"/>
          </a:xfrm>
        </p:spPr>
        <p:txBody>
          <a:bodyPr>
            <a:no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Understand Dysfunctional Behavior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dirty="0" smtClean="0"/>
              <a:t>Separate Symptom from Root Cause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Focus on Prevention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/>
            </a:pPr>
            <a:r>
              <a:rPr lang="en-US" sz="2600" b="1" dirty="0" smtClean="0">
                <a:solidFill>
                  <a:srgbClr val="F26522"/>
                </a:solidFill>
              </a:rPr>
              <a:t>Detect Non-Verbal Cues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3"/>
          </p:nvPr>
        </p:nvSpPr>
        <p:spPr>
          <a:xfrm>
            <a:off x="4419600" y="2246399"/>
            <a:ext cx="4435080" cy="4082463"/>
          </a:xfrm>
        </p:spPr>
        <p:txBody>
          <a:bodyPr>
            <a:normAutofit/>
          </a:bodyPr>
          <a:lstStyle/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b="1" i="1" dirty="0" smtClean="0"/>
              <a:t>Address Dysfunction Effectively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dirty="0" smtClean="0"/>
              <a:t>Inform the Group When Appropriate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b="1" dirty="0" smtClean="0">
                <a:solidFill>
                  <a:srgbClr val="F26522"/>
                </a:solidFill>
              </a:rPr>
              <a:t>Reward Functional Behavior</a:t>
            </a:r>
          </a:p>
          <a:p>
            <a:pPr marL="514350" indent="-514350">
              <a:spcAft>
                <a:spcPts val="600"/>
              </a:spcAft>
              <a:buFont typeface="+mj-lt"/>
              <a:buAutoNum type="alphaUcPeriod" startAt="5"/>
            </a:pPr>
            <a:r>
              <a:rPr lang="en-US" sz="2600" dirty="0" smtClean="0"/>
              <a:t>Respond Appropriately When Challenged</a:t>
            </a:r>
            <a:endParaRPr lang="en-US" sz="2600" dirty="0"/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783390" y="731838"/>
            <a:ext cx="807129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all" spc="0" normalizeH="0" baseline="0" noProof="0" dirty="0" smtClean="0">
                <a:ln>
                  <a:noFill/>
                </a:ln>
                <a:solidFill>
                  <a:srgbClr val="AFBD22"/>
                </a:solidFill>
                <a:effectLst/>
                <a:uLnTx/>
                <a:uFillTx/>
                <a:latin typeface="Franklin Gothic Book"/>
                <a:ea typeface="+mj-ea"/>
                <a:cs typeface="Franklin Gothic Book"/>
              </a:rPr>
              <a:t>Managing dysfunction</a:t>
            </a:r>
            <a:endParaRPr kumimoji="0" lang="en-US" sz="3700" b="0" i="0" u="none" strike="noStrike" kern="1200" cap="all" spc="0" normalizeH="0" baseline="0" noProof="0" dirty="0">
              <a:ln>
                <a:noFill/>
              </a:ln>
              <a:solidFill>
                <a:srgbClr val="AFBD22"/>
              </a:solidFill>
              <a:effectLst/>
              <a:uLnTx/>
              <a:uFillTx/>
              <a:latin typeface="Franklin Gothic Book"/>
              <a:ea typeface="+mj-ea"/>
              <a:cs typeface="Franklin Gothic Book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3390" y="1557308"/>
            <a:ext cx="7049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26522"/>
                </a:solidFill>
                <a:latin typeface="Franklin Gothic Book"/>
                <a:cs typeface="Franklin Gothic Book"/>
              </a:rPr>
              <a:t>Conscious Prevention, Early Detection, Clean Resolution</a:t>
            </a:r>
            <a:endParaRPr lang="en-US" sz="2000" i="1" dirty="0">
              <a:solidFill>
                <a:srgbClr val="F26522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246" y="0"/>
            <a:ext cx="1310754" cy="2347163"/>
          </a:xfrm>
          <a:prstGeom prst="rect">
            <a:avLst/>
          </a:prstGeom>
          <a:ln/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7550117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/>
          <p:cNvCxnSpPr>
            <a:endCxn id="17" idx="0"/>
          </p:cNvCxnSpPr>
          <p:nvPr/>
        </p:nvCxnSpPr>
        <p:spPr>
          <a:xfrm rot="5400000">
            <a:off x="5014392" y="1658918"/>
            <a:ext cx="286251" cy="3721"/>
          </a:xfrm>
          <a:prstGeom prst="line">
            <a:avLst/>
          </a:prstGeom>
          <a:ln>
            <a:solidFill>
              <a:srgbClr val="F265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Arc 16"/>
          <p:cNvSpPr/>
          <p:nvPr/>
        </p:nvSpPr>
        <p:spPr>
          <a:xfrm rot="4361744">
            <a:off x="-3595245" y="-2611228"/>
            <a:ext cx="7513601" cy="10196486"/>
          </a:xfrm>
          <a:prstGeom prst="arc">
            <a:avLst>
              <a:gd name="adj1" fmla="val 16770929"/>
              <a:gd name="adj2" fmla="val 0"/>
            </a:avLst>
          </a:prstGeom>
          <a:ln>
            <a:solidFill>
              <a:srgbClr val="F2652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Dysfunctional Behavior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446708"/>
            <a:ext cx="342943" cy="365125"/>
          </a:xfrm>
        </p:spPr>
        <p:txBody>
          <a:bodyPr/>
          <a:lstStyle/>
          <a:p>
            <a:fld id="{F29FD61F-2294-5D42-A9D7-9928D42B3773}" type="slidenum">
              <a:rPr lang="en-US" smtClean="0"/>
              <a:pPr/>
              <a:t>7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-1101649" y="3699669"/>
            <a:ext cx="4766392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0800000">
            <a:off x="1283136" y="6075654"/>
            <a:ext cx="67993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/>
          <p:cNvGrpSpPr/>
          <p:nvPr/>
        </p:nvGrpSpPr>
        <p:grpSpPr>
          <a:xfrm>
            <a:off x="2300691" y="5442987"/>
            <a:ext cx="2914766" cy="338554"/>
            <a:chOff x="2300691" y="5442987"/>
            <a:chExt cx="2914766" cy="338554"/>
          </a:xfrm>
        </p:grpSpPr>
        <p:sp>
          <p:nvSpPr>
            <p:cNvPr id="18" name="Oval 17"/>
            <p:cNvSpPr/>
            <p:nvPr/>
          </p:nvSpPr>
          <p:spPr>
            <a:xfrm>
              <a:off x="2300691" y="5506701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EFCF5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812235" y="5442987"/>
              <a:ext cx="2403222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Arriving late, leaving early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286666" y="6144861"/>
            <a:ext cx="2792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cap="all" dirty="0" smtClean="0">
                <a:solidFill>
                  <a:srgbClr val="F26522"/>
                </a:solidFill>
                <a:latin typeface="Franklin Gothic Medium"/>
                <a:cs typeface="Franklin Gothic Medium"/>
              </a:rPr>
              <a:t>Degree of Dysfunction</a:t>
            </a:r>
            <a:endParaRPr lang="en-US" cap="all" dirty="0">
              <a:solidFill>
                <a:srgbClr val="F26522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31" name="TextBox 30"/>
          <p:cNvSpPr txBox="1"/>
          <p:nvPr/>
        </p:nvSpPr>
        <p:spPr>
          <a:xfrm rot="16200000">
            <a:off x="-373911" y="3515797"/>
            <a:ext cx="2765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cap="all" dirty="0" smtClean="0">
                <a:solidFill>
                  <a:srgbClr val="F26522"/>
                </a:solidFill>
                <a:latin typeface="Franklin Gothic Medium"/>
                <a:cs typeface="Franklin Gothic Medium"/>
              </a:rPr>
              <a:t>Severity of disruption</a:t>
            </a:r>
            <a:endParaRPr lang="en-US" cap="all" dirty="0">
              <a:solidFill>
                <a:srgbClr val="F26522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46914" y="1542965"/>
            <a:ext cx="245797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rPr>
              <a:t>As the degree of dysfunction increases, the severity of the disruption caused by the dysfunction increases as well</a:t>
            </a:r>
          </a:p>
          <a:p>
            <a:endParaRPr lang="en-US" dirty="0">
              <a:solidFill>
                <a:srgbClr val="00467F"/>
              </a:solidFill>
              <a:latin typeface="Franklin Gothic Book"/>
              <a:cs typeface="Franklin Gothic Book"/>
            </a:endParaRPr>
          </a:p>
          <a:p>
            <a:r>
              <a:rPr lang="en-US" dirty="0" smtClean="0">
                <a:solidFill>
                  <a:schemeClr val="tx2"/>
                </a:solidFill>
                <a:latin typeface="Franklin Gothic Book"/>
                <a:cs typeface="Franklin Gothic Book"/>
              </a:rPr>
              <a:t>*Denotes dysfunction only in physical session setting</a:t>
            </a:r>
            <a:endParaRPr lang="en-US" dirty="0">
              <a:solidFill>
                <a:schemeClr val="tx2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3018390" y="5017447"/>
            <a:ext cx="3113575" cy="338554"/>
            <a:chOff x="3018390" y="5017447"/>
            <a:chExt cx="3113575" cy="338554"/>
          </a:xfrm>
        </p:grpSpPr>
        <p:sp>
          <p:nvSpPr>
            <p:cNvPr id="20" name="TextBox 19"/>
            <p:cNvSpPr txBox="1"/>
            <p:nvPr/>
          </p:nvSpPr>
          <p:spPr>
            <a:xfrm>
              <a:off x="3496909" y="5017447"/>
              <a:ext cx="2635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Silence, lack of participation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3018390" y="5081161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F5BE3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3554965" y="4591905"/>
            <a:ext cx="4049978" cy="338554"/>
            <a:chOff x="3554965" y="4591905"/>
            <a:chExt cx="4049978" cy="338554"/>
          </a:xfrm>
        </p:grpSpPr>
        <p:sp>
          <p:nvSpPr>
            <p:cNvPr id="21" name="TextBox 20"/>
            <p:cNvSpPr txBox="1"/>
            <p:nvPr/>
          </p:nvSpPr>
          <p:spPr>
            <a:xfrm>
              <a:off x="4046757" y="4591905"/>
              <a:ext cx="355818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rgbClr val="1F497D"/>
                  </a:solidFill>
                  <a:latin typeface="Franklin Gothic Book"/>
                  <a:cs typeface="Franklin Gothic Book"/>
                </a:rPr>
                <a:t>Folded arms, facing doors or windows*</a:t>
              </a:r>
              <a:endParaRPr lang="en-US" sz="1600" dirty="0">
                <a:solidFill>
                  <a:srgbClr val="1F497D"/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3554965" y="4655619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EFA8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3986224" y="4166363"/>
            <a:ext cx="2258645" cy="338554"/>
            <a:chOff x="3986224" y="4166363"/>
            <a:chExt cx="2258645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4403800" y="4166363"/>
              <a:ext cx="1841069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Side Conversations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3986224" y="4230077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E9943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4326812" y="3740821"/>
            <a:ext cx="3334409" cy="338554"/>
            <a:chOff x="4326812" y="3740821"/>
            <a:chExt cx="3334409" cy="338554"/>
          </a:xfrm>
        </p:grpSpPr>
        <p:sp>
          <p:nvSpPr>
            <p:cNvPr id="23" name="TextBox 22"/>
            <p:cNvSpPr txBox="1"/>
            <p:nvPr/>
          </p:nvSpPr>
          <p:spPr>
            <a:xfrm>
              <a:off x="4762270" y="3740821"/>
              <a:ext cx="2898951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Doing other work in the session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4326812" y="3804535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E5803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4592649" y="3315279"/>
            <a:ext cx="3083388" cy="338554"/>
            <a:chOff x="4592649" y="3315279"/>
            <a:chExt cx="3083388" cy="338554"/>
          </a:xfrm>
        </p:grpSpPr>
        <p:sp>
          <p:nvSpPr>
            <p:cNvPr id="24" name="TextBox 23"/>
            <p:cNvSpPr txBox="1"/>
            <p:nvPr/>
          </p:nvSpPr>
          <p:spPr>
            <a:xfrm>
              <a:off x="5014331" y="3315279"/>
              <a:ext cx="266170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rgbClr val="1F497D"/>
                  </a:solidFill>
                  <a:latin typeface="Franklin Gothic Book"/>
                  <a:cs typeface="Franklin Gothic Book"/>
                </a:rPr>
                <a:t>Negative physical reactions*</a:t>
              </a:r>
              <a:endParaRPr lang="en-US" sz="1600" dirty="0">
                <a:solidFill>
                  <a:srgbClr val="1F497D"/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4592649" y="3378993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E06F3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4787900" y="2889737"/>
            <a:ext cx="3006175" cy="338554"/>
            <a:chOff x="4787900" y="2889737"/>
            <a:chExt cx="3006175" cy="338554"/>
          </a:xfrm>
        </p:grpSpPr>
        <p:sp>
          <p:nvSpPr>
            <p:cNvPr id="25" name="TextBox 24"/>
            <p:cNvSpPr txBox="1"/>
            <p:nvPr/>
          </p:nvSpPr>
          <p:spPr>
            <a:xfrm>
              <a:off x="5180459" y="2889737"/>
              <a:ext cx="261361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Audible sighs of displeasure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4787900" y="2953451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DC5E3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930993" y="2487705"/>
            <a:ext cx="4213006" cy="315044"/>
            <a:chOff x="4930993" y="2487705"/>
            <a:chExt cx="4213006" cy="315044"/>
          </a:xfrm>
        </p:grpSpPr>
        <p:sp>
          <p:nvSpPr>
            <p:cNvPr id="26" name="TextBox 25"/>
            <p:cNvSpPr txBox="1"/>
            <p:nvPr/>
          </p:nvSpPr>
          <p:spPr>
            <a:xfrm>
              <a:off x="5274852" y="2487705"/>
              <a:ext cx="3869147" cy="315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Negative comments about a participant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4930993" y="2539664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D84C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023856" y="2085673"/>
            <a:ext cx="4120144" cy="315044"/>
            <a:chOff x="5023856" y="2085673"/>
            <a:chExt cx="4120144" cy="315044"/>
          </a:xfrm>
        </p:grpSpPr>
        <p:sp>
          <p:nvSpPr>
            <p:cNvPr id="27" name="TextBox 26"/>
            <p:cNvSpPr txBox="1"/>
            <p:nvPr/>
          </p:nvSpPr>
          <p:spPr>
            <a:xfrm>
              <a:off x="5479677" y="2085673"/>
              <a:ext cx="3664323" cy="315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1660"/>
                </a:lnSpc>
              </a:pPr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Verbal attack directed at a participant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5023856" y="2137632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D33A2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054201" y="1234589"/>
            <a:ext cx="3225653" cy="338554"/>
            <a:chOff x="5054201" y="1234589"/>
            <a:chExt cx="3225653" cy="338554"/>
          </a:xfrm>
        </p:grpSpPr>
        <p:sp>
          <p:nvSpPr>
            <p:cNvPr id="29" name="TextBox 28"/>
            <p:cNvSpPr txBox="1"/>
            <p:nvPr/>
          </p:nvSpPr>
          <p:spPr>
            <a:xfrm>
              <a:off x="5438712" y="1234589"/>
              <a:ext cx="2841142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rgbClr val="1F497D"/>
                  </a:solidFill>
                  <a:latin typeface="Franklin Gothic Book"/>
                  <a:cs typeface="Franklin Gothic Book"/>
                </a:rPr>
                <a:t>Physically attacking someone*</a:t>
              </a:r>
              <a:endParaRPr lang="en-US" sz="1600" dirty="0">
                <a:solidFill>
                  <a:srgbClr val="1F497D"/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5054201" y="1298303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CB0929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5046081" y="1660131"/>
            <a:ext cx="2992109" cy="338554"/>
            <a:chOff x="5046081" y="1660131"/>
            <a:chExt cx="2992109" cy="338554"/>
          </a:xfrm>
        </p:grpSpPr>
        <p:sp>
          <p:nvSpPr>
            <p:cNvPr id="28" name="TextBox 27"/>
            <p:cNvSpPr txBox="1"/>
            <p:nvPr/>
          </p:nvSpPr>
          <p:spPr>
            <a:xfrm>
              <a:off x="5479677" y="1660131"/>
              <a:ext cx="2558513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1600" dirty="0" smtClean="0">
                  <a:solidFill>
                    <a:schemeClr val="bg1">
                      <a:lumMod val="50000"/>
                    </a:schemeClr>
                  </a:solidFill>
                  <a:latin typeface="Franklin Gothic Book"/>
                  <a:cs typeface="Franklin Gothic Book"/>
                </a:rPr>
                <a:t>Leaving the room in disgust</a:t>
              </a:r>
              <a:endParaRPr lang="en-US" sz="1600" dirty="0">
                <a:solidFill>
                  <a:schemeClr val="bg1">
                    <a:lumMod val="50000"/>
                  </a:schemeClr>
                </a:solidFill>
                <a:latin typeface="Franklin Gothic Book"/>
                <a:cs typeface="Franklin Gothic Book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5046081" y="1723845"/>
              <a:ext cx="211126" cy="211126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CF252B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6-3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3434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Feedback-Yelling-Pointing.jpg"/>
          <p:cNvPicPr>
            <a:picLocks noChangeAspect="1"/>
          </p:cNvPicPr>
          <p:nvPr/>
        </p:nvPicPr>
        <p:blipFill>
          <a:blip r:embed="rId3"/>
          <a:srcRect l="10071" r="1563"/>
          <a:stretch>
            <a:fillRect/>
          </a:stretch>
        </p:blipFill>
        <p:spPr>
          <a:xfrm>
            <a:off x="0" y="-1"/>
            <a:ext cx="9144000" cy="6858002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42943" y="75919"/>
            <a:ext cx="8801056" cy="1774672"/>
            <a:chOff x="342943" y="2369623"/>
            <a:chExt cx="8801056" cy="1774672"/>
          </a:xfrm>
        </p:grpSpPr>
        <p:sp>
          <p:nvSpPr>
            <p:cNvPr id="14" name="Rectangle 13"/>
            <p:cNvSpPr/>
            <p:nvPr/>
          </p:nvSpPr>
          <p:spPr>
            <a:xfrm>
              <a:off x="342943" y="3198036"/>
              <a:ext cx="8546414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42943" y="2369623"/>
              <a:ext cx="5331959" cy="946259"/>
            </a:xfrm>
            <a:prstGeom prst="rect">
              <a:avLst/>
            </a:prstGeom>
            <a:solidFill>
              <a:srgbClr val="AFBD2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itle 1"/>
            <p:cNvSpPr txBox="1">
              <a:spLocks/>
            </p:cNvSpPr>
            <p:nvPr/>
          </p:nvSpPr>
          <p:spPr>
            <a:xfrm>
              <a:off x="486418" y="2732834"/>
              <a:ext cx="8657581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62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a. Understand</a:t>
              </a:r>
              <a:br>
                <a:rPr kumimoji="0" lang="en-US" sz="54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</a:br>
              <a:r>
                <a:rPr kumimoji="0" lang="en-US" sz="5400" b="0" i="0" u="none" strike="noStrike" kern="1200" cap="all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Franklin Gothic Medium"/>
                  <a:ea typeface="+mj-ea"/>
                  <a:cs typeface="Franklin Gothic Medium"/>
                </a:rPr>
                <a:t>dysfunctional behavior</a:t>
              </a:r>
              <a:endParaRPr kumimoji="0" lang="en-US" sz="5400" b="0" i="0" u="none" strike="noStrike" kern="1200" cap="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 Gothic Medium"/>
                <a:ea typeface="+mj-ea"/>
                <a:cs typeface="Franklin Gothic Medium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608" y="6356607"/>
            <a:ext cx="2354072" cy="448056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8985" y="6565612"/>
            <a:ext cx="32662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Franklin Gothic Book"/>
                <a:cs typeface="Franklin Gothic Book"/>
              </a:rPr>
              <a:t>Copyright 1992-2015, Leadership Strategies, Inc. V15.02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9390" y="6565612"/>
            <a:ext cx="2268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Duplication prohibited without consent</a:t>
            </a:r>
          </a:p>
        </p:txBody>
      </p:sp>
      <p:sp>
        <p:nvSpPr>
          <p:cNvPr id="23" name="Slide Number Placeholder 5"/>
          <p:cNvSpPr txBox="1">
            <a:spLocks/>
          </p:cNvSpPr>
          <p:nvPr/>
        </p:nvSpPr>
        <p:spPr>
          <a:xfrm>
            <a:off x="0" y="6446708"/>
            <a:ext cx="342943" cy="365125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ctr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29FD61F-2294-5D42-A9D7-9928D42B377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3370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dirty="0" smtClean="0"/>
              <a:t>A. Understand Dysfunctional Behavior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3390" y="2050620"/>
            <a:ext cx="8071290" cy="430573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Dysfunctional behavior is </a:t>
            </a:r>
            <a:r>
              <a:rPr lang="en-US" dirty="0" smtClean="0">
                <a:solidFill>
                  <a:srgbClr val="F26522"/>
                </a:solidFill>
              </a:rPr>
              <a:t>any activity </a:t>
            </a:r>
            <a:r>
              <a:rPr lang="en-US" dirty="0" smtClean="0"/>
              <a:t>by a participant that is consciously or unconsciously </a:t>
            </a:r>
            <a:r>
              <a:rPr lang="en-US" dirty="0" smtClean="0">
                <a:solidFill>
                  <a:srgbClr val="F26522"/>
                </a:solidFill>
              </a:rPr>
              <a:t>a substitution </a:t>
            </a:r>
            <a:r>
              <a:rPr lang="en-US" dirty="0" smtClean="0"/>
              <a:t>for expressing </a:t>
            </a:r>
            <a:r>
              <a:rPr lang="en-US" dirty="0" smtClean="0">
                <a:solidFill>
                  <a:srgbClr val="F26522"/>
                </a:solidFill>
              </a:rPr>
              <a:t>displeasure </a:t>
            </a:r>
            <a:r>
              <a:rPr lang="en-US" dirty="0" smtClean="0"/>
              <a:t>with the session content, the facilitation process, or an outside factor.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79755" y="5878284"/>
            <a:ext cx="685800" cy="5029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002C54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  <a:t>Manual</a:t>
            </a:r>
            <a:br>
              <a:rPr lang="en-US" sz="1000" dirty="0" smtClean="0">
                <a:solidFill>
                  <a:srgbClr val="002C54"/>
                </a:solidFill>
                <a:latin typeface="Arial Black" pitchFamily="34" charset="0"/>
              </a:rPr>
            </a:br>
            <a:r>
              <a:rPr lang="en-US" sz="1400" dirty="0" smtClean="0">
                <a:solidFill>
                  <a:srgbClr val="002C54"/>
                </a:solidFill>
                <a:latin typeface="Arial Black" pitchFamily="34" charset="0"/>
              </a:rPr>
              <a:t>6-4</a:t>
            </a:r>
            <a:endParaRPr lang="en-US" sz="1400" dirty="0">
              <a:solidFill>
                <a:srgbClr val="002C54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6350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2C54"/>
      </a:accent1>
      <a:accent2>
        <a:srgbClr val="F26522"/>
      </a:accent2>
      <a:accent3>
        <a:srgbClr val="AFBD22"/>
      </a:accent3>
      <a:accent4>
        <a:srgbClr val="A0DBE6"/>
      </a:accent4>
      <a:accent5>
        <a:srgbClr val="000000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10354</TotalTime>
  <Words>954</Words>
  <Application>Microsoft Office PowerPoint</Application>
  <PresentationFormat>On-screen Show (4:3)</PresentationFormat>
  <Paragraphs>265</Paragraphs>
  <Slides>30</Slides>
  <Notes>30</Notes>
  <HiddenSlides>3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Arial Black</vt:lpstr>
      <vt:lpstr>Calibri</vt:lpstr>
      <vt:lpstr>Franklin Gothic Book</vt:lpstr>
      <vt:lpstr>Franklin Gothic Medium</vt:lpstr>
      <vt:lpstr>Times New Roman</vt:lpstr>
      <vt:lpstr>Office Theme</vt:lpstr>
      <vt:lpstr>The Effective Facilitator: virtual Link</vt:lpstr>
      <vt:lpstr>Checkpoint</vt:lpstr>
      <vt:lpstr>Checkpoint</vt:lpstr>
      <vt:lpstr>The Virtual Dilemma</vt:lpstr>
      <vt:lpstr>PowerPoint Presentation</vt:lpstr>
      <vt:lpstr>Principle 6</vt:lpstr>
      <vt:lpstr>Dysfunctional Behavior</vt:lpstr>
      <vt:lpstr>PowerPoint Presentation</vt:lpstr>
      <vt:lpstr>A. Understand Dysfunctional Behavior</vt:lpstr>
      <vt:lpstr>A. Understand Dysfunctional Behavior</vt:lpstr>
      <vt:lpstr>PowerPoint Presentation</vt:lpstr>
      <vt:lpstr>PowerPoint Presentation</vt:lpstr>
      <vt:lpstr>C. Focus On Prevention</vt:lpstr>
      <vt:lpstr>PowerPoint Presentation</vt:lpstr>
      <vt:lpstr>Look for early forms of dysfunction</vt:lpstr>
      <vt:lpstr>PowerPoint Presentation</vt:lpstr>
      <vt:lpstr>PowerPoint Presentation</vt:lpstr>
      <vt:lpstr>PowerPoint Presentation</vt:lpstr>
      <vt:lpstr>Dysfunction Check</vt:lpstr>
      <vt:lpstr>Dysfunction Check</vt:lpstr>
      <vt:lpstr>PowerPoint Presentation</vt:lpstr>
      <vt:lpstr>Dealing With Dysfunction</vt:lpstr>
      <vt:lpstr>Dealing With Dysfunction</vt:lpstr>
      <vt:lpstr>PowerPoint Presentation</vt:lpstr>
      <vt:lpstr>PowerPoint Presentation</vt:lpstr>
      <vt:lpstr>G. Reward Functional Behavior</vt:lpstr>
      <vt:lpstr>PowerPoint Presentation</vt:lpstr>
      <vt:lpstr>The Virtual Dilemma</vt:lpstr>
      <vt:lpstr>Checkpoint</vt:lpstr>
      <vt:lpstr>Principle 6</vt:lpstr>
    </vt:vector>
  </TitlesOfParts>
  <Company>Story Worldwide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Thomas</dc:creator>
  <cp:lastModifiedBy>Richard Smith</cp:lastModifiedBy>
  <cp:revision>164</cp:revision>
  <cp:lastPrinted>2014-10-13T15:35:43Z</cp:lastPrinted>
  <dcterms:created xsi:type="dcterms:W3CDTF">2013-02-22T02:42:10Z</dcterms:created>
  <dcterms:modified xsi:type="dcterms:W3CDTF">2015-02-19T15:56:35Z</dcterms:modified>
</cp:coreProperties>
</file>