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99" r:id="rId2"/>
    <p:sldId id="990" r:id="rId3"/>
    <p:sldId id="823" r:id="rId4"/>
    <p:sldId id="824" r:id="rId5"/>
    <p:sldId id="970" r:id="rId6"/>
    <p:sldId id="969" r:id="rId7"/>
    <p:sldId id="980" r:id="rId8"/>
    <p:sldId id="981" r:id="rId9"/>
    <p:sldId id="982" r:id="rId10"/>
    <p:sldId id="983" r:id="rId11"/>
    <p:sldId id="984" r:id="rId12"/>
    <p:sldId id="985" r:id="rId13"/>
    <p:sldId id="986" r:id="rId14"/>
    <p:sldId id="987" r:id="rId15"/>
    <p:sldId id="826" r:id="rId16"/>
    <p:sldId id="830" r:id="rId17"/>
    <p:sldId id="966" r:id="rId18"/>
    <p:sldId id="840" r:id="rId19"/>
    <p:sldId id="844" r:id="rId20"/>
    <p:sldId id="971" r:id="rId21"/>
    <p:sldId id="972" r:id="rId22"/>
    <p:sldId id="973" r:id="rId23"/>
    <p:sldId id="974" r:id="rId24"/>
    <p:sldId id="975" r:id="rId25"/>
    <p:sldId id="976" r:id="rId26"/>
    <p:sldId id="977" r:id="rId27"/>
    <p:sldId id="989" r:id="rId28"/>
    <p:sldId id="988" r:id="rId29"/>
    <p:sldId id="992" r:id="rId30"/>
    <p:sldId id="979" r:id="rId31"/>
    <p:sldId id="991" r:id="rId32"/>
    <p:sldId id="99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Smith" initials="RS" lastIdx="1" clrIdx="0">
    <p:extLst/>
  </p:cmAuthor>
  <p:cmAuthor id="2" name="Michael Wilkinson" initials="MW" lastIdx="6" clrIdx="1">
    <p:extLst>
      <p:ext uri="{19B8F6BF-5375-455C-9EA6-DF929625EA0E}">
        <p15:presenceInfo xmlns:p15="http://schemas.microsoft.com/office/powerpoint/2012/main" userId="S-1-5-21-4000621018-3842134135-1534255045-1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FF5223"/>
    <a:srgbClr val="002C54"/>
    <a:srgbClr val="A0DBE6"/>
    <a:srgbClr val="00467F"/>
    <a:srgbClr val="AFBD22"/>
    <a:srgbClr val="C9401B"/>
    <a:srgbClr val="95CC4F"/>
    <a:srgbClr val="90CDD0"/>
    <a:srgbClr val="D74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83929" autoAdjust="0"/>
  </p:normalViewPr>
  <p:slideViewPr>
    <p:cSldViewPr snapToGrid="0" snapToObjects="1">
      <p:cViewPr varScale="1">
        <p:scale>
          <a:sx n="62" d="100"/>
          <a:sy n="62" d="100"/>
        </p:scale>
        <p:origin x="1812" y="72"/>
      </p:cViewPr>
      <p:guideLst>
        <p:guide orient="horz" pos="216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7" Type="http://schemas.openxmlformats.org/officeDocument/2006/relationships/slide" Target="slides/slide14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13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0-30T15:17:07.765" idx="2">
    <p:pos x="10" y="10"/>
    <p:text>Need engagement question slide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0-30T15:19:01.507" idx="3">
    <p:pos x="10" y="10"/>
    <p:text>Delete "II. The Virtual Dilemma" on this slide and the ones that follow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0-30T15:22:24.228" idx="4">
    <p:pos x="10" y="10"/>
    <p:text>Richard: I've been teaching this lately in 3-2-1 order: 3. Type A, 2. Determine your synonyms, 1. Decide your image building phrase.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0-30T15:27:43.430" idx="6">
    <p:pos x="10" y="10"/>
    <p:text>Place bullet on same page as the prior. Fix grammar in sentence "the tools I available"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4-10-30T15:17:07.765" idx="2">
    <p:pos x="10" y="10"/>
    <p:text>Need engagement question slide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81D6-1B89-8C48-A4BD-D9F6C83F3958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04F8-D91B-854E-B48B-E450A7BFDF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7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44040-207E-3F40-A8C0-0992243AB2F0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73F6C-1218-BD4D-A5E4-4AD687B88F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37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1600" b="1" dirty="0" smtClean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42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0D190-88B1-440A-9E7D-EF51454397E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0D190-88B1-440A-9E7D-EF51454397E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64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0D190-88B1-440A-9E7D-EF51454397E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96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0D190-88B1-440A-9E7D-EF51454397E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40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0D190-88B1-440A-9E7D-EF51454397E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88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>
              <a:latin typeface="Times New Roman" pitchFamily="-8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11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algn="l">
              <a:spcBef>
                <a:spcPts val="1200"/>
              </a:spcBef>
              <a:buClr>
                <a:srgbClr val="AEBD22"/>
              </a:buClr>
              <a:buSzPct val="70000"/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38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52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90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763" lvl="0" indent="-4763" eaLnBrk="1" hangingPunct="1">
              <a:lnSpc>
                <a:spcPct val="90000"/>
              </a:lnSpc>
              <a:buFont typeface="Wingdings" charset="2"/>
              <a:buNone/>
            </a:pPr>
            <a:endParaRPr lang="en-US" sz="2800" b="1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8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="1" i="0" dirty="0">
              <a:latin typeface="Times New Roman" pitchFamily="-8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03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="1" i="0" dirty="0">
              <a:latin typeface="Times New Roman" pitchFamily="-8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40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="1" i="0" dirty="0">
              <a:latin typeface="Times New Roman" pitchFamily="-8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6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="1" i="0" dirty="0">
              <a:latin typeface="Times New Roman" pitchFamily="-8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21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24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="1" i="0" dirty="0">
              <a:latin typeface="Times New Roman" pitchFamily="-8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30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="1" i="0" dirty="0">
              <a:latin typeface="Times New Roman" pitchFamily="-8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2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="1" i="0" dirty="0">
              <a:latin typeface="Times New Roman" pitchFamily="-8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69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5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LEAD DISCUSSION AND INCLUDE</a:t>
            </a:r>
          </a:p>
          <a:p>
            <a:r>
              <a:rPr lang="en-US" b="1" dirty="0" smtClean="0"/>
              <a:t>TECHNIQUES YOU HAVE BEEN USING</a:t>
            </a:r>
          </a:p>
          <a:p>
            <a:r>
              <a:rPr lang="en-US" b="1" dirty="0" smtClean="0"/>
              <a:t>ASK WHAT OTHERS PARTICIPANTS HAVE FOUND</a:t>
            </a:r>
            <a:r>
              <a:rPr lang="en-US" b="1" baseline="0" dirty="0" smtClean="0"/>
              <a:t> HELPFUL IN THEIR VIRTUAL SESSION EXPERIENCE</a:t>
            </a:r>
          </a:p>
          <a:p>
            <a:r>
              <a:rPr lang="en-US" b="1" baseline="0" dirty="0" smtClean="0"/>
              <a:t>REMEMBER TO REINFORCE: ENGAGEMENT, USE OF VMP TOOLS, GETTING SKILLED ON THOSE TOOLS FOR BOTH FACILITATOR AND PARTICIPANT STANDPOINT, EFFECTIVE USE OF PRODUCER AND MODERTATOR, BASED ON VMP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5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98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9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4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7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6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4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59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0D190-88B1-440A-9E7D-EF51454397E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0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0D190-88B1-440A-9E7D-EF51454397E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3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_standard_scree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390" y="2422695"/>
            <a:ext cx="5356755" cy="1470025"/>
          </a:xfrm>
        </p:spPr>
        <p:txBody>
          <a:bodyPr anchor="t">
            <a:normAutofit/>
          </a:bodyPr>
          <a:lstStyle>
            <a:lvl1pPr>
              <a:lnSpc>
                <a:spcPts val="5420"/>
              </a:lnSpc>
              <a:defRPr sz="6600" cap="all" spc="-150"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342942" cy="6858000"/>
          </a:xfrm>
          <a:prstGeom prst="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32700" y="0"/>
            <a:ext cx="92493" cy="6858000"/>
          </a:xfrm>
          <a:prstGeom prst="rect">
            <a:avLst/>
          </a:prstGeom>
          <a:solidFill>
            <a:srgbClr val="A0D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6259" y="6565612"/>
            <a:ext cx="3266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Copyright 1992-2015, Leadership Strategies, Inc. V15.02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411" y="6360186"/>
            <a:ext cx="2335269" cy="44447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446708"/>
            <a:ext cx="34294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FD61F-2294-5D42-A9D7-9928D42B377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6400799" y="2493324"/>
            <a:ext cx="2465388" cy="2064046"/>
          </a:xfrm>
          <a:prstGeom prst="rect">
            <a:avLst/>
          </a:prstGeom>
        </p:spPr>
      </p:pic>
      <p:sp>
        <p:nvSpPr>
          <p:cNvPr id="13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783390" y="4240003"/>
            <a:ext cx="4644720" cy="914400"/>
          </a:xfrm>
        </p:spPr>
        <p:txBody>
          <a:bodyPr/>
          <a:lstStyle>
            <a:lvl1pPr marL="0" indent="0">
              <a:spcBef>
                <a:spcPts val="768"/>
              </a:spcBef>
              <a:buNone/>
              <a:defRPr cap="all">
                <a:solidFill>
                  <a:srgbClr val="A0DBE6"/>
                </a:solidFill>
              </a:defRPr>
            </a:lvl1pPr>
            <a:lvl2pPr marL="0" indent="0">
              <a:spcBef>
                <a:spcPts val="768"/>
              </a:spcBef>
              <a:buNone/>
              <a:defRPr/>
            </a:lvl2pPr>
            <a:lvl3pPr marL="0" indent="0">
              <a:spcBef>
                <a:spcPts val="768"/>
              </a:spcBef>
              <a:buNone/>
              <a:defRPr/>
            </a:lvl3pPr>
            <a:lvl4pPr marL="0" indent="0">
              <a:spcBef>
                <a:spcPts val="768"/>
              </a:spcBef>
              <a:buNone/>
              <a:defRPr/>
            </a:lvl4pPr>
            <a:lvl5pPr marL="0" indent="0">
              <a:spcBef>
                <a:spcPts val="768"/>
              </a:spcBef>
              <a:buNone/>
              <a:defRPr/>
            </a:lvl5pPr>
          </a:lstStyle>
          <a:p>
            <a:pPr lvl="0"/>
            <a:r>
              <a:rPr lang="en-US" dirty="0" smtClean="0"/>
              <a:t>ENTER SECTION HERE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standard_scree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90" y="132198"/>
            <a:ext cx="8071290" cy="1143000"/>
          </a:xfrm>
        </p:spPr>
        <p:txBody>
          <a:bodyPr>
            <a:normAutofit/>
          </a:bodyPr>
          <a:lstStyle>
            <a:lvl1pPr algn="l">
              <a:defRPr sz="4800" cap="none">
                <a:solidFill>
                  <a:srgbClr val="00467F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90" y="1457760"/>
            <a:ext cx="8071290" cy="4898590"/>
          </a:xfrm>
        </p:spPr>
        <p:txBody>
          <a:bodyPr/>
          <a:lstStyle>
            <a:lvl1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1pPr>
            <a:lvl2pPr>
              <a:buClr>
                <a:srgbClr val="F26522"/>
              </a:buClr>
              <a:defRPr>
                <a:solidFill>
                  <a:srgbClr val="F26522"/>
                </a:solidFill>
                <a:latin typeface="Franklin Gothic Book"/>
                <a:cs typeface="Franklin Gothic Book"/>
              </a:defRPr>
            </a:lvl2pPr>
            <a:lvl3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3pPr>
            <a:lvl4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4pPr>
            <a:lvl5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342942" cy="6858000"/>
          </a:xfrm>
          <a:prstGeom prst="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32700" y="0"/>
            <a:ext cx="92493" cy="6858000"/>
          </a:xfrm>
          <a:prstGeom prst="rect">
            <a:avLst/>
          </a:prstGeom>
          <a:solidFill>
            <a:srgbClr val="A0D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6259" y="6565612"/>
            <a:ext cx="3292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Copyright 1992-2015, Leadership Strategies, Inc. V15.02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411" y="6360186"/>
            <a:ext cx="2335269" cy="44447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standard_scree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90" y="132198"/>
            <a:ext cx="8071290" cy="1143000"/>
          </a:xfrm>
        </p:spPr>
        <p:txBody>
          <a:bodyPr>
            <a:normAutofit/>
          </a:bodyPr>
          <a:lstStyle>
            <a:lvl1pPr algn="l">
              <a:defRPr sz="4800" cap="none">
                <a:solidFill>
                  <a:srgbClr val="00467F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90" y="1457760"/>
            <a:ext cx="8071290" cy="4898590"/>
          </a:xfrm>
        </p:spPr>
        <p:txBody>
          <a:bodyPr/>
          <a:lstStyle>
            <a:lvl1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1pPr>
            <a:lvl2pPr>
              <a:buClr>
                <a:srgbClr val="99AB21"/>
              </a:buClr>
              <a:defRPr>
                <a:solidFill>
                  <a:srgbClr val="AFBD22"/>
                </a:solidFill>
                <a:latin typeface="Franklin Gothic Book"/>
                <a:cs typeface="Franklin Gothic Book"/>
              </a:defRPr>
            </a:lvl2pPr>
            <a:lvl3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3pPr>
            <a:lvl4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4pPr>
            <a:lvl5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342942" cy="6858000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32700" y="0"/>
            <a:ext cx="92493" cy="6858000"/>
          </a:xfrm>
          <a:prstGeom prst="rect">
            <a:avLst/>
          </a:prstGeom>
          <a:solidFill>
            <a:srgbClr val="A0D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6259" y="6565612"/>
            <a:ext cx="3292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Copyright 1992-2015, Leadership Strategies, Inc. V15.02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411" y="6360186"/>
            <a:ext cx="2335269" cy="44447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standard_scree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90" y="132198"/>
            <a:ext cx="8071290" cy="1143000"/>
          </a:xfrm>
        </p:spPr>
        <p:txBody>
          <a:bodyPr>
            <a:normAutofit/>
          </a:bodyPr>
          <a:lstStyle>
            <a:lvl1pPr algn="l">
              <a:defRPr sz="4800" cap="none">
                <a:solidFill>
                  <a:srgbClr val="00467F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90" y="1457760"/>
            <a:ext cx="3941010" cy="4898590"/>
          </a:xfrm>
        </p:spPr>
        <p:txBody>
          <a:bodyPr/>
          <a:lstStyle>
            <a:lvl1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1pPr>
            <a:lvl2pPr>
              <a:buClr>
                <a:srgbClr val="99AB21"/>
              </a:buClr>
              <a:defRPr>
                <a:solidFill>
                  <a:srgbClr val="AFBD22"/>
                </a:solidFill>
                <a:latin typeface="Franklin Gothic Book"/>
                <a:cs typeface="Franklin Gothic Book"/>
              </a:defRPr>
            </a:lvl2pPr>
            <a:lvl3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3pPr>
            <a:lvl4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4pPr>
            <a:lvl5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342942" cy="6858000"/>
          </a:xfrm>
          <a:prstGeom prst="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32700" y="0"/>
            <a:ext cx="92493" cy="6858000"/>
          </a:xfrm>
          <a:prstGeom prst="rect">
            <a:avLst/>
          </a:prstGeom>
          <a:solidFill>
            <a:srgbClr val="A0D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913670" y="1457760"/>
            <a:ext cx="3941010" cy="4898590"/>
          </a:xfrm>
        </p:spPr>
        <p:txBody>
          <a:bodyPr/>
          <a:lstStyle>
            <a:lvl1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1pPr>
            <a:lvl2pPr>
              <a:buClr>
                <a:srgbClr val="99AB21"/>
              </a:buClr>
              <a:defRPr>
                <a:solidFill>
                  <a:srgbClr val="AFBD22"/>
                </a:solidFill>
                <a:latin typeface="Franklin Gothic Book"/>
                <a:cs typeface="Franklin Gothic Book"/>
              </a:defRPr>
            </a:lvl2pPr>
            <a:lvl3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3pPr>
            <a:lvl4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4pPr>
            <a:lvl5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36259" y="6565612"/>
            <a:ext cx="3292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Copyright 1992-2015, Leadership Strategies, Inc. V15.02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411" y="6360186"/>
            <a:ext cx="2335269" cy="44447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0608" y="6356607"/>
            <a:ext cx="2354072" cy="44805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58985" y="6565612"/>
            <a:ext cx="3292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Copyright 1992-2015, Leadership Strategies, Inc. V15.02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83390" y="2412474"/>
            <a:ext cx="8071290" cy="1694614"/>
          </a:xfrm>
        </p:spPr>
        <p:txBody>
          <a:bodyPr anchor="ctr">
            <a:noAutofit/>
          </a:bodyPr>
          <a:lstStyle>
            <a:lvl1pPr>
              <a:defRPr sz="52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6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0608" y="6356607"/>
            <a:ext cx="2354072" cy="44805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58985" y="6565612"/>
            <a:ext cx="3292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Copyright 1992-2015, Leadership Strategies, Inc. V15.02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83390" y="2412474"/>
            <a:ext cx="8071290" cy="1694614"/>
          </a:xfrm>
        </p:spPr>
        <p:txBody>
          <a:bodyPr anchor="ctr">
            <a:noAutofit/>
          </a:bodyPr>
          <a:lstStyle>
            <a:lvl1pPr>
              <a:defRPr sz="52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608" y="6356607"/>
            <a:ext cx="2354072" cy="44805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58985" y="6565612"/>
            <a:ext cx="3292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Copyright 1992-2015, Leadership Strategies, Inc. V15.02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783390" y="2412474"/>
            <a:ext cx="8071290" cy="1694614"/>
          </a:xfrm>
        </p:spPr>
        <p:txBody>
          <a:bodyPr anchor="ctr">
            <a:noAutofit/>
          </a:bodyPr>
          <a:lstStyle>
            <a:lvl1pPr>
              <a:defRPr sz="52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_standard_scree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390" y="2422695"/>
            <a:ext cx="5356755" cy="1470025"/>
          </a:xfrm>
        </p:spPr>
        <p:txBody>
          <a:bodyPr anchor="t">
            <a:normAutofit/>
          </a:bodyPr>
          <a:lstStyle>
            <a:lvl1pPr>
              <a:lnSpc>
                <a:spcPts val="5420"/>
              </a:lnSpc>
              <a:defRPr sz="6600" cap="all" spc="-150"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342942" cy="6858000"/>
          </a:xfrm>
          <a:prstGeom prst="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32700" y="0"/>
            <a:ext cx="92493" cy="6858000"/>
          </a:xfrm>
          <a:prstGeom prst="rect">
            <a:avLst/>
          </a:prstGeom>
          <a:solidFill>
            <a:srgbClr val="A0D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6259" y="6565612"/>
            <a:ext cx="3292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Copyright 1992-2015, Leadership Strategies, Inc. V15.02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9411" y="6360186"/>
            <a:ext cx="2335269" cy="44447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446708"/>
            <a:ext cx="34294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FD61F-2294-5D42-A9D7-9928D42B377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783390" y="4240003"/>
            <a:ext cx="4644720" cy="914400"/>
          </a:xfrm>
        </p:spPr>
        <p:txBody>
          <a:bodyPr/>
          <a:lstStyle>
            <a:lvl1pPr marL="0" indent="0">
              <a:spcBef>
                <a:spcPts val="768"/>
              </a:spcBef>
              <a:buNone/>
              <a:defRPr cap="all">
                <a:solidFill>
                  <a:srgbClr val="A0DBE6"/>
                </a:solidFill>
              </a:defRPr>
            </a:lvl1pPr>
            <a:lvl2pPr marL="0" indent="0">
              <a:spcBef>
                <a:spcPts val="768"/>
              </a:spcBef>
              <a:buNone/>
              <a:defRPr/>
            </a:lvl2pPr>
            <a:lvl3pPr marL="0" indent="0">
              <a:spcBef>
                <a:spcPts val="768"/>
              </a:spcBef>
              <a:buNone/>
              <a:defRPr/>
            </a:lvl3pPr>
            <a:lvl4pPr marL="0" indent="0">
              <a:spcBef>
                <a:spcPts val="768"/>
              </a:spcBef>
              <a:buNone/>
              <a:defRPr/>
            </a:lvl4pPr>
            <a:lvl5pPr marL="0" indent="0">
              <a:spcBef>
                <a:spcPts val="768"/>
              </a:spcBef>
              <a:buNone/>
              <a:defRPr/>
            </a:lvl5pPr>
          </a:lstStyle>
          <a:p>
            <a:pPr lvl="0"/>
            <a:r>
              <a:rPr lang="en-US" dirty="0" smtClean="0"/>
              <a:t>ENTER SECTION HERE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6887" y="1771917"/>
            <a:ext cx="3188182" cy="35641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3390" y="108458"/>
            <a:ext cx="79034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6510" y="6356350"/>
            <a:ext cx="3992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Copyright 1992-2015, Leadership Strategies, Inc. V15.02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3994" y="6356350"/>
            <a:ext cx="392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183483" y="6356350"/>
            <a:ext cx="3863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Duplication prohibited without consent.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66" r:id="rId3"/>
    <p:sldLayoutId id="2147483665" r:id="rId4"/>
    <p:sldLayoutId id="2147483660" r:id="rId5"/>
    <p:sldLayoutId id="2147483661" r:id="rId6"/>
    <p:sldLayoutId id="2147483662" r:id="rId7"/>
    <p:sldLayoutId id="2147483668" r:id="rId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467F"/>
          </a:solidFill>
          <a:latin typeface="Franklin Gothic Medium"/>
          <a:ea typeface="+mj-ea"/>
          <a:cs typeface="Franklin Gothic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467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467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7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46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Effective Facilitator: Virtual Link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83390" y="4456163"/>
            <a:ext cx="4644720" cy="914400"/>
          </a:xfrm>
        </p:spPr>
        <p:txBody>
          <a:bodyPr/>
          <a:lstStyle/>
          <a:p>
            <a:r>
              <a:rPr lang="en-US" dirty="0" smtClean="0"/>
              <a:t>Principle 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The Importance of Engagement</a:t>
            </a:r>
            <a:endParaRPr lang="en-US" b="1" dirty="0"/>
          </a:p>
        </p:txBody>
      </p:sp>
      <p:sp>
        <p:nvSpPr>
          <p:cNvPr id="503810" name="Rectangle 2"/>
          <p:cNvSpPr>
            <a:spLocks noGrp="1" noChangeArrowheads="1"/>
          </p:cNvSpPr>
          <p:nvPr>
            <p:ph idx="1"/>
          </p:nvPr>
        </p:nvSpPr>
        <p:spPr>
          <a:xfrm>
            <a:off x="457201" y="1193801"/>
            <a:ext cx="8629470" cy="131664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26522"/>
                </a:solidFill>
              </a:rPr>
              <a:t>Whiteboards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09362-3ECF-43FF-9131-C2EB0D04069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23516" r="5432" b="7637"/>
          <a:stretch/>
        </p:blipFill>
        <p:spPr>
          <a:xfrm>
            <a:off x="1108196" y="2204999"/>
            <a:ext cx="7028102" cy="4062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5673" y="3657600"/>
            <a:ext cx="1707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Joe D: The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8073" y="4774274"/>
            <a:ext cx="2124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Mary R: The Drivers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0473" y="4328160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Pamela Q: 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855" y="3931925"/>
            <a:ext cx="216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Rob P: Getting it done now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7255" y="4117575"/>
            <a:ext cx="2295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Samuel L: Involves everyone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4268" y="4486102"/>
            <a:ext cx="2631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Tim H: Decisions aren’t top-down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6668" y="4937755"/>
            <a:ext cx="2809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Fran T: We are working to same end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9068" y="3294607"/>
            <a:ext cx="2440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Carla K: Better communication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5712" y="3480257"/>
            <a:ext cx="3017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Tony J: Worker smarter not just harder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9654" y="3609743"/>
            <a:ext cx="233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Joe D: We have to NOT major</a:t>
            </a:r>
            <a:br>
              <a:rPr lang="en-US" sz="1200" dirty="0" smtClean="0"/>
            </a:br>
            <a:r>
              <a:rPr lang="en-US" sz="1200" dirty="0" smtClean="0"/>
              <a:t>in the minors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22766" y="4177641"/>
            <a:ext cx="235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Mary R: Too many hands can </a:t>
            </a:r>
            <a:br>
              <a:rPr lang="en-US" sz="1200" dirty="0" smtClean="0"/>
            </a:br>
            <a:r>
              <a:rPr lang="en-US" sz="1200" dirty="0" smtClean="0"/>
              <a:t>spoil the result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0858" y="3231684"/>
            <a:ext cx="2409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Pamela Q: Got to make it work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93283" y="3792123"/>
            <a:ext cx="1513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Rob P: Good as is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89671" y="4553415"/>
            <a:ext cx="2585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Samuel L: Need clear milestones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68832" y="5017283"/>
            <a:ext cx="2209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Tim H: Is it over-engineered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9854" y="3432537"/>
            <a:ext cx="2014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Fran T: Roles aren’t clear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28520" y="3992976"/>
            <a:ext cx="2571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Carla K: Start with why, not what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89671" y="4780541"/>
            <a:ext cx="3424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Tony J: How do we make sure it stays alive?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96821" y="3494481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</a:t>
            </a:r>
            <a:endParaRPr lang="en-US" sz="4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79755" y="5878284"/>
            <a:ext cx="685800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C54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00" dirty="0" smtClean="0">
                <a:solidFill>
                  <a:srgbClr val="002C54"/>
                </a:solidFill>
                <a:latin typeface="Arial Black" pitchFamily="34" charset="0"/>
              </a:rPr>
              <a:t>Manual</a:t>
            </a: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/>
            </a:r>
            <a:b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</a:b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>5-3</a:t>
            </a:r>
            <a:endParaRPr lang="en-US" sz="1400" dirty="0">
              <a:solidFill>
                <a:srgbClr val="002C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93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Importance of Engagement</a:t>
            </a:r>
            <a:endParaRPr lang="en-US" dirty="0" smtClean="0"/>
          </a:p>
        </p:txBody>
      </p:sp>
      <p:sp>
        <p:nvSpPr>
          <p:cNvPr id="503810" name="Rectangle 2"/>
          <p:cNvSpPr>
            <a:spLocks noGrp="1" noChangeArrowheads="1"/>
          </p:cNvSpPr>
          <p:nvPr>
            <p:ph idx="1"/>
          </p:nvPr>
        </p:nvSpPr>
        <p:spPr>
          <a:xfrm>
            <a:off x="457201" y="1193801"/>
            <a:ext cx="8629470" cy="131664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26522"/>
                </a:solidFill>
              </a:rPr>
              <a:t>Slideboards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09362-3ECF-43FF-9131-C2EB0D04069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22304" r="41671" b="21938"/>
          <a:stretch/>
        </p:blipFill>
        <p:spPr>
          <a:xfrm>
            <a:off x="2205775" y="2285296"/>
            <a:ext cx="4867725" cy="3823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9755" y="5878284"/>
            <a:ext cx="685800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C54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00" dirty="0" smtClean="0">
                <a:solidFill>
                  <a:srgbClr val="002C54"/>
                </a:solidFill>
                <a:latin typeface="Arial Black" pitchFamily="34" charset="0"/>
              </a:rPr>
              <a:t>Manual</a:t>
            </a: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/>
            </a:r>
            <a:b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</a:b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>5-4</a:t>
            </a:r>
            <a:endParaRPr lang="en-US" sz="1400" dirty="0">
              <a:solidFill>
                <a:srgbClr val="002C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59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Engagement</a:t>
            </a:r>
          </a:p>
        </p:txBody>
      </p:sp>
      <p:sp>
        <p:nvSpPr>
          <p:cNvPr id="503810" name="Rectangle 2"/>
          <p:cNvSpPr>
            <a:spLocks noGrp="1" noChangeArrowheads="1"/>
          </p:cNvSpPr>
          <p:nvPr>
            <p:ph idx="1"/>
          </p:nvPr>
        </p:nvSpPr>
        <p:spPr>
          <a:xfrm>
            <a:off x="457201" y="1193801"/>
            <a:ext cx="8629470" cy="131664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26522"/>
                </a:solidFill>
              </a:rPr>
              <a:t>Screen Sharing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09362-3ECF-43FF-9131-C2EB0D04069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96821" y="1948316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</a:t>
            </a:r>
            <a:endParaRPr lang="en-US" sz="4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t="22788" r="4364"/>
          <a:stretch/>
        </p:blipFill>
        <p:spPr>
          <a:xfrm>
            <a:off x="783391" y="2201780"/>
            <a:ext cx="7913430" cy="41747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0776035">
            <a:off x="374895" y="5507848"/>
            <a:ext cx="1440689" cy="44267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 smtClean="0"/>
              <a:t>PowerPoint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 rot="1928259">
            <a:off x="7621046" y="2197409"/>
            <a:ext cx="1064029" cy="442674"/>
          </a:xfrm>
          <a:prstGeom prst="round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dirty="0" smtClean="0"/>
              <a:t>Word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179755" y="5878284"/>
            <a:ext cx="685800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C54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00" dirty="0" smtClean="0">
                <a:solidFill>
                  <a:srgbClr val="002C54"/>
                </a:solidFill>
                <a:latin typeface="Arial Black" pitchFamily="34" charset="0"/>
              </a:rPr>
              <a:t>Manual</a:t>
            </a: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/>
            </a:r>
            <a:b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</a:b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>5-4</a:t>
            </a:r>
            <a:endParaRPr lang="en-US" sz="1400" dirty="0">
              <a:solidFill>
                <a:srgbClr val="002C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77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Engagement</a:t>
            </a:r>
          </a:p>
        </p:txBody>
      </p:sp>
      <p:sp>
        <p:nvSpPr>
          <p:cNvPr id="503810" name="Rectangle 2"/>
          <p:cNvSpPr>
            <a:spLocks noGrp="1" noChangeArrowheads="1"/>
          </p:cNvSpPr>
          <p:nvPr>
            <p:ph idx="1"/>
          </p:nvPr>
        </p:nvSpPr>
        <p:spPr>
          <a:xfrm>
            <a:off x="457201" y="1193801"/>
            <a:ext cx="8629470" cy="234264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26522"/>
                </a:solidFill>
              </a:rPr>
              <a:t>Round Robins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Roll call lists, </a:t>
            </a:r>
            <a:r>
              <a:rPr lang="en-US" sz="2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round robins and mini round robins are an effective way to engage the participants during a virtual meeting.</a:t>
            </a:r>
            <a:endParaRPr lang="en-US" sz="26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09362-3ECF-43FF-9131-C2EB0D04069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34952"/>
              </p:ext>
            </p:extLst>
          </p:nvPr>
        </p:nvGraphicFramePr>
        <p:xfrm>
          <a:off x="655460" y="3644487"/>
          <a:ext cx="8312079" cy="256032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64219"/>
                <a:gridCol w="664219"/>
                <a:gridCol w="664219"/>
                <a:gridCol w="664219"/>
                <a:gridCol w="664219"/>
                <a:gridCol w="664219"/>
                <a:gridCol w="4326765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√</a:t>
                      </a:r>
                      <a:endParaRPr lang="en-US" sz="1000" dirty="0" smtClean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Andrea, Atlanta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√</a:t>
                      </a:r>
                      <a:endParaRPr lang="en-US" sz="1000" dirty="0" smtClean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Bill, Boston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√</a:t>
                      </a:r>
                      <a:endParaRPr lang="en-US" sz="1000" dirty="0" smtClean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Cleve, Chicago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√</a:t>
                      </a:r>
                      <a:endParaRPr lang="en-US" sz="1000" dirty="0" smtClean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Ken, Dallas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√</a:t>
                      </a:r>
                      <a:endParaRPr lang="en-US" sz="1000" dirty="0" smtClean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Trina, Denver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√</a:t>
                      </a:r>
                      <a:endParaRPr lang="en-US" sz="1000" dirty="0" smtClean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Vanessa, San Diego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√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Kathy, Atlanta (project manager)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952459" y="3015322"/>
            <a:ext cx="3015080" cy="1702758"/>
            <a:chOff x="5036721" y="4133065"/>
            <a:chExt cx="3015080" cy="1702758"/>
          </a:xfrm>
        </p:grpSpPr>
        <p:sp>
          <p:nvSpPr>
            <p:cNvPr id="11" name="Explosion 1 10"/>
            <p:cNvSpPr/>
            <p:nvPr/>
          </p:nvSpPr>
          <p:spPr>
            <a:xfrm>
              <a:off x="5036721" y="4133065"/>
              <a:ext cx="3015080" cy="1702758"/>
            </a:xfrm>
            <a:prstGeom prst="irregularSeal1">
              <a:avLst/>
            </a:prstGeom>
            <a:solidFill>
              <a:srgbClr val="F26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36151" y="4638508"/>
              <a:ext cx="1720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My Favorite:</a:t>
              </a:r>
              <a:br>
                <a:rPr lang="en-US" sz="18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</a:br>
              <a:r>
                <a:rPr lang="en-US" sz="18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The WHIP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696821" y="2713088"/>
            <a:ext cx="37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-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9755" y="5878284"/>
            <a:ext cx="685800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C54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00" dirty="0" smtClean="0">
                <a:solidFill>
                  <a:srgbClr val="002C54"/>
                </a:solidFill>
                <a:latin typeface="Arial Black" pitchFamily="34" charset="0"/>
              </a:rPr>
              <a:t>Manual</a:t>
            </a: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/>
            </a:r>
            <a:b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</a:b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>5-5</a:t>
            </a:r>
            <a:endParaRPr lang="en-US" sz="1400" dirty="0">
              <a:solidFill>
                <a:srgbClr val="002C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99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Engagement</a:t>
            </a:r>
          </a:p>
        </p:txBody>
      </p:sp>
      <p:sp>
        <p:nvSpPr>
          <p:cNvPr id="503810" name="Rectangle 2"/>
          <p:cNvSpPr>
            <a:spLocks noGrp="1" noChangeArrowheads="1"/>
          </p:cNvSpPr>
          <p:nvPr>
            <p:ph idx="1"/>
          </p:nvPr>
        </p:nvSpPr>
        <p:spPr>
          <a:xfrm>
            <a:off x="457201" y="1193801"/>
            <a:ext cx="8629470" cy="131664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Chat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09362-3ECF-43FF-9131-C2EB0D04069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96821" y="5123781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</a:t>
            </a:r>
            <a:endParaRPr lang="en-US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107" t="13057" b="29948"/>
          <a:stretch/>
        </p:blipFill>
        <p:spPr>
          <a:xfrm>
            <a:off x="645784" y="2457450"/>
            <a:ext cx="8284231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6676470" y="4326162"/>
            <a:ext cx="2212580" cy="1595238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 cmpd="sng">
                <a:solidFill>
                  <a:srgbClr val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9755" y="5878284"/>
            <a:ext cx="685800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C54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00" dirty="0" smtClean="0">
                <a:solidFill>
                  <a:srgbClr val="002C54"/>
                </a:solidFill>
                <a:latin typeface="Arial Black" pitchFamily="34" charset="0"/>
              </a:rPr>
              <a:t>Manual</a:t>
            </a: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/>
            </a:r>
            <a:b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</a:b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>5-5</a:t>
            </a:r>
            <a:endParaRPr lang="en-US" sz="1400" dirty="0">
              <a:solidFill>
                <a:srgbClr val="002C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5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rt-engine-button2.jpg"/>
          <p:cNvPicPr>
            <a:picLocks noChangeAspect="1"/>
          </p:cNvPicPr>
          <p:nvPr/>
        </p:nvPicPr>
        <p:blipFill>
          <a:blip r:embed="rId3"/>
          <a:srcRect t="90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2943" y="217308"/>
            <a:ext cx="8829365" cy="1545159"/>
            <a:chOff x="342943" y="2833704"/>
            <a:chExt cx="8829365" cy="996335"/>
          </a:xfrm>
        </p:grpSpPr>
        <p:sp>
          <p:nvSpPr>
            <p:cNvPr id="17" name="Rectangle 16"/>
            <p:cNvSpPr/>
            <p:nvPr/>
          </p:nvSpPr>
          <p:spPr>
            <a:xfrm>
              <a:off x="342943" y="2883780"/>
              <a:ext cx="7749005" cy="946259"/>
            </a:xfrm>
            <a:prstGeom prst="rect">
              <a:avLst/>
            </a:prstGeom>
            <a:solidFill>
              <a:srgbClr val="AFBD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514727" y="2833704"/>
              <a:ext cx="8657581" cy="9963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6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anklin Gothic Medium"/>
                  <a:ea typeface="+mj-ea"/>
                  <a:cs typeface="Franklin Gothic Medium"/>
                </a:rPr>
                <a:t>a. ASK </a:t>
              </a:r>
              <a:r>
                <a:rPr lang="en-US" sz="5400" cap="all" dirty="0" smtClean="0">
                  <a:solidFill>
                    <a:schemeClr val="bg1"/>
                  </a:solidFill>
                  <a:latin typeface="Franklin Gothic Medium"/>
                  <a:ea typeface="+mj-ea"/>
                  <a:cs typeface="Franklin Gothic Medium"/>
                </a:rPr>
                <a:t>Great </a:t>
              </a:r>
              <a:r>
                <a:rPr kumimoji="0" lang="en-US" sz="5400" b="0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anklin Gothic Medium"/>
                  <a:ea typeface="+mj-ea"/>
                  <a:cs typeface="Franklin Gothic Medium"/>
                </a:rPr>
                <a:t>starting questions</a:t>
              </a:r>
              <a:endPara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608" y="6356607"/>
            <a:ext cx="2354072" cy="4480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8985" y="6565612"/>
            <a:ext cx="3266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Copyright 1992-2015, Leadership Strategies, Inc. V15.02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6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90" y="-109344"/>
            <a:ext cx="807129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Ask Great Starting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783390" y="2021330"/>
            <a:ext cx="8071290" cy="4321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9AB2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Announce who will r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espond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 first.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9AB2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Begin with an image-building </a:t>
            </a:r>
            <a:r>
              <a:rPr lang="en-US" sz="32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phrase</a:t>
            </a:r>
            <a:br>
              <a:rPr lang="en-US" sz="32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</a:br>
            <a:r>
              <a:rPr lang="en-US" sz="28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(“think about”, “imagine”, “consider”, “if”).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9AB21"/>
              </a:buClr>
              <a:buSzTx/>
              <a:buFont typeface="+mj-lt"/>
              <a:buAutoNum type="arabicPeriod"/>
              <a:tabLst/>
              <a:defRPr/>
            </a:pPr>
            <a:r>
              <a:rPr lang="en-US" sz="32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Extend the image to the answers</a:t>
            </a:r>
            <a:br>
              <a:rPr lang="en-US" sz="32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</a:br>
            <a:r>
              <a:rPr lang="en-US" sz="28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(at least two phrases).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9AB21"/>
              </a:buClr>
              <a:buSzTx/>
              <a:buFont typeface="+mj-lt"/>
              <a:buAutoNum type="arabicPeriod"/>
              <a:tabLst/>
              <a:defRPr/>
            </a:pPr>
            <a:r>
              <a:rPr lang="en-US" sz="32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Ask the direct question (Type A) to get the information you want.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9AB21"/>
              </a:buClr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83390" y="788020"/>
            <a:ext cx="83606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spc="0" normalizeH="0" baseline="0" noProof="0" dirty="0" smtClean="0">
                <a:ln>
                  <a:noFill/>
                </a:ln>
                <a:solidFill>
                  <a:srgbClr val="AFBD22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Four parts to a great starting question in virtual sessions:</a:t>
            </a:r>
            <a:endParaRPr kumimoji="0" lang="en-US" sz="3700" b="0" i="0" u="none" strike="noStrike" kern="1200" spc="0" normalizeH="0" baseline="0" noProof="0" dirty="0">
              <a:ln>
                <a:noFill/>
              </a:ln>
              <a:solidFill>
                <a:srgbClr val="AFBD22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6580" y="4319445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-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9755" y="5878284"/>
            <a:ext cx="685800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C54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00" dirty="0" smtClean="0">
                <a:solidFill>
                  <a:srgbClr val="002C54"/>
                </a:solidFill>
                <a:latin typeface="Arial Black" pitchFamily="34" charset="0"/>
              </a:rPr>
              <a:t>Manual</a:t>
            </a: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/>
            </a:r>
            <a:b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</a:b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>5-6</a:t>
            </a:r>
            <a:endParaRPr lang="en-US" sz="1400" dirty="0">
              <a:solidFill>
                <a:srgbClr val="002C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3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 to notify who will respond first in a virtual session?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49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43" y="19050"/>
            <a:ext cx="85724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b="1" dirty="0" smtClean="0">
                <a:solidFill>
                  <a:schemeClr val="bg1"/>
                </a:solidFill>
                <a:latin typeface="Franklin Gothic Medium" pitchFamily="34" charset="0"/>
                <a:cs typeface="Franklin Gothic Medium"/>
              </a:rPr>
              <a:t>HINT REMINDER </a:t>
            </a:r>
          </a:p>
          <a:p>
            <a:pPr marL="571500" indent="-571500">
              <a:buFontTx/>
              <a:buChar char="-"/>
            </a:pPr>
            <a: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  <a:t>Build </a:t>
            </a:r>
            <a:r>
              <a:rPr lang="en-US" sz="4400" dirty="0">
                <a:solidFill>
                  <a:schemeClr val="bg1"/>
                </a:solidFill>
                <a:latin typeface="Franklin Gothic Book" pitchFamily="34" charset="0"/>
              </a:rPr>
              <a:t>your Type B question in </a:t>
            </a:r>
            <a:br>
              <a:rPr lang="en-US" sz="4400" dirty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  <a:t>3-1-2 </a:t>
            </a:r>
            <a:r>
              <a:rPr lang="en-US" sz="4400" dirty="0">
                <a:solidFill>
                  <a:schemeClr val="bg1"/>
                </a:solidFill>
                <a:latin typeface="Franklin Gothic Book" pitchFamily="34" charset="0"/>
              </a:rPr>
              <a:t>order. </a:t>
            </a:r>
            <a:endParaRPr lang="en-US" sz="44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  <a:t>Use </a:t>
            </a:r>
            <a:r>
              <a:rPr lang="en-US" sz="4400" dirty="0">
                <a:solidFill>
                  <a:schemeClr val="bg1"/>
                </a:solidFill>
                <a:latin typeface="Franklin Gothic Book" pitchFamily="34" charset="0"/>
              </a:rPr>
              <a:t>synonyms in step 2.</a:t>
            </a:r>
            <a:br>
              <a:rPr lang="en-US" sz="4400" dirty="0">
                <a:solidFill>
                  <a:schemeClr val="bg1"/>
                </a:solidFill>
                <a:latin typeface="Franklin Gothic Book" pitchFamily="34" charset="0"/>
              </a:rPr>
            </a:br>
            <a:endParaRPr lang="en-US" sz="44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marL="571500"/>
            <a: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  <a:t>3</a:t>
            </a:r>
            <a:r>
              <a:rPr lang="en-US" sz="4400" dirty="0">
                <a:solidFill>
                  <a:schemeClr val="bg1"/>
                </a:solidFill>
                <a:latin typeface="Franklin Gothic Book" pitchFamily="34" charset="0"/>
              </a:rPr>
              <a:t>. Type A </a:t>
            </a:r>
            <a: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  <a:t>question</a:t>
            </a:r>
            <a:b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  <a:t>1</a:t>
            </a:r>
            <a:r>
              <a:rPr lang="en-US" sz="4400" dirty="0">
                <a:solidFill>
                  <a:schemeClr val="bg1"/>
                </a:solidFill>
                <a:latin typeface="Franklin Gothic Book" pitchFamily="34" charset="0"/>
              </a:rPr>
              <a:t>. </a:t>
            </a:r>
            <a: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  <a:t>Begin with an image-building phrase.</a:t>
            </a:r>
            <a:b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  <a:t>2</a:t>
            </a:r>
            <a:r>
              <a:rPr lang="en-US" sz="4400" dirty="0">
                <a:solidFill>
                  <a:schemeClr val="bg1"/>
                </a:solidFill>
                <a:latin typeface="Franklin Gothic Book" pitchFamily="34" charset="0"/>
              </a:rPr>
              <a:t>. </a:t>
            </a:r>
            <a: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  <a:t>Expand the image.</a:t>
            </a:r>
            <a:endParaRPr lang="en-US" sz="44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33450" y="3520715"/>
            <a:ext cx="7086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92250" y="2635797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-</a:t>
            </a:r>
            <a:endParaRPr lang="en-US" sz="48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66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83390" y="-20202"/>
            <a:ext cx="807129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Franklin Gothic Book"/>
              </a:rPr>
              <a:t>How Many Type B Questions?</a:t>
            </a:r>
            <a:endParaRPr lang="en-US" sz="4400" dirty="0">
              <a:latin typeface="Franklin Gothic Book"/>
              <a:cs typeface="Franklin Gothic Book"/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783390" y="2413000"/>
            <a:ext cx="8071290" cy="116824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Define the changes necessary to increase the efficiency and effectiveness of the hiring process.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783390" y="1608138"/>
            <a:ext cx="80712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AFBD22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PURPOSE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AFBD22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26"/>
          <p:cNvSpPr txBox="1">
            <a:spLocks/>
          </p:cNvSpPr>
          <p:nvPr/>
        </p:nvSpPr>
        <p:spPr>
          <a:xfrm>
            <a:off x="783390" y="3874195"/>
            <a:ext cx="4357511" cy="263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99AB21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Introduction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99AB21"/>
              </a:buClr>
              <a:buSzTx/>
              <a:buFont typeface="+mj-lt"/>
              <a:buAutoNum type="alphaUcPeriod"/>
              <a:tabLst/>
              <a:defRPr/>
            </a:pPr>
            <a:r>
              <a:rPr lang="en-US" sz="26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How does it work today?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99AB21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What are the problems and root causes?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99AB21"/>
              </a:buClr>
              <a:buSzTx/>
              <a:buFont typeface="+mj-lt"/>
              <a:buAutoNum type="alphaUcPeriod"/>
              <a:tabLst/>
              <a:defRPr/>
            </a:pPr>
            <a:r>
              <a:rPr lang="en-US" sz="2600" noProof="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Potential improvements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83390" y="3069333"/>
            <a:ext cx="80712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AFBD22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AGENDA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AFBD22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8" name="Content Placeholder 26"/>
          <p:cNvSpPr txBox="1">
            <a:spLocks/>
          </p:cNvSpPr>
          <p:nvPr/>
        </p:nvSpPr>
        <p:spPr>
          <a:xfrm>
            <a:off x="4898981" y="3874195"/>
            <a:ext cx="3955699" cy="263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99AB21"/>
              </a:buClr>
              <a:buSzTx/>
              <a:buFont typeface="+mj-lt"/>
              <a:buAutoNum type="alphaUcPeriod" startAt="5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Prioritize improvements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99AB21"/>
              </a:buClr>
              <a:buSzTx/>
              <a:buFont typeface="+mj-lt"/>
              <a:buAutoNum type="alphaUcPeriod" startAt="5"/>
              <a:tabLst/>
              <a:defRPr/>
            </a:pPr>
            <a:r>
              <a:rPr lang="en-US" sz="28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Develop an implementation plan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99AB21"/>
              </a:buClr>
              <a:buSzTx/>
              <a:buFont typeface="+mj-lt"/>
              <a:buAutoNum type="alphaUcPeriod" startAt="5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Review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 and close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9" name="Content Placeholder 26"/>
          <p:cNvSpPr txBox="1">
            <a:spLocks/>
          </p:cNvSpPr>
          <p:nvPr/>
        </p:nvSpPr>
        <p:spPr>
          <a:xfrm>
            <a:off x="859590" y="946150"/>
            <a:ext cx="8071290" cy="116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9AB21"/>
              </a:buClr>
              <a:buFont typeface="Arial"/>
              <a:buChar char="•"/>
              <a:defRPr sz="3200" kern="1200">
                <a:solidFill>
                  <a:srgbClr val="00467F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26522"/>
              </a:buClr>
              <a:buFont typeface="Arial"/>
              <a:buChar char="–"/>
              <a:defRPr sz="2800" kern="1200">
                <a:solidFill>
                  <a:srgbClr val="F26522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9AB21"/>
              </a:buClr>
              <a:buFont typeface="Arial"/>
              <a:buChar char="•"/>
              <a:defRPr sz="2400" kern="1200">
                <a:solidFill>
                  <a:srgbClr val="00467F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99AB21"/>
              </a:buClr>
              <a:buFont typeface="Arial"/>
              <a:buChar char="–"/>
              <a:defRPr sz="2000" kern="1200">
                <a:solidFill>
                  <a:srgbClr val="00467F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99AB21"/>
              </a:buClr>
              <a:buFont typeface="Arial"/>
              <a:buChar char="»"/>
              <a:defRPr sz="2000" kern="1200">
                <a:solidFill>
                  <a:srgbClr val="00467F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We will be using the following practice agenda throughout the class.</a:t>
            </a:r>
          </a:p>
        </p:txBody>
      </p:sp>
    </p:spTree>
    <p:extLst>
      <p:ext uri="{BB962C8B-B14F-4D97-AF65-F5344CB8AC3E}">
        <p14:creationId xmlns:p14="http://schemas.microsoft.com/office/powerpoint/2010/main" val="3986020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6" grpId="0" build="p"/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90" y="1981200"/>
            <a:ext cx="3806753" cy="20465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Getting  Started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Information Gathering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Preparing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83390" y="1457760"/>
            <a:ext cx="3806753" cy="523440"/>
          </a:xfrm>
          <a:prstGeom prst="roundRect">
            <a:avLst/>
          </a:prstGeom>
          <a:gradFill>
            <a:gsLst>
              <a:gs pos="0">
                <a:srgbClr val="C9401B"/>
              </a:gs>
              <a:gs pos="100000">
                <a:srgbClr val="FF522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Franklin Gothic Medium"/>
                <a:cs typeface="Franklin Gothic Book"/>
              </a:rPr>
              <a:t>8:30 – 10:00</a:t>
            </a:r>
            <a:endParaRPr lang="en-US" sz="2600" i="1" dirty="0">
              <a:latin typeface="Franklin Gothic Book"/>
              <a:cs typeface="Franklin Gothic Book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0" y="2179768"/>
            <a:ext cx="3806753" cy="417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53000" y="1457760"/>
            <a:ext cx="3806753" cy="523440"/>
          </a:xfrm>
          <a:prstGeom prst="roundRect">
            <a:avLst/>
          </a:prstGeom>
          <a:gradFill>
            <a:gsLst>
              <a:gs pos="0">
                <a:srgbClr val="C9401B"/>
              </a:gs>
              <a:gs pos="100000">
                <a:srgbClr val="FF522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Franklin Gothic Medium"/>
                <a:cs typeface="Franklin Gothic Book"/>
              </a:rPr>
              <a:t>1:30 – 3:00</a:t>
            </a:r>
            <a:endParaRPr lang="en-US" sz="2600" i="1" dirty="0">
              <a:latin typeface="Franklin Gothic Book"/>
              <a:cs typeface="Franklin Gothic Book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3000" y="2179768"/>
            <a:ext cx="3806753" cy="417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3390" y="3904845"/>
            <a:ext cx="3806753" cy="518383"/>
          </a:xfrm>
          <a:prstGeom prst="round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Book"/>
                <a:cs typeface="Franklin Gothic Book"/>
              </a:rPr>
              <a:t>10:30 – 12:00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3000" y="3904845"/>
            <a:ext cx="3806753" cy="518383"/>
          </a:xfrm>
          <a:prstGeom prst="round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Medium"/>
                <a:cs typeface="Franklin Gothic Book"/>
              </a:rPr>
              <a:t>3:30 – 5:00 </a:t>
            </a:r>
            <a:endParaRPr lang="en-US" sz="2400" i="1" dirty="0">
              <a:latin typeface="Franklin Gothic Book"/>
              <a:cs typeface="Franklin Gothic Book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83390" y="4496805"/>
            <a:ext cx="3806753" cy="20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+mj-lt"/>
              <a:buAutoNum type="arabicPeriod" startAt="2"/>
              <a:tabLst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Starting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+mj-lt"/>
              <a:buAutoNum type="arabicPeriod" startAt="2"/>
              <a:tabLst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Focusing</a:t>
            </a:r>
          </a:p>
          <a:p>
            <a:pPr marL="457200" indent="-457200">
              <a:spcBef>
                <a:spcPct val="20000"/>
              </a:spcBef>
              <a:buClr>
                <a:srgbClr val="99AB21"/>
              </a:buClr>
              <a:buFont typeface="+mj-lt"/>
              <a:buAutoNum type="arabicPeriod" startAt="2"/>
              <a:defRPr/>
            </a:pPr>
            <a:r>
              <a:rPr lang="en-US" sz="2400" dirty="0">
                <a:solidFill>
                  <a:srgbClr val="00467F"/>
                </a:solidFill>
                <a:latin typeface="Franklin Gothic Book"/>
                <a:cs typeface="Franklin Gothic Book"/>
              </a:rPr>
              <a:t>Power of the Pen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+mj-lt"/>
              <a:buAutoNum type="arabicPeriod" startAt="2"/>
              <a:tabLst/>
              <a:defRPr/>
            </a:pPr>
            <a:endParaRPr lang="en-US" sz="2400" dirty="0" smtClean="0">
              <a:solidFill>
                <a:srgbClr val="00467F"/>
              </a:solidFill>
              <a:latin typeface="Franklin Gothic Book"/>
              <a:cs typeface="Franklin Gothic Book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953000" y="1981200"/>
            <a:ext cx="3806753" cy="20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Review</a:t>
            </a:r>
            <a:endParaRPr lang="en-US" sz="2400" dirty="0" smtClean="0">
              <a:solidFill>
                <a:srgbClr val="00467F"/>
              </a:solidFill>
              <a:latin typeface="Franklin Gothic Book"/>
              <a:cs typeface="Franklin Gothic Book"/>
            </a:endParaRPr>
          </a:p>
          <a:p>
            <a:pPr marL="457200" lvl="0" indent="-457200">
              <a:spcBef>
                <a:spcPct val="20000"/>
              </a:spcBef>
              <a:buClr>
                <a:srgbClr val="99AB21"/>
              </a:buClr>
              <a:buFont typeface="+mj-lt"/>
              <a:buAutoNum type="arabicPeriod" startAt="6"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Dysfunction</a:t>
            </a:r>
          </a:p>
          <a:p>
            <a:pPr marL="457200" lvl="0" indent="-457200">
              <a:spcBef>
                <a:spcPct val="20000"/>
              </a:spcBef>
              <a:buClr>
                <a:srgbClr val="99AB21"/>
              </a:buClr>
              <a:buFont typeface="+mj-lt"/>
              <a:buAutoNum type="arabicPeriod" startAt="6"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Consensus</a:t>
            </a:r>
          </a:p>
          <a:p>
            <a:pPr marL="457200" lvl="0" indent="-457200">
              <a:spcBef>
                <a:spcPct val="20000"/>
              </a:spcBef>
              <a:buClr>
                <a:srgbClr val="99AB21"/>
              </a:buClr>
              <a:buFont typeface="+mj-lt"/>
              <a:buAutoNum type="arabicPeriod" startAt="6"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Energy</a:t>
            </a:r>
          </a:p>
          <a:p>
            <a:pPr marL="457200" lvl="0" indent="-457200">
              <a:spcBef>
                <a:spcPct val="20000"/>
              </a:spcBef>
              <a:buClr>
                <a:srgbClr val="99AB21"/>
              </a:buClr>
              <a:defRPr/>
            </a:pPr>
            <a:endParaRPr lang="en-US" sz="2400" dirty="0" smtClean="0">
              <a:solidFill>
                <a:srgbClr val="00467F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953000" y="4496805"/>
            <a:ext cx="3806753" cy="20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+mj-lt"/>
              <a:buAutoNum type="arabicPeriod" startAt="9"/>
              <a:tabLst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Closing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+mj-lt"/>
              <a:buAutoNum type="arabicPeriod" startAt="9"/>
              <a:tabLst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Agenda Setting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tabLst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Special Cases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Review and Close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34226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0" grpId="0" animBg="1"/>
      <p:bldP spid="15" grpId="0" animBg="1"/>
      <p:bldP spid="16" grpId="0" animBg="1"/>
      <p:bldP spid="17" grpId="0"/>
      <p:bldP spid="18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Question-Keys.jpg"/>
          <p:cNvPicPr>
            <a:picLocks noChangeAspect="1"/>
          </p:cNvPicPr>
          <p:nvPr/>
        </p:nvPicPr>
        <p:blipFill>
          <a:blip r:embed="rId3"/>
          <a:srcRect t="2372" b="9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7"/>
          <p:cNvGrpSpPr/>
          <p:nvPr/>
        </p:nvGrpSpPr>
        <p:grpSpPr>
          <a:xfrm>
            <a:off x="342942" y="255664"/>
            <a:ext cx="8255395" cy="1774672"/>
            <a:chOff x="342942" y="2369623"/>
            <a:chExt cx="8255395" cy="1774672"/>
          </a:xfrm>
        </p:grpSpPr>
        <p:sp>
          <p:nvSpPr>
            <p:cNvPr id="9" name="Rectangle 8"/>
            <p:cNvSpPr/>
            <p:nvPr/>
          </p:nvSpPr>
          <p:spPr>
            <a:xfrm>
              <a:off x="342944" y="3198036"/>
              <a:ext cx="7474928" cy="946259"/>
            </a:xfrm>
            <a:prstGeom prst="rect">
              <a:avLst/>
            </a:prstGeom>
            <a:solidFill>
              <a:srgbClr val="AFBD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942" y="2369623"/>
              <a:ext cx="4991057" cy="906977"/>
            </a:xfrm>
            <a:prstGeom prst="rect">
              <a:avLst/>
            </a:prstGeom>
            <a:solidFill>
              <a:srgbClr val="AFBD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486419" y="2725424"/>
              <a:ext cx="811191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6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ranklin Gothic Medium"/>
                  <a:ea typeface="+mj-ea"/>
                  <a:cs typeface="Franklin Gothic Medium"/>
                </a:rPr>
                <a:t>b. Guide with reacting questions</a:t>
              </a:r>
              <a:endParaRPr kumimoji="0" lang="en-US" sz="58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608" y="6356607"/>
            <a:ext cx="2354072" cy="4480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985" y="6565612"/>
            <a:ext cx="3292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Copyright 1992-2015, Leadership Strategies, Inc. V15.02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5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each-Boats.jpg"/>
          <p:cNvPicPr>
            <a:picLocks noChangeAspect="1"/>
          </p:cNvPicPr>
          <p:nvPr/>
        </p:nvPicPr>
        <p:blipFill>
          <a:blip r:embed="rId3"/>
          <a:srcRect r="11036"/>
          <a:stretch>
            <a:fillRect/>
          </a:stretch>
        </p:blipFill>
        <p:spPr>
          <a:xfrm>
            <a:off x="-1" y="-16460"/>
            <a:ext cx="9144001" cy="6874460"/>
          </a:xfrm>
          <a:prstGeom prst="rect">
            <a:avLst/>
          </a:prstGeom>
        </p:spPr>
      </p:pic>
      <p:grpSp>
        <p:nvGrpSpPr>
          <p:cNvPr id="2" name="Group 17"/>
          <p:cNvGrpSpPr/>
          <p:nvPr/>
        </p:nvGrpSpPr>
        <p:grpSpPr>
          <a:xfrm>
            <a:off x="342942" y="331273"/>
            <a:ext cx="8255395" cy="1774672"/>
            <a:chOff x="342942" y="2369623"/>
            <a:chExt cx="8255395" cy="1774672"/>
          </a:xfrm>
        </p:grpSpPr>
        <p:sp>
          <p:nvSpPr>
            <p:cNvPr id="9" name="Rectangle 8"/>
            <p:cNvSpPr/>
            <p:nvPr/>
          </p:nvSpPr>
          <p:spPr>
            <a:xfrm>
              <a:off x="342944" y="3198036"/>
              <a:ext cx="4964280" cy="946259"/>
            </a:xfrm>
            <a:prstGeom prst="rect">
              <a:avLst/>
            </a:prstGeom>
            <a:solidFill>
              <a:srgbClr val="AFBD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942" y="2369623"/>
              <a:ext cx="5219658" cy="906977"/>
            </a:xfrm>
            <a:prstGeom prst="rect">
              <a:avLst/>
            </a:prstGeom>
            <a:solidFill>
              <a:srgbClr val="AFBD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486419" y="2706374"/>
              <a:ext cx="811191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6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ranklin Gothic Medium"/>
                  <a:ea typeface="+mj-ea"/>
                  <a:cs typeface="Franklin Gothic Medium"/>
                </a:rPr>
                <a:t>C. Float ideas</a:t>
              </a:r>
              <a:br>
                <a:rPr kumimoji="0" lang="en-US" sz="5800" b="0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ranklin Gothic Medium"/>
                  <a:ea typeface="+mj-ea"/>
                  <a:cs typeface="Franklin Gothic Medium"/>
                </a:rPr>
              </a:br>
              <a:r>
                <a:rPr kumimoji="0" lang="en-US" sz="5800" b="0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ranklin Gothic Medium"/>
                  <a:ea typeface="+mj-ea"/>
                  <a:cs typeface="Franklin Gothic Medium"/>
                </a:rPr>
                <a:t>if</a:t>
              </a:r>
              <a:r>
                <a:rPr kumimoji="0" lang="en-US" sz="5800" b="0" i="0" u="none" strike="noStrike" kern="1200" cap="all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ranklin Gothic Medium"/>
                  <a:ea typeface="+mj-ea"/>
                  <a:cs typeface="Franklin Gothic Medium"/>
                </a:rPr>
                <a:t> necessary</a:t>
              </a:r>
              <a:endParaRPr kumimoji="0" lang="en-US" sz="58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608" y="6356607"/>
            <a:ext cx="2354072" cy="4480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985" y="6565612"/>
            <a:ext cx="3266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Copyright 1992-2014, Leadership Strategies, Inc. V14.10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53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ist.jpg"/>
          <p:cNvPicPr>
            <a:picLocks noChangeAspect="1"/>
          </p:cNvPicPr>
          <p:nvPr/>
        </p:nvPicPr>
        <p:blipFill>
          <a:blip r:embed="rId3"/>
          <a:srcRect t="20372" b="30075"/>
          <a:stretch>
            <a:fillRect/>
          </a:stretch>
        </p:blipFill>
        <p:spPr>
          <a:xfrm>
            <a:off x="0" y="0"/>
            <a:ext cx="923094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2943" y="199184"/>
            <a:ext cx="8801056" cy="1143000"/>
            <a:chOff x="342943" y="2732834"/>
            <a:chExt cx="8801056" cy="1143000"/>
          </a:xfrm>
        </p:grpSpPr>
        <p:sp>
          <p:nvSpPr>
            <p:cNvPr id="12" name="Rectangle 11"/>
            <p:cNvSpPr/>
            <p:nvPr/>
          </p:nvSpPr>
          <p:spPr>
            <a:xfrm>
              <a:off x="342943" y="2883780"/>
              <a:ext cx="8511737" cy="946259"/>
            </a:xfrm>
            <a:prstGeom prst="rect">
              <a:avLst/>
            </a:prstGeom>
            <a:solidFill>
              <a:srgbClr val="AFBD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486418" y="2732834"/>
              <a:ext cx="865758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6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00" b="0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ranklin Gothic Medium"/>
                  <a:ea typeface="+mj-ea"/>
                  <a:cs typeface="Franklin Gothic Medium"/>
                </a:rPr>
                <a:t>d. List to gather details</a:t>
              </a:r>
              <a:endParaRPr kumimoji="0" lang="en-US" sz="53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608" y="6356607"/>
            <a:ext cx="2354072" cy="4480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8985" y="6565612"/>
            <a:ext cx="3266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Copyright 1992-2014, Leadership Strategies, Inc. V14.10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47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ainstorm-post-it-no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7"/>
          <p:cNvGrpSpPr/>
          <p:nvPr/>
        </p:nvGrpSpPr>
        <p:grpSpPr>
          <a:xfrm>
            <a:off x="342941" y="407473"/>
            <a:ext cx="8255396" cy="1774672"/>
            <a:chOff x="342941" y="2369623"/>
            <a:chExt cx="8255396" cy="1774672"/>
          </a:xfrm>
        </p:grpSpPr>
        <p:sp>
          <p:nvSpPr>
            <p:cNvPr id="9" name="Rectangle 8"/>
            <p:cNvSpPr/>
            <p:nvPr/>
          </p:nvSpPr>
          <p:spPr>
            <a:xfrm>
              <a:off x="342944" y="3198036"/>
              <a:ext cx="5993368" cy="946259"/>
            </a:xfrm>
            <a:prstGeom prst="rect">
              <a:avLst/>
            </a:prstGeom>
            <a:solidFill>
              <a:srgbClr val="AFBD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941" y="2369623"/>
              <a:ext cx="6522499" cy="906977"/>
            </a:xfrm>
            <a:prstGeom prst="rect">
              <a:avLst/>
            </a:prstGeom>
            <a:solidFill>
              <a:srgbClr val="AFBD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486419" y="2706374"/>
              <a:ext cx="811191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6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ranklin Gothic Medium"/>
                  <a:ea typeface="+mj-ea"/>
                  <a:cs typeface="Franklin Gothic Medium"/>
                </a:rPr>
                <a:t>e. Brainstorm to</a:t>
              </a:r>
              <a:br>
                <a:rPr kumimoji="0" lang="en-US" sz="5800" b="0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ranklin Gothic Medium"/>
                  <a:ea typeface="+mj-ea"/>
                  <a:cs typeface="Franklin Gothic Medium"/>
                </a:rPr>
              </a:br>
              <a:r>
                <a:rPr kumimoji="0" lang="en-US" sz="5800" b="0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Franklin Gothic Medium"/>
                  <a:ea typeface="+mj-ea"/>
                  <a:cs typeface="Franklin Gothic Medium"/>
                </a:rPr>
                <a:t>generate ideas</a:t>
              </a:r>
              <a:endParaRPr kumimoji="0" lang="en-US" sz="58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608" y="6356607"/>
            <a:ext cx="2354072" cy="4480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985" y="6565612"/>
            <a:ext cx="3266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Copyright 1992-2014, Leadership Strategies, Inc. V14.10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82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Group to Categorize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2638" y="1234234"/>
            <a:ext cx="8072437" cy="49009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92250" y="3416847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-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9755" y="5878284"/>
            <a:ext cx="685800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C54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00" dirty="0" smtClean="0">
                <a:solidFill>
                  <a:srgbClr val="002C54"/>
                </a:solidFill>
                <a:latin typeface="Arial Black" pitchFamily="34" charset="0"/>
              </a:rPr>
              <a:t>Manual</a:t>
            </a: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/>
            </a:r>
            <a:b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</a:b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>5-8</a:t>
            </a:r>
            <a:endParaRPr lang="en-US" sz="1400" dirty="0">
              <a:solidFill>
                <a:srgbClr val="002C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96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5686" r="56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7"/>
          <p:cNvGrpSpPr/>
          <p:nvPr/>
        </p:nvGrpSpPr>
        <p:grpSpPr>
          <a:xfrm>
            <a:off x="829319" y="121723"/>
            <a:ext cx="8150185" cy="1774672"/>
            <a:chOff x="486419" y="2369623"/>
            <a:chExt cx="8150185" cy="1774672"/>
          </a:xfrm>
        </p:grpSpPr>
        <p:sp>
          <p:nvSpPr>
            <p:cNvPr id="9" name="Rectangle 8"/>
            <p:cNvSpPr/>
            <p:nvPr/>
          </p:nvSpPr>
          <p:spPr>
            <a:xfrm>
              <a:off x="1676444" y="3198036"/>
              <a:ext cx="6960160" cy="946259"/>
            </a:xfrm>
            <a:prstGeom prst="rect">
              <a:avLst/>
            </a:prstGeom>
            <a:solidFill>
              <a:srgbClr val="AFBD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8942" y="2369623"/>
              <a:ext cx="5993370" cy="906977"/>
            </a:xfrm>
            <a:prstGeom prst="rect">
              <a:avLst/>
            </a:prstGeom>
            <a:solidFill>
              <a:srgbClr val="AFBD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486419" y="2706374"/>
              <a:ext cx="811191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6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800" cap="all" dirty="0" smtClean="0">
                  <a:solidFill>
                    <a:schemeClr val="tx2"/>
                  </a:solidFill>
                  <a:latin typeface="Franklin Gothic Medium"/>
                  <a:ea typeface="+mj-ea"/>
                  <a:cs typeface="Franklin Gothic Medium"/>
                </a:rPr>
                <a:t>G. Prioritize to Identify Key Items</a:t>
              </a:r>
              <a:endParaRPr kumimoji="0" lang="en-US" sz="58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608" y="6356607"/>
            <a:ext cx="2354072" cy="4480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985" y="6565612"/>
            <a:ext cx="3266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Copyright 1992-2014, Leadership Strategies, Inc. V14.10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23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S Capitol.jpg"/>
          <p:cNvPicPr>
            <a:picLocks noChangeAspect="1"/>
          </p:cNvPicPr>
          <p:nvPr/>
        </p:nvPicPr>
        <p:blipFill>
          <a:blip r:embed="rId3"/>
          <a:srcRect l="3529" r="11776"/>
          <a:stretch>
            <a:fillRect/>
          </a:stretch>
        </p:blipFill>
        <p:spPr>
          <a:xfrm>
            <a:off x="0" y="-343115"/>
            <a:ext cx="9144000" cy="72011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2944" y="2883780"/>
            <a:ext cx="8255394" cy="946259"/>
          </a:xfrm>
          <a:prstGeom prst="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6419" y="2706374"/>
            <a:ext cx="81119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6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cap="all" dirty="0" smtClean="0">
                <a:solidFill>
                  <a:schemeClr val="tx2"/>
                </a:solidFill>
                <a:latin typeface="Franklin Gothic Medium"/>
                <a:ea typeface="+mj-ea"/>
                <a:cs typeface="Franklin Gothic Medium"/>
              </a:rPr>
              <a:t>H. Lobby to gain buy-in</a:t>
            </a:r>
            <a:endParaRPr kumimoji="0" lang="en-US" sz="5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608" y="6356607"/>
            <a:ext cx="2354072" cy="4480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985" y="6565612"/>
            <a:ext cx="3266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aseline="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Copyright 1992-2014, Leadership Strategies, Inc. V14.10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29FD61F-2294-5D42-A9D7-9928D42B377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86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2944" y="2883780"/>
            <a:ext cx="8255394" cy="946259"/>
          </a:xfrm>
          <a:prstGeom prst="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6419" y="2706374"/>
            <a:ext cx="81119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6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cap="all" dirty="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rPr>
              <a:t>I</a:t>
            </a:r>
            <a:r>
              <a:rPr lang="en-US" sz="5600" cap="all" dirty="0" smtClean="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rPr>
              <a:t>. THE WHIP</a:t>
            </a:r>
            <a:endParaRPr kumimoji="0" lang="en-US" sz="5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46708"/>
            <a:ext cx="342943" cy="365125"/>
          </a:xfrm>
        </p:spPr>
        <p:txBody>
          <a:bodyPr/>
          <a:lstStyle/>
          <a:p>
            <a:fld id="{F29FD61F-2294-5D42-A9D7-9928D42B377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51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/>
              <a:t>Gain rapid feedback by having everyone respond with </a:t>
            </a:r>
            <a:r>
              <a:rPr lang="en-US" dirty="0" smtClean="0"/>
              <a:t>a very </a:t>
            </a:r>
            <a:r>
              <a:rPr lang="en-US" dirty="0"/>
              <a:t>short answer to a </a:t>
            </a:r>
            <a:r>
              <a:rPr lang="en-US" dirty="0" smtClean="0"/>
              <a:t>question.</a:t>
            </a:r>
          </a:p>
          <a:p>
            <a:r>
              <a:rPr lang="en-US" dirty="0" smtClean="0"/>
              <a:t>Sample Use</a:t>
            </a:r>
          </a:p>
          <a:p>
            <a:pPr lvl="1"/>
            <a:r>
              <a:rPr lang="en-US" dirty="0"/>
              <a:t>Give a </a:t>
            </a:r>
            <a:r>
              <a:rPr lang="en-US" dirty="0" smtClean="0"/>
              <a:t>one or </a:t>
            </a:r>
            <a:r>
              <a:rPr lang="en-US" dirty="0"/>
              <a:t>two-word response to the question, “</a:t>
            </a:r>
            <a:r>
              <a:rPr lang="en-US" dirty="0" smtClean="0"/>
              <a:t>How are </a:t>
            </a:r>
            <a:r>
              <a:rPr lang="en-US" dirty="0"/>
              <a:t>you feeling about the session right now?”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79755" y="5878284"/>
            <a:ext cx="685800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C54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00" dirty="0" smtClean="0">
                <a:solidFill>
                  <a:srgbClr val="002C54"/>
                </a:solidFill>
                <a:latin typeface="Arial Black" pitchFamily="34" charset="0"/>
              </a:rPr>
              <a:t>Manual</a:t>
            </a: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/>
            </a:r>
            <a:b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</a:b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>5-8</a:t>
            </a:r>
            <a:endParaRPr lang="en-US" sz="1400" dirty="0">
              <a:solidFill>
                <a:srgbClr val="002C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50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Solving the Virtual Dilemma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How do you achieve similar or better levels of  engagement as you would if face-to-face</a:t>
            </a:r>
            <a:r>
              <a:rPr lang="en-US" dirty="0" smtClean="0"/>
              <a:t>?</a:t>
            </a:r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62010" y="3898952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-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0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90" y="-31662"/>
            <a:ext cx="8071290" cy="1143000"/>
          </a:xfrm>
        </p:spPr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956274" y="1042353"/>
            <a:ext cx="7231453" cy="5039221"/>
            <a:chOff x="1495562" y="1042353"/>
            <a:chExt cx="7231453" cy="5039221"/>
          </a:xfrm>
        </p:grpSpPr>
        <p:sp>
          <p:nvSpPr>
            <p:cNvPr id="35" name="Rounded Rectangle 34"/>
            <p:cNvSpPr/>
            <p:nvPr/>
          </p:nvSpPr>
          <p:spPr>
            <a:xfrm>
              <a:off x="2011275" y="1042353"/>
              <a:ext cx="6715740" cy="503922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288982" y="1238163"/>
              <a:ext cx="6216534" cy="4615999"/>
              <a:chOff x="608807" y="184666"/>
              <a:chExt cx="8432167" cy="6261186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610394" y="5940970"/>
                <a:ext cx="8362822" cy="1588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39"/>
              <p:cNvGrpSpPr/>
              <p:nvPr/>
            </p:nvGrpSpPr>
            <p:grpSpPr>
              <a:xfrm>
                <a:off x="608807" y="184666"/>
                <a:ext cx="8432167" cy="6261186"/>
                <a:chOff x="608807" y="184666"/>
                <a:chExt cx="8432167" cy="6261186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 rot="16200000" flipV="1">
                  <a:off x="-878528" y="4456811"/>
                  <a:ext cx="2974672" cy="2"/>
                </a:xfrm>
                <a:prstGeom prst="straightConnector1">
                  <a:avLst/>
                </a:prstGeom>
                <a:ln w="19050">
                  <a:solidFill>
                    <a:srgbClr val="FFFFFF"/>
                  </a:solidFill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3"/>
                <p:cNvGrpSpPr/>
                <p:nvPr/>
              </p:nvGrpSpPr>
              <p:grpSpPr>
                <a:xfrm>
                  <a:off x="786264" y="184666"/>
                  <a:ext cx="8254710" cy="6261186"/>
                  <a:chOff x="786264" y="184666"/>
                  <a:chExt cx="8254710" cy="6261186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4382030" y="1558938"/>
                    <a:ext cx="1416652" cy="1416652"/>
                  </a:xfrm>
                  <a:prstGeom prst="ellipse">
                    <a:avLst/>
                  </a:prstGeom>
                  <a:solidFill>
                    <a:srgbClr val="00467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bg1"/>
                        </a:solidFill>
                        <a:latin typeface="Franklin Gothic Medium"/>
                        <a:cs typeface="Franklin Gothic Medium"/>
                      </a:rPr>
                      <a:t>3.</a:t>
                    </a:r>
                  </a:p>
                  <a:p>
                    <a:pPr algn="ctr"/>
                    <a:r>
                      <a:rPr lang="en-US" sz="14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  <a:t>Focusing</a:t>
                    </a:r>
                    <a:br>
                      <a:rPr lang="en-US" sz="14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</a:br>
                    <a:r>
                      <a:rPr lang="en-US" sz="14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  <a:t>the Group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  <a:t/>
                    </a:r>
                    <a:br>
                      <a:rPr lang="en-US" sz="16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</a:br>
                    <a:endParaRPr lang="en-US" sz="1600" dirty="0">
                      <a:solidFill>
                        <a:schemeClr val="bg1"/>
                      </a:solidFill>
                      <a:latin typeface="Franklin Gothic Book"/>
                      <a:cs typeface="Franklin Gothic Book"/>
                    </a:endParaRPr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2584147" y="1552824"/>
                    <a:ext cx="1416652" cy="1416652"/>
                  </a:xfrm>
                  <a:prstGeom prst="ellipse">
                    <a:avLst/>
                  </a:prstGeom>
                  <a:solidFill>
                    <a:srgbClr val="A0DBE6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467F"/>
                        </a:solidFill>
                        <a:latin typeface="Franklin Gothic Medium"/>
                        <a:cs typeface="Franklin Gothic Medium"/>
                      </a:rPr>
                      <a:t>2.</a:t>
                    </a:r>
                  </a:p>
                  <a:p>
                    <a:pPr algn="ctr"/>
                    <a:r>
                      <a:rPr lang="en-US" sz="12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  <a:t>Getting </a:t>
                    </a:r>
                    <a:br>
                      <a:rPr lang="en-US" sz="12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</a:br>
                    <a:r>
                      <a:rPr lang="en-US" sz="12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  <a:t>the Session</a:t>
                    </a:r>
                  </a:p>
                  <a:p>
                    <a:pPr algn="ctr"/>
                    <a:r>
                      <a:rPr lang="en-US" sz="12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  <a:t>Started</a:t>
                    </a:r>
                    <a:br>
                      <a:rPr lang="en-US" sz="12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</a:br>
                    <a:endParaRPr lang="en-US" sz="1400" dirty="0">
                      <a:solidFill>
                        <a:srgbClr val="00467F"/>
                      </a:solidFill>
                      <a:latin typeface="Franklin Gothic Book"/>
                      <a:cs typeface="Franklin Gothic Book"/>
                    </a:endParaRP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786264" y="1552824"/>
                    <a:ext cx="1416652" cy="1416652"/>
                  </a:xfrm>
                  <a:prstGeom prst="ellipse">
                    <a:avLst/>
                  </a:prstGeom>
                  <a:solidFill>
                    <a:srgbClr val="A0DBE6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rgbClr val="00467F"/>
                        </a:solidFill>
                        <a:latin typeface="Franklin Gothic Medium"/>
                        <a:cs typeface="Franklin Gothic Medium"/>
                      </a:rPr>
                      <a:t>1.</a:t>
                    </a:r>
                  </a:p>
                  <a:p>
                    <a:pPr algn="ctr"/>
                    <a:r>
                      <a:rPr lang="en-US" sz="12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  <a:t>Preparing </a:t>
                    </a:r>
                    <a:br>
                      <a:rPr lang="en-US" sz="12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</a:br>
                    <a:r>
                      <a:rPr lang="en-US" sz="12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  <a:t>for Success</a:t>
                    </a:r>
                    <a:r>
                      <a:rPr lang="en-US" sz="14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  <a:t/>
                    </a:r>
                    <a:br>
                      <a:rPr lang="en-US" sz="14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</a:br>
                    <a:endParaRPr lang="en-US" sz="1400" dirty="0">
                      <a:solidFill>
                        <a:srgbClr val="00467F"/>
                      </a:solidFill>
                      <a:latin typeface="Franklin Gothic Book"/>
                      <a:cs typeface="Franklin Gothic Book"/>
                    </a:endParaRP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7624322" y="1552824"/>
                    <a:ext cx="1416652" cy="1416652"/>
                  </a:xfrm>
                  <a:prstGeom prst="ellipse">
                    <a:avLst/>
                  </a:prstGeom>
                  <a:solidFill>
                    <a:srgbClr val="A0DBE6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467F"/>
                        </a:solidFill>
                        <a:latin typeface="Franklin Gothic Medium"/>
                        <a:cs typeface="Franklin Gothic Medium"/>
                      </a:rPr>
                      <a:t>9.</a:t>
                    </a:r>
                  </a:p>
                  <a:p>
                    <a:pPr algn="ctr"/>
                    <a:r>
                      <a:rPr lang="en-US" sz="12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  <a:t>Closing the</a:t>
                    </a:r>
                    <a:br>
                      <a:rPr lang="en-US" sz="12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</a:br>
                    <a:r>
                      <a:rPr lang="en-US" sz="12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  <a:t>Session</a:t>
                    </a:r>
                    <a:r>
                      <a:rPr lang="en-US" sz="16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  <a:t/>
                    </a:r>
                    <a:br>
                      <a:rPr lang="en-US" sz="16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</a:br>
                    <a:endParaRPr lang="en-US" sz="1600" dirty="0">
                      <a:solidFill>
                        <a:srgbClr val="00467F"/>
                      </a:solidFill>
                      <a:latin typeface="Franklin Gothic Book"/>
                      <a:cs typeface="Franklin Gothic Book"/>
                    </a:endParaRP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5855230" y="606438"/>
                    <a:ext cx="1416652" cy="1416652"/>
                  </a:xfrm>
                  <a:prstGeom prst="ellipse">
                    <a:avLst/>
                  </a:prstGeom>
                  <a:solidFill>
                    <a:srgbClr val="00467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bg1"/>
                        </a:solidFill>
                        <a:latin typeface="Franklin Gothic Medium"/>
                        <a:cs typeface="Franklin Gothic Medium"/>
                      </a:rPr>
                      <a:t>4.</a:t>
                    </a:r>
                  </a:p>
                  <a:p>
                    <a:pPr algn="ctr"/>
                    <a:r>
                      <a:rPr lang="en-US" sz="14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  <a:t>The Power</a:t>
                    </a:r>
                    <a:br>
                      <a:rPr lang="en-US" sz="14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</a:br>
                    <a:r>
                      <a:rPr lang="en-US" sz="14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  <a:t>of the Pen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  <a:t/>
                    </a:r>
                    <a:br>
                      <a:rPr lang="en-US" sz="16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</a:br>
                    <a:endParaRPr lang="en-US" sz="1600" dirty="0">
                      <a:solidFill>
                        <a:schemeClr val="bg1"/>
                      </a:solidFill>
                      <a:latin typeface="Franklin Gothic Book"/>
                      <a:cs typeface="Franklin Gothic Book"/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5855230" y="2511438"/>
                    <a:ext cx="1416652" cy="1416652"/>
                  </a:xfrm>
                  <a:prstGeom prst="ellipse">
                    <a:avLst/>
                  </a:prstGeom>
                  <a:solidFill>
                    <a:srgbClr val="00467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bg1"/>
                        </a:solidFill>
                        <a:latin typeface="Franklin Gothic Medium"/>
                        <a:cs typeface="Franklin Gothic Medium"/>
                      </a:rPr>
                      <a:t>5.</a:t>
                    </a:r>
                  </a:p>
                  <a:p>
                    <a:pPr algn="ctr"/>
                    <a:r>
                      <a:rPr lang="en-US" sz="14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  <a:t>Information</a:t>
                    </a:r>
                    <a:br>
                      <a:rPr lang="en-US" sz="14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</a:br>
                    <a:r>
                      <a:rPr lang="en-US" sz="14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  <a:t>Gathering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  <a:t/>
                    </a:r>
                    <a:br>
                      <a:rPr lang="en-US" sz="1600" dirty="0" smtClean="0">
                        <a:solidFill>
                          <a:schemeClr val="bg1"/>
                        </a:solidFill>
                        <a:latin typeface="Franklin Gothic Book"/>
                        <a:cs typeface="Franklin Gothic Book"/>
                      </a:rPr>
                    </a:br>
                    <a:endParaRPr lang="en-US" sz="1600" dirty="0">
                      <a:solidFill>
                        <a:schemeClr val="bg1"/>
                      </a:solidFill>
                      <a:latin typeface="Franklin Gothic Book"/>
                      <a:cs typeface="Franklin Gothic Book"/>
                    </a:endParaRP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5253755" y="4335395"/>
                    <a:ext cx="1416652" cy="1416652"/>
                  </a:xfrm>
                  <a:prstGeom prst="ellipse">
                    <a:avLst/>
                  </a:prstGeom>
                  <a:solidFill>
                    <a:srgbClr val="AFBD22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rgbClr val="FFFFFF"/>
                        </a:solidFill>
                        <a:latin typeface="Franklin Gothic Medium"/>
                        <a:cs typeface="Franklin Gothic Medium"/>
                      </a:rPr>
                      <a:t>7.</a:t>
                    </a:r>
                  </a:p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rPr>
                      <a:t>Consensus</a:t>
                    </a:r>
                    <a:br>
                      <a:rPr lang="en-US" sz="1400" dirty="0" smtClean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rPr>
                    </a:br>
                    <a:r>
                      <a:rPr lang="en-US" sz="1400" dirty="0" smtClean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rPr>
                      <a:t>Building</a:t>
                    </a:r>
                    <a:br>
                      <a:rPr lang="en-US" sz="1400" dirty="0" smtClean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rPr>
                    </a:br>
                    <a:endParaRPr lang="en-US" sz="1400" dirty="0">
                      <a:solidFill>
                        <a:srgbClr val="FFFFFF"/>
                      </a:solidFill>
                      <a:latin typeface="Franklin Gothic Book"/>
                      <a:cs typeface="Franklin Gothic Book"/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6862080" y="4335395"/>
                    <a:ext cx="1416652" cy="1416652"/>
                  </a:xfrm>
                  <a:prstGeom prst="ellipse">
                    <a:avLst/>
                  </a:prstGeom>
                  <a:solidFill>
                    <a:srgbClr val="AFBD22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rgbClr val="FFFFFF"/>
                        </a:solidFill>
                        <a:latin typeface="Franklin Gothic Medium"/>
                        <a:cs typeface="Franklin Gothic Medium"/>
                      </a:rPr>
                      <a:t>8.</a:t>
                    </a:r>
                  </a:p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rPr>
                      <a:t>Keeping the</a:t>
                    </a:r>
                    <a:br>
                      <a:rPr lang="en-US" sz="1400" dirty="0" smtClean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rPr>
                    </a:br>
                    <a:r>
                      <a:rPr lang="en-US" sz="1400" dirty="0" smtClean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rPr>
                      <a:t>Energy High</a:t>
                    </a:r>
                    <a:br>
                      <a:rPr lang="en-US" sz="1400" dirty="0" smtClean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rPr>
                    </a:br>
                    <a:endParaRPr lang="en-US" sz="1400" dirty="0">
                      <a:solidFill>
                        <a:srgbClr val="FFFFFF"/>
                      </a:solidFill>
                      <a:latin typeface="Franklin Gothic Book"/>
                      <a:cs typeface="Franklin Gothic Book"/>
                    </a:endParaRP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645430" y="4335395"/>
                    <a:ext cx="1416652" cy="1416652"/>
                  </a:xfrm>
                  <a:prstGeom prst="ellipse">
                    <a:avLst/>
                  </a:prstGeom>
                  <a:solidFill>
                    <a:srgbClr val="AFBD22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rgbClr val="FFFFFF"/>
                        </a:solidFill>
                        <a:latin typeface="Franklin Gothic Medium"/>
                        <a:cs typeface="Franklin Gothic Medium"/>
                      </a:rPr>
                      <a:t>6.</a:t>
                    </a:r>
                  </a:p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rPr>
                      <a:t>Managing</a:t>
                    </a:r>
                    <a:br>
                      <a:rPr lang="en-US" sz="1400" dirty="0" smtClean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rPr>
                    </a:br>
                    <a:r>
                      <a:rPr lang="en-US" sz="1400" dirty="0" smtClean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rPr>
                      <a:t>Dysfunction</a:t>
                    </a:r>
                    <a:br>
                      <a:rPr lang="en-US" sz="1400" dirty="0" smtClean="0">
                        <a:solidFill>
                          <a:srgbClr val="FFFFFF"/>
                        </a:solidFill>
                        <a:latin typeface="Franklin Gothic Book"/>
                        <a:cs typeface="Franklin Gothic Book"/>
                      </a:rPr>
                    </a:br>
                    <a:endParaRPr lang="en-US" sz="1400" dirty="0">
                      <a:solidFill>
                        <a:srgbClr val="FFFFFF"/>
                      </a:solidFill>
                      <a:latin typeface="Franklin Gothic Book"/>
                      <a:cs typeface="Franklin Gothic Book"/>
                    </a:endParaRPr>
                  </a:p>
                </p:txBody>
              </p:sp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477637" y="3136333"/>
                    <a:ext cx="210312" cy="245364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6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486400" y="1299190"/>
                    <a:ext cx="201549" cy="254127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510978" y="2118293"/>
                    <a:ext cx="105156" cy="297942"/>
                  </a:xfrm>
                  <a:prstGeom prst="rect">
                    <a:avLst/>
                  </a:prstGeom>
                </p:spPr>
              </p:pic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2447082" y="4720556"/>
                    <a:ext cx="1276544" cy="70970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rgbClr val="AFBD22"/>
                        </a:solidFill>
                        <a:latin typeface="Franklin Gothic Medium"/>
                        <a:cs typeface="Franklin Gothic Medium"/>
                      </a:rPr>
                      <a:t>Group</a:t>
                    </a:r>
                    <a:endParaRPr lang="en-US" sz="1600" dirty="0" smtClean="0">
                      <a:solidFill>
                        <a:srgbClr val="AFBD22"/>
                      </a:solidFill>
                      <a:latin typeface="Franklin Gothic Medium"/>
                      <a:cs typeface="Franklin Gothic Medium"/>
                    </a:endParaRPr>
                  </a:p>
                  <a:p>
                    <a:r>
                      <a:rPr lang="en-US" sz="1400" dirty="0" smtClean="0">
                        <a:solidFill>
                          <a:srgbClr val="AFBD22"/>
                        </a:solidFill>
                        <a:latin typeface="Franklin Gothic Medium"/>
                        <a:cs typeface="Franklin Gothic Medium"/>
                      </a:rPr>
                      <a:t>Dynamics</a:t>
                    </a:r>
                    <a:endParaRPr lang="en-US" sz="1600" dirty="0">
                      <a:solidFill>
                        <a:srgbClr val="AFBD22"/>
                      </a:solidFill>
                      <a:latin typeface="Franklin Gothic Medium"/>
                      <a:cs typeface="Franklin Gothic Medium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2379522" y="4226675"/>
                    <a:ext cx="6186854" cy="1634092"/>
                  </a:xfrm>
                  <a:prstGeom prst="rect">
                    <a:avLst/>
                  </a:prstGeom>
                  <a:noFill/>
                  <a:ln>
                    <a:solidFill>
                      <a:srgbClr val="FFFFFF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057243" y="184666"/>
                    <a:ext cx="26831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u="sng" dirty="0" smtClean="0">
                        <a:solidFill>
                          <a:srgbClr val="00467F"/>
                        </a:solidFill>
                        <a:latin typeface="Franklin Gothic Medium"/>
                        <a:cs typeface="Franklin Gothic Medium"/>
                      </a:rPr>
                      <a:t>The Facilitation Cycle</a:t>
                    </a:r>
                    <a:endParaRPr lang="en-US" u="sng" dirty="0">
                      <a:solidFill>
                        <a:srgbClr val="00467F"/>
                      </a:solidFill>
                      <a:latin typeface="Franklin Gothic Medium"/>
                      <a:cs typeface="Franklin Gothic Medium"/>
                    </a:endParaRPr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786264" y="5029200"/>
                    <a:ext cx="1416652" cy="1416652"/>
                  </a:xfrm>
                  <a:prstGeom prst="ellipse">
                    <a:avLst/>
                  </a:prstGeom>
                  <a:solidFill>
                    <a:srgbClr val="A0DBE6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rgbClr val="00467F"/>
                        </a:solidFill>
                        <a:latin typeface="Franklin Gothic Medium"/>
                        <a:cs typeface="Franklin Gothic Medium"/>
                      </a:rPr>
                      <a:t>10.</a:t>
                    </a:r>
                  </a:p>
                  <a:p>
                    <a:pPr algn="ctr"/>
                    <a:r>
                      <a:rPr lang="en-US" sz="14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  <a:t>Agenda</a:t>
                    </a:r>
                    <a:br>
                      <a:rPr lang="en-US" sz="14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</a:br>
                    <a:r>
                      <a:rPr lang="en-US" sz="14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  <a:t>Setting</a:t>
                    </a:r>
                    <a:br>
                      <a:rPr lang="en-US" sz="1400" dirty="0" smtClean="0">
                        <a:solidFill>
                          <a:srgbClr val="00467F"/>
                        </a:solidFill>
                        <a:latin typeface="Franklin Gothic Book"/>
                        <a:cs typeface="Franklin Gothic Book"/>
                      </a:rPr>
                    </a:br>
                    <a:endParaRPr lang="en-US" sz="1400" dirty="0">
                      <a:solidFill>
                        <a:srgbClr val="00467F"/>
                      </a:solidFill>
                      <a:latin typeface="Franklin Gothic Book"/>
                      <a:cs typeface="Franklin Gothic Book"/>
                    </a:endParaRPr>
                  </a:p>
                </p:txBody>
              </p:sp>
              <p:cxnSp>
                <p:nvCxnSpPr>
                  <p:cNvPr id="63" name="Straight Arrow Connector 62"/>
                  <p:cNvCxnSpPr/>
                  <p:nvPr/>
                </p:nvCxnSpPr>
                <p:spPr>
                  <a:xfrm rot="5400000" flipH="1" flipV="1">
                    <a:off x="7484291" y="4456812"/>
                    <a:ext cx="2974674" cy="1588"/>
                  </a:xfrm>
                  <a:prstGeom prst="straightConnector1">
                    <a:avLst/>
                  </a:prstGeom>
                  <a:ln w="19050">
                    <a:solidFill>
                      <a:srgbClr val="FFFFFF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Rectangle 63"/>
                  <p:cNvSpPr/>
                  <p:nvPr/>
                </p:nvSpPr>
                <p:spPr>
                  <a:xfrm>
                    <a:off x="4301384" y="199748"/>
                    <a:ext cx="3040862" cy="3795892"/>
                  </a:xfrm>
                  <a:prstGeom prst="rect">
                    <a:avLst/>
                  </a:prstGeom>
                  <a:noFill/>
                  <a:ln>
                    <a:solidFill>
                      <a:schemeClr val="accent6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" name="Isosceles Triangle 64"/>
                  <p:cNvSpPr/>
                  <p:nvPr/>
                </p:nvSpPr>
                <p:spPr>
                  <a:xfrm rot="5400000">
                    <a:off x="4073749" y="2193681"/>
                    <a:ext cx="154686" cy="133350"/>
                  </a:xfrm>
                  <a:prstGeom prst="triangl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" name="Isosceles Triangle 65"/>
                  <p:cNvSpPr/>
                  <p:nvPr/>
                </p:nvSpPr>
                <p:spPr>
                  <a:xfrm rot="5400000">
                    <a:off x="2316188" y="2193681"/>
                    <a:ext cx="154686" cy="133350"/>
                  </a:xfrm>
                  <a:prstGeom prst="triangl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" name="Isosceles Triangle 66"/>
                  <p:cNvSpPr/>
                  <p:nvPr/>
                </p:nvSpPr>
                <p:spPr>
                  <a:xfrm rot="5400000">
                    <a:off x="7424499" y="2193681"/>
                    <a:ext cx="154686" cy="133350"/>
                  </a:xfrm>
                  <a:prstGeom prst="triangl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Isosceles Triangle 67"/>
                  <p:cNvSpPr/>
                  <p:nvPr/>
                </p:nvSpPr>
                <p:spPr>
                  <a:xfrm>
                    <a:off x="5855230" y="4037728"/>
                    <a:ext cx="154686" cy="13335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37" name="TextBox 36"/>
            <p:cNvSpPr txBox="1"/>
            <p:nvPr/>
          </p:nvSpPr>
          <p:spPr>
            <a:xfrm>
              <a:off x="1495562" y="1642486"/>
              <a:ext cx="677108" cy="383895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467F"/>
                  </a:solidFill>
                </a:rPr>
                <a:t>VIRTUAL PLATFORM</a:t>
              </a:r>
              <a:endParaRPr lang="en-US" sz="3200" b="1" dirty="0">
                <a:solidFill>
                  <a:srgbClr val="0046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62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Solving the Virtual Dilemma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What are the tools available to me to gather input and information during a virtual session?</a:t>
            </a:r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62010" y="3898952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-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70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90" y="1981200"/>
            <a:ext cx="3806753" cy="20465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Getting  Started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Information Gathering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Preparing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83390" y="1457760"/>
            <a:ext cx="3806753" cy="523440"/>
          </a:xfrm>
          <a:prstGeom prst="roundRect">
            <a:avLst/>
          </a:prstGeom>
          <a:gradFill>
            <a:gsLst>
              <a:gs pos="0">
                <a:srgbClr val="C9401B"/>
              </a:gs>
              <a:gs pos="100000">
                <a:srgbClr val="FF522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Franklin Gothic Medium"/>
                <a:cs typeface="Franklin Gothic Book"/>
              </a:rPr>
              <a:t>8:30 – 10:00</a:t>
            </a:r>
            <a:endParaRPr lang="en-US" sz="2600" i="1" dirty="0">
              <a:latin typeface="Franklin Gothic Book"/>
              <a:cs typeface="Franklin Gothic Book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0" y="2179768"/>
            <a:ext cx="3806753" cy="417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53000" y="1457760"/>
            <a:ext cx="3806753" cy="523440"/>
          </a:xfrm>
          <a:prstGeom prst="roundRect">
            <a:avLst/>
          </a:prstGeom>
          <a:gradFill>
            <a:gsLst>
              <a:gs pos="0">
                <a:srgbClr val="C9401B"/>
              </a:gs>
              <a:gs pos="100000">
                <a:srgbClr val="FF522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Franklin Gothic Medium"/>
                <a:cs typeface="Franklin Gothic Book"/>
              </a:rPr>
              <a:t>1:30 – 3:00</a:t>
            </a:r>
            <a:endParaRPr lang="en-US" sz="2600" i="1" dirty="0">
              <a:latin typeface="Franklin Gothic Book"/>
              <a:cs typeface="Franklin Gothic Book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3000" y="2179768"/>
            <a:ext cx="3806753" cy="417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3390" y="3904845"/>
            <a:ext cx="3806753" cy="518383"/>
          </a:xfrm>
          <a:prstGeom prst="round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Book"/>
                <a:cs typeface="Franklin Gothic Book"/>
              </a:rPr>
              <a:t>10:30 – 12:00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3000" y="3904845"/>
            <a:ext cx="3806753" cy="518383"/>
          </a:xfrm>
          <a:prstGeom prst="round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Medium"/>
                <a:cs typeface="Franklin Gothic Book"/>
              </a:rPr>
              <a:t>3:30 – 5:00 </a:t>
            </a:r>
            <a:endParaRPr lang="en-US" sz="2400" i="1" dirty="0">
              <a:latin typeface="Franklin Gothic Book"/>
              <a:cs typeface="Franklin Gothic Book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83390" y="4496805"/>
            <a:ext cx="3806753" cy="20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+mj-lt"/>
              <a:buAutoNum type="arabicPeriod" startAt="2"/>
              <a:tabLst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Starting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+mj-lt"/>
              <a:buAutoNum type="arabicPeriod" startAt="2"/>
              <a:tabLst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Focusing</a:t>
            </a:r>
          </a:p>
          <a:p>
            <a:pPr marL="457200" indent="-457200">
              <a:spcBef>
                <a:spcPct val="20000"/>
              </a:spcBef>
              <a:buClr>
                <a:srgbClr val="99AB21"/>
              </a:buClr>
              <a:buFont typeface="+mj-lt"/>
              <a:buAutoNum type="arabicPeriod" startAt="2"/>
              <a:defRPr/>
            </a:pPr>
            <a:r>
              <a:rPr lang="en-US" sz="2400" dirty="0">
                <a:solidFill>
                  <a:srgbClr val="00467F"/>
                </a:solidFill>
                <a:latin typeface="Franklin Gothic Book"/>
                <a:cs typeface="Franklin Gothic Book"/>
              </a:rPr>
              <a:t>Power of the Pen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+mj-lt"/>
              <a:buAutoNum type="arabicPeriod" startAt="2"/>
              <a:tabLst/>
              <a:defRPr/>
            </a:pPr>
            <a:endParaRPr lang="en-US" sz="2400" dirty="0" smtClean="0">
              <a:solidFill>
                <a:srgbClr val="00467F"/>
              </a:solidFill>
              <a:latin typeface="Franklin Gothic Book"/>
              <a:cs typeface="Franklin Gothic Book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953000" y="1981200"/>
            <a:ext cx="3806753" cy="20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Review</a:t>
            </a:r>
            <a:endParaRPr lang="en-US" sz="2400" dirty="0" smtClean="0">
              <a:solidFill>
                <a:srgbClr val="00467F"/>
              </a:solidFill>
              <a:latin typeface="Franklin Gothic Book"/>
              <a:cs typeface="Franklin Gothic Book"/>
            </a:endParaRPr>
          </a:p>
          <a:p>
            <a:pPr marL="457200" lvl="0" indent="-457200">
              <a:spcBef>
                <a:spcPct val="20000"/>
              </a:spcBef>
              <a:buClr>
                <a:srgbClr val="99AB21"/>
              </a:buClr>
              <a:buFont typeface="+mj-lt"/>
              <a:buAutoNum type="arabicPeriod" startAt="6"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Dysfunction</a:t>
            </a:r>
          </a:p>
          <a:p>
            <a:pPr marL="457200" lvl="0" indent="-457200">
              <a:spcBef>
                <a:spcPct val="20000"/>
              </a:spcBef>
              <a:buClr>
                <a:srgbClr val="99AB21"/>
              </a:buClr>
              <a:buFont typeface="+mj-lt"/>
              <a:buAutoNum type="arabicPeriod" startAt="6"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Consensus</a:t>
            </a:r>
          </a:p>
          <a:p>
            <a:pPr marL="457200" lvl="0" indent="-457200">
              <a:spcBef>
                <a:spcPct val="20000"/>
              </a:spcBef>
              <a:buClr>
                <a:srgbClr val="99AB21"/>
              </a:buClr>
              <a:buFont typeface="+mj-lt"/>
              <a:buAutoNum type="arabicPeriod" startAt="6"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Energy</a:t>
            </a:r>
          </a:p>
          <a:p>
            <a:pPr marL="457200" lvl="0" indent="-457200">
              <a:spcBef>
                <a:spcPct val="20000"/>
              </a:spcBef>
              <a:buClr>
                <a:srgbClr val="99AB21"/>
              </a:buClr>
              <a:defRPr/>
            </a:pPr>
            <a:endParaRPr lang="en-US" sz="2400" dirty="0" smtClean="0">
              <a:solidFill>
                <a:srgbClr val="00467F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953000" y="4496805"/>
            <a:ext cx="3806753" cy="20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+mj-lt"/>
              <a:buAutoNum type="arabicPeriod" startAt="9"/>
              <a:tabLst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Closing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+mj-lt"/>
              <a:buAutoNum type="arabicPeriod" startAt="9"/>
              <a:tabLst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Agenda Setting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tabLst/>
              <a:defRPr/>
            </a:pPr>
            <a:r>
              <a:rPr lang="en-US" sz="2400" dirty="0" smtClean="0">
                <a:solidFill>
                  <a:srgbClr val="00467F"/>
                </a:solidFill>
                <a:latin typeface="Franklin Gothic Book"/>
                <a:cs typeface="Franklin Gothic Book"/>
              </a:rPr>
              <a:t>Special Cases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Review and Close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80132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0" grpId="0" animBg="1"/>
      <p:bldP spid="15" grpId="0" animBg="1"/>
      <p:bldP spid="16" grpId="0" animBg="1"/>
      <p:bldP spid="17" grpId="0"/>
      <p:bldP spid="18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 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3390" y="2227349"/>
            <a:ext cx="4017210" cy="444758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chemeClr val="accent2"/>
                </a:solidFill>
              </a:rPr>
              <a:t>Importance of Engagement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US" sz="2600" b="1" dirty="0" smtClean="0">
                <a:solidFill>
                  <a:srgbClr val="F26522"/>
                </a:solidFill>
              </a:rPr>
              <a:t>Ask Great Starting Questions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US" sz="2600" b="1" i="1" dirty="0" smtClean="0"/>
              <a:t>Guide with Reacting Questions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US" sz="2600" dirty="0" smtClean="0"/>
              <a:t>Float Ideas If Necessary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US" sz="2600" dirty="0" smtClean="0"/>
              <a:t>List to Gather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5029200" y="2246399"/>
            <a:ext cx="3943350" cy="456543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lphaUcPeriod" startAt="5"/>
            </a:pPr>
            <a:r>
              <a:rPr lang="en-US" sz="2600" dirty="0" smtClean="0"/>
              <a:t>Brainstorm to Generate Ideas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 startAt="5"/>
            </a:pPr>
            <a:r>
              <a:rPr lang="en-US" sz="2600" b="1" dirty="0" smtClean="0">
                <a:solidFill>
                  <a:srgbClr val="F26522"/>
                </a:solidFill>
              </a:rPr>
              <a:t>Group to Categorize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 startAt="5"/>
            </a:pPr>
            <a:r>
              <a:rPr lang="en-US" sz="2600" b="1" i="1" dirty="0" smtClean="0"/>
              <a:t>Prioritize to Identify </a:t>
            </a:r>
            <a:br>
              <a:rPr lang="en-US" sz="2600" b="1" i="1" dirty="0" smtClean="0"/>
            </a:br>
            <a:r>
              <a:rPr lang="en-US" sz="2600" b="1" i="1" dirty="0" smtClean="0"/>
              <a:t>Key Items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 startAt="5"/>
            </a:pPr>
            <a:r>
              <a:rPr lang="en-US" sz="2600" dirty="0" smtClean="0"/>
              <a:t>Lobby to Gain Buy-In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 startAt="5"/>
            </a:pPr>
            <a:r>
              <a:rPr lang="en-US" sz="2600" b="1" dirty="0">
                <a:solidFill>
                  <a:srgbClr val="F26522"/>
                </a:solidFill>
              </a:rPr>
              <a:t>The </a:t>
            </a:r>
            <a:r>
              <a:rPr lang="en-US" sz="2600" b="1" dirty="0" smtClean="0">
                <a:solidFill>
                  <a:srgbClr val="F26522"/>
                </a:solidFill>
              </a:rPr>
              <a:t>Whip</a:t>
            </a:r>
            <a:endParaRPr lang="en-US" sz="2600" b="1" dirty="0">
              <a:solidFill>
                <a:srgbClr val="F26522"/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83390" y="731838"/>
            <a:ext cx="80712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all" spc="0" normalizeH="0" baseline="0" noProof="0" dirty="0" smtClean="0">
                <a:ln>
                  <a:noFill/>
                </a:ln>
                <a:solidFill>
                  <a:srgbClr val="AFBD22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Information gathering</a:t>
            </a:r>
            <a:endParaRPr kumimoji="0" lang="en-US" sz="3700" b="0" i="0" u="none" strike="noStrike" kern="1200" cap="all" spc="0" normalizeH="0" baseline="0" noProof="0" dirty="0">
              <a:ln>
                <a:noFill/>
              </a:ln>
              <a:solidFill>
                <a:srgbClr val="AFBD22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390" y="1557309"/>
            <a:ext cx="6598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solidFill>
                  <a:srgbClr val="F26522"/>
                </a:solidFill>
                <a:latin typeface="Franklin Gothic Book"/>
                <a:cs typeface="Franklin Gothic Book"/>
              </a:rPr>
              <a:t>Know Your Tools and How To Use Them</a:t>
            </a:r>
            <a:endParaRPr lang="en-US" sz="3000" i="1" dirty="0">
              <a:solidFill>
                <a:srgbClr val="F26522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46" y="0"/>
            <a:ext cx="1310754" cy="2347163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4770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ools.jpg"/>
          <p:cNvPicPr>
            <a:picLocks noChangeAspect="1"/>
          </p:cNvPicPr>
          <p:nvPr/>
        </p:nvPicPr>
        <p:blipFill>
          <a:blip r:embed="rId3"/>
          <a:srcRect t="24584" b="20319"/>
          <a:stretch>
            <a:fillRect/>
          </a:stretch>
        </p:blipFill>
        <p:spPr>
          <a:xfrm>
            <a:off x="0" y="0"/>
            <a:ext cx="9144000" cy="3352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6419" y="3733800"/>
            <a:ext cx="8368262" cy="1843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6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Know your tools and how to use them</a:t>
            </a:r>
            <a:endParaRPr kumimoji="0" lang="en-US" sz="62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9390" y="6565612"/>
            <a:ext cx="2268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</p:spTree>
    <p:extLst>
      <p:ext uri="{BB962C8B-B14F-4D97-AF65-F5344CB8AC3E}">
        <p14:creationId xmlns:p14="http://schemas.microsoft.com/office/powerpoint/2010/main" val="1638985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 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3390" y="2227349"/>
            <a:ext cx="4017210" cy="444758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chemeClr val="accent2"/>
                </a:solidFill>
              </a:rPr>
              <a:t>Importance of Engagement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US" sz="2600" b="1" dirty="0" smtClean="0">
                <a:solidFill>
                  <a:srgbClr val="F26522"/>
                </a:solidFill>
              </a:rPr>
              <a:t>Ask Great Starting Questions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US" sz="2600" b="1" i="1" dirty="0" smtClean="0"/>
              <a:t>Guide with Reacting Questions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US" sz="2600" dirty="0" smtClean="0"/>
              <a:t>Float Ideas If Necessary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US" sz="2600" dirty="0" smtClean="0"/>
              <a:t>List to Gather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5029200" y="2246399"/>
            <a:ext cx="3943350" cy="456543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lphaUcPeriod" startAt="5"/>
            </a:pPr>
            <a:r>
              <a:rPr lang="en-US" sz="2600" dirty="0" smtClean="0"/>
              <a:t>Brainstorm to Generate Ideas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 startAt="5"/>
            </a:pPr>
            <a:r>
              <a:rPr lang="en-US" sz="2600" b="1" dirty="0" smtClean="0">
                <a:solidFill>
                  <a:srgbClr val="F26522"/>
                </a:solidFill>
              </a:rPr>
              <a:t>Group to Categorize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 startAt="5"/>
            </a:pPr>
            <a:r>
              <a:rPr lang="en-US" sz="2600" b="1" i="1" dirty="0" smtClean="0"/>
              <a:t>Prioritize to Identify </a:t>
            </a:r>
            <a:br>
              <a:rPr lang="en-US" sz="2600" b="1" i="1" dirty="0" smtClean="0"/>
            </a:br>
            <a:r>
              <a:rPr lang="en-US" sz="2600" b="1" i="1" dirty="0" smtClean="0"/>
              <a:t>Key Items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 startAt="5"/>
            </a:pPr>
            <a:r>
              <a:rPr lang="en-US" sz="2600" dirty="0" smtClean="0"/>
              <a:t>Lobby to Gain Buy-In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UcPeriod" startAt="5"/>
            </a:pPr>
            <a:r>
              <a:rPr lang="en-US" sz="2600" b="1" dirty="0">
                <a:solidFill>
                  <a:srgbClr val="F26522"/>
                </a:solidFill>
              </a:rPr>
              <a:t>The </a:t>
            </a:r>
            <a:r>
              <a:rPr lang="en-US" sz="2600" b="1" dirty="0" smtClean="0">
                <a:solidFill>
                  <a:srgbClr val="F26522"/>
                </a:solidFill>
              </a:rPr>
              <a:t>Whip</a:t>
            </a:r>
            <a:endParaRPr lang="en-US" sz="2600" b="1" dirty="0">
              <a:solidFill>
                <a:srgbClr val="F26522"/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83390" y="731838"/>
            <a:ext cx="80712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all" spc="0" normalizeH="0" baseline="0" noProof="0" dirty="0" smtClean="0">
                <a:ln>
                  <a:noFill/>
                </a:ln>
                <a:solidFill>
                  <a:srgbClr val="AFBD22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Information gathering</a:t>
            </a:r>
            <a:endParaRPr kumimoji="0" lang="en-US" sz="3700" b="0" i="0" u="none" strike="noStrike" kern="1200" cap="all" spc="0" normalizeH="0" baseline="0" noProof="0" dirty="0">
              <a:ln>
                <a:noFill/>
              </a:ln>
              <a:solidFill>
                <a:srgbClr val="AFBD22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390" y="1557309"/>
            <a:ext cx="6598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solidFill>
                  <a:srgbClr val="F26522"/>
                </a:solidFill>
                <a:latin typeface="Franklin Gothic Book"/>
                <a:cs typeface="Franklin Gothic Book"/>
              </a:rPr>
              <a:t>Know Your Tools and How To Use Them</a:t>
            </a:r>
            <a:endParaRPr lang="en-US" sz="3000" i="1" dirty="0">
              <a:solidFill>
                <a:srgbClr val="F26522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46" y="0"/>
            <a:ext cx="1310754" cy="2347163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45416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Virtual Dilemma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How do you achieve similar or better levels of </a:t>
            </a:r>
            <a:r>
              <a:rPr lang="en-US" dirty="0" smtClean="0"/>
              <a:t>engagement in a virtual session as </a:t>
            </a:r>
            <a:r>
              <a:rPr lang="en-US" dirty="0"/>
              <a:t>you would if face-to-face</a:t>
            </a:r>
            <a:r>
              <a:rPr lang="en-US" dirty="0" smtClean="0"/>
              <a:t>?</a:t>
            </a:r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62010" y="3898952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-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9755" y="5878284"/>
            <a:ext cx="685800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C54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00" dirty="0" smtClean="0">
                <a:solidFill>
                  <a:srgbClr val="002C54"/>
                </a:solidFill>
                <a:latin typeface="Arial Black" pitchFamily="34" charset="0"/>
              </a:rPr>
              <a:t>Manual</a:t>
            </a: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/>
            </a:r>
            <a:b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</a:b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>5-2</a:t>
            </a:r>
            <a:endParaRPr lang="en-US" sz="1400" dirty="0">
              <a:solidFill>
                <a:srgbClr val="002C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96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294" r="11332"/>
          <a:stretch/>
        </p:blipFill>
        <p:spPr>
          <a:xfrm>
            <a:off x="482149" y="1487506"/>
            <a:ext cx="5545449" cy="3567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7196" y="1365034"/>
            <a:ext cx="2643446" cy="2826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dirty="0" smtClean="0">
                <a:solidFill>
                  <a:srgbClr val="F26522"/>
                </a:solidFill>
              </a:rPr>
              <a:t>Meaningful engagement </a:t>
            </a:r>
            <a:r>
              <a:rPr lang="en-US" sz="3600" b="0" dirty="0" smtClean="0"/>
              <a:t>every </a:t>
            </a:r>
            <a:r>
              <a:rPr lang="en-US" sz="3600" b="1" u="sng" dirty="0" smtClean="0"/>
              <a:t>10</a:t>
            </a:r>
            <a:r>
              <a:rPr lang="en-US" sz="3600" b="0" dirty="0" smtClean="0"/>
              <a:t> to </a:t>
            </a:r>
            <a:r>
              <a:rPr lang="en-US" sz="3600" b="1" u="sng" dirty="0" smtClean="0"/>
              <a:t>15</a:t>
            </a:r>
            <a:r>
              <a:rPr lang="en-US" sz="3600" b="0" dirty="0" smtClean="0"/>
              <a:t> minutes!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9755" y="5878284"/>
            <a:ext cx="685800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C54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00" dirty="0" smtClean="0">
                <a:solidFill>
                  <a:srgbClr val="002C54"/>
                </a:solidFill>
                <a:latin typeface="Arial Black" pitchFamily="34" charset="0"/>
              </a:rPr>
              <a:t>Manual</a:t>
            </a: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/>
            </a:r>
            <a:b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</a:b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>5-3</a:t>
            </a:r>
            <a:endParaRPr lang="en-US" sz="1400" dirty="0">
              <a:solidFill>
                <a:srgbClr val="002C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44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>
          <a:xfrm>
            <a:off x="783390" y="608448"/>
            <a:ext cx="807129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Engagement Tools for the Virtual </a:t>
            </a:r>
            <a:r>
              <a:rPr lang="en-US" b="1" dirty="0" smtClean="0"/>
              <a:t>Environment</a:t>
            </a:r>
            <a:r>
              <a:rPr lang="en-US" b="1" dirty="0"/>
              <a:t/>
            </a:r>
            <a:br>
              <a:rPr lang="en-US" b="1" dirty="0"/>
            </a:br>
            <a:endParaRPr lang="en-US" dirty="0" smtClean="0"/>
          </a:p>
        </p:txBody>
      </p:sp>
      <p:sp>
        <p:nvSpPr>
          <p:cNvPr id="5038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00975"/>
            <a:ext cx="8398931" cy="4932363"/>
          </a:xfrm>
        </p:spPr>
        <p:txBody>
          <a:bodyPr>
            <a:normAutofit/>
          </a:bodyPr>
          <a:lstStyle/>
          <a:p>
            <a:pPr marL="565150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Polls</a:t>
            </a:r>
          </a:p>
          <a:p>
            <a:pPr marL="565150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Whiteboards</a:t>
            </a:r>
          </a:p>
          <a:p>
            <a:pPr marL="565150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Slideboards</a:t>
            </a:r>
          </a:p>
          <a:p>
            <a:pPr marL="565150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Screen Sharing</a:t>
            </a:r>
          </a:p>
          <a:p>
            <a:pPr marL="565150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Round </a:t>
            </a:r>
            <a:r>
              <a:rPr lang="en-US" dirty="0"/>
              <a:t>R</a:t>
            </a:r>
            <a:r>
              <a:rPr lang="en-US" dirty="0" smtClean="0"/>
              <a:t>obins</a:t>
            </a:r>
          </a:p>
          <a:p>
            <a:pPr marL="565150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Chat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09362-3ECF-43FF-9131-C2EB0D04069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96821" y="4159510"/>
            <a:ext cx="37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-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42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0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3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The Importance of Engagement</a:t>
            </a:r>
            <a:endParaRPr lang="en-US" b="1" dirty="0"/>
          </a:p>
        </p:txBody>
      </p:sp>
      <p:sp>
        <p:nvSpPr>
          <p:cNvPr id="503810" name="Rectangle 2"/>
          <p:cNvSpPr>
            <a:spLocks noGrp="1" noChangeArrowheads="1"/>
          </p:cNvSpPr>
          <p:nvPr>
            <p:ph idx="1"/>
          </p:nvPr>
        </p:nvSpPr>
        <p:spPr>
          <a:xfrm>
            <a:off x="457201" y="1193801"/>
            <a:ext cx="8629470" cy="131664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Polls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09362-3ECF-43FF-9131-C2EB0D04069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692" t="24469" r="30722" b="34375"/>
          <a:stretch/>
        </p:blipFill>
        <p:spPr>
          <a:xfrm>
            <a:off x="1749778" y="2130111"/>
            <a:ext cx="6420555" cy="3850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9755" y="5878284"/>
            <a:ext cx="685800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C54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00" dirty="0" smtClean="0">
                <a:solidFill>
                  <a:srgbClr val="002C54"/>
                </a:solidFill>
                <a:latin typeface="Arial Black" pitchFamily="34" charset="0"/>
              </a:rPr>
              <a:t>Manual</a:t>
            </a: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/>
            </a:r>
            <a:b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</a:br>
            <a:r>
              <a:rPr lang="en-US" sz="1400" dirty="0" smtClean="0">
                <a:solidFill>
                  <a:srgbClr val="002C54"/>
                </a:solidFill>
                <a:latin typeface="Arial Black" pitchFamily="34" charset="0"/>
              </a:rPr>
              <a:t>5-3</a:t>
            </a:r>
            <a:endParaRPr lang="en-US" sz="1400" dirty="0">
              <a:solidFill>
                <a:srgbClr val="002C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2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C54"/>
      </a:accent1>
      <a:accent2>
        <a:srgbClr val="F26522"/>
      </a:accent2>
      <a:accent3>
        <a:srgbClr val="AFBD22"/>
      </a:accent3>
      <a:accent4>
        <a:srgbClr val="A0DBE6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14422</TotalTime>
  <Words>952</Words>
  <Application>Microsoft Office PowerPoint</Application>
  <PresentationFormat>On-screen Show (4:3)</PresentationFormat>
  <Paragraphs>346</Paragraphs>
  <Slides>32</Slides>
  <Notes>31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Franklin Gothic Book</vt:lpstr>
      <vt:lpstr>Franklin Gothic Medium</vt:lpstr>
      <vt:lpstr>Tahoma</vt:lpstr>
      <vt:lpstr>Times New Roman</vt:lpstr>
      <vt:lpstr>Wingdings</vt:lpstr>
      <vt:lpstr>Office Theme</vt:lpstr>
      <vt:lpstr>The Effective Facilitator: Virtual Link</vt:lpstr>
      <vt:lpstr>Checkpoint</vt:lpstr>
      <vt:lpstr>Checkpoint</vt:lpstr>
      <vt:lpstr>PowerPoint Presentation</vt:lpstr>
      <vt:lpstr>Principle 5</vt:lpstr>
      <vt:lpstr>The Virtual Dilemma</vt:lpstr>
      <vt:lpstr>The Importance of Engagement</vt:lpstr>
      <vt:lpstr>Engagement Tools for the Virtual Environment </vt:lpstr>
      <vt:lpstr>The Importance of Engagement</vt:lpstr>
      <vt:lpstr>The Importance of Engagement</vt:lpstr>
      <vt:lpstr>The Importance of Engagement</vt:lpstr>
      <vt:lpstr>The Importance of Engagement</vt:lpstr>
      <vt:lpstr>The Importance of Engagement</vt:lpstr>
      <vt:lpstr>The Importance of Engagement</vt:lpstr>
      <vt:lpstr>PowerPoint Presentation</vt:lpstr>
      <vt:lpstr>A. Ask Great Starting Questions</vt:lpstr>
      <vt:lpstr>Why is it important to notify who will respond first in a virtual session?</vt:lpstr>
      <vt:lpstr>PowerPoint Presentation</vt:lpstr>
      <vt:lpstr>How Many Type B Questions?</vt:lpstr>
      <vt:lpstr>PowerPoint Presentation</vt:lpstr>
      <vt:lpstr>PowerPoint Presentation</vt:lpstr>
      <vt:lpstr>PowerPoint Presentation</vt:lpstr>
      <vt:lpstr>PowerPoint Presentation</vt:lpstr>
      <vt:lpstr>F. Group to Categorize</vt:lpstr>
      <vt:lpstr>PowerPoint Presentation</vt:lpstr>
      <vt:lpstr>PowerPoint Presentation</vt:lpstr>
      <vt:lpstr>PowerPoint Presentation</vt:lpstr>
      <vt:lpstr>The Whip</vt:lpstr>
      <vt:lpstr>Solving the Virtual Dilemma</vt:lpstr>
      <vt:lpstr>Solving the Virtual Dilemma</vt:lpstr>
      <vt:lpstr>Checkpoint</vt:lpstr>
      <vt:lpstr>Principle 5</vt:lpstr>
    </vt:vector>
  </TitlesOfParts>
  <Company>Story Worldwide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Thomas</dc:creator>
  <cp:lastModifiedBy>Richard Smith</cp:lastModifiedBy>
  <cp:revision>262</cp:revision>
  <cp:lastPrinted>2014-10-13T15:33:17Z</cp:lastPrinted>
  <dcterms:created xsi:type="dcterms:W3CDTF">2013-02-24T22:19:15Z</dcterms:created>
  <dcterms:modified xsi:type="dcterms:W3CDTF">2015-02-19T01:41:32Z</dcterms:modified>
</cp:coreProperties>
</file>