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2"/>
  </p:notesMasterIdLst>
  <p:handoutMasterIdLst>
    <p:handoutMasterId r:id="rId33"/>
  </p:handoutMasterIdLst>
  <p:sldIdLst>
    <p:sldId id="437" r:id="rId2"/>
    <p:sldId id="453" r:id="rId3"/>
    <p:sldId id="408" r:id="rId4"/>
    <p:sldId id="440" r:id="rId5"/>
    <p:sldId id="439" r:id="rId6"/>
    <p:sldId id="410" r:id="rId7"/>
    <p:sldId id="441" r:id="rId8"/>
    <p:sldId id="442" r:id="rId9"/>
    <p:sldId id="443" r:id="rId10"/>
    <p:sldId id="444" r:id="rId11"/>
    <p:sldId id="445" r:id="rId12"/>
    <p:sldId id="446" r:id="rId13"/>
    <p:sldId id="447" r:id="rId14"/>
    <p:sldId id="452" r:id="rId15"/>
    <p:sldId id="448" r:id="rId16"/>
    <p:sldId id="459" r:id="rId17"/>
    <p:sldId id="430" r:id="rId18"/>
    <p:sldId id="431" r:id="rId19"/>
    <p:sldId id="455" r:id="rId20"/>
    <p:sldId id="456" r:id="rId21"/>
    <p:sldId id="457" r:id="rId22"/>
    <p:sldId id="458" r:id="rId23"/>
    <p:sldId id="433" r:id="rId24"/>
    <p:sldId id="434" r:id="rId25"/>
    <p:sldId id="435" r:id="rId26"/>
    <p:sldId id="436" r:id="rId27"/>
    <p:sldId id="451" r:id="rId28"/>
    <p:sldId id="461" r:id="rId29"/>
    <p:sldId id="462" r:id="rId30"/>
    <p:sldId id="460"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58">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ilkinson" initials="MW" lastIdx="5" clrIdx="0">
    <p:extLst>
      <p:ext uri="{19B8F6BF-5375-455C-9EA6-DF929625EA0E}">
        <p15:presenceInfo xmlns:p15="http://schemas.microsoft.com/office/powerpoint/2012/main" userId="S-1-5-21-4000621018-3842134135-1534255045-11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223"/>
    <a:srgbClr val="F26522"/>
    <a:srgbClr val="00467F"/>
    <a:srgbClr val="A0DBE6"/>
    <a:srgbClr val="AFBD22"/>
    <a:srgbClr val="002C54"/>
    <a:srgbClr val="C9401B"/>
    <a:srgbClr val="95CC4F"/>
    <a:srgbClr val="90CDD0"/>
    <a:srgbClr val="D747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77917" autoAdjust="0"/>
  </p:normalViewPr>
  <p:slideViewPr>
    <p:cSldViewPr snapToGrid="0" snapToObjects="1">
      <p:cViewPr varScale="1">
        <p:scale>
          <a:sx n="58" d="100"/>
          <a:sy n="58" d="100"/>
        </p:scale>
        <p:origin x="1782" y="66"/>
      </p:cViewPr>
      <p:guideLst>
        <p:guide orient="horz" pos="1558"/>
        <p:guide pos="2880"/>
      </p:guideLst>
    </p:cSldViewPr>
  </p:slideViewPr>
  <p:outlineViewPr>
    <p:cViewPr>
      <p:scale>
        <a:sx n="33" d="100"/>
        <a:sy n="33" d="100"/>
      </p:scale>
      <p:origin x="0" y="-23142"/>
    </p:cViewPr>
    <p:sldLst>
      <p:sld r:id="rId1" collapse="1"/>
    </p:sldLst>
  </p:outlineViewPr>
  <p:notesTextViewPr>
    <p:cViewPr>
      <p:scale>
        <a:sx n="100" d="100"/>
        <a:sy n="100" d="100"/>
      </p:scale>
      <p:origin x="0" y="0"/>
    </p:cViewPr>
  </p:notesTextViewPr>
  <p:sorterViewPr>
    <p:cViewPr>
      <p:scale>
        <a:sx n="60" d="100"/>
        <a:sy n="60" d="100"/>
      </p:scale>
      <p:origin x="0" y="-47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10-30T15:08:07.410" idx="2">
    <p:pos x="10" y="10"/>
    <p:text>type nees to be white, since the manual includes commentary. Add a slide after this one with the commentary and example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2B881D6-1B89-8C48-A4BD-D9F6C83F3958}" type="datetimeFigureOut">
              <a:rPr lang="en-US" smtClean="0"/>
              <a:pPr/>
              <a:t>2/19/2015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D5604F8-D91B-854E-B48B-E450A7BFDFF1}" type="slidenum">
              <a:rPr lang="en-US" smtClean="0"/>
              <a:pPr/>
              <a:t>‹#›</a:t>
            </a:fld>
            <a:endParaRPr lang="en-US" dirty="0"/>
          </a:p>
        </p:txBody>
      </p:sp>
    </p:spTree>
    <p:extLst>
      <p:ext uri="{BB962C8B-B14F-4D97-AF65-F5344CB8AC3E}">
        <p14:creationId xmlns:p14="http://schemas.microsoft.com/office/powerpoint/2010/main" val="2760007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044040-207E-3F40-A8C0-0992243AB2F0}" type="datetimeFigureOut">
              <a:rPr lang="en-US" smtClean="0"/>
              <a:pPr/>
              <a:t>2/19/2015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573F6C-1218-BD4D-A5E4-4AD687B88FB2}" type="slidenum">
              <a:rPr lang="en-US" smtClean="0"/>
              <a:pPr/>
              <a:t>‹#›</a:t>
            </a:fld>
            <a:endParaRPr lang="en-US" dirty="0"/>
          </a:p>
        </p:txBody>
      </p:sp>
    </p:spTree>
    <p:extLst>
      <p:ext uri="{BB962C8B-B14F-4D97-AF65-F5344CB8AC3E}">
        <p14:creationId xmlns:p14="http://schemas.microsoft.com/office/powerpoint/2010/main" val="13934551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smtClean="0"/>
              <a:t>  </a:t>
            </a:r>
            <a:endParaRPr lang="en-US"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1</a:t>
            </a:fld>
            <a:endParaRPr lang="en-US" dirty="0"/>
          </a:p>
        </p:txBody>
      </p:sp>
    </p:spTree>
    <p:extLst>
      <p:ext uri="{BB962C8B-B14F-4D97-AF65-F5344CB8AC3E}">
        <p14:creationId xmlns:p14="http://schemas.microsoft.com/office/powerpoint/2010/main" val="63672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10</a:t>
            </a:fld>
            <a:endParaRPr lang="en-US" dirty="0"/>
          </a:p>
        </p:txBody>
      </p:sp>
    </p:spTree>
    <p:extLst>
      <p:ext uri="{BB962C8B-B14F-4D97-AF65-F5344CB8AC3E}">
        <p14:creationId xmlns:p14="http://schemas.microsoft.com/office/powerpoint/2010/main" val="3621109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11</a:t>
            </a:fld>
            <a:endParaRPr lang="en-US" dirty="0"/>
          </a:p>
        </p:txBody>
      </p:sp>
    </p:spTree>
    <p:extLst>
      <p:ext uri="{BB962C8B-B14F-4D97-AF65-F5344CB8AC3E}">
        <p14:creationId xmlns:p14="http://schemas.microsoft.com/office/powerpoint/2010/main" val="120263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12</a:t>
            </a:fld>
            <a:endParaRPr lang="en-US" dirty="0"/>
          </a:p>
        </p:txBody>
      </p:sp>
    </p:spTree>
    <p:extLst>
      <p:ext uri="{BB962C8B-B14F-4D97-AF65-F5344CB8AC3E}">
        <p14:creationId xmlns:p14="http://schemas.microsoft.com/office/powerpoint/2010/main" val="3976845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13</a:t>
            </a:fld>
            <a:endParaRPr lang="en-US" dirty="0"/>
          </a:p>
        </p:txBody>
      </p:sp>
    </p:spTree>
    <p:extLst>
      <p:ext uri="{BB962C8B-B14F-4D97-AF65-F5344CB8AC3E}">
        <p14:creationId xmlns:p14="http://schemas.microsoft.com/office/powerpoint/2010/main" val="1834260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14</a:t>
            </a:fld>
            <a:endParaRPr lang="en-US" dirty="0"/>
          </a:p>
        </p:txBody>
      </p:sp>
    </p:spTree>
    <p:extLst>
      <p:ext uri="{BB962C8B-B14F-4D97-AF65-F5344CB8AC3E}">
        <p14:creationId xmlns:p14="http://schemas.microsoft.com/office/powerpoint/2010/main" val="931179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15</a:t>
            </a:fld>
            <a:endParaRPr lang="en-US" dirty="0"/>
          </a:p>
        </p:txBody>
      </p:sp>
    </p:spTree>
    <p:extLst>
      <p:ext uri="{BB962C8B-B14F-4D97-AF65-F5344CB8AC3E}">
        <p14:creationId xmlns:p14="http://schemas.microsoft.com/office/powerpoint/2010/main" val="2531844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16</a:t>
            </a:fld>
            <a:endParaRPr lang="en-US" dirty="0"/>
          </a:p>
        </p:txBody>
      </p:sp>
    </p:spTree>
    <p:extLst>
      <p:ext uri="{BB962C8B-B14F-4D97-AF65-F5344CB8AC3E}">
        <p14:creationId xmlns:p14="http://schemas.microsoft.com/office/powerpoint/2010/main" val="1999393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endParaRPr lang="en-US" b="1"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17</a:t>
            </a:fld>
            <a:endParaRPr lang="en-US" dirty="0"/>
          </a:p>
        </p:txBody>
      </p:sp>
    </p:spTree>
    <p:extLst>
      <p:ext uri="{BB962C8B-B14F-4D97-AF65-F5344CB8AC3E}">
        <p14:creationId xmlns:p14="http://schemas.microsoft.com/office/powerpoint/2010/main" val="22281427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b="1" i="1" dirty="0" smtClean="0">
              <a:ea typeface="+mn-ea"/>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18</a:t>
            </a:fld>
            <a:endParaRPr lang="en-US" dirty="0"/>
          </a:p>
        </p:txBody>
      </p:sp>
    </p:spTree>
    <p:extLst>
      <p:ext uri="{BB962C8B-B14F-4D97-AF65-F5344CB8AC3E}">
        <p14:creationId xmlns:p14="http://schemas.microsoft.com/office/powerpoint/2010/main" val="2666704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b="1" i="1" dirty="0" smtClean="0">
              <a:ea typeface="+mn-ea"/>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19</a:t>
            </a:fld>
            <a:endParaRPr lang="en-US" dirty="0"/>
          </a:p>
        </p:txBody>
      </p:sp>
    </p:spTree>
    <p:extLst>
      <p:ext uri="{BB962C8B-B14F-4D97-AF65-F5344CB8AC3E}">
        <p14:creationId xmlns:p14="http://schemas.microsoft.com/office/powerpoint/2010/main" val="420978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a:t>
            </a:fld>
            <a:endParaRPr lang="en-US" dirty="0"/>
          </a:p>
        </p:txBody>
      </p:sp>
    </p:spTree>
    <p:extLst>
      <p:ext uri="{BB962C8B-B14F-4D97-AF65-F5344CB8AC3E}">
        <p14:creationId xmlns:p14="http://schemas.microsoft.com/office/powerpoint/2010/main" val="3705139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b="1" i="1" dirty="0" smtClean="0">
              <a:ea typeface="+mn-ea"/>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20</a:t>
            </a:fld>
            <a:endParaRPr lang="en-US" dirty="0"/>
          </a:p>
        </p:txBody>
      </p:sp>
    </p:spTree>
    <p:extLst>
      <p:ext uri="{BB962C8B-B14F-4D97-AF65-F5344CB8AC3E}">
        <p14:creationId xmlns:p14="http://schemas.microsoft.com/office/powerpoint/2010/main" val="85790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b="1" i="1" dirty="0" smtClean="0">
              <a:ea typeface="+mn-ea"/>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21</a:t>
            </a:fld>
            <a:endParaRPr lang="en-US" dirty="0"/>
          </a:p>
        </p:txBody>
      </p:sp>
    </p:spTree>
    <p:extLst>
      <p:ext uri="{BB962C8B-B14F-4D97-AF65-F5344CB8AC3E}">
        <p14:creationId xmlns:p14="http://schemas.microsoft.com/office/powerpoint/2010/main" val="3239574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1" dirty="0"/>
          </a:p>
        </p:txBody>
      </p:sp>
      <p:sp>
        <p:nvSpPr>
          <p:cNvPr id="4" name="Slide Number Placeholder 3"/>
          <p:cNvSpPr>
            <a:spLocks noGrp="1"/>
          </p:cNvSpPr>
          <p:nvPr>
            <p:ph type="sldNum" sz="quarter" idx="10"/>
          </p:nvPr>
        </p:nvSpPr>
        <p:spPr/>
        <p:txBody>
          <a:bodyPr/>
          <a:lstStyle/>
          <a:p>
            <a:pPr>
              <a:defRPr/>
            </a:pPr>
            <a:fld id="{3D90D190-88B1-440A-9E7D-EF51454397E7}" type="slidenum">
              <a:rPr lang="en-US" smtClean="0"/>
              <a:pPr>
                <a:defRPr/>
              </a:pPr>
              <a:t>22</a:t>
            </a:fld>
            <a:endParaRPr lang="en-US" dirty="0"/>
          </a:p>
        </p:txBody>
      </p:sp>
    </p:spTree>
    <p:extLst>
      <p:ext uri="{BB962C8B-B14F-4D97-AF65-F5344CB8AC3E}">
        <p14:creationId xmlns:p14="http://schemas.microsoft.com/office/powerpoint/2010/main" val="708950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23</a:t>
            </a:fld>
            <a:endParaRPr lang="en-US" dirty="0"/>
          </a:p>
        </p:txBody>
      </p:sp>
    </p:spTree>
    <p:extLst>
      <p:ext uri="{BB962C8B-B14F-4D97-AF65-F5344CB8AC3E}">
        <p14:creationId xmlns:p14="http://schemas.microsoft.com/office/powerpoint/2010/main" val="3739657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24</a:t>
            </a:fld>
            <a:endParaRPr lang="en-US" dirty="0"/>
          </a:p>
        </p:txBody>
      </p:sp>
    </p:spTree>
    <p:extLst>
      <p:ext uri="{BB962C8B-B14F-4D97-AF65-F5344CB8AC3E}">
        <p14:creationId xmlns:p14="http://schemas.microsoft.com/office/powerpoint/2010/main" val="2245560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25</a:t>
            </a:fld>
            <a:endParaRPr lang="en-US" dirty="0"/>
          </a:p>
        </p:txBody>
      </p:sp>
    </p:spTree>
    <p:extLst>
      <p:ext uri="{BB962C8B-B14F-4D97-AF65-F5344CB8AC3E}">
        <p14:creationId xmlns:p14="http://schemas.microsoft.com/office/powerpoint/2010/main" val="2397425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latin typeface="Times New Roman"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26</a:t>
            </a:fld>
            <a:endParaRPr lang="en-US" dirty="0"/>
          </a:p>
        </p:txBody>
      </p:sp>
    </p:spTree>
    <p:extLst>
      <p:ext uri="{BB962C8B-B14F-4D97-AF65-F5344CB8AC3E}">
        <p14:creationId xmlns:p14="http://schemas.microsoft.com/office/powerpoint/2010/main" val="24623540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REVIEW THE TECHNIQUES</a:t>
            </a:r>
            <a:r>
              <a:rPr lang="en-US" b="1" baseline="0" dirty="0" smtClean="0"/>
              <a:t> YOU HAVE BEEN USING INCLUDING:</a:t>
            </a:r>
          </a:p>
          <a:p>
            <a:endParaRPr lang="en-US" b="1" baseline="0" dirty="0" smtClean="0"/>
          </a:p>
          <a:p>
            <a:r>
              <a:rPr lang="en-US" b="1" baseline="0" dirty="0" smtClean="0"/>
              <a:t>WHITEBOARDS W/ AND W/O ANNOTATION ON</a:t>
            </a:r>
          </a:p>
          <a:p>
            <a:r>
              <a:rPr lang="en-US" b="1" baseline="0" dirty="0" smtClean="0"/>
              <a:t>SLIDEBOARDS W AND W/O ANNOTATION ON</a:t>
            </a:r>
          </a:p>
          <a:p>
            <a:r>
              <a:rPr lang="en-US" b="1" baseline="0" dirty="0" smtClean="0"/>
              <a:t>WRITING WHAT PEOPLE SAY</a:t>
            </a:r>
          </a:p>
          <a:p>
            <a:r>
              <a:rPr lang="en-US" b="1" baseline="0" dirty="0" smtClean="0"/>
              <a:t>ASK FOR OTHERS USED BY PARTICIPANTS</a:t>
            </a:r>
            <a:endParaRPr lang="en-US" b="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27</a:t>
            </a:fld>
            <a:endParaRPr lang="en-US" dirty="0"/>
          </a:p>
        </p:txBody>
      </p:sp>
    </p:spTree>
    <p:extLst>
      <p:ext uri="{BB962C8B-B14F-4D97-AF65-F5344CB8AC3E}">
        <p14:creationId xmlns:p14="http://schemas.microsoft.com/office/powerpoint/2010/main" val="29233227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28</a:t>
            </a:fld>
            <a:endParaRPr lang="en-US" dirty="0"/>
          </a:p>
        </p:txBody>
      </p:sp>
    </p:spTree>
    <p:extLst>
      <p:ext uri="{BB962C8B-B14F-4D97-AF65-F5344CB8AC3E}">
        <p14:creationId xmlns:p14="http://schemas.microsoft.com/office/powerpoint/2010/main" val="1100121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smtClean="0"/>
              <a:t>REPLACE</a:t>
            </a:r>
            <a:r>
              <a:rPr lang="en-US" b="1" i="0" baseline="0" dirty="0" smtClean="0"/>
              <a:t> w DIAGRAM OF OVAL AROUND SHOWING VMP</a:t>
            </a:r>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30</a:t>
            </a:fld>
            <a:endParaRPr lang="en-US" dirty="0"/>
          </a:p>
        </p:txBody>
      </p:sp>
    </p:spTree>
    <p:extLst>
      <p:ext uri="{BB962C8B-B14F-4D97-AF65-F5344CB8AC3E}">
        <p14:creationId xmlns:p14="http://schemas.microsoft.com/office/powerpoint/2010/main" val="3939751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3</a:t>
            </a:fld>
            <a:endParaRPr lang="en-US" dirty="0"/>
          </a:p>
        </p:txBody>
      </p:sp>
    </p:spTree>
    <p:extLst>
      <p:ext uri="{BB962C8B-B14F-4D97-AF65-F5344CB8AC3E}">
        <p14:creationId xmlns:p14="http://schemas.microsoft.com/office/powerpoint/2010/main" val="4166178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4</a:t>
            </a:fld>
            <a:endParaRPr lang="en-US" dirty="0"/>
          </a:p>
        </p:txBody>
      </p:sp>
    </p:spTree>
    <p:extLst>
      <p:ext uri="{BB962C8B-B14F-4D97-AF65-F5344CB8AC3E}">
        <p14:creationId xmlns:p14="http://schemas.microsoft.com/office/powerpoint/2010/main" val="1928784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baseline="0" dirty="0" smtClean="0"/>
          </a:p>
        </p:txBody>
      </p:sp>
      <p:sp>
        <p:nvSpPr>
          <p:cNvPr id="4" name="Slide Number Placeholder 3"/>
          <p:cNvSpPr>
            <a:spLocks noGrp="1"/>
          </p:cNvSpPr>
          <p:nvPr>
            <p:ph type="sldNum" sz="quarter" idx="10"/>
          </p:nvPr>
        </p:nvSpPr>
        <p:spPr/>
        <p:txBody>
          <a:bodyPr/>
          <a:lstStyle/>
          <a:p>
            <a:fld id="{4B573F6C-1218-BD4D-A5E4-4AD687B88FB2}" type="slidenum">
              <a:rPr lang="en-US" smtClean="0"/>
              <a:pPr/>
              <a:t>5</a:t>
            </a:fld>
            <a:endParaRPr lang="en-US" dirty="0"/>
          </a:p>
        </p:txBody>
      </p:sp>
    </p:spTree>
    <p:extLst>
      <p:ext uri="{BB962C8B-B14F-4D97-AF65-F5344CB8AC3E}">
        <p14:creationId xmlns:p14="http://schemas.microsoft.com/office/powerpoint/2010/main" val="418495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4B573F6C-1218-BD4D-A5E4-4AD687B88FB2}" type="slidenum">
              <a:rPr lang="en-US" smtClean="0"/>
              <a:pPr/>
              <a:t>6</a:t>
            </a:fld>
            <a:endParaRPr lang="en-US" dirty="0"/>
          </a:p>
        </p:txBody>
      </p:sp>
    </p:spTree>
    <p:extLst>
      <p:ext uri="{BB962C8B-B14F-4D97-AF65-F5344CB8AC3E}">
        <p14:creationId xmlns:p14="http://schemas.microsoft.com/office/powerpoint/2010/main" val="340673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7</a:t>
            </a:fld>
            <a:endParaRPr lang="en-US" dirty="0"/>
          </a:p>
        </p:txBody>
      </p:sp>
    </p:spTree>
    <p:extLst>
      <p:ext uri="{BB962C8B-B14F-4D97-AF65-F5344CB8AC3E}">
        <p14:creationId xmlns:p14="http://schemas.microsoft.com/office/powerpoint/2010/main" val="2029719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8</a:t>
            </a:fld>
            <a:endParaRPr lang="en-US" dirty="0"/>
          </a:p>
        </p:txBody>
      </p:sp>
    </p:spTree>
    <p:extLst>
      <p:ext uri="{BB962C8B-B14F-4D97-AF65-F5344CB8AC3E}">
        <p14:creationId xmlns:p14="http://schemas.microsoft.com/office/powerpoint/2010/main" val="534684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endParaRPr lang="en-US" b="1" i="0" dirty="0">
              <a:latin typeface="Times New Roman" pitchFamily="-84" charset="0"/>
            </a:endParaRPr>
          </a:p>
        </p:txBody>
      </p:sp>
      <p:sp>
        <p:nvSpPr>
          <p:cNvPr id="4" name="Slide Number Placeholder 3"/>
          <p:cNvSpPr>
            <a:spLocks noGrp="1"/>
          </p:cNvSpPr>
          <p:nvPr>
            <p:ph type="sldNum" sz="quarter" idx="10"/>
          </p:nvPr>
        </p:nvSpPr>
        <p:spPr/>
        <p:txBody>
          <a:bodyPr/>
          <a:lstStyle/>
          <a:p>
            <a:fld id="{4B573F6C-1218-BD4D-A5E4-4AD687B88FB2}" type="slidenum">
              <a:rPr lang="en-US" smtClean="0"/>
              <a:pPr/>
              <a:t>9</a:t>
            </a:fld>
            <a:endParaRPr lang="en-US" dirty="0"/>
          </a:p>
        </p:txBody>
      </p:sp>
    </p:spTree>
    <p:extLst>
      <p:ext uri="{BB962C8B-B14F-4D97-AF65-F5344CB8AC3E}">
        <p14:creationId xmlns:p14="http://schemas.microsoft.com/office/powerpoint/2010/main" val="2959461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3"/>
          <a:stretch>
            <a:fillRect/>
          </a:stretch>
        </p:blipFill>
        <p:spPr>
          <a:xfrm>
            <a:off x="6519411" y="6360186"/>
            <a:ext cx="2335269" cy="444477"/>
          </a:xfrm>
          <a:prstGeom prst="rect">
            <a:avLst/>
          </a:prstGeom>
        </p:spPr>
      </p:pic>
      <p:pic>
        <p:nvPicPr>
          <p:cNvPr id="15" name="Picture 14"/>
          <p:cNvPicPr>
            <a:picLocks noChangeAspect="1"/>
          </p:cNvPicPr>
          <p:nvPr userDrawn="1"/>
        </p:nvPicPr>
        <p:blipFill>
          <a:blip r:embed="rId4"/>
          <a:stretch>
            <a:fillRect/>
          </a:stretch>
        </p:blipFill>
        <p:spPr>
          <a:xfrm flipH="1">
            <a:off x="6400799" y="2493324"/>
            <a:ext cx="2465388" cy="2064046"/>
          </a:xfrm>
          <a:prstGeom prst="rect">
            <a:avLst/>
          </a:prstGeom>
        </p:spPr>
      </p:pic>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sp>
        <p:nvSpPr>
          <p:cNvPr id="18" name="TextBox 17"/>
          <p:cNvSpPr txBox="1"/>
          <p:nvPr userDrawn="1"/>
        </p:nvSpPr>
        <p:spPr>
          <a:xfrm>
            <a:off x="431260" y="6565612"/>
            <a:ext cx="3292889" cy="246221"/>
          </a:xfrm>
          <a:prstGeom prst="rect">
            <a:avLst/>
          </a:prstGeom>
          <a:noFill/>
        </p:spPr>
        <p:txBody>
          <a:bodyPr wrap="none" rtlCol="0">
            <a:spAutoFit/>
          </a:bodyPr>
          <a:lstStyle/>
          <a:p>
            <a:pPr algn="l"/>
            <a:r>
              <a:rPr lang="en-US" sz="1000" baseline="0" dirty="0" smtClean="0">
                <a:solidFill>
                  <a:schemeClr val="tx2"/>
                </a:solidFill>
                <a:latin typeface="Franklin Gothic Book"/>
                <a:cs typeface="Franklin Gothic Book"/>
              </a:rPr>
              <a:t>Copyright 1992-2015, Leadership Strategies, Inc. V15.02</a:t>
            </a:r>
          </a:p>
        </p:txBody>
      </p:sp>
      <p:sp>
        <p:nvSpPr>
          <p:cNvPr id="19" name="TextBox 18"/>
          <p:cNvSpPr txBox="1"/>
          <p:nvPr userDrawn="1"/>
        </p:nvSpPr>
        <p:spPr>
          <a:xfrm>
            <a:off x="3781665" y="6565612"/>
            <a:ext cx="2268257" cy="246221"/>
          </a:xfrm>
          <a:prstGeom prst="rect">
            <a:avLst/>
          </a:prstGeom>
          <a:noFill/>
        </p:spPr>
        <p:txBody>
          <a:bodyPr wrap="none" rtlCol="0">
            <a:spAutoFit/>
          </a:bodyPr>
          <a:lstStyle/>
          <a:p>
            <a:pPr algn="ctr"/>
            <a:r>
              <a:rPr lang="en-US" sz="1000" dirty="0" smtClean="0">
                <a:solidFill>
                  <a:schemeClr val="tx2"/>
                </a:solidFill>
                <a:latin typeface="Franklin Gothic Book"/>
                <a:cs typeface="Franklin Gothic Book"/>
              </a:rPr>
              <a:t>Duplication prohibited without consent</a:t>
            </a:r>
          </a:p>
        </p:txBody>
      </p:sp>
      <p:sp>
        <p:nvSpPr>
          <p:cNvPr id="20"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userDrawn="1"/>
        </p:nvPicPr>
        <p:blipFill>
          <a:blip r:embed="rId3"/>
          <a:stretch>
            <a:fillRect/>
          </a:stretch>
        </p:blipFill>
        <p:spPr>
          <a:xfrm>
            <a:off x="6519411" y="6360186"/>
            <a:ext cx="2335269" cy="444477"/>
          </a:xfrm>
          <a:prstGeom prst="rect">
            <a:avLst/>
          </a:prstGeom>
        </p:spPr>
      </p:pic>
      <p:sp>
        <p:nvSpPr>
          <p:cNvPr id="17" name="TextBox 16"/>
          <p:cNvSpPr txBox="1"/>
          <p:nvPr userDrawn="1"/>
        </p:nvSpPr>
        <p:spPr>
          <a:xfrm>
            <a:off x="431260" y="6565612"/>
            <a:ext cx="3292889" cy="246221"/>
          </a:xfrm>
          <a:prstGeom prst="rect">
            <a:avLst/>
          </a:prstGeom>
          <a:noFill/>
        </p:spPr>
        <p:txBody>
          <a:bodyPr wrap="none" rtlCol="0">
            <a:spAutoFit/>
          </a:bodyPr>
          <a:lstStyle/>
          <a:p>
            <a:pPr algn="l"/>
            <a:r>
              <a:rPr lang="en-US" sz="1000" baseline="0" dirty="0" smtClean="0">
                <a:solidFill>
                  <a:schemeClr val="tx2"/>
                </a:solidFill>
                <a:latin typeface="Franklin Gothic Book"/>
                <a:cs typeface="Franklin Gothic Book"/>
              </a:rPr>
              <a:t>Copyright 1992-2015, Leadership Strategies, Inc. V15.02</a:t>
            </a:r>
          </a:p>
        </p:txBody>
      </p:sp>
      <p:sp>
        <p:nvSpPr>
          <p:cNvPr id="18" name="TextBox 17"/>
          <p:cNvSpPr txBox="1"/>
          <p:nvPr userDrawn="1"/>
        </p:nvSpPr>
        <p:spPr>
          <a:xfrm>
            <a:off x="3781665" y="6565612"/>
            <a:ext cx="2268257" cy="246221"/>
          </a:xfrm>
          <a:prstGeom prst="rect">
            <a:avLst/>
          </a:prstGeom>
          <a:noFill/>
        </p:spPr>
        <p:txBody>
          <a:bodyPr wrap="none" rtlCol="0">
            <a:spAutoFit/>
          </a:bodyPr>
          <a:lstStyle/>
          <a:p>
            <a:pPr algn="ctr"/>
            <a:r>
              <a:rPr lang="en-US" sz="1000" dirty="0" smtClean="0">
                <a:solidFill>
                  <a:schemeClr val="tx2"/>
                </a:solidFill>
                <a:latin typeface="Franklin Gothic Book"/>
                <a:cs typeface="Franklin Gothic Book"/>
              </a:rPr>
              <a:t>Duplication prohibited without consent</a:t>
            </a:r>
          </a:p>
        </p:txBody>
      </p:sp>
      <p:sp>
        <p:nvSpPr>
          <p:cNvPr id="19"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a:stretch>
            <a:fillRect/>
          </a:stretch>
        </p:blipFill>
        <p:spPr>
          <a:xfrm>
            <a:off x="6519411" y="6360186"/>
            <a:ext cx="2335269" cy="444477"/>
          </a:xfrm>
          <a:prstGeom prst="rect">
            <a:avLst/>
          </a:prstGeom>
        </p:spPr>
      </p:pic>
      <p:sp>
        <p:nvSpPr>
          <p:cNvPr id="13" name="TextBox 12"/>
          <p:cNvSpPr txBox="1"/>
          <p:nvPr userDrawn="1"/>
        </p:nvSpPr>
        <p:spPr>
          <a:xfrm>
            <a:off x="431260" y="6565612"/>
            <a:ext cx="3292889" cy="246221"/>
          </a:xfrm>
          <a:prstGeom prst="rect">
            <a:avLst/>
          </a:prstGeom>
          <a:noFill/>
        </p:spPr>
        <p:txBody>
          <a:bodyPr wrap="none" rtlCol="0">
            <a:spAutoFit/>
          </a:bodyPr>
          <a:lstStyle/>
          <a:p>
            <a:pPr algn="l"/>
            <a:r>
              <a:rPr lang="en-US" sz="1000" baseline="0" dirty="0" smtClean="0">
                <a:solidFill>
                  <a:schemeClr val="tx2"/>
                </a:solidFill>
                <a:latin typeface="Franklin Gothic Book"/>
                <a:cs typeface="Franklin Gothic Book"/>
              </a:rPr>
              <a:t>Copyright 1992-2015, Leadership Strategies, Inc. V15.02</a:t>
            </a:r>
          </a:p>
        </p:txBody>
      </p:sp>
      <p:sp>
        <p:nvSpPr>
          <p:cNvPr id="14" name="TextBox 13"/>
          <p:cNvSpPr txBox="1"/>
          <p:nvPr userDrawn="1"/>
        </p:nvSpPr>
        <p:spPr>
          <a:xfrm>
            <a:off x="3781665" y="6565612"/>
            <a:ext cx="2268257" cy="246221"/>
          </a:xfrm>
          <a:prstGeom prst="rect">
            <a:avLst/>
          </a:prstGeom>
          <a:noFill/>
        </p:spPr>
        <p:txBody>
          <a:bodyPr wrap="none" rtlCol="0">
            <a:spAutoFit/>
          </a:bodyPr>
          <a:lstStyle/>
          <a:p>
            <a:pPr algn="ctr"/>
            <a:r>
              <a:rPr lang="en-US" sz="1000" dirty="0" smtClean="0">
                <a:solidFill>
                  <a:schemeClr val="tx2"/>
                </a:solidFill>
                <a:latin typeface="Franklin Gothic Book"/>
                <a:cs typeface="Franklin Gothic Book"/>
              </a:rPr>
              <a:t>Duplication prohibited without consent</a:t>
            </a:r>
          </a:p>
        </p:txBody>
      </p:sp>
      <p:sp>
        <p:nvSpPr>
          <p:cNvPr id="15"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6" name="Picture 5"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12"/>
          <p:cNvPicPr>
            <a:picLocks noChangeAspect="1"/>
          </p:cNvPicPr>
          <p:nvPr userDrawn="1"/>
        </p:nvPicPr>
        <p:blipFill>
          <a:blip r:embed="rId3"/>
          <a:stretch>
            <a:fillRect/>
          </a:stretch>
        </p:blipFill>
        <p:spPr>
          <a:xfrm>
            <a:off x="6519411" y="6360186"/>
            <a:ext cx="2335269" cy="444477"/>
          </a:xfrm>
          <a:prstGeom prst="rect">
            <a:avLst/>
          </a:prstGeom>
        </p:spPr>
      </p:pic>
      <p:sp>
        <p:nvSpPr>
          <p:cNvPr id="14" name="TextBox 13"/>
          <p:cNvSpPr txBox="1"/>
          <p:nvPr userDrawn="1"/>
        </p:nvSpPr>
        <p:spPr>
          <a:xfrm>
            <a:off x="431260" y="6565612"/>
            <a:ext cx="3292889" cy="246221"/>
          </a:xfrm>
          <a:prstGeom prst="rect">
            <a:avLst/>
          </a:prstGeom>
          <a:noFill/>
        </p:spPr>
        <p:txBody>
          <a:bodyPr wrap="none" rtlCol="0">
            <a:spAutoFit/>
          </a:bodyPr>
          <a:lstStyle/>
          <a:p>
            <a:pPr algn="l"/>
            <a:r>
              <a:rPr lang="en-US" sz="1000" baseline="0" dirty="0" smtClean="0">
                <a:solidFill>
                  <a:schemeClr val="tx2"/>
                </a:solidFill>
                <a:latin typeface="Franklin Gothic Book"/>
                <a:cs typeface="Franklin Gothic Book"/>
              </a:rPr>
              <a:t>Copyright 1992-2015, Leadership Strategies, Inc. V15.02</a:t>
            </a:r>
          </a:p>
        </p:txBody>
      </p:sp>
      <p:sp>
        <p:nvSpPr>
          <p:cNvPr id="17" name="TextBox 16"/>
          <p:cNvSpPr txBox="1"/>
          <p:nvPr userDrawn="1"/>
        </p:nvSpPr>
        <p:spPr>
          <a:xfrm>
            <a:off x="3781665" y="6565612"/>
            <a:ext cx="2268257" cy="246221"/>
          </a:xfrm>
          <a:prstGeom prst="rect">
            <a:avLst/>
          </a:prstGeom>
          <a:noFill/>
        </p:spPr>
        <p:txBody>
          <a:bodyPr wrap="none" rtlCol="0">
            <a:spAutoFit/>
          </a:bodyPr>
          <a:lstStyle/>
          <a:p>
            <a:pPr algn="ctr"/>
            <a:r>
              <a:rPr lang="en-US" sz="1000" dirty="0" smtClean="0">
                <a:solidFill>
                  <a:schemeClr val="tx2"/>
                </a:solidFill>
                <a:latin typeface="Franklin Gothic Book"/>
                <a:cs typeface="Franklin Gothic Book"/>
              </a:rPr>
              <a:t>Duplication prohibited without consent</a:t>
            </a:r>
          </a:p>
        </p:txBody>
      </p:sp>
      <p:sp>
        <p:nvSpPr>
          <p:cNvPr id="18"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stretch>
            <a:fillRect/>
          </a:stretch>
        </p:blipFill>
        <p:spPr>
          <a:xfrm>
            <a:off x="6500608" y="6356607"/>
            <a:ext cx="2354072" cy="448056"/>
          </a:xfrm>
          <a:prstGeom prst="rect">
            <a:avLst/>
          </a:prstGeom>
        </p:spPr>
      </p:pic>
      <p:sp>
        <p:nvSpPr>
          <p:cNvPr id="10" name="TextBox 9"/>
          <p:cNvSpPr txBox="1"/>
          <p:nvPr userDrawn="1"/>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1" name="TextBox 10"/>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2"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9" name="Picture 8"/>
          <p:cNvPicPr>
            <a:picLocks noChangeAspect="1"/>
          </p:cNvPicPr>
          <p:nvPr userDrawn="1"/>
        </p:nvPicPr>
        <p:blipFill>
          <a:blip r:embed="rId2"/>
          <a:stretch>
            <a:fillRect/>
          </a:stretch>
        </p:blipFill>
        <p:spPr>
          <a:xfrm>
            <a:off x="6500608" y="6356607"/>
            <a:ext cx="2354072" cy="448056"/>
          </a:xfrm>
          <a:prstGeom prst="rect">
            <a:avLst/>
          </a:prstGeom>
        </p:spPr>
      </p:pic>
      <p:sp>
        <p:nvSpPr>
          <p:cNvPr id="10" name="TextBox 9"/>
          <p:cNvSpPr txBox="1"/>
          <p:nvPr userDrawn="1"/>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1" name="TextBox 10"/>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2"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itle 7"/>
          <p:cNvSpPr>
            <a:spLocks noGrp="1"/>
          </p:cNvSpPr>
          <p:nvPr>
            <p:ph type="title"/>
          </p:nvPr>
        </p:nvSpPr>
        <p:spPr>
          <a:xfrm>
            <a:off x="783390" y="2412474"/>
            <a:ext cx="8071290" cy="1694614"/>
          </a:xfrm>
        </p:spPr>
        <p:txBody>
          <a:bodyPr anchor="ct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pic>
        <p:nvPicPr>
          <p:cNvPr id="10" name="Picture 9"/>
          <p:cNvPicPr>
            <a:picLocks noChangeAspect="1"/>
          </p:cNvPicPr>
          <p:nvPr userDrawn="1"/>
        </p:nvPicPr>
        <p:blipFill>
          <a:blip r:embed="rId2"/>
          <a:stretch>
            <a:fillRect/>
          </a:stretch>
        </p:blipFill>
        <p:spPr>
          <a:xfrm>
            <a:off x="6500608" y="6356607"/>
            <a:ext cx="2354072" cy="448056"/>
          </a:xfrm>
          <a:prstGeom prst="rect">
            <a:avLst/>
          </a:prstGeom>
        </p:spPr>
      </p:pic>
      <p:sp>
        <p:nvSpPr>
          <p:cNvPr id="11" name="TextBox 10"/>
          <p:cNvSpPr txBox="1"/>
          <p:nvPr userDrawn="1"/>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2" name="TextBox 11"/>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3"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endParaRPr lang="en-US" dirty="0"/>
          </a:p>
        </p:txBody>
      </p:sp>
      <p:sp>
        <p:nvSpPr>
          <p:cNvPr id="7" name="Rectangle 6"/>
          <p:cNvSpPr/>
          <p:nvPr userDrawn="1"/>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680960" y="6565612"/>
            <a:ext cx="2486666" cy="246221"/>
          </a:xfrm>
          <a:prstGeom prst="rect">
            <a:avLst/>
          </a:prstGeom>
          <a:noFill/>
        </p:spPr>
        <p:txBody>
          <a:bodyPr wrap="none" rtlCol="0">
            <a:spAutoFit/>
          </a:bodyPr>
          <a:lstStyle/>
          <a:p>
            <a:pPr algn="l"/>
            <a:r>
              <a:rPr lang="en-US" sz="1000" dirty="0" smtClean="0">
                <a:solidFill>
                  <a:srgbClr val="00467F"/>
                </a:solidFill>
                <a:latin typeface="Franklin Gothic Book"/>
                <a:cs typeface="Franklin Gothic Book"/>
              </a:rPr>
              <a:t>Copyright 2015 Leadership Strategies, Inc.</a:t>
            </a:r>
          </a:p>
        </p:txBody>
      </p:sp>
      <p:sp>
        <p:nvSpPr>
          <p:cNvPr id="11" name="TextBox 10"/>
          <p:cNvSpPr txBox="1"/>
          <p:nvPr userDrawn="1"/>
        </p:nvSpPr>
        <p:spPr>
          <a:xfrm>
            <a:off x="3709390"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
        <p:nvSpPr>
          <p:cNvPr id="12" name="Slide Number Placeholder 5"/>
          <p:cNvSpPr txBox="1">
            <a:spLocks/>
          </p:cNvSpPr>
          <p:nvPr userDrawn="1"/>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5" name="Picture 14"/>
          <p:cNvPicPr>
            <a:picLocks noChangeAspect="1"/>
          </p:cNvPicPr>
          <p:nvPr userDrawn="1"/>
        </p:nvPicPr>
        <p:blipFill>
          <a:blip r:embed="rId3"/>
          <a:stretch>
            <a:fillRect/>
          </a:stretch>
        </p:blipFill>
        <p:spPr>
          <a:xfrm>
            <a:off x="5996887" y="1771917"/>
            <a:ext cx="3188182" cy="3564146"/>
          </a:xfrm>
          <a:prstGeom prst="rect">
            <a:avLst/>
          </a:prstGeom>
        </p:spPr>
      </p:pic>
      <p:pic>
        <p:nvPicPr>
          <p:cNvPr id="16" name="Picture 15"/>
          <p:cNvPicPr>
            <a:picLocks noChangeAspect="1"/>
          </p:cNvPicPr>
          <p:nvPr userDrawn="1"/>
        </p:nvPicPr>
        <p:blipFill>
          <a:blip r:embed="rId4"/>
          <a:stretch>
            <a:fillRect/>
          </a:stretch>
        </p:blipFill>
        <p:spPr>
          <a:xfrm>
            <a:off x="6519411" y="6360186"/>
            <a:ext cx="2335269" cy="444477"/>
          </a:xfrm>
          <a:prstGeom prst="rect">
            <a:avLst/>
          </a:prstGeom>
        </p:spPr>
      </p:pic>
    </p:spTree>
    <p:extLst>
      <p:ext uri="{BB962C8B-B14F-4D97-AF65-F5344CB8AC3E}">
        <p14:creationId xmlns:p14="http://schemas.microsoft.com/office/powerpoint/2010/main" val="172944290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83390" y="108458"/>
            <a:ext cx="790341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FD61F-2294-5D42-A9D7-9928D42B377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7" r:id="rId1"/>
    <p:sldLayoutId id="2147483650" r:id="rId2"/>
    <p:sldLayoutId id="2147483666" r:id="rId3"/>
    <p:sldLayoutId id="2147483665" r:id="rId4"/>
    <p:sldLayoutId id="2147483660" r:id="rId5"/>
    <p:sldLayoutId id="2147483661" r:id="rId6"/>
    <p:sldLayoutId id="2147483662" r:id="rId7"/>
    <p:sldLayoutId id="2147483668" r:id="rId8"/>
  </p:sldLayoutIdLst>
  <p:transition>
    <p:fade/>
  </p:transition>
  <p:timing>
    <p:tnLst>
      <p:par>
        <p:cTn id="1" dur="indefinite" restart="never" nodeType="tmRoot"/>
      </p:par>
    </p:tnLst>
  </p:timing>
  <p:hf hdr="0" ftr="0" dt="0"/>
  <p:txStyles>
    <p:titleStyle>
      <a:lvl1pPr algn="l" defTabSz="457200" rtl="0" eaLnBrk="1" latinLnBrk="0" hangingPunct="1">
        <a:spcBef>
          <a:spcPct val="0"/>
        </a:spcBef>
        <a:buNone/>
        <a:defRPr sz="4400" kern="1200">
          <a:solidFill>
            <a:srgbClr val="00467F"/>
          </a:solidFill>
          <a:latin typeface="Franklin Gothic Medium"/>
          <a:ea typeface="+mj-ea"/>
          <a:cs typeface="Franklin Gothic Medium"/>
        </a:defRPr>
      </a:lvl1pPr>
    </p:titleStyle>
    <p:bodyStyle>
      <a:lvl1pPr marL="342900" indent="-342900" algn="l" defTabSz="457200" rtl="0" eaLnBrk="1" latinLnBrk="0" hangingPunct="1">
        <a:spcBef>
          <a:spcPct val="20000"/>
        </a:spcBef>
        <a:buFont typeface="Arial"/>
        <a:buChar char="•"/>
        <a:defRPr sz="3200" kern="1200">
          <a:solidFill>
            <a:srgbClr val="00467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0467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0467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0467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3.jpe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783390" y="2422695"/>
            <a:ext cx="5438990" cy="1470025"/>
          </a:xfrm>
        </p:spPr>
        <p:txBody>
          <a:bodyPr>
            <a:normAutofit fontScale="90000"/>
          </a:bodyPr>
          <a:lstStyle/>
          <a:p>
            <a:r>
              <a:rPr lang="en-US" dirty="0" smtClean="0"/>
              <a:t>The Effective Facilitator: Virtual Link</a:t>
            </a:r>
            <a:endParaRPr lang="en-US" dirty="0"/>
          </a:p>
        </p:txBody>
      </p:sp>
      <p:sp>
        <p:nvSpPr>
          <p:cNvPr id="6" name="Content Placeholder 5"/>
          <p:cNvSpPr>
            <a:spLocks noGrp="1"/>
          </p:cNvSpPr>
          <p:nvPr>
            <p:ph sz="quarter" idx="10"/>
          </p:nvPr>
        </p:nvSpPr>
        <p:spPr>
          <a:xfrm>
            <a:off x="783390" y="4544627"/>
            <a:ext cx="4644720" cy="914400"/>
          </a:xfrm>
        </p:spPr>
        <p:txBody>
          <a:bodyPr/>
          <a:lstStyle/>
          <a:p>
            <a:r>
              <a:rPr lang="en-US" dirty="0" smtClean="0"/>
              <a:t>PRINCIPLE 4</a:t>
            </a:r>
            <a:endParaRPr lang="en-US" dirty="0"/>
          </a:p>
        </p:txBody>
      </p:sp>
    </p:spTree>
    <p:extLst>
      <p:ext uri="{BB962C8B-B14F-4D97-AF65-F5344CB8AC3E}">
        <p14:creationId xmlns:p14="http://schemas.microsoft.com/office/powerpoint/2010/main" val="145286089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 name="Picture 12" descr="question_mark.jpg"/>
          <p:cNvPicPr>
            <a:picLocks noChangeAspect="1"/>
          </p:cNvPicPr>
          <p:nvPr/>
        </p:nvPicPr>
        <p:blipFill>
          <a:blip r:embed="rId3"/>
          <a:srcRect r="11931"/>
          <a:stretch>
            <a:fillRect/>
          </a:stretch>
        </p:blipFill>
        <p:spPr>
          <a:xfrm>
            <a:off x="0" y="0"/>
            <a:ext cx="9144000" cy="6925422"/>
          </a:xfrm>
          <a:prstGeom prst="rect">
            <a:avLst/>
          </a:prstGeom>
        </p:spPr>
      </p:pic>
      <p:grpSp>
        <p:nvGrpSpPr>
          <p:cNvPr id="9" name="Group 8"/>
          <p:cNvGrpSpPr/>
          <p:nvPr/>
        </p:nvGrpSpPr>
        <p:grpSpPr>
          <a:xfrm>
            <a:off x="342943" y="2732834"/>
            <a:ext cx="8801056" cy="1143000"/>
            <a:chOff x="342943" y="2732834"/>
            <a:chExt cx="8801056" cy="1143000"/>
          </a:xfrm>
        </p:grpSpPr>
        <p:sp>
          <p:nvSpPr>
            <p:cNvPr id="12" name="Rectangle 11"/>
            <p:cNvSpPr/>
            <p:nvPr/>
          </p:nvSpPr>
          <p:spPr>
            <a:xfrm>
              <a:off x="342943" y="2883780"/>
              <a:ext cx="6743657"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d. ask; </a:t>
              </a:r>
              <a:r>
                <a:rPr lang="en-US" sz="5800" cap="all" dirty="0" smtClean="0">
                  <a:solidFill>
                    <a:schemeClr val="tx2"/>
                  </a:solidFill>
                  <a:latin typeface="Franklin Gothic Medium"/>
                  <a:ea typeface="+mj-ea"/>
                  <a:cs typeface="Franklin Gothic Medium"/>
                </a:rPr>
                <a:t>don’t tell</a:t>
              </a:r>
              <a:endParaRPr kumimoji="0" lang="en-US" sz="58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pic>
        <p:nvPicPr>
          <p:cNvPr id="10" name="Picture 9"/>
          <p:cNvPicPr>
            <a:picLocks noChangeAspect="1"/>
          </p:cNvPicPr>
          <p:nvPr/>
        </p:nvPicPr>
        <p:blipFill>
          <a:blip r:embed="rId4"/>
          <a:stretch>
            <a:fillRect/>
          </a:stretch>
        </p:blipFill>
        <p:spPr>
          <a:xfrm>
            <a:off x="6500608" y="6356607"/>
            <a:ext cx="2354072" cy="448056"/>
          </a:xfrm>
          <a:prstGeom prst="rect">
            <a:avLst/>
          </a:prstGeom>
        </p:spPr>
      </p:pic>
      <p:sp>
        <p:nvSpPr>
          <p:cNvPr id="18" name="TextBox 17"/>
          <p:cNvSpPr txBox="1"/>
          <p:nvPr/>
        </p:nvSpPr>
        <p:spPr>
          <a:xfrm>
            <a:off x="358985" y="6565612"/>
            <a:ext cx="3292889" cy="246221"/>
          </a:xfrm>
          <a:prstGeom prst="rect">
            <a:avLst/>
          </a:prstGeom>
          <a:noFill/>
        </p:spPr>
        <p:txBody>
          <a:bodyPr wrap="none" rtlCol="0">
            <a:spAutoFit/>
          </a:bodyPr>
          <a:lstStyle/>
          <a:p>
            <a:pPr>
              <a:defRPr/>
            </a:pPr>
            <a:r>
              <a:rPr lang="en-US" sz="1000" dirty="0">
                <a:solidFill>
                  <a:schemeClr val="bg1"/>
                </a:solidFill>
                <a:latin typeface="Franklin Gothic Book"/>
                <a:cs typeface="Franklin Gothic Book"/>
              </a:rPr>
              <a:t>Copyright 1992-2015, Leadership Strategies, Inc. V15.02</a:t>
            </a:r>
          </a:p>
        </p:txBody>
      </p:sp>
      <p:sp>
        <p:nvSpPr>
          <p:cNvPr id="19" name="TextBox 18"/>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20"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10</a:t>
            </a:fld>
            <a:endParaRPr lang="en-US" dirty="0"/>
          </a:p>
        </p:txBody>
      </p:sp>
    </p:spTree>
    <p:extLst>
      <p:ext uri="{BB962C8B-B14F-4D97-AF65-F5344CB8AC3E}">
        <p14:creationId xmlns:p14="http://schemas.microsoft.com/office/powerpoint/2010/main" val="34230544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rcRect l="12963" r="12963"/>
          <a:stretch>
            <a:fillRect/>
          </a:stretch>
        </p:blipFill>
        <p:spPr>
          <a:xfrm>
            <a:off x="0" y="-127249"/>
            <a:ext cx="9144000" cy="7112498"/>
          </a:xfrm>
          <a:prstGeom prst="rect">
            <a:avLst/>
          </a:prstGeom>
        </p:spPr>
      </p:pic>
      <p:grpSp>
        <p:nvGrpSpPr>
          <p:cNvPr id="11" name="Group 10"/>
          <p:cNvGrpSpPr/>
          <p:nvPr/>
        </p:nvGrpSpPr>
        <p:grpSpPr>
          <a:xfrm>
            <a:off x="342942" y="2369623"/>
            <a:ext cx="8801057" cy="1774672"/>
            <a:chOff x="342942" y="2369623"/>
            <a:chExt cx="8801057" cy="1774672"/>
          </a:xfrm>
        </p:grpSpPr>
        <p:sp>
          <p:nvSpPr>
            <p:cNvPr id="9" name="Rectangle 8"/>
            <p:cNvSpPr/>
            <p:nvPr/>
          </p:nvSpPr>
          <p:spPr>
            <a:xfrm>
              <a:off x="342944" y="3198036"/>
              <a:ext cx="4610056"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2942" y="2369623"/>
              <a:ext cx="8187994" cy="1068902"/>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e. Write so the</a:t>
              </a:r>
              <a:r>
                <a:rPr kumimoji="0" lang="en-US" sz="5800" b="0" i="0" u="none" strike="noStrike" kern="1200" cap="all" spc="0" normalizeH="0" noProof="0" dirty="0" smtClean="0">
                  <a:ln>
                    <a:noFill/>
                  </a:ln>
                  <a:solidFill>
                    <a:schemeClr val="tx2"/>
                  </a:solidFill>
                  <a:effectLst/>
                  <a:uLnTx/>
                  <a:uFillTx/>
                  <a:latin typeface="Franklin Gothic Medium"/>
                  <a:ea typeface="+mj-ea"/>
                  <a:cs typeface="Franklin Gothic Medium"/>
                </a:rPr>
                <a:t> group</a:t>
              </a: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 </a:t>
              </a:r>
              <a:b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b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can read it</a:t>
              </a:r>
              <a:endParaRPr kumimoji="0" lang="en-US" sz="58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pic>
        <p:nvPicPr>
          <p:cNvPr id="12" name="Picture 11"/>
          <p:cNvPicPr>
            <a:picLocks noChangeAspect="1"/>
          </p:cNvPicPr>
          <p:nvPr/>
        </p:nvPicPr>
        <p:blipFill>
          <a:blip r:embed="rId4"/>
          <a:stretch>
            <a:fillRect/>
          </a:stretch>
        </p:blipFill>
        <p:spPr>
          <a:xfrm>
            <a:off x="6500608" y="6356607"/>
            <a:ext cx="2354072" cy="448056"/>
          </a:xfrm>
          <a:prstGeom prst="rect">
            <a:avLst/>
          </a:prstGeom>
        </p:spPr>
      </p:pic>
      <p:sp>
        <p:nvSpPr>
          <p:cNvPr id="13" name="TextBox 12"/>
          <p:cNvSpPr txBox="1"/>
          <p:nvPr/>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20" name="TextBox 19"/>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21"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11</a:t>
            </a:fld>
            <a:endParaRPr lang="en-US" dirty="0"/>
          </a:p>
        </p:txBody>
      </p:sp>
    </p:spTree>
    <p:extLst>
      <p:ext uri="{BB962C8B-B14F-4D97-AF65-F5344CB8AC3E}">
        <p14:creationId xmlns:p14="http://schemas.microsoft.com/office/powerpoint/2010/main" val="3573065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rcRect l="5634" r="5634"/>
          <a:stretch>
            <a:fillRect/>
          </a:stretch>
        </p:blipFill>
        <p:spPr>
          <a:xfrm>
            <a:off x="0" y="-1"/>
            <a:ext cx="9144000" cy="6858002"/>
          </a:xfrm>
          <a:prstGeom prst="rect">
            <a:avLst/>
          </a:prstGeom>
        </p:spPr>
      </p:pic>
      <p:grpSp>
        <p:nvGrpSpPr>
          <p:cNvPr id="9" name="Group 8"/>
          <p:cNvGrpSpPr/>
          <p:nvPr/>
        </p:nvGrpSpPr>
        <p:grpSpPr>
          <a:xfrm>
            <a:off x="342943" y="2732834"/>
            <a:ext cx="8801056" cy="1143000"/>
            <a:chOff x="342943" y="2732834"/>
            <a:chExt cx="8801056" cy="1143000"/>
          </a:xfrm>
        </p:grpSpPr>
        <p:sp>
          <p:nvSpPr>
            <p:cNvPr id="11" name="Rectangle 10"/>
            <p:cNvSpPr/>
            <p:nvPr/>
          </p:nvSpPr>
          <p:spPr>
            <a:xfrm>
              <a:off x="342943" y="2883780"/>
              <a:ext cx="8343857"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F. Use additive </a:t>
              </a:r>
              <a:r>
                <a:rPr lang="en-US" sz="5800" cap="all" dirty="0" smtClean="0">
                  <a:solidFill>
                    <a:schemeClr val="tx2"/>
                  </a:solidFill>
                  <a:latin typeface="Franklin Gothic Medium"/>
                  <a:ea typeface="+mj-ea"/>
                  <a:cs typeface="Franklin Gothic Medium"/>
                </a:rPr>
                <a:t>editing</a:t>
              </a:r>
              <a:endParaRPr kumimoji="0" lang="en-US" sz="58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pic>
        <p:nvPicPr>
          <p:cNvPr id="10" name="Picture 9"/>
          <p:cNvPicPr>
            <a:picLocks noChangeAspect="1"/>
          </p:cNvPicPr>
          <p:nvPr/>
        </p:nvPicPr>
        <p:blipFill>
          <a:blip r:embed="rId4"/>
          <a:stretch>
            <a:fillRect/>
          </a:stretch>
        </p:blipFill>
        <p:spPr>
          <a:xfrm>
            <a:off x="6500608" y="6356607"/>
            <a:ext cx="2354072" cy="448056"/>
          </a:xfrm>
          <a:prstGeom prst="rect">
            <a:avLst/>
          </a:prstGeom>
        </p:spPr>
      </p:pic>
      <p:sp>
        <p:nvSpPr>
          <p:cNvPr id="13" name="TextBox 12"/>
          <p:cNvSpPr txBox="1"/>
          <p:nvPr/>
        </p:nvSpPr>
        <p:spPr>
          <a:xfrm>
            <a:off x="358985" y="6565612"/>
            <a:ext cx="3292889" cy="246221"/>
          </a:xfrm>
          <a:prstGeom prst="rect">
            <a:avLst/>
          </a:prstGeom>
          <a:noFill/>
        </p:spPr>
        <p:txBody>
          <a:bodyPr wrap="none" rtlCol="0">
            <a:spAutoFit/>
          </a:bodyPr>
          <a:lstStyle/>
          <a:p>
            <a:pPr>
              <a:defRPr/>
            </a:pPr>
            <a:r>
              <a:rPr lang="en-US" sz="1000" dirty="0">
                <a:solidFill>
                  <a:schemeClr val="bg1"/>
                </a:solidFill>
                <a:latin typeface="Franklin Gothic Book"/>
                <a:cs typeface="Franklin Gothic Book"/>
              </a:rPr>
              <a:t>Copyright 1992-2015, Leadership Strategies, Inc. V15.02</a:t>
            </a:r>
          </a:p>
        </p:txBody>
      </p:sp>
      <p:sp>
        <p:nvSpPr>
          <p:cNvPr id="19" name="TextBox 18"/>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20"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12</a:t>
            </a:fld>
            <a:endParaRPr lang="en-US" dirty="0"/>
          </a:p>
        </p:txBody>
      </p:sp>
    </p:spTree>
    <p:extLst>
      <p:ext uri="{BB962C8B-B14F-4D97-AF65-F5344CB8AC3E}">
        <p14:creationId xmlns:p14="http://schemas.microsoft.com/office/powerpoint/2010/main" val="1737015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rcRect l="6440" r="6440"/>
          <a:stretch>
            <a:fillRect/>
          </a:stretch>
        </p:blipFill>
        <p:spPr>
          <a:xfrm>
            <a:off x="0" y="-51212"/>
            <a:ext cx="9144000" cy="6960424"/>
          </a:xfrm>
          <a:prstGeom prst="rect">
            <a:avLst/>
          </a:prstGeom>
        </p:spPr>
      </p:pic>
      <p:pic>
        <p:nvPicPr>
          <p:cNvPr id="15" name="Picture 14"/>
          <p:cNvPicPr>
            <a:picLocks noChangeAspect="1"/>
          </p:cNvPicPr>
          <p:nvPr/>
        </p:nvPicPr>
        <p:blipFill>
          <a:blip r:embed="rId4"/>
          <a:srcRect l="12858"/>
          <a:stretch>
            <a:fillRect/>
          </a:stretch>
        </p:blipFill>
        <p:spPr>
          <a:xfrm>
            <a:off x="0" y="-67005"/>
            <a:ext cx="9144000" cy="6983158"/>
          </a:xfrm>
          <a:prstGeom prst="rect">
            <a:avLst/>
          </a:prstGeom>
        </p:spPr>
      </p:pic>
      <p:grpSp>
        <p:nvGrpSpPr>
          <p:cNvPr id="14" name="Group 13"/>
          <p:cNvGrpSpPr/>
          <p:nvPr/>
        </p:nvGrpSpPr>
        <p:grpSpPr>
          <a:xfrm>
            <a:off x="342942" y="2369623"/>
            <a:ext cx="8801057" cy="1942604"/>
            <a:chOff x="342942" y="2369623"/>
            <a:chExt cx="8801057" cy="1942604"/>
          </a:xfrm>
        </p:grpSpPr>
        <p:sp>
          <p:nvSpPr>
            <p:cNvPr id="9" name="Rectangle 8"/>
            <p:cNvSpPr/>
            <p:nvPr/>
          </p:nvSpPr>
          <p:spPr>
            <a:xfrm>
              <a:off x="342943" y="3198036"/>
              <a:ext cx="8437375" cy="1114191"/>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2942" y="2369623"/>
              <a:ext cx="5274063" cy="1068902"/>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g. Avoid lulls </a:t>
              </a:r>
              <a:b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b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while writing (Typing)</a:t>
              </a:r>
              <a:endParaRPr kumimoji="0" lang="en-US" sz="58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pic>
        <p:nvPicPr>
          <p:cNvPr id="16" name="Picture 15"/>
          <p:cNvPicPr>
            <a:picLocks noChangeAspect="1"/>
          </p:cNvPicPr>
          <p:nvPr/>
        </p:nvPicPr>
        <p:blipFill>
          <a:blip r:embed="rId5"/>
          <a:stretch>
            <a:fillRect/>
          </a:stretch>
        </p:blipFill>
        <p:spPr>
          <a:xfrm>
            <a:off x="6500608" y="6356607"/>
            <a:ext cx="2354072" cy="448056"/>
          </a:xfrm>
          <a:prstGeom prst="rect">
            <a:avLst/>
          </a:prstGeom>
        </p:spPr>
      </p:pic>
      <p:sp>
        <p:nvSpPr>
          <p:cNvPr id="17" name="TextBox 16"/>
          <p:cNvSpPr txBox="1"/>
          <p:nvPr/>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9" name="TextBox 18"/>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22"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13</a:t>
            </a:fld>
            <a:endParaRPr lang="en-US" dirty="0"/>
          </a:p>
        </p:txBody>
      </p:sp>
    </p:spTree>
    <p:extLst>
      <p:ext uri="{BB962C8B-B14F-4D97-AF65-F5344CB8AC3E}">
        <p14:creationId xmlns:p14="http://schemas.microsoft.com/office/powerpoint/2010/main" val="575126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891" y="132198"/>
            <a:ext cx="8562109" cy="1143000"/>
          </a:xfrm>
        </p:spPr>
        <p:txBody>
          <a:bodyPr>
            <a:normAutofit fontScale="90000"/>
          </a:bodyPr>
          <a:lstStyle/>
          <a:p>
            <a:r>
              <a:rPr lang="en-US" dirty="0" smtClean="0"/>
              <a:t>G. Avoid Lulls While Writing (Typing)</a:t>
            </a:r>
            <a:endParaRPr lang="en-US" dirty="0"/>
          </a:p>
        </p:txBody>
      </p:sp>
      <p:sp>
        <p:nvSpPr>
          <p:cNvPr id="14" name="Content Placeholder 13"/>
          <p:cNvSpPr>
            <a:spLocks noGrp="1"/>
          </p:cNvSpPr>
          <p:nvPr>
            <p:ph idx="1"/>
          </p:nvPr>
        </p:nvSpPr>
        <p:spPr/>
        <p:txBody>
          <a:bodyPr>
            <a:normAutofit/>
          </a:bodyPr>
          <a:lstStyle/>
          <a:p>
            <a:pPr marL="514350" indent="-514350">
              <a:spcAft>
                <a:spcPts val="1200"/>
              </a:spcAft>
              <a:defRPr/>
            </a:pPr>
            <a:r>
              <a:rPr lang="en-US" strike="sngStrike" dirty="0" smtClean="0"/>
              <a:t>Stay close to the </a:t>
            </a:r>
            <a:r>
              <a:rPr lang="en-US" strike="sngStrike" dirty="0" smtClean="0">
                <a:solidFill>
                  <a:srgbClr val="FF5223"/>
                </a:solidFill>
              </a:rPr>
              <a:t>boards</a:t>
            </a:r>
            <a:r>
              <a:rPr lang="en-US" strike="sngStrike" dirty="0" smtClean="0"/>
              <a:t> </a:t>
            </a:r>
          </a:p>
          <a:p>
            <a:pPr marL="514350" indent="-514350">
              <a:spcAft>
                <a:spcPts val="1200"/>
              </a:spcAft>
              <a:defRPr/>
            </a:pPr>
            <a:r>
              <a:rPr lang="en-US" dirty="0" smtClean="0"/>
              <a:t>Begin t</a:t>
            </a:r>
            <a:r>
              <a:rPr lang="en-US" b="1" u="sng" dirty="0" smtClean="0"/>
              <a:t>yping</a:t>
            </a:r>
            <a:r>
              <a:rPr lang="en-US" dirty="0" smtClean="0"/>
              <a:t> as soon as they start s</a:t>
            </a:r>
            <a:r>
              <a:rPr lang="en-US" b="1" u="sng" dirty="0" smtClean="0"/>
              <a:t>peaking</a:t>
            </a:r>
          </a:p>
          <a:p>
            <a:pPr marL="514350" indent="-514350">
              <a:spcAft>
                <a:spcPts val="1200"/>
              </a:spcAft>
              <a:defRPr/>
            </a:pPr>
            <a:r>
              <a:rPr lang="en-US" dirty="0" smtClean="0"/>
              <a:t>R</a:t>
            </a:r>
            <a:r>
              <a:rPr lang="en-US" b="1" u="sng" dirty="0" smtClean="0"/>
              <a:t>epeat</a:t>
            </a:r>
            <a:r>
              <a:rPr lang="en-US" dirty="0" smtClean="0"/>
              <a:t> what they s</a:t>
            </a:r>
            <a:r>
              <a:rPr lang="en-US" b="1" u="sng" dirty="0" smtClean="0"/>
              <a:t>ay</a:t>
            </a:r>
            <a:r>
              <a:rPr lang="en-US" dirty="0" smtClean="0"/>
              <a:t> as you write</a:t>
            </a:r>
          </a:p>
          <a:p>
            <a:pPr marL="514350" indent="-514350">
              <a:spcAft>
                <a:spcPts val="1200"/>
              </a:spcAft>
              <a:defRPr/>
            </a:pPr>
            <a:r>
              <a:rPr lang="en-US" dirty="0" smtClean="0"/>
              <a:t>Ask them to r</a:t>
            </a:r>
            <a:r>
              <a:rPr lang="en-US" b="1" u="sng" dirty="0" smtClean="0"/>
              <a:t>epeat</a:t>
            </a:r>
          </a:p>
          <a:p>
            <a:pPr marL="514350" indent="-514350">
              <a:spcAft>
                <a:spcPts val="1200"/>
              </a:spcAft>
              <a:defRPr/>
            </a:pPr>
            <a:r>
              <a:rPr lang="en-US" dirty="0" smtClean="0"/>
              <a:t>A</a:t>
            </a:r>
            <a:r>
              <a:rPr lang="en-US" b="1" u="sng" dirty="0" smtClean="0"/>
              <a:t>sk</a:t>
            </a:r>
            <a:r>
              <a:rPr lang="en-US" dirty="0" smtClean="0"/>
              <a:t> a direct q</a:t>
            </a:r>
            <a:r>
              <a:rPr lang="en-US" b="1" u="sng" dirty="0" smtClean="0"/>
              <a:t>uestion</a:t>
            </a:r>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14</a:t>
            </a:fld>
            <a:endParaRPr lang="en-US" dirty="0"/>
          </a:p>
        </p:txBody>
      </p:sp>
      <p:sp>
        <p:nvSpPr>
          <p:cNvPr id="13" name="TextBox 12"/>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4-3</a:t>
            </a:r>
            <a:endParaRPr lang="en-US" sz="1400" dirty="0">
              <a:solidFill>
                <a:srgbClr val="002C54"/>
              </a:solidFill>
              <a:latin typeface="Arial Black" pitchFamily="34" charset="0"/>
            </a:endParaRPr>
          </a:p>
        </p:txBody>
      </p:sp>
      <p:sp>
        <p:nvSpPr>
          <p:cNvPr id="15" name="TextBox 14"/>
          <p:cNvSpPr txBox="1"/>
          <p:nvPr/>
        </p:nvSpPr>
        <p:spPr>
          <a:xfrm>
            <a:off x="8762010" y="473492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248821380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deli-number.jpg"/>
          <p:cNvPicPr>
            <a:picLocks noChangeAspect="1"/>
          </p:cNvPicPr>
          <p:nvPr/>
        </p:nvPicPr>
        <p:blipFill>
          <a:blip r:embed="rId3"/>
          <a:srcRect r="38349" b="21480"/>
          <a:stretch>
            <a:fillRect/>
          </a:stretch>
        </p:blipFill>
        <p:spPr>
          <a:xfrm>
            <a:off x="-1" y="0"/>
            <a:ext cx="9144001" cy="6858000"/>
          </a:xfrm>
          <a:prstGeom prst="rect">
            <a:avLst/>
          </a:prstGeom>
        </p:spPr>
      </p:pic>
      <p:grpSp>
        <p:nvGrpSpPr>
          <p:cNvPr id="15" name="Group 14"/>
          <p:cNvGrpSpPr/>
          <p:nvPr/>
        </p:nvGrpSpPr>
        <p:grpSpPr>
          <a:xfrm>
            <a:off x="342942" y="2369623"/>
            <a:ext cx="8801057" cy="1869422"/>
            <a:chOff x="342942" y="2369623"/>
            <a:chExt cx="8801057" cy="1869422"/>
          </a:xfrm>
        </p:grpSpPr>
        <p:sp>
          <p:nvSpPr>
            <p:cNvPr id="9" name="Rectangle 8"/>
            <p:cNvSpPr/>
            <p:nvPr/>
          </p:nvSpPr>
          <p:spPr>
            <a:xfrm>
              <a:off x="342943" y="3198036"/>
              <a:ext cx="7303515" cy="104100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2942" y="2369623"/>
              <a:ext cx="7303517" cy="1068902"/>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h. Assign an order </a:t>
              </a:r>
              <a:b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b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to your speakers</a:t>
              </a:r>
              <a:endParaRPr kumimoji="0" lang="en-US" sz="58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pic>
        <p:nvPicPr>
          <p:cNvPr id="11" name="Picture 10"/>
          <p:cNvPicPr>
            <a:picLocks noChangeAspect="1"/>
          </p:cNvPicPr>
          <p:nvPr/>
        </p:nvPicPr>
        <p:blipFill>
          <a:blip r:embed="rId4"/>
          <a:stretch>
            <a:fillRect/>
          </a:stretch>
        </p:blipFill>
        <p:spPr>
          <a:xfrm>
            <a:off x="6500608" y="6356607"/>
            <a:ext cx="2354072" cy="448056"/>
          </a:xfrm>
          <a:prstGeom prst="rect">
            <a:avLst/>
          </a:prstGeom>
        </p:spPr>
      </p:pic>
      <p:sp>
        <p:nvSpPr>
          <p:cNvPr id="16" name="TextBox 15"/>
          <p:cNvSpPr txBox="1"/>
          <p:nvPr/>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7" name="TextBox 16"/>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9"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15</a:t>
            </a:fld>
            <a:endParaRPr lang="en-US" dirty="0"/>
          </a:p>
        </p:txBody>
      </p:sp>
    </p:spTree>
    <p:extLst>
      <p:ext uri="{BB962C8B-B14F-4D97-AF65-F5344CB8AC3E}">
        <p14:creationId xmlns:p14="http://schemas.microsoft.com/office/powerpoint/2010/main" val="3999824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32198"/>
            <a:ext cx="8686800" cy="1143000"/>
          </a:xfrm>
        </p:spPr>
        <p:txBody>
          <a:bodyPr>
            <a:normAutofit fontScale="90000"/>
          </a:bodyPr>
          <a:lstStyle/>
          <a:p>
            <a:r>
              <a:rPr lang="en-US" dirty="0" smtClean="0"/>
              <a:t>H. Assign an Order to Your Speakers</a:t>
            </a:r>
            <a:endParaRPr lang="en-US" dirty="0"/>
          </a:p>
        </p:txBody>
      </p:sp>
      <p:sp>
        <p:nvSpPr>
          <p:cNvPr id="14" name="Content Placeholder 13"/>
          <p:cNvSpPr>
            <a:spLocks noGrp="1"/>
          </p:cNvSpPr>
          <p:nvPr>
            <p:ph idx="1"/>
          </p:nvPr>
        </p:nvSpPr>
        <p:spPr/>
        <p:txBody>
          <a:bodyPr>
            <a:normAutofit/>
          </a:bodyPr>
          <a:lstStyle/>
          <a:p>
            <a:pPr marL="0" indent="0">
              <a:buNone/>
            </a:pPr>
            <a:r>
              <a:rPr lang="en-US" dirty="0"/>
              <a:t>Use the roll call list and maintain the same order beginning with a </a:t>
            </a:r>
            <a:r>
              <a:rPr lang="en-US" dirty="0" smtClean="0"/>
              <a:t>different participant </a:t>
            </a:r>
            <a:r>
              <a:rPr lang="en-US" dirty="0"/>
              <a:t>at each opportunity you use to conduct a round robin or a mini </a:t>
            </a:r>
            <a:r>
              <a:rPr lang="en-US" dirty="0" smtClean="0"/>
              <a:t>round robin</a:t>
            </a:r>
            <a:r>
              <a:rPr lang="en-US" dirty="0"/>
              <a:t>.</a:t>
            </a:r>
          </a:p>
          <a:p>
            <a:pPr marL="0" indent="0">
              <a:buNone/>
            </a:pPr>
            <a:r>
              <a:rPr lang="en-US" b="1" dirty="0"/>
              <a:t>Example:</a:t>
            </a:r>
          </a:p>
          <a:p>
            <a:pPr marL="0" indent="0">
              <a:buNone/>
            </a:pPr>
            <a:r>
              <a:rPr lang="en-US" sz="2600" i="1" dirty="0"/>
              <a:t>“Let’s begin a round robin to determine if everyone is in agreement </a:t>
            </a:r>
            <a:r>
              <a:rPr lang="en-US" sz="2600" i="1" dirty="0" smtClean="0"/>
              <a:t>that we </a:t>
            </a:r>
            <a:r>
              <a:rPr lang="en-US" sz="2600" i="1" dirty="0"/>
              <a:t>can move on to the next agenda item. We will start with Jerry and </a:t>
            </a:r>
            <a:r>
              <a:rPr lang="en-US" sz="2600" i="1" dirty="0" smtClean="0"/>
              <a:t>go in </a:t>
            </a:r>
            <a:r>
              <a:rPr lang="en-US" sz="2600" i="1" dirty="0"/>
              <a:t>our roll call order. Please respond with a ‘yea’ or ‘nay’ as I call </a:t>
            </a:r>
            <a:r>
              <a:rPr lang="en-US" sz="2600" i="1" dirty="0" smtClean="0"/>
              <a:t>your name</a:t>
            </a:r>
            <a:r>
              <a:rPr lang="en-US" sz="2600" i="1" dirty="0"/>
              <a:t>. Jerry….”</a:t>
            </a:r>
            <a:endParaRPr lang="en-US" sz="2600" dirty="0" smtClean="0"/>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16</a:t>
            </a:fld>
            <a:endParaRPr lang="en-US" dirty="0"/>
          </a:p>
        </p:txBody>
      </p:sp>
      <p:sp>
        <p:nvSpPr>
          <p:cNvPr id="13" name="TextBox 12"/>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4-4</a:t>
            </a:r>
            <a:endParaRPr lang="en-US" sz="1400" dirty="0">
              <a:solidFill>
                <a:srgbClr val="002C54"/>
              </a:solidFill>
              <a:latin typeface="Arial Black" pitchFamily="34" charset="0"/>
            </a:endParaRPr>
          </a:p>
        </p:txBody>
      </p:sp>
      <p:sp>
        <p:nvSpPr>
          <p:cNvPr id="15" name="TextBox 14"/>
          <p:cNvSpPr txBox="1"/>
          <p:nvPr/>
        </p:nvSpPr>
        <p:spPr>
          <a:xfrm>
            <a:off x="8762010" y="473492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14825874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asel-markers.jpg"/>
          <p:cNvPicPr>
            <a:picLocks noChangeAspect="1"/>
          </p:cNvPicPr>
          <p:nvPr/>
        </p:nvPicPr>
        <p:blipFill>
          <a:blip r:embed="rId3"/>
          <a:stretch>
            <a:fillRect/>
          </a:stretch>
        </p:blipFill>
        <p:spPr>
          <a:xfrm>
            <a:off x="0" y="0"/>
            <a:ext cx="9144000" cy="6858000"/>
          </a:xfrm>
          <a:prstGeom prst="rect">
            <a:avLst/>
          </a:prstGeom>
        </p:spPr>
      </p:pic>
      <p:grpSp>
        <p:nvGrpSpPr>
          <p:cNvPr id="2" name="Group 14"/>
          <p:cNvGrpSpPr/>
          <p:nvPr/>
        </p:nvGrpSpPr>
        <p:grpSpPr>
          <a:xfrm>
            <a:off x="342942" y="2369623"/>
            <a:ext cx="8801057" cy="1774672"/>
            <a:chOff x="342942" y="2369623"/>
            <a:chExt cx="8801057" cy="1774672"/>
          </a:xfrm>
        </p:grpSpPr>
        <p:sp>
          <p:nvSpPr>
            <p:cNvPr id="9" name="Rectangle 8"/>
            <p:cNvSpPr/>
            <p:nvPr/>
          </p:nvSpPr>
          <p:spPr>
            <a:xfrm>
              <a:off x="342943" y="3198036"/>
              <a:ext cx="5634703"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2942" y="2369623"/>
              <a:ext cx="5634705" cy="1068902"/>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lang="en-US" sz="5800" cap="all" dirty="0" smtClean="0">
                  <a:solidFill>
                    <a:schemeClr val="bg1"/>
                  </a:solidFill>
                  <a:latin typeface="Franklin Gothic Medium"/>
                  <a:ea typeface="+mj-ea"/>
                  <a:cs typeface="Franklin Gothic Medium"/>
                </a:rPr>
                <a:t>i</a:t>
              </a: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 Use Multiple</a:t>
              </a:r>
              <a:b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b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“FLIP </a:t>
              </a:r>
              <a:r>
                <a:rPr kumimoji="0" lang="en-US" sz="5800" b="0" i="0" u="none" strike="noStrike" kern="1200" cap="all" spc="0" normalizeH="0" noProof="0" dirty="0" smtClean="0">
                  <a:ln>
                    <a:noFill/>
                  </a:ln>
                  <a:solidFill>
                    <a:schemeClr val="bg1"/>
                  </a:solidFill>
                  <a:effectLst/>
                  <a:uLnTx/>
                  <a:uFillTx/>
                  <a:latin typeface="Franklin Gothic Medium"/>
                  <a:ea typeface="+mj-ea"/>
                  <a:cs typeface="Franklin Gothic Medium"/>
                </a:rPr>
                <a:t>charts”</a:t>
              </a:r>
              <a:endParaRPr kumimoji="0" lang="en-US" sz="58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pic>
        <p:nvPicPr>
          <p:cNvPr id="11" name="Picture 10"/>
          <p:cNvPicPr>
            <a:picLocks noChangeAspect="1"/>
          </p:cNvPicPr>
          <p:nvPr/>
        </p:nvPicPr>
        <p:blipFill>
          <a:blip r:embed="rId4"/>
          <a:stretch>
            <a:fillRect/>
          </a:stretch>
        </p:blipFill>
        <p:spPr>
          <a:xfrm>
            <a:off x="6500608" y="6356607"/>
            <a:ext cx="2354072" cy="448056"/>
          </a:xfrm>
          <a:prstGeom prst="rect">
            <a:avLst/>
          </a:prstGeom>
        </p:spPr>
      </p:pic>
      <p:sp>
        <p:nvSpPr>
          <p:cNvPr id="14" name="TextBox 13"/>
          <p:cNvSpPr txBox="1"/>
          <p:nvPr/>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6" name="TextBox 15"/>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7"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17</a:t>
            </a:fld>
            <a:endParaRPr lang="en-US" dirty="0"/>
          </a:p>
        </p:txBody>
      </p:sp>
    </p:spTree>
    <p:extLst>
      <p:ext uri="{BB962C8B-B14F-4D97-AF65-F5344CB8AC3E}">
        <p14:creationId xmlns:p14="http://schemas.microsoft.com/office/powerpoint/2010/main" val="2896991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 Use Multiple “Flip Charts”</a:t>
            </a:r>
            <a:endParaRPr lang="en-US" dirty="0"/>
          </a:p>
        </p:txBody>
      </p:sp>
      <p:sp>
        <p:nvSpPr>
          <p:cNvPr id="14" name="Content Placeholder 13"/>
          <p:cNvSpPr>
            <a:spLocks noGrp="1"/>
          </p:cNvSpPr>
          <p:nvPr>
            <p:ph idx="1"/>
          </p:nvPr>
        </p:nvSpPr>
        <p:spPr/>
        <p:txBody>
          <a:bodyPr>
            <a:normAutofit/>
          </a:bodyPr>
          <a:lstStyle/>
          <a:p>
            <a:pPr marL="514350" indent="-514350">
              <a:spcAft>
                <a:spcPts val="600"/>
              </a:spcAft>
              <a:defRPr/>
            </a:pPr>
            <a:r>
              <a:rPr lang="en-US" dirty="0" smtClean="0"/>
              <a:t>Use a variety of documentation tools to improve the focus of a virtual session including:</a:t>
            </a:r>
          </a:p>
          <a:p>
            <a:pPr marL="914400" lvl="1" indent="-514350">
              <a:spcAft>
                <a:spcPts val="600"/>
              </a:spcAft>
              <a:defRPr/>
            </a:pPr>
            <a:r>
              <a:rPr lang="en-US" dirty="0" smtClean="0"/>
              <a:t>W</a:t>
            </a:r>
            <a:r>
              <a:rPr lang="en-US" b="1" u="sng" dirty="0" smtClean="0"/>
              <a:t>hiteboards</a:t>
            </a:r>
          </a:p>
          <a:p>
            <a:pPr marL="914400" lvl="1" indent="-514350">
              <a:spcAft>
                <a:spcPts val="600"/>
              </a:spcAft>
              <a:defRPr/>
            </a:pPr>
            <a:r>
              <a:rPr lang="en-US" dirty="0" smtClean="0"/>
              <a:t>S</a:t>
            </a:r>
            <a:r>
              <a:rPr lang="en-US" b="1" u="sng" dirty="0" smtClean="0"/>
              <a:t>lideboards</a:t>
            </a:r>
          </a:p>
          <a:p>
            <a:pPr marL="914400" lvl="1" indent="-514350">
              <a:spcAft>
                <a:spcPts val="600"/>
              </a:spcAft>
              <a:defRPr/>
            </a:pPr>
            <a:r>
              <a:rPr lang="en-US" dirty="0" smtClean="0"/>
              <a:t>Polling</a:t>
            </a:r>
          </a:p>
          <a:p>
            <a:pPr marL="914400" lvl="1" indent="-514350">
              <a:spcAft>
                <a:spcPts val="600"/>
              </a:spcAft>
              <a:defRPr/>
            </a:pPr>
            <a:r>
              <a:rPr lang="en-US" dirty="0" smtClean="0"/>
              <a:t>Word/Excel/PowerPoint document(s) – split screens</a:t>
            </a:r>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18</a:t>
            </a:fld>
            <a:endParaRPr lang="en-US" dirty="0"/>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4-5</a:t>
            </a:r>
          </a:p>
        </p:txBody>
      </p:sp>
      <p:sp>
        <p:nvSpPr>
          <p:cNvPr id="6" name="TextBox 5"/>
          <p:cNvSpPr txBox="1"/>
          <p:nvPr/>
        </p:nvSpPr>
        <p:spPr>
          <a:xfrm>
            <a:off x="8762010" y="438131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33114217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90" y="-23442"/>
            <a:ext cx="8071290" cy="1143000"/>
          </a:xfrm>
        </p:spPr>
        <p:txBody>
          <a:bodyPr>
            <a:normAutofit/>
          </a:bodyPr>
          <a:lstStyle/>
          <a:p>
            <a:r>
              <a:rPr lang="en-US" dirty="0" smtClean="0"/>
              <a:t>Whiteboard</a:t>
            </a:r>
            <a:endParaRPr lang="en-US" dirty="0"/>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19</a:t>
            </a:fld>
            <a:endParaRPr lang="en-US" dirty="0"/>
          </a:p>
        </p:txBody>
      </p:sp>
      <p:sp>
        <p:nvSpPr>
          <p:cNvPr id="6" name="TextBox 5"/>
          <p:cNvSpPr txBox="1"/>
          <p:nvPr/>
        </p:nvSpPr>
        <p:spPr>
          <a:xfrm>
            <a:off x="8762010" y="438131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pic>
        <p:nvPicPr>
          <p:cNvPr id="1026" name="Picture 2"/>
          <p:cNvPicPr>
            <a:picLocks noGrp="1" noChangeAspect="1" noChangeArrowheads="1"/>
          </p:cNvPicPr>
          <p:nvPr>
            <p:ph idx="1"/>
          </p:nvPr>
        </p:nvPicPr>
        <p:blipFill>
          <a:blip r:embed="rId3"/>
          <a:srcRect/>
          <a:stretch>
            <a:fillRect/>
          </a:stretch>
        </p:blipFill>
        <p:spPr bwMode="auto">
          <a:xfrm>
            <a:off x="782638" y="992221"/>
            <a:ext cx="8072437" cy="5454487"/>
          </a:xfrm>
          <a:prstGeom prst="rect">
            <a:avLst/>
          </a:prstGeom>
          <a:noFill/>
          <a:ln w="9525">
            <a:noFill/>
            <a:miter lim="800000"/>
            <a:headEnd/>
            <a:tailEnd/>
          </a:ln>
        </p:spPr>
      </p:pic>
    </p:spTree>
    <p:extLst>
      <p:ext uri="{BB962C8B-B14F-4D97-AF65-F5344CB8AC3E}">
        <p14:creationId xmlns:p14="http://schemas.microsoft.com/office/powerpoint/2010/main" val="10052504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Checkpoint</a:t>
            </a:r>
            <a:endParaRPr lang="en-US" dirty="0"/>
          </a:p>
        </p:txBody>
      </p:sp>
      <p:sp>
        <p:nvSpPr>
          <p:cNvPr id="3" name="Content Placeholder 2"/>
          <p:cNvSpPr>
            <a:spLocks noGrp="1"/>
          </p:cNvSpPr>
          <p:nvPr>
            <p:ph idx="1"/>
          </p:nvPr>
        </p:nvSpPr>
        <p:spPr>
          <a:xfrm>
            <a:off x="783390" y="1981200"/>
            <a:ext cx="3806753" cy="2046514"/>
          </a:xfrm>
        </p:spPr>
        <p:txBody>
          <a:bodyPr>
            <a:normAutofit/>
          </a:bodyPr>
          <a:lstStyle/>
          <a:p>
            <a:pPr>
              <a:buNone/>
            </a:pPr>
            <a:r>
              <a:rPr lang="en-US" sz="2400" dirty="0" smtClean="0"/>
              <a:t>Getting  Started</a:t>
            </a:r>
          </a:p>
          <a:p>
            <a:pPr marL="457200" indent="-457200">
              <a:buFont typeface="+mj-lt"/>
              <a:buAutoNum type="arabicPeriod" startAt="5"/>
            </a:pPr>
            <a:r>
              <a:rPr lang="en-US" sz="2400" dirty="0" smtClean="0"/>
              <a:t>Information Gathering</a:t>
            </a:r>
          </a:p>
          <a:p>
            <a:pPr marL="457200" indent="-457200">
              <a:buFont typeface="+mj-lt"/>
              <a:buAutoNum type="arabicPeriod"/>
            </a:pPr>
            <a:r>
              <a:rPr lang="en-US" sz="2400" dirty="0" smtClean="0"/>
              <a:t>Preparing</a:t>
            </a:r>
            <a:endParaRPr lang="en-US" sz="2400" dirty="0"/>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2</a:t>
            </a:fld>
            <a:endParaRPr lang="en-US" dirty="0"/>
          </a:p>
        </p:txBody>
      </p:sp>
      <p:sp>
        <p:nvSpPr>
          <p:cNvPr id="5" name="Rounded Rectangle 4"/>
          <p:cNvSpPr/>
          <p:nvPr/>
        </p:nvSpPr>
        <p:spPr>
          <a:xfrm>
            <a:off x="783390" y="1457760"/>
            <a:ext cx="3806753" cy="523440"/>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Book"/>
              </a:rPr>
              <a:t>8:30 – 10:00</a:t>
            </a:r>
            <a:endParaRPr lang="en-US" sz="2600" i="1" dirty="0">
              <a:latin typeface="Franklin Gothic Book"/>
              <a:cs typeface="Franklin Gothic Book"/>
            </a:endParaRPr>
          </a:p>
        </p:txBody>
      </p:sp>
      <p:sp>
        <p:nvSpPr>
          <p:cNvPr id="9" name="Content Placeholder 2"/>
          <p:cNvSpPr txBox="1">
            <a:spLocks/>
          </p:cNvSpPr>
          <p:nvPr/>
        </p:nvSpPr>
        <p:spPr>
          <a:xfrm>
            <a:off x="4953000" y="2179768"/>
            <a:ext cx="3806753" cy="417658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32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0" name="Rounded Rectangle 9"/>
          <p:cNvSpPr/>
          <p:nvPr/>
        </p:nvSpPr>
        <p:spPr>
          <a:xfrm>
            <a:off x="4953000" y="1457760"/>
            <a:ext cx="3806753" cy="523440"/>
          </a:xfrm>
          <a:prstGeom prst="roundRect">
            <a:avLst/>
          </a:prstGeom>
          <a:gradFill>
            <a:gsLst>
              <a:gs pos="0">
                <a:srgbClr val="C9401B"/>
              </a:gs>
              <a:gs pos="100000">
                <a:srgbClr val="FF5223"/>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600" dirty="0" smtClean="0">
                <a:latin typeface="Franklin Gothic Medium"/>
                <a:cs typeface="Franklin Gothic Book"/>
              </a:rPr>
              <a:t>1:30 – 3:00</a:t>
            </a:r>
            <a:endParaRPr lang="en-US" sz="2600" i="1" dirty="0">
              <a:latin typeface="Franklin Gothic Book"/>
              <a:cs typeface="Franklin Gothic Book"/>
            </a:endParaRPr>
          </a:p>
        </p:txBody>
      </p:sp>
      <p:sp>
        <p:nvSpPr>
          <p:cNvPr id="12" name="Content Placeholder 2"/>
          <p:cNvSpPr txBox="1">
            <a:spLocks/>
          </p:cNvSpPr>
          <p:nvPr/>
        </p:nvSpPr>
        <p:spPr>
          <a:xfrm>
            <a:off x="4953000" y="2179768"/>
            <a:ext cx="3806753" cy="4176582"/>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32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5" name="Rounded Rectangle 14"/>
          <p:cNvSpPr/>
          <p:nvPr/>
        </p:nvSpPr>
        <p:spPr>
          <a:xfrm>
            <a:off x="783390" y="3904845"/>
            <a:ext cx="3806753" cy="518383"/>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latin typeface="Franklin Gothic Book"/>
                <a:cs typeface="Franklin Gothic Book"/>
              </a:rPr>
              <a:t>10:30 – 12:00</a:t>
            </a:r>
            <a:endParaRPr lang="en-US" sz="2400" b="1" dirty="0">
              <a:latin typeface="Franklin Gothic Book"/>
              <a:cs typeface="Franklin Gothic Book"/>
            </a:endParaRPr>
          </a:p>
        </p:txBody>
      </p:sp>
      <p:sp>
        <p:nvSpPr>
          <p:cNvPr id="16" name="Rounded Rectangle 15"/>
          <p:cNvSpPr/>
          <p:nvPr/>
        </p:nvSpPr>
        <p:spPr>
          <a:xfrm>
            <a:off x="4953000" y="3904845"/>
            <a:ext cx="3806753" cy="518383"/>
          </a:xfrm>
          <a:prstGeom prst="round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Franklin Gothic Medium"/>
                <a:cs typeface="Franklin Gothic Book"/>
              </a:rPr>
              <a:t>3:30 – 5:00 </a:t>
            </a:r>
            <a:endParaRPr lang="en-US" sz="2400" i="1" dirty="0">
              <a:latin typeface="Franklin Gothic Book"/>
              <a:cs typeface="Franklin Gothic Book"/>
            </a:endParaRPr>
          </a:p>
        </p:txBody>
      </p:sp>
      <p:sp>
        <p:nvSpPr>
          <p:cNvPr id="17" name="Content Placeholder 2"/>
          <p:cNvSpPr txBox="1">
            <a:spLocks/>
          </p:cNvSpPr>
          <p:nvPr/>
        </p:nvSpPr>
        <p:spPr>
          <a:xfrm>
            <a:off x="783390" y="4496805"/>
            <a:ext cx="3806753" cy="204651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r>
              <a:rPr lang="en-US" sz="2400" dirty="0" smtClean="0">
                <a:solidFill>
                  <a:srgbClr val="00467F"/>
                </a:solidFill>
                <a:latin typeface="Franklin Gothic Book"/>
                <a:cs typeface="Franklin Gothic Book"/>
              </a:rPr>
              <a:t>Starting</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r>
              <a:rPr lang="en-US" sz="2400" dirty="0" smtClean="0">
                <a:solidFill>
                  <a:srgbClr val="00467F"/>
                </a:solidFill>
                <a:latin typeface="Franklin Gothic Book"/>
                <a:cs typeface="Franklin Gothic Book"/>
              </a:rPr>
              <a:t>Focusing</a:t>
            </a:r>
          </a:p>
          <a:p>
            <a:pPr marL="457200" indent="-457200">
              <a:spcBef>
                <a:spcPct val="20000"/>
              </a:spcBef>
              <a:buClr>
                <a:srgbClr val="99AB21"/>
              </a:buClr>
              <a:buFont typeface="+mj-lt"/>
              <a:buAutoNum type="arabicPeriod" startAt="2"/>
              <a:defRPr/>
            </a:pPr>
            <a:r>
              <a:rPr lang="en-US" sz="2400" dirty="0">
                <a:solidFill>
                  <a:srgbClr val="00467F"/>
                </a:solidFill>
                <a:latin typeface="Franklin Gothic Book"/>
                <a:cs typeface="Franklin Gothic Book"/>
              </a:rPr>
              <a:t>Power of the Pen</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2"/>
              <a:tabLst/>
              <a:defRPr/>
            </a:pPr>
            <a:endParaRPr lang="en-US" sz="2400" dirty="0" smtClean="0">
              <a:solidFill>
                <a:srgbClr val="00467F"/>
              </a:solidFill>
              <a:latin typeface="Franklin Gothic Book"/>
              <a:cs typeface="Franklin Gothic Book"/>
            </a:endParaRPr>
          </a:p>
          <a:p>
            <a:pPr marL="457200" marR="0" lvl="0" indent="-457200" algn="l" defTabSz="457200" rtl="0" eaLnBrk="1" fontAlgn="auto" latinLnBrk="0" hangingPunct="1">
              <a:lnSpc>
                <a:spcPct val="100000"/>
              </a:lnSpc>
              <a:spcBef>
                <a:spcPct val="20000"/>
              </a:spcBef>
              <a:spcAft>
                <a:spcPts val="0"/>
              </a:spcAft>
              <a:buClr>
                <a:srgbClr val="99AB21"/>
              </a:buClr>
              <a:buSzTx/>
              <a:tabLst/>
              <a:defRPr/>
            </a:pPr>
            <a:endPar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endParaRPr>
          </a:p>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24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
        <p:nvSpPr>
          <p:cNvPr id="18" name="Content Placeholder 2"/>
          <p:cNvSpPr txBox="1">
            <a:spLocks/>
          </p:cNvSpPr>
          <p:nvPr/>
        </p:nvSpPr>
        <p:spPr>
          <a:xfrm>
            <a:off x="4953000" y="1981200"/>
            <a:ext cx="3806753" cy="2046514"/>
          </a:xfrm>
          <a:prstGeom prst="rect">
            <a:avLst/>
          </a:prstGeom>
        </p:spPr>
        <p:txBody>
          <a:bodyPr vert="horz" lIns="91440" tIns="45720" rIns="91440" bIns="45720" rtlCol="0">
            <a:normAutofit/>
          </a:bodyPr>
          <a:lstStyle/>
          <a:p>
            <a:pPr marL="342900" marR="0" lvl="0" indent="-342900" algn="l" defTabSz="457200" rtl="0" eaLnBrk="1" fontAlgn="auto" latinLnBrk="0" hangingPunct="1">
              <a:lnSpc>
                <a:spcPct val="100000"/>
              </a:lnSpc>
              <a:spcBef>
                <a:spcPct val="20000"/>
              </a:spcBef>
              <a:spcAft>
                <a:spcPts val="0"/>
              </a:spcAft>
              <a:buClr>
                <a:srgbClr val="99AB21"/>
              </a:buClr>
              <a:buSzTx/>
              <a:buFont typeface="Arial"/>
              <a:buNone/>
              <a:tabLst/>
              <a:defRPr/>
            </a:pPr>
            <a:r>
              <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rPr>
              <a:t>Review</a:t>
            </a:r>
            <a:endParaRPr lang="en-US" sz="2400" dirty="0" smtClean="0">
              <a:solidFill>
                <a:srgbClr val="00467F"/>
              </a:solidFill>
              <a:latin typeface="Franklin Gothic Book"/>
              <a:cs typeface="Franklin Gothic Book"/>
            </a:endParaRP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Dysfunction</a:t>
            </a: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Consensus</a:t>
            </a:r>
          </a:p>
          <a:p>
            <a:pPr marL="457200" lvl="0" indent="-457200">
              <a:spcBef>
                <a:spcPct val="20000"/>
              </a:spcBef>
              <a:buClr>
                <a:srgbClr val="99AB21"/>
              </a:buClr>
              <a:buFont typeface="+mj-lt"/>
              <a:buAutoNum type="arabicPeriod" startAt="6"/>
              <a:defRPr/>
            </a:pPr>
            <a:r>
              <a:rPr lang="en-US" sz="2400" dirty="0" smtClean="0">
                <a:solidFill>
                  <a:srgbClr val="00467F"/>
                </a:solidFill>
                <a:latin typeface="Franklin Gothic Book"/>
                <a:cs typeface="Franklin Gothic Book"/>
              </a:rPr>
              <a:t>Energy</a:t>
            </a:r>
          </a:p>
          <a:p>
            <a:pPr marL="457200" lvl="0" indent="-457200">
              <a:spcBef>
                <a:spcPct val="20000"/>
              </a:spcBef>
              <a:buClr>
                <a:srgbClr val="99AB21"/>
              </a:buClr>
              <a:defRPr/>
            </a:pPr>
            <a:endParaRPr lang="en-US" sz="2400" dirty="0" smtClean="0">
              <a:solidFill>
                <a:srgbClr val="00467F"/>
              </a:solidFill>
              <a:latin typeface="Franklin Gothic Book"/>
              <a:cs typeface="Franklin Gothic Book"/>
            </a:endParaRPr>
          </a:p>
        </p:txBody>
      </p:sp>
      <p:sp>
        <p:nvSpPr>
          <p:cNvPr id="21" name="Content Placeholder 2"/>
          <p:cNvSpPr txBox="1">
            <a:spLocks/>
          </p:cNvSpPr>
          <p:nvPr/>
        </p:nvSpPr>
        <p:spPr>
          <a:xfrm>
            <a:off x="4953000" y="4496805"/>
            <a:ext cx="3806753" cy="2046514"/>
          </a:xfrm>
          <a:prstGeom prst="rect">
            <a:avLst/>
          </a:prstGeom>
        </p:spPr>
        <p:txBody>
          <a:bodyPr vert="horz" lIns="91440" tIns="45720" rIns="91440" bIns="45720" rtlCol="0">
            <a:normAutofit/>
          </a:bodyPr>
          <a:lstStyle/>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9"/>
              <a:tabLst/>
              <a:defRPr/>
            </a:pPr>
            <a:r>
              <a:rPr lang="en-US" sz="2400" dirty="0" smtClean="0">
                <a:solidFill>
                  <a:srgbClr val="00467F"/>
                </a:solidFill>
                <a:latin typeface="Franklin Gothic Book"/>
                <a:cs typeface="Franklin Gothic Book"/>
              </a:rPr>
              <a:t>Closing</a:t>
            </a:r>
          </a:p>
          <a:p>
            <a:pPr marL="457200" marR="0" lvl="0" indent="-457200" algn="l" defTabSz="457200" rtl="0" eaLnBrk="1" fontAlgn="auto" latinLnBrk="0" hangingPunct="1">
              <a:lnSpc>
                <a:spcPct val="100000"/>
              </a:lnSpc>
              <a:spcBef>
                <a:spcPct val="20000"/>
              </a:spcBef>
              <a:spcAft>
                <a:spcPts val="0"/>
              </a:spcAft>
              <a:buClr>
                <a:srgbClr val="99AB21"/>
              </a:buClr>
              <a:buSzTx/>
              <a:buFont typeface="+mj-lt"/>
              <a:buAutoNum type="arabicPeriod" startAt="9"/>
              <a:tabLst/>
              <a:defRPr/>
            </a:pPr>
            <a:r>
              <a:rPr lang="en-US" sz="2400" dirty="0" smtClean="0">
                <a:solidFill>
                  <a:srgbClr val="00467F"/>
                </a:solidFill>
                <a:latin typeface="Franklin Gothic Book"/>
                <a:cs typeface="Franklin Gothic Book"/>
              </a:rPr>
              <a:t>Agenda Setting</a:t>
            </a:r>
          </a:p>
          <a:p>
            <a:pPr marR="0" lvl="0" algn="l" defTabSz="457200" rtl="0" eaLnBrk="1" fontAlgn="auto" latinLnBrk="0" hangingPunct="1">
              <a:lnSpc>
                <a:spcPct val="100000"/>
              </a:lnSpc>
              <a:spcBef>
                <a:spcPct val="20000"/>
              </a:spcBef>
              <a:spcAft>
                <a:spcPts val="0"/>
              </a:spcAft>
              <a:buClr>
                <a:srgbClr val="99AB21"/>
              </a:buClr>
              <a:buSzTx/>
              <a:tabLst/>
              <a:defRPr/>
            </a:pPr>
            <a:r>
              <a:rPr lang="en-US" sz="2400" dirty="0" smtClean="0">
                <a:solidFill>
                  <a:srgbClr val="00467F"/>
                </a:solidFill>
                <a:latin typeface="Franklin Gothic Book"/>
                <a:cs typeface="Franklin Gothic Book"/>
              </a:rPr>
              <a:t>Special Cases</a:t>
            </a:r>
          </a:p>
          <a:p>
            <a:pPr marL="457200" marR="0" lvl="0" indent="-457200" algn="l" defTabSz="457200" rtl="0" eaLnBrk="1" fontAlgn="auto" latinLnBrk="0" hangingPunct="1">
              <a:lnSpc>
                <a:spcPct val="100000"/>
              </a:lnSpc>
              <a:spcBef>
                <a:spcPct val="20000"/>
              </a:spcBef>
              <a:spcAft>
                <a:spcPts val="0"/>
              </a:spcAft>
              <a:buClr>
                <a:srgbClr val="99AB21"/>
              </a:buClr>
              <a:buSzTx/>
              <a:tabLst/>
              <a:defRPr/>
            </a:pPr>
            <a:r>
              <a:rPr kumimoji="0" lang="en-US" sz="2400" b="0" i="0" u="none" strike="noStrike" kern="1200" cap="none" spc="0" normalizeH="0" baseline="0" noProof="0" dirty="0" smtClean="0">
                <a:ln>
                  <a:noFill/>
                </a:ln>
                <a:solidFill>
                  <a:srgbClr val="00467F"/>
                </a:solidFill>
                <a:effectLst/>
                <a:uLnTx/>
                <a:uFillTx/>
                <a:latin typeface="Franklin Gothic Book"/>
                <a:ea typeface="+mn-ea"/>
                <a:cs typeface="Franklin Gothic Book"/>
              </a:rPr>
              <a:t>Review and Close</a:t>
            </a:r>
          </a:p>
          <a:p>
            <a:pPr marL="342900" marR="0" lvl="0" indent="-342900" algn="l" defTabSz="457200" rtl="0" eaLnBrk="1" fontAlgn="auto" latinLnBrk="0" hangingPunct="1">
              <a:lnSpc>
                <a:spcPct val="100000"/>
              </a:lnSpc>
              <a:spcBef>
                <a:spcPct val="20000"/>
              </a:spcBef>
              <a:spcAft>
                <a:spcPts val="0"/>
              </a:spcAft>
              <a:buClr>
                <a:srgbClr val="99AB21"/>
              </a:buClr>
              <a:buSzTx/>
              <a:buFont typeface="Arial"/>
              <a:buChar char="•"/>
              <a:tabLst/>
              <a:defRPr/>
            </a:pPr>
            <a:endParaRPr kumimoji="0" lang="en-US" sz="2400" b="0" i="0" u="none" strike="noStrike" kern="1200" cap="none" spc="0" normalizeH="0" baseline="0" noProof="0" dirty="0">
              <a:ln>
                <a:noFill/>
              </a:ln>
              <a:solidFill>
                <a:srgbClr val="00467F"/>
              </a:solidFill>
              <a:effectLst/>
              <a:uLnTx/>
              <a:uFillTx/>
              <a:latin typeface="Franklin Gothic Book"/>
              <a:ea typeface="+mn-ea"/>
              <a:cs typeface="Franklin Gothic Book"/>
            </a:endParaRPr>
          </a:p>
        </p:txBody>
      </p:sp>
    </p:spTree>
    <p:extLst>
      <p:ext uri="{BB962C8B-B14F-4D97-AF65-F5344CB8AC3E}">
        <p14:creationId xmlns:p14="http://schemas.microsoft.com/office/powerpoint/2010/main" val="4860771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10" grpId="0" animBg="1"/>
      <p:bldP spid="15" grpId="0" animBg="1"/>
      <p:bldP spid="16" grpId="0" animBg="1"/>
      <p:bldP spid="17" grpId="0"/>
      <p:bldP spid="1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90" y="-23442"/>
            <a:ext cx="8071290" cy="1143000"/>
          </a:xfrm>
        </p:spPr>
        <p:txBody>
          <a:bodyPr>
            <a:normAutofit/>
          </a:bodyPr>
          <a:lstStyle/>
          <a:p>
            <a:r>
              <a:rPr lang="en-US" dirty="0" smtClean="0"/>
              <a:t>Slideboard</a:t>
            </a:r>
            <a:endParaRPr lang="en-US" dirty="0"/>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20</a:t>
            </a:fld>
            <a:endParaRPr lang="en-US" dirty="0"/>
          </a:p>
        </p:txBody>
      </p:sp>
      <p:sp>
        <p:nvSpPr>
          <p:cNvPr id="6" name="TextBox 5"/>
          <p:cNvSpPr txBox="1"/>
          <p:nvPr/>
        </p:nvSpPr>
        <p:spPr>
          <a:xfrm>
            <a:off x="8762010" y="438131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pic>
        <p:nvPicPr>
          <p:cNvPr id="2050" name="Picture 2"/>
          <p:cNvPicPr>
            <a:picLocks noGrp="1" noChangeAspect="1" noChangeArrowheads="1"/>
          </p:cNvPicPr>
          <p:nvPr>
            <p:ph idx="1"/>
          </p:nvPr>
        </p:nvPicPr>
        <p:blipFill>
          <a:blip r:embed="rId3"/>
          <a:srcRect/>
          <a:stretch>
            <a:fillRect/>
          </a:stretch>
        </p:blipFill>
        <p:spPr bwMode="auto">
          <a:xfrm>
            <a:off x="782638" y="875489"/>
            <a:ext cx="8072437" cy="5300613"/>
          </a:xfrm>
          <a:prstGeom prst="rect">
            <a:avLst/>
          </a:prstGeom>
          <a:noFill/>
          <a:ln w="9525">
            <a:noFill/>
            <a:miter lim="800000"/>
            <a:headEnd/>
            <a:tailEnd/>
          </a:ln>
        </p:spPr>
      </p:pic>
    </p:spTree>
    <p:extLst>
      <p:ext uri="{BB962C8B-B14F-4D97-AF65-F5344CB8AC3E}">
        <p14:creationId xmlns:p14="http://schemas.microsoft.com/office/powerpoint/2010/main" val="114595401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90" y="-23442"/>
            <a:ext cx="8071290" cy="1143000"/>
          </a:xfrm>
        </p:spPr>
        <p:txBody>
          <a:bodyPr>
            <a:normAutofit/>
          </a:bodyPr>
          <a:lstStyle/>
          <a:p>
            <a:r>
              <a:rPr lang="en-US" dirty="0" smtClean="0"/>
              <a:t>Polling</a:t>
            </a:r>
            <a:endParaRPr lang="en-US" dirty="0"/>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21</a:t>
            </a:fld>
            <a:endParaRPr lang="en-US" dirty="0"/>
          </a:p>
        </p:txBody>
      </p:sp>
      <p:sp>
        <p:nvSpPr>
          <p:cNvPr id="6" name="TextBox 5"/>
          <p:cNvSpPr txBox="1"/>
          <p:nvPr/>
        </p:nvSpPr>
        <p:spPr>
          <a:xfrm>
            <a:off x="8762010" y="438131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pic>
        <p:nvPicPr>
          <p:cNvPr id="3074" name="Picture 2"/>
          <p:cNvPicPr>
            <a:picLocks noGrp="1" noChangeAspect="1" noChangeArrowheads="1"/>
          </p:cNvPicPr>
          <p:nvPr>
            <p:ph idx="1"/>
          </p:nvPr>
        </p:nvPicPr>
        <p:blipFill>
          <a:blip r:embed="rId3"/>
          <a:srcRect/>
          <a:stretch>
            <a:fillRect/>
          </a:stretch>
        </p:blipFill>
        <p:spPr bwMode="auto">
          <a:xfrm>
            <a:off x="782638" y="836579"/>
            <a:ext cx="8072437" cy="5339523"/>
          </a:xfrm>
          <a:prstGeom prst="rect">
            <a:avLst/>
          </a:prstGeom>
          <a:noFill/>
          <a:ln w="9525">
            <a:noFill/>
            <a:miter lim="800000"/>
            <a:headEnd/>
            <a:tailEnd/>
          </a:ln>
        </p:spPr>
      </p:pic>
    </p:spTree>
    <p:extLst>
      <p:ext uri="{BB962C8B-B14F-4D97-AF65-F5344CB8AC3E}">
        <p14:creationId xmlns:p14="http://schemas.microsoft.com/office/powerpoint/2010/main" val="69210769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Rectangle 4"/>
          <p:cNvSpPr>
            <a:spLocks noGrp="1" noChangeArrowheads="1"/>
          </p:cNvSpPr>
          <p:nvPr>
            <p:ph type="title"/>
          </p:nvPr>
        </p:nvSpPr>
        <p:spPr/>
        <p:txBody>
          <a:bodyPr>
            <a:normAutofit/>
          </a:bodyPr>
          <a:lstStyle/>
          <a:p>
            <a:r>
              <a:rPr lang="en-US" dirty="0" smtClean="0"/>
              <a:t>Screen Sharing</a:t>
            </a:r>
          </a:p>
        </p:txBody>
      </p:sp>
      <p:sp>
        <p:nvSpPr>
          <p:cNvPr id="503810" name="Rectangle 2"/>
          <p:cNvSpPr>
            <a:spLocks noGrp="1" noChangeArrowheads="1"/>
          </p:cNvSpPr>
          <p:nvPr>
            <p:ph idx="1"/>
          </p:nvPr>
        </p:nvSpPr>
        <p:spPr>
          <a:xfrm>
            <a:off x="457201" y="1193801"/>
            <a:ext cx="8629470" cy="1316644"/>
          </a:xfrm>
        </p:spPr>
        <p:txBody>
          <a:bodyPr>
            <a:normAutofit/>
          </a:bodyPr>
          <a:lstStyle/>
          <a:p>
            <a:pPr>
              <a:lnSpc>
                <a:spcPct val="90000"/>
              </a:lnSpc>
            </a:pPr>
            <a:endParaRPr lang="en-US" dirty="0" smtClean="0"/>
          </a:p>
          <a:p>
            <a:pPr>
              <a:lnSpc>
                <a:spcPct val="90000"/>
              </a:lnSpc>
            </a:pPr>
            <a:endParaRPr lang="en-US" dirty="0" smtClean="0"/>
          </a:p>
          <a:p>
            <a:pPr>
              <a:lnSpc>
                <a:spcPct val="90000"/>
              </a:lnSpc>
            </a:pPr>
            <a:endParaRPr lang="en-US" dirty="0" smtClean="0"/>
          </a:p>
          <a:p>
            <a:pPr>
              <a:lnSpc>
                <a:spcPct val="90000"/>
              </a:lnSpc>
            </a:pPr>
            <a:endParaRPr lang="en-US" dirty="0"/>
          </a:p>
          <a:p>
            <a:pPr>
              <a:lnSpc>
                <a:spcPct val="90000"/>
              </a:lnSpc>
            </a:pPr>
            <a:endParaRPr lang="en-US" dirty="0" smtClean="0"/>
          </a:p>
        </p:txBody>
      </p:sp>
      <p:sp>
        <p:nvSpPr>
          <p:cNvPr id="16" name="Slide Number Placeholder 15"/>
          <p:cNvSpPr>
            <a:spLocks noGrp="1"/>
          </p:cNvSpPr>
          <p:nvPr>
            <p:ph type="sldNum" sz="quarter" idx="12"/>
          </p:nvPr>
        </p:nvSpPr>
        <p:spPr>
          <a:xfrm>
            <a:off x="0" y="6446708"/>
            <a:ext cx="342943" cy="365125"/>
          </a:xfrm>
        </p:spPr>
        <p:txBody>
          <a:bodyPr/>
          <a:lstStyle/>
          <a:p>
            <a:pPr>
              <a:defRPr/>
            </a:pPr>
            <a:fld id="{57F09362-3ECF-43FF-9131-C2EB0D040696}" type="slidenum">
              <a:rPr lang="en-US" altLang="en-US" smtClean="0"/>
              <a:pPr>
                <a:defRPr/>
              </a:pPr>
              <a:t>22</a:t>
            </a:fld>
            <a:endParaRPr lang="en-US" altLang="en-US" dirty="0"/>
          </a:p>
        </p:txBody>
      </p:sp>
      <p:sp>
        <p:nvSpPr>
          <p:cNvPr id="8" name="TextBox 7"/>
          <p:cNvSpPr txBox="1"/>
          <p:nvPr/>
        </p:nvSpPr>
        <p:spPr>
          <a:xfrm>
            <a:off x="8696821" y="1948316"/>
            <a:ext cx="389850" cy="830997"/>
          </a:xfrm>
          <a:prstGeom prst="rect">
            <a:avLst/>
          </a:prstGeom>
          <a:noFill/>
        </p:spPr>
        <p:txBody>
          <a:bodyPr wrap="none" rtlCol="0">
            <a:spAutoFit/>
          </a:bodyPr>
          <a:lstStyle/>
          <a:p>
            <a:r>
              <a:rPr lang="en-US" sz="4800" dirty="0" smtClean="0">
                <a:solidFill>
                  <a:schemeClr val="accent5">
                    <a:lumMod val="40000"/>
                    <a:lumOff val="60000"/>
                  </a:schemeClr>
                </a:solidFill>
              </a:rPr>
              <a:t>-</a:t>
            </a:r>
            <a:endParaRPr lang="en-US" sz="4800" dirty="0">
              <a:solidFill>
                <a:schemeClr val="accent5">
                  <a:lumMod val="40000"/>
                  <a:lumOff val="60000"/>
                </a:schemeClr>
              </a:solidFil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535" t="25147" r="5744"/>
          <a:stretch/>
        </p:blipFill>
        <p:spPr>
          <a:xfrm>
            <a:off x="783389" y="1404471"/>
            <a:ext cx="7598611" cy="4320745"/>
          </a:xfrm>
          <a:prstGeom prst="rect">
            <a:avLst/>
          </a:prstGeom>
        </p:spPr>
      </p:pic>
      <p:sp>
        <p:nvSpPr>
          <p:cNvPr id="3" name="Rounded Rectangle 2"/>
          <p:cNvSpPr/>
          <p:nvPr/>
        </p:nvSpPr>
        <p:spPr>
          <a:xfrm rot="20417525">
            <a:off x="375390" y="4906395"/>
            <a:ext cx="1440689" cy="442674"/>
          </a:xfrm>
          <a:prstGeom prst="round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spAutoFit/>
          </a:bodyPr>
          <a:lstStyle/>
          <a:p>
            <a:pPr algn="ctr"/>
            <a:r>
              <a:rPr lang="en-US" sz="2000" dirty="0" smtClean="0"/>
              <a:t>PowerPoint</a:t>
            </a:r>
            <a:endParaRPr lang="en-US" sz="2000" dirty="0"/>
          </a:p>
        </p:txBody>
      </p:sp>
      <p:sp>
        <p:nvSpPr>
          <p:cNvPr id="9" name="Rounded Rectangle 8"/>
          <p:cNvSpPr/>
          <p:nvPr/>
        </p:nvSpPr>
        <p:spPr>
          <a:xfrm rot="1928259">
            <a:off x="7755880" y="1442893"/>
            <a:ext cx="1064029" cy="442674"/>
          </a:xfrm>
          <a:prstGeom prst="roundRect">
            <a:avLst/>
          </a:prstGeom>
          <a:solidFill>
            <a:srgbClr val="F265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sz="2000" dirty="0" smtClean="0"/>
              <a:t>Word</a:t>
            </a:r>
            <a:endParaRPr lang="en-US" sz="2000" dirty="0"/>
          </a:p>
        </p:txBody>
      </p:sp>
    </p:spTree>
    <p:extLst>
      <p:ext uri="{BB962C8B-B14F-4D97-AF65-F5344CB8AC3E}">
        <p14:creationId xmlns:p14="http://schemas.microsoft.com/office/powerpoint/2010/main" val="3199873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easel-markers.jpg"/>
          <p:cNvPicPr>
            <a:picLocks noChangeAspect="1"/>
          </p:cNvPicPr>
          <p:nvPr/>
        </p:nvPicPr>
        <p:blipFill>
          <a:blip r:embed="rId3"/>
          <a:srcRect r="12961"/>
          <a:stretch>
            <a:fillRect/>
          </a:stretch>
        </p:blipFill>
        <p:spPr>
          <a:xfrm flipH="1">
            <a:off x="0" y="-14760"/>
            <a:ext cx="9143999" cy="6991387"/>
          </a:xfrm>
          <a:prstGeom prst="rect">
            <a:avLst/>
          </a:prstGeom>
        </p:spPr>
      </p:pic>
      <p:grpSp>
        <p:nvGrpSpPr>
          <p:cNvPr id="2" name="Group 14"/>
          <p:cNvGrpSpPr/>
          <p:nvPr/>
        </p:nvGrpSpPr>
        <p:grpSpPr>
          <a:xfrm>
            <a:off x="342942" y="2369623"/>
            <a:ext cx="8801057" cy="1774672"/>
            <a:chOff x="342942" y="2369623"/>
            <a:chExt cx="8801057" cy="1774672"/>
          </a:xfrm>
        </p:grpSpPr>
        <p:sp>
          <p:nvSpPr>
            <p:cNvPr id="9" name="Rectangle 8"/>
            <p:cNvSpPr/>
            <p:nvPr/>
          </p:nvSpPr>
          <p:spPr>
            <a:xfrm>
              <a:off x="342944" y="3198036"/>
              <a:ext cx="6157664"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2942" y="2369623"/>
              <a:ext cx="7273594" cy="1068902"/>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lang="en-US" sz="5800" cap="all" dirty="0" smtClean="0">
                  <a:solidFill>
                    <a:schemeClr val="bg1"/>
                  </a:solidFill>
                  <a:latin typeface="Franklin Gothic Medium"/>
                  <a:ea typeface="+mj-ea"/>
                  <a:cs typeface="Franklin Gothic Medium"/>
                </a:rPr>
                <a:t>J</a:t>
              </a: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 </a:t>
              </a:r>
              <a:r>
                <a:rPr lang="en-US" sz="5800" cap="all" dirty="0" smtClean="0">
                  <a:solidFill>
                    <a:schemeClr val="bg1"/>
                  </a:solidFill>
                  <a:latin typeface="Franklin Gothic Medium"/>
                  <a:ea typeface="+mj-ea"/>
                  <a:cs typeface="Franklin Gothic Medium"/>
                </a:rPr>
                <a:t>EMPLOY</a:t>
              </a:r>
              <a:r>
                <a:rPr kumimoji="0" lang="en-US" sz="5800" b="0" i="0" u="none" strike="noStrike" kern="1200" cap="all" spc="0" normalizeH="0" baseline="0" noProof="0" dirty="0" smtClean="0">
                  <a:ln>
                    <a:noFill/>
                  </a:ln>
                  <a:solidFill>
                    <a:schemeClr val="bg1"/>
                  </a:solidFill>
                  <a:effectLst/>
                  <a:uLnTx/>
                  <a:uFillTx/>
                  <a:latin typeface="Franklin Gothic Medium"/>
                  <a:ea typeface="+mj-ea"/>
                  <a:cs typeface="Franklin Gothic Medium"/>
                </a:rPr>
                <a:t> the right recording tool</a:t>
              </a:r>
              <a:endParaRPr kumimoji="0" lang="en-US" sz="58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pic>
        <p:nvPicPr>
          <p:cNvPr id="11" name="Picture 10"/>
          <p:cNvPicPr>
            <a:picLocks noChangeAspect="1"/>
          </p:cNvPicPr>
          <p:nvPr/>
        </p:nvPicPr>
        <p:blipFill>
          <a:blip r:embed="rId4"/>
          <a:stretch>
            <a:fillRect/>
          </a:stretch>
        </p:blipFill>
        <p:spPr>
          <a:xfrm>
            <a:off x="6500608" y="6356607"/>
            <a:ext cx="2354072" cy="448056"/>
          </a:xfrm>
          <a:prstGeom prst="rect">
            <a:avLst/>
          </a:prstGeom>
        </p:spPr>
      </p:pic>
      <p:sp>
        <p:nvSpPr>
          <p:cNvPr id="14" name="TextBox 13"/>
          <p:cNvSpPr txBox="1"/>
          <p:nvPr/>
        </p:nvSpPr>
        <p:spPr>
          <a:xfrm>
            <a:off x="358985" y="6565612"/>
            <a:ext cx="3292889" cy="246221"/>
          </a:xfrm>
          <a:prstGeom prst="rect">
            <a:avLst/>
          </a:prstGeom>
          <a:noFill/>
        </p:spPr>
        <p:txBody>
          <a:bodyPr wrap="none" rtlCol="0">
            <a:spAutoFit/>
          </a:bodyPr>
          <a:lstStyle/>
          <a:p>
            <a:pPr>
              <a:defRPr/>
            </a:pPr>
            <a:r>
              <a:rPr lang="en-US" sz="1000" dirty="0">
                <a:solidFill>
                  <a:schemeClr val="bg1"/>
                </a:solidFill>
                <a:latin typeface="Franklin Gothic Book"/>
                <a:cs typeface="Franklin Gothic Book"/>
              </a:rPr>
              <a:t>Copyright 1992-2015, Leadership Strategies, Inc. V15.02</a:t>
            </a:r>
          </a:p>
        </p:txBody>
      </p:sp>
      <p:sp>
        <p:nvSpPr>
          <p:cNvPr id="16" name="TextBox 15"/>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7"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23</a:t>
            </a:fld>
            <a:endParaRPr lang="en-US" dirty="0"/>
          </a:p>
        </p:txBody>
      </p:sp>
    </p:spTree>
    <p:extLst>
      <p:ext uri="{BB962C8B-B14F-4D97-AF65-F5344CB8AC3E}">
        <p14:creationId xmlns:p14="http://schemas.microsoft.com/office/powerpoint/2010/main" val="1210565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700" dirty="0" smtClean="0"/>
              <a:t>J. Use the Right Recording Tool</a:t>
            </a:r>
            <a:endParaRPr lang="en-US" sz="4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69640069"/>
              </p:ext>
            </p:extLst>
          </p:nvPr>
        </p:nvGraphicFramePr>
        <p:xfrm>
          <a:off x="782638" y="1457327"/>
          <a:ext cx="8072437" cy="3889669"/>
        </p:xfrm>
        <a:graphic>
          <a:graphicData uri="http://schemas.openxmlformats.org/drawingml/2006/table">
            <a:tbl>
              <a:tblPr firstRow="1" bandRow="1">
                <a:tableStyleId>{5C22544A-7EE6-4342-B048-85BDC9FD1C3A}</a:tableStyleId>
              </a:tblPr>
              <a:tblGrid>
                <a:gridCol w="3030826"/>
                <a:gridCol w="2348781"/>
                <a:gridCol w="2692830"/>
              </a:tblGrid>
              <a:tr h="618293">
                <a:tc>
                  <a:txBody>
                    <a:bodyPr/>
                    <a:lstStyle/>
                    <a:p>
                      <a:pPr algn="ctr"/>
                      <a:r>
                        <a:rPr lang="en-US" sz="2200" dirty="0" smtClean="0">
                          <a:latin typeface="Franklin Gothic Medium"/>
                          <a:cs typeface="Franklin Gothic Medium"/>
                        </a:rPr>
                        <a:t>TOOL</a:t>
                      </a:r>
                      <a:endParaRPr lang="en-US" sz="2200" dirty="0">
                        <a:latin typeface="Franklin Gothic Medium"/>
                        <a:cs typeface="Franklin Gothic Medium"/>
                      </a:endParaRPr>
                    </a:p>
                  </a:txBody>
                  <a:tcPr anchor="ctr">
                    <a:solidFill>
                      <a:srgbClr val="00467F"/>
                    </a:solidFill>
                  </a:tcPr>
                </a:tc>
                <a:tc>
                  <a:txBody>
                    <a:bodyPr/>
                    <a:lstStyle/>
                    <a:p>
                      <a:pPr algn="ctr"/>
                      <a:r>
                        <a:rPr lang="en-US" sz="2200" dirty="0" smtClean="0">
                          <a:latin typeface="Franklin Gothic Medium"/>
                          <a:cs typeface="Franklin Gothic Medium"/>
                        </a:rPr>
                        <a:t>ADVANTAGES</a:t>
                      </a:r>
                      <a:endParaRPr lang="en-US" sz="2200" dirty="0">
                        <a:latin typeface="Franklin Gothic Medium"/>
                        <a:cs typeface="Franklin Gothic Medium"/>
                      </a:endParaRPr>
                    </a:p>
                  </a:txBody>
                  <a:tcPr anchor="ctr">
                    <a:solidFill>
                      <a:srgbClr val="00467F"/>
                    </a:solidFill>
                  </a:tcPr>
                </a:tc>
                <a:tc>
                  <a:txBody>
                    <a:bodyPr/>
                    <a:lstStyle/>
                    <a:p>
                      <a:pPr algn="ctr"/>
                      <a:r>
                        <a:rPr lang="en-US" sz="2200" dirty="0" smtClean="0">
                          <a:latin typeface="Franklin Gothic Medium"/>
                          <a:cs typeface="Franklin Gothic Medium"/>
                        </a:rPr>
                        <a:t>DISADVANTAGES</a:t>
                      </a:r>
                      <a:endParaRPr lang="en-US" sz="2200" dirty="0">
                        <a:latin typeface="Franklin Gothic Medium"/>
                        <a:cs typeface="Franklin Gothic Medium"/>
                      </a:endParaRPr>
                    </a:p>
                  </a:txBody>
                  <a:tcPr anchor="ctr">
                    <a:solidFill>
                      <a:srgbClr val="00467F"/>
                    </a:solidFill>
                  </a:tcPr>
                </a:tc>
              </a:tr>
              <a:tr h="817844">
                <a:tc>
                  <a:txBody>
                    <a:bodyPr/>
                    <a:lstStyle/>
                    <a:p>
                      <a:r>
                        <a:rPr lang="en-US" sz="2200" dirty="0" smtClean="0">
                          <a:solidFill>
                            <a:srgbClr val="00467F"/>
                          </a:solidFill>
                          <a:latin typeface="Franklin Gothic Book"/>
                          <a:cs typeface="Franklin Gothic Book"/>
                        </a:rPr>
                        <a:t>Whiteboard</a:t>
                      </a:r>
                    </a:p>
                  </a:txBody>
                  <a:tcPr anchor="ctr"/>
                </a:tc>
                <a:tc>
                  <a:txBody>
                    <a:bodyPr/>
                    <a:lstStyle/>
                    <a:p>
                      <a:endParaRPr lang="en-US" dirty="0">
                        <a:latin typeface="Franklin Gothic Book"/>
                        <a:cs typeface="Franklin Gothic Book"/>
                      </a:endParaRPr>
                    </a:p>
                  </a:txBody>
                  <a:tcPr/>
                </a:tc>
                <a:tc>
                  <a:txBody>
                    <a:bodyPr/>
                    <a:lstStyle/>
                    <a:p>
                      <a:endParaRPr lang="en-US" dirty="0">
                        <a:latin typeface="Franklin Gothic Book"/>
                        <a:cs typeface="Franklin Gothic Book"/>
                      </a:endParaRPr>
                    </a:p>
                  </a:txBody>
                  <a:tcPr/>
                </a:tc>
              </a:tr>
              <a:tr h="817844">
                <a:tc>
                  <a:txBody>
                    <a:bodyPr/>
                    <a:lstStyle/>
                    <a:p>
                      <a:r>
                        <a:rPr lang="en-US" sz="2200" dirty="0" smtClean="0">
                          <a:solidFill>
                            <a:srgbClr val="00467F"/>
                          </a:solidFill>
                          <a:latin typeface="Franklin Gothic Book"/>
                          <a:cs typeface="Franklin Gothic Book"/>
                        </a:rPr>
                        <a:t>Slideboard</a:t>
                      </a:r>
                      <a:endParaRPr lang="en-US" sz="2200" dirty="0">
                        <a:solidFill>
                          <a:srgbClr val="00467F"/>
                        </a:solidFill>
                        <a:latin typeface="Franklin Gothic Book"/>
                        <a:cs typeface="Franklin Gothic Book"/>
                      </a:endParaRPr>
                    </a:p>
                  </a:txBody>
                  <a:tcPr anchor="ctr"/>
                </a:tc>
                <a:tc>
                  <a:txBody>
                    <a:bodyPr/>
                    <a:lstStyle/>
                    <a:p>
                      <a:endParaRPr lang="en-US" dirty="0">
                        <a:latin typeface="Franklin Gothic Book"/>
                        <a:cs typeface="Franklin Gothic Book"/>
                      </a:endParaRPr>
                    </a:p>
                  </a:txBody>
                  <a:tcPr/>
                </a:tc>
                <a:tc>
                  <a:txBody>
                    <a:bodyPr/>
                    <a:lstStyle/>
                    <a:p>
                      <a:endParaRPr lang="en-US" dirty="0">
                        <a:latin typeface="Franklin Gothic Book"/>
                        <a:cs typeface="Franklin Gothic Book"/>
                      </a:endParaRPr>
                    </a:p>
                  </a:txBody>
                  <a:tcPr/>
                </a:tc>
              </a:tr>
              <a:tr h="817844">
                <a:tc>
                  <a:txBody>
                    <a:bodyPr/>
                    <a:lstStyle/>
                    <a:p>
                      <a:r>
                        <a:rPr lang="en-US" sz="2200" dirty="0" smtClean="0">
                          <a:solidFill>
                            <a:srgbClr val="00467F"/>
                          </a:solidFill>
                          <a:latin typeface="Franklin Gothic Book"/>
                          <a:cs typeface="Franklin Gothic Book"/>
                        </a:rPr>
                        <a:t>Polling</a:t>
                      </a:r>
                      <a:endParaRPr lang="en-US" sz="2200" dirty="0">
                        <a:solidFill>
                          <a:srgbClr val="00467F"/>
                        </a:solidFill>
                        <a:latin typeface="Franklin Gothic Book"/>
                        <a:cs typeface="Franklin Gothic Book"/>
                      </a:endParaRPr>
                    </a:p>
                  </a:txBody>
                  <a:tcPr anchor="ctr"/>
                </a:tc>
                <a:tc>
                  <a:txBody>
                    <a:bodyPr/>
                    <a:lstStyle/>
                    <a:p>
                      <a:endParaRPr lang="en-US" dirty="0">
                        <a:latin typeface="Franklin Gothic Book"/>
                        <a:cs typeface="Franklin Gothic Book"/>
                      </a:endParaRPr>
                    </a:p>
                  </a:txBody>
                  <a:tcPr/>
                </a:tc>
                <a:tc>
                  <a:txBody>
                    <a:bodyPr/>
                    <a:lstStyle/>
                    <a:p>
                      <a:endParaRPr lang="en-US" dirty="0">
                        <a:latin typeface="Franklin Gothic Book"/>
                        <a:cs typeface="Franklin Gothic Book"/>
                      </a:endParaRPr>
                    </a:p>
                  </a:txBody>
                  <a:tcPr/>
                </a:tc>
              </a:tr>
              <a:tr h="817844">
                <a:tc>
                  <a:txBody>
                    <a:bodyPr/>
                    <a:lstStyle/>
                    <a:p>
                      <a:r>
                        <a:rPr lang="en-US" sz="2200" dirty="0" smtClean="0">
                          <a:solidFill>
                            <a:srgbClr val="00467F"/>
                          </a:solidFill>
                          <a:latin typeface="Franklin Gothic Book"/>
                          <a:cs typeface="Franklin Gothic Book"/>
                        </a:rPr>
                        <a:t>Word/Excel/</a:t>
                      </a:r>
                      <a:r>
                        <a:rPr lang="en-US" sz="2200" baseline="0" dirty="0" smtClean="0">
                          <a:solidFill>
                            <a:srgbClr val="00467F"/>
                          </a:solidFill>
                          <a:latin typeface="Franklin Gothic Book"/>
                          <a:cs typeface="Franklin Gothic Book"/>
                        </a:rPr>
                        <a:t>PowerPoint Screen Sharing</a:t>
                      </a:r>
                      <a:endParaRPr lang="en-US" sz="2200" dirty="0">
                        <a:solidFill>
                          <a:srgbClr val="00467F"/>
                        </a:solidFill>
                        <a:latin typeface="Franklin Gothic Book"/>
                        <a:cs typeface="Franklin Gothic Book"/>
                      </a:endParaRPr>
                    </a:p>
                  </a:txBody>
                  <a:tcPr anchor="ctr"/>
                </a:tc>
                <a:tc>
                  <a:txBody>
                    <a:bodyPr/>
                    <a:lstStyle/>
                    <a:p>
                      <a:endParaRPr lang="en-US" dirty="0">
                        <a:latin typeface="Franklin Gothic Book"/>
                        <a:cs typeface="Franklin Gothic Book"/>
                      </a:endParaRPr>
                    </a:p>
                  </a:txBody>
                  <a:tcPr/>
                </a:tc>
                <a:tc>
                  <a:txBody>
                    <a:bodyPr/>
                    <a:lstStyle/>
                    <a:p>
                      <a:endParaRPr lang="en-US" dirty="0">
                        <a:latin typeface="Franklin Gothic Book"/>
                        <a:cs typeface="Franklin Gothic Book"/>
                      </a:endParaRPr>
                    </a:p>
                  </a:txBody>
                  <a:tcPr/>
                </a:tc>
              </a:tr>
            </a:tbl>
          </a:graphicData>
        </a:graphic>
      </p:graphicFrame>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24</a:t>
            </a:fld>
            <a:endParaRPr lang="en-US" dirty="0"/>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4-6</a:t>
            </a:r>
            <a:endParaRPr lang="en-US" sz="1400" dirty="0">
              <a:solidFill>
                <a:srgbClr val="002C54"/>
              </a:solidFill>
              <a:latin typeface="Arial Black" pitchFamily="34" charset="0"/>
            </a:endParaRPr>
          </a:p>
        </p:txBody>
      </p:sp>
    </p:spTree>
    <p:extLst>
      <p:ext uri="{BB962C8B-B14F-4D97-AF65-F5344CB8AC3E}">
        <p14:creationId xmlns:p14="http://schemas.microsoft.com/office/powerpoint/2010/main" val="151597245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rcRect r="4394"/>
          <a:stretch>
            <a:fillRect/>
          </a:stretch>
        </p:blipFill>
        <p:spPr>
          <a:xfrm>
            <a:off x="-1" y="-63500"/>
            <a:ext cx="9144000" cy="6921500"/>
          </a:xfrm>
          <a:prstGeom prst="rect">
            <a:avLst/>
          </a:prstGeom>
        </p:spPr>
      </p:pic>
      <p:pic>
        <p:nvPicPr>
          <p:cNvPr id="14" name="Picture 13" descr="flipcharts.jpg"/>
          <p:cNvPicPr>
            <a:picLocks noChangeAspect="1"/>
          </p:cNvPicPr>
          <p:nvPr/>
        </p:nvPicPr>
        <p:blipFill>
          <a:blip r:embed="rId4"/>
          <a:stretch>
            <a:fillRect/>
          </a:stretch>
        </p:blipFill>
        <p:spPr>
          <a:xfrm>
            <a:off x="0" y="0"/>
            <a:ext cx="9144000" cy="6858000"/>
          </a:xfrm>
          <a:prstGeom prst="rect">
            <a:avLst/>
          </a:prstGeom>
        </p:spPr>
      </p:pic>
      <p:grpSp>
        <p:nvGrpSpPr>
          <p:cNvPr id="2" name="Group 14"/>
          <p:cNvGrpSpPr/>
          <p:nvPr/>
        </p:nvGrpSpPr>
        <p:grpSpPr>
          <a:xfrm>
            <a:off x="342942" y="2369623"/>
            <a:ext cx="9980931" cy="1774672"/>
            <a:chOff x="342942" y="2369623"/>
            <a:chExt cx="9377167" cy="1774672"/>
          </a:xfrm>
        </p:grpSpPr>
        <p:sp>
          <p:nvSpPr>
            <p:cNvPr id="9" name="Rectangle 8"/>
            <p:cNvSpPr/>
            <p:nvPr/>
          </p:nvSpPr>
          <p:spPr>
            <a:xfrm>
              <a:off x="342944" y="3198036"/>
              <a:ext cx="6983098"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2942" y="2369623"/>
              <a:ext cx="6983100" cy="1068902"/>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Title 1"/>
            <p:cNvSpPr txBox="1">
              <a:spLocks/>
            </p:cNvSpPr>
            <p:nvPr/>
          </p:nvSpPr>
          <p:spPr>
            <a:xfrm>
              <a:off x="395777" y="2744266"/>
              <a:ext cx="9324332"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lang="en-US" sz="5800" cap="all" noProof="0" dirty="0" smtClean="0">
                  <a:solidFill>
                    <a:schemeClr val="bg1"/>
                  </a:solidFill>
                  <a:latin typeface="Franklin Gothic Medium"/>
                  <a:ea typeface="+mj-ea"/>
                  <a:cs typeface="Franklin Gothic Medium"/>
                </a:rPr>
                <a:t>k. Post according </a:t>
              </a:r>
              <a:br>
                <a:rPr lang="en-US" sz="5800" cap="all" noProof="0" dirty="0" smtClean="0">
                  <a:solidFill>
                    <a:schemeClr val="bg1"/>
                  </a:solidFill>
                  <a:latin typeface="Franklin Gothic Medium"/>
                  <a:ea typeface="+mj-ea"/>
                  <a:cs typeface="Franklin Gothic Medium"/>
                </a:rPr>
              </a:br>
              <a:r>
                <a:rPr lang="en-US" sz="5800" cap="all" noProof="0" dirty="0" smtClean="0">
                  <a:solidFill>
                    <a:schemeClr val="bg1"/>
                  </a:solidFill>
                  <a:latin typeface="Franklin Gothic Medium"/>
                  <a:ea typeface="+mj-ea"/>
                  <a:cs typeface="Franklin Gothic Medium"/>
                </a:rPr>
                <a:t>to Your “wall” plan</a:t>
              </a:r>
              <a:endParaRPr kumimoji="0" lang="en-US" sz="58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grpSp>
      <p:pic>
        <p:nvPicPr>
          <p:cNvPr id="15" name="Picture 14"/>
          <p:cNvPicPr>
            <a:picLocks noChangeAspect="1"/>
          </p:cNvPicPr>
          <p:nvPr/>
        </p:nvPicPr>
        <p:blipFill>
          <a:blip r:embed="rId5"/>
          <a:stretch>
            <a:fillRect/>
          </a:stretch>
        </p:blipFill>
        <p:spPr>
          <a:xfrm>
            <a:off x="6500608" y="6356607"/>
            <a:ext cx="2354072" cy="448056"/>
          </a:xfrm>
          <a:prstGeom prst="rect">
            <a:avLst/>
          </a:prstGeom>
        </p:spPr>
      </p:pic>
      <p:sp>
        <p:nvSpPr>
          <p:cNvPr id="16" name="TextBox 15"/>
          <p:cNvSpPr txBox="1"/>
          <p:nvPr/>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7" name="TextBox 16"/>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9"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25</a:t>
            </a:fld>
            <a:endParaRPr lang="en-US" dirty="0"/>
          </a:p>
        </p:txBody>
      </p:sp>
    </p:spTree>
    <p:extLst>
      <p:ext uri="{BB962C8B-B14F-4D97-AF65-F5344CB8AC3E}">
        <p14:creationId xmlns:p14="http://schemas.microsoft.com/office/powerpoint/2010/main" val="3777416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 Post According to “Wall” Plan</a:t>
            </a:r>
            <a:endParaRPr lang="en-US" dirty="0"/>
          </a:p>
        </p:txBody>
      </p:sp>
      <p:sp>
        <p:nvSpPr>
          <p:cNvPr id="14" name="Content Placeholder 13"/>
          <p:cNvSpPr>
            <a:spLocks noGrp="1"/>
          </p:cNvSpPr>
          <p:nvPr>
            <p:ph idx="1"/>
          </p:nvPr>
        </p:nvSpPr>
        <p:spPr/>
        <p:txBody>
          <a:bodyPr>
            <a:normAutofit/>
          </a:bodyPr>
          <a:lstStyle/>
          <a:p>
            <a:pPr marL="514350" indent="-514350">
              <a:spcAft>
                <a:spcPts val="600"/>
              </a:spcAft>
              <a:defRPr/>
            </a:pPr>
            <a:r>
              <a:rPr lang="en-US" dirty="0" smtClean="0"/>
              <a:t>Refer to session documentation frequently to assist with focus.</a:t>
            </a:r>
          </a:p>
          <a:p>
            <a:pPr marL="914400" lvl="1" indent="-514350">
              <a:spcAft>
                <a:spcPts val="600"/>
              </a:spcAft>
              <a:defRPr/>
            </a:pPr>
            <a:r>
              <a:rPr lang="en-US" dirty="0" smtClean="0"/>
              <a:t>Agenda</a:t>
            </a:r>
          </a:p>
          <a:p>
            <a:pPr marL="914400" lvl="1" indent="-514350">
              <a:spcAft>
                <a:spcPts val="600"/>
              </a:spcAft>
              <a:defRPr/>
            </a:pPr>
            <a:r>
              <a:rPr lang="en-US" dirty="0" smtClean="0"/>
              <a:t>Whiteboards and </a:t>
            </a:r>
            <a:r>
              <a:rPr lang="en-US" dirty="0"/>
              <a:t>s</a:t>
            </a:r>
            <a:r>
              <a:rPr lang="en-US" dirty="0" smtClean="0"/>
              <a:t>lideboards</a:t>
            </a:r>
          </a:p>
          <a:p>
            <a:pPr marL="514350" indent="-514350">
              <a:spcAft>
                <a:spcPts val="600"/>
              </a:spcAft>
              <a:defRPr/>
            </a:pPr>
            <a:r>
              <a:rPr lang="en-US" dirty="0" smtClean="0"/>
              <a:t>Provide/share documentation before, during, and after the session.</a:t>
            </a:r>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26</a:t>
            </a:fld>
            <a:endParaRPr lang="en-US" dirty="0"/>
          </a:p>
        </p:txBody>
      </p:sp>
      <p:sp>
        <p:nvSpPr>
          <p:cNvPr id="6" name="TextBox 5"/>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4-7</a:t>
            </a:r>
            <a:endParaRPr lang="en-US" sz="1400" dirty="0">
              <a:solidFill>
                <a:srgbClr val="002C54"/>
              </a:solidFill>
              <a:latin typeface="Arial Black" pitchFamily="34" charset="0"/>
            </a:endParaRPr>
          </a:p>
        </p:txBody>
      </p:sp>
      <p:sp>
        <p:nvSpPr>
          <p:cNvPr id="7" name="TextBox 6"/>
          <p:cNvSpPr txBox="1"/>
          <p:nvPr/>
        </p:nvSpPr>
        <p:spPr>
          <a:xfrm>
            <a:off x="8762010" y="2197105"/>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16732495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normAutofit/>
          </a:bodyPr>
          <a:lstStyle/>
          <a:p>
            <a:r>
              <a:rPr lang="en-US" dirty="0" smtClean="0"/>
              <a:t>Solving the Virtual Dilemma</a:t>
            </a:r>
            <a:endParaRPr lang="en-US" dirty="0"/>
          </a:p>
        </p:txBody>
      </p:sp>
      <p:sp>
        <p:nvSpPr>
          <p:cNvPr id="27" name="Content Placeholder 26"/>
          <p:cNvSpPr>
            <a:spLocks noGrp="1"/>
          </p:cNvSpPr>
          <p:nvPr>
            <p:ph idx="1"/>
          </p:nvPr>
        </p:nvSpPr>
        <p:spPr/>
        <p:txBody>
          <a:bodyPr>
            <a:normAutofit/>
          </a:bodyPr>
          <a:lstStyle/>
          <a:p>
            <a:pPr>
              <a:spcAft>
                <a:spcPts val="1800"/>
              </a:spcAft>
            </a:pPr>
            <a:r>
              <a:rPr lang="en-US" dirty="0" smtClean="0"/>
              <a:t>Your organization has just adopted a new virtual meeting platform for conducting virtual sessions. What are some of the techniques you can use to help your remote participants to see what they have previously only been able to hear?</a:t>
            </a:r>
          </a:p>
          <a:p>
            <a:pPr>
              <a:spcAft>
                <a:spcPts val="1800"/>
              </a:spcAft>
            </a:pPr>
            <a:endParaRPr lang="en-US" dirty="0" smtClean="0"/>
          </a:p>
          <a:p>
            <a:pPr>
              <a:spcAft>
                <a:spcPts val="1800"/>
              </a:spcAft>
            </a:pPr>
            <a:endParaRPr lang="en-US" dirty="0" smtClean="0"/>
          </a:p>
          <a:p>
            <a:pPr>
              <a:spcAft>
                <a:spcPts val="1800"/>
              </a:spcAft>
            </a:pPr>
            <a:endParaRPr lang="en-US" dirty="0" smtClean="0"/>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27</a:t>
            </a:fld>
            <a:endParaRPr lang="en-US" dirty="0"/>
          </a:p>
        </p:txBody>
      </p:sp>
      <p:sp>
        <p:nvSpPr>
          <p:cNvPr id="6" name="TextBox 5"/>
          <p:cNvSpPr txBox="1"/>
          <p:nvPr/>
        </p:nvSpPr>
        <p:spPr>
          <a:xfrm>
            <a:off x="8762010" y="389895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4057158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Principle 4</a:t>
            </a:r>
            <a:endParaRPr lang="en-US" dirty="0"/>
          </a:p>
        </p:txBody>
      </p:sp>
      <p:sp>
        <p:nvSpPr>
          <p:cNvPr id="6" name="Content Placeholder 5"/>
          <p:cNvSpPr>
            <a:spLocks noGrp="1"/>
          </p:cNvSpPr>
          <p:nvPr>
            <p:ph idx="1"/>
          </p:nvPr>
        </p:nvSpPr>
        <p:spPr>
          <a:xfrm>
            <a:off x="783390" y="2246399"/>
            <a:ext cx="3941010" cy="4447588"/>
          </a:xfrm>
        </p:spPr>
        <p:txBody>
          <a:bodyPr>
            <a:noAutofit/>
          </a:bodyPr>
          <a:lstStyle/>
          <a:p>
            <a:pPr marL="514350" indent="-514350">
              <a:buFont typeface="+mj-lt"/>
              <a:buAutoNum type="alphaUcPeriod"/>
            </a:pPr>
            <a:r>
              <a:rPr lang="en-US" sz="2600" b="1" i="1" dirty="0" smtClean="0"/>
              <a:t>Write First; Discuss Second</a:t>
            </a:r>
          </a:p>
          <a:p>
            <a:pPr marL="514350" indent="-514350">
              <a:buFont typeface="+mj-lt"/>
              <a:buAutoNum type="alphaUcPeriod"/>
            </a:pPr>
            <a:r>
              <a:rPr lang="en-US" sz="2600" dirty="0" smtClean="0"/>
              <a:t>Write What is Said</a:t>
            </a:r>
          </a:p>
          <a:p>
            <a:pPr marL="514350" indent="-514350">
              <a:buFont typeface="+mj-lt"/>
              <a:buAutoNum type="alphaUcPeriod"/>
            </a:pPr>
            <a:r>
              <a:rPr lang="en-US" sz="2600" dirty="0" smtClean="0"/>
              <a:t>Add Your Words Discriminately</a:t>
            </a:r>
          </a:p>
          <a:p>
            <a:pPr marL="514350" indent="-514350">
              <a:buFont typeface="+mj-lt"/>
              <a:buAutoNum type="alphaUcPeriod"/>
            </a:pPr>
            <a:r>
              <a:rPr lang="en-US" sz="2600" dirty="0" smtClean="0"/>
              <a:t>Ask; Don’t Tell</a:t>
            </a:r>
          </a:p>
          <a:p>
            <a:pPr marL="514350" indent="-514350">
              <a:buFont typeface="+mj-lt"/>
              <a:buAutoNum type="alphaUcPeriod"/>
            </a:pPr>
            <a:r>
              <a:rPr lang="en-US" sz="2600" b="1" i="1" dirty="0" smtClean="0"/>
              <a:t>Write So the Group Can Read It</a:t>
            </a:r>
          </a:p>
          <a:p>
            <a:pPr marL="514350" indent="-514350">
              <a:buFont typeface="+mj-lt"/>
              <a:buAutoNum type="alphaUcPeriod"/>
            </a:pPr>
            <a:r>
              <a:rPr lang="en-US" sz="2600" b="1" i="1" dirty="0" smtClean="0"/>
              <a:t>Use Additive Editing</a:t>
            </a:r>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28</a:t>
            </a:fld>
            <a:endParaRPr lang="en-US" dirty="0"/>
          </a:p>
        </p:txBody>
      </p:sp>
      <p:sp>
        <p:nvSpPr>
          <p:cNvPr id="7" name="Content Placeholder 6"/>
          <p:cNvSpPr>
            <a:spLocks noGrp="1"/>
          </p:cNvSpPr>
          <p:nvPr>
            <p:ph idx="13"/>
          </p:nvPr>
        </p:nvSpPr>
        <p:spPr>
          <a:xfrm>
            <a:off x="4658656" y="2246399"/>
            <a:ext cx="4435080" cy="4082463"/>
          </a:xfrm>
        </p:spPr>
        <p:txBody>
          <a:bodyPr>
            <a:normAutofit/>
          </a:bodyPr>
          <a:lstStyle/>
          <a:p>
            <a:pPr marL="514350" indent="-514350">
              <a:buFont typeface="+mj-lt"/>
              <a:buAutoNum type="alphaUcPeriod" startAt="7"/>
            </a:pPr>
            <a:r>
              <a:rPr lang="en-US" sz="2600" b="1" dirty="0" smtClean="0">
                <a:solidFill>
                  <a:srgbClr val="F26522"/>
                </a:solidFill>
              </a:rPr>
              <a:t>Avoid Lulls While Writing (Typing)</a:t>
            </a:r>
          </a:p>
          <a:p>
            <a:pPr marL="514350" indent="-514350">
              <a:buFont typeface="+mj-lt"/>
              <a:buAutoNum type="alphaUcPeriod" startAt="7"/>
            </a:pPr>
            <a:r>
              <a:rPr lang="en-US" sz="2600" b="1" dirty="0">
                <a:solidFill>
                  <a:srgbClr val="F26522"/>
                </a:solidFill>
              </a:rPr>
              <a:t>A</a:t>
            </a:r>
            <a:r>
              <a:rPr lang="en-US" sz="2600" b="1" dirty="0" smtClean="0">
                <a:solidFill>
                  <a:srgbClr val="F26522"/>
                </a:solidFill>
              </a:rPr>
              <a:t>ssign an Order to Your Speakers</a:t>
            </a:r>
          </a:p>
          <a:p>
            <a:pPr marL="514350" indent="-514350">
              <a:buFont typeface="+mj-lt"/>
              <a:buAutoNum type="alphaUcPeriod" startAt="7"/>
            </a:pPr>
            <a:r>
              <a:rPr lang="en-US" sz="2600" b="1" dirty="0" smtClean="0">
                <a:solidFill>
                  <a:srgbClr val="F26522"/>
                </a:solidFill>
              </a:rPr>
              <a:t>Use Multiple “Flip Charts”</a:t>
            </a:r>
          </a:p>
          <a:p>
            <a:pPr marL="514350" indent="-514350">
              <a:buFont typeface="+mj-lt"/>
              <a:buAutoNum type="alphaUcPeriod" startAt="7"/>
            </a:pPr>
            <a:r>
              <a:rPr lang="en-US" sz="2600" b="1" dirty="0" smtClean="0">
                <a:solidFill>
                  <a:srgbClr val="F26522"/>
                </a:solidFill>
              </a:rPr>
              <a:t>Employ the Right Recording Tool</a:t>
            </a:r>
          </a:p>
          <a:p>
            <a:pPr marL="514350" indent="-514350">
              <a:buFont typeface="+mj-lt"/>
              <a:buAutoNum type="alphaUcPeriod" startAt="7"/>
            </a:pPr>
            <a:r>
              <a:rPr lang="en-US" sz="2600" b="1" dirty="0" smtClean="0">
                <a:solidFill>
                  <a:srgbClr val="F26522"/>
                </a:solidFill>
              </a:rPr>
              <a:t>Post According to Your “Wall Plan”</a:t>
            </a:r>
            <a:endParaRPr lang="en-US" sz="2600" b="1" dirty="0">
              <a:solidFill>
                <a:srgbClr val="F26522"/>
              </a:solidFill>
            </a:endParaRPr>
          </a:p>
        </p:txBody>
      </p:sp>
      <p:sp>
        <p:nvSpPr>
          <p:cNvPr id="8" name="Title 4"/>
          <p:cNvSpPr txBox="1">
            <a:spLocks/>
          </p:cNvSpPr>
          <p:nvPr/>
        </p:nvSpPr>
        <p:spPr>
          <a:xfrm>
            <a:off x="783390" y="731838"/>
            <a:ext cx="807129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POWER OF THE PEN</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
        <p:nvSpPr>
          <p:cNvPr id="9" name="TextBox 8"/>
          <p:cNvSpPr txBox="1"/>
          <p:nvPr/>
        </p:nvSpPr>
        <p:spPr>
          <a:xfrm>
            <a:off x="783390" y="1557309"/>
            <a:ext cx="6158239" cy="553998"/>
          </a:xfrm>
          <a:prstGeom prst="rect">
            <a:avLst/>
          </a:prstGeom>
          <a:noFill/>
        </p:spPr>
        <p:txBody>
          <a:bodyPr wrap="none" rtlCol="0">
            <a:spAutoFit/>
          </a:bodyPr>
          <a:lstStyle/>
          <a:p>
            <a:r>
              <a:rPr lang="en-US" sz="3000" i="1" dirty="0" smtClean="0">
                <a:solidFill>
                  <a:srgbClr val="F26522"/>
                </a:solidFill>
                <a:latin typeface="Franklin Gothic Book"/>
                <a:cs typeface="Franklin Gothic Book"/>
              </a:rPr>
              <a:t>Use It, Don’t Abuse It, Make It Theirs</a:t>
            </a:r>
            <a:endParaRPr lang="en-US" sz="3000" i="1" dirty="0">
              <a:solidFill>
                <a:srgbClr val="F26522"/>
              </a:solidFill>
              <a:latin typeface="Franklin Gothic Book"/>
              <a:cs typeface="Franklin Gothic Book"/>
            </a:endParaRPr>
          </a:p>
        </p:txBody>
      </p:sp>
      <p:pic>
        <p:nvPicPr>
          <p:cNvPr id="10" name="Picture 9"/>
          <p:cNvPicPr>
            <a:picLocks noChangeAspect="1"/>
          </p:cNvPicPr>
          <p:nvPr/>
        </p:nvPicPr>
        <p:blipFill>
          <a:blip r:embed="rId3"/>
          <a:stretch>
            <a:fillRect/>
          </a:stretch>
        </p:blipFill>
        <p:spPr>
          <a:xfrm>
            <a:off x="7833246" y="0"/>
            <a:ext cx="1310754" cy="2347163"/>
          </a:xfrm>
          <a:prstGeom prst="rect">
            <a:avLst/>
          </a:prstGeom>
          <a:ln/>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pic>
    </p:spTree>
    <p:extLst>
      <p:ext uri="{BB962C8B-B14F-4D97-AF65-F5344CB8AC3E}">
        <p14:creationId xmlns:p14="http://schemas.microsoft.com/office/powerpoint/2010/main" val="200676918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132198"/>
            <a:ext cx="8418262" cy="1325562"/>
          </a:xfrm>
        </p:spPr>
        <p:txBody>
          <a:bodyPr>
            <a:normAutofit fontScale="90000"/>
          </a:bodyPr>
          <a:lstStyle/>
          <a:p>
            <a:r>
              <a:rPr lang="en-US" dirty="0" smtClean="0"/>
              <a:t>SURVEY: How can we improve?</a:t>
            </a:r>
            <a:br>
              <a:rPr lang="en-US" dirty="0" smtClean="0"/>
            </a:br>
            <a:r>
              <a:rPr lang="en-US" sz="3600" i="1" dirty="0" smtClean="0"/>
              <a:t>Help us enhance this beta class.</a:t>
            </a:r>
            <a:endParaRPr lang="en-US" sz="3600" i="1" dirty="0"/>
          </a:p>
        </p:txBody>
      </p:sp>
      <p:sp>
        <p:nvSpPr>
          <p:cNvPr id="3" name="Content Placeholder 2"/>
          <p:cNvSpPr>
            <a:spLocks noGrp="1"/>
          </p:cNvSpPr>
          <p:nvPr>
            <p:ph idx="1"/>
          </p:nvPr>
        </p:nvSpPr>
        <p:spPr>
          <a:xfrm>
            <a:off x="623455" y="1574689"/>
            <a:ext cx="8231225" cy="4898590"/>
          </a:xfrm>
        </p:spPr>
        <p:txBody>
          <a:bodyPr>
            <a:normAutofit fontScale="92500" lnSpcReduction="20000"/>
          </a:bodyPr>
          <a:lstStyle/>
          <a:p>
            <a:pPr marL="0" indent="0">
              <a:buNone/>
            </a:pPr>
            <a:r>
              <a:rPr lang="en-US" dirty="0" smtClean="0"/>
              <a:t>Before we break… </a:t>
            </a:r>
          </a:p>
          <a:p>
            <a:pPr marL="514350" indent="-514350">
              <a:buFont typeface="+mj-lt"/>
              <a:buAutoNum type="arabicPeriod"/>
            </a:pPr>
            <a:r>
              <a:rPr lang="en-US" dirty="0" smtClean="0"/>
              <a:t>Check your e-mail. </a:t>
            </a:r>
          </a:p>
          <a:p>
            <a:pPr marL="514350" indent="-514350">
              <a:buFont typeface="+mj-lt"/>
              <a:buAutoNum type="arabicPeriod"/>
            </a:pPr>
            <a:r>
              <a:rPr lang="en-US" dirty="0" smtClean="0"/>
              <a:t>Open the e-mail you received from the moderator that contains a unique URL.</a:t>
            </a:r>
          </a:p>
          <a:p>
            <a:pPr marL="514350" indent="-514350">
              <a:buFont typeface="+mj-lt"/>
              <a:buAutoNum type="arabicPeriod"/>
            </a:pPr>
            <a:r>
              <a:rPr lang="en-US" dirty="0" smtClean="0"/>
              <a:t>Click the URL to begin the short survey </a:t>
            </a:r>
            <a:r>
              <a:rPr lang="en-US" i="1" dirty="0" smtClean="0"/>
              <a:t>(only five questions)</a:t>
            </a:r>
            <a:r>
              <a:rPr lang="en-US" dirty="0" smtClean="0"/>
              <a:t>.</a:t>
            </a:r>
          </a:p>
          <a:p>
            <a:pPr marL="514350" indent="-514350">
              <a:buFont typeface="+mj-lt"/>
              <a:buAutoNum type="arabicPeriod"/>
            </a:pPr>
            <a:r>
              <a:rPr lang="en-US" dirty="0" smtClean="0"/>
              <a:t>Submit.</a:t>
            </a:r>
          </a:p>
          <a:p>
            <a:pPr marL="514350" indent="-514350">
              <a:buFont typeface="+mj-lt"/>
              <a:buAutoNum type="arabicPeriod"/>
            </a:pPr>
            <a:r>
              <a:rPr lang="en-US" dirty="0" smtClean="0"/>
              <a:t>Enjoy your break!</a:t>
            </a:r>
          </a:p>
          <a:p>
            <a:endParaRPr lang="en-US" dirty="0"/>
          </a:p>
          <a:p>
            <a:pPr marL="0" indent="0">
              <a:buNone/>
            </a:pPr>
            <a:r>
              <a:rPr lang="en-US" dirty="0" smtClean="0"/>
              <a:t>Thank you for providing your helpful feedback about this new course. </a:t>
            </a:r>
          </a:p>
          <a:p>
            <a:endParaRPr lang="en-US" dirty="0"/>
          </a:p>
        </p:txBody>
      </p:sp>
      <p:sp>
        <p:nvSpPr>
          <p:cNvPr id="4" name="Slide Number Placeholder 3"/>
          <p:cNvSpPr>
            <a:spLocks noGrp="1"/>
          </p:cNvSpPr>
          <p:nvPr>
            <p:ph type="sldNum" sz="quarter" idx="12"/>
          </p:nvPr>
        </p:nvSpPr>
        <p:spPr/>
        <p:txBody>
          <a:bodyPr/>
          <a:lstStyle/>
          <a:p>
            <a:fld id="{F29FD61F-2294-5D42-A9D7-9928D42B3773}" type="slidenum">
              <a:rPr lang="en-US" smtClean="0"/>
              <a:pPr/>
              <a:t>29</a:t>
            </a:fld>
            <a:endParaRPr lang="en-US" dirty="0"/>
          </a:p>
        </p:txBody>
      </p:sp>
    </p:spTree>
    <p:extLst>
      <p:ext uri="{BB962C8B-B14F-4D97-AF65-F5344CB8AC3E}">
        <p14:creationId xmlns:p14="http://schemas.microsoft.com/office/powerpoint/2010/main" val="923492242"/>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4382030" y="15589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chemeClr val="bg1"/>
                </a:solidFill>
                <a:latin typeface="Franklin Gothic Medium"/>
                <a:cs typeface="Franklin Gothic Medium"/>
              </a:rPr>
              <a:t>3.</a:t>
            </a:r>
          </a:p>
          <a:p>
            <a:pPr algn="ctr"/>
            <a:r>
              <a:rPr lang="en-US" sz="1600" dirty="0" smtClean="0">
                <a:solidFill>
                  <a:schemeClr val="bg1"/>
                </a:solidFill>
                <a:latin typeface="Franklin Gothic Book"/>
                <a:cs typeface="Franklin Gothic Book"/>
              </a:rPr>
              <a:t>Focusing</a:t>
            </a:r>
            <a:br>
              <a:rPr lang="en-US" sz="1600" dirty="0" smtClean="0">
                <a:solidFill>
                  <a:schemeClr val="bg1"/>
                </a:solidFill>
                <a:latin typeface="Franklin Gothic Book"/>
                <a:cs typeface="Franklin Gothic Book"/>
              </a:rPr>
            </a:br>
            <a:r>
              <a:rPr lang="en-US" sz="1600" dirty="0" smtClean="0">
                <a:solidFill>
                  <a:schemeClr val="bg1"/>
                </a:solidFill>
                <a:latin typeface="Franklin Gothic Book"/>
                <a:cs typeface="Franklin Gothic Book"/>
              </a:rPr>
              <a:t>the Group</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7" name="Oval 6"/>
          <p:cNvSpPr/>
          <p:nvPr/>
        </p:nvSpPr>
        <p:spPr>
          <a:xfrm>
            <a:off x="2584147"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rgbClr val="00467F"/>
                </a:solidFill>
                <a:latin typeface="Franklin Gothic Medium"/>
                <a:cs typeface="Franklin Gothic Medium"/>
              </a:rPr>
              <a:t>2.</a:t>
            </a:r>
          </a:p>
          <a:p>
            <a:pPr algn="ctr"/>
            <a:r>
              <a:rPr lang="en-US" sz="1600" dirty="0" smtClean="0">
                <a:solidFill>
                  <a:srgbClr val="00467F"/>
                </a:solidFill>
                <a:latin typeface="Franklin Gothic Book"/>
                <a:cs typeface="Franklin Gothic Book"/>
              </a:rPr>
              <a:t>Getting </a:t>
            </a:r>
            <a:br>
              <a:rPr lang="en-US" sz="1600" dirty="0" smtClean="0">
                <a:solidFill>
                  <a:srgbClr val="00467F"/>
                </a:solidFill>
                <a:latin typeface="Franklin Gothic Book"/>
                <a:cs typeface="Franklin Gothic Book"/>
              </a:rPr>
            </a:br>
            <a:r>
              <a:rPr lang="en-US" sz="1600" dirty="0" smtClean="0">
                <a:solidFill>
                  <a:srgbClr val="00467F"/>
                </a:solidFill>
                <a:latin typeface="Franklin Gothic Book"/>
                <a:cs typeface="Franklin Gothic Book"/>
              </a:rPr>
              <a:t>the Session</a:t>
            </a:r>
          </a:p>
          <a:p>
            <a:pPr algn="ctr"/>
            <a:r>
              <a:rPr lang="en-US" sz="1600" dirty="0" smtClean="0">
                <a:solidFill>
                  <a:srgbClr val="00467F"/>
                </a:solidFill>
                <a:latin typeface="Franklin Gothic Book"/>
                <a:cs typeface="Franklin Gothic Book"/>
              </a:rPr>
              <a:t>Started</a:t>
            </a:r>
            <a:br>
              <a:rPr lang="en-US" sz="1600" dirty="0" smtClean="0">
                <a:solidFill>
                  <a:srgbClr val="00467F"/>
                </a:solidFill>
                <a:latin typeface="Franklin Gothic Book"/>
                <a:cs typeface="Franklin Gothic Book"/>
              </a:rPr>
            </a:br>
            <a:endParaRPr lang="en-US" sz="1600" dirty="0">
              <a:solidFill>
                <a:srgbClr val="00467F"/>
              </a:solidFill>
              <a:latin typeface="Franklin Gothic Book"/>
              <a:cs typeface="Franklin Gothic Book"/>
            </a:endParaRPr>
          </a:p>
        </p:txBody>
      </p:sp>
      <p:sp>
        <p:nvSpPr>
          <p:cNvPr id="2" name="Title 1"/>
          <p:cNvSpPr>
            <a:spLocks noGrp="1"/>
          </p:cNvSpPr>
          <p:nvPr>
            <p:ph type="title"/>
          </p:nvPr>
        </p:nvSpPr>
        <p:spPr/>
        <p:txBody>
          <a:bodyPr/>
          <a:lstStyle/>
          <a:p>
            <a:r>
              <a:rPr lang="en-US" dirty="0" smtClean="0"/>
              <a:t>Checkpoint</a:t>
            </a:r>
            <a:endParaRPr lang="en-US" dirty="0"/>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3</a:t>
            </a:fld>
            <a:endParaRPr lang="en-US" dirty="0"/>
          </a:p>
        </p:txBody>
      </p:sp>
      <p:sp>
        <p:nvSpPr>
          <p:cNvPr id="6" name="Oval 5"/>
          <p:cNvSpPr/>
          <p:nvPr/>
        </p:nvSpPr>
        <p:spPr>
          <a:xfrm>
            <a:off x="786264"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rgbClr val="00467F"/>
                </a:solidFill>
                <a:latin typeface="Franklin Gothic Medium"/>
                <a:cs typeface="Franklin Gothic Medium"/>
              </a:rPr>
              <a:t>1.</a:t>
            </a:r>
          </a:p>
          <a:p>
            <a:pPr algn="ctr"/>
            <a:r>
              <a:rPr lang="en-US" sz="1600" dirty="0" smtClean="0">
                <a:solidFill>
                  <a:srgbClr val="00467F"/>
                </a:solidFill>
                <a:latin typeface="Franklin Gothic Book"/>
                <a:cs typeface="Franklin Gothic Book"/>
              </a:rPr>
              <a:t>Preparing </a:t>
            </a:r>
            <a:br>
              <a:rPr lang="en-US" sz="1600" dirty="0" smtClean="0">
                <a:solidFill>
                  <a:srgbClr val="00467F"/>
                </a:solidFill>
                <a:latin typeface="Franklin Gothic Book"/>
                <a:cs typeface="Franklin Gothic Book"/>
              </a:rPr>
            </a:br>
            <a:r>
              <a:rPr lang="en-US" sz="1600" dirty="0" smtClean="0">
                <a:solidFill>
                  <a:srgbClr val="00467F"/>
                </a:solidFill>
                <a:latin typeface="Franklin Gothic Book"/>
                <a:cs typeface="Franklin Gothic Book"/>
              </a:rPr>
              <a:t>for Success</a:t>
            </a:r>
            <a:br>
              <a:rPr lang="en-US" sz="1600" dirty="0" smtClean="0">
                <a:solidFill>
                  <a:srgbClr val="00467F"/>
                </a:solidFill>
                <a:latin typeface="Franklin Gothic Book"/>
                <a:cs typeface="Franklin Gothic Book"/>
              </a:rPr>
            </a:br>
            <a:endParaRPr lang="en-US" sz="1600" dirty="0">
              <a:solidFill>
                <a:srgbClr val="00467F"/>
              </a:solidFill>
              <a:latin typeface="Franklin Gothic Book"/>
              <a:cs typeface="Franklin Gothic Book"/>
            </a:endParaRPr>
          </a:p>
        </p:txBody>
      </p:sp>
      <p:sp>
        <p:nvSpPr>
          <p:cNvPr id="8" name="Oval 7"/>
          <p:cNvSpPr/>
          <p:nvPr/>
        </p:nvSpPr>
        <p:spPr>
          <a:xfrm>
            <a:off x="7624322"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rgbClr val="00467F"/>
                </a:solidFill>
                <a:latin typeface="Franklin Gothic Medium"/>
                <a:cs typeface="Franklin Gothic Medium"/>
              </a:rPr>
              <a:t>9.</a:t>
            </a:r>
          </a:p>
          <a:p>
            <a:pPr algn="ctr"/>
            <a:r>
              <a:rPr lang="en-US" sz="1600" dirty="0" smtClean="0">
                <a:solidFill>
                  <a:srgbClr val="00467F"/>
                </a:solidFill>
                <a:latin typeface="Franklin Gothic Book"/>
                <a:cs typeface="Franklin Gothic Book"/>
              </a:rPr>
              <a:t>Closing the</a:t>
            </a:r>
            <a:br>
              <a:rPr lang="en-US" sz="1600" dirty="0" smtClean="0">
                <a:solidFill>
                  <a:srgbClr val="00467F"/>
                </a:solidFill>
                <a:latin typeface="Franklin Gothic Book"/>
                <a:cs typeface="Franklin Gothic Book"/>
              </a:rPr>
            </a:br>
            <a:r>
              <a:rPr lang="en-US" sz="1600" dirty="0" smtClean="0">
                <a:solidFill>
                  <a:srgbClr val="00467F"/>
                </a:solidFill>
                <a:latin typeface="Franklin Gothic Book"/>
                <a:cs typeface="Franklin Gothic Book"/>
              </a:rPr>
              <a:t>Session</a:t>
            </a:r>
            <a:br>
              <a:rPr lang="en-US" sz="1600" dirty="0" smtClean="0">
                <a:solidFill>
                  <a:srgbClr val="00467F"/>
                </a:solidFill>
                <a:latin typeface="Franklin Gothic Book"/>
                <a:cs typeface="Franklin Gothic Book"/>
              </a:rPr>
            </a:br>
            <a:endParaRPr lang="en-US" sz="1600" dirty="0">
              <a:solidFill>
                <a:srgbClr val="00467F"/>
              </a:solidFill>
              <a:latin typeface="Franklin Gothic Book"/>
              <a:cs typeface="Franklin Gothic Book"/>
            </a:endParaRPr>
          </a:p>
        </p:txBody>
      </p:sp>
      <p:sp>
        <p:nvSpPr>
          <p:cNvPr id="11" name="Oval 10"/>
          <p:cNvSpPr/>
          <p:nvPr/>
        </p:nvSpPr>
        <p:spPr>
          <a:xfrm>
            <a:off x="5855230" y="6064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chemeClr val="bg1"/>
                </a:solidFill>
                <a:latin typeface="Franklin Gothic Medium"/>
                <a:cs typeface="Franklin Gothic Medium"/>
              </a:rPr>
              <a:t>4.</a:t>
            </a:r>
          </a:p>
          <a:p>
            <a:pPr algn="ctr"/>
            <a:r>
              <a:rPr lang="en-US" sz="1600" dirty="0" smtClean="0">
                <a:solidFill>
                  <a:schemeClr val="bg1"/>
                </a:solidFill>
                <a:latin typeface="Franklin Gothic Book"/>
                <a:cs typeface="Franklin Gothic Book"/>
              </a:rPr>
              <a:t>The Power</a:t>
            </a:r>
            <a:br>
              <a:rPr lang="en-US" sz="1600" dirty="0" smtClean="0">
                <a:solidFill>
                  <a:schemeClr val="bg1"/>
                </a:solidFill>
                <a:latin typeface="Franklin Gothic Book"/>
                <a:cs typeface="Franklin Gothic Book"/>
              </a:rPr>
            </a:br>
            <a:r>
              <a:rPr lang="en-US" sz="1600" dirty="0" smtClean="0">
                <a:solidFill>
                  <a:schemeClr val="bg1"/>
                </a:solidFill>
                <a:latin typeface="Franklin Gothic Book"/>
                <a:cs typeface="Franklin Gothic Book"/>
              </a:rPr>
              <a:t>of the Pen</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12" name="Oval 11"/>
          <p:cNvSpPr/>
          <p:nvPr/>
        </p:nvSpPr>
        <p:spPr>
          <a:xfrm>
            <a:off x="5855230" y="25114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chemeClr val="bg1"/>
                </a:solidFill>
                <a:latin typeface="Franklin Gothic Medium"/>
                <a:cs typeface="Franklin Gothic Medium"/>
              </a:rPr>
              <a:t>5.</a:t>
            </a:r>
          </a:p>
          <a:p>
            <a:pPr algn="ctr"/>
            <a:r>
              <a:rPr lang="en-US" sz="1600" dirty="0" smtClean="0">
                <a:solidFill>
                  <a:schemeClr val="bg1"/>
                </a:solidFill>
                <a:latin typeface="Franklin Gothic Book"/>
                <a:cs typeface="Franklin Gothic Book"/>
              </a:rPr>
              <a:t>Information</a:t>
            </a:r>
            <a:br>
              <a:rPr lang="en-US" sz="1600" dirty="0" smtClean="0">
                <a:solidFill>
                  <a:schemeClr val="bg1"/>
                </a:solidFill>
                <a:latin typeface="Franklin Gothic Book"/>
                <a:cs typeface="Franklin Gothic Book"/>
              </a:rPr>
            </a:br>
            <a:r>
              <a:rPr lang="en-US" sz="1600" dirty="0" smtClean="0">
                <a:solidFill>
                  <a:schemeClr val="bg1"/>
                </a:solidFill>
                <a:latin typeface="Franklin Gothic Book"/>
                <a:cs typeface="Franklin Gothic Book"/>
              </a:rPr>
              <a:t>Gathering</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13" name="Oval 12"/>
          <p:cNvSpPr/>
          <p:nvPr/>
        </p:nvSpPr>
        <p:spPr>
          <a:xfrm>
            <a:off x="5253755"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rgbClr val="FFFFFF"/>
                </a:solidFill>
                <a:latin typeface="Franklin Gothic Medium"/>
                <a:cs typeface="Franklin Gothic Medium"/>
              </a:rPr>
              <a:t>7.</a:t>
            </a:r>
          </a:p>
          <a:p>
            <a:pPr algn="ctr"/>
            <a:r>
              <a:rPr lang="en-US" sz="1600" dirty="0" smtClean="0">
                <a:solidFill>
                  <a:srgbClr val="FFFFFF"/>
                </a:solidFill>
                <a:latin typeface="Franklin Gothic Book"/>
                <a:cs typeface="Franklin Gothic Book"/>
              </a:rPr>
              <a:t>Consensus</a:t>
            </a:r>
            <a:br>
              <a:rPr lang="en-US" sz="1600" dirty="0" smtClean="0">
                <a:solidFill>
                  <a:srgbClr val="FFFFFF"/>
                </a:solidFill>
                <a:latin typeface="Franklin Gothic Book"/>
                <a:cs typeface="Franklin Gothic Book"/>
              </a:rPr>
            </a:br>
            <a:r>
              <a:rPr lang="en-US" sz="1600" dirty="0" smtClean="0">
                <a:solidFill>
                  <a:srgbClr val="FFFFFF"/>
                </a:solidFill>
                <a:latin typeface="Franklin Gothic Book"/>
                <a:cs typeface="Franklin Gothic Book"/>
              </a:rPr>
              <a:t>Building</a:t>
            </a:r>
            <a:br>
              <a:rPr lang="en-US" sz="1600" dirty="0" smtClean="0">
                <a:solidFill>
                  <a:srgbClr val="FFFFFF"/>
                </a:solidFill>
                <a:latin typeface="Franklin Gothic Book"/>
                <a:cs typeface="Franklin Gothic Book"/>
              </a:rPr>
            </a:br>
            <a:endParaRPr lang="en-US" sz="1600" dirty="0">
              <a:solidFill>
                <a:srgbClr val="FFFFFF"/>
              </a:solidFill>
              <a:latin typeface="Franklin Gothic Book"/>
              <a:cs typeface="Franklin Gothic Book"/>
            </a:endParaRPr>
          </a:p>
        </p:txBody>
      </p:sp>
      <p:sp>
        <p:nvSpPr>
          <p:cNvPr id="15" name="Oval 14"/>
          <p:cNvSpPr/>
          <p:nvPr/>
        </p:nvSpPr>
        <p:spPr>
          <a:xfrm>
            <a:off x="6862080"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rgbClr val="FFFFFF"/>
                </a:solidFill>
                <a:latin typeface="Franklin Gothic Medium"/>
                <a:cs typeface="Franklin Gothic Medium"/>
              </a:rPr>
              <a:t>8.</a:t>
            </a:r>
          </a:p>
          <a:p>
            <a:pPr algn="ctr"/>
            <a:r>
              <a:rPr lang="en-US" sz="1600" dirty="0" smtClean="0">
                <a:solidFill>
                  <a:srgbClr val="FFFFFF"/>
                </a:solidFill>
                <a:latin typeface="Franklin Gothic Book"/>
                <a:cs typeface="Franklin Gothic Book"/>
              </a:rPr>
              <a:t>Keeping the</a:t>
            </a:r>
            <a:br>
              <a:rPr lang="en-US" sz="1600" dirty="0" smtClean="0">
                <a:solidFill>
                  <a:srgbClr val="FFFFFF"/>
                </a:solidFill>
                <a:latin typeface="Franklin Gothic Book"/>
                <a:cs typeface="Franklin Gothic Book"/>
              </a:rPr>
            </a:br>
            <a:r>
              <a:rPr lang="en-US" sz="1600" dirty="0" smtClean="0">
                <a:solidFill>
                  <a:srgbClr val="FFFFFF"/>
                </a:solidFill>
                <a:latin typeface="Franklin Gothic Book"/>
                <a:cs typeface="Franklin Gothic Book"/>
              </a:rPr>
              <a:t>Energy High</a:t>
            </a:r>
            <a:br>
              <a:rPr lang="en-US" sz="1600" dirty="0" smtClean="0">
                <a:solidFill>
                  <a:srgbClr val="FFFFFF"/>
                </a:solidFill>
                <a:latin typeface="Franklin Gothic Book"/>
                <a:cs typeface="Franklin Gothic Book"/>
              </a:rPr>
            </a:br>
            <a:endParaRPr lang="en-US" sz="1600" dirty="0">
              <a:solidFill>
                <a:srgbClr val="FFFFFF"/>
              </a:solidFill>
              <a:latin typeface="Franklin Gothic Book"/>
              <a:cs typeface="Franklin Gothic Book"/>
            </a:endParaRPr>
          </a:p>
        </p:txBody>
      </p:sp>
      <p:sp>
        <p:nvSpPr>
          <p:cNvPr id="16" name="Oval 15"/>
          <p:cNvSpPr/>
          <p:nvPr/>
        </p:nvSpPr>
        <p:spPr>
          <a:xfrm>
            <a:off x="3645430"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rgbClr val="FFFFFF"/>
                </a:solidFill>
                <a:latin typeface="Franklin Gothic Medium"/>
                <a:cs typeface="Franklin Gothic Medium"/>
              </a:rPr>
              <a:t>6.</a:t>
            </a:r>
          </a:p>
          <a:p>
            <a:pPr algn="ctr"/>
            <a:r>
              <a:rPr lang="en-US" sz="1600" dirty="0" smtClean="0">
                <a:solidFill>
                  <a:srgbClr val="FFFFFF"/>
                </a:solidFill>
                <a:latin typeface="Franklin Gothic Book"/>
                <a:cs typeface="Franklin Gothic Book"/>
              </a:rPr>
              <a:t>Managing</a:t>
            </a:r>
            <a:br>
              <a:rPr lang="en-US" sz="1600" dirty="0" smtClean="0">
                <a:solidFill>
                  <a:srgbClr val="FFFFFF"/>
                </a:solidFill>
                <a:latin typeface="Franklin Gothic Book"/>
                <a:cs typeface="Franklin Gothic Book"/>
              </a:rPr>
            </a:br>
            <a:r>
              <a:rPr lang="en-US" sz="1600" dirty="0" smtClean="0">
                <a:solidFill>
                  <a:srgbClr val="FFFFFF"/>
                </a:solidFill>
                <a:latin typeface="Franklin Gothic Book"/>
                <a:cs typeface="Franklin Gothic Book"/>
              </a:rPr>
              <a:t>Dysfunction</a:t>
            </a:r>
            <a:br>
              <a:rPr lang="en-US" sz="1600" dirty="0" smtClean="0">
                <a:solidFill>
                  <a:srgbClr val="FFFFFF"/>
                </a:solidFill>
                <a:latin typeface="Franklin Gothic Book"/>
                <a:cs typeface="Franklin Gothic Book"/>
              </a:rPr>
            </a:br>
            <a:endParaRPr lang="en-US" sz="1600" dirty="0">
              <a:solidFill>
                <a:srgbClr val="FFFFFF"/>
              </a:solidFill>
              <a:latin typeface="Franklin Gothic Book"/>
              <a:cs typeface="Franklin Gothic Book"/>
            </a:endParaRPr>
          </a:p>
        </p:txBody>
      </p:sp>
      <p:pic>
        <p:nvPicPr>
          <p:cNvPr id="18" name="Picture 17"/>
          <p:cNvPicPr>
            <a:picLocks noChangeAspect="1"/>
          </p:cNvPicPr>
          <p:nvPr/>
        </p:nvPicPr>
        <p:blipFill>
          <a:blip r:embed="rId3"/>
          <a:stretch>
            <a:fillRect/>
          </a:stretch>
        </p:blipFill>
        <p:spPr>
          <a:xfrm>
            <a:off x="5477637" y="3136333"/>
            <a:ext cx="210312" cy="245364"/>
          </a:xfrm>
          <a:prstGeom prst="rect">
            <a:avLst/>
          </a:prstGeom>
        </p:spPr>
      </p:pic>
      <p:pic>
        <p:nvPicPr>
          <p:cNvPr id="20" name="Picture 19"/>
          <p:cNvPicPr>
            <a:picLocks noChangeAspect="1"/>
          </p:cNvPicPr>
          <p:nvPr/>
        </p:nvPicPr>
        <p:blipFill>
          <a:blip r:embed="rId4"/>
          <a:stretch>
            <a:fillRect/>
          </a:stretch>
        </p:blipFill>
        <p:spPr>
          <a:xfrm>
            <a:off x="5486400" y="1299190"/>
            <a:ext cx="201549" cy="254127"/>
          </a:xfrm>
          <a:prstGeom prst="rect">
            <a:avLst/>
          </a:prstGeom>
        </p:spPr>
      </p:pic>
      <p:pic>
        <p:nvPicPr>
          <p:cNvPr id="21" name="Picture 20"/>
          <p:cNvPicPr>
            <a:picLocks noChangeAspect="1"/>
          </p:cNvPicPr>
          <p:nvPr/>
        </p:nvPicPr>
        <p:blipFill>
          <a:blip r:embed="rId5"/>
          <a:stretch>
            <a:fillRect/>
          </a:stretch>
        </p:blipFill>
        <p:spPr>
          <a:xfrm>
            <a:off x="6510978" y="2118293"/>
            <a:ext cx="105156" cy="297942"/>
          </a:xfrm>
          <a:prstGeom prst="rect">
            <a:avLst/>
          </a:prstGeom>
        </p:spPr>
      </p:pic>
      <p:sp>
        <p:nvSpPr>
          <p:cNvPr id="23" name="TextBox 22"/>
          <p:cNvSpPr txBox="1"/>
          <p:nvPr/>
        </p:nvSpPr>
        <p:spPr>
          <a:xfrm>
            <a:off x="2447082" y="4720556"/>
            <a:ext cx="1170074" cy="646331"/>
          </a:xfrm>
          <a:prstGeom prst="rect">
            <a:avLst/>
          </a:prstGeom>
          <a:noFill/>
        </p:spPr>
        <p:txBody>
          <a:bodyPr wrap="none" rtlCol="0">
            <a:spAutoFit/>
          </a:bodyPr>
          <a:lstStyle/>
          <a:p>
            <a:r>
              <a:rPr lang="en-US" dirty="0" smtClean="0">
                <a:solidFill>
                  <a:srgbClr val="AFBD22"/>
                </a:solidFill>
                <a:latin typeface="Franklin Gothic Medium"/>
                <a:cs typeface="Franklin Gothic Medium"/>
              </a:rPr>
              <a:t>Group</a:t>
            </a:r>
          </a:p>
          <a:p>
            <a:r>
              <a:rPr lang="en-US" dirty="0" smtClean="0">
                <a:solidFill>
                  <a:srgbClr val="AFBD22"/>
                </a:solidFill>
                <a:latin typeface="Franklin Gothic Medium"/>
                <a:cs typeface="Franklin Gothic Medium"/>
              </a:rPr>
              <a:t>Dynamics</a:t>
            </a:r>
            <a:endParaRPr lang="en-US" dirty="0">
              <a:solidFill>
                <a:srgbClr val="AFBD22"/>
              </a:solidFill>
              <a:latin typeface="Franklin Gothic Medium"/>
              <a:cs typeface="Franklin Gothic Medium"/>
            </a:endParaRPr>
          </a:p>
        </p:txBody>
      </p:sp>
      <p:sp>
        <p:nvSpPr>
          <p:cNvPr id="24" name="Rectangle 23"/>
          <p:cNvSpPr/>
          <p:nvPr/>
        </p:nvSpPr>
        <p:spPr>
          <a:xfrm>
            <a:off x="2379522" y="4226675"/>
            <a:ext cx="6186854" cy="1634092"/>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TextBox 28"/>
          <p:cNvSpPr txBox="1"/>
          <p:nvPr/>
        </p:nvSpPr>
        <p:spPr>
          <a:xfrm>
            <a:off x="4353756" y="184666"/>
            <a:ext cx="2683157" cy="369332"/>
          </a:xfrm>
          <a:prstGeom prst="rect">
            <a:avLst/>
          </a:prstGeom>
          <a:noFill/>
        </p:spPr>
        <p:txBody>
          <a:bodyPr wrap="square" rtlCol="0">
            <a:spAutoFit/>
          </a:bodyPr>
          <a:lstStyle/>
          <a:p>
            <a:pPr algn="ctr"/>
            <a:r>
              <a:rPr lang="en-US" u="sng" dirty="0" smtClean="0">
                <a:solidFill>
                  <a:srgbClr val="00467F"/>
                </a:solidFill>
                <a:latin typeface="Franklin Gothic Medium"/>
                <a:cs typeface="Franklin Gothic Medium"/>
              </a:rPr>
              <a:t>The Facilitation Cycle</a:t>
            </a:r>
            <a:endParaRPr lang="en-US" u="sng" dirty="0">
              <a:solidFill>
                <a:srgbClr val="00467F"/>
              </a:solidFill>
              <a:latin typeface="Franklin Gothic Medium"/>
              <a:cs typeface="Franklin Gothic Medium"/>
            </a:endParaRPr>
          </a:p>
        </p:txBody>
      </p:sp>
      <p:cxnSp>
        <p:nvCxnSpPr>
          <p:cNvPr id="30" name="Straight Arrow Connector 29"/>
          <p:cNvCxnSpPr/>
          <p:nvPr/>
        </p:nvCxnSpPr>
        <p:spPr>
          <a:xfrm rot="16200000" flipV="1">
            <a:off x="-878528" y="4456811"/>
            <a:ext cx="2974672" cy="2"/>
          </a:xfrm>
          <a:prstGeom prst="straightConnector1">
            <a:avLst/>
          </a:prstGeom>
          <a:ln w="19050">
            <a:solidFill>
              <a:schemeClr val="accent5">
                <a:lumMod val="50000"/>
                <a:lumOff val="50000"/>
              </a:schemeClr>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a:off x="610394" y="5940970"/>
            <a:ext cx="8362822" cy="1588"/>
          </a:xfrm>
          <a:prstGeom prst="straightConnector1">
            <a:avLst/>
          </a:prstGeom>
          <a:ln w="19050">
            <a:solidFill>
              <a:schemeClr val="accent5">
                <a:lumMod val="50000"/>
                <a:lumOff val="50000"/>
              </a:schemeClr>
            </a:solidFill>
            <a:tailEnd type="none"/>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786264" y="5029200"/>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rgbClr val="00467F"/>
                </a:solidFill>
                <a:latin typeface="Franklin Gothic Medium"/>
                <a:cs typeface="Franklin Gothic Medium"/>
              </a:rPr>
              <a:t>10.</a:t>
            </a:r>
          </a:p>
          <a:p>
            <a:pPr algn="ctr"/>
            <a:r>
              <a:rPr lang="en-US" sz="1600" dirty="0" smtClean="0">
                <a:solidFill>
                  <a:srgbClr val="00467F"/>
                </a:solidFill>
                <a:latin typeface="Franklin Gothic Book"/>
                <a:cs typeface="Franklin Gothic Book"/>
              </a:rPr>
              <a:t>Agenda</a:t>
            </a:r>
            <a:br>
              <a:rPr lang="en-US" sz="1600" dirty="0" smtClean="0">
                <a:solidFill>
                  <a:srgbClr val="00467F"/>
                </a:solidFill>
                <a:latin typeface="Franklin Gothic Book"/>
                <a:cs typeface="Franklin Gothic Book"/>
              </a:rPr>
            </a:br>
            <a:r>
              <a:rPr lang="en-US" sz="1600" dirty="0" smtClean="0">
                <a:solidFill>
                  <a:srgbClr val="00467F"/>
                </a:solidFill>
                <a:latin typeface="Franklin Gothic Book"/>
                <a:cs typeface="Franklin Gothic Book"/>
              </a:rPr>
              <a:t>Setting</a:t>
            </a:r>
            <a:br>
              <a:rPr lang="en-US" sz="1600" dirty="0" smtClean="0">
                <a:solidFill>
                  <a:srgbClr val="00467F"/>
                </a:solidFill>
                <a:latin typeface="Franklin Gothic Book"/>
                <a:cs typeface="Franklin Gothic Book"/>
              </a:rPr>
            </a:br>
            <a:endParaRPr lang="en-US" sz="1600" dirty="0">
              <a:solidFill>
                <a:srgbClr val="00467F"/>
              </a:solidFill>
              <a:latin typeface="Franklin Gothic Book"/>
              <a:cs typeface="Franklin Gothic Book"/>
            </a:endParaRPr>
          </a:p>
        </p:txBody>
      </p:sp>
      <p:cxnSp>
        <p:nvCxnSpPr>
          <p:cNvPr id="38" name="Straight Arrow Connector 37"/>
          <p:cNvCxnSpPr/>
          <p:nvPr/>
        </p:nvCxnSpPr>
        <p:spPr>
          <a:xfrm rot="5400000" flipH="1" flipV="1">
            <a:off x="7484291" y="4456812"/>
            <a:ext cx="2974674" cy="1588"/>
          </a:xfrm>
          <a:prstGeom prst="straightConnector1">
            <a:avLst/>
          </a:prstGeom>
          <a:ln w="19050">
            <a:solidFill>
              <a:schemeClr val="accent5">
                <a:lumMod val="50000"/>
                <a:lumOff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4301384" y="199748"/>
            <a:ext cx="3040862" cy="3795892"/>
          </a:xfrm>
          <a:prstGeom prst="rect">
            <a:avLst/>
          </a:prstGeom>
          <a:noFill/>
          <a:ln>
            <a:solidFill>
              <a:schemeClr val="accent5">
                <a:lumMod val="50000"/>
                <a:lumOff val="50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Isosceles Triangle 41"/>
          <p:cNvSpPr/>
          <p:nvPr/>
        </p:nvSpPr>
        <p:spPr>
          <a:xfrm rot="5400000">
            <a:off x="4073749" y="2193681"/>
            <a:ext cx="154686" cy="133350"/>
          </a:xfrm>
          <a:prstGeom prst="triangle">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Isosceles Triangle 42"/>
          <p:cNvSpPr/>
          <p:nvPr/>
        </p:nvSpPr>
        <p:spPr>
          <a:xfrm rot="5400000">
            <a:off x="2316188" y="2193681"/>
            <a:ext cx="154686" cy="133350"/>
          </a:xfrm>
          <a:prstGeom prst="triangle">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Isosceles Triangle 45"/>
          <p:cNvSpPr/>
          <p:nvPr/>
        </p:nvSpPr>
        <p:spPr>
          <a:xfrm rot="5400000">
            <a:off x="7424499" y="2193681"/>
            <a:ext cx="154686" cy="133350"/>
          </a:xfrm>
          <a:prstGeom prst="triangle">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Isosceles Triangle 46"/>
          <p:cNvSpPr/>
          <p:nvPr/>
        </p:nvSpPr>
        <p:spPr>
          <a:xfrm>
            <a:off x="5855230" y="4037728"/>
            <a:ext cx="154686" cy="133350"/>
          </a:xfrm>
          <a:prstGeom prst="triangle">
            <a:avLst/>
          </a:prstGeom>
          <a:solidFill>
            <a:schemeClr val="accent5">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Oval 33"/>
          <p:cNvSpPr/>
          <p:nvPr/>
        </p:nvSpPr>
        <p:spPr>
          <a:xfrm>
            <a:off x="5855230" y="606438"/>
            <a:ext cx="1416652" cy="1416652"/>
          </a:xfrm>
          <a:prstGeom prst="ellipse">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200" dirty="0" smtClean="0">
                <a:solidFill>
                  <a:schemeClr val="bg1"/>
                </a:solidFill>
                <a:latin typeface="Franklin Gothic Medium"/>
                <a:cs typeface="Franklin Gothic Medium"/>
              </a:rPr>
              <a:t>4.</a:t>
            </a:r>
          </a:p>
          <a:p>
            <a:pPr algn="ctr"/>
            <a:r>
              <a:rPr lang="en-US" sz="1600" dirty="0" smtClean="0">
                <a:solidFill>
                  <a:schemeClr val="bg1"/>
                </a:solidFill>
                <a:latin typeface="Franklin Gothic Book"/>
                <a:cs typeface="Franklin Gothic Book"/>
              </a:rPr>
              <a:t>The Power</a:t>
            </a:r>
            <a:br>
              <a:rPr lang="en-US" sz="1600" dirty="0" smtClean="0">
                <a:solidFill>
                  <a:schemeClr val="bg1"/>
                </a:solidFill>
                <a:latin typeface="Franklin Gothic Book"/>
                <a:cs typeface="Franklin Gothic Book"/>
              </a:rPr>
            </a:br>
            <a:r>
              <a:rPr lang="en-US" sz="1600" dirty="0" smtClean="0">
                <a:solidFill>
                  <a:schemeClr val="bg1"/>
                </a:solidFill>
                <a:latin typeface="Franklin Gothic Book"/>
                <a:cs typeface="Franklin Gothic Book"/>
              </a:rPr>
              <a:t>of the Pen</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Tree>
    <p:extLst>
      <p:ext uri="{BB962C8B-B14F-4D97-AF65-F5344CB8AC3E}">
        <p14:creationId xmlns:p14="http://schemas.microsoft.com/office/powerpoint/2010/main" val="2560001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xit" presetSubtype="0" fill="hold" grpId="0" nodeType="withEffect">
                                  <p:stCondLst>
                                    <p:cond delay="0"/>
                                  </p:stCondLst>
                                  <p:childTnLst>
                                    <p:animEffect transition="out" filter="fade">
                                      <p:cBhvr>
                                        <p:cTn id="9" dur="500"/>
                                        <p:tgtEl>
                                          <p:spTgt spid="11"/>
                                        </p:tgtEl>
                                      </p:cBhvr>
                                    </p:animEffect>
                                    <p:set>
                                      <p:cBhvr>
                                        <p:cTn id="1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90" y="-54582"/>
            <a:ext cx="8071290" cy="1143000"/>
          </a:xfrm>
        </p:spPr>
        <p:txBody>
          <a:bodyPr/>
          <a:lstStyle/>
          <a:p>
            <a:r>
              <a:rPr lang="en-US" dirty="0" smtClean="0"/>
              <a:t>Checkpoint</a:t>
            </a:r>
            <a:endParaRPr lang="en-US" dirty="0"/>
          </a:p>
        </p:txBody>
      </p:sp>
      <p:sp>
        <p:nvSpPr>
          <p:cNvPr id="4" name="Slide Number Placeholder 3"/>
          <p:cNvSpPr>
            <a:spLocks noGrp="1"/>
          </p:cNvSpPr>
          <p:nvPr>
            <p:ph type="sldNum" sz="quarter" idx="12"/>
          </p:nvPr>
        </p:nvSpPr>
        <p:spPr/>
        <p:txBody>
          <a:bodyPr/>
          <a:lstStyle/>
          <a:p>
            <a:fld id="{F29FD61F-2294-5D42-A9D7-9928D42B3773}" type="slidenum">
              <a:rPr lang="en-US" smtClean="0"/>
              <a:pPr/>
              <a:t>30</a:t>
            </a:fld>
            <a:endParaRPr lang="en-US" dirty="0"/>
          </a:p>
        </p:txBody>
      </p:sp>
      <p:grpSp>
        <p:nvGrpSpPr>
          <p:cNvPr id="34" name="Group 33"/>
          <p:cNvGrpSpPr/>
          <p:nvPr/>
        </p:nvGrpSpPr>
        <p:grpSpPr>
          <a:xfrm>
            <a:off x="956274" y="1042353"/>
            <a:ext cx="7231453" cy="5039221"/>
            <a:chOff x="1495562" y="1042353"/>
            <a:chExt cx="7231453" cy="5039221"/>
          </a:xfrm>
        </p:grpSpPr>
        <p:sp>
          <p:nvSpPr>
            <p:cNvPr id="35" name="Rounded Rectangle 34"/>
            <p:cNvSpPr/>
            <p:nvPr/>
          </p:nvSpPr>
          <p:spPr>
            <a:xfrm>
              <a:off x="2011275" y="1042353"/>
              <a:ext cx="6715740" cy="50392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2288982" y="1238163"/>
              <a:ext cx="6216534" cy="4615999"/>
              <a:chOff x="608807" y="184666"/>
              <a:chExt cx="8432167" cy="6261186"/>
            </a:xfrm>
          </p:grpSpPr>
          <p:cxnSp>
            <p:nvCxnSpPr>
              <p:cNvPr id="39" name="Straight Arrow Connector 38"/>
              <p:cNvCxnSpPr/>
              <p:nvPr/>
            </p:nvCxnSpPr>
            <p:spPr>
              <a:xfrm>
                <a:off x="610394" y="5940970"/>
                <a:ext cx="8362822" cy="1588"/>
              </a:xfrm>
              <a:prstGeom prst="straightConnector1">
                <a:avLst/>
              </a:prstGeom>
              <a:ln w="19050">
                <a:solidFill>
                  <a:srgbClr val="FFFFFF"/>
                </a:solidFill>
                <a:tailEnd type="none"/>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608807" y="184666"/>
                <a:ext cx="8432167" cy="6261186"/>
                <a:chOff x="608807" y="184666"/>
                <a:chExt cx="8432167" cy="6261186"/>
              </a:xfrm>
            </p:grpSpPr>
            <p:cxnSp>
              <p:nvCxnSpPr>
                <p:cNvPr id="41" name="Straight Arrow Connector 40"/>
                <p:cNvCxnSpPr/>
                <p:nvPr/>
              </p:nvCxnSpPr>
              <p:spPr>
                <a:xfrm rot="16200000" flipV="1">
                  <a:off x="-878528" y="4456811"/>
                  <a:ext cx="2974672" cy="2"/>
                </a:xfrm>
                <a:prstGeom prst="straightConnector1">
                  <a:avLst/>
                </a:prstGeom>
                <a:ln w="19050">
                  <a:solidFill>
                    <a:srgbClr val="FFFFFF"/>
                  </a:solidFill>
                  <a:tailEnd type="arrow" w="med" len="med"/>
                </a:ln>
                <a:effectLst/>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786264" y="184666"/>
                  <a:ext cx="8254710" cy="6261186"/>
                  <a:chOff x="786264" y="184666"/>
                  <a:chExt cx="8254710" cy="6261186"/>
                </a:xfrm>
              </p:grpSpPr>
              <p:sp>
                <p:nvSpPr>
                  <p:cNvPr id="45" name="Oval 44"/>
                  <p:cNvSpPr/>
                  <p:nvPr/>
                </p:nvSpPr>
                <p:spPr>
                  <a:xfrm>
                    <a:off x="4382030" y="15589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3.</a:t>
                    </a:r>
                  </a:p>
                  <a:p>
                    <a:pPr algn="ctr"/>
                    <a:r>
                      <a:rPr lang="en-US" sz="1400" dirty="0" smtClean="0">
                        <a:solidFill>
                          <a:schemeClr val="bg1"/>
                        </a:solidFill>
                        <a:latin typeface="Franklin Gothic Book"/>
                        <a:cs typeface="Franklin Gothic Book"/>
                      </a:rPr>
                      <a:t>Focusing</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the Group</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48" name="Oval 47"/>
                  <p:cNvSpPr/>
                  <p:nvPr/>
                </p:nvSpPr>
                <p:spPr>
                  <a:xfrm>
                    <a:off x="2584147"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2.</a:t>
                    </a:r>
                  </a:p>
                  <a:p>
                    <a:pPr algn="ctr"/>
                    <a:r>
                      <a:rPr lang="en-US" sz="1200" dirty="0" smtClean="0">
                        <a:solidFill>
                          <a:srgbClr val="00467F"/>
                        </a:solidFill>
                        <a:latin typeface="Franklin Gothic Book"/>
                        <a:cs typeface="Franklin Gothic Book"/>
                      </a:rPr>
                      <a:t>Getting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the Session</a:t>
                    </a:r>
                  </a:p>
                  <a:p>
                    <a:pPr algn="ctr"/>
                    <a:r>
                      <a:rPr lang="en-US" sz="1200" dirty="0" smtClean="0">
                        <a:solidFill>
                          <a:srgbClr val="00467F"/>
                        </a:solidFill>
                        <a:latin typeface="Franklin Gothic Book"/>
                        <a:cs typeface="Franklin Gothic Book"/>
                      </a:rPr>
                      <a:t>Started</a:t>
                    </a:r>
                    <a:br>
                      <a:rPr lang="en-US" sz="12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sp>
                <p:nvSpPr>
                  <p:cNvPr id="49" name="Oval 48"/>
                  <p:cNvSpPr/>
                  <p:nvPr/>
                </p:nvSpPr>
                <p:spPr>
                  <a:xfrm>
                    <a:off x="786264"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00467F"/>
                        </a:solidFill>
                        <a:latin typeface="Franklin Gothic Medium"/>
                        <a:cs typeface="Franklin Gothic Medium"/>
                      </a:rPr>
                      <a:t>1.</a:t>
                    </a:r>
                  </a:p>
                  <a:p>
                    <a:pPr algn="ctr"/>
                    <a:r>
                      <a:rPr lang="en-US" sz="1200" dirty="0" smtClean="0">
                        <a:solidFill>
                          <a:srgbClr val="00467F"/>
                        </a:solidFill>
                        <a:latin typeface="Franklin Gothic Book"/>
                        <a:cs typeface="Franklin Gothic Book"/>
                      </a:rPr>
                      <a:t>Preparing </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for Success</a:t>
                    </a:r>
                    <a:r>
                      <a:rPr lang="en-US" sz="1400" dirty="0" smtClean="0">
                        <a:solidFill>
                          <a:srgbClr val="00467F"/>
                        </a:solidFill>
                        <a:latin typeface="Franklin Gothic Book"/>
                        <a:cs typeface="Franklin Gothic Book"/>
                      </a:rPr>
                      <a:t/>
                    </a:r>
                    <a:br>
                      <a:rPr lang="en-US" sz="14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sp>
                <p:nvSpPr>
                  <p:cNvPr id="50" name="Oval 49"/>
                  <p:cNvSpPr/>
                  <p:nvPr/>
                </p:nvSpPr>
                <p:spPr>
                  <a:xfrm>
                    <a:off x="7624322" y="1552824"/>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rgbClr val="00467F"/>
                        </a:solidFill>
                        <a:latin typeface="Franklin Gothic Medium"/>
                        <a:cs typeface="Franklin Gothic Medium"/>
                      </a:rPr>
                      <a:t>9.</a:t>
                    </a:r>
                  </a:p>
                  <a:p>
                    <a:pPr algn="ctr"/>
                    <a:r>
                      <a:rPr lang="en-US" sz="1200" dirty="0" smtClean="0">
                        <a:solidFill>
                          <a:srgbClr val="00467F"/>
                        </a:solidFill>
                        <a:latin typeface="Franklin Gothic Book"/>
                        <a:cs typeface="Franklin Gothic Book"/>
                      </a:rPr>
                      <a:t>Closing the</a:t>
                    </a:r>
                    <a:br>
                      <a:rPr lang="en-US" sz="1200" dirty="0" smtClean="0">
                        <a:solidFill>
                          <a:srgbClr val="00467F"/>
                        </a:solidFill>
                        <a:latin typeface="Franklin Gothic Book"/>
                        <a:cs typeface="Franklin Gothic Book"/>
                      </a:rPr>
                    </a:br>
                    <a:r>
                      <a:rPr lang="en-US" sz="1200" dirty="0" smtClean="0">
                        <a:solidFill>
                          <a:srgbClr val="00467F"/>
                        </a:solidFill>
                        <a:latin typeface="Franklin Gothic Book"/>
                        <a:cs typeface="Franklin Gothic Book"/>
                      </a:rPr>
                      <a:t>Session</a:t>
                    </a:r>
                    <a:r>
                      <a:rPr lang="en-US" sz="1600" dirty="0" smtClean="0">
                        <a:solidFill>
                          <a:srgbClr val="00467F"/>
                        </a:solidFill>
                        <a:latin typeface="Franklin Gothic Book"/>
                        <a:cs typeface="Franklin Gothic Book"/>
                      </a:rPr>
                      <a:t/>
                    </a:r>
                    <a:br>
                      <a:rPr lang="en-US" sz="1600" dirty="0" smtClean="0">
                        <a:solidFill>
                          <a:srgbClr val="00467F"/>
                        </a:solidFill>
                        <a:latin typeface="Franklin Gothic Book"/>
                        <a:cs typeface="Franklin Gothic Book"/>
                      </a:rPr>
                    </a:br>
                    <a:endParaRPr lang="en-US" sz="1600" dirty="0">
                      <a:solidFill>
                        <a:srgbClr val="00467F"/>
                      </a:solidFill>
                      <a:latin typeface="Franklin Gothic Book"/>
                      <a:cs typeface="Franklin Gothic Book"/>
                    </a:endParaRPr>
                  </a:p>
                </p:txBody>
              </p:sp>
              <p:sp>
                <p:nvSpPr>
                  <p:cNvPr id="51" name="Oval 50"/>
                  <p:cNvSpPr/>
                  <p:nvPr/>
                </p:nvSpPr>
                <p:spPr>
                  <a:xfrm>
                    <a:off x="5855230" y="6064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4.</a:t>
                    </a:r>
                  </a:p>
                  <a:p>
                    <a:pPr algn="ctr"/>
                    <a:r>
                      <a:rPr lang="en-US" sz="1400" dirty="0" smtClean="0">
                        <a:solidFill>
                          <a:schemeClr val="bg1"/>
                        </a:solidFill>
                        <a:latin typeface="Franklin Gothic Book"/>
                        <a:cs typeface="Franklin Gothic Book"/>
                      </a:rPr>
                      <a:t>The Power</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of the Pen</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52" name="Oval 51"/>
                  <p:cNvSpPr/>
                  <p:nvPr/>
                </p:nvSpPr>
                <p:spPr>
                  <a:xfrm>
                    <a:off x="5855230" y="2511438"/>
                    <a:ext cx="1416652" cy="1416652"/>
                  </a:xfrm>
                  <a:prstGeom prst="ellipse">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chemeClr val="bg1"/>
                        </a:solidFill>
                        <a:latin typeface="Franklin Gothic Medium"/>
                        <a:cs typeface="Franklin Gothic Medium"/>
                      </a:rPr>
                      <a:t>5.</a:t>
                    </a:r>
                  </a:p>
                  <a:p>
                    <a:pPr algn="ctr"/>
                    <a:r>
                      <a:rPr lang="en-US" sz="1400" dirty="0" smtClean="0">
                        <a:solidFill>
                          <a:schemeClr val="bg1"/>
                        </a:solidFill>
                        <a:latin typeface="Franklin Gothic Book"/>
                        <a:cs typeface="Franklin Gothic Book"/>
                      </a:rPr>
                      <a:t>Information</a:t>
                    </a:r>
                    <a:br>
                      <a:rPr lang="en-US" sz="1400" dirty="0" smtClean="0">
                        <a:solidFill>
                          <a:schemeClr val="bg1"/>
                        </a:solidFill>
                        <a:latin typeface="Franklin Gothic Book"/>
                        <a:cs typeface="Franklin Gothic Book"/>
                      </a:rPr>
                    </a:br>
                    <a:r>
                      <a:rPr lang="en-US" sz="1400" dirty="0" smtClean="0">
                        <a:solidFill>
                          <a:schemeClr val="bg1"/>
                        </a:solidFill>
                        <a:latin typeface="Franklin Gothic Book"/>
                        <a:cs typeface="Franklin Gothic Book"/>
                      </a:rPr>
                      <a:t>Gathering</a:t>
                    </a:r>
                    <a:r>
                      <a:rPr lang="en-US" sz="1600" dirty="0" smtClean="0">
                        <a:solidFill>
                          <a:schemeClr val="bg1"/>
                        </a:solidFill>
                        <a:latin typeface="Franklin Gothic Book"/>
                        <a:cs typeface="Franklin Gothic Book"/>
                      </a:rPr>
                      <a:t/>
                    </a:r>
                    <a:br>
                      <a:rPr lang="en-US" sz="1600" dirty="0" smtClean="0">
                        <a:solidFill>
                          <a:schemeClr val="bg1"/>
                        </a:solidFill>
                        <a:latin typeface="Franklin Gothic Book"/>
                        <a:cs typeface="Franklin Gothic Book"/>
                      </a:rPr>
                    </a:br>
                    <a:endParaRPr lang="en-US" sz="1600" dirty="0">
                      <a:solidFill>
                        <a:schemeClr val="bg1"/>
                      </a:solidFill>
                      <a:latin typeface="Franklin Gothic Book"/>
                      <a:cs typeface="Franklin Gothic Book"/>
                    </a:endParaRPr>
                  </a:p>
                </p:txBody>
              </p:sp>
              <p:sp>
                <p:nvSpPr>
                  <p:cNvPr id="53" name="Oval 52"/>
                  <p:cNvSpPr/>
                  <p:nvPr/>
                </p:nvSpPr>
                <p:spPr>
                  <a:xfrm>
                    <a:off x="5253755"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7.</a:t>
                    </a:r>
                  </a:p>
                  <a:p>
                    <a:pPr algn="ctr"/>
                    <a:r>
                      <a:rPr lang="en-US" sz="1400" dirty="0" smtClean="0">
                        <a:solidFill>
                          <a:srgbClr val="FFFFFF"/>
                        </a:solidFill>
                        <a:latin typeface="Franklin Gothic Book"/>
                        <a:cs typeface="Franklin Gothic Book"/>
                      </a:rPr>
                      <a:t>Consensus</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Building</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sp>
                <p:nvSpPr>
                  <p:cNvPr id="54" name="Oval 53"/>
                  <p:cNvSpPr/>
                  <p:nvPr/>
                </p:nvSpPr>
                <p:spPr>
                  <a:xfrm>
                    <a:off x="6862080"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8.</a:t>
                    </a:r>
                  </a:p>
                  <a:p>
                    <a:pPr algn="ctr"/>
                    <a:r>
                      <a:rPr lang="en-US" sz="1400" dirty="0" smtClean="0">
                        <a:solidFill>
                          <a:srgbClr val="FFFFFF"/>
                        </a:solidFill>
                        <a:latin typeface="Franklin Gothic Book"/>
                        <a:cs typeface="Franklin Gothic Book"/>
                      </a:rPr>
                      <a:t>Keeping the</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Energy High</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sp>
                <p:nvSpPr>
                  <p:cNvPr id="55" name="Oval 54"/>
                  <p:cNvSpPr/>
                  <p:nvPr/>
                </p:nvSpPr>
                <p:spPr>
                  <a:xfrm>
                    <a:off x="3645430" y="4335395"/>
                    <a:ext cx="1416652" cy="1416652"/>
                  </a:xfrm>
                  <a:prstGeom prst="ellipse">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FFFFFF"/>
                        </a:solidFill>
                        <a:latin typeface="Franklin Gothic Medium"/>
                        <a:cs typeface="Franklin Gothic Medium"/>
                      </a:rPr>
                      <a:t>6.</a:t>
                    </a:r>
                  </a:p>
                  <a:p>
                    <a:pPr algn="ctr"/>
                    <a:r>
                      <a:rPr lang="en-US" sz="1400" dirty="0" smtClean="0">
                        <a:solidFill>
                          <a:srgbClr val="FFFFFF"/>
                        </a:solidFill>
                        <a:latin typeface="Franklin Gothic Book"/>
                        <a:cs typeface="Franklin Gothic Book"/>
                      </a:rPr>
                      <a:t>Managing</a:t>
                    </a:r>
                    <a:br>
                      <a:rPr lang="en-US" sz="1400" dirty="0" smtClean="0">
                        <a:solidFill>
                          <a:srgbClr val="FFFFFF"/>
                        </a:solidFill>
                        <a:latin typeface="Franklin Gothic Book"/>
                        <a:cs typeface="Franklin Gothic Book"/>
                      </a:rPr>
                    </a:br>
                    <a:r>
                      <a:rPr lang="en-US" sz="1400" dirty="0" smtClean="0">
                        <a:solidFill>
                          <a:srgbClr val="FFFFFF"/>
                        </a:solidFill>
                        <a:latin typeface="Franklin Gothic Book"/>
                        <a:cs typeface="Franklin Gothic Book"/>
                      </a:rPr>
                      <a:t>Dysfunction</a:t>
                    </a:r>
                    <a:br>
                      <a:rPr lang="en-US" sz="1400" dirty="0" smtClean="0">
                        <a:solidFill>
                          <a:srgbClr val="FFFFFF"/>
                        </a:solidFill>
                        <a:latin typeface="Franklin Gothic Book"/>
                        <a:cs typeface="Franklin Gothic Book"/>
                      </a:rPr>
                    </a:br>
                    <a:endParaRPr lang="en-US" sz="1400" dirty="0">
                      <a:solidFill>
                        <a:srgbClr val="FFFFFF"/>
                      </a:solidFill>
                      <a:latin typeface="Franklin Gothic Book"/>
                      <a:cs typeface="Franklin Gothic Book"/>
                    </a:endParaRPr>
                  </a:p>
                </p:txBody>
              </p:sp>
              <p:pic>
                <p:nvPicPr>
                  <p:cNvPr id="56" name="Picture 55"/>
                  <p:cNvPicPr>
                    <a:picLocks noChangeAspect="1"/>
                  </p:cNvPicPr>
                  <p:nvPr/>
                </p:nvPicPr>
                <p:blipFill>
                  <a:blip r:embed="rId3"/>
                  <a:stretch>
                    <a:fillRect/>
                  </a:stretch>
                </p:blipFill>
                <p:spPr>
                  <a:xfrm>
                    <a:off x="5477637" y="3136333"/>
                    <a:ext cx="210312" cy="245364"/>
                  </a:xfrm>
                  <a:prstGeom prst="rect">
                    <a:avLst/>
                  </a:prstGeom>
                </p:spPr>
              </p:pic>
              <p:pic>
                <p:nvPicPr>
                  <p:cNvPr id="57" name="Picture 56"/>
                  <p:cNvPicPr>
                    <a:picLocks noChangeAspect="1"/>
                  </p:cNvPicPr>
                  <p:nvPr/>
                </p:nvPicPr>
                <p:blipFill>
                  <a:blip r:embed="rId4"/>
                  <a:stretch>
                    <a:fillRect/>
                  </a:stretch>
                </p:blipFill>
                <p:spPr>
                  <a:xfrm>
                    <a:off x="5486400" y="1299190"/>
                    <a:ext cx="201549" cy="254127"/>
                  </a:xfrm>
                  <a:prstGeom prst="rect">
                    <a:avLst/>
                  </a:prstGeom>
                </p:spPr>
              </p:pic>
              <p:pic>
                <p:nvPicPr>
                  <p:cNvPr id="58" name="Picture 57"/>
                  <p:cNvPicPr>
                    <a:picLocks noChangeAspect="1"/>
                  </p:cNvPicPr>
                  <p:nvPr/>
                </p:nvPicPr>
                <p:blipFill>
                  <a:blip r:embed="rId5"/>
                  <a:stretch>
                    <a:fillRect/>
                  </a:stretch>
                </p:blipFill>
                <p:spPr>
                  <a:xfrm>
                    <a:off x="6510978" y="2118293"/>
                    <a:ext cx="105156" cy="297942"/>
                  </a:xfrm>
                  <a:prstGeom prst="rect">
                    <a:avLst/>
                  </a:prstGeom>
                </p:spPr>
              </p:pic>
              <p:sp>
                <p:nvSpPr>
                  <p:cNvPr id="59" name="TextBox 58"/>
                  <p:cNvSpPr txBox="1"/>
                  <p:nvPr/>
                </p:nvSpPr>
                <p:spPr>
                  <a:xfrm>
                    <a:off x="2447082" y="4720556"/>
                    <a:ext cx="1276544" cy="709701"/>
                  </a:xfrm>
                  <a:prstGeom prst="rect">
                    <a:avLst/>
                  </a:prstGeom>
                  <a:noFill/>
                </p:spPr>
                <p:txBody>
                  <a:bodyPr wrap="none" rtlCol="0">
                    <a:spAutoFit/>
                  </a:bodyPr>
                  <a:lstStyle/>
                  <a:p>
                    <a:r>
                      <a:rPr lang="en-US" sz="1400" dirty="0" smtClean="0">
                        <a:solidFill>
                          <a:srgbClr val="AFBD22"/>
                        </a:solidFill>
                        <a:latin typeface="Franklin Gothic Medium"/>
                        <a:cs typeface="Franklin Gothic Medium"/>
                      </a:rPr>
                      <a:t>Group</a:t>
                    </a:r>
                    <a:endParaRPr lang="en-US" sz="1600" dirty="0" smtClean="0">
                      <a:solidFill>
                        <a:srgbClr val="AFBD22"/>
                      </a:solidFill>
                      <a:latin typeface="Franklin Gothic Medium"/>
                      <a:cs typeface="Franklin Gothic Medium"/>
                    </a:endParaRPr>
                  </a:p>
                  <a:p>
                    <a:r>
                      <a:rPr lang="en-US" sz="1400" dirty="0" smtClean="0">
                        <a:solidFill>
                          <a:srgbClr val="AFBD22"/>
                        </a:solidFill>
                        <a:latin typeface="Franklin Gothic Medium"/>
                        <a:cs typeface="Franklin Gothic Medium"/>
                      </a:rPr>
                      <a:t>Dynamics</a:t>
                    </a:r>
                    <a:endParaRPr lang="en-US" sz="1600" dirty="0">
                      <a:solidFill>
                        <a:srgbClr val="AFBD22"/>
                      </a:solidFill>
                      <a:latin typeface="Franklin Gothic Medium"/>
                      <a:cs typeface="Franklin Gothic Medium"/>
                    </a:endParaRPr>
                  </a:p>
                </p:txBody>
              </p:sp>
              <p:sp>
                <p:nvSpPr>
                  <p:cNvPr id="60" name="Rectangle 59"/>
                  <p:cNvSpPr/>
                  <p:nvPr/>
                </p:nvSpPr>
                <p:spPr>
                  <a:xfrm>
                    <a:off x="2379522" y="4226675"/>
                    <a:ext cx="6186854" cy="1634092"/>
                  </a:xfrm>
                  <a:prstGeom prst="rect">
                    <a:avLst/>
                  </a:prstGeom>
                  <a:noFill/>
                  <a:ln>
                    <a:solidFill>
                      <a:srgbClr val="FFFFF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TextBox 60"/>
                  <p:cNvSpPr txBox="1"/>
                  <p:nvPr/>
                </p:nvSpPr>
                <p:spPr>
                  <a:xfrm>
                    <a:off x="4057243" y="184666"/>
                    <a:ext cx="2683157" cy="369332"/>
                  </a:xfrm>
                  <a:prstGeom prst="rect">
                    <a:avLst/>
                  </a:prstGeom>
                  <a:noFill/>
                </p:spPr>
                <p:txBody>
                  <a:bodyPr wrap="square" rtlCol="0">
                    <a:spAutoFit/>
                  </a:bodyPr>
                  <a:lstStyle/>
                  <a:p>
                    <a:pPr algn="ctr"/>
                    <a:r>
                      <a:rPr lang="en-US" u="sng" dirty="0" smtClean="0">
                        <a:solidFill>
                          <a:srgbClr val="00467F"/>
                        </a:solidFill>
                        <a:latin typeface="Franklin Gothic Medium"/>
                        <a:cs typeface="Franklin Gothic Medium"/>
                      </a:rPr>
                      <a:t>The Facilitation Cycle</a:t>
                    </a:r>
                    <a:endParaRPr lang="en-US" u="sng" dirty="0">
                      <a:solidFill>
                        <a:srgbClr val="00467F"/>
                      </a:solidFill>
                      <a:latin typeface="Franklin Gothic Medium"/>
                      <a:cs typeface="Franklin Gothic Medium"/>
                    </a:endParaRPr>
                  </a:p>
                </p:txBody>
              </p:sp>
              <p:sp>
                <p:nvSpPr>
                  <p:cNvPr id="62" name="Oval 61"/>
                  <p:cNvSpPr/>
                  <p:nvPr/>
                </p:nvSpPr>
                <p:spPr>
                  <a:xfrm>
                    <a:off x="786264" y="5029200"/>
                    <a:ext cx="1416652" cy="1416652"/>
                  </a:xfrm>
                  <a:prstGeom prst="ellipse">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sz="2000" dirty="0" smtClean="0">
                        <a:solidFill>
                          <a:srgbClr val="00467F"/>
                        </a:solidFill>
                        <a:latin typeface="Franklin Gothic Medium"/>
                        <a:cs typeface="Franklin Gothic Medium"/>
                      </a:rPr>
                      <a:t>10.</a:t>
                    </a:r>
                  </a:p>
                  <a:p>
                    <a:pPr algn="ctr"/>
                    <a:r>
                      <a:rPr lang="en-US" sz="1400" dirty="0" smtClean="0">
                        <a:solidFill>
                          <a:srgbClr val="00467F"/>
                        </a:solidFill>
                        <a:latin typeface="Franklin Gothic Book"/>
                        <a:cs typeface="Franklin Gothic Book"/>
                      </a:rPr>
                      <a:t>Agenda</a:t>
                    </a:r>
                    <a:br>
                      <a:rPr lang="en-US" sz="1400" dirty="0" smtClean="0">
                        <a:solidFill>
                          <a:srgbClr val="00467F"/>
                        </a:solidFill>
                        <a:latin typeface="Franklin Gothic Book"/>
                        <a:cs typeface="Franklin Gothic Book"/>
                      </a:rPr>
                    </a:br>
                    <a:r>
                      <a:rPr lang="en-US" sz="1400" dirty="0" smtClean="0">
                        <a:solidFill>
                          <a:srgbClr val="00467F"/>
                        </a:solidFill>
                        <a:latin typeface="Franklin Gothic Book"/>
                        <a:cs typeface="Franklin Gothic Book"/>
                      </a:rPr>
                      <a:t>Setting</a:t>
                    </a:r>
                    <a:br>
                      <a:rPr lang="en-US" sz="1400" dirty="0" smtClean="0">
                        <a:solidFill>
                          <a:srgbClr val="00467F"/>
                        </a:solidFill>
                        <a:latin typeface="Franklin Gothic Book"/>
                        <a:cs typeface="Franklin Gothic Book"/>
                      </a:rPr>
                    </a:br>
                    <a:endParaRPr lang="en-US" sz="1400" dirty="0">
                      <a:solidFill>
                        <a:srgbClr val="00467F"/>
                      </a:solidFill>
                      <a:latin typeface="Franklin Gothic Book"/>
                      <a:cs typeface="Franklin Gothic Book"/>
                    </a:endParaRPr>
                  </a:p>
                </p:txBody>
              </p:sp>
              <p:cxnSp>
                <p:nvCxnSpPr>
                  <p:cNvPr id="63" name="Straight Arrow Connector 62"/>
                  <p:cNvCxnSpPr/>
                  <p:nvPr/>
                </p:nvCxnSpPr>
                <p:spPr>
                  <a:xfrm rot="5400000" flipH="1" flipV="1">
                    <a:off x="7484291" y="4456812"/>
                    <a:ext cx="2974674" cy="1588"/>
                  </a:xfrm>
                  <a:prstGeom prst="straightConnector1">
                    <a:avLst/>
                  </a:prstGeom>
                  <a:ln w="19050">
                    <a:solidFill>
                      <a:srgbClr val="FFFFFF"/>
                    </a:solidFill>
                    <a:tailEnd type="arrow"/>
                  </a:ln>
                  <a:effectLst/>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4301384" y="199748"/>
                    <a:ext cx="3040862" cy="3795892"/>
                  </a:xfrm>
                  <a:prstGeom prst="rect">
                    <a:avLst/>
                  </a:prstGeom>
                  <a:noFill/>
                  <a:ln>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Isosceles Triangle 64"/>
                  <p:cNvSpPr/>
                  <p:nvPr/>
                </p:nvSpPr>
                <p:spPr>
                  <a:xfrm rot="5400000">
                    <a:off x="4073749"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Isosceles Triangle 65"/>
                  <p:cNvSpPr/>
                  <p:nvPr/>
                </p:nvSpPr>
                <p:spPr>
                  <a:xfrm rot="5400000">
                    <a:off x="2316188"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Isosceles Triangle 66"/>
                  <p:cNvSpPr/>
                  <p:nvPr/>
                </p:nvSpPr>
                <p:spPr>
                  <a:xfrm rot="5400000">
                    <a:off x="7424499" y="2193681"/>
                    <a:ext cx="154686" cy="133350"/>
                  </a:xfrm>
                  <a:prstGeom prst="triangl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Isosceles Triangle 67"/>
                  <p:cNvSpPr/>
                  <p:nvPr/>
                </p:nvSpPr>
                <p:spPr>
                  <a:xfrm>
                    <a:off x="5855230" y="4037728"/>
                    <a:ext cx="154686" cy="133350"/>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sp>
          <p:nvSpPr>
            <p:cNvPr id="37" name="TextBox 36"/>
            <p:cNvSpPr txBox="1"/>
            <p:nvPr/>
          </p:nvSpPr>
          <p:spPr>
            <a:xfrm>
              <a:off x="1495562" y="1642486"/>
              <a:ext cx="677108" cy="3838954"/>
            </a:xfrm>
            <a:prstGeom prst="rect">
              <a:avLst/>
            </a:prstGeom>
            <a:noFill/>
          </p:spPr>
          <p:txBody>
            <a:bodyPr vert="vert270" wrap="square" rtlCol="0">
              <a:spAutoFit/>
            </a:bodyPr>
            <a:lstStyle/>
            <a:p>
              <a:pPr algn="ctr"/>
              <a:r>
                <a:rPr lang="en-US" sz="3200" b="1" dirty="0" smtClean="0">
                  <a:solidFill>
                    <a:srgbClr val="00467F"/>
                  </a:solidFill>
                </a:rPr>
                <a:t>VIRTUAL PLATFORM</a:t>
              </a:r>
              <a:endParaRPr lang="en-US" sz="3200" b="1" dirty="0">
                <a:solidFill>
                  <a:srgbClr val="00467F"/>
                </a:solidFill>
              </a:endParaRPr>
            </a:p>
          </p:txBody>
        </p:sp>
      </p:grpSp>
      <p:sp>
        <p:nvSpPr>
          <p:cNvPr id="38" name="Oval 37"/>
          <p:cNvSpPr/>
          <p:nvPr/>
        </p:nvSpPr>
        <p:spPr>
          <a:xfrm>
            <a:off x="3205994" y="2251332"/>
            <a:ext cx="1044413" cy="1044413"/>
          </a:xfrm>
          <a:prstGeom prst="ellipse">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US" dirty="0" smtClean="0">
                <a:solidFill>
                  <a:schemeClr val="bg1"/>
                </a:solidFill>
                <a:latin typeface="Franklin Gothic Medium"/>
                <a:cs typeface="Franklin Gothic Medium"/>
              </a:rPr>
              <a:t>2.</a:t>
            </a:r>
          </a:p>
          <a:p>
            <a:pPr algn="ctr"/>
            <a:r>
              <a:rPr lang="en-US" sz="1200" dirty="0" smtClean="0">
                <a:solidFill>
                  <a:schemeClr val="bg1"/>
                </a:solidFill>
                <a:latin typeface="Franklin Gothic Book"/>
                <a:cs typeface="Franklin Gothic Book"/>
              </a:rPr>
              <a:t>Getting </a:t>
            </a:r>
            <a:br>
              <a:rPr lang="en-US" sz="1200" dirty="0" smtClean="0">
                <a:solidFill>
                  <a:schemeClr val="bg1"/>
                </a:solidFill>
                <a:latin typeface="Franklin Gothic Book"/>
                <a:cs typeface="Franklin Gothic Book"/>
              </a:rPr>
            </a:br>
            <a:r>
              <a:rPr lang="en-US" sz="1200" dirty="0" smtClean="0">
                <a:solidFill>
                  <a:schemeClr val="bg1"/>
                </a:solidFill>
                <a:latin typeface="Franklin Gothic Book"/>
                <a:cs typeface="Franklin Gothic Book"/>
              </a:rPr>
              <a:t>the Session</a:t>
            </a:r>
          </a:p>
          <a:p>
            <a:pPr algn="ctr"/>
            <a:r>
              <a:rPr lang="en-US" sz="1200" dirty="0" smtClean="0">
                <a:solidFill>
                  <a:schemeClr val="bg1"/>
                </a:solidFill>
                <a:latin typeface="Franklin Gothic Book"/>
                <a:cs typeface="Franklin Gothic Book"/>
              </a:rPr>
              <a:t>Started</a:t>
            </a:r>
            <a:br>
              <a:rPr lang="en-US" sz="1200" dirty="0" smtClean="0">
                <a:solidFill>
                  <a:schemeClr val="bg1"/>
                </a:solidFill>
                <a:latin typeface="Franklin Gothic Book"/>
                <a:cs typeface="Franklin Gothic Book"/>
              </a:rPr>
            </a:br>
            <a:endParaRPr lang="en-US" sz="1400" dirty="0">
              <a:solidFill>
                <a:schemeClr val="bg1"/>
              </a:solidFill>
              <a:latin typeface="Franklin Gothic Book"/>
              <a:cs typeface="Franklin Gothic Book"/>
            </a:endParaRPr>
          </a:p>
        </p:txBody>
      </p:sp>
      <p:sp>
        <p:nvSpPr>
          <p:cNvPr id="42" name="TextBox 41"/>
          <p:cNvSpPr txBox="1"/>
          <p:nvPr/>
        </p:nvSpPr>
        <p:spPr>
          <a:xfrm>
            <a:off x="8762010" y="389895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1651640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Principle 4</a:t>
            </a:r>
            <a:endParaRPr lang="en-US" dirty="0"/>
          </a:p>
        </p:txBody>
      </p:sp>
      <p:sp>
        <p:nvSpPr>
          <p:cNvPr id="6" name="Content Placeholder 5"/>
          <p:cNvSpPr>
            <a:spLocks noGrp="1"/>
          </p:cNvSpPr>
          <p:nvPr>
            <p:ph idx="1"/>
          </p:nvPr>
        </p:nvSpPr>
        <p:spPr>
          <a:xfrm>
            <a:off x="783390" y="2246399"/>
            <a:ext cx="3941010" cy="4447588"/>
          </a:xfrm>
        </p:spPr>
        <p:txBody>
          <a:bodyPr>
            <a:noAutofit/>
          </a:bodyPr>
          <a:lstStyle/>
          <a:p>
            <a:pPr marL="514350" indent="-514350">
              <a:buFont typeface="+mj-lt"/>
              <a:buAutoNum type="alphaUcPeriod"/>
            </a:pPr>
            <a:r>
              <a:rPr lang="en-US" sz="2600" b="1" i="1" dirty="0" smtClean="0"/>
              <a:t>Write First; Discuss Second</a:t>
            </a:r>
          </a:p>
          <a:p>
            <a:pPr marL="514350" indent="-514350">
              <a:buFont typeface="+mj-lt"/>
              <a:buAutoNum type="alphaUcPeriod"/>
            </a:pPr>
            <a:r>
              <a:rPr lang="en-US" sz="2600" dirty="0" smtClean="0"/>
              <a:t>Write What is Said</a:t>
            </a:r>
          </a:p>
          <a:p>
            <a:pPr marL="514350" indent="-514350">
              <a:buFont typeface="+mj-lt"/>
              <a:buAutoNum type="alphaUcPeriod"/>
            </a:pPr>
            <a:r>
              <a:rPr lang="en-US" sz="2600" dirty="0" smtClean="0"/>
              <a:t>Add Your Words Discriminately</a:t>
            </a:r>
          </a:p>
          <a:p>
            <a:pPr marL="514350" indent="-514350">
              <a:buFont typeface="+mj-lt"/>
              <a:buAutoNum type="alphaUcPeriod"/>
            </a:pPr>
            <a:r>
              <a:rPr lang="en-US" sz="2600" dirty="0" smtClean="0"/>
              <a:t>Ask; Don’t Tell</a:t>
            </a:r>
          </a:p>
          <a:p>
            <a:pPr marL="514350" indent="-514350">
              <a:buFont typeface="+mj-lt"/>
              <a:buAutoNum type="alphaUcPeriod"/>
            </a:pPr>
            <a:r>
              <a:rPr lang="en-US" sz="2600" b="1" i="1" dirty="0" smtClean="0"/>
              <a:t>Write So the Group Can Read It</a:t>
            </a:r>
          </a:p>
          <a:p>
            <a:pPr marL="514350" indent="-514350">
              <a:buFont typeface="+mj-lt"/>
              <a:buAutoNum type="alphaUcPeriod"/>
            </a:pPr>
            <a:r>
              <a:rPr lang="en-US" sz="2600" b="1" i="1" dirty="0" smtClean="0"/>
              <a:t>Use Additive Editing</a:t>
            </a:r>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4</a:t>
            </a:fld>
            <a:endParaRPr lang="en-US" dirty="0"/>
          </a:p>
        </p:txBody>
      </p:sp>
      <p:sp>
        <p:nvSpPr>
          <p:cNvPr id="7" name="Content Placeholder 6"/>
          <p:cNvSpPr>
            <a:spLocks noGrp="1"/>
          </p:cNvSpPr>
          <p:nvPr>
            <p:ph idx="13"/>
          </p:nvPr>
        </p:nvSpPr>
        <p:spPr>
          <a:xfrm>
            <a:off x="4658656" y="2246399"/>
            <a:ext cx="4435080" cy="4082463"/>
          </a:xfrm>
        </p:spPr>
        <p:txBody>
          <a:bodyPr>
            <a:normAutofit/>
          </a:bodyPr>
          <a:lstStyle/>
          <a:p>
            <a:pPr marL="514350" indent="-514350">
              <a:buFont typeface="+mj-lt"/>
              <a:buAutoNum type="alphaUcPeriod" startAt="7"/>
            </a:pPr>
            <a:r>
              <a:rPr lang="en-US" sz="2600" b="1" dirty="0" smtClean="0">
                <a:solidFill>
                  <a:srgbClr val="F26522"/>
                </a:solidFill>
              </a:rPr>
              <a:t>Avoid Lulls While Writing (Typing)</a:t>
            </a:r>
          </a:p>
          <a:p>
            <a:pPr marL="514350" indent="-514350">
              <a:buFont typeface="+mj-lt"/>
              <a:buAutoNum type="alphaUcPeriod" startAt="7"/>
            </a:pPr>
            <a:r>
              <a:rPr lang="en-US" sz="2600" b="1" dirty="0">
                <a:solidFill>
                  <a:srgbClr val="F26522"/>
                </a:solidFill>
              </a:rPr>
              <a:t>A</a:t>
            </a:r>
            <a:r>
              <a:rPr lang="en-US" sz="2600" b="1" dirty="0" smtClean="0">
                <a:solidFill>
                  <a:srgbClr val="F26522"/>
                </a:solidFill>
              </a:rPr>
              <a:t>ssign an Order to Your Speakers</a:t>
            </a:r>
          </a:p>
          <a:p>
            <a:pPr marL="514350" indent="-514350">
              <a:buFont typeface="+mj-lt"/>
              <a:buAutoNum type="alphaUcPeriod" startAt="7"/>
            </a:pPr>
            <a:r>
              <a:rPr lang="en-US" sz="2600" b="1" dirty="0" smtClean="0">
                <a:solidFill>
                  <a:srgbClr val="F26522"/>
                </a:solidFill>
              </a:rPr>
              <a:t>Use Multiple “Flip Charts”</a:t>
            </a:r>
          </a:p>
          <a:p>
            <a:pPr marL="514350" indent="-514350">
              <a:buFont typeface="+mj-lt"/>
              <a:buAutoNum type="alphaUcPeriod" startAt="7"/>
            </a:pPr>
            <a:r>
              <a:rPr lang="en-US" sz="2600" b="1" dirty="0" smtClean="0">
                <a:solidFill>
                  <a:srgbClr val="F26522"/>
                </a:solidFill>
              </a:rPr>
              <a:t>Employ the Right Recording Tool</a:t>
            </a:r>
          </a:p>
          <a:p>
            <a:pPr marL="514350" indent="-514350">
              <a:buFont typeface="+mj-lt"/>
              <a:buAutoNum type="alphaUcPeriod" startAt="7"/>
            </a:pPr>
            <a:r>
              <a:rPr lang="en-US" sz="2600" b="1" dirty="0" smtClean="0">
                <a:solidFill>
                  <a:srgbClr val="F26522"/>
                </a:solidFill>
              </a:rPr>
              <a:t>Post According to Your “Wall” Plan</a:t>
            </a:r>
            <a:endParaRPr lang="en-US" sz="2600" b="1" dirty="0">
              <a:solidFill>
                <a:srgbClr val="F26522"/>
              </a:solidFill>
            </a:endParaRPr>
          </a:p>
        </p:txBody>
      </p:sp>
      <p:sp>
        <p:nvSpPr>
          <p:cNvPr id="8" name="Title 4"/>
          <p:cNvSpPr txBox="1">
            <a:spLocks/>
          </p:cNvSpPr>
          <p:nvPr/>
        </p:nvSpPr>
        <p:spPr>
          <a:xfrm>
            <a:off x="783390" y="731838"/>
            <a:ext cx="807129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700" b="0" i="0" u="none" strike="noStrike" kern="1200" cap="all" spc="0" normalizeH="0" baseline="0" noProof="0" dirty="0" smtClean="0">
                <a:ln>
                  <a:noFill/>
                </a:ln>
                <a:solidFill>
                  <a:srgbClr val="AFBD22"/>
                </a:solidFill>
                <a:effectLst/>
                <a:uLnTx/>
                <a:uFillTx/>
                <a:latin typeface="Franklin Gothic Book"/>
                <a:ea typeface="+mj-ea"/>
                <a:cs typeface="Franklin Gothic Book"/>
              </a:rPr>
              <a:t>POWER OF THE PEN</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
        <p:nvSpPr>
          <p:cNvPr id="9" name="TextBox 8"/>
          <p:cNvSpPr txBox="1"/>
          <p:nvPr/>
        </p:nvSpPr>
        <p:spPr>
          <a:xfrm>
            <a:off x="783390" y="1557309"/>
            <a:ext cx="6158239" cy="553998"/>
          </a:xfrm>
          <a:prstGeom prst="rect">
            <a:avLst/>
          </a:prstGeom>
          <a:noFill/>
        </p:spPr>
        <p:txBody>
          <a:bodyPr wrap="none" rtlCol="0">
            <a:spAutoFit/>
          </a:bodyPr>
          <a:lstStyle/>
          <a:p>
            <a:r>
              <a:rPr lang="en-US" sz="3000" i="1" dirty="0" smtClean="0">
                <a:solidFill>
                  <a:srgbClr val="F26522"/>
                </a:solidFill>
                <a:latin typeface="Franklin Gothic Book"/>
                <a:cs typeface="Franklin Gothic Book"/>
              </a:rPr>
              <a:t>Use It, Don’t Abuse It, Make It Theirs</a:t>
            </a:r>
            <a:endParaRPr lang="en-US" sz="3000" i="1" dirty="0">
              <a:solidFill>
                <a:srgbClr val="F26522"/>
              </a:solidFill>
              <a:latin typeface="Franklin Gothic Book"/>
              <a:cs typeface="Franklin Gothic Book"/>
            </a:endParaRPr>
          </a:p>
        </p:txBody>
      </p:sp>
      <p:pic>
        <p:nvPicPr>
          <p:cNvPr id="10" name="Picture 9"/>
          <p:cNvPicPr>
            <a:picLocks noChangeAspect="1"/>
          </p:cNvPicPr>
          <p:nvPr/>
        </p:nvPicPr>
        <p:blipFill>
          <a:blip r:embed="rId3"/>
          <a:stretch>
            <a:fillRect/>
          </a:stretch>
        </p:blipFill>
        <p:spPr>
          <a:xfrm>
            <a:off x="7833246" y="0"/>
            <a:ext cx="1310754" cy="2347163"/>
          </a:xfrm>
          <a:prstGeom prst="rect">
            <a:avLst/>
          </a:prstGeom>
          <a:ln/>
          <a:effectLst>
            <a:outerShdw blurRad="40000" dist="23000" dir="5400000" rotWithShape="0">
              <a:srgbClr val="000000">
                <a:alpha val="35000"/>
              </a:srgbClr>
            </a:outerShdw>
            <a:softEdge rad="63500"/>
          </a:effectLst>
        </p:spPr>
        <p:style>
          <a:lnRef idx="1">
            <a:schemeClr val="accent6"/>
          </a:lnRef>
          <a:fillRef idx="3">
            <a:schemeClr val="accent6"/>
          </a:fillRef>
          <a:effectRef idx="2">
            <a:schemeClr val="accent6"/>
          </a:effectRef>
          <a:fontRef idx="minor">
            <a:schemeClr val="lt1"/>
          </a:fontRef>
        </p:style>
      </p:pic>
    </p:spTree>
    <p:extLst>
      <p:ext uri="{BB962C8B-B14F-4D97-AF65-F5344CB8AC3E}">
        <p14:creationId xmlns:p14="http://schemas.microsoft.com/office/powerpoint/2010/main" val="30938169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p:cNvSpPr>
          <p:nvPr>
            <p:ph type="title"/>
          </p:nvPr>
        </p:nvSpPr>
        <p:spPr/>
        <p:txBody>
          <a:bodyPr>
            <a:normAutofit/>
          </a:bodyPr>
          <a:lstStyle/>
          <a:p>
            <a:r>
              <a:rPr lang="en-US" dirty="0" smtClean="0"/>
              <a:t>The Virtual Dilemma</a:t>
            </a:r>
            <a:endParaRPr lang="en-US" dirty="0"/>
          </a:p>
        </p:txBody>
      </p:sp>
      <p:sp>
        <p:nvSpPr>
          <p:cNvPr id="27" name="Content Placeholder 26"/>
          <p:cNvSpPr>
            <a:spLocks noGrp="1"/>
          </p:cNvSpPr>
          <p:nvPr>
            <p:ph idx="1"/>
          </p:nvPr>
        </p:nvSpPr>
        <p:spPr/>
        <p:txBody>
          <a:bodyPr>
            <a:normAutofit/>
          </a:bodyPr>
          <a:lstStyle/>
          <a:p>
            <a:pPr>
              <a:spcAft>
                <a:spcPts val="1800"/>
              </a:spcAft>
            </a:pPr>
            <a:r>
              <a:rPr lang="en-US" dirty="0" smtClean="0"/>
              <a:t>Your organization has just adopted a new virtual meeting platform for conducting virtual sessions. What are some of the techniques you can use to help your remote participants to see what they have previously only been able to hear?</a:t>
            </a:r>
          </a:p>
          <a:p>
            <a:pPr>
              <a:spcAft>
                <a:spcPts val="1800"/>
              </a:spcAft>
            </a:pPr>
            <a:endParaRPr lang="en-US" dirty="0" smtClean="0"/>
          </a:p>
          <a:p>
            <a:pPr>
              <a:spcAft>
                <a:spcPts val="1800"/>
              </a:spcAft>
            </a:pPr>
            <a:endParaRPr lang="en-US" dirty="0" smtClean="0"/>
          </a:p>
          <a:p>
            <a:pPr>
              <a:spcAft>
                <a:spcPts val="1800"/>
              </a:spcAft>
            </a:pPr>
            <a:endParaRPr lang="en-US" dirty="0" smtClean="0"/>
          </a:p>
        </p:txBody>
      </p:sp>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5</a:t>
            </a:fld>
            <a:endParaRPr lang="en-US" dirty="0"/>
          </a:p>
        </p:txBody>
      </p:sp>
      <p:sp>
        <p:nvSpPr>
          <p:cNvPr id="6" name="TextBox 5"/>
          <p:cNvSpPr txBox="1"/>
          <p:nvPr/>
        </p:nvSpPr>
        <p:spPr>
          <a:xfrm>
            <a:off x="8762010" y="3898952"/>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Tree>
    <p:extLst>
      <p:ext uri="{BB962C8B-B14F-4D97-AF65-F5344CB8AC3E}">
        <p14:creationId xmlns:p14="http://schemas.microsoft.com/office/powerpoint/2010/main" val="7306365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pen-notebook.jpg"/>
          <p:cNvPicPr>
            <a:picLocks noChangeAspect="1"/>
          </p:cNvPicPr>
          <p:nvPr/>
        </p:nvPicPr>
        <p:blipFill>
          <a:blip r:embed="rId3"/>
          <a:srcRect t="41760" b="9468"/>
          <a:stretch>
            <a:fillRect/>
          </a:stretch>
        </p:blipFill>
        <p:spPr>
          <a:xfrm>
            <a:off x="-1" y="0"/>
            <a:ext cx="9165945" cy="3352800"/>
          </a:xfrm>
          <a:prstGeom prst="rect">
            <a:avLst/>
          </a:prstGeom>
        </p:spPr>
      </p:pic>
      <p:sp>
        <p:nvSpPr>
          <p:cNvPr id="4" name="Slide Number Placeholder 3"/>
          <p:cNvSpPr>
            <a:spLocks noGrp="1"/>
          </p:cNvSpPr>
          <p:nvPr>
            <p:ph type="sldNum" sz="quarter" idx="12"/>
          </p:nvPr>
        </p:nvSpPr>
        <p:spPr>
          <a:xfrm>
            <a:off x="0" y="6446708"/>
            <a:ext cx="342943" cy="365125"/>
          </a:xfrm>
        </p:spPr>
        <p:txBody>
          <a:bodyPr/>
          <a:lstStyle/>
          <a:p>
            <a:fld id="{F29FD61F-2294-5D42-A9D7-9928D42B3773}" type="slidenum">
              <a:rPr lang="en-US" smtClean="0"/>
              <a:pPr/>
              <a:t>6</a:t>
            </a:fld>
            <a:endParaRPr lang="en-US" dirty="0"/>
          </a:p>
        </p:txBody>
      </p:sp>
      <p:sp>
        <p:nvSpPr>
          <p:cNvPr id="8" name="Title 1"/>
          <p:cNvSpPr txBox="1">
            <a:spLocks/>
          </p:cNvSpPr>
          <p:nvPr/>
        </p:nvSpPr>
        <p:spPr>
          <a:xfrm>
            <a:off x="486419" y="3606800"/>
            <a:ext cx="8368262" cy="1143000"/>
          </a:xfrm>
          <a:prstGeom prst="rect">
            <a:avLst/>
          </a:prstGeom>
        </p:spPr>
        <p:txBody>
          <a:bodyPr vert="horz" lIns="91440" tIns="45720" rIns="91440" bIns="45720" rtlCol="0" anchor="t">
            <a:noAutofit/>
          </a:bodyPr>
          <a:lstStyle/>
          <a:p>
            <a:pPr marL="0" marR="0" lvl="0" indent="0" algn="l" defTabSz="457200" rtl="0" eaLnBrk="1" fontAlgn="auto" latinLnBrk="0" hangingPunct="1">
              <a:lnSpc>
                <a:spcPts val="6660"/>
              </a:lnSpc>
              <a:spcBef>
                <a:spcPct val="0"/>
              </a:spcBef>
              <a:spcAft>
                <a:spcPts val="0"/>
              </a:spcAft>
              <a:buClrTx/>
              <a:buSzTx/>
              <a:buFontTx/>
              <a:buNone/>
              <a:tabLst/>
              <a:defRPr/>
            </a:pPr>
            <a:r>
              <a:rPr kumimoji="0" lang="en-US" sz="7700" b="0" i="0" u="none" strike="noStrike" kern="1200" cap="all" spc="0" normalizeH="0" baseline="0" noProof="0" dirty="0" smtClean="0">
                <a:ln>
                  <a:noFill/>
                </a:ln>
                <a:solidFill>
                  <a:schemeClr val="bg1"/>
                </a:solidFill>
                <a:effectLst/>
                <a:uLnTx/>
                <a:uFillTx/>
                <a:latin typeface="Franklin Gothic Medium"/>
                <a:ea typeface="+mj-ea"/>
                <a:cs typeface="Franklin Gothic Medium"/>
              </a:rPr>
              <a:t>Use it, </a:t>
            </a:r>
            <a:br>
              <a:rPr kumimoji="0" lang="en-US" sz="7700" b="0" i="0" u="none" strike="noStrike" kern="1200" cap="all" spc="0" normalizeH="0" baseline="0" noProof="0" dirty="0" smtClean="0">
                <a:ln>
                  <a:noFill/>
                </a:ln>
                <a:solidFill>
                  <a:schemeClr val="bg1"/>
                </a:solidFill>
                <a:effectLst/>
                <a:uLnTx/>
                <a:uFillTx/>
                <a:latin typeface="Franklin Gothic Medium"/>
                <a:ea typeface="+mj-ea"/>
                <a:cs typeface="Franklin Gothic Medium"/>
              </a:rPr>
            </a:br>
            <a:r>
              <a:rPr kumimoji="0" lang="en-US" sz="7700" b="0" i="0" u="none" strike="noStrike" kern="1200" cap="all" spc="0" normalizeH="0" baseline="0" noProof="0" dirty="0" smtClean="0">
                <a:ln>
                  <a:noFill/>
                </a:ln>
                <a:solidFill>
                  <a:schemeClr val="bg1"/>
                </a:solidFill>
                <a:effectLst/>
                <a:uLnTx/>
                <a:uFillTx/>
                <a:latin typeface="Franklin Gothic Medium"/>
                <a:ea typeface="+mj-ea"/>
                <a:cs typeface="Franklin Gothic Medium"/>
              </a:rPr>
              <a:t>don’t abuse it, make it theirs</a:t>
            </a:r>
            <a:endParaRPr kumimoji="0" lang="en-US" sz="7700" b="0" i="0" u="none" strike="noStrike" kern="1200" cap="all" spc="0" normalizeH="0" baseline="0" noProof="0" dirty="0">
              <a:ln>
                <a:noFill/>
              </a:ln>
              <a:solidFill>
                <a:schemeClr val="bg1"/>
              </a:solidFill>
              <a:effectLst/>
              <a:uLnTx/>
              <a:uFillTx/>
              <a:latin typeface="Franklin Gothic Medium"/>
              <a:ea typeface="+mj-ea"/>
              <a:cs typeface="Franklin Gothic Medium"/>
            </a:endParaRPr>
          </a:p>
        </p:txBody>
      </p:sp>
    </p:spTree>
    <p:extLst>
      <p:ext uri="{BB962C8B-B14F-4D97-AF65-F5344CB8AC3E}">
        <p14:creationId xmlns:p14="http://schemas.microsoft.com/office/powerpoint/2010/main" val="26626334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srcRect t="24218" b="15664"/>
          <a:stretch>
            <a:fillRect/>
          </a:stretch>
        </p:blipFill>
        <p:spPr>
          <a:xfrm>
            <a:off x="-1" y="3198036"/>
            <a:ext cx="9144000" cy="3659964"/>
          </a:xfrm>
          <a:prstGeom prst="rect">
            <a:avLst/>
          </a:prstGeom>
        </p:spPr>
      </p:pic>
      <p:pic>
        <p:nvPicPr>
          <p:cNvPr id="10" name="Picture 9"/>
          <p:cNvPicPr>
            <a:picLocks noChangeAspect="1"/>
          </p:cNvPicPr>
          <p:nvPr/>
        </p:nvPicPr>
        <p:blipFill>
          <a:blip r:embed="rId4"/>
          <a:srcRect t="24444" r="13684" b="25417"/>
          <a:stretch>
            <a:fillRect/>
          </a:stretch>
        </p:blipFill>
        <p:spPr>
          <a:xfrm>
            <a:off x="-1" y="0"/>
            <a:ext cx="9144001" cy="3438525"/>
          </a:xfrm>
          <a:prstGeom prst="rect">
            <a:avLst/>
          </a:prstGeom>
        </p:spPr>
      </p:pic>
      <p:pic>
        <p:nvPicPr>
          <p:cNvPr id="18" name="Picture 17"/>
          <p:cNvPicPr>
            <a:picLocks noChangeAspect="1"/>
          </p:cNvPicPr>
          <p:nvPr/>
        </p:nvPicPr>
        <p:blipFill>
          <a:blip r:embed="rId5"/>
          <a:srcRect l="5882" r="5882"/>
          <a:stretch>
            <a:fillRect/>
          </a:stretch>
        </p:blipFill>
        <p:spPr>
          <a:xfrm>
            <a:off x="-1" y="-19297"/>
            <a:ext cx="9144001" cy="6896594"/>
          </a:xfrm>
          <a:prstGeom prst="rect">
            <a:avLst/>
          </a:prstGeom>
        </p:spPr>
      </p:pic>
      <p:grpSp>
        <p:nvGrpSpPr>
          <p:cNvPr id="19" name="Group 18"/>
          <p:cNvGrpSpPr/>
          <p:nvPr/>
        </p:nvGrpSpPr>
        <p:grpSpPr>
          <a:xfrm>
            <a:off x="342943" y="2369623"/>
            <a:ext cx="8801056" cy="1774672"/>
            <a:chOff x="342943" y="2369623"/>
            <a:chExt cx="8801056" cy="1774672"/>
          </a:xfrm>
        </p:grpSpPr>
        <p:sp>
          <p:nvSpPr>
            <p:cNvPr id="14" name="Rectangle 13"/>
            <p:cNvSpPr/>
            <p:nvPr/>
          </p:nvSpPr>
          <p:spPr>
            <a:xfrm>
              <a:off x="342943" y="3198036"/>
              <a:ext cx="6157665"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342943" y="2369623"/>
              <a:ext cx="6157666"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a. Write first; </a:t>
              </a:r>
              <a:b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b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discuss second</a:t>
              </a:r>
              <a:endParaRPr kumimoji="0" lang="en-US" sz="58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pic>
        <p:nvPicPr>
          <p:cNvPr id="12" name="Picture 11"/>
          <p:cNvPicPr>
            <a:picLocks noChangeAspect="1"/>
          </p:cNvPicPr>
          <p:nvPr/>
        </p:nvPicPr>
        <p:blipFill>
          <a:blip r:embed="rId6"/>
          <a:stretch>
            <a:fillRect/>
          </a:stretch>
        </p:blipFill>
        <p:spPr>
          <a:xfrm>
            <a:off x="6500608" y="6356607"/>
            <a:ext cx="2354072" cy="448056"/>
          </a:xfrm>
          <a:prstGeom prst="rect">
            <a:avLst/>
          </a:prstGeom>
        </p:spPr>
      </p:pic>
      <p:sp>
        <p:nvSpPr>
          <p:cNvPr id="21" name="TextBox 20"/>
          <p:cNvSpPr txBox="1"/>
          <p:nvPr/>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22" name="TextBox 21"/>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23"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7</a:t>
            </a:fld>
            <a:endParaRPr lang="en-US" dirty="0"/>
          </a:p>
        </p:txBody>
      </p:sp>
    </p:spTree>
    <p:extLst>
      <p:ext uri="{BB962C8B-B14F-4D97-AF65-F5344CB8AC3E}">
        <p14:creationId xmlns:p14="http://schemas.microsoft.com/office/powerpoint/2010/main" val="792338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rcRect l="12306"/>
          <a:stretch>
            <a:fillRect/>
          </a:stretch>
        </p:blipFill>
        <p:spPr>
          <a:xfrm>
            <a:off x="0" y="-36169"/>
            <a:ext cx="9144000" cy="6939142"/>
          </a:xfrm>
          <a:prstGeom prst="rect">
            <a:avLst/>
          </a:prstGeom>
        </p:spPr>
      </p:pic>
      <p:grpSp>
        <p:nvGrpSpPr>
          <p:cNvPr id="9" name="Group 8"/>
          <p:cNvGrpSpPr/>
          <p:nvPr/>
        </p:nvGrpSpPr>
        <p:grpSpPr>
          <a:xfrm>
            <a:off x="342943" y="2732834"/>
            <a:ext cx="8801056" cy="1143000"/>
            <a:chOff x="342943" y="2732834"/>
            <a:chExt cx="8801056" cy="1143000"/>
          </a:xfrm>
        </p:grpSpPr>
        <p:sp>
          <p:nvSpPr>
            <p:cNvPr id="17" name="Rectangle 16"/>
            <p:cNvSpPr/>
            <p:nvPr/>
          </p:nvSpPr>
          <p:spPr>
            <a:xfrm>
              <a:off x="342943" y="2883780"/>
              <a:ext cx="8343857"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B. Write what is said</a:t>
              </a:r>
              <a:endParaRPr kumimoji="0" lang="en-US" sz="58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pic>
        <p:nvPicPr>
          <p:cNvPr id="10" name="Picture 9"/>
          <p:cNvPicPr>
            <a:picLocks noChangeAspect="1"/>
          </p:cNvPicPr>
          <p:nvPr/>
        </p:nvPicPr>
        <p:blipFill>
          <a:blip r:embed="rId4"/>
          <a:stretch>
            <a:fillRect/>
          </a:stretch>
        </p:blipFill>
        <p:spPr>
          <a:xfrm>
            <a:off x="6500608" y="6356607"/>
            <a:ext cx="2354072" cy="448056"/>
          </a:xfrm>
          <a:prstGeom prst="rect">
            <a:avLst/>
          </a:prstGeom>
        </p:spPr>
      </p:pic>
      <p:sp>
        <p:nvSpPr>
          <p:cNvPr id="11" name="TextBox 10"/>
          <p:cNvSpPr txBox="1"/>
          <p:nvPr/>
        </p:nvSpPr>
        <p:spPr>
          <a:xfrm>
            <a:off x="358985" y="6565612"/>
            <a:ext cx="3292889" cy="246221"/>
          </a:xfrm>
          <a:prstGeom prst="rect">
            <a:avLst/>
          </a:prstGeom>
          <a:noFill/>
        </p:spPr>
        <p:txBody>
          <a:bodyPr wrap="none" rtlCol="0">
            <a:spAutoFit/>
          </a:bodyPr>
          <a:lstStyle/>
          <a:p>
            <a:pPr algn="l"/>
            <a:r>
              <a:rPr lang="en-US" sz="1000" baseline="0" dirty="0" smtClean="0">
                <a:solidFill>
                  <a:schemeClr val="bg1"/>
                </a:solidFill>
                <a:latin typeface="Franklin Gothic Book"/>
                <a:cs typeface="Franklin Gothic Book"/>
              </a:rPr>
              <a:t>Copyright 1992-2015, Leadership Strategies, Inc. V15.02</a:t>
            </a:r>
          </a:p>
        </p:txBody>
      </p:sp>
      <p:sp>
        <p:nvSpPr>
          <p:cNvPr id="12" name="TextBox 11"/>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13"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8</a:t>
            </a:fld>
            <a:endParaRPr lang="en-US" dirty="0"/>
          </a:p>
        </p:txBody>
      </p:sp>
    </p:spTree>
    <p:extLst>
      <p:ext uri="{BB962C8B-B14F-4D97-AF65-F5344CB8AC3E}">
        <p14:creationId xmlns:p14="http://schemas.microsoft.com/office/powerpoint/2010/main" val="2613950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15" descr="Pen-Writing.jpg"/>
          <p:cNvPicPr>
            <a:picLocks noChangeAspect="1"/>
          </p:cNvPicPr>
          <p:nvPr/>
        </p:nvPicPr>
        <p:blipFill>
          <a:blip r:embed="rId3"/>
          <a:stretch>
            <a:fillRect/>
          </a:stretch>
        </p:blipFill>
        <p:spPr>
          <a:xfrm>
            <a:off x="0" y="0"/>
            <a:ext cx="9144000" cy="6858000"/>
          </a:xfrm>
          <a:prstGeom prst="rect">
            <a:avLst/>
          </a:prstGeom>
        </p:spPr>
      </p:pic>
      <p:grpSp>
        <p:nvGrpSpPr>
          <p:cNvPr id="18" name="Group 17"/>
          <p:cNvGrpSpPr/>
          <p:nvPr/>
        </p:nvGrpSpPr>
        <p:grpSpPr>
          <a:xfrm>
            <a:off x="342942" y="2369623"/>
            <a:ext cx="8801057" cy="1774672"/>
            <a:chOff x="342942" y="2369623"/>
            <a:chExt cx="8801057" cy="1774672"/>
          </a:xfrm>
        </p:grpSpPr>
        <p:sp>
          <p:nvSpPr>
            <p:cNvPr id="9" name="Rectangle 8"/>
            <p:cNvSpPr/>
            <p:nvPr/>
          </p:nvSpPr>
          <p:spPr>
            <a:xfrm>
              <a:off x="342944" y="3198036"/>
              <a:ext cx="5829256" cy="946259"/>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342942" y="2369623"/>
              <a:ext cx="7353257" cy="1068902"/>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486418" y="2732834"/>
              <a:ext cx="8657581" cy="1143000"/>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ts val="6260"/>
                </a:lnSpc>
                <a:spcBef>
                  <a:spcPct val="0"/>
                </a:spcBef>
                <a:spcAft>
                  <a:spcPts val="0"/>
                </a:spcAft>
                <a:buClrTx/>
                <a:buSzTx/>
                <a:buFontTx/>
                <a:buNone/>
                <a:tabLst/>
                <a:defRPr/>
              </a:pPr>
              <a:r>
                <a:rPr kumimoji="0" lang="en-US" sz="5800" b="0" i="0" u="none" strike="noStrike" kern="1200" cap="all" spc="0" normalizeH="0" baseline="0" noProof="0" dirty="0" smtClean="0">
                  <a:ln>
                    <a:noFill/>
                  </a:ln>
                  <a:solidFill>
                    <a:schemeClr val="tx2"/>
                  </a:solidFill>
                  <a:effectLst/>
                  <a:uLnTx/>
                  <a:uFillTx/>
                  <a:latin typeface="Franklin Gothic Medium"/>
                  <a:ea typeface="+mj-ea"/>
                  <a:cs typeface="Franklin Gothic Medium"/>
                </a:rPr>
                <a:t>c. Add your words discriminately</a:t>
              </a:r>
              <a:endParaRPr kumimoji="0" lang="en-US" sz="5800" b="0" i="0" u="none" strike="noStrike" kern="1200" cap="all" spc="0" normalizeH="0" baseline="0" noProof="0" dirty="0">
                <a:ln>
                  <a:noFill/>
                </a:ln>
                <a:solidFill>
                  <a:schemeClr val="tx2"/>
                </a:solidFill>
                <a:effectLst/>
                <a:uLnTx/>
                <a:uFillTx/>
                <a:latin typeface="Franklin Gothic Medium"/>
                <a:ea typeface="+mj-ea"/>
                <a:cs typeface="Franklin Gothic Medium"/>
              </a:endParaRPr>
            </a:p>
          </p:txBody>
        </p:sp>
      </p:grpSp>
      <p:sp>
        <p:nvSpPr>
          <p:cNvPr id="19" name="TextBox 18"/>
          <p:cNvSpPr txBox="1"/>
          <p:nvPr/>
        </p:nvSpPr>
        <p:spPr>
          <a:xfrm>
            <a:off x="8762010" y="4752165"/>
            <a:ext cx="389850" cy="830997"/>
          </a:xfrm>
          <a:prstGeom prst="rect">
            <a:avLst/>
          </a:prstGeom>
          <a:noFill/>
        </p:spPr>
        <p:txBody>
          <a:bodyPr wrap="none" rtlCol="0">
            <a:spAutoFit/>
          </a:bodyPr>
          <a:lstStyle/>
          <a:p>
            <a:r>
              <a:rPr lang="en-US" sz="4800" b="1" dirty="0" smtClean="0">
                <a:solidFill>
                  <a:schemeClr val="tx2">
                    <a:lumMod val="20000"/>
                    <a:lumOff val="80000"/>
                  </a:schemeClr>
                </a:solidFill>
                <a:latin typeface="Arial Black" pitchFamily="34" charset="0"/>
              </a:rPr>
              <a:t>-</a:t>
            </a:r>
            <a:endParaRPr lang="en-US" sz="4800" b="1" dirty="0">
              <a:solidFill>
                <a:schemeClr val="tx2">
                  <a:lumMod val="20000"/>
                  <a:lumOff val="80000"/>
                </a:schemeClr>
              </a:solidFill>
              <a:latin typeface="Arial Black" pitchFamily="34" charset="0"/>
            </a:endParaRPr>
          </a:p>
        </p:txBody>
      </p:sp>
      <p:pic>
        <p:nvPicPr>
          <p:cNvPr id="14" name="Picture 13"/>
          <p:cNvPicPr>
            <a:picLocks noChangeAspect="1"/>
          </p:cNvPicPr>
          <p:nvPr/>
        </p:nvPicPr>
        <p:blipFill>
          <a:blip r:embed="rId4"/>
          <a:stretch>
            <a:fillRect/>
          </a:stretch>
        </p:blipFill>
        <p:spPr>
          <a:xfrm>
            <a:off x="6500608" y="6356607"/>
            <a:ext cx="2354072" cy="448056"/>
          </a:xfrm>
          <a:prstGeom prst="rect">
            <a:avLst/>
          </a:prstGeom>
        </p:spPr>
      </p:pic>
      <p:sp>
        <p:nvSpPr>
          <p:cNvPr id="15" name="TextBox 14"/>
          <p:cNvSpPr txBox="1"/>
          <p:nvPr/>
        </p:nvSpPr>
        <p:spPr>
          <a:xfrm>
            <a:off x="358985" y="6565612"/>
            <a:ext cx="3292889" cy="246221"/>
          </a:xfrm>
          <a:prstGeom prst="rect">
            <a:avLst/>
          </a:prstGeom>
          <a:noFill/>
        </p:spPr>
        <p:txBody>
          <a:bodyPr wrap="none" rtlCol="0">
            <a:spAutoFit/>
          </a:bodyPr>
          <a:lstStyle/>
          <a:p>
            <a:pPr>
              <a:defRPr/>
            </a:pPr>
            <a:r>
              <a:rPr lang="en-US" sz="1000" dirty="0">
                <a:solidFill>
                  <a:schemeClr val="bg1"/>
                </a:solidFill>
                <a:latin typeface="Franklin Gothic Book"/>
                <a:cs typeface="Franklin Gothic Book"/>
              </a:rPr>
              <a:t>Copyright 1992-2015, Leadership Strategies, Inc. V15.02</a:t>
            </a:r>
          </a:p>
        </p:txBody>
      </p:sp>
      <p:sp>
        <p:nvSpPr>
          <p:cNvPr id="23" name="TextBox 22"/>
          <p:cNvSpPr txBox="1"/>
          <p:nvPr/>
        </p:nvSpPr>
        <p:spPr>
          <a:xfrm>
            <a:off x="3709390" y="6565612"/>
            <a:ext cx="2268257" cy="246221"/>
          </a:xfrm>
          <a:prstGeom prst="rect">
            <a:avLst/>
          </a:prstGeom>
          <a:noFill/>
        </p:spPr>
        <p:txBody>
          <a:bodyPr wrap="none" rtlCol="0">
            <a:spAutoFit/>
          </a:bodyPr>
          <a:lstStyle/>
          <a:p>
            <a:pPr algn="ctr"/>
            <a:r>
              <a:rPr lang="en-US" sz="1000" dirty="0" smtClean="0">
                <a:solidFill>
                  <a:schemeClr val="bg1"/>
                </a:solidFill>
                <a:latin typeface="Franklin Gothic Book"/>
                <a:cs typeface="Franklin Gothic Book"/>
              </a:rPr>
              <a:t>Duplication prohibited without consent</a:t>
            </a:r>
          </a:p>
        </p:txBody>
      </p:sp>
      <p:sp>
        <p:nvSpPr>
          <p:cNvPr id="24" name="Slide Number Placeholder 5"/>
          <p:cNvSpPr>
            <a:spLocks noGrp="1"/>
          </p:cNvSpPr>
          <p:nvPr>
            <p:ph type="sldNum" sz="quarter" idx="12"/>
          </p:nvPr>
        </p:nvSpPr>
        <p:spPr>
          <a:xfrm>
            <a:off x="0" y="6446708"/>
            <a:ext cx="342943" cy="365125"/>
          </a:xfrm>
        </p:spPr>
        <p:txBody>
          <a:bodyPr anchor="b"/>
          <a:lstStyle>
            <a:lvl1pPr algn="ctr">
              <a:defRPr sz="1000">
                <a:solidFill>
                  <a:schemeClr val="bg1"/>
                </a:solidFill>
              </a:defRPr>
            </a:lvl1pPr>
          </a:lstStyle>
          <a:p>
            <a:fld id="{F29FD61F-2294-5D42-A9D7-9928D42B3773}" type="slidenum">
              <a:rPr lang="en-US" smtClean="0"/>
              <a:pPr/>
              <a:t>9</a:t>
            </a:fld>
            <a:endParaRPr lang="en-US" dirty="0"/>
          </a:p>
        </p:txBody>
      </p:sp>
    </p:spTree>
    <p:extLst>
      <p:ext uri="{BB962C8B-B14F-4D97-AF65-F5344CB8AC3E}">
        <p14:creationId xmlns:p14="http://schemas.microsoft.com/office/powerpoint/2010/main" val="33869272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10120</TotalTime>
  <Words>974</Words>
  <Application>Microsoft Office PowerPoint</Application>
  <PresentationFormat>On-screen Show (4:3)</PresentationFormat>
  <Paragraphs>276</Paragraphs>
  <Slides>30</Slides>
  <Notes>29</Notes>
  <HiddenSlides>7</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Arial Black</vt:lpstr>
      <vt:lpstr>Calibri</vt:lpstr>
      <vt:lpstr>Franklin Gothic Book</vt:lpstr>
      <vt:lpstr>Franklin Gothic Medium</vt:lpstr>
      <vt:lpstr>Times New Roman</vt:lpstr>
      <vt:lpstr>Office Theme</vt:lpstr>
      <vt:lpstr>The Effective Facilitator: Virtual Link</vt:lpstr>
      <vt:lpstr>Checkpoint</vt:lpstr>
      <vt:lpstr>Checkpoint</vt:lpstr>
      <vt:lpstr>Principle 4</vt:lpstr>
      <vt:lpstr>The Virtual Dilemma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 Avoid Lulls While Writing (Typing)</vt:lpstr>
      <vt:lpstr>PowerPoint Presentation</vt:lpstr>
      <vt:lpstr>H. Assign an Order to Your Speakers</vt:lpstr>
      <vt:lpstr>PowerPoint Presentation</vt:lpstr>
      <vt:lpstr>I. Use Multiple “Flip Charts”</vt:lpstr>
      <vt:lpstr>Whiteboard</vt:lpstr>
      <vt:lpstr>Slideboard</vt:lpstr>
      <vt:lpstr>Polling</vt:lpstr>
      <vt:lpstr>Screen Sharing</vt:lpstr>
      <vt:lpstr>PowerPoint Presentation</vt:lpstr>
      <vt:lpstr>J. Use the Right Recording Tool</vt:lpstr>
      <vt:lpstr>PowerPoint Presentation</vt:lpstr>
      <vt:lpstr>K. Post According to “Wall” Plan</vt:lpstr>
      <vt:lpstr>Solving the Virtual Dilemma</vt:lpstr>
      <vt:lpstr>Principle 4</vt:lpstr>
      <vt:lpstr>SURVEY: How can we improve? Help us enhance this beta class.</vt:lpstr>
      <vt:lpstr>Checkpoint</vt:lpstr>
    </vt:vector>
  </TitlesOfParts>
  <Company>Story Worldwide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Thomas</dc:creator>
  <cp:lastModifiedBy>Richard Smith</cp:lastModifiedBy>
  <cp:revision>172</cp:revision>
  <dcterms:created xsi:type="dcterms:W3CDTF">2013-02-22T02:42:10Z</dcterms:created>
  <dcterms:modified xsi:type="dcterms:W3CDTF">2015-02-20T01:06:04Z</dcterms:modified>
</cp:coreProperties>
</file>