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89" r:id="rId2"/>
    <p:sldId id="532" r:id="rId3"/>
    <p:sldId id="535" r:id="rId4"/>
    <p:sldId id="521" r:id="rId5"/>
    <p:sldId id="522" r:id="rId6"/>
    <p:sldId id="388" r:id="rId7"/>
    <p:sldId id="523" r:id="rId8"/>
    <p:sldId id="524" r:id="rId9"/>
    <p:sldId id="320" r:id="rId10"/>
    <p:sldId id="519" r:id="rId11"/>
    <p:sldId id="381" r:id="rId12"/>
    <p:sldId id="525" r:id="rId13"/>
    <p:sldId id="349" r:id="rId14"/>
    <p:sldId id="322" r:id="rId15"/>
    <p:sldId id="326" r:id="rId16"/>
    <p:sldId id="526" r:id="rId17"/>
    <p:sldId id="527" r:id="rId18"/>
    <p:sldId id="528" r:id="rId19"/>
    <p:sldId id="529" r:id="rId20"/>
    <p:sldId id="332" r:id="rId21"/>
    <p:sldId id="516" r:id="rId22"/>
    <p:sldId id="387" r:id="rId23"/>
    <p:sldId id="520" r:id="rId24"/>
    <p:sldId id="533" r:id="rId25"/>
    <p:sldId id="531" r:id="rId26"/>
    <p:sldId id="537" r:id="rId27"/>
    <p:sldId id="536" r:id="rId28"/>
    <p:sldId id="517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Wilkinson" initials="MW" lastIdx="7" clrIdx="0">
    <p:extLst>
      <p:ext uri="{19B8F6BF-5375-455C-9EA6-DF929625EA0E}">
        <p15:presenceInfo xmlns:p15="http://schemas.microsoft.com/office/powerpoint/2012/main" userId="S-1-5-21-4000621018-3842134135-1534255045-11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22"/>
    <a:srgbClr val="00467F"/>
    <a:srgbClr val="A0DBE6"/>
    <a:srgbClr val="AFBD22"/>
    <a:srgbClr val="002C54"/>
    <a:srgbClr val="C9401B"/>
    <a:srgbClr val="FF5223"/>
    <a:srgbClr val="95CC4F"/>
    <a:srgbClr val="90CDD0"/>
    <a:srgbClr val="D74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82" autoAdjust="0"/>
    <p:restoredTop sz="66248" autoAdjust="0"/>
  </p:normalViewPr>
  <p:slideViewPr>
    <p:cSldViewPr snapToGrid="0" snapToObjects="1">
      <p:cViewPr varScale="1">
        <p:scale>
          <a:sx n="49" d="100"/>
          <a:sy n="49" d="100"/>
        </p:scale>
        <p:origin x="2280" y="48"/>
      </p:cViewPr>
      <p:guideLst>
        <p:guide orient="horz" pos="1558"/>
        <p:guide pos="2880"/>
      </p:guideLst>
    </p:cSldViewPr>
  </p:slideViewPr>
  <p:outlineViewPr>
    <p:cViewPr>
      <p:scale>
        <a:sx n="33" d="100"/>
        <a:sy n="33" d="100"/>
      </p:scale>
      <p:origin x="0" y="-231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10-30T14:40:34.621" idx="2">
    <p:pos x="10" y="10"/>
    <p:text>Need slide for the engagement question on 3-2 in manual before this slide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10-30T14:47:16.991" idx="3">
    <p:pos x="10" y="10"/>
    <p:text>This slide doesn't make sense if we are going to have the engagement slide for page 3-2 in the manual, and that slide appears 3 slides before.  Richard: if you like this question better than the engagement question in the manual, use it in the manual.</p:text>
    <p:extLst>
      <p:ext uri="{C676402C-5697-4E1C-873F-D02D1690AC5C}">
        <p15:threadingInfo xmlns:p15="http://schemas.microsoft.com/office/powerpoint/2012/main" timeZoneBias="24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881D6-1B89-8C48-A4BD-D9F6C83F3958}" type="datetimeFigureOut">
              <a:rPr lang="en-US" smtClean="0"/>
              <a:pPr/>
              <a:t>2/20/2015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604F8-D91B-854E-B48B-E450A7BFDF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0074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44040-207E-3F40-A8C0-0992243AB2F0}" type="datetimeFigureOut">
              <a:rPr lang="en-US" smtClean="0"/>
              <a:pPr/>
              <a:t>2/20/2015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73F6C-1218-BD4D-A5E4-4AD687B88F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4551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08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defRPr/>
            </a:pPr>
            <a:endParaRPr lang="en-US" alt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1pPr>
            <a:lvl2pPr marL="757066" indent="-291179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2pPr>
            <a:lvl3pPr marL="1164717" indent="-232943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3pPr>
            <a:lvl4pPr marL="1630604" indent="-232943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4pPr>
            <a:lvl5pPr marL="2096491" indent="-232943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9pPr>
          </a:lstStyle>
          <a:p>
            <a:fld id="{92B24A6B-AF05-4ADB-9F1E-EFC869BA79E6}" type="slidenum">
              <a:rPr lang="en-US" altLang="en-US" sz="1200" b="0">
                <a:solidFill>
                  <a:schemeClr val="tx1"/>
                </a:solidFill>
                <a:latin typeface="Tahoma" panose="020B0604030504040204" pitchFamily="34" charset="0"/>
              </a:rPr>
              <a:pPr/>
              <a:t>10</a:t>
            </a:fld>
            <a:endParaRPr lang="en-US" altLang="en-US" sz="1200" b="0" dirty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104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 smtClean="0">
              <a:latin typeface="Times New Roman" charset="0"/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221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u="none" dirty="0" smtClean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594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862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230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647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453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414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02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209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283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241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 smtClean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6157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 smtClean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5749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defRPr/>
            </a:pPr>
            <a:endParaRPr lang="en-US" alt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1pPr>
            <a:lvl2pPr marL="757066" indent="-291179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2pPr>
            <a:lvl3pPr marL="1164717" indent="-232943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3pPr>
            <a:lvl4pPr marL="1630604" indent="-232943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4pPr>
            <a:lvl5pPr marL="2096491" indent="-232943"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rgbClr val="104A73"/>
                </a:solidFill>
                <a:latin typeface="Arial" panose="020B0604020202020204" pitchFamily="34" charset="0"/>
              </a:defRPr>
            </a:lvl9pPr>
          </a:lstStyle>
          <a:p>
            <a:fld id="{92B24A6B-AF05-4ADB-9F1E-EFC869BA79E6}" type="slidenum">
              <a:rPr lang="en-US" altLang="en-US" sz="1200" b="0">
                <a:solidFill>
                  <a:schemeClr val="tx1"/>
                </a:solidFill>
                <a:latin typeface="Tahoma" panose="020B0604030504040204" pitchFamily="34" charset="0"/>
              </a:rPr>
              <a:pPr/>
              <a:t>23</a:t>
            </a:fld>
            <a:endParaRPr lang="en-US" altLang="en-US" sz="1200" b="0" dirty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663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MW: Corrections</a:t>
            </a:r>
            <a:r>
              <a:rPr lang="en-US" b="1" baseline="0" dirty="0" smtClean="0"/>
              <a:t> were made the first time this slide appears. Copy here.</a:t>
            </a:r>
            <a:endParaRPr lang="en-US" b="1" dirty="0" smtClean="0"/>
          </a:p>
          <a:p>
            <a:r>
              <a:rPr lang="en-US" b="1" dirty="0" smtClean="0"/>
              <a:t>LEAD DISCUSSION ON HOW THIS DILEMMA IS SOLVED</a:t>
            </a:r>
          </a:p>
          <a:p>
            <a:endParaRPr lang="en-US" b="1" dirty="0" smtClean="0"/>
          </a:p>
          <a:p>
            <a:r>
              <a:rPr lang="en-US" b="1" dirty="0" smtClean="0"/>
              <a:t>INCLUDE: </a:t>
            </a:r>
          </a:p>
          <a:p>
            <a:r>
              <a:rPr lang="en-US" b="1" dirty="0" smtClean="0"/>
              <a:t>ENGAGEMENT, ENGAGEMENT, ENGAGEMENT</a:t>
            </a:r>
          </a:p>
          <a:p>
            <a:r>
              <a:rPr lang="en-US" b="1" dirty="0" smtClean="0"/>
              <a:t>USE OF</a:t>
            </a:r>
            <a:r>
              <a:rPr lang="en-US" b="1" baseline="0" dirty="0" smtClean="0"/>
              <a:t> ROLL CALL LIST</a:t>
            </a:r>
          </a:p>
          <a:p>
            <a:r>
              <a:rPr lang="en-US" b="1" baseline="0" dirty="0" smtClean="0"/>
              <a:t>FEATURES OF VIRTUAL MEETING PLATFORM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RS: agreed;</a:t>
            </a:r>
            <a:r>
              <a:rPr lang="en-US" b="1" baseline="0" dirty="0" smtClean="0"/>
              <a:t> done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7417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MW: Corrections</a:t>
            </a:r>
            <a:r>
              <a:rPr lang="en-US" b="1" baseline="0" dirty="0" smtClean="0"/>
              <a:t> were made the first time this slide appears. Copy here.</a:t>
            </a:r>
            <a:endParaRPr lang="en-US" b="1" dirty="0" smtClean="0"/>
          </a:p>
          <a:p>
            <a:r>
              <a:rPr lang="en-US" b="1" dirty="0" smtClean="0"/>
              <a:t>LEAD DISCUSSION ON HOW THIS DILEMMA IS SOLVED</a:t>
            </a:r>
          </a:p>
          <a:p>
            <a:endParaRPr lang="en-US" b="1" dirty="0" smtClean="0"/>
          </a:p>
          <a:p>
            <a:r>
              <a:rPr lang="en-US" b="1" dirty="0" smtClean="0"/>
              <a:t>INCLUDE: </a:t>
            </a:r>
          </a:p>
          <a:p>
            <a:r>
              <a:rPr lang="en-US" b="1" dirty="0" smtClean="0"/>
              <a:t>ENGAGEMENT, ENGAGEMENT, ENGAGEMENT</a:t>
            </a:r>
          </a:p>
          <a:p>
            <a:r>
              <a:rPr lang="en-US" b="1" dirty="0" smtClean="0"/>
              <a:t>USE OF</a:t>
            </a:r>
            <a:r>
              <a:rPr lang="en-US" b="1" baseline="0" dirty="0" smtClean="0"/>
              <a:t> ROLL CALL LIST</a:t>
            </a:r>
          </a:p>
          <a:p>
            <a:r>
              <a:rPr lang="en-US" b="1" baseline="0" dirty="0" smtClean="0"/>
              <a:t>FEATURES OF VIRTUAL MEETING PLATFORM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RS: agreed; done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7516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038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i="0" dirty="0" smtClean="0"/>
              <a:t>REPLACE</a:t>
            </a:r>
            <a:r>
              <a:rPr lang="en-US" b="1" i="0" baseline="0" dirty="0" smtClean="0"/>
              <a:t> w DIAGRAM OF OVAL AROUND SHOWING VMP</a:t>
            </a:r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369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52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36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00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303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917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u="none" dirty="0" smtClean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31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43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910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3390" y="2422695"/>
            <a:ext cx="5356755" cy="1470025"/>
          </a:xfrm>
        </p:spPr>
        <p:txBody>
          <a:bodyPr anchor="t">
            <a:normAutofit/>
          </a:bodyPr>
          <a:lstStyle>
            <a:lvl1pPr>
              <a:lnSpc>
                <a:spcPts val="5420"/>
              </a:lnSpc>
              <a:defRPr sz="6600" cap="all" spc="-150"/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H="1">
            <a:off x="6400799" y="2493324"/>
            <a:ext cx="2465388" cy="2064046"/>
          </a:xfrm>
          <a:prstGeom prst="rect">
            <a:avLst/>
          </a:prstGeom>
        </p:spPr>
      </p:pic>
      <p:sp>
        <p:nvSpPr>
          <p:cNvPr id="13" name="Content Placeholder 13"/>
          <p:cNvSpPr>
            <a:spLocks noGrp="1"/>
          </p:cNvSpPr>
          <p:nvPr>
            <p:ph sz="quarter" idx="10" hasCustomPrompt="1"/>
          </p:nvPr>
        </p:nvSpPr>
        <p:spPr>
          <a:xfrm>
            <a:off x="783390" y="4240003"/>
            <a:ext cx="4644720" cy="914400"/>
          </a:xfrm>
        </p:spPr>
        <p:txBody>
          <a:bodyPr/>
          <a:lstStyle>
            <a:lvl1pPr marL="0" indent="0">
              <a:spcBef>
                <a:spcPts val="768"/>
              </a:spcBef>
              <a:buNone/>
              <a:defRPr cap="all">
                <a:solidFill>
                  <a:srgbClr val="A0DBE6"/>
                </a:solidFill>
              </a:defRPr>
            </a:lvl1pPr>
            <a:lvl2pPr marL="0" indent="0">
              <a:spcBef>
                <a:spcPts val="768"/>
              </a:spcBef>
              <a:buNone/>
              <a:defRPr/>
            </a:lvl2pPr>
            <a:lvl3pPr marL="0" indent="0">
              <a:spcBef>
                <a:spcPts val="768"/>
              </a:spcBef>
              <a:buNone/>
              <a:defRPr/>
            </a:lvl3pPr>
            <a:lvl4pPr marL="0" indent="0">
              <a:spcBef>
                <a:spcPts val="768"/>
              </a:spcBef>
              <a:buNone/>
              <a:defRPr/>
            </a:lvl4pPr>
            <a:lvl5pPr marL="0" indent="0">
              <a:spcBef>
                <a:spcPts val="768"/>
              </a:spcBef>
              <a:buNone/>
              <a:defRPr/>
            </a:lvl5pPr>
          </a:lstStyle>
          <a:p>
            <a:pPr lvl="0"/>
            <a:r>
              <a:rPr lang="en-US" dirty="0" smtClean="0"/>
              <a:t>ENTER SECTION HERE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431260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781665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071290" cy="1143000"/>
          </a:xfrm>
        </p:spPr>
        <p:txBody>
          <a:bodyPr>
            <a:normAutofit/>
          </a:bodyPr>
          <a:lstStyle>
            <a:lvl1pPr algn="l">
              <a:defRPr sz="4800" cap="none">
                <a:solidFill>
                  <a:srgbClr val="00467F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457760"/>
            <a:ext cx="807129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31260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781665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071290" cy="1143000"/>
          </a:xfrm>
        </p:spPr>
        <p:txBody>
          <a:bodyPr>
            <a:normAutofit/>
          </a:bodyPr>
          <a:lstStyle>
            <a:lvl1pPr algn="l">
              <a:defRPr sz="4800" cap="none">
                <a:solidFill>
                  <a:srgbClr val="00467F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457760"/>
            <a:ext cx="807129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31260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781665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071290" cy="1143000"/>
          </a:xfrm>
        </p:spPr>
        <p:txBody>
          <a:bodyPr>
            <a:normAutofit/>
          </a:bodyPr>
          <a:lstStyle>
            <a:lvl1pPr algn="l">
              <a:defRPr sz="4800" cap="none">
                <a:solidFill>
                  <a:srgbClr val="00467F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457760"/>
            <a:ext cx="394101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4913670" y="1457760"/>
            <a:ext cx="394101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431260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781665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83390" y="2412474"/>
            <a:ext cx="8071290" cy="1694614"/>
          </a:xfrm>
        </p:spPr>
        <p:txBody>
          <a:bodyPr anchor="ctr">
            <a:noAutofit/>
          </a:bodyPr>
          <a:lstStyle>
            <a:lvl1pPr>
              <a:defRPr sz="52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6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83390" y="2412474"/>
            <a:ext cx="8071290" cy="1694614"/>
          </a:xfrm>
        </p:spPr>
        <p:txBody>
          <a:bodyPr anchor="ctr">
            <a:noAutofit/>
          </a:bodyPr>
          <a:lstStyle>
            <a:lvl1pPr>
              <a:defRPr sz="52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783390" y="2412474"/>
            <a:ext cx="8071290" cy="1694614"/>
          </a:xfrm>
        </p:spPr>
        <p:txBody>
          <a:bodyPr anchor="ctr">
            <a:noAutofit/>
          </a:bodyPr>
          <a:lstStyle>
            <a:lvl1pPr>
              <a:defRPr sz="52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V14.02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3390" y="2422695"/>
            <a:ext cx="5356755" cy="1470025"/>
          </a:xfrm>
        </p:spPr>
        <p:txBody>
          <a:bodyPr anchor="t">
            <a:normAutofit/>
          </a:bodyPr>
          <a:lstStyle>
            <a:lvl1pPr>
              <a:lnSpc>
                <a:spcPts val="5420"/>
              </a:lnSpc>
              <a:defRPr sz="6600" cap="all" spc="-150"/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3" name="Content Placeholder 13"/>
          <p:cNvSpPr>
            <a:spLocks noGrp="1"/>
          </p:cNvSpPr>
          <p:nvPr>
            <p:ph sz="quarter" idx="10" hasCustomPrompt="1"/>
          </p:nvPr>
        </p:nvSpPr>
        <p:spPr>
          <a:xfrm>
            <a:off x="783390" y="4240003"/>
            <a:ext cx="4644720" cy="914400"/>
          </a:xfrm>
        </p:spPr>
        <p:txBody>
          <a:bodyPr/>
          <a:lstStyle>
            <a:lvl1pPr marL="0" indent="0">
              <a:spcBef>
                <a:spcPts val="768"/>
              </a:spcBef>
              <a:buNone/>
              <a:defRPr cap="all">
                <a:solidFill>
                  <a:srgbClr val="A0DBE6"/>
                </a:solidFill>
              </a:defRPr>
            </a:lvl1pPr>
            <a:lvl2pPr marL="0" indent="0">
              <a:spcBef>
                <a:spcPts val="768"/>
              </a:spcBef>
              <a:buNone/>
              <a:defRPr/>
            </a:lvl2pPr>
            <a:lvl3pPr marL="0" indent="0">
              <a:spcBef>
                <a:spcPts val="768"/>
              </a:spcBef>
              <a:buNone/>
              <a:defRPr/>
            </a:lvl3pPr>
            <a:lvl4pPr marL="0" indent="0">
              <a:spcBef>
                <a:spcPts val="768"/>
              </a:spcBef>
              <a:buNone/>
              <a:defRPr/>
            </a:lvl4pPr>
            <a:lvl5pPr marL="0" indent="0">
              <a:spcBef>
                <a:spcPts val="768"/>
              </a:spcBef>
              <a:buNone/>
              <a:defRPr/>
            </a:lvl5pPr>
          </a:lstStyle>
          <a:p>
            <a:pPr lvl="0"/>
            <a:r>
              <a:rPr lang="en-US" dirty="0" smtClean="0"/>
              <a:t>ENTER SECTION HERE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96887" y="1771917"/>
            <a:ext cx="3188182" cy="3564146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431260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781665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3390" y="108458"/>
            <a:ext cx="790341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666" r:id="rId3"/>
    <p:sldLayoutId id="2147483665" r:id="rId4"/>
    <p:sldLayoutId id="2147483660" r:id="rId5"/>
    <p:sldLayoutId id="2147483661" r:id="rId6"/>
    <p:sldLayoutId id="2147483662" r:id="rId7"/>
    <p:sldLayoutId id="2147483668" r:id="rId8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00467F"/>
          </a:solidFill>
          <a:latin typeface="Franklin Gothic Medium"/>
          <a:ea typeface="+mj-ea"/>
          <a:cs typeface="Franklin Gothic Medium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467F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467F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467F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467F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467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comments" Target="../comments/comment1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83390" y="2422695"/>
            <a:ext cx="543899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Effective Facilitator: Virtual Link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783390" y="4449177"/>
            <a:ext cx="4644720" cy="914400"/>
          </a:xfrm>
        </p:spPr>
        <p:txBody>
          <a:bodyPr/>
          <a:lstStyle/>
          <a:p>
            <a:r>
              <a:rPr lang="en-US" dirty="0" smtClean="0"/>
              <a:t>PRINCIPLE 3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b="1" dirty="0" smtClean="0"/>
              <a:t>How Do You Keep a Virtual Session Focused?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idx="1"/>
          </p:nvPr>
        </p:nvSpPr>
        <p:spPr>
          <a:xfrm>
            <a:off x="783390" y="1457760"/>
            <a:ext cx="8071290" cy="2160591"/>
          </a:xfrm>
        </p:spPr>
        <p:txBody>
          <a:bodyPr>
            <a:spAutoFit/>
          </a:bodyPr>
          <a:lstStyle/>
          <a:p>
            <a:pPr eaLnBrk="1" hangingPunct="1"/>
            <a:r>
              <a:rPr lang="en-US" altLang="en-US" dirty="0" smtClean="0"/>
              <a:t>What are the most important things for a meeting leader to do to keep a virtual session focused?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  <p:sp>
        <p:nvSpPr>
          <p:cNvPr id="1945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60000"/>
              <a:buFont typeface="Wingdings" panose="05000000000000000000" pitchFamily="2" charset="2"/>
              <a:buChar char="q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q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66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6509050-C1A7-4497-8829-E5F77E75B996}" type="slidenum">
              <a:rPr lang="en-US" altLang="en-US" sz="900" smtClean="0">
                <a:latin typeface="Trebuchet MS" panose="020B0603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900" dirty="0" smtClean="0">
              <a:latin typeface="HelveticaNeue MediumExt"/>
            </a:endParaRPr>
          </a:p>
        </p:txBody>
      </p:sp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3751572" y="3118759"/>
            <a:ext cx="165492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60000"/>
              <a:buFont typeface="Wingdings" panose="05000000000000000000" pitchFamily="2" charset="2"/>
              <a:buChar char="q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q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66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0" b="0" dirty="0">
                <a:solidFill>
                  <a:schemeClr val="accent3"/>
                </a:solidFill>
                <a:latin typeface="Arial Rounded MT Bold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/>
            </a:r>
            <a:b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3-2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354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C. Warm Up The Group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26"/>
          <p:cNvSpPr txBox="1">
            <a:spLocks/>
          </p:cNvSpPr>
          <p:nvPr/>
        </p:nvSpPr>
        <p:spPr>
          <a:xfrm>
            <a:off x="783390" y="1689008"/>
            <a:ext cx="8071290" cy="116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Get them prepared to respond</a:t>
            </a:r>
          </a:p>
        </p:txBody>
      </p:sp>
      <p:sp>
        <p:nvSpPr>
          <p:cNvPr id="8" name="Content Placeholder 26"/>
          <p:cNvSpPr txBox="1">
            <a:spLocks/>
          </p:cNvSpPr>
          <p:nvPr/>
        </p:nvSpPr>
        <p:spPr>
          <a:xfrm>
            <a:off x="783389" y="2882275"/>
            <a:ext cx="8082165" cy="3071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514350" lvl="0" indent="-514350">
              <a:lnSpc>
                <a:spcPct val="120000"/>
              </a:lnSpc>
              <a:spcBef>
                <a:spcPct val="20000"/>
              </a:spcBef>
              <a:buClr>
                <a:srgbClr val="99AB21"/>
              </a:buClr>
              <a:buFont typeface="Arial"/>
              <a:buChar char="•"/>
              <a:defRPr/>
            </a:pPr>
            <a:r>
              <a:rPr lang="en-US" sz="32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Ask two pre-questions that require a non-verbal response or simple “yea”/”nay.”</a:t>
            </a:r>
          </a:p>
          <a:p>
            <a:pPr marL="514350" lvl="0" indent="-514350">
              <a:lnSpc>
                <a:spcPct val="120000"/>
              </a:lnSpc>
              <a:spcBef>
                <a:spcPct val="20000"/>
              </a:spcBef>
              <a:buClr>
                <a:srgbClr val="99AB21"/>
              </a:buClr>
              <a:buFont typeface="Arial"/>
              <a:buChar char="•"/>
              <a:defRPr/>
            </a:pPr>
            <a:r>
              <a:rPr lang="en-US" sz="32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Use the virtual platform features for participant responses and/or round robins with a “yea” or “nay” type response.</a:t>
            </a:r>
          </a:p>
          <a:p>
            <a:pPr marL="514350" lvl="0" indent="-514350">
              <a:lnSpc>
                <a:spcPct val="120000"/>
              </a:lnSpc>
              <a:spcBef>
                <a:spcPct val="20000"/>
              </a:spcBef>
              <a:buClr>
                <a:srgbClr val="99AB21"/>
              </a:buClr>
              <a:buFont typeface="Arial"/>
              <a:buChar char="•"/>
              <a:defRPr/>
            </a:pPr>
            <a:r>
              <a:rPr lang="en-US" sz="32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Track progress of responses using the r</a:t>
            </a:r>
            <a:r>
              <a:rPr lang="en-US" sz="3200" b="1" u="sng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oll</a:t>
            </a:r>
            <a:r>
              <a:rPr lang="en-US" sz="32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 c</a:t>
            </a:r>
            <a:r>
              <a:rPr lang="en-US" sz="3200" b="1" u="sng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all</a:t>
            </a:r>
            <a:r>
              <a:rPr lang="en-US" sz="32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 l</a:t>
            </a:r>
            <a:r>
              <a:rPr lang="en-US" sz="3200" b="1" u="sng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ist</a:t>
            </a:r>
            <a:r>
              <a:rPr lang="en-US" sz="32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.</a:t>
            </a: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783390" y="1925013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spc="0" normalizeH="0" baseline="0" noProof="0" dirty="0" smtClean="0">
                <a:ln>
                  <a:noFill/>
                </a:ln>
                <a:solidFill>
                  <a:srgbClr val="AFBD2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How?</a:t>
            </a:r>
            <a:endParaRPr kumimoji="0" lang="en-US" sz="3700" b="0" i="0" u="none" strike="noStrike" kern="1200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783390" y="731746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spc="0" normalizeH="0" baseline="0" noProof="0" dirty="0" smtClean="0">
                <a:ln>
                  <a:noFill/>
                </a:ln>
                <a:solidFill>
                  <a:srgbClr val="AFBD2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Purpose</a:t>
            </a:r>
            <a:endParaRPr kumimoji="0" lang="en-US" sz="3700" b="0" i="0" u="none" strike="noStrike" kern="1200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/>
            </a:r>
            <a:b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3-3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16580" y="3431049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6522" r="6522"/>
          <a:stretch>
            <a:fillRect/>
          </a:stretch>
        </p:blipFill>
        <p:spPr>
          <a:xfrm>
            <a:off x="0" y="-55606"/>
            <a:ext cx="9143999" cy="69692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42943" y="1588161"/>
            <a:ext cx="8648698" cy="2488539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42942" y="759748"/>
            <a:ext cx="8648699" cy="946259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86418" y="1808759"/>
            <a:ext cx="86575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62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d. Using p</a:t>
            </a:r>
            <a:r>
              <a:rPr kumimoji="0" lang="en-US" sz="58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e</a:t>
            </a: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d</a:t>
            </a:r>
            <a:r>
              <a:rPr kumimoji="0" lang="en-US" sz="58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e</a:t>
            </a: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q</a:t>
            </a:r>
            <a:r>
              <a:rPr kumimoji="0" lang="en-US" sz="58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s</a:t>
            </a: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 </a:t>
            </a:r>
            <a:b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</a:b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for directions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u="sng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P</a:t>
            </a:r>
            <a:r>
              <a:rPr lang="en-US" sz="2400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urpose—</a:t>
            </a:r>
            <a:r>
              <a:rPr lang="en-US" sz="2400" u="sng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e</a:t>
            </a:r>
            <a:r>
              <a:rPr lang="en-US" sz="2400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xample—</a:t>
            </a:r>
            <a:r>
              <a:rPr lang="en-US" sz="2400" u="sng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d</a:t>
            </a:r>
            <a:r>
              <a:rPr lang="en-US" sz="2400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irections—</a:t>
            </a:r>
            <a:r>
              <a:rPr lang="en-US" sz="2400" u="sng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e</a:t>
            </a:r>
            <a:r>
              <a:rPr lang="en-US" sz="2400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xceptions—</a:t>
            </a:r>
            <a:r>
              <a:rPr lang="en-US" sz="2400" u="sng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q</a:t>
            </a:r>
            <a:r>
              <a:rPr lang="en-US" sz="2400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uestions--</a:t>
            </a:r>
            <a:r>
              <a:rPr lang="en-US" sz="2400" u="sng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s</a:t>
            </a:r>
            <a:r>
              <a:rPr lang="en-US" sz="2400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tarting question</a:t>
            </a:r>
            <a:endParaRPr kumimoji="0" lang="en-US" sz="24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0960" y="6565612"/>
            <a:ext cx="24866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2015 Leadership Strategies, Inc.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</p:spTree>
    <p:extLst>
      <p:ext uri="{BB962C8B-B14F-4D97-AF65-F5344CB8AC3E}">
        <p14:creationId xmlns:p14="http://schemas.microsoft.com/office/powerpoint/2010/main" val="4317963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5634" r="5634"/>
          <a:stretch>
            <a:fillRect/>
          </a:stretch>
        </p:blipFill>
        <p:spPr>
          <a:xfrm>
            <a:off x="0" y="-1"/>
            <a:ext cx="9144000" cy="685800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42944" y="1691193"/>
            <a:ext cx="6506132" cy="980627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42942" y="862780"/>
            <a:ext cx="6506134" cy="946259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86419" y="1225991"/>
            <a:ext cx="70160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62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e. Label “charts” to improve </a:t>
            </a:r>
            <a:r>
              <a:rPr lang="en-US" sz="5800" cap="all" dirty="0" smtClean="0">
                <a:solidFill>
                  <a:schemeClr val="bg1"/>
                </a:solidFill>
                <a:latin typeface="Franklin Gothic Medium"/>
                <a:ea typeface="+mj-ea"/>
                <a:cs typeface="Franklin Gothic Medium"/>
              </a:rPr>
              <a:t>focus</a:t>
            </a:r>
            <a:endParaRPr kumimoji="0" lang="en-US" sz="58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960" y="6565612"/>
            <a:ext cx="24866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Copyright 2015 Leadership Strategies, Inc.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83390" y="132198"/>
            <a:ext cx="827555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E. Label “Charts” to Improve Focus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Labeling your “charts” helps to focus the participants.</a:t>
            </a:r>
          </a:p>
          <a:p>
            <a:pPr lvl="1"/>
            <a:r>
              <a:rPr lang="en-US" dirty="0" smtClean="0"/>
              <a:t>W</a:t>
            </a:r>
            <a:r>
              <a:rPr lang="en-US" b="1" u="sng" dirty="0" smtClean="0"/>
              <a:t>hiteboards</a:t>
            </a:r>
          </a:p>
          <a:p>
            <a:pPr lvl="1"/>
            <a:r>
              <a:rPr lang="en-US" dirty="0" smtClean="0"/>
              <a:t>S</a:t>
            </a:r>
            <a:r>
              <a:rPr lang="en-US" b="1" u="sng" dirty="0" smtClean="0"/>
              <a:t>lideboards</a:t>
            </a:r>
          </a:p>
          <a:p>
            <a:pPr lvl="1"/>
            <a:r>
              <a:rPr lang="en-US" dirty="0" smtClean="0"/>
              <a:t>Screen sharing documents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042" y="4596915"/>
            <a:ext cx="1826744" cy="13374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386" y="4596915"/>
            <a:ext cx="1826744" cy="13374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82919" y="4695121"/>
            <a:ext cx="103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26522"/>
                </a:solidFill>
                <a:latin typeface="Franklin Gothic Medium"/>
                <a:cs typeface="Franklin Gothic Medium"/>
              </a:rPr>
              <a:t>B-2</a:t>
            </a:r>
            <a:endParaRPr lang="en-US" dirty="0">
              <a:solidFill>
                <a:srgbClr val="F26522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88575" y="4695121"/>
            <a:ext cx="103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26522"/>
                </a:solidFill>
                <a:latin typeface="Franklin Gothic Medium"/>
                <a:cs typeface="Franklin Gothic Medium"/>
              </a:rPr>
              <a:t>B-1</a:t>
            </a:r>
            <a:endParaRPr lang="en-US" dirty="0">
              <a:solidFill>
                <a:srgbClr val="F26522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/>
            </a:r>
            <a:b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3-4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etour.jpg"/>
          <p:cNvPicPr>
            <a:picLocks noChangeAspect="1"/>
          </p:cNvPicPr>
          <p:nvPr/>
        </p:nvPicPr>
        <p:blipFill>
          <a:blip r:embed="rId3"/>
          <a:srcRect l="819" t="12991" r="819" b="29840"/>
          <a:stretch>
            <a:fillRect/>
          </a:stretch>
        </p:blipFill>
        <p:spPr>
          <a:xfrm>
            <a:off x="0" y="0"/>
            <a:ext cx="9144000" cy="33528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6419" y="3784600"/>
            <a:ext cx="8368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62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Avoid detours</a:t>
            </a:r>
            <a:endParaRPr kumimoji="0" lang="en-US" sz="89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r="11373"/>
          <a:stretch>
            <a:fillRect/>
          </a:stretch>
        </p:blipFill>
        <p:spPr>
          <a:xfrm flipH="1">
            <a:off x="0" y="0"/>
            <a:ext cx="9144000" cy="685799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42943" y="2732834"/>
            <a:ext cx="8801057" cy="1143000"/>
            <a:chOff x="342943" y="2732834"/>
            <a:chExt cx="8801057" cy="1143000"/>
          </a:xfrm>
        </p:grpSpPr>
        <p:sp>
          <p:nvSpPr>
            <p:cNvPr id="11" name="Rectangle 10"/>
            <p:cNvSpPr/>
            <p:nvPr/>
          </p:nvSpPr>
          <p:spPr>
            <a:xfrm>
              <a:off x="342943" y="2883780"/>
              <a:ext cx="8648657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itle 1"/>
            <p:cNvSpPr txBox="1">
              <a:spLocks/>
            </p:cNvSpPr>
            <p:nvPr/>
          </p:nvSpPr>
          <p:spPr>
            <a:xfrm>
              <a:off x="486418" y="2732834"/>
              <a:ext cx="8657582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F. Redirect side issues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8878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9388" y="-1"/>
            <a:ext cx="10462776" cy="693420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2943" y="2369623"/>
            <a:ext cx="8801057" cy="1774672"/>
            <a:chOff x="342943" y="2369623"/>
            <a:chExt cx="8801057" cy="1774672"/>
          </a:xfrm>
        </p:grpSpPr>
        <p:sp>
          <p:nvSpPr>
            <p:cNvPr id="9" name="Rectangle 8"/>
            <p:cNvSpPr/>
            <p:nvPr/>
          </p:nvSpPr>
          <p:spPr>
            <a:xfrm>
              <a:off x="342944" y="3198036"/>
              <a:ext cx="7048456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943" y="2369623"/>
              <a:ext cx="6157666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486418" y="2732834"/>
              <a:ext cx="8657582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G. Use extended prompt questions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0022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12233"/>
          <a:stretch>
            <a:fillRect/>
          </a:stretch>
        </p:blipFill>
        <p:spPr>
          <a:xfrm>
            <a:off x="0" y="0"/>
            <a:ext cx="9144000" cy="693342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42942" y="2732834"/>
            <a:ext cx="8511739" cy="1143000"/>
            <a:chOff x="342942" y="2732834"/>
            <a:chExt cx="8511739" cy="1143000"/>
          </a:xfrm>
        </p:grpSpPr>
        <p:sp>
          <p:nvSpPr>
            <p:cNvPr id="7" name="Rectangle 6"/>
            <p:cNvSpPr/>
            <p:nvPr/>
          </p:nvSpPr>
          <p:spPr>
            <a:xfrm>
              <a:off x="342942" y="2883780"/>
              <a:ext cx="8233137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486419" y="2732834"/>
              <a:ext cx="8368262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H. Summarize results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460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lock.jpg"/>
          <p:cNvPicPr>
            <a:picLocks noChangeAspect="1"/>
          </p:cNvPicPr>
          <p:nvPr/>
        </p:nvPicPr>
        <p:blipFill>
          <a:blip r:embed="rId3"/>
          <a:srcRect l="11974"/>
          <a:stretch>
            <a:fillRect/>
          </a:stretch>
        </p:blipFill>
        <p:spPr>
          <a:xfrm>
            <a:off x="0" y="0"/>
            <a:ext cx="9144000" cy="6876476"/>
          </a:xfrm>
          <a:prstGeom prst="rect">
            <a:avLst/>
          </a:prstGeom>
        </p:spPr>
      </p:pic>
      <p:grpSp>
        <p:nvGrpSpPr>
          <p:cNvPr id="2" name="Group 13"/>
          <p:cNvGrpSpPr/>
          <p:nvPr/>
        </p:nvGrpSpPr>
        <p:grpSpPr>
          <a:xfrm>
            <a:off x="342942" y="2732834"/>
            <a:ext cx="8511739" cy="1143000"/>
            <a:chOff x="342942" y="2732834"/>
            <a:chExt cx="8511739" cy="1143000"/>
          </a:xfrm>
        </p:grpSpPr>
        <p:sp>
          <p:nvSpPr>
            <p:cNvPr id="15" name="Rectangle 14"/>
            <p:cNvSpPr/>
            <p:nvPr/>
          </p:nvSpPr>
          <p:spPr>
            <a:xfrm>
              <a:off x="342942" y="2883780"/>
              <a:ext cx="8511739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9" y="2732834"/>
              <a:ext cx="8368262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I. Be conscious of time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234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981200"/>
            <a:ext cx="3806753" cy="20465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Getting  Started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 smtClean="0"/>
              <a:t>Information Gathering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Preparing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83390" y="1457760"/>
            <a:ext cx="3806753" cy="523440"/>
          </a:xfrm>
          <a:prstGeom prst="roundRect">
            <a:avLst/>
          </a:prstGeom>
          <a:gradFill>
            <a:gsLst>
              <a:gs pos="0">
                <a:srgbClr val="C9401B"/>
              </a:gs>
              <a:gs pos="100000">
                <a:srgbClr val="FF522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Franklin Gothic Medium"/>
                <a:cs typeface="Franklin Gothic Book"/>
              </a:rPr>
              <a:t>8:30 – 10:00</a:t>
            </a:r>
            <a:endParaRPr lang="en-US" sz="2600" i="1" dirty="0">
              <a:latin typeface="Franklin Gothic Book"/>
              <a:cs typeface="Franklin Gothic Book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953000" y="2179768"/>
            <a:ext cx="3806753" cy="417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53000" y="1457760"/>
            <a:ext cx="3806753" cy="523440"/>
          </a:xfrm>
          <a:prstGeom prst="roundRect">
            <a:avLst/>
          </a:prstGeom>
          <a:gradFill>
            <a:gsLst>
              <a:gs pos="0">
                <a:srgbClr val="C9401B"/>
              </a:gs>
              <a:gs pos="100000">
                <a:srgbClr val="FF522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Franklin Gothic Medium"/>
                <a:cs typeface="Franklin Gothic Book"/>
              </a:rPr>
              <a:t>1:30 – 3:00</a:t>
            </a:r>
            <a:endParaRPr lang="en-US" sz="2600" i="1" dirty="0">
              <a:latin typeface="Franklin Gothic Book"/>
              <a:cs typeface="Franklin Gothic Book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953000" y="2179768"/>
            <a:ext cx="3806753" cy="417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83390" y="3904845"/>
            <a:ext cx="3806753" cy="518383"/>
          </a:xfrm>
          <a:prstGeom prst="round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Franklin Gothic Book"/>
                <a:cs typeface="Franklin Gothic Book"/>
              </a:rPr>
              <a:t>10:30 – 12:00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53000" y="3904845"/>
            <a:ext cx="3806753" cy="518383"/>
          </a:xfrm>
          <a:prstGeom prst="round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Franklin Gothic Medium"/>
                <a:cs typeface="Franklin Gothic Book"/>
              </a:rPr>
              <a:t>3:30 – 5:00 </a:t>
            </a:r>
            <a:endParaRPr lang="en-US" sz="2400" i="1" dirty="0">
              <a:latin typeface="Franklin Gothic Book"/>
              <a:cs typeface="Franklin Gothic Book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783390" y="4496805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Starting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Focusing</a:t>
            </a:r>
          </a:p>
          <a:p>
            <a:pPr marL="45720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2"/>
              <a:defRPr/>
            </a:pPr>
            <a:r>
              <a:rPr lang="en-US" sz="2400" dirty="0">
                <a:solidFill>
                  <a:srgbClr val="00467F"/>
                </a:solidFill>
                <a:latin typeface="Franklin Gothic Book"/>
                <a:cs typeface="Franklin Gothic Book"/>
              </a:rPr>
              <a:t>Power of the Pen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953000" y="1981200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Review</a:t>
            </a: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Dysfunction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Consensus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Energy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defRPr/>
            </a:pP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4953000" y="4496805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9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Closing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9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Agenda Setting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Special Cases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Review and Close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40014610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0" grpId="0" animBg="1"/>
      <p:bldP spid="15" grpId="0" animBg="1"/>
      <p:bldP spid="16" grpId="0" animBg="1"/>
      <p:bldP spid="17" grpId="0"/>
      <p:bldP spid="18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rcRect l="12031"/>
          <a:stretch>
            <a:fillRect/>
          </a:stretch>
        </p:blipFill>
        <p:spPr>
          <a:xfrm>
            <a:off x="0" y="0"/>
            <a:ext cx="9144001" cy="69174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42944" y="4340704"/>
            <a:ext cx="6596480" cy="20159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315" y="4340705"/>
            <a:ext cx="8071290" cy="2015901"/>
          </a:xfrm>
        </p:spPr>
        <p:txBody>
          <a:bodyPr>
            <a:normAutofit fontScale="92500" lnSpcReduction="10000"/>
          </a:bodyPr>
          <a:lstStyle/>
          <a:p>
            <a:r>
              <a:rPr lang="en-US" sz="3459" dirty="0" smtClean="0"/>
              <a:t>Divide the participants into teams</a:t>
            </a:r>
          </a:p>
          <a:p>
            <a:pPr lvl="1">
              <a:buClr>
                <a:srgbClr val="F26522"/>
              </a:buClr>
            </a:pPr>
            <a:r>
              <a:rPr lang="en-US" sz="3027" dirty="0" smtClean="0">
                <a:solidFill>
                  <a:srgbClr val="F26522"/>
                </a:solidFill>
              </a:rPr>
              <a:t>Count Off</a:t>
            </a:r>
          </a:p>
          <a:p>
            <a:pPr lvl="1">
              <a:buClr>
                <a:srgbClr val="F26522"/>
              </a:buClr>
            </a:pPr>
            <a:r>
              <a:rPr lang="en-US" sz="3027" dirty="0" smtClean="0">
                <a:solidFill>
                  <a:srgbClr val="F26522"/>
                </a:solidFill>
              </a:rPr>
              <a:t>Assign</a:t>
            </a:r>
          </a:p>
          <a:p>
            <a:pPr lvl="1">
              <a:buClr>
                <a:srgbClr val="F26522"/>
              </a:buClr>
            </a:pPr>
            <a:r>
              <a:rPr lang="en-US" sz="3027" dirty="0" smtClean="0">
                <a:solidFill>
                  <a:srgbClr val="F26522"/>
                </a:solidFill>
              </a:rPr>
              <a:t>Ask</a:t>
            </a:r>
            <a:endParaRPr lang="en-US" sz="3027" dirty="0">
              <a:solidFill>
                <a:srgbClr val="F26522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42942" y="2369623"/>
            <a:ext cx="8801058" cy="1774672"/>
            <a:chOff x="342942" y="2369623"/>
            <a:chExt cx="8801058" cy="1774672"/>
          </a:xfrm>
        </p:grpSpPr>
        <p:sp>
          <p:nvSpPr>
            <p:cNvPr id="12" name="Rectangle 11"/>
            <p:cNvSpPr/>
            <p:nvPr/>
          </p:nvSpPr>
          <p:spPr>
            <a:xfrm>
              <a:off x="342944" y="3198036"/>
              <a:ext cx="3650498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42942" y="2369623"/>
              <a:ext cx="6046565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486418" y="2732834"/>
              <a:ext cx="8657582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j. Use breakout sessions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36061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J. Use Breakout Sessions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itle 4"/>
          <p:cNvSpPr txBox="1">
            <a:spLocks/>
          </p:cNvSpPr>
          <p:nvPr/>
        </p:nvSpPr>
        <p:spPr>
          <a:xfrm>
            <a:off x="783390" y="674596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00" b="0" i="0" u="none" strike="noStrike" kern="1200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6" name="Content Placeholder 26"/>
          <p:cNvSpPr txBox="1">
            <a:spLocks/>
          </p:cNvSpPr>
          <p:nvPr/>
        </p:nvSpPr>
        <p:spPr>
          <a:xfrm>
            <a:off x="783390" y="1471928"/>
            <a:ext cx="7192210" cy="4757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r>
              <a:rPr lang="en-US" sz="28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Many virtual meeting platforms include the breakout room feature.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Ensure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 your familiarity with the breakout room feature and provide the appropriate PeDeQs for the session participants.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r>
              <a:rPr lang="en-US" sz="2800" baseline="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Determine</a:t>
            </a:r>
            <a:r>
              <a:rPr lang="en-US" sz="28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 whether or not you will be able to monitor the progress of the breakout rooms based on your virtual meeting platform.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Follow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 the standard best practices for breakout groups.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ＭＳ Ｐゴシック" charset="-128"/>
              <a:cs typeface="Franklin Gothic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854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/>
            </a:r>
            <a:b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3-5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16580" y="5362899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6232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36061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J. Use Breakout Sessions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Title 4"/>
          <p:cNvSpPr txBox="1">
            <a:spLocks/>
          </p:cNvSpPr>
          <p:nvPr/>
        </p:nvSpPr>
        <p:spPr>
          <a:xfrm>
            <a:off x="783390" y="1150846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spc="0" normalizeH="0" baseline="0" noProof="0" dirty="0" smtClean="0">
                <a:ln>
                  <a:noFill/>
                </a:ln>
                <a:solidFill>
                  <a:srgbClr val="AFBD2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Using breakout sessions:</a:t>
            </a:r>
            <a:endParaRPr kumimoji="0" lang="en-US" sz="3700" b="0" i="0" u="none" strike="noStrike" kern="1200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sp>
        <p:nvSpPr>
          <p:cNvPr id="6" name="Content Placeholder 26"/>
          <p:cNvSpPr txBox="1">
            <a:spLocks/>
          </p:cNvSpPr>
          <p:nvPr/>
        </p:nvSpPr>
        <p:spPr>
          <a:xfrm>
            <a:off x="783389" y="2108108"/>
            <a:ext cx="7525155" cy="4757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Let them know it is coming.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ＭＳ Ｐゴシック" charset="-128"/>
                <a:cs typeface="Franklin Gothic Book"/>
              </a:rPr>
              <a:t>Complete the first element as one group.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ＭＳ Ｐゴシック" charset="-128"/>
                <a:cs typeface="Franklin Gothic Book"/>
              </a:rPr>
              <a:t>Determine the number of teams to be used.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ＭＳ Ｐゴシック" charset="-128"/>
                <a:cs typeface="Franklin Gothic Book"/>
              </a:rPr>
              <a:t>Divide into teams.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Give final directions to the teams.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ＭＳ Ｐゴシック" charset="-128"/>
                <a:cs typeface="Franklin Gothic Book"/>
              </a:rPr>
              <a:t>Monitor the activity.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ＭＳ Ｐゴシック" charset="-128"/>
                <a:cs typeface="Franklin Gothic Book"/>
              </a:rPr>
              <a:t>Have each team report their results.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ＭＳ Ｐゴシック" charset="-128"/>
              <a:cs typeface="Franklin Gothic Book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3390" y="2618807"/>
            <a:ext cx="6926647" cy="602325"/>
          </a:xfrm>
          <a:prstGeom prst="rect">
            <a:avLst/>
          </a:prstGeom>
          <a:noFill/>
          <a:ln w="31750">
            <a:solidFill>
              <a:srgbClr val="F2652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048978" y="5778397"/>
            <a:ext cx="945367" cy="6028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/>
            </a:r>
            <a:b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3-6</a:t>
            </a:r>
            <a:r>
              <a:rPr lang="en-US" sz="1400" dirty="0">
                <a:solidFill>
                  <a:srgbClr val="002C54"/>
                </a:solidFill>
                <a:latin typeface="Arial Black" pitchFamily="34" charset="0"/>
              </a:rPr>
              <a:t> </a:t>
            </a: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– 3-8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7130" y="5820648"/>
            <a:ext cx="6872907" cy="461665"/>
          </a:xfrm>
          <a:prstGeom prst="rect">
            <a:avLst/>
          </a:prstGeom>
          <a:solidFill>
            <a:srgbClr val="F26522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Franklin Gothic Book" pitchFamily="34" charset="0"/>
              </a:rPr>
              <a:t>Warning: Breakout sessions don’t always save time!</a:t>
            </a:r>
            <a:endParaRPr lang="en-US" sz="2400" b="1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16580" y="5362899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88" y="5150455"/>
            <a:ext cx="6448683" cy="62794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305800" cy="914400"/>
          </a:xfrm>
        </p:spPr>
        <p:txBody>
          <a:bodyPr/>
          <a:lstStyle/>
          <a:p>
            <a:pPr eaLnBrk="1" hangingPunct="1"/>
            <a:r>
              <a:rPr lang="en-US" altLang="en-US" sz="3200" b="1" dirty="0" smtClean="0"/>
              <a:t>Experience with Breakout Rooms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949776"/>
            <a:ext cx="7391400" cy="4228850"/>
          </a:xfrm>
        </p:spPr>
        <p:txBody>
          <a:bodyPr>
            <a:spAutoFit/>
          </a:bodyPr>
          <a:lstStyle/>
          <a:p>
            <a:pPr marL="0" indent="0" eaLnBrk="1" hangingPunct="1">
              <a:buNone/>
            </a:pPr>
            <a:r>
              <a:rPr lang="en-US" altLang="en-US" dirty="0" smtClean="0"/>
              <a:t>What experience have you had using breakout rooms in your virtual meeting platforms, and what challenges/benefits have you had? 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(Please “raise your hand,” so we may choose people to share their experiences.)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3751572" y="3652159"/>
            <a:ext cx="165492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SzPct val="60000"/>
              <a:buFont typeface="Wingdings" panose="05000000000000000000" pitchFamily="2" charset="2"/>
              <a:buChar char="q"/>
              <a:defRPr sz="28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q"/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66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0" b="0" dirty="0">
                <a:solidFill>
                  <a:schemeClr val="accent3"/>
                </a:solidFill>
                <a:latin typeface="Arial Rounded MT Bold"/>
              </a:rPr>
              <a:t>?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133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Solving the Virtual Dilemma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 smtClean="0"/>
              <a:t>In a virtual session, the facilitator loses some of the cues available in a face-to-face session (e.g. non-verbal signals). To encourage focus throughout a virtual session, what are some of the tools available to a facilitator to maintain focus and interest on the part of session participants?</a:t>
            </a:r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62010" y="3898952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272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Solving the Virtual Dilemma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 smtClean="0"/>
              <a:t>How do you get participants ready to engage, and are there a variety of ways to maintain focus and interest on the part of session participants?</a:t>
            </a:r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62010" y="3898952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45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Principle 3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83390" y="2364245"/>
            <a:ext cx="3941010" cy="37422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600" dirty="0" smtClean="0"/>
              <a:t>Set the Course with Checkpoints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dirty="0" smtClean="0"/>
              <a:t>Restart with Extended Checkpoints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Warm Up the Group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b="1" i="1" dirty="0" smtClean="0"/>
              <a:t>Use Your PeDeQs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Label “Charts” to Improve Focus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913670" y="2364245"/>
            <a:ext cx="3941010" cy="37422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en-US" sz="2600" dirty="0" smtClean="0">
                <a:solidFill>
                  <a:schemeClr val="tx2"/>
                </a:solidFill>
              </a:rPr>
              <a:t>Redirect Side Issues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b="1" i="1" dirty="0" smtClean="0">
                <a:solidFill>
                  <a:schemeClr val="tx2"/>
                </a:solidFill>
              </a:rPr>
              <a:t>Use Extended Prompt Questions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b="1" i="1" dirty="0" smtClean="0">
                <a:solidFill>
                  <a:schemeClr val="tx2"/>
                </a:solidFill>
              </a:rPr>
              <a:t>Summarize</a:t>
            </a:r>
            <a:r>
              <a:rPr lang="en-US" sz="2600" b="1" dirty="0" smtClean="0">
                <a:solidFill>
                  <a:schemeClr val="tx2"/>
                </a:solidFill>
              </a:rPr>
              <a:t> the Results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dirty="0" smtClean="0"/>
              <a:t>Be Conscious of Time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b="1" dirty="0" smtClean="0">
                <a:solidFill>
                  <a:srgbClr val="F26522"/>
                </a:solidFill>
              </a:rPr>
              <a:t>Use Breakout Sessions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dirty="0" smtClean="0"/>
              <a:t>Know When to Regroup</a:t>
            </a:r>
            <a:endParaRPr lang="en-US" sz="2600" dirty="0"/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783390" y="731838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all" spc="0" normalizeH="0" baseline="0" noProof="0" dirty="0" smtClean="0">
                <a:ln>
                  <a:noFill/>
                </a:ln>
                <a:solidFill>
                  <a:srgbClr val="AFBD22"/>
                </a:solidFill>
                <a:effectLst/>
                <a:uLnTx/>
                <a:uFillTx/>
                <a:latin typeface="Franklin Gothic Book"/>
                <a:ea typeface="+mj-ea"/>
                <a:cs typeface="Franklin Gothic Book"/>
              </a:rPr>
              <a:t>FOCUSING THE GROUP</a:t>
            </a:r>
            <a:endParaRPr kumimoji="0" lang="en-US" sz="3700" b="0" i="0" u="none" strike="noStrike" kern="1200" cap="all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Book"/>
              <a:ea typeface="+mj-ea"/>
              <a:cs typeface="Franklin Gothic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390" y="1597839"/>
            <a:ext cx="59632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000" i="1" dirty="0" smtClean="0">
                <a:solidFill>
                  <a:srgbClr val="F26522"/>
                </a:solidFill>
                <a:latin typeface="Franklin Gothic Book"/>
                <a:cs typeface="Franklin Gothic Book"/>
              </a:rPr>
              <a:t>Establish the Course, Avoid Detours</a:t>
            </a:r>
            <a:endParaRPr lang="en-US" sz="3000" i="1" dirty="0">
              <a:solidFill>
                <a:srgbClr val="F26522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218" y="0"/>
            <a:ext cx="1420491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825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-54582"/>
            <a:ext cx="8071290" cy="1143000"/>
          </a:xfrm>
        </p:spPr>
        <p:txBody>
          <a:bodyPr/>
          <a:lstStyle/>
          <a:p>
            <a:r>
              <a:rPr lang="en-US" dirty="0" smtClean="0"/>
              <a:t>Checkpoint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956274" y="1042353"/>
            <a:ext cx="7231453" cy="5039221"/>
            <a:chOff x="1495562" y="1042353"/>
            <a:chExt cx="7231453" cy="5039221"/>
          </a:xfrm>
        </p:grpSpPr>
        <p:sp>
          <p:nvSpPr>
            <p:cNvPr id="35" name="Rounded Rectangle 34"/>
            <p:cNvSpPr/>
            <p:nvPr/>
          </p:nvSpPr>
          <p:spPr>
            <a:xfrm>
              <a:off x="2011275" y="1042353"/>
              <a:ext cx="6715740" cy="503922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2288982" y="1238163"/>
              <a:ext cx="6216534" cy="4615999"/>
              <a:chOff x="608807" y="184666"/>
              <a:chExt cx="8432167" cy="6261186"/>
            </a:xfrm>
          </p:grpSpPr>
          <p:cxnSp>
            <p:nvCxnSpPr>
              <p:cNvPr id="39" name="Straight Arrow Connector 38"/>
              <p:cNvCxnSpPr/>
              <p:nvPr/>
            </p:nvCxnSpPr>
            <p:spPr>
              <a:xfrm>
                <a:off x="610394" y="5940970"/>
                <a:ext cx="8362822" cy="1588"/>
              </a:xfrm>
              <a:prstGeom prst="straightConnector1">
                <a:avLst/>
              </a:prstGeom>
              <a:ln w="19050">
                <a:solidFill>
                  <a:srgbClr val="FFFFFF"/>
                </a:solidFill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up 39"/>
              <p:cNvGrpSpPr/>
              <p:nvPr/>
            </p:nvGrpSpPr>
            <p:grpSpPr>
              <a:xfrm>
                <a:off x="608807" y="184666"/>
                <a:ext cx="8432167" cy="6261186"/>
                <a:chOff x="608807" y="184666"/>
                <a:chExt cx="8432167" cy="6261186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>
                <a:xfrm rot="16200000" flipV="1">
                  <a:off x="-878528" y="4456811"/>
                  <a:ext cx="2974672" cy="2"/>
                </a:xfrm>
                <a:prstGeom prst="straightConnector1">
                  <a:avLst/>
                </a:prstGeom>
                <a:ln w="19050">
                  <a:solidFill>
                    <a:srgbClr val="FFFFFF"/>
                  </a:solidFill>
                  <a:tailEnd type="arrow" w="med" len="me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4" name="Group 43"/>
                <p:cNvGrpSpPr/>
                <p:nvPr/>
              </p:nvGrpSpPr>
              <p:grpSpPr>
                <a:xfrm>
                  <a:off x="786264" y="184666"/>
                  <a:ext cx="8254710" cy="6261186"/>
                  <a:chOff x="786264" y="184666"/>
                  <a:chExt cx="8254710" cy="6261186"/>
                </a:xfrm>
              </p:grpSpPr>
              <p:sp>
                <p:nvSpPr>
                  <p:cNvPr id="45" name="Oval 44"/>
                  <p:cNvSpPr/>
                  <p:nvPr/>
                </p:nvSpPr>
                <p:spPr>
                  <a:xfrm>
                    <a:off x="4382030" y="15589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3.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Focusing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the Group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48" name="Oval 47"/>
                  <p:cNvSpPr/>
                  <p:nvPr/>
                </p:nvSpPr>
                <p:spPr>
                  <a:xfrm>
                    <a:off x="2584147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2.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Getting 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the Session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Started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49" name="Oval 48"/>
                  <p:cNvSpPr/>
                  <p:nvPr/>
                </p:nvSpPr>
                <p:spPr>
                  <a:xfrm>
                    <a:off x="786264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1.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Preparing 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for Success</a:t>
                    </a:r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0" name="Oval 49"/>
                  <p:cNvSpPr/>
                  <p:nvPr/>
                </p:nvSpPr>
                <p:spPr>
                  <a:xfrm>
                    <a:off x="7624322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9.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Closing the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Session</a:t>
                    </a:r>
                    <a:r>
                      <a:rPr lang="en-US" sz="16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1" name="Oval 50"/>
                  <p:cNvSpPr/>
                  <p:nvPr/>
                </p:nvSpPr>
                <p:spPr>
                  <a:xfrm>
                    <a:off x="5855230" y="6064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4.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The Power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of the Pen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2" name="Oval 51"/>
                  <p:cNvSpPr/>
                  <p:nvPr/>
                </p:nvSpPr>
                <p:spPr>
                  <a:xfrm>
                    <a:off x="5855230" y="25114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5.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Information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Gathering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3" name="Oval 52"/>
                  <p:cNvSpPr/>
                  <p:nvPr/>
                </p:nvSpPr>
                <p:spPr>
                  <a:xfrm>
                    <a:off x="5253755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7.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Consensus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Building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4" name="Oval 53"/>
                  <p:cNvSpPr/>
                  <p:nvPr/>
                </p:nvSpPr>
                <p:spPr>
                  <a:xfrm>
                    <a:off x="6862080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8.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Keeping the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Energy High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5" name="Oval 54"/>
                  <p:cNvSpPr/>
                  <p:nvPr/>
                </p:nvSpPr>
                <p:spPr>
                  <a:xfrm>
                    <a:off x="3645430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6.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Managing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Dysfunction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pic>
                <p:nvPicPr>
                  <p:cNvPr id="56" name="Picture 55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477637" y="3136333"/>
                    <a:ext cx="210312" cy="245364"/>
                  </a:xfrm>
                  <a:prstGeom prst="rect">
                    <a:avLst/>
                  </a:prstGeom>
                </p:spPr>
              </p:pic>
              <p:pic>
                <p:nvPicPr>
                  <p:cNvPr id="57" name="Picture 56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486400" y="1299190"/>
                    <a:ext cx="201549" cy="254127"/>
                  </a:xfrm>
                  <a:prstGeom prst="rect">
                    <a:avLst/>
                  </a:prstGeom>
                </p:spPr>
              </p:pic>
              <p:pic>
                <p:nvPicPr>
                  <p:cNvPr id="58" name="Picture 57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510978" y="2118293"/>
                    <a:ext cx="105156" cy="297942"/>
                  </a:xfrm>
                  <a:prstGeom prst="rect">
                    <a:avLst/>
                  </a:prstGeom>
                </p:spPr>
              </p:pic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2447082" y="4720556"/>
                    <a:ext cx="1276544" cy="70970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smtClean="0">
                        <a:solidFill>
                          <a:srgbClr val="AFBD22"/>
                        </a:solidFill>
                        <a:latin typeface="Franklin Gothic Medium"/>
                        <a:cs typeface="Franklin Gothic Medium"/>
                      </a:rPr>
                      <a:t>Group</a:t>
                    </a:r>
                    <a:endParaRPr lang="en-US" sz="1600" dirty="0" smtClean="0">
                      <a:solidFill>
                        <a:srgbClr val="AFBD22"/>
                      </a:solidFill>
                      <a:latin typeface="Franklin Gothic Medium"/>
                      <a:cs typeface="Franklin Gothic Medium"/>
                    </a:endParaRPr>
                  </a:p>
                  <a:p>
                    <a:r>
                      <a:rPr lang="en-US" sz="1400" dirty="0" smtClean="0">
                        <a:solidFill>
                          <a:srgbClr val="AFBD22"/>
                        </a:solidFill>
                        <a:latin typeface="Franklin Gothic Medium"/>
                        <a:cs typeface="Franklin Gothic Medium"/>
                      </a:rPr>
                      <a:t>Dynamics</a:t>
                    </a:r>
                    <a:endParaRPr lang="en-US" sz="1600" dirty="0">
                      <a:solidFill>
                        <a:srgbClr val="AFBD22"/>
                      </a:solidFill>
                      <a:latin typeface="Franklin Gothic Medium"/>
                      <a:cs typeface="Franklin Gothic Medium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>
                  <a:xfrm>
                    <a:off x="2379522" y="4226675"/>
                    <a:ext cx="6186854" cy="1634092"/>
                  </a:xfrm>
                  <a:prstGeom prst="rect">
                    <a:avLst/>
                  </a:prstGeom>
                  <a:noFill/>
                  <a:ln>
                    <a:solidFill>
                      <a:srgbClr val="FFFFFF"/>
                    </a:solidFill>
                    <a:prstDash val="dash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4057243" y="184666"/>
                    <a:ext cx="268315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u="sng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The Facilitation Cycle</a:t>
                    </a:r>
                    <a:endParaRPr lang="en-US" u="sng" dirty="0">
                      <a:solidFill>
                        <a:srgbClr val="00467F"/>
                      </a:solidFill>
                      <a:latin typeface="Franklin Gothic Medium"/>
                      <a:cs typeface="Franklin Gothic Medium"/>
                    </a:endParaRPr>
                  </a:p>
                </p:txBody>
              </p:sp>
              <p:sp>
                <p:nvSpPr>
                  <p:cNvPr id="62" name="Oval 61"/>
                  <p:cNvSpPr/>
                  <p:nvPr/>
                </p:nvSpPr>
                <p:spPr>
                  <a:xfrm>
                    <a:off x="786264" y="5029200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10.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Agenda</a:t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Setting</a:t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cxnSp>
                <p:nvCxnSpPr>
                  <p:cNvPr id="63" name="Straight Arrow Connector 62"/>
                  <p:cNvCxnSpPr/>
                  <p:nvPr/>
                </p:nvCxnSpPr>
                <p:spPr>
                  <a:xfrm rot="5400000" flipH="1" flipV="1">
                    <a:off x="7484291" y="4456812"/>
                    <a:ext cx="2974674" cy="1588"/>
                  </a:xfrm>
                  <a:prstGeom prst="straightConnector1">
                    <a:avLst/>
                  </a:prstGeom>
                  <a:ln w="19050">
                    <a:solidFill>
                      <a:srgbClr val="FFFFFF"/>
                    </a:solidFill>
                    <a:tailEnd type="arrow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Rectangle 63"/>
                  <p:cNvSpPr/>
                  <p:nvPr/>
                </p:nvSpPr>
                <p:spPr>
                  <a:xfrm>
                    <a:off x="4301384" y="199748"/>
                    <a:ext cx="3040862" cy="3795892"/>
                  </a:xfrm>
                  <a:prstGeom prst="rect">
                    <a:avLst/>
                  </a:prstGeom>
                  <a:noFill/>
                  <a:ln>
                    <a:solidFill>
                      <a:schemeClr val="accent6"/>
                    </a:solidFill>
                    <a:prstDash val="dash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5" name="Isosceles Triangle 64"/>
                  <p:cNvSpPr/>
                  <p:nvPr/>
                </p:nvSpPr>
                <p:spPr>
                  <a:xfrm rot="5400000">
                    <a:off x="4073749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6" name="Isosceles Triangle 65"/>
                  <p:cNvSpPr/>
                  <p:nvPr/>
                </p:nvSpPr>
                <p:spPr>
                  <a:xfrm rot="5400000">
                    <a:off x="2316188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7" name="Isosceles Triangle 66"/>
                  <p:cNvSpPr/>
                  <p:nvPr/>
                </p:nvSpPr>
                <p:spPr>
                  <a:xfrm rot="5400000">
                    <a:off x="7424499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8" name="Isosceles Triangle 67"/>
                  <p:cNvSpPr/>
                  <p:nvPr/>
                </p:nvSpPr>
                <p:spPr>
                  <a:xfrm>
                    <a:off x="5855230" y="4037728"/>
                    <a:ext cx="154686" cy="13335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37" name="TextBox 36"/>
            <p:cNvSpPr txBox="1"/>
            <p:nvPr/>
          </p:nvSpPr>
          <p:spPr>
            <a:xfrm>
              <a:off x="1495562" y="1642486"/>
              <a:ext cx="677108" cy="383895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467F"/>
                  </a:solidFill>
                </a:rPr>
                <a:t>VIRTUAL PLATFORM</a:t>
              </a:r>
              <a:endParaRPr lang="en-US" sz="3200" b="1" dirty="0">
                <a:solidFill>
                  <a:srgbClr val="00467F"/>
                </a:solidFill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4540503" y="2246824"/>
            <a:ext cx="1044413" cy="1044413"/>
          </a:xfrm>
          <a:prstGeom prst="ellipse">
            <a:avLst/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Franklin Gothic Medium"/>
                <a:cs typeface="Franklin Gothic Medium"/>
              </a:rPr>
              <a:t>3.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Focusing</a:t>
            </a:r>
            <a:br>
              <a:rPr lang="en-US" sz="14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</a:br>
            <a:r>
              <a:rPr lang="en-US" sz="14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the Group</a:t>
            </a:r>
            <a:r>
              <a:rPr lang="en-US" sz="16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</a:br>
            <a:endParaRPr lang="en-US" sz="16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2998738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83390" y="2422695"/>
            <a:ext cx="543899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Effective Facilitator: Virtual Link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783390" y="4434236"/>
            <a:ext cx="4644720" cy="914400"/>
          </a:xfrm>
        </p:spPr>
        <p:txBody>
          <a:bodyPr/>
          <a:lstStyle/>
          <a:p>
            <a:r>
              <a:rPr lang="en-US" dirty="0" smtClean="0"/>
              <a:t>PRINCIPLE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503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-54582"/>
            <a:ext cx="8071290" cy="1143000"/>
          </a:xfrm>
        </p:spPr>
        <p:txBody>
          <a:bodyPr/>
          <a:lstStyle/>
          <a:p>
            <a:r>
              <a:rPr lang="en-US" dirty="0" smtClean="0"/>
              <a:t>Checkpoint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956274" y="1042353"/>
            <a:ext cx="7231453" cy="5039221"/>
            <a:chOff x="1495562" y="1042353"/>
            <a:chExt cx="7231453" cy="5039221"/>
          </a:xfrm>
        </p:grpSpPr>
        <p:sp>
          <p:nvSpPr>
            <p:cNvPr id="35" name="Rounded Rectangle 34"/>
            <p:cNvSpPr/>
            <p:nvPr/>
          </p:nvSpPr>
          <p:spPr>
            <a:xfrm>
              <a:off x="2011275" y="1042353"/>
              <a:ext cx="6715740" cy="503922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2288982" y="1238163"/>
              <a:ext cx="6216534" cy="4615999"/>
              <a:chOff x="608807" y="184666"/>
              <a:chExt cx="8432167" cy="6261186"/>
            </a:xfrm>
          </p:grpSpPr>
          <p:cxnSp>
            <p:nvCxnSpPr>
              <p:cNvPr id="39" name="Straight Arrow Connector 38"/>
              <p:cNvCxnSpPr/>
              <p:nvPr/>
            </p:nvCxnSpPr>
            <p:spPr>
              <a:xfrm>
                <a:off x="610394" y="5940970"/>
                <a:ext cx="8362822" cy="1588"/>
              </a:xfrm>
              <a:prstGeom prst="straightConnector1">
                <a:avLst/>
              </a:prstGeom>
              <a:ln w="19050">
                <a:solidFill>
                  <a:srgbClr val="FFFFFF"/>
                </a:solidFill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up 39"/>
              <p:cNvGrpSpPr/>
              <p:nvPr/>
            </p:nvGrpSpPr>
            <p:grpSpPr>
              <a:xfrm>
                <a:off x="608807" y="184666"/>
                <a:ext cx="8432167" cy="6261186"/>
                <a:chOff x="608807" y="184666"/>
                <a:chExt cx="8432167" cy="6261186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>
                <a:xfrm rot="16200000" flipV="1">
                  <a:off x="-878528" y="4456811"/>
                  <a:ext cx="2974672" cy="2"/>
                </a:xfrm>
                <a:prstGeom prst="straightConnector1">
                  <a:avLst/>
                </a:prstGeom>
                <a:ln w="19050">
                  <a:solidFill>
                    <a:srgbClr val="FFFFFF"/>
                  </a:solidFill>
                  <a:tailEnd type="arrow" w="med" len="me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4" name="Group 43"/>
                <p:cNvGrpSpPr/>
                <p:nvPr/>
              </p:nvGrpSpPr>
              <p:grpSpPr>
                <a:xfrm>
                  <a:off x="786264" y="184666"/>
                  <a:ext cx="8254710" cy="6261186"/>
                  <a:chOff x="786264" y="184666"/>
                  <a:chExt cx="8254710" cy="6261186"/>
                </a:xfrm>
              </p:grpSpPr>
              <p:sp>
                <p:nvSpPr>
                  <p:cNvPr id="45" name="Oval 44"/>
                  <p:cNvSpPr/>
                  <p:nvPr/>
                </p:nvSpPr>
                <p:spPr>
                  <a:xfrm>
                    <a:off x="4382030" y="15589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3.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Focusing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the Group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48" name="Oval 47"/>
                  <p:cNvSpPr/>
                  <p:nvPr/>
                </p:nvSpPr>
                <p:spPr>
                  <a:xfrm>
                    <a:off x="2584147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2.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Getting 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the Session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Started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49" name="Oval 48"/>
                  <p:cNvSpPr/>
                  <p:nvPr/>
                </p:nvSpPr>
                <p:spPr>
                  <a:xfrm>
                    <a:off x="786264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1.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Preparing 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for Success</a:t>
                    </a:r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0" name="Oval 49"/>
                  <p:cNvSpPr/>
                  <p:nvPr/>
                </p:nvSpPr>
                <p:spPr>
                  <a:xfrm>
                    <a:off x="7624322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9.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Closing the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Session</a:t>
                    </a:r>
                    <a:r>
                      <a:rPr lang="en-US" sz="16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1" name="Oval 50"/>
                  <p:cNvSpPr/>
                  <p:nvPr/>
                </p:nvSpPr>
                <p:spPr>
                  <a:xfrm>
                    <a:off x="5855230" y="6064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4.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The Power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of the Pen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2" name="Oval 51"/>
                  <p:cNvSpPr/>
                  <p:nvPr/>
                </p:nvSpPr>
                <p:spPr>
                  <a:xfrm>
                    <a:off x="5855230" y="25114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5.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Information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Gathering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3" name="Oval 52"/>
                  <p:cNvSpPr/>
                  <p:nvPr/>
                </p:nvSpPr>
                <p:spPr>
                  <a:xfrm>
                    <a:off x="5253755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7.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Consensus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Building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4" name="Oval 53"/>
                  <p:cNvSpPr/>
                  <p:nvPr/>
                </p:nvSpPr>
                <p:spPr>
                  <a:xfrm>
                    <a:off x="6862080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8.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Keeping the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Energy High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5" name="Oval 54"/>
                  <p:cNvSpPr/>
                  <p:nvPr/>
                </p:nvSpPr>
                <p:spPr>
                  <a:xfrm>
                    <a:off x="3645430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6.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Managing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Dysfunction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pic>
                <p:nvPicPr>
                  <p:cNvPr id="56" name="Picture 55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477637" y="3136333"/>
                    <a:ext cx="210312" cy="245364"/>
                  </a:xfrm>
                  <a:prstGeom prst="rect">
                    <a:avLst/>
                  </a:prstGeom>
                </p:spPr>
              </p:pic>
              <p:pic>
                <p:nvPicPr>
                  <p:cNvPr id="57" name="Picture 56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486400" y="1299190"/>
                    <a:ext cx="201549" cy="254127"/>
                  </a:xfrm>
                  <a:prstGeom prst="rect">
                    <a:avLst/>
                  </a:prstGeom>
                </p:spPr>
              </p:pic>
              <p:pic>
                <p:nvPicPr>
                  <p:cNvPr id="58" name="Picture 57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510978" y="2118293"/>
                    <a:ext cx="105156" cy="297942"/>
                  </a:xfrm>
                  <a:prstGeom prst="rect">
                    <a:avLst/>
                  </a:prstGeom>
                </p:spPr>
              </p:pic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2447082" y="4720556"/>
                    <a:ext cx="1276544" cy="70970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smtClean="0">
                        <a:solidFill>
                          <a:srgbClr val="AFBD22"/>
                        </a:solidFill>
                        <a:latin typeface="Franklin Gothic Medium"/>
                        <a:cs typeface="Franklin Gothic Medium"/>
                      </a:rPr>
                      <a:t>Group</a:t>
                    </a:r>
                    <a:endParaRPr lang="en-US" sz="1600" dirty="0" smtClean="0">
                      <a:solidFill>
                        <a:srgbClr val="AFBD22"/>
                      </a:solidFill>
                      <a:latin typeface="Franklin Gothic Medium"/>
                      <a:cs typeface="Franklin Gothic Medium"/>
                    </a:endParaRPr>
                  </a:p>
                  <a:p>
                    <a:r>
                      <a:rPr lang="en-US" sz="1400" dirty="0" smtClean="0">
                        <a:solidFill>
                          <a:srgbClr val="AFBD22"/>
                        </a:solidFill>
                        <a:latin typeface="Franklin Gothic Medium"/>
                        <a:cs typeface="Franklin Gothic Medium"/>
                      </a:rPr>
                      <a:t>Dynamics</a:t>
                    </a:r>
                    <a:endParaRPr lang="en-US" sz="1600" dirty="0">
                      <a:solidFill>
                        <a:srgbClr val="AFBD22"/>
                      </a:solidFill>
                      <a:latin typeface="Franklin Gothic Medium"/>
                      <a:cs typeface="Franklin Gothic Medium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>
                  <a:xfrm>
                    <a:off x="2379522" y="4226675"/>
                    <a:ext cx="6186854" cy="1634092"/>
                  </a:xfrm>
                  <a:prstGeom prst="rect">
                    <a:avLst/>
                  </a:prstGeom>
                  <a:noFill/>
                  <a:ln>
                    <a:solidFill>
                      <a:srgbClr val="FFFFFF"/>
                    </a:solidFill>
                    <a:prstDash val="dash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4057243" y="184666"/>
                    <a:ext cx="268315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u="sng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The Facilitation Cycle</a:t>
                    </a:r>
                    <a:endParaRPr lang="en-US" u="sng" dirty="0">
                      <a:solidFill>
                        <a:srgbClr val="00467F"/>
                      </a:solidFill>
                      <a:latin typeface="Franklin Gothic Medium"/>
                      <a:cs typeface="Franklin Gothic Medium"/>
                    </a:endParaRPr>
                  </a:p>
                </p:txBody>
              </p:sp>
              <p:sp>
                <p:nvSpPr>
                  <p:cNvPr id="62" name="Oval 61"/>
                  <p:cNvSpPr/>
                  <p:nvPr/>
                </p:nvSpPr>
                <p:spPr>
                  <a:xfrm>
                    <a:off x="786264" y="5029200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10.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Agenda</a:t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Setting</a:t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cxnSp>
                <p:nvCxnSpPr>
                  <p:cNvPr id="63" name="Straight Arrow Connector 62"/>
                  <p:cNvCxnSpPr/>
                  <p:nvPr/>
                </p:nvCxnSpPr>
                <p:spPr>
                  <a:xfrm rot="5400000" flipH="1" flipV="1">
                    <a:off x="7484291" y="4456812"/>
                    <a:ext cx="2974674" cy="1588"/>
                  </a:xfrm>
                  <a:prstGeom prst="straightConnector1">
                    <a:avLst/>
                  </a:prstGeom>
                  <a:ln w="19050">
                    <a:solidFill>
                      <a:srgbClr val="FFFFFF"/>
                    </a:solidFill>
                    <a:tailEnd type="arrow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Rectangle 63"/>
                  <p:cNvSpPr/>
                  <p:nvPr/>
                </p:nvSpPr>
                <p:spPr>
                  <a:xfrm>
                    <a:off x="4301384" y="199748"/>
                    <a:ext cx="3040862" cy="3795892"/>
                  </a:xfrm>
                  <a:prstGeom prst="rect">
                    <a:avLst/>
                  </a:prstGeom>
                  <a:noFill/>
                  <a:ln>
                    <a:solidFill>
                      <a:schemeClr val="accent6"/>
                    </a:solidFill>
                    <a:prstDash val="dash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5" name="Isosceles Triangle 64"/>
                  <p:cNvSpPr/>
                  <p:nvPr/>
                </p:nvSpPr>
                <p:spPr>
                  <a:xfrm rot="5400000">
                    <a:off x="4073749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6" name="Isosceles Triangle 65"/>
                  <p:cNvSpPr/>
                  <p:nvPr/>
                </p:nvSpPr>
                <p:spPr>
                  <a:xfrm rot="5400000">
                    <a:off x="2316188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7" name="Isosceles Triangle 66"/>
                  <p:cNvSpPr/>
                  <p:nvPr/>
                </p:nvSpPr>
                <p:spPr>
                  <a:xfrm rot="5400000">
                    <a:off x="7424499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8" name="Isosceles Triangle 67"/>
                  <p:cNvSpPr/>
                  <p:nvPr/>
                </p:nvSpPr>
                <p:spPr>
                  <a:xfrm>
                    <a:off x="5855230" y="4037728"/>
                    <a:ext cx="154686" cy="13335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37" name="TextBox 36"/>
            <p:cNvSpPr txBox="1"/>
            <p:nvPr/>
          </p:nvSpPr>
          <p:spPr>
            <a:xfrm>
              <a:off x="1495562" y="1642486"/>
              <a:ext cx="677108" cy="383895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467F"/>
                  </a:solidFill>
                </a:rPr>
                <a:t>VIRTUAL PLATFORM</a:t>
              </a:r>
              <a:endParaRPr lang="en-US" sz="3200" b="1" dirty="0">
                <a:solidFill>
                  <a:srgbClr val="00467F"/>
                </a:solidFill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4540503" y="2246824"/>
            <a:ext cx="1044413" cy="1044413"/>
          </a:xfrm>
          <a:prstGeom prst="ellipse">
            <a:avLst/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Franklin Gothic Medium"/>
                <a:cs typeface="Franklin Gothic Medium"/>
              </a:rPr>
              <a:t>3.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Focusing</a:t>
            </a:r>
            <a:br>
              <a:rPr lang="en-US" sz="14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</a:br>
            <a:r>
              <a:rPr lang="en-US" sz="14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the Group</a:t>
            </a:r>
            <a:r>
              <a:rPr lang="en-US" sz="16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</a:br>
            <a:endParaRPr lang="en-US" sz="16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917676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Virtual Dilemma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 smtClean="0"/>
              <a:t>In a virtual session, the facilitator loses some of the cues available in a face-to-face session (e.g. non-verbal signals). To encourage focus throughout a virtual session, what are some of the tools available to a facilitator to maintain focus and interest on the part of session participants?</a:t>
            </a:r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62010" y="3898952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/>
            </a:r>
            <a:b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3-2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9090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Principle 3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83390" y="2364245"/>
            <a:ext cx="3941010" cy="37422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600" dirty="0" smtClean="0"/>
              <a:t>Set the Course with Checkpoints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dirty="0" smtClean="0"/>
              <a:t>Restart with Extended Checkpoints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Warm Up the Group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b="1" i="1" dirty="0" smtClean="0"/>
              <a:t>Use Your PeDeQs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Label “Charts” to Improve Focus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913670" y="2364245"/>
            <a:ext cx="3941010" cy="37422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en-US" sz="2600" dirty="0" smtClean="0">
                <a:solidFill>
                  <a:schemeClr val="tx2"/>
                </a:solidFill>
              </a:rPr>
              <a:t>Redirect Side Issues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b="1" i="1" dirty="0" smtClean="0">
                <a:solidFill>
                  <a:schemeClr val="tx2"/>
                </a:solidFill>
              </a:rPr>
              <a:t>Use Extended Prompt Questions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b="1" i="1" dirty="0" smtClean="0">
                <a:solidFill>
                  <a:schemeClr val="tx2"/>
                </a:solidFill>
              </a:rPr>
              <a:t>Summarize</a:t>
            </a:r>
            <a:r>
              <a:rPr lang="en-US" sz="2600" b="1" dirty="0" smtClean="0">
                <a:solidFill>
                  <a:schemeClr val="tx2"/>
                </a:solidFill>
              </a:rPr>
              <a:t> the Results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dirty="0" smtClean="0"/>
              <a:t>Be Conscious of Time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b="1" dirty="0" smtClean="0">
                <a:solidFill>
                  <a:srgbClr val="F26522"/>
                </a:solidFill>
              </a:rPr>
              <a:t>Use Breakout Sessions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sz="2600" dirty="0" smtClean="0"/>
              <a:t>Know When to Regroup</a:t>
            </a:r>
            <a:endParaRPr lang="en-US" sz="2600" dirty="0"/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783390" y="731838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all" spc="0" normalizeH="0" baseline="0" noProof="0" dirty="0" smtClean="0">
                <a:ln>
                  <a:noFill/>
                </a:ln>
                <a:solidFill>
                  <a:srgbClr val="AFBD22"/>
                </a:solidFill>
                <a:effectLst/>
                <a:uLnTx/>
                <a:uFillTx/>
                <a:latin typeface="Franklin Gothic Book"/>
                <a:ea typeface="+mj-ea"/>
                <a:cs typeface="Franklin Gothic Book"/>
              </a:rPr>
              <a:t>FOCUSING THE GROUP</a:t>
            </a:r>
            <a:endParaRPr kumimoji="0" lang="en-US" sz="3700" b="0" i="0" u="none" strike="noStrike" kern="1200" cap="all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Book"/>
              <a:ea typeface="+mj-ea"/>
              <a:cs typeface="Franklin Gothic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390" y="1597839"/>
            <a:ext cx="59632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000" i="1" dirty="0" smtClean="0">
                <a:solidFill>
                  <a:srgbClr val="F26522"/>
                </a:solidFill>
                <a:latin typeface="Franklin Gothic Book"/>
                <a:cs typeface="Franklin Gothic Book"/>
              </a:rPr>
              <a:t>Establish the Course, Avoid Detours</a:t>
            </a:r>
            <a:endParaRPr lang="en-US" sz="3000" i="1" dirty="0">
              <a:solidFill>
                <a:srgbClr val="F26522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218" y="0"/>
            <a:ext cx="1420491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612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ap-pencil.jpg"/>
          <p:cNvPicPr>
            <a:picLocks noChangeAspect="1"/>
          </p:cNvPicPr>
          <p:nvPr/>
        </p:nvPicPr>
        <p:blipFill>
          <a:blip r:embed="rId3"/>
          <a:srcRect b="51111"/>
          <a:stretch>
            <a:fillRect/>
          </a:stretch>
        </p:blipFill>
        <p:spPr>
          <a:xfrm>
            <a:off x="0" y="0"/>
            <a:ext cx="9144000" cy="33528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6419" y="3606800"/>
            <a:ext cx="836826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77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Establish the course</a:t>
            </a:r>
            <a:endParaRPr kumimoji="0" lang="en-US" sz="89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rcRect l="5882" r="5882"/>
          <a:stretch>
            <a:fillRect/>
          </a:stretch>
        </p:blipFill>
        <p:spPr>
          <a:xfrm>
            <a:off x="0" y="-19297"/>
            <a:ext cx="9144000" cy="689659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42943" y="2263297"/>
            <a:ext cx="8801056" cy="2585149"/>
            <a:chOff x="342943" y="2369623"/>
            <a:chExt cx="8801056" cy="1774672"/>
          </a:xfrm>
        </p:grpSpPr>
        <p:sp>
          <p:nvSpPr>
            <p:cNvPr id="24" name="Rectangle 23"/>
            <p:cNvSpPr/>
            <p:nvPr/>
          </p:nvSpPr>
          <p:spPr>
            <a:xfrm>
              <a:off x="342943" y="3198036"/>
              <a:ext cx="8115298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42943" y="2369623"/>
              <a:ext cx="8115298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itle 1"/>
            <p:cNvSpPr txBox="1">
              <a:spLocks/>
            </p:cNvSpPr>
            <p:nvPr/>
          </p:nvSpPr>
          <p:spPr>
            <a:xfrm>
              <a:off x="486418" y="2732834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9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A. Set the course with checkpoints</a:t>
              </a:r>
            </a:p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 smtClean="0">
                  <a:solidFill>
                    <a:schemeClr val="bg1"/>
                  </a:solidFill>
                  <a:latin typeface="Franklin Gothic Medium"/>
                  <a:ea typeface="+mj-ea"/>
                  <a:cs typeface="Franklin Gothic Medium"/>
                </a:rPr>
                <a:t>Review, Preview, Big View</a:t>
              </a:r>
              <a:endParaRPr kumimoji="0" lang="en-US" sz="4800" b="0" i="0" u="none" strike="noStrike" kern="1200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0380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511" r="11692" b="1099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Starting-Line.jpg"/>
          <p:cNvPicPr>
            <a:picLocks noChangeAspect="1"/>
          </p:cNvPicPr>
          <p:nvPr/>
        </p:nvPicPr>
        <p:blipFill>
          <a:blip r:embed="rId4"/>
          <a:srcRect l="9245" r="924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42943" y="3198036"/>
            <a:ext cx="8534282" cy="1640664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42942" y="2369623"/>
            <a:ext cx="8511738" cy="946259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86418" y="3399584"/>
            <a:ext cx="86575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62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b. Restart with extended checkpoints</a:t>
            </a:r>
          </a:p>
          <a:p>
            <a:pPr>
              <a:lnSpc>
                <a:spcPts val="6260"/>
              </a:lnSpc>
              <a:spcBef>
                <a:spcPct val="0"/>
              </a:spcBef>
              <a:defRPr/>
            </a:pPr>
            <a:r>
              <a:rPr lang="en-US" sz="4000" dirty="0" smtClean="0">
                <a:solidFill>
                  <a:srgbClr val="FFFFFF"/>
                </a:solidFill>
                <a:latin typeface="Franklin Gothic Medium"/>
                <a:cs typeface="Franklin Gothic Medium"/>
              </a:rPr>
              <a:t>Remind, Review</a:t>
            </a:r>
            <a:r>
              <a:rPr lang="en-US" sz="40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, Preview, Big View</a:t>
            </a:r>
          </a:p>
          <a:p>
            <a:pPr marL="0" marR="0" lvl="0" indent="0" algn="l" defTabSz="457200" rtl="0" eaLnBrk="1" fontAlgn="auto" latinLnBrk="0" hangingPunct="1">
              <a:lnSpc>
                <a:spcPts val="62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919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r="11764"/>
          <a:stretch>
            <a:fillRect/>
          </a:stretch>
        </p:blipFill>
        <p:spPr>
          <a:xfrm>
            <a:off x="0" y="-19297"/>
            <a:ext cx="9144000" cy="68965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42943" y="2883780"/>
            <a:ext cx="8343857" cy="946259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86418" y="2732834"/>
            <a:ext cx="86575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62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c. Warm up the group</a:t>
            </a:r>
            <a:endParaRPr kumimoji="0" lang="en-US" sz="58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8985" y="6565612"/>
            <a:ext cx="3292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C54"/>
      </a:accent1>
      <a:accent2>
        <a:srgbClr val="F26522"/>
      </a:accent2>
      <a:accent3>
        <a:srgbClr val="AFBD22"/>
      </a:accent3>
      <a:accent4>
        <a:srgbClr val="A0DBE6"/>
      </a:accent4>
      <a:accent5>
        <a:srgbClr val="000000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10958</TotalTime>
  <Words>1061</Words>
  <Application>Microsoft Office PowerPoint</Application>
  <PresentationFormat>On-screen Show (4:3)</PresentationFormat>
  <Paragraphs>277</Paragraphs>
  <Slides>28</Slides>
  <Notes>28</Notes>
  <HiddenSlides>7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ＭＳ Ｐゴシック</vt:lpstr>
      <vt:lpstr>Arial</vt:lpstr>
      <vt:lpstr>Arial Black</vt:lpstr>
      <vt:lpstr>Arial Rounded MT Bold</vt:lpstr>
      <vt:lpstr>Calibri</vt:lpstr>
      <vt:lpstr>Franklin Gothic Book</vt:lpstr>
      <vt:lpstr>Franklin Gothic Medium</vt:lpstr>
      <vt:lpstr>HelveticaNeue MediumExt</vt:lpstr>
      <vt:lpstr>Tahoma</vt:lpstr>
      <vt:lpstr>Times New Roman</vt:lpstr>
      <vt:lpstr>Trebuchet MS</vt:lpstr>
      <vt:lpstr>Wingdings</vt:lpstr>
      <vt:lpstr>Office Theme</vt:lpstr>
      <vt:lpstr>The Effective Facilitator: Virtual Link</vt:lpstr>
      <vt:lpstr>Checkpoint</vt:lpstr>
      <vt:lpstr>Checkpoint</vt:lpstr>
      <vt:lpstr>The Virtual Dilemma</vt:lpstr>
      <vt:lpstr>Principle 3</vt:lpstr>
      <vt:lpstr>PowerPoint Presentation</vt:lpstr>
      <vt:lpstr>PowerPoint Presentation</vt:lpstr>
      <vt:lpstr>PowerPoint Presentation</vt:lpstr>
      <vt:lpstr>PowerPoint Presentation</vt:lpstr>
      <vt:lpstr>How Do You Keep a Virtual Session Focused?</vt:lpstr>
      <vt:lpstr>C. Warm Up The Group</vt:lpstr>
      <vt:lpstr>PowerPoint Presentation</vt:lpstr>
      <vt:lpstr>PowerPoint Presentation</vt:lpstr>
      <vt:lpstr>E. Label “Charts” to Improve Focus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J. Use Breakout Sessions</vt:lpstr>
      <vt:lpstr>J. Use Breakout Sessions</vt:lpstr>
      <vt:lpstr>Experience with Breakout Rooms</vt:lpstr>
      <vt:lpstr>Solving the Virtual Dilemma</vt:lpstr>
      <vt:lpstr>Solving the Virtual Dilemma</vt:lpstr>
      <vt:lpstr>Principle 3</vt:lpstr>
      <vt:lpstr>Checkpoint</vt:lpstr>
      <vt:lpstr>The Effective Facilitator: Virtual Link</vt:lpstr>
    </vt:vector>
  </TitlesOfParts>
  <Company>Story Worldwide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Thomas</dc:creator>
  <cp:lastModifiedBy>Richard Smith</cp:lastModifiedBy>
  <cp:revision>164</cp:revision>
  <dcterms:created xsi:type="dcterms:W3CDTF">2013-02-22T02:42:10Z</dcterms:created>
  <dcterms:modified xsi:type="dcterms:W3CDTF">2015-02-20T19:55:09Z</dcterms:modified>
</cp:coreProperties>
</file>