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742" r:id="rId2"/>
    <p:sldId id="992" r:id="rId3"/>
    <p:sldId id="949" r:id="rId4"/>
    <p:sldId id="744" r:id="rId5"/>
    <p:sldId id="969" r:id="rId6"/>
    <p:sldId id="760" r:id="rId7"/>
    <p:sldId id="979" r:id="rId8"/>
    <p:sldId id="762" r:id="rId9"/>
    <p:sldId id="763" r:id="rId10"/>
    <p:sldId id="982" r:id="rId11"/>
    <p:sldId id="764" r:id="rId12"/>
    <p:sldId id="970" r:id="rId13"/>
    <p:sldId id="950" r:id="rId14"/>
    <p:sldId id="951" r:id="rId15"/>
    <p:sldId id="988" r:id="rId16"/>
    <p:sldId id="989" r:id="rId17"/>
    <p:sldId id="990" r:id="rId18"/>
    <p:sldId id="955" r:id="rId19"/>
    <p:sldId id="965" r:id="rId20"/>
    <p:sldId id="968" r:id="rId21"/>
    <p:sldId id="971" r:id="rId22"/>
    <p:sldId id="774" r:id="rId23"/>
    <p:sldId id="775" r:id="rId24"/>
    <p:sldId id="776" r:id="rId25"/>
    <p:sldId id="972" r:id="rId26"/>
    <p:sldId id="973" r:id="rId27"/>
    <p:sldId id="782" r:id="rId28"/>
    <p:sldId id="783" r:id="rId29"/>
    <p:sldId id="983" r:id="rId30"/>
    <p:sldId id="984" r:id="rId31"/>
    <p:sldId id="991" r:id="rId32"/>
    <p:sldId id="974" r:id="rId33"/>
    <p:sldId id="975" r:id="rId34"/>
    <p:sldId id="976" r:id="rId35"/>
    <p:sldId id="986" r:id="rId36"/>
    <p:sldId id="977" r:id="rId37"/>
    <p:sldId id="993" r:id="rId38"/>
    <p:sldId id="967" r:id="rId3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Smith" initials="RS" lastIdx="1" clrIdx="0">
    <p:extLst/>
  </p:cmAuthor>
  <p:cmAuthor id="2" name="Michael Wilkinson" initials="MW" lastIdx="17" clrIdx="1">
    <p:extLst>
      <p:ext uri="{19B8F6BF-5375-455C-9EA6-DF929625EA0E}">
        <p15:presenceInfo xmlns:p15="http://schemas.microsoft.com/office/powerpoint/2012/main" userId="S-1-5-21-4000621018-3842134135-1534255045-11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71F"/>
    <a:srgbClr val="AFBD22"/>
    <a:srgbClr val="00467F"/>
    <a:srgbClr val="002C54"/>
    <a:srgbClr val="FF5223"/>
    <a:srgbClr val="F26522"/>
    <a:srgbClr val="A0DBE6"/>
    <a:srgbClr val="C9401B"/>
    <a:srgbClr val="95CC4F"/>
    <a:srgbClr val="90C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61400" autoAdjust="0"/>
  </p:normalViewPr>
  <p:slideViewPr>
    <p:cSldViewPr snapToGrid="0" snapToObjects="1">
      <p:cViewPr varScale="1">
        <p:scale>
          <a:sx n="56" d="100"/>
          <a:sy n="56" d="100"/>
        </p:scale>
        <p:origin x="1830" y="84"/>
      </p:cViewPr>
      <p:guideLst>
        <p:guide orient="horz" pos="216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10-30T06:39:35.937" idx="3">
    <p:pos x="10" y="10"/>
    <p:text>Need slide before slide 7 to match manual page 2-2; or drop the manual page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10-30T14:21:19.570" idx="10">
    <p:pos x="10" y="10"/>
    <p:text>Retitle this "J. Establish Ground Rules"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B881D6-1B89-8C48-A4BD-D9F6C83F3958}" type="datetimeFigureOut">
              <a:rPr lang="en-US" smtClean="0"/>
              <a:pPr/>
              <a:t>3/3/2015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604F8-D91B-854E-B48B-E450A7BFDF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8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1044040-207E-3F40-A8C0-0992243AB2F0}" type="datetimeFigureOut">
              <a:rPr lang="en-US" smtClean="0"/>
              <a:pPr/>
              <a:t>3/3/2015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573F6C-1218-BD4D-A5E4-4AD687B88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37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smtClean="0"/>
              <a:t>  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368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6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6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baseline="0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48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85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65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7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44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None/>
            </a:pPr>
            <a:endParaRPr lang="en-US" sz="3600" b="1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95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87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None/>
            </a:pPr>
            <a:r>
              <a:rPr lang="en-US" sz="3700" b="1" dirty="0" smtClean="0"/>
              <a:t>Added the fill-in-the</a:t>
            </a:r>
            <a:r>
              <a:rPr lang="en-US" sz="3700" b="1" baseline="0" dirty="0" smtClean="0"/>
              <a:t> blanks for workbook on this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36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1pPr>
            <a:lvl2pPr marL="757066" indent="-291179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2pPr>
            <a:lvl3pPr marL="1164717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3pPr>
            <a:lvl4pPr marL="1630604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4pPr>
            <a:lvl5pPr marL="2096491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9pPr>
          </a:lstStyle>
          <a:p>
            <a:fld id="{92B24A6B-AF05-4ADB-9F1E-EFC869BA79E6}" type="slidenum">
              <a:rPr lang="en-US" altLang="en-US" sz="1200" b="0">
                <a:solidFill>
                  <a:schemeClr val="tx1"/>
                </a:solidFill>
                <a:latin typeface="Tahoma" panose="020B0604030504040204" pitchFamily="34" charset="0"/>
              </a:rPr>
              <a:pPr/>
              <a:t>20</a:t>
            </a:fld>
            <a:endParaRPr lang="en-US" altLang="en-US" sz="12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74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="1" i="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28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54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57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u="none" dirty="0" smtClean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88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</a:rPr>
              <a:t>Added</a:t>
            </a:r>
            <a:r>
              <a:rPr lang="en-US" b="1" baseline="0" dirty="0" smtClean="0">
                <a:latin typeface="Times New Roman" charset="0"/>
              </a:rPr>
              <a:t> H</a:t>
            </a:r>
            <a:endParaRPr lang="en-US" b="1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96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Added 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54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80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 smtClean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49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4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91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1pPr>
            <a:lvl2pPr marL="757066" indent="-291179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2pPr>
            <a:lvl3pPr marL="1164717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3pPr>
            <a:lvl4pPr marL="1630604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4pPr>
            <a:lvl5pPr marL="2096491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9pPr>
          </a:lstStyle>
          <a:p>
            <a:fld id="{92B24A6B-AF05-4ADB-9F1E-EFC869BA79E6}" type="slidenum">
              <a:rPr lang="en-US" altLang="en-US" sz="1200" b="0">
                <a:solidFill>
                  <a:schemeClr val="tx1"/>
                </a:solidFill>
                <a:latin typeface="Tahoma" panose="020B0604030504040204" pitchFamily="34" charset="0"/>
              </a:rPr>
              <a:pPr/>
              <a:t>30</a:t>
            </a:fld>
            <a:endParaRPr lang="en-US" altLang="en-US" sz="12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38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73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baseline="0" dirty="0" smtClean="0">
                <a:latin typeface="Times New Roman" charset="0"/>
              </a:rPr>
              <a:t>Added the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</a:rPr>
              <a:t>Added the 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09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Added the 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92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6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3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369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3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endParaRPr lang="en-US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0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0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5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5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04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8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400799" y="2493324"/>
            <a:ext cx="2465388" cy="2064046"/>
          </a:xfrm>
          <a:prstGeom prst="rect">
            <a:avLst/>
          </a:prstGeom>
        </p:spPr>
      </p:pic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F26522"/>
              </a:buClr>
              <a:defRPr>
                <a:solidFill>
                  <a:srgbClr val="F265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91367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6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6887" y="1771917"/>
            <a:ext cx="3188182" cy="35641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3390" y="108458"/>
            <a:ext cx="79034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509" y="6356350"/>
            <a:ext cx="4023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3994" y="6356350"/>
            <a:ext cx="392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183483" y="6356350"/>
            <a:ext cx="3863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Duplication prohibited without consent.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6" r:id="rId3"/>
    <p:sldLayoutId id="2147483665" r:id="rId4"/>
    <p:sldLayoutId id="2147483660" r:id="rId5"/>
    <p:sldLayoutId id="2147483661" r:id="rId6"/>
    <p:sldLayoutId id="2147483662" r:id="rId7"/>
    <p:sldLayoutId id="2147483668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467F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467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467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46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467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46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effective facilitator: virtual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83390" y="4454659"/>
            <a:ext cx="4644720" cy="914400"/>
          </a:xfrm>
        </p:spPr>
        <p:txBody>
          <a:bodyPr/>
          <a:lstStyle/>
          <a:p>
            <a:r>
              <a:rPr lang="en-US" dirty="0" smtClean="0"/>
              <a:t>Principle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32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B. Optimize Your </a:t>
            </a:r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Minimize technical issues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00467F"/>
                </a:solidFill>
              </a:rPr>
              <a:t>Assign a moderator for sessions with more than </a:t>
            </a:r>
            <a:r>
              <a:rPr lang="en-US" b="1" u="sng" dirty="0" smtClean="0">
                <a:solidFill>
                  <a:srgbClr val="00467F"/>
                </a:solidFill>
              </a:rPr>
              <a:t>three</a:t>
            </a:r>
            <a:r>
              <a:rPr lang="en-US" b="1" u="sng" dirty="0">
                <a:solidFill>
                  <a:srgbClr val="00467F"/>
                </a:solidFill>
              </a:rPr>
              <a:t> </a:t>
            </a:r>
            <a:r>
              <a:rPr lang="en-US" b="1" u="sng" dirty="0" smtClean="0">
                <a:solidFill>
                  <a:srgbClr val="00467F"/>
                </a:solidFill>
              </a:rPr>
              <a:t>to four</a:t>
            </a:r>
            <a:r>
              <a:rPr lang="en-US" dirty="0" smtClean="0">
                <a:solidFill>
                  <a:srgbClr val="00467F"/>
                </a:solidFill>
              </a:rPr>
              <a:t> </a:t>
            </a:r>
            <a:r>
              <a:rPr lang="en-US" dirty="0">
                <a:solidFill>
                  <a:srgbClr val="00467F"/>
                </a:solidFill>
              </a:rPr>
              <a:t>participants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00467F"/>
                </a:solidFill>
              </a:rPr>
              <a:t>Test all features to be used well in advance of the </a:t>
            </a:r>
            <a:r>
              <a:rPr lang="en-US" dirty="0" smtClean="0">
                <a:solidFill>
                  <a:srgbClr val="00467F"/>
                </a:solidFill>
              </a:rPr>
              <a:t>session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467F"/>
                </a:solidFill>
              </a:rPr>
              <a:t>Encourage </a:t>
            </a:r>
            <a:r>
              <a:rPr lang="en-US" dirty="0">
                <a:solidFill>
                  <a:srgbClr val="00467F"/>
                </a:solidFill>
              </a:rPr>
              <a:t>participants to download and test the link at least </a:t>
            </a:r>
            <a:r>
              <a:rPr lang="en-US" b="1" u="sng" dirty="0">
                <a:solidFill>
                  <a:srgbClr val="00467F"/>
                </a:solidFill>
              </a:rPr>
              <a:t>24</a:t>
            </a:r>
            <a:r>
              <a:rPr lang="en-US" dirty="0">
                <a:solidFill>
                  <a:srgbClr val="00467F"/>
                </a:solidFill>
              </a:rPr>
              <a:t> hours in </a:t>
            </a:r>
            <a:r>
              <a:rPr lang="en-US" dirty="0" smtClean="0">
                <a:solidFill>
                  <a:srgbClr val="00467F"/>
                </a:solidFill>
              </a:rPr>
              <a:t>advance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467F"/>
                </a:solidFill>
              </a:rPr>
              <a:t>Include the contact information of the moderator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00467F"/>
                </a:solidFill>
              </a:rPr>
              <a:t>Request participants to access the virtual session at least </a:t>
            </a:r>
            <a:r>
              <a:rPr lang="en-US" b="1" u="sng" dirty="0">
                <a:solidFill>
                  <a:srgbClr val="00467F"/>
                </a:solidFill>
              </a:rPr>
              <a:t>ten</a:t>
            </a:r>
            <a:r>
              <a:rPr lang="en-US" dirty="0">
                <a:solidFill>
                  <a:srgbClr val="00467F"/>
                </a:solidFill>
              </a:rPr>
              <a:t> minutes ahead of the </a:t>
            </a:r>
            <a:r>
              <a:rPr lang="en-US" dirty="0" smtClean="0">
                <a:solidFill>
                  <a:srgbClr val="00467F"/>
                </a:solidFill>
              </a:rPr>
              <a:t>start</a:t>
            </a:r>
          </a:p>
          <a:p>
            <a:pPr lvl="1">
              <a:spcAft>
                <a:spcPts val="1200"/>
              </a:spcAft>
            </a:pPr>
            <a:endParaRPr lang="en-US" dirty="0">
              <a:solidFill>
                <a:srgbClr val="002C54"/>
              </a:solidFill>
            </a:endParaRPr>
          </a:p>
          <a:p>
            <a:pPr lvl="1">
              <a:spcAft>
                <a:spcPts val="1200"/>
              </a:spcAft>
            </a:pPr>
            <a:endParaRPr lang="en-US" dirty="0" smtClean="0"/>
          </a:p>
          <a:p>
            <a:pPr lvl="1">
              <a:spcAft>
                <a:spcPts val="1200"/>
              </a:spcAft>
            </a:pPr>
            <a:endParaRPr lang="en-US" dirty="0" smtClean="0"/>
          </a:p>
          <a:p>
            <a:pPr lvl="1"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2-4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4740" y="334323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41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5686" r="568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1" y="106133"/>
            <a:ext cx="8801058" cy="1774672"/>
            <a:chOff x="342941" y="2369623"/>
            <a:chExt cx="8801058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1" y="3198036"/>
              <a:ext cx="8036740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577730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c. Utilize the gathering period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73931" y="1977371"/>
            <a:ext cx="8522612" cy="4534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Content Placeholder 26"/>
          <p:cNvSpPr>
            <a:spLocks noGrp="1"/>
          </p:cNvSpPr>
          <p:nvPr>
            <p:ph idx="1"/>
          </p:nvPr>
        </p:nvSpPr>
        <p:spPr>
          <a:xfrm>
            <a:off x="343559" y="1956947"/>
            <a:ext cx="7984368" cy="1702225"/>
          </a:xfrm>
        </p:spPr>
        <p:txBody>
          <a:bodyPr>
            <a:noAutofit/>
          </a:bodyPr>
          <a:lstStyle/>
          <a:p>
            <a:r>
              <a:rPr lang="en-US" dirty="0" smtClean="0"/>
              <a:t>Have the m</a:t>
            </a:r>
            <a:r>
              <a:rPr lang="en-US" b="1" u="sng" dirty="0" smtClean="0"/>
              <a:t>oderator</a:t>
            </a:r>
            <a:r>
              <a:rPr lang="en-US" dirty="0" smtClean="0"/>
              <a:t>’s name, e-mail address, and telephone number visible</a:t>
            </a:r>
          </a:p>
          <a:p>
            <a:r>
              <a:rPr lang="en-US" dirty="0" smtClean="0"/>
              <a:t>Use a countdown slide deck or clock to ensure participants are aware of punctual start time</a:t>
            </a:r>
          </a:p>
          <a:p>
            <a:r>
              <a:rPr lang="en-US" dirty="0" smtClean="0"/>
              <a:t>Clear participants invited to the “lobby”</a:t>
            </a:r>
          </a:p>
          <a:p>
            <a:r>
              <a:rPr lang="en-US" dirty="0" smtClean="0"/>
              <a:t>Establish rapport and consider review of virtual platform features to be used</a:t>
            </a:r>
          </a:p>
          <a:p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2-6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2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tart-engine-but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0" y="139564"/>
            <a:ext cx="8801059" cy="1143000"/>
            <a:chOff x="342940" y="2732834"/>
            <a:chExt cx="8801059" cy="1143000"/>
          </a:xfrm>
        </p:grpSpPr>
        <p:sp>
          <p:nvSpPr>
            <p:cNvPr id="6" name="Rectangle 5"/>
            <p:cNvSpPr/>
            <p:nvPr/>
          </p:nvSpPr>
          <p:spPr>
            <a:xfrm>
              <a:off x="342940" y="2831404"/>
              <a:ext cx="8648659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all" spc="0" normalizeH="0" baseline="0" noProof="0" dirty="0" smtClean="0">
                  <a:ln>
                    <a:noFill/>
                  </a:ln>
                  <a:solidFill>
                    <a:srgbClr val="00467F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Kick off promptly</a:t>
              </a:r>
              <a:endParaRPr kumimoji="0" lang="en-US" sz="6400" b="0" i="0" u="none" strike="noStrike" kern="1200" cap="all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07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rophone Orange.jpg"/>
          <p:cNvPicPr>
            <a:picLocks noChangeAspect="1"/>
          </p:cNvPicPr>
          <p:nvPr/>
        </p:nvPicPr>
        <p:blipFill>
          <a:blip r:embed="rId3"/>
          <a:srcRect l="5855" r="5855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39702"/>
            <a:ext cx="9143999" cy="2536132"/>
          </a:xfrm>
        </p:spPr>
        <p:txBody>
          <a:bodyPr>
            <a:noAutofit/>
          </a:bodyPr>
          <a:lstStyle/>
          <a:p>
            <a:pPr>
              <a:lnSpc>
                <a:spcPts val="6260"/>
              </a:lnSpc>
            </a:pPr>
            <a:r>
              <a:rPr lang="en-US" sz="6900" cap="all" dirty="0" smtClean="0">
                <a:solidFill>
                  <a:schemeClr val="bg1"/>
                </a:solidFill>
              </a:rPr>
              <a:t>E. Set the Stage With Your Opening: i-e-e-i</a:t>
            </a:r>
            <a:endParaRPr lang="en-US" sz="6900" cap="all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2-7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23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. Set the Stage With Your Opening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2" name="Group 19"/>
          <p:cNvGrpSpPr/>
          <p:nvPr/>
        </p:nvGrpSpPr>
        <p:grpSpPr>
          <a:xfrm>
            <a:off x="3275546" y="1305523"/>
            <a:ext cx="2056456" cy="2056456"/>
            <a:chOff x="3275546" y="1305523"/>
            <a:chExt cx="2056456" cy="2056456"/>
          </a:xfrm>
        </p:grpSpPr>
        <p:sp>
          <p:nvSpPr>
            <p:cNvPr id="13" name="Teardrop 12"/>
            <p:cNvSpPr/>
            <p:nvPr/>
          </p:nvSpPr>
          <p:spPr>
            <a:xfrm rot="8100000">
              <a:off x="3275546" y="1305523"/>
              <a:ext cx="2056456" cy="2056456"/>
            </a:xfrm>
            <a:prstGeom prst="teardrop">
              <a:avLst/>
            </a:prstGeom>
            <a:solidFill>
              <a:srgbClr val="F265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97574" y="2041363"/>
              <a:ext cx="119535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Excite</a:t>
              </a:r>
              <a:endParaRPr lang="en-US" sz="32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3275546" y="4210631"/>
            <a:ext cx="2056456" cy="2056456"/>
            <a:chOff x="3275546" y="4210631"/>
            <a:chExt cx="2056456" cy="2056456"/>
          </a:xfrm>
        </p:grpSpPr>
        <p:sp>
          <p:nvSpPr>
            <p:cNvPr id="14" name="Teardrop 13"/>
            <p:cNvSpPr/>
            <p:nvPr/>
          </p:nvSpPr>
          <p:spPr>
            <a:xfrm rot="13500000" flipV="1">
              <a:off x="3275546" y="4210631"/>
              <a:ext cx="2056456" cy="2056456"/>
            </a:xfrm>
            <a:prstGeom prst="teardrop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05603" y="4946471"/>
              <a:ext cx="137930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Involve</a:t>
              </a:r>
              <a:endParaRPr lang="en-US" sz="32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4729680" y="2758077"/>
            <a:ext cx="2056456" cy="2056456"/>
            <a:chOff x="4729680" y="2758077"/>
            <a:chExt cx="2056456" cy="2056456"/>
          </a:xfrm>
        </p:grpSpPr>
        <p:sp>
          <p:nvSpPr>
            <p:cNvPr id="16" name="Teardrop 15"/>
            <p:cNvSpPr/>
            <p:nvPr/>
          </p:nvSpPr>
          <p:spPr>
            <a:xfrm rot="13500000">
              <a:off x="4729680" y="2758077"/>
              <a:ext cx="2056456" cy="2056456"/>
            </a:xfrm>
            <a:prstGeom prst="teardrop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66478" y="3493917"/>
              <a:ext cx="178286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Empower</a:t>
              </a:r>
              <a:endParaRPr lang="en-US" sz="32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7" name="Group 26"/>
          <p:cNvGrpSpPr/>
          <p:nvPr/>
        </p:nvGrpSpPr>
        <p:grpSpPr>
          <a:xfrm>
            <a:off x="1821412" y="2758077"/>
            <a:ext cx="2056456" cy="2056456"/>
            <a:chOff x="1821412" y="2758077"/>
            <a:chExt cx="2056456" cy="2056456"/>
          </a:xfrm>
        </p:grpSpPr>
        <p:sp>
          <p:nvSpPr>
            <p:cNvPr id="18" name="Teardrop 17"/>
            <p:cNvSpPr/>
            <p:nvPr/>
          </p:nvSpPr>
          <p:spPr>
            <a:xfrm rot="2700000">
              <a:off x="1821412" y="2758077"/>
              <a:ext cx="2056456" cy="2056456"/>
            </a:xfrm>
            <a:prstGeom prst="teardrop">
              <a:avLst/>
            </a:prstGeom>
            <a:solidFill>
              <a:srgbClr val="A0DB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96757" y="3493917"/>
              <a:ext cx="13057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Inform</a:t>
              </a:r>
              <a:endParaRPr lang="en-US" sz="3200" dirty="0">
                <a:solidFill>
                  <a:srgbClr val="00467F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783390" y="1339914"/>
            <a:ext cx="2696410" cy="489859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500" dirty="0" smtClean="0"/>
              <a:t>Through your opening words, you must:</a:t>
            </a:r>
            <a:endParaRPr lang="en-US" sz="2500" dirty="0"/>
          </a:p>
        </p:txBody>
      </p:sp>
      <p:sp>
        <p:nvSpPr>
          <p:cNvPr id="19" name="TextBox 18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2-7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34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 Set the Stage With Your Opening: I-E-E-I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6"/>
          <p:cNvSpPr txBox="1">
            <a:spLocks/>
          </p:cNvSpPr>
          <p:nvPr/>
        </p:nvSpPr>
        <p:spPr>
          <a:xfrm>
            <a:off x="783390" y="2054660"/>
            <a:ext cx="8071290" cy="407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Inform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participants about the session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purpose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 and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product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What is going to happen? </a:t>
            </a:r>
            <a:b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</a:b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(Include the deliverable)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7" name="Content Placeholder 26"/>
          <p:cNvSpPr txBox="1">
            <a:spLocks/>
          </p:cNvSpPr>
          <p:nvPr/>
        </p:nvSpPr>
        <p:spPr>
          <a:xfrm>
            <a:off x="783390" y="1457760"/>
            <a:ext cx="8071290" cy="70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tabLst/>
              <a:defRPr/>
            </a:pPr>
            <a:r>
              <a:rPr lang="en-US" sz="3200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Through your opening words you must…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13280" y="4450429"/>
            <a:ext cx="1544920" cy="1543938"/>
            <a:chOff x="6913280" y="4450429"/>
            <a:chExt cx="1544920" cy="1543938"/>
          </a:xfrm>
        </p:grpSpPr>
        <p:sp>
          <p:nvSpPr>
            <p:cNvPr id="9" name="Teardrop 8"/>
            <p:cNvSpPr/>
            <p:nvPr/>
          </p:nvSpPr>
          <p:spPr>
            <a:xfrm rot="8100000">
              <a:off x="7365777" y="4450429"/>
              <a:ext cx="639927" cy="639927"/>
            </a:xfrm>
            <a:prstGeom prst="teardrop">
              <a:avLst/>
            </a:prstGeom>
            <a:solidFill>
              <a:srgbClr val="F265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ardrop 11"/>
            <p:cNvSpPr/>
            <p:nvPr/>
          </p:nvSpPr>
          <p:spPr>
            <a:xfrm rot="13500000" flipV="1">
              <a:off x="7365777" y="5354440"/>
              <a:ext cx="639927" cy="639927"/>
            </a:xfrm>
            <a:prstGeom prst="teardrop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ardrop 14"/>
            <p:cNvSpPr/>
            <p:nvPr/>
          </p:nvSpPr>
          <p:spPr>
            <a:xfrm rot="13500000">
              <a:off x="7818273" y="4902435"/>
              <a:ext cx="639927" cy="639927"/>
            </a:xfrm>
            <a:prstGeom prst="teardrop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ardrop 17"/>
            <p:cNvSpPr/>
            <p:nvPr/>
          </p:nvSpPr>
          <p:spPr>
            <a:xfrm rot="2700000">
              <a:off x="6913280" y="4902435"/>
              <a:ext cx="639927" cy="639927"/>
            </a:xfrm>
            <a:prstGeom prst="teardrop">
              <a:avLst/>
            </a:prstGeom>
            <a:solidFill>
              <a:srgbClr val="A0DB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764740" y="305296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04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 Set the Stage With Your Opening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26"/>
          <p:cNvSpPr txBox="1">
            <a:spLocks/>
          </p:cNvSpPr>
          <p:nvPr/>
        </p:nvSpPr>
        <p:spPr>
          <a:xfrm>
            <a:off x="783390" y="2054660"/>
            <a:ext cx="8071290" cy="407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EXCITE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participants about 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benefits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to them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What is the overall result to be achieved? WII-FM?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7" name="Content Placeholder 26"/>
          <p:cNvSpPr txBox="1">
            <a:spLocks/>
          </p:cNvSpPr>
          <p:nvPr/>
        </p:nvSpPr>
        <p:spPr>
          <a:xfrm>
            <a:off x="783390" y="1457760"/>
            <a:ext cx="8071290" cy="70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tabLst/>
              <a:defRPr/>
            </a:pPr>
            <a:r>
              <a:rPr lang="en-US" sz="3200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Through your opening words you must…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3280" y="4450429"/>
            <a:ext cx="1544920" cy="1543938"/>
            <a:chOff x="1821412" y="1305523"/>
            <a:chExt cx="4964724" cy="4961564"/>
          </a:xfrm>
        </p:grpSpPr>
        <p:sp>
          <p:nvSpPr>
            <p:cNvPr id="9" name="Teardrop 8"/>
            <p:cNvSpPr/>
            <p:nvPr/>
          </p:nvSpPr>
          <p:spPr>
            <a:xfrm rot="8100000">
              <a:off x="3275546" y="1305523"/>
              <a:ext cx="2056456" cy="2056456"/>
            </a:xfrm>
            <a:prstGeom prst="teardrop">
              <a:avLst/>
            </a:prstGeom>
            <a:solidFill>
              <a:srgbClr val="F265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ardrop 9"/>
            <p:cNvSpPr/>
            <p:nvPr/>
          </p:nvSpPr>
          <p:spPr>
            <a:xfrm rot="13500000" flipV="1">
              <a:off x="3275546" y="4210631"/>
              <a:ext cx="2056456" cy="2056456"/>
            </a:xfrm>
            <a:prstGeom prst="teardrop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ardrop 10"/>
            <p:cNvSpPr/>
            <p:nvPr/>
          </p:nvSpPr>
          <p:spPr>
            <a:xfrm rot="13500000">
              <a:off x="4729680" y="2758077"/>
              <a:ext cx="2056456" cy="2056456"/>
            </a:xfrm>
            <a:prstGeom prst="teardrop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ardrop 11"/>
            <p:cNvSpPr/>
            <p:nvPr/>
          </p:nvSpPr>
          <p:spPr>
            <a:xfrm rot="2700000">
              <a:off x="1821412" y="2758077"/>
              <a:ext cx="2056456" cy="2056456"/>
            </a:xfrm>
            <a:prstGeom prst="teardrop">
              <a:avLst/>
            </a:prstGeom>
            <a:solidFill>
              <a:srgbClr val="A0DB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64740" y="303797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2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 Set the Stage With Your Opening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26"/>
          <p:cNvSpPr txBox="1">
            <a:spLocks/>
          </p:cNvSpPr>
          <p:nvPr/>
        </p:nvSpPr>
        <p:spPr>
          <a:xfrm>
            <a:off x="783390" y="2054660"/>
            <a:ext cx="8071290" cy="407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EMPOWER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participants by discussing the important role they play in the process.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Why they were selected? What authority have they been given?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7" name="Content Placeholder 26"/>
          <p:cNvSpPr txBox="1">
            <a:spLocks/>
          </p:cNvSpPr>
          <p:nvPr/>
        </p:nvSpPr>
        <p:spPr>
          <a:xfrm>
            <a:off x="783390" y="1457760"/>
            <a:ext cx="8071290" cy="70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tabLst/>
              <a:defRPr/>
            </a:pPr>
            <a:r>
              <a:rPr lang="en-US" sz="3200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Through your opening words you must…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3280" y="4450429"/>
            <a:ext cx="1544920" cy="1543938"/>
            <a:chOff x="1821412" y="1305523"/>
            <a:chExt cx="4964724" cy="4961564"/>
          </a:xfrm>
        </p:grpSpPr>
        <p:sp>
          <p:nvSpPr>
            <p:cNvPr id="9" name="Teardrop 8"/>
            <p:cNvSpPr/>
            <p:nvPr/>
          </p:nvSpPr>
          <p:spPr>
            <a:xfrm rot="8100000">
              <a:off x="3275546" y="1305523"/>
              <a:ext cx="2056456" cy="2056456"/>
            </a:xfrm>
            <a:prstGeom prst="teardrop">
              <a:avLst/>
            </a:prstGeom>
            <a:solidFill>
              <a:srgbClr val="F265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ardrop 9"/>
            <p:cNvSpPr/>
            <p:nvPr/>
          </p:nvSpPr>
          <p:spPr>
            <a:xfrm rot="13500000" flipV="1">
              <a:off x="3275546" y="4210631"/>
              <a:ext cx="2056456" cy="2056456"/>
            </a:xfrm>
            <a:prstGeom prst="teardrop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ardrop 10"/>
            <p:cNvSpPr/>
            <p:nvPr/>
          </p:nvSpPr>
          <p:spPr>
            <a:xfrm rot="13500000">
              <a:off x="4729680" y="2758077"/>
              <a:ext cx="2056456" cy="2056456"/>
            </a:xfrm>
            <a:prstGeom prst="teardrop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ardrop 11"/>
            <p:cNvSpPr/>
            <p:nvPr/>
          </p:nvSpPr>
          <p:spPr>
            <a:xfrm rot="2700000">
              <a:off x="1821412" y="2758077"/>
              <a:ext cx="2056456" cy="2056456"/>
            </a:xfrm>
            <a:prstGeom prst="teardrop">
              <a:avLst/>
            </a:prstGeom>
            <a:solidFill>
              <a:srgbClr val="A0DB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64740" y="303797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43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 Set the Stage With Your Opening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26"/>
          <p:cNvSpPr txBox="1">
            <a:spLocks/>
          </p:cNvSpPr>
          <p:nvPr/>
        </p:nvSpPr>
        <p:spPr>
          <a:xfrm>
            <a:off x="783390" y="2054660"/>
            <a:ext cx="8071290" cy="407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INVOLVE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participants </a:t>
            </a: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using one of the following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Font typeface="Arial"/>
              <a:buChar char="•"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Re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questing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 their key issues or key topics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Font typeface="Arial"/>
              <a:buChar char="•"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Personal outcomes approach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Font typeface="Arial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One-minute check-in</a:t>
            </a:r>
          </a:p>
        </p:txBody>
      </p:sp>
      <p:sp>
        <p:nvSpPr>
          <p:cNvPr id="7" name="Content Placeholder 26"/>
          <p:cNvSpPr txBox="1">
            <a:spLocks/>
          </p:cNvSpPr>
          <p:nvPr/>
        </p:nvSpPr>
        <p:spPr>
          <a:xfrm>
            <a:off x="783390" y="1457760"/>
            <a:ext cx="8071290" cy="70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tabLst/>
              <a:defRPr/>
            </a:pPr>
            <a:r>
              <a:rPr lang="en-US" sz="3200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Through your opening words you must…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3280" y="4450429"/>
            <a:ext cx="1544920" cy="1543938"/>
            <a:chOff x="1821412" y="1305523"/>
            <a:chExt cx="4964724" cy="4961564"/>
          </a:xfrm>
        </p:grpSpPr>
        <p:sp>
          <p:nvSpPr>
            <p:cNvPr id="9" name="Teardrop 8"/>
            <p:cNvSpPr/>
            <p:nvPr/>
          </p:nvSpPr>
          <p:spPr>
            <a:xfrm rot="8100000">
              <a:off x="3275546" y="1305523"/>
              <a:ext cx="2056456" cy="2056456"/>
            </a:xfrm>
            <a:prstGeom prst="teardrop">
              <a:avLst/>
            </a:prstGeom>
            <a:solidFill>
              <a:srgbClr val="F265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ardrop 9"/>
            <p:cNvSpPr/>
            <p:nvPr/>
          </p:nvSpPr>
          <p:spPr>
            <a:xfrm rot="13500000" flipV="1">
              <a:off x="3275546" y="4210631"/>
              <a:ext cx="2056456" cy="2056456"/>
            </a:xfrm>
            <a:prstGeom prst="teardrop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ardrop 10"/>
            <p:cNvSpPr/>
            <p:nvPr/>
          </p:nvSpPr>
          <p:spPr>
            <a:xfrm rot="13500000">
              <a:off x="4729680" y="2758077"/>
              <a:ext cx="2056456" cy="2056456"/>
            </a:xfrm>
            <a:prstGeom prst="teardrop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ardrop 11"/>
            <p:cNvSpPr/>
            <p:nvPr/>
          </p:nvSpPr>
          <p:spPr>
            <a:xfrm rot="2700000">
              <a:off x="1821412" y="2758077"/>
              <a:ext cx="2056456" cy="2056456"/>
            </a:xfrm>
            <a:prstGeom prst="teardrop">
              <a:avLst/>
            </a:prstGeom>
            <a:solidFill>
              <a:srgbClr val="A0DB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5384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. Set the Stage With Your Opening: I-E-E-I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26"/>
          <p:cNvSpPr txBox="1">
            <a:spLocks/>
          </p:cNvSpPr>
          <p:nvPr/>
        </p:nvSpPr>
        <p:spPr>
          <a:xfrm>
            <a:off x="783390" y="2054660"/>
            <a:ext cx="8071290" cy="407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7" name="Content Placeholder 26"/>
          <p:cNvSpPr txBox="1">
            <a:spLocks/>
          </p:cNvSpPr>
          <p:nvPr/>
        </p:nvSpPr>
        <p:spPr>
          <a:xfrm>
            <a:off x="783390" y="1457760"/>
            <a:ext cx="8071290" cy="421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Perform a r</a:t>
            </a:r>
            <a:r>
              <a:rPr lang="en-US" sz="3200" b="1" i="1" u="sng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oll</a:t>
            </a:r>
            <a:r>
              <a:rPr lang="en-US" sz="3200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 </a:t>
            </a:r>
            <a:r>
              <a:rPr lang="en-US" sz="3200" b="1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c</a:t>
            </a:r>
            <a:r>
              <a:rPr lang="en-US" sz="3200" b="1" i="1" u="sng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all</a:t>
            </a:r>
            <a:r>
              <a:rPr lang="en-US" sz="3200" i="1" dirty="0" smtClean="0">
                <a:solidFill>
                  <a:srgbClr val="AFBD22"/>
                </a:solidFill>
                <a:latin typeface="Franklin Gothic Book"/>
                <a:cs typeface="Franklin Gothic Book"/>
              </a:rPr>
              <a:t> by saying the names of the participants and their location.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tabLst/>
              <a:defRPr/>
            </a:pPr>
            <a:endParaRPr lang="en-US" sz="3200" i="1" dirty="0" smtClean="0">
              <a:solidFill>
                <a:srgbClr val="AFBD22"/>
              </a:solidFill>
              <a:latin typeface="Franklin Gothic Book"/>
              <a:cs typeface="Franklin Gothic Boo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AB21"/>
              </a:buClr>
              <a:buSzTx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2-7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725158"/>
              </p:ext>
            </p:extLst>
          </p:nvPr>
        </p:nvGraphicFramePr>
        <p:xfrm>
          <a:off x="989162" y="2719195"/>
          <a:ext cx="7601570" cy="2967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857"/>
                <a:gridCol w="586596"/>
                <a:gridCol w="569343"/>
                <a:gridCol w="621102"/>
                <a:gridCol w="5174672"/>
              </a:tblGrid>
              <a:tr h="4239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Andrea,</a:t>
                      </a:r>
                      <a:r>
                        <a:rPr lang="en-US" baseline="0" dirty="0" smtClean="0"/>
                        <a:t> Atlanta</a:t>
                      </a:r>
                      <a:endParaRPr lang="en-US" dirty="0"/>
                    </a:p>
                  </a:txBody>
                  <a:tcPr/>
                </a:tc>
              </a:tr>
              <a:tr h="4239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Bill, Boston</a:t>
                      </a:r>
                      <a:endParaRPr lang="en-US" dirty="0"/>
                    </a:p>
                  </a:txBody>
                  <a:tcPr/>
                </a:tc>
              </a:tr>
              <a:tr h="4239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Cleve, Chicago</a:t>
                      </a:r>
                      <a:endParaRPr lang="en-US" dirty="0"/>
                    </a:p>
                  </a:txBody>
                  <a:tcPr/>
                </a:tc>
              </a:tr>
              <a:tr h="4239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Ken,</a:t>
                      </a:r>
                      <a:r>
                        <a:rPr lang="en-US" baseline="0" dirty="0" smtClean="0"/>
                        <a:t> Dallas</a:t>
                      </a:r>
                      <a:endParaRPr lang="en-US" dirty="0"/>
                    </a:p>
                  </a:txBody>
                  <a:tcPr/>
                </a:tc>
              </a:tr>
              <a:tr h="4239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Trina, Denver</a:t>
                      </a:r>
                      <a:endParaRPr lang="en-US" dirty="0"/>
                    </a:p>
                  </a:txBody>
                  <a:tcPr/>
                </a:tc>
              </a:tr>
              <a:tr h="4239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Vanessa, San Diego</a:t>
                      </a:r>
                      <a:endParaRPr lang="en-US" dirty="0"/>
                    </a:p>
                  </a:txBody>
                  <a:tcPr/>
                </a:tc>
              </a:tr>
              <a:tr h="4239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Kathy, Atlanta</a:t>
                      </a:r>
                      <a:r>
                        <a:rPr lang="en-US" baseline="0" dirty="0" smtClean="0"/>
                        <a:t> (project manager)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232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-54582"/>
            <a:ext cx="8071290" cy="1143000"/>
          </a:xfrm>
        </p:spPr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956274" y="1042353"/>
            <a:ext cx="7231453" cy="5039221"/>
            <a:chOff x="1495562" y="1042353"/>
            <a:chExt cx="7231453" cy="5039221"/>
          </a:xfrm>
        </p:grpSpPr>
        <p:sp>
          <p:nvSpPr>
            <p:cNvPr id="35" name="Rounded Rectangle 34"/>
            <p:cNvSpPr/>
            <p:nvPr/>
          </p:nvSpPr>
          <p:spPr>
            <a:xfrm>
              <a:off x="2011275" y="1042353"/>
              <a:ext cx="6715740" cy="50392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88982" y="1238163"/>
              <a:ext cx="6216534" cy="4615999"/>
              <a:chOff x="608807" y="184666"/>
              <a:chExt cx="8432167" cy="6261186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610394" y="5940970"/>
                <a:ext cx="8362822" cy="1588"/>
              </a:xfrm>
              <a:prstGeom prst="straightConnector1">
                <a:avLst/>
              </a:prstGeom>
              <a:ln w="19050">
                <a:solidFill>
                  <a:srgbClr val="FFFFFF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608807" y="184666"/>
                <a:ext cx="8432167" cy="6261186"/>
                <a:chOff x="608807" y="184666"/>
                <a:chExt cx="8432167" cy="6261186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 rot="16200000" flipV="1">
                  <a:off x="-878528" y="4456811"/>
                  <a:ext cx="2974672" cy="2"/>
                </a:xfrm>
                <a:prstGeom prst="straightConnector1">
                  <a:avLst/>
                </a:prstGeom>
                <a:ln w="19050">
                  <a:solidFill>
                    <a:srgbClr val="FFFFFF"/>
                  </a:solidFill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786264" y="184666"/>
                  <a:ext cx="8254710" cy="6261186"/>
                  <a:chOff x="786264" y="184666"/>
                  <a:chExt cx="8254710" cy="6261186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382030" y="15589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3.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Focusing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Group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2584147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2.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Getting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the Session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Started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86264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Preparing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for Success</a:t>
                    </a: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7624322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9.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Closing the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Session</a:t>
                    </a:r>
                    <a: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855230" y="606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4.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Power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of the Pen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5855230" y="2511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5.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Information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Gathering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5253755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7.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Consensus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Building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86208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8.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Keeping the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Energy High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364543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6.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Managing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Dysfunction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77637" y="3136333"/>
                    <a:ext cx="210312" cy="24536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486400" y="1299190"/>
                    <a:ext cx="201549" cy="254127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0978" y="2118293"/>
                    <a:ext cx="105156" cy="297942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447082" y="4720556"/>
                    <a:ext cx="1276544" cy="7097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Group</a:t>
                    </a:r>
                    <a:endParaRPr lang="en-US" sz="1600" dirty="0" smtClean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Dynamics</a:t>
                    </a:r>
                    <a:endParaRPr lang="en-US" sz="1600" dirty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379522" y="4226675"/>
                    <a:ext cx="6186854" cy="1634092"/>
                  </a:xfrm>
                  <a:prstGeom prst="rect">
                    <a:avLst/>
                  </a:prstGeom>
                  <a:noFill/>
                  <a:ln>
                    <a:solidFill>
                      <a:srgbClr val="FFFFFF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057243" y="184666"/>
                    <a:ext cx="26831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u="sng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The Facilitation Cycle</a:t>
                    </a:r>
                    <a:endParaRPr lang="en-US" u="sng" dirty="0">
                      <a:solidFill>
                        <a:srgbClr val="00467F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786264" y="5029200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10.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Agenda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Setting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 rot="5400000" flipH="1" flipV="1">
                    <a:off x="7484291" y="4456812"/>
                    <a:ext cx="2974674" cy="1588"/>
                  </a:xfrm>
                  <a:prstGeom prst="straightConnector1">
                    <a:avLst/>
                  </a:prstGeom>
                  <a:ln w="19050">
                    <a:solidFill>
                      <a:srgbClr val="FFFFFF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Rectangle 63"/>
                  <p:cNvSpPr/>
                  <p:nvPr/>
                </p:nvSpPr>
                <p:spPr>
                  <a:xfrm>
                    <a:off x="4301384" y="199748"/>
                    <a:ext cx="3040862" cy="3795892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5400000">
                    <a:off x="407374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 rot="5400000">
                    <a:off x="2316188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Isosceles Triangle 66"/>
                  <p:cNvSpPr/>
                  <p:nvPr/>
                </p:nvSpPr>
                <p:spPr>
                  <a:xfrm rot="5400000">
                    <a:off x="742449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Isosceles Triangle 67"/>
                  <p:cNvSpPr/>
                  <p:nvPr/>
                </p:nvSpPr>
                <p:spPr>
                  <a:xfrm>
                    <a:off x="5855230" y="4037728"/>
                    <a:ext cx="154686" cy="133350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7" name="TextBox 36"/>
            <p:cNvSpPr txBox="1"/>
            <p:nvPr/>
          </p:nvSpPr>
          <p:spPr>
            <a:xfrm>
              <a:off x="1495562" y="1642486"/>
              <a:ext cx="677108" cy="38389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467F"/>
                  </a:solidFill>
                </a:rPr>
                <a:t>VIRTUAL PLATFORM</a:t>
              </a:r>
              <a:endParaRPr lang="en-US" sz="3200" b="1" dirty="0">
                <a:solidFill>
                  <a:srgbClr val="00467F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205994" y="2251332"/>
            <a:ext cx="1044413" cy="1044413"/>
          </a:xfrm>
          <a:prstGeom prst="ellipse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2.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Getting </a:t>
            </a:r>
            <a:b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the Session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Started</a:t>
            </a:r>
            <a:b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endParaRPr lang="en-US" sz="14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34740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90113" y="-1"/>
            <a:ext cx="8530087" cy="13874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smtClean="0"/>
              <a:t>Roll Call List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756911"/>
            <a:ext cx="7391400" cy="1668149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dirty="0" smtClean="0"/>
              <a:t>What are some of the uses and benefits of the roll call list?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4241428" y="2743200"/>
            <a:ext cx="165492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0" b="0" dirty="0">
                <a:solidFill>
                  <a:schemeClr val="accent3"/>
                </a:solidFill>
                <a:latin typeface="Arial Rounded MT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0748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yes-Woman-Focus.jpg"/>
          <p:cNvPicPr>
            <a:picLocks noChangeAspect="1"/>
          </p:cNvPicPr>
          <p:nvPr/>
        </p:nvPicPr>
        <p:blipFill>
          <a:blip r:embed="rId3"/>
          <a:srcRect l="9601" r="177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1" y="136113"/>
            <a:ext cx="8801058" cy="1774672"/>
            <a:chOff x="342941" y="2369623"/>
            <a:chExt cx="8801058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1" y="3198036"/>
              <a:ext cx="615766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5470461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Memorize </a:t>
              </a:r>
              <a:b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your opening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19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resenter-Audience-Blurry.jpg"/>
          <p:cNvPicPr>
            <a:picLocks noChangeAspect="1"/>
          </p:cNvPicPr>
          <p:nvPr/>
        </p:nvPicPr>
        <p:blipFill>
          <a:blip r:embed="rId3"/>
          <a:srcRect l="3837"/>
          <a:stretch>
            <a:fillRect/>
          </a:stretch>
        </p:blipFill>
        <p:spPr>
          <a:xfrm>
            <a:off x="-76200" y="-54653"/>
            <a:ext cx="9220200" cy="694801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1" y="76153"/>
            <a:ext cx="8801058" cy="1774672"/>
            <a:chOff x="342941" y="2369623"/>
            <a:chExt cx="8801058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1" y="3198036"/>
              <a:ext cx="8099310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5271048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G. Effectively </a:t>
              </a:r>
              <a:r>
                <a:rPr lang="en-US" sz="5700" cap="all" dirty="0" smtClean="0">
                  <a:solidFill>
                    <a:schemeClr val="bg1"/>
                  </a:solidFill>
                  <a:latin typeface="Franklin Gothic Medium"/>
                  <a:ea typeface="+mj-ea"/>
                  <a:cs typeface="Franklin Gothic Medium"/>
                </a:rPr>
                <a:t/>
              </a:r>
              <a:br>
                <a:rPr lang="en-US" sz="5700" cap="all" dirty="0" smtClean="0">
                  <a:solidFill>
                    <a:schemeClr val="bg1"/>
                  </a:solidFill>
                  <a:latin typeface="Franklin Gothic Medium"/>
                  <a:ea typeface="+mj-ea"/>
                  <a:cs typeface="Franklin Gothic Medium"/>
                </a:rPr>
              </a:br>
              <a:r>
                <a:rPr lang="en-US" sz="5700" cap="all" dirty="0" smtClean="0">
                  <a:solidFill>
                    <a:schemeClr val="bg1"/>
                  </a:solidFill>
                  <a:latin typeface="Franklin Gothic Medium"/>
                  <a:ea typeface="+mj-ea"/>
                  <a:cs typeface="Franklin Gothic Medium"/>
                </a:rPr>
                <a:t>deliver your opening</a:t>
              </a:r>
              <a:endParaRPr kumimoji="0" lang="en-US" sz="57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67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3064" y="132198"/>
            <a:ext cx="824161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</a:t>
            </a:r>
            <a:r>
              <a:rPr lang="en-US" dirty="0" smtClean="0"/>
              <a:t>. Effectively Deliver Your Opening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783390" y="1457760"/>
            <a:ext cx="3941010" cy="489859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/>
              <a:t>Consider standing to ensure better energy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/>
              <a:t>Speak loudly and clearly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/>
              <a:t>Avoid speaking too fast or too slow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/>
              <a:t>Consider the use of a w</a:t>
            </a:r>
            <a:r>
              <a:rPr lang="en-US" sz="2800" b="1" u="sng" dirty="0" smtClean="0"/>
              <a:t>ebcam</a:t>
            </a:r>
            <a:r>
              <a:rPr lang="en-US" sz="2800" dirty="0" smtClean="0"/>
              <a:t> especially during the opening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/>
              <a:t>Position webcam for best view of presenter </a:t>
            </a:r>
            <a:endParaRPr lang="en-US" sz="2800" dirty="0"/>
          </a:p>
        </p:txBody>
      </p:sp>
      <p:sp>
        <p:nvSpPr>
          <p:cNvPr id="9" name="Content Placeholder 6"/>
          <p:cNvSpPr>
            <a:spLocks noGrp="1"/>
          </p:cNvSpPr>
          <p:nvPr>
            <p:ph idx="13"/>
          </p:nvPr>
        </p:nvSpPr>
        <p:spPr>
          <a:xfrm>
            <a:off x="4913670" y="1457760"/>
            <a:ext cx="3941010" cy="489859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Ensure facial expressions match your </a:t>
            </a:r>
            <a:r>
              <a:rPr lang="en-US" sz="2800" dirty="0" smtClean="0"/>
              <a:t>words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Be animated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Use defined gestures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Avoid “self-talk”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Avoid filler words like “ah,” “um,” “okay”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2-8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4150" y="507769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13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90" y="132198"/>
            <a:ext cx="825329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</a:t>
            </a:r>
            <a:r>
              <a:rPr lang="en-US" dirty="0" smtClean="0"/>
              <a:t>. Effectively Deliver Your Opening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Use of webcam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2-7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4740" y="502211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" name="Picture 1" descr="Cisco_WebEx_Meeting_sf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0214" r="5092" b="10160"/>
          <a:stretch/>
        </p:blipFill>
        <p:spPr>
          <a:xfrm>
            <a:off x="4827408" y="2540912"/>
            <a:ext cx="4209276" cy="2771970"/>
          </a:xfrm>
          <a:prstGeom prst="rect">
            <a:avLst/>
          </a:prstGeom>
        </p:spPr>
      </p:pic>
      <p:pic>
        <p:nvPicPr>
          <p:cNvPr id="3" name="Picture 2" descr="Cisco_WebEx_Meeting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11567" r="4918" b="7998"/>
          <a:stretch/>
        </p:blipFill>
        <p:spPr>
          <a:xfrm>
            <a:off x="571817" y="2540912"/>
            <a:ext cx="4138119" cy="277197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71817" y="2540912"/>
            <a:ext cx="4137685" cy="27719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1817" y="2540912"/>
            <a:ext cx="4137685" cy="277197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406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ullsey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" y="0"/>
            <a:ext cx="9144000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0" y="121123"/>
            <a:ext cx="8761780" cy="1774672"/>
            <a:chOff x="342940" y="2369623"/>
            <a:chExt cx="8761780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0" y="3198036"/>
              <a:ext cx="8511739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4095669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47139" y="266736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H.</a:t>
              </a:r>
              <a:r>
                <a:rPr kumimoji="0" lang="en-US" sz="5500" b="0" i="0" u="none" strike="noStrike" kern="1200" cap="all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 </a:t>
              </a:r>
              <a:r>
                <a:rPr kumimoji="0" lang="en-US" sz="55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Request</a:t>
              </a:r>
              <a:r>
                <a:rPr kumimoji="0" lang="en-US" sz="5500" b="0" i="0" u="none" strike="noStrike" kern="1200" cap="all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 </a:t>
              </a:r>
              <a:br>
                <a:rPr kumimoji="0" lang="en-US" sz="5500" b="0" i="0" u="none" strike="noStrike" kern="1200" cap="all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5500" b="0" i="0" u="none" strike="noStrike" kern="1200" cap="all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participants’ key topics</a:t>
              </a:r>
              <a:endParaRPr kumimoji="0" lang="en-US" sz="55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2-8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49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5902" r="5902"/>
          <a:stretch>
            <a:fillRect/>
          </a:stretch>
        </p:blipFill>
        <p:spPr>
          <a:xfrm>
            <a:off x="0" y="-20834"/>
            <a:ext cx="9144000" cy="6899668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0" y="109584"/>
            <a:ext cx="8801059" cy="1143000"/>
            <a:chOff x="342940" y="2732834"/>
            <a:chExt cx="8801059" cy="1143000"/>
          </a:xfrm>
        </p:grpSpPr>
        <p:sp>
          <p:nvSpPr>
            <p:cNvPr id="6" name="Rectangle 5"/>
            <p:cNvSpPr/>
            <p:nvPr/>
          </p:nvSpPr>
          <p:spPr>
            <a:xfrm>
              <a:off x="342940" y="2831404"/>
              <a:ext cx="8648659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I. Review the agenda</a:t>
              </a:r>
              <a:endParaRPr kumimoji="0" lang="en-US" sz="6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1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cked Green Door.jpg"/>
          <p:cNvPicPr>
            <a:picLocks noChangeAspect="1"/>
          </p:cNvPicPr>
          <p:nvPr/>
        </p:nvPicPr>
        <p:blipFill>
          <a:blip r:embed="rId3"/>
          <a:srcRect t="6612" b="38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0" y="136113"/>
            <a:ext cx="8981814" cy="1774672"/>
            <a:chOff x="342940" y="2369623"/>
            <a:chExt cx="8981814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0" y="3198036"/>
              <a:ext cx="5372060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4" y="2369623"/>
              <a:ext cx="4675624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539740" y="2562776"/>
              <a:ext cx="8785014" cy="1506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J. Establish </a:t>
              </a:r>
              <a:br>
                <a:rPr kumimoji="0" lang="en-US" sz="57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57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ground</a:t>
              </a:r>
              <a:r>
                <a:rPr kumimoji="0" lang="en-US" sz="5700" b="0" i="0" u="none" strike="noStrike" kern="1200" cap="all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 rules</a:t>
              </a:r>
              <a:endParaRPr kumimoji="0" lang="en-US" sz="57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63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</a:t>
            </a:r>
            <a:r>
              <a:rPr lang="en-US" dirty="0" smtClean="0"/>
              <a:t>. Establish Ground Rules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Encourages self-correction</a:t>
            </a:r>
          </a:p>
          <a:p>
            <a:r>
              <a:rPr lang="en-US" dirty="0" smtClean="0"/>
              <a:t>Can address issues identified in prep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Serves to prevent dysfunction</a:t>
            </a:r>
          </a:p>
          <a:p>
            <a:r>
              <a:rPr lang="en-US" dirty="0" smtClean="0"/>
              <a:t>Can take issues off the table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4267200"/>
            <a:ext cx="7480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all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BEWARE: Gain agreement on ground rules!</a:t>
            </a:r>
            <a:endParaRPr lang="en-US" sz="4400" cap="all" dirty="0">
              <a:solidFill>
                <a:srgbClr val="F26522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4740" y="422764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90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o-not-p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755" y="0"/>
            <a:ext cx="9144000" cy="6858000"/>
          </a:xfrm>
          <a:prstGeom prst="rect">
            <a:avLst/>
          </a:prstGeom>
        </p:spPr>
      </p:pic>
      <p:grpSp>
        <p:nvGrpSpPr>
          <p:cNvPr id="11" name="Group 13"/>
          <p:cNvGrpSpPr/>
          <p:nvPr/>
        </p:nvGrpSpPr>
        <p:grpSpPr>
          <a:xfrm>
            <a:off x="301273" y="279194"/>
            <a:ext cx="8511739" cy="1143000"/>
            <a:chOff x="342942" y="2732834"/>
            <a:chExt cx="8511739" cy="1143000"/>
          </a:xfrm>
        </p:grpSpPr>
        <p:sp>
          <p:nvSpPr>
            <p:cNvPr id="13" name="Rectangle 12"/>
            <p:cNvSpPr/>
            <p:nvPr/>
          </p:nvSpPr>
          <p:spPr>
            <a:xfrm>
              <a:off x="342942" y="2883780"/>
              <a:ext cx="8511739" cy="946259"/>
            </a:xfrm>
            <a:prstGeom prst="rect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486419" y="2732834"/>
              <a:ext cx="8368262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Prepare your ground rules</a:t>
              </a:r>
              <a:endParaRPr kumimoji="0" lang="en-US" sz="4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80959" y="1647480"/>
            <a:ext cx="7721169" cy="2079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6"/>
          <p:cNvSpPr>
            <a:spLocks noGrp="1"/>
          </p:cNvSpPr>
          <p:nvPr>
            <p:ph idx="1"/>
          </p:nvPr>
        </p:nvSpPr>
        <p:spPr>
          <a:xfrm>
            <a:off x="947402" y="1659548"/>
            <a:ext cx="8127584" cy="1702225"/>
          </a:xfrm>
        </p:spPr>
        <p:txBody>
          <a:bodyPr>
            <a:noAutofit/>
          </a:bodyPr>
          <a:lstStyle/>
          <a:p>
            <a:r>
              <a:rPr lang="en-US" dirty="0" smtClean="0"/>
              <a:t>Encourage group interaction taking into account virtual session challenges</a:t>
            </a:r>
          </a:p>
          <a:p>
            <a:r>
              <a:rPr lang="en-US" dirty="0" smtClean="0"/>
              <a:t>Address potential issues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25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Virtual Dilemma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783390" y="1190136"/>
            <a:ext cx="8071290" cy="5121452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1800"/>
              </a:spcAft>
            </a:pPr>
            <a:r>
              <a:rPr lang="en-US" sz="4000" dirty="0" smtClean="0"/>
              <a:t>Your virtual session with 15 participants is scheduled to start promptly at 10am.</a:t>
            </a:r>
          </a:p>
          <a:p>
            <a:pPr>
              <a:spcAft>
                <a:spcPts val="1800"/>
              </a:spcAft>
            </a:pPr>
            <a:r>
              <a:rPr lang="en-US" sz="4000" dirty="0" smtClean="0"/>
              <a:t>You are set and ready to go.</a:t>
            </a:r>
          </a:p>
          <a:p>
            <a:pPr>
              <a:spcAft>
                <a:spcPts val="1800"/>
              </a:spcAft>
            </a:pPr>
            <a:r>
              <a:rPr lang="en-US" sz="4000" dirty="0" smtClean="0"/>
              <a:t>13 (out of the 15 expected) participants are logged on and awaiting the session start time at 9:58am.</a:t>
            </a:r>
          </a:p>
          <a:p>
            <a:pPr>
              <a:spcAft>
                <a:spcPts val="1800"/>
              </a:spcAft>
            </a:pPr>
            <a:r>
              <a:rPr lang="en-US" sz="4000" dirty="0" smtClean="0"/>
              <a:t>You receive a frantic call from two participants.</a:t>
            </a:r>
          </a:p>
          <a:p>
            <a:pPr lvl="1">
              <a:spcAft>
                <a:spcPts val="1800"/>
              </a:spcAft>
            </a:pPr>
            <a:r>
              <a:rPr lang="en-US" sz="3400" dirty="0" smtClean="0"/>
              <a:t>One cannot get the software to download.</a:t>
            </a:r>
          </a:p>
          <a:p>
            <a:pPr lvl="1">
              <a:spcAft>
                <a:spcPts val="1800"/>
              </a:spcAft>
            </a:pPr>
            <a:r>
              <a:rPr lang="en-US" sz="3400" dirty="0" smtClean="0"/>
              <a:t>The other has a firewall preventing software access.</a:t>
            </a:r>
          </a:p>
          <a:p>
            <a:pPr>
              <a:spcAft>
                <a:spcPts val="1800"/>
              </a:spcAft>
            </a:pPr>
            <a:r>
              <a:rPr lang="en-US" sz="4000" dirty="0" smtClean="0"/>
              <a:t>What do you do?</a:t>
            </a:r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62010" y="389895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2-2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24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77000"/>
            <a:ext cx="3810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6509050-C1A7-4497-8829-E5F77E75B996}" type="slidenum">
              <a:rPr lang="en-US" altLang="en-US" sz="900" smtClean="0">
                <a:latin typeface="Trebuchet MS" panose="020B0603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900" dirty="0" smtClean="0">
              <a:latin typeface="HelveticaNeue MediumExt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305800" cy="9144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/>
              <a:t>Ground Rules for Virtual Sessions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08768"/>
            <a:ext cx="7391400" cy="2160591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dirty="0" smtClean="0"/>
              <a:t>What are some ground rules you believe would be beneficial for virtual sessions?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4044682" y="2743200"/>
            <a:ext cx="165492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0" b="0" dirty="0">
                <a:solidFill>
                  <a:srgbClr val="AFBD22"/>
                </a:solidFill>
                <a:latin typeface="Arial Rounded MT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3222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</a:t>
            </a:r>
            <a:r>
              <a:rPr lang="en-US" dirty="0" smtClean="0"/>
              <a:t>. Establish Ground Rules</a:t>
            </a:r>
            <a:br>
              <a:rPr lang="en-US" dirty="0" smtClean="0"/>
            </a:br>
            <a:r>
              <a:rPr lang="en-US" dirty="0" smtClean="0">
                <a:solidFill>
                  <a:srgbClr val="AFBD22"/>
                </a:solidFill>
              </a:rPr>
              <a:t>Sample Virtual Session Rules</a:t>
            </a:r>
            <a:endParaRPr lang="en-US" dirty="0">
              <a:solidFill>
                <a:srgbClr val="AFBD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700" dirty="0" smtClean="0"/>
              <a:t>Everyone speaks; respect the speaker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700" dirty="0" smtClean="0"/>
              <a:t>Titles left outside the door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700" dirty="0" smtClean="0"/>
              <a:t>No idea is dumb</a:t>
            </a:r>
          </a:p>
          <a:p>
            <a:pPr marL="514350" indent="-514350">
              <a:spcBef>
                <a:spcPts val="1200"/>
              </a:spcBef>
              <a:buClr>
                <a:srgbClr val="F26522"/>
              </a:buClr>
              <a:buFont typeface="+mj-lt"/>
              <a:buAutoNum type="arabicPeriod"/>
            </a:pPr>
            <a:r>
              <a:rPr lang="en-US" sz="2700" dirty="0" smtClean="0">
                <a:solidFill>
                  <a:srgbClr val="F26522"/>
                </a:solidFill>
              </a:rPr>
              <a:t>End point first</a:t>
            </a:r>
          </a:p>
          <a:p>
            <a:pPr marL="514350" lvl="0" indent="-514350">
              <a:spcBef>
                <a:spcPts val="2400"/>
              </a:spcBef>
              <a:buFont typeface="+mj-lt"/>
              <a:buAutoNum type="arabicPeriod" startAt="5"/>
            </a:pPr>
            <a:r>
              <a:rPr lang="en-US" sz="2700" dirty="0"/>
              <a:t>Use the parking boards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 startAt="6"/>
            </a:pPr>
            <a:r>
              <a:rPr lang="en-US" dirty="0" smtClean="0"/>
              <a:t>Avoid “chat discussion”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 startAt="6"/>
            </a:pPr>
            <a:r>
              <a:rPr lang="en-US" dirty="0" smtClean="0"/>
              <a:t>Session work only (no multi-tasking)</a:t>
            </a:r>
            <a:endParaRPr lang="en-US" dirty="0"/>
          </a:p>
          <a:p>
            <a:pPr marL="514350" indent="-514350">
              <a:spcBef>
                <a:spcPts val="2400"/>
              </a:spcBef>
              <a:buFont typeface="+mj-lt"/>
              <a:buAutoNum type="arabicPeriod" startAt="6"/>
            </a:pPr>
            <a:r>
              <a:rPr lang="en-US" dirty="0" smtClean="0"/>
              <a:t>Start on time / end on time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 startAt="6"/>
            </a:pPr>
            <a:r>
              <a:rPr lang="en-US" dirty="0" smtClean="0"/>
              <a:t>A</a:t>
            </a:r>
            <a:r>
              <a:rPr lang="en-US" b="1" u="sng" dirty="0" smtClean="0"/>
              <a:t>nnounce</a:t>
            </a:r>
            <a:r>
              <a:rPr lang="en-US" dirty="0" smtClean="0"/>
              <a:t> yourself when j</a:t>
            </a:r>
            <a:r>
              <a:rPr lang="en-US" b="1" u="sng" dirty="0" smtClean="0"/>
              <a:t>oining</a:t>
            </a:r>
            <a:r>
              <a:rPr lang="en-US" dirty="0" smtClean="0"/>
              <a:t>/l</a:t>
            </a:r>
            <a:r>
              <a:rPr lang="en-US" b="1" u="sng" dirty="0" smtClean="0"/>
              <a:t>eaving</a:t>
            </a:r>
            <a:r>
              <a:rPr lang="en-US" dirty="0" smtClean="0"/>
              <a:t> and </a:t>
            </a:r>
            <a:r>
              <a:rPr lang="en-US" b="1" dirty="0" smtClean="0"/>
              <a:t>every time </a:t>
            </a:r>
            <a:r>
              <a:rPr lang="en-US" dirty="0" smtClean="0"/>
              <a:t>you speak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2-9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4740" y="466235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33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3" y="9862"/>
            <a:ext cx="9340646" cy="6838275"/>
          </a:xfrm>
          <a:prstGeom prst="rect">
            <a:avLst/>
          </a:prstGeom>
        </p:spPr>
      </p:pic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3492073" y="2676162"/>
            <a:ext cx="2702890" cy="2793418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924810" y="918813"/>
            <a:ext cx="7294379" cy="1774672"/>
            <a:chOff x="342939" y="2369623"/>
            <a:chExt cx="8801060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39" y="3198036"/>
              <a:ext cx="5666786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2" y="2369623"/>
              <a:ext cx="851173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7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K. Define parking boards (IDA)</a:t>
              </a:r>
              <a:endParaRPr kumimoji="0" lang="en-US" sz="57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96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ow-Boat-Team.jpg"/>
          <p:cNvPicPr>
            <a:picLocks noChangeAspect="1"/>
          </p:cNvPicPr>
          <p:nvPr/>
        </p:nvPicPr>
        <p:blipFill>
          <a:blip r:embed="rId3"/>
          <a:srcRect l="7983" r="7983"/>
          <a:stretch>
            <a:fillRect/>
          </a:stretch>
        </p:blipFill>
        <p:spPr>
          <a:xfrm>
            <a:off x="0" y="-76200"/>
            <a:ext cx="9143999" cy="70104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0" y="49624"/>
            <a:ext cx="8801059" cy="1143000"/>
            <a:chOff x="342940" y="2732834"/>
            <a:chExt cx="8801059" cy="1143000"/>
          </a:xfrm>
        </p:grpSpPr>
        <p:sp>
          <p:nvSpPr>
            <p:cNvPr id="6" name="Rectangle 5"/>
            <p:cNvSpPr/>
            <p:nvPr/>
          </p:nvSpPr>
          <p:spPr>
            <a:xfrm>
              <a:off x="342940" y="2831404"/>
              <a:ext cx="8648659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400" cap="all" dirty="0" smtClean="0">
                  <a:solidFill>
                    <a:schemeClr val="tx2"/>
                  </a:solidFill>
                  <a:latin typeface="Franklin Gothic Medium"/>
                  <a:ea typeface="+mj-ea"/>
                  <a:cs typeface="Franklin Gothic Medium"/>
                </a:rPr>
                <a:t>L. Define consensus</a:t>
              </a:r>
              <a:endParaRPr kumimoji="0" lang="en-US" sz="6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31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ck in Grass.jpg"/>
          <p:cNvPicPr>
            <a:picLocks noChangeAspect="1"/>
          </p:cNvPicPr>
          <p:nvPr/>
        </p:nvPicPr>
        <p:blipFill>
          <a:blip r:embed="rId3"/>
          <a:srcRect r="11821"/>
          <a:stretch>
            <a:fillRect/>
          </a:stretch>
        </p:blipFill>
        <p:spPr>
          <a:xfrm>
            <a:off x="0" y="-43023"/>
            <a:ext cx="9144000" cy="6901023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0" y="94594"/>
            <a:ext cx="8801059" cy="1143000"/>
            <a:chOff x="342940" y="2732834"/>
            <a:chExt cx="8801059" cy="1143000"/>
          </a:xfrm>
        </p:grpSpPr>
        <p:sp>
          <p:nvSpPr>
            <p:cNvPr id="6" name="Rectangle 5"/>
            <p:cNvSpPr/>
            <p:nvPr/>
          </p:nvSpPr>
          <p:spPr>
            <a:xfrm>
              <a:off x="342940" y="2831404"/>
              <a:ext cx="761775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400" cap="all" dirty="0" smtClean="0">
                  <a:solidFill>
                    <a:schemeClr val="tx2"/>
                  </a:solidFill>
                  <a:latin typeface="Franklin Gothic Medium"/>
                  <a:ea typeface="+mj-ea"/>
                  <a:cs typeface="Franklin Gothic Medium"/>
                </a:rPr>
                <a:t>M. Open on the fly</a:t>
              </a:r>
              <a:endParaRPr kumimoji="0" lang="en-US" sz="6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67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Solving the Virtual Dilemma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783390" y="1190136"/>
            <a:ext cx="8071290" cy="5121452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1800"/>
              </a:spcAft>
            </a:pPr>
            <a:r>
              <a:rPr lang="en-US" sz="4000" dirty="0" smtClean="0"/>
              <a:t>Your virtual session with 15 participants is scheduled to start promptly at 10am.</a:t>
            </a:r>
          </a:p>
          <a:p>
            <a:pPr>
              <a:spcAft>
                <a:spcPts val="1800"/>
              </a:spcAft>
            </a:pPr>
            <a:r>
              <a:rPr lang="en-US" sz="4000" dirty="0" smtClean="0"/>
              <a:t>You are set and ready to go.</a:t>
            </a:r>
          </a:p>
          <a:p>
            <a:pPr>
              <a:spcAft>
                <a:spcPts val="1800"/>
              </a:spcAft>
            </a:pPr>
            <a:r>
              <a:rPr lang="en-US" sz="4000" dirty="0"/>
              <a:t>13 (out of the 15 expected) participants are logged on and awaiting the session start time at 9:58am.</a:t>
            </a:r>
          </a:p>
          <a:p>
            <a:pPr>
              <a:spcAft>
                <a:spcPts val="1800"/>
              </a:spcAft>
            </a:pPr>
            <a:r>
              <a:rPr lang="en-US" sz="4000" dirty="0" smtClean="0"/>
              <a:t>You receive a frantic call from two participants.</a:t>
            </a:r>
          </a:p>
          <a:p>
            <a:pPr lvl="1">
              <a:spcAft>
                <a:spcPts val="1800"/>
              </a:spcAft>
            </a:pPr>
            <a:r>
              <a:rPr lang="en-US" sz="3400" dirty="0" smtClean="0"/>
              <a:t>One cannot get the software to download.</a:t>
            </a:r>
          </a:p>
          <a:p>
            <a:pPr lvl="1">
              <a:spcAft>
                <a:spcPts val="1800"/>
              </a:spcAft>
            </a:pPr>
            <a:r>
              <a:rPr lang="en-US" sz="3400" dirty="0" smtClean="0"/>
              <a:t>The other has a firewall preventing software access.</a:t>
            </a:r>
          </a:p>
          <a:p>
            <a:pPr>
              <a:spcAft>
                <a:spcPts val="1800"/>
              </a:spcAft>
            </a:pPr>
            <a:r>
              <a:rPr lang="en-US" sz="4000" dirty="0" smtClean="0"/>
              <a:t>What do you do?</a:t>
            </a:r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62010" y="389895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68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90" y="2246399"/>
            <a:ext cx="3941010" cy="48053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F5223"/>
                </a:solidFill>
              </a:rPr>
              <a:t>Set Up with 40 Minutes to Spare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F5223"/>
                </a:solidFill>
              </a:rPr>
              <a:t>Optimize Your Set-up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F5223"/>
                </a:solidFill>
              </a:rPr>
              <a:t>Utilize the Gathering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i="1" dirty="0" smtClean="0"/>
              <a:t>Kick Off Promptly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F5223"/>
                </a:solidFill>
              </a:rPr>
              <a:t>Set the Stage with </a:t>
            </a:r>
            <a:br>
              <a:rPr lang="en-US" sz="2400" b="1" dirty="0" smtClean="0">
                <a:solidFill>
                  <a:srgbClr val="FF5223"/>
                </a:solidFill>
              </a:rPr>
            </a:br>
            <a:r>
              <a:rPr lang="en-US" sz="2400" b="1" dirty="0" smtClean="0">
                <a:solidFill>
                  <a:srgbClr val="FF5223"/>
                </a:solidFill>
              </a:rPr>
              <a:t>Your Opening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Memorize Your Opening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F5223"/>
                </a:solidFill>
              </a:rPr>
              <a:t>Effectively Deliver Your Opening</a:t>
            </a:r>
          </a:p>
          <a:p>
            <a:pPr marL="514350" indent="-514350">
              <a:buFont typeface="+mj-lt"/>
              <a:buAutoNum type="alphaUcPeriod"/>
            </a:pPr>
            <a:endParaRPr lang="en-US" sz="2400" dirty="0" smtClean="0"/>
          </a:p>
          <a:p>
            <a:pPr marL="514350" indent="-51435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913670" y="2246399"/>
            <a:ext cx="3941010" cy="4805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8"/>
            </a:pPr>
            <a:r>
              <a:rPr lang="en-US" sz="2500" b="1" i="1" dirty="0" smtClean="0"/>
              <a:t>Request Participants’ Objectives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b="1" i="1" dirty="0" smtClean="0"/>
              <a:t>Review the Agenda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b="1" dirty="0" smtClean="0">
                <a:solidFill>
                  <a:srgbClr val="FF5223"/>
                </a:solidFill>
              </a:rPr>
              <a:t>Establish Ground Rules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b="1" i="1" dirty="0" smtClean="0"/>
              <a:t>Define the Parking Boards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dirty="0" smtClean="0"/>
              <a:t>Define Consensus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dirty="0" smtClean="0"/>
              <a:t>Open “On the Fly”</a:t>
            </a:r>
            <a:endParaRPr lang="en-US" sz="250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GETTING THE SESSION STARTED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390" y="1557309"/>
            <a:ext cx="5455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Inform, Excite, Empower, Involve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4150" y="441619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000" y="-75060"/>
            <a:ext cx="142049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08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-54582"/>
            <a:ext cx="8071290" cy="1143000"/>
          </a:xfrm>
        </p:spPr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956274" y="1042353"/>
            <a:ext cx="7231453" cy="5039221"/>
            <a:chOff x="1495562" y="1042353"/>
            <a:chExt cx="7231453" cy="5039221"/>
          </a:xfrm>
        </p:grpSpPr>
        <p:sp>
          <p:nvSpPr>
            <p:cNvPr id="35" name="Rounded Rectangle 34"/>
            <p:cNvSpPr/>
            <p:nvPr/>
          </p:nvSpPr>
          <p:spPr>
            <a:xfrm>
              <a:off x="2011275" y="1042353"/>
              <a:ext cx="6715740" cy="50392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88982" y="1238163"/>
              <a:ext cx="6216534" cy="4615999"/>
              <a:chOff x="608807" y="184666"/>
              <a:chExt cx="8432167" cy="6261186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610394" y="5940970"/>
                <a:ext cx="8362822" cy="1588"/>
              </a:xfrm>
              <a:prstGeom prst="straightConnector1">
                <a:avLst/>
              </a:prstGeom>
              <a:ln w="19050">
                <a:solidFill>
                  <a:srgbClr val="FFFFFF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608807" y="184666"/>
                <a:ext cx="8432167" cy="6261186"/>
                <a:chOff x="608807" y="184666"/>
                <a:chExt cx="8432167" cy="6261186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 rot="16200000" flipV="1">
                  <a:off x="-878528" y="4456811"/>
                  <a:ext cx="2974672" cy="2"/>
                </a:xfrm>
                <a:prstGeom prst="straightConnector1">
                  <a:avLst/>
                </a:prstGeom>
                <a:ln w="19050">
                  <a:solidFill>
                    <a:srgbClr val="FFFFFF"/>
                  </a:solidFill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786264" y="184666"/>
                  <a:ext cx="8254710" cy="6261186"/>
                  <a:chOff x="786264" y="184666"/>
                  <a:chExt cx="8254710" cy="6261186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382030" y="15589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3.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Focusing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Group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2584147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2.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Getting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the Session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Started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86264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Preparing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for Success</a:t>
                    </a: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7624322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9.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Closing the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Session</a:t>
                    </a:r>
                    <a: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855230" y="606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4.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Power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of the Pen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5855230" y="2511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5.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Information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Gathering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5253755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7.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Consensus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Building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86208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8.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Keeping the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Energy High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364543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6.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Managing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Dysfunction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77637" y="3136333"/>
                    <a:ext cx="210312" cy="24536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486400" y="1299190"/>
                    <a:ext cx="201549" cy="254127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0978" y="2118293"/>
                    <a:ext cx="105156" cy="297942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447082" y="4720556"/>
                    <a:ext cx="1276544" cy="7097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Group</a:t>
                    </a:r>
                    <a:endParaRPr lang="en-US" sz="1600" dirty="0" smtClean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Dynamics</a:t>
                    </a:r>
                    <a:endParaRPr lang="en-US" sz="1600" dirty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379522" y="4226675"/>
                    <a:ext cx="6186854" cy="1634092"/>
                  </a:xfrm>
                  <a:prstGeom prst="rect">
                    <a:avLst/>
                  </a:prstGeom>
                  <a:noFill/>
                  <a:ln>
                    <a:solidFill>
                      <a:srgbClr val="FFFFFF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057243" y="184666"/>
                    <a:ext cx="26831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u="sng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The Facilitation Cycle</a:t>
                    </a:r>
                    <a:endParaRPr lang="en-US" u="sng" dirty="0">
                      <a:solidFill>
                        <a:srgbClr val="00467F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786264" y="5029200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10.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Agenda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Setting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 rot="5400000" flipH="1" flipV="1">
                    <a:off x="7484291" y="4456812"/>
                    <a:ext cx="2974674" cy="1588"/>
                  </a:xfrm>
                  <a:prstGeom prst="straightConnector1">
                    <a:avLst/>
                  </a:prstGeom>
                  <a:ln w="19050">
                    <a:solidFill>
                      <a:srgbClr val="FFFFFF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Rectangle 63"/>
                  <p:cNvSpPr/>
                  <p:nvPr/>
                </p:nvSpPr>
                <p:spPr>
                  <a:xfrm>
                    <a:off x="4301384" y="199748"/>
                    <a:ext cx="3040862" cy="3795892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5400000">
                    <a:off x="407374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 rot="5400000">
                    <a:off x="2316188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Isosceles Triangle 66"/>
                  <p:cNvSpPr/>
                  <p:nvPr/>
                </p:nvSpPr>
                <p:spPr>
                  <a:xfrm rot="5400000">
                    <a:off x="742449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Isosceles Triangle 67"/>
                  <p:cNvSpPr/>
                  <p:nvPr/>
                </p:nvSpPr>
                <p:spPr>
                  <a:xfrm>
                    <a:off x="5855230" y="4037728"/>
                    <a:ext cx="154686" cy="133350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7" name="TextBox 36"/>
            <p:cNvSpPr txBox="1"/>
            <p:nvPr/>
          </p:nvSpPr>
          <p:spPr>
            <a:xfrm>
              <a:off x="1495562" y="1642486"/>
              <a:ext cx="677108" cy="38389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467F"/>
                  </a:solidFill>
                </a:rPr>
                <a:t>VIRTUAL PLATFORM</a:t>
              </a:r>
              <a:endParaRPr lang="en-US" sz="3200" b="1" dirty="0">
                <a:solidFill>
                  <a:srgbClr val="00467F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205994" y="2251332"/>
            <a:ext cx="1044413" cy="1044413"/>
          </a:xfrm>
          <a:prstGeom prst="ellipse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2.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Getting </a:t>
            </a:r>
            <a:b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the Session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Started</a:t>
            </a:r>
            <a:b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endParaRPr lang="en-US" sz="14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34565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453287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Effective Facilitator: Virtual Link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83390" y="4472547"/>
            <a:ext cx="4644720" cy="914400"/>
          </a:xfrm>
        </p:spPr>
        <p:txBody>
          <a:bodyPr/>
          <a:lstStyle/>
          <a:p>
            <a:r>
              <a:rPr lang="en-US" dirty="0" smtClean="0"/>
              <a:t>PRINCIPLE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18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udience.jpg"/>
          <p:cNvPicPr>
            <a:picLocks noChangeAspect="1"/>
          </p:cNvPicPr>
          <p:nvPr/>
        </p:nvPicPr>
        <p:blipFill>
          <a:blip r:embed="rId3"/>
          <a:srcRect r="9280"/>
          <a:stretch>
            <a:fillRect/>
          </a:stretch>
        </p:blipFill>
        <p:spPr>
          <a:xfrm>
            <a:off x="-1" y="0"/>
            <a:ext cx="9144001" cy="3352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606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77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rPr>
              <a:t>Inform, excite, empower, involve</a:t>
            </a:r>
            <a:endParaRPr kumimoji="0" lang="en-US" sz="7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  <a:ea typeface="+mj-ea"/>
              <a:cs typeface="Franklin Gothic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  <p:extLst>
      <p:ext uri="{BB962C8B-B14F-4D97-AF65-F5344CB8AC3E}">
        <p14:creationId xmlns:p14="http://schemas.microsoft.com/office/powerpoint/2010/main" val="2704924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1500" y="2246399"/>
            <a:ext cx="4342170" cy="48053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26522"/>
                </a:solidFill>
              </a:rPr>
              <a:t>Set Up with 40 Minutes to Spare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26522"/>
                </a:solidFill>
              </a:rPr>
              <a:t>Optimize Your Setup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26522"/>
                </a:solidFill>
              </a:rPr>
              <a:t>Utilize the Gathering Period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i="1" dirty="0" smtClean="0">
                <a:solidFill>
                  <a:srgbClr val="1F497D"/>
                </a:solidFill>
              </a:rPr>
              <a:t>Kick Off Promptly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26522"/>
                </a:solidFill>
              </a:rPr>
              <a:t>Set the Stage with </a:t>
            </a:r>
            <a:br>
              <a:rPr lang="en-US" sz="2400" b="1" dirty="0" smtClean="0">
                <a:solidFill>
                  <a:srgbClr val="F26522"/>
                </a:solidFill>
              </a:rPr>
            </a:br>
            <a:r>
              <a:rPr lang="en-US" sz="2400" b="1" dirty="0" smtClean="0">
                <a:solidFill>
                  <a:srgbClr val="F26522"/>
                </a:solidFill>
              </a:rPr>
              <a:t>Your Opening: I-E-E-I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>
                <a:solidFill>
                  <a:srgbClr val="1F497D"/>
                </a:solidFill>
              </a:rPr>
              <a:t>Memorize Your Opening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dirty="0" smtClean="0">
                <a:solidFill>
                  <a:srgbClr val="F26522"/>
                </a:solidFill>
              </a:rPr>
              <a:t>Effectively Deliver Your Opening</a:t>
            </a:r>
          </a:p>
          <a:p>
            <a:pPr marL="514350" indent="-514350">
              <a:buFont typeface="+mj-lt"/>
              <a:buAutoNum type="alphaUcPeriod"/>
            </a:pPr>
            <a:endParaRPr lang="en-US" sz="2400" dirty="0" smtClean="0"/>
          </a:p>
          <a:p>
            <a:pPr marL="514350" indent="-51435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913670" y="2246399"/>
            <a:ext cx="3941010" cy="4805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8"/>
            </a:pPr>
            <a:r>
              <a:rPr lang="en-US" sz="2500" b="1" i="1" dirty="0" smtClean="0">
                <a:solidFill>
                  <a:srgbClr val="1F497D"/>
                </a:solidFill>
              </a:rPr>
              <a:t>Request Participants’ Key Topics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b="1" i="1" dirty="0" smtClean="0">
                <a:solidFill>
                  <a:srgbClr val="1F497D"/>
                </a:solidFill>
              </a:rPr>
              <a:t>Review the Agenda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b="1" dirty="0" smtClean="0">
                <a:solidFill>
                  <a:srgbClr val="F26522"/>
                </a:solidFill>
              </a:rPr>
              <a:t>Establish Ground Rules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b="1" i="1" dirty="0" smtClean="0">
                <a:solidFill>
                  <a:schemeClr val="tx2"/>
                </a:solidFill>
              </a:rPr>
              <a:t>Define the Parking Boards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dirty="0" smtClean="0">
                <a:solidFill>
                  <a:schemeClr val="tx2"/>
                </a:solidFill>
              </a:rPr>
              <a:t>Define Consensus</a:t>
            </a:r>
          </a:p>
          <a:p>
            <a:pPr marL="514350" indent="-514350">
              <a:buFont typeface="+mj-lt"/>
              <a:buAutoNum type="alphaUcPeriod" startAt="8"/>
            </a:pPr>
            <a:r>
              <a:rPr lang="en-US" sz="2500" dirty="0" smtClean="0">
                <a:solidFill>
                  <a:schemeClr val="tx2"/>
                </a:solidFill>
              </a:rPr>
              <a:t>Open “On the Fly”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GETTING THE SESSION STARTED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390" y="1557309"/>
            <a:ext cx="5455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Inform, Excite, Empower, Involve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4150" y="441619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6" y="0"/>
            <a:ext cx="1310754" cy="2347163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42414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ck.jpg"/>
          <p:cNvPicPr>
            <a:picLocks noChangeAspect="1"/>
          </p:cNvPicPr>
          <p:nvPr/>
        </p:nvPicPr>
        <p:blipFill>
          <a:blip r:embed="rId3"/>
          <a:srcRect l="6342" r="5854"/>
          <a:stretch>
            <a:fillRect/>
          </a:stretch>
        </p:blipFill>
        <p:spPr>
          <a:xfrm>
            <a:off x="0" y="0"/>
            <a:ext cx="9144000" cy="6893826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1" y="2369623"/>
            <a:ext cx="8801058" cy="1774672"/>
            <a:chOff x="342941" y="2369623"/>
            <a:chExt cx="8801058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1" y="3198036"/>
              <a:ext cx="7827248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2" y="2369623"/>
              <a:ext cx="7552289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a. Set up with 40 minutes to spare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V14.10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40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685800" indent="-685800"/>
            <a:r>
              <a:rPr lang="en-US" sz="4700" dirty="0" smtClean="0"/>
              <a:t>A. Set Up with At </a:t>
            </a:r>
            <a:r>
              <a:rPr lang="en-US" sz="4700" dirty="0"/>
              <a:t>L</a:t>
            </a:r>
            <a:r>
              <a:rPr lang="en-US" sz="4700" dirty="0" smtClean="0"/>
              <a:t>east 40 Minutes to Spare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Estimate your setup time.</a:t>
            </a:r>
            <a:endParaRPr lang="en-US" dirty="0" smtClean="0">
              <a:solidFill>
                <a:srgbClr val="F26522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/>
              <a:t>Unfamiliar virtual platform: </a:t>
            </a:r>
            <a:r>
              <a:rPr lang="en-US" dirty="0" smtClean="0">
                <a:solidFill>
                  <a:srgbClr val="F26522"/>
                </a:solidFill>
              </a:rPr>
              <a:t>Add </a:t>
            </a:r>
            <a:r>
              <a:rPr lang="en-US" b="1" u="sng" dirty="0" smtClean="0">
                <a:solidFill>
                  <a:srgbClr val="F26522"/>
                </a:solidFill>
              </a:rPr>
              <a:t>40</a:t>
            </a:r>
            <a:r>
              <a:rPr lang="en-US" dirty="0" smtClean="0">
                <a:solidFill>
                  <a:srgbClr val="F26522"/>
                </a:solidFill>
              </a:rPr>
              <a:t> minutes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Familiar virtual platform: </a:t>
            </a:r>
            <a:r>
              <a:rPr lang="en-US" dirty="0" smtClean="0">
                <a:solidFill>
                  <a:srgbClr val="F26522"/>
                </a:solidFill>
              </a:rPr>
              <a:t>Add </a:t>
            </a:r>
            <a:r>
              <a:rPr lang="en-US" b="1" u="sng" dirty="0" smtClean="0">
                <a:solidFill>
                  <a:srgbClr val="F26522"/>
                </a:solidFill>
              </a:rPr>
              <a:t>20</a:t>
            </a:r>
            <a:r>
              <a:rPr lang="en-US" dirty="0" smtClean="0">
                <a:solidFill>
                  <a:srgbClr val="F26522"/>
                </a:solidFill>
              </a:rPr>
              <a:t> minutes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Total = </a:t>
            </a:r>
            <a:r>
              <a:rPr lang="en-US" dirty="0" smtClean="0">
                <a:solidFill>
                  <a:srgbClr val="F26522"/>
                </a:solidFill>
              </a:rPr>
              <a:t>?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 smtClean="0">
              <a:solidFill>
                <a:srgbClr val="F2652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17" y="467036"/>
            <a:ext cx="1559323" cy="1559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4740" y="334323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31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ed-penci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342941" y="136113"/>
            <a:ext cx="8801058" cy="1774672"/>
            <a:chOff x="342941" y="2369623"/>
            <a:chExt cx="8801058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1" y="3198036"/>
              <a:ext cx="5195505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498601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b. Optimize </a:t>
              </a:r>
              <a:b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your setup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20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Optimize Your Setup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Get permission in advance to start the session on time</a:t>
            </a:r>
          </a:p>
          <a:p>
            <a:r>
              <a:rPr lang="en-US" dirty="0" smtClean="0"/>
              <a:t>Ensure that the virtual meeting room is set up in advance</a:t>
            </a:r>
          </a:p>
          <a:p>
            <a:pPr lvl="1"/>
            <a:r>
              <a:rPr lang="en-US" dirty="0" smtClean="0"/>
              <a:t>Whiteboards</a:t>
            </a:r>
          </a:p>
          <a:p>
            <a:pPr lvl="1"/>
            <a:r>
              <a:rPr lang="en-US" dirty="0" smtClean="0"/>
              <a:t>Slideboards</a:t>
            </a:r>
          </a:p>
          <a:p>
            <a:pPr lvl="1"/>
            <a:r>
              <a:rPr lang="en-US" dirty="0" smtClean="0"/>
              <a:t>Polling questions</a:t>
            </a:r>
          </a:p>
          <a:p>
            <a:pPr lvl="1"/>
            <a:r>
              <a:rPr lang="en-US" dirty="0" smtClean="0"/>
              <a:t>Screen sharing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Include in the meeting </a:t>
            </a:r>
            <a:r>
              <a:rPr lang="en-US" dirty="0" smtClean="0"/>
              <a:t>notice:</a:t>
            </a:r>
            <a:endParaRPr lang="en-US" dirty="0"/>
          </a:p>
          <a:p>
            <a:pPr lvl="1"/>
            <a:r>
              <a:rPr lang="en-US" dirty="0">
                <a:solidFill>
                  <a:srgbClr val="F26522"/>
                </a:solidFill>
              </a:rPr>
              <a:t>Gathering time</a:t>
            </a:r>
          </a:p>
          <a:p>
            <a:pPr lvl="1"/>
            <a:r>
              <a:rPr lang="en-US" dirty="0">
                <a:solidFill>
                  <a:srgbClr val="F26522"/>
                </a:solidFill>
              </a:rPr>
              <a:t>Starting </a:t>
            </a:r>
            <a:r>
              <a:rPr lang="en-US" dirty="0" smtClean="0">
                <a:solidFill>
                  <a:srgbClr val="F26522"/>
                </a:solidFill>
              </a:rPr>
              <a:t>time</a:t>
            </a:r>
          </a:p>
          <a:p>
            <a:pPr lvl="1"/>
            <a:r>
              <a:rPr lang="en-US" dirty="0" smtClean="0">
                <a:solidFill>
                  <a:srgbClr val="F26522"/>
                </a:solidFill>
              </a:rPr>
              <a:t>Moderator contact information</a:t>
            </a:r>
          </a:p>
          <a:p>
            <a:pPr lvl="1"/>
            <a:r>
              <a:rPr lang="en-US" dirty="0" smtClean="0">
                <a:solidFill>
                  <a:srgbClr val="F26522"/>
                </a:solidFill>
              </a:rPr>
              <a:t>Ground rules</a:t>
            </a:r>
            <a:endParaRPr lang="en-US" dirty="0"/>
          </a:p>
          <a:p>
            <a:r>
              <a:rPr lang="en-US" dirty="0" smtClean="0"/>
              <a:t>Consider gaining agreement on a suitable penalty for arriving late.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b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2-4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4740" y="401778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2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C54"/>
      </a:accent1>
      <a:accent2>
        <a:srgbClr val="F26522"/>
      </a:accent2>
      <a:accent3>
        <a:srgbClr val="AFBD22"/>
      </a:accent3>
      <a:accent4>
        <a:srgbClr val="A0DBE6"/>
      </a:accent4>
      <a:accent5>
        <a:srgbClr val="000000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15494</TotalTime>
  <Words>1372</Words>
  <Application>Microsoft Office PowerPoint</Application>
  <PresentationFormat>On-screen Show (4:3)</PresentationFormat>
  <Paragraphs>364</Paragraphs>
  <Slides>38</Slides>
  <Notes>38</Notes>
  <HiddenSlides>12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ＭＳ Ｐゴシック</vt:lpstr>
      <vt:lpstr>Arial</vt:lpstr>
      <vt:lpstr>Arial Black</vt:lpstr>
      <vt:lpstr>Arial Rounded MT Bold</vt:lpstr>
      <vt:lpstr>Calibri</vt:lpstr>
      <vt:lpstr>Franklin Gothic Book</vt:lpstr>
      <vt:lpstr>Franklin Gothic Medium</vt:lpstr>
      <vt:lpstr>HelveticaNeue MediumExt</vt:lpstr>
      <vt:lpstr>Tahoma</vt:lpstr>
      <vt:lpstr>Times New Roman</vt:lpstr>
      <vt:lpstr>Trebuchet MS</vt:lpstr>
      <vt:lpstr>Wingdings</vt:lpstr>
      <vt:lpstr>Office Theme</vt:lpstr>
      <vt:lpstr>The effective facilitator: virtual Link</vt:lpstr>
      <vt:lpstr>Checkpoint</vt:lpstr>
      <vt:lpstr>The Virtual Dilemma</vt:lpstr>
      <vt:lpstr>PowerPoint Presentation</vt:lpstr>
      <vt:lpstr>Principle 2</vt:lpstr>
      <vt:lpstr>PowerPoint Presentation</vt:lpstr>
      <vt:lpstr>A. Set Up with At Least 40 Minutes to Spare</vt:lpstr>
      <vt:lpstr>PowerPoint Presentation</vt:lpstr>
      <vt:lpstr>B. Optimize Your Setup</vt:lpstr>
      <vt:lpstr>B. Optimize Your Setup</vt:lpstr>
      <vt:lpstr>PowerPoint Presentation</vt:lpstr>
      <vt:lpstr>PowerPoint Presentation</vt:lpstr>
      <vt:lpstr>E. Set the Stage With Your Opening: i-e-e-i</vt:lpstr>
      <vt:lpstr>E. Set the Stage With Your Opening</vt:lpstr>
      <vt:lpstr>E. Set the Stage With Your Opening: I-E-E-I</vt:lpstr>
      <vt:lpstr>E. Set the Stage With Your Opening</vt:lpstr>
      <vt:lpstr>E. Set the Stage With Your Opening</vt:lpstr>
      <vt:lpstr>E. Set the Stage With Your Opening</vt:lpstr>
      <vt:lpstr>E. Set the Stage With Your Opening: I-E-E-I</vt:lpstr>
      <vt:lpstr>Roll Call List</vt:lpstr>
      <vt:lpstr>PowerPoint Presentation</vt:lpstr>
      <vt:lpstr>PowerPoint Presentation</vt:lpstr>
      <vt:lpstr>G. Effectively Deliver Your Opening</vt:lpstr>
      <vt:lpstr>G. Effectively Deliver Your Opening</vt:lpstr>
      <vt:lpstr>PowerPoint Presentation</vt:lpstr>
      <vt:lpstr>PowerPoint Presentation</vt:lpstr>
      <vt:lpstr>PowerPoint Presentation</vt:lpstr>
      <vt:lpstr>J. Establish Ground Rules </vt:lpstr>
      <vt:lpstr>PowerPoint Presentation</vt:lpstr>
      <vt:lpstr>Ground Rules for Virtual Sessions</vt:lpstr>
      <vt:lpstr>J. Establish Ground Rules Sample Virtual Session Rules</vt:lpstr>
      <vt:lpstr>PowerPoint Presentation</vt:lpstr>
      <vt:lpstr>PowerPoint Presentation</vt:lpstr>
      <vt:lpstr>PowerPoint Presentation</vt:lpstr>
      <vt:lpstr>Solving the Virtual Dilemma</vt:lpstr>
      <vt:lpstr>Principle 2</vt:lpstr>
      <vt:lpstr>Checkpoint</vt:lpstr>
      <vt:lpstr>The Effective Facilitator: Virtual Link</vt:lpstr>
    </vt:vector>
  </TitlesOfParts>
  <Company>Story Worldwide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 Thomas</dc:creator>
  <cp:lastModifiedBy>Elle Cathey</cp:lastModifiedBy>
  <cp:revision>288</cp:revision>
  <cp:lastPrinted>2014-06-11T12:50:51Z</cp:lastPrinted>
  <dcterms:created xsi:type="dcterms:W3CDTF">2013-02-24T22:19:15Z</dcterms:created>
  <dcterms:modified xsi:type="dcterms:W3CDTF">2015-03-03T21:14:29Z</dcterms:modified>
</cp:coreProperties>
</file>