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4.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5.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638" r:id="rId2"/>
    <p:sldId id="639" r:id="rId3"/>
    <p:sldId id="615" r:id="rId4"/>
    <p:sldId id="634" r:id="rId5"/>
    <p:sldId id="569" r:id="rId6"/>
    <p:sldId id="570" r:id="rId7"/>
    <p:sldId id="621" r:id="rId8"/>
    <p:sldId id="622" r:id="rId9"/>
    <p:sldId id="623" r:id="rId10"/>
    <p:sldId id="624" r:id="rId11"/>
    <p:sldId id="625" r:id="rId12"/>
    <p:sldId id="626" r:id="rId13"/>
    <p:sldId id="627" r:id="rId14"/>
    <p:sldId id="629" r:id="rId15"/>
    <p:sldId id="642" r:id="rId16"/>
    <p:sldId id="631" r:id="rId17"/>
    <p:sldId id="632" r:id="rId18"/>
    <p:sldId id="633" r:id="rId19"/>
    <p:sldId id="635" r:id="rId20"/>
    <p:sldId id="636" r:id="rId21"/>
    <p:sldId id="637" r:id="rId22"/>
    <p:sldId id="646" r:id="rId23"/>
    <p:sldId id="647" r:id="rId24"/>
    <p:sldId id="648" r:id="rId25"/>
    <p:sldId id="643" r:id="rId26"/>
    <p:sldId id="64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Wilkinson" initials="MW"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522"/>
    <a:srgbClr val="A0DBE6"/>
    <a:srgbClr val="00467F"/>
    <a:srgbClr val="AFBD22"/>
    <a:srgbClr val="002C54"/>
    <a:srgbClr val="C9401B"/>
    <a:srgbClr val="FF5223"/>
    <a:srgbClr val="95CC4F"/>
    <a:srgbClr val="90CDD0"/>
    <a:srgbClr val="D747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6" autoAdjust="0"/>
    <p:restoredTop sz="81867" autoAdjust="0"/>
  </p:normalViewPr>
  <p:slideViewPr>
    <p:cSldViewPr snapToGrid="0" snapToObjects="1">
      <p:cViewPr varScale="1">
        <p:scale>
          <a:sx n="61" d="100"/>
          <a:sy n="61" d="100"/>
        </p:scale>
        <p:origin x="1842" y="66"/>
      </p:cViewPr>
      <p:guideLst>
        <p:guide orient="horz" pos="2166"/>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0-30T22:36:41.113" idx="2">
    <p:pos x="106" y="1090"/>
    <p:text>Which should be red?</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10-30T22:37:41.142" idx="3">
    <p:pos x="274" y="970"/>
    <p:text>"Send agenda and handouts to..."</p:text>
    <p:extLst>
      <p:ext uri="{C676402C-5697-4E1C-873F-D02D1690AC5C}">
        <p15:threadingInfo xmlns:p15="http://schemas.microsoft.com/office/powerpoint/2012/main" timeZoneBias="240"/>
      </p:ext>
    </p:extLst>
  </p:cm>
  <p:cm authorId="1" dt="2014-10-30T22:38:31.312" idx="4">
    <p:pos x="2890" y="2578"/>
    <p:text>"...and consider always starting..."</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4-10-30T22:40:12.368" idx="5">
    <p:pos x="10" y="10"/>
    <p:text>Agreed...inappropriate pic</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4-10-30T22:43:20.256" idx="8">
    <p:pos x="1006" y="370"/>
    <p:text>This pic isn't as good because with the person standing, it looks like she is the facilitator</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4-10-30T22:46:13.963" idx="9">
    <p:pos x="10" y="10"/>
    <p:text>RICHARD: For slides 12-19, It looks like we have taken all the words from our handout and included them here.  Better practice is to summarize each point to minimize the number of words on the slide. Are you okay with doing this or is there a specific reason we need all the words?</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4-10-30T22:48:47.793" idx="10">
    <p:pos x="10" y="10"/>
    <p:text>Where are the review and close slides?</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B881D6-1B89-8C48-A4BD-D9F6C83F3958}" type="datetimeFigureOut">
              <a:rPr lang="en-US" smtClean="0"/>
              <a:pPr/>
              <a:t>2/19/2015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5604F8-D91B-854E-B48B-E450A7BFDFF1}" type="slidenum">
              <a:rPr lang="en-US" smtClean="0"/>
              <a:pPr/>
              <a:t>‹#›</a:t>
            </a:fld>
            <a:endParaRPr lang="en-US" dirty="0"/>
          </a:p>
        </p:txBody>
      </p:sp>
    </p:spTree>
    <p:extLst>
      <p:ext uri="{BB962C8B-B14F-4D97-AF65-F5344CB8AC3E}">
        <p14:creationId xmlns:p14="http://schemas.microsoft.com/office/powerpoint/2010/main" val="2115249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44040-207E-3F40-A8C0-0992243AB2F0}" type="datetimeFigureOut">
              <a:rPr lang="en-US" smtClean="0"/>
              <a:pPr/>
              <a:t>2/19/2015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573F6C-1218-BD4D-A5E4-4AD687B88FB2}" type="slidenum">
              <a:rPr lang="en-US" smtClean="0"/>
              <a:pPr/>
              <a:t>‹#›</a:t>
            </a:fld>
            <a:endParaRPr lang="en-US" dirty="0"/>
          </a:p>
        </p:txBody>
      </p:sp>
    </p:spTree>
    <p:extLst>
      <p:ext uri="{BB962C8B-B14F-4D97-AF65-F5344CB8AC3E}">
        <p14:creationId xmlns:p14="http://schemas.microsoft.com/office/powerpoint/2010/main" val="36428672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Tx/>
              <a:buNone/>
            </a:pPr>
            <a:r>
              <a:rPr lang="en-US" sz="1600" b="1" smtClean="0">
                <a:latin typeface="Times New Roman" charset="0"/>
              </a:rPr>
              <a:t> </a:t>
            </a:r>
            <a:endParaRPr lang="en-US" sz="1600" b="1" dirty="0" smtClean="0">
              <a:latin typeface="Times New Roman"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1</a:t>
            </a:fld>
            <a:endParaRPr lang="en-US" dirty="0"/>
          </a:p>
        </p:txBody>
      </p:sp>
    </p:spTree>
    <p:extLst>
      <p:ext uri="{BB962C8B-B14F-4D97-AF65-F5344CB8AC3E}">
        <p14:creationId xmlns:p14="http://schemas.microsoft.com/office/powerpoint/2010/main" val="2309239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Revised to match</a:t>
            </a:r>
            <a:r>
              <a:rPr lang="en-US" b="1" baseline="0" dirty="0" smtClean="0"/>
              <a:t> the fill-in-the-blanks in manual</a:t>
            </a:r>
            <a:endParaRPr lang="en-US" b="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11</a:t>
            </a:fld>
            <a:endParaRPr lang="en-US" dirty="0"/>
          </a:p>
        </p:txBody>
      </p:sp>
    </p:spTree>
    <p:extLst>
      <p:ext uri="{BB962C8B-B14F-4D97-AF65-F5344CB8AC3E}">
        <p14:creationId xmlns:p14="http://schemas.microsoft.com/office/powerpoint/2010/main" val="374757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i="0"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12</a:t>
            </a:fld>
            <a:endParaRPr lang="en-US" dirty="0"/>
          </a:p>
        </p:txBody>
      </p:sp>
    </p:spTree>
    <p:extLst>
      <p:ext uri="{BB962C8B-B14F-4D97-AF65-F5344CB8AC3E}">
        <p14:creationId xmlns:p14="http://schemas.microsoft.com/office/powerpoint/2010/main" val="4061180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13</a:t>
            </a:fld>
            <a:endParaRPr lang="en-US" dirty="0"/>
          </a:p>
        </p:txBody>
      </p:sp>
    </p:spTree>
    <p:extLst>
      <p:ext uri="{BB962C8B-B14F-4D97-AF65-F5344CB8AC3E}">
        <p14:creationId xmlns:p14="http://schemas.microsoft.com/office/powerpoint/2010/main" val="2766752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22</a:t>
            </a:fld>
            <a:endParaRPr lang="en-US" dirty="0"/>
          </a:p>
        </p:txBody>
      </p:sp>
    </p:spTree>
    <p:extLst>
      <p:ext uri="{BB962C8B-B14F-4D97-AF65-F5344CB8AC3E}">
        <p14:creationId xmlns:p14="http://schemas.microsoft.com/office/powerpoint/2010/main" val="156284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23</a:t>
            </a:fld>
            <a:endParaRPr lang="en-US" dirty="0"/>
          </a:p>
        </p:txBody>
      </p:sp>
    </p:spTree>
    <p:extLst>
      <p:ext uri="{BB962C8B-B14F-4D97-AF65-F5344CB8AC3E}">
        <p14:creationId xmlns:p14="http://schemas.microsoft.com/office/powerpoint/2010/main" val="1435922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a:defRPr/>
            </a:pPr>
            <a:endParaRPr lang="en-US" altLang="en-US" dirty="0" smtClean="0"/>
          </a:p>
        </p:txBody>
      </p:sp>
      <p:sp>
        <p:nvSpPr>
          <p:cNvPr id="204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900" b="1">
                <a:solidFill>
                  <a:srgbClr val="104A73"/>
                </a:solidFill>
                <a:latin typeface="Arial" panose="020B0604020202020204" pitchFamily="34" charset="0"/>
              </a:defRPr>
            </a:lvl1pPr>
            <a:lvl2pPr marL="757066" indent="-291179">
              <a:defRPr sz="3900" b="1">
                <a:solidFill>
                  <a:srgbClr val="104A73"/>
                </a:solidFill>
                <a:latin typeface="Arial" panose="020B0604020202020204" pitchFamily="34" charset="0"/>
              </a:defRPr>
            </a:lvl2pPr>
            <a:lvl3pPr marL="1164717" indent="-232943">
              <a:defRPr sz="3900" b="1">
                <a:solidFill>
                  <a:srgbClr val="104A73"/>
                </a:solidFill>
                <a:latin typeface="Arial" panose="020B0604020202020204" pitchFamily="34" charset="0"/>
              </a:defRPr>
            </a:lvl3pPr>
            <a:lvl4pPr marL="1630604" indent="-232943">
              <a:defRPr sz="3900" b="1">
                <a:solidFill>
                  <a:srgbClr val="104A73"/>
                </a:solidFill>
                <a:latin typeface="Arial" panose="020B0604020202020204" pitchFamily="34" charset="0"/>
              </a:defRPr>
            </a:lvl4pPr>
            <a:lvl5pPr marL="2096491" indent="-232943">
              <a:defRPr sz="3900" b="1">
                <a:solidFill>
                  <a:srgbClr val="104A73"/>
                </a:solidFill>
                <a:latin typeface="Arial" panose="020B0604020202020204" pitchFamily="34" charset="0"/>
              </a:defRPr>
            </a:lvl5pPr>
            <a:lvl6pPr marL="2562377" indent="-232943" eaLnBrk="0" fontAlgn="base" hangingPunct="0">
              <a:spcBef>
                <a:spcPct val="0"/>
              </a:spcBef>
              <a:spcAft>
                <a:spcPct val="0"/>
              </a:spcAft>
              <a:defRPr sz="3900" b="1">
                <a:solidFill>
                  <a:srgbClr val="104A73"/>
                </a:solidFill>
                <a:latin typeface="Arial" panose="020B0604020202020204" pitchFamily="34" charset="0"/>
              </a:defRPr>
            </a:lvl6pPr>
            <a:lvl7pPr marL="3028264" indent="-232943" eaLnBrk="0" fontAlgn="base" hangingPunct="0">
              <a:spcBef>
                <a:spcPct val="0"/>
              </a:spcBef>
              <a:spcAft>
                <a:spcPct val="0"/>
              </a:spcAft>
              <a:defRPr sz="3900" b="1">
                <a:solidFill>
                  <a:srgbClr val="104A73"/>
                </a:solidFill>
                <a:latin typeface="Arial" panose="020B0604020202020204" pitchFamily="34" charset="0"/>
              </a:defRPr>
            </a:lvl7pPr>
            <a:lvl8pPr marL="3494151" indent="-232943" eaLnBrk="0" fontAlgn="base" hangingPunct="0">
              <a:spcBef>
                <a:spcPct val="0"/>
              </a:spcBef>
              <a:spcAft>
                <a:spcPct val="0"/>
              </a:spcAft>
              <a:defRPr sz="3900" b="1">
                <a:solidFill>
                  <a:srgbClr val="104A73"/>
                </a:solidFill>
                <a:latin typeface="Arial" panose="020B0604020202020204" pitchFamily="34" charset="0"/>
              </a:defRPr>
            </a:lvl8pPr>
            <a:lvl9pPr marL="3960038" indent="-232943" eaLnBrk="0" fontAlgn="base" hangingPunct="0">
              <a:spcBef>
                <a:spcPct val="0"/>
              </a:spcBef>
              <a:spcAft>
                <a:spcPct val="0"/>
              </a:spcAft>
              <a:defRPr sz="3900" b="1">
                <a:solidFill>
                  <a:srgbClr val="104A73"/>
                </a:solidFill>
                <a:latin typeface="Arial" panose="020B0604020202020204" pitchFamily="34" charset="0"/>
              </a:defRPr>
            </a:lvl9pPr>
          </a:lstStyle>
          <a:p>
            <a:fld id="{92B24A6B-AF05-4ADB-9F1E-EFC869BA79E6}" type="slidenum">
              <a:rPr lang="en-US" altLang="en-US" sz="1200" b="0">
                <a:solidFill>
                  <a:schemeClr val="tx1"/>
                </a:solidFill>
                <a:latin typeface="Tahoma" panose="020B0604030504040204" pitchFamily="34" charset="0"/>
              </a:rPr>
              <a:pPr/>
              <a:t>24</a:t>
            </a:fld>
            <a:endParaRPr lang="en-US" altLang="en-US" sz="1200" b="0" dirty="0">
              <a:solidFill>
                <a:schemeClr val="tx1"/>
              </a:solidFill>
              <a:latin typeface="Tahoma" panose="020B0604030504040204" pitchFamily="34" charset="0"/>
            </a:endParaRPr>
          </a:p>
        </p:txBody>
      </p:sp>
    </p:spTree>
    <p:extLst>
      <p:ext uri="{BB962C8B-B14F-4D97-AF65-F5344CB8AC3E}">
        <p14:creationId xmlns:p14="http://schemas.microsoft.com/office/powerpoint/2010/main" val="2139302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Tx/>
              <a:buNone/>
            </a:pPr>
            <a:endParaRPr lang="en-US" sz="1600" b="1" dirty="0" smtClean="0">
              <a:latin typeface="Times New Roman"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26</a:t>
            </a:fld>
            <a:endParaRPr lang="en-US" dirty="0"/>
          </a:p>
        </p:txBody>
      </p:sp>
    </p:spTree>
    <p:extLst>
      <p:ext uri="{BB962C8B-B14F-4D97-AF65-F5344CB8AC3E}">
        <p14:creationId xmlns:p14="http://schemas.microsoft.com/office/powerpoint/2010/main" val="4101525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2</a:t>
            </a:fld>
            <a:endParaRPr lang="en-US" dirty="0"/>
          </a:p>
        </p:txBody>
      </p:sp>
    </p:spTree>
    <p:extLst>
      <p:ext uri="{BB962C8B-B14F-4D97-AF65-F5344CB8AC3E}">
        <p14:creationId xmlns:p14="http://schemas.microsoft.com/office/powerpoint/2010/main" val="3272177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a:defRPr/>
            </a:pPr>
            <a:endParaRPr lang="en-US" altLang="en-US" dirty="0" smtClean="0"/>
          </a:p>
        </p:txBody>
      </p:sp>
      <p:sp>
        <p:nvSpPr>
          <p:cNvPr id="204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900" b="1">
                <a:solidFill>
                  <a:srgbClr val="104A73"/>
                </a:solidFill>
                <a:latin typeface="Arial" panose="020B0604020202020204" pitchFamily="34" charset="0"/>
              </a:defRPr>
            </a:lvl1pPr>
            <a:lvl2pPr marL="757066" indent="-291179">
              <a:defRPr sz="3900" b="1">
                <a:solidFill>
                  <a:srgbClr val="104A73"/>
                </a:solidFill>
                <a:latin typeface="Arial" panose="020B0604020202020204" pitchFamily="34" charset="0"/>
              </a:defRPr>
            </a:lvl2pPr>
            <a:lvl3pPr marL="1164717" indent="-232943">
              <a:defRPr sz="3900" b="1">
                <a:solidFill>
                  <a:srgbClr val="104A73"/>
                </a:solidFill>
                <a:latin typeface="Arial" panose="020B0604020202020204" pitchFamily="34" charset="0"/>
              </a:defRPr>
            </a:lvl3pPr>
            <a:lvl4pPr marL="1630604" indent="-232943">
              <a:defRPr sz="3900" b="1">
                <a:solidFill>
                  <a:srgbClr val="104A73"/>
                </a:solidFill>
                <a:latin typeface="Arial" panose="020B0604020202020204" pitchFamily="34" charset="0"/>
              </a:defRPr>
            </a:lvl4pPr>
            <a:lvl5pPr marL="2096491" indent="-232943">
              <a:defRPr sz="3900" b="1">
                <a:solidFill>
                  <a:srgbClr val="104A73"/>
                </a:solidFill>
                <a:latin typeface="Arial" panose="020B0604020202020204" pitchFamily="34" charset="0"/>
              </a:defRPr>
            </a:lvl5pPr>
            <a:lvl6pPr marL="2562377" indent="-232943" eaLnBrk="0" fontAlgn="base" hangingPunct="0">
              <a:spcBef>
                <a:spcPct val="0"/>
              </a:spcBef>
              <a:spcAft>
                <a:spcPct val="0"/>
              </a:spcAft>
              <a:defRPr sz="3900" b="1">
                <a:solidFill>
                  <a:srgbClr val="104A73"/>
                </a:solidFill>
                <a:latin typeface="Arial" panose="020B0604020202020204" pitchFamily="34" charset="0"/>
              </a:defRPr>
            </a:lvl6pPr>
            <a:lvl7pPr marL="3028264" indent="-232943" eaLnBrk="0" fontAlgn="base" hangingPunct="0">
              <a:spcBef>
                <a:spcPct val="0"/>
              </a:spcBef>
              <a:spcAft>
                <a:spcPct val="0"/>
              </a:spcAft>
              <a:defRPr sz="3900" b="1">
                <a:solidFill>
                  <a:srgbClr val="104A73"/>
                </a:solidFill>
                <a:latin typeface="Arial" panose="020B0604020202020204" pitchFamily="34" charset="0"/>
              </a:defRPr>
            </a:lvl7pPr>
            <a:lvl8pPr marL="3494151" indent="-232943" eaLnBrk="0" fontAlgn="base" hangingPunct="0">
              <a:spcBef>
                <a:spcPct val="0"/>
              </a:spcBef>
              <a:spcAft>
                <a:spcPct val="0"/>
              </a:spcAft>
              <a:defRPr sz="3900" b="1">
                <a:solidFill>
                  <a:srgbClr val="104A73"/>
                </a:solidFill>
                <a:latin typeface="Arial" panose="020B0604020202020204" pitchFamily="34" charset="0"/>
              </a:defRPr>
            </a:lvl8pPr>
            <a:lvl9pPr marL="3960038" indent="-232943" eaLnBrk="0" fontAlgn="base" hangingPunct="0">
              <a:spcBef>
                <a:spcPct val="0"/>
              </a:spcBef>
              <a:spcAft>
                <a:spcPct val="0"/>
              </a:spcAft>
              <a:defRPr sz="3900" b="1">
                <a:solidFill>
                  <a:srgbClr val="104A73"/>
                </a:solidFill>
                <a:latin typeface="Arial" panose="020B0604020202020204" pitchFamily="34" charset="0"/>
              </a:defRPr>
            </a:lvl9pPr>
          </a:lstStyle>
          <a:p>
            <a:fld id="{92B24A6B-AF05-4ADB-9F1E-EFC869BA79E6}" type="slidenum">
              <a:rPr lang="en-US" altLang="en-US" sz="1200" b="0">
                <a:solidFill>
                  <a:schemeClr val="tx1"/>
                </a:solidFill>
                <a:latin typeface="Tahoma" panose="020B0604030504040204" pitchFamily="34" charset="0"/>
              </a:rPr>
              <a:pPr/>
              <a:t>3</a:t>
            </a:fld>
            <a:endParaRPr lang="en-US" altLang="en-US" sz="1200" b="0" dirty="0">
              <a:solidFill>
                <a:schemeClr val="tx1"/>
              </a:solidFill>
              <a:latin typeface="Tahoma" panose="020B0604030504040204" pitchFamily="34" charset="0"/>
            </a:endParaRPr>
          </a:p>
        </p:txBody>
      </p:sp>
    </p:spTree>
    <p:extLst>
      <p:ext uri="{BB962C8B-B14F-4D97-AF65-F5344CB8AC3E}">
        <p14:creationId xmlns:p14="http://schemas.microsoft.com/office/powerpoint/2010/main" val="2590898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5</a:t>
            </a:fld>
            <a:endParaRPr lang="en-US" dirty="0"/>
          </a:p>
        </p:txBody>
      </p:sp>
    </p:spTree>
    <p:extLst>
      <p:ext uri="{BB962C8B-B14F-4D97-AF65-F5344CB8AC3E}">
        <p14:creationId xmlns:p14="http://schemas.microsoft.com/office/powerpoint/2010/main" val="252699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i="0"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6</a:t>
            </a:fld>
            <a:endParaRPr lang="en-US" dirty="0"/>
          </a:p>
        </p:txBody>
      </p:sp>
    </p:spTree>
    <p:extLst>
      <p:ext uri="{BB962C8B-B14F-4D97-AF65-F5344CB8AC3E}">
        <p14:creationId xmlns:p14="http://schemas.microsoft.com/office/powerpoint/2010/main" val="826283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7</a:t>
            </a:fld>
            <a:endParaRPr lang="en-US" dirty="0"/>
          </a:p>
        </p:txBody>
      </p:sp>
    </p:spTree>
    <p:extLst>
      <p:ext uri="{BB962C8B-B14F-4D97-AF65-F5344CB8AC3E}">
        <p14:creationId xmlns:p14="http://schemas.microsoft.com/office/powerpoint/2010/main" val="166142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i="0"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8</a:t>
            </a:fld>
            <a:endParaRPr lang="en-US" dirty="0"/>
          </a:p>
        </p:txBody>
      </p:sp>
    </p:spTree>
    <p:extLst>
      <p:ext uri="{BB962C8B-B14F-4D97-AF65-F5344CB8AC3E}">
        <p14:creationId xmlns:p14="http://schemas.microsoft.com/office/powerpoint/2010/main" val="3788245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9</a:t>
            </a:fld>
            <a:endParaRPr lang="en-US" dirty="0"/>
          </a:p>
        </p:txBody>
      </p:sp>
    </p:spTree>
    <p:extLst>
      <p:ext uri="{BB962C8B-B14F-4D97-AF65-F5344CB8AC3E}">
        <p14:creationId xmlns:p14="http://schemas.microsoft.com/office/powerpoint/2010/main" val="3397892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i="0"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10</a:t>
            </a:fld>
            <a:endParaRPr lang="en-US" dirty="0"/>
          </a:p>
        </p:txBody>
      </p:sp>
    </p:spTree>
    <p:extLst>
      <p:ext uri="{BB962C8B-B14F-4D97-AF65-F5344CB8AC3E}">
        <p14:creationId xmlns:p14="http://schemas.microsoft.com/office/powerpoint/2010/main" val="162125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descr="background_standard_screen.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83390" y="2422695"/>
            <a:ext cx="5356755" cy="1470025"/>
          </a:xfrm>
        </p:spPr>
        <p:txBody>
          <a:bodyPr anchor="t">
            <a:normAutofit/>
          </a:bodyPr>
          <a:lstStyle>
            <a:lvl1pPr>
              <a:lnSpc>
                <a:spcPts val="5420"/>
              </a:lnSpc>
              <a:defRPr sz="6600" cap="all" spc="-150"/>
            </a:lvl1pPr>
          </a:lstStyle>
          <a:p>
            <a:endParaRPr lang="en-US" dirty="0"/>
          </a:p>
        </p:txBody>
      </p:sp>
      <p:sp>
        <p:nvSpPr>
          <p:cNvPr id="7" name="Rectangle 6"/>
          <p:cNvSpPr/>
          <p:nvPr userDrawn="1"/>
        </p:nvSpPr>
        <p:spPr>
          <a:xfrm>
            <a:off x="1" y="0"/>
            <a:ext cx="342942"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3"/>
          <a:stretch>
            <a:fillRect/>
          </a:stretch>
        </p:blipFill>
        <p:spPr>
          <a:xfrm flipH="1">
            <a:off x="6400799" y="2493324"/>
            <a:ext cx="2465388" cy="2064046"/>
          </a:xfrm>
          <a:prstGeom prst="rect">
            <a:avLst/>
          </a:prstGeom>
        </p:spPr>
      </p:pic>
      <p:sp>
        <p:nvSpPr>
          <p:cNvPr id="13" name="Content Placeholder 13"/>
          <p:cNvSpPr>
            <a:spLocks noGrp="1"/>
          </p:cNvSpPr>
          <p:nvPr>
            <p:ph sz="quarter" idx="10" hasCustomPrompt="1"/>
          </p:nvPr>
        </p:nvSpPr>
        <p:spPr>
          <a:xfrm>
            <a:off x="783390" y="4240003"/>
            <a:ext cx="4644720" cy="914400"/>
          </a:xfrm>
        </p:spPr>
        <p:txBody>
          <a:bodyPr/>
          <a:lstStyle>
            <a:lvl1pPr marL="0" indent="0">
              <a:spcBef>
                <a:spcPts val="768"/>
              </a:spcBef>
              <a:buNone/>
              <a:defRPr cap="all">
                <a:solidFill>
                  <a:srgbClr val="A0DBE6"/>
                </a:solidFill>
              </a:defRPr>
            </a:lvl1pPr>
            <a:lvl2pPr marL="0" indent="0">
              <a:spcBef>
                <a:spcPts val="768"/>
              </a:spcBef>
              <a:buNone/>
              <a:defRPr/>
            </a:lvl2pPr>
            <a:lvl3pPr marL="0" indent="0">
              <a:spcBef>
                <a:spcPts val="768"/>
              </a:spcBef>
              <a:buNone/>
              <a:defRPr/>
            </a:lvl3pPr>
            <a:lvl4pPr marL="0" indent="0">
              <a:spcBef>
                <a:spcPts val="768"/>
              </a:spcBef>
              <a:buNone/>
              <a:defRPr/>
            </a:lvl4pPr>
            <a:lvl5pPr marL="0" indent="0">
              <a:spcBef>
                <a:spcPts val="768"/>
              </a:spcBef>
              <a:buNone/>
              <a:defRPr/>
            </a:lvl5pPr>
          </a:lstStyle>
          <a:p>
            <a:pPr lvl="0"/>
            <a:r>
              <a:rPr lang="en-US" dirty="0" smtClean="0"/>
              <a:t>ENTER SECTION HERE</a:t>
            </a:r>
            <a:endParaRPr lang="en-US" dirty="0"/>
          </a:p>
        </p:txBody>
      </p:sp>
      <p:sp>
        <p:nvSpPr>
          <p:cNvPr id="14" name="TextBox 13"/>
          <p:cNvSpPr txBox="1"/>
          <p:nvPr userDrawn="1"/>
        </p:nvSpPr>
        <p:spPr>
          <a:xfrm>
            <a:off x="436259" y="6565612"/>
            <a:ext cx="3275256" cy="246221"/>
          </a:xfrm>
          <a:prstGeom prst="rect">
            <a:avLst/>
          </a:prstGeom>
          <a:noFill/>
        </p:spPr>
        <p:txBody>
          <a:bodyPr wrap="none" rtlCol="0">
            <a:spAutoFit/>
          </a:bodyPr>
          <a:lstStyle/>
          <a:p>
            <a:pPr algn="l"/>
            <a:r>
              <a:rPr lang="en-US" sz="1000" baseline="0" dirty="0" smtClean="0">
                <a:solidFill>
                  <a:srgbClr val="00467F"/>
                </a:solidFill>
                <a:latin typeface="Franklin Gothic Book"/>
                <a:cs typeface="Franklin Gothic Book"/>
              </a:rPr>
              <a:t>Copyright 1992-2015, Leadership Strategies, Inc. V15.02</a:t>
            </a:r>
          </a:p>
        </p:txBody>
      </p:sp>
      <p:pic>
        <p:nvPicPr>
          <p:cNvPr id="16" name="Picture 15"/>
          <p:cNvPicPr>
            <a:picLocks noChangeAspect="1"/>
          </p:cNvPicPr>
          <p:nvPr userDrawn="1"/>
        </p:nvPicPr>
        <p:blipFill>
          <a:blip r:embed="rId4"/>
          <a:stretch>
            <a:fillRect/>
          </a:stretch>
        </p:blipFill>
        <p:spPr>
          <a:xfrm>
            <a:off x="6519411" y="6360186"/>
            <a:ext cx="2335269" cy="444477"/>
          </a:xfrm>
          <a:prstGeom prst="rect">
            <a:avLst/>
          </a:prstGeom>
        </p:spPr>
      </p:pic>
      <p:sp>
        <p:nvSpPr>
          <p:cNvPr id="18" name="TextBox 17"/>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rgbClr val="00467F"/>
                </a:solidFill>
                <a:latin typeface="Franklin Gothic Book"/>
                <a:cs typeface="Franklin Gothic Book"/>
              </a:rPr>
              <a:t>Duplication prohibited without consent</a:t>
            </a:r>
          </a:p>
        </p:txBody>
      </p:sp>
      <p:sp>
        <p:nvSpPr>
          <p:cNvPr id="19" name="Slide Number Placeholder 5"/>
          <p:cNvSpPr txBox="1">
            <a:spLocks/>
          </p:cNvSpPr>
          <p:nvPr userDrawn="1"/>
        </p:nvSpPr>
        <p:spPr>
          <a:xfrm>
            <a:off x="0" y="6446708"/>
            <a:ext cx="342943" cy="365125"/>
          </a:xfrm>
          <a:prstGeom prst="rect">
            <a:avLst/>
          </a:prstGeom>
        </p:spPr>
        <p:txBody>
          <a:bodyPr vert="horz" lIns="91440" tIns="45720" rIns="91440" bIns="45720" rtlCol="0" anchor="b"/>
          <a:lstStyle>
            <a:lvl1pPr algn="ctr">
              <a:defRPr sz="10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29FD61F-2294-5D42-A9D7-9928D42B3773}" type="slidenum">
              <a:rPr kumimoji="0" lang="en-US" sz="10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background_standard_screen.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8071290" cy="4898590"/>
          </a:xfrm>
        </p:spPr>
        <p:txBody>
          <a:bodyPr/>
          <a:lstStyle>
            <a:lvl1pPr>
              <a:buClr>
                <a:srgbClr val="99AB21"/>
              </a:buClr>
              <a:defRPr>
                <a:solidFill>
                  <a:srgbClr val="00467F"/>
                </a:solidFill>
                <a:latin typeface="Franklin Gothic Book"/>
                <a:cs typeface="Franklin Gothic Book"/>
              </a:defRPr>
            </a:lvl1pPr>
            <a:lvl2pPr>
              <a:buClr>
                <a:srgbClr val="F26522"/>
              </a:buClr>
              <a:defRPr>
                <a:solidFill>
                  <a:srgbClr val="F265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0"/>
            <a:ext cx="342942"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436259" y="6565612"/>
            <a:ext cx="3266251" cy="246221"/>
          </a:xfrm>
          <a:prstGeom prst="rect">
            <a:avLst/>
          </a:prstGeom>
          <a:noFill/>
        </p:spPr>
        <p:txBody>
          <a:bodyPr wrap="none" rtlCol="0">
            <a:spAutoFit/>
          </a:bodyPr>
          <a:lstStyle/>
          <a:p>
            <a:pPr algn="l"/>
            <a:r>
              <a:rPr lang="en-US" sz="1000" baseline="0" dirty="0" smtClean="0">
                <a:solidFill>
                  <a:srgbClr val="00467F"/>
                </a:solidFill>
                <a:latin typeface="Franklin Gothic Book"/>
                <a:cs typeface="Franklin Gothic Book"/>
              </a:rPr>
              <a:t>Copyright 1992-2015, Leadership Strategies, Inc. V15.02</a:t>
            </a:r>
          </a:p>
        </p:txBody>
      </p:sp>
      <p:pic>
        <p:nvPicPr>
          <p:cNvPr id="13" name="Picture 12"/>
          <p:cNvPicPr>
            <a:picLocks noChangeAspect="1"/>
          </p:cNvPicPr>
          <p:nvPr userDrawn="1"/>
        </p:nvPicPr>
        <p:blipFill>
          <a:blip r:embed="rId3"/>
          <a:stretch>
            <a:fillRect/>
          </a:stretch>
        </p:blipFill>
        <p:spPr>
          <a:xfrm>
            <a:off x="6519411" y="6360186"/>
            <a:ext cx="2335269" cy="444477"/>
          </a:xfrm>
          <a:prstGeom prst="rect">
            <a:avLst/>
          </a:prstGeom>
        </p:spPr>
      </p:pic>
      <p:sp>
        <p:nvSpPr>
          <p:cNvPr id="14" name="TextBox 13"/>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rgbClr val="00467F"/>
                </a:solidFill>
                <a:latin typeface="Franklin Gothic Book"/>
                <a:cs typeface="Franklin Gothic Book"/>
              </a:rPr>
              <a:t>Duplication prohibited without consent</a:t>
            </a:r>
          </a:p>
        </p:txBody>
      </p:sp>
      <p:sp>
        <p:nvSpPr>
          <p:cNvPr id="15" name="Slide Number Placeholder 5"/>
          <p:cNvSpPr txBox="1">
            <a:spLocks/>
          </p:cNvSpPr>
          <p:nvPr userDrawn="1"/>
        </p:nvSpPr>
        <p:spPr>
          <a:xfrm>
            <a:off x="0" y="6446708"/>
            <a:ext cx="342943" cy="365125"/>
          </a:xfrm>
          <a:prstGeom prst="rect">
            <a:avLst/>
          </a:prstGeom>
        </p:spPr>
        <p:txBody>
          <a:bodyPr vert="horz" lIns="91440" tIns="45720" rIns="91440" bIns="45720" rtlCol="0" anchor="b"/>
          <a:lstStyle>
            <a:lvl1pPr algn="ctr">
              <a:defRPr sz="10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29FD61F-2294-5D42-A9D7-9928D42B3773}" type="slidenum">
              <a:rPr kumimoji="0" lang="en-US" sz="10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descr="background_standard_screen.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807129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0"/>
            <a:ext cx="342942"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436259" y="6565612"/>
            <a:ext cx="3266251" cy="246221"/>
          </a:xfrm>
          <a:prstGeom prst="rect">
            <a:avLst/>
          </a:prstGeom>
          <a:noFill/>
        </p:spPr>
        <p:txBody>
          <a:bodyPr wrap="none" rtlCol="0">
            <a:spAutoFit/>
          </a:bodyPr>
          <a:lstStyle/>
          <a:p>
            <a:pPr algn="l"/>
            <a:r>
              <a:rPr lang="en-US" sz="1000" baseline="0" dirty="0" smtClean="0">
                <a:solidFill>
                  <a:srgbClr val="00467F"/>
                </a:solidFill>
                <a:latin typeface="Franklin Gothic Book"/>
                <a:cs typeface="Franklin Gothic Book"/>
              </a:rPr>
              <a:t>Copyright 1992-2015, Leadership Strategies, Inc. V15.02</a:t>
            </a:r>
          </a:p>
        </p:txBody>
      </p:sp>
      <p:pic>
        <p:nvPicPr>
          <p:cNvPr id="13" name="Picture 12"/>
          <p:cNvPicPr>
            <a:picLocks noChangeAspect="1"/>
          </p:cNvPicPr>
          <p:nvPr userDrawn="1"/>
        </p:nvPicPr>
        <p:blipFill>
          <a:blip r:embed="rId3"/>
          <a:stretch>
            <a:fillRect/>
          </a:stretch>
        </p:blipFill>
        <p:spPr>
          <a:xfrm>
            <a:off x="6519411" y="6360186"/>
            <a:ext cx="2335269" cy="444477"/>
          </a:xfrm>
          <a:prstGeom prst="rect">
            <a:avLst/>
          </a:prstGeom>
        </p:spPr>
      </p:pic>
      <p:sp>
        <p:nvSpPr>
          <p:cNvPr id="14" name="TextBox 13"/>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rgbClr val="00467F"/>
                </a:solidFill>
                <a:latin typeface="Franklin Gothic Book"/>
                <a:cs typeface="Franklin Gothic Book"/>
              </a:rPr>
              <a:t>Duplication prohibited without consent</a:t>
            </a:r>
          </a:p>
        </p:txBody>
      </p:sp>
      <p:sp>
        <p:nvSpPr>
          <p:cNvPr id="15" name="Slide Number Placeholder 5"/>
          <p:cNvSpPr txBox="1">
            <a:spLocks/>
          </p:cNvSpPr>
          <p:nvPr userDrawn="1"/>
        </p:nvSpPr>
        <p:spPr>
          <a:xfrm>
            <a:off x="0" y="6446708"/>
            <a:ext cx="342943" cy="365125"/>
          </a:xfrm>
          <a:prstGeom prst="rect">
            <a:avLst/>
          </a:prstGeom>
        </p:spPr>
        <p:txBody>
          <a:bodyPr vert="horz" lIns="91440" tIns="45720" rIns="91440" bIns="45720" rtlCol="0" anchor="b"/>
          <a:lstStyle>
            <a:lvl1pPr algn="ctr">
              <a:defRPr sz="10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29FD61F-2294-5D42-A9D7-9928D42B3773}" type="slidenum">
              <a:rPr kumimoji="0" lang="en-US" sz="10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6" name="Picture 5" descr="background_standard_screen.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394101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0"/>
            <a:ext cx="342942"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idx="13"/>
          </p:nvPr>
        </p:nvSpPr>
        <p:spPr>
          <a:xfrm>
            <a:off x="4913670" y="1457760"/>
            <a:ext cx="394101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Box 12"/>
          <p:cNvSpPr txBox="1"/>
          <p:nvPr userDrawn="1"/>
        </p:nvSpPr>
        <p:spPr>
          <a:xfrm>
            <a:off x="436259" y="6565612"/>
            <a:ext cx="3266251" cy="246221"/>
          </a:xfrm>
          <a:prstGeom prst="rect">
            <a:avLst/>
          </a:prstGeom>
          <a:noFill/>
        </p:spPr>
        <p:txBody>
          <a:bodyPr wrap="none" rtlCol="0">
            <a:spAutoFit/>
          </a:bodyPr>
          <a:lstStyle/>
          <a:p>
            <a:pPr algn="l"/>
            <a:r>
              <a:rPr lang="en-US" sz="1000" baseline="0" dirty="0" smtClean="0">
                <a:solidFill>
                  <a:srgbClr val="00467F"/>
                </a:solidFill>
                <a:latin typeface="Franklin Gothic Book"/>
                <a:cs typeface="Franklin Gothic Book"/>
              </a:rPr>
              <a:t>Copyright 1992-2015, Leadership Strategies, Inc. V15.02</a:t>
            </a:r>
          </a:p>
        </p:txBody>
      </p:sp>
      <p:pic>
        <p:nvPicPr>
          <p:cNvPr id="14" name="Picture 13"/>
          <p:cNvPicPr>
            <a:picLocks noChangeAspect="1"/>
          </p:cNvPicPr>
          <p:nvPr userDrawn="1"/>
        </p:nvPicPr>
        <p:blipFill>
          <a:blip r:embed="rId3"/>
          <a:stretch>
            <a:fillRect/>
          </a:stretch>
        </p:blipFill>
        <p:spPr>
          <a:xfrm>
            <a:off x="6519411" y="6360186"/>
            <a:ext cx="2335269" cy="444477"/>
          </a:xfrm>
          <a:prstGeom prst="rect">
            <a:avLst/>
          </a:prstGeom>
        </p:spPr>
      </p:pic>
      <p:sp>
        <p:nvSpPr>
          <p:cNvPr id="17" name="TextBox 16"/>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rgbClr val="00467F"/>
                </a:solidFill>
                <a:latin typeface="Franklin Gothic Book"/>
                <a:cs typeface="Franklin Gothic Book"/>
              </a:rPr>
              <a:t>Duplication prohibited without consent</a:t>
            </a:r>
          </a:p>
        </p:txBody>
      </p:sp>
      <p:sp>
        <p:nvSpPr>
          <p:cNvPr id="18" name="Slide Number Placeholder 5"/>
          <p:cNvSpPr txBox="1">
            <a:spLocks/>
          </p:cNvSpPr>
          <p:nvPr userDrawn="1"/>
        </p:nvSpPr>
        <p:spPr>
          <a:xfrm>
            <a:off x="0" y="6446708"/>
            <a:ext cx="342943" cy="365125"/>
          </a:xfrm>
          <a:prstGeom prst="rect">
            <a:avLst/>
          </a:prstGeom>
        </p:spPr>
        <p:txBody>
          <a:bodyPr vert="horz" lIns="91440" tIns="45720" rIns="91440" bIns="45720" rtlCol="0" anchor="b"/>
          <a:lstStyle>
            <a:lvl1pPr algn="ctr">
              <a:defRPr sz="10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29FD61F-2294-5D42-A9D7-9928D42B3773}" type="slidenum">
              <a:rPr kumimoji="0" lang="en-US" sz="10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a:spLocks noGrp="1"/>
          </p:cNvSpPr>
          <p:nvPr>
            <p:ph type="title"/>
          </p:nvPr>
        </p:nvSpPr>
        <p:spPr>
          <a:xfrm>
            <a:off x="783390" y="2412474"/>
            <a:ext cx="8071290" cy="1694614"/>
          </a:xfrm>
        </p:spPr>
        <p:txBody>
          <a:bodyPr anchor="ct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2"/>
          <a:stretch>
            <a:fillRect/>
          </a:stretch>
        </p:blipFill>
        <p:spPr>
          <a:xfrm>
            <a:off x="6500608" y="6356607"/>
            <a:ext cx="2354072" cy="448056"/>
          </a:xfrm>
          <a:prstGeom prst="rect">
            <a:avLst/>
          </a:prstGeom>
        </p:spPr>
      </p:pic>
      <p:sp>
        <p:nvSpPr>
          <p:cNvPr id="10" name="TextBox 9"/>
          <p:cNvSpPr txBox="1"/>
          <p:nvPr userDrawn="1"/>
        </p:nvSpPr>
        <p:spPr>
          <a:xfrm>
            <a:off x="358985" y="6565612"/>
            <a:ext cx="3266251" cy="246221"/>
          </a:xfrm>
          <a:prstGeom prst="rect">
            <a:avLst/>
          </a:prstGeom>
          <a:noFill/>
        </p:spPr>
        <p:txBody>
          <a:bodyPr wrap="none" rtlCol="0">
            <a:spAutoFit/>
          </a:bodyPr>
          <a:lstStyle/>
          <a:p>
            <a:pPr algn="l"/>
            <a:r>
              <a:rPr lang="en-US" sz="1000" baseline="0" dirty="0" smtClean="0">
                <a:solidFill>
                  <a:schemeClr val="bg1"/>
                </a:solidFill>
                <a:latin typeface="Franklin Gothic Book"/>
                <a:cs typeface="Franklin Gothic Book"/>
              </a:rPr>
              <a:t>Copyright 1992-2015, Leadership Strategies, Inc. V15.02</a:t>
            </a:r>
          </a:p>
        </p:txBody>
      </p:sp>
      <p:sp>
        <p:nvSpPr>
          <p:cNvPr id="11" name="TextBox 10"/>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12"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a:spLocks noGrp="1"/>
          </p:cNvSpPr>
          <p:nvPr>
            <p:ph type="title"/>
          </p:nvPr>
        </p:nvSpPr>
        <p:spPr>
          <a:xfrm>
            <a:off x="783390" y="2412474"/>
            <a:ext cx="8071290" cy="1694614"/>
          </a:xfrm>
        </p:spPr>
        <p:txBody>
          <a:bodyPr anchor="ct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2"/>
          <a:stretch>
            <a:fillRect/>
          </a:stretch>
        </p:blipFill>
        <p:spPr>
          <a:xfrm>
            <a:off x="6500608" y="6356607"/>
            <a:ext cx="2354072" cy="448056"/>
          </a:xfrm>
          <a:prstGeom prst="rect">
            <a:avLst/>
          </a:prstGeom>
        </p:spPr>
      </p:pic>
      <p:sp>
        <p:nvSpPr>
          <p:cNvPr id="10" name="TextBox 9"/>
          <p:cNvSpPr txBox="1"/>
          <p:nvPr userDrawn="1"/>
        </p:nvSpPr>
        <p:spPr>
          <a:xfrm>
            <a:off x="358985" y="6565612"/>
            <a:ext cx="3266251" cy="246221"/>
          </a:xfrm>
          <a:prstGeom prst="rect">
            <a:avLst/>
          </a:prstGeom>
          <a:noFill/>
        </p:spPr>
        <p:txBody>
          <a:bodyPr wrap="none" rtlCol="0">
            <a:spAutoFit/>
          </a:bodyPr>
          <a:lstStyle/>
          <a:p>
            <a:pPr algn="l"/>
            <a:r>
              <a:rPr lang="en-US" sz="1000" baseline="0" dirty="0" smtClean="0">
                <a:solidFill>
                  <a:schemeClr val="bg1"/>
                </a:solidFill>
                <a:latin typeface="Franklin Gothic Book"/>
                <a:cs typeface="Franklin Gothic Book"/>
              </a:rPr>
              <a:t>Copyright 1992-2015, Leadership Strategies, Inc. V15.02</a:t>
            </a:r>
          </a:p>
        </p:txBody>
      </p:sp>
      <p:sp>
        <p:nvSpPr>
          <p:cNvPr id="11" name="TextBox 10"/>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12"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7"/>
          <p:cNvSpPr>
            <a:spLocks noGrp="1"/>
          </p:cNvSpPr>
          <p:nvPr>
            <p:ph type="title"/>
          </p:nvPr>
        </p:nvSpPr>
        <p:spPr>
          <a:xfrm>
            <a:off x="783390" y="2412474"/>
            <a:ext cx="8071290" cy="1694614"/>
          </a:xfrm>
        </p:spPr>
        <p:txBody>
          <a:bodyPr anchor="ct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pic>
        <p:nvPicPr>
          <p:cNvPr id="10" name="Picture 9"/>
          <p:cNvPicPr>
            <a:picLocks noChangeAspect="1"/>
          </p:cNvPicPr>
          <p:nvPr userDrawn="1"/>
        </p:nvPicPr>
        <p:blipFill>
          <a:blip r:embed="rId2"/>
          <a:stretch>
            <a:fillRect/>
          </a:stretch>
        </p:blipFill>
        <p:spPr>
          <a:xfrm>
            <a:off x="6500608" y="6356607"/>
            <a:ext cx="2354072" cy="448056"/>
          </a:xfrm>
          <a:prstGeom prst="rect">
            <a:avLst/>
          </a:prstGeom>
        </p:spPr>
      </p:pic>
      <p:sp>
        <p:nvSpPr>
          <p:cNvPr id="11" name="TextBox 10"/>
          <p:cNvSpPr txBox="1"/>
          <p:nvPr userDrawn="1"/>
        </p:nvSpPr>
        <p:spPr>
          <a:xfrm>
            <a:off x="358985" y="6565612"/>
            <a:ext cx="3266251" cy="246221"/>
          </a:xfrm>
          <a:prstGeom prst="rect">
            <a:avLst/>
          </a:prstGeom>
          <a:noFill/>
        </p:spPr>
        <p:txBody>
          <a:bodyPr wrap="none" rtlCol="0">
            <a:spAutoFit/>
          </a:bodyPr>
          <a:lstStyle/>
          <a:p>
            <a:pPr algn="l"/>
            <a:r>
              <a:rPr lang="en-US" sz="1000" baseline="0" dirty="0" smtClean="0">
                <a:solidFill>
                  <a:schemeClr val="bg1"/>
                </a:solidFill>
                <a:latin typeface="Franklin Gothic Book"/>
                <a:cs typeface="Franklin Gothic Book"/>
              </a:rPr>
              <a:t>Copyright 1992-2015, Leadership Strategies, Inc. V15.02</a:t>
            </a:r>
          </a:p>
        </p:txBody>
      </p:sp>
      <p:sp>
        <p:nvSpPr>
          <p:cNvPr id="12" name="TextBox 11"/>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13"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7" name="Picture 16" descr="background_standard_screen.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83390" y="2422695"/>
            <a:ext cx="5356755" cy="1470025"/>
          </a:xfrm>
        </p:spPr>
        <p:txBody>
          <a:bodyPr anchor="t">
            <a:normAutofit/>
          </a:bodyPr>
          <a:lstStyle>
            <a:lvl1pPr>
              <a:lnSpc>
                <a:spcPts val="5420"/>
              </a:lnSpc>
              <a:defRPr sz="6600" cap="all" spc="-150"/>
            </a:lvl1pPr>
          </a:lstStyle>
          <a:p>
            <a:endParaRPr lang="en-US" dirty="0"/>
          </a:p>
        </p:txBody>
      </p:sp>
      <p:sp>
        <p:nvSpPr>
          <p:cNvPr id="7" name="Rectangle 6"/>
          <p:cNvSpPr/>
          <p:nvPr userDrawn="1"/>
        </p:nvSpPr>
        <p:spPr>
          <a:xfrm>
            <a:off x="1" y="0"/>
            <a:ext cx="342942"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Content Placeholder 13"/>
          <p:cNvSpPr>
            <a:spLocks noGrp="1"/>
          </p:cNvSpPr>
          <p:nvPr>
            <p:ph sz="quarter" idx="10" hasCustomPrompt="1"/>
          </p:nvPr>
        </p:nvSpPr>
        <p:spPr>
          <a:xfrm>
            <a:off x="783390" y="4240003"/>
            <a:ext cx="4644720" cy="914400"/>
          </a:xfrm>
        </p:spPr>
        <p:txBody>
          <a:bodyPr/>
          <a:lstStyle>
            <a:lvl1pPr marL="0" indent="0">
              <a:spcBef>
                <a:spcPts val="768"/>
              </a:spcBef>
              <a:buNone/>
              <a:defRPr cap="all">
                <a:solidFill>
                  <a:srgbClr val="A0DBE6"/>
                </a:solidFill>
              </a:defRPr>
            </a:lvl1pPr>
            <a:lvl2pPr marL="0" indent="0">
              <a:spcBef>
                <a:spcPts val="768"/>
              </a:spcBef>
              <a:buNone/>
              <a:defRPr/>
            </a:lvl2pPr>
            <a:lvl3pPr marL="0" indent="0">
              <a:spcBef>
                <a:spcPts val="768"/>
              </a:spcBef>
              <a:buNone/>
              <a:defRPr/>
            </a:lvl3pPr>
            <a:lvl4pPr marL="0" indent="0">
              <a:spcBef>
                <a:spcPts val="768"/>
              </a:spcBef>
              <a:buNone/>
              <a:defRPr/>
            </a:lvl4pPr>
            <a:lvl5pPr marL="0" indent="0">
              <a:spcBef>
                <a:spcPts val="768"/>
              </a:spcBef>
              <a:buNone/>
              <a:defRPr/>
            </a:lvl5pPr>
          </a:lstStyle>
          <a:p>
            <a:pPr lvl="0"/>
            <a:r>
              <a:rPr lang="en-US" dirty="0" smtClean="0"/>
              <a:t>ENTER SECTION HERE</a:t>
            </a:r>
            <a:endParaRPr lang="en-US" dirty="0"/>
          </a:p>
        </p:txBody>
      </p:sp>
      <p:pic>
        <p:nvPicPr>
          <p:cNvPr id="15" name="Picture 14"/>
          <p:cNvPicPr>
            <a:picLocks noChangeAspect="1"/>
          </p:cNvPicPr>
          <p:nvPr userDrawn="1"/>
        </p:nvPicPr>
        <p:blipFill>
          <a:blip r:embed="rId3"/>
          <a:stretch>
            <a:fillRect/>
          </a:stretch>
        </p:blipFill>
        <p:spPr>
          <a:xfrm>
            <a:off x="5996887" y="1771917"/>
            <a:ext cx="3188182" cy="3564146"/>
          </a:xfrm>
          <a:prstGeom prst="rect">
            <a:avLst/>
          </a:prstGeom>
        </p:spPr>
      </p:pic>
      <p:sp>
        <p:nvSpPr>
          <p:cNvPr id="14" name="TextBox 13"/>
          <p:cNvSpPr txBox="1"/>
          <p:nvPr userDrawn="1"/>
        </p:nvSpPr>
        <p:spPr>
          <a:xfrm>
            <a:off x="436259" y="6565612"/>
            <a:ext cx="3266251" cy="246221"/>
          </a:xfrm>
          <a:prstGeom prst="rect">
            <a:avLst/>
          </a:prstGeom>
          <a:noFill/>
        </p:spPr>
        <p:txBody>
          <a:bodyPr wrap="none" rtlCol="0">
            <a:spAutoFit/>
          </a:bodyPr>
          <a:lstStyle/>
          <a:p>
            <a:pPr algn="l"/>
            <a:r>
              <a:rPr lang="en-US" sz="1000" baseline="0" dirty="0" smtClean="0">
                <a:solidFill>
                  <a:srgbClr val="00467F"/>
                </a:solidFill>
                <a:latin typeface="Franklin Gothic Book"/>
                <a:cs typeface="Franklin Gothic Book"/>
              </a:rPr>
              <a:t>Copyright 1992-2015, Leadership Strategies, Inc. V15.02</a:t>
            </a:r>
          </a:p>
        </p:txBody>
      </p:sp>
      <p:pic>
        <p:nvPicPr>
          <p:cNvPr id="18" name="Picture 17"/>
          <p:cNvPicPr>
            <a:picLocks noChangeAspect="1"/>
          </p:cNvPicPr>
          <p:nvPr userDrawn="1"/>
        </p:nvPicPr>
        <p:blipFill>
          <a:blip r:embed="rId4"/>
          <a:stretch>
            <a:fillRect/>
          </a:stretch>
        </p:blipFill>
        <p:spPr>
          <a:xfrm>
            <a:off x="6519411" y="6360186"/>
            <a:ext cx="2335269" cy="444477"/>
          </a:xfrm>
          <a:prstGeom prst="rect">
            <a:avLst/>
          </a:prstGeom>
        </p:spPr>
      </p:pic>
      <p:sp>
        <p:nvSpPr>
          <p:cNvPr id="19" name="TextBox 18"/>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rgbClr val="00467F"/>
                </a:solidFill>
                <a:latin typeface="Franklin Gothic Book"/>
                <a:cs typeface="Franklin Gothic Book"/>
              </a:rPr>
              <a:t>Duplication prohibited without consent</a:t>
            </a:r>
          </a:p>
        </p:txBody>
      </p:sp>
      <p:sp>
        <p:nvSpPr>
          <p:cNvPr id="20" name="Slide Number Placeholder 5"/>
          <p:cNvSpPr txBox="1">
            <a:spLocks/>
          </p:cNvSpPr>
          <p:nvPr userDrawn="1"/>
        </p:nvSpPr>
        <p:spPr>
          <a:xfrm>
            <a:off x="0" y="6446708"/>
            <a:ext cx="342943" cy="365125"/>
          </a:xfrm>
          <a:prstGeom prst="rect">
            <a:avLst/>
          </a:prstGeom>
        </p:spPr>
        <p:txBody>
          <a:bodyPr vert="horz" lIns="91440" tIns="45720" rIns="91440" bIns="45720" rtlCol="0" anchor="b"/>
          <a:lstStyle>
            <a:lvl1pPr algn="ctr">
              <a:defRPr sz="10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29FD61F-2294-5D42-A9D7-9928D42B3773}" type="slidenum">
              <a:rPr kumimoji="0" lang="en-US" sz="10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72327376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3390" y="108458"/>
            <a:ext cx="790341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FD61F-2294-5D42-A9D7-9928D42B377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50" r:id="rId2"/>
    <p:sldLayoutId id="2147483666" r:id="rId3"/>
    <p:sldLayoutId id="2147483665" r:id="rId4"/>
    <p:sldLayoutId id="2147483660" r:id="rId5"/>
    <p:sldLayoutId id="2147483661" r:id="rId6"/>
    <p:sldLayoutId id="2147483662" r:id="rId7"/>
    <p:sldLayoutId id="2147483668" r:id="rId8"/>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sz="4400" kern="1200">
          <a:solidFill>
            <a:srgbClr val="00467F"/>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Char char="•"/>
        <a:defRPr sz="3200" kern="1200">
          <a:solidFill>
            <a:srgbClr val="00467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0467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0467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0467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046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omments" Target="../comments/commen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omments" Target="../comments/commen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783390" y="2422695"/>
            <a:ext cx="5745998" cy="1470025"/>
          </a:xfrm>
        </p:spPr>
        <p:txBody>
          <a:bodyPr>
            <a:normAutofit fontScale="90000"/>
          </a:bodyPr>
          <a:lstStyle/>
          <a:p>
            <a:r>
              <a:rPr lang="en-US" dirty="0" smtClean="0"/>
              <a:t>The Effective Facilitator: Virtual Link</a:t>
            </a:r>
            <a:endParaRPr lang="en-US" dirty="0"/>
          </a:p>
        </p:txBody>
      </p:sp>
      <p:sp>
        <p:nvSpPr>
          <p:cNvPr id="3" name="Content Placeholder 1"/>
          <p:cNvSpPr>
            <a:spLocks noGrp="1"/>
          </p:cNvSpPr>
          <p:nvPr>
            <p:ph sz="quarter" idx="10"/>
          </p:nvPr>
        </p:nvSpPr>
        <p:spPr>
          <a:xfrm>
            <a:off x="783390" y="4439235"/>
            <a:ext cx="4644720" cy="914400"/>
          </a:xfrm>
        </p:spPr>
        <p:txBody>
          <a:bodyPr/>
          <a:lstStyle/>
          <a:p>
            <a:r>
              <a:rPr lang="en-US" dirty="0" smtClean="0"/>
              <a:t>Special Cases</a:t>
            </a:r>
            <a:endParaRPr lang="en-US" dirty="0"/>
          </a:p>
        </p:txBody>
      </p:sp>
    </p:spTree>
    <p:extLst>
      <p:ext uri="{BB962C8B-B14F-4D97-AF65-F5344CB8AC3E}">
        <p14:creationId xmlns:p14="http://schemas.microsoft.com/office/powerpoint/2010/main" val="225260876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46708"/>
            <a:ext cx="342943" cy="365125"/>
          </a:xfrm>
        </p:spPr>
        <p:txBody>
          <a:bodyPr/>
          <a:lstStyle/>
          <a:p>
            <a:fld id="{F29FD61F-2294-5D42-A9D7-9928D42B3773}" type="slidenum">
              <a:rPr lang="en-US" smtClean="0"/>
              <a:pPr/>
              <a:t>10</a:t>
            </a:fld>
            <a:endParaRPr lang="en-US" dirty="0"/>
          </a:p>
        </p:txBody>
      </p:sp>
      <p:pic>
        <p:nvPicPr>
          <p:cNvPr id="2050" name="Picture 2" descr="http://www.ganconference.com/wp-content/uploads/2013/11/LifeSize-PIC.jpg"/>
          <p:cNvPicPr>
            <a:picLocks noChangeAspect="1" noChangeArrowheads="1"/>
          </p:cNvPicPr>
          <p:nvPr/>
        </p:nvPicPr>
        <p:blipFill rotWithShape="1">
          <a:blip r:embed="rId3">
            <a:extLst>
              <a:ext uri="{28A0092B-C50C-407E-A947-70E740481C1C}">
                <a14:useLocalDpi xmlns:a14="http://schemas.microsoft.com/office/drawing/2010/main" val="0"/>
              </a:ext>
            </a:extLst>
          </a:blip>
          <a:srcRect b="20324"/>
          <a:stretch/>
        </p:blipFill>
        <p:spPr bwMode="auto">
          <a:xfrm>
            <a:off x="-4812" y="0"/>
            <a:ext cx="9148812" cy="371264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itle 1"/>
          <p:cNvSpPr txBox="1">
            <a:spLocks/>
          </p:cNvSpPr>
          <p:nvPr/>
        </p:nvSpPr>
        <p:spPr>
          <a:xfrm>
            <a:off x="486419" y="3818492"/>
            <a:ext cx="8368262" cy="1143000"/>
          </a:xfrm>
          <a:prstGeom prst="rect">
            <a:avLst/>
          </a:prstGeom>
        </p:spPr>
        <p:txBody>
          <a:bodyPr vert="horz" lIns="91440" tIns="45720" rIns="91440" bIns="45720" rtlCol="0" anchor="t">
            <a:noAutofit/>
          </a:bodyPr>
          <a:lstStyle/>
          <a:p>
            <a:pPr marL="0" marR="0" lvl="0" indent="0" algn="l" defTabSz="457200" rtl="0" eaLnBrk="1" fontAlgn="auto" latinLnBrk="0" hangingPunct="1">
              <a:lnSpc>
                <a:spcPts val="6460"/>
              </a:lnSpc>
              <a:spcBef>
                <a:spcPct val="0"/>
              </a:spcBef>
              <a:spcAft>
                <a:spcPts val="0"/>
              </a:spcAft>
              <a:buClrTx/>
              <a:buSzTx/>
              <a:buFontTx/>
              <a:buNone/>
              <a:tabLst/>
              <a:defRPr/>
            </a:pPr>
            <a:r>
              <a:rPr lang="en-US" sz="7000" cap="all" noProof="0" dirty="0" smtClean="0">
                <a:solidFill>
                  <a:schemeClr val="bg1"/>
                </a:solidFill>
                <a:latin typeface="Franklin Gothic Medium"/>
                <a:ea typeface="+mj-ea"/>
                <a:cs typeface="Franklin Gothic Medium"/>
              </a:rPr>
              <a:t>c</a:t>
            </a:r>
            <a:r>
              <a:rPr kumimoji="0" lang="en-US" sz="7000" b="0" i="0" u="none" strike="noStrike" kern="1200" cap="all" spc="0" normalizeH="0" baseline="0" noProof="0" dirty="0" smtClean="0">
                <a:ln>
                  <a:noFill/>
                </a:ln>
                <a:solidFill>
                  <a:schemeClr val="bg1"/>
                </a:solidFill>
                <a:effectLst/>
                <a:uLnTx/>
                <a:uFillTx/>
                <a:latin typeface="Franklin Gothic Medium"/>
                <a:ea typeface="+mj-ea"/>
                <a:cs typeface="Franklin Gothic Medium"/>
              </a:rPr>
              <a:t>. you ARE the only person</a:t>
            </a:r>
            <a:r>
              <a:rPr kumimoji="0" lang="en-US" sz="7000" b="0" i="0" u="none" strike="noStrike" kern="1200" cap="all" spc="0" normalizeH="0" noProof="0" dirty="0" smtClean="0">
                <a:ln>
                  <a:noFill/>
                </a:ln>
                <a:solidFill>
                  <a:schemeClr val="bg1"/>
                </a:solidFill>
                <a:effectLst/>
                <a:uLnTx/>
                <a:uFillTx/>
                <a:latin typeface="Franklin Gothic Medium"/>
                <a:ea typeface="+mj-ea"/>
                <a:cs typeface="Franklin Gothic Medium"/>
              </a:rPr>
              <a:t> </a:t>
            </a:r>
            <a:r>
              <a:rPr kumimoji="0" lang="en-US" sz="7000" b="0" i="0" u="none" strike="noStrike" kern="1200" cap="all" spc="0" normalizeH="0" baseline="0" noProof="0" dirty="0" smtClean="0">
                <a:ln>
                  <a:noFill/>
                </a:ln>
                <a:solidFill>
                  <a:schemeClr val="bg1"/>
                </a:solidFill>
                <a:effectLst/>
                <a:uLnTx/>
                <a:uFillTx/>
                <a:latin typeface="Franklin Gothic Medium"/>
                <a:ea typeface="+mj-ea"/>
                <a:cs typeface="Franklin Gothic Medium"/>
              </a:rPr>
              <a:t>REMOTE</a:t>
            </a:r>
            <a:endParaRPr kumimoji="0" lang="en-US" sz="7000" b="0" i="0" u="none" strike="noStrike" kern="1200" cap="all" spc="0" normalizeH="0" baseline="0" noProof="0" dirty="0">
              <a:ln>
                <a:noFill/>
              </a:ln>
              <a:solidFill>
                <a:schemeClr val="bg1"/>
              </a:solidFill>
              <a:effectLst/>
              <a:uLnTx/>
              <a:uFillTx/>
              <a:latin typeface="Franklin Gothic Medium"/>
              <a:ea typeface="+mj-ea"/>
              <a:cs typeface="Franklin Gothic Medium"/>
            </a:endParaRPr>
          </a:p>
        </p:txBody>
      </p:sp>
    </p:spTree>
    <p:extLst>
      <p:ext uri="{BB962C8B-B14F-4D97-AF65-F5344CB8AC3E}">
        <p14:creationId xmlns:p14="http://schemas.microsoft.com/office/powerpoint/2010/main" val="50027754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 You Are the Only Person Remote</a:t>
            </a:r>
            <a:endParaRPr lang="en-US" dirty="0"/>
          </a:p>
        </p:txBody>
      </p:sp>
      <p:sp>
        <p:nvSpPr>
          <p:cNvPr id="6" name="Content Placeholder 5"/>
          <p:cNvSpPr>
            <a:spLocks noGrp="1"/>
          </p:cNvSpPr>
          <p:nvPr>
            <p:ph idx="1"/>
          </p:nvPr>
        </p:nvSpPr>
        <p:spPr>
          <a:xfrm>
            <a:off x="783390" y="1550120"/>
            <a:ext cx="7582688" cy="4896588"/>
          </a:xfrm>
        </p:spPr>
        <p:txBody>
          <a:bodyPr>
            <a:noAutofit/>
          </a:bodyPr>
          <a:lstStyle/>
          <a:p>
            <a:r>
              <a:rPr lang="en-US" sz="2400" dirty="0" smtClean="0"/>
              <a:t>Have a </a:t>
            </a:r>
            <a:r>
              <a:rPr lang="en-US" sz="2400" b="1" dirty="0" smtClean="0"/>
              <a:t>w</a:t>
            </a:r>
            <a:r>
              <a:rPr lang="en-US" sz="2400" b="1" u="sng" dirty="0" smtClean="0"/>
              <a:t>ebcam</a:t>
            </a:r>
            <a:r>
              <a:rPr lang="en-US" sz="2400" dirty="0" smtClean="0"/>
              <a:t> of the meeting room.</a:t>
            </a:r>
          </a:p>
          <a:p>
            <a:r>
              <a:rPr lang="en-US" sz="2400" dirty="0" smtClean="0"/>
              <a:t>Have your screen </a:t>
            </a:r>
            <a:r>
              <a:rPr lang="en-US" sz="2400" b="1" dirty="0" smtClean="0"/>
              <a:t>p</a:t>
            </a:r>
            <a:r>
              <a:rPr lang="en-US" sz="2400" b="1" u="sng" dirty="0" smtClean="0"/>
              <a:t>rojected</a:t>
            </a:r>
            <a:r>
              <a:rPr lang="en-US" sz="2400" dirty="0" smtClean="0"/>
              <a:t> in the meeting room.</a:t>
            </a:r>
          </a:p>
          <a:p>
            <a:r>
              <a:rPr lang="en-US" sz="2400" dirty="0" smtClean="0"/>
              <a:t>Assign participants to teams at separate tables.</a:t>
            </a:r>
          </a:p>
          <a:p>
            <a:pPr lvl="1"/>
            <a:r>
              <a:rPr lang="en-US" sz="2400" dirty="0" smtClean="0"/>
              <a:t>Use a webcam to view each table/team.</a:t>
            </a:r>
          </a:p>
          <a:p>
            <a:pPr lvl="1"/>
            <a:r>
              <a:rPr lang="en-US" sz="2400" dirty="0" smtClean="0"/>
              <a:t>Assign a participant in the meeting room to serve as your “eyes and ears.”</a:t>
            </a:r>
          </a:p>
          <a:p>
            <a:r>
              <a:rPr lang="en-US" sz="2400" dirty="0" smtClean="0"/>
              <a:t>Use the virtual meeting platform tools for session </a:t>
            </a:r>
            <a:r>
              <a:rPr lang="en-US" sz="2400" b="1" dirty="0" smtClean="0"/>
              <a:t>d</a:t>
            </a:r>
            <a:r>
              <a:rPr lang="en-US" sz="2400" b="1" u="sng" dirty="0" smtClean="0"/>
              <a:t>ocumentation</a:t>
            </a:r>
            <a:r>
              <a:rPr lang="en-US" sz="2400" dirty="0" smtClean="0"/>
              <a:t> and ensure everyone can view.</a:t>
            </a:r>
          </a:p>
          <a:p>
            <a:r>
              <a:rPr lang="en-US" sz="2400" dirty="0" smtClean="0"/>
              <a:t>Use the virtual meeting platform features such as whiteboards for breakout session documentation.</a:t>
            </a:r>
          </a:p>
        </p:txBody>
      </p:sp>
      <p:sp>
        <p:nvSpPr>
          <p:cNvPr id="7" name="TextBox 6"/>
          <p:cNvSpPr txBox="1"/>
          <p:nvPr/>
        </p:nvSpPr>
        <p:spPr>
          <a:xfrm>
            <a:off x="8115341"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11-4</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152406893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46708"/>
            <a:ext cx="342943" cy="365125"/>
          </a:xfrm>
        </p:spPr>
        <p:txBody>
          <a:bodyPr/>
          <a:lstStyle/>
          <a:p>
            <a:fld id="{F29FD61F-2294-5D42-A9D7-9928D42B3773}" type="slidenum">
              <a:rPr lang="en-US" smtClean="0"/>
              <a:pPr/>
              <a:t>12</a:t>
            </a:fld>
            <a:endParaRPr lang="en-US" dirty="0"/>
          </a:p>
        </p:txBody>
      </p:sp>
      <p:sp>
        <p:nvSpPr>
          <p:cNvPr id="8" name="Title 1"/>
          <p:cNvSpPr txBox="1">
            <a:spLocks/>
          </p:cNvSpPr>
          <p:nvPr/>
        </p:nvSpPr>
        <p:spPr>
          <a:xfrm>
            <a:off x="486419" y="3712646"/>
            <a:ext cx="8368262" cy="1143000"/>
          </a:xfrm>
          <a:prstGeom prst="rect">
            <a:avLst/>
          </a:prstGeom>
        </p:spPr>
        <p:txBody>
          <a:bodyPr vert="horz" lIns="91440" tIns="45720" rIns="91440" bIns="45720" rtlCol="0" anchor="t">
            <a:noAutofit/>
          </a:bodyPr>
          <a:lstStyle/>
          <a:p>
            <a:pPr marL="0" marR="0" lvl="0" indent="0" algn="l" defTabSz="457200" rtl="0" eaLnBrk="1" fontAlgn="auto" latinLnBrk="0" hangingPunct="1">
              <a:lnSpc>
                <a:spcPts val="6460"/>
              </a:lnSpc>
              <a:spcBef>
                <a:spcPct val="0"/>
              </a:spcBef>
              <a:spcAft>
                <a:spcPts val="0"/>
              </a:spcAft>
              <a:buClrTx/>
              <a:buSzTx/>
              <a:buFontTx/>
              <a:buNone/>
              <a:tabLst/>
              <a:defRPr/>
            </a:pPr>
            <a:r>
              <a:rPr lang="en-US" sz="7000" cap="all" dirty="0">
                <a:solidFill>
                  <a:schemeClr val="bg1"/>
                </a:solidFill>
                <a:latin typeface="Franklin Gothic Medium"/>
                <a:ea typeface="+mj-ea"/>
                <a:cs typeface="Franklin Gothic Medium"/>
              </a:rPr>
              <a:t>D</a:t>
            </a:r>
            <a:r>
              <a:rPr kumimoji="0" lang="en-US" sz="7000" b="0" i="0" u="none" strike="noStrike" kern="1200" cap="all" spc="0" normalizeH="0" baseline="0" noProof="0" dirty="0" smtClean="0">
                <a:ln>
                  <a:noFill/>
                </a:ln>
                <a:solidFill>
                  <a:schemeClr val="bg1"/>
                </a:solidFill>
                <a:effectLst/>
                <a:uLnTx/>
                <a:uFillTx/>
                <a:latin typeface="Franklin Gothic Medium"/>
                <a:ea typeface="+mj-ea"/>
                <a:cs typeface="Franklin Gothic Medium"/>
              </a:rPr>
              <a:t>. The Virtual session is</a:t>
            </a:r>
            <a:r>
              <a:rPr kumimoji="0" lang="en-US" sz="7000" b="0" i="0" u="none" strike="noStrike" kern="1200" cap="all" spc="0" normalizeH="0" noProof="0" dirty="0" smtClean="0">
                <a:ln>
                  <a:noFill/>
                </a:ln>
                <a:solidFill>
                  <a:schemeClr val="bg1"/>
                </a:solidFill>
                <a:effectLst/>
                <a:uLnTx/>
                <a:uFillTx/>
                <a:latin typeface="Franklin Gothic Medium"/>
                <a:ea typeface="+mj-ea"/>
                <a:cs typeface="Franklin Gothic Medium"/>
              </a:rPr>
              <a:t> audio only</a:t>
            </a:r>
            <a:endParaRPr kumimoji="0" lang="en-US" sz="7000" b="0" i="0" u="none" strike="noStrike" kern="1200" cap="all" spc="0" normalizeH="0" baseline="0" noProof="0" dirty="0">
              <a:ln>
                <a:noFill/>
              </a:ln>
              <a:solidFill>
                <a:schemeClr val="bg1"/>
              </a:solidFill>
              <a:effectLst/>
              <a:uLnTx/>
              <a:uFillTx/>
              <a:latin typeface="Franklin Gothic Medium"/>
              <a:ea typeface="+mj-ea"/>
              <a:cs typeface="Franklin Gothic Medium"/>
            </a:endParaRPr>
          </a:p>
        </p:txBody>
      </p:sp>
      <p:pic>
        <p:nvPicPr>
          <p:cNvPr id="2" name="Picture 1"/>
          <p:cNvPicPr>
            <a:picLocks noChangeAspect="1"/>
          </p:cNvPicPr>
          <p:nvPr/>
        </p:nvPicPr>
        <p:blipFill rotWithShape="1">
          <a:blip r:embed="rId3"/>
          <a:srcRect t="17149" b="12728"/>
          <a:stretch/>
        </p:blipFill>
        <p:spPr>
          <a:xfrm>
            <a:off x="17640" y="0"/>
            <a:ext cx="9144000" cy="3606800"/>
          </a:xfrm>
          <a:prstGeom prst="rect">
            <a:avLst/>
          </a:prstGeom>
        </p:spPr>
      </p:pic>
    </p:spTree>
    <p:extLst>
      <p:ext uri="{BB962C8B-B14F-4D97-AF65-F5344CB8AC3E}">
        <p14:creationId xmlns:p14="http://schemas.microsoft.com/office/powerpoint/2010/main" val="295953006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 The Virtual Session is Audio Only</a:t>
            </a:r>
            <a:endParaRPr lang="en-US" dirty="0"/>
          </a:p>
        </p:txBody>
      </p:sp>
      <p:sp>
        <p:nvSpPr>
          <p:cNvPr id="6" name="Content Placeholder 5"/>
          <p:cNvSpPr>
            <a:spLocks noGrp="1"/>
          </p:cNvSpPr>
          <p:nvPr>
            <p:ph idx="1"/>
          </p:nvPr>
        </p:nvSpPr>
        <p:spPr>
          <a:xfrm>
            <a:off x="783390" y="1550120"/>
            <a:ext cx="7582688" cy="4447588"/>
          </a:xfrm>
        </p:spPr>
        <p:txBody>
          <a:bodyPr>
            <a:noAutofit/>
          </a:bodyPr>
          <a:lstStyle/>
          <a:p>
            <a:r>
              <a:rPr lang="en-US" altLang="en-US" dirty="0"/>
              <a:t>Do as much pre-writing as possible and </a:t>
            </a:r>
            <a:r>
              <a:rPr lang="en-US" altLang="en-US" b="1" dirty="0"/>
              <a:t>distribute the objectives, agenda, ground rules</a:t>
            </a:r>
            <a:r>
              <a:rPr lang="en-US" altLang="en-US" dirty="0"/>
              <a:t>, and any relevant handouts </a:t>
            </a:r>
            <a:r>
              <a:rPr lang="en-US" altLang="en-US" b="1" dirty="0"/>
              <a:t>prior to the call</a:t>
            </a:r>
            <a:r>
              <a:rPr lang="en-US" altLang="en-US" dirty="0"/>
              <a:t>.</a:t>
            </a:r>
          </a:p>
          <a:p>
            <a:r>
              <a:rPr lang="en-US" altLang="en-US" dirty="0"/>
              <a:t>Make sure </a:t>
            </a:r>
            <a:r>
              <a:rPr lang="en-US" altLang="en-US" b="1" dirty="0"/>
              <a:t>everyone has received</a:t>
            </a:r>
            <a:r>
              <a:rPr lang="en-US" altLang="en-US" dirty="0"/>
              <a:t> a copy of the session objective, agenda, and ground rules </a:t>
            </a:r>
            <a:r>
              <a:rPr lang="en-US" altLang="en-US" b="1" dirty="0"/>
              <a:t>at least 24 hours in advance</a:t>
            </a:r>
            <a:r>
              <a:rPr lang="en-US" altLang="en-US" dirty="0"/>
              <a:t> of the call.</a:t>
            </a:r>
          </a:p>
          <a:p>
            <a:pPr marL="0" indent="0">
              <a:buNone/>
            </a:pPr>
            <a:endParaRPr lang="en-US" sz="2400" dirty="0"/>
          </a:p>
          <a:p>
            <a:pPr marL="0" indent="0">
              <a:buNone/>
            </a:pPr>
            <a:endParaRPr lang="en-US" sz="2400" dirty="0" smtClean="0"/>
          </a:p>
        </p:txBody>
      </p:sp>
      <p:sp>
        <p:nvSpPr>
          <p:cNvPr id="7" name="TextBox 6"/>
          <p:cNvSpPr txBox="1"/>
          <p:nvPr/>
        </p:nvSpPr>
        <p:spPr>
          <a:xfrm>
            <a:off x="8115341"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11-5</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176448905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normAutofit fontScale="90000"/>
          </a:bodyPr>
          <a:lstStyle/>
          <a:p>
            <a:r>
              <a:rPr lang="en-US" dirty="0"/>
              <a:t>D. The Virtual Session is Audio Only</a:t>
            </a:r>
            <a:endParaRPr lang="en-US" altLang="en-US" dirty="0" smtClean="0"/>
          </a:p>
        </p:txBody>
      </p:sp>
      <p:sp>
        <p:nvSpPr>
          <p:cNvPr id="460803" name="Rectangle 3"/>
          <p:cNvSpPr>
            <a:spLocks noGrp="1" noChangeArrowheads="1"/>
          </p:cNvSpPr>
          <p:nvPr>
            <p:ph idx="1"/>
          </p:nvPr>
        </p:nvSpPr>
        <p:spPr/>
        <p:txBody>
          <a:bodyPr/>
          <a:lstStyle/>
          <a:p>
            <a:pPr eaLnBrk="1" hangingPunct="1"/>
            <a:r>
              <a:rPr lang="en-US" altLang="en-US" dirty="0" smtClean="0"/>
              <a:t>Be sure to specify the </a:t>
            </a:r>
            <a:r>
              <a:rPr lang="en-US" altLang="en-US" b="1" dirty="0" smtClean="0"/>
              <a:t>correct time zone</a:t>
            </a:r>
            <a:r>
              <a:rPr lang="en-US" altLang="en-US" dirty="0" smtClean="0"/>
              <a:t> when informing participants of the start and end times.</a:t>
            </a:r>
          </a:p>
          <a:p>
            <a:pPr eaLnBrk="1" hangingPunct="1"/>
            <a:r>
              <a:rPr lang="en-US" altLang="en-US" dirty="0" smtClean="0"/>
              <a:t>Make sure that the call-in locations have a </a:t>
            </a:r>
            <a:r>
              <a:rPr lang="en-US" altLang="en-US" b="1" dirty="0" smtClean="0"/>
              <a:t>suitable environment</a:t>
            </a:r>
            <a:r>
              <a:rPr lang="en-US" altLang="en-US" dirty="0" smtClean="0"/>
              <a:t> to allow participants to focus and participate effectively.  (Airport departure gates and Interstates with heavy traffic rarely provide the right kind of environment!)</a:t>
            </a:r>
          </a:p>
          <a:p>
            <a:pPr eaLnBrk="1" hangingPunct="1"/>
            <a:endParaRPr lang="en-US" altLang="en-US" dirty="0" smtClean="0"/>
          </a:p>
        </p:txBody>
      </p:sp>
      <p:sp>
        <p:nvSpPr>
          <p:cNvPr id="4" name="TextBox 3"/>
          <p:cNvSpPr txBox="1"/>
          <p:nvPr/>
        </p:nvSpPr>
        <p:spPr>
          <a:xfrm>
            <a:off x="8115341"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11-5</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127217259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03">
                                            <p:txEl>
                                              <p:pRg st="0" end="0"/>
                                            </p:txEl>
                                          </p:spTgt>
                                        </p:tgtEl>
                                        <p:attrNameLst>
                                          <p:attrName>style.visibility</p:attrName>
                                        </p:attrNameLst>
                                      </p:cBhvr>
                                      <p:to>
                                        <p:strVal val="visible"/>
                                      </p:to>
                                    </p:set>
                                    <p:animEffect transition="in" filter="dissolve">
                                      <p:cBhvr>
                                        <p:cTn id="7" dur="500"/>
                                        <p:tgtEl>
                                          <p:spTgt spid="460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03">
                                            <p:txEl>
                                              <p:pRg st="1" end="1"/>
                                            </p:txEl>
                                          </p:spTgt>
                                        </p:tgtEl>
                                        <p:attrNameLst>
                                          <p:attrName>style.visibility</p:attrName>
                                        </p:attrNameLst>
                                      </p:cBhvr>
                                      <p:to>
                                        <p:strVal val="visible"/>
                                      </p:to>
                                    </p:set>
                                    <p:animEffect transition="in" filter="dissolve">
                                      <p:cBhvr>
                                        <p:cTn id="12" dur="500"/>
                                        <p:tgtEl>
                                          <p:spTgt spid="4608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 The Virtual Session is Audio Only</a:t>
            </a:r>
          </a:p>
        </p:txBody>
      </p:sp>
      <p:sp>
        <p:nvSpPr>
          <p:cNvPr id="3" name="Content Placeholder 2"/>
          <p:cNvSpPr>
            <a:spLocks noGrp="1"/>
          </p:cNvSpPr>
          <p:nvPr>
            <p:ph idx="1"/>
          </p:nvPr>
        </p:nvSpPr>
        <p:spPr/>
        <p:txBody>
          <a:bodyPr/>
          <a:lstStyle/>
          <a:p>
            <a:r>
              <a:rPr lang="en-US" altLang="en-US" dirty="0"/>
              <a:t>Consider having participants do </a:t>
            </a:r>
            <a:r>
              <a:rPr lang="en-US" altLang="en-US" b="1" dirty="0"/>
              <a:t>preliminary brainstorming prior to the call</a:t>
            </a:r>
            <a:r>
              <a:rPr lang="en-US" altLang="en-US" dirty="0"/>
              <a:t>, and sending in their ideas prior to the call.  These ideas can be summarized into “brainstorm lists” that can be </a:t>
            </a:r>
            <a:r>
              <a:rPr lang="en-US" altLang="en-US"/>
              <a:t>provided </a:t>
            </a:r>
            <a:r>
              <a:rPr lang="en-US" altLang="en-US" smtClean="0"/>
              <a:t>along </a:t>
            </a:r>
            <a:r>
              <a:rPr lang="en-US" altLang="en-US" dirty="0"/>
              <a:t>with the agenda and other written materials.  Then, more time in the call can be spent grouping, prioritizing, or evaluating the brainstormed material.</a:t>
            </a:r>
          </a:p>
          <a:p>
            <a:endParaRPr lang="en-US" dirty="0"/>
          </a:p>
        </p:txBody>
      </p:sp>
      <p:sp>
        <p:nvSpPr>
          <p:cNvPr id="4" name="TextBox 3"/>
          <p:cNvSpPr txBox="1"/>
          <p:nvPr/>
        </p:nvSpPr>
        <p:spPr>
          <a:xfrm>
            <a:off x="8115341"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11-5</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78359177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normAutofit fontScale="90000"/>
          </a:bodyPr>
          <a:lstStyle/>
          <a:p>
            <a:r>
              <a:rPr lang="en-US" dirty="0"/>
              <a:t>D. The Virtual Session is Audio Only</a:t>
            </a:r>
            <a:endParaRPr lang="en-US" altLang="en-US" dirty="0" smtClean="0"/>
          </a:p>
        </p:txBody>
      </p:sp>
      <p:sp>
        <p:nvSpPr>
          <p:cNvPr id="460803" name="Rectangle 3"/>
          <p:cNvSpPr>
            <a:spLocks noGrp="1" noChangeArrowheads="1"/>
          </p:cNvSpPr>
          <p:nvPr>
            <p:ph idx="1"/>
          </p:nvPr>
        </p:nvSpPr>
        <p:spPr/>
        <p:txBody>
          <a:bodyPr/>
          <a:lstStyle/>
          <a:p>
            <a:pPr eaLnBrk="1" hangingPunct="1"/>
            <a:r>
              <a:rPr lang="en-US" altLang="en-US" dirty="0" smtClean="0"/>
              <a:t>Consider having any activities that need to be done in </a:t>
            </a:r>
            <a:r>
              <a:rPr lang="en-US" altLang="en-US" b="1" dirty="0" smtClean="0"/>
              <a:t>breakout groups completed prior to the call</a:t>
            </a:r>
            <a:r>
              <a:rPr lang="en-US" altLang="en-US" dirty="0" smtClean="0"/>
              <a:t>.  Then, the call time can be used for each group to present their results</a:t>
            </a:r>
          </a:p>
          <a:p>
            <a:pPr eaLnBrk="1" hangingPunct="1"/>
            <a:r>
              <a:rPr lang="en-US" altLang="en-US" b="1" dirty="0" smtClean="0"/>
              <a:t>Limit agenda items so that the call can be completed in 2 hours or less.</a:t>
            </a:r>
            <a:r>
              <a:rPr lang="en-US" altLang="en-US" dirty="0" smtClean="0"/>
              <a:t>  Break the meeting into several calls.  It is difficult to be productive and to maintain group energy and participation with longer call times.</a:t>
            </a:r>
          </a:p>
          <a:p>
            <a:pPr eaLnBrk="1" hangingPunct="1"/>
            <a:endParaRPr lang="en-US" altLang="en-US" dirty="0" smtClean="0"/>
          </a:p>
        </p:txBody>
      </p:sp>
      <p:sp>
        <p:nvSpPr>
          <p:cNvPr id="4" name="TextBox 3"/>
          <p:cNvSpPr txBox="1"/>
          <p:nvPr/>
        </p:nvSpPr>
        <p:spPr>
          <a:xfrm>
            <a:off x="8115341"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11-5</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139074211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03">
                                            <p:txEl>
                                              <p:pRg st="0" end="0"/>
                                            </p:txEl>
                                          </p:spTgt>
                                        </p:tgtEl>
                                        <p:attrNameLst>
                                          <p:attrName>style.visibility</p:attrName>
                                        </p:attrNameLst>
                                      </p:cBhvr>
                                      <p:to>
                                        <p:strVal val="visible"/>
                                      </p:to>
                                    </p:set>
                                    <p:animEffect transition="in" filter="dissolve">
                                      <p:cBhvr>
                                        <p:cTn id="7" dur="500"/>
                                        <p:tgtEl>
                                          <p:spTgt spid="460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03">
                                            <p:txEl>
                                              <p:pRg st="1" end="1"/>
                                            </p:txEl>
                                          </p:spTgt>
                                        </p:tgtEl>
                                        <p:attrNameLst>
                                          <p:attrName>style.visibility</p:attrName>
                                        </p:attrNameLst>
                                      </p:cBhvr>
                                      <p:to>
                                        <p:strVal val="visible"/>
                                      </p:to>
                                    </p:set>
                                    <p:animEffect transition="in" filter="dissolve">
                                      <p:cBhvr>
                                        <p:cTn id="12" dur="500"/>
                                        <p:tgtEl>
                                          <p:spTgt spid="4608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normAutofit fontScale="90000"/>
          </a:bodyPr>
          <a:lstStyle/>
          <a:p>
            <a:r>
              <a:rPr lang="en-US" dirty="0"/>
              <a:t>D. The Virtual Session is Audio Only</a:t>
            </a:r>
            <a:endParaRPr lang="en-US" altLang="en-US" dirty="0" smtClean="0"/>
          </a:p>
        </p:txBody>
      </p:sp>
      <p:sp>
        <p:nvSpPr>
          <p:cNvPr id="460803" name="Rectangle 3"/>
          <p:cNvSpPr>
            <a:spLocks noGrp="1" noChangeArrowheads="1"/>
          </p:cNvSpPr>
          <p:nvPr>
            <p:ph idx="1"/>
          </p:nvPr>
        </p:nvSpPr>
        <p:spPr/>
        <p:txBody>
          <a:bodyPr/>
          <a:lstStyle/>
          <a:p>
            <a:pPr eaLnBrk="1" hangingPunct="1"/>
            <a:r>
              <a:rPr lang="en-US" altLang="en-US" b="1" dirty="0" smtClean="0"/>
              <a:t>Conduct a roll call</a:t>
            </a:r>
            <a:r>
              <a:rPr lang="en-US" altLang="en-US" dirty="0" smtClean="0"/>
              <a:t> at the beginning and end of the call, and try to </a:t>
            </a:r>
            <a:r>
              <a:rPr lang="en-US" altLang="en-US" b="1" dirty="0" smtClean="0"/>
              <a:t>address participants by name</a:t>
            </a:r>
            <a:r>
              <a:rPr lang="en-US" altLang="en-US" dirty="0" smtClean="0"/>
              <a:t>.</a:t>
            </a:r>
          </a:p>
          <a:p>
            <a:pPr eaLnBrk="1" hangingPunct="1"/>
            <a:r>
              <a:rPr lang="en-US" altLang="en-US" b="1" dirty="0" smtClean="0"/>
              <a:t>Explain the purpose and objective</a:t>
            </a:r>
            <a:r>
              <a:rPr lang="en-US" altLang="en-US" dirty="0" smtClean="0"/>
              <a:t> of the call at the beginning, and </a:t>
            </a:r>
            <a:r>
              <a:rPr lang="en-US" altLang="en-US" b="1" dirty="0" smtClean="0"/>
              <a:t>reinforce this frequently</a:t>
            </a:r>
            <a:r>
              <a:rPr lang="en-US" altLang="en-US" dirty="0" smtClean="0"/>
              <a:t> throughout the call.</a:t>
            </a:r>
          </a:p>
          <a:p>
            <a:pPr eaLnBrk="1" hangingPunct="1"/>
            <a:endParaRPr lang="en-US" altLang="en-US" dirty="0" smtClean="0"/>
          </a:p>
        </p:txBody>
      </p:sp>
      <p:sp>
        <p:nvSpPr>
          <p:cNvPr id="4" name="TextBox 3"/>
          <p:cNvSpPr txBox="1"/>
          <p:nvPr/>
        </p:nvSpPr>
        <p:spPr>
          <a:xfrm>
            <a:off x="8115341"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11-6</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429062945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03">
                                            <p:txEl>
                                              <p:pRg st="0" end="0"/>
                                            </p:txEl>
                                          </p:spTgt>
                                        </p:tgtEl>
                                        <p:attrNameLst>
                                          <p:attrName>style.visibility</p:attrName>
                                        </p:attrNameLst>
                                      </p:cBhvr>
                                      <p:to>
                                        <p:strVal val="visible"/>
                                      </p:to>
                                    </p:set>
                                    <p:animEffect transition="in" filter="dissolve">
                                      <p:cBhvr>
                                        <p:cTn id="7" dur="500"/>
                                        <p:tgtEl>
                                          <p:spTgt spid="460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03">
                                            <p:txEl>
                                              <p:pRg st="1" end="1"/>
                                            </p:txEl>
                                          </p:spTgt>
                                        </p:tgtEl>
                                        <p:attrNameLst>
                                          <p:attrName>style.visibility</p:attrName>
                                        </p:attrNameLst>
                                      </p:cBhvr>
                                      <p:to>
                                        <p:strVal val="visible"/>
                                      </p:to>
                                    </p:set>
                                    <p:animEffect transition="in" filter="dissolve">
                                      <p:cBhvr>
                                        <p:cTn id="12" dur="500"/>
                                        <p:tgtEl>
                                          <p:spTgt spid="4608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normAutofit fontScale="90000"/>
          </a:bodyPr>
          <a:lstStyle/>
          <a:p>
            <a:r>
              <a:rPr lang="en-US" dirty="0"/>
              <a:t>D. The Virtual Session is Audio Only</a:t>
            </a:r>
            <a:endParaRPr lang="en-US" altLang="en-US" dirty="0" smtClean="0"/>
          </a:p>
        </p:txBody>
      </p:sp>
      <p:sp>
        <p:nvSpPr>
          <p:cNvPr id="460803" name="Rectangle 3"/>
          <p:cNvSpPr>
            <a:spLocks noGrp="1" noChangeArrowheads="1"/>
          </p:cNvSpPr>
          <p:nvPr>
            <p:ph idx="1"/>
          </p:nvPr>
        </p:nvSpPr>
        <p:spPr/>
        <p:txBody>
          <a:bodyPr/>
          <a:lstStyle/>
          <a:p>
            <a:pPr eaLnBrk="1" hangingPunct="1"/>
            <a:r>
              <a:rPr lang="en-US" altLang="en-US" dirty="0" smtClean="0"/>
              <a:t>If there are multiple people at the call-in locations, </a:t>
            </a:r>
            <a:r>
              <a:rPr lang="en-US" altLang="en-US" b="1" dirty="0" smtClean="0"/>
              <a:t>appoint a scribe at each location</a:t>
            </a:r>
            <a:r>
              <a:rPr lang="en-US" altLang="en-US" dirty="0" smtClean="0"/>
              <a:t> to document the call on flip charts. In addition, assign a lead at each location to act as the “eyes” of the facilitator to note agreement, questions, etc. and notify the facilitator at the appropriate time.</a:t>
            </a:r>
          </a:p>
          <a:p>
            <a:pPr eaLnBrk="1" hangingPunct="1"/>
            <a:r>
              <a:rPr lang="en-US" altLang="en-US" dirty="0" smtClean="0"/>
              <a:t>Consider adding </a:t>
            </a:r>
            <a:r>
              <a:rPr lang="en-US" altLang="en-US" b="1" dirty="0" smtClean="0"/>
              <a:t>specific ground rules</a:t>
            </a:r>
            <a:r>
              <a:rPr lang="en-US" altLang="en-US" dirty="0" smtClean="0"/>
              <a:t> to assist with “conference call etiquette.”  </a:t>
            </a:r>
          </a:p>
          <a:p>
            <a:pPr eaLnBrk="1" hangingPunct="1"/>
            <a:endParaRPr lang="en-US" altLang="en-US" dirty="0" smtClean="0"/>
          </a:p>
        </p:txBody>
      </p:sp>
      <p:sp>
        <p:nvSpPr>
          <p:cNvPr id="4" name="TextBox 3"/>
          <p:cNvSpPr txBox="1"/>
          <p:nvPr/>
        </p:nvSpPr>
        <p:spPr>
          <a:xfrm>
            <a:off x="8115341"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11-6</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426582431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03">
                                            <p:txEl>
                                              <p:pRg st="0" end="0"/>
                                            </p:txEl>
                                          </p:spTgt>
                                        </p:tgtEl>
                                        <p:attrNameLst>
                                          <p:attrName>style.visibility</p:attrName>
                                        </p:attrNameLst>
                                      </p:cBhvr>
                                      <p:to>
                                        <p:strVal val="visible"/>
                                      </p:to>
                                    </p:set>
                                    <p:animEffect transition="in" filter="dissolve">
                                      <p:cBhvr>
                                        <p:cTn id="7" dur="500"/>
                                        <p:tgtEl>
                                          <p:spTgt spid="460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03">
                                            <p:txEl>
                                              <p:pRg st="1" end="1"/>
                                            </p:txEl>
                                          </p:spTgt>
                                        </p:tgtEl>
                                        <p:attrNameLst>
                                          <p:attrName>style.visibility</p:attrName>
                                        </p:attrNameLst>
                                      </p:cBhvr>
                                      <p:to>
                                        <p:strVal val="visible"/>
                                      </p:to>
                                    </p:set>
                                    <p:animEffect transition="in" filter="dissolve">
                                      <p:cBhvr>
                                        <p:cTn id="12" dur="500"/>
                                        <p:tgtEl>
                                          <p:spTgt spid="4608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normAutofit fontScale="90000"/>
          </a:bodyPr>
          <a:lstStyle/>
          <a:p>
            <a:r>
              <a:rPr lang="en-US" dirty="0"/>
              <a:t>D. The Virtual Session is Audio Only</a:t>
            </a:r>
            <a:endParaRPr lang="en-US" altLang="en-US" dirty="0" smtClean="0"/>
          </a:p>
        </p:txBody>
      </p:sp>
      <p:sp>
        <p:nvSpPr>
          <p:cNvPr id="460803" name="Rectangle 3"/>
          <p:cNvSpPr>
            <a:spLocks noGrp="1" noChangeArrowheads="1"/>
          </p:cNvSpPr>
          <p:nvPr>
            <p:ph idx="1"/>
          </p:nvPr>
        </p:nvSpPr>
        <p:spPr/>
        <p:txBody>
          <a:bodyPr/>
          <a:lstStyle/>
          <a:p>
            <a:pPr eaLnBrk="1" hangingPunct="1"/>
            <a:r>
              <a:rPr lang="en-US" altLang="en-US" b="1" dirty="0" smtClean="0"/>
              <a:t>Use round robins frequently, following the same order each time.  Establish this order early in the call.</a:t>
            </a:r>
          </a:p>
          <a:p>
            <a:pPr eaLnBrk="1" hangingPunct="1"/>
            <a:r>
              <a:rPr lang="en-US" altLang="en-US" b="1" dirty="0" smtClean="0"/>
              <a:t>Establish a verbal method for doing consensus checks (such as a round robin where each person says Yea or Nay).</a:t>
            </a:r>
          </a:p>
          <a:p>
            <a:pPr eaLnBrk="1" hangingPunct="1">
              <a:buFont typeface="Wingdings" panose="05000000000000000000" pitchFamily="2" charset="2"/>
              <a:buNone/>
            </a:pPr>
            <a:endParaRPr lang="en-US" altLang="en-US" dirty="0" smtClean="0"/>
          </a:p>
        </p:txBody>
      </p:sp>
      <p:sp>
        <p:nvSpPr>
          <p:cNvPr id="4" name="TextBox 3"/>
          <p:cNvSpPr txBox="1"/>
          <p:nvPr/>
        </p:nvSpPr>
        <p:spPr>
          <a:xfrm>
            <a:off x="8115341"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11-7</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315812367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03">
                                            <p:txEl>
                                              <p:pRg st="0" end="0"/>
                                            </p:txEl>
                                          </p:spTgt>
                                        </p:tgtEl>
                                        <p:attrNameLst>
                                          <p:attrName>style.visibility</p:attrName>
                                        </p:attrNameLst>
                                      </p:cBhvr>
                                      <p:to>
                                        <p:strVal val="visible"/>
                                      </p:to>
                                    </p:set>
                                    <p:animEffect transition="in" filter="dissolve">
                                      <p:cBhvr>
                                        <p:cTn id="7" dur="500"/>
                                        <p:tgtEl>
                                          <p:spTgt spid="460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03">
                                            <p:txEl>
                                              <p:pRg st="1" end="1"/>
                                            </p:txEl>
                                          </p:spTgt>
                                        </p:tgtEl>
                                        <p:attrNameLst>
                                          <p:attrName>style.visibility</p:attrName>
                                        </p:attrNameLst>
                                      </p:cBhvr>
                                      <p:to>
                                        <p:strVal val="visible"/>
                                      </p:to>
                                    </p:set>
                                    <p:animEffect transition="in" filter="dissolve">
                                      <p:cBhvr>
                                        <p:cTn id="12" dur="500"/>
                                        <p:tgtEl>
                                          <p:spTgt spid="4608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Checkpoint</a:t>
            </a:r>
            <a:endParaRPr lang="en-US" dirty="0"/>
          </a:p>
        </p:txBody>
      </p:sp>
      <p:sp>
        <p:nvSpPr>
          <p:cNvPr id="3" name="Content Placeholder 2"/>
          <p:cNvSpPr>
            <a:spLocks noGrp="1"/>
          </p:cNvSpPr>
          <p:nvPr>
            <p:ph idx="1"/>
          </p:nvPr>
        </p:nvSpPr>
        <p:spPr>
          <a:xfrm>
            <a:off x="783390" y="1981200"/>
            <a:ext cx="3806753" cy="2046514"/>
          </a:xfrm>
        </p:spPr>
        <p:txBody>
          <a:bodyPr>
            <a:normAutofit/>
          </a:bodyPr>
          <a:lstStyle/>
          <a:p>
            <a:pPr>
              <a:buNone/>
            </a:pPr>
            <a:r>
              <a:rPr lang="en-US" sz="2400" dirty="0" smtClean="0"/>
              <a:t>Getting  Started</a:t>
            </a:r>
          </a:p>
          <a:p>
            <a:pPr marL="457200" indent="-457200">
              <a:buFont typeface="+mj-lt"/>
              <a:buAutoNum type="arabicPeriod" startAt="5"/>
            </a:pPr>
            <a:r>
              <a:rPr lang="en-US" sz="2400" dirty="0" smtClean="0"/>
              <a:t>Information Gathering</a:t>
            </a:r>
          </a:p>
          <a:p>
            <a:pPr marL="457200" indent="-457200">
              <a:buFont typeface="+mj-lt"/>
              <a:buAutoNum type="arabicPeriod"/>
            </a:pPr>
            <a:r>
              <a:rPr lang="en-US" sz="2400" dirty="0" smtClean="0"/>
              <a:t>Preparing</a:t>
            </a:r>
            <a:endParaRPr lang="en-US" sz="2400" dirty="0"/>
          </a:p>
        </p:txBody>
      </p:sp>
      <p:sp>
        <p:nvSpPr>
          <p:cNvPr id="5" name="Rounded Rectangle 4"/>
          <p:cNvSpPr/>
          <p:nvPr/>
        </p:nvSpPr>
        <p:spPr>
          <a:xfrm>
            <a:off x="783390" y="1457760"/>
            <a:ext cx="3806753" cy="523440"/>
          </a:xfrm>
          <a:prstGeom prst="roundRect">
            <a:avLst/>
          </a:prstGeom>
          <a:gradFill>
            <a:gsLst>
              <a:gs pos="0">
                <a:srgbClr val="C9401B"/>
              </a:gs>
              <a:gs pos="100000">
                <a:srgbClr val="FF5223"/>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Franklin Gothic Medium"/>
                <a:cs typeface="Franklin Gothic Book"/>
              </a:rPr>
              <a:t>8:30 – 10:00</a:t>
            </a:r>
            <a:endParaRPr lang="en-US" sz="2600" i="1" dirty="0">
              <a:latin typeface="Franklin Gothic Book"/>
              <a:cs typeface="Franklin Gothic Book"/>
            </a:endParaRPr>
          </a:p>
        </p:txBody>
      </p:sp>
      <p:sp>
        <p:nvSpPr>
          <p:cNvPr id="9" name="Content Placeholder 2"/>
          <p:cNvSpPr txBox="1">
            <a:spLocks/>
          </p:cNvSpPr>
          <p:nvPr/>
        </p:nvSpPr>
        <p:spPr>
          <a:xfrm>
            <a:off x="4953000" y="2179768"/>
            <a:ext cx="3806753" cy="417658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99AB21"/>
              </a:buClr>
              <a:buSzTx/>
              <a:buFont typeface="Arial"/>
              <a:buChar char="•"/>
              <a:tabLst/>
              <a:defRPr/>
            </a:pPr>
            <a:endParaRPr kumimoji="0" lang="en-US" sz="3200" b="0" i="0" u="none" strike="noStrike" kern="1200" cap="none" spc="0" normalizeH="0" baseline="0" noProof="0" dirty="0">
              <a:ln>
                <a:noFill/>
              </a:ln>
              <a:solidFill>
                <a:srgbClr val="00467F"/>
              </a:solidFill>
              <a:effectLst/>
              <a:uLnTx/>
              <a:uFillTx/>
              <a:latin typeface="Franklin Gothic Book"/>
              <a:ea typeface="+mn-ea"/>
              <a:cs typeface="Franklin Gothic Book"/>
            </a:endParaRPr>
          </a:p>
        </p:txBody>
      </p:sp>
      <p:sp>
        <p:nvSpPr>
          <p:cNvPr id="10" name="Rounded Rectangle 9"/>
          <p:cNvSpPr/>
          <p:nvPr/>
        </p:nvSpPr>
        <p:spPr>
          <a:xfrm>
            <a:off x="4953000" y="1457760"/>
            <a:ext cx="3806753" cy="523440"/>
          </a:xfrm>
          <a:prstGeom prst="roundRect">
            <a:avLst/>
          </a:prstGeom>
          <a:gradFill>
            <a:gsLst>
              <a:gs pos="0">
                <a:srgbClr val="C9401B"/>
              </a:gs>
              <a:gs pos="100000">
                <a:srgbClr val="FF5223"/>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Franklin Gothic Medium"/>
                <a:cs typeface="Franklin Gothic Book"/>
              </a:rPr>
              <a:t>1:30 – 3:00</a:t>
            </a:r>
            <a:endParaRPr lang="en-US" sz="2600" i="1" dirty="0">
              <a:latin typeface="Franklin Gothic Book"/>
              <a:cs typeface="Franklin Gothic Book"/>
            </a:endParaRPr>
          </a:p>
        </p:txBody>
      </p:sp>
      <p:sp>
        <p:nvSpPr>
          <p:cNvPr id="12" name="Content Placeholder 2"/>
          <p:cNvSpPr txBox="1">
            <a:spLocks/>
          </p:cNvSpPr>
          <p:nvPr/>
        </p:nvSpPr>
        <p:spPr>
          <a:xfrm>
            <a:off x="4953000" y="2179768"/>
            <a:ext cx="3806753" cy="417658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99AB21"/>
              </a:buClr>
              <a:buSzTx/>
              <a:buFont typeface="Arial"/>
              <a:buChar char="•"/>
              <a:tabLst/>
              <a:defRPr/>
            </a:pPr>
            <a:endParaRPr kumimoji="0" lang="en-US" sz="3200" b="0" i="0" u="none" strike="noStrike" kern="1200" cap="none" spc="0" normalizeH="0" baseline="0" noProof="0" dirty="0">
              <a:ln>
                <a:noFill/>
              </a:ln>
              <a:solidFill>
                <a:srgbClr val="00467F"/>
              </a:solidFill>
              <a:effectLst/>
              <a:uLnTx/>
              <a:uFillTx/>
              <a:latin typeface="Franklin Gothic Book"/>
              <a:ea typeface="+mn-ea"/>
              <a:cs typeface="Franklin Gothic Book"/>
            </a:endParaRPr>
          </a:p>
        </p:txBody>
      </p:sp>
      <p:sp>
        <p:nvSpPr>
          <p:cNvPr id="15" name="Rounded Rectangle 14"/>
          <p:cNvSpPr/>
          <p:nvPr/>
        </p:nvSpPr>
        <p:spPr>
          <a:xfrm>
            <a:off x="783390" y="3904845"/>
            <a:ext cx="3806753" cy="518383"/>
          </a:xfrm>
          <a:prstGeom prst="round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Franklin Gothic Book"/>
                <a:cs typeface="Franklin Gothic Book"/>
              </a:rPr>
              <a:t>10:30 – 12:00</a:t>
            </a:r>
            <a:endParaRPr lang="en-US" sz="2400" dirty="0">
              <a:latin typeface="Franklin Gothic Book"/>
              <a:cs typeface="Franklin Gothic Book"/>
            </a:endParaRPr>
          </a:p>
        </p:txBody>
      </p:sp>
      <p:sp>
        <p:nvSpPr>
          <p:cNvPr id="16" name="Rounded Rectangle 15"/>
          <p:cNvSpPr/>
          <p:nvPr/>
        </p:nvSpPr>
        <p:spPr>
          <a:xfrm>
            <a:off x="4953000" y="3904845"/>
            <a:ext cx="3806753" cy="518383"/>
          </a:xfrm>
          <a:prstGeom prst="round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Franklin Gothic Medium"/>
                <a:cs typeface="Franklin Gothic Book"/>
              </a:rPr>
              <a:t>3:30 – 5:00 </a:t>
            </a:r>
            <a:endParaRPr lang="en-US" sz="2400" i="1" dirty="0">
              <a:latin typeface="Franklin Gothic Book"/>
              <a:cs typeface="Franklin Gothic Book"/>
            </a:endParaRPr>
          </a:p>
        </p:txBody>
      </p:sp>
      <p:sp>
        <p:nvSpPr>
          <p:cNvPr id="17" name="Content Placeholder 2"/>
          <p:cNvSpPr txBox="1">
            <a:spLocks/>
          </p:cNvSpPr>
          <p:nvPr/>
        </p:nvSpPr>
        <p:spPr>
          <a:xfrm>
            <a:off x="783390" y="4496805"/>
            <a:ext cx="3806753" cy="2046514"/>
          </a:xfrm>
          <a:prstGeom prst="rect">
            <a:avLst/>
          </a:prstGeom>
        </p:spPr>
        <p:txBody>
          <a:bodyPr vert="horz" lIns="91440" tIns="45720" rIns="91440" bIns="45720" rtlCol="0">
            <a:normAutofit/>
          </a:bodyPr>
          <a:lstStyle/>
          <a:p>
            <a:pPr marL="457200" marR="0" lvl="0" indent="-457200" algn="l" defTabSz="457200" rtl="0" eaLnBrk="1" fontAlgn="auto" latinLnBrk="0" hangingPunct="1">
              <a:lnSpc>
                <a:spcPct val="100000"/>
              </a:lnSpc>
              <a:spcBef>
                <a:spcPct val="20000"/>
              </a:spcBef>
              <a:spcAft>
                <a:spcPts val="0"/>
              </a:spcAft>
              <a:buClr>
                <a:srgbClr val="99AB21"/>
              </a:buClr>
              <a:buSzTx/>
              <a:buFont typeface="+mj-lt"/>
              <a:buAutoNum type="arabicPeriod" startAt="2"/>
              <a:tabLst/>
              <a:defRPr/>
            </a:pPr>
            <a:r>
              <a:rPr lang="en-US" sz="2400" dirty="0" smtClean="0">
                <a:solidFill>
                  <a:srgbClr val="00467F"/>
                </a:solidFill>
                <a:latin typeface="Franklin Gothic Book"/>
                <a:cs typeface="Franklin Gothic Book"/>
              </a:rPr>
              <a:t>Starting</a:t>
            </a:r>
          </a:p>
          <a:p>
            <a:pPr marL="457200" marR="0" lvl="0" indent="-457200" algn="l" defTabSz="457200" rtl="0" eaLnBrk="1" fontAlgn="auto" latinLnBrk="0" hangingPunct="1">
              <a:lnSpc>
                <a:spcPct val="100000"/>
              </a:lnSpc>
              <a:spcBef>
                <a:spcPct val="20000"/>
              </a:spcBef>
              <a:spcAft>
                <a:spcPts val="0"/>
              </a:spcAft>
              <a:buClr>
                <a:srgbClr val="99AB21"/>
              </a:buClr>
              <a:buSzTx/>
              <a:buFont typeface="+mj-lt"/>
              <a:buAutoNum type="arabicPeriod" startAt="2"/>
              <a:tabLst/>
              <a:defRPr/>
            </a:pPr>
            <a:r>
              <a:rPr lang="en-US" sz="2400" dirty="0" smtClean="0">
                <a:solidFill>
                  <a:srgbClr val="00467F"/>
                </a:solidFill>
                <a:latin typeface="Franklin Gothic Book"/>
                <a:cs typeface="Franklin Gothic Book"/>
              </a:rPr>
              <a:t>Focusing</a:t>
            </a:r>
          </a:p>
          <a:p>
            <a:pPr marL="457200" indent="-457200">
              <a:spcBef>
                <a:spcPct val="20000"/>
              </a:spcBef>
              <a:buClr>
                <a:srgbClr val="99AB21"/>
              </a:buClr>
              <a:buFont typeface="+mj-lt"/>
              <a:buAutoNum type="arabicPeriod" startAt="2"/>
              <a:defRPr/>
            </a:pPr>
            <a:r>
              <a:rPr lang="en-US" sz="2400" dirty="0">
                <a:solidFill>
                  <a:srgbClr val="00467F"/>
                </a:solidFill>
                <a:latin typeface="Franklin Gothic Book"/>
                <a:cs typeface="Franklin Gothic Book"/>
              </a:rPr>
              <a:t>Power of the Pen</a:t>
            </a:r>
          </a:p>
          <a:p>
            <a:pPr marL="457200" marR="0" lvl="0" indent="-457200" algn="l" defTabSz="457200" rtl="0" eaLnBrk="1" fontAlgn="auto" latinLnBrk="0" hangingPunct="1">
              <a:lnSpc>
                <a:spcPct val="100000"/>
              </a:lnSpc>
              <a:spcBef>
                <a:spcPct val="20000"/>
              </a:spcBef>
              <a:spcAft>
                <a:spcPts val="0"/>
              </a:spcAft>
              <a:buClr>
                <a:srgbClr val="99AB21"/>
              </a:buClr>
              <a:buSzTx/>
              <a:buFont typeface="+mj-lt"/>
              <a:buAutoNum type="arabicPeriod" startAt="2"/>
              <a:tabLst/>
              <a:defRPr/>
            </a:pPr>
            <a:endParaRPr lang="en-US" sz="2400" dirty="0" smtClean="0">
              <a:solidFill>
                <a:srgbClr val="00467F"/>
              </a:solidFill>
              <a:latin typeface="Franklin Gothic Book"/>
              <a:cs typeface="Franklin Gothic Book"/>
            </a:endParaRPr>
          </a:p>
          <a:p>
            <a:pPr marL="457200" marR="0" lvl="0" indent="-457200" algn="l" defTabSz="457200" rtl="0" eaLnBrk="1" fontAlgn="auto" latinLnBrk="0" hangingPunct="1">
              <a:lnSpc>
                <a:spcPct val="100000"/>
              </a:lnSpc>
              <a:spcBef>
                <a:spcPct val="20000"/>
              </a:spcBef>
              <a:spcAft>
                <a:spcPts val="0"/>
              </a:spcAft>
              <a:buClr>
                <a:srgbClr val="99AB21"/>
              </a:buClr>
              <a:buSzTx/>
              <a:tabLst/>
              <a:defRPr/>
            </a:pPr>
            <a:endParaRPr kumimoji="0" lang="en-US" sz="2400" b="0" i="0" u="none" strike="noStrike" kern="1200" cap="none" spc="0" normalizeH="0" baseline="0" noProof="0" dirty="0" smtClean="0">
              <a:ln>
                <a:noFill/>
              </a:ln>
              <a:solidFill>
                <a:srgbClr val="00467F"/>
              </a:solidFill>
              <a:effectLst/>
              <a:uLnTx/>
              <a:uFillTx/>
              <a:latin typeface="Franklin Gothic Book"/>
              <a:ea typeface="+mn-ea"/>
              <a:cs typeface="Franklin Gothic Book"/>
            </a:endParaRPr>
          </a:p>
          <a:p>
            <a:pPr marL="342900" marR="0" lvl="0" indent="-342900" algn="l" defTabSz="457200" rtl="0" eaLnBrk="1" fontAlgn="auto" latinLnBrk="0" hangingPunct="1">
              <a:lnSpc>
                <a:spcPct val="100000"/>
              </a:lnSpc>
              <a:spcBef>
                <a:spcPct val="20000"/>
              </a:spcBef>
              <a:spcAft>
                <a:spcPts val="0"/>
              </a:spcAft>
              <a:buClr>
                <a:srgbClr val="99AB21"/>
              </a:buClr>
              <a:buSzTx/>
              <a:buFont typeface="Arial"/>
              <a:buChar char="•"/>
              <a:tabLst/>
              <a:defRPr/>
            </a:pPr>
            <a:endParaRPr kumimoji="0" lang="en-US" sz="2400" b="0" i="0" u="none" strike="noStrike" kern="1200" cap="none" spc="0" normalizeH="0" baseline="0" noProof="0" dirty="0">
              <a:ln>
                <a:noFill/>
              </a:ln>
              <a:solidFill>
                <a:srgbClr val="00467F"/>
              </a:solidFill>
              <a:effectLst/>
              <a:uLnTx/>
              <a:uFillTx/>
              <a:latin typeface="Franklin Gothic Book"/>
              <a:ea typeface="+mn-ea"/>
              <a:cs typeface="Franklin Gothic Book"/>
            </a:endParaRPr>
          </a:p>
        </p:txBody>
      </p:sp>
      <p:sp>
        <p:nvSpPr>
          <p:cNvPr id="18" name="Content Placeholder 2"/>
          <p:cNvSpPr txBox="1">
            <a:spLocks/>
          </p:cNvSpPr>
          <p:nvPr/>
        </p:nvSpPr>
        <p:spPr>
          <a:xfrm>
            <a:off x="4953000" y="1981200"/>
            <a:ext cx="3806753" cy="2046514"/>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99AB21"/>
              </a:buClr>
              <a:buSzTx/>
              <a:buFont typeface="Arial"/>
              <a:buNone/>
              <a:tabLst/>
              <a:defRPr/>
            </a:pPr>
            <a:r>
              <a:rPr kumimoji="0" lang="en-US" sz="2400" b="0" i="0" u="none" strike="noStrike" kern="1200" cap="none" spc="0" normalizeH="0" baseline="0" noProof="0" dirty="0" smtClean="0">
                <a:ln>
                  <a:noFill/>
                </a:ln>
                <a:solidFill>
                  <a:srgbClr val="00467F"/>
                </a:solidFill>
                <a:effectLst/>
                <a:uLnTx/>
                <a:uFillTx/>
                <a:latin typeface="Franklin Gothic Book"/>
                <a:ea typeface="+mn-ea"/>
                <a:cs typeface="Franklin Gothic Book"/>
              </a:rPr>
              <a:t>Review</a:t>
            </a:r>
            <a:endParaRPr lang="en-US" sz="2400" dirty="0" smtClean="0">
              <a:solidFill>
                <a:srgbClr val="00467F"/>
              </a:solidFill>
              <a:latin typeface="Franklin Gothic Book"/>
              <a:cs typeface="Franklin Gothic Book"/>
            </a:endParaRPr>
          </a:p>
          <a:p>
            <a:pPr marL="457200" lvl="0" indent="-457200">
              <a:spcBef>
                <a:spcPct val="20000"/>
              </a:spcBef>
              <a:buClr>
                <a:srgbClr val="99AB21"/>
              </a:buClr>
              <a:buFont typeface="+mj-lt"/>
              <a:buAutoNum type="arabicPeriod" startAt="6"/>
              <a:defRPr/>
            </a:pPr>
            <a:r>
              <a:rPr lang="en-US" sz="2400" dirty="0" smtClean="0">
                <a:solidFill>
                  <a:srgbClr val="00467F"/>
                </a:solidFill>
                <a:latin typeface="Franklin Gothic Book"/>
                <a:cs typeface="Franklin Gothic Book"/>
              </a:rPr>
              <a:t>Dysfunction</a:t>
            </a:r>
          </a:p>
          <a:p>
            <a:pPr marL="457200" lvl="0" indent="-457200">
              <a:spcBef>
                <a:spcPct val="20000"/>
              </a:spcBef>
              <a:buClr>
                <a:srgbClr val="99AB21"/>
              </a:buClr>
              <a:buFont typeface="+mj-lt"/>
              <a:buAutoNum type="arabicPeriod" startAt="6"/>
              <a:defRPr/>
            </a:pPr>
            <a:r>
              <a:rPr lang="en-US" sz="2400" dirty="0" smtClean="0">
                <a:solidFill>
                  <a:srgbClr val="00467F"/>
                </a:solidFill>
                <a:latin typeface="Franklin Gothic Book"/>
                <a:cs typeface="Franklin Gothic Book"/>
              </a:rPr>
              <a:t>Consensus</a:t>
            </a:r>
          </a:p>
          <a:p>
            <a:pPr marL="457200" lvl="0" indent="-457200">
              <a:spcBef>
                <a:spcPct val="20000"/>
              </a:spcBef>
              <a:buClr>
                <a:srgbClr val="99AB21"/>
              </a:buClr>
              <a:buFont typeface="+mj-lt"/>
              <a:buAutoNum type="arabicPeriod" startAt="6"/>
              <a:defRPr/>
            </a:pPr>
            <a:r>
              <a:rPr lang="en-US" sz="2400" dirty="0" smtClean="0">
                <a:solidFill>
                  <a:srgbClr val="00467F"/>
                </a:solidFill>
                <a:latin typeface="Franklin Gothic Book"/>
                <a:cs typeface="Franklin Gothic Book"/>
              </a:rPr>
              <a:t>Energy</a:t>
            </a:r>
          </a:p>
          <a:p>
            <a:pPr marL="457200" lvl="0" indent="-457200">
              <a:spcBef>
                <a:spcPct val="20000"/>
              </a:spcBef>
              <a:buClr>
                <a:srgbClr val="99AB21"/>
              </a:buClr>
              <a:defRPr/>
            </a:pPr>
            <a:endParaRPr lang="en-US" sz="2400" dirty="0" smtClean="0">
              <a:solidFill>
                <a:srgbClr val="00467F"/>
              </a:solidFill>
              <a:latin typeface="Franklin Gothic Book"/>
              <a:cs typeface="Franklin Gothic Book"/>
            </a:endParaRPr>
          </a:p>
        </p:txBody>
      </p:sp>
      <p:sp>
        <p:nvSpPr>
          <p:cNvPr id="21" name="Content Placeholder 2"/>
          <p:cNvSpPr txBox="1">
            <a:spLocks/>
          </p:cNvSpPr>
          <p:nvPr/>
        </p:nvSpPr>
        <p:spPr>
          <a:xfrm>
            <a:off x="4953000" y="4496805"/>
            <a:ext cx="3806753" cy="2046514"/>
          </a:xfrm>
          <a:prstGeom prst="rect">
            <a:avLst/>
          </a:prstGeom>
        </p:spPr>
        <p:txBody>
          <a:bodyPr vert="horz" lIns="91440" tIns="45720" rIns="91440" bIns="45720" rtlCol="0">
            <a:normAutofit/>
          </a:bodyPr>
          <a:lstStyle/>
          <a:p>
            <a:pPr marL="457200" marR="0" lvl="0" indent="-457200" algn="l" defTabSz="457200" rtl="0" eaLnBrk="1" fontAlgn="auto" latinLnBrk="0" hangingPunct="1">
              <a:lnSpc>
                <a:spcPct val="100000"/>
              </a:lnSpc>
              <a:spcBef>
                <a:spcPct val="20000"/>
              </a:spcBef>
              <a:spcAft>
                <a:spcPts val="0"/>
              </a:spcAft>
              <a:buClr>
                <a:srgbClr val="99AB21"/>
              </a:buClr>
              <a:buSzTx/>
              <a:buFont typeface="+mj-lt"/>
              <a:buAutoNum type="arabicPeriod" startAt="9"/>
              <a:tabLst/>
              <a:defRPr/>
            </a:pPr>
            <a:r>
              <a:rPr lang="en-US" sz="2400" dirty="0" smtClean="0">
                <a:solidFill>
                  <a:srgbClr val="00467F"/>
                </a:solidFill>
                <a:latin typeface="Franklin Gothic Book"/>
                <a:cs typeface="Franklin Gothic Book"/>
              </a:rPr>
              <a:t>Closing</a:t>
            </a:r>
          </a:p>
          <a:p>
            <a:pPr marL="457200" marR="0" lvl="0" indent="-457200" algn="l" defTabSz="457200" rtl="0" eaLnBrk="1" fontAlgn="auto" latinLnBrk="0" hangingPunct="1">
              <a:lnSpc>
                <a:spcPct val="100000"/>
              </a:lnSpc>
              <a:spcBef>
                <a:spcPct val="20000"/>
              </a:spcBef>
              <a:spcAft>
                <a:spcPts val="0"/>
              </a:spcAft>
              <a:buClr>
                <a:srgbClr val="99AB21"/>
              </a:buClr>
              <a:buSzTx/>
              <a:buFont typeface="+mj-lt"/>
              <a:buAutoNum type="arabicPeriod" startAt="9"/>
              <a:tabLst/>
              <a:defRPr/>
            </a:pPr>
            <a:r>
              <a:rPr lang="en-US" sz="2400" dirty="0" smtClean="0">
                <a:solidFill>
                  <a:srgbClr val="00467F"/>
                </a:solidFill>
                <a:latin typeface="Franklin Gothic Book"/>
                <a:cs typeface="Franklin Gothic Book"/>
              </a:rPr>
              <a:t>Agenda Setting</a:t>
            </a:r>
          </a:p>
          <a:p>
            <a:pPr marR="0" lvl="0" algn="l" defTabSz="457200" rtl="0" eaLnBrk="1" fontAlgn="auto" latinLnBrk="0" hangingPunct="1">
              <a:lnSpc>
                <a:spcPct val="100000"/>
              </a:lnSpc>
              <a:spcBef>
                <a:spcPct val="20000"/>
              </a:spcBef>
              <a:spcAft>
                <a:spcPts val="0"/>
              </a:spcAft>
              <a:buClr>
                <a:srgbClr val="99AB21"/>
              </a:buClr>
              <a:buSzTx/>
              <a:tabLst/>
              <a:defRPr/>
            </a:pPr>
            <a:r>
              <a:rPr lang="en-US" sz="2400" dirty="0" smtClean="0">
                <a:solidFill>
                  <a:srgbClr val="00467F"/>
                </a:solidFill>
                <a:latin typeface="Franklin Gothic Book"/>
                <a:cs typeface="Franklin Gothic Book"/>
              </a:rPr>
              <a:t>Special Cases</a:t>
            </a:r>
          </a:p>
          <a:p>
            <a:pPr marL="457200" marR="0" lvl="0" indent="-457200" algn="l" defTabSz="457200" rtl="0" eaLnBrk="1" fontAlgn="auto" latinLnBrk="0" hangingPunct="1">
              <a:lnSpc>
                <a:spcPct val="100000"/>
              </a:lnSpc>
              <a:spcBef>
                <a:spcPct val="20000"/>
              </a:spcBef>
              <a:spcAft>
                <a:spcPts val="0"/>
              </a:spcAft>
              <a:buClr>
                <a:srgbClr val="99AB21"/>
              </a:buClr>
              <a:buSzTx/>
              <a:tabLst/>
              <a:defRPr/>
            </a:pPr>
            <a:r>
              <a:rPr kumimoji="0" lang="en-US" sz="2400" b="0" i="0" u="none" strike="noStrike" kern="1200" cap="none" spc="0" normalizeH="0" baseline="0" noProof="0" dirty="0" smtClean="0">
                <a:ln>
                  <a:noFill/>
                </a:ln>
                <a:solidFill>
                  <a:srgbClr val="00467F"/>
                </a:solidFill>
                <a:effectLst/>
                <a:uLnTx/>
                <a:uFillTx/>
                <a:latin typeface="Franklin Gothic Book"/>
                <a:ea typeface="+mn-ea"/>
                <a:cs typeface="Franklin Gothic Book"/>
              </a:rPr>
              <a:t>Review and Close</a:t>
            </a:r>
          </a:p>
          <a:p>
            <a:pPr marL="342900" marR="0" lvl="0" indent="-342900" algn="l" defTabSz="457200" rtl="0" eaLnBrk="1" fontAlgn="auto" latinLnBrk="0" hangingPunct="1">
              <a:lnSpc>
                <a:spcPct val="100000"/>
              </a:lnSpc>
              <a:spcBef>
                <a:spcPct val="20000"/>
              </a:spcBef>
              <a:spcAft>
                <a:spcPts val="0"/>
              </a:spcAft>
              <a:buClr>
                <a:srgbClr val="99AB21"/>
              </a:buClr>
              <a:buSzTx/>
              <a:buFont typeface="Arial"/>
              <a:buChar char="•"/>
              <a:tabLst/>
              <a:defRPr/>
            </a:pPr>
            <a:endParaRPr kumimoji="0" lang="en-US" sz="2400" b="0" i="0" u="none" strike="noStrike" kern="1200" cap="none" spc="0" normalizeH="0" baseline="0" noProof="0" dirty="0">
              <a:ln>
                <a:noFill/>
              </a:ln>
              <a:solidFill>
                <a:srgbClr val="00467F"/>
              </a:solidFill>
              <a:effectLst/>
              <a:uLnTx/>
              <a:uFillTx/>
              <a:latin typeface="Franklin Gothic Book"/>
              <a:ea typeface="+mn-ea"/>
              <a:cs typeface="Franklin Gothic Book"/>
            </a:endParaRPr>
          </a:p>
        </p:txBody>
      </p:sp>
    </p:spTree>
    <p:extLst>
      <p:ext uri="{BB962C8B-B14F-4D97-AF65-F5344CB8AC3E}">
        <p14:creationId xmlns:p14="http://schemas.microsoft.com/office/powerpoint/2010/main" val="3765188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10" grpId="0" animBg="1"/>
      <p:bldP spid="15" grpId="0" animBg="1"/>
      <p:bldP spid="16" grpId="0" animBg="1"/>
      <p:bldP spid="17" grpId="0"/>
      <p:bldP spid="18"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normAutofit fontScale="90000"/>
          </a:bodyPr>
          <a:lstStyle/>
          <a:p>
            <a:r>
              <a:rPr lang="en-US" dirty="0"/>
              <a:t>D. The Virtual Session is Audio Only</a:t>
            </a:r>
            <a:endParaRPr lang="en-US" altLang="en-US" dirty="0" smtClean="0"/>
          </a:p>
        </p:txBody>
      </p:sp>
      <p:sp>
        <p:nvSpPr>
          <p:cNvPr id="460803" name="Rectangle 3"/>
          <p:cNvSpPr>
            <a:spLocks noGrp="1" noChangeArrowheads="1"/>
          </p:cNvSpPr>
          <p:nvPr>
            <p:ph idx="1"/>
          </p:nvPr>
        </p:nvSpPr>
        <p:spPr/>
        <p:txBody>
          <a:bodyPr/>
          <a:lstStyle/>
          <a:p>
            <a:pPr eaLnBrk="1" hangingPunct="1"/>
            <a:r>
              <a:rPr lang="en-US" altLang="en-US" b="1" dirty="0" smtClean="0"/>
              <a:t>Consider using virtual meeting software so that all participants can view the documentation on a computer screen as it is being recorded and take advantage of the collaboration features available in each of these tools.</a:t>
            </a:r>
          </a:p>
          <a:p>
            <a:pPr lvl="1" eaLnBrk="1" hangingPunct="1"/>
            <a:r>
              <a:rPr lang="en-US" altLang="en-US" b="1" dirty="0" smtClean="0"/>
              <a:t>GoToMeeting (Citrix)</a:t>
            </a:r>
          </a:p>
          <a:p>
            <a:pPr lvl="1" eaLnBrk="1" hangingPunct="1"/>
            <a:r>
              <a:rPr lang="en-US" altLang="en-US" b="1" dirty="0" smtClean="0"/>
              <a:t>Live Meeting/Lync (Microsoft)</a:t>
            </a:r>
          </a:p>
          <a:p>
            <a:pPr lvl="1" eaLnBrk="1" hangingPunct="1"/>
            <a:r>
              <a:rPr lang="en-US" altLang="en-US" b="1" dirty="0" smtClean="0"/>
              <a:t>WebEx (Cisco)</a:t>
            </a:r>
          </a:p>
          <a:p>
            <a:pPr eaLnBrk="1" hangingPunct="1"/>
            <a:endParaRPr lang="en-US" altLang="en-US" dirty="0" smtClean="0"/>
          </a:p>
        </p:txBody>
      </p:sp>
      <p:sp>
        <p:nvSpPr>
          <p:cNvPr id="4" name="TextBox 3"/>
          <p:cNvSpPr txBox="1"/>
          <p:nvPr/>
        </p:nvSpPr>
        <p:spPr>
          <a:xfrm>
            <a:off x="8115341"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11-7</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368232067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03">
                                            <p:txEl>
                                              <p:pRg st="0" end="0"/>
                                            </p:txEl>
                                          </p:spTgt>
                                        </p:tgtEl>
                                        <p:attrNameLst>
                                          <p:attrName>style.visibility</p:attrName>
                                        </p:attrNameLst>
                                      </p:cBhvr>
                                      <p:to>
                                        <p:strVal val="visible"/>
                                      </p:to>
                                    </p:set>
                                    <p:animEffect transition="in" filter="dissolve">
                                      <p:cBhvr>
                                        <p:cTn id="7" dur="500"/>
                                        <p:tgtEl>
                                          <p:spTgt spid="46080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60803">
                                            <p:txEl>
                                              <p:pRg st="1" end="1"/>
                                            </p:txEl>
                                          </p:spTgt>
                                        </p:tgtEl>
                                        <p:attrNameLst>
                                          <p:attrName>style.visibility</p:attrName>
                                        </p:attrNameLst>
                                      </p:cBhvr>
                                      <p:to>
                                        <p:strVal val="visible"/>
                                      </p:to>
                                    </p:set>
                                    <p:animEffect transition="in" filter="dissolve">
                                      <p:cBhvr>
                                        <p:cTn id="10" dur="500"/>
                                        <p:tgtEl>
                                          <p:spTgt spid="46080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60803">
                                            <p:txEl>
                                              <p:pRg st="2" end="2"/>
                                            </p:txEl>
                                          </p:spTgt>
                                        </p:tgtEl>
                                        <p:attrNameLst>
                                          <p:attrName>style.visibility</p:attrName>
                                        </p:attrNameLst>
                                      </p:cBhvr>
                                      <p:to>
                                        <p:strVal val="visible"/>
                                      </p:to>
                                    </p:set>
                                    <p:animEffect transition="in" filter="dissolve">
                                      <p:cBhvr>
                                        <p:cTn id="13" dur="500"/>
                                        <p:tgtEl>
                                          <p:spTgt spid="46080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60803">
                                            <p:txEl>
                                              <p:pRg st="3" end="3"/>
                                            </p:txEl>
                                          </p:spTgt>
                                        </p:tgtEl>
                                        <p:attrNameLst>
                                          <p:attrName>style.visibility</p:attrName>
                                        </p:attrNameLst>
                                      </p:cBhvr>
                                      <p:to>
                                        <p:strVal val="visible"/>
                                      </p:to>
                                    </p:set>
                                    <p:animEffect transition="in" filter="dissolve">
                                      <p:cBhvr>
                                        <p:cTn id="16" dur="500"/>
                                        <p:tgtEl>
                                          <p:spTgt spid="4608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normAutofit fontScale="90000"/>
          </a:bodyPr>
          <a:lstStyle/>
          <a:p>
            <a:r>
              <a:rPr lang="en-US" dirty="0"/>
              <a:t>D. The Virtual Session is Audio Only</a:t>
            </a:r>
            <a:endParaRPr lang="en-US" altLang="en-US" dirty="0" smtClean="0"/>
          </a:p>
        </p:txBody>
      </p:sp>
      <p:sp>
        <p:nvSpPr>
          <p:cNvPr id="460803" name="Rectangle 3"/>
          <p:cNvSpPr>
            <a:spLocks noGrp="1" noChangeArrowheads="1"/>
          </p:cNvSpPr>
          <p:nvPr>
            <p:ph idx="1"/>
          </p:nvPr>
        </p:nvSpPr>
        <p:spPr/>
        <p:txBody>
          <a:bodyPr/>
          <a:lstStyle/>
          <a:p>
            <a:pPr eaLnBrk="1" hangingPunct="1"/>
            <a:r>
              <a:rPr lang="en-US" altLang="en-US" b="1" dirty="0" smtClean="0"/>
              <a:t>Keep in mind that as the facilitator, you will have to do a lot of summarizing and playback questions to make sure that everyone understands what is being said.</a:t>
            </a:r>
          </a:p>
          <a:p>
            <a:pPr eaLnBrk="1" hangingPunct="1"/>
            <a:r>
              <a:rPr lang="en-US" altLang="en-US" b="1" dirty="0" smtClean="0"/>
              <a:t>Make sure that all issues, decisions and action items are reviewed prior to closing the call.</a:t>
            </a:r>
          </a:p>
          <a:p>
            <a:pPr eaLnBrk="1" hangingPunct="1"/>
            <a:r>
              <a:rPr lang="en-US" altLang="en-US" b="1" dirty="0" smtClean="0"/>
              <a:t>Publish a re-cap immediately after the call.</a:t>
            </a:r>
          </a:p>
          <a:p>
            <a:pPr eaLnBrk="1" hangingPunct="1"/>
            <a:endParaRPr lang="en-US" altLang="en-US" b="1" dirty="0" smtClean="0"/>
          </a:p>
          <a:p>
            <a:pPr eaLnBrk="1" hangingPunct="1">
              <a:buFont typeface="Wingdings" panose="05000000000000000000" pitchFamily="2" charset="2"/>
              <a:buNone/>
            </a:pPr>
            <a:endParaRPr lang="en-US" altLang="en-US" dirty="0" smtClean="0"/>
          </a:p>
        </p:txBody>
      </p:sp>
      <p:sp>
        <p:nvSpPr>
          <p:cNvPr id="4" name="TextBox 3"/>
          <p:cNvSpPr txBox="1"/>
          <p:nvPr/>
        </p:nvSpPr>
        <p:spPr>
          <a:xfrm>
            <a:off x="8115341"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11-7</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7488179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03">
                                            <p:txEl>
                                              <p:pRg st="0" end="0"/>
                                            </p:txEl>
                                          </p:spTgt>
                                        </p:tgtEl>
                                        <p:attrNameLst>
                                          <p:attrName>style.visibility</p:attrName>
                                        </p:attrNameLst>
                                      </p:cBhvr>
                                      <p:to>
                                        <p:strVal val="visible"/>
                                      </p:to>
                                    </p:set>
                                    <p:animEffect transition="in" filter="dissolve">
                                      <p:cBhvr>
                                        <p:cTn id="7" dur="500"/>
                                        <p:tgtEl>
                                          <p:spTgt spid="460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03">
                                            <p:txEl>
                                              <p:pRg st="1" end="1"/>
                                            </p:txEl>
                                          </p:spTgt>
                                        </p:tgtEl>
                                        <p:attrNameLst>
                                          <p:attrName>style.visibility</p:attrName>
                                        </p:attrNameLst>
                                      </p:cBhvr>
                                      <p:to>
                                        <p:strVal val="visible"/>
                                      </p:to>
                                    </p:set>
                                    <p:animEffect transition="in" filter="dissolve">
                                      <p:cBhvr>
                                        <p:cTn id="12" dur="500"/>
                                        <p:tgtEl>
                                          <p:spTgt spid="4608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0803">
                                            <p:txEl>
                                              <p:pRg st="2" end="2"/>
                                            </p:txEl>
                                          </p:spTgt>
                                        </p:tgtEl>
                                        <p:attrNameLst>
                                          <p:attrName>style.visibility</p:attrName>
                                        </p:attrNameLst>
                                      </p:cBhvr>
                                      <p:to>
                                        <p:strVal val="visible"/>
                                      </p:to>
                                    </p:set>
                                    <p:animEffect transition="in" filter="dissolve">
                                      <p:cBhvr>
                                        <p:cTn id="17" dur="500"/>
                                        <p:tgtEl>
                                          <p:spTgt spid="460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01" y="-202650"/>
            <a:ext cx="8011720" cy="1143000"/>
          </a:xfrm>
        </p:spPr>
        <p:txBody>
          <a:bodyPr>
            <a:normAutofit/>
          </a:bodyPr>
          <a:lstStyle/>
          <a:p>
            <a:r>
              <a:rPr lang="en-US" dirty="0" smtClean="0"/>
              <a:t>Review and Close!</a:t>
            </a:r>
            <a:endParaRPr lang="en-US" dirty="0"/>
          </a:p>
        </p:txBody>
      </p:sp>
      <p:sp>
        <p:nvSpPr>
          <p:cNvPr id="4" name="Slide Number Placeholder 3"/>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22</a:t>
            </a:fld>
            <a:endParaRPr lang="en-US" dirty="0"/>
          </a:p>
        </p:txBody>
      </p:sp>
      <p:grpSp>
        <p:nvGrpSpPr>
          <p:cNvPr id="22" name="Group 21"/>
          <p:cNvGrpSpPr/>
          <p:nvPr/>
        </p:nvGrpSpPr>
        <p:grpSpPr>
          <a:xfrm>
            <a:off x="956274" y="1042353"/>
            <a:ext cx="7231453" cy="5039221"/>
            <a:chOff x="1495562" y="1042353"/>
            <a:chExt cx="7231453" cy="5039221"/>
          </a:xfrm>
        </p:grpSpPr>
        <p:sp>
          <p:nvSpPr>
            <p:cNvPr id="14" name="Rounded Rectangle 13"/>
            <p:cNvSpPr/>
            <p:nvPr/>
          </p:nvSpPr>
          <p:spPr>
            <a:xfrm>
              <a:off x="2011275" y="1042353"/>
              <a:ext cx="6715740" cy="50392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2288982" y="1238163"/>
              <a:ext cx="6216534" cy="4615999"/>
              <a:chOff x="608807" y="184666"/>
              <a:chExt cx="8432167" cy="6261186"/>
            </a:xfrm>
          </p:grpSpPr>
          <p:cxnSp>
            <p:nvCxnSpPr>
              <p:cNvPr id="33" name="Straight Arrow Connector 32"/>
              <p:cNvCxnSpPr/>
              <p:nvPr/>
            </p:nvCxnSpPr>
            <p:spPr>
              <a:xfrm>
                <a:off x="610394" y="5940970"/>
                <a:ext cx="8362822" cy="1588"/>
              </a:xfrm>
              <a:prstGeom prst="straightConnector1">
                <a:avLst/>
              </a:prstGeom>
              <a:ln w="19050">
                <a:solidFill>
                  <a:srgbClr val="FFFFFF"/>
                </a:solidFill>
                <a:tailEnd type="none"/>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608807" y="184666"/>
                <a:ext cx="8432167" cy="6261186"/>
                <a:chOff x="608807" y="184666"/>
                <a:chExt cx="8432167" cy="6261186"/>
              </a:xfrm>
            </p:grpSpPr>
            <p:cxnSp>
              <p:nvCxnSpPr>
                <p:cNvPr id="30" name="Straight Arrow Connector 29"/>
                <p:cNvCxnSpPr/>
                <p:nvPr/>
              </p:nvCxnSpPr>
              <p:spPr>
                <a:xfrm rot="16200000" flipV="1">
                  <a:off x="-878528" y="4456811"/>
                  <a:ext cx="2974672" cy="2"/>
                </a:xfrm>
                <a:prstGeom prst="straightConnector1">
                  <a:avLst/>
                </a:prstGeom>
                <a:ln w="19050">
                  <a:solidFill>
                    <a:srgbClr val="FFFFFF"/>
                  </a:solidFill>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786264" y="184666"/>
                  <a:ext cx="8254710" cy="6261186"/>
                  <a:chOff x="786264" y="184666"/>
                  <a:chExt cx="8254710" cy="6261186"/>
                </a:xfrm>
              </p:grpSpPr>
              <p:sp>
                <p:nvSpPr>
                  <p:cNvPr id="9" name="Oval 8"/>
                  <p:cNvSpPr/>
                  <p:nvPr/>
                </p:nvSpPr>
                <p:spPr>
                  <a:xfrm>
                    <a:off x="4382030" y="1558938"/>
                    <a:ext cx="1416652" cy="1416652"/>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chemeClr val="bg1"/>
                        </a:solidFill>
                        <a:latin typeface="Franklin Gothic Medium"/>
                        <a:cs typeface="Franklin Gothic Medium"/>
                      </a:rPr>
                      <a:t>3.</a:t>
                    </a:r>
                  </a:p>
                  <a:p>
                    <a:pPr algn="ctr"/>
                    <a:r>
                      <a:rPr lang="en-US" sz="1400" dirty="0" smtClean="0">
                        <a:solidFill>
                          <a:schemeClr val="bg1"/>
                        </a:solidFill>
                        <a:latin typeface="Franklin Gothic Book"/>
                        <a:cs typeface="Franklin Gothic Book"/>
                      </a:rPr>
                      <a:t>Focusing</a:t>
                    </a:r>
                    <a:br>
                      <a:rPr lang="en-US" sz="1400" dirty="0" smtClean="0">
                        <a:solidFill>
                          <a:schemeClr val="bg1"/>
                        </a:solidFill>
                        <a:latin typeface="Franklin Gothic Book"/>
                        <a:cs typeface="Franklin Gothic Book"/>
                      </a:rPr>
                    </a:br>
                    <a:r>
                      <a:rPr lang="en-US" sz="1400" dirty="0" smtClean="0">
                        <a:solidFill>
                          <a:schemeClr val="bg1"/>
                        </a:solidFill>
                        <a:latin typeface="Franklin Gothic Book"/>
                        <a:cs typeface="Franklin Gothic Book"/>
                      </a:rPr>
                      <a:t>the Group</a:t>
                    </a:r>
                    <a:r>
                      <a:rPr lang="en-US" sz="1600" dirty="0" smtClean="0">
                        <a:solidFill>
                          <a:schemeClr val="bg1"/>
                        </a:solidFill>
                        <a:latin typeface="Franklin Gothic Book"/>
                        <a:cs typeface="Franklin Gothic Book"/>
                      </a:rPr>
                      <a:t/>
                    </a:r>
                    <a:br>
                      <a:rPr lang="en-US" sz="1600" dirty="0" smtClean="0">
                        <a:solidFill>
                          <a:schemeClr val="bg1"/>
                        </a:solidFill>
                        <a:latin typeface="Franklin Gothic Book"/>
                        <a:cs typeface="Franklin Gothic Book"/>
                      </a:rPr>
                    </a:br>
                    <a:endParaRPr lang="en-US" sz="1600" dirty="0">
                      <a:solidFill>
                        <a:schemeClr val="bg1"/>
                      </a:solidFill>
                      <a:latin typeface="Franklin Gothic Book"/>
                      <a:cs typeface="Franklin Gothic Book"/>
                    </a:endParaRPr>
                  </a:p>
                </p:txBody>
              </p:sp>
              <p:sp>
                <p:nvSpPr>
                  <p:cNvPr id="7" name="Oval 6"/>
                  <p:cNvSpPr/>
                  <p:nvPr/>
                </p:nvSpPr>
                <p:spPr>
                  <a:xfrm>
                    <a:off x="2584147" y="1552824"/>
                    <a:ext cx="1416652" cy="1416652"/>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2.</a:t>
                    </a:r>
                  </a:p>
                  <a:p>
                    <a:pPr algn="ctr"/>
                    <a:r>
                      <a:rPr lang="en-US" sz="1200" dirty="0" smtClean="0">
                        <a:solidFill>
                          <a:srgbClr val="00467F"/>
                        </a:solidFill>
                        <a:latin typeface="Franklin Gothic Book"/>
                        <a:cs typeface="Franklin Gothic Book"/>
                      </a:rPr>
                      <a:t>Getting </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the Session</a:t>
                    </a:r>
                  </a:p>
                  <a:p>
                    <a:pPr algn="ctr"/>
                    <a:r>
                      <a:rPr lang="en-US" sz="1200" dirty="0" smtClean="0">
                        <a:solidFill>
                          <a:srgbClr val="00467F"/>
                        </a:solidFill>
                        <a:latin typeface="Franklin Gothic Book"/>
                        <a:cs typeface="Franklin Gothic Book"/>
                      </a:rPr>
                      <a:t>Started</a:t>
                    </a:r>
                    <a:br>
                      <a:rPr lang="en-US" sz="1200" dirty="0" smtClean="0">
                        <a:solidFill>
                          <a:srgbClr val="00467F"/>
                        </a:solidFill>
                        <a:latin typeface="Franklin Gothic Book"/>
                        <a:cs typeface="Franklin Gothic Book"/>
                      </a:rPr>
                    </a:br>
                    <a:endParaRPr lang="en-US" sz="1400" dirty="0">
                      <a:solidFill>
                        <a:srgbClr val="00467F"/>
                      </a:solidFill>
                      <a:latin typeface="Franklin Gothic Book"/>
                      <a:cs typeface="Franklin Gothic Book"/>
                    </a:endParaRPr>
                  </a:p>
                </p:txBody>
              </p:sp>
              <p:sp>
                <p:nvSpPr>
                  <p:cNvPr id="6" name="Oval 5"/>
                  <p:cNvSpPr/>
                  <p:nvPr/>
                </p:nvSpPr>
                <p:spPr>
                  <a:xfrm>
                    <a:off x="786264" y="1552824"/>
                    <a:ext cx="1416652" cy="1416652"/>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rgbClr val="00467F"/>
                        </a:solidFill>
                        <a:latin typeface="Franklin Gothic Medium"/>
                        <a:cs typeface="Franklin Gothic Medium"/>
                      </a:rPr>
                      <a:t>1.</a:t>
                    </a:r>
                  </a:p>
                  <a:p>
                    <a:pPr algn="ctr"/>
                    <a:r>
                      <a:rPr lang="en-US" sz="1200" dirty="0" smtClean="0">
                        <a:solidFill>
                          <a:srgbClr val="00467F"/>
                        </a:solidFill>
                        <a:latin typeface="Franklin Gothic Book"/>
                        <a:cs typeface="Franklin Gothic Book"/>
                      </a:rPr>
                      <a:t>Preparing </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for Success</a:t>
                    </a:r>
                    <a:r>
                      <a:rPr lang="en-US" sz="1400" dirty="0" smtClean="0">
                        <a:solidFill>
                          <a:srgbClr val="00467F"/>
                        </a:solidFill>
                        <a:latin typeface="Franklin Gothic Book"/>
                        <a:cs typeface="Franklin Gothic Book"/>
                      </a:rPr>
                      <a:t/>
                    </a:r>
                    <a:br>
                      <a:rPr lang="en-US" sz="1400" dirty="0" smtClean="0">
                        <a:solidFill>
                          <a:srgbClr val="00467F"/>
                        </a:solidFill>
                        <a:latin typeface="Franklin Gothic Book"/>
                        <a:cs typeface="Franklin Gothic Book"/>
                      </a:rPr>
                    </a:br>
                    <a:endParaRPr lang="en-US" sz="1400" dirty="0">
                      <a:solidFill>
                        <a:srgbClr val="00467F"/>
                      </a:solidFill>
                      <a:latin typeface="Franklin Gothic Book"/>
                      <a:cs typeface="Franklin Gothic Book"/>
                    </a:endParaRPr>
                  </a:p>
                </p:txBody>
              </p:sp>
              <p:sp>
                <p:nvSpPr>
                  <p:cNvPr id="8" name="Oval 7"/>
                  <p:cNvSpPr/>
                  <p:nvPr/>
                </p:nvSpPr>
                <p:spPr>
                  <a:xfrm>
                    <a:off x="7624322" y="1552824"/>
                    <a:ext cx="1416652" cy="1416652"/>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9.</a:t>
                    </a:r>
                  </a:p>
                  <a:p>
                    <a:pPr algn="ctr"/>
                    <a:r>
                      <a:rPr lang="en-US" sz="1200" dirty="0" smtClean="0">
                        <a:solidFill>
                          <a:srgbClr val="00467F"/>
                        </a:solidFill>
                        <a:latin typeface="Franklin Gothic Book"/>
                        <a:cs typeface="Franklin Gothic Book"/>
                      </a:rPr>
                      <a:t>Closing the</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Session</a:t>
                    </a:r>
                    <a:r>
                      <a:rPr lang="en-US" sz="1600" dirty="0" smtClean="0">
                        <a:solidFill>
                          <a:srgbClr val="00467F"/>
                        </a:solidFill>
                        <a:latin typeface="Franklin Gothic Book"/>
                        <a:cs typeface="Franklin Gothic Book"/>
                      </a:rPr>
                      <a:t/>
                    </a:r>
                    <a:br>
                      <a:rPr lang="en-US" sz="1600" dirty="0" smtClean="0">
                        <a:solidFill>
                          <a:srgbClr val="00467F"/>
                        </a:solidFill>
                        <a:latin typeface="Franklin Gothic Book"/>
                        <a:cs typeface="Franklin Gothic Book"/>
                      </a:rPr>
                    </a:br>
                    <a:endParaRPr lang="en-US" sz="1600" dirty="0">
                      <a:solidFill>
                        <a:srgbClr val="00467F"/>
                      </a:solidFill>
                      <a:latin typeface="Franklin Gothic Book"/>
                      <a:cs typeface="Franklin Gothic Book"/>
                    </a:endParaRPr>
                  </a:p>
                </p:txBody>
              </p:sp>
              <p:sp>
                <p:nvSpPr>
                  <p:cNvPr id="11" name="Oval 10"/>
                  <p:cNvSpPr/>
                  <p:nvPr/>
                </p:nvSpPr>
                <p:spPr>
                  <a:xfrm>
                    <a:off x="5855230" y="606438"/>
                    <a:ext cx="1416652" cy="1416652"/>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chemeClr val="bg1"/>
                        </a:solidFill>
                        <a:latin typeface="Franklin Gothic Medium"/>
                        <a:cs typeface="Franklin Gothic Medium"/>
                      </a:rPr>
                      <a:t>4.</a:t>
                    </a:r>
                  </a:p>
                  <a:p>
                    <a:pPr algn="ctr"/>
                    <a:r>
                      <a:rPr lang="en-US" sz="1400" dirty="0" smtClean="0">
                        <a:solidFill>
                          <a:schemeClr val="bg1"/>
                        </a:solidFill>
                        <a:latin typeface="Franklin Gothic Book"/>
                        <a:cs typeface="Franklin Gothic Book"/>
                      </a:rPr>
                      <a:t>The Power</a:t>
                    </a:r>
                    <a:br>
                      <a:rPr lang="en-US" sz="1400" dirty="0" smtClean="0">
                        <a:solidFill>
                          <a:schemeClr val="bg1"/>
                        </a:solidFill>
                        <a:latin typeface="Franklin Gothic Book"/>
                        <a:cs typeface="Franklin Gothic Book"/>
                      </a:rPr>
                    </a:br>
                    <a:r>
                      <a:rPr lang="en-US" sz="1400" dirty="0" smtClean="0">
                        <a:solidFill>
                          <a:schemeClr val="bg1"/>
                        </a:solidFill>
                        <a:latin typeface="Franklin Gothic Book"/>
                        <a:cs typeface="Franklin Gothic Book"/>
                      </a:rPr>
                      <a:t>of the Pen</a:t>
                    </a:r>
                    <a:r>
                      <a:rPr lang="en-US" sz="1600" dirty="0" smtClean="0">
                        <a:solidFill>
                          <a:schemeClr val="bg1"/>
                        </a:solidFill>
                        <a:latin typeface="Franklin Gothic Book"/>
                        <a:cs typeface="Franklin Gothic Book"/>
                      </a:rPr>
                      <a:t/>
                    </a:r>
                    <a:br>
                      <a:rPr lang="en-US" sz="1600" dirty="0" smtClean="0">
                        <a:solidFill>
                          <a:schemeClr val="bg1"/>
                        </a:solidFill>
                        <a:latin typeface="Franklin Gothic Book"/>
                        <a:cs typeface="Franklin Gothic Book"/>
                      </a:rPr>
                    </a:br>
                    <a:endParaRPr lang="en-US" sz="1600" dirty="0">
                      <a:solidFill>
                        <a:schemeClr val="bg1"/>
                      </a:solidFill>
                      <a:latin typeface="Franklin Gothic Book"/>
                      <a:cs typeface="Franklin Gothic Book"/>
                    </a:endParaRPr>
                  </a:p>
                </p:txBody>
              </p:sp>
              <p:sp>
                <p:nvSpPr>
                  <p:cNvPr id="12" name="Oval 11"/>
                  <p:cNvSpPr/>
                  <p:nvPr/>
                </p:nvSpPr>
                <p:spPr>
                  <a:xfrm>
                    <a:off x="5855230" y="2511438"/>
                    <a:ext cx="1416652" cy="1416652"/>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chemeClr val="bg1"/>
                        </a:solidFill>
                        <a:latin typeface="Franklin Gothic Medium"/>
                        <a:cs typeface="Franklin Gothic Medium"/>
                      </a:rPr>
                      <a:t>5.</a:t>
                    </a:r>
                  </a:p>
                  <a:p>
                    <a:pPr algn="ctr"/>
                    <a:r>
                      <a:rPr lang="en-US" sz="1400" dirty="0" smtClean="0">
                        <a:solidFill>
                          <a:schemeClr val="bg1"/>
                        </a:solidFill>
                        <a:latin typeface="Franklin Gothic Book"/>
                        <a:cs typeface="Franklin Gothic Book"/>
                      </a:rPr>
                      <a:t>Information</a:t>
                    </a:r>
                    <a:br>
                      <a:rPr lang="en-US" sz="1400" dirty="0" smtClean="0">
                        <a:solidFill>
                          <a:schemeClr val="bg1"/>
                        </a:solidFill>
                        <a:latin typeface="Franklin Gothic Book"/>
                        <a:cs typeface="Franklin Gothic Book"/>
                      </a:rPr>
                    </a:br>
                    <a:r>
                      <a:rPr lang="en-US" sz="1400" dirty="0" smtClean="0">
                        <a:solidFill>
                          <a:schemeClr val="bg1"/>
                        </a:solidFill>
                        <a:latin typeface="Franklin Gothic Book"/>
                        <a:cs typeface="Franklin Gothic Book"/>
                      </a:rPr>
                      <a:t>Gathering</a:t>
                    </a:r>
                    <a:r>
                      <a:rPr lang="en-US" sz="1600" dirty="0" smtClean="0">
                        <a:solidFill>
                          <a:schemeClr val="bg1"/>
                        </a:solidFill>
                        <a:latin typeface="Franklin Gothic Book"/>
                        <a:cs typeface="Franklin Gothic Book"/>
                      </a:rPr>
                      <a:t/>
                    </a:r>
                    <a:br>
                      <a:rPr lang="en-US" sz="1600" dirty="0" smtClean="0">
                        <a:solidFill>
                          <a:schemeClr val="bg1"/>
                        </a:solidFill>
                        <a:latin typeface="Franklin Gothic Book"/>
                        <a:cs typeface="Franklin Gothic Book"/>
                      </a:rPr>
                    </a:br>
                    <a:endParaRPr lang="en-US" sz="1600" dirty="0">
                      <a:solidFill>
                        <a:schemeClr val="bg1"/>
                      </a:solidFill>
                      <a:latin typeface="Franklin Gothic Book"/>
                      <a:cs typeface="Franklin Gothic Book"/>
                    </a:endParaRPr>
                  </a:p>
                </p:txBody>
              </p:sp>
              <p:sp>
                <p:nvSpPr>
                  <p:cNvPr id="13" name="Oval 12"/>
                  <p:cNvSpPr/>
                  <p:nvPr/>
                </p:nvSpPr>
                <p:spPr>
                  <a:xfrm>
                    <a:off x="5253755" y="4335395"/>
                    <a:ext cx="1416652" cy="1416652"/>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rgbClr val="FFFFFF"/>
                        </a:solidFill>
                        <a:latin typeface="Franklin Gothic Medium"/>
                        <a:cs typeface="Franklin Gothic Medium"/>
                      </a:rPr>
                      <a:t>7.</a:t>
                    </a:r>
                  </a:p>
                  <a:p>
                    <a:pPr algn="ctr"/>
                    <a:r>
                      <a:rPr lang="en-US" sz="1400" dirty="0" smtClean="0">
                        <a:solidFill>
                          <a:srgbClr val="FFFFFF"/>
                        </a:solidFill>
                        <a:latin typeface="Franklin Gothic Book"/>
                        <a:cs typeface="Franklin Gothic Book"/>
                      </a:rPr>
                      <a:t>Consensus</a:t>
                    </a:r>
                    <a:br>
                      <a:rPr lang="en-US" sz="1400" dirty="0" smtClean="0">
                        <a:solidFill>
                          <a:srgbClr val="FFFFFF"/>
                        </a:solidFill>
                        <a:latin typeface="Franklin Gothic Book"/>
                        <a:cs typeface="Franklin Gothic Book"/>
                      </a:rPr>
                    </a:br>
                    <a:r>
                      <a:rPr lang="en-US" sz="1400" dirty="0" smtClean="0">
                        <a:solidFill>
                          <a:srgbClr val="FFFFFF"/>
                        </a:solidFill>
                        <a:latin typeface="Franklin Gothic Book"/>
                        <a:cs typeface="Franklin Gothic Book"/>
                      </a:rPr>
                      <a:t>Building</a:t>
                    </a:r>
                    <a:br>
                      <a:rPr lang="en-US" sz="1400" dirty="0" smtClean="0">
                        <a:solidFill>
                          <a:srgbClr val="FFFFFF"/>
                        </a:solidFill>
                        <a:latin typeface="Franklin Gothic Book"/>
                        <a:cs typeface="Franklin Gothic Book"/>
                      </a:rPr>
                    </a:br>
                    <a:endParaRPr lang="en-US" sz="1400" dirty="0">
                      <a:solidFill>
                        <a:srgbClr val="FFFFFF"/>
                      </a:solidFill>
                      <a:latin typeface="Franklin Gothic Book"/>
                      <a:cs typeface="Franklin Gothic Book"/>
                    </a:endParaRPr>
                  </a:p>
                </p:txBody>
              </p:sp>
              <p:sp>
                <p:nvSpPr>
                  <p:cNvPr id="15" name="Oval 14"/>
                  <p:cNvSpPr/>
                  <p:nvPr/>
                </p:nvSpPr>
                <p:spPr>
                  <a:xfrm>
                    <a:off x="6862080" y="4335395"/>
                    <a:ext cx="1416652" cy="1416652"/>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rgbClr val="FFFFFF"/>
                        </a:solidFill>
                        <a:latin typeface="Franklin Gothic Medium"/>
                        <a:cs typeface="Franklin Gothic Medium"/>
                      </a:rPr>
                      <a:t>8.</a:t>
                    </a:r>
                  </a:p>
                  <a:p>
                    <a:pPr algn="ctr"/>
                    <a:r>
                      <a:rPr lang="en-US" sz="1400" dirty="0" smtClean="0">
                        <a:solidFill>
                          <a:srgbClr val="FFFFFF"/>
                        </a:solidFill>
                        <a:latin typeface="Franklin Gothic Book"/>
                        <a:cs typeface="Franklin Gothic Book"/>
                      </a:rPr>
                      <a:t>Keeping the</a:t>
                    </a:r>
                    <a:br>
                      <a:rPr lang="en-US" sz="1400" dirty="0" smtClean="0">
                        <a:solidFill>
                          <a:srgbClr val="FFFFFF"/>
                        </a:solidFill>
                        <a:latin typeface="Franklin Gothic Book"/>
                        <a:cs typeface="Franklin Gothic Book"/>
                      </a:rPr>
                    </a:br>
                    <a:r>
                      <a:rPr lang="en-US" sz="1400" dirty="0" smtClean="0">
                        <a:solidFill>
                          <a:srgbClr val="FFFFFF"/>
                        </a:solidFill>
                        <a:latin typeface="Franklin Gothic Book"/>
                        <a:cs typeface="Franklin Gothic Book"/>
                      </a:rPr>
                      <a:t>Energy High</a:t>
                    </a:r>
                    <a:br>
                      <a:rPr lang="en-US" sz="1400" dirty="0" smtClean="0">
                        <a:solidFill>
                          <a:srgbClr val="FFFFFF"/>
                        </a:solidFill>
                        <a:latin typeface="Franklin Gothic Book"/>
                        <a:cs typeface="Franklin Gothic Book"/>
                      </a:rPr>
                    </a:br>
                    <a:endParaRPr lang="en-US" sz="1400" dirty="0">
                      <a:solidFill>
                        <a:srgbClr val="FFFFFF"/>
                      </a:solidFill>
                      <a:latin typeface="Franklin Gothic Book"/>
                      <a:cs typeface="Franklin Gothic Book"/>
                    </a:endParaRPr>
                  </a:p>
                </p:txBody>
              </p:sp>
              <p:sp>
                <p:nvSpPr>
                  <p:cNvPr id="16" name="Oval 15"/>
                  <p:cNvSpPr/>
                  <p:nvPr/>
                </p:nvSpPr>
                <p:spPr>
                  <a:xfrm>
                    <a:off x="3645430" y="4335395"/>
                    <a:ext cx="1416652" cy="1416652"/>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rgbClr val="FFFFFF"/>
                        </a:solidFill>
                        <a:latin typeface="Franklin Gothic Medium"/>
                        <a:cs typeface="Franklin Gothic Medium"/>
                      </a:rPr>
                      <a:t>6.</a:t>
                    </a:r>
                  </a:p>
                  <a:p>
                    <a:pPr algn="ctr"/>
                    <a:r>
                      <a:rPr lang="en-US" sz="1400" dirty="0" smtClean="0">
                        <a:solidFill>
                          <a:srgbClr val="FFFFFF"/>
                        </a:solidFill>
                        <a:latin typeface="Franklin Gothic Book"/>
                        <a:cs typeface="Franklin Gothic Book"/>
                      </a:rPr>
                      <a:t>Managing</a:t>
                    </a:r>
                    <a:br>
                      <a:rPr lang="en-US" sz="1400" dirty="0" smtClean="0">
                        <a:solidFill>
                          <a:srgbClr val="FFFFFF"/>
                        </a:solidFill>
                        <a:latin typeface="Franklin Gothic Book"/>
                        <a:cs typeface="Franklin Gothic Book"/>
                      </a:rPr>
                    </a:br>
                    <a:r>
                      <a:rPr lang="en-US" sz="1400" dirty="0" smtClean="0">
                        <a:solidFill>
                          <a:srgbClr val="FFFFFF"/>
                        </a:solidFill>
                        <a:latin typeface="Franklin Gothic Book"/>
                        <a:cs typeface="Franklin Gothic Book"/>
                      </a:rPr>
                      <a:t>Dysfunction</a:t>
                    </a:r>
                    <a:br>
                      <a:rPr lang="en-US" sz="1400" dirty="0" smtClean="0">
                        <a:solidFill>
                          <a:srgbClr val="FFFFFF"/>
                        </a:solidFill>
                        <a:latin typeface="Franklin Gothic Book"/>
                        <a:cs typeface="Franklin Gothic Book"/>
                      </a:rPr>
                    </a:br>
                    <a:endParaRPr lang="en-US" sz="1400" dirty="0">
                      <a:solidFill>
                        <a:srgbClr val="FFFFFF"/>
                      </a:solidFill>
                      <a:latin typeface="Franklin Gothic Book"/>
                      <a:cs typeface="Franklin Gothic Book"/>
                    </a:endParaRPr>
                  </a:p>
                </p:txBody>
              </p:sp>
              <p:pic>
                <p:nvPicPr>
                  <p:cNvPr id="18" name="Picture 17"/>
                  <p:cNvPicPr>
                    <a:picLocks noChangeAspect="1"/>
                  </p:cNvPicPr>
                  <p:nvPr/>
                </p:nvPicPr>
                <p:blipFill>
                  <a:blip r:embed="rId3"/>
                  <a:stretch>
                    <a:fillRect/>
                  </a:stretch>
                </p:blipFill>
                <p:spPr>
                  <a:xfrm>
                    <a:off x="5477637" y="3136333"/>
                    <a:ext cx="210312" cy="245364"/>
                  </a:xfrm>
                  <a:prstGeom prst="rect">
                    <a:avLst/>
                  </a:prstGeom>
                </p:spPr>
              </p:pic>
              <p:pic>
                <p:nvPicPr>
                  <p:cNvPr id="20" name="Picture 19"/>
                  <p:cNvPicPr>
                    <a:picLocks noChangeAspect="1"/>
                  </p:cNvPicPr>
                  <p:nvPr/>
                </p:nvPicPr>
                <p:blipFill>
                  <a:blip r:embed="rId4"/>
                  <a:stretch>
                    <a:fillRect/>
                  </a:stretch>
                </p:blipFill>
                <p:spPr>
                  <a:xfrm>
                    <a:off x="5486400" y="1299190"/>
                    <a:ext cx="201549" cy="254127"/>
                  </a:xfrm>
                  <a:prstGeom prst="rect">
                    <a:avLst/>
                  </a:prstGeom>
                </p:spPr>
              </p:pic>
              <p:pic>
                <p:nvPicPr>
                  <p:cNvPr id="21" name="Picture 20"/>
                  <p:cNvPicPr>
                    <a:picLocks noChangeAspect="1"/>
                  </p:cNvPicPr>
                  <p:nvPr/>
                </p:nvPicPr>
                <p:blipFill>
                  <a:blip r:embed="rId5"/>
                  <a:stretch>
                    <a:fillRect/>
                  </a:stretch>
                </p:blipFill>
                <p:spPr>
                  <a:xfrm>
                    <a:off x="6510978" y="2118293"/>
                    <a:ext cx="105156" cy="297942"/>
                  </a:xfrm>
                  <a:prstGeom prst="rect">
                    <a:avLst/>
                  </a:prstGeom>
                </p:spPr>
              </p:pic>
              <p:sp>
                <p:nvSpPr>
                  <p:cNvPr id="23" name="TextBox 22"/>
                  <p:cNvSpPr txBox="1"/>
                  <p:nvPr/>
                </p:nvSpPr>
                <p:spPr>
                  <a:xfrm>
                    <a:off x="2447082" y="4720556"/>
                    <a:ext cx="1276544" cy="709701"/>
                  </a:xfrm>
                  <a:prstGeom prst="rect">
                    <a:avLst/>
                  </a:prstGeom>
                  <a:noFill/>
                </p:spPr>
                <p:txBody>
                  <a:bodyPr wrap="none" rtlCol="0">
                    <a:spAutoFit/>
                  </a:bodyPr>
                  <a:lstStyle/>
                  <a:p>
                    <a:r>
                      <a:rPr lang="en-US" sz="1400" dirty="0" smtClean="0">
                        <a:solidFill>
                          <a:srgbClr val="AFBD22"/>
                        </a:solidFill>
                        <a:latin typeface="Franklin Gothic Medium"/>
                        <a:cs typeface="Franklin Gothic Medium"/>
                      </a:rPr>
                      <a:t>Group</a:t>
                    </a:r>
                    <a:endParaRPr lang="en-US" sz="1600" dirty="0" smtClean="0">
                      <a:solidFill>
                        <a:srgbClr val="AFBD22"/>
                      </a:solidFill>
                      <a:latin typeface="Franklin Gothic Medium"/>
                      <a:cs typeface="Franklin Gothic Medium"/>
                    </a:endParaRPr>
                  </a:p>
                  <a:p>
                    <a:r>
                      <a:rPr lang="en-US" sz="1400" dirty="0" smtClean="0">
                        <a:solidFill>
                          <a:srgbClr val="AFBD22"/>
                        </a:solidFill>
                        <a:latin typeface="Franklin Gothic Medium"/>
                        <a:cs typeface="Franklin Gothic Medium"/>
                      </a:rPr>
                      <a:t>Dynamics</a:t>
                    </a:r>
                    <a:endParaRPr lang="en-US" sz="1600" dirty="0">
                      <a:solidFill>
                        <a:srgbClr val="AFBD22"/>
                      </a:solidFill>
                      <a:latin typeface="Franklin Gothic Medium"/>
                      <a:cs typeface="Franklin Gothic Medium"/>
                    </a:endParaRPr>
                  </a:p>
                </p:txBody>
              </p:sp>
              <p:sp>
                <p:nvSpPr>
                  <p:cNvPr id="24" name="Rectangle 23"/>
                  <p:cNvSpPr/>
                  <p:nvPr/>
                </p:nvSpPr>
                <p:spPr>
                  <a:xfrm>
                    <a:off x="2379522" y="4226675"/>
                    <a:ext cx="6186854" cy="1634092"/>
                  </a:xfrm>
                  <a:prstGeom prst="rect">
                    <a:avLst/>
                  </a:prstGeom>
                  <a:noFill/>
                  <a:ln>
                    <a:solidFill>
                      <a:srgbClr val="FFFF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4057243" y="184666"/>
                    <a:ext cx="2683157" cy="369332"/>
                  </a:xfrm>
                  <a:prstGeom prst="rect">
                    <a:avLst/>
                  </a:prstGeom>
                  <a:noFill/>
                </p:spPr>
                <p:txBody>
                  <a:bodyPr wrap="square" rtlCol="0">
                    <a:spAutoFit/>
                  </a:bodyPr>
                  <a:lstStyle/>
                  <a:p>
                    <a:pPr algn="ctr"/>
                    <a:r>
                      <a:rPr lang="en-US" u="sng" dirty="0" smtClean="0">
                        <a:solidFill>
                          <a:srgbClr val="00467F"/>
                        </a:solidFill>
                        <a:latin typeface="Franklin Gothic Medium"/>
                        <a:cs typeface="Franklin Gothic Medium"/>
                      </a:rPr>
                      <a:t>The Facilitation Cycle</a:t>
                    </a:r>
                    <a:endParaRPr lang="en-US" u="sng" dirty="0">
                      <a:solidFill>
                        <a:srgbClr val="00467F"/>
                      </a:solidFill>
                      <a:latin typeface="Franklin Gothic Medium"/>
                      <a:cs typeface="Franklin Gothic Medium"/>
                    </a:endParaRPr>
                  </a:p>
                </p:txBody>
              </p:sp>
              <p:sp>
                <p:nvSpPr>
                  <p:cNvPr id="17" name="Oval 16"/>
                  <p:cNvSpPr/>
                  <p:nvPr/>
                </p:nvSpPr>
                <p:spPr>
                  <a:xfrm>
                    <a:off x="786264" y="5029200"/>
                    <a:ext cx="1416652" cy="1416652"/>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rgbClr val="00467F"/>
                        </a:solidFill>
                        <a:latin typeface="Franklin Gothic Medium"/>
                        <a:cs typeface="Franklin Gothic Medium"/>
                      </a:rPr>
                      <a:t>10.</a:t>
                    </a:r>
                  </a:p>
                  <a:p>
                    <a:pPr algn="ctr"/>
                    <a:r>
                      <a:rPr lang="en-US" sz="1400" dirty="0" smtClean="0">
                        <a:solidFill>
                          <a:srgbClr val="00467F"/>
                        </a:solidFill>
                        <a:latin typeface="Franklin Gothic Book"/>
                        <a:cs typeface="Franklin Gothic Book"/>
                      </a:rPr>
                      <a:t>Agenda</a:t>
                    </a:r>
                    <a:br>
                      <a:rPr lang="en-US" sz="1400" dirty="0" smtClean="0">
                        <a:solidFill>
                          <a:srgbClr val="00467F"/>
                        </a:solidFill>
                        <a:latin typeface="Franklin Gothic Book"/>
                        <a:cs typeface="Franklin Gothic Book"/>
                      </a:rPr>
                    </a:br>
                    <a:r>
                      <a:rPr lang="en-US" sz="1400" dirty="0" smtClean="0">
                        <a:solidFill>
                          <a:srgbClr val="00467F"/>
                        </a:solidFill>
                        <a:latin typeface="Franklin Gothic Book"/>
                        <a:cs typeface="Franklin Gothic Book"/>
                      </a:rPr>
                      <a:t>Setting</a:t>
                    </a:r>
                    <a:br>
                      <a:rPr lang="en-US" sz="1400" dirty="0" smtClean="0">
                        <a:solidFill>
                          <a:srgbClr val="00467F"/>
                        </a:solidFill>
                        <a:latin typeface="Franklin Gothic Book"/>
                        <a:cs typeface="Franklin Gothic Book"/>
                      </a:rPr>
                    </a:br>
                    <a:endParaRPr lang="en-US" sz="1400" dirty="0">
                      <a:solidFill>
                        <a:srgbClr val="00467F"/>
                      </a:solidFill>
                      <a:latin typeface="Franklin Gothic Book"/>
                      <a:cs typeface="Franklin Gothic Book"/>
                    </a:endParaRPr>
                  </a:p>
                </p:txBody>
              </p:sp>
              <p:cxnSp>
                <p:nvCxnSpPr>
                  <p:cNvPr id="38" name="Straight Arrow Connector 37"/>
                  <p:cNvCxnSpPr/>
                  <p:nvPr/>
                </p:nvCxnSpPr>
                <p:spPr>
                  <a:xfrm rot="5400000" flipH="1" flipV="1">
                    <a:off x="7484291" y="4456812"/>
                    <a:ext cx="2974674" cy="1588"/>
                  </a:xfrm>
                  <a:prstGeom prst="straightConnector1">
                    <a:avLst/>
                  </a:prstGeom>
                  <a:ln w="19050">
                    <a:solidFill>
                      <a:srgbClr val="FFFFFF"/>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4301384" y="199748"/>
                    <a:ext cx="3040862" cy="3795892"/>
                  </a:xfrm>
                  <a:prstGeom prst="rect">
                    <a:avLst/>
                  </a:prstGeom>
                  <a:noFill/>
                  <a:ln>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Isosceles Triangle 41"/>
                  <p:cNvSpPr/>
                  <p:nvPr/>
                </p:nvSpPr>
                <p:spPr>
                  <a:xfrm rot="5400000">
                    <a:off x="4073749" y="2193681"/>
                    <a:ext cx="154686" cy="133350"/>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Isosceles Triangle 42"/>
                  <p:cNvSpPr/>
                  <p:nvPr/>
                </p:nvSpPr>
                <p:spPr>
                  <a:xfrm rot="5400000">
                    <a:off x="2316188" y="2193681"/>
                    <a:ext cx="154686" cy="133350"/>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Isosceles Triangle 45"/>
                  <p:cNvSpPr/>
                  <p:nvPr/>
                </p:nvSpPr>
                <p:spPr>
                  <a:xfrm rot="5400000">
                    <a:off x="7424499" y="2193681"/>
                    <a:ext cx="154686" cy="133350"/>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Isosceles Triangle 46"/>
                  <p:cNvSpPr/>
                  <p:nvPr/>
                </p:nvSpPr>
                <p:spPr>
                  <a:xfrm>
                    <a:off x="5855230" y="4037728"/>
                    <a:ext cx="154686" cy="13335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19" name="TextBox 18"/>
            <p:cNvSpPr txBox="1"/>
            <p:nvPr/>
          </p:nvSpPr>
          <p:spPr>
            <a:xfrm>
              <a:off x="1495562" y="1642486"/>
              <a:ext cx="677108" cy="3838954"/>
            </a:xfrm>
            <a:prstGeom prst="rect">
              <a:avLst/>
            </a:prstGeom>
            <a:noFill/>
          </p:spPr>
          <p:txBody>
            <a:bodyPr vert="vert270" wrap="square" rtlCol="0">
              <a:spAutoFit/>
            </a:bodyPr>
            <a:lstStyle/>
            <a:p>
              <a:pPr algn="ctr"/>
              <a:r>
                <a:rPr lang="en-US" sz="3200" b="1" dirty="0" smtClean="0">
                  <a:solidFill>
                    <a:srgbClr val="00467F"/>
                  </a:solidFill>
                </a:rPr>
                <a:t>VIRTUAL PLATFORM</a:t>
              </a:r>
              <a:endParaRPr lang="en-US" sz="3200" b="1" dirty="0">
                <a:solidFill>
                  <a:srgbClr val="00467F"/>
                </a:solidFill>
              </a:endParaRPr>
            </a:p>
          </p:txBody>
        </p:sp>
      </p:grpSp>
    </p:spTree>
    <p:extLst>
      <p:ext uri="{BB962C8B-B14F-4D97-AF65-F5344CB8AC3E}">
        <p14:creationId xmlns:p14="http://schemas.microsoft.com/office/powerpoint/2010/main" val="314539920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Objectives</a:t>
            </a:r>
            <a:endParaRPr lang="en-US" dirty="0"/>
          </a:p>
        </p:txBody>
      </p:sp>
      <p:sp>
        <p:nvSpPr>
          <p:cNvPr id="14" name="Content Placeholder 13"/>
          <p:cNvSpPr>
            <a:spLocks noGrp="1"/>
          </p:cNvSpPr>
          <p:nvPr>
            <p:ph idx="1"/>
          </p:nvPr>
        </p:nvSpPr>
        <p:spPr>
          <a:xfrm>
            <a:off x="783390" y="1275198"/>
            <a:ext cx="8071290" cy="3296802"/>
          </a:xfrm>
        </p:spPr>
        <p:txBody>
          <a:bodyPr>
            <a:normAutofit fontScale="77500" lnSpcReduction="20000"/>
          </a:bodyPr>
          <a:lstStyle/>
          <a:p>
            <a:pPr marL="514350" indent="-514350">
              <a:spcAft>
                <a:spcPts val="600"/>
              </a:spcAft>
              <a:buFont typeface="+mj-lt"/>
              <a:buAutoNum type="arabicPeriod"/>
            </a:pPr>
            <a:r>
              <a:rPr lang="en-US" dirty="0" smtClean="0"/>
              <a:t>Review the </a:t>
            </a:r>
            <a:r>
              <a:rPr lang="en-US" dirty="0" smtClean="0">
                <a:solidFill>
                  <a:srgbClr val="F26522"/>
                </a:solidFill>
              </a:rPr>
              <a:t>roles </a:t>
            </a:r>
            <a:r>
              <a:rPr lang="en-US" dirty="0" smtClean="0"/>
              <a:t>of a facilitator and identify key roles for virtual session success.</a:t>
            </a:r>
          </a:p>
          <a:p>
            <a:pPr marL="514350" indent="-514350">
              <a:spcAft>
                <a:spcPts val="600"/>
              </a:spcAft>
              <a:buFont typeface="+mj-lt"/>
              <a:buAutoNum type="arabicPeriod"/>
            </a:pPr>
            <a:r>
              <a:rPr lang="en-US" dirty="0" smtClean="0"/>
              <a:t>Identify the key differences in applying the Leadership Strategies’ </a:t>
            </a:r>
            <a:r>
              <a:rPr lang="en-US" dirty="0" smtClean="0">
                <a:solidFill>
                  <a:schemeClr val="accent1">
                    <a:lumMod val="75000"/>
                    <a:lumOff val="25000"/>
                  </a:schemeClr>
                </a:solidFill>
              </a:rPr>
              <a:t>facilitation principles when</a:t>
            </a:r>
            <a:r>
              <a:rPr lang="en-US" dirty="0" smtClean="0">
                <a:solidFill>
                  <a:srgbClr val="F26522"/>
                </a:solidFill>
              </a:rPr>
              <a:t> facilitating virtually.</a:t>
            </a:r>
          </a:p>
          <a:p>
            <a:pPr marL="514350" indent="-514350">
              <a:spcAft>
                <a:spcPts val="600"/>
              </a:spcAft>
              <a:buFont typeface="+mj-lt"/>
              <a:buAutoNum type="arabicPeriod"/>
            </a:pPr>
            <a:r>
              <a:rPr lang="en-US" dirty="0" smtClean="0"/>
              <a:t>Describe the</a:t>
            </a:r>
            <a:r>
              <a:rPr lang="en-US" dirty="0" smtClean="0">
                <a:solidFill>
                  <a:srgbClr val="F26522"/>
                </a:solidFill>
              </a:rPr>
              <a:t> best practices </a:t>
            </a:r>
            <a:r>
              <a:rPr lang="en-US" dirty="0" smtClean="0"/>
              <a:t>related to each principle in the virtual environment.</a:t>
            </a:r>
            <a:endParaRPr lang="en-US" dirty="0" smtClean="0">
              <a:solidFill>
                <a:srgbClr val="F26522"/>
              </a:solidFill>
            </a:endParaRPr>
          </a:p>
          <a:p>
            <a:pPr marL="514350" indent="-514350">
              <a:spcAft>
                <a:spcPts val="600"/>
              </a:spcAft>
              <a:buFont typeface="+mj-lt"/>
              <a:buAutoNum type="arabicPeriod"/>
            </a:pPr>
            <a:r>
              <a:rPr lang="en-US" dirty="0" smtClean="0"/>
              <a:t>Demonstrate </a:t>
            </a:r>
            <a:r>
              <a:rPr lang="en-US" dirty="0" smtClean="0">
                <a:solidFill>
                  <a:srgbClr val="F26522"/>
                </a:solidFill>
              </a:rPr>
              <a:t>virtual engagement activities </a:t>
            </a:r>
            <a:r>
              <a:rPr lang="en-US" dirty="0" smtClean="0"/>
              <a:t>to make your virtual sessions more interactive.</a:t>
            </a:r>
            <a:endParaRPr lang="en-US" dirty="0" smtClean="0">
              <a:solidFill>
                <a:srgbClr val="F26522"/>
              </a:solidFill>
            </a:endParaRPr>
          </a:p>
        </p:txBody>
      </p:sp>
      <p:sp>
        <p:nvSpPr>
          <p:cNvPr id="4" name="Slide Number Placeholder 3"/>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23</a:t>
            </a:fld>
            <a:endParaRPr lang="en-US" dirty="0"/>
          </a:p>
        </p:txBody>
      </p:sp>
      <p:sp>
        <p:nvSpPr>
          <p:cNvPr id="8" name="Content Placeholder 13"/>
          <p:cNvSpPr txBox="1">
            <a:spLocks/>
          </p:cNvSpPr>
          <p:nvPr/>
        </p:nvSpPr>
        <p:spPr>
          <a:xfrm>
            <a:off x="783390" y="4869311"/>
            <a:ext cx="8071290" cy="939800"/>
          </a:xfrm>
          <a:prstGeom prst="rect">
            <a:avLst/>
          </a:prstGeom>
        </p:spPr>
        <p:txBody>
          <a:bodyPr vert="horz" lIns="91440" tIns="45720" rIns="91440" bIns="45720" rtlCol="0">
            <a:normAutofit/>
          </a:bodyPr>
          <a:lstStyle/>
          <a:p>
            <a:pPr marL="514350" marR="0" lvl="0" indent="-514350" algn="l" defTabSz="457200" rtl="0" eaLnBrk="1" fontAlgn="auto" latinLnBrk="0" hangingPunct="1">
              <a:lnSpc>
                <a:spcPct val="100000"/>
              </a:lnSpc>
              <a:spcBef>
                <a:spcPct val="20000"/>
              </a:spcBef>
              <a:spcAft>
                <a:spcPts val="0"/>
              </a:spcAft>
              <a:buClr>
                <a:srgbClr val="99AB21"/>
              </a:buClr>
              <a:buSzTx/>
              <a:tabLst/>
              <a:defRPr/>
            </a:pPr>
            <a:r>
              <a:rPr kumimoji="0" lang="en-US" sz="3700" b="0" i="0" u="none" strike="noStrike" kern="1200" cap="none" spc="0" normalizeH="0" baseline="0" noProof="0" dirty="0" smtClean="0">
                <a:ln>
                  <a:noFill/>
                </a:ln>
                <a:solidFill>
                  <a:srgbClr val="F26522"/>
                </a:solidFill>
                <a:effectLst/>
                <a:uLnTx/>
                <a:uFillTx/>
                <a:latin typeface="Franklin Gothic Medium"/>
                <a:ea typeface="+mn-ea"/>
                <a:cs typeface="Franklin Gothic Medium"/>
              </a:rPr>
              <a:t>DELIVERABLE:</a:t>
            </a:r>
            <a:r>
              <a:rPr kumimoji="0" lang="en-US" sz="3700" b="0" i="0" u="none" strike="noStrike" kern="1200" cap="none" spc="0" normalizeH="0" noProof="0" dirty="0" smtClean="0">
                <a:ln>
                  <a:noFill/>
                </a:ln>
                <a:solidFill>
                  <a:srgbClr val="F26522"/>
                </a:solidFill>
                <a:effectLst/>
                <a:uLnTx/>
                <a:uFillTx/>
                <a:latin typeface="Franklin Gothic Medium"/>
                <a:ea typeface="+mn-ea"/>
                <a:cs typeface="Franklin Gothic Medium"/>
              </a:rPr>
              <a:t> </a:t>
            </a:r>
            <a:r>
              <a:rPr kumimoji="0" lang="en-US" sz="3700" b="0" i="0" u="none" strike="noStrike" kern="1200" cap="none" spc="0" normalizeH="0" noProof="0" dirty="0" smtClean="0">
                <a:ln>
                  <a:noFill/>
                </a:ln>
                <a:solidFill>
                  <a:srgbClr val="00467F"/>
                </a:solidFill>
                <a:effectLst/>
                <a:uLnTx/>
                <a:uFillTx/>
                <a:latin typeface="Franklin Gothic Medium"/>
                <a:ea typeface="+mn-ea"/>
                <a:cs typeface="Franklin Gothic Medium"/>
              </a:rPr>
              <a:t>Conscious Competence</a:t>
            </a:r>
            <a:endParaRPr kumimoji="0" lang="en-US" sz="3700" b="0" i="0" u="none" strike="noStrike" kern="1200" cap="none" spc="0" normalizeH="0" baseline="0" noProof="0" dirty="0" smtClean="0">
              <a:ln>
                <a:noFill/>
              </a:ln>
              <a:solidFill>
                <a:srgbClr val="00467F"/>
              </a:solidFill>
              <a:effectLst/>
              <a:uLnTx/>
              <a:uFillTx/>
              <a:latin typeface="Franklin Gothic Medium"/>
              <a:ea typeface="+mn-ea"/>
              <a:cs typeface="Franklin Gothic Medium"/>
            </a:endParaRPr>
          </a:p>
        </p:txBody>
      </p:sp>
      <p:sp>
        <p:nvSpPr>
          <p:cNvPr id="6" name="TextBox 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0-2</a:t>
            </a:r>
            <a:endParaRPr lang="en-US" sz="1400" dirty="0">
              <a:solidFill>
                <a:srgbClr val="002C54"/>
              </a:solidFill>
              <a:latin typeface="Arial Black" pitchFamily="34" charset="0"/>
            </a:endParaRPr>
          </a:p>
        </p:txBody>
      </p:sp>
      <p:sp>
        <p:nvSpPr>
          <p:cNvPr id="7" name="TextBox 6"/>
          <p:cNvSpPr txBox="1"/>
          <p:nvPr/>
        </p:nvSpPr>
        <p:spPr>
          <a:xfrm>
            <a:off x="8801257" y="5056155"/>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3737832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P spid="8"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Text Box 5"/>
          <p:cNvSpPr txBox="1">
            <a:spLocks noChangeArrowheads="1"/>
          </p:cNvSpPr>
          <p:nvPr/>
        </p:nvSpPr>
        <p:spPr bwMode="auto">
          <a:xfrm>
            <a:off x="3595224" y="1473200"/>
            <a:ext cx="2447621" cy="3508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50000"/>
              </a:spcBef>
              <a:buClr>
                <a:srgbClr val="99CC00"/>
              </a:buClr>
              <a:buSzPct val="75000"/>
              <a:buFont typeface="Wingdings" panose="05000000000000000000" pitchFamily="2" charset="2"/>
              <a:buChar char="n"/>
              <a:defRPr sz="3200">
                <a:solidFill>
                  <a:srgbClr val="000066"/>
                </a:solidFill>
                <a:latin typeface="Arial" panose="020B0604020202020204" pitchFamily="34" charset="0"/>
              </a:defRPr>
            </a:lvl1pPr>
            <a:lvl2pPr marL="742950" indent="-285750">
              <a:spcBef>
                <a:spcPct val="20000"/>
              </a:spcBef>
              <a:buClr>
                <a:srgbClr val="000066"/>
              </a:buClr>
              <a:buSzPct val="60000"/>
              <a:buFont typeface="Wingdings" panose="05000000000000000000" pitchFamily="2" charset="2"/>
              <a:buChar char="q"/>
              <a:defRPr sz="2800">
                <a:solidFill>
                  <a:srgbClr val="000066"/>
                </a:solidFill>
                <a:latin typeface="Arial" panose="020B0604020202020204" pitchFamily="34" charset="0"/>
              </a:defRPr>
            </a:lvl2pPr>
            <a:lvl3pPr marL="1143000" indent="-228600">
              <a:spcBef>
                <a:spcPct val="20000"/>
              </a:spcBef>
              <a:buClr>
                <a:srgbClr val="99CC00"/>
              </a:buClr>
              <a:buSzPct val="75000"/>
              <a:buFont typeface="Wingdings" panose="05000000000000000000" pitchFamily="2" charset="2"/>
              <a:buChar char="q"/>
              <a:defRPr sz="2400">
                <a:solidFill>
                  <a:srgbClr val="000066"/>
                </a:solidFill>
                <a:latin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9pPr>
          </a:lstStyle>
          <a:p>
            <a:pPr algn="ctr" eaLnBrk="1" hangingPunct="1">
              <a:spcBef>
                <a:spcPct val="0"/>
              </a:spcBef>
              <a:buClrTx/>
              <a:buSzTx/>
              <a:buFontTx/>
              <a:buNone/>
            </a:pPr>
            <a:r>
              <a:rPr lang="en-US" altLang="en-US" sz="22200" b="1" dirty="0">
                <a:solidFill>
                  <a:schemeClr val="accent3"/>
                </a:solidFill>
                <a:latin typeface="Arial Rounded MT Bold"/>
              </a:rPr>
              <a:t>?</a:t>
            </a:r>
          </a:p>
        </p:txBody>
      </p:sp>
      <p:sp>
        <p:nvSpPr>
          <p:cNvPr id="19461" name="Rectangle 3"/>
          <p:cNvSpPr>
            <a:spLocks noGrp="1" noChangeArrowheads="1"/>
          </p:cNvSpPr>
          <p:nvPr>
            <p:ph type="body" idx="1"/>
          </p:nvPr>
        </p:nvSpPr>
        <p:spPr>
          <a:xfrm>
            <a:off x="457200" y="1146623"/>
            <a:ext cx="8509000" cy="5903154"/>
          </a:xfrm>
        </p:spPr>
        <p:txBody>
          <a:bodyPr wrap="square">
            <a:spAutoFit/>
          </a:bodyPr>
          <a:lstStyle/>
          <a:p>
            <a:pPr eaLnBrk="1" hangingPunct="1"/>
            <a:r>
              <a:rPr lang="en-US" altLang="en-US" b="1" dirty="0" smtClean="0"/>
              <a:t>Starting with ______...</a:t>
            </a:r>
          </a:p>
          <a:p>
            <a:pPr eaLnBrk="1" hangingPunct="1"/>
            <a:r>
              <a:rPr lang="en-US" altLang="en-US" b="1" dirty="0" smtClean="0"/>
              <a:t>Think about the information you just learned about virtual facilitation – the techniques and tools… </a:t>
            </a:r>
          </a:p>
          <a:p>
            <a:pPr eaLnBrk="1" hangingPunct="1"/>
            <a:r>
              <a:rPr lang="en-US" altLang="en-US" b="1" dirty="0" smtClean="0"/>
              <a:t>Think about your past virtual meetings and how you’ll apply what you learned today moving forward. </a:t>
            </a:r>
          </a:p>
          <a:p>
            <a:pPr eaLnBrk="1" hangingPunct="1"/>
            <a:r>
              <a:rPr lang="en-US" altLang="en-US" b="1" dirty="0" smtClean="0"/>
              <a:t>In just ONE or TWO words, can you share with the group </a:t>
            </a:r>
            <a:r>
              <a:rPr lang="en-US" altLang="en-US" b="1" i="1" dirty="0" smtClean="0"/>
              <a:t>how you feel</a:t>
            </a:r>
            <a:r>
              <a:rPr lang="en-US" altLang="en-US" b="1" dirty="0" smtClean="0"/>
              <a:t> now that you’ve finished this training?</a:t>
            </a:r>
          </a:p>
          <a:p>
            <a:pPr eaLnBrk="1" hangingPunct="1">
              <a:buFont typeface="Wingdings" panose="05000000000000000000" pitchFamily="2" charset="2"/>
              <a:buNone/>
            </a:pPr>
            <a:endParaRPr lang="en-US" altLang="en-US" dirty="0" smtClean="0"/>
          </a:p>
        </p:txBody>
      </p:sp>
      <p:sp>
        <p:nvSpPr>
          <p:cNvPr id="4" name="Title 1"/>
          <p:cNvSpPr>
            <a:spLocks noGrp="1"/>
          </p:cNvSpPr>
          <p:nvPr>
            <p:ph type="title"/>
          </p:nvPr>
        </p:nvSpPr>
        <p:spPr>
          <a:xfrm>
            <a:off x="783390" y="132198"/>
            <a:ext cx="8071290" cy="1143000"/>
          </a:xfrm>
        </p:spPr>
        <p:txBody>
          <a:bodyPr/>
          <a:lstStyle/>
          <a:p>
            <a:r>
              <a:rPr lang="en-US" dirty="0" smtClean="0"/>
              <a:t>How Do You Feel?</a:t>
            </a:r>
            <a:endParaRPr lang="en-US" dirty="0"/>
          </a:p>
        </p:txBody>
      </p:sp>
    </p:spTree>
    <p:extLst>
      <p:ext uri="{BB962C8B-B14F-4D97-AF65-F5344CB8AC3E}">
        <p14:creationId xmlns:p14="http://schemas.microsoft.com/office/powerpoint/2010/main" val="383750981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132198"/>
            <a:ext cx="8418262" cy="1325562"/>
          </a:xfrm>
        </p:spPr>
        <p:txBody>
          <a:bodyPr>
            <a:normAutofit fontScale="90000"/>
          </a:bodyPr>
          <a:lstStyle/>
          <a:p>
            <a:r>
              <a:rPr lang="en-US" dirty="0" smtClean="0"/>
              <a:t>SURVEY: How can we improve?</a:t>
            </a:r>
            <a:br>
              <a:rPr lang="en-US" dirty="0" smtClean="0"/>
            </a:br>
            <a:r>
              <a:rPr lang="en-US" sz="3600" i="1" dirty="0" smtClean="0"/>
              <a:t>Help us enhance this beta class.</a:t>
            </a:r>
            <a:endParaRPr lang="en-US" sz="3600" i="1" dirty="0"/>
          </a:p>
        </p:txBody>
      </p:sp>
      <p:sp>
        <p:nvSpPr>
          <p:cNvPr id="3" name="Content Placeholder 2"/>
          <p:cNvSpPr>
            <a:spLocks noGrp="1"/>
          </p:cNvSpPr>
          <p:nvPr>
            <p:ph idx="1"/>
          </p:nvPr>
        </p:nvSpPr>
        <p:spPr>
          <a:xfrm>
            <a:off x="623455" y="1574689"/>
            <a:ext cx="8231225" cy="4898590"/>
          </a:xfrm>
        </p:spPr>
        <p:txBody>
          <a:bodyPr>
            <a:normAutofit fontScale="85000" lnSpcReduction="10000"/>
          </a:bodyPr>
          <a:lstStyle/>
          <a:p>
            <a:pPr marL="0" indent="0">
              <a:buNone/>
            </a:pPr>
            <a:r>
              <a:rPr lang="en-US" dirty="0" smtClean="0"/>
              <a:t>Before we end our training… </a:t>
            </a:r>
          </a:p>
          <a:p>
            <a:pPr marL="514350" indent="-514350">
              <a:buFont typeface="+mj-lt"/>
              <a:buAutoNum type="arabicPeriod"/>
            </a:pPr>
            <a:r>
              <a:rPr lang="en-US" dirty="0" smtClean="0"/>
              <a:t>Check your e-mail. </a:t>
            </a:r>
          </a:p>
          <a:p>
            <a:pPr marL="514350" indent="-514350">
              <a:buFont typeface="+mj-lt"/>
              <a:buAutoNum type="arabicPeriod"/>
            </a:pPr>
            <a:r>
              <a:rPr lang="en-US" dirty="0" smtClean="0"/>
              <a:t>Open the e-mail you received from the moderator that contains a unique URL.</a:t>
            </a:r>
          </a:p>
          <a:p>
            <a:pPr marL="514350" indent="-514350">
              <a:buFont typeface="+mj-lt"/>
              <a:buAutoNum type="arabicPeriod" startAt="3"/>
            </a:pPr>
            <a:r>
              <a:rPr lang="en-US" dirty="0" smtClean="0"/>
              <a:t>Complete the short survey </a:t>
            </a:r>
            <a:r>
              <a:rPr lang="en-US" i="1" dirty="0" smtClean="0"/>
              <a:t>(only five questions)</a:t>
            </a:r>
            <a:r>
              <a:rPr lang="en-US" dirty="0" smtClean="0"/>
              <a:t>.</a:t>
            </a:r>
          </a:p>
          <a:p>
            <a:pPr marL="514350" indent="-514350">
              <a:buFont typeface="+mj-lt"/>
              <a:buAutoNum type="arabicPeriod" startAt="3"/>
            </a:pPr>
            <a:r>
              <a:rPr lang="en-US" dirty="0" smtClean="0">
                <a:solidFill>
                  <a:srgbClr val="F26522"/>
                </a:solidFill>
              </a:rPr>
              <a:t>Open the e-mail you received from the moderator that contains the full </a:t>
            </a:r>
            <a:r>
              <a:rPr lang="en-US" dirty="0">
                <a:solidFill>
                  <a:srgbClr val="F26522"/>
                </a:solidFill>
              </a:rPr>
              <a:t>class evaluation.</a:t>
            </a:r>
          </a:p>
          <a:p>
            <a:pPr marL="514350" indent="-514350">
              <a:buFont typeface="+mj-lt"/>
              <a:buAutoNum type="arabicPeriod" startAt="3"/>
            </a:pPr>
            <a:r>
              <a:rPr lang="en-US" dirty="0" smtClean="0">
                <a:solidFill>
                  <a:srgbClr val="F26522"/>
                </a:solidFill>
              </a:rPr>
              <a:t>Complete the class evaluation.</a:t>
            </a:r>
          </a:p>
          <a:p>
            <a:pPr marL="514350" indent="-514350">
              <a:buFont typeface="+mj-lt"/>
              <a:buAutoNum type="arabicPeriod" startAt="3"/>
            </a:pPr>
            <a:r>
              <a:rPr lang="en-US" dirty="0" smtClean="0">
                <a:solidFill>
                  <a:srgbClr val="F26522"/>
                </a:solidFill>
              </a:rPr>
              <a:t>Keep us posted on your progress!</a:t>
            </a:r>
          </a:p>
          <a:p>
            <a:pPr marL="0" indent="0">
              <a:buNone/>
            </a:pPr>
            <a:endParaRPr lang="en-US" dirty="0"/>
          </a:p>
          <a:p>
            <a:pPr marL="0" indent="0">
              <a:buNone/>
            </a:pPr>
            <a:r>
              <a:rPr lang="en-US" sz="3300" b="1" dirty="0" smtClean="0"/>
              <a:t>CONGRATULATIONS! YOU COMPLETED VIRTUAL LINK! </a:t>
            </a:r>
          </a:p>
          <a:p>
            <a:endParaRPr lang="en-US" dirty="0"/>
          </a:p>
        </p:txBody>
      </p:sp>
      <p:sp>
        <p:nvSpPr>
          <p:cNvPr id="4" name="Slide Number Placeholder 3"/>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25</a:t>
            </a:fld>
            <a:endParaRPr lang="en-US" dirty="0"/>
          </a:p>
        </p:txBody>
      </p:sp>
    </p:spTree>
    <p:extLst>
      <p:ext uri="{BB962C8B-B14F-4D97-AF65-F5344CB8AC3E}">
        <p14:creationId xmlns:p14="http://schemas.microsoft.com/office/powerpoint/2010/main" val="231436883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783390" y="2422695"/>
            <a:ext cx="5745998" cy="1470025"/>
          </a:xfrm>
        </p:spPr>
        <p:txBody>
          <a:bodyPr>
            <a:normAutofit fontScale="90000"/>
          </a:bodyPr>
          <a:lstStyle/>
          <a:p>
            <a:r>
              <a:rPr lang="en-US" dirty="0" smtClean="0"/>
              <a:t>The Effective Facilitator: Virtual Link</a:t>
            </a:r>
            <a:endParaRPr lang="en-US" dirty="0"/>
          </a:p>
        </p:txBody>
      </p:sp>
      <p:sp>
        <p:nvSpPr>
          <p:cNvPr id="3" name="Content Placeholder 1"/>
          <p:cNvSpPr>
            <a:spLocks noGrp="1"/>
          </p:cNvSpPr>
          <p:nvPr>
            <p:ph sz="quarter" idx="10"/>
          </p:nvPr>
        </p:nvSpPr>
        <p:spPr>
          <a:xfrm>
            <a:off x="783390" y="4439235"/>
            <a:ext cx="4644720" cy="914400"/>
          </a:xfrm>
        </p:spPr>
        <p:txBody>
          <a:bodyPr/>
          <a:lstStyle/>
          <a:p>
            <a:r>
              <a:rPr lang="en-US" dirty="0" smtClean="0"/>
              <a:t>Special Cases</a:t>
            </a:r>
            <a:endParaRPr lang="en-US" dirty="0"/>
          </a:p>
        </p:txBody>
      </p:sp>
    </p:spTree>
    <p:extLst>
      <p:ext uri="{BB962C8B-B14F-4D97-AF65-F5344CB8AC3E}">
        <p14:creationId xmlns:p14="http://schemas.microsoft.com/office/powerpoint/2010/main" val="323113328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3"/>
          <p:cNvSpPr>
            <a:spLocks noGrp="1" noChangeArrowheads="1"/>
          </p:cNvSpPr>
          <p:nvPr>
            <p:ph type="body" idx="1"/>
          </p:nvPr>
        </p:nvSpPr>
        <p:spPr>
          <a:xfrm>
            <a:off x="1224639" y="1540323"/>
            <a:ext cx="7391400" cy="2160591"/>
          </a:xfrm>
        </p:spPr>
        <p:txBody>
          <a:bodyPr>
            <a:spAutoFit/>
          </a:bodyPr>
          <a:lstStyle/>
          <a:p>
            <a:pPr eaLnBrk="1" hangingPunct="1"/>
            <a:r>
              <a:rPr lang="en-US" altLang="en-US" dirty="0" smtClean="0"/>
              <a:t>What have been some of the unusual cases you have experienced with virtual sessions?</a:t>
            </a:r>
          </a:p>
          <a:p>
            <a:pPr eaLnBrk="1" hangingPunct="1">
              <a:buFont typeface="Wingdings" panose="05000000000000000000" pitchFamily="2" charset="2"/>
              <a:buNone/>
            </a:pPr>
            <a:endParaRPr lang="en-US" altLang="en-US" dirty="0" smtClean="0"/>
          </a:p>
        </p:txBody>
      </p:sp>
      <p:sp>
        <p:nvSpPr>
          <p:cNvPr id="19463" name="Text Box 5"/>
          <p:cNvSpPr txBox="1">
            <a:spLocks noChangeArrowheads="1"/>
          </p:cNvSpPr>
          <p:nvPr/>
        </p:nvSpPr>
        <p:spPr bwMode="auto">
          <a:xfrm>
            <a:off x="4241428" y="2743200"/>
            <a:ext cx="1654920" cy="3170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99CC00"/>
              </a:buClr>
              <a:buSzPct val="75000"/>
              <a:buFont typeface="Wingdings" panose="05000000000000000000" pitchFamily="2" charset="2"/>
              <a:buChar char="n"/>
              <a:defRPr sz="3200">
                <a:solidFill>
                  <a:srgbClr val="000066"/>
                </a:solidFill>
                <a:latin typeface="Arial" panose="020B0604020202020204" pitchFamily="34" charset="0"/>
              </a:defRPr>
            </a:lvl1pPr>
            <a:lvl2pPr marL="742950" indent="-285750">
              <a:spcBef>
                <a:spcPct val="20000"/>
              </a:spcBef>
              <a:buClr>
                <a:srgbClr val="000066"/>
              </a:buClr>
              <a:buSzPct val="60000"/>
              <a:buFont typeface="Wingdings" panose="05000000000000000000" pitchFamily="2" charset="2"/>
              <a:buChar char="q"/>
              <a:defRPr sz="2800">
                <a:solidFill>
                  <a:srgbClr val="000066"/>
                </a:solidFill>
                <a:latin typeface="Arial" panose="020B0604020202020204" pitchFamily="34" charset="0"/>
              </a:defRPr>
            </a:lvl2pPr>
            <a:lvl3pPr marL="1143000" indent="-228600">
              <a:spcBef>
                <a:spcPct val="20000"/>
              </a:spcBef>
              <a:buClr>
                <a:srgbClr val="99CC00"/>
              </a:buClr>
              <a:buSzPct val="75000"/>
              <a:buFont typeface="Wingdings" panose="05000000000000000000" pitchFamily="2" charset="2"/>
              <a:buChar char="q"/>
              <a:defRPr sz="2400">
                <a:solidFill>
                  <a:srgbClr val="000066"/>
                </a:solidFill>
                <a:latin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9pPr>
          </a:lstStyle>
          <a:p>
            <a:pPr algn="ctr" eaLnBrk="1" hangingPunct="1">
              <a:spcBef>
                <a:spcPct val="0"/>
              </a:spcBef>
              <a:buClrTx/>
              <a:buSzTx/>
              <a:buFontTx/>
              <a:buNone/>
            </a:pPr>
            <a:r>
              <a:rPr lang="en-US" altLang="en-US" sz="20000" b="0" dirty="0">
                <a:solidFill>
                  <a:schemeClr val="accent3"/>
                </a:solidFill>
                <a:latin typeface="Arial Rounded MT Bold"/>
              </a:rPr>
              <a:t>?</a:t>
            </a:r>
          </a:p>
        </p:txBody>
      </p:sp>
    </p:spTree>
    <p:extLst>
      <p:ext uri="{BB962C8B-B14F-4D97-AF65-F5344CB8AC3E}">
        <p14:creationId xmlns:p14="http://schemas.microsoft.com/office/powerpoint/2010/main" val="66589332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normAutofit/>
          </a:bodyPr>
          <a:lstStyle/>
          <a:p>
            <a:r>
              <a:rPr lang="en-US" altLang="en-US" dirty="0" smtClean="0"/>
              <a:t>Special Cases</a:t>
            </a:r>
          </a:p>
        </p:txBody>
      </p:sp>
      <p:sp>
        <p:nvSpPr>
          <p:cNvPr id="460803" name="Rectangle 3"/>
          <p:cNvSpPr>
            <a:spLocks noGrp="1" noChangeArrowheads="1"/>
          </p:cNvSpPr>
          <p:nvPr>
            <p:ph idx="1"/>
          </p:nvPr>
        </p:nvSpPr>
        <p:spPr/>
        <p:txBody>
          <a:bodyPr/>
          <a:lstStyle/>
          <a:p>
            <a:pPr eaLnBrk="1" hangingPunct="1"/>
            <a:r>
              <a:rPr lang="en-US" altLang="en-US" dirty="0" smtClean="0"/>
              <a:t>Think about the last few virtual meetings or conference calls you have participated in or led.</a:t>
            </a:r>
          </a:p>
          <a:p>
            <a:pPr eaLnBrk="1" hangingPunct="1"/>
            <a:r>
              <a:rPr lang="en-US" altLang="en-US" dirty="0" smtClean="0"/>
              <a:t>Think about the special circumstances that special rules or guidelines might have helped to address</a:t>
            </a:r>
            <a:r>
              <a:rPr lang="en-US" altLang="en-US" dirty="0"/>
              <a:t>.</a:t>
            </a:r>
            <a:endParaRPr lang="en-US" altLang="en-US" dirty="0" smtClean="0"/>
          </a:p>
          <a:p>
            <a:pPr eaLnBrk="1" hangingPunct="1"/>
            <a:r>
              <a:rPr lang="en-US" altLang="en-US" dirty="0" smtClean="0"/>
              <a:t>What are some specific recommendations for these types of meetings?</a:t>
            </a:r>
          </a:p>
        </p:txBody>
      </p:sp>
    </p:spTree>
    <p:extLst>
      <p:ext uri="{BB962C8B-B14F-4D97-AF65-F5344CB8AC3E}">
        <p14:creationId xmlns:p14="http://schemas.microsoft.com/office/powerpoint/2010/main" val="258729993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03">
                                            <p:txEl>
                                              <p:pRg st="0" end="0"/>
                                            </p:txEl>
                                          </p:spTgt>
                                        </p:tgtEl>
                                        <p:attrNameLst>
                                          <p:attrName>style.visibility</p:attrName>
                                        </p:attrNameLst>
                                      </p:cBhvr>
                                      <p:to>
                                        <p:strVal val="visible"/>
                                      </p:to>
                                    </p:set>
                                    <p:animEffect transition="in" filter="dissolve">
                                      <p:cBhvr>
                                        <p:cTn id="7" dur="500"/>
                                        <p:tgtEl>
                                          <p:spTgt spid="460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03">
                                            <p:txEl>
                                              <p:pRg st="1" end="1"/>
                                            </p:txEl>
                                          </p:spTgt>
                                        </p:tgtEl>
                                        <p:attrNameLst>
                                          <p:attrName>style.visibility</p:attrName>
                                        </p:attrNameLst>
                                      </p:cBhvr>
                                      <p:to>
                                        <p:strVal val="visible"/>
                                      </p:to>
                                    </p:set>
                                    <p:animEffect transition="in" filter="dissolve">
                                      <p:cBhvr>
                                        <p:cTn id="12" dur="500"/>
                                        <p:tgtEl>
                                          <p:spTgt spid="4608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0803">
                                            <p:txEl>
                                              <p:pRg st="2" end="2"/>
                                            </p:txEl>
                                          </p:spTgt>
                                        </p:tgtEl>
                                        <p:attrNameLst>
                                          <p:attrName>style.visibility</p:attrName>
                                        </p:attrNameLst>
                                      </p:cBhvr>
                                      <p:to>
                                        <p:strVal val="visible"/>
                                      </p:to>
                                    </p:set>
                                    <p:animEffect transition="in" filter="dissolve">
                                      <p:cBhvr>
                                        <p:cTn id="17" dur="500"/>
                                        <p:tgtEl>
                                          <p:spTgt spid="460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Special Cases</a:t>
            </a:r>
            <a:endParaRPr lang="en-US" dirty="0"/>
          </a:p>
        </p:txBody>
      </p:sp>
      <p:sp>
        <p:nvSpPr>
          <p:cNvPr id="6" name="Content Placeholder 5"/>
          <p:cNvSpPr>
            <a:spLocks noGrp="1"/>
          </p:cNvSpPr>
          <p:nvPr>
            <p:ph idx="1"/>
          </p:nvPr>
        </p:nvSpPr>
        <p:spPr>
          <a:xfrm>
            <a:off x="783390" y="1755078"/>
            <a:ext cx="7582688" cy="4447588"/>
          </a:xfrm>
        </p:spPr>
        <p:txBody>
          <a:bodyPr>
            <a:noAutofit/>
          </a:bodyPr>
          <a:lstStyle/>
          <a:p>
            <a:pPr marL="514350" indent="-514350">
              <a:buFont typeface="+mj-lt"/>
              <a:buAutoNum type="alphaUcPeriod"/>
            </a:pPr>
            <a:r>
              <a:rPr lang="en-US" sz="2400" b="1" dirty="0" smtClean="0">
                <a:solidFill>
                  <a:srgbClr val="F26522"/>
                </a:solidFill>
              </a:rPr>
              <a:t>Only a Few Participants are Remote</a:t>
            </a:r>
          </a:p>
          <a:p>
            <a:pPr marL="514350" indent="-514350">
              <a:buFont typeface="+mj-lt"/>
              <a:buAutoNum type="alphaUcPeriod"/>
            </a:pPr>
            <a:r>
              <a:rPr lang="en-US" sz="2400" b="1" dirty="0" smtClean="0">
                <a:solidFill>
                  <a:srgbClr val="F26522"/>
                </a:solidFill>
              </a:rPr>
              <a:t>A Large Number of Participants are Remote</a:t>
            </a:r>
          </a:p>
          <a:p>
            <a:pPr marL="514350" indent="-514350">
              <a:buFont typeface="+mj-lt"/>
              <a:buAutoNum type="alphaUcPeriod"/>
            </a:pPr>
            <a:r>
              <a:rPr lang="en-US" sz="2400" b="1" dirty="0" smtClean="0">
                <a:solidFill>
                  <a:srgbClr val="F26522"/>
                </a:solidFill>
              </a:rPr>
              <a:t>You Are the Only Person Remote</a:t>
            </a:r>
          </a:p>
          <a:p>
            <a:pPr marL="514350" indent="-514350">
              <a:buFont typeface="+mj-lt"/>
              <a:buAutoNum type="alphaUcPeriod"/>
            </a:pPr>
            <a:r>
              <a:rPr lang="en-US" sz="2400" b="1" dirty="0" smtClean="0">
                <a:solidFill>
                  <a:srgbClr val="F26522"/>
                </a:solidFill>
              </a:rPr>
              <a:t>The Virtual Session is Audio Only</a:t>
            </a:r>
            <a:endParaRPr lang="en-US" sz="2400" b="1" i="1" dirty="0" smtClean="0">
              <a:solidFill>
                <a:srgbClr val="F26522"/>
              </a:solidFill>
            </a:endParaRPr>
          </a:p>
        </p:txBody>
      </p:sp>
      <p:sp>
        <p:nvSpPr>
          <p:cNvPr id="8" name="Title 4"/>
          <p:cNvSpPr txBox="1">
            <a:spLocks/>
          </p:cNvSpPr>
          <p:nvPr/>
        </p:nvSpPr>
        <p:spPr>
          <a:xfrm>
            <a:off x="783390" y="731838"/>
            <a:ext cx="8071290"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700" cap="all" dirty="0" smtClean="0">
                <a:solidFill>
                  <a:srgbClr val="AFBD22"/>
                </a:solidFill>
                <a:latin typeface="Franklin Gothic Book"/>
                <a:ea typeface="+mj-ea"/>
                <a:cs typeface="Franklin Gothic Book"/>
              </a:rPr>
              <a:t>Tips for four special cases</a:t>
            </a:r>
            <a:endParaRPr kumimoji="0" lang="en-US" sz="3700" b="0" i="0" u="none" strike="noStrike" kern="1200" cap="all" spc="0" normalizeH="0" baseline="0" noProof="0" dirty="0">
              <a:ln>
                <a:noFill/>
              </a:ln>
              <a:solidFill>
                <a:srgbClr val="AFBD22"/>
              </a:solidFill>
              <a:effectLst/>
              <a:uLnTx/>
              <a:uFillTx/>
              <a:latin typeface="Franklin Gothic Book"/>
              <a:ea typeface="+mj-ea"/>
              <a:cs typeface="Franklin Gothic Book"/>
            </a:endParaRPr>
          </a:p>
        </p:txBody>
      </p:sp>
      <p:sp>
        <p:nvSpPr>
          <p:cNvPr id="10" name="TextBox 9"/>
          <p:cNvSpPr txBox="1"/>
          <p:nvPr/>
        </p:nvSpPr>
        <p:spPr>
          <a:xfrm>
            <a:off x="8115341"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11-1</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199301126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46708"/>
            <a:ext cx="342943" cy="365125"/>
          </a:xfrm>
        </p:spPr>
        <p:txBody>
          <a:bodyPr/>
          <a:lstStyle/>
          <a:p>
            <a:fld id="{F29FD61F-2294-5D42-A9D7-9928D42B3773}" type="slidenum">
              <a:rPr lang="en-US" smtClean="0"/>
              <a:pPr/>
              <a:t>6</a:t>
            </a:fld>
            <a:endParaRPr lang="en-US" dirty="0"/>
          </a:p>
        </p:txBody>
      </p:sp>
      <p:sp>
        <p:nvSpPr>
          <p:cNvPr id="8" name="Title 1"/>
          <p:cNvSpPr txBox="1">
            <a:spLocks/>
          </p:cNvSpPr>
          <p:nvPr/>
        </p:nvSpPr>
        <p:spPr>
          <a:xfrm>
            <a:off x="486419" y="3735635"/>
            <a:ext cx="8368262" cy="1143000"/>
          </a:xfrm>
          <a:prstGeom prst="rect">
            <a:avLst/>
          </a:prstGeom>
        </p:spPr>
        <p:txBody>
          <a:bodyPr vert="horz" lIns="91440" tIns="45720" rIns="91440" bIns="45720" rtlCol="0" anchor="t">
            <a:noAutofit/>
          </a:bodyPr>
          <a:lstStyle/>
          <a:p>
            <a:pPr marL="0" marR="0" lvl="0" indent="0" algn="l" defTabSz="457200" rtl="0" eaLnBrk="1" fontAlgn="auto" latinLnBrk="0" hangingPunct="1">
              <a:lnSpc>
                <a:spcPts val="6460"/>
              </a:lnSpc>
              <a:spcBef>
                <a:spcPct val="0"/>
              </a:spcBef>
              <a:spcAft>
                <a:spcPts val="0"/>
              </a:spcAft>
              <a:buClrTx/>
              <a:buSzTx/>
              <a:buFontTx/>
              <a:buNone/>
              <a:tabLst/>
              <a:defRPr/>
            </a:pPr>
            <a:r>
              <a:rPr kumimoji="0" lang="en-US" sz="7000" b="0" i="0" u="none" strike="noStrike" kern="1200" cap="all" spc="0" normalizeH="0" baseline="0" noProof="0" dirty="0" smtClean="0">
                <a:ln>
                  <a:noFill/>
                </a:ln>
                <a:solidFill>
                  <a:schemeClr val="bg1"/>
                </a:solidFill>
                <a:effectLst/>
                <a:uLnTx/>
                <a:uFillTx/>
                <a:latin typeface="Franklin Gothic Medium"/>
                <a:ea typeface="+mj-ea"/>
                <a:cs typeface="Franklin Gothic Medium"/>
              </a:rPr>
              <a:t>A. ONLY A FEW PARTICIPANTS ARE REMOTE</a:t>
            </a:r>
            <a:endParaRPr kumimoji="0" lang="en-US" sz="7000" b="0" i="0" u="none" strike="noStrike" kern="1200" cap="all" spc="0" normalizeH="0" baseline="0" noProof="0" dirty="0">
              <a:ln>
                <a:noFill/>
              </a:ln>
              <a:solidFill>
                <a:schemeClr val="bg1"/>
              </a:solidFill>
              <a:effectLst/>
              <a:uLnTx/>
              <a:uFillTx/>
              <a:latin typeface="Franklin Gothic Medium"/>
              <a:ea typeface="+mj-ea"/>
              <a:cs typeface="Franklin Gothic Medium"/>
            </a:endParaRPr>
          </a:p>
        </p:txBody>
      </p:sp>
      <p:pic>
        <p:nvPicPr>
          <p:cNvPr id="2" name="Picture 1"/>
          <p:cNvPicPr>
            <a:picLocks noChangeAspect="1"/>
          </p:cNvPicPr>
          <p:nvPr/>
        </p:nvPicPr>
        <p:blipFill rotWithShape="1">
          <a:blip r:embed="rId3"/>
          <a:srcRect t="22083" b="18750"/>
          <a:stretch/>
        </p:blipFill>
        <p:spPr>
          <a:xfrm>
            <a:off x="0" y="0"/>
            <a:ext cx="9144000" cy="3606800"/>
          </a:xfrm>
          <a:prstGeom prst="rect">
            <a:avLst/>
          </a:prstGeom>
        </p:spPr>
      </p:pic>
    </p:spTree>
    <p:extLst>
      <p:ext uri="{BB962C8B-B14F-4D97-AF65-F5344CB8AC3E}">
        <p14:creationId xmlns:p14="http://schemas.microsoft.com/office/powerpoint/2010/main" val="323428179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1263" y="132198"/>
            <a:ext cx="8662737" cy="1143000"/>
          </a:xfrm>
        </p:spPr>
        <p:txBody>
          <a:bodyPr>
            <a:normAutofit fontScale="90000"/>
          </a:bodyPr>
          <a:lstStyle/>
          <a:p>
            <a:r>
              <a:rPr lang="en-US" dirty="0" smtClean="0"/>
              <a:t>A. Only a Few Participants Are Remote </a:t>
            </a:r>
            <a:endParaRPr lang="en-US" dirty="0"/>
          </a:p>
        </p:txBody>
      </p:sp>
      <p:sp>
        <p:nvSpPr>
          <p:cNvPr id="6" name="Content Placeholder 5"/>
          <p:cNvSpPr>
            <a:spLocks noGrp="1"/>
          </p:cNvSpPr>
          <p:nvPr>
            <p:ph idx="1"/>
          </p:nvPr>
        </p:nvSpPr>
        <p:spPr>
          <a:xfrm>
            <a:off x="891674" y="1273244"/>
            <a:ext cx="7582688" cy="4447588"/>
          </a:xfrm>
        </p:spPr>
        <p:txBody>
          <a:bodyPr>
            <a:noAutofit/>
          </a:bodyPr>
          <a:lstStyle/>
          <a:p>
            <a:r>
              <a:rPr lang="en-US" sz="2400" dirty="0" smtClean="0"/>
              <a:t>Ensure </a:t>
            </a:r>
            <a:r>
              <a:rPr lang="en-US" sz="2400" b="1" dirty="0" smtClean="0"/>
              <a:t>a</a:t>
            </a:r>
            <a:r>
              <a:rPr lang="en-US" sz="2400" b="1" u="sng" dirty="0" smtClean="0"/>
              <a:t>genda</a:t>
            </a:r>
            <a:r>
              <a:rPr lang="en-US" sz="2400" dirty="0" smtClean="0"/>
              <a:t> and </a:t>
            </a:r>
            <a:r>
              <a:rPr lang="en-US" sz="2400" b="1" dirty="0" smtClean="0"/>
              <a:t>h</a:t>
            </a:r>
            <a:r>
              <a:rPr lang="en-US" sz="2400" b="1" u="sng" dirty="0" smtClean="0"/>
              <a:t>andouts</a:t>
            </a:r>
            <a:r>
              <a:rPr lang="en-US" sz="2400" dirty="0" smtClean="0"/>
              <a:t> sent to remote participants in advance of the session.</a:t>
            </a:r>
          </a:p>
          <a:p>
            <a:r>
              <a:rPr lang="en-US" sz="2400" dirty="0" smtClean="0"/>
              <a:t>Use a virtual meeting platform with webcam feature and project the remote participants. </a:t>
            </a:r>
          </a:p>
          <a:p>
            <a:r>
              <a:rPr lang="en-US" sz="2400" dirty="0" smtClean="0"/>
              <a:t>Use whiteboards, slideboards and screen sharing.</a:t>
            </a:r>
          </a:p>
          <a:p>
            <a:r>
              <a:rPr lang="en-US" sz="2400" dirty="0" smtClean="0"/>
              <a:t>Add </a:t>
            </a:r>
            <a:r>
              <a:rPr lang="en-US" sz="2400" b="1" dirty="0" smtClean="0"/>
              <a:t>g</a:t>
            </a:r>
            <a:r>
              <a:rPr lang="en-US" sz="2400" b="1" u="sng" dirty="0" smtClean="0"/>
              <a:t>round</a:t>
            </a:r>
            <a:r>
              <a:rPr lang="en-US" sz="2400" dirty="0" smtClean="0"/>
              <a:t> rules to address the environment.</a:t>
            </a:r>
          </a:p>
          <a:p>
            <a:pPr lvl="1"/>
            <a:r>
              <a:rPr lang="en-US" sz="2400" dirty="0" smtClean="0"/>
              <a:t>“Remember the remote.”</a:t>
            </a:r>
          </a:p>
          <a:p>
            <a:r>
              <a:rPr lang="en-US" sz="2400" dirty="0" smtClean="0"/>
              <a:t>Use roll call list and consider starting with remote participants.</a:t>
            </a:r>
          </a:p>
          <a:p>
            <a:r>
              <a:rPr lang="en-US" sz="2400" dirty="0" smtClean="0"/>
              <a:t>Use name </a:t>
            </a:r>
            <a:r>
              <a:rPr lang="en-US" sz="2400" b="1" dirty="0" smtClean="0"/>
              <a:t>t</a:t>
            </a:r>
            <a:r>
              <a:rPr lang="en-US" sz="2400" b="1" u="sng" dirty="0" smtClean="0"/>
              <a:t>ents</a:t>
            </a:r>
            <a:r>
              <a:rPr lang="en-US" sz="2400" dirty="0" smtClean="0"/>
              <a:t> for remote participants at empty seats.</a:t>
            </a:r>
          </a:p>
          <a:p>
            <a:r>
              <a:rPr lang="en-US" sz="2400" dirty="0" smtClean="0"/>
              <a:t>Assign remote participants to specific breakouts.</a:t>
            </a:r>
          </a:p>
        </p:txBody>
      </p:sp>
      <p:sp>
        <p:nvSpPr>
          <p:cNvPr id="8" name="Title 4"/>
          <p:cNvSpPr txBox="1">
            <a:spLocks/>
          </p:cNvSpPr>
          <p:nvPr/>
        </p:nvSpPr>
        <p:spPr>
          <a:xfrm>
            <a:off x="783390" y="731838"/>
            <a:ext cx="8071290" cy="543360"/>
          </a:xfrm>
          <a:prstGeom prst="rect">
            <a:avLst/>
          </a:prstGeom>
        </p:spPr>
        <p:txBody>
          <a:bodyPr vert="horz" lIns="91440" tIns="45720" rIns="91440" bIns="45720" rtlCol="0" anchor="ctr">
            <a:normAutofit fontScale="925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700" b="0" i="0" u="none" strike="noStrike" kern="1200" cap="all" spc="0" normalizeH="0" baseline="0" noProof="0" dirty="0">
              <a:ln>
                <a:noFill/>
              </a:ln>
              <a:solidFill>
                <a:srgbClr val="AFBD22"/>
              </a:solidFill>
              <a:effectLst/>
              <a:uLnTx/>
              <a:uFillTx/>
              <a:latin typeface="Franklin Gothic Book"/>
              <a:ea typeface="+mj-ea"/>
              <a:cs typeface="Franklin Gothic Book"/>
            </a:endParaRPr>
          </a:p>
        </p:txBody>
      </p:sp>
      <p:sp>
        <p:nvSpPr>
          <p:cNvPr id="7" name="TextBox 6"/>
          <p:cNvSpPr txBox="1"/>
          <p:nvPr/>
        </p:nvSpPr>
        <p:spPr>
          <a:xfrm>
            <a:off x="8115341"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11-2</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404887278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46708"/>
            <a:ext cx="342943" cy="365125"/>
          </a:xfrm>
        </p:spPr>
        <p:txBody>
          <a:bodyPr/>
          <a:lstStyle/>
          <a:p>
            <a:fld id="{F29FD61F-2294-5D42-A9D7-9928D42B3773}" type="slidenum">
              <a:rPr lang="en-US" smtClean="0"/>
              <a:pPr/>
              <a:t>8</a:t>
            </a:fld>
            <a:endParaRPr lang="en-US" dirty="0"/>
          </a:p>
        </p:txBody>
      </p:sp>
      <p:pic>
        <p:nvPicPr>
          <p:cNvPr id="1030" name="Picture 6" descr="http://www.ayno.it/static/upload/vid/video-conference-batipi.jpg"/>
          <p:cNvPicPr>
            <a:picLocks noChangeAspect="1" noChangeArrowheads="1"/>
          </p:cNvPicPr>
          <p:nvPr/>
        </p:nvPicPr>
        <p:blipFill rotWithShape="1">
          <a:blip r:embed="rId3">
            <a:extLst>
              <a:ext uri="{28A0092B-C50C-407E-A947-70E740481C1C}">
                <a14:useLocalDpi xmlns:a14="http://schemas.microsoft.com/office/drawing/2010/main" val="0"/>
              </a:ext>
            </a:extLst>
          </a:blip>
          <a:srcRect l="2969" t="21607" r="3262" b="25573"/>
          <a:stretch/>
        </p:blipFill>
        <p:spPr bwMode="auto">
          <a:xfrm>
            <a:off x="-1" y="0"/>
            <a:ext cx="9147209" cy="36068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itle 1"/>
          <p:cNvSpPr txBox="1">
            <a:spLocks/>
          </p:cNvSpPr>
          <p:nvPr/>
        </p:nvSpPr>
        <p:spPr>
          <a:xfrm>
            <a:off x="486419" y="3717230"/>
            <a:ext cx="8368262" cy="1143000"/>
          </a:xfrm>
          <a:prstGeom prst="rect">
            <a:avLst/>
          </a:prstGeom>
        </p:spPr>
        <p:txBody>
          <a:bodyPr vert="horz" lIns="91440" tIns="45720" rIns="91440" bIns="45720" rtlCol="0" anchor="t">
            <a:noAutofit/>
          </a:bodyPr>
          <a:lstStyle/>
          <a:p>
            <a:pPr marL="0" marR="0" lvl="0" indent="0" algn="l" defTabSz="457200" rtl="0" eaLnBrk="1" fontAlgn="auto" latinLnBrk="0" hangingPunct="1">
              <a:lnSpc>
                <a:spcPts val="6460"/>
              </a:lnSpc>
              <a:spcBef>
                <a:spcPct val="0"/>
              </a:spcBef>
              <a:spcAft>
                <a:spcPts val="0"/>
              </a:spcAft>
              <a:buClrTx/>
              <a:buSzTx/>
              <a:buFontTx/>
              <a:buNone/>
              <a:tabLst/>
              <a:defRPr/>
            </a:pPr>
            <a:r>
              <a:rPr lang="en-US" sz="7000" cap="all" dirty="0">
                <a:solidFill>
                  <a:schemeClr val="bg1"/>
                </a:solidFill>
                <a:latin typeface="Franklin Gothic Medium"/>
                <a:ea typeface="+mj-ea"/>
                <a:cs typeface="Franklin Gothic Medium"/>
              </a:rPr>
              <a:t>B</a:t>
            </a:r>
            <a:r>
              <a:rPr kumimoji="0" lang="en-US" sz="7000" b="0" i="0" u="none" strike="noStrike" kern="1200" cap="all" spc="0" normalizeH="0" baseline="0" noProof="0" dirty="0" smtClean="0">
                <a:ln>
                  <a:noFill/>
                </a:ln>
                <a:solidFill>
                  <a:schemeClr val="bg1"/>
                </a:solidFill>
                <a:effectLst/>
                <a:uLnTx/>
                <a:uFillTx/>
                <a:latin typeface="Franklin Gothic Medium"/>
                <a:ea typeface="+mj-ea"/>
                <a:cs typeface="Franklin Gothic Medium"/>
              </a:rPr>
              <a:t>. A </a:t>
            </a:r>
            <a:r>
              <a:rPr lang="en-US" sz="7000" cap="all" dirty="0" smtClean="0">
                <a:solidFill>
                  <a:schemeClr val="bg1"/>
                </a:solidFill>
                <a:latin typeface="Franklin Gothic Medium"/>
                <a:ea typeface="+mj-ea"/>
                <a:cs typeface="Franklin Gothic Medium"/>
              </a:rPr>
              <a:t>larg</a:t>
            </a:r>
            <a:r>
              <a:rPr kumimoji="0" lang="en-US" sz="7000" b="0" i="0" u="none" strike="noStrike" kern="1200" cap="all" spc="0" normalizeH="0" baseline="0" noProof="0" dirty="0" smtClean="0">
                <a:ln>
                  <a:noFill/>
                </a:ln>
                <a:solidFill>
                  <a:schemeClr val="bg1"/>
                </a:solidFill>
                <a:effectLst/>
                <a:uLnTx/>
                <a:uFillTx/>
                <a:latin typeface="Franklin Gothic Medium"/>
                <a:ea typeface="+mj-ea"/>
                <a:cs typeface="Franklin Gothic Medium"/>
              </a:rPr>
              <a:t>E number of PARTICIPANTS ARE REMOTE</a:t>
            </a:r>
            <a:endParaRPr kumimoji="0" lang="en-US" sz="7000" b="0" i="0" u="none" strike="noStrike" kern="1200" cap="all" spc="0" normalizeH="0" baseline="0" noProof="0" dirty="0">
              <a:ln>
                <a:noFill/>
              </a:ln>
              <a:solidFill>
                <a:schemeClr val="bg1"/>
              </a:solidFill>
              <a:effectLst/>
              <a:uLnTx/>
              <a:uFillTx/>
              <a:latin typeface="Franklin Gothic Medium"/>
              <a:ea typeface="+mj-ea"/>
              <a:cs typeface="Franklin Gothic Medium"/>
            </a:endParaRPr>
          </a:p>
        </p:txBody>
      </p:sp>
    </p:spTree>
    <p:extLst>
      <p:ext uri="{BB962C8B-B14F-4D97-AF65-F5344CB8AC3E}">
        <p14:creationId xmlns:p14="http://schemas.microsoft.com/office/powerpoint/2010/main" val="28192755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B. A Large Number of Participants </a:t>
            </a:r>
            <a:r>
              <a:rPr lang="en-US" dirty="0"/>
              <a:t>A</a:t>
            </a:r>
            <a:r>
              <a:rPr lang="en-US" dirty="0" smtClean="0"/>
              <a:t>re Remote</a:t>
            </a:r>
            <a:endParaRPr lang="en-US" dirty="0"/>
          </a:p>
        </p:txBody>
      </p:sp>
      <p:sp>
        <p:nvSpPr>
          <p:cNvPr id="6" name="Content Placeholder 5"/>
          <p:cNvSpPr>
            <a:spLocks noGrp="1"/>
          </p:cNvSpPr>
          <p:nvPr>
            <p:ph idx="1"/>
          </p:nvPr>
        </p:nvSpPr>
        <p:spPr>
          <a:xfrm>
            <a:off x="783390" y="1550120"/>
            <a:ext cx="7582688" cy="4447588"/>
          </a:xfrm>
        </p:spPr>
        <p:txBody>
          <a:bodyPr>
            <a:noAutofit/>
          </a:bodyPr>
          <a:lstStyle/>
          <a:p>
            <a:r>
              <a:rPr lang="en-US" sz="2400" dirty="0" smtClean="0"/>
              <a:t>Use a roll call list and refer to participants by name.</a:t>
            </a:r>
          </a:p>
          <a:p>
            <a:r>
              <a:rPr lang="en-US" sz="2400" dirty="0" smtClean="0"/>
              <a:t>Use </a:t>
            </a:r>
            <a:r>
              <a:rPr lang="en-US" sz="2400" b="1" dirty="0" smtClean="0"/>
              <a:t>e</a:t>
            </a:r>
            <a:r>
              <a:rPr lang="en-US" sz="2400" b="1" u="sng" dirty="0" smtClean="0"/>
              <a:t>ngagement</a:t>
            </a:r>
            <a:r>
              <a:rPr lang="en-US" sz="2400" dirty="0" smtClean="0"/>
              <a:t> strategies such as The Whip</a:t>
            </a:r>
            <a:r>
              <a:rPr lang="en-US" sz="2400" dirty="0"/>
              <a:t>.</a:t>
            </a:r>
            <a:endParaRPr lang="en-US" sz="2400" dirty="0" smtClean="0"/>
          </a:p>
          <a:p>
            <a:r>
              <a:rPr lang="en-US" sz="2400" dirty="0" smtClean="0"/>
              <a:t>Assign participants to teams to limit team size.</a:t>
            </a:r>
          </a:p>
          <a:p>
            <a:pPr lvl="1"/>
            <a:r>
              <a:rPr lang="en-US" sz="2400" dirty="0" smtClean="0"/>
              <a:t>Limit each team to four or five participants.</a:t>
            </a:r>
          </a:p>
          <a:p>
            <a:pPr lvl="1"/>
            <a:r>
              <a:rPr lang="en-US" sz="2400" dirty="0" smtClean="0"/>
              <a:t>Use round robins by teams.</a:t>
            </a:r>
          </a:p>
          <a:p>
            <a:r>
              <a:rPr lang="en-US" sz="2400" dirty="0" smtClean="0"/>
              <a:t>When </a:t>
            </a:r>
            <a:r>
              <a:rPr lang="en-US" sz="2400" b="1" dirty="0" smtClean="0"/>
              <a:t>w</a:t>
            </a:r>
            <a:r>
              <a:rPr lang="en-US" sz="2400" b="1" u="sng" dirty="0" smtClean="0"/>
              <a:t>hiteboarding</a:t>
            </a:r>
            <a:r>
              <a:rPr lang="en-US" sz="2400" dirty="0" smtClean="0"/>
              <a:t>, assign certain participants to “</a:t>
            </a:r>
            <a:r>
              <a:rPr lang="en-US" sz="2400" b="1" dirty="0" smtClean="0"/>
              <a:t>w</a:t>
            </a:r>
            <a:r>
              <a:rPr lang="en-US" sz="2400" b="1" u="sng" dirty="0" smtClean="0"/>
              <a:t>rite</a:t>
            </a:r>
            <a:r>
              <a:rPr lang="en-US" sz="2400" dirty="0" smtClean="0"/>
              <a:t>” and ask others via round robin for additions.</a:t>
            </a:r>
          </a:p>
          <a:p>
            <a:r>
              <a:rPr lang="en-US" sz="2400" dirty="0" smtClean="0"/>
              <a:t>Increase the use of </a:t>
            </a:r>
            <a:r>
              <a:rPr lang="en-US" sz="2400" b="1" dirty="0" smtClean="0"/>
              <a:t>p</a:t>
            </a:r>
            <a:r>
              <a:rPr lang="en-US" sz="2400" b="1" u="sng" dirty="0" smtClean="0"/>
              <a:t>olls</a:t>
            </a:r>
            <a:r>
              <a:rPr lang="en-US" sz="2400" dirty="0" smtClean="0"/>
              <a:t> to encourage engagement.</a:t>
            </a:r>
          </a:p>
          <a:p>
            <a:pPr marL="0" indent="0">
              <a:buNone/>
            </a:pPr>
            <a:endParaRPr lang="en-US" sz="2400" dirty="0" smtClean="0"/>
          </a:p>
        </p:txBody>
      </p:sp>
      <p:sp>
        <p:nvSpPr>
          <p:cNvPr id="7" name="TextBox 6"/>
          <p:cNvSpPr txBox="1"/>
          <p:nvPr/>
        </p:nvSpPr>
        <p:spPr>
          <a:xfrm>
            <a:off x="8115341"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11-3</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289848800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1F497D"/>
      </a:dk2>
      <a:lt2>
        <a:srgbClr val="EEECE1"/>
      </a:lt2>
      <a:accent1>
        <a:srgbClr val="002C54"/>
      </a:accent1>
      <a:accent2>
        <a:srgbClr val="F26522"/>
      </a:accent2>
      <a:accent3>
        <a:srgbClr val="AFBD22"/>
      </a:accent3>
      <a:accent4>
        <a:srgbClr val="A0DBE6"/>
      </a:accent4>
      <a:accent5>
        <a:srgbClr val="000000"/>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15537</TotalTime>
  <Words>1300</Words>
  <Application>Microsoft Office PowerPoint</Application>
  <PresentationFormat>On-screen Show (4:3)</PresentationFormat>
  <Paragraphs>182</Paragraphs>
  <Slides>26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Arial Black</vt:lpstr>
      <vt:lpstr>Arial Rounded MT Bold</vt:lpstr>
      <vt:lpstr>Calibri</vt:lpstr>
      <vt:lpstr>Franklin Gothic Book</vt:lpstr>
      <vt:lpstr>Franklin Gothic Medium</vt:lpstr>
      <vt:lpstr>Tahoma</vt:lpstr>
      <vt:lpstr>Times New Roman</vt:lpstr>
      <vt:lpstr>Wingdings</vt:lpstr>
      <vt:lpstr>Office Theme</vt:lpstr>
      <vt:lpstr>The Effective Facilitator: Virtual Link</vt:lpstr>
      <vt:lpstr>Checkpoint</vt:lpstr>
      <vt:lpstr>PowerPoint Presentation</vt:lpstr>
      <vt:lpstr>Special Cases</vt:lpstr>
      <vt:lpstr>Special Cases</vt:lpstr>
      <vt:lpstr>PowerPoint Presentation</vt:lpstr>
      <vt:lpstr>A. Only a Few Participants Are Remote </vt:lpstr>
      <vt:lpstr>PowerPoint Presentation</vt:lpstr>
      <vt:lpstr>B. A Large Number of Participants Are Remote</vt:lpstr>
      <vt:lpstr>PowerPoint Presentation</vt:lpstr>
      <vt:lpstr>C. You Are the Only Person Remote</vt:lpstr>
      <vt:lpstr>PowerPoint Presentation</vt:lpstr>
      <vt:lpstr>D. The Virtual Session is Audio Only</vt:lpstr>
      <vt:lpstr>D. The Virtual Session is Audio Only</vt:lpstr>
      <vt:lpstr>D. The Virtual Session is Audio Only</vt:lpstr>
      <vt:lpstr>D. The Virtual Session is Audio Only</vt:lpstr>
      <vt:lpstr>D. The Virtual Session is Audio Only</vt:lpstr>
      <vt:lpstr>D. The Virtual Session is Audio Only</vt:lpstr>
      <vt:lpstr>D. The Virtual Session is Audio Only</vt:lpstr>
      <vt:lpstr>D. The Virtual Session is Audio Only</vt:lpstr>
      <vt:lpstr>D. The Virtual Session is Audio Only</vt:lpstr>
      <vt:lpstr>Review and Close!</vt:lpstr>
      <vt:lpstr>Course Objectives</vt:lpstr>
      <vt:lpstr>How Do You Feel?</vt:lpstr>
      <vt:lpstr>SURVEY: How can we improve? Help us enhance this beta class.</vt:lpstr>
      <vt:lpstr>The Effective Facilitator: Virtual Link</vt:lpstr>
    </vt:vector>
  </TitlesOfParts>
  <Company>Story Worldwide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Thomas</dc:creator>
  <cp:lastModifiedBy>Richard Smith</cp:lastModifiedBy>
  <cp:revision>182</cp:revision>
  <dcterms:created xsi:type="dcterms:W3CDTF">2013-02-26T03:20:20Z</dcterms:created>
  <dcterms:modified xsi:type="dcterms:W3CDTF">2015-02-20T01:43:00Z</dcterms:modified>
</cp:coreProperties>
</file>