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22" r:id="rId2"/>
    <p:sldId id="621" r:id="rId3"/>
    <p:sldId id="568" r:id="rId4"/>
    <p:sldId id="615" r:id="rId5"/>
    <p:sldId id="569" r:id="rId6"/>
    <p:sldId id="570" r:id="rId7"/>
    <p:sldId id="571" r:id="rId8"/>
    <p:sldId id="572" r:id="rId9"/>
    <p:sldId id="573" r:id="rId10"/>
    <p:sldId id="575" r:id="rId11"/>
    <p:sldId id="576" r:id="rId12"/>
    <p:sldId id="578" r:id="rId13"/>
    <p:sldId id="585" r:id="rId14"/>
    <p:sldId id="593" r:id="rId15"/>
    <p:sldId id="595" r:id="rId16"/>
    <p:sldId id="596" r:id="rId17"/>
    <p:sldId id="597" r:id="rId18"/>
    <p:sldId id="618" r:id="rId19"/>
    <p:sldId id="619" r:id="rId20"/>
    <p:sldId id="620" r:id="rId21"/>
    <p:sldId id="598" r:id="rId22"/>
    <p:sldId id="600" r:id="rId23"/>
    <p:sldId id="602" r:id="rId24"/>
    <p:sldId id="624" r:id="rId25"/>
    <p:sldId id="61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Wilkinson" initials="MW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22"/>
    <a:srgbClr val="A0DBE6"/>
    <a:srgbClr val="00467F"/>
    <a:srgbClr val="AFBD22"/>
    <a:srgbClr val="002C54"/>
    <a:srgbClr val="C9401B"/>
    <a:srgbClr val="FF5223"/>
    <a:srgbClr val="95CC4F"/>
    <a:srgbClr val="90CDD0"/>
    <a:srgbClr val="D74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6" autoAdjust="0"/>
    <p:restoredTop sz="81867" autoAdjust="0"/>
  </p:normalViewPr>
  <p:slideViewPr>
    <p:cSldViewPr snapToGrid="0" snapToObjects="1">
      <p:cViewPr varScale="1">
        <p:scale>
          <a:sx n="61" d="100"/>
          <a:sy n="61" d="100"/>
        </p:scale>
        <p:origin x="1842" y="66"/>
      </p:cViewPr>
      <p:guideLst>
        <p:guide orient="horz" pos="216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22:17:36.698" idx="1">
    <p:pos x="10" y="10"/>
    <p:text>Richard: The two questions are confusing to me.  Which one do you want to ask?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22:19:28.909" idx="4">
    <p:pos x="214" y="3706"/>
    <p:text>Richard: Decide "project team" (slides) or "planning team" (manual)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22:20:55.738" idx="5">
    <p:pos x="10" y="10"/>
    <p:text>I take it all can be done virtually. Not sure this is worth the time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22:25:22.267" idx="7">
    <p:pos x="2482" y="1162"/>
    <p:text>Make capitalization on this slide consistent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22:26:57.115" idx="8">
    <p:pos x="358" y="382"/>
    <p:text>Sample Virtual Details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10-30T22:19:28.909" idx="4">
    <p:pos x="214" y="3706"/>
    <p:text>Richard: Decide "project team" (slides) or "planning team" (manual)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81D6-1B89-8C48-A4BD-D9F6C83F3958}" type="datetimeFigureOut">
              <a:rPr lang="en-US" smtClean="0"/>
              <a:pPr/>
              <a:t>2/26/2015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604F8-D91B-854E-B48B-E450A7BFDF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49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44040-207E-3F40-A8C0-0992243AB2F0}" type="datetimeFigureOut">
              <a:rPr lang="en-US" smtClean="0"/>
              <a:pPr/>
              <a:t>2/26/2015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73F6C-1218-BD4D-A5E4-4AD687B88F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67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1600" b="1" dirty="0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036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3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37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90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</a:t>
            </a:r>
            <a:r>
              <a:rPr lang="en-US" b="1" i="0" baseline="0" dirty="0" smtClean="0"/>
              <a:t>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83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53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60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MW: Added the point about the virtual details</a:t>
            </a:r>
          </a:p>
          <a:p>
            <a:r>
              <a:rPr lang="en-US" b="1" i="1" dirty="0" smtClean="0"/>
              <a:t>MW: Richard,– post-it</a:t>
            </a:r>
            <a:r>
              <a:rPr lang="en-US" b="1" i="1" baseline="0" dirty="0" smtClean="0"/>
              <a:t> and dots would NOT be used in a virtual session, so remove these here.</a:t>
            </a:r>
          </a:p>
          <a:p>
            <a:r>
              <a:rPr lang="en-US" b="1" i="1" baseline="0" dirty="0" smtClean="0"/>
              <a:t>RS: will refer to things like checkmarks, annotation tools as a part of Supplies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48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60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0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Use tool to check what has been done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8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780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13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68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16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3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5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endParaRPr lang="en-US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1pPr>
            <a:lvl2pPr marL="757066" indent="-291179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2pPr>
            <a:lvl3pPr marL="1164717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3pPr>
            <a:lvl4pPr marL="1630604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4pPr>
            <a:lvl5pPr marL="2096491" indent="-232943"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04A73"/>
                </a:solidFill>
                <a:latin typeface="Arial" panose="020B0604020202020204" pitchFamily="34" charset="0"/>
              </a:defRPr>
            </a:lvl9pPr>
          </a:lstStyle>
          <a:p>
            <a:fld id="{92B24A6B-AF05-4ADB-9F1E-EFC869BA79E6}" type="slidenum">
              <a:rPr lang="en-US" altLang="en-US" sz="1200" b="0">
                <a:solidFill>
                  <a:schemeClr val="tx1"/>
                </a:solidFill>
                <a:latin typeface="Tahoma" panose="020B0604030504040204" pitchFamily="34" charset="0"/>
              </a:rPr>
              <a:pPr/>
              <a:t>4</a:t>
            </a:fld>
            <a:endParaRPr lang="en-US" altLang="en-US" sz="12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98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9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8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Tx/>
              <a:buFont typeface="Wingdings" charset="2"/>
              <a:buNone/>
            </a:pPr>
            <a:r>
              <a:rPr lang="en-US" sz="1200" b="1" i="0" dirty="0" smtClean="0"/>
              <a:t>FLY</a:t>
            </a:r>
            <a:r>
              <a:rPr lang="en-US" sz="1200" b="1" i="0" baseline="0" dirty="0" smtClean="0"/>
              <a:t>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2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WHITEBOARD OF THE SESSION TYPES DONE BY PARTICIPANTS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0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FLY BY SLIDE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5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400799" y="2493324"/>
            <a:ext cx="2465388" cy="2064046"/>
          </a:xfrm>
          <a:prstGeom prst="rect">
            <a:avLst/>
          </a:prstGeom>
        </p:spPr>
      </p:pic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F26522"/>
              </a:buClr>
              <a:defRPr>
                <a:solidFill>
                  <a:srgbClr val="F265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807129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91367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</a:t>
            </a:r>
            <a:r>
              <a:rPr lang="en-US" sz="1000" baseline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V15.02</a:t>
            </a:r>
            <a:endParaRPr lang="en-US" sz="1000" baseline="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6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783390" y="2412474"/>
            <a:ext cx="8071290" cy="1694614"/>
          </a:xfrm>
        </p:spPr>
        <p:txBody>
          <a:bodyPr anchor="ctr">
            <a:noAutofit/>
          </a:bodyPr>
          <a:lstStyle>
            <a:lvl1pPr>
              <a:defRPr sz="5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0608" y="6356607"/>
            <a:ext cx="2354072" cy="44805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58985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_standard_scree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356755" cy="1470025"/>
          </a:xfrm>
        </p:spPr>
        <p:txBody>
          <a:bodyPr anchor="t">
            <a:normAutofit/>
          </a:bodyPr>
          <a:lstStyle>
            <a:lvl1pPr>
              <a:lnSpc>
                <a:spcPts val="5420"/>
              </a:lnSpc>
              <a:defRPr sz="6600" cap="all" spc="-150"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342942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32700" y="0"/>
            <a:ext cx="92493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783390" y="4240003"/>
            <a:ext cx="4644720" cy="914400"/>
          </a:xfrm>
        </p:spPr>
        <p:txBody>
          <a:bodyPr/>
          <a:lstStyle>
            <a:lvl1pPr marL="0" indent="0">
              <a:spcBef>
                <a:spcPts val="768"/>
              </a:spcBef>
              <a:buNone/>
              <a:defRPr cap="all">
                <a:solidFill>
                  <a:srgbClr val="A0DBE6"/>
                </a:solidFill>
              </a:defRPr>
            </a:lvl1pPr>
            <a:lvl2pPr marL="0" indent="0">
              <a:spcBef>
                <a:spcPts val="768"/>
              </a:spcBef>
              <a:buNone/>
              <a:defRPr/>
            </a:lvl2pPr>
            <a:lvl3pPr marL="0" indent="0">
              <a:spcBef>
                <a:spcPts val="768"/>
              </a:spcBef>
              <a:buNone/>
              <a:defRPr/>
            </a:lvl3pPr>
            <a:lvl4pPr marL="0" indent="0">
              <a:spcBef>
                <a:spcPts val="768"/>
              </a:spcBef>
              <a:buNone/>
              <a:defRPr/>
            </a:lvl4pPr>
            <a:lvl5pPr marL="0" indent="0">
              <a:spcBef>
                <a:spcPts val="768"/>
              </a:spcBef>
              <a:buNone/>
              <a:defRPr/>
            </a:lvl5pPr>
          </a:lstStyle>
          <a:p>
            <a:pPr lvl="0"/>
            <a:r>
              <a:rPr lang="en-US" dirty="0" smtClean="0"/>
              <a:t>ENTER SECTION HERE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96887" y="1771917"/>
            <a:ext cx="3188182" cy="356414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36259" y="6565612"/>
            <a:ext cx="3266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aseline="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Copyright 1992-2015, Leadership Strategies, Inc. V15.02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9411" y="6360186"/>
            <a:ext cx="2335269" cy="44447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3709390" y="6565612"/>
            <a:ext cx="2268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Duplication prohibited without consent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0" y="6446708"/>
            <a:ext cx="34294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D61F-2294-5D42-A9D7-9928D42B377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0947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3390" y="108458"/>
            <a:ext cx="79034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D61F-2294-5D42-A9D7-9928D42B3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6" r:id="rId3"/>
    <p:sldLayoutId id="2147483665" r:id="rId4"/>
    <p:sldLayoutId id="2147483660" r:id="rId5"/>
    <p:sldLayoutId id="2147483661" r:id="rId6"/>
    <p:sldLayoutId id="2147483662" r:id="rId7"/>
    <p:sldLayoutId id="2147483668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467F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467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467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46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467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46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83390" y="2422695"/>
            <a:ext cx="5745998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effective</a:t>
            </a:r>
            <a:br>
              <a:rPr lang="en-US" dirty="0" smtClean="0"/>
            </a:br>
            <a:r>
              <a:rPr lang="en-US" dirty="0" smtClean="0"/>
              <a:t>facilitator:</a:t>
            </a:r>
            <a:br>
              <a:rPr lang="en-US" dirty="0" smtClean="0"/>
            </a:br>
            <a:r>
              <a:rPr lang="en-US" dirty="0" smtClean="0"/>
              <a:t>Virtual Link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quarter" idx="10"/>
          </p:nvPr>
        </p:nvSpPr>
        <p:spPr>
          <a:xfrm>
            <a:off x="783390" y="4439235"/>
            <a:ext cx="4644720" cy="914400"/>
          </a:xfrm>
        </p:spPr>
        <p:txBody>
          <a:bodyPr/>
          <a:lstStyle/>
          <a:p>
            <a:r>
              <a:rPr lang="en-US" dirty="0" smtClean="0"/>
              <a:t>Principle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82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90" y="2412474"/>
            <a:ext cx="3975086" cy="1694614"/>
          </a:xfrm>
        </p:spPr>
        <p:txBody>
          <a:bodyPr/>
          <a:lstStyle/>
          <a:p>
            <a:r>
              <a:rPr lang="en-US" i="1" dirty="0" smtClean="0"/>
              <a:t>“Number 9 will work”</a:t>
            </a:r>
            <a:endParaRPr lang="en-US" i="1" dirty="0"/>
          </a:p>
        </p:txBody>
      </p:sp>
      <p:sp>
        <p:nvSpPr>
          <p:cNvPr id="5" name="Oval 4"/>
          <p:cNvSpPr/>
          <p:nvPr/>
        </p:nvSpPr>
        <p:spPr>
          <a:xfrm>
            <a:off x="5647538" y="885541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47538" y="1871640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2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47538" y="2857740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3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47538" y="3843839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4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47538" y="4829941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5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52108" y="885541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6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52108" y="1871640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7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52108" y="2857740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8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52108" y="3843839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9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752108" y="4829941"/>
            <a:ext cx="852273" cy="852272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10</a:t>
            </a:r>
            <a:endParaRPr lang="en-US" sz="21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47009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90" y="2412474"/>
            <a:ext cx="5168530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B. Tailor Agenda to Needs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704" y="2750912"/>
            <a:ext cx="1323886" cy="13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8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89" y="2412474"/>
            <a:ext cx="5658149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C. Incorporate Consensus-Building Principles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302" y="2750912"/>
            <a:ext cx="1502302" cy="12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9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89" y="2412474"/>
            <a:ext cx="5658149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D. Construct a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New Agenda as Needed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04" y="2795137"/>
            <a:ext cx="1219200" cy="12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00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89" y="2412474"/>
            <a:ext cx="5658149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E. Confirm the Agenda with the Planning Team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04" y="2750912"/>
            <a:ext cx="949324" cy="13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66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89" y="2412474"/>
            <a:ext cx="5658149" cy="1694614"/>
          </a:xfrm>
        </p:spPr>
        <p:txBody>
          <a:bodyPr/>
          <a:lstStyle/>
          <a:p>
            <a:r>
              <a:rPr lang="en-US" dirty="0" smtClean="0"/>
              <a:t>F. Prepare a Detailed Agenda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04" y="2539981"/>
            <a:ext cx="1342244" cy="152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39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 Prepare a Detailed 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3390" y="1255598"/>
            <a:ext cx="3941010" cy="5305472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Helps you think through the entire session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Communicates expectations to the producer, moderator, and documenter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Be sure to limit virtual sessions to no more than two hours with a minimum of a 30-minute break between sessions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Use a basis for each duration estimate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0913" y="4267200"/>
            <a:ext cx="12131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Agenda</a:t>
            </a:r>
            <a:endParaRPr lang="en-US" sz="2500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6211" y="4267200"/>
            <a:ext cx="13252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Detailed</a:t>
            </a:r>
          </a:p>
          <a:p>
            <a:pPr algn="ctr"/>
            <a:r>
              <a:rPr lang="en-US" sz="2500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Agenda</a:t>
            </a:r>
            <a:endParaRPr lang="en-US" sz="2500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66131" y="3534184"/>
            <a:ext cx="893494" cy="1588"/>
          </a:xfrm>
          <a:prstGeom prst="straightConnector1">
            <a:avLst/>
          </a:prstGeom>
          <a:ln w="50800">
            <a:solidFill>
              <a:srgbClr val="AFBD2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15341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10-2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94" y="2765034"/>
            <a:ext cx="1168580" cy="1327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211" y="2310435"/>
            <a:ext cx="1558469" cy="17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6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 Prepare a Detailed 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0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O</a:t>
            </a:r>
            <a:r>
              <a:rPr lang="en-US" sz="2800" dirty="0" smtClean="0"/>
              <a:t>rder of the process (the agenda)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P</a:t>
            </a:r>
            <a:r>
              <a:rPr lang="en-US" sz="2800" dirty="0" smtClean="0"/>
              <a:t>rocess technique (listing, brainstorming, grouping, prioritizing) </a:t>
            </a:r>
            <a:r>
              <a:rPr lang="en-US" sz="2800" b="1" dirty="0" smtClean="0"/>
              <a:t>with the virtual details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Q</a:t>
            </a:r>
            <a:r>
              <a:rPr lang="en-US" sz="2800" dirty="0" smtClean="0"/>
              <a:t>uestion (starting question and explanation given to kick off each process)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R</a:t>
            </a:r>
            <a:r>
              <a:rPr lang="en-US" sz="2800" dirty="0" smtClean="0"/>
              <a:t>ecording method (three-column matrix, basic list, etc.)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S</a:t>
            </a:r>
            <a:r>
              <a:rPr lang="en-US" sz="2800" dirty="0" smtClean="0"/>
              <a:t>upplies (use of platform features)</a:t>
            </a:r>
            <a:endParaRPr lang="en-US" sz="2800" strike="sngStrike" dirty="0" smtClean="0"/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26522"/>
                </a:solidFill>
                <a:latin typeface="Franklin Gothic Medium"/>
                <a:cs typeface="Franklin Gothic Medium"/>
              </a:rPr>
              <a:t>T</a:t>
            </a:r>
            <a:r>
              <a:rPr lang="en-US" sz="2800" dirty="0" smtClean="0"/>
              <a:t>iming (start/end/duration for each process)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115341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10-2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0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Detailed Agenda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82638" y="1457323"/>
          <a:ext cx="8072438" cy="433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849"/>
                <a:gridCol w="5887589"/>
              </a:tblGrid>
              <a:tr h="1050401">
                <a:tc gridSpan="2">
                  <a:txBody>
                    <a:bodyPr/>
                    <a:lstStyle/>
                    <a:p>
                      <a:r>
                        <a:rPr lang="en-US" sz="4400" dirty="0" smtClean="0"/>
                        <a:t>A. Getting Started</a:t>
                      </a:r>
                      <a:endParaRPr lang="en-US" sz="4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5040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Process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List the key topics</a:t>
                      </a:r>
                      <a:r>
                        <a:rPr lang="en-US" sz="2400" baseline="0" dirty="0" smtClean="0"/>
                        <a:t> participants want to discuss; group the topics into categories</a:t>
                      </a:r>
                      <a:endParaRPr lang="en-US" sz="2400" dirty="0"/>
                    </a:p>
                  </a:txBody>
                  <a:tcPr/>
                </a:tc>
              </a:tr>
              <a:tr h="105040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</a:t>
                      </a:r>
                      <a:r>
                        <a:rPr lang="en-US" sz="3200" u="none" dirty="0" smtClean="0"/>
                        <a:t>irtual</a:t>
                      </a:r>
                      <a:r>
                        <a:rPr lang="en-US" sz="3200" dirty="0" smtClean="0"/>
                        <a:t> D</a:t>
                      </a:r>
                      <a:r>
                        <a:rPr lang="en-US" sz="3200" u="none" dirty="0" smtClean="0"/>
                        <a:t>etails</a:t>
                      </a:r>
                      <a:endParaRPr lang="en-US" sz="32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/>
                        <a:t>Have participants record</a:t>
                      </a:r>
                      <a:r>
                        <a:rPr lang="en-US" sz="2400" baseline="0" dirty="0" smtClean="0"/>
                        <a:t> their key topics on whiteboard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/>
                        <a:t>Move items on whiteboard into groups</a:t>
                      </a:r>
                      <a:endParaRPr lang="en-US" sz="2400" dirty="0"/>
                    </a:p>
                  </a:txBody>
                  <a:tcPr/>
                </a:tc>
              </a:tr>
              <a:tr h="105040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Timing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 minutes (2 + (12 issues x 0.5/issue) + 2)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15341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10-3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9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 Format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flip charts are not an option, consider alternatives including:</a:t>
            </a:r>
          </a:p>
          <a:p>
            <a:pPr lvl="1"/>
            <a:r>
              <a:rPr lang="en-US" dirty="0" smtClean="0"/>
              <a:t>Whiteboards: facilitator writing</a:t>
            </a:r>
          </a:p>
          <a:p>
            <a:pPr lvl="1"/>
            <a:r>
              <a:rPr lang="en-US" dirty="0" smtClean="0"/>
              <a:t>Whiteboards: participants writing</a:t>
            </a:r>
          </a:p>
          <a:p>
            <a:pPr lvl="1"/>
            <a:r>
              <a:rPr lang="en-US" dirty="0" smtClean="0"/>
              <a:t>Slideboards: facilitator writing</a:t>
            </a:r>
          </a:p>
          <a:p>
            <a:pPr lvl="1"/>
            <a:r>
              <a:rPr lang="en-US" dirty="0" smtClean="0"/>
              <a:t>Slideboards: participants writing</a:t>
            </a:r>
          </a:p>
          <a:p>
            <a:pPr lvl="1"/>
            <a:r>
              <a:rPr lang="en-US" dirty="0" smtClean="0"/>
              <a:t>Polling</a:t>
            </a:r>
          </a:p>
          <a:p>
            <a:pPr lvl="1"/>
            <a:r>
              <a:rPr lang="en-US" dirty="0" smtClean="0"/>
              <a:t>Screen sharing</a:t>
            </a:r>
          </a:p>
          <a:p>
            <a:r>
              <a:rPr lang="en-US" b="1" dirty="0" smtClean="0"/>
              <a:t>E</a:t>
            </a:r>
            <a:r>
              <a:rPr lang="en-US" b="1" u="sng" dirty="0" smtClean="0"/>
              <a:t>ngage</a:t>
            </a:r>
            <a:r>
              <a:rPr lang="en-US" b="1" dirty="0" smtClean="0"/>
              <a:t>, e</a:t>
            </a:r>
            <a:r>
              <a:rPr lang="en-US" b="1" u="sng" dirty="0" smtClean="0"/>
              <a:t>ngage</a:t>
            </a:r>
            <a:r>
              <a:rPr lang="en-US" b="1" dirty="0" smtClean="0"/>
              <a:t>, e</a:t>
            </a:r>
            <a:r>
              <a:rPr lang="en-US" b="1" u="sng" dirty="0" smtClean="0"/>
              <a:t>ngage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2010" y="240543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5341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10-3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11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981200"/>
            <a:ext cx="3806753" cy="20465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Getting  Started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Information Gathering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Preparing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783390" y="1457760"/>
            <a:ext cx="3806753" cy="523440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ranklin Gothic Medium"/>
                <a:cs typeface="Franklin Gothic Book"/>
              </a:rPr>
              <a:t>8:30 – 10:00</a:t>
            </a:r>
            <a:endParaRPr lang="en-US" sz="2600" i="1" dirty="0">
              <a:latin typeface="Franklin Gothic Book"/>
              <a:cs typeface="Franklin Gothic Book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53000" y="2179768"/>
            <a:ext cx="3806753" cy="41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53000" y="1457760"/>
            <a:ext cx="3806753" cy="523440"/>
          </a:xfrm>
          <a:prstGeom prst="roundRect">
            <a:avLst/>
          </a:prstGeom>
          <a:gradFill>
            <a:gsLst>
              <a:gs pos="0">
                <a:srgbClr val="C9401B"/>
              </a:gs>
              <a:gs pos="100000">
                <a:srgbClr val="FF522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ranklin Gothic Medium"/>
                <a:cs typeface="Franklin Gothic Book"/>
              </a:rPr>
              <a:t>1:30 – 3:00</a:t>
            </a:r>
            <a:endParaRPr lang="en-US" sz="2600" i="1" dirty="0">
              <a:latin typeface="Franklin Gothic Book"/>
              <a:cs typeface="Franklin Gothic Book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53000" y="2179768"/>
            <a:ext cx="3806753" cy="417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3390" y="3904845"/>
            <a:ext cx="3806753" cy="518383"/>
          </a:xfrm>
          <a:prstGeom prst="round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Book"/>
                <a:cs typeface="Franklin Gothic Book"/>
              </a:rPr>
              <a:t>10:30 – 12:00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53000" y="3904845"/>
            <a:ext cx="3806753" cy="518383"/>
          </a:xfrm>
          <a:prstGeom prst="round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Medium"/>
                <a:cs typeface="Franklin Gothic Book"/>
              </a:rPr>
              <a:t>3:30 – 5:00 </a:t>
            </a:r>
            <a:endParaRPr lang="en-US" sz="2400" i="1" dirty="0">
              <a:latin typeface="Franklin Gothic Book"/>
              <a:cs typeface="Franklin Gothic Book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83390" y="4496805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Starting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Focusing</a:t>
            </a:r>
          </a:p>
          <a:p>
            <a:pPr marL="45720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2"/>
              <a:defRPr/>
            </a:pPr>
            <a:r>
              <a:rPr lang="en-US" sz="2400" dirty="0">
                <a:solidFill>
                  <a:srgbClr val="00467F"/>
                </a:solidFill>
                <a:latin typeface="Franklin Gothic Book"/>
                <a:cs typeface="Franklin Gothic Book"/>
              </a:rPr>
              <a:t>Power of the Pen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2"/>
              <a:tabLst/>
              <a:defRPr/>
            </a:pP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953000" y="1981200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Review</a:t>
            </a: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Dysfunction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Consensus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buFont typeface="+mj-lt"/>
              <a:buAutoNum type="arabicPeriod" startAt="6"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Energy</a:t>
            </a:r>
          </a:p>
          <a:p>
            <a:pPr marL="457200" lvl="0" indent="-457200">
              <a:spcBef>
                <a:spcPct val="20000"/>
              </a:spcBef>
              <a:buClr>
                <a:srgbClr val="99AB21"/>
              </a:buClr>
              <a:defRPr/>
            </a:pPr>
            <a:endParaRPr lang="en-US" sz="2400" dirty="0" smtClean="0">
              <a:solidFill>
                <a:srgbClr val="00467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953000" y="4496805"/>
            <a:ext cx="3806753" cy="204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9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Closing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+mj-lt"/>
              <a:buAutoNum type="arabicPeriod" startAt="9"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Agenda Setting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r>
              <a:rPr lang="en-US" sz="2400" dirty="0" smtClean="0">
                <a:solidFill>
                  <a:srgbClr val="00467F"/>
                </a:solidFill>
                <a:latin typeface="Franklin Gothic Book"/>
                <a:cs typeface="Franklin Gothic Book"/>
              </a:rPr>
              <a:t>Special Cases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Review and Close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AB21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42307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5" grpId="0" animBg="1"/>
      <p:bldP spid="16" grpId="0" animBg="1"/>
      <p:bldP spid="17" grpId="0"/>
      <p:bldP spid="18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Supplies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 to replace items such as Post-it notes, dots, etc. available in the face-to-face session including:</a:t>
            </a:r>
          </a:p>
          <a:p>
            <a:pPr lvl="1"/>
            <a:r>
              <a:rPr lang="en-US" dirty="0" smtClean="0"/>
              <a:t>Annotation of whiteboards, slideboards, slides, screen sharing</a:t>
            </a:r>
          </a:p>
          <a:p>
            <a:pPr lvl="1"/>
            <a:r>
              <a:rPr lang="en-US" b="1" dirty="0" smtClean="0"/>
              <a:t>V</a:t>
            </a:r>
            <a:r>
              <a:rPr lang="en-US" b="1" u="sng" dirty="0" smtClean="0"/>
              <a:t>irtual</a:t>
            </a:r>
            <a:r>
              <a:rPr lang="en-US" b="1" dirty="0" smtClean="0"/>
              <a:t> d</a:t>
            </a:r>
            <a:r>
              <a:rPr lang="en-US" b="1" u="sng" dirty="0" smtClean="0"/>
              <a:t>ots</a:t>
            </a:r>
            <a:r>
              <a:rPr lang="en-US" b="1" dirty="0" smtClean="0"/>
              <a:t> </a:t>
            </a:r>
            <a:r>
              <a:rPr lang="en-US" dirty="0" smtClean="0"/>
              <a:t>for participation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2010" y="240543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-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5341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10-4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7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88" y="2412474"/>
            <a:ext cx="6270171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G. Track Performance Against the Agenda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04" y="274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67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88" y="2412474"/>
            <a:ext cx="6270171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H. Record Process Notes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024" y="2743200"/>
            <a:ext cx="154858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3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9548" y="2412474"/>
            <a:ext cx="6464012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I. Incorporate Recommendations into the Agenda Model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331" y="2789025"/>
            <a:ext cx="831968" cy="12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96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90" y="2246399"/>
            <a:ext cx="4093410" cy="444758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Choose an Agenda Based on Objectives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Tailor the Agenda to the Specific Need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Incorporate Consensus-Building Principles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Construct a New Agenda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i="1" dirty="0" smtClean="0"/>
              <a:t>Confirm the Agenda with the Planning/Project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876800" y="2246399"/>
            <a:ext cx="3977880" cy="408246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b="1" dirty="0" smtClean="0">
                <a:solidFill>
                  <a:schemeClr val="accent2"/>
                </a:solidFill>
              </a:rPr>
              <a:t>Prepare a Detailed Agenda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dirty="0" smtClean="0"/>
              <a:t>Track Performance Against the Agenda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dirty="0" smtClean="0"/>
              <a:t>Record Process Notes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dirty="0" smtClean="0"/>
              <a:t>Incorporate Recommendations </a:t>
            </a:r>
            <a:endParaRPr lang="en-US" sz="26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Agenda setting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90" y="1557309"/>
            <a:ext cx="6741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Adapt Your Agenda to Address the Need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64448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45034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4" name="Rounded Rectangle 33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" name="Group 41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3" name="Oval 42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1" name="Straight Arrow Connector 60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Isosceles Triangle 62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Isosceles Triangle 63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6" name="TextBox 35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73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-67034"/>
            <a:ext cx="8071290" cy="1143000"/>
          </a:xfrm>
        </p:spPr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956274" y="1042353"/>
            <a:ext cx="7231453" cy="5039221"/>
            <a:chOff x="1495562" y="1042353"/>
            <a:chExt cx="7231453" cy="5039221"/>
          </a:xfrm>
        </p:grpSpPr>
        <p:sp>
          <p:nvSpPr>
            <p:cNvPr id="35" name="Rounded Rectangle 34"/>
            <p:cNvSpPr/>
            <p:nvPr/>
          </p:nvSpPr>
          <p:spPr>
            <a:xfrm>
              <a:off x="2011275" y="1042353"/>
              <a:ext cx="6715740" cy="50392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288982" y="1238163"/>
              <a:ext cx="6216534" cy="4615999"/>
              <a:chOff x="608807" y="184666"/>
              <a:chExt cx="8432167" cy="6261186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610394" y="5940970"/>
                <a:ext cx="8362822" cy="1588"/>
              </a:xfrm>
              <a:prstGeom prst="straightConnector1">
                <a:avLst/>
              </a:prstGeom>
              <a:ln w="19050">
                <a:solidFill>
                  <a:srgbClr val="FFFFFF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608807" y="184666"/>
                <a:ext cx="8432167" cy="6261186"/>
                <a:chOff x="608807" y="184666"/>
                <a:chExt cx="8432167" cy="6261186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 rot="16200000" flipV="1">
                  <a:off x="-878528" y="4456811"/>
                  <a:ext cx="2974672" cy="2"/>
                </a:xfrm>
                <a:prstGeom prst="straightConnector1">
                  <a:avLst/>
                </a:prstGeom>
                <a:ln w="19050">
                  <a:solidFill>
                    <a:srgbClr val="FFFFFF"/>
                  </a:solidFill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786264" y="184666"/>
                  <a:ext cx="8254710" cy="6261186"/>
                  <a:chOff x="786264" y="184666"/>
                  <a:chExt cx="8254710" cy="6261186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382030" y="15589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3.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Focusing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Group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2584147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2.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Getting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the Session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Started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86264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Preparing 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for Success</a:t>
                    </a: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7624322" y="1552824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9.</a:t>
                    </a:r>
                  </a:p>
                  <a:p>
                    <a:pPr algn="ctr"/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Closing the</a:t>
                    </a:r>
                    <a:b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2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Session</a:t>
                    </a:r>
                    <a: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1" name="Oval 50"/>
                  <p:cNvSpPr/>
                  <p:nvPr/>
                </p:nvSpPr>
                <p:spPr>
                  <a:xfrm>
                    <a:off x="5855230" y="606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4.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The Power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of the Pen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5855230" y="2511438"/>
                    <a:ext cx="1416652" cy="1416652"/>
                  </a:xfrm>
                  <a:prstGeom prst="ellipse">
                    <a:avLst/>
                  </a:prstGeom>
                  <a:solidFill>
                    <a:srgbClr val="00467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rPr>
                      <a:t>5.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Information</a:t>
                    </a:r>
                    <a:b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>Gathering</a:t>
                    </a:r>
                    <a: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  <a:t/>
                    </a:r>
                    <a:br>
                      <a:rPr lang="en-US" sz="1600" dirty="0" smtClean="0">
                        <a:solidFill>
                          <a:schemeClr val="bg1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600" dirty="0">
                      <a:solidFill>
                        <a:schemeClr val="bg1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5253755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7.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Consensus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Building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686208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8.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Keeping the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Energy High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>
                  <a:xfrm>
                    <a:off x="3645430" y="4335395"/>
                    <a:ext cx="1416652" cy="1416652"/>
                  </a:xfrm>
                  <a:prstGeom prst="ellipse">
                    <a:avLst/>
                  </a:prstGeom>
                  <a:solidFill>
                    <a:srgbClr val="AFBD22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rPr>
                      <a:t>6.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Managing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  <a:t>Dysfunction</a:t>
                    </a:r>
                    <a:br>
                      <a:rPr lang="en-US" sz="1400" dirty="0" smtClean="0">
                        <a:solidFill>
                          <a:srgbClr val="FFFFF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FFFFF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77637" y="3136333"/>
                    <a:ext cx="210312" cy="245364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486400" y="1299190"/>
                    <a:ext cx="201549" cy="254127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0978" y="2118293"/>
                    <a:ext cx="105156" cy="297942"/>
                  </a:xfrm>
                  <a:prstGeom prst="rect">
                    <a:avLst/>
                  </a:prstGeom>
                </p:spPr>
              </p:pic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447082" y="4720556"/>
                    <a:ext cx="1276544" cy="7097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Group</a:t>
                    </a:r>
                    <a:endParaRPr lang="en-US" sz="1600" dirty="0" smtClean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  <a:p>
                    <a:r>
                      <a:rPr lang="en-US" sz="1400" dirty="0" smtClean="0">
                        <a:solidFill>
                          <a:srgbClr val="AFBD22"/>
                        </a:solidFill>
                        <a:latin typeface="Franklin Gothic Medium"/>
                        <a:cs typeface="Franklin Gothic Medium"/>
                      </a:rPr>
                      <a:t>Dynamics</a:t>
                    </a:r>
                    <a:endParaRPr lang="en-US" sz="1600" dirty="0">
                      <a:solidFill>
                        <a:srgbClr val="AFBD22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2379522" y="4226675"/>
                    <a:ext cx="6186854" cy="1634092"/>
                  </a:xfrm>
                  <a:prstGeom prst="rect">
                    <a:avLst/>
                  </a:prstGeom>
                  <a:noFill/>
                  <a:ln>
                    <a:solidFill>
                      <a:srgbClr val="FFFFFF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057243" y="184666"/>
                    <a:ext cx="26831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u="sng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The Facilitation Cycle</a:t>
                    </a:r>
                    <a:endParaRPr lang="en-US" u="sng" dirty="0">
                      <a:solidFill>
                        <a:srgbClr val="00467F"/>
                      </a:solidFill>
                      <a:latin typeface="Franklin Gothic Medium"/>
                      <a:cs typeface="Franklin Gothic Medium"/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786264" y="5029200"/>
                    <a:ext cx="1416652" cy="1416652"/>
                  </a:xfrm>
                  <a:prstGeom prst="ellipse">
                    <a:avLst/>
                  </a:prstGeom>
                  <a:solidFill>
                    <a:srgbClr val="A0DBE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r>
                      <a:rPr lang="en-US" sz="2000" dirty="0" smtClean="0">
                        <a:solidFill>
                          <a:srgbClr val="00467F"/>
                        </a:solidFill>
                        <a:latin typeface="Franklin Gothic Medium"/>
                        <a:cs typeface="Franklin Gothic Medium"/>
                      </a:rPr>
                      <a:t>10.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Agenda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  <a:t>Setting</a:t>
                    </a:r>
                    <a:br>
                      <a:rPr lang="en-US" sz="1400" dirty="0" smtClean="0">
                        <a:solidFill>
                          <a:srgbClr val="00467F"/>
                        </a:solidFill>
                        <a:latin typeface="Franklin Gothic Book"/>
                        <a:cs typeface="Franklin Gothic Book"/>
                      </a:rPr>
                    </a:br>
                    <a:endParaRPr lang="en-US" sz="1400" dirty="0">
                      <a:solidFill>
                        <a:srgbClr val="00467F"/>
                      </a:solidFill>
                      <a:latin typeface="Franklin Gothic Book"/>
                      <a:cs typeface="Franklin Gothic Book"/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rot="5400000" flipH="1" flipV="1">
                    <a:off x="7484291" y="4456812"/>
                    <a:ext cx="2974674" cy="1588"/>
                  </a:xfrm>
                  <a:prstGeom prst="straightConnector1">
                    <a:avLst/>
                  </a:prstGeom>
                  <a:ln w="19050">
                    <a:solidFill>
                      <a:srgbClr val="FFFFFF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Rectangle 63"/>
                  <p:cNvSpPr/>
                  <p:nvPr/>
                </p:nvSpPr>
                <p:spPr>
                  <a:xfrm>
                    <a:off x="4301384" y="199748"/>
                    <a:ext cx="3040862" cy="3795892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  <a:prstDash val="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Isosceles Triangle 64"/>
                  <p:cNvSpPr/>
                  <p:nvPr/>
                </p:nvSpPr>
                <p:spPr>
                  <a:xfrm rot="5400000">
                    <a:off x="407374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Isosceles Triangle 65"/>
                  <p:cNvSpPr/>
                  <p:nvPr/>
                </p:nvSpPr>
                <p:spPr>
                  <a:xfrm rot="5400000">
                    <a:off x="2316188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Isosceles Triangle 66"/>
                  <p:cNvSpPr/>
                  <p:nvPr/>
                </p:nvSpPr>
                <p:spPr>
                  <a:xfrm rot="5400000">
                    <a:off x="7424499" y="2193681"/>
                    <a:ext cx="154686" cy="133350"/>
                  </a:xfrm>
                  <a:prstGeom prst="triangl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Isosceles Triangle 67"/>
                  <p:cNvSpPr/>
                  <p:nvPr/>
                </p:nvSpPr>
                <p:spPr>
                  <a:xfrm>
                    <a:off x="5855230" y="4037728"/>
                    <a:ext cx="154686" cy="133350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7" name="TextBox 36"/>
            <p:cNvSpPr txBox="1"/>
            <p:nvPr/>
          </p:nvSpPr>
          <p:spPr>
            <a:xfrm>
              <a:off x="1495562" y="1642486"/>
              <a:ext cx="677108" cy="383895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467F"/>
                  </a:solidFill>
                </a:rPr>
                <a:t>VIRTUAL PLATFORM</a:t>
              </a:r>
              <a:endParaRPr lang="en-US" sz="3200" b="1" dirty="0">
                <a:solidFill>
                  <a:srgbClr val="00467F"/>
                </a:solidFill>
              </a:endParaRPr>
            </a:p>
          </p:txBody>
        </p:sp>
      </p:grpSp>
      <p:sp>
        <p:nvSpPr>
          <p:cNvPr id="69" name="Oval 68"/>
          <p:cNvSpPr/>
          <p:nvPr/>
        </p:nvSpPr>
        <p:spPr>
          <a:xfrm>
            <a:off x="1880522" y="4809749"/>
            <a:ext cx="1044413" cy="1044413"/>
          </a:xfrm>
          <a:prstGeom prst="ellipse">
            <a:avLst/>
          </a:prstGeom>
          <a:solidFill>
            <a:srgbClr val="F265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10.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Agenda</a:t>
            </a:r>
            <a:b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</a:br>
            <a: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Setting</a:t>
            </a:r>
            <a:br>
              <a:rPr lang="en-US" sz="1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</a:br>
            <a:endParaRPr lang="en-US" sz="1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1232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4639" y="1540323"/>
            <a:ext cx="7391400" cy="2160591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dirty="0" smtClean="0"/>
              <a:t>What are the types of sessions you have conducted or plan to conduct virtually?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4241428" y="2743200"/>
            <a:ext cx="165492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0" b="0" dirty="0">
                <a:solidFill>
                  <a:schemeClr val="accent3"/>
                </a:solidFill>
                <a:latin typeface="Arial Rounded MT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5893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 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3390" y="2246399"/>
            <a:ext cx="4093410" cy="444758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Choose an Agenda Based on Objectives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i="1" dirty="0" smtClean="0"/>
              <a:t>Tailor the Agenda to the Specific Need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Incorporate Consensus-Building Principles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/>
              <a:t>Construct a New Agenda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b="1" i="1" dirty="0" smtClean="0"/>
              <a:t>Confirm the Agenda with the Planning/Project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876800" y="2246399"/>
            <a:ext cx="3977880" cy="408246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b="1" dirty="0" smtClean="0">
                <a:solidFill>
                  <a:schemeClr val="accent2"/>
                </a:solidFill>
              </a:rPr>
              <a:t>Prepare a Detailed Agenda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dirty="0" smtClean="0"/>
              <a:t>Track Performance Against the Agenda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dirty="0" smtClean="0"/>
              <a:t>Record Process Notes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 startAt="6"/>
            </a:pPr>
            <a:r>
              <a:rPr lang="en-US" sz="2600" dirty="0" smtClean="0"/>
              <a:t>Incorporate Recommendations </a:t>
            </a:r>
            <a:endParaRPr lang="en-US" sz="2600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83390" y="731838"/>
            <a:ext cx="80712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all" spc="0" normalizeH="0" baseline="0" noProof="0" dirty="0" smtClean="0">
                <a:ln>
                  <a:noFill/>
                </a:ln>
                <a:solidFill>
                  <a:srgbClr val="AFBD22"/>
                </a:solidFill>
                <a:effectLst/>
                <a:uLnTx/>
                <a:uFillTx/>
                <a:latin typeface="Franklin Gothic Book"/>
                <a:ea typeface="+mj-ea"/>
                <a:cs typeface="Franklin Gothic Book"/>
              </a:rPr>
              <a:t>Agenda setting</a:t>
            </a:r>
            <a:endParaRPr kumimoji="0" lang="en-US" sz="3700" b="0" i="0" u="none" strike="noStrike" kern="1200" cap="all" spc="0" normalizeH="0" baseline="0" noProof="0" dirty="0">
              <a:ln>
                <a:noFill/>
              </a:ln>
              <a:solidFill>
                <a:srgbClr val="AFBD22"/>
              </a:solidFill>
              <a:effectLst/>
              <a:uLnTx/>
              <a:uFillTx/>
              <a:latin typeface="Franklin Gothic Book"/>
              <a:ea typeface="+mj-ea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90" y="1557309"/>
            <a:ext cx="6741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26522"/>
                </a:solidFill>
                <a:latin typeface="Franklin Gothic Book"/>
                <a:cs typeface="Franklin Gothic Book"/>
              </a:rPr>
              <a:t>Adapt Your Agenda to Address the Need</a:t>
            </a:r>
            <a:endParaRPr lang="en-US" sz="3000" i="1" dirty="0">
              <a:solidFill>
                <a:srgbClr val="F26522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5341" y="5878284"/>
            <a:ext cx="685800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2C54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000" dirty="0" smtClean="0">
                <a:solidFill>
                  <a:srgbClr val="002C54"/>
                </a:solidFill>
                <a:latin typeface="Arial Black" pitchFamily="34" charset="0"/>
              </a:rPr>
              <a:t>Manual</a:t>
            </a: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/>
            </a:r>
            <a:b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</a:br>
            <a:r>
              <a:rPr lang="en-US" sz="1400" dirty="0" smtClean="0">
                <a:solidFill>
                  <a:srgbClr val="002C54"/>
                </a:solidFill>
                <a:latin typeface="Arial Black" pitchFamily="34" charset="0"/>
              </a:rPr>
              <a:t>10-1</a:t>
            </a:r>
            <a:endParaRPr lang="en-US" sz="1400" dirty="0">
              <a:solidFill>
                <a:srgbClr val="002C54"/>
              </a:solidFill>
              <a:latin typeface="Arial Blac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6" y="0"/>
            <a:ext cx="1310754" cy="2347163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93011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ruggle.jpg"/>
          <p:cNvPicPr>
            <a:picLocks noChangeAspect="1"/>
          </p:cNvPicPr>
          <p:nvPr/>
        </p:nvPicPr>
        <p:blipFill>
          <a:blip r:embed="rId3"/>
          <a:srcRect t="23184" b="22023"/>
          <a:stretch>
            <a:fillRect/>
          </a:stretch>
        </p:blipFill>
        <p:spPr>
          <a:xfrm>
            <a:off x="-2978" y="0"/>
            <a:ext cx="9192878" cy="335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419" y="3606800"/>
            <a:ext cx="836826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4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rPr>
              <a:t>Adapt your agenda to address the need</a:t>
            </a:r>
            <a:endParaRPr kumimoji="0" lang="en-US" sz="70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34281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Models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Strategic Plan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Project Plan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Project Status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Issue Resolution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Basic Improvement Model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 smtClean="0"/>
              <a:t>Process </a:t>
            </a:r>
            <a:br>
              <a:rPr lang="en-US" dirty="0" smtClean="0"/>
            </a:br>
            <a:r>
              <a:rPr lang="en-US" dirty="0" smtClean="0"/>
              <a:t>Re-engineering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 smtClean="0"/>
              <a:t>Information Needs Analysis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 smtClean="0"/>
              <a:t>Process Modeling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 smtClean="0"/>
              <a:t>Data Modeling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 smtClean="0"/>
              <a:t> Procedure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11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“Which ones</a:t>
            </a:r>
            <a:br>
              <a:rPr lang="en-US" i="1" dirty="0" smtClean="0"/>
            </a:br>
            <a:r>
              <a:rPr lang="en-US" i="1" dirty="0" smtClean="0"/>
              <a:t>can be </a:t>
            </a:r>
            <a:br>
              <a:rPr lang="en-US" i="1" dirty="0" smtClean="0"/>
            </a:br>
            <a:r>
              <a:rPr lang="en-US" i="1" dirty="0" smtClean="0"/>
              <a:t>conducted</a:t>
            </a:r>
            <a:br>
              <a:rPr lang="en-US" i="1" dirty="0" smtClean="0"/>
            </a:br>
            <a:r>
              <a:rPr lang="en-US" i="1" dirty="0" smtClean="0"/>
              <a:t>virtually?”</a:t>
            </a:r>
            <a:endParaRPr lang="en-US" i="1" dirty="0"/>
          </a:p>
        </p:txBody>
      </p:sp>
      <p:sp>
        <p:nvSpPr>
          <p:cNvPr id="24" name="Oval 23"/>
          <p:cNvSpPr/>
          <p:nvPr/>
        </p:nvSpPr>
        <p:spPr>
          <a:xfrm>
            <a:off x="5647538" y="885541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1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647538" y="1871640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2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47538" y="2857740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3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47538" y="3843839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4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647538" y="4829941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5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752108" y="885541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6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752108" y="1871640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7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52108" y="2857740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8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52108" y="3843839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9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52108" y="4829941"/>
            <a:ext cx="852273" cy="8522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rgbClr val="005B8E"/>
                </a:solidFill>
                <a:latin typeface="Franklin Gothic Book"/>
                <a:cs typeface="Franklin Gothic Book"/>
              </a:rPr>
              <a:t>10</a:t>
            </a:r>
            <a:endParaRPr lang="en-US" sz="2100" dirty="0">
              <a:solidFill>
                <a:srgbClr val="005B8E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66998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46708"/>
            <a:ext cx="342943" cy="365125"/>
          </a:xfrm>
        </p:spPr>
        <p:txBody>
          <a:bodyPr/>
          <a:lstStyle/>
          <a:p>
            <a:fld id="{F29FD61F-2294-5D42-A9D7-9928D42B377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3390" y="2412474"/>
            <a:ext cx="7341210" cy="1694614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A. Choose an Agenda Based on Objectives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608" y="2667000"/>
            <a:ext cx="749728" cy="14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2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C54"/>
      </a:accent1>
      <a:accent2>
        <a:srgbClr val="F26522"/>
      </a:accent2>
      <a:accent3>
        <a:srgbClr val="AFBD22"/>
      </a:accent3>
      <a:accent4>
        <a:srgbClr val="A0DBE6"/>
      </a:accent4>
      <a:accent5>
        <a:srgbClr val="000000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15319</TotalTime>
  <Words>738</Words>
  <Application>Microsoft Office PowerPoint</Application>
  <PresentationFormat>On-screen Show (4:3)</PresentationFormat>
  <Paragraphs>241</Paragraphs>
  <Slides>25</Slides>
  <Notes>25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Arial Rounded MT Bold</vt:lpstr>
      <vt:lpstr>Calibri</vt:lpstr>
      <vt:lpstr>Franklin Gothic Book</vt:lpstr>
      <vt:lpstr>Franklin Gothic Medium</vt:lpstr>
      <vt:lpstr>Tahoma</vt:lpstr>
      <vt:lpstr>Times New Roman</vt:lpstr>
      <vt:lpstr>Wingdings</vt:lpstr>
      <vt:lpstr>Office Theme</vt:lpstr>
      <vt:lpstr>The effective facilitator: Virtual Link</vt:lpstr>
      <vt:lpstr>Checkpoint</vt:lpstr>
      <vt:lpstr>Checkpoint</vt:lpstr>
      <vt:lpstr>PowerPoint Presentation</vt:lpstr>
      <vt:lpstr>Principle 10</vt:lpstr>
      <vt:lpstr>PowerPoint Presentation</vt:lpstr>
      <vt:lpstr>Agenda Models</vt:lpstr>
      <vt:lpstr>“Which ones can be  conducted virtually?”</vt:lpstr>
      <vt:lpstr>A. Choose an Agenda Based on Objectives</vt:lpstr>
      <vt:lpstr>“Number 9 will work”</vt:lpstr>
      <vt:lpstr>B. Tailor Agenda to Needs</vt:lpstr>
      <vt:lpstr>C. Incorporate Consensus-Building Principles</vt:lpstr>
      <vt:lpstr>D. Construct a  New Agenda as Needed</vt:lpstr>
      <vt:lpstr>E. Confirm the Agenda with the Planning Team</vt:lpstr>
      <vt:lpstr>F. Prepare a Detailed Agenda</vt:lpstr>
      <vt:lpstr>F. Prepare a Detailed Agenda</vt:lpstr>
      <vt:lpstr>F. Prepare a Detailed Agenda</vt:lpstr>
      <vt:lpstr>Sample Detailed Agenda</vt:lpstr>
      <vt:lpstr>Recording Format</vt:lpstr>
      <vt:lpstr>Supplies</vt:lpstr>
      <vt:lpstr>G. Track Performance Against the Agenda</vt:lpstr>
      <vt:lpstr>H. Record Process Notes</vt:lpstr>
      <vt:lpstr>I. Incorporate Recommendations into the Agenda Model</vt:lpstr>
      <vt:lpstr>Principle 10</vt:lpstr>
      <vt:lpstr>Checkpoint</vt:lpstr>
    </vt:vector>
  </TitlesOfParts>
  <Company>Story Worldwide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 Thomas</dc:creator>
  <cp:lastModifiedBy>Richard Smith</cp:lastModifiedBy>
  <cp:revision>167</cp:revision>
  <dcterms:created xsi:type="dcterms:W3CDTF">2013-02-26T03:20:20Z</dcterms:created>
  <dcterms:modified xsi:type="dcterms:W3CDTF">2015-02-26T14:38:25Z</dcterms:modified>
</cp:coreProperties>
</file>