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950" r:id="rId2"/>
    <p:sldId id="963" r:id="rId3"/>
    <p:sldId id="669" r:id="rId4"/>
    <p:sldId id="670" r:id="rId5"/>
    <p:sldId id="928" r:id="rId6"/>
    <p:sldId id="937" r:id="rId7"/>
    <p:sldId id="938" r:id="rId8"/>
    <p:sldId id="941" r:id="rId9"/>
    <p:sldId id="942" r:id="rId10"/>
    <p:sldId id="944" r:id="rId11"/>
    <p:sldId id="691" r:id="rId12"/>
    <p:sldId id="692" r:id="rId13"/>
    <p:sldId id="953" r:id="rId14"/>
    <p:sldId id="954" r:id="rId15"/>
    <p:sldId id="959" r:id="rId16"/>
    <p:sldId id="699" r:id="rId17"/>
    <p:sldId id="955" r:id="rId18"/>
    <p:sldId id="956" r:id="rId19"/>
    <p:sldId id="957" r:id="rId20"/>
    <p:sldId id="958" r:id="rId21"/>
    <p:sldId id="716" r:id="rId22"/>
    <p:sldId id="717" r:id="rId23"/>
    <p:sldId id="722" r:id="rId24"/>
    <p:sldId id="723" r:id="rId25"/>
    <p:sldId id="724" r:id="rId26"/>
    <p:sldId id="965" r:id="rId27"/>
    <p:sldId id="966" r:id="rId28"/>
    <p:sldId id="967" r:id="rId29"/>
    <p:sldId id="968" r:id="rId30"/>
    <p:sldId id="970" r:id="rId31"/>
    <p:sldId id="969" r:id="rId32"/>
    <p:sldId id="725" r:id="rId33"/>
    <p:sldId id="726" r:id="rId34"/>
    <p:sldId id="961" r:id="rId35"/>
    <p:sldId id="973" r:id="rId36"/>
    <p:sldId id="971" r:id="rId37"/>
    <p:sldId id="972" r:id="rId3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Smith" initials="R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F57"/>
    <a:srgbClr val="F26522"/>
    <a:srgbClr val="00467F"/>
    <a:srgbClr val="66FF33"/>
    <a:srgbClr val="002C54"/>
    <a:srgbClr val="A0DBE6"/>
    <a:srgbClr val="AFBD22"/>
    <a:srgbClr val="C9401B"/>
    <a:srgbClr val="FF5223"/>
    <a:srgbClr val="95C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76122" autoAdjust="0"/>
  </p:normalViewPr>
  <p:slideViewPr>
    <p:cSldViewPr snapToGrid="0" snapToObjects="1">
      <p:cViewPr varScale="1">
        <p:scale>
          <a:sx n="93" d="100"/>
          <a:sy n="93" d="100"/>
        </p:scale>
        <p:origin x="-968" y="-104"/>
      </p:cViewPr>
      <p:guideLst>
        <p:guide orient="horz" pos="2166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8.xml"/><Relationship Id="rId4" Type="http://schemas.openxmlformats.org/officeDocument/2006/relationships/slide" Target="slides/slide29.xml"/><Relationship Id="rId5" Type="http://schemas.openxmlformats.org/officeDocument/2006/relationships/slide" Target="slides/slide30.xml"/><Relationship Id="rId6" Type="http://schemas.openxmlformats.org/officeDocument/2006/relationships/slide" Target="slides/slide31.xml"/><Relationship Id="rId1" Type="http://schemas.openxmlformats.org/officeDocument/2006/relationships/slide" Target="slides/slide26.xml"/><Relationship Id="rId2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B881D6-1B89-8C48-A4BD-D9F6C83F3958}" type="datetimeFigureOut">
              <a:rPr lang="en-US" smtClean="0"/>
              <a:pPr/>
              <a:t>3/10/15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604F8-D91B-854E-B48B-E450A7BFDF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8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1044040-207E-3F40-A8C0-0992243AB2F0}" type="datetimeFigureOut">
              <a:rPr lang="en-US" smtClean="0"/>
              <a:pPr/>
              <a:t>3/10/15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573F6C-1218-BD4D-A5E4-4AD687B88F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373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600" b="1" smtClean="0">
                <a:latin typeface="Times New Roman" charset="0"/>
              </a:rPr>
              <a:t>  </a:t>
            </a:r>
            <a:endParaRPr lang="en-US" sz="1600" b="1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1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04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197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51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48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9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604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12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76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71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1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36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72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i="0" dirty="0" smtClean="0"/>
              <a:t>FIND A PIC THAT HAS</a:t>
            </a:r>
            <a:r>
              <a:rPr lang="en-US" b="1" i="0" baseline="0" dirty="0" smtClean="0"/>
              <a:t> WEBCAM OF VIRTUAL SESSION TYPE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59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sz="2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87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39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71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23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0D190-88B1-440A-9E7D-EF51454397E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87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0D190-88B1-440A-9E7D-EF51454397E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721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0D190-88B1-440A-9E7D-EF51454397E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06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0D190-88B1-440A-9E7D-EF51454397E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51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79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0D190-88B1-440A-9E7D-EF51454397E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98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0D190-88B1-440A-9E7D-EF51454397E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0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615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71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0D190-88B1-440A-9E7D-EF51454397E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12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853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783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6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3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9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35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b="1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31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09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b="1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5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390" y="2422695"/>
            <a:ext cx="5356755" cy="1470025"/>
          </a:xfrm>
        </p:spPr>
        <p:txBody>
          <a:bodyPr anchor="t">
            <a:normAutofit/>
          </a:bodyPr>
          <a:lstStyle>
            <a:lvl1pPr>
              <a:lnSpc>
                <a:spcPts val="5420"/>
              </a:lnSpc>
              <a:defRPr sz="6600" cap="all" spc="-150"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36259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400799" y="2493324"/>
            <a:ext cx="2465388" cy="2064046"/>
          </a:xfrm>
          <a:prstGeom prst="rect">
            <a:avLst/>
          </a:prstGeom>
        </p:spPr>
      </p:pic>
      <p:sp>
        <p:nvSpPr>
          <p:cNvPr id="13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783390" y="4240003"/>
            <a:ext cx="4644720" cy="914400"/>
          </a:xfrm>
        </p:spPr>
        <p:txBody>
          <a:bodyPr/>
          <a:lstStyle>
            <a:lvl1pPr marL="0" indent="0">
              <a:spcBef>
                <a:spcPts val="768"/>
              </a:spcBef>
              <a:buNone/>
              <a:defRPr cap="all">
                <a:solidFill>
                  <a:srgbClr val="A0DBE6"/>
                </a:solidFill>
              </a:defRPr>
            </a:lvl1pPr>
            <a:lvl2pPr marL="0" indent="0">
              <a:spcBef>
                <a:spcPts val="768"/>
              </a:spcBef>
              <a:buNone/>
              <a:defRPr/>
            </a:lvl2pPr>
            <a:lvl3pPr marL="0" indent="0">
              <a:spcBef>
                <a:spcPts val="768"/>
              </a:spcBef>
              <a:buNone/>
              <a:defRPr/>
            </a:lvl3pPr>
            <a:lvl4pPr marL="0" indent="0">
              <a:spcBef>
                <a:spcPts val="768"/>
              </a:spcBef>
              <a:buNone/>
              <a:defRPr/>
            </a:lvl4pPr>
            <a:lvl5pPr marL="0" indent="0">
              <a:spcBef>
                <a:spcPts val="768"/>
              </a:spcBef>
              <a:buNone/>
              <a:defRPr/>
            </a:lvl5pPr>
          </a:lstStyle>
          <a:p>
            <a:pPr lvl="0"/>
            <a:r>
              <a:rPr lang="en-US" dirty="0" smtClean="0"/>
              <a:t>ENTER SECTION HERE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807129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F26522"/>
              </a:buClr>
              <a:defRPr>
                <a:solidFill>
                  <a:srgbClr val="F265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36259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807129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36259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394101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913670" y="1457760"/>
            <a:ext cx="394101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36259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6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58985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390" y="2422695"/>
            <a:ext cx="5356755" cy="1470025"/>
          </a:xfrm>
        </p:spPr>
        <p:txBody>
          <a:bodyPr anchor="t">
            <a:normAutofit/>
          </a:bodyPr>
          <a:lstStyle>
            <a:lvl1pPr>
              <a:lnSpc>
                <a:spcPts val="5420"/>
              </a:lnSpc>
              <a:defRPr sz="6600" cap="all" spc="-150"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36259" y="6565612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783390" y="4240003"/>
            <a:ext cx="4644720" cy="914400"/>
          </a:xfrm>
        </p:spPr>
        <p:txBody>
          <a:bodyPr/>
          <a:lstStyle>
            <a:lvl1pPr marL="0" indent="0">
              <a:spcBef>
                <a:spcPts val="768"/>
              </a:spcBef>
              <a:buNone/>
              <a:defRPr cap="all">
                <a:solidFill>
                  <a:srgbClr val="A0DBE6"/>
                </a:solidFill>
              </a:defRPr>
            </a:lvl1pPr>
            <a:lvl2pPr marL="0" indent="0">
              <a:spcBef>
                <a:spcPts val="768"/>
              </a:spcBef>
              <a:buNone/>
              <a:defRPr/>
            </a:lvl2pPr>
            <a:lvl3pPr marL="0" indent="0">
              <a:spcBef>
                <a:spcPts val="768"/>
              </a:spcBef>
              <a:buNone/>
              <a:defRPr/>
            </a:lvl3pPr>
            <a:lvl4pPr marL="0" indent="0">
              <a:spcBef>
                <a:spcPts val="768"/>
              </a:spcBef>
              <a:buNone/>
              <a:defRPr/>
            </a:lvl4pPr>
            <a:lvl5pPr marL="0" indent="0">
              <a:spcBef>
                <a:spcPts val="768"/>
              </a:spcBef>
              <a:buNone/>
              <a:defRPr/>
            </a:lvl5pPr>
          </a:lstStyle>
          <a:p>
            <a:pPr lvl="0"/>
            <a:r>
              <a:rPr lang="en-US" dirty="0" smtClean="0"/>
              <a:t>ENTER SECTION HERE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96887" y="1771917"/>
            <a:ext cx="3188182" cy="356414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3390" y="108458"/>
            <a:ext cx="79034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510" y="6356350"/>
            <a:ext cx="3951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3994" y="6356350"/>
            <a:ext cx="392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183483" y="6356350"/>
            <a:ext cx="38636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Duplication prohibited without consent.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66" r:id="rId3"/>
    <p:sldLayoutId id="2147483665" r:id="rId4"/>
    <p:sldLayoutId id="2147483660" r:id="rId5"/>
    <p:sldLayoutId id="2147483661" r:id="rId6"/>
    <p:sldLayoutId id="2147483662" r:id="rId7"/>
    <p:sldLayoutId id="2147483668" r:id="rId8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467F"/>
          </a:solidFill>
          <a:latin typeface="Franklin Gothic Medium"/>
          <a:ea typeface="+mj-ea"/>
          <a:cs typeface="Franklin Gothic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467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467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467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467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467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Effective Facilitator: Virtual Link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783390" y="4645303"/>
            <a:ext cx="4644720" cy="914400"/>
          </a:xfrm>
        </p:spPr>
        <p:txBody>
          <a:bodyPr/>
          <a:lstStyle/>
          <a:p>
            <a:r>
              <a:rPr lang="en-US" dirty="0" smtClean="0"/>
              <a:t>Principle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390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97" y="2807164"/>
            <a:ext cx="2125592" cy="17155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0969" y="4791303"/>
            <a:ext cx="18937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467F"/>
                </a:solidFill>
                <a:latin typeface="Franklin Gothic Medium"/>
                <a:cs typeface="Franklin Gothic Medium"/>
              </a:rPr>
              <a:t>PLACE</a:t>
            </a:r>
            <a:endParaRPr lang="en-US" sz="3200" dirty="0">
              <a:solidFill>
                <a:srgbClr val="00467F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/>
          <a:lstStyle/>
          <a:p>
            <a:r>
              <a:rPr lang="en-US" dirty="0" smtClean="0"/>
              <a:t>A. Interview the Sponsor</a:t>
            </a:r>
            <a:endParaRPr lang="en-US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The SIX P</a:t>
            </a:r>
            <a:r>
              <a:rPr kumimoji="0" lang="en-US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S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18" name="Content Placeholder 11"/>
          <p:cNvSpPr txBox="1">
            <a:spLocks/>
          </p:cNvSpPr>
          <p:nvPr/>
        </p:nvSpPr>
        <p:spPr>
          <a:xfrm>
            <a:off x="3548329" y="2522584"/>
            <a:ext cx="5457645" cy="3525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What technology will be used, and how will it be used to conduct the session?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26522"/>
                </a:solidFill>
                <a:latin typeface="Franklin Gothic Book"/>
                <a:cs typeface="Franklin Gothic Book"/>
              </a:rPr>
              <a:t>	</a:t>
            </a:r>
            <a:r>
              <a:rPr lang="en-US" sz="32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Virtual meeting </a:t>
            </a:r>
            <a:r>
              <a:rPr lang="en-US" sz="3200" dirty="0">
                <a:solidFill>
                  <a:srgbClr val="F26522"/>
                </a:solidFill>
                <a:latin typeface="Franklin Gothic Book"/>
                <a:cs typeface="Franklin Gothic Book"/>
              </a:rPr>
              <a:t>p</a:t>
            </a:r>
            <a:r>
              <a:rPr lang="en-US" sz="32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latform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26522"/>
                </a:solidFill>
                <a:latin typeface="Franklin Gothic Book"/>
                <a:cs typeface="Franklin Gothic Book"/>
              </a:rPr>
              <a:t>	</a:t>
            </a:r>
            <a:r>
              <a:rPr lang="en-US" sz="32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Conference call sessions</a:t>
            </a: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594944" y="2590803"/>
            <a:ext cx="852856" cy="230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6.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1-3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5553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18"/>
            <a:ext cx="9144000" cy="6852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2" y="5819"/>
            <a:ext cx="7835595" cy="6852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399" y="52378"/>
            <a:ext cx="7654646" cy="2354551"/>
            <a:chOff x="342942" y="2369623"/>
            <a:chExt cx="8801058" cy="1869422"/>
          </a:xfrm>
        </p:grpSpPr>
        <p:sp>
          <p:nvSpPr>
            <p:cNvPr id="9" name="Rectangle 8"/>
            <p:cNvSpPr/>
            <p:nvPr/>
          </p:nvSpPr>
          <p:spPr>
            <a:xfrm>
              <a:off x="342943" y="3198036"/>
              <a:ext cx="8511737" cy="104100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942" y="2369623"/>
              <a:ext cx="8511738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342944" y="2538962"/>
              <a:ext cx="8801056" cy="16053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b. IDENTIFY key</a:t>
              </a:r>
              <a:b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</a:b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roles in the session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80960" y="6565612"/>
            <a:ext cx="2486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2015 Leadership Strategies, Inc.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>
                <a:solidFill>
                  <a:srgbClr val="00467F"/>
                </a:solidFill>
              </a:rPr>
              <a:pPr/>
              <a:t>11</a:t>
            </a:fld>
            <a:endParaRPr lang="en-US" dirty="0">
              <a:solidFill>
                <a:srgbClr val="00467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224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77672" y="132198"/>
            <a:ext cx="837700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B. Identify Key Roles in the Session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Discuss the session roles and responsibilities</a:t>
            </a:r>
          </a:p>
          <a:p>
            <a:r>
              <a:rPr lang="en-US" dirty="0" smtClean="0"/>
              <a:t>See Section II, “The Virtual Approach: Why and How,” for the responsibilities of each role</a:t>
            </a:r>
          </a:p>
          <a:p>
            <a:r>
              <a:rPr lang="en-US" dirty="0" smtClean="0"/>
              <a:t>Unique roles for virtual sessions are the following:</a:t>
            </a:r>
          </a:p>
          <a:p>
            <a:pPr lvl="1"/>
            <a:r>
              <a:rPr lang="en-US" dirty="0" smtClean="0"/>
              <a:t>P</a:t>
            </a:r>
            <a:r>
              <a:rPr lang="en-US" b="1" u="sng" dirty="0" smtClean="0"/>
              <a:t>roducer</a:t>
            </a:r>
            <a:r>
              <a:rPr lang="en-US" dirty="0" smtClean="0"/>
              <a:t>: for technology assistance</a:t>
            </a:r>
          </a:p>
          <a:p>
            <a:pPr lvl="1"/>
            <a:r>
              <a:rPr lang="en-US" dirty="0" smtClean="0"/>
              <a:t>M</a:t>
            </a:r>
            <a:r>
              <a:rPr lang="en-US" b="1" u="sng" dirty="0" smtClean="0"/>
              <a:t>oderator</a:t>
            </a:r>
            <a:r>
              <a:rPr lang="en-US" dirty="0" smtClean="0"/>
              <a:t>: for content and execution assistance during the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62010" y="240543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1-4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536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6112" r="6112"/>
          <a:stretch>
            <a:fillRect/>
          </a:stretch>
        </p:blipFill>
        <p:spPr>
          <a:xfrm>
            <a:off x="0" y="-37304"/>
            <a:ext cx="9143999" cy="693260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42942" y="144583"/>
            <a:ext cx="8801057" cy="1774672"/>
            <a:chOff x="342942" y="2369623"/>
            <a:chExt cx="8801057" cy="1774672"/>
          </a:xfrm>
        </p:grpSpPr>
        <p:sp>
          <p:nvSpPr>
            <p:cNvPr id="7" name="Rectangle 6"/>
            <p:cNvSpPr/>
            <p:nvPr/>
          </p:nvSpPr>
          <p:spPr>
            <a:xfrm>
              <a:off x="342943" y="3198036"/>
              <a:ext cx="5509741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2942" y="2369623"/>
              <a:ext cx="8023646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c. Define purpose and agenda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80960" y="6565612"/>
            <a:ext cx="2486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2014 Leadership Strategies, Inc.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>
                <a:solidFill>
                  <a:srgbClr val="00467F"/>
                </a:solidFill>
              </a:rPr>
              <a:pPr/>
              <a:t>13</a:t>
            </a:fld>
            <a:endParaRPr lang="en-US" dirty="0">
              <a:solidFill>
                <a:srgbClr val="004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686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5634" r="5634"/>
          <a:stretch>
            <a:fillRect/>
          </a:stretch>
        </p:blipFill>
        <p:spPr>
          <a:xfrm>
            <a:off x="0" y="-1"/>
            <a:ext cx="9144000" cy="68580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2942" y="236023"/>
            <a:ext cx="8801057" cy="1774672"/>
            <a:chOff x="342942" y="2369623"/>
            <a:chExt cx="8801057" cy="1774672"/>
          </a:xfrm>
        </p:grpSpPr>
        <p:sp>
          <p:nvSpPr>
            <p:cNvPr id="7" name="Rectangle 6"/>
            <p:cNvSpPr/>
            <p:nvPr/>
          </p:nvSpPr>
          <p:spPr>
            <a:xfrm>
              <a:off x="342943" y="3198036"/>
              <a:ext cx="6164403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2942" y="2369623"/>
              <a:ext cx="842953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d. Prepare sample deliverables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0960" y="6565612"/>
            <a:ext cx="2486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2013 Leadership Strategies, Inc.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>
                <a:solidFill>
                  <a:srgbClr val="00467F"/>
                </a:solidFill>
              </a:rPr>
              <a:pPr/>
              <a:t>14</a:t>
            </a:fld>
            <a:endParaRPr lang="en-US" dirty="0">
              <a:solidFill>
                <a:srgbClr val="004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229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print.jpg"/>
          <p:cNvPicPr>
            <a:picLocks noChangeAspect="1"/>
          </p:cNvPicPr>
          <p:nvPr/>
        </p:nvPicPr>
        <p:blipFill>
          <a:blip r:embed="rId3"/>
          <a:srcRect l="112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42943" y="236023"/>
            <a:ext cx="8801056" cy="1774672"/>
            <a:chOff x="342943" y="2369623"/>
            <a:chExt cx="8801056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3" y="3198036"/>
              <a:ext cx="6360802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3" y="2369623"/>
              <a:ext cx="5509742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E. Know the process cold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0960" y="6565612"/>
            <a:ext cx="2486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2015 Leadership Strategies, Inc.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325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E. Know the Process Cold 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5773000" y="1957577"/>
            <a:ext cx="3324586" cy="3920707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3000" dirty="0" smtClean="0">
                <a:solidFill>
                  <a:srgbClr val="F26522"/>
                </a:solidFill>
                <a:latin typeface="Franklin Gothic Medium"/>
                <a:cs typeface="Franklin Gothic Medium"/>
              </a:rPr>
              <a:t>O</a:t>
            </a:r>
            <a:r>
              <a:rPr lang="en-US" sz="3000" b="1" u="sng" dirty="0" smtClean="0"/>
              <a:t>rder</a:t>
            </a:r>
            <a:r>
              <a:rPr lang="en-US" sz="3000" dirty="0" smtClean="0"/>
              <a:t> of the processes 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3000" b="1" dirty="0" smtClean="0">
                <a:solidFill>
                  <a:srgbClr val="F26522"/>
                </a:solidFill>
                <a:latin typeface="Franklin Gothic Medium"/>
                <a:cs typeface="Franklin Gothic Medium"/>
              </a:rPr>
              <a:t>P</a:t>
            </a:r>
            <a:r>
              <a:rPr lang="en-US" sz="3000" b="1" u="sng" dirty="0" smtClean="0"/>
              <a:t>rocess</a:t>
            </a:r>
            <a:r>
              <a:rPr lang="en-US" sz="3000" b="1" dirty="0" smtClean="0"/>
              <a:t> technique 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3000" dirty="0" smtClean="0">
                <a:solidFill>
                  <a:schemeClr val="accent2"/>
                </a:solidFill>
                <a:latin typeface="Franklin Gothic Medium"/>
                <a:cs typeface="Franklin Gothic Medium"/>
              </a:rPr>
              <a:t>Q</a:t>
            </a:r>
            <a:r>
              <a:rPr lang="en-US" sz="3000" u="sng" dirty="0" smtClean="0">
                <a:solidFill>
                  <a:schemeClr val="accent2"/>
                </a:solidFill>
              </a:rPr>
              <a:t>uestion</a:t>
            </a:r>
            <a:r>
              <a:rPr lang="en-US" sz="3000" dirty="0" smtClean="0">
                <a:solidFill>
                  <a:schemeClr val="accent2"/>
                </a:solidFill>
              </a:rPr>
              <a:t> (starting)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3000" b="1" dirty="0" smtClean="0">
                <a:solidFill>
                  <a:schemeClr val="accent2"/>
                </a:solidFill>
                <a:latin typeface="Franklin Gothic Medium"/>
                <a:cs typeface="Franklin Gothic Medium"/>
              </a:rPr>
              <a:t>R</a:t>
            </a:r>
            <a:r>
              <a:rPr lang="en-US" sz="3000" b="1" u="sng" dirty="0" smtClean="0">
                <a:solidFill>
                  <a:schemeClr val="accent2"/>
                </a:solidFill>
              </a:rPr>
              <a:t>ecording</a:t>
            </a:r>
            <a:r>
              <a:rPr lang="en-US" sz="3000" b="1" dirty="0" smtClean="0">
                <a:solidFill>
                  <a:schemeClr val="accent2"/>
                </a:solidFill>
              </a:rPr>
              <a:t> method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3000" b="1" dirty="0" smtClean="0">
                <a:solidFill>
                  <a:schemeClr val="accent2"/>
                </a:solidFill>
                <a:latin typeface="Franklin Gothic Medium"/>
                <a:cs typeface="Franklin Gothic Medium"/>
              </a:rPr>
              <a:t>S</a:t>
            </a:r>
            <a:r>
              <a:rPr lang="en-US" sz="3000" b="1" u="sng" dirty="0" smtClean="0">
                <a:solidFill>
                  <a:schemeClr val="accent2"/>
                </a:solidFill>
              </a:rPr>
              <a:t>upplies</a:t>
            </a:r>
            <a:r>
              <a:rPr lang="en-US" sz="3000" b="1" u="sng" dirty="0" smtClean="0"/>
              <a:t> 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3000" dirty="0" smtClean="0">
                <a:solidFill>
                  <a:srgbClr val="F26522"/>
                </a:solidFill>
                <a:latin typeface="Franklin Gothic Medium"/>
                <a:cs typeface="Franklin Gothic Medium"/>
              </a:rPr>
              <a:t>T</a:t>
            </a:r>
            <a:r>
              <a:rPr lang="en-US" sz="3000" u="sng" dirty="0" smtClean="0"/>
              <a:t>iming</a:t>
            </a:r>
          </a:p>
          <a:p>
            <a:pPr>
              <a:spcAft>
                <a:spcPts val="1200"/>
              </a:spcAft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62010" y="431043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1-5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9424935"/>
              </p:ext>
            </p:extLst>
          </p:nvPr>
        </p:nvGraphicFramePr>
        <p:xfrm>
          <a:off x="554240" y="2012533"/>
          <a:ext cx="5153386" cy="2574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876"/>
                <a:gridCol w="4203510"/>
              </a:tblGrid>
              <a:tr h="368491"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A. Getting Started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5062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Process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List the key topics</a:t>
                      </a:r>
                      <a:r>
                        <a:rPr lang="en-US" sz="1800" baseline="0" dirty="0" smtClean="0"/>
                        <a:t> participants want to discuss; group the topics into categories</a:t>
                      </a:r>
                      <a:endParaRPr lang="en-US" sz="1800" dirty="0"/>
                    </a:p>
                  </a:txBody>
                  <a:tcPr/>
                </a:tc>
              </a:tr>
              <a:tr h="10433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</a:t>
                      </a:r>
                      <a:r>
                        <a:rPr lang="en-US" sz="1800" u="none" dirty="0" smtClean="0"/>
                        <a:t>irtual</a:t>
                      </a:r>
                      <a:r>
                        <a:rPr lang="en-US" sz="1800" dirty="0" smtClean="0"/>
                        <a:t> D</a:t>
                      </a:r>
                      <a:r>
                        <a:rPr lang="en-US" sz="1800" u="none" dirty="0" smtClean="0"/>
                        <a:t>etails</a:t>
                      </a:r>
                      <a:endParaRPr lang="en-US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Have participants record</a:t>
                      </a:r>
                      <a:r>
                        <a:rPr lang="en-US" sz="1800" baseline="0" dirty="0" smtClean="0"/>
                        <a:t> their key topics on whiteboard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smtClean="0"/>
                        <a:t>Move items on whiteboard into groups</a:t>
                      </a:r>
                      <a:endParaRPr lang="en-US" sz="1800" dirty="0"/>
                    </a:p>
                  </a:txBody>
                  <a:tcPr/>
                </a:tc>
              </a:tr>
              <a:tr h="41205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Timing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 minutes (2 + (12 issues x 0.5/issue) + 2)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45060" y="1643201"/>
            <a:ext cx="2520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Sample Detailed Agenda</a:t>
            </a:r>
          </a:p>
        </p:txBody>
      </p:sp>
    </p:spTree>
    <p:extLst>
      <p:ext uri="{BB962C8B-B14F-4D97-AF65-F5344CB8AC3E}">
        <p14:creationId xmlns:p14="http://schemas.microsoft.com/office/powerpoint/2010/main" val="38950622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lkboard and Apple.jpg"/>
          <p:cNvPicPr>
            <a:picLocks noChangeAspect="1"/>
          </p:cNvPicPr>
          <p:nvPr/>
        </p:nvPicPr>
        <p:blipFill>
          <a:blip r:embed="rId3"/>
          <a:srcRect l="1137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1470" y="477826"/>
            <a:ext cx="8801057" cy="1774672"/>
            <a:chOff x="342942" y="2369623"/>
            <a:chExt cx="8801057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2" y="3198036"/>
              <a:ext cx="6795245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3" y="2369623"/>
              <a:ext cx="6360802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f. Educate the planning team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0960" y="6565612"/>
            <a:ext cx="2486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2013 Leadership Strategies, Inc.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  <p:extLst>
      <p:ext uri="{BB962C8B-B14F-4D97-AF65-F5344CB8AC3E}">
        <p14:creationId xmlns:p14="http://schemas.microsoft.com/office/powerpoint/2010/main" val="3534719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ats.jpg"/>
          <p:cNvPicPr>
            <a:picLocks noChangeAspect="1"/>
          </p:cNvPicPr>
          <p:nvPr/>
        </p:nvPicPr>
        <p:blipFill>
          <a:blip r:embed="rId3"/>
          <a:srcRect l="5339" r="53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2942" y="2369623"/>
            <a:ext cx="8801057" cy="1774672"/>
            <a:chOff x="342942" y="2369623"/>
            <a:chExt cx="8801057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2" y="3198036"/>
              <a:ext cx="8219036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3" y="2369623"/>
              <a:ext cx="6795244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900" cap="all" dirty="0">
                  <a:solidFill>
                    <a:schemeClr val="tx2"/>
                  </a:solidFill>
                  <a:latin typeface="Franklin Gothic Medium"/>
                  <a:ea typeface="+mj-ea"/>
                  <a:cs typeface="Franklin Gothic Medium"/>
                </a:rPr>
                <a:t>G</a:t>
              </a: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. Prepare for </a:t>
              </a:r>
              <a:b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</a:b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the hat technique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0960" y="6565612"/>
            <a:ext cx="2486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2013 Leadership Strategies, Inc.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  <p:extLst>
      <p:ext uri="{BB962C8B-B14F-4D97-AF65-F5344CB8AC3E}">
        <p14:creationId xmlns:p14="http://schemas.microsoft.com/office/powerpoint/2010/main" val="38374054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5890" r="5890"/>
          <a:stretch>
            <a:fillRect/>
          </a:stretch>
        </p:blipFill>
        <p:spPr>
          <a:xfrm>
            <a:off x="0" y="-19878"/>
            <a:ext cx="9144000" cy="689775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2942" y="2369623"/>
            <a:ext cx="8801057" cy="1774672"/>
            <a:chOff x="342942" y="2369623"/>
            <a:chExt cx="8801057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2" y="3198036"/>
              <a:ext cx="5910188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2" y="2369623"/>
              <a:ext cx="733397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h. Interview the participants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0960" y="6565612"/>
            <a:ext cx="2486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2013 Leadership Strategies, Inc.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  <p:extLst>
      <p:ext uri="{BB962C8B-B14F-4D97-AF65-F5344CB8AC3E}">
        <p14:creationId xmlns:p14="http://schemas.microsoft.com/office/powerpoint/2010/main" val="10998476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-54582"/>
            <a:ext cx="8071290" cy="1143000"/>
          </a:xfrm>
        </p:spPr>
        <p:txBody>
          <a:bodyPr/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956274" y="1042353"/>
            <a:ext cx="7231453" cy="5039221"/>
            <a:chOff x="1495562" y="1042353"/>
            <a:chExt cx="7231453" cy="5039221"/>
          </a:xfrm>
        </p:grpSpPr>
        <p:sp>
          <p:nvSpPr>
            <p:cNvPr id="35" name="Rounded Rectangle 34"/>
            <p:cNvSpPr/>
            <p:nvPr/>
          </p:nvSpPr>
          <p:spPr>
            <a:xfrm>
              <a:off x="2011275" y="1042353"/>
              <a:ext cx="6715740" cy="50392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288982" y="1238163"/>
              <a:ext cx="6216534" cy="4615999"/>
              <a:chOff x="608807" y="184666"/>
              <a:chExt cx="8432167" cy="6261186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610394" y="5940970"/>
                <a:ext cx="8362822" cy="1588"/>
              </a:xfrm>
              <a:prstGeom prst="straightConnector1">
                <a:avLst/>
              </a:prstGeom>
              <a:ln w="19050">
                <a:solidFill>
                  <a:srgbClr val="FFFFFF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608807" y="184666"/>
                <a:ext cx="8432167" cy="6261186"/>
                <a:chOff x="608807" y="184666"/>
                <a:chExt cx="8432167" cy="6261186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 rot="16200000" flipV="1">
                  <a:off x="-878528" y="4456811"/>
                  <a:ext cx="2974672" cy="2"/>
                </a:xfrm>
                <a:prstGeom prst="straightConnector1">
                  <a:avLst/>
                </a:prstGeom>
                <a:ln w="19050">
                  <a:solidFill>
                    <a:srgbClr val="FFFFFF"/>
                  </a:solidFill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/>
                <p:cNvGrpSpPr/>
                <p:nvPr/>
              </p:nvGrpSpPr>
              <p:grpSpPr>
                <a:xfrm>
                  <a:off x="786264" y="184666"/>
                  <a:ext cx="8254710" cy="6261186"/>
                  <a:chOff x="786264" y="184666"/>
                  <a:chExt cx="8254710" cy="6261186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4382030" y="15589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3.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Focusing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Group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2584147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2.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Getting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the Session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Started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786264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Preparing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for Success</a:t>
                    </a: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7624322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9.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Closing the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Session</a:t>
                    </a:r>
                    <a: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1" name="Oval 50"/>
                  <p:cNvSpPr/>
                  <p:nvPr/>
                </p:nvSpPr>
                <p:spPr>
                  <a:xfrm>
                    <a:off x="5855230" y="606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4.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Power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of the Pen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5855230" y="2511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5.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Information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Gathering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5253755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7.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Consensus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Building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686208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8.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Keeping the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Energy High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364543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6.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Managing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Dysfunction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477637" y="3136333"/>
                    <a:ext cx="210312" cy="245364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486400" y="1299190"/>
                    <a:ext cx="201549" cy="254127"/>
                  </a:xfrm>
                  <a:prstGeom prst="rect">
                    <a:avLst/>
                  </a:prstGeom>
                </p:spPr>
              </p:pic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10978" y="2118293"/>
                    <a:ext cx="105156" cy="297942"/>
                  </a:xfrm>
                  <a:prstGeom prst="rect">
                    <a:avLst/>
                  </a:prstGeom>
                </p:spPr>
              </p:pic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447082" y="4720556"/>
                    <a:ext cx="1276544" cy="7097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Group</a:t>
                    </a:r>
                    <a:endParaRPr lang="en-US" sz="1600" dirty="0" smtClean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Dynamics</a:t>
                    </a:r>
                    <a:endParaRPr lang="en-US" sz="1600" dirty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2379522" y="4226675"/>
                    <a:ext cx="6186854" cy="1634092"/>
                  </a:xfrm>
                  <a:prstGeom prst="rect">
                    <a:avLst/>
                  </a:prstGeom>
                  <a:noFill/>
                  <a:ln>
                    <a:solidFill>
                      <a:srgbClr val="FFFFFF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4057243" y="184666"/>
                    <a:ext cx="26831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u="sng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The Facilitation Cycle</a:t>
                    </a:r>
                    <a:endParaRPr lang="en-US" u="sng" dirty="0">
                      <a:solidFill>
                        <a:srgbClr val="00467F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>
                  <a:xfrm>
                    <a:off x="786264" y="5029200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10.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Agenda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Setting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cxnSp>
                <p:nvCxnSpPr>
                  <p:cNvPr id="63" name="Straight Arrow Connector 62"/>
                  <p:cNvCxnSpPr/>
                  <p:nvPr/>
                </p:nvCxnSpPr>
                <p:spPr>
                  <a:xfrm rot="5400000" flipH="1" flipV="1">
                    <a:off x="7484291" y="4456812"/>
                    <a:ext cx="2974674" cy="1588"/>
                  </a:xfrm>
                  <a:prstGeom prst="straightConnector1">
                    <a:avLst/>
                  </a:prstGeom>
                  <a:ln w="19050">
                    <a:solidFill>
                      <a:srgbClr val="FFFFFF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Rectangle 63"/>
                  <p:cNvSpPr/>
                  <p:nvPr/>
                </p:nvSpPr>
                <p:spPr>
                  <a:xfrm>
                    <a:off x="4301384" y="199748"/>
                    <a:ext cx="3040862" cy="3795892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Isosceles Triangle 64"/>
                  <p:cNvSpPr/>
                  <p:nvPr/>
                </p:nvSpPr>
                <p:spPr>
                  <a:xfrm rot="5400000">
                    <a:off x="407374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Isosceles Triangle 65"/>
                  <p:cNvSpPr/>
                  <p:nvPr/>
                </p:nvSpPr>
                <p:spPr>
                  <a:xfrm rot="5400000">
                    <a:off x="2316188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Isosceles Triangle 66"/>
                  <p:cNvSpPr/>
                  <p:nvPr/>
                </p:nvSpPr>
                <p:spPr>
                  <a:xfrm rot="5400000">
                    <a:off x="742449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Isosceles Triangle 67"/>
                  <p:cNvSpPr/>
                  <p:nvPr/>
                </p:nvSpPr>
                <p:spPr>
                  <a:xfrm>
                    <a:off x="5855230" y="4037728"/>
                    <a:ext cx="154686" cy="133350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37" name="TextBox 36"/>
            <p:cNvSpPr txBox="1"/>
            <p:nvPr/>
          </p:nvSpPr>
          <p:spPr>
            <a:xfrm>
              <a:off x="1495562" y="1642486"/>
              <a:ext cx="677108" cy="383895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467F"/>
                  </a:solidFill>
                </a:rPr>
                <a:t>VIRTUAL PLATFORM</a:t>
              </a:r>
              <a:endParaRPr lang="en-US" sz="3200" b="1" dirty="0">
                <a:solidFill>
                  <a:srgbClr val="00467F"/>
                </a:solidFill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1880522" y="2243258"/>
            <a:ext cx="1044413" cy="10444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1.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Preparing </a:t>
            </a:r>
            <a:b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for Success</a:t>
            </a:r>
            <a:r>
              <a:rPr lang="en-US" sz="1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endParaRPr lang="en-US" sz="14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559103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5778" r="5778"/>
          <a:stretch>
            <a:fillRect/>
          </a:stretch>
        </p:blipFill>
        <p:spPr>
          <a:xfrm>
            <a:off x="0" y="-21317"/>
            <a:ext cx="9144000" cy="690063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2941" y="2369623"/>
            <a:ext cx="8801058" cy="1774672"/>
            <a:chOff x="342941" y="2369623"/>
            <a:chExt cx="8801058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1" y="3198036"/>
              <a:ext cx="8045873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2" y="2369623"/>
              <a:ext cx="8045872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i. Get oriented</a:t>
              </a:r>
              <a:r>
                <a:rPr kumimoji="0" lang="en-US" sz="6900" b="0" i="0" u="none" strike="noStrike" kern="1200" cap="all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 on </a:t>
              </a:r>
              <a:r>
                <a:rPr lang="en-US" sz="6900" cap="all" dirty="0" smtClean="0">
                  <a:solidFill>
                    <a:schemeClr val="tx2"/>
                  </a:solidFill>
                  <a:latin typeface="Franklin Gothic Medium"/>
                  <a:ea typeface="+mj-ea"/>
                  <a:cs typeface="Franklin Gothic Medium"/>
                </a:rPr>
                <a:t>the </a:t>
              </a:r>
              <a:r>
                <a:rPr kumimoji="0" lang="en-US" sz="6900" b="0" i="0" u="none" strike="noStrike" kern="1200" cap="all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business area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0960" y="6565612"/>
            <a:ext cx="2486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2013 Leadership Strategies, Inc.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  <p:extLst>
      <p:ext uri="{BB962C8B-B14F-4D97-AF65-F5344CB8AC3E}">
        <p14:creationId xmlns:p14="http://schemas.microsoft.com/office/powerpoint/2010/main" val="5086386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96097" cy="685800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222170" y="2508546"/>
            <a:ext cx="8997592" cy="1649385"/>
            <a:chOff x="342941" y="2732834"/>
            <a:chExt cx="8619700" cy="1143000"/>
          </a:xfrm>
        </p:grpSpPr>
        <p:sp>
          <p:nvSpPr>
            <p:cNvPr id="7" name="Rectangle 6"/>
            <p:cNvSpPr/>
            <p:nvPr/>
          </p:nvSpPr>
          <p:spPr>
            <a:xfrm>
              <a:off x="342941" y="2792991"/>
              <a:ext cx="827675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9" y="2732834"/>
              <a:ext cx="8476222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2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j. Prepare the “room”</a:t>
              </a:r>
              <a:endParaRPr kumimoji="0" lang="en-US" sz="62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0960" y="6565612"/>
            <a:ext cx="2486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2015 Leadership Strategies, Inc.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761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J. Prepare the “Room”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3390" y="1275198"/>
            <a:ext cx="8071290" cy="489859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Set up the virtual meeting room in advance of the session.</a:t>
            </a:r>
          </a:p>
          <a:p>
            <a:r>
              <a:rPr lang="en-US" dirty="0" smtClean="0"/>
              <a:t>Ensure integration of features to maximize interaction and engagement.</a:t>
            </a:r>
          </a:p>
          <a:p>
            <a:pPr lvl="1"/>
            <a:r>
              <a:rPr lang="en-US" dirty="0" smtClean="0"/>
              <a:t>Polling questions</a:t>
            </a:r>
          </a:p>
          <a:p>
            <a:pPr lvl="1"/>
            <a:r>
              <a:rPr lang="en-US" dirty="0" smtClean="0"/>
              <a:t>Whiteboards</a:t>
            </a:r>
          </a:p>
          <a:p>
            <a:pPr lvl="1"/>
            <a:r>
              <a:rPr lang="en-US" dirty="0" smtClean="0"/>
              <a:t>Slideboards</a:t>
            </a:r>
          </a:p>
          <a:p>
            <a:pPr lvl="1"/>
            <a:r>
              <a:rPr lang="en-US" dirty="0" smtClean="0"/>
              <a:t>Screen sharing</a:t>
            </a:r>
          </a:p>
          <a:p>
            <a:pPr lvl="1"/>
            <a:r>
              <a:rPr lang="en-US" dirty="0" smtClean="0"/>
              <a:t>Chat</a:t>
            </a:r>
          </a:p>
          <a:p>
            <a:pPr lvl="1"/>
            <a:r>
              <a:rPr lang="en-US" dirty="0" smtClean="0"/>
              <a:t>Round robins/Mini round robins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854680" y="266136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1-6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46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“ROOM”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6778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ark_Projector.jpg"/>
          <p:cNvPicPr>
            <a:picLocks noChangeAspect="1"/>
          </p:cNvPicPr>
          <p:nvPr/>
        </p:nvPicPr>
        <p:blipFill>
          <a:blip r:embed="rId3"/>
          <a:srcRect r="12557"/>
          <a:stretch>
            <a:fillRect/>
          </a:stretch>
        </p:blipFill>
        <p:spPr>
          <a:xfrm>
            <a:off x="-1" y="0"/>
            <a:ext cx="9144001" cy="6873789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0062" y="359410"/>
            <a:ext cx="8511739" cy="1326662"/>
            <a:chOff x="342942" y="2660650"/>
            <a:chExt cx="8511739" cy="1326662"/>
          </a:xfrm>
        </p:grpSpPr>
        <p:sp>
          <p:nvSpPr>
            <p:cNvPr id="13" name="Rectangle 12"/>
            <p:cNvSpPr/>
            <p:nvPr/>
          </p:nvSpPr>
          <p:spPr>
            <a:xfrm>
              <a:off x="342942" y="2660650"/>
              <a:ext cx="7927861" cy="710712"/>
            </a:xfrm>
            <a:prstGeom prst="rect">
              <a:avLst/>
            </a:prstGeom>
            <a:solidFill>
              <a:srgbClr val="004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943" y="3276600"/>
              <a:ext cx="6929920" cy="710712"/>
            </a:xfrm>
            <a:prstGeom prst="rect">
              <a:avLst/>
            </a:prstGeom>
            <a:solidFill>
              <a:srgbClr val="004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486419" y="2732834"/>
              <a:ext cx="8368262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51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Ensure “room” is set up early</a:t>
              </a:r>
              <a:endParaRPr kumimoji="0" lang="en-US" sz="46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51167" y="2043110"/>
            <a:ext cx="7012275" cy="3322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6"/>
          <p:cNvSpPr>
            <a:spLocks noGrp="1"/>
          </p:cNvSpPr>
          <p:nvPr>
            <p:ph idx="1"/>
          </p:nvPr>
        </p:nvSpPr>
        <p:spPr>
          <a:xfrm>
            <a:off x="269027" y="2005431"/>
            <a:ext cx="6994415" cy="3846703"/>
          </a:xfrm>
        </p:spPr>
        <p:txBody>
          <a:bodyPr>
            <a:noAutofit/>
          </a:bodyPr>
          <a:lstStyle/>
          <a:p>
            <a:r>
              <a:rPr lang="en-US" dirty="0" smtClean="0"/>
              <a:t>Upload materials</a:t>
            </a:r>
          </a:p>
          <a:p>
            <a:r>
              <a:rPr lang="en-US" dirty="0" smtClean="0"/>
              <a:t>Pre-prepared boards</a:t>
            </a:r>
          </a:p>
          <a:p>
            <a:r>
              <a:rPr lang="en-US" dirty="0" smtClean="0"/>
              <a:t>Audio considerations (VoIP or telephony)</a:t>
            </a:r>
          </a:p>
          <a:p>
            <a:r>
              <a:rPr lang="en-US" dirty="0" smtClean="0"/>
              <a:t>Other virtual meeting platform features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960" y="6565612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2015 Leadership Strategies, Inc.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064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 l="5778" r="5778"/>
          <a:stretch>
            <a:fillRect/>
          </a:stretch>
        </p:blipFill>
        <p:spPr>
          <a:xfrm>
            <a:off x="0" y="247630"/>
            <a:ext cx="9144000" cy="6880330"/>
          </a:xfrm>
          <a:prstGeom prst="rect">
            <a:avLst/>
          </a:prstGeom>
        </p:spPr>
      </p:pic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0960" y="6565612"/>
            <a:ext cx="2486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2015 Leadership Strategies, Inc.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123977" y="398294"/>
            <a:ext cx="7927861" cy="1479591"/>
            <a:chOff x="342942" y="2732834"/>
            <a:chExt cx="7927861" cy="1143000"/>
          </a:xfrm>
        </p:grpSpPr>
        <p:sp>
          <p:nvSpPr>
            <p:cNvPr id="13" name="Rectangle 12"/>
            <p:cNvSpPr/>
            <p:nvPr/>
          </p:nvSpPr>
          <p:spPr>
            <a:xfrm>
              <a:off x="342942" y="2821159"/>
              <a:ext cx="7927861" cy="946259"/>
            </a:xfrm>
            <a:prstGeom prst="rect">
              <a:avLst/>
            </a:prstGeom>
            <a:solidFill>
              <a:srgbClr val="004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486419" y="2732834"/>
              <a:ext cx="778438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Establish your VIRTUAL MEETING FEATURE Plan</a:t>
              </a:r>
              <a:endPara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23978" y="1938751"/>
            <a:ext cx="7927860" cy="22509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26"/>
          <p:cNvSpPr>
            <a:spLocks noGrp="1"/>
          </p:cNvSpPr>
          <p:nvPr>
            <p:ph idx="1"/>
          </p:nvPr>
        </p:nvSpPr>
        <p:spPr>
          <a:xfrm>
            <a:off x="176350" y="1806503"/>
            <a:ext cx="4201256" cy="1702225"/>
          </a:xfrm>
        </p:spPr>
        <p:txBody>
          <a:bodyPr>
            <a:noAutofit/>
          </a:bodyPr>
          <a:lstStyle/>
          <a:p>
            <a:r>
              <a:rPr lang="en-US" dirty="0"/>
              <a:t>Polling questions</a:t>
            </a:r>
          </a:p>
          <a:p>
            <a:r>
              <a:rPr lang="en-US" dirty="0" smtClean="0"/>
              <a:t>Whiteboards</a:t>
            </a:r>
          </a:p>
          <a:p>
            <a:r>
              <a:rPr lang="en-US" dirty="0" smtClean="0"/>
              <a:t>Slideboards</a:t>
            </a:r>
          </a:p>
        </p:txBody>
      </p:sp>
      <p:sp>
        <p:nvSpPr>
          <p:cNvPr id="12" name="Content Placeholder 26"/>
          <p:cNvSpPr txBox="1">
            <a:spLocks/>
          </p:cNvSpPr>
          <p:nvPr/>
        </p:nvSpPr>
        <p:spPr>
          <a:xfrm>
            <a:off x="3631617" y="1806503"/>
            <a:ext cx="4201256" cy="1702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Desktop Sharing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Chat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Round Robins/Mini Round Robins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50" y="4315003"/>
            <a:ext cx="560826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467F"/>
                </a:solidFill>
                <a:latin typeface="Franklin Gothic Book" pitchFamily="34" charset="0"/>
              </a:rPr>
              <a:t>Assume new participants will not be familiar with the virtual meeting platform features.</a:t>
            </a:r>
            <a:endParaRPr lang="en-US" sz="3200" dirty="0">
              <a:solidFill>
                <a:srgbClr val="00467F"/>
              </a:solidFill>
              <a:latin typeface="Franklin Gothic Boo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78190" y="3899505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939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build="p"/>
      <p:bldP spid="12" grpId="0" build="p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II. The Virtual Dilemma</a:t>
            </a:r>
          </a:p>
        </p:txBody>
      </p:sp>
      <p:sp>
        <p:nvSpPr>
          <p:cNvPr id="503810" name="Rectangle 2"/>
          <p:cNvSpPr>
            <a:spLocks noGrp="1" noChangeArrowheads="1"/>
          </p:cNvSpPr>
          <p:nvPr>
            <p:ph idx="1"/>
          </p:nvPr>
        </p:nvSpPr>
        <p:spPr>
          <a:xfrm>
            <a:off x="457201" y="1193801"/>
            <a:ext cx="8629470" cy="131664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/>
              <a:t>Engagement Tools </a:t>
            </a:r>
            <a:r>
              <a:rPr lang="en-US" b="1" dirty="0"/>
              <a:t>for the Virtual </a:t>
            </a:r>
            <a:r>
              <a:rPr lang="en-US" b="1" dirty="0" smtClean="0"/>
              <a:t>Environment.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C00000"/>
                </a:solidFill>
              </a:rPr>
              <a:t>Polls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09362-3ECF-43FF-9131-C2EB0D040696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067" t="22670" r="30067" b="34375"/>
          <a:stretch/>
        </p:blipFill>
        <p:spPr>
          <a:xfrm>
            <a:off x="1645920" y="1961803"/>
            <a:ext cx="6633556" cy="401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88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II. The Virtual Dilemma</a:t>
            </a:r>
          </a:p>
        </p:txBody>
      </p:sp>
      <p:sp>
        <p:nvSpPr>
          <p:cNvPr id="503810" name="Rectangle 2"/>
          <p:cNvSpPr>
            <a:spLocks noGrp="1" noChangeArrowheads="1"/>
          </p:cNvSpPr>
          <p:nvPr>
            <p:ph idx="1"/>
          </p:nvPr>
        </p:nvSpPr>
        <p:spPr>
          <a:xfrm>
            <a:off x="457201" y="1193801"/>
            <a:ext cx="8629470" cy="131664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/>
              <a:t>Engagement Tools </a:t>
            </a:r>
            <a:r>
              <a:rPr lang="en-US" b="1" dirty="0"/>
              <a:t>for the Virtual </a:t>
            </a:r>
            <a:r>
              <a:rPr lang="en-US" b="1" dirty="0" smtClean="0"/>
              <a:t>Environment.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C00000"/>
                </a:solidFill>
              </a:rPr>
              <a:t>Whiteboards</a:t>
            </a:r>
            <a:endParaRPr lang="en-US" b="1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09362-3ECF-43FF-9131-C2EB0D040696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23516" r="5432" b="7637"/>
          <a:stretch/>
        </p:blipFill>
        <p:spPr>
          <a:xfrm>
            <a:off x="1090053" y="2177689"/>
            <a:ext cx="7223760" cy="40624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45673" y="3657600"/>
            <a:ext cx="1707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Joe D: The approach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8073" y="4774274"/>
            <a:ext cx="2124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Mary R: The Drivers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0473" y="4328160"/>
            <a:ext cx="1662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Pamela Q: 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855" y="3931925"/>
            <a:ext cx="2167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Rob P: Getting it done now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7255" y="4117575"/>
            <a:ext cx="2295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Samuel L: Involves everyone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94268" y="4486102"/>
            <a:ext cx="2631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Tim H: Decisions aren’t top-down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6668" y="4937755"/>
            <a:ext cx="2809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Fran T: We are working to same end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9068" y="3294607"/>
            <a:ext cx="2440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Carla K: Better communication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5712" y="3480257"/>
            <a:ext cx="3017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Tony J: Worker smarter not just harder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29654" y="3609743"/>
            <a:ext cx="2337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Joe D: We have to NOT major</a:t>
            </a:r>
            <a:br>
              <a:rPr lang="en-US" sz="1200" dirty="0" smtClean="0"/>
            </a:br>
            <a:r>
              <a:rPr lang="en-US" sz="1200" dirty="0" smtClean="0"/>
              <a:t>in the minors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22766" y="4177641"/>
            <a:ext cx="235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Mary R: Too many hands can </a:t>
            </a:r>
            <a:br>
              <a:rPr lang="en-US" sz="1200" dirty="0" smtClean="0"/>
            </a:br>
            <a:r>
              <a:rPr lang="en-US" sz="1200" dirty="0" smtClean="0"/>
              <a:t>spoil the result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20858" y="3231684"/>
            <a:ext cx="2409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Pamela Q: Got to make it work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93283" y="3792123"/>
            <a:ext cx="151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Rob P: Good as is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89671" y="4553415"/>
            <a:ext cx="2585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Samuel L: Need clear milestones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68832" y="5017283"/>
            <a:ext cx="2209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Tim H: Is it over-engineered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09854" y="3432537"/>
            <a:ext cx="2014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Fran T: Roles aren’t clear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28520" y="3992976"/>
            <a:ext cx="2571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Carla K: Start with why, not what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89671" y="4780541"/>
            <a:ext cx="3424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Tony J: How do we make sure it stays alive?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696821" y="349448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</a:t>
            </a:r>
            <a:endParaRPr lang="en-US" sz="4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914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II. The Virtual Dilemma</a:t>
            </a:r>
          </a:p>
        </p:txBody>
      </p:sp>
      <p:sp>
        <p:nvSpPr>
          <p:cNvPr id="503810" name="Rectangle 2"/>
          <p:cNvSpPr>
            <a:spLocks noGrp="1" noChangeArrowheads="1"/>
          </p:cNvSpPr>
          <p:nvPr>
            <p:ph idx="1"/>
          </p:nvPr>
        </p:nvSpPr>
        <p:spPr>
          <a:xfrm>
            <a:off x="457201" y="1193801"/>
            <a:ext cx="8629470" cy="131664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/>
              <a:t>Engagement Tools </a:t>
            </a:r>
            <a:r>
              <a:rPr lang="en-US" b="1" dirty="0"/>
              <a:t>for the Virtual </a:t>
            </a:r>
            <a:r>
              <a:rPr lang="en-US" b="1" dirty="0" smtClean="0"/>
              <a:t>Environment.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C00000"/>
                </a:solidFill>
              </a:rPr>
              <a:t>Slideboards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09362-3ECF-43FF-9131-C2EB0D040696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t="22304" r="26716" b="21938"/>
          <a:stretch/>
        </p:blipFill>
        <p:spPr>
          <a:xfrm>
            <a:off x="1454727" y="2230676"/>
            <a:ext cx="6234545" cy="382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581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II. The Virtual Dilemma</a:t>
            </a:r>
          </a:p>
        </p:txBody>
      </p:sp>
      <p:sp>
        <p:nvSpPr>
          <p:cNvPr id="503810" name="Rectangle 2"/>
          <p:cNvSpPr>
            <a:spLocks noGrp="1" noChangeArrowheads="1"/>
          </p:cNvSpPr>
          <p:nvPr>
            <p:ph idx="1"/>
          </p:nvPr>
        </p:nvSpPr>
        <p:spPr>
          <a:xfrm>
            <a:off x="457201" y="1193801"/>
            <a:ext cx="8629470" cy="131664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/>
              <a:t>Engagement Tools </a:t>
            </a:r>
            <a:r>
              <a:rPr lang="en-US" b="1" dirty="0"/>
              <a:t>for the Virtual </a:t>
            </a:r>
            <a:r>
              <a:rPr lang="en-US" b="1" dirty="0" smtClean="0"/>
              <a:t>Environment.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C00000"/>
                </a:solidFill>
              </a:rPr>
              <a:t>Screen Sharing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09362-3ECF-43FF-9131-C2EB0D040696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4787900" y="6353175"/>
            <a:ext cx="406823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Copyright 2014, Leadership Strategies, Inc.</a:t>
            </a:r>
            <a:endParaRPr lang="en-US" altLang="en-US" cap="none" dirty="0"/>
          </a:p>
        </p:txBody>
      </p:sp>
      <p:sp>
        <p:nvSpPr>
          <p:cNvPr id="8" name="TextBox 7"/>
          <p:cNvSpPr txBox="1"/>
          <p:nvPr/>
        </p:nvSpPr>
        <p:spPr>
          <a:xfrm>
            <a:off x="8696821" y="194831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</a:t>
            </a:r>
            <a:endParaRPr lang="en-US" sz="4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t="22788" r="4364"/>
          <a:stretch/>
        </p:blipFill>
        <p:spPr>
          <a:xfrm>
            <a:off x="1201823" y="2201779"/>
            <a:ext cx="6982691" cy="44568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417525">
            <a:off x="386051" y="2429546"/>
            <a:ext cx="1420325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/>
              <a:t>PowerPoint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 rot="1928259">
            <a:off x="7621046" y="2471259"/>
            <a:ext cx="1064029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000" dirty="0" smtClean="0"/>
              <a:t>Word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01364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ing-into-base.jpg"/>
          <p:cNvPicPr>
            <a:picLocks noChangeAspect="1"/>
          </p:cNvPicPr>
          <p:nvPr/>
        </p:nvPicPr>
        <p:blipFill>
          <a:blip r:embed="rId3"/>
          <a:srcRect t="15579" b="28473"/>
          <a:stretch>
            <a:fillRect/>
          </a:stretch>
        </p:blipFill>
        <p:spPr>
          <a:xfrm>
            <a:off x="0" y="0"/>
            <a:ext cx="9144000" cy="3352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606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77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rPr>
              <a:t>Cover all</a:t>
            </a:r>
          </a:p>
          <a:p>
            <a:pPr marL="0" marR="0" lvl="0" indent="0" algn="ctr" defTabSz="457200" rtl="0" eaLnBrk="1" fontAlgn="auto" latinLnBrk="0" hangingPunct="1">
              <a:lnSpc>
                <a:spcPts val="77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00" cap="all" dirty="0" smtClean="0">
                <a:solidFill>
                  <a:schemeClr val="bg1"/>
                </a:solidFill>
                <a:latin typeface="Franklin Gothic Medium"/>
                <a:ea typeface="+mj-ea"/>
                <a:cs typeface="Franklin Gothic Medium"/>
              </a:rPr>
              <a:t>The bases</a:t>
            </a:r>
            <a:endParaRPr kumimoji="0" lang="en-US" sz="89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/>
              <a:ea typeface="+mj-ea"/>
              <a:cs typeface="Franklin Gothic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</p:spTree>
    <p:extLst>
      <p:ext uri="{BB962C8B-B14F-4D97-AF65-F5344CB8AC3E}">
        <p14:creationId xmlns:p14="http://schemas.microsoft.com/office/powerpoint/2010/main" val="27804996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II. The Virtual Dilemma</a:t>
            </a:r>
          </a:p>
        </p:txBody>
      </p:sp>
      <p:sp>
        <p:nvSpPr>
          <p:cNvPr id="503810" name="Rectangle 2"/>
          <p:cNvSpPr>
            <a:spLocks noGrp="1" noChangeArrowheads="1"/>
          </p:cNvSpPr>
          <p:nvPr>
            <p:ph idx="1"/>
          </p:nvPr>
        </p:nvSpPr>
        <p:spPr>
          <a:xfrm>
            <a:off x="457201" y="1193801"/>
            <a:ext cx="8629470" cy="131664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/>
              <a:t>Engagement Tools </a:t>
            </a:r>
            <a:r>
              <a:rPr lang="en-US" b="1" dirty="0"/>
              <a:t>for the Virtual </a:t>
            </a:r>
            <a:r>
              <a:rPr lang="en-US" b="1" dirty="0" smtClean="0"/>
              <a:t>Environment.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C00000"/>
                </a:solidFill>
              </a:rPr>
              <a:t>Chat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09362-3ECF-43FF-9131-C2EB0D040696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696821" y="512378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</a:t>
            </a:r>
            <a:endParaRPr lang="en-US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107" t="13057" b="29948"/>
          <a:stretch/>
        </p:blipFill>
        <p:spPr>
          <a:xfrm>
            <a:off x="122765" y="2247900"/>
            <a:ext cx="8944856" cy="3543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6642100" y="4229100"/>
            <a:ext cx="2349500" cy="12827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168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II. The Virtual Dilemma</a:t>
            </a:r>
          </a:p>
        </p:txBody>
      </p:sp>
      <p:sp>
        <p:nvSpPr>
          <p:cNvPr id="503810" name="Rectangle 2"/>
          <p:cNvSpPr>
            <a:spLocks noGrp="1" noChangeArrowheads="1"/>
          </p:cNvSpPr>
          <p:nvPr>
            <p:ph idx="1"/>
          </p:nvPr>
        </p:nvSpPr>
        <p:spPr>
          <a:xfrm>
            <a:off x="457201" y="1193801"/>
            <a:ext cx="8629470" cy="234264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smtClean="0"/>
              <a:t>Engagement Tools </a:t>
            </a:r>
            <a:r>
              <a:rPr lang="en-US" b="1" dirty="0"/>
              <a:t>for the Virtual </a:t>
            </a:r>
            <a:r>
              <a:rPr lang="en-US" b="1" dirty="0" smtClean="0"/>
              <a:t>Environment.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C00000"/>
                </a:solidFill>
              </a:rPr>
              <a:t>Round Robins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26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roll </a:t>
            </a:r>
            <a:r>
              <a:rPr lang="en-US" sz="2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call list, round robins and mini round robins are an effective way to engage the participants during a virtual meeting.</a:t>
            </a:r>
            <a:endParaRPr lang="en-US" sz="2600" dirty="0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09362-3ECF-43FF-9131-C2EB0D040696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76461" y="3453324"/>
          <a:ext cx="8791076" cy="256032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701589"/>
                <a:gridCol w="702677"/>
                <a:gridCol w="702677"/>
                <a:gridCol w="702677"/>
                <a:gridCol w="702677"/>
                <a:gridCol w="702677"/>
                <a:gridCol w="4576102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</a:rPr>
                        <a:t>√</a:t>
                      </a:r>
                      <a:endParaRPr lang="en-US" sz="1000" dirty="0" smtClean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Andrea, Atlanta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</a:rPr>
                        <a:t>√</a:t>
                      </a:r>
                      <a:endParaRPr lang="en-US" sz="1000" dirty="0" smtClean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Bill, Boston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</a:rPr>
                        <a:t>√</a:t>
                      </a:r>
                      <a:endParaRPr lang="en-US" sz="1000" dirty="0" smtClean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Cleve, Chicago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</a:rPr>
                        <a:t>√</a:t>
                      </a:r>
                      <a:endParaRPr lang="en-US" sz="1000" dirty="0" smtClean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Ken, Dallas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</a:rPr>
                        <a:t>√</a:t>
                      </a:r>
                      <a:endParaRPr lang="en-US" sz="1000" dirty="0" smtClean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Trina, Denver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</a:rPr>
                        <a:t>√</a:t>
                      </a:r>
                      <a:endParaRPr lang="en-US" sz="1000" dirty="0" smtClean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Vanessa, San Diego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√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Kathy, Atlanta (project manager)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952457" y="2884274"/>
            <a:ext cx="3015080" cy="1702758"/>
            <a:chOff x="5036721" y="4133065"/>
            <a:chExt cx="3015080" cy="1702758"/>
          </a:xfrm>
        </p:grpSpPr>
        <p:sp>
          <p:nvSpPr>
            <p:cNvPr id="11" name="Explosion 1 10"/>
            <p:cNvSpPr/>
            <p:nvPr/>
          </p:nvSpPr>
          <p:spPr>
            <a:xfrm>
              <a:off x="5036721" y="4133065"/>
              <a:ext cx="3015080" cy="1702758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6151" y="4638508"/>
              <a:ext cx="17204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My Favorite:</a:t>
              </a:r>
              <a:br>
                <a:rPr lang="en-US" sz="18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en-US" sz="18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The WHIP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696821" y="2713088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</a:t>
            </a:r>
            <a:endParaRPr lang="en-US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132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6325" r="6687"/>
          <a:stretch>
            <a:fillRect/>
          </a:stretch>
        </p:blipFill>
        <p:spPr>
          <a:xfrm>
            <a:off x="0" y="-76200"/>
            <a:ext cx="9143999" cy="6959948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53622" y="296983"/>
            <a:ext cx="8801058" cy="1774672"/>
            <a:chOff x="342941" y="2369623"/>
            <a:chExt cx="8801058" cy="1774672"/>
          </a:xfrm>
        </p:grpSpPr>
        <p:sp>
          <p:nvSpPr>
            <p:cNvPr id="6" name="Rectangle 5"/>
            <p:cNvSpPr/>
            <p:nvPr/>
          </p:nvSpPr>
          <p:spPr>
            <a:xfrm>
              <a:off x="342941" y="3198036"/>
              <a:ext cx="6157667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42" y="2369623"/>
              <a:ext cx="5085245" cy="946259"/>
            </a:xfrm>
            <a:prstGeom prst="rect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86418" y="2732834"/>
              <a:ext cx="8657581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6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k. Prepare </a:t>
              </a:r>
              <a:b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</a:br>
              <a:r>
                <a:rPr kumimoji="0" lang="en-US" sz="6900" b="0" i="0" u="none" strike="noStrike" kern="1200" cap="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/>
                  <a:ea typeface="+mj-ea"/>
                  <a:cs typeface="Franklin Gothic Medium"/>
                </a:rPr>
                <a:t>your opening</a:t>
              </a:r>
              <a:endParaRPr kumimoji="0" lang="en-US" sz="6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960" y="6565612"/>
            <a:ext cx="2486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2015 Leadership Strategies, Inc.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019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K. Prepare Your Opening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513778" y="1305523"/>
            <a:ext cx="2056456" cy="2056456"/>
            <a:chOff x="3275546" y="1305523"/>
            <a:chExt cx="2056456" cy="2056456"/>
          </a:xfrm>
        </p:grpSpPr>
        <p:sp>
          <p:nvSpPr>
            <p:cNvPr id="13" name="Teardrop 12"/>
            <p:cNvSpPr/>
            <p:nvPr/>
          </p:nvSpPr>
          <p:spPr>
            <a:xfrm rot="8100000">
              <a:off x="3275546" y="1305523"/>
              <a:ext cx="2056456" cy="2056456"/>
            </a:xfrm>
            <a:prstGeom prst="teardrop">
              <a:avLst/>
            </a:prstGeom>
            <a:solidFill>
              <a:srgbClr val="F265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97574" y="2041363"/>
              <a:ext cx="119535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Excite</a:t>
              </a:r>
              <a:endParaRPr lang="en-US" sz="32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513778" y="4210631"/>
            <a:ext cx="2056456" cy="2056456"/>
            <a:chOff x="3275546" y="4210631"/>
            <a:chExt cx="2056456" cy="2056456"/>
          </a:xfrm>
        </p:grpSpPr>
        <p:sp>
          <p:nvSpPr>
            <p:cNvPr id="14" name="Teardrop 13"/>
            <p:cNvSpPr/>
            <p:nvPr/>
          </p:nvSpPr>
          <p:spPr>
            <a:xfrm rot="13500000" flipV="1">
              <a:off x="3275546" y="4210631"/>
              <a:ext cx="2056456" cy="2056456"/>
            </a:xfrm>
            <a:prstGeom prst="teardrop">
              <a:avLst/>
            </a:prstGeom>
            <a:solidFill>
              <a:srgbClr val="004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05603" y="4946471"/>
              <a:ext cx="137930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Involve</a:t>
              </a:r>
              <a:endParaRPr lang="en-US" sz="32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967912" y="2758077"/>
            <a:ext cx="2056456" cy="2056456"/>
            <a:chOff x="4729680" y="2758077"/>
            <a:chExt cx="2056456" cy="2056456"/>
          </a:xfrm>
        </p:grpSpPr>
        <p:sp>
          <p:nvSpPr>
            <p:cNvPr id="16" name="Teardrop 15"/>
            <p:cNvSpPr/>
            <p:nvPr/>
          </p:nvSpPr>
          <p:spPr>
            <a:xfrm rot="13500000">
              <a:off x="4729680" y="2758077"/>
              <a:ext cx="2056456" cy="2056456"/>
            </a:xfrm>
            <a:prstGeom prst="teardrop">
              <a:avLst/>
            </a:prstGeom>
            <a:solidFill>
              <a:srgbClr val="AFBD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66478" y="3493917"/>
              <a:ext cx="178286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  <a:latin typeface="Franklin Gothic Book"/>
                  <a:cs typeface="Franklin Gothic Book"/>
                </a:rPr>
                <a:t>Empower</a:t>
              </a:r>
              <a:endParaRPr lang="en-US" sz="3200" dirty="0">
                <a:solidFill>
                  <a:srgbClr val="FFFFFF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59644" y="2758077"/>
            <a:ext cx="2056456" cy="2056456"/>
            <a:chOff x="1821412" y="2758077"/>
            <a:chExt cx="2056456" cy="2056456"/>
          </a:xfrm>
        </p:grpSpPr>
        <p:sp>
          <p:nvSpPr>
            <p:cNvPr id="18" name="Teardrop 17"/>
            <p:cNvSpPr/>
            <p:nvPr/>
          </p:nvSpPr>
          <p:spPr>
            <a:xfrm rot="2700000">
              <a:off x="1821412" y="2758077"/>
              <a:ext cx="2056456" cy="2056456"/>
            </a:xfrm>
            <a:prstGeom prst="teardrop">
              <a:avLst/>
            </a:prstGeom>
            <a:solidFill>
              <a:srgbClr val="A0DB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96757" y="3493917"/>
              <a:ext cx="13057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467F"/>
                  </a:solidFill>
                  <a:latin typeface="Franklin Gothic Book"/>
                  <a:cs typeface="Franklin Gothic Book"/>
                </a:rPr>
                <a:t>Inform</a:t>
              </a:r>
              <a:endParaRPr lang="en-US" sz="3200" dirty="0">
                <a:solidFill>
                  <a:srgbClr val="00467F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17" name="Content Placeholder 4"/>
          <p:cNvSpPr>
            <a:spLocks noGrp="1"/>
          </p:cNvSpPr>
          <p:nvPr>
            <p:ph idx="1"/>
          </p:nvPr>
        </p:nvSpPr>
        <p:spPr>
          <a:xfrm>
            <a:off x="783390" y="1339914"/>
            <a:ext cx="3062440" cy="489859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500" dirty="0" smtClean="0"/>
              <a:t>Through your opening words, you must inform, excite, empower, and </a:t>
            </a:r>
            <a:r>
              <a:rPr lang="en-US" sz="2500" b="1" u="sng" dirty="0" smtClean="0"/>
              <a:t>involve</a:t>
            </a:r>
            <a:r>
              <a:rPr lang="en-US" sz="2500" dirty="0" smtClean="0"/>
              <a:t>.</a:t>
            </a:r>
          </a:p>
          <a:p>
            <a:pPr marL="0" indent="0">
              <a:spcAft>
                <a:spcPts val="600"/>
              </a:spcAft>
              <a:buNone/>
            </a:pPr>
            <a:endParaRPr lang="en-US" sz="25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500" dirty="0" smtClean="0"/>
              <a:t>Prepare your ground rules. These must establish a baseline for group interaction.</a:t>
            </a:r>
            <a:endParaRPr lang="en-US" sz="2500" dirty="0"/>
          </a:p>
        </p:txBody>
      </p:sp>
      <p:sp>
        <p:nvSpPr>
          <p:cNvPr id="19" name="TextBox 18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1-7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087872" y="4771372"/>
            <a:ext cx="2908268" cy="931813"/>
          </a:xfrm>
          <a:prstGeom prst="ellipse">
            <a:avLst/>
          </a:prstGeom>
          <a:noFill/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646383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 dirty="0" smtClean="0"/>
              <a:t>Poll </a:t>
            </a:r>
          </a:p>
        </p:txBody>
      </p:sp>
      <p:sp>
        <p:nvSpPr>
          <p:cNvPr id="93189" name="Rectangle 3"/>
          <p:cNvSpPr>
            <a:spLocks noGrp="1" noChangeArrowheads="1"/>
          </p:cNvSpPr>
          <p:nvPr>
            <p:ph idx="1"/>
          </p:nvPr>
        </p:nvSpPr>
        <p:spPr>
          <a:xfrm>
            <a:off x="783390" y="1228090"/>
            <a:ext cx="807129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dirty="0" smtClean="0"/>
              <a:t>Assume that you have a dozen people that you want to become better at running virtual sessions.  What would you want the training to focus?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09362-3ECF-43FF-9131-C2EB0D040696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sp>
        <p:nvSpPr>
          <p:cNvPr id="93190" name="Text Box 4"/>
          <p:cNvSpPr txBox="1">
            <a:spLocks noChangeArrowheads="1"/>
          </p:cNvSpPr>
          <p:nvPr/>
        </p:nvSpPr>
        <p:spPr bwMode="auto">
          <a:xfrm>
            <a:off x="8696325" y="2798064"/>
            <a:ext cx="2857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dirty="0">
                <a:solidFill>
                  <a:srgbClr val="CCCCFF"/>
                </a:solidFill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49526" y="286139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</a:t>
            </a:r>
            <a:endParaRPr lang="en-US" sz="4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14921" y="3378395"/>
            <a:ext cx="3266920" cy="461665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AEBD22"/>
              </a:buClr>
              <a:buSzPct val="70000"/>
              <a:buFont typeface="Wingdings" pitchFamily="2" charset="2"/>
              <a:buChar char="§"/>
              <a:defRPr sz="2800" kern="1200">
                <a:solidFill>
                  <a:srgbClr val="004678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85000"/>
              <a:buFont typeface="Arial" pitchFamily="34" charset="0"/>
              <a:buChar char="–"/>
              <a:defRPr sz="2800" kern="1200">
                <a:solidFill>
                  <a:srgbClr val="004678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85000"/>
              <a:buFont typeface="Arial" pitchFamily="34" charset="0"/>
              <a:buChar char="•"/>
              <a:defRPr sz="2000" kern="1200">
                <a:solidFill>
                  <a:srgbClr val="004678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85000"/>
              <a:buFont typeface="Arial" pitchFamily="34" charset="0"/>
              <a:buChar char="–"/>
              <a:defRPr sz="2000" kern="1200">
                <a:solidFill>
                  <a:srgbClr val="004678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85000"/>
              <a:buFont typeface="Arial" pitchFamily="34" charset="0"/>
              <a:buChar char="»"/>
              <a:defRPr sz="2000" kern="1200">
                <a:solidFill>
                  <a:srgbClr val="0046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itchFamily="2" charset="2"/>
              <a:buNone/>
            </a:pPr>
            <a:r>
              <a:rPr lang="en-US" sz="2400" dirty="0" smtClean="0"/>
              <a:t>A. Using the Virtual Tool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612344" y="3378395"/>
            <a:ext cx="3977499" cy="461665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rgbClr val="AEBD22"/>
              </a:buClr>
              <a:buSzPct val="70000"/>
              <a:buFont typeface="Wingdings" pitchFamily="2" charset="2"/>
              <a:buChar char="§"/>
              <a:defRPr sz="2800" kern="1200">
                <a:solidFill>
                  <a:srgbClr val="004678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85000"/>
              <a:buFont typeface="Arial" pitchFamily="34" charset="0"/>
              <a:buChar char="–"/>
              <a:defRPr sz="2800" kern="1200">
                <a:solidFill>
                  <a:srgbClr val="004678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85000"/>
              <a:buFont typeface="Arial" pitchFamily="34" charset="0"/>
              <a:buChar char="•"/>
              <a:defRPr sz="2000" kern="1200">
                <a:solidFill>
                  <a:srgbClr val="004678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85000"/>
              <a:buFont typeface="Arial" pitchFamily="34" charset="0"/>
              <a:buChar char="–"/>
              <a:defRPr sz="2000" kern="1200">
                <a:solidFill>
                  <a:srgbClr val="004678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SzPct val="85000"/>
              <a:buFont typeface="Arial" pitchFamily="34" charset="0"/>
              <a:buChar char="»"/>
              <a:defRPr sz="2000" kern="1200">
                <a:solidFill>
                  <a:srgbClr val="0046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</a:pPr>
            <a:r>
              <a:rPr lang="en-US" sz="2400" dirty="0" smtClean="0"/>
              <a:t>B. Facilitating Virtual Sessions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50" y="3910878"/>
            <a:ext cx="3563862" cy="2195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268" y="3910878"/>
            <a:ext cx="3635641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02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 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3389" y="2156949"/>
            <a:ext cx="4309885" cy="528589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600" b="1" dirty="0" smtClean="0">
                <a:solidFill>
                  <a:schemeClr val="accent2"/>
                </a:solidFill>
              </a:rPr>
              <a:t>Interview the Sponsor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b="1" dirty="0" smtClean="0">
                <a:solidFill>
                  <a:schemeClr val="accent2"/>
                </a:solidFill>
              </a:rPr>
              <a:t>Identify Key Roles in the Session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 smtClean="0"/>
              <a:t>Define Purpose and Agenda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 smtClean="0"/>
              <a:t>Prepare Sample Deliverable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b="1" dirty="0" smtClean="0">
                <a:solidFill>
                  <a:srgbClr val="F26522"/>
                </a:solidFill>
              </a:rPr>
              <a:t>Know the Process Cold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i="1" dirty="0" smtClean="0"/>
              <a:t>Educate the Planning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913670" y="2156949"/>
            <a:ext cx="3941010" cy="528589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7"/>
            </a:pPr>
            <a:r>
              <a:rPr lang="en-US" sz="2600" dirty="0" smtClean="0"/>
              <a:t>Prepare for the Hat Technique</a:t>
            </a:r>
          </a:p>
          <a:p>
            <a:pPr marL="514350" indent="-514350">
              <a:buFont typeface="+mj-lt"/>
              <a:buAutoNum type="alphaUcPeriod" startAt="7"/>
            </a:pPr>
            <a:r>
              <a:rPr lang="en-US" sz="2600" i="1" dirty="0" smtClean="0"/>
              <a:t>Interview the Participants</a:t>
            </a:r>
          </a:p>
          <a:p>
            <a:pPr marL="514350" indent="-514350">
              <a:buFont typeface="+mj-lt"/>
              <a:buAutoNum type="alphaUcPeriod" startAt="7"/>
            </a:pPr>
            <a:r>
              <a:rPr lang="en-US" sz="2600" i="1" dirty="0" smtClean="0"/>
              <a:t>Get Oriented on the Business Area</a:t>
            </a:r>
          </a:p>
          <a:p>
            <a:pPr marL="514350" indent="-514350">
              <a:buFont typeface="+mj-lt"/>
              <a:buAutoNum type="alphaUcPeriod" startAt="7"/>
            </a:pPr>
            <a:r>
              <a:rPr lang="en-US" sz="2600" b="1" dirty="0" smtClean="0">
                <a:solidFill>
                  <a:srgbClr val="F26522"/>
                </a:solidFill>
              </a:rPr>
              <a:t>Prepare the Room</a:t>
            </a:r>
          </a:p>
          <a:p>
            <a:pPr marL="514350" indent="-514350">
              <a:buFont typeface="+mj-lt"/>
              <a:buAutoNum type="alphaUcPeriod" startAt="7"/>
            </a:pPr>
            <a:r>
              <a:rPr lang="en-US" sz="2600" b="1" dirty="0" smtClean="0">
                <a:solidFill>
                  <a:srgbClr val="F26522"/>
                </a:solidFill>
              </a:rPr>
              <a:t>Prepare Your Opening</a:t>
            </a:r>
            <a:endParaRPr lang="en-US" sz="2600" b="1" dirty="0">
              <a:solidFill>
                <a:srgbClr val="F26522"/>
              </a:solidFill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Preparing for Success</a:t>
            </a:r>
            <a:endParaRPr kumimoji="0" lang="en-US" sz="37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390" y="1557309"/>
            <a:ext cx="34625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Cover All the Bases</a:t>
            </a:r>
            <a:endParaRPr lang="en-US" sz="3000" i="1" dirty="0">
              <a:solidFill>
                <a:srgbClr val="F2652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246" y="0"/>
            <a:ext cx="1310754" cy="2347163"/>
          </a:xfrm>
          <a:prstGeom prst="rect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965307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18" y="132198"/>
            <a:ext cx="8418262" cy="1325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SURVEY: How can we improve?</a:t>
            </a:r>
            <a:br>
              <a:rPr lang="en-US" dirty="0" smtClean="0"/>
            </a:br>
            <a:r>
              <a:rPr lang="en-US" sz="3600" i="1" dirty="0" smtClean="0"/>
              <a:t>Help us enhance this beta class.</a:t>
            </a:r>
            <a:endParaRPr lang="en-US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55" y="1574689"/>
            <a:ext cx="8231225" cy="48985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Before we break…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Check your e-mail.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Open the e-mail you received from the moderator that contains a unique URL.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Click the URL to begin the short survey </a:t>
            </a:r>
            <a:r>
              <a:rPr lang="en-US" i="1" dirty="0" smtClean="0"/>
              <a:t>(only five questions)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Submit.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Enjoy your break!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Thank you for providing your helpful feedback about this new course.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303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-54582"/>
            <a:ext cx="8071290" cy="1143000"/>
          </a:xfrm>
        </p:spPr>
        <p:txBody>
          <a:bodyPr/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956274" y="1042353"/>
            <a:ext cx="7231453" cy="5039221"/>
            <a:chOff x="1495562" y="1042353"/>
            <a:chExt cx="7231453" cy="5039221"/>
          </a:xfrm>
        </p:grpSpPr>
        <p:sp>
          <p:nvSpPr>
            <p:cNvPr id="35" name="Rounded Rectangle 34"/>
            <p:cNvSpPr/>
            <p:nvPr/>
          </p:nvSpPr>
          <p:spPr>
            <a:xfrm>
              <a:off x="2011275" y="1042353"/>
              <a:ext cx="6715740" cy="50392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288982" y="1238163"/>
              <a:ext cx="6216534" cy="4615999"/>
              <a:chOff x="608807" y="184666"/>
              <a:chExt cx="8432167" cy="6261186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610394" y="5940970"/>
                <a:ext cx="8362822" cy="1588"/>
              </a:xfrm>
              <a:prstGeom prst="straightConnector1">
                <a:avLst/>
              </a:prstGeom>
              <a:ln w="19050">
                <a:solidFill>
                  <a:srgbClr val="FFFFFF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608807" y="184666"/>
                <a:ext cx="8432167" cy="6261186"/>
                <a:chOff x="608807" y="184666"/>
                <a:chExt cx="8432167" cy="6261186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 rot="16200000" flipV="1">
                  <a:off x="-878528" y="4456811"/>
                  <a:ext cx="2974672" cy="2"/>
                </a:xfrm>
                <a:prstGeom prst="straightConnector1">
                  <a:avLst/>
                </a:prstGeom>
                <a:ln w="19050">
                  <a:solidFill>
                    <a:srgbClr val="FFFFFF"/>
                  </a:solidFill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/>
                <p:cNvGrpSpPr/>
                <p:nvPr/>
              </p:nvGrpSpPr>
              <p:grpSpPr>
                <a:xfrm>
                  <a:off x="786264" y="184666"/>
                  <a:ext cx="8254710" cy="6261186"/>
                  <a:chOff x="786264" y="184666"/>
                  <a:chExt cx="8254710" cy="6261186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4382030" y="15589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3.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Focusing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Group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2584147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2.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Getting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the Session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Started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786264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Preparing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for Success</a:t>
                    </a: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7624322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9.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Closing the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Session</a:t>
                    </a:r>
                    <a: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1" name="Oval 50"/>
                  <p:cNvSpPr/>
                  <p:nvPr/>
                </p:nvSpPr>
                <p:spPr>
                  <a:xfrm>
                    <a:off x="5855230" y="606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4.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Power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of the Pen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5855230" y="2511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5.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Information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Gathering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5253755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7.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Consensus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Building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686208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8.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Keeping the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Energy High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364543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6.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Managing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Dysfunction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477637" y="3136333"/>
                    <a:ext cx="210312" cy="245364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486400" y="1299190"/>
                    <a:ext cx="201549" cy="254127"/>
                  </a:xfrm>
                  <a:prstGeom prst="rect">
                    <a:avLst/>
                  </a:prstGeom>
                </p:spPr>
              </p:pic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10978" y="2118293"/>
                    <a:ext cx="105156" cy="297942"/>
                  </a:xfrm>
                  <a:prstGeom prst="rect">
                    <a:avLst/>
                  </a:prstGeom>
                </p:spPr>
              </p:pic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447082" y="4720556"/>
                    <a:ext cx="1276544" cy="7097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Group</a:t>
                    </a:r>
                    <a:endParaRPr lang="en-US" sz="1600" dirty="0" smtClean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Dynamics</a:t>
                    </a:r>
                    <a:endParaRPr lang="en-US" sz="1600" dirty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2379522" y="4226675"/>
                    <a:ext cx="6186854" cy="1634092"/>
                  </a:xfrm>
                  <a:prstGeom prst="rect">
                    <a:avLst/>
                  </a:prstGeom>
                  <a:noFill/>
                  <a:ln>
                    <a:solidFill>
                      <a:srgbClr val="FFFFFF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4057243" y="184666"/>
                    <a:ext cx="26831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u="sng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The Facilitation Cycle</a:t>
                    </a:r>
                    <a:endParaRPr lang="en-US" u="sng" dirty="0">
                      <a:solidFill>
                        <a:srgbClr val="00467F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>
                  <a:xfrm>
                    <a:off x="786264" y="5029200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10.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Agenda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Setting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cxnSp>
                <p:nvCxnSpPr>
                  <p:cNvPr id="63" name="Straight Arrow Connector 62"/>
                  <p:cNvCxnSpPr/>
                  <p:nvPr/>
                </p:nvCxnSpPr>
                <p:spPr>
                  <a:xfrm rot="5400000" flipH="1" flipV="1">
                    <a:off x="7484291" y="4456812"/>
                    <a:ext cx="2974674" cy="1588"/>
                  </a:xfrm>
                  <a:prstGeom prst="straightConnector1">
                    <a:avLst/>
                  </a:prstGeom>
                  <a:ln w="19050">
                    <a:solidFill>
                      <a:srgbClr val="FFFFFF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Rectangle 63"/>
                  <p:cNvSpPr/>
                  <p:nvPr/>
                </p:nvSpPr>
                <p:spPr>
                  <a:xfrm>
                    <a:off x="4301384" y="199748"/>
                    <a:ext cx="3040862" cy="3795892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Isosceles Triangle 64"/>
                  <p:cNvSpPr/>
                  <p:nvPr/>
                </p:nvSpPr>
                <p:spPr>
                  <a:xfrm rot="5400000">
                    <a:off x="407374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Isosceles Triangle 65"/>
                  <p:cNvSpPr/>
                  <p:nvPr/>
                </p:nvSpPr>
                <p:spPr>
                  <a:xfrm rot="5400000">
                    <a:off x="2316188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Isosceles Triangle 66"/>
                  <p:cNvSpPr/>
                  <p:nvPr/>
                </p:nvSpPr>
                <p:spPr>
                  <a:xfrm rot="5400000">
                    <a:off x="742449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Isosceles Triangle 67"/>
                  <p:cNvSpPr/>
                  <p:nvPr/>
                </p:nvSpPr>
                <p:spPr>
                  <a:xfrm>
                    <a:off x="5855230" y="4037728"/>
                    <a:ext cx="154686" cy="133350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37" name="TextBox 36"/>
            <p:cNvSpPr txBox="1"/>
            <p:nvPr/>
          </p:nvSpPr>
          <p:spPr>
            <a:xfrm>
              <a:off x="1495562" y="1642486"/>
              <a:ext cx="677108" cy="383895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467F"/>
                  </a:solidFill>
                </a:rPr>
                <a:t>VIRTUAL PLATFORM</a:t>
              </a:r>
              <a:endParaRPr lang="en-US" sz="3200" b="1" dirty="0">
                <a:solidFill>
                  <a:srgbClr val="00467F"/>
                </a:solidFill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1880522" y="2243258"/>
            <a:ext cx="1044413" cy="10444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1.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Preparing </a:t>
            </a:r>
            <a:b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for Success</a:t>
            </a:r>
            <a:r>
              <a:rPr lang="en-US" sz="1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endParaRPr lang="en-US" sz="14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525351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 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3389" y="2156949"/>
            <a:ext cx="4309885" cy="528589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600" b="1" dirty="0" smtClean="0">
                <a:solidFill>
                  <a:schemeClr val="accent2"/>
                </a:solidFill>
              </a:rPr>
              <a:t>Interview the Sponsor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b="1" dirty="0" smtClean="0">
                <a:solidFill>
                  <a:schemeClr val="accent2"/>
                </a:solidFill>
              </a:rPr>
              <a:t>Identify Key Roles in the Session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 smtClean="0"/>
              <a:t>Define Purpose and Agenda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 smtClean="0"/>
              <a:t>Prepare Sample Deliverable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b="1" dirty="0" smtClean="0">
                <a:solidFill>
                  <a:srgbClr val="F26522"/>
                </a:solidFill>
              </a:rPr>
              <a:t>Know the Process Cold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i="1" dirty="0" smtClean="0"/>
              <a:t>Educate the Planning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913670" y="2156949"/>
            <a:ext cx="3941010" cy="528589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7"/>
            </a:pPr>
            <a:r>
              <a:rPr lang="en-US" sz="2600" dirty="0" smtClean="0"/>
              <a:t>Prepare for the Hat Technique</a:t>
            </a:r>
          </a:p>
          <a:p>
            <a:pPr marL="514350" indent="-514350">
              <a:buFont typeface="+mj-lt"/>
              <a:buAutoNum type="alphaUcPeriod" startAt="7"/>
            </a:pPr>
            <a:r>
              <a:rPr lang="en-US" sz="2600" i="1" dirty="0" smtClean="0"/>
              <a:t>Interview the Participants</a:t>
            </a:r>
          </a:p>
          <a:p>
            <a:pPr marL="514350" indent="-514350">
              <a:buFont typeface="+mj-lt"/>
              <a:buAutoNum type="alphaUcPeriod" startAt="7"/>
            </a:pPr>
            <a:r>
              <a:rPr lang="en-US" sz="2600" i="1" dirty="0" smtClean="0"/>
              <a:t>Get Oriented on the Business Area</a:t>
            </a:r>
          </a:p>
          <a:p>
            <a:pPr marL="514350" indent="-514350">
              <a:buFont typeface="+mj-lt"/>
              <a:buAutoNum type="alphaUcPeriod" startAt="7"/>
            </a:pPr>
            <a:r>
              <a:rPr lang="en-US" sz="2600" b="1" dirty="0" smtClean="0">
                <a:solidFill>
                  <a:srgbClr val="F26522"/>
                </a:solidFill>
              </a:rPr>
              <a:t>Prepare the “Room”</a:t>
            </a:r>
          </a:p>
          <a:p>
            <a:pPr marL="514350" indent="-514350">
              <a:buFont typeface="+mj-lt"/>
              <a:buAutoNum type="alphaUcPeriod" startAt="7"/>
            </a:pPr>
            <a:r>
              <a:rPr lang="en-US" sz="2600" b="1" dirty="0" smtClean="0">
                <a:solidFill>
                  <a:srgbClr val="F26522"/>
                </a:solidFill>
              </a:rPr>
              <a:t>Prepare Your Opening</a:t>
            </a:r>
            <a:endParaRPr lang="en-US" sz="2600" b="1" dirty="0">
              <a:solidFill>
                <a:srgbClr val="F26522"/>
              </a:solidFill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Preparing for Success</a:t>
            </a:r>
            <a:endParaRPr kumimoji="0" lang="en-US" sz="37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390" y="1557309"/>
            <a:ext cx="34625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Cover All the Bases</a:t>
            </a:r>
            <a:endParaRPr lang="en-US" sz="3000" i="1" dirty="0">
              <a:solidFill>
                <a:srgbClr val="F2652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246" y="0"/>
            <a:ext cx="1310754" cy="2347163"/>
          </a:xfrm>
          <a:prstGeom prst="rect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357374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Virtual Dilemma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With limited time to prepare for a virtual session, should I focus on learning how to use the virtual meeting platform or focus on figuring out what we want to get out of the session?</a:t>
            </a:r>
          </a:p>
          <a:p>
            <a:pPr>
              <a:spcAft>
                <a:spcPts val="1800"/>
              </a:spcAft>
            </a:pPr>
            <a:endParaRPr lang="en-US" dirty="0" smtClean="0"/>
          </a:p>
          <a:p>
            <a:pPr>
              <a:spcAft>
                <a:spcPts val="1800"/>
              </a:spcAft>
            </a:pPr>
            <a:endParaRPr lang="en-US" dirty="0" smtClean="0"/>
          </a:p>
          <a:p>
            <a:pPr>
              <a:spcAft>
                <a:spcPts val="1800"/>
              </a:spcAft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62010" y="389895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1-2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114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SIX 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727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Interview the Sponsor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868361" y="2179384"/>
            <a:ext cx="1798051" cy="1729685"/>
            <a:chOff x="868361" y="2179384"/>
            <a:chExt cx="1798051" cy="17296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5360" y="2297968"/>
              <a:ext cx="1108179" cy="100967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39388" y="3432015"/>
              <a:ext cx="152702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 smtClean="0">
                  <a:solidFill>
                    <a:srgbClr val="00467F"/>
                  </a:solidFill>
                  <a:latin typeface="Franklin Gothic Medium"/>
                  <a:cs typeface="Franklin Gothic Medium"/>
                </a:rPr>
                <a:t>PURPOSE</a:t>
              </a:r>
              <a:endParaRPr lang="en-US" sz="2500" dirty="0">
                <a:solidFill>
                  <a:srgbClr val="00467F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36" name="Content Placeholder 11"/>
            <p:cNvSpPr txBox="1">
              <a:spLocks/>
            </p:cNvSpPr>
            <p:nvPr/>
          </p:nvSpPr>
          <p:spPr>
            <a:xfrm>
              <a:off x="868361" y="2179384"/>
              <a:ext cx="490914" cy="1313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9AB21"/>
                </a:buClr>
                <a:buSzTx/>
                <a:buFont typeface="Arial"/>
                <a:buNone/>
                <a:tabLst/>
                <a:defRPr/>
              </a:pPr>
              <a:r>
                <a:rPr lang="en-US" sz="2100" dirty="0" smtClean="0">
                  <a:solidFill>
                    <a:srgbClr val="F26522"/>
                  </a:solidFill>
                  <a:latin typeface="Franklin Gothic Book"/>
                  <a:cs typeface="Franklin Gothic Book"/>
                </a:rPr>
                <a:t>1.</a:t>
              </a:r>
              <a:endPara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649902" y="2179384"/>
            <a:ext cx="1884298" cy="1729685"/>
            <a:chOff x="3649902" y="2179384"/>
            <a:chExt cx="1884298" cy="17296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7399" y="2297969"/>
              <a:ext cx="1317502" cy="96657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006706" y="3432015"/>
              <a:ext cx="152749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 smtClean="0">
                  <a:solidFill>
                    <a:srgbClr val="00467F"/>
                  </a:solidFill>
                  <a:latin typeface="Franklin Gothic Medium"/>
                  <a:cs typeface="Franklin Gothic Medium"/>
                </a:rPr>
                <a:t>PRODUCT</a:t>
              </a:r>
              <a:endParaRPr lang="en-US" sz="2500" dirty="0">
                <a:solidFill>
                  <a:srgbClr val="00467F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37" name="Content Placeholder 11"/>
            <p:cNvSpPr txBox="1">
              <a:spLocks/>
            </p:cNvSpPr>
            <p:nvPr/>
          </p:nvSpPr>
          <p:spPr>
            <a:xfrm>
              <a:off x="3649902" y="2179384"/>
              <a:ext cx="490914" cy="1313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9AB21"/>
                </a:buClr>
                <a:buSzTx/>
                <a:buFont typeface="Arial"/>
                <a:buNone/>
                <a:tabLst/>
                <a:defRPr/>
              </a:pPr>
              <a:r>
                <a:rPr lang="en-US" sz="2100" dirty="0" smtClean="0">
                  <a:solidFill>
                    <a:srgbClr val="F26522"/>
                  </a:solidFill>
                  <a:latin typeface="Franklin Gothic Book"/>
                  <a:cs typeface="Franklin Gothic Book"/>
                </a:rPr>
                <a:t>2.</a:t>
              </a:r>
              <a:endPara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462761" y="2179384"/>
            <a:ext cx="2193899" cy="1729685"/>
            <a:chOff x="6462761" y="2179384"/>
            <a:chExt cx="2193899" cy="17296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0600" y="2299235"/>
              <a:ext cx="874230" cy="100967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62761" y="3432015"/>
              <a:ext cx="21938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  <a:t>P</a:t>
              </a:r>
              <a:r>
                <a:rPr lang="en-US" sz="2500" b="1" u="sng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  <a:t>ARTICIPANTS</a:t>
              </a:r>
              <a:endParaRPr lang="en-US" sz="2500" b="1" u="sng" dirty="0">
                <a:solidFill>
                  <a:srgbClr val="F26522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38" name="Content Placeholder 11"/>
            <p:cNvSpPr txBox="1">
              <a:spLocks/>
            </p:cNvSpPr>
            <p:nvPr/>
          </p:nvSpPr>
          <p:spPr>
            <a:xfrm>
              <a:off x="6634806" y="2179384"/>
              <a:ext cx="490914" cy="1313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9AB21"/>
                </a:buClr>
                <a:buSzTx/>
                <a:buFont typeface="Arial"/>
                <a:buNone/>
                <a:tabLst/>
                <a:defRPr/>
              </a:pPr>
              <a:r>
                <a:rPr lang="en-US" sz="2100" dirty="0" smtClean="0">
                  <a:solidFill>
                    <a:srgbClr val="F26522"/>
                  </a:solidFill>
                  <a:latin typeface="Franklin Gothic Book"/>
                  <a:cs typeface="Franklin Gothic Book"/>
                </a:rPr>
                <a:t>3.</a:t>
              </a:r>
              <a:endPara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endParaRPr>
            </a:p>
          </p:txBody>
        </p:sp>
      </p:grpSp>
      <p:sp>
        <p:nvSpPr>
          <p:cNvPr id="41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The SIX P</a:t>
            </a:r>
            <a:r>
              <a:rPr kumimoji="0" lang="en-US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S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53429" y="4226443"/>
            <a:ext cx="1784848" cy="2114405"/>
            <a:chOff x="853429" y="4226443"/>
            <a:chExt cx="1784848" cy="2114405"/>
          </a:xfrm>
        </p:grpSpPr>
        <p:sp>
          <p:nvSpPr>
            <p:cNvPr id="21" name="TextBox 20"/>
            <p:cNvSpPr txBox="1"/>
            <p:nvPr/>
          </p:nvSpPr>
          <p:spPr>
            <a:xfrm>
              <a:off x="853429" y="5479074"/>
              <a:ext cx="178484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  <a:t>P</a:t>
              </a:r>
              <a:r>
                <a:rPr lang="en-US" sz="2500" b="1" u="sng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  <a:t>ROBABLE</a:t>
              </a:r>
              <a:r>
                <a:rPr lang="en-US" sz="2500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  <a:t> </a:t>
              </a:r>
              <a:br>
                <a:rPr lang="en-US" sz="2500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</a:br>
              <a:r>
                <a:rPr lang="en-US" sz="2500" b="1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  <a:t>ISSUES</a:t>
              </a:r>
              <a:endParaRPr lang="en-US" sz="2500" b="1" dirty="0">
                <a:solidFill>
                  <a:srgbClr val="F26522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23" name="Content Placeholder 11"/>
            <p:cNvSpPr txBox="1">
              <a:spLocks/>
            </p:cNvSpPr>
            <p:nvPr/>
          </p:nvSpPr>
          <p:spPr>
            <a:xfrm>
              <a:off x="856856" y="4226443"/>
              <a:ext cx="490914" cy="1313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9AB21"/>
                </a:buClr>
                <a:buSzTx/>
                <a:buFont typeface="Arial"/>
                <a:buNone/>
                <a:tabLst/>
                <a:defRPr/>
              </a:pPr>
              <a:r>
                <a:rPr lang="en-US" sz="2100" dirty="0" smtClean="0">
                  <a:solidFill>
                    <a:srgbClr val="F26522"/>
                  </a:solidFill>
                  <a:latin typeface="Franklin Gothic Book"/>
                  <a:cs typeface="Franklin Gothic Book"/>
                </a:rPr>
                <a:t>4.</a:t>
              </a:r>
              <a:endPara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2650" y="4278597"/>
              <a:ext cx="818821" cy="105277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3662433" y="4226443"/>
            <a:ext cx="1942808" cy="1729685"/>
            <a:chOff x="3662433" y="4226443"/>
            <a:chExt cx="1942808" cy="172968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1920" y="4322999"/>
              <a:ext cx="1175901" cy="10096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094967" y="5479074"/>
              <a:ext cx="151027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 smtClean="0">
                  <a:solidFill>
                    <a:srgbClr val="00467F"/>
                  </a:solidFill>
                  <a:latin typeface="Franklin Gothic Medium"/>
                  <a:cs typeface="Franklin Gothic Medium"/>
                </a:rPr>
                <a:t>PROCESS</a:t>
              </a:r>
              <a:endParaRPr lang="en-US" sz="2500" dirty="0">
                <a:solidFill>
                  <a:srgbClr val="00467F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30" name="Content Placeholder 11"/>
            <p:cNvSpPr txBox="1">
              <a:spLocks/>
            </p:cNvSpPr>
            <p:nvPr/>
          </p:nvSpPr>
          <p:spPr>
            <a:xfrm>
              <a:off x="3662433" y="4226443"/>
              <a:ext cx="490914" cy="1313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9AB21"/>
                </a:buClr>
                <a:buSzTx/>
                <a:buFont typeface="Arial"/>
                <a:buNone/>
                <a:tabLst/>
                <a:defRPr/>
              </a:pPr>
              <a:r>
                <a:rPr lang="en-US" sz="2100" dirty="0" smtClean="0">
                  <a:solidFill>
                    <a:srgbClr val="F26522"/>
                  </a:solidFill>
                  <a:latin typeface="Franklin Gothic Book"/>
                  <a:cs typeface="Franklin Gothic Book"/>
                </a:rPr>
                <a:t>5.</a:t>
              </a:r>
              <a:endPara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634806" y="4226443"/>
            <a:ext cx="1539223" cy="1729685"/>
            <a:chOff x="6634806" y="4226443"/>
            <a:chExt cx="1539223" cy="172968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61189" y="4346945"/>
              <a:ext cx="1212840" cy="97889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019430" y="5479074"/>
              <a:ext cx="108056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  <a:t>P</a:t>
              </a:r>
              <a:r>
                <a:rPr lang="en-US" sz="2500" b="1" u="sng" dirty="0" smtClean="0">
                  <a:solidFill>
                    <a:srgbClr val="F26522"/>
                  </a:solidFill>
                  <a:latin typeface="Franklin Gothic Medium"/>
                  <a:cs typeface="Franklin Gothic Medium"/>
                </a:rPr>
                <a:t>LACE</a:t>
              </a:r>
              <a:endParaRPr lang="en-US" sz="2500" b="1" u="sng" dirty="0">
                <a:solidFill>
                  <a:srgbClr val="F26522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45" name="Content Placeholder 11"/>
            <p:cNvSpPr txBox="1">
              <a:spLocks/>
            </p:cNvSpPr>
            <p:nvPr/>
          </p:nvSpPr>
          <p:spPr>
            <a:xfrm>
              <a:off x="6634806" y="4226443"/>
              <a:ext cx="490914" cy="1313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99AB21"/>
                </a:buClr>
                <a:buSzTx/>
                <a:buFont typeface="Arial"/>
                <a:buNone/>
                <a:tabLst/>
                <a:defRPr/>
              </a:pPr>
              <a:r>
                <a:rPr lang="en-US" sz="2100" dirty="0" smtClean="0">
                  <a:solidFill>
                    <a:srgbClr val="F26522"/>
                  </a:solidFill>
                  <a:latin typeface="Franklin Gothic Book"/>
                  <a:cs typeface="Franklin Gothic Book"/>
                </a:rPr>
                <a:t>6.</a:t>
              </a:r>
              <a:endPara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762010" y="447807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1-3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161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229" y="2800851"/>
            <a:ext cx="1532153" cy="17695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1843" y="4786133"/>
            <a:ext cx="38449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467F"/>
                </a:solidFill>
                <a:latin typeface="Franklin Gothic Medium"/>
                <a:cs typeface="Franklin Gothic Medium"/>
              </a:rPr>
              <a:t>PARTICIPANTS</a:t>
            </a:r>
            <a:endParaRPr lang="en-US" sz="3200" dirty="0">
              <a:solidFill>
                <a:srgbClr val="00467F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/>
          <a:lstStyle/>
          <a:p>
            <a:r>
              <a:rPr lang="en-US" dirty="0" smtClean="0"/>
              <a:t>A. Interview the Sponsor</a:t>
            </a:r>
            <a:endParaRPr lang="en-US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The SIX P</a:t>
            </a:r>
            <a:r>
              <a:rPr kumimoji="0" lang="en-US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s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18" name="Content Placeholder 11"/>
          <p:cNvSpPr txBox="1">
            <a:spLocks/>
          </p:cNvSpPr>
          <p:nvPr/>
        </p:nvSpPr>
        <p:spPr>
          <a:xfrm>
            <a:off x="3962399" y="2346386"/>
            <a:ext cx="4750279" cy="1966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Who will be attending?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cs typeface="Franklin Gothic Book"/>
              </a:rPr>
              <a:t>What are their attitudes?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What are the locations and time zones of the participants?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Franklin Gothic Book"/>
              <a:cs typeface="Franklin Gothic Book"/>
            </a:endParaRP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594944" y="2590803"/>
            <a:ext cx="852856" cy="230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3.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1-3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1086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38030" y="2813748"/>
            <a:ext cx="2981030" cy="3045079"/>
            <a:chOff x="269835" y="3658286"/>
            <a:chExt cx="2981030" cy="3045079"/>
          </a:xfrm>
        </p:grpSpPr>
        <p:sp>
          <p:nvSpPr>
            <p:cNvPr id="10" name="TextBox 9"/>
            <p:cNvSpPr txBox="1"/>
            <p:nvPr/>
          </p:nvSpPr>
          <p:spPr>
            <a:xfrm>
              <a:off x="269835" y="5626147"/>
              <a:ext cx="29810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467F"/>
                  </a:solidFill>
                  <a:latin typeface="Franklin Gothic Medium"/>
                  <a:cs typeface="Franklin Gothic Medium"/>
                </a:rPr>
                <a:t>PROBABLE </a:t>
              </a:r>
              <a:br>
                <a:rPr lang="en-US" sz="3200" dirty="0" smtClean="0">
                  <a:solidFill>
                    <a:srgbClr val="00467F"/>
                  </a:solidFill>
                  <a:latin typeface="Franklin Gothic Medium"/>
                  <a:cs typeface="Franklin Gothic Medium"/>
                </a:rPr>
              </a:br>
              <a:r>
                <a:rPr lang="en-US" sz="3200" dirty="0" smtClean="0">
                  <a:solidFill>
                    <a:srgbClr val="00467F"/>
                  </a:solidFill>
                  <a:latin typeface="Franklin Gothic Medium"/>
                  <a:cs typeface="Franklin Gothic Medium"/>
                </a:rPr>
                <a:t>ISSUES</a:t>
              </a:r>
              <a:endParaRPr lang="en-US" sz="3200" dirty="0">
                <a:solidFill>
                  <a:srgbClr val="00467F"/>
                </a:solidFill>
                <a:latin typeface="Franklin Gothic Medium"/>
                <a:cs typeface="Franklin Gothic Medium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181" y="3658286"/>
              <a:ext cx="1435044" cy="1845056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D61F-2294-5D42-A9D7-9928D42B377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/>
          <a:lstStyle/>
          <a:p>
            <a:r>
              <a:rPr lang="en-US" dirty="0" smtClean="0"/>
              <a:t>A. Interview the Sponsor</a:t>
            </a:r>
            <a:endParaRPr lang="en-US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The SIX P</a:t>
            </a:r>
            <a:r>
              <a:rPr kumimoji="0" lang="en-US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S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18" name="Content Placeholder 11"/>
          <p:cNvSpPr txBox="1">
            <a:spLocks/>
          </p:cNvSpPr>
          <p:nvPr/>
        </p:nvSpPr>
        <p:spPr>
          <a:xfrm>
            <a:off x="3510192" y="1398003"/>
            <a:ext cx="5633808" cy="1313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What are the probable issues that will need to be discussed to create the product and achieve the purpose?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Challenges </a:t>
            </a:r>
            <a:r>
              <a:rPr lang="en-US" sz="3200" dirty="0">
                <a:solidFill>
                  <a:srgbClr val="F26522"/>
                </a:solidFill>
                <a:latin typeface="Franklin Gothic Book"/>
                <a:cs typeface="Franklin Gothic Book"/>
              </a:rPr>
              <a:t>with the use of virtual meeting platform and participant familiarity with the planned use of features for the session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Franklin Gothic Book"/>
              <a:cs typeface="Franklin Gothic Book"/>
            </a:endParaRP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594944" y="2590803"/>
            <a:ext cx="852856" cy="230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4.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79755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1-3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84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C54"/>
      </a:accent1>
      <a:accent2>
        <a:srgbClr val="F26522"/>
      </a:accent2>
      <a:accent3>
        <a:srgbClr val="AFBD22"/>
      </a:accent3>
      <a:accent4>
        <a:srgbClr val="A0DBE6"/>
      </a:accent4>
      <a:accent5>
        <a:srgbClr val="000000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14877</TotalTime>
  <Words>1343</Words>
  <Application>Microsoft Macintosh PowerPoint</Application>
  <PresentationFormat>On-screen Show (4:3)</PresentationFormat>
  <Paragraphs>425</Paragraphs>
  <Slides>37</Slides>
  <Notes>37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The Effective Facilitator: Virtual Link</vt:lpstr>
      <vt:lpstr>Checkpoint</vt:lpstr>
      <vt:lpstr>PowerPoint Presentation</vt:lpstr>
      <vt:lpstr>Principle 1</vt:lpstr>
      <vt:lpstr>The Virtual Dilemma</vt:lpstr>
      <vt:lpstr>THE SIX Ps</vt:lpstr>
      <vt:lpstr>A. Interview the Sponsor</vt:lpstr>
      <vt:lpstr>A. Interview the Sponsor</vt:lpstr>
      <vt:lpstr>A. Interview the Sponsor</vt:lpstr>
      <vt:lpstr>A. Interview the Sponsor</vt:lpstr>
      <vt:lpstr>PowerPoint Presentation</vt:lpstr>
      <vt:lpstr>B. Identify Key Roles in the Session</vt:lpstr>
      <vt:lpstr>PowerPoint Presentation</vt:lpstr>
      <vt:lpstr>PowerPoint Presentation</vt:lpstr>
      <vt:lpstr>PowerPoint Presentation</vt:lpstr>
      <vt:lpstr>E. Know the Process Cold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J. Prepare the “Room”</vt:lpstr>
      <vt:lpstr>OTHER “ROOM” NEEDS</vt:lpstr>
      <vt:lpstr>PowerPoint Presentation</vt:lpstr>
      <vt:lpstr>PowerPoint Presentation</vt:lpstr>
      <vt:lpstr>II. The Virtual Dilemma</vt:lpstr>
      <vt:lpstr>II. The Virtual Dilemma</vt:lpstr>
      <vt:lpstr>II. The Virtual Dilemma</vt:lpstr>
      <vt:lpstr>II. The Virtual Dilemma</vt:lpstr>
      <vt:lpstr>II. The Virtual Dilemma</vt:lpstr>
      <vt:lpstr>II. The Virtual Dilemma</vt:lpstr>
      <vt:lpstr>PowerPoint Presentation</vt:lpstr>
      <vt:lpstr>K. Prepare Your Opening</vt:lpstr>
      <vt:lpstr>Poll </vt:lpstr>
      <vt:lpstr>Principle 1</vt:lpstr>
      <vt:lpstr>SURVEY: How can we improve? Help us enhance this beta class.</vt:lpstr>
      <vt:lpstr>Checkpoint</vt:lpstr>
    </vt:vector>
  </TitlesOfParts>
  <Company>Story Worldwide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 Thomas</dc:creator>
  <cp:lastModifiedBy>Malika Waller</cp:lastModifiedBy>
  <cp:revision>266</cp:revision>
  <cp:lastPrinted>2014-06-10T13:45:12Z</cp:lastPrinted>
  <dcterms:created xsi:type="dcterms:W3CDTF">2013-02-24T22:19:15Z</dcterms:created>
  <dcterms:modified xsi:type="dcterms:W3CDTF">2015-03-10T16:21:13Z</dcterms:modified>
</cp:coreProperties>
</file>