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5"/>
  </p:notesMasterIdLst>
  <p:handoutMasterIdLst>
    <p:handoutMasterId r:id="rId106"/>
  </p:handoutMasterIdLst>
  <p:sldIdLst>
    <p:sldId id="399" r:id="rId2"/>
    <p:sldId id="954" r:id="rId3"/>
    <p:sldId id="955" r:id="rId4"/>
    <p:sldId id="388" r:id="rId5"/>
    <p:sldId id="510" r:id="rId6"/>
    <p:sldId id="391" r:id="rId7"/>
    <p:sldId id="401" r:id="rId8"/>
    <p:sldId id="943" r:id="rId9"/>
    <p:sldId id="513" r:id="rId10"/>
    <p:sldId id="512" r:id="rId11"/>
    <p:sldId id="514" r:id="rId12"/>
    <p:sldId id="553" r:id="rId13"/>
    <p:sldId id="554" r:id="rId14"/>
    <p:sldId id="555" r:id="rId15"/>
    <p:sldId id="556" r:id="rId16"/>
    <p:sldId id="557" r:id="rId17"/>
    <p:sldId id="558" r:id="rId18"/>
    <p:sldId id="559" r:id="rId19"/>
    <p:sldId id="560" r:id="rId20"/>
    <p:sldId id="561" r:id="rId21"/>
    <p:sldId id="562" r:id="rId22"/>
    <p:sldId id="515" r:id="rId23"/>
    <p:sldId id="563" r:id="rId24"/>
    <p:sldId id="523" r:id="rId25"/>
    <p:sldId id="946" r:id="rId26"/>
    <p:sldId id="956" r:id="rId27"/>
    <p:sldId id="517" r:id="rId28"/>
    <p:sldId id="944" r:id="rId29"/>
    <p:sldId id="518" r:id="rId30"/>
    <p:sldId id="528" r:id="rId31"/>
    <p:sldId id="519" r:id="rId32"/>
    <p:sldId id="529" r:id="rId33"/>
    <p:sldId id="521" r:id="rId34"/>
    <p:sldId id="531" r:id="rId35"/>
    <p:sldId id="947" r:id="rId36"/>
    <p:sldId id="948" r:id="rId37"/>
    <p:sldId id="532" r:id="rId38"/>
    <p:sldId id="550" r:id="rId39"/>
    <p:sldId id="534" r:id="rId40"/>
    <p:sldId id="923" r:id="rId41"/>
    <p:sldId id="924" r:id="rId42"/>
    <p:sldId id="925" r:id="rId43"/>
    <p:sldId id="926" r:id="rId44"/>
    <p:sldId id="949" r:id="rId45"/>
    <p:sldId id="950" r:id="rId46"/>
    <p:sldId id="951" r:id="rId47"/>
    <p:sldId id="535" r:id="rId48"/>
    <p:sldId id="809" r:id="rId49"/>
    <p:sldId id="810" r:id="rId50"/>
    <p:sldId id="811" r:id="rId51"/>
    <p:sldId id="812" r:id="rId52"/>
    <p:sldId id="813" r:id="rId53"/>
    <p:sldId id="814" r:id="rId54"/>
    <p:sldId id="815" r:id="rId55"/>
    <p:sldId id="816" r:id="rId56"/>
    <p:sldId id="817" r:id="rId57"/>
    <p:sldId id="818" r:id="rId58"/>
    <p:sldId id="819" r:id="rId59"/>
    <p:sldId id="539" r:id="rId60"/>
    <p:sldId id="952" r:id="rId61"/>
    <p:sldId id="822" r:id="rId62"/>
    <p:sldId id="941" r:id="rId63"/>
    <p:sldId id="929" r:id="rId64"/>
    <p:sldId id="930" r:id="rId65"/>
    <p:sldId id="958" r:id="rId66"/>
    <p:sldId id="959" r:id="rId67"/>
    <p:sldId id="960" r:id="rId68"/>
    <p:sldId id="961" r:id="rId69"/>
    <p:sldId id="962" r:id="rId70"/>
    <p:sldId id="963" r:id="rId71"/>
    <p:sldId id="964" r:id="rId72"/>
    <p:sldId id="965" r:id="rId73"/>
    <p:sldId id="966" r:id="rId74"/>
    <p:sldId id="967" r:id="rId75"/>
    <p:sldId id="968" r:id="rId76"/>
    <p:sldId id="969" r:id="rId77"/>
    <p:sldId id="970" r:id="rId78"/>
    <p:sldId id="971" r:id="rId79"/>
    <p:sldId id="972" r:id="rId80"/>
    <p:sldId id="973" r:id="rId81"/>
    <p:sldId id="974" r:id="rId82"/>
    <p:sldId id="975" r:id="rId83"/>
    <p:sldId id="976" r:id="rId84"/>
    <p:sldId id="977" r:id="rId85"/>
    <p:sldId id="978" r:id="rId86"/>
    <p:sldId id="979" r:id="rId87"/>
    <p:sldId id="980" r:id="rId88"/>
    <p:sldId id="981" r:id="rId89"/>
    <p:sldId id="982" r:id="rId90"/>
    <p:sldId id="983" r:id="rId91"/>
    <p:sldId id="984" r:id="rId92"/>
    <p:sldId id="985" r:id="rId93"/>
    <p:sldId id="986" r:id="rId94"/>
    <p:sldId id="987" r:id="rId95"/>
    <p:sldId id="988" r:id="rId96"/>
    <p:sldId id="989" r:id="rId97"/>
    <p:sldId id="990" r:id="rId98"/>
    <p:sldId id="991" r:id="rId99"/>
    <p:sldId id="993" r:id="rId100"/>
    <p:sldId id="992" r:id="rId101"/>
    <p:sldId id="942" r:id="rId102"/>
    <p:sldId id="953" r:id="rId103"/>
    <p:sldId id="927"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Smith" initials="R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4"/>
    <a:srgbClr val="F26522"/>
    <a:srgbClr val="A0DBE6"/>
    <a:srgbClr val="00467F"/>
    <a:srgbClr val="AFBD22"/>
    <a:srgbClr val="C9401B"/>
    <a:srgbClr val="FF5223"/>
    <a:srgbClr val="95CC4F"/>
    <a:srgbClr val="90CDD0"/>
    <a:srgbClr val="D747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6" autoAdjust="0"/>
    <p:restoredTop sz="76122" autoAdjust="0"/>
  </p:normalViewPr>
  <p:slideViewPr>
    <p:cSldViewPr snapToGrid="0" snapToObjects="1">
      <p:cViewPr varScale="1">
        <p:scale>
          <a:sx n="56" d="100"/>
          <a:sy n="56" d="100"/>
        </p:scale>
        <p:origin x="1848" y="78"/>
      </p:cViewPr>
      <p:guideLst>
        <p:guide orient="horz" pos="216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91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2/19/2015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3895078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2/19/2015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0469373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buFontTx/>
              <a:buNone/>
            </a:pPr>
            <a:r>
              <a:rPr lang="en-US" sz="1600" b="1" smtClean="0">
                <a:latin typeface="Times New Roman" charset="0"/>
              </a:rPr>
              <a:t>   </a:t>
            </a:r>
            <a:endParaRPr lang="en-US" sz="1600" b="1" dirty="0" smtClean="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286384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endParaRPr lang="en-US" sz="1200" dirty="0" smtClean="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137650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91004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958333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3583336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300290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3412788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3492206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3789641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1" dirty="0" smtClean="0">
              <a:solidFill>
                <a:srgbClr val="F26522"/>
              </a:solidFill>
              <a:latin typeface="Franklin Gothic Book"/>
              <a:cs typeface="Franklin Gothic Book"/>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2703230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387594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1261497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1192171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1878915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2415011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3497352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1379562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3515606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641371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4223331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2552680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2985191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3753569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3716051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2661319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1217046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2854934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3833186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2013504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2996575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1120442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2295831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3958478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3900259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1975472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2856289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26129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1976482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3055254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1474844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58</a:t>
            </a:fld>
            <a:endParaRPr lang="en-US" dirty="0"/>
          </a:p>
        </p:txBody>
      </p:sp>
    </p:spTree>
    <p:extLst>
      <p:ext uri="{BB962C8B-B14F-4D97-AF65-F5344CB8AC3E}">
        <p14:creationId xmlns:p14="http://schemas.microsoft.com/office/powerpoint/2010/main" val="35036780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59</a:t>
            </a:fld>
            <a:endParaRPr lang="en-US" dirty="0"/>
          </a:p>
        </p:txBody>
      </p:sp>
    </p:spTree>
    <p:extLst>
      <p:ext uri="{BB962C8B-B14F-4D97-AF65-F5344CB8AC3E}">
        <p14:creationId xmlns:p14="http://schemas.microsoft.com/office/powerpoint/2010/main" val="4049856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60</a:t>
            </a:fld>
            <a:endParaRPr lang="en-US" dirty="0"/>
          </a:p>
        </p:txBody>
      </p:sp>
    </p:spTree>
    <p:extLst>
      <p:ext uri="{BB962C8B-B14F-4D97-AF65-F5344CB8AC3E}">
        <p14:creationId xmlns:p14="http://schemas.microsoft.com/office/powerpoint/2010/main" val="811690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30000" dirty="0" smtClean="0">
                <a:solidFill>
                  <a:schemeClr val="tx1"/>
                </a:solidFill>
                <a:latin typeface="+mn-lt"/>
                <a:ea typeface="+mn-ea"/>
                <a:cs typeface="+mn-cs"/>
              </a:rPr>
              <a:t>Producer	Sets up the virtual meeting platform for the session. This may include unique chat rooms, whiteboards, parking boards, polls, etc. depending upon the meeting needs, the featuers of the virtual meeting platform and the requests of the session facilitator	</a:t>
            </a:r>
            <a:endParaRPr lang="en-US" sz="1200" b="0" i="0" u="none" strike="noStrike" kern="1200" baseline="0" dirty="0" smtClean="0">
              <a:solidFill>
                <a:schemeClr val="tx1"/>
              </a:solidFill>
              <a:latin typeface="+mn-lt"/>
              <a:ea typeface="+mn-ea"/>
              <a:cs typeface="+mn-cs"/>
            </a:endParaRPr>
          </a:p>
          <a:p>
            <a:pPr rtl="0"/>
            <a:r>
              <a:rPr lang="en-US" sz="1200" b="0" i="0" u="none" strike="noStrike" kern="1200" baseline="30000" dirty="0" smtClean="0">
                <a:solidFill>
                  <a:schemeClr val="tx1"/>
                </a:solidFill>
                <a:latin typeface="+mn-lt"/>
                <a:ea typeface="+mn-ea"/>
                <a:cs typeface="+mn-cs"/>
              </a:rPr>
              <a:t>Moderator	Works with the facilitator to serve as a technical liaison for session participants experiencing technical issues during the session.</a:t>
            </a:r>
          </a:p>
          <a:p>
            <a:r>
              <a:rPr lang="en-US" sz="1200" b="0" i="0" u="none" strike="noStrike" kern="1200" baseline="30000" dirty="0" smtClean="0">
                <a:solidFill>
                  <a:schemeClr val="tx1"/>
                </a:solidFill>
                <a:latin typeface="+mn-lt"/>
                <a:ea typeface="+mn-ea"/>
                <a:cs typeface="+mn-cs"/>
              </a:rPr>
              <a:t>May also support the faciliator, as requested throughout the session to include items such changing permissions, opening/closing polls, starting breakout rooms, etc. based on the features of the virtual meeting platform	</a:t>
            </a:r>
            <a:endParaRPr lang="en-US" sz="1200" b="0" i="0" u="none" strike="noStrike" kern="1200" baseline="0" dirty="0" smtClean="0">
              <a:solidFill>
                <a:schemeClr val="tx1"/>
              </a:solidFill>
              <a:latin typeface="+mn-lt"/>
              <a:ea typeface="+mn-ea"/>
              <a:cs typeface="+mn-cs"/>
            </a:endParaRPr>
          </a:p>
          <a:p>
            <a:pPr>
              <a:buFontTx/>
              <a:buNone/>
            </a:pP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61</a:t>
            </a:fld>
            <a:endParaRPr lang="en-US" dirty="0"/>
          </a:p>
        </p:txBody>
      </p:sp>
    </p:spTree>
    <p:extLst>
      <p:ext uri="{BB962C8B-B14F-4D97-AF65-F5344CB8AC3E}">
        <p14:creationId xmlns:p14="http://schemas.microsoft.com/office/powerpoint/2010/main" val="228401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1494860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buFontTx/>
              <a:buNone/>
            </a:pPr>
            <a:endParaRPr lang="en-US" sz="1600" b="1" dirty="0" smtClean="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62</a:t>
            </a:fld>
            <a:endParaRPr lang="en-US" dirty="0"/>
          </a:p>
        </p:txBody>
      </p:sp>
    </p:spTree>
    <p:extLst>
      <p:ext uri="{BB962C8B-B14F-4D97-AF65-F5344CB8AC3E}">
        <p14:creationId xmlns:p14="http://schemas.microsoft.com/office/powerpoint/2010/main" val="272658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a:buFontTx/>
              <a:buNone/>
            </a:pPr>
            <a:r>
              <a:rPr lang="en-US" dirty="0" smtClean="0">
                <a:latin typeface="Times New Roman" charset="0"/>
              </a:rPr>
              <a:t>Put 2 polls; 1</a:t>
            </a:r>
            <a:r>
              <a:rPr lang="en-US" baseline="0" dirty="0" smtClean="0">
                <a:latin typeface="Times New Roman" charset="0"/>
              </a:rPr>
              <a:t> for Meeting Center and 1 for Training Center</a:t>
            </a:r>
            <a:endParaRPr lang="en-US" dirty="0" smtClean="0">
              <a:latin typeface="Times New Roman" charset="0"/>
            </a:endParaRPr>
          </a:p>
        </p:txBody>
      </p:sp>
      <p:sp>
        <p:nvSpPr>
          <p:cNvPr id="86020" name="Slide Number Placeholder 3"/>
          <p:cNvSpPr>
            <a:spLocks noGrp="1"/>
          </p:cNvSpPr>
          <p:nvPr>
            <p:ph type="sldNum" sz="quarter" idx="5"/>
          </p:nvPr>
        </p:nvSpPr>
        <p:spPr>
          <a:noFill/>
        </p:spPr>
        <p:txBody>
          <a:bodyPr/>
          <a:lstStyle/>
          <a:p>
            <a:fld id="{D8EF198C-8CA1-4D5B-AE6E-0C415EE544EF}" type="slidenum">
              <a:rPr lang="en-US" smtClean="0"/>
              <a:pPr/>
              <a:t>63</a:t>
            </a:fld>
            <a:endParaRPr lang="en-US" dirty="0" smtClean="0"/>
          </a:p>
        </p:txBody>
      </p:sp>
    </p:spTree>
    <p:extLst>
      <p:ext uri="{BB962C8B-B14F-4D97-AF65-F5344CB8AC3E}">
        <p14:creationId xmlns:p14="http://schemas.microsoft.com/office/powerpoint/2010/main" val="2667775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dirty="0" smtClean="0">
              <a:latin typeface="Times New Roman" charset="0"/>
            </a:endParaRPr>
          </a:p>
        </p:txBody>
      </p:sp>
      <p:sp>
        <p:nvSpPr>
          <p:cNvPr id="87044" name="Slide Number Placeholder 3"/>
          <p:cNvSpPr>
            <a:spLocks noGrp="1"/>
          </p:cNvSpPr>
          <p:nvPr>
            <p:ph type="sldNum" sz="quarter" idx="5"/>
          </p:nvPr>
        </p:nvSpPr>
        <p:spPr>
          <a:noFill/>
        </p:spPr>
        <p:txBody>
          <a:bodyPr/>
          <a:lstStyle/>
          <a:p>
            <a:fld id="{CE9936E8-18D1-4864-AAEC-1E4348FA53BA}" type="slidenum">
              <a:rPr lang="en-US" smtClean="0"/>
              <a:pPr/>
              <a:t>64</a:t>
            </a:fld>
            <a:endParaRPr lang="en-US" dirty="0" smtClean="0"/>
          </a:p>
        </p:txBody>
      </p:sp>
    </p:spTree>
    <p:extLst>
      <p:ext uri="{BB962C8B-B14F-4D97-AF65-F5344CB8AC3E}">
        <p14:creationId xmlns:p14="http://schemas.microsoft.com/office/powerpoint/2010/main" val="458080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a:buFontTx/>
              <a:buChar char="•"/>
            </a:pPr>
            <a:endParaRPr lang="en-US" dirty="0" smtClean="0">
              <a:latin typeface="Times New Roman" charset="0"/>
            </a:endParaRPr>
          </a:p>
        </p:txBody>
      </p:sp>
      <p:sp>
        <p:nvSpPr>
          <p:cNvPr id="86020" name="Slide Number Placeholder 3"/>
          <p:cNvSpPr>
            <a:spLocks noGrp="1"/>
          </p:cNvSpPr>
          <p:nvPr>
            <p:ph type="sldNum" sz="quarter" idx="5"/>
          </p:nvPr>
        </p:nvSpPr>
        <p:spPr>
          <a:noFill/>
        </p:spPr>
        <p:txBody>
          <a:bodyPr/>
          <a:lstStyle/>
          <a:p>
            <a:fld id="{D8EF198C-8CA1-4D5B-AE6E-0C415EE544EF}" type="slidenum">
              <a:rPr lang="en-US" smtClean="0"/>
              <a:pPr/>
              <a:t>65</a:t>
            </a:fld>
            <a:endParaRPr lang="en-US" dirty="0" smtClean="0"/>
          </a:p>
        </p:txBody>
      </p:sp>
    </p:spTree>
    <p:extLst>
      <p:ext uri="{BB962C8B-B14F-4D97-AF65-F5344CB8AC3E}">
        <p14:creationId xmlns:p14="http://schemas.microsoft.com/office/powerpoint/2010/main" val="433922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dirty="0" smtClean="0">
              <a:latin typeface="Times New Roman" charset="0"/>
            </a:endParaRPr>
          </a:p>
        </p:txBody>
      </p:sp>
      <p:sp>
        <p:nvSpPr>
          <p:cNvPr id="87044" name="Slide Number Placeholder 3"/>
          <p:cNvSpPr>
            <a:spLocks noGrp="1"/>
          </p:cNvSpPr>
          <p:nvPr>
            <p:ph type="sldNum" sz="quarter" idx="5"/>
          </p:nvPr>
        </p:nvSpPr>
        <p:spPr>
          <a:noFill/>
        </p:spPr>
        <p:txBody>
          <a:bodyPr/>
          <a:lstStyle/>
          <a:p>
            <a:fld id="{CE9936E8-18D1-4864-AAEC-1E4348FA53BA}" type="slidenum">
              <a:rPr lang="en-US" smtClean="0"/>
              <a:pPr/>
              <a:t>66</a:t>
            </a:fld>
            <a:endParaRPr lang="en-US" dirty="0" smtClean="0"/>
          </a:p>
        </p:txBody>
      </p:sp>
    </p:spTree>
    <p:extLst>
      <p:ext uri="{BB962C8B-B14F-4D97-AF65-F5344CB8AC3E}">
        <p14:creationId xmlns:p14="http://schemas.microsoft.com/office/powerpoint/2010/main" val="4898754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68</a:t>
            </a:fld>
            <a:endParaRPr lang="en-US" dirty="0"/>
          </a:p>
        </p:txBody>
      </p:sp>
    </p:spTree>
    <p:extLst>
      <p:ext uri="{BB962C8B-B14F-4D97-AF65-F5344CB8AC3E}">
        <p14:creationId xmlns:p14="http://schemas.microsoft.com/office/powerpoint/2010/main" val="186889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70</a:t>
            </a:fld>
            <a:endParaRPr lang="en-US" dirty="0"/>
          </a:p>
        </p:txBody>
      </p:sp>
    </p:spTree>
    <p:extLst>
      <p:ext uri="{BB962C8B-B14F-4D97-AF65-F5344CB8AC3E}">
        <p14:creationId xmlns:p14="http://schemas.microsoft.com/office/powerpoint/2010/main" val="27361322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71</a:t>
            </a:fld>
            <a:endParaRPr lang="en-US" dirty="0"/>
          </a:p>
        </p:txBody>
      </p:sp>
    </p:spTree>
    <p:extLst>
      <p:ext uri="{BB962C8B-B14F-4D97-AF65-F5344CB8AC3E}">
        <p14:creationId xmlns:p14="http://schemas.microsoft.com/office/powerpoint/2010/main" val="24367502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72</a:t>
            </a:fld>
            <a:endParaRPr lang="en-US" dirty="0"/>
          </a:p>
        </p:txBody>
      </p:sp>
    </p:spTree>
    <p:extLst>
      <p:ext uri="{BB962C8B-B14F-4D97-AF65-F5344CB8AC3E}">
        <p14:creationId xmlns:p14="http://schemas.microsoft.com/office/powerpoint/2010/main" val="4282074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93</a:t>
            </a:fld>
            <a:endParaRPr lang="en-US" dirty="0"/>
          </a:p>
        </p:txBody>
      </p:sp>
    </p:spTree>
    <p:extLst>
      <p:ext uri="{BB962C8B-B14F-4D97-AF65-F5344CB8AC3E}">
        <p14:creationId xmlns:p14="http://schemas.microsoft.com/office/powerpoint/2010/main" val="4287577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26274857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3BBAD8EF-6667-455A-9C79-FA698D4B8795}" type="slidenum">
              <a:rPr lang="en-US" smtClean="0"/>
              <a:pPr/>
              <a:t>99</a:t>
            </a:fld>
            <a:endParaRPr lang="en-US" dirty="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a:buFontTx/>
              <a:buChar char="•"/>
            </a:pPr>
            <a:endParaRPr lang="en-US" dirty="0" smtClean="0">
              <a:latin typeface="Times New Roman" charset="0"/>
            </a:endParaRPr>
          </a:p>
        </p:txBody>
      </p:sp>
    </p:spTree>
    <p:extLst>
      <p:ext uri="{BB962C8B-B14F-4D97-AF65-F5344CB8AC3E}">
        <p14:creationId xmlns:p14="http://schemas.microsoft.com/office/powerpoint/2010/main" val="41466394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100</a:t>
            </a:fld>
            <a:endParaRPr lang="en-US" dirty="0"/>
          </a:p>
        </p:txBody>
      </p:sp>
    </p:spTree>
    <p:extLst>
      <p:ext uri="{BB962C8B-B14F-4D97-AF65-F5344CB8AC3E}">
        <p14:creationId xmlns:p14="http://schemas.microsoft.com/office/powerpoint/2010/main" val="5574516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104A73"/>
                </a:solidFill>
                <a:latin typeface="Arial" panose="020B0604020202020204" pitchFamily="34" charset="0"/>
              </a:defRPr>
            </a:lvl1pPr>
            <a:lvl2pPr marL="742950" indent="-285750" eaLnBrk="0" hangingPunct="0">
              <a:defRPr sz="2400" b="1">
                <a:solidFill>
                  <a:srgbClr val="104A73"/>
                </a:solidFill>
                <a:latin typeface="Arial" panose="020B0604020202020204" pitchFamily="34" charset="0"/>
              </a:defRPr>
            </a:lvl2pPr>
            <a:lvl3pPr marL="1143000" indent="-228600" eaLnBrk="0" hangingPunct="0">
              <a:defRPr sz="2400" b="1">
                <a:solidFill>
                  <a:srgbClr val="104A73"/>
                </a:solidFill>
                <a:latin typeface="Arial" panose="020B0604020202020204" pitchFamily="34" charset="0"/>
              </a:defRPr>
            </a:lvl3pPr>
            <a:lvl4pPr marL="1600200" indent="-228600" eaLnBrk="0" hangingPunct="0">
              <a:defRPr sz="2400" b="1">
                <a:solidFill>
                  <a:srgbClr val="104A73"/>
                </a:solidFill>
                <a:latin typeface="Arial" panose="020B0604020202020204" pitchFamily="34" charset="0"/>
              </a:defRPr>
            </a:lvl4pPr>
            <a:lvl5pPr marL="2057400" indent="-228600" eaLnBrk="0" hangingPunct="0">
              <a:defRPr sz="24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24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24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24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2400" b="1">
                <a:solidFill>
                  <a:srgbClr val="104A73"/>
                </a:solidFill>
                <a:latin typeface="Arial" panose="020B0604020202020204" pitchFamily="34" charset="0"/>
              </a:defRPr>
            </a:lvl9pPr>
          </a:lstStyle>
          <a:p>
            <a:pPr eaLnBrk="1" hangingPunct="1"/>
            <a:fld id="{4565D105-6059-43B8-9B29-08B8CFF095DF}" type="slidenum">
              <a:rPr lang="en-US" altLang="en-US" sz="1200" b="0">
                <a:solidFill>
                  <a:schemeClr val="tx1"/>
                </a:solidFill>
                <a:latin typeface="Tahoma" panose="020B0604030504040204" pitchFamily="34" charset="0"/>
              </a:rPr>
              <a:pPr eaLnBrk="1" hangingPunct="1"/>
              <a:t>101</a:t>
            </a:fld>
            <a:endParaRPr lang="en-US" altLang="en-US" sz="1200" b="0" dirty="0">
              <a:solidFill>
                <a:schemeClr val="tx1"/>
              </a:solidFill>
              <a:latin typeface="Tahoma" panose="020B0604030504040204"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t>Make type B</a:t>
            </a:r>
          </a:p>
        </p:txBody>
      </p:sp>
    </p:spTree>
    <p:extLst>
      <p:ext uri="{BB962C8B-B14F-4D97-AF65-F5344CB8AC3E}">
        <p14:creationId xmlns:p14="http://schemas.microsoft.com/office/powerpoint/2010/main" val="18376435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102</a:t>
            </a:fld>
            <a:endParaRPr lang="en-US" dirty="0"/>
          </a:p>
        </p:txBody>
      </p:sp>
    </p:spTree>
    <p:extLst>
      <p:ext uri="{BB962C8B-B14F-4D97-AF65-F5344CB8AC3E}">
        <p14:creationId xmlns:p14="http://schemas.microsoft.com/office/powerpoint/2010/main" val="22374159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buFontTx/>
              <a:buNone/>
            </a:pPr>
            <a:r>
              <a:rPr lang="en-US" sz="1600" b="1" dirty="0" smtClean="0">
                <a:latin typeface="Times New Roman" charset="0"/>
              </a:rPr>
              <a:t>End with the agenda slide so they know what is next?</a:t>
            </a:r>
          </a:p>
        </p:txBody>
      </p:sp>
      <p:sp>
        <p:nvSpPr>
          <p:cNvPr id="4" name="Slide Number Placeholder 3"/>
          <p:cNvSpPr>
            <a:spLocks noGrp="1"/>
          </p:cNvSpPr>
          <p:nvPr>
            <p:ph type="sldNum" sz="quarter" idx="10"/>
          </p:nvPr>
        </p:nvSpPr>
        <p:spPr/>
        <p:txBody>
          <a:bodyPr/>
          <a:lstStyle/>
          <a:p>
            <a:fld id="{4B573F6C-1218-BD4D-A5E4-4AD687B88FB2}" type="slidenum">
              <a:rPr lang="en-US" smtClean="0"/>
              <a:pPr/>
              <a:t>103</a:t>
            </a:fld>
            <a:endParaRPr lang="en-US" dirty="0"/>
          </a:p>
        </p:txBody>
      </p:sp>
    </p:spTree>
    <p:extLst>
      <p:ext uri="{BB962C8B-B14F-4D97-AF65-F5344CB8AC3E}">
        <p14:creationId xmlns:p14="http://schemas.microsoft.com/office/powerpoint/2010/main" val="114605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a:buFontTx/>
              <a:buChar char="•"/>
            </a:pPr>
            <a:endParaRPr lang="en-US" dirty="0" smtClean="0">
              <a:latin typeface="Times New Roman" charset="0"/>
            </a:endParaRPr>
          </a:p>
        </p:txBody>
      </p:sp>
      <p:sp>
        <p:nvSpPr>
          <p:cNvPr id="86020" name="Slide Number Placeholder 3"/>
          <p:cNvSpPr>
            <a:spLocks noGrp="1"/>
          </p:cNvSpPr>
          <p:nvPr>
            <p:ph type="sldNum" sz="quarter" idx="5"/>
          </p:nvPr>
        </p:nvSpPr>
        <p:spPr>
          <a:noFill/>
        </p:spPr>
        <p:txBody>
          <a:bodyPr/>
          <a:lstStyle/>
          <a:p>
            <a:fld id="{D8EF198C-8CA1-4D5B-AE6E-0C415EE544EF}" type="slidenum">
              <a:rPr lang="en-US" smtClean="0"/>
              <a:pPr/>
              <a:t>8</a:t>
            </a:fld>
            <a:endParaRPr lang="en-US" dirty="0" smtClean="0"/>
          </a:p>
        </p:txBody>
      </p:sp>
    </p:spTree>
    <p:extLst>
      <p:ext uri="{BB962C8B-B14F-4D97-AF65-F5344CB8AC3E}">
        <p14:creationId xmlns:p14="http://schemas.microsoft.com/office/powerpoint/2010/main" val="378457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smtClean="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336357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436259" y="6565612"/>
            <a:ext cx="3292889" cy="246221"/>
          </a:xfrm>
          <a:prstGeom prst="rect">
            <a:avLst/>
          </a:prstGeom>
          <a:noFill/>
        </p:spPr>
        <p:txBody>
          <a:bodyPr wrap="none" rtlCol="0">
            <a:spAutoFit/>
          </a:bodyPr>
          <a:lstStyle/>
          <a:p>
            <a:pPr algn="l"/>
            <a:r>
              <a:rPr lang="en-US" sz="1000" dirty="0" smtClean="0">
                <a:solidFill>
                  <a:srgbClr val="00467F"/>
                </a:solidFill>
                <a:latin typeface="Franklin Gothic Book"/>
                <a:cs typeface="Franklin Gothic Book"/>
              </a:rPr>
              <a:t>Copyright 1992-2015, Leadership Strategies, Inc. V15.02</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extBox 8"/>
          <p:cNvSpPr txBox="1"/>
          <p:nvPr userDrawn="1"/>
        </p:nvSpPr>
        <p:spPr>
          <a:xfrm>
            <a:off x="436259" y="6565612"/>
            <a:ext cx="3292889" cy="246221"/>
          </a:xfrm>
          <a:prstGeom prst="rect">
            <a:avLst/>
          </a:prstGeom>
          <a:noFill/>
        </p:spPr>
        <p:txBody>
          <a:bodyPr wrap="none" rtlCol="0">
            <a:spAutoFit/>
          </a:bodyPr>
          <a:lstStyle/>
          <a:p>
            <a:pPr algn="l"/>
            <a:r>
              <a:rPr lang="en-US" sz="1000" dirty="0" smtClean="0">
                <a:solidFill>
                  <a:srgbClr val="00467F"/>
                </a:solidFill>
                <a:latin typeface="Franklin Gothic Book"/>
                <a:cs typeface="Franklin Gothic Book"/>
              </a:rPr>
              <a:t>Copyright 1992-2015, Leadership Strategies, Inc. V15.02</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extBox 8"/>
          <p:cNvSpPr txBox="1"/>
          <p:nvPr userDrawn="1"/>
        </p:nvSpPr>
        <p:spPr>
          <a:xfrm>
            <a:off x="436259" y="6565612"/>
            <a:ext cx="3292889" cy="246221"/>
          </a:xfrm>
          <a:prstGeom prst="rect">
            <a:avLst/>
          </a:prstGeom>
          <a:noFill/>
        </p:spPr>
        <p:txBody>
          <a:bodyPr wrap="none" rtlCol="0">
            <a:spAutoFit/>
          </a:bodyPr>
          <a:lstStyle/>
          <a:p>
            <a:pPr algn="l"/>
            <a:r>
              <a:rPr lang="en-US" sz="1000" dirty="0" smtClean="0">
                <a:solidFill>
                  <a:srgbClr val="00467F"/>
                </a:solidFill>
                <a:latin typeface="Franklin Gothic Book"/>
                <a:cs typeface="Franklin Gothic Book"/>
              </a:rPr>
              <a:t>Copyright 1992-2015, Leadership Strategies, Inc. V15.02</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smtClean="0"/>
              <a:t>Click to edit Master title style</a:t>
            </a:r>
            <a:endParaRPr lang="en-US" dirty="0"/>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436259" y="6565612"/>
            <a:ext cx="3292889" cy="246221"/>
          </a:xfrm>
          <a:prstGeom prst="rect">
            <a:avLst/>
          </a:prstGeom>
          <a:noFill/>
        </p:spPr>
        <p:txBody>
          <a:bodyPr wrap="none" rtlCol="0">
            <a:spAutoFit/>
          </a:bodyPr>
          <a:lstStyle/>
          <a:p>
            <a:pPr algn="l"/>
            <a:r>
              <a:rPr lang="en-US" sz="1000" dirty="0" smtClean="0">
                <a:solidFill>
                  <a:srgbClr val="00467F"/>
                </a:solidFill>
                <a:latin typeface="Franklin Gothic Book"/>
                <a:cs typeface="Franklin Gothic Book"/>
              </a:rPr>
              <a:t>Copyright 1992-2015, Leadership Strategies, Inc. V15.02</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358985" y="6565612"/>
            <a:ext cx="3292889" cy="246221"/>
          </a:xfrm>
          <a:prstGeom prst="rect">
            <a:avLst/>
          </a:prstGeom>
          <a:noFill/>
        </p:spPr>
        <p:txBody>
          <a:bodyPr wrap="none" rtlCol="0">
            <a:spAutoFit/>
          </a:bodyPr>
          <a:lstStyle/>
          <a:p>
            <a:pPr algn="l"/>
            <a:r>
              <a:rPr lang="en-US" sz="1000" baseline="0" dirty="0" smtClean="0">
                <a:solidFill>
                  <a:schemeClr val="bg1"/>
                </a:solidFill>
                <a:latin typeface="Franklin Gothic Book"/>
                <a:cs typeface="Franklin Gothic Book"/>
              </a:rPr>
              <a:t>Copyright 1992-2015, Leadership Strategies, Inc. V15.02</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358985" y="6565612"/>
            <a:ext cx="3266251" cy="246221"/>
          </a:xfrm>
          <a:prstGeom prst="rect">
            <a:avLst/>
          </a:prstGeom>
          <a:noFill/>
        </p:spPr>
        <p:txBody>
          <a:bodyPr wrap="none" rtlCol="0">
            <a:spAutoFit/>
          </a:bodyPr>
          <a:lstStyle/>
          <a:p>
            <a:pPr algn="l"/>
            <a:r>
              <a:rPr lang="en-US" sz="1000" baseline="0" dirty="0" smtClean="0">
                <a:solidFill>
                  <a:schemeClr val="bg1"/>
                </a:solidFill>
                <a:latin typeface="Franklin Gothic Book"/>
                <a:cs typeface="Franklin Gothic Book"/>
              </a:rPr>
              <a:t>Copyright 1992-2015, Leadership Strategies, Inc. V15.02</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358985" y="6565612"/>
            <a:ext cx="3292889" cy="246221"/>
          </a:xfrm>
          <a:prstGeom prst="rect">
            <a:avLst/>
          </a:prstGeom>
          <a:noFill/>
        </p:spPr>
        <p:txBody>
          <a:bodyPr wrap="none" rtlCol="0">
            <a:spAutoFit/>
          </a:bodyPr>
          <a:lstStyle/>
          <a:p>
            <a:pPr algn="l"/>
            <a:r>
              <a:rPr lang="en-US" sz="1000" baseline="0" dirty="0" smtClean="0">
                <a:solidFill>
                  <a:schemeClr val="bg1"/>
                </a:solidFill>
                <a:latin typeface="Franklin Gothic Book"/>
                <a:cs typeface="Franklin Gothic Book"/>
              </a:rPr>
              <a:t>Copyright 1992-2015, Leadership Strategies, Inc. V15.02</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436259" y="6565612"/>
            <a:ext cx="3292889" cy="246221"/>
          </a:xfrm>
          <a:prstGeom prst="rect">
            <a:avLst/>
          </a:prstGeom>
          <a:noFill/>
        </p:spPr>
        <p:txBody>
          <a:bodyPr wrap="none" rtlCol="0">
            <a:spAutoFit/>
          </a:bodyPr>
          <a:lstStyle/>
          <a:p>
            <a:pPr algn="l"/>
            <a:r>
              <a:rPr lang="en-US" sz="1000" baseline="0" dirty="0" smtClean="0">
                <a:solidFill>
                  <a:srgbClr val="00467F"/>
                </a:solidFill>
                <a:latin typeface="Franklin Gothic Book"/>
                <a:cs typeface="Franklin Gothic Book"/>
              </a:rPr>
              <a:t>Copyright 1992-2015, Leadership Strategies, Inc. V15.02</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smtClean="0"/>
              <a:t>ENTER SECTION HERE</a:t>
            </a:r>
            <a:endParaRPr lang="en-US" dirty="0"/>
          </a:p>
        </p:txBody>
      </p:sp>
      <p:pic>
        <p:nvPicPr>
          <p:cNvPr id="14" name="Picture 13"/>
          <p:cNvPicPr>
            <a:picLocks noChangeAspect="1"/>
          </p:cNvPicPr>
          <p:nvPr userDrawn="1"/>
        </p:nvPicPr>
        <p:blipFill>
          <a:blip r:embed="rId4"/>
          <a:stretch>
            <a:fillRect/>
          </a:stretch>
        </p:blipFill>
        <p:spPr>
          <a:xfrm>
            <a:off x="5996887" y="1771917"/>
            <a:ext cx="3188182" cy="3564146"/>
          </a:xfrm>
          <a:prstGeom prst="rect">
            <a:avLst/>
          </a:prstGeom>
        </p:spPr>
      </p:pic>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76509" y="6356350"/>
            <a:ext cx="400302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solidFill>
                  <a:srgbClr val="00467F"/>
                </a:solidFill>
                <a:latin typeface="Franklin Gothic Book"/>
                <a:cs typeface="Franklin Gothic Book"/>
              </a:rPr>
              <a:t>Copyright 1992-2015, Leadership Strategies, Inc. V15.02</a:t>
            </a:r>
          </a:p>
          <a:p>
            <a:endParaRPr lang="en-US" dirty="0"/>
          </a:p>
        </p:txBody>
      </p:sp>
      <p:sp>
        <p:nvSpPr>
          <p:cNvPr id="6" name="Slide Number Placeholder 5"/>
          <p:cNvSpPr>
            <a:spLocks noGrp="1"/>
          </p:cNvSpPr>
          <p:nvPr>
            <p:ph type="sldNum" sz="quarter" idx="4"/>
          </p:nvPr>
        </p:nvSpPr>
        <p:spPr>
          <a:xfrm>
            <a:off x="8293994" y="6356350"/>
            <a:ext cx="3928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FD61F-2294-5D42-A9D7-9928D42B3773}" type="slidenum">
              <a:rPr lang="en-US" smtClean="0"/>
              <a:pPr/>
              <a:t>‹#›</a:t>
            </a:fld>
            <a:endParaRPr lang="en-US" dirty="0"/>
          </a:p>
        </p:txBody>
      </p:sp>
      <p:sp>
        <p:nvSpPr>
          <p:cNvPr id="7" name="Footer Placeholder 4"/>
          <p:cNvSpPr txBox="1">
            <a:spLocks/>
          </p:cNvSpPr>
          <p:nvPr/>
        </p:nvSpPr>
        <p:spPr>
          <a:xfrm>
            <a:off x="4183483" y="6356350"/>
            <a:ext cx="386367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467F"/>
                </a:solidFill>
                <a:effectLst/>
                <a:uLnTx/>
                <a:uFillTx/>
                <a:latin typeface="Franklin Gothic Book"/>
                <a:ea typeface="+mn-ea"/>
                <a:cs typeface="Franklin Gothic Book"/>
              </a:rPr>
              <a:t>Duplication prohibited without consent.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7" r:id="rId1"/>
    <p:sldLayoutId id="2147483650" r:id="rId2"/>
    <p:sldLayoutId id="2147483666" r:id="rId3"/>
    <p:sldLayoutId id="2147483665" r:id="rId4"/>
    <p:sldLayoutId id="2147483660" r:id="rId5"/>
    <p:sldLayoutId id="2147483661" r:id="rId6"/>
    <p:sldLayoutId id="2147483662" r:id="rId7"/>
    <p:sldLayoutId id="2147483668" r:id="rId8"/>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783390" y="2422695"/>
            <a:ext cx="5745998" cy="1470025"/>
          </a:xfrm>
        </p:spPr>
        <p:txBody>
          <a:bodyPr>
            <a:normAutofit fontScale="90000"/>
          </a:bodyPr>
          <a:lstStyle/>
          <a:p>
            <a:r>
              <a:rPr lang="en-US" dirty="0" smtClean="0"/>
              <a:t>The Effective Facilitator: Virtual Link</a:t>
            </a:r>
            <a:endParaRPr lang="en-US" dirty="0"/>
          </a:p>
        </p:txBody>
      </p:sp>
      <p:sp>
        <p:nvSpPr>
          <p:cNvPr id="2" name="TextBox 1"/>
          <p:cNvSpPr txBox="1"/>
          <p:nvPr/>
        </p:nvSpPr>
        <p:spPr>
          <a:xfrm rot="21198870">
            <a:off x="640149" y="511728"/>
            <a:ext cx="2731517" cy="830997"/>
          </a:xfrm>
          <a:prstGeom prst="rect">
            <a:avLst/>
          </a:prstGeom>
          <a:noFill/>
        </p:spPr>
        <p:txBody>
          <a:bodyPr wrap="none" rtlCol="0">
            <a:spAutoFit/>
          </a:bodyPr>
          <a:lstStyle/>
          <a:p>
            <a:r>
              <a:rPr lang="en-US" sz="4800" b="1" u="sng" dirty="0" smtClean="0">
                <a:solidFill>
                  <a:srgbClr val="F26522"/>
                </a:solidFill>
                <a:latin typeface="Franklin Gothic Book" pitchFamily="34" charset="0"/>
              </a:rPr>
              <a:t>Welcome!</a:t>
            </a:r>
            <a:endParaRPr lang="en-US" sz="4800" b="1" u="sng" dirty="0">
              <a:solidFill>
                <a:srgbClr val="F26522"/>
              </a:solidFill>
              <a:latin typeface="Franklin Gothic Book"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Virtual Facilitation Skills</a:t>
            </a:r>
            <a:endParaRPr lang="en-US" dirty="0"/>
          </a:p>
        </p:txBody>
      </p:sp>
      <p:sp>
        <p:nvSpPr>
          <p:cNvPr id="14" name="Content Placeholder 13"/>
          <p:cNvSpPr>
            <a:spLocks noGrp="1"/>
          </p:cNvSpPr>
          <p:nvPr>
            <p:ph idx="1"/>
          </p:nvPr>
        </p:nvSpPr>
        <p:spPr/>
        <p:txBody>
          <a:bodyPr>
            <a:normAutofit lnSpcReduction="10000"/>
          </a:bodyPr>
          <a:lstStyle/>
          <a:p>
            <a:pPr>
              <a:spcAft>
                <a:spcPts val="1200"/>
              </a:spcAft>
            </a:pPr>
            <a:r>
              <a:rPr lang="en-US" dirty="0" smtClean="0"/>
              <a:t>Think about the last time that you led or participated in a virtual session… Think about the things that went well, think about the things that did not work… </a:t>
            </a:r>
            <a:r>
              <a:rPr lang="en-US" b="1" dirty="0" smtClean="0"/>
              <a:t>What are the key areas for which you would like to have better techniques when facilitating virtually?</a:t>
            </a:r>
          </a:p>
          <a:p>
            <a:pPr>
              <a:spcAft>
                <a:spcPts val="1200"/>
              </a:spcAft>
            </a:pPr>
            <a:r>
              <a:rPr lang="en-US" dirty="0" smtClean="0"/>
              <a:t>What would you like to have learned from this class to prepare you for your next virtual session?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0-3</a:t>
            </a:r>
            <a:endParaRPr lang="en-US" sz="1400" dirty="0">
              <a:solidFill>
                <a:srgbClr val="002C54"/>
              </a:solidFill>
              <a:latin typeface="Arial Black" pitchFamily="34" charset="0"/>
            </a:endParaRPr>
          </a:p>
        </p:txBody>
      </p:sp>
      <p:sp>
        <p:nvSpPr>
          <p:cNvPr id="6" name="TextBox 5"/>
          <p:cNvSpPr txBox="1"/>
          <p:nvPr/>
        </p:nvSpPr>
        <p:spPr>
          <a:xfrm>
            <a:off x="8670630" y="360059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WebEx: Monitoring Engagement</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100</a:t>
            </a:fld>
            <a:endParaRPr lang="en-US" dirty="0"/>
          </a:p>
        </p:txBody>
      </p:sp>
      <p:pic>
        <p:nvPicPr>
          <p:cNvPr id="5" name="Content Placeholder 4"/>
          <p:cNvPicPr>
            <a:picLocks noGrp="1"/>
          </p:cNvPicPr>
          <p:nvPr>
            <p:ph idx="1"/>
          </p:nvPr>
        </p:nvPicPr>
        <p:blipFill>
          <a:blip r:embed="rId3"/>
          <a:stretch>
            <a:fillRect/>
          </a:stretch>
        </p:blipFill>
        <p:spPr>
          <a:xfrm>
            <a:off x="782638" y="1637573"/>
            <a:ext cx="8072437" cy="4538529"/>
          </a:xfrm>
          <a:prstGeom prst="rect">
            <a:avLst/>
          </a:prstGeom>
        </p:spPr>
      </p:pic>
      <p:sp>
        <p:nvSpPr>
          <p:cNvPr id="6" name="TextBox 5"/>
          <p:cNvSpPr txBox="1"/>
          <p:nvPr/>
        </p:nvSpPr>
        <p:spPr>
          <a:xfrm>
            <a:off x="2087592" y="4561315"/>
            <a:ext cx="3513334" cy="111722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When a participant does not have</a:t>
            </a:r>
          </a:p>
          <a:p>
            <a:r>
              <a:rPr lang="en-US" b="1" dirty="0"/>
              <a:t> </a:t>
            </a:r>
            <a:r>
              <a:rPr lang="en-US" b="1" dirty="0" smtClean="0"/>
              <a:t> their screen in the foreground,</a:t>
            </a:r>
          </a:p>
          <a:p>
            <a:r>
              <a:rPr lang="en-US" b="1" dirty="0"/>
              <a:t> </a:t>
            </a:r>
            <a:r>
              <a:rPr lang="en-US" b="1" dirty="0" smtClean="0"/>
              <a:t> the host is notified as shown here</a:t>
            </a:r>
            <a:endParaRPr lang="en-US" b="1" dirty="0"/>
          </a:p>
        </p:txBody>
      </p:sp>
      <p:cxnSp>
        <p:nvCxnSpPr>
          <p:cNvPr id="8" name="Straight Arrow Connector 7"/>
          <p:cNvCxnSpPr/>
          <p:nvPr/>
        </p:nvCxnSpPr>
        <p:spPr>
          <a:xfrm flipV="1">
            <a:off x="5600926" y="3329796"/>
            <a:ext cx="2249112" cy="16045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1756587"/>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Slide Number Placeholder 4"/>
          <p:cNvSpPr>
            <a:spLocks noGrp="1"/>
          </p:cNvSpPr>
          <p:nvPr>
            <p:ph type="sldNum" sz="quarter" idx="4294967295"/>
          </p:nvPr>
        </p:nvSpPr>
        <p:spPr>
          <a:xfrm>
            <a:off x="8610600" y="6451600"/>
            <a:ext cx="381000" cy="2286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104A73"/>
                </a:solidFill>
                <a:latin typeface="Arial" panose="020B0604020202020204" pitchFamily="34" charset="0"/>
              </a:defRPr>
            </a:lvl1pPr>
            <a:lvl2pPr marL="742950" indent="-285750" eaLnBrk="0" hangingPunct="0">
              <a:defRPr sz="2400" b="1">
                <a:solidFill>
                  <a:srgbClr val="104A73"/>
                </a:solidFill>
                <a:latin typeface="Arial" panose="020B0604020202020204" pitchFamily="34" charset="0"/>
              </a:defRPr>
            </a:lvl2pPr>
            <a:lvl3pPr marL="1143000" indent="-228600" eaLnBrk="0" hangingPunct="0">
              <a:defRPr sz="2400" b="1">
                <a:solidFill>
                  <a:srgbClr val="104A73"/>
                </a:solidFill>
                <a:latin typeface="Arial" panose="020B0604020202020204" pitchFamily="34" charset="0"/>
              </a:defRPr>
            </a:lvl3pPr>
            <a:lvl4pPr marL="1600200" indent="-228600" eaLnBrk="0" hangingPunct="0">
              <a:defRPr sz="2400" b="1">
                <a:solidFill>
                  <a:srgbClr val="104A73"/>
                </a:solidFill>
                <a:latin typeface="Arial" panose="020B0604020202020204" pitchFamily="34" charset="0"/>
              </a:defRPr>
            </a:lvl4pPr>
            <a:lvl5pPr marL="2057400" indent="-228600" eaLnBrk="0" hangingPunct="0">
              <a:defRPr sz="24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24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24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24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2400" b="1">
                <a:solidFill>
                  <a:srgbClr val="104A73"/>
                </a:solidFill>
                <a:latin typeface="Arial" panose="020B0604020202020204" pitchFamily="34" charset="0"/>
              </a:defRPr>
            </a:lvl9pPr>
          </a:lstStyle>
          <a:p>
            <a:fld id="{01BCEC6D-F608-439B-A036-D9565993CDFD}" type="slidenum">
              <a:rPr lang="en-US" altLang="en-US" sz="1200">
                <a:solidFill>
                  <a:srgbClr val="000066"/>
                </a:solidFill>
                <a:latin typeface="Trebuchet MS" panose="020B0603020202020204" pitchFamily="34" charset="0"/>
              </a:rPr>
              <a:pPr/>
              <a:t>101</a:t>
            </a:fld>
            <a:endParaRPr lang="en-US" altLang="en-US" sz="1200" dirty="0">
              <a:solidFill>
                <a:srgbClr val="000066"/>
              </a:solidFill>
              <a:latin typeface="HelveticaNeue MediumExt" charset="0"/>
            </a:endParaRPr>
          </a:p>
        </p:txBody>
      </p:sp>
      <p:sp>
        <p:nvSpPr>
          <p:cNvPr id="84998" name="Text Box 4"/>
          <p:cNvSpPr txBox="1">
            <a:spLocks noChangeArrowheads="1"/>
          </p:cNvSpPr>
          <p:nvPr/>
        </p:nvSpPr>
        <p:spPr bwMode="auto">
          <a:xfrm>
            <a:off x="3665823" y="1808612"/>
            <a:ext cx="1654920"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104A73"/>
                </a:solidFill>
                <a:latin typeface="Arial" panose="020B0604020202020204" pitchFamily="34" charset="0"/>
              </a:defRPr>
            </a:lvl1pPr>
            <a:lvl2pPr marL="742950" indent="-285750" eaLnBrk="0" hangingPunct="0">
              <a:defRPr sz="2400" b="1">
                <a:solidFill>
                  <a:srgbClr val="104A73"/>
                </a:solidFill>
                <a:latin typeface="Arial" panose="020B0604020202020204" pitchFamily="34" charset="0"/>
              </a:defRPr>
            </a:lvl2pPr>
            <a:lvl3pPr marL="1143000" indent="-228600" eaLnBrk="0" hangingPunct="0">
              <a:defRPr sz="2400" b="1">
                <a:solidFill>
                  <a:srgbClr val="104A73"/>
                </a:solidFill>
                <a:latin typeface="Arial" panose="020B0604020202020204" pitchFamily="34" charset="0"/>
              </a:defRPr>
            </a:lvl3pPr>
            <a:lvl4pPr marL="1600200" indent="-228600" eaLnBrk="0" hangingPunct="0">
              <a:defRPr sz="2400" b="1">
                <a:solidFill>
                  <a:srgbClr val="104A73"/>
                </a:solidFill>
                <a:latin typeface="Arial" panose="020B0604020202020204" pitchFamily="34" charset="0"/>
              </a:defRPr>
            </a:lvl4pPr>
            <a:lvl5pPr marL="2057400" indent="-228600" eaLnBrk="0" hangingPunct="0">
              <a:defRPr sz="24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24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24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24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2400" b="1">
                <a:solidFill>
                  <a:srgbClr val="104A73"/>
                </a:solidFill>
                <a:latin typeface="Arial" panose="020B0604020202020204" pitchFamily="34" charset="0"/>
              </a:defRPr>
            </a:lvl9pPr>
          </a:lstStyle>
          <a:p>
            <a:pPr eaLnBrk="1" hangingPunct="1"/>
            <a:r>
              <a:rPr lang="en-US" altLang="en-US" sz="20000" b="0" dirty="0">
                <a:solidFill>
                  <a:schemeClr val="accent3"/>
                </a:solidFill>
                <a:latin typeface="Arial Rounded MT Bold" pitchFamily="34" charset="0"/>
              </a:rPr>
              <a:t>?</a:t>
            </a:r>
          </a:p>
        </p:txBody>
      </p:sp>
      <p:sp>
        <p:nvSpPr>
          <p:cNvPr id="3" name="Title 2"/>
          <p:cNvSpPr>
            <a:spLocks noGrp="1"/>
          </p:cNvSpPr>
          <p:nvPr>
            <p:ph type="title"/>
          </p:nvPr>
        </p:nvSpPr>
        <p:spPr/>
        <p:txBody>
          <a:bodyPr/>
          <a:lstStyle/>
          <a:p>
            <a:r>
              <a:rPr lang="en-US" dirty="0" smtClean="0"/>
              <a:t>Time for Questions</a:t>
            </a:r>
            <a:endParaRPr lang="en-US" dirty="0"/>
          </a:p>
        </p:txBody>
      </p:sp>
    </p:spTree>
    <p:extLst>
      <p:ext uri="{BB962C8B-B14F-4D97-AF65-F5344CB8AC3E}">
        <p14:creationId xmlns:p14="http://schemas.microsoft.com/office/powerpoint/2010/main" val="3618825721"/>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Review &amp; Reminder of Next Session</a:t>
            </a:r>
            <a:endParaRPr lang="en-US" dirty="0"/>
          </a:p>
        </p:txBody>
      </p:sp>
      <p:sp>
        <p:nvSpPr>
          <p:cNvPr id="3" name="Content Placeholder 2"/>
          <p:cNvSpPr>
            <a:spLocks noGrp="1"/>
          </p:cNvSpPr>
          <p:nvPr>
            <p:ph idx="1"/>
          </p:nvPr>
        </p:nvSpPr>
        <p:spPr>
          <a:xfrm>
            <a:off x="783390" y="1981200"/>
            <a:ext cx="3806753" cy="2046514"/>
          </a:xfrm>
        </p:spPr>
        <p:txBody>
          <a:bodyPr>
            <a:normAutofit/>
          </a:bodyPr>
          <a:lstStyle/>
          <a:p>
            <a:pPr>
              <a:buNone/>
            </a:pPr>
            <a:r>
              <a:rPr lang="en-US" sz="2400" dirty="0" smtClean="0"/>
              <a:t>Getting  Started</a:t>
            </a:r>
          </a:p>
          <a:p>
            <a:pPr marL="457200" indent="-457200">
              <a:buFont typeface="+mj-lt"/>
              <a:buAutoNum type="arabicPeriod" startAt="5"/>
            </a:pPr>
            <a:r>
              <a:rPr lang="en-US" sz="2400" dirty="0" smtClean="0"/>
              <a:t>Information Gathering</a:t>
            </a:r>
          </a:p>
          <a:p>
            <a:pPr marL="457200" indent="-457200">
              <a:buFont typeface="+mj-lt"/>
              <a:buAutoNum type="arabicPeriod"/>
            </a:pPr>
            <a:r>
              <a:rPr lang="en-US" sz="2400" dirty="0" smtClean="0"/>
              <a:t>Preparing</a:t>
            </a:r>
            <a:endParaRPr lang="en-US" sz="24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102</a:t>
            </a:fld>
            <a:endParaRPr lang="en-US" dirty="0"/>
          </a:p>
        </p:txBody>
      </p:sp>
      <p:sp>
        <p:nvSpPr>
          <p:cNvPr id="5" name="Rounded Rectangle 4"/>
          <p:cNvSpPr/>
          <p:nvPr/>
        </p:nvSpPr>
        <p:spPr>
          <a:xfrm>
            <a:off x="783390" y="1457760"/>
            <a:ext cx="3806753"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latin typeface="Franklin Gothic Medium"/>
                <a:cs typeface="Franklin Gothic Book"/>
              </a:rPr>
              <a:t>8:30 – 10:00</a:t>
            </a:r>
            <a:endParaRPr lang="en-US" sz="2600" i="1" dirty="0">
              <a:latin typeface="Franklin Gothic Book"/>
              <a:cs typeface="Franklin Gothic Book"/>
            </a:endParaRPr>
          </a:p>
        </p:txBody>
      </p:sp>
      <p:sp>
        <p:nvSpPr>
          <p:cNvPr id="9" name="Content Placeholder 2"/>
          <p:cNvSpPr txBox="1">
            <a:spLocks/>
          </p:cNvSpPr>
          <p:nvPr/>
        </p:nvSpPr>
        <p:spPr>
          <a:xfrm>
            <a:off x="4953000" y="2179768"/>
            <a:ext cx="3806753" cy="417658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32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10" name="Rounded Rectangle 9"/>
          <p:cNvSpPr/>
          <p:nvPr/>
        </p:nvSpPr>
        <p:spPr>
          <a:xfrm>
            <a:off x="4953000" y="1457760"/>
            <a:ext cx="3806753"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latin typeface="Franklin Gothic Medium"/>
                <a:cs typeface="Franklin Gothic Book"/>
              </a:rPr>
              <a:t>1:30 – 3:00</a:t>
            </a:r>
            <a:endParaRPr lang="en-US" sz="2600" i="1" dirty="0">
              <a:latin typeface="Franklin Gothic Book"/>
              <a:cs typeface="Franklin Gothic Book"/>
            </a:endParaRPr>
          </a:p>
        </p:txBody>
      </p:sp>
      <p:sp>
        <p:nvSpPr>
          <p:cNvPr id="12" name="Content Placeholder 2"/>
          <p:cNvSpPr txBox="1">
            <a:spLocks/>
          </p:cNvSpPr>
          <p:nvPr/>
        </p:nvSpPr>
        <p:spPr>
          <a:xfrm>
            <a:off x="4953000" y="2179768"/>
            <a:ext cx="3806753" cy="417658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32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15" name="Rounded Rectangle 14"/>
          <p:cNvSpPr/>
          <p:nvPr/>
        </p:nvSpPr>
        <p:spPr>
          <a:xfrm>
            <a:off x="783390" y="3904845"/>
            <a:ext cx="3806753" cy="518383"/>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Franklin Gothic Book"/>
                <a:cs typeface="Franklin Gothic Book"/>
              </a:rPr>
              <a:t>10:30 – 12:00</a:t>
            </a:r>
            <a:endParaRPr lang="en-US" sz="2400" dirty="0">
              <a:latin typeface="Franklin Gothic Book"/>
              <a:cs typeface="Franklin Gothic Book"/>
            </a:endParaRPr>
          </a:p>
        </p:txBody>
      </p:sp>
      <p:sp>
        <p:nvSpPr>
          <p:cNvPr id="16" name="Rounded Rectangle 15"/>
          <p:cNvSpPr/>
          <p:nvPr/>
        </p:nvSpPr>
        <p:spPr>
          <a:xfrm>
            <a:off x="4953000" y="3904845"/>
            <a:ext cx="3806753" cy="518383"/>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Franklin Gothic Medium"/>
                <a:cs typeface="Franklin Gothic Book"/>
              </a:rPr>
              <a:t>3:30 – 5:00 </a:t>
            </a:r>
            <a:endParaRPr lang="en-US" sz="2400" i="1" dirty="0">
              <a:latin typeface="Franklin Gothic Book"/>
              <a:cs typeface="Franklin Gothic Book"/>
            </a:endParaRPr>
          </a:p>
        </p:txBody>
      </p:sp>
      <p:sp>
        <p:nvSpPr>
          <p:cNvPr id="17" name="Content Placeholder 2"/>
          <p:cNvSpPr txBox="1">
            <a:spLocks/>
          </p:cNvSpPr>
          <p:nvPr/>
        </p:nvSpPr>
        <p:spPr>
          <a:xfrm>
            <a:off x="783390" y="4496805"/>
            <a:ext cx="3806753" cy="2046514"/>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2"/>
              <a:tabLst/>
              <a:defRPr/>
            </a:pPr>
            <a:r>
              <a:rPr lang="en-US" sz="2400" dirty="0" smtClean="0">
                <a:solidFill>
                  <a:srgbClr val="00467F"/>
                </a:solidFill>
                <a:latin typeface="Franklin Gothic Book"/>
                <a:cs typeface="Franklin Gothic Book"/>
              </a:rPr>
              <a:t>Starting</a:t>
            </a:r>
          </a:p>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2"/>
              <a:tabLst/>
              <a:defRPr/>
            </a:pPr>
            <a:r>
              <a:rPr lang="en-US" sz="2400" dirty="0" smtClean="0">
                <a:solidFill>
                  <a:srgbClr val="00467F"/>
                </a:solidFill>
                <a:latin typeface="Franklin Gothic Book"/>
                <a:cs typeface="Franklin Gothic Book"/>
              </a:rPr>
              <a:t>Focusing</a:t>
            </a:r>
          </a:p>
          <a:p>
            <a:pPr marL="457200" indent="-457200">
              <a:spcBef>
                <a:spcPct val="20000"/>
              </a:spcBef>
              <a:buClr>
                <a:srgbClr val="99AB21"/>
              </a:buClr>
              <a:buFont typeface="+mj-lt"/>
              <a:buAutoNum type="arabicPeriod" startAt="2"/>
              <a:defRPr/>
            </a:pPr>
            <a:r>
              <a:rPr lang="en-US" sz="2400" dirty="0">
                <a:solidFill>
                  <a:srgbClr val="00467F"/>
                </a:solidFill>
                <a:latin typeface="Franklin Gothic Book"/>
                <a:cs typeface="Franklin Gothic Book"/>
              </a:rPr>
              <a:t>Power of the Pen</a:t>
            </a:r>
          </a:p>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2"/>
              <a:tabLst/>
              <a:defRPr/>
            </a:pPr>
            <a:endParaRPr lang="en-US" sz="2400" dirty="0" smtClean="0">
              <a:solidFill>
                <a:srgbClr val="00467F"/>
              </a:solidFill>
              <a:latin typeface="Franklin Gothic Book"/>
              <a:cs typeface="Franklin Gothic Book"/>
            </a:endParaRPr>
          </a:p>
          <a:p>
            <a:pPr marL="457200" marR="0" lvl="0" indent="-457200" algn="l" defTabSz="457200" rtl="0" eaLnBrk="1" fontAlgn="auto" latinLnBrk="0" hangingPunct="1">
              <a:lnSpc>
                <a:spcPct val="100000"/>
              </a:lnSpc>
              <a:spcBef>
                <a:spcPct val="20000"/>
              </a:spcBef>
              <a:spcAft>
                <a:spcPts val="0"/>
              </a:spcAft>
              <a:buClr>
                <a:srgbClr val="99AB21"/>
              </a:buClr>
              <a:buSzTx/>
              <a:tabLst/>
              <a:defRPr/>
            </a:pPr>
            <a:endPar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endParaRP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24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18" name="Content Placeholder 2"/>
          <p:cNvSpPr txBox="1">
            <a:spLocks/>
          </p:cNvSpPr>
          <p:nvPr/>
        </p:nvSpPr>
        <p:spPr>
          <a:xfrm>
            <a:off x="4953000" y="1981200"/>
            <a:ext cx="3806753" cy="204651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Review</a:t>
            </a:r>
            <a:endParaRPr lang="en-US" sz="2400" dirty="0" smtClean="0">
              <a:solidFill>
                <a:srgbClr val="00467F"/>
              </a:solidFill>
              <a:latin typeface="Franklin Gothic Book"/>
              <a:cs typeface="Franklin Gothic Book"/>
            </a:endParaRPr>
          </a:p>
          <a:p>
            <a:pPr marL="457200" lvl="0" indent="-457200">
              <a:spcBef>
                <a:spcPct val="20000"/>
              </a:spcBef>
              <a:buClr>
                <a:srgbClr val="99AB21"/>
              </a:buClr>
              <a:buFont typeface="+mj-lt"/>
              <a:buAutoNum type="arabicPeriod" startAt="6"/>
              <a:defRPr/>
            </a:pPr>
            <a:r>
              <a:rPr lang="en-US" sz="2400" dirty="0" smtClean="0">
                <a:solidFill>
                  <a:srgbClr val="00467F"/>
                </a:solidFill>
                <a:latin typeface="Franklin Gothic Book"/>
                <a:cs typeface="Franklin Gothic Book"/>
              </a:rPr>
              <a:t>Dysfunction</a:t>
            </a:r>
          </a:p>
          <a:p>
            <a:pPr marL="457200" lvl="0" indent="-457200">
              <a:spcBef>
                <a:spcPct val="20000"/>
              </a:spcBef>
              <a:buClr>
                <a:srgbClr val="99AB21"/>
              </a:buClr>
              <a:buFont typeface="+mj-lt"/>
              <a:buAutoNum type="arabicPeriod" startAt="6"/>
              <a:defRPr/>
            </a:pPr>
            <a:r>
              <a:rPr lang="en-US" sz="2400" dirty="0" smtClean="0">
                <a:solidFill>
                  <a:srgbClr val="00467F"/>
                </a:solidFill>
                <a:latin typeface="Franklin Gothic Book"/>
                <a:cs typeface="Franklin Gothic Book"/>
              </a:rPr>
              <a:t>Consensus</a:t>
            </a:r>
          </a:p>
          <a:p>
            <a:pPr marL="457200" lvl="0" indent="-457200">
              <a:spcBef>
                <a:spcPct val="20000"/>
              </a:spcBef>
              <a:buClr>
                <a:srgbClr val="99AB21"/>
              </a:buClr>
              <a:buFont typeface="+mj-lt"/>
              <a:buAutoNum type="arabicPeriod" startAt="6"/>
              <a:defRPr/>
            </a:pPr>
            <a:r>
              <a:rPr lang="en-US" sz="2400" dirty="0" smtClean="0">
                <a:solidFill>
                  <a:srgbClr val="00467F"/>
                </a:solidFill>
                <a:latin typeface="Franklin Gothic Book"/>
                <a:cs typeface="Franklin Gothic Book"/>
              </a:rPr>
              <a:t>Energy</a:t>
            </a:r>
          </a:p>
          <a:p>
            <a:pPr marL="457200" lvl="0" indent="-457200">
              <a:spcBef>
                <a:spcPct val="20000"/>
              </a:spcBef>
              <a:buClr>
                <a:srgbClr val="99AB21"/>
              </a:buClr>
              <a:defRPr/>
            </a:pPr>
            <a:endParaRPr lang="en-US" sz="2400" dirty="0" smtClean="0">
              <a:solidFill>
                <a:srgbClr val="00467F"/>
              </a:solidFill>
              <a:latin typeface="Franklin Gothic Book"/>
              <a:cs typeface="Franklin Gothic Book"/>
            </a:endParaRPr>
          </a:p>
        </p:txBody>
      </p:sp>
      <p:sp>
        <p:nvSpPr>
          <p:cNvPr id="21" name="Content Placeholder 2"/>
          <p:cNvSpPr txBox="1">
            <a:spLocks/>
          </p:cNvSpPr>
          <p:nvPr/>
        </p:nvSpPr>
        <p:spPr>
          <a:xfrm>
            <a:off x="4953000" y="4496805"/>
            <a:ext cx="4191000" cy="2046514"/>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9"/>
              <a:tabLst/>
              <a:defRPr/>
            </a:pPr>
            <a:r>
              <a:rPr lang="en-US" sz="2400" dirty="0" smtClean="0">
                <a:solidFill>
                  <a:srgbClr val="00467F"/>
                </a:solidFill>
                <a:latin typeface="Franklin Gothic Book"/>
                <a:cs typeface="Franklin Gothic Book"/>
              </a:rPr>
              <a:t>Closing</a:t>
            </a:r>
          </a:p>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9"/>
              <a:tabLst/>
              <a:defRPr/>
            </a:pPr>
            <a:r>
              <a:rPr lang="en-US" sz="2400" dirty="0" smtClean="0">
                <a:solidFill>
                  <a:srgbClr val="00467F"/>
                </a:solidFill>
                <a:latin typeface="Franklin Gothic Book"/>
                <a:cs typeface="Franklin Gothic Book"/>
              </a:rPr>
              <a:t>Agenda Setting</a:t>
            </a:r>
          </a:p>
          <a:p>
            <a:pPr marR="0" lvl="0" algn="l" defTabSz="457200" rtl="0" eaLnBrk="1" fontAlgn="auto" latinLnBrk="0" hangingPunct="1">
              <a:lnSpc>
                <a:spcPct val="100000"/>
              </a:lnSpc>
              <a:spcBef>
                <a:spcPct val="20000"/>
              </a:spcBef>
              <a:spcAft>
                <a:spcPts val="0"/>
              </a:spcAft>
              <a:buClr>
                <a:srgbClr val="99AB21"/>
              </a:buClr>
              <a:buSzTx/>
              <a:tabLst/>
              <a:defRPr/>
            </a:pPr>
            <a:r>
              <a:rPr lang="en-US" sz="2400" dirty="0" smtClean="0">
                <a:solidFill>
                  <a:srgbClr val="00467F"/>
                </a:solidFill>
                <a:latin typeface="Franklin Gothic Book"/>
                <a:cs typeface="Franklin Gothic Book"/>
              </a:rPr>
              <a:t>Special Cases</a:t>
            </a:r>
          </a:p>
          <a:p>
            <a:pPr marL="457200" marR="0" lvl="0" indent="-457200" algn="l" defTabSz="457200" rtl="0" eaLnBrk="1" fontAlgn="auto" latinLnBrk="0" hangingPunct="1">
              <a:lnSpc>
                <a:spcPct val="100000"/>
              </a:lnSpc>
              <a:spcBef>
                <a:spcPct val="20000"/>
              </a:spcBef>
              <a:spcAft>
                <a:spcPts val="0"/>
              </a:spcAft>
              <a:buClr>
                <a:srgbClr val="99AB21"/>
              </a:buClr>
              <a:buSzTx/>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Review and Close</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24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Tree>
    <p:extLst>
      <p:ext uri="{BB962C8B-B14F-4D97-AF65-F5344CB8AC3E}">
        <p14:creationId xmlns:p14="http://schemas.microsoft.com/office/powerpoint/2010/main" val="491257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0" grpId="0" animBg="1"/>
      <p:bldP spid="15" grpId="0" animBg="1"/>
      <p:bldP spid="16" grpId="0" animBg="1"/>
      <p:bldP spid="17" grpId="0"/>
      <p:bldP spid="18" grpId="0"/>
      <p:bldP spid="2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783390" y="2422695"/>
            <a:ext cx="5745998" cy="1470025"/>
          </a:xfrm>
        </p:spPr>
        <p:txBody>
          <a:bodyPr>
            <a:normAutofit fontScale="90000"/>
          </a:bodyPr>
          <a:lstStyle/>
          <a:p>
            <a:r>
              <a:rPr lang="en-US" dirty="0" smtClean="0"/>
              <a:t>The Effective Facilitator: Virtual Link</a:t>
            </a:r>
            <a:endParaRPr lang="en-US" dirty="0"/>
          </a:p>
        </p:txBody>
      </p:sp>
    </p:spTree>
    <p:extLst>
      <p:ext uri="{BB962C8B-B14F-4D97-AF65-F5344CB8AC3E}">
        <p14:creationId xmlns:p14="http://schemas.microsoft.com/office/powerpoint/2010/main" val="115278185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342943" y="2732834"/>
            <a:ext cx="8801056" cy="1143000"/>
            <a:chOff x="342943" y="2732834"/>
            <a:chExt cx="8801056" cy="1143000"/>
          </a:xfrm>
        </p:grpSpPr>
        <p:sp>
          <p:nvSpPr>
            <p:cNvPr id="17" name="Rectangle 16"/>
            <p:cNvSpPr/>
            <p:nvPr/>
          </p:nvSpPr>
          <p:spPr>
            <a:xfrm>
              <a:off x="342943" y="2883780"/>
              <a:ext cx="6157665"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smtClean="0">
                  <a:ln>
                    <a:noFill/>
                  </a:ln>
                  <a:solidFill>
                    <a:schemeClr val="bg1"/>
                  </a:solidFill>
                  <a:effectLst/>
                  <a:uLnTx/>
                  <a:uFillTx/>
                  <a:latin typeface="Franklin Gothic Medium"/>
                  <a:ea typeface="+mj-ea"/>
                  <a:cs typeface="Franklin Gothic Medium"/>
                </a:rPr>
                <a:t>c. The principles</a:t>
              </a:r>
              <a:endPar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8" name="TextBox 7"/>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0-4</a:t>
            </a:r>
            <a:endParaRPr lang="en-US" sz="1400" dirty="0">
              <a:solidFill>
                <a:srgbClr val="002C54"/>
              </a:solidFill>
              <a:latin typeface="Arial Black"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sp>
        <p:nvSpPr>
          <p:cNvPr id="8"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ts val="5400"/>
              </a:lnSpc>
              <a:spcBef>
                <a:spcPct val="0"/>
              </a:spcBef>
              <a:spcAft>
                <a:spcPts val="0"/>
              </a:spcAft>
              <a:buClrTx/>
              <a:buSzTx/>
              <a:buFontTx/>
              <a:buNone/>
              <a:tabLst/>
              <a:defRPr/>
            </a:pPr>
            <a:r>
              <a:rPr lang="en-US" sz="4900" cap="all" dirty="0" smtClean="0">
                <a:solidFill>
                  <a:schemeClr val="bg1"/>
                </a:solidFill>
                <a:latin typeface="Franklin Gothic Book"/>
                <a:ea typeface="+mj-ea"/>
                <a:cs typeface="Franklin Gothic Book"/>
              </a:rPr>
              <a:t>Principle 1. </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5900" cap="all" dirty="0" smtClean="0">
                <a:solidFill>
                  <a:schemeClr val="bg1"/>
                </a:solidFill>
                <a:latin typeface="Franklin Gothic Medium"/>
                <a:ea typeface="+mj-ea"/>
                <a:cs typeface="Franklin Gothic Medium"/>
              </a:rPr>
              <a:t>preparing for success</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Cover All The Bases</a:t>
            </a:r>
            <a:endParaRPr kumimoji="0" lang="en-US" sz="4900" b="0" i="1" u="none" strike="noStrike" kern="1200" spc="0" normalizeH="0" baseline="0" noProof="0" dirty="0">
              <a:ln>
                <a:noFill/>
              </a:ln>
              <a:solidFill>
                <a:schemeClr val="bg1"/>
              </a:solidFill>
              <a:effectLst/>
              <a:uLnTx/>
              <a:uFillTx/>
              <a:latin typeface="Franklin Gothic Medium"/>
              <a:ea typeface="+mj-ea"/>
              <a:cs typeface="Franklin Gothic Medium"/>
            </a:endParaRPr>
          </a:p>
        </p:txBody>
      </p:sp>
      <p:pic>
        <p:nvPicPr>
          <p:cNvPr id="9" name="Picture 8"/>
          <p:cNvPicPr>
            <a:picLocks noChangeAspect="1"/>
          </p:cNvPicPr>
          <p:nvPr/>
        </p:nvPicPr>
        <p:blipFill>
          <a:blip r:embed="rId3"/>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pic>
        <p:nvPicPr>
          <p:cNvPr id="12" name="Picture 11" descr="sliding-into-base.jpg"/>
          <p:cNvPicPr>
            <a:picLocks noChangeAspect="1"/>
          </p:cNvPicPr>
          <p:nvPr/>
        </p:nvPicPr>
        <p:blipFill>
          <a:blip r:embed="rId4"/>
          <a:srcRect t="15579" b="28473"/>
          <a:stretch>
            <a:fillRect/>
          </a:stretch>
        </p:blipFill>
        <p:spPr>
          <a:xfrm>
            <a:off x="0" y="0"/>
            <a:ext cx="9144000" cy="335280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udience.jpg"/>
          <p:cNvPicPr>
            <a:picLocks noChangeAspect="1"/>
          </p:cNvPicPr>
          <p:nvPr/>
        </p:nvPicPr>
        <p:blipFill>
          <a:blip r:embed="rId3"/>
          <a:srcRect r="9280"/>
          <a:stretch>
            <a:fillRect/>
          </a:stretch>
        </p:blipFill>
        <p:spPr>
          <a:xfrm>
            <a:off x="-1" y="0"/>
            <a:ext cx="9144001"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3"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ts val="5400"/>
              </a:lnSpc>
              <a:spcBef>
                <a:spcPct val="0"/>
              </a:spcBef>
              <a:spcAft>
                <a:spcPts val="0"/>
              </a:spcAft>
              <a:buClrTx/>
              <a:buSzTx/>
              <a:buFontTx/>
              <a:buNone/>
              <a:tabLst/>
              <a:defRPr/>
            </a:pPr>
            <a:r>
              <a:rPr lang="en-US" sz="4900" cap="all" dirty="0" smtClean="0">
                <a:solidFill>
                  <a:schemeClr val="bg1"/>
                </a:solidFill>
                <a:latin typeface="Franklin Gothic Book"/>
                <a:ea typeface="+mj-ea"/>
                <a:cs typeface="Franklin Gothic Book"/>
              </a:rPr>
              <a:t>Principle 2. </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5900" cap="all" dirty="0" smtClean="0">
                <a:solidFill>
                  <a:schemeClr val="bg1"/>
                </a:solidFill>
                <a:latin typeface="Franklin Gothic Medium"/>
                <a:ea typeface="+mj-ea"/>
                <a:cs typeface="Franklin Gothic Medium"/>
              </a:rPr>
              <a:t>getting the </a:t>
            </a:r>
            <a:br>
              <a:rPr lang="en-US" sz="5900" cap="all" dirty="0" smtClean="0">
                <a:solidFill>
                  <a:schemeClr val="bg1"/>
                </a:solidFill>
                <a:latin typeface="Franklin Gothic Medium"/>
                <a:ea typeface="+mj-ea"/>
                <a:cs typeface="Franklin Gothic Medium"/>
              </a:rPr>
            </a:br>
            <a:r>
              <a:rPr lang="en-US" sz="5900" cap="all" dirty="0" smtClean="0">
                <a:solidFill>
                  <a:schemeClr val="bg1"/>
                </a:solidFill>
                <a:latin typeface="Franklin Gothic Medium"/>
                <a:ea typeface="+mj-ea"/>
                <a:cs typeface="Franklin Gothic Medium"/>
              </a:rPr>
              <a:t>session started</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Inform, Excite, Empower, Involve</a:t>
            </a:r>
            <a:endParaRPr kumimoji="0" lang="en-US" sz="4900" b="0" i="1" u="none" strike="noStrike" kern="1200" spc="0" normalizeH="0" baseline="0" noProof="0" dirty="0">
              <a:ln>
                <a:noFill/>
              </a:ln>
              <a:solidFill>
                <a:schemeClr val="bg1"/>
              </a:solidFill>
              <a:effectLst/>
              <a:uLnTx/>
              <a:uFillTx/>
              <a:latin typeface="Franklin Gothic Medium"/>
              <a:ea typeface="+mj-ea"/>
              <a:cs typeface="Franklin Gothic Medium"/>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pic>
        <p:nvPicPr>
          <p:cNvPr id="9" name="Picture 8"/>
          <p:cNvPicPr>
            <a:picLocks noChangeAspect="1"/>
          </p:cNvPicPr>
          <p:nvPr/>
        </p:nvPicPr>
        <p:blipFill>
          <a:blip r:embed="rId3"/>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3"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ts val="5400"/>
              </a:lnSpc>
              <a:spcBef>
                <a:spcPct val="0"/>
              </a:spcBef>
              <a:spcAft>
                <a:spcPts val="0"/>
              </a:spcAft>
              <a:buClrTx/>
              <a:buSzTx/>
              <a:buFontTx/>
              <a:buNone/>
              <a:tabLst/>
              <a:defRPr/>
            </a:pPr>
            <a:r>
              <a:rPr lang="en-US" sz="4900" cap="all" dirty="0" smtClean="0">
                <a:solidFill>
                  <a:schemeClr val="bg1"/>
                </a:solidFill>
                <a:latin typeface="Franklin Gothic Book"/>
                <a:ea typeface="+mj-ea"/>
                <a:cs typeface="Franklin Gothic Book"/>
              </a:rPr>
              <a:t>Principle 3. </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5900" cap="all" dirty="0" smtClean="0">
                <a:solidFill>
                  <a:schemeClr val="bg1"/>
                </a:solidFill>
                <a:latin typeface="Franklin Gothic Medium"/>
                <a:ea typeface="+mj-ea"/>
                <a:cs typeface="Franklin Gothic Medium"/>
              </a:rPr>
              <a:t>focusing the group</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Establish the Course, </a:t>
            </a:r>
            <a:br>
              <a:rPr lang="en-US" sz="4900" i="1"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Avoid Detours</a:t>
            </a:r>
            <a:endParaRPr kumimoji="0" lang="en-US" sz="4900" b="0" i="1" u="none" strike="noStrike" kern="1200" spc="0" normalizeH="0" baseline="0" noProof="0" dirty="0">
              <a:ln>
                <a:noFill/>
              </a:ln>
              <a:solidFill>
                <a:schemeClr val="bg1"/>
              </a:solidFill>
              <a:effectLst/>
              <a:uLnTx/>
              <a:uFillTx/>
              <a:latin typeface="Franklin Gothic Medium"/>
              <a:ea typeface="+mj-ea"/>
              <a:cs typeface="Franklin Gothic Medium"/>
            </a:endParaRPr>
          </a:p>
        </p:txBody>
      </p:sp>
      <p:pic>
        <p:nvPicPr>
          <p:cNvPr id="8" name="Picture 7" descr="map-pencil.jpg"/>
          <p:cNvPicPr>
            <a:picLocks noChangeAspect="1"/>
          </p:cNvPicPr>
          <p:nvPr/>
        </p:nvPicPr>
        <p:blipFill>
          <a:blip r:embed="rId4"/>
          <a:srcRect b="51111"/>
          <a:stretch>
            <a:fillRect/>
          </a:stretch>
        </p:blipFill>
        <p:spPr>
          <a:xfrm>
            <a:off x="0" y="0"/>
            <a:ext cx="9144000" cy="3352800"/>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n-notebook.jpg"/>
          <p:cNvPicPr>
            <a:picLocks noChangeAspect="1"/>
          </p:cNvPicPr>
          <p:nvPr/>
        </p:nvPicPr>
        <p:blipFill>
          <a:blip r:embed="rId3"/>
          <a:srcRect t="41760" b="9468"/>
          <a:stretch>
            <a:fillRect/>
          </a:stretch>
        </p:blipFill>
        <p:spPr>
          <a:xfrm>
            <a:off x="-1" y="0"/>
            <a:ext cx="9165945"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2"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ts val="5400"/>
              </a:lnSpc>
              <a:spcBef>
                <a:spcPct val="0"/>
              </a:spcBef>
              <a:spcAft>
                <a:spcPts val="0"/>
              </a:spcAft>
              <a:buClrTx/>
              <a:buSzTx/>
              <a:buFontTx/>
              <a:buNone/>
              <a:tabLst/>
              <a:defRPr/>
            </a:pPr>
            <a:r>
              <a:rPr lang="en-US" sz="4900" cap="all" dirty="0" smtClean="0">
                <a:solidFill>
                  <a:schemeClr val="bg1"/>
                </a:solidFill>
                <a:latin typeface="Franklin Gothic Book"/>
                <a:ea typeface="+mj-ea"/>
                <a:cs typeface="Franklin Gothic Book"/>
              </a:rPr>
              <a:t>Principle 4. </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5900" cap="all" dirty="0" smtClean="0">
                <a:solidFill>
                  <a:schemeClr val="bg1"/>
                </a:solidFill>
                <a:latin typeface="Franklin Gothic Medium"/>
                <a:ea typeface="+mj-ea"/>
                <a:cs typeface="Franklin Gothic Medium"/>
              </a:rPr>
              <a:t>power of the pen</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Use It, Don’t Abuse It,</a:t>
            </a:r>
          </a:p>
          <a:p>
            <a:pPr marL="0" marR="0" lvl="0" indent="0" algn="ctr" defTabSz="457200" rtl="0" eaLnBrk="1" fontAlgn="auto" latinLnBrk="0" hangingPunct="1">
              <a:lnSpc>
                <a:spcPts val="5400"/>
              </a:lnSpc>
              <a:spcBef>
                <a:spcPct val="0"/>
              </a:spcBef>
              <a:spcAft>
                <a:spcPts val="0"/>
              </a:spcAft>
              <a:buClrTx/>
              <a:buSzTx/>
              <a:buFontTx/>
              <a:buNone/>
              <a:tabLst/>
              <a:defRPr/>
            </a:pPr>
            <a:r>
              <a:rPr kumimoji="0" lang="en-US" sz="4900" b="0" i="1" u="none" strike="noStrike" kern="1200" spc="0" normalizeH="0" baseline="0" noProof="0" dirty="0" smtClean="0">
                <a:ln>
                  <a:noFill/>
                </a:ln>
                <a:solidFill>
                  <a:schemeClr val="bg1"/>
                </a:solidFill>
                <a:effectLst/>
                <a:uLnTx/>
                <a:uFillTx/>
                <a:latin typeface="Franklin Gothic Medium"/>
                <a:ea typeface="+mj-ea"/>
                <a:cs typeface="Franklin Gothic Medium"/>
              </a:rPr>
              <a:t>Make</a:t>
            </a:r>
            <a:r>
              <a:rPr kumimoji="0" lang="en-US" sz="4900" b="0" i="1" u="none" strike="noStrike" kern="1200" spc="0" normalizeH="0" noProof="0" dirty="0" smtClean="0">
                <a:ln>
                  <a:noFill/>
                </a:ln>
                <a:solidFill>
                  <a:schemeClr val="bg1"/>
                </a:solidFill>
                <a:effectLst/>
                <a:uLnTx/>
                <a:uFillTx/>
                <a:latin typeface="Franklin Gothic Medium"/>
                <a:ea typeface="+mj-ea"/>
                <a:cs typeface="Franklin Gothic Medium"/>
              </a:rPr>
              <a:t> </a:t>
            </a:r>
            <a:r>
              <a:rPr lang="en-US" sz="4900" i="1" dirty="0" smtClean="0">
                <a:solidFill>
                  <a:schemeClr val="bg1"/>
                </a:solidFill>
                <a:latin typeface="Franklin Gothic Medium"/>
                <a:ea typeface="+mj-ea"/>
                <a:cs typeface="Franklin Gothic Medium"/>
              </a:rPr>
              <a:t>It Theirs</a:t>
            </a:r>
            <a:endParaRPr kumimoji="0" lang="en-US" sz="4900" b="0" i="1" u="none" strike="noStrike" kern="1200" spc="0" normalizeH="0" baseline="0" noProof="0" dirty="0">
              <a:ln>
                <a:noFill/>
              </a:ln>
              <a:solidFill>
                <a:schemeClr val="bg1"/>
              </a:solidFill>
              <a:effectLst/>
              <a:uLnTx/>
              <a:uFillTx/>
              <a:latin typeface="Franklin Gothic Medium"/>
              <a:ea typeface="+mj-ea"/>
              <a:cs typeface="Franklin Gothic Medium"/>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ools.jpg"/>
          <p:cNvPicPr>
            <a:picLocks noChangeAspect="1"/>
          </p:cNvPicPr>
          <p:nvPr/>
        </p:nvPicPr>
        <p:blipFill>
          <a:blip r:embed="rId3"/>
          <a:srcRect t="24584" b="20319"/>
          <a:stretch>
            <a:fillRect/>
          </a:stretch>
        </p:blipFill>
        <p:spPr>
          <a:xfrm>
            <a:off x="0" y="0"/>
            <a:ext cx="9144000"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2"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ts val="5400"/>
              </a:lnSpc>
              <a:spcBef>
                <a:spcPct val="0"/>
              </a:spcBef>
              <a:spcAft>
                <a:spcPts val="0"/>
              </a:spcAft>
              <a:buClrTx/>
              <a:buSzTx/>
              <a:buFontTx/>
              <a:buNone/>
              <a:tabLst/>
              <a:defRPr/>
            </a:pPr>
            <a:r>
              <a:rPr lang="en-US" sz="4900" cap="all" dirty="0" smtClean="0">
                <a:solidFill>
                  <a:schemeClr val="bg1"/>
                </a:solidFill>
                <a:latin typeface="Franklin Gothic Book"/>
                <a:ea typeface="+mj-ea"/>
                <a:cs typeface="Franklin Gothic Book"/>
              </a:rPr>
              <a:t>Principle 5. </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5900" cap="all" dirty="0" smtClean="0">
                <a:solidFill>
                  <a:schemeClr val="bg1"/>
                </a:solidFill>
                <a:latin typeface="Franklin Gothic Medium"/>
                <a:ea typeface="+mj-ea"/>
                <a:cs typeface="Franklin Gothic Medium"/>
              </a:rPr>
              <a:t>information gathering</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Know Your Tools </a:t>
            </a:r>
            <a:br>
              <a:rPr lang="en-US" sz="4900" i="1"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and How To Use Them</a:t>
            </a:r>
            <a:endParaRPr kumimoji="0" lang="en-US" sz="4900" b="0" i="1" u="none" strike="noStrike" kern="1200" spc="0" normalizeH="0" baseline="0" noProof="0" dirty="0">
              <a:ln>
                <a:noFill/>
              </a:ln>
              <a:solidFill>
                <a:schemeClr val="bg1"/>
              </a:solidFill>
              <a:effectLst/>
              <a:uLnTx/>
              <a:uFillTx/>
              <a:latin typeface="Franklin Gothic Medium"/>
              <a:ea typeface="+mj-ea"/>
              <a:cs typeface="Franklin Gothic Medium"/>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ision-Telescope-Man.jpg"/>
          <p:cNvPicPr>
            <a:picLocks noChangeAspect="1"/>
          </p:cNvPicPr>
          <p:nvPr/>
        </p:nvPicPr>
        <p:blipFill>
          <a:blip r:embed="rId3"/>
          <a:srcRect t="15801" r="22656" b="41687"/>
          <a:stretch>
            <a:fillRect/>
          </a:stretch>
        </p:blipFill>
        <p:spPr>
          <a:xfrm>
            <a:off x="-1" y="0"/>
            <a:ext cx="9165945"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3"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ts val="5400"/>
              </a:lnSpc>
              <a:spcBef>
                <a:spcPct val="0"/>
              </a:spcBef>
              <a:spcAft>
                <a:spcPts val="0"/>
              </a:spcAft>
              <a:buClrTx/>
              <a:buSzTx/>
              <a:buFontTx/>
              <a:buNone/>
              <a:tabLst/>
              <a:defRPr/>
            </a:pPr>
            <a:r>
              <a:rPr lang="en-US" sz="4900" cap="all" dirty="0" smtClean="0">
                <a:solidFill>
                  <a:schemeClr val="bg1"/>
                </a:solidFill>
                <a:latin typeface="Franklin Gothic Book"/>
                <a:ea typeface="+mj-ea"/>
                <a:cs typeface="Franklin Gothic Book"/>
              </a:rPr>
              <a:t>Principle 6. </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5900" cap="all" dirty="0" smtClean="0">
                <a:solidFill>
                  <a:schemeClr val="bg1"/>
                </a:solidFill>
                <a:latin typeface="Franklin Gothic Medium"/>
                <a:ea typeface="+mj-ea"/>
                <a:cs typeface="Franklin Gothic Medium"/>
              </a:rPr>
              <a:t>managing dysfunction</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Conscious Prevention, Early Detection, Clean Resolution</a:t>
            </a:r>
            <a:endParaRPr kumimoji="0" lang="en-US" sz="4900" b="0" i="1" u="none" strike="noStrike" kern="1200" spc="0" normalizeH="0" baseline="0" noProof="0" dirty="0">
              <a:ln>
                <a:noFill/>
              </a:ln>
              <a:solidFill>
                <a:schemeClr val="bg1"/>
              </a:solidFill>
              <a:effectLst/>
              <a:uLnTx/>
              <a:uFillTx/>
              <a:latin typeface="Franklin Gothic Medium"/>
              <a:ea typeface="+mj-ea"/>
              <a:cs typeface="Franklin Gothic Medium"/>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n-notebook.jpg"/>
          <p:cNvPicPr>
            <a:picLocks noChangeAspect="1"/>
          </p:cNvPicPr>
          <p:nvPr/>
        </p:nvPicPr>
        <p:blipFill>
          <a:blip r:embed="rId3"/>
          <a:srcRect t="41760" b="9468"/>
          <a:stretch>
            <a:fillRect/>
          </a:stretch>
        </p:blipFill>
        <p:spPr>
          <a:xfrm>
            <a:off x="-1" y="0"/>
            <a:ext cx="9165945"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18</a:t>
            </a:fld>
            <a:endParaRPr lang="en-US" dirty="0"/>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80" t="36152" r="-80" b="15766"/>
          <a:stretch/>
        </p:blipFill>
        <p:spPr>
          <a:xfrm>
            <a:off x="0" y="-1"/>
            <a:ext cx="9151333" cy="3352801"/>
          </a:xfrm>
          <a:prstGeom prst="rect">
            <a:avLst/>
          </a:prstGeom>
        </p:spPr>
      </p:pic>
      <p:sp>
        <p:nvSpPr>
          <p:cNvPr id="14"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ts val="5400"/>
              </a:lnSpc>
              <a:spcBef>
                <a:spcPct val="0"/>
              </a:spcBef>
              <a:spcAft>
                <a:spcPts val="0"/>
              </a:spcAft>
              <a:buClrTx/>
              <a:buSzTx/>
              <a:buFontTx/>
              <a:buNone/>
              <a:tabLst/>
              <a:defRPr/>
            </a:pPr>
            <a:r>
              <a:rPr lang="en-US" sz="4900" cap="all" dirty="0" smtClean="0">
                <a:solidFill>
                  <a:schemeClr val="bg1"/>
                </a:solidFill>
                <a:latin typeface="Franklin Gothic Book"/>
                <a:ea typeface="+mj-ea"/>
                <a:cs typeface="Franklin Gothic Book"/>
              </a:rPr>
              <a:t>Principle 7. </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5900" cap="all" dirty="0" smtClean="0">
                <a:solidFill>
                  <a:schemeClr val="bg1"/>
                </a:solidFill>
                <a:latin typeface="Franklin Gothic Medium"/>
                <a:ea typeface="+mj-ea"/>
                <a:cs typeface="Franklin Gothic Medium"/>
              </a:rPr>
              <a:t>consensus building</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Generate a </a:t>
            </a:r>
            <a:br>
              <a:rPr lang="en-US" sz="4900" i="1"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Consensus-Focused Process</a:t>
            </a:r>
            <a:endParaRPr kumimoji="0" lang="en-US" sz="4900" b="0" i="1" u="none" strike="noStrike" kern="1200" spc="0" normalizeH="0" baseline="0" noProof="0" dirty="0">
              <a:ln>
                <a:noFill/>
              </a:ln>
              <a:solidFill>
                <a:schemeClr val="bg1"/>
              </a:solidFill>
              <a:effectLst/>
              <a:uLnTx/>
              <a:uFillTx/>
              <a:latin typeface="Franklin Gothic Medium"/>
              <a:ea typeface="+mj-ea"/>
              <a:cs typeface="Franklin Gothic Medium"/>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ace-legs-feet.jpg"/>
          <p:cNvPicPr>
            <a:picLocks noChangeAspect="1"/>
          </p:cNvPicPr>
          <p:nvPr/>
        </p:nvPicPr>
        <p:blipFill>
          <a:blip r:embed="rId3"/>
          <a:srcRect b="45118"/>
          <a:stretch>
            <a:fillRect/>
          </a:stretch>
        </p:blipFill>
        <p:spPr>
          <a:xfrm>
            <a:off x="0" y="0"/>
            <a:ext cx="9165944"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2"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ts val="5400"/>
              </a:lnSpc>
              <a:spcBef>
                <a:spcPct val="0"/>
              </a:spcBef>
              <a:spcAft>
                <a:spcPts val="0"/>
              </a:spcAft>
              <a:buClrTx/>
              <a:buSzTx/>
              <a:buFontTx/>
              <a:buNone/>
              <a:tabLst/>
              <a:defRPr/>
            </a:pPr>
            <a:r>
              <a:rPr lang="en-US" sz="4900" cap="all" dirty="0" smtClean="0">
                <a:solidFill>
                  <a:schemeClr val="bg1"/>
                </a:solidFill>
                <a:latin typeface="Franklin Gothic Book"/>
                <a:ea typeface="+mj-ea"/>
                <a:cs typeface="Franklin Gothic Book"/>
              </a:rPr>
              <a:t>Principle 8. </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5900" cap="all" dirty="0" smtClean="0">
                <a:solidFill>
                  <a:schemeClr val="bg1"/>
                </a:solidFill>
                <a:latin typeface="Franklin Gothic Medium"/>
                <a:ea typeface="+mj-ea"/>
                <a:cs typeface="Franklin Gothic Medium"/>
              </a:rPr>
              <a:t>keep the energy high</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Set the Pace, Anticipate </a:t>
            </a:r>
            <a:br>
              <a:rPr lang="en-US" sz="4900" i="1"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the Lulls, React Accordingly</a:t>
            </a:r>
            <a:endParaRPr kumimoji="0" lang="en-US" sz="4900" b="0" i="1" u="none" strike="noStrike" kern="1200" spc="0" normalizeH="0" baseline="0" noProof="0" dirty="0">
              <a:ln>
                <a:noFill/>
              </a:ln>
              <a:solidFill>
                <a:schemeClr val="bg1"/>
              </a:solidFill>
              <a:effectLst/>
              <a:uLnTx/>
              <a:uFillTx/>
              <a:latin typeface="Franklin Gothic Medium"/>
              <a:ea typeface="+mj-ea"/>
              <a:cs typeface="Franklin Gothic Medium"/>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 Today’s Session… </a:t>
            </a:r>
            <a:endParaRPr lang="en-US" dirty="0"/>
          </a:p>
        </p:txBody>
      </p:sp>
      <p:sp>
        <p:nvSpPr>
          <p:cNvPr id="5" name="Content Placeholder 4"/>
          <p:cNvSpPr>
            <a:spLocks noGrp="1"/>
          </p:cNvSpPr>
          <p:nvPr>
            <p:ph idx="1"/>
          </p:nvPr>
        </p:nvSpPr>
        <p:spPr>
          <a:xfrm>
            <a:off x="783390" y="1344012"/>
            <a:ext cx="3941010" cy="4898590"/>
          </a:xfrm>
          <a:ln w="28575" cmpd="sng">
            <a:solidFill>
              <a:schemeClr val="tx2"/>
            </a:solidFill>
          </a:ln>
        </p:spPr>
        <p:txBody>
          <a:bodyPr>
            <a:normAutofit lnSpcReduction="10000"/>
          </a:bodyPr>
          <a:lstStyle/>
          <a:p>
            <a:pPr marL="0" indent="0" algn="ctr">
              <a:buNone/>
            </a:pPr>
            <a:r>
              <a:rPr lang="en-US" b="1" dirty="0" smtClean="0"/>
              <a:t>Facilitator</a:t>
            </a:r>
          </a:p>
          <a:p>
            <a:pPr marL="0" indent="0" algn="ctr">
              <a:buNone/>
            </a:pPr>
            <a:endParaRPr lang="en-US" b="1" dirty="0"/>
          </a:p>
          <a:p>
            <a:pPr marL="0" indent="0" algn="ctr">
              <a:buNone/>
            </a:pPr>
            <a:endParaRPr lang="en-US" b="1" dirty="0" smtClean="0"/>
          </a:p>
          <a:p>
            <a:pPr marL="0" indent="0" algn="ctr">
              <a:buNone/>
            </a:pPr>
            <a:endParaRPr lang="en-US" b="1" dirty="0"/>
          </a:p>
          <a:p>
            <a:pPr marL="0" indent="0" algn="ctr">
              <a:buNone/>
            </a:pPr>
            <a:endParaRPr lang="en-US" b="1" dirty="0" smtClean="0"/>
          </a:p>
          <a:p>
            <a:pPr marL="0" indent="0" algn="ctr">
              <a:buNone/>
            </a:pPr>
            <a:endParaRPr lang="en-US" b="1" dirty="0"/>
          </a:p>
          <a:p>
            <a:pPr marL="0" indent="0" algn="ctr">
              <a:buNone/>
            </a:pPr>
            <a:endParaRPr lang="en-US" b="1" dirty="0" smtClean="0"/>
          </a:p>
          <a:p>
            <a:pPr marL="0" indent="0" algn="ctr">
              <a:buNone/>
            </a:pPr>
            <a:endParaRPr lang="en-US" b="1" dirty="0" smtClean="0"/>
          </a:p>
          <a:p>
            <a:pPr marL="0" indent="0" algn="ctr">
              <a:buNone/>
            </a:pPr>
            <a:r>
              <a:rPr lang="en-US" sz="2400" b="1" dirty="0" smtClean="0"/>
              <a:t>Richard Smith, CMF</a:t>
            </a:r>
            <a:endParaRPr lang="en-US" sz="2400" b="1" dirty="0"/>
          </a:p>
        </p:txBody>
      </p:sp>
      <p:sp>
        <p:nvSpPr>
          <p:cNvPr id="6" name="Content Placeholder 5"/>
          <p:cNvSpPr>
            <a:spLocks noGrp="1"/>
          </p:cNvSpPr>
          <p:nvPr>
            <p:ph idx="13"/>
          </p:nvPr>
        </p:nvSpPr>
        <p:spPr>
          <a:xfrm>
            <a:off x="4913670" y="1344012"/>
            <a:ext cx="3941010" cy="4898590"/>
          </a:xfrm>
          <a:ln w="28575" cmpd="sng">
            <a:solidFill>
              <a:srgbClr val="1F497D"/>
            </a:solidFill>
          </a:ln>
        </p:spPr>
        <p:txBody>
          <a:bodyPr>
            <a:normAutofit lnSpcReduction="10000"/>
          </a:bodyPr>
          <a:lstStyle/>
          <a:p>
            <a:pPr marL="0" indent="0" algn="ctr">
              <a:buNone/>
            </a:pPr>
            <a:r>
              <a:rPr lang="en-US" b="1" dirty="0" smtClean="0"/>
              <a:t>Moderator</a:t>
            </a:r>
          </a:p>
          <a:p>
            <a:pPr marL="0" indent="0" algn="ctr">
              <a:buNone/>
            </a:pPr>
            <a:endParaRPr lang="en-US" b="1" dirty="0"/>
          </a:p>
          <a:p>
            <a:pPr marL="0" indent="0" algn="ctr">
              <a:buNone/>
            </a:pPr>
            <a:endParaRPr lang="en-US" b="1" dirty="0" smtClean="0"/>
          </a:p>
          <a:p>
            <a:pPr marL="0" indent="0" algn="ctr">
              <a:buNone/>
            </a:pPr>
            <a:endParaRPr lang="en-US" b="1" dirty="0"/>
          </a:p>
          <a:p>
            <a:pPr marL="0" indent="0" algn="ctr">
              <a:buNone/>
            </a:pPr>
            <a:endParaRPr lang="en-US" b="1" dirty="0" smtClean="0"/>
          </a:p>
          <a:p>
            <a:pPr marL="0" indent="0" algn="ctr">
              <a:buNone/>
            </a:pPr>
            <a:endParaRPr lang="en-US" b="1" dirty="0"/>
          </a:p>
          <a:p>
            <a:pPr marL="0" indent="0" algn="ctr">
              <a:buNone/>
            </a:pPr>
            <a:endParaRPr lang="en-US" b="1" dirty="0" smtClean="0"/>
          </a:p>
          <a:p>
            <a:pPr marL="0" indent="0" algn="ctr">
              <a:buNone/>
            </a:pPr>
            <a:endParaRPr lang="en-US" b="1" dirty="0" smtClean="0"/>
          </a:p>
          <a:p>
            <a:pPr marL="0" indent="0" algn="ctr">
              <a:buNone/>
            </a:pPr>
            <a:r>
              <a:rPr lang="en-US" sz="2400" b="1" dirty="0" smtClean="0"/>
              <a:t>Dana Barr</a:t>
            </a:r>
            <a:endParaRPr lang="en-US" sz="2400" b="1" dirty="0"/>
          </a:p>
        </p:txBody>
      </p:sp>
      <p:pic>
        <p:nvPicPr>
          <p:cNvPr id="7" name="Picture 6" descr="richard_bl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996" y="1946192"/>
            <a:ext cx="2309458" cy="3615446"/>
          </a:xfrm>
          <a:prstGeom prst="rect">
            <a:avLst/>
          </a:prstGeom>
        </p:spPr>
      </p:pic>
      <p:pic>
        <p:nvPicPr>
          <p:cNvPr id="8" name="Picture 7" descr="dana-gre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142" y="1946192"/>
            <a:ext cx="2191407" cy="3654335"/>
          </a:xfrm>
          <a:prstGeom prst="rect">
            <a:avLst/>
          </a:prstGeom>
        </p:spPr>
      </p:pic>
    </p:spTree>
    <p:extLst>
      <p:ext uri="{BB962C8B-B14F-4D97-AF65-F5344CB8AC3E}">
        <p14:creationId xmlns:p14="http://schemas.microsoft.com/office/powerpoint/2010/main" val="313776185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losed.jpg"/>
          <p:cNvPicPr>
            <a:picLocks noChangeAspect="1"/>
          </p:cNvPicPr>
          <p:nvPr/>
        </p:nvPicPr>
        <p:blipFill>
          <a:blip r:embed="rId3"/>
          <a:srcRect t="17173" b="29702"/>
          <a:stretch>
            <a:fillRect/>
          </a:stretch>
        </p:blipFill>
        <p:spPr>
          <a:xfrm>
            <a:off x="-2979" y="0"/>
            <a:ext cx="9192878"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3"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ts val="5400"/>
              </a:lnSpc>
              <a:spcBef>
                <a:spcPct val="0"/>
              </a:spcBef>
              <a:spcAft>
                <a:spcPts val="0"/>
              </a:spcAft>
              <a:buClrTx/>
              <a:buSzTx/>
              <a:buFontTx/>
              <a:buNone/>
              <a:tabLst/>
              <a:defRPr/>
            </a:pPr>
            <a:r>
              <a:rPr lang="en-US" sz="4900" cap="all" dirty="0" smtClean="0">
                <a:solidFill>
                  <a:schemeClr val="bg1"/>
                </a:solidFill>
                <a:latin typeface="Franklin Gothic Book"/>
                <a:ea typeface="+mj-ea"/>
                <a:cs typeface="Franklin Gothic Book"/>
              </a:rPr>
              <a:t>Principle 9. </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5900" cap="all" dirty="0" smtClean="0">
                <a:solidFill>
                  <a:schemeClr val="bg1"/>
                </a:solidFill>
                <a:latin typeface="Franklin Gothic Medium"/>
                <a:ea typeface="+mj-ea"/>
                <a:cs typeface="Franklin Gothic Medium"/>
              </a:rPr>
              <a:t>closing the session</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Review, Evaluate, </a:t>
            </a:r>
            <a:br>
              <a:rPr lang="en-US" sz="4900" i="1"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Close, Debrief</a:t>
            </a:r>
            <a:endParaRPr kumimoji="0" lang="en-US" sz="4900" b="0" i="1" u="none" strike="noStrike" kern="1200" spc="0" normalizeH="0" baseline="0" noProof="0" dirty="0">
              <a:ln>
                <a:noFill/>
              </a:ln>
              <a:solidFill>
                <a:schemeClr val="bg1"/>
              </a:solidFill>
              <a:effectLst/>
              <a:uLnTx/>
              <a:uFillTx/>
              <a:latin typeface="Franklin Gothic Medium"/>
              <a:ea typeface="+mj-ea"/>
              <a:cs typeface="Franklin Gothic Medium"/>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uggle.jpg"/>
          <p:cNvPicPr>
            <a:picLocks noChangeAspect="1"/>
          </p:cNvPicPr>
          <p:nvPr/>
        </p:nvPicPr>
        <p:blipFill>
          <a:blip r:embed="rId3"/>
          <a:srcRect t="23184" b="22023"/>
          <a:stretch>
            <a:fillRect/>
          </a:stretch>
        </p:blipFill>
        <p:spPr>
          <a:xfrm>
            <a:off x="-2978" y="0"/>
            <a:ext cx="9192878"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12" name="Title 1"/>
          <p:cNvSpPr txBox="1">
            <a:spLocks/>
          </p:cNvSpPr>
          <p:nvPr/>
        </p:nvSpPr>
        <p:spPr>
          <a:xfrm>
            <a:off x="0" y="3352801"/>
            <a:ext cx="9144000" cy="3003806"/>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ts val="5400"/>
              </a:lnSpc>
              <a:spcBef>
                <a:spcPct val="0"/>
              </a:spcBef>
              <a:spcAft>
                <a:spcPts val="0"/>
              </a:spcAft>
              <a:buClrTx/>
              <a:buSzTx/>
              <a:buFontTx/>
              <a:buNone/>
              <a:tabLst/>
              <a:defRPr/>
            </a:pPr>
            <a:r>
              <a:rPr lang="en-US" sz="4900" cap="all" dirty="0" smtClean="0">
                <a:solidFill>
                  <a:schemeClr val="bg1"/>
                </a:solidFill>
                <a:latin typeface="Franklin Gothic Book"/>
                <a:ea typeface="+mj-ea"/>
                <a:cs typeface="Franklin Gothic Book"/>
              </a:rPr>
              <a:t>Principle 10. </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5900" cap="all" dirty="0" smtClean="0">
                <a:solidFill>
                  <a:schemeClr val="bg1"/>
                </a:solidFill>
                <a:latin typeface="Franklin Gothic Medium"/>
                <a:ea typeface="+mj-ea"/>
                <a:cs typeface="Franklin Gothic Medium"/>
              </a:rPr>
              <a:t>agenda setting</a:t>
            </a:r>
            <a:r>
              <a:rPr lang="en-US" sz="4900" cap="all" dirty="0" smtClean="0">
                <a:solidFill>
                  <a:schemeClr val="bg1"/>
                </a:solidFill>
                <a:latin typeface="Franklin Gothic Medium"/>
                <a:ea typeface="+mj-ea"/>
                <a:cs typeface="Franklin Gothic Medium"/>
              </a:rPr>
              <a:t/>
            </a:r>
            <a:br>
              <a:rPr lang="en-US" sz="4900" cap="all"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Adapt Your Agenda</a:t>
            </a:r>
            <a:br>
              <a:rPr lang="en-US" sz="4900" i="1" dirty="0" smtClean="0">
                <a:solidFill>
                  <a:schemeClr val="bg1"/>
                </a:solidFill>
                <a:latin typeface="Franklin Gothic Medium"/>
                <a:ea typeface="+mj-ea"/>
                <a:cs typeface="Franklin Gothic Medium"/>
              </a:rPr>
            </a:br>
            <a:r>
              <a:rPr lang="en-US" sz="4900" i="1" dirty="0" smtClean="0">
                <a:solidFill>
                  <a:schemeClr val="bg1"/>
                </a:solidFill>
                <a:latin typeface="Franklin Gothic Medium"/>
                <a:ea typeface="+mj-ea"/>
                <a:cs typeface="Franklin Gothic Medium"/>
              </a:rPr>
              <a:t>to Address the Need</a:t>
            </a:r>
            <a:endParaRPr kumimoji="0" lang="en-US" sz="4900" b="0" i="1" u="none" strike="noStrike" kern="1200" spc="0" normalizeH="0" baseline="0" noProof="0" dirty="0">
              <a:ln>
                <a:noFill/>
              </a:ln>
              <a:solidFill>
                <a:schemeClr val="bg1"/>
              </a:solidFill>
              <a:effectLst/>
              <a:uLnTx/>
              <a:uFillTx/>
              <a:latin typeface="Franklin Gothic Medium"/>
              <a:ea typeface="+mj-ea"/>
              <a:cs typeface="Franklin Gothic Medium"/>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l="5548" r="6766"/>
          <a:stretch>
            <a:fillRect/>
          </a:stretch>
        </p:blipFill>
        <p:spPr>
          <a:xfrm>
            <a:off x="0" y="-21937"/>
            <a:ext cx="9143999" cy="6911226"/>
          </a:xfrm>
          <a:prstGeom prst="rect">
            <a:avLst/>
          </a:prstGeom>
        </p:spPr>
      </p:pic>
      <p:grpSp>
        <p:nvGrpSpPr>
          <p:cNvPr id="2" name="Group 8"/>
          <p:cNvGrpSpPr/>
          <p:nvPr/>
        </p:nvGrpSpPr>
        <p:grpSpPr>
          <a:xfrm>
            <a:off x="342943" y="2732834"/>
            <a:ext cx="8801056" cy="1143000"/>
            <a:chOff x="342943" y="2732834"/>
            <a:chExt cx="8801056" cy="1143000"/>
          </a:xfrm>
        </p:grpSpPr>
        <p:sp>
          <p:nvSpPr>
            <p:cNvPr id="17" name="Rectangle 16"/>
            <p:cNvSpPr/>
            <p:nvPr/>
          </p:nvSpPr>
          <p:spPr>
            <a:xfrm>
              <a:off x="342943" y="2883780"/>
              <a:ext cx="6157665"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smtClean="0">
                  <a:ln>
                    <a:noFill/>
                  </a:ln>
                  <a:solidFill>
                    <a:schemeClr val="bg1"/>
                  </a:solidFill>
                  <a:effectLst/>
                  <a:uLnTx/>
                  <a:uFillTx/>
                  <a:latin typeface="Franklin Gothic Medium"/>
                  <a:ea typeface="+mj-ea"/>
                  <a:cs typeface="Franklin Gothic Medium"/>
                </a:rPr>
                <a:t>d. methodology</a:t>
              </a:r>
              <a:endPar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370709" y="6565612"/>
            <a:ext cx="3266251" cy="246221"/>
          </a:xfrm>
          <a:prstGeom prst="rect">
            <a:avLst/>
          </a:prstGeom>
          <a:noFill/>
        </p:spPr>
        <p:txBody>
          <a:bodyPr wrap="none" rtlCol="0">
            <a:spAutoFit/>
          </a:bodyPr>
          <a:lstStyle/>
          <a:p>
            <a:pPr>
              <a:defRPr/>
            </a:pPr>
            <a:r>
              <a:rPr lang="en-US" sz="1000" dirty="0" smtClean="0">
                <a:solidFill>
                  <a:schemeClr val="bg1"/>
                </a:solidFill>
                <a:latin typeface="Franklin Gothic Book"/>
                <a:cs typeface="Franklin Gothic Book"/>
              </a:rPr>
              <a:t>Copyright 1992-2015, Leadership Strategies, Inc. V14.10</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22</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301" y="-202650"/>
            <a:ext cx="8011720" cy="1143000"/>
          </a:xfrm>
        </p:spPr>
        <p:txBody>
          <a:bodyPr>
            <a:normAutofit/>
          </a:bodyPr>
          <a:lstStyle/>
          <a:p>
            <a:r>
              <a:rPr lang="en-US" dirty="0" smtClean="0"/>
              <a:t>The Facilitator’s Methodology</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28" name="TextBox 27"/>
          <p:cNvSpPr txBox="1"/>
          <p:nvPr/>
        </p:nvSpPr>
        <p:spPr>
          <a:xfrm>
            <a:off x="8179755" y="6046233"/>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0-5</a:t>
            </a:r>
            <a:endParaRPr lang="en-US" sz="1400" dirty="0">
              <a:solidFill>
                <a:srgbClr val="002C54"/>
              </a:solidFill>
              <a:latin typeface="Arial Black" pitchFamily="34" charset="0"/>
            </a:endParaRPr>
          </a:p>
        </p:txBody>
      </p:sp>
      <p:grpSp>
        <p:nvGrpSpPr>
          <p:cNvPr id="22" name="Group 21"/>
          <p:cNvGrpSpPr/>
          <p:nvPr/>
        </p:nvGrpSpPr>
        <p:grpSpPr>
          <a:xfrm>
            <a:off x="956274" y="1042353"/>
            <a:ext cx="7231453" cy="5039221"/>
            <a:chOff x="1495562" y="1042353"/>
            <a:chExt cx="7231453" cy="5039221"/>
          </a:xfrm>
        </p:grpSpPr>
        <p:sp>
          <p:nvSpPr>
            <p:cNvPr id="14" name="Rounded Rectangle 13"/>
            <p:cNvSpPr/>
            <p:nvPr/>
          </p:nvSpPr>
          <p:spPr>
            <a:xfrm>
              <a:off x="2011275" y="1042353"/>
              <a:ext cx="6715740" cy="50392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2288982" y="1238163"/>
              <a:ext cx="6216534" cy="4615999"/>
              <a:chOff x="608807" y="184666"/>
              <a:chExt cx="8432167" cy="6261186"/>
            </a:xfrm>
          </p:grpSpPr>
          <p:cxnSp>
            <p:nvCxnSpPr>
              <p:cNvPr id="33" name="Straight Arrow Connector 32"/>
              <p:cNvCxnSpPr/>
              <p:nvPr/>
            </p:nvCxnSpPr>
            <p:spPr>
              <a:xfrm>
                <a:off x="610394" y="5940970"/>
                <a:ext cx="8362822" cy="1588"/>
              </a:xfrm>
              <a:prstGeom prst="straightConnector1">
                <a:avLst/>
              </a:prstGeom>
              <a:ln w="19050">
                <a:solidFill>
                  <a:srgbClr val="FFFFFF"/>
                </a:solidFill>
                <a:tailEnd type="none"/>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608807" y="184666"/>
                <a:ext cx="8432167" cy="6261186"/>
                <a:chOff x="608807" y="184666"/>
                <a:chExt cx="8432167" cy="6261186"/>
              </a:xfrm>
            </p:grpSpPr>
            <p:cxnSp>
              <p:nvCxnSpPr>
                <p:cNvPr id="30" name="Straight Arrow Connector 29"/>
                <p:cNvCxnSpPr/>
                <p:nvPr/>
              </p:nvCxnSpPr>
              <p:spPr>
                <a:xfrm rot="16200000" flipV="1">
                  <a:off x="-878528" y="4456811"/>
                  <a:ext cx="2974672" cy="2"/>
                </a:xfrm>
                <a:prstGeom prst="straightConnector1">
                  <a:avLst/>
                </a:prstGeom>
                <a:ln w="19050">
                  <a:solidFill>
                    <a:srgbClr val="FFFFFF"/>
                  </a:solidFill>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786264" y="184666"/>
                  <a:ext cx="8254710" cy="6261186"/>
                  <a:chOff x="786264" y="184666"/>
                  <a:chExt cx="8254710" cy="6261186"/>
                </a:xfrm>
              </p:grpSpPr>
              <p:sp>
                <p:nvSpPr>
                  <p:cNvPr id="9" name="Oval 8"/>
                  <p:cNvSpPr/>
                  <p:nvPr/>
                </p:nvSpPr>
                <p:spPr>
                  <a:xfrm>
                    <a:off x="4382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chemeClr val="bg1"/>
                        </a:solidFill>
                        <a:latin typeface="Franklin Gothic Medium"/>
                        <a:cs typeface="Franklin Gothic Medium"/>
                      </a:rPr>
                      <a:t>3.</a:t>
                    </a:r>
                  </a:p>
                  <a:p>
                    <a:pPr algn="ctr"/>
                    <a:r>
                      <a:rPr lang="en-US" sz="1400" dirty="0" smtClean="0">
                        <a:solidFill>
                          <a:schemeClr val="bg1"/>
                        </a:solidFill>
                        <a:latin typeface="Franklin Gothic Book"/>
                        <a:cs typeface="Franklin Gothic Book"/>
                      </a:rPr>
                      <a:t>Focusing</a:t>
                    </a:r>
                    <a:br>
                      <a:rPr lang="en-US" sz="1400" dirty="0" smtClean="0">
                        <a:solidFill>
                          <a:schemeClr val="bg1"/>
                        </a:solidFill>
                        <a:latin typeface="Franklin Gothic Book"/>
                        <a:cs typeface="Franklin Gothic Book"/>
                      </a:rPr>
                    </a:br>
                    <a:r>
                      <a:rPr lang="en-US" sz="1400" dirty="0" smtClean="0">
                        <a:solidFill>
                          <a:schemeClr val="bg1"/>
                        </a:solidFill>
                        <a:latin typeface="Franklin Gothic Book"/>
                        <a:cs typeface="Franklin Gothic Book"/>
                      </a:rPr>
                      <a:t>the Group</a:t>
                    </a:r>
                    <a:r>
                      <a:rPr lang="en-US" sz="1600" dirty="0" smtClean="0">
                        <a:solidFill>
                          <a:schemeClr val="bg1"/>
                        </a:solidFill>
                        <a:latin typeface="Franklin Gothic Book"/>
                        <a:cs typeface="Franklin Gothic Book"/>
                      </a:rPr>
                      <a:t/>
                    </a:r>
                    <a:br>
                      <a:rPr lang="en-US" sz="1600" dirty="0" smtClean="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7" name="Oval 6"/>
                  <p:cNvSpPr/>
                  <p:nvPr/>
                </p:nvSpPr>
                <p:spPr>
                  <a:xfrm>
                    <a:off x="2584147"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dirty="0" smtClean="0">
                        <a:solidFill>
                          <a:srgbClr val="00467F"/>
                        </a:solidFill>
                        <a:latin typeface="Franklin Gothic Medium"/>
                        <a:cs typeface="Franklin Gothic Medium"/>
                      </a:rPr>
                      <a:t>2.</a:t>
                    </a:r>
                  </a:p>
                  <a:p>
                    <a:pPr algn="ctr"/>
                    <a:r>
                      <a:rPr lang="en-US" sz="1200" dirty="0" smtClean="0">
                        <a:solidFill>
                          <a:srgbClr val="00467F"/>
                        </a:solidFill>
                        <a:latin typeface="Franklin Gothic Book"/>
                        <a:cs typeface="Franklin Gothic Book"/>
                      </a:rPr>
                      <a:t>Getting </a:t>
                    </a:r>
                    <a:br>
                      <a:rPr lang="en-US" sz="1200" dirty="0" smtClean="0">
                        <a:solidFill>
                          <a:srgbClr val="00467F"/>
                        </a:solidFill>
                        <a:latin typeface="Franklin Gothic Book"/>
                        <a:cs typeface="Franklin Gothic Book"/>
                      </a:rPr>
                    </a:br>
                    <a:r>
                      <a:rPr lang="en-US" sz="1200" dirty="0" smtClean="0">
                        <a:solidFill>
                          <a:srgbClr val="00467F"/>
                        </a:solidFill>
                        <a:latin typeface="Franklin Gothic Book"/>
                        <a:cs typeface="Franklin Gothic Book"/>
                      </a:rPr>
                      <a:t>the Session</a:t>
                    </a:r>
                  </a:p>
                  <a:p>
                    <a:pPr algn="ctr"/>
                    <a:r>
                      <a:rPr lang="en-US" sz="1200" dirty="0" smtClean="0">
                        <a:solidFill>
                          <a:srgbClr val="00467F"/>
                        </a:solidFill>
                        <a:latin typeface="Franklin Gothic Book"/>
                        <a:cs typeface="Franklin Gothic Book"/>
                      </a:rPr>
                      <a:t>Started</a:t>
                    </a:r>
                    <a:br>
                      <a:rPr lang="en-US" sz="1200" dirty="0" smtClean="0">
                        <a:solidFill>
                          <a:srgbClr val="00467F"/>
                        </a:solidFill>
                        <a:latin typeface="Franklin Gothic Book"/>
                        <a:cs typeface="Franklin Gothic Book"/>
                      </a:rPr>
                    </a:br>
                    <a:endParaRPr lang="en-US" sz="1400" dirty="0">
                      <a:solidFill>
                        <a:srgbClr val="00467F"/>
                      </a:solidFill>
                      <a:latin typeface="Franklin Gothic Book"/>
                      <a:cs typeface="Franklin Gothic Book"/>
                    </a:endParaRPr>
                  </a:p>
                </p:txBody>
              </p:sp>
              <p:sp>
                <p:nvSpPr>
                  <p:cNvPr id="6" name="Oval 5"/>
                  <p:cNvSpPr/>
                  <p:nvPr/>
                </p:nvSpPr>
                <p:spPr>
                  <a:xfrm>
                    <a:off x="786264"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00467F"/>
                        </a:solidFill>
                        <a:latin typeface="Franklin Gothic Medium"/>
                        <a:cs typeface="Franklin Gothic Medium"/>
                      </a:rPr>
                      <a:t>1.</a:t>
                    </a:r>
                  </a:p>
                  <a:p>
                    <a:pPr algn="ctr"/>
                    <a:r>
                      <a:rPr lang="en-US" sz="1200" dirty="0" smtClean="0">
                        <a:solidFill>
                          <a:srgbClr val="00467F"/>
                        </a:solidFill>
                        <a:latin typeface="Franklin Gothic Book"/>
                        <a:cs typeface="Franklin Gothic Book"/>
                      </a:rPr>
                      <a:t>Preparing </a:t>
                    </a:r>
                    <a:br>
                      <a:rPr lang="en-US" sz="1200" dirty="0" smtClean="0">
                        <a:solidFill>
                          <a:srgbClr val="00467F"/>
                        </a:solidFill>
                        <a:latin typeface="Franklin Gothic Book"/>
                        <a:cs typeface="Franklin Gothic Book"/>
                      </a:rPr>
                    </a:br>
                    <a:r>
                      <a:rPr lang="en-US" sz="1200" dirty="0" smtClean="0">
                        <a:solidFill>
                          <a:srgbClr val="00467F"/>
                        </a:solidFill>
                        <a:latin typeface="Franklin Gothic Book"/>
                        <a:cs typeface="Franklin Gothic Book"/>
                      </a:rPr>
                      <a:t>for Success</a:t>
                    </a:r>
                    <a:r>
                      <a:rPr lang="en-US" sz="1400" dirty="0" smtClean="0">
                        <a:solidFill>
                          <a:srgbClr val="00467F"/>
                        </a:solidFill>
                        <a:latin typeface="Franklin Gothic Book"/>
                        <a:cs typeface="Franklin Gothic Book"/>
                      </a:rPr>
                      <a:t/>
                    </a:r>
                    <a:br>
                      <a:rPr lang="en-US" sz="1400" dirty="0" smtClean="0">
                        <a:solidFill>
                          <a:srgbClr val="00467F"/>
                        </a:solidFill>
                        <a:latin typeface="Franklin Gothic Book"/>
                        <a:cs typeface="Franklin Gothic Book"/>
                      </a:rPr>
                    </a:br>
                    <a:endParaRPr lang="en-US" sz="1400" dirty="0">
                      <a:solidFill>
                        <a:srgbClr val="00467F"/>
                      </a:solidFill>
                      <a:latin typeface="Franklin Gothic Book"/>
                      <a:cs typeface="Franklin Gothic Book"/>
                    </a:endParaRPr>
                  </a:p>
                </p:txBody>
              </p:sp>
              <p:sp>
                <p:nvSpPr>
                  <p:cNvPr id="8" name="Oval 7"/>
                  <p:cNvSpPr/>
                  <p:nvPr/>
                </p:nvSpPr>
                <p:spPr>
                  <a:xfrm>
                    <a:off x="7624322"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dirty="0" smtClean="0">
                        <a:solidFill>
                          <a:srgbClr val="00467F"/>
                        </a:solidFill>
                        <a:latin typeface="Franklin Gothic Medium"/>
                        <a:cs typeface="Franklin Gothic Medium"/>
                      </a:rPr>
                      <a:t>9.</a:t>
                    </a:r>
                  </a:p>
                  <a:p>
                    <a:pPr algn="ctr"/>
                    <a:r>
                      <a:rPr lang="en-US" sz="1200" dirty="0" smtClean="0">
                        <a:solidFill>
                          <a:srgbClr val="00467F"/>
                        </a:solidFill>
                        <a:latin typeface="Franklin Gothic Book"/>
                        <a:cs typeface="Franklin Gothic Book"/>
                      </a:rPr>
                      <a:t>Closing the</a:t>
                    </a:r>
                    <a:br>
                      <a:rPr lang="en-US" sz="1200" dirty="0" smtClean="0">
                        <a:solidFill>
                          <a:srgbClr val="00467F"/>
                        </a:solidFill>
                        <a:latin typeface="Franklin Gothic Book"/>
                        <a:cs typeface="Franklin Gothic Book"/>
                      </a:rPr>
                    </a:br>
                    <a:r>
                      <a:rPr lang="en-US" sz="1200" dirty="0" smtClean="0">
                        <a:solidFill>
                          <a:srgbClr val="00467F"/>
                        </a:solidFill>
                        <a:latin typeface="Franklin Gothic Book"/>
                        <a:cs typeface="Franklin Gothic Book"/>
                      </a:rPr>
                      <a:t>Session</a:t>
                    </a:r>
                    <a:r>
                      <a:rPr lang="en-US" sz="1600" dirty="0" smtClean="0">
                        <a:solidFill>
                          <a:srgbClr val="00467F"/>
                        </a:solidFill>
                        <a:latin typeface="Franklin Gothic Book"/>
                        <a:cs typeface="Franklin Gothic Book"/>
                      </a:rPr>
                      <a:t/>
                    </a:r>
                    <a:br>
                      <a:rPr lang="en-US" sz="1600" dirty="0" smtClean="0">
                        <a:solidFill>
                          <a:srgbClr val="00467F"/>
                        </a:solidFill>
                        <a:latin typeface="Franklin Gothic Book"/>
                        <a:cs typeface="Franklin Gothic Book"/>
                      </a:rPr>
                    </a:br>
                    <a:endParaRPr lang="en-US" sz="1600" dirty="0">
                      <a:solidFill>
                        <a:srgbClr val="00467F"/>
                      </a:solidFill>
                      <a:latin typeface="Franklin Gothic Book"/>
                      <a:cs typeface="Franklin Gothic Book"/>
                    </a:endParaRPr>
                  </a:p>
                </p:txBody>
              </p:sp>
              <p:sp>
                <p:nvSpPr>
                  <p:cNvPr id="11" name="Oval 10"/>
                  <p:cNvSpPr/>
                  <p:nvPr/>
                </p:nvSpPr>
                <p:spPr>
                  <a:xfrm>
                    <a:off x="5855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chemeClr val="bg1"/>
                        </a:solidFill>
                        <a:latin typeface="Franklin Gothic Medium"/>
                        <a:cs typeface="Franklin Gothic Medium"/>
                      </a:rPr>
                      <a:t>4.</a:t>
                    </a:r>
                  </a:p>
                  <a:p>
                    <a:pPr algn="ctr"/>
                    <a:r>
                      <a:rPr lang="en-US" sz="1400" dirty="0" smtClean="0">
                        <a:solidFill>
                          <a:schemeClr val="bg1"/>
                        </a:solidFill>
                        <a:latin typeface="Franklin Gothic Book"/>
                        <a:cs typeface="Franklin Gothic Book"/>
                      </a:rPr>
                      <a:t>The Power</a:t>
                    </a:r>
                    <a:br>
                      <a:rPr lang="en-US" sz="1400" dirty="0" smtClean="0">
                        <a:solidFill>
                          <a:schemeClr val="bg1"/>
                        </a:solidFill>
                        <a:latin typeface="Franklin Gothic Book"/>
                        <a:cs typeface="Franklin Gothic Book"/>
                      </a:rPr>
                    </a:br>
                    <a:r>
                      <a:rPr lang="en-US" sz="1400" dirty="0" smtClean="0">
                        <a:solidFill>
                          <a:schemeClr val="bg1"/>
                        </a:solidFill>
                        <a:latin typeface="Franklin Gothic Book"/>
                        <a:cs typeface="Franklin Gothic Book"/>
                      </a:rPr>
                      <a:t>of the Pen</a:t>
                    </a:r>
                    <a:r>
                      <a:rPr lang="en-US" sz="1600" dirty="0" smtClean="0">
                        <a:solidFill>
                          <a:schemeClr val="bg1"/>
                        </a:solidFill>
                        <a:latin typeface="Franklin Gothic Book"/>
                        <a:cs typeface="Franklin Gothic Book"/>
                      </a:rPr>
                      <a:t/>
                    </a:r>
                    <a:br>
                      <a:rPr lang="en-US" sz="1600" dirty="0" smtClean="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2" name="Oval 11"/>
                  <p:cNvSpPr/>
                  <p:nvPr/>
                </p:nvSpPr>
                <p:spPr>
                  <a:xfrm>
                    <a:off x="5855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chemeClr val="bg1"/>
                        </a:solidFill>
                        <a:latin typeface="Franklin Gothic Medium"/>
                        <a:cs typeface="Franklin Gothic Medium"/>
                      </a:rPr>
                      <a:t>5.</a:t>
                    </a:r>
                  </a:p>
                  <a:p>
                    <a:pPr algn="ctr"/>
                    <a:r>
                      <a:rPr lang="en-US" sz="1400" dirty="0" smtClean="0">
                        <a:solidFill>
                          <a:schemeClr val="bg1"/>
                        </a:solidFill>
                        <a:latin typeface="Franklin Gothic Book"/>
                        <a:cs typeface="Franklin Gothic Book"/>
                      </a:rPr>
                      <a:t>Information</a:t>
                    </a:r>
                    <a:br>
                      <a:rPr lang="en-US" sz="1400" dirty="0" smtClean="0">
                        <a:solidFill>
                          <a:schemeClr val="bg1"/>
                        </a:solidFill>
                        <a:latin typeface="Franklin Gothic Book"/>
                        <a:cs typeface="Franklin Gothic Book"/>
                      </a:rPr>
                    </a:br>
                    <a:r>
                      <a:rPr lang="en-US" sz="1400" dirty="0" smtClean="0">
                        <a:solidFill>
                          <a:schemeClr val="bg1"/>
                        </a:solidFill>
                        <a:latin typeface="Franklin Gothic Book"/>
                        <a:cs typeface="Franklin Gothic Book"/>
                      </a:rPr>
                      <a:t>Gathering</a:t>
                    </a:r>
                    <a:r>
                      <a:rPr lang="en-US" sz="1600" dirty="0" smtClean="0">
                        <a:solidFill>
                          <a:schemeClr val="bg1"/>
                        </a:solidFill>
                        <a:latin typeface="Franklin Gothic Book"/>
                        <a:cs typeface="Franklin Gothic Book"/>
                      </a:rPr>
                      <a:t/>
                    </a:r>
                    <a:br>
                      <a:rPr lang="en-US" sz="1600" dirty="0" smtClean="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3" name="Oval 12"/>
                  <p:cNvSpPr/>
                  <p:nvPr/>
                </p:nvSpPr>
                <p:spPr>
                  <a:xfrm>
                    <a:off x="5253755"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FFFFFF"/>
                        </a:solidFill>
                        <a:latin typeface="Franklin Gothic Medium"/>
                        <a:cs typeface="Franklin Gothic Medium"/>
                      </a:rPr>
                      <a:t>7.</a:t>
                    </a:r>
                  </a:p>
                  <a:p>
                    <a:pPr algn="ctr"/>
                    <a:r>
                      <a:rPr lang="en-US" sz="1400" dirty="0" smtClean="0">
                        <a:solidFill>
                          <a:srgbClr val="FFFFFF"/>
                        </a:solidFill>
                        <a:latin typeface="Franklin Gothic Book"/>
                        <a:cs typeface="Franklin Gothic Book"/>
                      </a:rPr>
                      <a:t>Consensus</a:t>
                    </a:r>
                    <a:br>
                      <a:rPr lang="en-US" sz="1400" dirty="0" smtClean="0">
                        <a:solidFill>
                          <a:srgbClr val="FFFFFF"/>
                        </a:solidFill>
                        <a:latin typeface="Franklin Gothic Book"/>
                        <a:cs typeface="Franklin Gothic Book"/>
                      </a:rPr>
                    </a:br>
                    <a:r>
                      <a:rPr lang="en-US" sz="1400" dirty="0" smtClean="0">
                        <a:solidFill>
                          <a:srgbClr val="FFFFFF"/>
                        </a:solidFill>
                        <a:latin typeface="Franklin Gothic Book"/>
                        <a:cs typeface="Franklin Gothic Book"/>
                      </a:rPr>
                      <a:t>Building</a:t>
                    </a:r>
                    <a:br>
                      <a:rPr lang="en-US" sz="1400" dirty="0" smtClean="0">
                        <a:solidFill>
                          <a:srgbClr val="FFFFFF"/>
                        </a:solidFill>
                        <a:latin typeface="Franklin Gothic Book"/>
                        <a:cs typeface="Franklin Gothic Book"/>
                      </a:rPr>
                    </a:br>
                    <a:endParaRPr lang="en-US" sz="1400" dirty="0">
                      <a:solidFill>
                        <a:srgbClr val="FFFFFF"/>
                      </a:solidFill>
                      <a:latin typeface="Franklin Gothic Book"/>
                      <a:cs typeface="Franklin Gothic Book"/>
                    </a:endParaRPr>
                  </a:p>
                </p:txBody>
              </p:sp>
              <p:sp>
                <p:nvSpPr>
                  <p:cNvPr id="15" name="Oval 14"/>
                  <p:cNvSpPr/>
                  <p:nvPr/>
                </p:nvSpPr>
                <p:spPr>
                  <a:xfrm>
                    <a:off x="6862080"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FFFFFF"/>
                        </a:solidFill>
                        <a:latin typeface="Franklin Gothic Medium"/>
                        <a:cs typeface="Franklin Gothic Medium"/>
                      </a:rPr>
                      <a:t>8.</a:t>
                    </a:r>
                  </a:p>
                  <a:p>
                    <a:pPr algn="ctr"/>
                    <a:r>
                      <a:rPr lang="en-US" sz="1400" dirty="0" smtClean="0">
                        <a:solidFill>
                          <a:srgbClr val="FFFFFF"/>
                        </a:solidFill>
                        <a:latin typeface="Franklin Gothic Book"/>
                        <a:cs typeface="Franklin Gothic Book"/>
                      </a:rPr>
                      <a:t>Keeping the</a:t>
                    </a:r>
                    <a:br>
                      <a:rPr lang="en-US" sz="1400" dirty="0" smtClean="0">
                        <a:solidFill>
                          <a:srgbClr val="FFFFFF"/>
                        </a:solidFill>
                        <a:latin typeface="Franklin Gothic Book"/>
                        <a:cs typeface="Franklin Gothic Book"/>
                      </a:rPr>
                    </a:br>
                    <a:r>
                      <a:rPr lang="en-US" sz="1400" dirty="0" smtClean="0">
                        <a:solidFill>
                          <a:srgbClr val="FFFFFF"/>
                        </a:solidFill>
                        <a:latin typeface="Franklin Gothic Book"/>
                        <a:cs typeface="Franklin Gothic Book"/>
                      </a:rPr>
                      <a:t>Energy High</a:t>
                    </a:r>
                    <a:br>
                      <a:rPr lang="en-US" sz="1400" dirty="0" smtClean="0">
                        <a:solidFill>
                          <a:srgbClr val="FFFFFF"/>
                        </a:solidFill>
                        <a:latin typeface="Franklin Gothic Book"/>
                        <a:cs typeface="Franklin Gothic Book"/>
                      </a:rPr>
                    </a:br>
                    <a:endParaRPr lang="en-US" sz="1400" dirty="0">
                      <a:solidFill>
                        <a:srgbClr val="FFFFFF"/>
                      </a:solidFill>
                      <a:latin typeface="Franklin Gothic Book"/>
                      <a:cs typeface="Franklin Gothic Book"/>
                    </a:endParaRPr>
                  </a:p>
                </p:txBody>
              </p:sp>
              <p:sp>
                <p:nvSpPr>
                  <p:cNvPr id="16" name="Oval 15"/>
                  <p:cNvSpPr/>
                  <p:nvPr/>
                </p:nvSpPr>
                <p:spPr>
                  <a:xfrm>
                    <a:off x="3645430"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FFFFFF"/>
                        </a:solidFill>
                        <a:latin typeface="Franklin Gothic Medium"/>
                        <a:cs typeface="Franklin Gothic Medium"/>
                      </a:rPr>
                      <a:t>6.</a:t>
                    </a:r>
                  </a:p>
                  <a:p>
                    <a:pPr algn="ctr"/>
                    <a:r>
                      <a:rPr lang="en-US" sz="1400" dirty="0" smtClean="0">
                        <a:solidFill>
                          <a:srgbClr val="FFFFFF"/>
                        </a:solidFill>
                        <a:latin typeface="Franklin Gothic Book"/>
                        <a:cs typeface="Franklin Gothic Book"/>
                      </a:rPr>
                      <a:t>Managing</a:t>
                    </a:r>
                    <a:br>
                      <a:rPr lang="en-US" sz="1400" dirty="0" smtClean="0">
                        <a:solidFill>
                          <a:srgbClr val="FFFFFF"/>
                        </a:solidFill>
                        <a:latin typeface="Franklin Gothic Book"/>
                        <a:cs typeface="Franklin Gothic Book"/>
                      </a:rPr>
                    </a:br>
                    <a:r>
                      <a:rPr lang="en-US" sz="1400" dirty="0" smtClean="0">
                        <a:solidFill>
                          <a:srgbClr val="FFFFFF"/>
                        </a:solidFill>
                        <a:latin typeface="Franklin Gothic Book"/>
                        <a:cs typeface="Franklin Gothic Book"/>
                      </a:rPr>
                      <a:t>Dysfunction</a:t>
                    </a:r>
                    <a:br>
                      <a:rPr lang="en-US" sz="1400" dirty="0" smtClean="0">
                        <a:solidFill>
                          <a:srgbClr val="FFFFFF"/>
                        </a:solidFill>
                        <a:latin typeface="Franklin Gothic Book"/>
                        <a:cs typeface="Franklin Gothic Book"/>
                      </a:rPr>
                    </a:br>
                    <a:endParaRPr lang="en-US" sz="1400" dirty="0">
                      <a:solidFill>
                        <a:srgbClr val="FFFFFF"/>
                      </a:solidFill>
                      <a:latin typeface="Franklin Gothic Book"/>
                      <a:cs typeface="Franklin Gothic Book"/>
                    </a:endParaRPr>
                  </a:p>
                </p:txBody>
              </p:sp>
              <p:pic>
                <p:nvPicPr>
                  <p:cNvPr id="18" name="Picture 17"/>
                  <p:cNvPicPr>
                    <a:picLocks noChangeAspect="1"/>
                  </p:cNvPicPr>
                  <p:nvPr/>
                </p:nvPicPr>
                <p:blipFill>
                  <a:blip r:embed="rId3"/>
                  <a:stretch>
                    <a:fillRect/>
                  </a:stretch>
                </p:blipFill>
                <p:spPr>
                  <a:xfrm>
                    <a:off x="5477637" y="3136333"/>
                    <a:ext cx="210312" cy="245364"/>
                  </a:xfrm>
                  <a:prstGeom prst="rect">
                    <a:avLst/>
                  </a:prstGeom>
                </p:spPr>
              </p:pic>
              <p:pic>
                <p:nvPicPr>
                  <p:cNvPr id="20" name="Picture 19"/>
                  <p:cNvPicPr>
                    <a:picLocks noChangeAspect="1"/>
                  </p:cNvPicPr>
                  <p:nvPr/>
                </p:nvPicPr>
                <p:blipFill>
                  <a:blip r:embed="rId4"/>
                  <a:stretch>
                    <a:fillRect/>
                  </a:stretch>
                </p:blipFill>
                <p:spPr>
                  <a:xfrm>
                    <a:off x="5486400" y="1299190"/>
                    <a:ext cx="201549" cy="254127"/>
                  </a:xfrm>
                  <a:prstGeom prst="rect">
                    <a:avLst/>
                  </a:prstGeom>
                </p:spPr>
              </p:pic>
              <p:pic>
                <p:nvPicPr>
                  <p:cNvPr id="21" name="Picture 20"/>
                  <p:cNvPicPr>
                    <a:picLocks noChangeAspect="1"/>
                  </p:cNvPicPr>
                  <p:nvPr/>
                </p:nvPicPr>
                <p:blipFill>
                  <a:blip r:embed="rId5"/>
                  <a:stretch>
                    <a:fillRect/>
                  </a:stretch>
                </p:blipFill>
                <p:spPr>
                  <a:xfrm>
                    <a:off x="6510978" y="2118293"/>
                    <a:ext cx="105156" cy="297942"/>
                  </a:xfrm>
                  <a:prstGeom prst="rect">
                    <a:avLst/>
                  </a:prstGeom>
                </p:spPr>
              </p:pic>
              <p:sp>
                <p:nvSpPr>
                  <p:cNvPr id="23" name="TextBox 22"/>
                  <p:cNvSpPr txBox="1"/>
                  <p:nvPr/>
                </p:nvSpPr>
                <p:spPr>
                  <a:xfrm>
                    <a:off x="2447082" y="4720556"/>
                    <a:ext cx="1276544" cy="709701"/>
                  </a:xfrm>
                  <a:prstGeom prst="rect">
                    <a:avLst/>
                  </a:prstGeom>
                  <a:noFill/>
                </p:spPr>
                <p:txBody>
                  <a:bodyPr wrap="none" rtlCol="0">
                    <a:spAutoFit/>
                  </a:bodyPr>
                  <a:lstStyle/>
                  <a:p>
                    <a:r>
                      <a:rPr lang="en-US" sz="1400" dirty="0" smtClean="0">
                        <a:solidFill>
                          <a:srgbClr val="AFBD22"/>
                        </a:solidFill>
                        <a:latin typeface="Franklin Gothic Medium"/>
                        <a:cs typeface="Franklin Gothic Medium"/>
                      </a:rPr>
                      <a:t>Group</a:t>
                    </a:r>
                    <a:endParaRPr lang="en-US" sz="1600" dirty="0" smtClean="0">
                      <a:solidFill>
                        <a:srgbClr val="AFBD22"/>
                      </a:solidFill>
                      <a:latin typeface="Franklin Gothic Medium"/>
                      <a:cs typeface="Franklin Gothic Medium"/>
                    </a:endParaRPr>
                  </a:p>
                  <a:p>
                    <a:r>
                      <a:rPr lang="en-US" sz="1400" dirty="0" smtClean="0">
                        <a:solidFill>
                          <a:srgbClr val="AFBD22"/>
                        </a:solidFill>
                        <a:latin typeface="Franklin Gothic Medium"/>
                        <a:cs typeface="Franklin Gothic Medium"/>
                      </a:rPr>
                      <a:t>Dynamics</a:t>
                    </a:r>
                    <a:endParaRPr lang="en-US" sz="1600" dirty="0">
                      <a:solidFill>
                        <a:srgbClr val="AFBD22"/>
                      </a:solidFill>
                      <a:latin typeface="Franklin Gothic Medium"/>
                      <a:cs typeface="Franklin Gothic Medium"/>
                    </a:endParaRPr>
                  </a:p>
                </p:txBody>
              </p:sp>
              <p:sp>
                <p:nvSpPr>
                  <p:cNvPr id="24" name="Rectangle 23"/>
                  <p:cNvSpPr/>
                  <p:nvPr/>
                </p:nvSpPr>
                <p:spPr>
                  <a:xfrm>
                    <a:off x="2379522" y="4226675"/>
                    <a:ext cx="6186854" cy="1634092"/>
                  </a:xfrm>
                  <a:prstGeom prst="rect">
                    <a:avLst/>
                  </a:prstGeom>
                  <a:noFill/>
                  <a:ln>
                    <a:solidFill>
                      <a:srgbClr val="FFFF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4057243" y="184666"/>
                    <a:ext cx="2683157" cy="369332"/>
                  </a:xfrm>
                  <a:prstGeom prst="rect">
                    <a:avLst/>
                  </a:prstGeom>
                  <a:noFill/>
                </p:spPr>
                <p:txBody>
                  <a:bodyPr wrap="square" rtlCol="0">
                    <a:spAutoFit/>
                  </a:bodyPr>
                  <a:lstStyle/>
                  <a:p>
                    <a:pPr algn="ctr"/>
                    <a:r>
                      <a:rPr lang="en-US" u="sng" dirty="0" smtClean="0">
                        <a:solidFill>
                          <a:srgbClr val="00467F"/>
                        </a:solidFill>
                        <a:latin typeface="Franklin Gothic Medium"/>
                        <a:cs typeface="Franklin Gothic Medium"/>
                      </a:rPr>
                      <a:t>The Facilitation Cycle</a:t>
                    </a:r>
                    <a:endParaRPr lang="en-US" u="sng" dirty="0">
                      <a:solidFill>
                        <a:srgbClr val="00467F"/>
                      </a:solidFill>
                      <a:latin typeface="Franklin Gothic Medium"/>
                      <a:cs typeface="Franklin Gothic Medium"/>
                    </a:endParaRPr>
                  </a:p>
                </p:txBody>
              </p:sp>
              <p:sp>
                <p:nvSpPr>
                  <p:cNvPr id="17" name="Oval 16"/>
                  <p:cNvSpPr/>
                  <p:nvPr/>
                </p:nvSpPr>
                <p:spPr>
                  <a:xfrm>
                    <a:off x="786264" y="5029200"/>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smtClean="0">
                        <a:solidFill>
                          <a:srgbClr val="00467F"/>
                        </a:solidFill>
                        <a:latin typeface="Franklin Gothic Medium"/>
                        <a:cs typeface="Franklin Gothic Medium"/>
                      </a:rPr>
                      <a:t>10.</a:t>
                    </a:r>
                  </a:p>
                  <a:p>
                    <a:pPr algn="ctr"/>
                    <a:r>
                      <a:rPr lang="en-US" sz="1400" dirty="0" smtClean="0">
                        <a:solidFill>
                          <a:srgbClr val="00467F"/>
                        </a:solidFill>
                        <a:latin typeface="Franklin Gothic Book"/>
                        <a:cs typeface="Franklin Gothic Book"/>
                      </a:rPr>
                      <a:t>Agenda</a:t>
                    </a:r>
                    <a:br>
                      <a:rPr lang="en-US" sz="1400" dirty="0" smtClean="0">
                        <a:solidFill>
                          <a:srgbClr val="00467F"/>
                        </a:solidFill>
                        <a:latin typeface="Franklin Gothic Book"/>
                        <a:cs typeface="Franklin Gothic Book"/>
                      </a:rPr>
                    </a:br>
                    <a:r>
                      <a:rPr lang="en-US" sz="1400" dirty="0" smtClean="0">
                        <a:solidFill>
                          <a:srgbClr val="00467F"/>
                        </a:solidFill>
                        <a:latin typeface="Franklin Gothic Book"/>
                        <a:cs typeface="Franklin Gothic Book"/>
                      </a:rPr>
                      <a:t>Setting</a:t>
                    </a:r>
                    <a:br>
                      <a:rPr lang="en-US" sz="1400" dirty="0" smtClean="0">
                        <a:solidFill>
                          <a:srgbClr val="00467F"/>
                        </a:solidFill>
                        <a:latin typeface="Franklin Gothic Book"/>
                        <a:cs typeface="Franklin Gothic Book"/>
                      </a:rPr>
                    </a:br>
                    <a:endParaRPr lang="en-US" sz="1400" dirty="0">
                      <a:solidFill>
                        <a:srgbClr val="00467F"/>
                      </a:solidFill>
                      <a:latin typeface="Franklin Gothic Book"/>
                      <a:cs typeface="Franklin Gothic Book"/>
                    </a:endParaRPr>
                  </a:p>
                </p:txBody>
              </p:sp>
              <p:cxnSp>
                <p:nvCxnSpPr>
                  <p:cNvPr id="38" name="Straight Arrow Connector 37"/>
                  <p:cNvCxnSpPr/>
                  <p:nvPr/>
                </p:nvCxnSpPr>
                <p:spPr>
                  <a:xfrm rot="5400000" flipH="1" flipV="1">
                    <a:off x="7484291" y="4456812"/>
                    <a:ext cx="2974674" cy="1588"/>
                  </a:xfrm>
                  <a:prstGeom prst="straightConnector1">
                    <a:avLst/>
                  </a:prstGeom>
                  <a:ln w="19050">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4301384" y="199748"/>
                    <a:ext cx="3040862" cy="3795892"/>
                  </a:xfrm>
                  <a:prstGeom prst="rect">
                    <a:avLst/>
                  </a:prstGeom>
                  <a:noFill/>
                  <a:ln>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Isosceles Triangle 41"/>
                  <p:cNvSpPr/>
                  <p:nvPr/>
                </p:nvSpPr>
                <p:spPr>
                  <a:xfrm rot="5400000">
                    <a:off x="4073749" y="2193681"/>
                    <a:ext cx="154686" cy="133350"/>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Isosceles Triangle 42"/>
                  <p:cNvSpPr/>
                  <p:nvPr/>
                </p:nvSpPr>
                <p:spPr>
                  <a:xfrm rot="5400000">
                    <a:off x="2316188" y="2193681"/>
                    <a:ext cx="154686" cy="133350"/>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Isosceles Triangle 45"/>
                  <p:cNvSpPr/>
                  <p:nvPr/>
                </p:nvSpPr>
                <p:spPr>
                  <a:xfrm rot="5400000">
                    <a:off x="7424499" y="2193681"/>
                    <a:ext cx="154686" cy="133350"/>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Isosceles Triangle 46"/>
                  <p:cNvSpPr/>
                  <p:nvPr/>
                </p:nvSpPr>
                <p:spPr>
                  <a:xfrm>
                    <a:off x="5855230" y="4037728"/>
                    <a:ext cx="154686" cy="13335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sp>
          <p:nvSpPr>
            <p:cNvPr id="19" name="TextBox 18"/>
            <p:cNvSpPr txBox="1"/>
            <p:nvPr/>
          </p:nvSpPr>
          <p:spPr>
            <a:xfrm>
              <a:off x="1495562" y="1642486"/>
              <a:ext cx="677108" cy="3838954"/>
            </a:xfrm>
            <a:prstGeom prst="rect">
              <a:avLst/>
            </a:prstGeom>
            <a:noFill/>
          </p:spPr>
          <p:txBody>
            <a:bodyPr vert="vert270" wrap="square" rtlCol="0">
              <a:spAutoFit/>
            </a:bodyPr>
            <a:lstStyle/>
            <a:p>
              <a:pPr algn="ctr"/>
              <a:r>
                <a:rPr lang="en-US" sz="3200" b="1" dirty="0" smtClean="0">
                  <a:solidFill>
                    <a:srgbClr val="00467F"/>
                  </a:solidFill>
                </a:rPr>
                <a:t>VIRTUAL PLATFORM</a:t>
              </a:r>
              <a:endParaRPr lang="en-US" sz="3200" b="1" dirty="0">
                <a:solidFill>
                  <a:srgbClr val="00467F"/>
                </a:solidFill>
              </a:endParaRPr>
            </a:p>
          </p:txBody>
        </p:sp>
      </p:gr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rcRect r="5814"/>
          <a:stretch>
            <a:fillRect/>
          </a:stretch>
        </p:blipFill>
        <p:spPr>
          <a:xfrm>
            <a:off x="0" y="-46831"/>
            <a:ext cx="9144000" cy="6946456"/>
          </a:xfrm>
          <a:prstGeom prst="rect">
            <a:avLst/>
          </a:prstGeom>
        </p:spPr>
      </p:pic>
      <p:grpSp>
        <p:nvGrpSpPr>
          <p:cNvPr id="2" name="Group 17"/>
          <p:cNvGrpSpPr/>
          <p:nvPr/>
        </p:nvGrpSpPr>
        <p:grpSpPr>
          <a:xfrm>
            <a:off x="342943" y="2369623"/>
            <a:ext cx="8255394" cy="1774672"/>
            <a:chOff x="342943" y="2369623"/>
            <a:chExt cx="8255394" cy="1774672"/>
          </a:xfrm>
        </p:grpSpPr>
        <p:sp>
          <p:nvSpPr>
            <p:cNvPr id="9" name="Rectangle 8"/>
            <p:cNvSpPr/>
            <p:nvPr/>
          </p:nvSpPr>
          <p:spPr>
            <a:xfrm>
              <a:off x="342944" y="3198036"/>
              <a:ext cx="4533856"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342943" y="2369623"/>
              <a:ext cx="8255394" cy="906977"/>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txBox="1">
              <a:spLocks/>
            </p:cNvSpPr>
            <p:nvPr/>
          </p:nvSpPr>
          <p:spPr>
            <a:xfrm>
              <a:off x="486419" y="2706374"/>
              <a:ext cx="8111918"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noProof="0" dirty="0" smtClean="0">
                  <a:ln>
                    <a:noFill/>
                  </a:ln>
                  <a:solidFill>
                    <a:schemeClr val="bg1"/>
                  </a:solidFill>
                  <a:effectLst/>
                  <a:uLnTx/>
                  <a:uFillTx/>
                  <a:latin typeface="Franklin Gothic Medium"/>
                  <a:ea typeface="+mj-ea"/>
                  <a:cs typeface="Franklin Gothic Medium"/>
                </a:rPr>
                <a:t>e. Virtual Facilitation techniques</a:t>
              </a:r>
              <a:endParaRPr kumimoji="0" lang="en-US" sz="5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3" name="TextBox 22"/>
          <p:cNvSpPr txBox="1"/>
          <p:nvPr/>
        </p:nvSpPr>
        <p:spPr>
          <a:xfrm>
            <a:off x="387038" y="6565612"/>
            <a:ext cx="3292889" cy="246221"/>
          </a:xfrm>
          <a:prstGeom prst="rect">
            <a:avLst/>
          </a:prstGeom>
          <a:noFill/>
        </p:spPr>
        <p:txBody>
          <a:bodyPr wrap="none" rtlCol="0">
            <a:spAutoFit/>
          </a:bodyPr>
          <a:lstStyle/>
          <a:p>
            <a:pPr>
              <a:defRPr/>
            </a:pPr>
            <a:r>
              <a:rPr lang="en-US" sz="1000" dirty="0" smtClean="0">
                <a:solidFill>
                  <a:schemeClr val="bg1"/>
                </a:solidFill>
                <a:latin typeface="Franklin Gothic Book"/>
                <a:cs typeface="Franklin Gothic Book"/>
              </a:rPr>
              <a:t>Copyright 1992-2015, Leadership Strategies, Inc. V15.02</a:t>
            </a:r>
          </a:p>
        </p:txBody>
      </p:sp>
      <p:sp>
        <p:nvSpPr>
          <p:cNvPr id="24" name="TextBox 23"/>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5"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24</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7333" y="137310"/>
            <a:ext cx="8071290" cy="1143000"/>
          </a:xfrm>
        </p:spPr>
        <p:txBody>
          <a:bodyPr>
            <a:normAutofit/>
          </a:bodyPr>
          <a:lstStyle/>
          <a:p>
            <a:r>
              <a:rPr lang="en-US" sz="4200" dirty="0"/>
              <a:t>E. Virtual Facilitation Techniques</a:t>
            </a:r>
          </a:p>
        </p:txBody>
      </p:sp>
      <p:sp>
        <p:nvSpPr>
          <p:cNvPr id="6" name="Content Placeholder 5"/>
          <p:cNvSpPr>
            <a:spLocks noGrp="1"/>
          </p:cNvSpPr>
          <p:nvPr>
            <p:ph idx="1"/>
          </p:nvPr>
        </p:nvSpPr>
        <p:spPr>
          <a:xfrm>
            <a:off x="512933" y="2111307"/>
            <a:ext cx="4309885" cy="5285899"/>
          </a:xfrm>
        </p:spPr>
        <p:txBody>
          <a:bodyPr>
            <a:noAutofit/>
          </a:bodyPr>
          <a:lstStyle/>
          <a:p>
            <a:pPr marL="514350" indent="-514350">
              <a:buFont typeface="+mj-lt"/>
              <a:buAutoNum type="alphaUcPeriod"/>
            </a:pPr>
            <a:r>
              <a:rPr lang="en-US" sz="2600" b="1" dirty="0" smtClean="0">
                <a:solidFill>
                  <a:schemeClr val="accent2"/>
                </a:solidFill>
              </a:rPr>
              <a:t>Interview the Sponsor </a:t>
            </a:r>
          </a:p>
          <a:p>
            <a:pPr marL="514350" indent="-514350">
              <a:buFont typeface="+mj-lt"/>
              <a:buAutoNum type="alphaUcPeriod"/>
            </a:pPr>
            <a:r>
              <a:rPr lang="en-US" sz="2600" b="1" dirty="0" smtClean="0">
                <a:solidFill>
                  <a:schemeClr val="accent2"/>
                </a:solidFill>
              </a:rPr>
              <a:t>Identify Key Roles in the Session</a:t>
            </a:r>
          </a:p>
          <a:p>
            <a:pPr marL="514350" indent="-514350">
              <a:buFont typeface="+mj-lt"/>
              <a:buAutoNum type="alphaUcPeriod"/>
            </a:pPr>
            <a:r>
              <a:rPr lang="en-US" sz="2600" dirty="0" smtClean="0"/>
              <a:t>Define the Purpose and Agenda </a:t>
            </a:r>
          </a:p>
          <a:p>
            <a:pPr marL="514350" indent="-514350">
              <a:buFont typeface="+mj-lt"/>
              <a:buAutoNum type="alphaUcPeriod"/>
            </a:pPr>
            <a:r>
              <a:rPr lang="en-US" sz="2600" dirty="0" smtClean="0"/>
              <a:t>Prepare Sample Deliverable</a:t>
            </a:r>
          </a:p>
          <a:p>
            <a:pPr marL="514350" indent="-514350">
              <a:buFont typeface="+mj-lt"/>
              <a:buAutoNum type="alphaUcPeriod"/>
            </a:pPr>
            <a:r>
              <a:rPr lang="en-US" sz="2600" b="1" dirty="0" smtClean="0">
                <a:solidFill>
                  <a:srgbClr val="F26522"/>
                </a:solidFill>
              </a:rPr>
              <a:t>Know the Process Cold</a:t>
            </a:r>
          </a:p>
          <a:p>
            <a:pPr marL="514350" indent="-514350">
              <a:buFont typeface="+mj-lt"/>
              <a:buAutoNum type="alphaUcPeriod"/>
            </a:pPr>
            <a:r>
              <a:rPr lang="en-US" sz="2600" i="1" dirty="0" smtClean="0"/>
              <a:t>Educate the Planning Team</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25</a:t>
            </a:fld>
            <a:endParaRPr lang="en-US" dirty="0"/>
          </a:p>
        </p:txBody>
      </p:sp>
      <p:sp>
        <p:nvSpPr>
          <p:cNvPr id="7" name="Content Placeholder 6"/>
          <p:cNvSpPr>
            <a:spLocks noGrp="1"/>
          </p:cNvSpPr>
          <p:nvPr>
            <p:ph idx="13"/>
          </p:nvPr>
        </p:nvSpPr>
        <p:spPr>
          <a:xfrm>
            <a:off x="4643214" y="2111307"/>
            <a:ext cx="3941010" cy="5285899"/>
          </a:xfrm>
        </p:spPr>
        <p:txBody>
          <a:bodyPr>
            <a:normAutofit/>
          </a:bodyPr>
          <a:lstStyle/>
          <a:p>
            <a:pPr marL="514350" indent="-514350">
              <a:buFont typeface="+mj-lt"/>
              <a:buAutoNum type="alphaUcPeriod" startAt="7"/>
            </a:pPr>
            <a:r>
              <a:rPr lang="en-US" sz="2600" dirty="0" smtClean="0"/>
              <a:t>Prepare for the Hat Technique</a:t>
            </a:r>
          </a:p>
          <a:p>
            <a:pPr marL="514350" indent="-514350">
              <a:buFont typeface="+mj-lt"/>
              <a:buAutoNum type="alphaUcPeriod" startAt="7"/>
            </a:pPr>
            <a:r>
              <a:rPr lang="en-US" sz="2600" i="1" dirty="0" smtClean="0"/>
              <a:t>Interview the Participants</a:t>
            </a:r>
          </a:p>
          <a:p>
            <a:pPr marL="514350" indent="-514350">
              <a:buFont typeface="+mj-lt"/>
              <a:buAutoNum type="alphaUcPeriod" startAt="7"/>
            </a:pPr>
            <a:r>
              <a:rPr lang="en-US" sz="2600" i="1" dirty="0" smtClean="0"/>
              <a:t>Get Oriented on the Business Area</a:t>
            </a:r>
          </a:p>
          <a:p>
            <a:pPr marL="514350" indent="-514350">
              <a:buFont typeface="+mj-lt"/>
              <a:buAutoNum type="alphaUcPeriod" startAt="7"/>
            </a:pPr>
            <a:r>
              <a:rPr lang="en-US" sz="2600" b="1" dirty="0" smtClean="0">
                <a:solidFill>
                  <a:srgbClr val="F26522"/>
                </a:solidFill>
              </a:rPr>
              <a:t>Prepare the Room</a:t>
            </a:r>
          </a:p>
          <a:p>
            <a:pPr marL="514350" indent="-514350">
              <a:buFont typeface="+mj-lt"/>
              <a:buAutoNum type="alphaUcPeriod" startAt="7"/>
            </a:pPr>
            <a:r>
              <a:rPr lang="en-US" sz="2600" b="1" dirty="0" smtClean="0">
                <a:solidFill>
                  <a:srgbClr val="F26522"/>
                </a:solidFill>
              </a:rPr>
              <a:t>Prepare Your Opening</a:t>
            </a:r>
            <a:endParaRPr lang="en-US" sz="2600" b="1" dirty="0">
              <a:solidFill>
                <a:srgbClr val="F26522"/>
              </a:solidFill>
            </a:endParaRPr>
          </a:p>
        </p:txBody>
      </p:sp>
      <p:sp>
        <p:nvSpPr>
          <p:cNvPr id="8" name="Title 4"/>
          <p:cNvSpPr txBox="1">
            <a:spLocks/>
          </p:cNvSpPr>
          <p:nvPr/>
        </p:nvSpPr>
        <p:spPr>
          <a:xfrm>
            <a:off x="512934" y="731838"/>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Preparing for Success</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
        <p:nvSpPr>
          <p:cNvPr id="10" name="TextBox 9"/>
          <p:cNvSpPr txBox="1"/>
          <p:nvPr/>
        </p:nvSpPr>
        <p:spPr>
          <a:xfrm>
            <a:off x="512934" y="1557309"/>
            <a:ext cx="3462565" cy="553998"/>
          </a:xfrm>
          <a:prstGeom prst="rect">
            <a:avLst/>
          </a:prstGeom>
          <a:noFill/>
        </p:spPr>
        <p:txBody>
          <a:bodyPr wrap="none" rtlCol="0">
            <a:spAutoFit/>
          </a:bodyPr>
          <a:lstStyle/>
          <a:p>
            <a:r>
              <a:rPr lang="en-US" sz="3000" i="1" dirty="0" smtClean="0">
                <a:solidFill>
                  <a:srgbClr val="F26522"/>
                </a:solidFill>
                <a:latin typeface="Franklin Gothic Book"/>
                <a:cs typeface="Franklin Gothic Book"/>
              </a:rPr>
              <a:t>Cover All the Bases</a:t>
            </a:r>
            <a:endParaRPr lang="en-US" sz="3000" i="1" dirty="0">
              <a:solidFill>
                <a:srgbClr val="F26522"/>
              </a:solidFill>
              <a:latin typeface="Franklin Gothic Book"/>
              <a:cs typeface="Franklin Gothic Book"/>
            </a:endParaRPr>
          </a:p>
        </p:txBody>
      </p:sp>
      <p:pic>
        <p:nvPicPr>
          <p:cNvPr id="9" name="Picture 8"/>
          <p:cNvPicPr>
            <a:picLocks noChangeAspect="1"/>
          </p:cNvPicPr>
          <p:nvPr/>
        </p:nvPicPr>
        <p:blipFill>
          <a:blip r:embed="rId3"/>
          <a:stretch>
            <a:fillRect/>
          </a:stretch>
        </p:blipFill>
        <p:spPr>
          <a:xfrm>
            <a:off x="7833246" y="0"/>
            <a:ext cx="1310754" cy="2347163"/>
          </a:xfrm>
          <a:prstGeom prst="rect">
            <a:avLst/>
          </a:prstGeom>
          <a:ln/>
          <a:effectLst>
            <a:outerShdw blurRad="40000" dist="23000" dir="5400000" rotWithShape="0">
              <a:srgbClr val="000000">
                <a:alpha val="35000"/>
              </a:srgbClr>
            </a:outerShdw>
            <a:softEdge rad="63500"/>
          </a:effectLst>
        </p:spPr>
        <p:style>
          <a:lnRef idx="1">
            <a:schemeClr val="accent6"/>
          </a:lnRef>
          <a:fillRef idx="3">
            <a:schemeClr val="accent6"/>
          </a:fillRef>
          <a:effectRef idx="2">
            <a:schemeClr val="accent6"/>
          </a:effectRef>
          <a:fontRef idx="minor">
            <a:schemeClr val="lt1"/>
          </a:fontRef>
        </p:style>
      </p:pic>
    </p:spTree>
    <p:extLst>
      <p:ext uri="{BB962C8B-B14F-4D97-AF65-F5344CB8AC3E}">
        <p14:creationId xmlns:p14="http://schemas.microsoft.com/office/powerpoint/2010/main" val="39964904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Workbook</a:t>
            </a:r>
            <a:endParaRPr lang="en-US" dirty="0"/>
          </a:p>
        </p:txBody>
      </p:sp>
      <p:pic>
        <p:nvPicPr>
          <p:cNvPr id="6" name="Content Placeholder 5"/>
          <p:cNvPicPr>
            <a:picLocks noGrp="1" noChangeAspect="1"/>
          </p:cNvPicPr>
          <p:nvPr>
            <p:ph idx="1"/>
          </p:nvPr>
        </p:nvPicPr>
        <p:blipFill>
          <a:blip r:embed="rId3"/>
          <a:stretch>
            <a:fillRect/>
          </a:stretch>
        </p:blipFill>
        <p:spPr>
          <a:xfrm>
            <a:off x="851238" y="1457325"/>
            <a:ext cx="3804561" cy="4899025"/>
          </a:xfrm>
          <a:prstGeom prst="rect">
            <a:avLst/>
          </a:prstGeom>
        </p:spPr>
        <p:style>
          <a:lnRef idx="3">
            <a:schemeClr val="lt1"/>
          </a:lnRef>
          <a:fillRef idx="1">
            <a:schemeClr val="dk1"/>
          </a:fillRef>
          <a:effectRef idx="1">
            <a:schemeClr val="dk1"/>
          </a:effectRef>
          <a:fontRef idx="minor">
            <a:schemeClr val="lt1"/>
          </a:fontRef>
        </p:style>
      </p:pic>
      <p:sp>
        <p:nvSpPr>
          <p:cNvPr id="4" name="Slide Number Placeholder 3"/>
          <p:cNvSpPr>
            <a:spLocks noGrp="1"/>
          </p:cNvSpPr>
          <p:nvPr>
            <p:ph type="sldNum" sz="quarter" idx="12"/>
          </p:nvPr>
        </p:nvSpPr>
        <p:spPr/>
        <p:txBody>
          <a:bodyPr/>
          <a:lstStyle/>
          <a:p>
            <a:fld id="{F29FD61F-2294-5D42-A9D7-9928D42B3773}" type="slidenum">
              <a:rPr lang="en-US" smtClean="0"/>
              <a:pPr/>
              <a:t>26</a:t>
            </a:fld>
            <a:endParaRPr lang="en-US" dirty="0"/>
          </a:p>
        </p:txBody>
      </p:sp>
      <p:sp>
        <p:nvSpPr>
          <p:cNvPr id="5" name="Content Placeholder 4"/>
          <p:cNvSpPr>
            <a:spLocks noGrp="1"/>
          </p:cNvSpPr>
          <p:nvPr>
            <p:ph idx="13"/>
          </p:nvPr>
        </p:nvSpPr>
        <p:spPr/>
        <p:txBody>
          <a:bodyPr>
            <a:normAutofit fontScale="92500" lnSpcReduction="20000"/>
          </a:bodyPr>
          <a:lstStyle/>
          <a:p>
            <a:r>
              <a:rPr lang="en-US" dirty="0" smtClean="0"/>
              <a:t>Input fill-in-the-blanks and notes electronically</a:t>
            </a:r>
          </a:p>
          <a:p>
            <a:r>
              <a:rPr lang="en-US" dirty="0" smtClean="0"/>
              <a:t>Print (if preferred)</a:t>
            </a:r>
          </a:p>
          <a:p>
            <a:r>
              <a:rPr lang="en-US" dirty="0" smtClean="0"/>
              <a:t>Follow along</a:t>
            </a:r>
          </a:p>
          <a:p>
            <a:r>
              <a:rPr lang="en-US" dirty="0" smtClean="0"/>
              <a:t>Reference your manual from The Effective Facilitator (if needed)</a:t>
            </a:r>
          </a:p>
          <a:p>
            <a:r>
              <a:rPr lang="en-US" dirty="0" smtClean="0"/>
              <a:t>Note: We’ll begin with Principle 5 before Principle 1</a:t>
            </a:r>
            <a:endParaRPr lang="en-US" dirty="0"/>
          </a:p>
        </p:txBody>
      </p:sp>
      <p:sp>
        <p:nvSpPr>
          <p:cNvPr id="7" name="TextBox 6"/>
          <p:cNvSpPr txBox="1"/>
          <p:nvPr/>
        </p:nvSpPr>
        <p:spPr>
          <a:xfrm>
            <a:off x="7428552" y="308583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200" dirty="0" smtClean="0">
                <a:solidFill>
                  <a:srgbClr val="002C54"/>
                </a:solidFill>
                <a:latin typeface="Arial Black" pitchFamily="34" charset="0"/>
              </a:rPr>
              <a:t>Page #</a:t>
            </a:r>
            <a:endParaRPr lang="en-US" sz="1200" dirty="0">
              <a:solidFill>
                <a:srgbClr val="002C54"/>
              </a:solidFill>
              <a:latin typeface="Arial Black" pitchFamily="34" charset="0"/>
            </a:endParaRPr>
          </a:p>
        </p:txBody>
      </p:sp>
    </p:spTree>
    <p:extLst>
      <p:ext uri="{BB962C8B-B14F-4D97-AF65-F5344CB8AC3E}">
        <p14:creationId xmlns:p14="http://schemas.microsoft.com/office/powerpoint/2010/main" val="234017340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and-Writing-in-Planner.jpg"/>
          <p:cNvPicPr>
            <a:picLocks noChangeAspect="1"/>
          </p:cNvPicPr>
          <p:nvPr/>
        </p:nvPicPr>
        <p:blipFill>
          <a:blip r:embed="rId3"/>
          <a:srcRect l="11329"/>
          <a:stretch>
            <a:fillRect/>
          </a:stretch>
        </p:blipFill>
        <p:spPr>
          <a:xfrm>
            <a:off x="0" y="0"/>
            <a:ext cx="9144000" cy="6858000"/>
          </a:xfrm>
          <a:prstGeom prst="rect">
            <a:avLst/>
          </a:prstGeom>
        </p:spPr>
      </p:pic>
      <p:grpSp>
        <p:nvGrpSpPr>
          <p:cNvPr id="2" name="Group 8"/>
          <p:cNvGrpSpPr/>
          <p:nvPr/>
        </p:nvGrpSpPr>
        <p:grpSpPr>
          <a:xfrm>
            <a:off x="342943" y="175110"/>
            <a:ext cx="8801056" cy="1257300"/>
            <a:chOff x="342943" y="2732834"/>
            <a:chExt cx="8801056" cy="1143000"/>
          </a:xfrm>
        </p:grpSpPr>
        <p:sp>
          <p:nvSpPr>
            <p:cNvPr id="17" name="Rectangle 16"/>
            <p:cNvSpPr/>
            <p:nvPr/>
          </p:nvSpPr>
          <p:spPr>
            <a:xfrm>
              <a:off x="342943" y="2883780"/>
              <a:ext cx="3602524"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smtClean="0">
                  <a:ln>
                    <a:noFill/>
                  </a:ln>
                  <a:solidFill>
                    <a:schemeClr val="bg1"/>
                  </a:solidFill>
                  <a:effectLst/>
                  <a:uLnTx/>
                  <a:uFillTx/>
                  <a:latin typeface="Franklin Gothic Medium"/>
                  <a:ea typeface="+mj-ea"/>
                  <a:cs typeface="Franklin Gothic Medium"/>
                </a:rPr>
                <a:t>f. agenda</a:t>
              </a:r>
              <a:endPar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321722" y="6565612"/>
            <a:ext cx="3292889" cy="246221"/>
          </a:xfrm>
          <a:prstGeom prst="rect">
            <a:avLst/>
          </a:prstGeom>
          <a:noFill/>
        </p:spPr>
        <p:txBody>
          <a:bodyPr wrap="none" rtlCol="0">
            <a:spAutoFit/>
          </a:bodyPr>
          <a:lstStyle/>
          <a:p>
            <a:pPr>
              <a:defRPr/>
            </a:pPr>
            <a:r>
              <a:rPr lang="en-US" sz="1000" dirty="0" smtClean="0">
                <a:solidFill>
                  <a:srgbClr val="00467F"/>
                </a:solidFill>
                <a:latin typeface="Franklin Gothic Book"/>
                <a:cs typeface="Franklin Gothic Book"/>
              </a:rPr>
              <a:t>Copyright 1992-2015, Leadership Strategies, Inc. V15.02</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smtClean="0">
                <a:solidFill>
                  <a:srgbClr val="00467F"/>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solidFill>
                  <a:srgbClr val="00467F"/>
                </a:solidFill>
              </a:rPr>
              <a:pPr/>
              <a:t>27</a:t>
            </a:fld>
            <a:endParaRPr lang="en-US" dirty="0">
              <a:solidFill>
                <a:srgbClr val="00467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783390" y="1981200"/>
            <a:ext cx="3806753" cy="2046514"/>
          </a:xfrm>
        </p:spPr>
        <p:txBody>
          <a:bodyPr>
            <a:normAutofit/>
          </a:bodyPr>
          <a:lstStyle/>
          <a:p>
            <a:pPr>
              <a:buNone/>
            </a:pPr>
            <a:r>
              <a:rPr lang="en-US" sz="2400" dirty="0" smtClean="0"/>
              <a:t>Getting  Started</a:t>
            </a:r>
          </a:p>
          <a:p>
            <a:pPr marL="457200" indent="-457200">
              <a:buFont typeface="+mj-lt"/>
              <a:buAutoNum type="arabicPeriod" startAt="5"/>
            </a:pPr>
            <a:r>
              <a:rPr lang="en-US" sz="2400" dirty="0" smtClean="0"/>
              <a:t>Information Gathering</a:t>
            </a:r>
          </a:p>
          <a:p>
            <a:pPr marL="457200" indent="-457200">
              <a:buFont typeface="+mj-lt"/>
              <a:buAutoNum type="arabicPeriod"/>
            </a:pPr>
            <a:r>
              <a:rPr lang="en-US" sz="2400" dirty="0" smtClean="0"/>
              <a:t>Preparing</a:t>
            </a:r>
            <a:endParaRPr lang="en-US" sz="24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28</a:t>
            </a:fld>
            <a:endParaRPr lang="en-US" dirty="0"/>
          </a:p>
        </p:txBody>
      </p:sp>
      <p:sp>
        <p:nvSpPr>
          <p:cNvPr id="5" name="Rounded Rectangle 4"/>
          <p:cNvSpPr/>
          <p:nvPr/>
        </p:nvSpPr>
        <p:spPr>
          <a:xfrm>
            <a:off x="783390" y="1457760"/>
            <a:ext cx="3806753"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latin typeface="Franklin Gothic Medium"/>
                <a:cs typeface="Franklin Gothic Book"/>
              </a:rPr>
              <a:t>8:30 – 10:00</a:t>
            </a:r>
            <a:endParaRPr lang="en-US" sz="2600" i="1" dirty="0">
              <a:latin typeface="Franklin Gothic Book"/>
              <a:cs typeface="Franklin Gothic Book"/>
            </a:endParaRPr>
          </a:p>
        </p:txBody>
      </p:sp>
      <p:sp>
        <p:nvSpPr>
          <p:cNvPr id="9" name="Content Placeholder 2"/>
          <p:cNvSpPr txBox="1">
            <a:spLocks/>
          </p:cNvSpPr>
          <p:nvPr/>
        </p:nvSpPr>
        <p:spPr>
          <a:xfrm>
            <a:off x="4953000" y="2179768"/>
            <a:ext cx="3806753" cy="417658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32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10" name="Rounded Rectangle 9"/>
          <p:cNvSpPr/>
          <p:nvPr/>
        </p:nvSpPr>
        <p:spPr>
          <a:xfrm>
            <a:off x="4953000" y="1457760"/>
            <a:ext cx="3806753"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latin typeface="Franklin Gothic Medium"/>
                <a:cs typeface="Franklin Gothic Book"/>
              </a:rPr>
              <a:t>1:30 – 3:00</a:t>
            </a:r>
            <a:endParaRPr lang="en-US" sz="2600" i="1" dirty="0">
              <a:latin typeface="Franklin Gothic Book"/>
              <a:cs typeface="Franklin Gothic Book"/>
            </a:endParaRPr>
          </a:p>
        </p:txBody>
      </p:sp>
      <p:sp>
        <p:nvSpPr>
          <p:cNvPr id="12" name="Content Placeholder 2"/>
          <p:cNvSpPr txBox="1">
            <a:spLocks/>
          </p:cNvSpPr>
          <p:nvPr/>
        </p:nvSpPr>
        <p:spPr>
          <a:xfrm>
            <a:off x="4953000" y="2179768"/>
            <a:ext cx="3806753" cy="417658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32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15" name="Rounded Rectangle 14"/>
          <p:cNvSpPr/>
          <p:nvPr/>
        </p:nvSpPr>
        <p:spPr>
          <a:xfrm>
            <a:off x="783390" y="3904845"/>
            <a:ext cx="3806753" cy="518383"/>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Franklin Gothic Book"/>
                <a:cs typeface="Franklin Gothic Book"/>
              </a:rPr>
              <a:t>10:30 – 12:00</a:t>
            </a:r>
            <a:endParaRPr lang="en-US" sz="2400" dirty="0">
              <a:latin typeface="Franklin Gothic Book"/>
              <a:cs typeface="Franklin Gothic Book"/>
            </a:endParaRPr>
          </a:p>
        </p:txBody>
      </p:sp>
      <p:sp>
        <p:nvSpPr>
          <p:cNvPr id="16" name="Rounded Rectangle 15"/>
          <p:cNvSpPr/>
          <p:nvPr/>
        </p:nvSpPr>
        <p:spPr>
          <a:xfrm>
            <a:off x="4953000" y="3904845"/>
            <a:ext cx="3806753" cy="518383"/>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Franklin Gothic Medium"/>
                <a:cs typeface="Franklin Gothic Book"/>
              </a:rPr>
              <a:t>3:30 – 5:00 </a:t>
            </a:r>
            <a:endParaRPr lang="en-US" sz="2400" i="1" dirty="0">
              <a:latin typeface="Franklin Gothic Book"/>
              <a:cs typeface="Franklin Gothic Book"/>
            </a:endParaRPr>
          </a:p>
        </p:txBody>
      </p:sp>
      <p:sp>
        <p:nvSpPr>
          <p:cNvPr id="17" name="Content Placeholder 2"/>
          <p:cNvSpPr txBox="1">
            <a:spLocks/>
          </p:cNvSpPr>
          <p:nvPr/>
        </p:nvSpPr>
        <p:spPr>
          <a:xfrm>
            <a:off x="783390" y="4496805"/>
            <a:ext cx="3806753" cy="2046514"/>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2"/>
              <a:tabLst/>
              <a:defRPr/>
            </a:pPr>
            <a:r>
              <a:rPr lang="en-US" sz="2400" dirty="0" smtClean="0">
                <a:solidFill>
                  <a:srgbClr val="00467F"/>
                </a:solidFill>
                <a:latin typeface="Franklin Gothic Book"/>
                <a:cs typeface="Franklin Gothic Book"/>
              </a:rPr>
              <a:t>Starting</a:t>
            </a:r>
          </a:p>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2"/>
              <a:tabLst/>
              <a:defRPr/>
            </a:pPr>
            <a:r>
              <a:rPr lang="en-US" sz="2400" dirty="0" smtClean="0">
                <a:solidFill>
                  <a:srgbClr val="00467F"/>
                </a:solidFill>
                <a:latin typeface="Franklin Gothic Book"/>
                <a:cs typeface="Franklin Gothic Book"/>
              </a:rPr>
              <a:t>Focusing</a:t>
            </a:r>
          </a:p>
          <a:p>
            <a:pPr marL="457200" indent="-457200">
              <a:spcBef>
                <a:spcPct val="20000"/>
              </a:spcBef>
              <a:buClr>
                <a:srgbClr val="99AB21"/>
              </a:buClr>
              <a:buFont typeface="+mj-lt"/>
              <a:buAutoNum type="arabicPeriod" startAt="2"/>
              <a:defRPr/>
            </a:pPr>
            <a:r>
              <a:rPr lang="en-US" sz="2400" dirty="0">
                <a:solidFill>
                  <a:srgbClr val="00467F"/>
                </a:solidFill>
                <a:latin typeface="Franklin Gothic Book"/>
                <a:cs typeface="Franklin Gothic Book"/>
              </a:rPr>
              <a:t>Power of the Pen</a:t>
            </a:r>
          </a:p>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2"/>
              <a:tabLst/>
              <a:defRPr/>
            </a:pPr>
            <a:endParaRPr lang="en-US" sz="2400" dirty="0" smtClean="0">
              <a:solidFill>
                <a:srgbClr val="00467F"/>
              </a:solidFill>
              <a:latin typeface="Franklin Gothic Book"/>
              <a:cs typeface="Franklin Gothic Book"/>
            </a:endParaRPr>
          </a:p>
          <a:p>
            <a:pPr marL="457200" marR="0" lvl="0" indent="-457200" algn="l" defTabSz="457200" rtl="0" eaLnBrk="1" fontAlgn="auto" latinLnBrk="0" hangingPunct="1">
              <a:lnSpc>
                <a:spcPct val="100000"/>
              </a:lnSpc>
              <a:spcBef>
                <a:spcPct val="20000"/>
              </a:spcBef>
              <a:spcAft>
                <a:spcPts val="0"/>
              </a:spcAft>
              <a:buClr>
                <a:srgbClr val="99AB21"/>
              </a:buClr>
              <a:buSzTx/>
              <a:tabLst/>
              <a:defRPr/>
            </a:pPr>
            <a:endPar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endParaRP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24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18" name="Content Placeholder 2"/>
          <p:cNvSpPr txBox="1">
            <a:spLocks/>
          </p:cNvSpPr>
          <p:nvPr/>
        </p:nvSpPr>
        <p:spPr>
          <a:xfrm>
            <a:off x="4953000" y="1981200"/>
            <a:ext cx="3806753" cy="204651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Review</a:t>
            </a:r>
            <a:endParaRPr lang="en-US" sz="2400" dirty="0" smtClean="0">
              <a:solidFill>
                <a:srgbClr val="00467F"/>
              </a:solidFill>
              <a:latin typeface="Franklin Gothic Book"/>
              <a:cs typeface="Franklin Gothic Book"/>
            </a:endParaRPr>
          </a:p>
          <a:p>
            <a:pPr marL="457200" lvl="0" indent="-457200">
              <a:spcBef>
                <a:spcPct val="20000"/>
              </a:spcBef>
              <a:buClr>
                <a:srgbClr val="99AB21"/>
              </a:buClr>
              <a:buFont typeface="+mj-lt"/>
              <a:buAutoNum type="arabicPeriod" startAt="6"/>
              <a:defRPr/>
            </a:pPr>
            <a:r>
              <a:rPr lang="en-US" sz="2400" dirty="0" smtClean="0">
                <a:solidFill>
                  <a:srgbClr val="00467F"/>
                </a:solidFill>
                <a:latin typeface="Franklin Gothic Book"/>
                <a:cs typeface="Franklin Gothic Book"/>
              </a:rPr>
              <a:t>Dysfunction</a:t>
            </a:r>
          </a:p>
          <a:p>
            <a:pPr marL="457200" lvl="0" indent="-457200">
              <a:spcBef>
                <a:spcPct val="20000"/>
              </a:spcBef>
              <a:buClr>
                <a:srgbClr val="99AB21"/>
              </a:buClr>
              <a:buFont typeface="+mj-lt"/>
              <a:buAutoNum type="arabicPeriod" startAt="6"/>
              <a:defRPr/>
            </a:pPr>
            <a:r>
              <a:rPr lang="en-US" sz="2400" dirty="0" smtClean="0">
                <a:solidFill>
                  <a:srgbClr val="00467F"/>
                </a:solidFill>
                <a:latin typeface="Franklin Gothic Book"/>
                <a:cs typeface="Franklin Gothic Book"/>
              </a:rPr>
              <a:t>Consensus</a:t>
            </a:r>
          </a:p>
          <a:p>
            <a:pPr marL="457200" lvl="0" indent="-457200">
              <a:spcBef>
                <a:spcPct val="20000"/>
              </a:spcBef>
              <a:buClr>
                <a:srgbClr val="99AB21"/>
              </a:buClr>
              <a:buFont typeface="+mj-lt"/>
              <a:buAutoNum type="arabicPeriod" startAt="6"/>
              <a:defRPr/>
            </a:pPr>
            <a:r>
              <a:rPr lang="en-US" sz="2400" dirty="0" smtClean="0">
                <a:solidFill>
                  <a:srgbClr val="00467F"/>
                </a:solidFill>
                <a:latin typeface="Franklin Gothic Book"/>
                <a:cs typeface="Franklin Gothic Book"/>
              </a:rPr>
              <a:t>Energy</a:t>
            </a:r>
          </a:p>
          <a:p>
            <a:pPr marL="457200" lvl="0" indent="-457200">
              <a:spcBef>
                <a:spcPct val="20000"/>
              </a:spcBef>
              <a:buClr>
                <a:srgbClr val="99AB21"/>
              </a:buClr>
              <a:defRPr/>
            </a:pPr>
            <a:endParaRPr lang="en-US" sz="2400" dirty="0" smtClean="0">
              <a:solidFill>
                <a:srgbClr val="00467F"/>
              </a:solidFill>
              <a:latin typeface="Franklin Gothic Book"/>
              <a:cs typeface="Franklin Gothic Book"/>
            </a:endParaRPr>
          </a:p>
        </p:txBody>
      </p:sp>
      <p:sp>
        <p:nvSpPr>
          <p:cNvPr id="21" name="Content Placeholder 2"/>
          <p:cNvSpPr txBox="1">
            <a:spLocks/>
          </p:cNvSpPr>
          <p:nvPr/>
        </p:nvSpPr>
        <p:spPr>
          <a:xfrm>
            <a:off x="4953000" y="4496805"/>
            <a:ext cx="3806753" cy="2046514"/>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9"/>
              <a:tabLst/>
              <a:defRPr/>
            </a:pPr>
            <a:r>
              <a:rPr lang="en-US" sz="2400" dirty="0" smtClean="0">
                <a:solidFill>
                  <a:srgbClr val="00467F"/>
                </a:solidFill>
                <a:latin typeface="Franklin Gothic Book"/>
                <a:cs typeface="Franklin Gothic Book"/>
              </a:rPr>
              <a:t>Closing</a:t>
            </a:r>
          </a:p>
          <a:p>
            <a:pPr marL="457200" marR="0" lvl="0" indent="-457200" algn="l" defTabSz="457200" rtl="0" eaLnBrk="1" fontAlgn="auto" latinLnBrk="0" hangingPunct="1">
              <a:lnSpc>
                <a:spcPct val="100000"/>
              </a:lnSpc>
              <a:spcBef>
                <a:spcPct val="20000"/>
              </a:spcBef>
              <a:spcAft>
                <a:spcPts val="0"/>
              </a:spcAft>
              <a:buClr>
                <a:srgbClr val="99AB21"/>
              </a:buClr>
              <a:buSzTx/>
              <a:buFont typeface="+mj-lt"/>
              <a:buAutoNum type="arabicPeriod" startAt="9"/>
              <a:tabLst/>
              <a:defRPr/>
            </a:pPr>
            <a:r>
              <a:rPr lang="en-US" sz="2400" dirty="0" smtClean="0">
                <a:solidFill>
                  <a:srgbClr val="00467F"/>
                </a:solidFill>
                <a:latin typeface="Franklin Gothic Book"/>
                <a:cs typeface="Franklin Gothic Book"/>
              </a:rPr>
              <a:t>Agenda Setting</a:t>
            </a:r>
          </a:p>
          <a:p>
            <a:pPr marR="0" lvl="0" algn="l" defTabSz="457200" rtl="0" eaLnBrk="1" fontAlgn="auto" latinLnBrk="0" hangingPunct="1">
              <a:lnSpc>
                <a:spcPct val="100000"/>
              </a:lnSpc>
              <a:spcBef>
                <a:spcPct val="20000"/>
              </a:spcBef>
              <a:spcAft>
                <a:spcPts val="0"/>
              </a:spcAft>
              <a:buClr>
                <a:srgbClr val="99AB21"/>
              </a:buClr>
              <a:buSzTx/>
              <a:tabLst/>
              <a:defRPr/>
            </a:pPr>
            <a:r>
              <a:rPr lang="en-US" sz="2400" dirty="0" smtClean="0">
                <a:solidFill>
                  <a:srgbClr val="00467F"/>
                </a:solidFill>
                <a:latin typeface="Franklin Gothic Book"/>
                <a:cs typeface="Franklin Gothic Book"/>
              </a:rPr>
              <a:t>Special Cases</a:t>
            </a:r>
          </a:p>
          <a:p>
            <a:pPr marL="457200" marR="0" lvl="0" indent="-457200" algn="l" defTabSz="457200" rtl="0" eaLnBrk="1" fontAlgn="auto" latinLnBrk="0" hangingPunct="1">
              <a:lnSpc>
                <a:spcPct val="100000"/>
              </a:lnSpc>
              <a:spcBef>
                <a:spcPct val="20000"/>
              </a:spcBef>
              <a:spcAft>
                <a:spcPts val="0"/>
              </a:spcAft>
              <a:buClr>
                <a:srgbClr val="99AB21"/>
              </a:buClr>
              <a:buSzTx/>
              <a:tabLst/>
              <a:defRPr/>
            </a:pPr>
            <a:r>
              <a:rPr kumimoji="0" lang="en-US" sz="2400" b="0" i="0" u="none" strike="noStrike" kern="1200" cap="none" spc="0" normalizeH="0" baseline="0" noProof="0" dirty="0" smtClean="0">
                <a:ln>
                  <a:noFill/>
                </a:ln>
                <a:solidFill>
                  <a:srgbClr val="00467F"/>
                </a:solidFill>
                <a:effectLst/>
                <a:uLnTx/>
                <a:uFillTx/>
                <a:latin typeface="Franklin Gothic Book"/>
                <a:ea typeface="+mn-ea"/>
                <a:cs typeface="Franklin Gothic Book"/>
              </a:rPr>
              <a:t>Review and Close</a:t>
            </a:r>
          </a:p>
          <a:p>
            <a:pPr marL="342900" marR="0" lvl="0" indent="-342900" algn="l" defTabSz="457200" rtl="0" eaLnBrk="1" fontAlgn="auto" latinLnBrk="0" hangingPunct="1">
              <a:lnSpc>
                <a:spcPct val="100000"/>
              </a:lnSpc>
              <a:spcBef>
                <a:spcPct val="20000"/>
              </a:spcBef>
              <a:spcAft>
                <a:spcPts val="0"/>
              </a:spcAft>
              <a:buClr>
                <a:srgbClr val="99AB21"/>
              </a:buClr>
              <a:buSzTx/>
              <a:buFont typeface="Arial"/>
              <a:buChar char="•"/>
              <a:tabLst/>
              <a:defRPr/>
            </a:pPr>
            <a:endParaRPr kumimoji="0" lang="en-US" sz="24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Tree>
    <p:extLst>
      <p:ext uri="{BB962C8B-B14F-4D97-AF65-F5344CB8AC3E}">
        <p14:creationId xmlns:p14="http://schemas.microsoft.com/office/powerpoint/2010/main" val="2657008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0" grpId="0" animBg="1"/>
      <p:bldP spid="15" grpId="0" animBg="1"/>
      <p:bldP spid="16" grpId="0" animBg="1"/>
      <p:bldP spid="17" grpId="0"/>
      <p:bldP spid="18"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avel-Brown.jpg"/>
          <p:cNvPicPr>
            <a:picLocks noChangeAspect="1"/>
          </p:cNvPicPr>
          <p:nvPr/>
        </p:nvPicPr>
        <p:blipFill>
          <a:blip r:embed="rId3"/>
          <a:srcRect r="13197"/>
          <a:stretch>
            <a:fillRect/>
          </a:stretch>
        </p:blipFill>
        <p:spPr>
          <a:xfrm flipH="1">
            <a:off x="0" y="-76200"/>
            <a:ext cx="9144000" cy="7010399"/>
          </a:xfrm>
          <a:prstGeom prst="rect">
            <a:avLst/>
          </a:prstGeom>
        </p:spPr>
      </p:pic>
      <p:grpSp>
        <p:nvGrpSpPr>
          <p:cNvPr id="2" name="Group 8"/>
          <p:cNvGrpSpPr/>
          <p:nvPr/>
        </p:nvGrpSpPr>
        <p:grpSpPr>
          <a:xfrm>
            <a:off x="342943" y="101633"/>
            <a:ext cx="8801056" cy="1143000"/>
            <a:chOff x="342943" y="2732834"/>
            <a:chExt cx="8801056" cy="1143000"/>
          </a:xfrm>
        </p:grpSpPr>
        <p:sp>
          <p:nvSpPr>
            <p:cNvPr id="17" name="Rectangle 16"/>
            <p:cNvSpPr/>
            <p:nvPr/>
          </p:nvSpPr>
          <p:spPr>
            <a:xfrm>
              <a:off x="342943" y="2883780"/>
              <a:ext cx="6157665"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smtClean="0">
                  <a:ln>
                    <a:noFill/>
                  </a:ln>
                  <a:solidFill>
                    <a:schemeClr val="bg1"/>
                  </a:solidFill>
                  <a:effectLst/>
                  <a:uLnTx/>
                  <a:uFillTx/>
                  <a:latin typeface="Franklin Gothic Medium"/>
                  <a:ea typeface="+mj-ea"/>
                  <a:cs typeface="Franklin Gothic Medium"/>
                </a:rPr>
                <a:t>g. Ground rules</a:t>
              </a:r>
              <a:endPar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321722" y="6565612"/>
            <a:ext cx="3292889" cy="246221"/>
          </a:xfrm>
          <a:prstGeom prst="rect">
            <a:avLst/>
          </a:prstGeom>
          <a:noFill/>
        </p:spPr>
        <p:txBody>
          <a:bodyPr wrap="none" rtlCol="0">
            <a:spAutoFit/>
          </a:bodyPr>
          <a:lstStyle/>
          <a:p>
            <a:pPr>
              <a:defRPr/>
            </a:pPr>
            <a:r>
              <a:rPr lang="en-US" sz="1000" dirty="0" smtClean="0">
                <a:solidFill>
                  <a:schemeClr val="bg1"/>
                </a:solidFill>
                <a:latin typeface="Franklin Gothic Book"/>
                <a:cs typeface="Franklin Gothic Book"/>
              </a:rPr>
              <a:t>Copyright 1992-2015, Leadership Strategies, Inc. V15.02</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29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Workbook</a:t>
            </a:r>
            <a:endParaRPr lang="en-US" dirty="0"/>
          </a:p>
        </p:txBody>
      </p:sp>
      <p:pic>
        <p:nvPicPr>
          <p:cNvPr id="6" name="Content Placeholder 5"/>
          <p:cNvPicPr>
            <a:picLocks noGrp="1" noChangeAspect="1"/>
          </p:cNvPicPr>
          <p:nvPr>
            <p:ph idx="1"/>
          </p:nvPr>
        </p:nvPicPr>
        <p:blipFill>
          <a:blip r:embed="rId3"/>
          <a:stretch>
            <a:fillRect/>
          </a:stretch>
        </p:blipFill>
        <p:spPr>
          <a:xfrm>
            <a:off x="851238" y="1457325"/>
            <a:ext cx="3804561" cy="4899025"/>
          </a:xfrm>
          <a:prstGeom prst="rect">
            <a:avLst/>
          </a:prstGeom>
        </p:spPr>
        <p:style>
          <a:lnRef idx="3">
            <a:schemeClr val="lt1"/>
          </a:lnRef>
          <a:fillRef idx="1">
            <a:schemeClr val="dk1"/>
          </a:fillRef>
          <a:effectRef idx="1">
            <a:schemeClr val="dk1"/>
          </a:effectRef>
          <a:fontRef idx="minor">
            <a:schemeClr val="lt1"/>
          </a:fontRef>
        </p:style>
      </p:pic>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5" name="Content Placeholder 4"/>
          <p:cNvSpPr>
            <a:spLocks noGrp="1"/>
          </p:cNvSpPr>
          <p:nvPr>
            <p:ph idx="13"/>
          </p:nvPr>
        </p:nvSpPr>
        <p:spPr/>
        <p:txBody>
          <a:bodyPr>
            <a:normAutofit fontScale="92500" lnSpcReduction="20000"/>
          </a:bodyPr>
          <a:lstStyle/>
          <a:p>
            <a:r>
              <a:rPr lang="en-US" dirty="0" smtClean="0"/>
              <a:t>Input fill-in-the-blanks and notes electronically</a:t>
            </a:r>
          </a:p>
          <a:p>
            <a:r>
              <a:rPr lang="en-US" dirty="0" smtClean="0"/>
              <a:t>Print (if preferred)</a:t>
            </a:r>
          </a:p>
          <a:p>
            <a:r>
              <a:rPr lang="en-US" dirty="0" smtClean="0"/>
              <a:t>Follow along</a:t>
            </a:r>
          </a:p>
          <a:p>
            <a:r>
              <a:rPr lang="en-US" dirty="0" smtClean="0"/>
              <a:t>Reference your manual from The Effective Facilitator (if needed)</a:t>
            </a:r>
          </a:p>
          <a:p>
            <a:r>
              <a:rPr lang="en-US" dirty="0" smtClean="0"/>
              <a:t>Note: We’ll begin with Principle 5 before Principle 1</a:t>
            </a:r>
            <a:endParaRPr lang="en-US" dirty="0"/>
          </a:p>
        </p:txBody>
      </p:sp>
      <p:sp>
        <p:nvSpPr>
          <p:cNvPr id="7" name="TextBox 6"/>
          <p:cNvSpPr txBox="1"/>
          <p:nvPr/>
        </p:nvSpPr>
        <p:spPr>
          <a:xfrm>
            <a:off x="7428552" y="308583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200" dirty="0" smtClean="0">
                <a:solidFill>
                  <a:srgbClr val="002C54"/>
                </a:solidFill>
                <a:latin typeface="Arial Black" pitchFamily="34" charset="0"/>
              </a:rPr>
              <a:t>Page #</a:t>
            </a:r>
            <a:endParaRPr lang="en-US" sz="1200" dirty="0">
              <a:solidFill>
                <a:srgbClr val="002C54"/>
              </a:solidFill>
              <a:latin typeface="Arial Black" pitchFamily="34" charset="0"/>
            </a:endParaRPr>
          </a:p>
        </p:txBody>
      </p:sp>
    </p:spTree>
    <p:extLst>
      <p:ext uri="{BB962C8B-B14F-4D97-AF65-F5344CB8AC3E}">
        <p14:creationId xmlns:p14="http://schemas.microsoft.com/office/powerpoint/2010/main" val="232787777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 Ground Rules </a:t>
            </a:r>
            <a:endParaRPr lang="en-US" dirty="0"/>
          </a:p>
        </p:txBody>
      </p:sp>
      <p:sp>
        <p:nvSpPr>
          <p:cNvPr id="7" name="Content Placeholder 6"/>
          <p:cNvSpPr>
            <a:spLocks noGrp="1"/>
          </p:cNvSpPr>
          <p:nvPr>
            <p:ph idx="1"/>
          </p:nvPr>
        </p:nvSpPr>
        <p:spPr>
          <a:xfrm>
            <a:off x="783390" y="1457760"/>
            <a:ext cx="8071290" cy="5171640"/>
          </a:xfrm>
        </p:spPr>
        <p:txBody>
          <a:bodyPr>
            <a:normAutofit fontScale="85000" lnSpcReduction="10000"/>
          </a:bodyPr>
          <a:lstStyle/>
          <a:p>
            <a:pPr marL="514350" indent="-514350">
              <a:buFont typeface="+mj-lt"/>
              <a:buAutoNum type="arabicPeriod"/>
            </a:pPr>
            <a:r>
              <a:rPr lang="en-US" dirty="0" smtClean="0"/>
              <a:t>Always open for questions – use the platform tools</a:t>
            </a:r>
          </a:p>
          <a:p>
            <a:pPr marL="514350" indent="-514350">
              <a:buFont typeface="+mj-lt"/>
              <a:buAutoNum type="arabicPeriod"/>
            </a:pPr>
            <a:r>
              <a:rPr lang="en-US" dirty="0" smtClean="0"/>
              <a:t>The open issues list</a:t>
            </a:r>
          </a:p>
          <a:p>
            <a:pPr marL="514350" indent="-514350">
              <a:buFont typeface="+mj-lt"/>
              <a:buAutoNum type="arabicPeriod"/>
            </a:pPr>
            <a:r>
              <a:rPr lang="en-US" dirty="0" smtClean="0"/>
              <a:t>Everyone speaks</a:t>
            </a:r>
          </a:p>
          <a:p>
            <a:pPr marL="514350" indent="-514350">
              <a:buFont typeface="+mj-lt"/>
              <a:buAutoNum type="arabicPeriod"/>
            </a:pPr>
            <a:r>
              <a:rPr lang="en-US" dirty="0" smtClean="0"/>
              <a:t>Avoid “chat discussions”</a:t>
            </a:r>
          </a:p>
          <a:p>
            <a:pPr marL="514350" indent="-514350">
              <a:buFont typeface="+mj-lt"/>
              <a:buAutoNum type="arabicPeriod"/>
            </a:pPr>
            <a:r>
              <a:rPr lang="en-US" dirty="0" smtClean="0"/>
              <a:t>Be here (eliminate mail client, IM, texting, etc.)</a:t>
            </a:r>
          </a:p>
          <a:p>
            <a:pPr marL="514350" indent="-514350">
              <a:buFont typeface="+mj-lt"/>
              <a:buAutoNum type="arabicPeriod"/>
            </a:pPr>
            <a:r>
              <a:rPr lang="en-US" dirty="0" smtClean="0"/>
              <a:t>Start on time, end on time</a:t>
            </a:r>
          </a:p>
          <a:p>
            <a:pPr marL="514350" indent="-514350">
              <a:buFont typeface="+mj-lt"/>
              <a:buAutoNum type="arabicPeriod"/>
            </a:pPr>
            <a:r>
              <a:rPr lang="en-US" dirty="0" smtClean="0"/>
              <a:t>Repetition to train the mind</a:t>
            </a:r>
          </a:p>
          <a:p>
            <a:pPr marL="514350" indent="-514350">
              <a:buFont typeface="+mj-lt"/>
              <a:buAutoNum type="arabicPeriod"/>
            </a:pPr>
            <a:r>
              <a:rPr lang="en-US" dirty="0" smtClean="0"/>
              <a:t>Always identify yourself when you </a:t>
            </a:r>
            <a:r>
              <a:rPr lang="en-US" b="1" dirty="0" smtClean="0"/>
              <a:t>join/leave/each time you speak</a:t>
            </a:r>
          </a:p>
          <a:p>
            <a:pPr marL="514350" indent="-514350">
              <a:buFont typeface="+mj-lt"/>
              <a:buAutoNum type="arabicPeriod"/>
            </a:pPr>
            <a:r>
              <a:rPr lang="en-US" dirty="0" smtClean="0"/>
              <a:t> ___________</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30</a:t>
            </a:fld>
            <a:endParaRPr lang="en-US" dirty="0"/>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0-8</a:t>
            </a:r>
            <a:endParaRPr lang="en-US" sz="1400" dirty="0">
              <a:solidFill>
                <a:srgbClr val="002C54"/>
              </a:solidFill>
              <a:latin typeface="Arial Black" pitchFamily="34" charset="0"/>
            </a:endParaRPr>
          </a:p>
        </p:txBody>
      </p:sp>
      <p:sp>
        <p:nvSpPr>
          <p:cNvPr id="6" name="TextBox 5"/>
          <p:cNvSpPr txBox="1"/>
          <p:nvPr/>
        </p:nvSpPr>
        <p:spPr>
          <a:xfrm>
            <a:off x="8792945" y="5652016"/>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l="12195"/>
          <a:stretch>
            <a:fillRect/>
          </a:stretch>
        </p:blipFill>
        <p:spPr>
          <a:xfrm>
            <a:off x="0" y="-45591"/>
            <a:ext cx="9144001" cy="6930400"/>
          </a:xfrm>
          <a:prstGeom prst="rect">
            <a:avLst/>
          </a:prstGeom>
        </p:spPr>
      </p:pic>
      <p:grpSp>
        <p:nvGrpSpPr>
          <p:cNvPr id="2" name="Group 8"/>
          <p:cNvGrpSpPr/>
          <p:nvPr/>
        </p:nvGrpSpPr>
        <p:grpSpPr>
          <a:xfrm>
            <a:off x="342943" y="120294"/>
            <a:ext cx="8801056" cy="1143000"/>
            <a:chOff x="342943" y="2732834"/>
            <a:chExt cx="8801056" cy="1143000"/>
          </a:xfrm>
        </p:grpSpPr>
        <p:sp>
          <p:nvSpPr>
            <p:cNvPr id="17" name="Rectangle 16"/>
            <p:cNvSpPr/>
            <p:nvPr/>
          </p:nvSpPr>
          <p:spPr>
            <a:xfrm>
              <a:off x="342943" y="2883780"/>
              <a:ext cx="7039990"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smtClean="0">
                  <a:ln>
                    <a:noFill/>
                  </a:ln>
                  <a:solidFill>
                    <a:schemeClr val="bg1"/>
                  </a:solidFill>
                  <a:effectLst/>
                  <a:uLnTx/>
                  <a:uFillTx/>
                  <a:latin typeface="Franklin Gothic Medium"/>
                  <a:ea typeface="+mj-ea"/>
                  <a:cs typeface="Franklin Gothic Medium"/>
                </a:rPr>
                <a:t>h. Course overview</a:t>
              </a:r>
              <a:endPar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338051" y="6565612"/>
            <a:ext cx="3292889" cy="246221"/>
          </a:xfrm>
          <a:prstGeom prst="rect">
            <a:avLst/>
          </a:prstGeom>
          <a:noFill/>
        </p:spPr>
        <p:txBody>
          <a:bodyPr wrap="none" rtlCol="0">
            <a:spAutoFit/>
          </a:bodyPr>
          <a:lstStyle/>
          <a:p>
            <a:pPr>
              <a:defRPr/>
            </a:pPr>
            <a:r>
              <a:rPr lang="en-US" sz="1000" dirty="0" smtClean="0">
                <a:solidFill>
                  <a:schemeClr val="bg1"/>
                </a:solidFill>
                <a:latin typeface="Franklin Gothic Book"/>
                <a:cs typeface="Franklin Gothic Book"/>
              </a:rPr>
              <a:t>Copyright 1992-2015, Leadership Strategies, Inc. V15.02</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31</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071290" cy="1143000"/>
          </a:xfrm>
        </p:spPr>
        <p:txBody>
          <a:bodyPr/>
          <a:lstStyle/>
          <a:p>
            <a:r>
              <a:rPr lang="en-US" dirty="0" smtClean="0"/>
              <a:t>H. Course Overview</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32</a:t>
            </a:fld>
            <a:endParaRPr lang="en-US" dirty="0"/>
          </a:p>
        </p:txBody>
      </p:sp>
      <p:sp>
        <p:nvSpPr>
          <p:cNvPr id="5" name="Oval 4"/>
          <p:cNvSpPr/>
          <p:nvPr/>
        </p:nvSpPr>
        <p:spPr>
          <a:xfrm>
            <a:off x="3292025" y="3235066"/>
            <a:ext cx="3008442" cy="3008442"/>
          </a:xfrm>
          <a:prstGeom prst="ellipse">
            <a:avLst/>
          </a:prstGeom>
          <a:solidFill>
            <a:srgbClr val="660066">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2219343" y="1373364"/>
            <a:ext cx="3008442" cy="3008442"/>
          </a:xfrm>
          <a:prstGeom prst="ellipse">
            <a:avLst/>
          </a:prstGeom>
          <a:solidFill>
            <a:srgbClr val="F26522">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4364708" y="1373364"/>
            <a:ext cx="3008442" cy="3008442"/>
          </a:xfrm>
          <a:prstGeom prst="ellipse">
            <a:avLst/>
          </a:prstGeom>
          <a:solidFill>
            <a:srgbClr val="0046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069435" y="2578483"/>
            <a:ext cx="1308258" cy="646331"/>
          </a:xfrm>
          <a:prstGeom prst="rect">
            <a:avLst/>
          </a:prstGeom>
          <a:noFill/>
        </p:spPr>
        <p:txBody>
          <a:bodyPr wrap="none" rtlCol="0">
            <a:spAutoFit/>
          </a:bodyPr>
          <a:lstStyle/>
          <a:p>
            <a:r>
              <a:rPr lang="en-US" dirty="0" smtClean="0">
                <a:solidFill>
                  <a:schemeClr val="bg1"/>
                </a:solidFill>
                <a:latin typeface="Franklin Gothic Medium"/>
                <a:cs typeface="Franklin Gothic Medium"/>
              </a:rPr>
              <a:t>Group </a:t>
            </a:r>
          </a:p>
          <a:p>
            <a:r>
              <a:rPr lang="en-US" dirty="0" smtClean="0">
                <a:solidFill>
                  <a:schemeClr val="bg1"/>
                </a:solidFill>
                <a:latin typeface="Franklin Gothic Medium"/>
                <a:cs typeface="Franklin Gothic Medium"/>
              </a:rPr>
              <a:t>Techniques</a:t>
            </a:r>
            <a:endParaRPr lang="en-US" dirty="0">
              <a:solidFill>
                <a:schemeClr val="bg1"/>
              </a:solidFill>
              <a:latin typeface="Franklin Gothic Medium"/>
              <a:cs typeface="Franklin Gothic Medium"/>
            </a:endParaRPr>
          </a:p>
        </p:txBody>
      </p:sp>
      <p:sp>
        <p:nvSpPr>
          <p:cNvPr id="10" name="TextBox 9"/>
          <p:cNvSpPr txBox="1"/>
          <p:nvPr/>
        </p:nvSpPr>
        <p:spPr>
          <a:xfrm>
            <a:off x="5193223" y="2554420"/>
            <a:ext cx="1297022" cy="923330"/>
          </a:xfrm>
          <a:prstGeom prst="rect">
            <a:avLst/>
          </a:prstGeom>
          <a:noFill/>
        </p:spPr>
        <p:txBody>
          <a:bodyPr wrap="none" rtlCol="0">
            <a:spAutoFit/>
          </a:bodyPr>
          <a:lstStyle/>
          <a:p>
            <a:pPr algn="ctr"/>
            <a:r>
              <a:rPr lang="en-US" dirty="0" smtClean="0">
                <a:solidFill>
                  <a:schemeClr val="bg1"/>
                </a:solidFill>
                <a:latin typeface="Franklin Gothic Medium"/>
                <a:cs typeface="Franklin Gothic Medium"/>
              </a:rPr>
              <a:t>Process</a:t>
            </a:r>
          </a:p>
          <a:p>
            <a:pPr algn="ctr"/>
            <a:r>
              <a:rPr lang="en-US" dirty="0" smtClean="0">
                <a:solidFill>
                  <a:schemeClr val="bg1"/>
                </a:solidFill>
                <a:latin typeface="Franklin Gothic Medium"/>
                <a:cs typeface="Franklin Gothic Medium"/>
              </a:rPr>
              <a:t>Techniques</a:t>
            </a:r>
          </a:p>
          <a:p>
            <a:pPr algn="r"/>
            <a:endParaRPr lang="en-US" dirty="0" smtClean="0">
              <a:solidFill>
                <a:schemeClr val="bg1"/>
              </a:solidFill>
              <a:latin typeface="Franklin Gothic Medium"/>
              <a:cs typeface="Franklin Gothic Medium"/>
            </a:endParaRPr>
          </a:p>
        </p:txBody>
      </p:sp>
      <p:sp>
        <p:nvSpPr>
          <p:cNvPr id="11" name="TextBox 10"/>
          <p:cNvSpPr txBox="1"/>
          <p:nvPr/>
        </p:nvSpPr>
        <p:spPr>
          <a:xfrm>
            <a:off x="3725378" y="4648200"/>
            <a:ext cx="2141741" cy="646331"/>
          </a:xfrm>
          <a:prstGeom prst="rect">
            <a:avLst/>
          </a:prstGeom>
          <a:noFill/>
        </p:spPr>
        <p:txBody>
          <a:bodyPr wrap="none" rtlCol="0">
            <a:spAutoFit/>
          </a:bodyPr>
          <a:lstStyle/>
          <a:p>
            <a:pPr algn="ctr"/>
            <a:r>
              <a:rPr lang="en-US" dirty="0" smtClean="0">
                <a:solidFill>
                  <a:schemeClr val="bg1"/>
                </a:solidFill>
                <a:latin typeface="Franklin Gothic Medium"/>
                <a:cs typeface="Franklin Gothic Medium"/>
              </a:rPr>
              <a:t>Virtual Engagement</a:t>
            </a:r>
          </a:p>
          <a:p>
            <a:pPr algn="ctr"/>
            <a:r>
              <a:rPr lang="en-US" dirty="0" smtClean="0">
                <a:solidFill>
                  <a:schemeClr val="bg1"/>
                </a:solidFill>
                <a:latin typeface="Franklin Gothic Medium"/>
                <a:cs typeface="Franklin Gothic Medium"/>
              </a:rPr>
              <a:t>Techniques</a:t>
            </a:r>
            <a:endParaRPr lang="en-US" dirty="0">
              <a:solidFill>
                <a:schemeClr val="bg1"/>
              </a:solidFill>
              <a:latin typeface="Franklin Gothic Medium"/>
              <a:cs typeface="Franklin Gothic Medium"/>
            </a:endParaRPr>
          </a:p>
        </p:txBody>
      </p:sp>
      <p:sp>
        <p:nvSpPr>
          <p:cNvPr id="12" name="TextBox 11"/>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0-9</a:t>
            </a:r>
            <a:endParaRPr lang="en-US" sz="1400" dirty="0">
              <a:solidFill>
                <a:srgbClr val="002C54"/>
              </a:solidFill>
              <a:latin typeface="Arial Black" pitchFamily="34" charset="0"/>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en Shaking Hands.jpg"/>
          <p:cNvPicPr>
            <a:picLocks noChangeAspect="1"/>
          </p:cNvPicPr>
          <p:nvPr/>
        </p:nvPicPr>
        <p:blipFill>
          <a:blip r:embed="rId3"/>
          <a:srcRect r="11475"/>
          <a:stretch>
            <a:fillRect/>
          </a:stretch>
        </p:blipFill>
        <p:spPr>
          <a:xfrm>
            <a:off x="-1" y="-16056"/>
            <a:ext cx="9144001" cy="6874056"/>
          </a:xfrm>
          <a:prstGeom prst="rect">
            <a:avLst/>
          </a:prstGeom>
        </p:spPr>
      </p:pic>
      <p:grpSp>
        <p:nvGrpSpPr>
          <p:cNvPr id="2" name="Group 8"/>
          <p:cNvGrpSpPr/>
          <p:nvPr/>
        </p:nvGrpSpPr>
        <p:grpSpPr>
          <a:xfrm>
            <a:off x="342943" y="2732834"/>
            <a:ext cx="8801056" cy="1143000"/>
            <a:chOff x="342943" y="2732834"/>
            <a:chExt cx="8801056" cy="1143000"/>
          </a:xfrm>
        </p:grpSpPr>
        <p:sp>
          <p:nvSpPr>
            <p:cNvPr id="17" name="Rectangle 16"/>
            <p:cNvSpPr/>
            <p:nvPr/>
          </p:nvSpPr>
          <p:spPr>
            <a:xfrm>
              <a:off x="342943" y="2883780"/>
              <a:ext cx="6157665"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lang="en-US" sz="5400" cap="all" dirty="0">
                  <a:solidFill>
                    <a:schemeClr val="bg1"/>
                  </a:solidFill>
                  <a:latin typeface="Franklin Gothic Medium"/>
                  <a:ea typeface="+mj-ea"/>
                  <a:cs typeface="Franklin Gothic Medium"/>
                </a:rPr>
                <a:t>I</a:t>
              </a:r>
              <a:r>
                <a:rPr kumimoji="0" lang="en-US" sz="5400" b="0" i="0" u="none" strike="noStrike" kern="1200" cap="all" spc="0" normalizeH="0" baseline="0" noProof="0" dirty="0" smtClean="0">
                  <a:ln>
                    <a:noFill/>
                  </a:ln>
                  <a:solidFill>
                    <a:schemeClr val="bg1"/>
                  </a:solidFill>
                  <a:effectLst/>
                  <a:uLnTx/>
                  <a:uFillTx/>
                  <a:latin typeface="Franklin Gothic Medium"/>
                  <a:ea typeface="+mj-ea"/>
                  <a:cs typeface="Franklin Gothic Medium"/>
                </a:rPr>
                <a:t>. introductions</a:t>
              </a:r>
              <a:endPar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305393" y="6565612"/>
            <a:ext cx="3266251" cy="246221"/>
          </a:xfrm>
          <a:prstGeom prst="rect">
            <a:avLst/>
          </a:prstGeom>
          <a:noFill/>
        </p:spPr>
        <p:txBody>
          <a:bodyPr wrap="none" rtlCol="0">
            <a:spAutoFit/>
          </a:bodyPr>
          <a:lstStyle/>
          <a:p>
            <a:pPr>
              <a:defRPr/>
            </a:pPr>
            <a:r>
              <a:rPr lang="en-US" sz="1000" dirty="0" smtClean="0">
                <a:solidFill>
                  <a:schemeClr val="bg1"/>
                </a:solidFill>
                <a:latin typeface="Franklin Gothic Book"/>
                <a:cs typeface="Franklin Gothic Book"/>
              </a:rPr>
              <a:t>Copyright 1992-2015, Leadership Strategies, Inc. V14.10</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33</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 Introductions  </a:t>
            </a:r>
            <a:r>
              <a:rPr lang="en-US" sz="3200" dirty="0" smtClean="0"/>
              <a:t>(45-second version)</a:t>
            </a:r>
            <a:endParaRPr lang="en-US" sz="3200" dirty="0"/>
          </a:p>
        </p:txBody>
      </p:sp>
      <p:sp>
        <p:nvSpPr>
          <p:cNvPr id="3" name="Content Placeholder 2"/>
          <p:cNvSpPr>
            <a:spLocks noGrp="1"/>
          </p:cNvSpPr>
          <p:nvPr>
            <p:ph idx="1"/>
          </p:nvPr>
        </p:nvSpPr>
        <p:spPr/>
        <p:txBody>
          <a:bodyPr/>
          <a:lstStyle/>
          <a:p>
            <a:pPr marL="514350" indent="-514350">
              <a:spcAft>
                <a:spcPts val="1200"/>
              </a:spcAft>
              <a:buFont typeface="+mj-lt"/>
              <a:buAutoNum type="arabicPeriod"/>
            </a:pPr>
            <a:r>
              <a:rPr lang="en-US" dirty="0" smtClean="0"/>
              <a:t>Your name, organization and location</a:t>
            </a:r>
          </a:p>
          <a:p>
            <a:pPr marL="514350" indent="-514350">
              <a:spcAft>
                <a:spcPts val="1200"/>
              </a:spcAft>
              <a:buFont typeface="+mj-lt"/>
              <a:buAutoNum type="arabicPeriod"/>
            </a:pPr>
            <a:r>
              <a:rPr lang="en-US" dirty="0" smtClean="0"/>
              <a:t>Your title and the length of time that you have been with your organization</a:t>
            </a:r>
          </a:p>
          <a:p>
            <a:pPr marL="514350" indent="-514350">
              <a:spcAft>
                <a:spcPts val="1200"/>
              </a:spcAft>
              <a:buFont typeface="+mj-lt"/>
              <a:buAutoNum type="arabicPeriod"/>
            </a:pPr>
            <a:r>
              <a:rPr lang="en-US" dirty="0" smtClean="0"/>
              <a:t>Your past experience with virtual facilitation</a:t>
            </a:r>
          </a:p>
          <a:p>
            <a:pPr marL="514350" indent="-514350">
              <a:spcAft>
                <a:spcPts val="1200"/>
              </a:spcAft>
              <a:buFont typeface="+mj-lt"/>
              <a:buAutoNum type="arabicPeriod"/>
            </a:pPr>
            <a:r>
              <a:rPr lang="en-US" dirty="0" smtClean="0"/>
              <a:t>The primary virtual meeting platform you use for virtual sessions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34</a:t>
            </a:fld>
            <a:endParaRPr lang="en-US" dirty="0"/>
          </a:p>
        </p:txBody>
      </p:sp>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0-10</a:t>
            </a:r>
            <a:endParaRPr lang="en-US" sz="1400" dirty="0">
              <a:solidFill>
                <a:srgbClr val="002C54"/>
              </a:solidFill>
              <a:latin typeface="Arial Black" pitchFamily="34" charset="0"/>
            </a:endParaRPr>
          </a:p>
        </p:txBody>
      </p:sp>
      <p:sp>
        <p:nvSpPr>
          <p:cNvPr id="6" name="TextBox 5"/>
          <p:cNvSpPr txBox="1"/>
          <p:nvPr/>
        </p:nvSpPr>
        <p:spPr>
          <a:xfrm>
            <a:off x="8670630" y="3339343"/>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51570158"/>
              </p:ext>
            </p:extLst>
          </p:nvPr>
        </p:nvGraphicFramePr>
        <p:xfrm>
          <a:off x="782638" y="1457325"/>
          <a:ext cx="8072436" cy="5090160"/>
        </p:xfrm>
        <a:graphic>
          <a:graphicData uri="http://schemas.openxmlformats.org/drawingml/2006/table">
            <a:tbl>
              <a:tblPr firstRow="1" bandRow="1">
                <a:tableStyleId>{5C22544A-7EE6-4342-B048-85BDC9FD1C3A}</a:tableStyleId>
              </a:tblPr>
              <a:tblGrid>
                <a:gridCol w="2690812"/>
                <a:gridCol w="2690812"/>
                <a:gridCol w="2690812"/>
              </a:tblGrid>
              <a:tr h="370840">
                <a:tc>
                  <a:txBody>
                    <a:bodyPr/>
                    <a:lstStyle/>
                    <a:p>
                      <a:pPr algn="ctr"/>
                      <a:r>
                        <a:rPr lang="en-US" dirty="0" smtClean="0"/>
                        <a:t>Name/Time w/</a:t>
                      </a:r>
                      <a:r>
                        <a:rPr lang="en-US" baseline="0" dirty="0" smtClean="0"/>
                        <a:t> Org</a:t>
                      </a:r>
                      <a:endParaRPr lang="en-US" dirty="0"/>
                    </a:p>
                  </a:txBody>
                  <a:tcPr/>
                </a:tc>
                <a:tc>
                  <a:txBody>
                    <a:bodyPr/>
                    <a:lstStyle/>
                    <a:p>
                      <a:pPr algn="ctr"/>
                      <a:r>
                        <a:rPr lang="en-US" dirty="0" smtClean="0"/>
                        <a:t>Past</a:t>
                      </a:r>
                      <a:r>
                        <a:rPr lang="en-US" baseline="0" dirty="0" smtClean="0"/>
                        <a:t> Experience with Virtual Facilitation</a:t>
                      </a:r>
                      <a:endParaRPr lang="en-US" dirty="0"/>
                    </a:p>
                  </a:txBody>
                  <a:tcPr/>
                </a:tc>
                <a:tc>
                  <a:txBody>
                    <a:bodyPr/>
                    <a:lstStyle/>
                    <a:p>
                      <a:pPr algn="ctr"/>
                      <a:r>
                        <a:rPr lang="en-US" dirty="0" smtClean="0"/>
                        <a:t>Virtual</a:t>
                      </a:r>
                      <a:r>
                        <a:rPr lang="en-US" baseline="0" dirty="0" smtClean="0"/>
                        <a:t> Meeting Platform</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F29FD61F-2294-5D42-A9D7-9928D42B3773}" type="slidenum">
              <a:rPr lang="en-US" smtClean="0"/>
              <a:pPr/>
              <a:t>35</a:t>
            </a:fld>
            <a:endParaRPr lang="en-US" dirty="0"/>
          </a:p>
        </p:txBody>
      </p:sp>
    </p:spTree>
    <p:extLst>
      <p:ext uri="{BB962C8B-B14F-4D97-AF65-F5344CB8AC3E}">
        <p14:creationId xmlns:p14="http://schemas.microsoft.com/office/powerpoint/2010/main" val="12233622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graphicFrame>
        <p:nvGraphicFramePr>
          <p:cNvPr id="5" name="Content Placeholder 4"/>
          <p:cNvGraphicFramePr>
            <a:graphicFrameLocks noGrp="1"/>
          </p:cNvGraphicFramePr>
          <p:nvPr>
            <p:ph idx="1"/>
          </p:nvPr>
        </p:nvGraphicFramePr>
        <p:xfrm>
          <a:off x="782638" y="1457325"/>
          <a:ext cx="8072436" cy="5090160"/>
        </p:xfrm>
        <a:graphic>
          <a:graphicData uri="http://schemas.openxmlformats.org/drawingml/2006/table">
            <a:tbl>
              <a:tblPr firstRow="1" bandRow="1">
                <a:tableStyleId>{5C22544A-7EE6-4342-B048-85BDC9FD1C3A}</a:tableStyleId>
              </a:tblPr>
              <a:tblGrid>
                <a:gridCol w="2690812"/>
                <a:gridCol w="2690812"/>
                <a:gridCol w="2690812"/>
              </a:tblGrid>
              <a:tr h="370840">
                <a:tc>
                  <a:txBody>
                    <a:bodyPr/>
                    <a:lstStyle/>
                    <a:p>
                      <a:pPr algn="ctr"/>
                      <a:r>
                        <a:rPr lang="en-US" dirty="0" smtClean="0"/>
                        <a:t>Name/Time w/</a:t>
                      </a:r>
                      <a:r>
                        <a:rPr lang="en-US" baseline="0" dirty="0" smtClean="0"/>
                        <a:t> Org</a:t>
                      </a:r>
                      <a:endParaRPr lang="en-US" dirty="0"/>
                    </a:p>
                  </a:txBody>
                  <a:tcPr/>
                </a:tc>
                <a:tc>
                  <a:txBody>
                    <a:bodyPr/>
                    <a:lstStyle/>
                    <a:p>
                      <a:pPr algn="ctr"/>
                      <a:r>
                        <a:rPr lang="en-US" dirty="0" smtClean="0"/>
                        <a:t>Past</a:t>
                      </a:r>
                      <a:r>
                        <a:rPr lang="en-US" baseline="0" dirty="0" smtClean="0"/>
                        <a:t> Experience with Virtual Facilitation</a:t>
                      </a:r>
                      <a:endParaRPr lang="en-US" dirty="0"/>
                    </a:p>
                  </a:txBody>
                  <a:tcPr/>
                </a:tc>
                <a:tc>
                  <a:txBody>
                    <a:bodyPr/>
                    <a:lstStyle/>
                    <a:p>
                      <a:pPr algn="ctr"/>
                      <a:r>
                        <a:rPr lang="en-US" dirty="0" smtClean="0"/>
                        <a:t>Virtual</a:t>
                      </a:r>
                      <a:r>
                        <a:rPr lang="en-US" baseline="0" dirty="0" smtClean="0"/>
                        <a:t> Meeting Platform</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F29FD61F-2294-5D42-A9D7-9928D42B3773}" type="slidenum">
              <a:rPr lang="en-US" smtClean="0"/>
              <a:pPr/>
              <a:t>36</a:t>
            </a:fld>
            <a:endParaRPr lang="en-US" dirty="0"/>
          </a:p>
        </p:txBody>
      </p:sp>
    </p:spTree>
    <p:extLst>
      <p:ext uri="{BB962C8B-B14F-4D97-AF65-F5344CB8AC3E}">
        <p14:creationId xmlns:p14="http://schemas.microsoft.com/office/powerpoint/2010/main" val="26237548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rocess-orgchart.jpg"/>
          <p:cNvPicPr>
            <a:picLocks noChangeAspect="1"/>
          </p:cNvPicPr>
          <p:nvPr/>
        </p:nvPicPr>
        <p:blipFill>
          <a:blip r:embed="rId3">
            <a:alphaModFix/>
          </a:blip>
          <a:srcRect t="16097" b="28414"/>
          <a:stretch>
            <a:fillRect/>
          </a:stretch>
        </p:blipFill>
        <p:spPr>
          <a:xfrm>
            <a:off x="0" y="0"/>
            <a:ext cx="9144000"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37</a:t>
            </a:fld>
            <a:endParaRPr lang="en-US" dirty="0"/>
          </a:p>
        </p:txBody>
      </p:sp>
      <p:sp>
        <p:nvSpPr>
          <p:cNvPr id="8" name="Title 1"/>
          <p:cNvSpPr txBox="1">
            <a:spLocks/>
          </p:cNvSpPr>
          <p:nvPr/>
        </p:nvSpPr>
        <p:spPr>
          <a:xfrm>
            <a:off x="486419" y="3733800"/>
            <a:ext cx="8368262" cy="1843880"/>
          </a:xfrm>
          <a:prstGeom prst="rect">
            <a:avLst/>
          </a:prstGeom>
        </p:spPr>
        <p:txBody>
          <a:bodyPr vert="horz" lIns="91440" tIns="45720" rIns="91440" bIns="45720" rtlCol="0" anchor="t">
            <a:noAutofit/>
          </a:bodyPr>
          <a:lstStyle/>
          <a:p>
            <a:pPr marL="0" marR="0" lvl="0" indent="0" algn="ctr" defTabSz="457200" rtl="0" eaLnBrk="1" fontAlgn="auto" latinLnBrk="0" hangingPunct="1">
              <a:lnSpc>
                <a:spcPts val="6060"/>
              </a:lnSpc>
              <a:spcBef>
                <a:spcPct val="0"/>
              </a:spcBef>
              <a:spcAft>
                <a:spcPts val="0"/>
              </a:spcAft>
              <a:buClrTx/>
              <a:buSzTx/>
              <a:buFontTx/>
              <a:buNone/>
              <a:tabLst/>
              <a:defRPr/>
            </a:pPr>
            <a:r>
              <a:rPr kumimoji="0" lang="en-US" sz="6200" b="0" i="0" u="none" strike="noStrike" kern="1200" cap="all" spc="0" normalizeH="0" baseline="0" noProof="0" dirty="0" smtClean="0">
                <a:ln>
                  <a:noFill/>
                </a:ln>
                <a:solidFill>
                  <a:schemeClr val="bg1"/>
                </a:solidFill>
                <a:effectLst/>
                <a:uLnTx/>
                <a:uFillTx/>
                <a:latin typeface="Franklin Gothic Medium"/>
                <a:ea typeface="+mj-ea"/>
                <a:cs typeface="Franklin Gothic Medium"/>
              </a:rPr>
              <a:t>II.</a:t>
            </a:r>
            <a:r>
              <a:rPr kumimoji="0" lang="en-US" sz="6200" b="0" i="0" u="none" strike="noStrike" kern="1200" cap="all" spc="0" normalizeH="0" noProof="0" dirty="0" smtClean="0">
                <a:ln>
                  <a:noFill/>
                </a:ln>
                <a:solidFill>
                  <a:schemeClr val="bg1"/>
                </a:solidFill>
                <a:effectLst/>
                <a:uLnTx/>
                <a:uFillTx/>
                <a:latin typeface="Franklin Gothic Medium"/>
                <a:ea typeface="+mj-ea"/>
                <a:cs typeface="Franklin Gothic Medium"/>
              </a:rPr>
              <a:t> </a:t>
            </a:r>
            <a:r>
              <a:rPr kumimoji="0" lang="en-US" sz="6200" b="0" i="0" u="none" strike="noStrike" kern="1200" cap="all" spc="0" normalizeH="0" baseline="0" noProof="0" dirty="0" smtClean="0">
                <a:ln>
                  <a:noFill/>
                </a:ln>
                <a:solidFill>
                  <a:schemeClr val="bg1"/>
                </a:solidFill>
                <a:effectLst/>
                <a:uLnTx/>
                <a:uFillTx/>
                <a:latin typeface="Franklin Gothic Medium"/>
                <a:ea typeface="+mj-ea"/>
                <a:cs typeface="Franklin Gothic Medium"/>
              </a:rPr>
              <a:t>The virtual approach: why &amp;</a:t>
            </a:r>
            <a:r>
              <a:rPr kumimoji="0" lang="en-US" sz="6200" b="0" i="0" u="none" strike="noStrike" kern="1200" cap="all" spc="0" normalizeH="0" noProof="0" dirty="0" smtClean="0">
                <a:ln>
                  <a:noFill/>
                </a:ln>
                <a:solidFill>
                  <a:schemeClr val="bg1"/>
                </a:solidFill>
                <a:effectLst/>
                <a:uLnTx/>
                <a:uFillTx/>
                <a:latin typeface="Franklin Gothic Medium"/>
                <a:ea typeface="+mj-ea"/>
                <a:cs typeface="Franklin Gothic Medium"/>
              </a:rPr>
              <a:t> how</a:t>
            </a:r>
            <a:endParaRPr kumimoji="0" lang="en-US" sz="62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3390" y="-84369"/>
            <a:ext cx="8071290" cy="1143000"/>
          </a:xfrm>
        </p:spPr>
        <p:txBody>
          <a:bodyPr>
            <a:normAutofit/>
          </a:bodyPr>
          <a:lstStyle/>
          <a:p>
            <a:r>
              <a:rPr lang="en-US" dirty="0" smtClean="0"/>
              <a:t>EF: Virtual Link</a:t>
            </a:r>
            <a:endParaRPr lang="en-US" dirty="0"/>
          </a:p>
        </p:txBody>
      </p:sp>
      <p:sp>
        <p:nvSpPr>
          <p:cNvPr id="6" name="Content Placeholder 5"/>
          <p:cNvSpPr>
            <a:spLocks noGrp="1"/>
          </p:cNvSpPr>
          <p:nvPr>
            <p:ph idx="1"/>
          </p:nvPr>
        </p:nvSpPr>
        <p:spPr>
          <a:xfrm>
            <a:off x="783390" y="1249200"/>
            <a:ext cx="8071290" cy="4819149"/>
          </a:xfrm>
        </p:spPr>
        <p:txBody>
          <a:bodyPr>
            <a:noAutofit/>
          </a:bodyPr>
          <a:lstStyle/>
          <a:p>
            <a:pPr marL="514350" indent="-514350">
              <a:spcAft>
                <a:spcPts val="1800"/>
              </a:spcAft>
              <a:buFont typeface="+mj-lt"/>
              <a:buAutoNum type="alphaUcPeriod"/>
            </a:pPr>
            <a:r>
              <a:rPr lang="en-US" sz="3000" dirty="0" smtClean="0"/>
              <a:t>Why Virtual Sessions?</a:t>
            </a:r>
          </a:p>
          <a:p>
            <a:pPr marL="514350" indent="-514350">
              <a:spcAft>
                <a:spcPts val="1800"/>
              </a:spcAft>
              <a:buFont typeface="+mj-lt"/>
              <a:buAutoNum type="alphaUcPeriod"/>
            </a:pPr>
            <a:r>
              <a:rPr lang="en-US" sz="3000" dirty="0" smtClean="0"/>
              <a:t>When Should a Session be Virtual?</a:t>
            </a:r>
          </a:p>
          <a:p>
            <a:pPr marL="514350" indent="-514350">
              <a:spcAft>
                <a:spcPts val="1800"/>
              </a:spcAft>
              <a:buFont typeface="+mj-lt"/>
              <a:buAutoNum type="alphaUcPeriod"/>
            </a:pPr>
            <a:r>
              <a:rPr lang="en-US" sz="3000" dirty="0" smtClean="0"/>
              <a:t>What Virtual Meeting Platform Should be Used? </a:t>
            </a:r>
          </a:p>
          <a:p>
            <a:pPr marL="514350" indent="-514350">
              <a:spcAft>
                <a:spcPts val="1800"/>
              </a:spcAft>
              <a:buFont typeface="+mj-lt"/>
              <a:buAutoNum type="alphaUcPeriod"/>
            </a:pPr>
            <a:r>
              <a:rPr lang="en-US" sz="3000" dirty="0" smtClean="0"/>
              <a:t>How Does the Role of a Facilitator Change?</a:t>
            </a:r>
          </a:p>
          <a:p>
            <a:pPr marL="514350" indent="-514350">
              <a:spcAft>
                <a:spcPts val="1800"/>
              </a:spcAft>
              <a:buFont typeface="+mj-lt"/>
              <a:buAutoNum type="alphaUcPeriod"/>
            </a:pPr>
            <a:r>
              <a:rPr lang="en-US" sz="3000" dirty="0" smtClean="0"/>
              <a:t>What Other Roles Exist in a Virtual Session?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38</a:t>
            </a:fld>
            <a:endParaRPr lang="en-US" dirty="0"/>
          </a:p>
        </p:txBody>
      </p:sp>
      <p:sp>
        <p:nvSpPr>
          <p:cNvPr id="8" name="Title 4"/>
          <p:cNvSpPr txBox="1">
            <a:spLocks/>
          </p:cNvSpPr>
          <p:nvPr/>
        </p:nvSpPr>
        <p:spPr>
          <a:xfrm>
            <a:off x="783390" y="515271"/>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The Virtual</a:t>
            </a:r>
            <a:r>
              <a:rPr kumimoji="0" lang="en-US" sz="3700" b="0" i="0" u="none" strike="noStrike" kern="1200" cap="all" spc="0" normalizeH="0" noProof="0" dirty="0" smtClean="0">
                <a:ln>
                  <a:noFill/>
                </a:ln>
                <a:solidFill>
                  <a:srgbClr val="AFBD22"/>
                </a:solidFill>
                <a:effectLst/>
                <a:uLnTx/>
                <a:uFillTx/>
                <a:latin typeface="Franklin Gothic Book"/>
                <a:ea typeface="+mj-ea"/>
                <a:cs typeface="Franklin Gothic Book"/>
              </a:rPr>
              <a:t> approach</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342943" y="2369623"/>
            <a:ext cx="8255394" cy="1774672"/>
            <a:chOff x="342943" y="2369623"/>
            <a:chExt cx="8255394" cy="1774672"/>
          </a:xfrm>
        </p:grpSpPr>
        <p:sp>
          <p:nvSpPr>
            <p:cNvPr id="9" name="Rectangle 8"/>
            <p:cNvSpPr/>
            <p:nvPr/>
          </p:nvSpPr>
          <p:spPr>
            <a:xfrm>
              <a:off x="342943" y="3198036"/>
              <a:ext cx="7643945"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342943" y="2369623"/>
              <a:ext cx="4533857" cy="906977"/>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txBox="1">
              <a:spLocks/>
            </p:cNvSpPr>
            <p:nvPr/>
          </p:nvSpPr>
          <p:spPr>
            <a:xfrm>
              <a:off x="486419" y="2706374"/>
              <a:ext cx="8111918"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800" b="0" i="0" u="none" strike="noStrike" kern="1200" cap="all" spc="0" normalizeH="0" baseline="0" noProof="0" dirty="0" smtClean="0">
                  <a:ln>
                    <a:noFill/>
                  </a:ln>
                  <a:solidFill>
                    <a:schemeClr val="bg1"/>
                  </a:solidFill>
                  <a:effectLst/>
                  <a:uLnTx/>
                  <a:uFillTx/>
                  <a:latin typeface="Franklin Gothic Medium"/>
                  <a:ea typeface="+mj-ea"/>
                  <a:cs typeface="Franklin Gothic Medium"/>
                </a:rPr>
                <a:t>A. Why virtual sessions?</a:t>
              </a:r>
              <a:endParaRPr kumimoji="0" lang="en-US" sz="5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4" name="TextBox 23"/>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5" name="Slide Number Placeholder 3"/>
          <p:cNvSpPr>
            <a:spLocks noGrp="1"/>
          </p:cNvSpPr>
          <p:nvPr>
            <p:ph type="sldNum" sz="quarter" idx="12"/>
          </p:nvPr>
        </p:nvSpPr>
        <p:spPr/>
        <p:txBody>
          <a:bodyPr/>
          <a:lstStyle/>
          <a:p>
            <a:fld id="{F29FD61F-2294-5D42-A9D7-9928D42B3773}" type="slidenum">
              <a:rPr lang="en-US" smtClean="0"/>
              <a:pPr/>
              <a:t>39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tart-Green-Button.jpg"/>
          <p:cNvPicPr>
            <a:picLocks noChangeAspect="1"/>
          </p:cNvPicPr>
          <p:nvPr/>
        </p:nvPicPr>
        <p:blipFill>
          <a:blip r:embed="rId3"/>
          <a:srcRect t="28889" b="34444"/>
          <a:stretch>
            <a:fillRect/>
          </a:stretch>
        </p:blipFill>
        <p:spPr>
          <a:xfrm>
            <a:off x="0" y="0"/>
            <a:ext cx="9144000"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8" name="Title 1"/>
          <p:cNvSpPr txBox="1">
            <a:spLocks/>
          </p:cNvSpPr>
          <p:nvPr/>
        </p:nvSpPr>
        <p:spPr>
          <a:xfrm>
            <a:off x="486419" y="3733800"/>
            <a:ext cx="8368262" cy="1843880"/>
          </a:xfrm>
          <a:prstGeom prst="rect">
            <a:avLst/>
          </a:prstGeom>
        </p:spPr>
        <p:txBody>
          <a:bodyPr vert="horz" lIns="91440" tIns="45720" rIns="91440" bIns="45720" rtlCol="0" anchor="t">
            <a:noAutofit/>
          </a:bodyPr>
          <a:lstStyle/>
          <a:p>
            <a:pPr marL="0" marR="0" lvl="0" indent="0" algn="ctr" defTabSz="457200" rtl="0" eaLnBrk="1" fontAlgn="auto" latinLnBrk="0" hangingPunct="1">
              <a:lnSpc>
                <a:spcPts val="6060"/>
              </a:lnSpc>
              <a:spcBef>
                <a:spcPct val="0"/>
              </a:spcBef>
              <a:spcAft>
                <a:spcPts val="0"/>
              </a:spcAft>
              <a:buClrTx/>
              <a:buSzTx/>
              <a:buFontTx/>
              <a:buNone/>
              <a:tabLst/>
              <a:defRPr/>
            </a:pPr>
            <a:r>
              <a:rPr kumimoji="0" lang="en-US" sz="6200" b="0" i="0" u="none" strike="noStrike" kern="1200" cap="all" spc="0" normalizeH="0" baseline="0" noProof="0" dirty="0" smtClean="0">
                <a:ln>
                  <a:noFill/>
                </a:ln>
                <a:solidFill>
                  <a:schemeClr val="bg1"/>
                </a:solidFill>
                <a:effectLst/>
                <a:uLnTx/>
                <a:uFillTx/>
                <a:latin typeface="Franklin Gothic Medium"/>
                <a:ea typeface="+mj-ea"/>
                <a:cs typeface="Franklin Gothic Medium"/>
              </a:rPr>
              <a:t>I. Getting started</a:t>
            </a:r>
            <a:endParaRPr kumimoji="0" lang="en-US" sz="62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Virtual Sessions?</a:t>
            </a:r>
            <a:endParaRPr lang="en-US" dirty="0"/>
          </a:p>
        </p:txBody>
      </p:sp>
      <p:sp>
        <p:nvSpPr>
          <p:cNvPr id="3" name="Content Placeholder 2"/>
          <p:cNvSpPr>
            <a:spLocks noGrp="1"/>
          </p:cNvSpPr>
          <p:nvPr>
            <p:ph idx="1"/>
          </p:nvPr>
        </p:nvSpPr>
        <p:spPr/>
        <p:txBody>
          <a:bodyPr/>
          <a:lstStyle/>
          <a:p>
            <a:r>
              <a:rPr lang="en-US" dirty="0" smtClean="0"/>
              <a:t>Three key reasons</a:t>
            </a:r>
            <a:endParaRPr lang="en-US" dirty="0"/>
          </a:p>
        </p:txBody>
      </p:sp>
      <p:sp>
        <p:nvSpPr>
          <p:cNvPr id="14" name="Slide Number Placeholder 13"/>
          <p:cNvSpPr>
            <a:spLocks noGrp="1"/>
          </p:cNvSpPr>
          <p:nvPr>
            <p:ph type="sldNum" sz="quarter" idx="12"/>
          </p:nvPr>
        </p:nvSpPr>
        <p:spPr/>
        <p:txBody>
          <a:bodyPr/>
          <a:lstStyle/>
          <a:p>
            <a:fld id="{F29FD61F-2294-5D42-A9D7-9928D42B3773}" type="slidenum">
              <a:rPr lang="en-US" smtClean="0"/>
              <a:pPr/>
              <a:t>40</a:t>
            </a:fld>
            <a:endParaRPr lang="en-US" dirty="0"/>
          </a:p>
        </p:txBody>
      </p:sp>
      <p:grpSp>
        <p:nvGrpSpPr>
          <p:cNvPr id="4" name="Group 3"/>
          <p:cNvGrpSpPr/>
          <p:nvPr/>
        </p:nvGrpSpPr>
        <p:grpSpPr>
          <a:xfrm>
            <a:off x="669090" y="2614948"/>
            <a:ext cx="1904128" cy="2063252"/>
            <a:chOff x="669090" y="2614948"/>
            <a:chExt cx="1904128" cy="2063252"/>
          </a:xfrm>
        </p:grpSpPr>
        <p:pic>
          <p:nvPicPr>
            <p:cNvPr id="7" name="Picture 6"/>
            <p:cNvPicPr>
              <a:picLocks noChangeAspect="1"/>
            </p:cNvPicPr>
            <p:nvPr/>
          </p:nvPicPr>
          <p:blipFill>
            <a:blip r:embed="rId3"/>
            <a:stretch>
              <a:fillRect/>
            </a:stretch>
          </p:blipFill>
          <p:spPr>
            <a:xfrm>
              <a:off x="935790" y="2614948"/>
              <a:ext cx="1409700" cy="1628104"/>
            </a:xfrm>
            <a:prstGeom prst="rect">
              <a:avLst/>
            </a:prstGeom>
          </p:spPr>
        </p:pic>
        <p:sp>
          <p:nvSpPr>
            <p:cNvPr id="10" name="TextBox 9"/>
            <p:cNvSpPr txBox="1"/>
            <p:nvPr/>
          </p:nvSpPr>
          <p:spPr>
            <a:xfrm>
              <a:off x="669090" y="4011223"/>
              <a:ext cx="1904128" cy="666977"/>
            </a:xfrm>
            <a:prstGeom prst="rect">
              <a:avLst/>
            </a:prstGeom>
            <a:noFill/>
          </p:spPr>
          <p:txBody>
            <a:bodyPr wrap="square" rtlCol="0">
              <a:spAutoFit/>
            </a:bodyPr>
            <a:lstStyle/>
            <a:p>
              <a:pPr algn="ctr">
                <a:lnSpc>
                  <a:spcPts val="5300"/>
                </a:lnSpc>
              </a:pPr>
              <a:r>
                <a:rPr lang="en-US" sz="2200" dirty="0" smtClean="0">
                  <a:solidFill>
                    <a:srgbClr val="00467F"/>
                  </a:solidFill>
                  <a:latin typeface="Franklin Gothic Book"/>
                  <a:cs typeface="Franklin Gothic Book"/>
                </a:rPr>
                <a:t>A</a:t>
              </a:r>
              <a:r>
                <a:rPr lang="en-US" sz="2200" b="1" u="sng" dirty="0" smtClean="0">
                  <a:solidFill>
                    <a:srgbClr val="00467F"/>
                  </a:solidFill>
                  <a:latin typeface="Franklin Gothic Book"/>
                  <a:cs typeface="Franklin Gothic Book"/>
                </a:rPr>
                <a:t>ccess</a:t>
              </a:r>
              <a:endParaRPr lang="en-US" sz="2200" b="1" u="sng" dirty="0">
                <a:solidFill>
                  <a:srgbClr val="00467F"/>
                </a:solidFill>
                <a:latin typeface="Franklin Gothic Book"/>
                <a:cs typeface="Franklin Gothic Book"/>
              </a:endParaRPr>
            </a:p>
          </p:txBody>
        </p:sp>
      </p:grpSp>
      <p:grpSp>
        <p:nvGrpSpPr>
          <p:cNvPr id="5" name="Group 4"/>
          <p:cNvGrpSpPr/>
          <p:nvPr/>
        </p:nvGrpSpPr>
        <p:grpSpPr>
          <a:xfrm>
            <a:off x="3582006" y="2583180"/>
            <a:ext cx="1915979" cy="2095020"/>
            <a:chOff x="3582006" y="2583180"/>
            <a:chExt cx="1915979" cy="2095020"/>
          </a:xfrm>
        </p:grpSpPr>
        <p:pic>
          <p:nvPicPr>
            <p:cNvPr id="8" name="Picture 7"/>
            <p:cNvPicPr>
              <a:picLocks noChangeAspect="1"/>
            </p:cNvPicPr>
            <p:nvPr/>
          </p:nvPicPr>
          <p:blipFill>
            <a:blip r:embed="rId4"/>
            <a:stretch>
              <a:fillRect/>
            </a:stretch>
          </p:blipFill>
          <p:spPr>
            <a:xfrm>
              <a:off x="3582006" y="2583180"/>
              <a:ext cx="1915979" cy="1691640"/>
            </a:xfrm>
            <a:prstGeom prst="rect">
              <a:avLst/>
            </a:prstGeom>
          </p:spPr>
        </p:pic>
        <p:sp>
          <p:nvSpPr>
            <p:cNvPr id="11" name="TextBox 10"/>
            <p:cNvSpPr txBox="1"/>
            <p:nvPr/>
          </p:nvSpPr>
          <p:spPr>
            <a:xfrm>
              <a:off x="4115840" y="4011223"/>
              <a:ext cx="848309" cy="666977"/>
            </a:xfrm>
            <a:prstGeom prst="rect">
              <a:avLst/>
            </a:prstGeom>
            <a:noFill/>
          </p:spPr>
          <p:txBody>
            <a:bodyPr wrap="none" rtlCol="0">
              <a:spAutoFit/>
            </a:bodyPr>
            <a:lstStyle/>
            <a:p>
              <a:pPr algn="ctr">
                <a:lnSpc>
                  <a:spcPts val="5300"/>
                </a:lnSpc>
              </a:pPr>
              <a:r>
                <a:rPr lang="en-US" sz="2200" dirty="0" smtClean="0">
                  <a:solidFill>
                    <a:srgbClr val="00467F"/>
                  </a:solidFill>
                  <a:latin typeface="Franklin Gothic Book"/>
                  <a:cs typeface="Franklin Gothic Book"/>
                </a:rPr>
                <a:t> P</a:t>
              </a:r>
              <a:r>
                <a:rPr lang="en-US" sz="2200" b="1" u="sng" dirty="0" smtClean="0">
                  <a:solidFill>
                    <a:srgbClr val="00467F"/>
                  </a:solidFill>
                  <a:latin typeface="Franklin Gothic Book"/>
                  <a:cs typeface="Franklin Gothic Book"/>
                </a:rPr>
                <a:t>rice</a:t>
              </a:r>
              <a:endParaRPr lang="en-US" sz="2200" b="1" u="sng" dirty="0">
                <a:solidFill>
                  <a:srgbClr val="00467F"/>
                </a:solidFill>
                <a:latin typeface="Franklin Gothic Book"/>
                <a:cs typeface="Franklin Gothic Book"/>
              </a:endParaRPr>
            </a:p>
          </p:txBody>
        </p:sp>
      </p:grpSp>
      <p:grpSp>
        <p:nvGrpSpPr>
          <p:cNvPr id="6" name="Group 5"/>
          <p:cNvGrpSpPr/>
          <p:nvPr/>
        </p:nvGrpSpPr>
        <p:grpSpPr>
          <a:xfrm>
            <a:off x="6718300" y="2590800"/>
            <a:ext cx="1676400" cy="2087400"/>
            <a:chOff x="6718300" y="2590800"/>
            <a:chExt cx="1676400" cy="2087400"/>
          </a:xfrm>
        </p:grpSpPr>
        <p:sp>
          <p:nvSpPr>
            <p:cNvPr id="12" name="TextBox 11"/>
            <p:cNvSpPr txBox="1"/>
            <p:nvPr/>
          </p:nvSpPr>
          <p:spPr>
            <a:xfrm>
              <a:off x="7147574" y="4011223"/>
              <a:ext cx="817852" cy="666977"/>
            </a:xfrm>
            <a:prstGeom prst="rect">
              <a:avLst/>
            </a:prstGeom>
            <a:noFill/>
          </p:spPr>
          <p:txBody>
            <a:bodyPr wrap="none" rtlCol="0">
              <a:spAutoFit/>
            </a:bodyPr>
            <a:lstStyle/>
            <a:p>
              <a:pPr algn="ctr">
                <a:lnSpc>
                  <a:spcPts val="5300"/>
                </a:lnSpc>
              </a:pPr>
              <a:r>
                <a:rPr lang="en-US" sz="2200" dirty="0" smtClean="0">
                  <a:solidFill>
                    <a:srgbClr val="00467F"/>
                  </a:solidFill>
                  <a:latin typeface="Franklin Gothic Book"/>
                  <a:cs typeface="Franklin Gothic Book"/>
                </a:rPr>
                <a:t>N</a:t>
              </a:r>
              <a:r>
                <a:rPr lang="en-US" sz="2200" b="1" u="sng" dirty="0" smtClean="0">
                  <a:solidFill>
                    <a:srgbClr val="00467F"/>
                  </a:solidFill>
                  <a:latin typeface="Franklin Gothic Book"/>
                  <a:cs typeface="Franklin Gothic Book"/>
                </a:rPr>
                <a:t>eed</a:t>
              </a:r>
              <a:endParaRPr lang="en-US" sz="2200" b="1" u="sng" dirty="0">
                <a:solidFill>
                  <a:srgbClr val="00467F"/>
                </a:solidFill>
                <a:latin typeface="Franklin Gothic Book"/>
                <a:cs typeface="Franklin Gothic Book"/>
              </a:endParaRPr>
            </a:p>
          </p:txBody>
        </p:sp>
        <p:pic>
          <p:nvPicPr>
            <p:cNvPr id="17" name="Picture 16"/>
            <p:cNvPicPr>
              <a:picLocks noChangeAspect="1"/>
            </p:cNvPicPr>
            <p:nvPr/>
          </p:nvPicPr>
          <p:blipFill>
            <a:blip r:embed="rId5"/>
            <a:stretch>
              <a:fillRect/>
            </a:stretch>
          </p:blipFill>
          <p:spPr>
            <a:xfrm>
              <a:off x="6718300" y="2590800"/>
              <a:ext cx="1676400" cy="1676400"/>
            </a:xfrm>
            <a:prstGeom prst="rect">
              <a:avLst/>
            </a:prstGeom>
          </p:spPr>
        </p:pic>
      </p:grpSp>
      <p:sp>
        <p:nvSpPr>
          <p:cNvPr id="13" name="TextBox 12"/>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0-12</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727151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41</a:t>
            </a:fld>
            <a:endParaRPr lang="en-US" dirty="0"/>
          </a:p>
        </p:txBody>
      </p:sp>
      <p:sp>
        <p:nvSpPr>
          <p:cNvPr id="7" name="Title 1"/>
          <p:cNvSpPr>
            <a:spLocks noGrp="1"/>
          </p:cNvSpPr>
          <p:nvPr>
            <p:ph type="title"/>
          </p:nvPr>
        </p:nvSpPr>
        <p:spPr>
          <a:xfrm>
            <a:off x="783390" y="132198"/>
            <a:ext cx="8071290" cy="1143000"/>
          </a:xfrm>
        </p:spPr>
        <p:txBody>
          <a:bodyPr/>
          <a:lstStyle/>
          <a:p>
            <a:r>
              <a:rPr lang="en-US" dirty="0" smtClean="0"/>
              <a:t>A. Why Virtual Sessions?</a:t>
            </a:r>
            <a:endParaRPr lang="en-US" dirty="0"/>
          </a:p>
        </p:txBody>
      </p:sp>
      <p:sp>
        <p:nvSpPr>
          <p:cNvPr id="8" name="Title 4"/>
          <p:cNvSpPr txBox="1">
            <a:spLocks/>
          </p:cNvSpPr>
          <p:nvPr/>
        </p:nvSpPr>
        <p:spPr>
          <a:xfrm>
            <a:off x="783390" y="731838"/>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pic>
        <p:nvPicPr>
          <p:cNvPr id="14" name="Picture 13"/>
          <p:cNvPicPr>
            <a:picLocks noChangeAspect="1"/>
          </p:cNvPicPr>
          <p:nvPr/>
        </p:nvPicPr>
        <p:blipFill>
          <a:blip r:embed="rId3"/>
          <a:stretch>
            <a:fillRect/>
          </a:stretch>
        </p:blipFill>
        <p:spPr>
          <a:xfrm>
            <a:off x="1442300" y="2798630"/>
            <a:ext cx="1942164" cy="1769530"/>
          </a:xfrm>
          <a:prstGeom prst="rect">
            <a:avLst/>
          </a:prstGeom>
        </p:spPr>
      </p:pic>
      <p:sp>
        <p:nvSpPr>
          <p:cNvPr id="15" name="TextBox 14"/>
          <p:cNvSpPr txBox="1"/>
          <p:nvPr/>
        </p:nvSpPr>
        <p:spPr>
          <a:xfrm>
            <a:off x="1081320" y="4786129"/>
            <a:ext cx="2676220" cy="584777"/>
          </a:xfrm>
          <a:prstGeom prst="rect">
            <a:avLst/>
          </a:prstGeom>
          <a:noFill/>
        </p:spPr>
        <p:txBody>
          <a:bodyPr wrap="square" rtlCol="0">
            <a:spAutoFit/>
          </a:bodyPr>
          <a:lstStyle/>
          <a:p>
            <a:pPr algn="ctr"/>
            <a:r>
              <a:rPr lang="en-US" sz="3200" dirty="0" smtClean="0">
                <a:solidFill>
                  <a:srgbClr val="00467F"/>
                </a:solidFill>
                <a:latin typeface="Franklin Gothic Medium"/>
                <a:cs typeface="Franklin Gothic Medium"/>
              </a:rPr>
              <a:t>ACCESS</a:t>
            </a:r>
            <a:endParaRPr lang="en-US" sz="3200" dirty="0">
              <a:solidFill>
                <a:srgbClr val="00467F"/>
              </a:solidFill>
              <a:latin typeface="Franklin Gothic Medium"/>
              <a:cs typeface="Franklin Gothic Medium"/>
            </a:endParaRPr>
          </a:p>
        </p:txBody>
      </p:sp>
      <p:sp>
        <p:nvSpPr>
          <p:cNvPr id="16" name="Content Placeholder 11"/>
          <p:cNvSpPr txBox="1">
            <a:spLocks/>
          </p:cNvSpPr>
          <p:nvPr/>
        </p:nvSpPr>
        <p:spPr>
          <a:xfrm>
            <a:off x="594944" y="2590803"/>
            <a:ext cx="852856" cy="2301312"/>
          </a:xfrm>
          <a:prstGeom prst="rect">
            <a:avLst/>
          </a:prstGeom>
        </p:spPr>
        <p:txBody>
          <a:bodyPr vert="horz" lIns="91440" tIns="45720" rIns="91440" bIns="45720" rtlCol="0">
            <a:normAutofit/>
          </a:bodyPr>
          <a:lstStyle/>
          <a:p>
            <a:pPr marR="0" lvl="0" algn="ctr" defTabSz="457200" rtl="0" eaLnBrk="1" fontAlgn="auto" latinLnBrk="0" hangingPunct="1">
              <a:lnSpc>
                <a:spcPct val="100000"/>
              </a:lnSpc>
              <a:spcBef>
                <a:spcPct val="20000"/>
              </a:spcBef>
              <a:spcAft>
                <a:spcPts val="0"/>
              </a:spcAft>
              <a:buClr>
                <a:srgbClr val="99AB21"/>
              </a:buClr>
              <a:buSzTx/>
              <a:buFont typeface="Arial"/>
              <a:buNone/>
              <a:tabLst/>
              <a:defRPr/>
            </a:pPr>
            <a:r>
              <a:rPr lang="en-US" sz="3200" dirty="0" smtClean="0">
                <a:solidFill>
                  <a:srgbClr val="F26522"/>
                </a:solidFill>
                <a:latin typeface="Franklin Gothic Book"/>
                <a:cs typeface="Franklin Gothic Book"/>
              </a:rPr>
              <a:t>1.</a:t>
            </a:r>
            <a:endParaRPr kumimoji="0" lang="en-US" sz="3200" b="0" i="0" u="none" strike="noStrike" kern="1200" cap="none" spc="0" normalizeH="0" baseline="0" noProof="0" dirty="0" smtClean="0">
              <a:ln>
                <a:noFill/>
              </a:ln>
              <a:solidFill>
                <a:srgbClr val="F26522"/>
              </a:solidFill>
              <a:effectLst/>
              <a:uLnTx/>
              <a:uFillTx/>
              <a:latin typeface="Franklin Gothic Book"/>
              <a:ea typeface="+mn-ea"/>
              <a:cs typeface="Franklin Gothic Book"/>
            </a:endParaRPr>
          </a:p>
        </p:txBody>
      </p:sp>
      <p:sp>
        <p:nvSpPr>
          <p:cNvPr id="17" name="Content Placeholder 11"/>
          <p:cNvSpPr txBox="1">
            <a:spLocks/>
          </p:cNvSpPr>
          <p:nvPr/>
        </p:nvSpPr>
        <p:spPr>
          <a:xfrm>
            <a:off x="3962399" y="2590804"/>
            <a:ext cx="4543245" cy="1520930"/>
          </a:xfrm>
          <a:prstGeom prst="rect">
            <a:avLst/>
          </a:prstGeom>
        </p:spPr>
        <p:txBody>
          <a:bodyPr vert="horz" lIns="91440" tIns="45720" rIns="91440" bIns="45720" rtlCol="0">
            <a:normAutofit fontScale="92500" lnSpcReduction="10000"/>
          </a:bodyPr>
          <a:lstStyle/>
          <a:p>
            <a:pPr marR="0" lvl="0" defTabSz="457200" rtl="0" eaLnBrk="1" fontAlgn="auto" latinLnBrk="0" hangingPunct="1">
              <a:lnSpc>
                <a:spcPct val="100000"/>
              </a:lnSpc>
              <a:spcBef>
                <a:spcPct val="20000"/>
              </a:spcBef>
              <a:spcAft>
                <a:spcPts val="0"/>
              </a:spcAft>
              <a:buClr>
                <a:srgbClr val="99AB21"/>
              </a:buClr>
              <a:buSzTx/>
              <a:buFont typeface="Arial"/>
              <a:buNone/>
              <a:tabLst/>
              <a:defRPr/>
            </a:pPr>
            <a:r>
              <a:rPr lang="en-US" sz="3200" dirty="0" smtClean="0">
                <a:solidFill>
                  <a:srgbClr val="F26522"/>
                </a:solidFill>
                <a:latin typeface="Franklin Gothic Book"/>
                <a:cs typeface="Franklin Gothic Book"/>
              </a:rPr>
              <a:t>Laptops</a:t>
            </a:r>
          </a:p>
          <a:p>
            <a:pPr marR="0" lvl="0"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sz="3200" b="0" i="0" u="none" strike="noStrike" kern="1200" cap="none" spc="0" normalizeH="0" baseline="0" noProof="0" dirty="0" smtClean="0">
                <a:ln>
                  <a:noFill/>
                </a:ln>
                <a:solidFill>
                  <a:srgbClr val="F26522"/>
                </a:solidFill>
                <a:effectLst/>
                <a:uLnTx/>
                <a:uFillTx/>
                <a:latin typeface="Franklin Gothic Book"/>
                <a:ea typeface="+mn-ea"/>
                <a:cs typeface="Franklin Gothic Book"/>
              </a:rPr>
              <a:t>Tablets </a:t>
            </a:r>
          </a:p>
          <a:p>
            <a:pPr marR="0" lvl="0"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sz="3200" b="0" i="0" u="none" strike="noStrike" kern="1200" cap="none" spc="0" normalizeH="0" baseline="0" noProof="0" dirty="0" smtClean="0">
                <a:ln>
                  <a:noFill/>
                </a:ln>
                <a:solidFill>
                  <a:srgbClr val="F26522"/>
                </a:solidFill>
                <a:effectLst/>
                <a:uLnTx/>
                <a:uFillTx/>
                <a:latin typeface="Franklin Gothic Book"/>
                <a:ea typeface="+mn-ea"/>
                <a:cs typeface="Franklin Gothic Book"/>
              </a:rPr>
              <a:t>Smart Phones</a:t>
            </a:r>
          </a:p>
          <a:p>
            <a:pPr marR="0" lvl="0" defTabSz="457200" rtl="0" eaLnBrk="1" fontAlgn="auto" latinLnBrk="0" hangingPunct="1">
              <a:lnSpc>
                <a:spcPct val="100000"/>
              </a:lnSpc>
              <a:spcBef>
                <a:spcPct val="20000"/>
              </a:spcBef>
              <a:spcAft>
                <a:spcPts val="0"/>
              </a:spcAft>
              <a:buClr>
                <a:srgbClr val="99AB21"/>
              </a:buClr>
              <a:buSzTx/>
              <a:buFont typeface="Arial"/>
              <a:buNone/>
              <a:tabLst/>
              <a:defRPr/>
            </a:pPr>
            <a:endParaRPr kumimoji="0" lang="en-US" sz="3200" b="0" i="0" u="none" strike="noStrike" kern="1200" cap="none" spc="0" normalizeH="0" baseline="0" noProof="0" dirty="0" smtClean="0">
              <a:ln>
                <a:noFill/>
              </a:ln>
              <a:solidFill>
                <a:srgbClr val="F26522"/>
              </a:solidFill>
              <a:effectLst/>
              <a:uLnTx/>
              <a:uFillTx/>
              <a:latin typeface="Franklin Gothic Book"/>
              <a:ea typeface="+mn-ea"/>
              <a:cs typeface="Franklin Gothic Book"/>
            </a:endParaRPr>
          </a:p>
        </p:txBody>
      </p:sp>
    </p:spTree>
    <p:extLst>
      <p:ext uri="{BB962C8B-B14F-4D97-AF65-F5344CB8AC3E}">
        <p14:creationId xmlns:p14="http://schemas.microsoft.com/office/powerpoint/2010/main" val="117694697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42</a:t>
            </a:fld>
            <a:endParaRPr lang="en-US" dirty="0"/>
          </a:p>
        </p:txBody>
      </p:sp>
      <p:sp>
        <p:nvSpPr>
          <p:cNvPr id="7" name="Title 1"/>
          <p:cNvSpPr>
            <a:spLocks noGrp="1"/>
          </p:cNvSpPr>
          <p:nvPr>
            <p:ph type="title"/>
          </p:nvPr>
        </p:nvSpPr>
        <p:spPr>
          <a:xfrm>
            <a:off x="783390" y="132198"/>
            <a:ext cx="8071290" cy="1143000"/>
          </a:xfrm>
        </p:spPr>
        <p:txBody>
          <a:bodyPr/>
          <a:lstStyle/>
          <a:p>
            <a:r>
              <a:rPr lang="en-US" dirty="0" smtClean="0"/>
              <a:t>A. Why Virtual Sessions?</a:t>
            </a:r>
            <a:endParaRPr lang="en-US" dirty="0"/>
          </a:p>
        </p:txBody>
      </p:sp>
      <p:sp>
        <p:nvSpPr>
          <p:cNvPr id="8" name="Title 4"/>
          <p:cNvSpPr txBox="1">
            <a:spLocks/>
          </p:cNvSpPr>
          <p:nvPr/>
        </p:nvSpPr>
        <p:spPr>
          <a:xfrm>
            <a:off x="783390" y="731838"/>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pic>
        <p:nvPicPr>
          <p:cNvPr id="14" name="Picture 13"/>
          <p:cNvPicPr>
            <a:picLocks noChangeAspect="1"/>
          </p:cNvPicPr>
          <p:nvPr/>
        </p:nvPicPr>
        <p:blipFill>
          <a:blip r:embed="rId3"/>
          <a:stretch>
            <a:fillRect/>
          </a:stretch>
        </p:blipFill>
        <p:spPr>
          <a:xfrm>
            <a:off x="1442300" y="2798630"/>
            <a:ext cx="1942164" cy="1769530"/>
          </a:xfrm>
          <a:prstGeom prst="rect">
            <a:avLst/>
          </a:prstGeom>
        </p:spPr>
      </p:pic>
      <p:sp>
        <p:nvSpPr>
          <p:cNvPr id="15" name="TextBox 14"/>
          <p:cNvSpPr txBox="1"/>
          <p:nvPr/>
        </p:nvSpPr>
        <p:spPr>
          <a:xfrm>
            <a:off x="1081320" y="4786129"/>
            <a:ext cx="2676220" cy="584777"/>
          </a:xfrm>
          <a:prstGeom prst="rect">
            <a:avLst/>
          </a:prstGeom>
          <a:noFill/>
        </p:spPr>
        <p:txBody>
          <a:bodyPr wrap="square" rtlCol="0">
            <a:spAutoFit/>
          </a:bodyPr>
          <a:lstStyle/>
          <a:p>
            <a:pPr algn="ctr"/>
            <a:r>
              <a:rPr lang="en-US" sz="3200" dirty="0" smtClean="0">
                <a:solidFill>
                  <a:srgbClr val="00467F"/>
                </a:solidFill>
                <a:latin typeface="Franklin Gothic Medium"/>
                <a:cs typeface="Franklin Gothic Medium"/>
              </a:rPr>
              <a:t>PRICE</a:t>
            </a:r>
            <a:endParaRPr lang="en-US" sz="3200" dirty="0">
              <a:solidFill>
                <a:srgbClr val="00467F"/>
              </a:solidFill>
              <a:latin typeface="Franklin Gothic Medium"/>
              <a:cs typeface="Franklin Gothic Medium"/>
            </a:endParaRPr>
          </a:p>
        </p:txBody>
      </p:sp>
      <p:sp>
        <p:nvSpPr>
          <p:cNvPr id="16" name="Content Placeholder 11"/>
          <p:cNvSpPr txBox="1">
            <a:spLocks/>
          </p:cNvSpPr>
          <p:nvPr/>
        </p:nvSpPr>
        <p:spPr>
          <a:xfrm>
            <a:off x="594944" y="2590803"/>
            <a:ext cx="852856" cy="2301312"/>
          </a:xfrm>
          <a:prstGeom prst="rect">
            <a:avLst/>
          </a:prstGeom>
        </p:spPr>
        <p:txBody>
          <a:bodyPr vert="horz" lIns="91440" tIns="45720" rIns="91440" bIns="45720" rtlCol="0">
            <a:normAutofit/>
          </a:bodyPr>
          <a:lstStyle/>
          <a:p>
            <a:pPr marR="0" lvl="0" algn="ctr" defTabSz="457200" rtl="0" eaLnBrk="1" fontAlgn="auto" latinLnBrk="0" hangingPunct="1">
              <a:lnSpc>
                <a:spcPct val="100000"/>
              </a:lnSpc>
              <a:spcBef>
                <a:spcPct val="20000"/>
              </a:spcBef>
              <a:spcAft>
                <a:spcPts val="0"/>
              </a:spcAft>
              <a:buClr>
                <a:srgbClr val="99AB21"/>
              </a:buClr>
              <a:buSzTx/>
              <a:buFont typeface="Arial"/>
              <a:buNone/>
              <a:tabLst/>
              <a:defRPr/>
            </a:pPr>
            <a:r>
              <a:rPr lang="en-US" sz="3200" dirty="0">
                <a:solidFill>
                  <a:srgbClr val="F26522"/>
                </a:solidFill>
                <a:latin typeface="Franklin Gothic Book"/>
                <a:cs typeface="Franklin Gothic Book"/>
              </a:rPr>
              <a:t>2</a:t>
            </a:r>
            <a:r>
              <a:rPr lang="en-US" sz="3200" dirty="0" smtClean="0">
                <a:solidFill>
                  <a:srgbClr val="F26522"/>
                </a:solidFill>
                <a:latin typeface="Franklin Gothic Book"/>
                <a:cs typeface="Franklin Gothic Book"/>
              </a:rPr>
              <a:t>.</a:t>
            </a:r>
            <a:endParaRPr kumimoji="0" lang="en-US" sz="3200" b="0" i="0" u="none" strike="noStrike" kern="1200" cap="none" spc="0" normalizeH="0" baseline="0" noProof="0" dirty="0" smtClean="0">
              <a:ln>
                <a:noFill/>
              </a:ln>
              <a:solidFill>
                <a:srgbClr val="F26522"/>
              </a:solidFill>
              <a:effectLst/>
              <a:uLnTx/>
              <a:uFillTx/>
              <a:latin typeface="Franklin Gothic Book"/>
              <a:ea typeface="+mn-ea"/>
              <a:cs typeface="Franklin Gothic Book"/>
            </a:endParaRPr>
          </a:p>
        </p:txBody>
      </p:sp>
      <p:sp>
        <p:nvSpPr>
          <p:cNvPr id="17" name="Content Placeholder 11"/>
          <p:cNvSpPr txBox="1">
            <a:spLocks/>
          </p:cNvSpPr>
          <p:nvPr/>
        </p:nvSpPr>
        <p:spPr>
          <a:xfrm>
            <a:off x="3962399" y="2590804"/>
            <a:ext cx="4422475" cy="1520930"/>
          </a:xfrm>
          <a:prstGeom prst="rect">
            <a:avLst/>
          </a:prstGeom>
        </p:spPr>
        <p:txBody>
          <a:bodyPr vert="horz" lIns="91440" tIns="45720" rIns="91440" bIns="45720" rtlCol="0">
            <a:normAutofit fontScale="92500" lnSpcReduction="10000"/>
          </a:bodyPr>
          <a:lstStyle/>
          <a:p>
            <a:pPr marR="0" lvl="0" defTabSz="457200" rtl="0" eaLnBrk="1" fontAlgn="auto" latinLnBrk="0" hangingPunct="1">
              <a:lnSpc>
                <a:spcPct val="100000"/>
              </a:lnSpc>
              <a:spcBef>
                <a:spcPct val="20000"/>
              </a:spcBef>
              <a:spcAft>
                <a:spcPts val="0"/>
              </a:spcAft>
              <a:buClr>
                <a:srgbClr val="99AB21"/>
              </a:buClr>
              <a:buSzTx/>
              <a:buFont typeface="Arial"/>
              <a:buNone/>
              <a:tabLst/>
              <a:defRPr/>
            </a:pPr>
            <a:r>
              <a:rPr lang="en-US" sz="3200" dirty="0" smtClean="0">
                <a:solidFill>
                  <a:srgbClr val="F26522"/>
                </a:solidFill>
                <a:latin typeface="Franklin Gothic Book"/>
                <a:cs typeface="Franklin Gothic Book"/>
              </a:rPr>
              <a:t>More tools available</a:t>
            </a:r>
          </a:p>
          <a:p>
            <a:pPr marR="0" lvl="0"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sz="3200" b="0" i="0" u="none" strike="noStrike" kern="1200" cap="none" spc="0" normalizeH="0" baseline="0" noProof="0" dirty="0" smtClean="0">
                <a:ln>
                  <a:noFill/>
                </a:ln>
                <a:solidFill>
                  <a:srgbClr val="F26522"/>
                </a:solidFill>
                <a:effectLst/>
                <a:uLnTx/>
                <a:uFillTx/>
                <a:latin typeface="Franklin Gothic Book"/>
                <a:ea typeface="+mn-ea"/>
                <a:cs typeface="Franklin Gothic Book"/>
              </a:rPr>
              <a:t>Span</a:t>
            </a:r>
            <a:r>
              <a:rPr kumimoji="0" lang="en-US" sz="3200" b="0" i="0" u="none" strike="noStrike" kern="1200" cap="none" spc="0" normalizeH="0" noProof="0" dirty="0" smtClean="0">
                <a:ln>
                  <a:noFill/>
                </a:ln>
                <a:solidFill>
                  <a:srgbClr val="F26522"/>
                </a:solidFill>
                <a:effectLst/>
                <a:uLnTx/>
                <a:uFillTx/>
                <a:latin typeface="Franklin Gothic Book"/>
                <a:ea typeface="+mn-ea"/>
                <a:cs typeface="Franklin Gothic Book"/>
              </a:rPr>
              <a:t> of price range down to $0 – “freemium”</a:t>
            </a:r>
            <a:endParaRPr kumimoji="0" lang="en-US" sz="3200" b="0" i="0" u="none" strike="noStrike" kern="1200" cap="none" spc="0" normalizeH="0" baseline="0" noProof="0" dirty="0" smtClean="0">
              <a:ln>
                <a:noFill/>
              </a:ln>
              <a:solidFill>
                <a:srgbClr val="F26522"/>
              </a:solidFill>
              <a:effectLst/>
              <a:uLnTx/>
              <a:uFillTx/>
              <a:latin typeface="Franklin Gothic Book"/>
              <a:ea typeface="+mn-ea"/>
              <a:cs typeface="Franklin Gothic Book"/>
            </a:endParaRPr>
          </a:p>
        </p:txBody>
      </p:sp>
    </p:spTree>
    <p:extLst>
      <p:ext uri="{BB962C8B-B14F-4D97-AF65-F5344CB8AC3E}">
        <p14:creationId xmlns:p14="http://schemas.microsoft.com/office/powerpoint/2010/main" val="203680746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43</a:t>
            </a:fld>
            <a:endParaRPr lang="en-US" dirty="0"/>
          </a:p>
        </p:txBody>
      </p:sp>
      <p:sp>
        <p:nvSpPr>
          <p:cNvPr id="7" name="Title 1"/>
          <p:cNvSpPr>
            <a:spLocks noGrp="1"/>
          </p:cNvSpPr>
          <p:nvPr>
            <p:ph type="title"/>
          </p:nvPr>
        </p:nvSpPr>
        <p:spPr>
          <a:xfrm>
            <a:off x="783390" y="132198"/>
            <a:ext cx="8071290" cy="1143000"/>
          </a:xfrm>
        </p:spPr>
        <p:txBody>
          <a:bodyPr/>
          <a:lstStyle/>
          <a:p>
            <a:r>
              <a:rPr lang="en-US" dirty="0" smtClean="0"/>
              <a:t>A. Why Virtual Sessions?</a:t>
            </a:r>
            <a:endParaRPr lang="en-US" dirty="0"/>
          </a:p>
        </p:txBody>
      </p:sp>
      <p:sp>
        <p:nvSpPr>
          <p:cNvPr id="8" name="Title 4"/>
          <p:cNvSpPr txBox="1">
            <a:spLocks/>
          </p:cNvSpPr>
          <p:nvPr/>
        </p:nvSpPr>
        <p:spPr>
          <a:xfrm>
            <a:off x="783390" y="731838"/>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pic>
        <p:nvPicPr>
          <p:cNvPr id="14" name="Picture 13"/>
          <p:cNvPicPr>
            <a:picLocks noChangeAspect="1"/>
          </p:cNvPicPr>
          <p:nvPr/>
        </p:nvPicPr>
        <p:blipFill>
          <a:blip r:embed="rId3"/>
          <a:stretch>
            <a:fillRect/>
          </a:stretch>
        </p:blipFill>
        <p:spPr>
          <a:xfrm>
            <a:off x="1442300" y="2798630"/>
            <a:ext cx="1942164" cy="1769530"/>
          </a:xfrm>
          <a:prstGeom prst="rect">
            <a:avLst/>
          </a:prstGeom>
        </p:spPr>
      </p:pic>
      <p:sp>
        <p:nvSpPr>
          <p:cNvPr id="15" name="TextBox 14"/>
          <p:cNvSpPr txBox="1"/>
          <p:nvPr/>
        </p:nvSpPr>
        <p:spPr>
          <a:xfrm>
            <a:off x="1081320" y="4786129"/>
            <a:ext cx="2676220" cy="584777"/>
          </a:xfrm>
          <a:prstGeom prst="rect">
            <a:avLst/>
          </a:prstGeom>
          <a:noFill/>
        </p:spPr>
        <p:txBody>
          <a:bodyPr wrap="square" rtlCol="0">
            <a:spAutoFit/>
          </a:bodyPr>
          <a:lstStyle/>
          <a:p>
            <a:pPr algn="ctr"/>
            <a:r>
              <a:rPr lang="en-US" sz="3200" dirty="0" smtClean="0">
                <a:solidFill>
                  <a:srgbClr val="00467F"/>
                </a:solidFill>
                <a:latin typeface="Franklin Gothic Medium"/>
                <a:cs typeface="Franklin Gothic Medium"/>
              </a:rPr>
              <a:t>NEED</a:t>
            </a:r>
            <a:endParaRPr lang="en-US" sz="3200" dirty="0">
              <a:solidFill>
                <a:srgbClr val="00467F"/>
              </a:solidFill>
              <a:latin typeface="Franklin Gothic Medium"/>
              <a:cs typeface="Franklin Gothic Medium"/>
            </a:endParaRPr>
          </a:p>
        </p:txBody>
      </p:sp>
      <p:sp>
        <p:nvSpPr>
          <p:cNvPr id="16" name="Content Placeholder 11"/>
          <p:cNvSpPr txBox="1">
            <a:spLocks/>
          </p:cNvSpPr>
          <p:nvPr/>
        </p:nvSpPr>
        <p:spPr>
          <a:xfrm>
            <a:off x="594944" y="2590803"/>
            <a:ext cx="852856" cy="2301312"/>
          </a:xfrm>
          <a:prstGeom prst="rect">
            <a:avLst/>
          </a:prstGeom>
        </p:spPr>
        <p:txBody>
          <a:bodyPr vert="horz" lIns="91440" tIns="45720" rIns="91440" bIns="45720" rtlCol="0">
            <a:normAutofit/>
          </a:bodyPr>
          <a:lstStyle/>
          <a:p>
            <a:pPr marR="0" lvl="0" algn="ctr" defTabSz="457200" rtl="0" eaLnBrk="1" fontAlgn="auto" latinLnBrk="0" hangingPunct="1">
              <a:lnSpc>
                <a:spcPct val="100000"/>
              </a:lnSpc>
              <a:spcBef>
                <a:spcPct val="20000"/>
              </a:spcBef>
              <a:spcAft>
                <a:spcPts val="0"/>
              </a:spcAft>
              <a:buClr>
                <a:srgbClr val="99AB21"/>
              </a:buClr>
              <a:buSzTx/>
              <a:buFont typeface="Arial"/>
              <a:buNone/>
              <a:tabLst/>
              <a:defRPr/>
            </a:pPr>
            <a:r>
              <a:rPr lang="en-US" sz="3200" dirty="0">
                <a:solidFill>
                  <a:srgbClr val="F26522"/>
                </a:solidFill>
                <a:latin typeface="Franklin Gothic Book"/>
                <a:cs typeface="Franklin Gothic Book"/>
              </a:rPr>
              <a:t>3</a:t>
            </a:r>
            <a:r>
              <a:rPr lang="en-US" sz="3200" dirty="0" smtClean="0">
                <a:solidFill>
                  <a:srgbClr val="F26522"/>
                </a:solidFill>
                <a:latin typeface="Franklin Gothic Book"/>
                <a:cs typeface="Franklin Gothic Book"/>
              </a:rPr>
              <a:t>.</a:t>
            </a:r>
            <a:endParaRPr kumimoji="0" lang="en-US" sz="3200" b="0" i="0" u="none" strike="noStrike" kern="1200" cap="none" spc="0" normalizeH="0" baseline="0" noProof="0" dirty="0" smtClean="0">
              <a:ln>
                <a:noFill/>
              </a:ln>
              <a:solidFill>
                <a:srgbClr val="F26522"/>
              </a:solidFill>
              <a:effectLst/>
              <a:uLnTx/>
              <a:uFillTx/>
              <a:latin typeface="Franklin Gothic Book"/>
              <a:ea typeface="+mn-ea"/>
              <a:cs typeface="Franklin Gothic Book"/>
            </a:endParaRPr>
          </a:p>
        </p:txBody>
      </p:sp>
      <p:sp>
        <p:nvSpPr>
          <p:cNvPr id="17" name="Content Placeholder 11"/>
          <p:cNvSpPr txBox="1">
            <a:spLocks/>
          </p:cNvSpPr>
          <p:nvPr/>
        </p:nvSpPr>
        <p:spPr>
          <a:xfrm>
            <a:off x="3623094" y="2590804"/>
            <a:ext cx="5231586" cy="1520930"/>
          </a:xfrm>
          <a:prstGeom prst="rect">
            <a:avLst/>
          </a:prstGeom>
        </p:spPr>
        <p:txBody>
          <a:bodyPr vert="horz" lIns="91440" tIns="45720" rIns="91440" bIns="45720" rtlCol="0">
            <a:normAutofit fontScale="92500" lnSpcReduction="10000"/>
          </a:bodyPr>
          <a:lstStyle/>
          <a:p>
            <a:pPr marR="0" lvl="0" defTabSz="457200" rtl="0" eaLnBrk="1" fontAlgn="auto" latinLnBrk="0" hangingPunct="1">
              <a:lnSpc>
                <a:spcPct val="100000"/>
              </a:lnSpc>
              <a:spcBef>
                <a:spcPct val="20000"/>
              </a:spcBef>
              <a:spcAft>
                <a:spcPts val="0"/>
              </a:spcAft>
              <a:buClr>
                <a:srgbClr val="99AB21"/>
              </a:buClr>
              <a:buSzTx/>
              <a:buFont typeface="Arial"/>
              <a:buNone/>
              <a:tabLst/>
              <a:defRPr/>
            </a:pPr>
            <a:r>
              <a:rPr lang="en-US" sz="3200" dirty="0" smtClean="0">
                <a:solidFill>
                  <a:srgbClr val="F26522"/>
                </a:solidFill>
                <a:latin typeface="Franklin Gothic Book"/>
                <a:cs typeface="Franklin Gothic Book"/>
              </a:rPr>
              <a:t>Collaboration is important</a:t>
            </a:r>
          </a:p>
          <a:p>
            <a:pPr marR="0" lvl="0" defTabSz="457200" rtl="0" eaLnBrk="1" fontAlgn="auto" latinLnBrk="0" hangingPunct="1">
              <a:lnSpc>
                <a:spcPct val="100000"/>
              </a:lnSpc>
              <a:spcBef>
                <a:spcPct val="20000"/>
              </a:spcBef>
              <a:spcAft>
                <a:spcPts val="0"/>
              </a:spcAft>
              <a:buClr>
                <a:srgbClr val="99AB21"/>
              </a:buClr>
              <a:buSzTx/>
              <a:buFont typeface="Arial"/>
              <a:buNone/>
              <a:tabLst/>
              <a:defRPr/>
            </a:pPr>
            <a:r>
              <a:rPr lang="en-US" sz="3200" dirty="0" smtClean="0">
                <a:solidFill>
                  <a:srgbClr val="F26522"/>
                </a:solidFill>
                <a:latin typeface="Franklin Gothic Book"/>
                <a:cs typeface="Franklin Gothic Book"/>
              </a:rPr>
              <a:t>Reduced budgets</a:t>
            </a:r>
          </a:p>
          <a:p>
            <a:pPr marR="0" lvl="0" defTabSz="457200" rtl="0" eaLnBrk="1" fontAlgn="auto" latinLnBrk="0" hangingPunct="1">
              <a:lnSpc>
                <a:spcPct val="100000"/>
              </a:lnSpc>
              <a:spcBef>
                <a:spcPct val="20000"/>
              </a:spcBef>
              <a:spcAft>
                <a:spcPts val="0"/>
              </a:spcAft>
              <a:buClr>
                <a:srgbClr val="99AB21"/>
              </a:buClr>
              <a:buSzTx/>
              <a:buFont typeface="Arial"/>
              <a:buNone/>
              <a:tabLst/>
              <a:defRPr/>
            </a:pPr>
            <a:r>
              <a:rPr lang="en-US" sz="3200" dirty="0" smtClean="0">
                <a:solidFill>
                  <a:srgbClr val="F26522"/>
                </a:solidFill>
                <a:latin typeface="Franklin Gothic Book"/>
                <a:cs typeface="Franklin Gothic Book"/>
              </a:rPr>
              <a:t>Virtual is a viable option</a:t>
            </a:r>
          </a:p>
          <a:p>
            <a:pPr marR="0" lvl="0" defTabSz="457200" rtl="0" eaLnBrk="1" fontAlgn="auto" latinLnBrk="0" hangingPunct="1">
              <a:lnSpc>
                <a:spcPct val="100000"/>
              </a:lnSpc>
              <a:spcBef>
                <a:spcPct val="20000"/>
              </a:spcBef>
              <a:spcAft>
                <a:spcPts val="0"/>
              </a:spcAft>
              <a:buClr>
                <a:srgbClr val="99AB21"/>
              </a:buClr>
              <a:buSzTx/>
              <a:buFont typeface="Arial"/>
              <a:buNone/>
              <a:tabLst/>
              <a:defRPr/>
            </a:pPr>
            <a:endParaRPr lang="en-US" sz="3200" dirty="0" smtClean="0">
              <a:solidFill>
                <a:srgbClr val="F26522"/>
              </a:solidFill>
              <a:latin typeface="Franklin Gothic Book"/>
              <a:cs typeface="Franklin Gothic Book"/>
            </a:endParaRPr>
          </a:p>
        </p:txBody>
      </p:sp>
    </p:spTree>
    <p:extLst>
      <p:ext uri="{BB962C8B-B14F-4D97-AF65-F5344CB8AC3E}">
        <p14:creationId xmlns:p14="http://schemas.microsoft.com/office/powerpoint/2010/main" val="310238332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24492"/>
            <a:ext cx="8071290" cy="1143000"/>
          </a:xfrm>
        </p:spPr>
        <p:txBody>
          <a:bodyPr>
            <a:normAutofit/>
          </a:bodyPr>
          <a:lstStyle/>
          <a:p>
            <a:r>
              <a:rPr lang="en-US" sz="3200" dirty="0" smtClean="0"/>
              <a:t>Costs of a Face-to-Face Versus Virtual Session</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44</a:t>
            </a:fld>
            <a:endParaRPr lang="en-US" altLang="en-US" dirty="0"/>
          </a:p>
        </p:txBody>
      </p:sp>
      <p:graphicFrame>
        <p:nvGraphicFramePr>
          <p:cNvPr id="3" name="Table 2"/>
          <p:cNvGraphicFramePr>
            <a:graphicFrameLocks noGrp="1"/>
          </p:cNvGraphicFramePr>
          <p:nvPr>
            <p:extLst>
              <p:ext uri="{D42A27DB-BD31-4B8C-83A1-F6EECF244321}">
                <p14:modId xmlns:p14="http://schemas.microsoft.com/office/powerpoint/2010/main" val="1424372681"/>
              </p:ext>
            </p:extLst>
          </p:nvPr>
        </p:nvGraphicFramePr>
        <p:xfrm>
          <a:off x="783391" y="878147"/>
          <a:ext cx="8071290" cy="5309419"/>
        </p:xfrm>
        <a:graphic>
          <a:graphicData uri="http://schemas.openxmlformats.org/drawingml/2006/table">
            <a:tbl>
              <a:tblPr firstRow="1" bandRow="1">
                <a:tableStyleId>{0660B408-B3CF-4A94-85FC-2B1E0A45F4A2}</a:tableStyleId>
              </a:tblPr>
              <a:tblGrid>
                <a:gridCol w="1608598"/>
                <a:gridCol w="4510475"/>
                <a:gridCol w="1952217"/>
              </a:tblGrid>
              <a:tr h="566671">
                <a:tc>
                  <a:txBody>
                    <a:bodyPr/>
                    <a:lstStyle/>
                    <a:p>
                      <a:pPr marL="0" marR="0" algn="ctr">
                        <a:spcBef>
                          <a:spcPts val="300"/>
                        </a:spcBef>
                        <a:spcAft>
                          <a:spcPts val="0"/>
                        </a:spcAft>
                      </a:pPr>
                      <a:r>
                        <a:rPr lang="en-US" sz="1900" dirty="0" smtClean="0">
                          <a:effectLst/>
                        </a:rPr>
                        <a:t>Face-to-Face</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900" dirty="0" smtClean="0">
                          <a:effectLst/>
                        </a:rPr>
                        <a:t>Expense</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900" dirty="0" smtClean="0">
                          <a:effectLst/>
                        </a:rPr>
                        <a:t>Virtual</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r>
              <a:tr h="813025">
                <a:tc>
                  <a:txBody>
                    <a:bodyPr/>
                    <a:lstStyle/>
                    <a:p>
                      <a:pPr marL="0" marR="0" algn="ctr">
                        <a:spcBef>
                          <a:spcPts val="300"/>
                        </a:spcBef>
                        <a:spcAft>
                          <a:spcPts val="0"/>
                        </a:spcAft>
                      </a:pPr>
                      <a:r>
                        <a:rPr lang="en-US" sz="1600" dirty="0" smtClean="0">
                          <a:effectLst/>
                        </a:rPr>
                        <a:t>$2,000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Airline Travel (average ticket price of $400/remote participant)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r>
              <a:tr h="756711">
                <a:tc>
                  <a:txBody>
                    <a:bodyPr/>
                    <a:lstStyle/>
                    <a:p>
                      <a:pPr marL="0" marR="0" algn="ctr">
                        <a:spcBef>
                          <a:spcPts val="300"/>
                        </a:spcBef>
                        <a:spcAft>
                          <a:spcPts val="0"/>
                        </a:spcAft>
                      </a:pPr>
                      <a:r>
                        <a:rPr lang="en-US" sz="1600" dirty="0" smtClean="0">
                          <a:effectLst/>
                        </a:rPr>
                        <a:t>$250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Local Transportation ($50/remote</a:t>
                      </a:r>
                      <a:r>
                        <a:rPr lang="en-US" sz="1600" baseline="0" dirty="0" smtClean="0">
                          <a:effectLst/>
                        </a:rPr>
                        <a:t> participant to/from airport to hotel and return)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r>
              <a:tr h="793253">
                <a:tc>
                  <a:txBody>
                    <a:bodyPr/>
                    <a:lstStyle/>
                    <a:p>
                      <a:pPr marL="0" marR="0" algn="ctr">
                        <a:spcBef>
                          <a:spcPts val="300"/>
                        </a:spcBef>
                        <a:spcAft>
                          <a:spcPts val="0"/>
                        </a:spcAft>
                      </a:pPr>
                      <a:r>
                        <a:rPr lang="en-US" sz="1600" dirty="0" smtClean="0">
                          <a:effectLst/>
                        </a:rPr>
                        <a:t>$400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Meals</a:t>
                      </a:r>
                    </a:p>
                    <a:p>
                      <a:pPr marL="0" marR="0" algn="ctr">
                        <a:spcBef>
                          <a:spcPts val="300"/>
                        </a:spcBef>
                        <a:spcAft>
                          <a:spcPts val="0"/>
                        </a:spcAft>
                      </a:pPr>
                      <a:r>
                        <a:rPr lang="en-US" sz="1600" dirty="0" smtClean="0">
                          <a:effectLst/>
                        </a:rPr>
                        <a:t>($40/remote participant/day for 2 days)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r>
              <a:tr h="793253">
                <a:tc>
                  <a:txBody>
                    <a:bodyPr/>
                    <a:lstStyle/>
                    <a:p>
                      <a:pPr marL="0" marR="0" algn="ctr">
                        <a:spcBef>
                          <a:spcPts val="300"/>
                        </a:spcBef>
                        <a:spcAft>
                          <a:spcPts val="0"/>
                        </a:spcAft>
                      </a:pPr>
                      <a:r>
                        <a:rPr lang="en-US" sz="1600" dirty="0" smtClean="0">
                          <a:effectLst/>
                        </a:rPr>
                        <a:t>$250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Mileage</a:t>
                      </a:r>
                      <a:r>
                        <a:rPr lang="en-US" sz="1600" baseline="0" dirty="0" smtClean="0">
                          <a:effectLst/>
                        </a:rPr>
                        <a:t> and Parking</a:t>
                      </a:r>
                    </a:p>
                    <a:p>
                      <a:pPr marL="0" marR="0" algn="ctr">
                        <a:spcBef>
                          <a:spcPts val="300"/>
                        </a:spcBef>
                        <a:spcAft>
                          <a:spcPts val="0"/>
                        </a:spcAft>
                      </a:pPr>
                      <a:r>
                        <a:rPr lang="en-US" sz="1600" baseline="0" dirty="0" smtClean="0">
                          <a:effectLst/>
                        </a:rPr>
                        <a:t>($50/remote participant)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r>
              <a:tr h="793253">
                <a:tc>
                  <a:txBody>
                    <a:bodyPr/>
                    <a:lstStyle/>
                    <a:p>
                      <a:pPr marL="0" marR="0" algn="ctr">
                        <a:spcBef>
                          <a:spcPts val="300"/>
                        </a:spcBef>
                        <a:spcAft>
                          <a:spcPts val="0"/>
                        </a:spcAft>
                      </a:pPr>
                      <a:r>
                        <a:rPr lang="en-US" sz="1600" dirty="0" smtClean="0">
                          <a:effectLs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Facilities</a:t>
                      </a:r>
                      <a:r>
                        <a:rPr lang="en-US" sz="1600" baseline="0" dirty="0" smtClean="0">
                          <a:effectLst/>
                        </a:rPr>
                        <a:t> Cost</a:t>
                      </a:r>
                    </a:p>
                    <a:p>
                      <a:pPr marL="0" marR="0" algn="ctr">
                        <a:spcBef>
                          <a:spcPts val="300"/>
                        </a:spcBef>
                        <a:spcAft>
                          <a:spcPts val="0"/>
                        </a:spcAft>
                      </a:pPr>
                      <a:r>
                        <a:rPr lang="en-US" sz="1600" baseline="0" dirty="0" smtClean="0">
                          <a:effectLst/>
                        </a:rPr>
                        <a:t>(room charges if necessary)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r>
              <a:tr h="793253">
                <a:tc>
                  <a:txBody>
                    <a:bodyPr/>
                    <a:lstStyle/>
                    <a:p>
                      <a:pPr marL="0" marR="0" algn="ctr">
                        <a:spcBef>
                          <a:spcPts val="300"/>
                        </a:spcBef>
                        <a:spcAft>
                          <a:spcPts val="0"/>
                        </a:spcAft>
                      </a:pPr>
                      <a:r>
                        <a:rPr lang="en-US" sz="1600" dirty="0" smtClean="0">
                          <a:effectLst/>
                        </a:rPr>
                        <a:t>$2,900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TOTAL EXPENSES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c>
                  <a:txBody>
                    <a:bodyPr/>
                    <a:lstStyle/>
                    <a:p>
                      <a:pPr marL="0" marR="0" algn="ctr">
                        <a:spcBef>
                          <a:spcPts val="300"/>
                        </a:spcBef>
                        <a:spcAft>
                          <a:spcPts val="0"/>
                        </a:spcAft>
                      </a:pPr>
                      <a:r>
                        <a:rPr lang="en-US" sz="1600" dirty="0" smtClean="0">
                          <a:effectLst/>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0165" marR="60165" marT="0" marB="0" anchor="ctr"/>
                </a:tc>
              </a:tr>
            </a:tbl>
          </a:graphicData>
        </a:graphic>
      </p:graphicFrame>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0-13</a:t>
            </a:r>
            <a:endParaRPr lang="en-US" sz="1400" dirty="0">
              <a:solidFill>
                <a:srgbClr val="002C54"/>
              </a:solidFill>
              <a:latin typeface="Arial Black" pitchFamily="34" charset="0"/>
            </a:endParaRPr>
          </a:p>
        </p:txBody>
      </p:sp>
      <p:sp>
        <p:nvSpPr>
          <p:cNvPr id="7" name="Rectangle 6"/>
          <p:cNvSpPr/>
          <p:nvPr/>
        </p:nvSpPr>
        <p:spPr>
          <a:xfrm>
            <a:off x="342942" y="6123542"/>
            <a:ext cx="7627351" cy="338554"/>
          </a:xfrm>
          <a:prstGeom prst="rect">
            <a:avLst/>
          </a:prstGeom>
        </p:spPr>
        <p:txBody>
          <a:bodyPr wrap="square">
            <a:spAutoFit/>
          </a:bodyPr>
          <a:lstStyle/>
          <a:p>
            <a:r>
              <a:rPr lang="en-US" sz="1600" b="1" dirty="0"/>
              <a:t>Download our Cost of Meetings Calculator </a:t>
            </a:r>
            <a:r>
              <a:rPr lang="en-US" sz="1600" b="1" dirty="0" smtClean="0"/>
              <a:t>at </a:t>
            </a:r>
            <a:r>
              <a:rPr lang="en-US" sz="1600" b="1" u="sng" dirty="0"/>
              <a:t>www.leadstrat.com/meetings-calculator</a:t>
            </a:r>
            <a:r>
              <a:rPr lang="en-US" sz="1600" b="1" dirty="0"/>
              <a:t> </a:t>
            </a:r>
          </a:p>
        </p:txBody>
      </p:sp>
    </p:spTree>
    <p:extLst>
      <p:ext uri="{BB962C8B-B14F-4D97-AF65-F5344CB8AC3E}">
        <p14:creationId xmlns:p14="http://schemas.microsoft.com/office/powerpoint/2010/main" val="315730150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342943" y="2369623"/>
            <a:ext cx="8511736" cy="1774672"/>
            <a:chOff x="342943" y="2369623"/>
            <a:chExt cx="8511736" cy="1774672"/>
          </a:xfrm>
        </p:grpSpPr>
        <p:sp>
          <p:nvSpPr>
            <p:cNvPr id="9" name="Rectangle 8"/>
            <p:cNvSpPr/>
            <p:nvPr/>
          </p:nvSpPr>
          <p:spPr>
            <a:xfrm>
              <a:off x="342943" y="3198036"/>
              <a:ext cx="5301501"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342943" y="2369623"/>
              <a:ext cx="8511736" cy="906977"/>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txBox="1">
              <a:spLocks/>
            </p:cNvSpPr>
            <p:nvPr/>
          </p:nvSpPr>
          <p:spPr>
            <a:xfrm>
              <a:off x="486418" y="2706374"/>
              <a:ext cx="836826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lang="en-US" sz="5800" cap="all" noProof="0" dirty="0" smtClean="0">
                  <a:solidFill>
                    <a:schemeClr val="bg1"/>
                  </a:solidFill>
                  <a:latin typeface="Franklin Gothic Medium"/>
                  <a:ea typeface="+mj-ea"/>
                  <a:cs typeface="Franklin Gothic Medium"/>
                </a:rPr>
                <a:t>B</a:t>
              </a:r>
              <a:r>
                <a:rPr kumimoji="0" lang="en-US" sz="5800" b="0" i="0" u="none" strike="noStrike" kern="1200" cap="all" spc="0" normalizeH="0" baseline="0" noProof="0" dirty="0" smtClean="0">
                  <a:ln>
                    <a:noFill/>
                  </a:ln>
                  <a:solidFill>
                    <a:schemeClr val="bg1"/>
                  </a:solidFill>
                  <a:effectLst/>
                  <a:uLnTx/>
                  <a:uFillTx/>
                  <a:latin typeface="Franklin Gothic Medium"/>
                  <a:ea typeface="+mj-ea"/>
                  <a:cs typeface="Franklin Gothic Medium"/>
                </a:rPr>
                <a:t>. When should a session by virtual?</a:t>
              </a:r>
              <a:endParaRPr kumimoji="0" lang="en-US" sz="5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4" name="TextBox 23"/>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5" name="Slide Number Placeholder 3"/>
          <p:cNvSpPr>
            <a:spLocks noGrp="1"/>
          </p:cNvSpPr>
          <p:nvPr>
            <p:ph type="sldNum" sz="quarter" idx="12"/>
          </p:nvPr>
        </p:nvSpPr>
        <p:spPr/>
        <p:txBody>
          <a:bodyPr/>
          <a:lstStyle/>
          <a:p>
            <a:fld id="{F29FD61F-2294-5D42-A9D7-9928D42B3773}" type="slidenum">
              <a:rPr lang="en-US" smtClean="0"/>
              <a:pPr/>
              <a:t>45</a:t>
            </a:fld>
            <a:endParaRPr lang="en-US" dirty="0"/>
          </a:p>
        </p:txBody>
      </p:sp>
    </p:spTree>
    <p:extLst>
      <p:ext uri="{BB962C8B-B14F-4D97-AF65-F5344CB8AC3E}">
        <p14:creationId xmlns:p14="http://schemas.microsoft.com/office/powerpoint/2010/main" val="4277632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 When Should a Session Be Virtual? </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46</a:t>
            </a:fld>
            <a:endParaRPr lang="en-US" altLang="en-US" dirty="0"/>
          </a:p>
        </p:txBody>
      </p:sp>
      <p:graphicFrame>
        <p:nvGraphicFramePr>
          <p:cNvPr id="3" name="Table 2"/>
          <p:cNvGraphicFramePr>
            <a:graphicFrameLocks noGrp="1"/>
          </p:cNvGraphicFramePr>
          <p:nvPr>
            <p:extLst>
              <p:ext uri="{D42A27DB-BD31-4B8C-83A1-F6EECF244321}">
                <p14:modId xmlns:p14="http://schemas.microsoft.com/office/powerpoint/2010/main" val="1160047642"/>
              </p:ext>
            </p:extLst>
          </p:nvPr>
        </p:nvGraphicFramePr>
        <p:xfrm>
          <a:off x="1104846" y="1396999"/>
          <a:ext cx="6096565" cy="4288464"/>
        </p:xfrm>
        <a:graphic>
          <a:graphicData uri="http://schemas.openxmlformats.org/drawingml/2006/table">
            <a:tbl>
              <a:tblPr firstRow="1" bandRow="1">
                <a:tableStyleId>{5C22544A-7EE6-4342-B048-85BDC9FD1C3A}</a:tableStyleId>
              </a:tblPr>
              <a:tblGrid>
                <a:gridCol w="772979"/>
                <a:gridCol w="581000"/>
                <a:gridCol w="1580862"/>
                <a:gridCol w="1580862"/>
                <a:gridCol w="1580862"/>
              </a:tblGrid>
              <a:tr h="665013">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smtClean="0">
                          <a:solidFill>
                            <a:schemeClr val="lt1"/>
                          </a:solidFill>
                          <a:latin typeface="+mn-lt"/>
                          <a:ea typeface="+mn-ea"/>
                          <a:cs typeface="+mn-cs"/>
                        </a:rPr>
                        <a:t>Loss of Effectiveness if Virtual</a:t>
                      </a:r>
                    </a:p>
                  </a:txBody>
                  <a:tcPr>
                    <a:lnL w="12700" cmpd="sng">
                      <a:noFill/>
                    </a:lnL>
                  </a:tcPr>
                </a:tc>
                <a:tc hMerge="1">
                  <a:txBody>
                    <a:bodyPr/>
                    <a:lstStyle/>
                    <a:p>
                      <a:endParaRPr lang="en-US" dirty="0"/>
                    </a:p>
                  </a:txBody>
                  <a:tcPr/>
                </a:tc>
                <a:tc hMerge="1">
                  <a:txBody>
                    <a:bodyPr/>
                    <a:lstStyle/>
                    <a:p>
                      <a:endParaRPr lang="en-US" dirty="0"/>
                    </a:p>
                  </a:txBody>
                  <a:tcPr/>
                </a:tc>
              </a:tr>
              <a:tr h="665013">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b="1" dirty="0" smtClean="0"/>
                        <a:t>Low</a:t>
                      </a:r>
                      <a:endParaRPr lang="en-US" b="1" dirty="0"/>
                    </a:p>
                  </a:txBody>
                  <a:tcPr anchor="ctr">
                    <a:lnL w="12700" cmpd="sng">
                      <a:noFill/>
                    </a:lnL>
                  </a:tcPr>
                </a:tc>
                <a:tc>
                  <a:txBody>
                    <a:bodyPr/>
                    <a:lstStyle/>
                    <a:p>
                      <a:pPr algn="ctr"/>
                      <a:r>
                        <a:rPr lang="en-US" b="1" dirty="0" smtClean="0"/>
                        <a:t>Medium</a:t>
                      </a:r>
                      <a:endParaRPr lang="en-US" b="1" dirty="0"/>
                    </a:p>
                  </a:txBody>
                  <a:tcPr anchor="ctr"/>
                </a:tc>
                <a:tc>
                  <a:txBody>
                    <a:bodyPr/>
                    <a:lstStyle/>
                    <a:p>
                      <a:pPr algn="ctr"/>
                      <a:r>
                        <a:rPr lang="en-US" b="1" dirty="0" smtClean="0"/>
                        <a:t>High</a:t>
                      </a:r>
                      <a:endParaRPr lang="en-US" b="1" dirty="0"/>
                    </a:p>
                  </a:txBody>
                  <a:tcPr anchor="ctr"/>
                </a:tc>
              </a:tr>
              <a:tr h="986146">
                <a:tc rowSpan="3">
                  <a:txBody>
                    <a:bodyPr/>
                    <a:lstStyle/>
                    <a:p>
                      <a:pPr algn="ctr"/>
                      <a:r>
                        <a:rPr lang="en-US" dirty="0" smtClean="0"/>
                        <a:t>Additional Cost of Meeting Face-to-Face</a:t>
                      </a:r>
                      <a:endParaRPr lang="en-US" dirty="0"/>
                    </a:p>
                  </a:txBody>
                  <a:tcPr vert="vert270">
                    <a:lnT w="12700" cmpd="sng">
                      <a:noFill/>
                    </a:lnT>
                    <a:solidFill>
                      <a:schemeClr val="accent3"/>
                    </a:solidFill>
                  </a:tcPr>
                </a:tc>
                <a:tc>
                  <a:txBody>
                    <a:bodyPr/>
                    <a:lstStyle/>
                    <a:p>
                      <a:pPr algn="ctr"/>
                      <a:r>
                        <a:rPr lang="en-US" b="1" dirty="0" smtClean="0"/>
                        <a:t>High</a:t>
                      </a:r>
                      <a:endParaRPr lang="en-US" b="1" dirty="0"/>
                    </a:p>
                  </a:txBody>
                  <a:tcPr vert="vert270">
                    <a:lnT w="12700" cmpd="sng">
                      <a:noFill/>
                    </a:lnT>
                  </a:tcPr>
                </a:tc>
                <a:tc>
                  <a:txBody>
                    <a:bodyPr/>
                    <a:lstStyle/>
                    <a:p>
                      <a:pPr algn="ctr"/>
                      <a:r>
                        <a:rPr lang="en-US" dirty="0" smtClean="0"/>
                        <a:t>Virtual</a:t>
                      </a:r>
                      <a:endParaRPr lang="en-US" dirty="0"/>
                    </a:p>
                  </a:txBody>
                  <a:tcPr anchor="ctr"/>
                </a:tc>
                <a:tc>
                  <a:txBody>
                    <a:bodyPr/>
                    <a:lstStyle/>
                    <a:p>
                      <a:pPr algn="ctr"/>
                      <a:r>
                        <a:rPr lang="en-US" dirty="0" smtClean="0"/>
                        <a:t>Virtual</a:t>
                      </a:r>
                      <a:endParaRPr lang="en-US" dirty="0"/>
                    </a:p>
                  </a:txBody>
                  <a:tcPr anchor="ctr"/>
                </a:tc>
                <a:tc>
                  <a:txBody>
                    <a:bodyPr/>
                    <a:lstStyle/>
                    <a:p>
                      <a:pPr algn="ctr"/>
                      <a:r>
                        <a:rPr lang="en-US" dirty="0" smtClean="0"/>
                        <a:t>?</a:t>
                      </a:r>
                    </a:p>
                  </a:txBody>
                  <a:tcPr anchor="ctr"/>
                </a:tc>
              </a:tr>
              <a:tr h="986146">
                <a:tc vMerge="1">
                  <a:txBody>
                    <a:bodyPr/>
                    <a:lstStyle/>
                    <a:p>
                      <a:endParaRPr lang="en-US" dirty="0"/>
                    </a:p>
                  </a:txBody>
                  <a:tcPr/>
                </a:tc>
                <a:tc>
                  <a:txBody>
                    <a:bodyPr/>
                    <a:lstStyle/>
                    <a:p>
                      <a:pPr algn="ctr"/>
                      <a:r>
                        <a:rPr lang="en-US" b="1" dirty="0" smtClean="0"/>
                        <a:t>Medium</a:t>
                      </a:r>
                      <a:endParaRPr lang="en-US" b="1" dirty="0"/>
                    </a:p>
                  </a:txBody>
                  <a:tcPr vert="vert270"/>
                </a:tc>
                <a:tc>
                  <a:txBody>
                    <a:bodyPr/>
                    <a:lstStyle/>
                    <a:p>
                      <a:pPr algn="ctr"/>
                      <a:r>
                        <a:rPr lang="en-US" dirty="0" smtClean="0"/>
                        <a:t>Virtual</a:t>
                      </a:r>
                      <a:endParaRPr lang="en-US" dirty="0"/>
                    </a:p>
                  </a:txBody>
                  <a:tcPr anchor="ctr"/>
                </a:tc>
                <a:tc>
                  <a:txBody>
                    <a:bodyPr/>
                    <a:lstStyle/>
                    <a:p>
                      <a:pPr algn="ctr"/>
                      <a:r>
                        <a:rPr lang="en-US" dirty="0" smtClean="0"/>
                        <a:t>?</a:t>
                      </a:r>
                      <a:endParaRPr lang="en-US" dirty="0"/>
                    </a:p>
                  </a:txBody>
                  <a:tcPr anchor="ctr"/>
                </a:tc>
                <a:tc>
                  <a:txBody>
                    <a:bodyPr/>
                    <a:lstStyle/>
                    <a:p>
                      <a:pPr algn="ctr"/>
                      <a:r>
                        <a:rPr lang="en-US" dirty="0" smtClean="0"/>
                        <a:t>Face-to-Face</a:t>
                      </a:r>
                      <a:endParaRPr lang="en-US" dirty="0"/>
                    </a:p>
                  </a:txBody>
                  <a:tcPr anchor="ctr"/>
                </a:tc>
              </a:tr>
              <a:tr h="986146">
                <a:tc vMerge="1">
                  <a:txBody>
                    <a:bodyPr/>
                    <a:lstStyle/>
                    <a:p>
                      <a:endParaRPr lang="en-US" dirty="0"/>
                    </a:p>
                  </a:txBody>
                  <a:tcPr/>
                </a:tc>
                <a:tc>
                  <a:txBody>
                    <a:bodyPr/>
                    <a:lstStyle/>
                    <a:p>
                      <a:pPr algn="ctr"/>
                      <a:r>
                        <a:rPr lang="en-US" b="1" dirty="0" smtClean="0"/>
                        <a:t>Low</a:t>
                      </a:r>
                      <a:endParaRPr lang="en-US" b="1" dirty="0"/>
                    </a:p>
                  </a:txBody>
                  <a:tcPr vert="vert270"/>
                </a:tc>
                <a:tc>
                  <a:txBody>
                    <a:bodyPr/>
                    <a:lstStyle/>
                    <a:p>
                      <a:pPr algn="ctr"/>
                      <a:r>
                        <a:rPr lang="en-US" dirty="0" smtClean="0"/>
                        <a:t>?</a:t>
                      </a:r>
                      <a:endParaRPr lang="en-US" dirty="0"/>
                    </a:p>
                  </a:txBody>
                  <a:tcPr anchor="ctr"/>
                </a:tc>
                <a:tc>
                  <a:txBody>
                    <a:bodyPr/>
                    <a:lstStyle/>
                    <a:p>
                      <a:pPr algn="ctr"/>
                      <a:r>
                        <a:rPr lang="en-US" dirty="0" smtClean="0"/>
                        <a:t>Face-to-Face</a:t>
                      </a:r>
                      <a:endParaRPr lang="en-US" dirty="0"/>
                    </a:p>
                  </a:txBody>
                  <a:tcPr anchor="ctr"/>
                </a:tc>
                <a:tc>
                  <a:txBody>
                    <a:bodyPr/>
                    <a:lstStyle/>
                    <a:p>
                      <a:pPr algn="ctr"/>
                      <a:r>
                        <a:rPr lang="en-US" dirty="0" smtClean="0"/>
                        <a:t>Face-to-Face</a:t>
                      </a:r>
                      <a:endParaRPr lang="en-US" dirty="0"/>
                    </a:p>
                  </a:txBody>
                  <a:tcPr anchor="ctr"/>
                </a:tc>
              </a:tr>
            </a:tbl>
          </a:graphicData>
        </a:graphic>
      </p:graphicFrame>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0-14</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88990347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342943" y="2369623"/>
            <a:ext cx="8511736" cy="1774672"/>
            <a:chOff x="342943" y="2369623"/>
            <a:chExt cx="8511736" cy="1774672"/>
          </a:xfrm>
        </p:grpSpPr>
        <p:sp>
          <p:nvSpPr>
            <p:cNvPr id="9" name="Rectangle 8"/>
            <p:cNvSpPr/>
            <p:nvPr/>
          </p:nvSpPr>
          <p:spPr>
            <a:xfrm>
              <a:off x="342943" y="3198036"/>
              <a:ext cx="5301501"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342943" y="2369623"/>
              <a:ext cx="8511736" cy="906977"/>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txBox="1">
              <a:spLocks/>
            </p:cNvSpPr>
            <p:nvPr/>
          </p:nvSpPr>
          <p:spPr>
            <a:xfrm>
              <a:off x="486418" y="2706374"/>
              <a:ext cx="836826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lang="en-US" sz="5800" cap="all" dirty="0">
                  <a:solidFill>
                    <a:schemeClr val="bg1"/>
                  </a:solidFill>
                  <a:latin typeface="Franklin Gothic Medium"/>
                  <a:ea typeface="+mj-ea"/>
                  <a:cs typeface="Franklin Gothic Medium"/>
                </a:rPr>
                <a:t>C</a:t>
              </a:r>
              <a:r>
                <a:rPr kumimoji="0" lang="en-US" sz="5800" b="0" i="0" u="none" strike="noStrike" kern="1200" cap="all" spc="0" normalizeH="0" baseline="0" noProof="0" dirty="0" smtClean="0">
                  <a:ln>
                    <a:noFill/>
                  </a:ln>
                  <a:solidFill>
                    <a:schemeClr val="bg1"/>
                  </a:solidFill>
                  <a:effectLst/>
                  <a:uLnTx/>
                  <a:uFillTx/>
                  <a:latin typeface="Franklin Gothic Medium"/>
                  <a:ea typeface="+mj-ea"/>
                  <a:cs typeface="Franklin Gothic Medium"/>
                </a:rPr>
                <a:t>. What</a:t>
              </a:r>
              <a:r>
                <a:rPr kumimoji="0" lang="en-US" sz="5800" b="0" i="0" u="none" strike="noStrike" kern="1200" cap="all" spc="0" normalizeH="0" noProof="0" dirty="0" smtClean="0">
                  <a:ln>
                    <a:noFill/>
                  </a:ln>
                  <a:solidFill>
                    <a:schemeClr val="bg1"/>
                  </a:solidFill>
                  <a:effectLst/>
                  <a:uLnTx/>
                  <a:uFillTx/>
                  <a:latin typeface="Franklin Gothic Medium"/>
                  <a:ea typeface="+mj-ea"/>
                  <a:cs typeface="Franklin Gothic Medium"/>
                </a:rPr>
                <a:t> virtual meeting platform should be used</a:t>
              </a:r>
              <a:r>
                <a:rPr kumimoji="0" lang="en-US" sz="5800" b="0" i="0" u="none" strike="noStrike" kern="1200" cap="all" spc="0" normalizeH="0" baseline="0" noProof="0" dirty="0" smtClean="0">
                  <a:ln>
                    <a:noFill/>
                  </a:ln>
                  <a:solidFill>
                    <a:schemeClr val="bg1"/>
                  </a:solidFill>
                  <a:effectLst/>
                  <a:uLnTx/>
                  <a:uFillTx/>
                  <a:latin typeface="Franklin Gothic Medium"/>
                  <a:ea typeface="+mj-ea"/>
                  <a:cs typeface="Franklin Gothic Medium"/>
                </a:rPr>
                <a:t>?</a:t>
              </a:r>
              <a:endParaRPr kumimoji="0" lang="en-US" sz="5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4" name="TextBox 23"/>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5" name="Slide Number Placeholder 3"/>
          <p:cNvSpPr>
            <a:spLocks noGrp="1"/>
          </p:cNvSpPr>
          <p:nvPr>
            <p:ph type="sldNum" sz="quarter" idx="12"/>
          </p:nvPr>
        </p:nvSpPr>
        <p:spPr/>
        <p:txBody>
          <a:bodyPr/>
          <a:lstStyle/>
          <a:p>
            <a:fld id="{F29FD61F-2294-5D42-A9D7-9928D42B3773}" type="slidenum">
              <a:rPr lang="en-US" smtClean="0"/>
              <a:pPr/>
              <a:t>47</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10982"/>
            <a:ext cx="8071290" cy="1143000"/>
          </a:xfrm>
        </p:spPr>
        <p:txBody>
          <a:bodyPr>
            <a:normAutofit/>
          </a:bodyPr>
          <a:lstStyle/>
          <a:p>
            <a:r>
              <a:rPr lang="en-US" sz="3000" dirty="0" smtClean="0"/>
              <a:t>What Virtual Meeting Platform Should Be Used?</a:t>
            </a:r>
            <a:endParaRPr lang="en-US" sz="3000" dirty="0">
              <a:solidFill>
                <a:schemeClr val="bg1"/>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48</a:t>
            </a:fld>
            <a:endParaRPr lang="en-US" altLang="en-US" dirty="0"/>
          </a:p>
        </p:txBody>
      </p:sp>
      <p:grpSp>
        <p:nvGrpSpPr>
          <p:cNvPr id="34" name="Group 33"/>
          <p:cNvGrpSpPr/>
          <p:nvPr/>
        </p:nvGrpSpPr>
        <p:grpSpPr>
          <a:xfrm>
            <a:off x="971943" y="1182582"/>
            <a:ext cx="274320" cy="4480560"/>
            <a:chOff x="183586" y="1345267"/>
            <a:chExt cx="274320" cy="4480560"/>
          </a:xfrm>
        </p:grpSpPr>
        <p:cxnSp>
          <p:nvCxnSpPr>
            <p:cNvPr id="7" name="Straight Connector 6"/>
            <p:cNvCxnSpPr/>
            <p:nvPr/>
          </p:nvCxnSpPr>
          <p:spPr>
            <a:xfrm rot="5400000">
              <a:off x="-1843996" y="3584822"/>
              <a:ext cx="44791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320746" y="1208107"/>
              <a:ext cx="0" cy="27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20746" y="5688667"/>
              <a:ext cx="0" cy="27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320746" y="1705947"/>
              <a:ext cx="0" cy="27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320746" y="2203787"/>
              <a:ext cx="0" cy="27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320746" y="2701627"/>
              <a:ext cx="0" cy="27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320746" y="3199467"/>
              <a:ext cx="0" cy="27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20746" y="3697307"/>
              <a:ext cx="0" cy="27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20746" y="4195147"/>
              <a:ext cx="0" cy="27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20746" y="4692987"/>
              <a:ext cx="0" cy="274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20746" y="5190827"/>
              <a:ext cx="0" cy="27432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897203" y="5640706"/>
            <a:ext cx="312906" cy="369332"/>
          </a:xfrm>
          <a:prstGeom prst="rect">
            <a:avLst/>
          </a:prstGeom>
          <a:noFill/>
        </p:spPr>
        <p:txBody>
          <a:bodyPr wrap="none" rtlCol="0">
            <a:spAutoFit/>
          </a:bodyPr>
          <a:lstStyle/>
          <a:p>
            <a:r>
              <a:rPr lang="en-US" sz="1800" b="1" dirty="0" smtClean="0"/>
              <a:t>1</a:t>
            </a:r>
            <a:endParaRPr lang="en-US" sz="1800" b="1" dirty="0"/>
          </a:p>
        </p:txBody>
      </p:sp>
      <p:sp>
        <p:nvSpPr>
          <p:cNvPr id="23" name="TextBox 22"/>
          <p:cNvSpPr txBox="1"/>
          <p:nvPr/>
        </p:nvSpPr>
        <p:spPr>
          <a:xfrm>
            <a:off x="897203" y="4649015"/>
            <a:ext cx="312906" cy="369332"/>
          </a:xfrm>
          <a:prstGeom prst="rect">
            <a:avLst/>
          </a:prstGeom>
          <a:noFill/>
        </p:spPr>
        <p:txBody>
          <a:bodyPr wrap="none" rtlCol="0">
            <a:spAutoFit/>
          </a:bodyPr>
          <a:lstStyle/>
          <a:p>
            <a:r>
              <a:rPr lang="en-US" sz="1800" b="1" dirty="0"/>
              <a:t>3</a:t>
            </a:r>
          </a:p>
        </p:txBody>
      </p:sp>
      <p:sp>
        <p:nvSpPr>
          <p:cNvPr id="26" name="TextBox 25"/>
          <p:cNvSpPr txBox="1"/>
          <p:nvPr/>
        </p:nvSpPr>
        <p:spPr>
          <a:xfrm>
            <a:off x="897203" y="3161480"/>
            <a:ext cx="312906" cy="369332"/>
          </a:xfrm>
          <a:prstGeom prst="rect">
            <a:avLst/>
          </a:prstGeom>
          <a:noFill/>
        </p:spPr>
        <p:txBody>
          <a:bodyPr wrap="none" rtlCol="0">
            <a:spAutoFit/>
          </a:bodyPr>
          <a:lstStyle/>
          <a:p>
            <a:r>
              <a:rPr lang="en-US" sz="1800" b="1" dirty="0"/>
              <a:t>6</a:t>
            </a:r>
          </a:p>
        </p:txBody>
      </p:sp>
      <p:sp>
        <p:nvSpPr>
          <p:cNvPr id="28" name="TextBox 27"/>
          <p:cNvSpPr txBox="1"/>
          <p:nvPr/>
        </p:nvSpPr>
        <p:spPr>
          <a:xfrm>
            <a:off x="897203" y="2169790"/>
            <a:ext cx="312906" cy="369332"/>
          </a:xfrm>
          <a:prstGeom prst="rect">
            <a:avLst/>
          </a:prstGeom>
          <a:noFill/>
        </p:spPr>
        <p:txBody>
          <a:bodyPr wrap="none" rtlCol="0">
            <a:spAutoFit/>
          </a:bodyPr>
          <a:lstStyle/>
          <a:p>
            <a:r>
              <a:rPr lang="en-US" sz="1800" b="1" dirty="0"/>
              <a:t>8</a:t>
            </a:r>
          </a:p>
        </p:txBody>
      </p:sp>
      <p:sp>
        <p:nvSpPr>
          <p:cNvPr id="30" name="TextBox 29"/>
          <p:cNvSpPr txBox="1"/>
          <p:nvPr/>
        </p:nvSpPr>
        <p:spPr>
          <a:xfrm>
            <a:off x="783390" y="1178100"/>
            <a:ext cx="418654" cy="369332"/>
          </a:xfrm>
          <a:prstGeom prst="rect">
            <a:avLst/>
          </a:prstGeom>
          <a:noFill/>
        </p:spPr>
        <p:txBody>
          <a:bodyPr wrap="none" rtlCol="0">
            <a:spAutoFit/>
          </a:bodyPr>
          <a:lstStyle/>
          <a:p>
            <a:r>
              <a:rPr lang="en-US" sz="1800" b="1" dirty="0" smtClean="0"/>
              <a:t>10</a:t>
            </a:r>
            <a:endParaRPr lang="en-US" sz="1800" b="1" dirty="0"/>
          </a:p>
        </p:txBody>
      </p:sp>
      <p:sp>
        <p:nvSpPr>
          <p:cNvPr id="35" name="TextBox 34"/>
          <p:cNvSpPr txBox="1"/>
          <p:nvPr/>
        </p:nvSpPr>
        <p:spPr>
          <a:xfrm>
            <a:off x="1356374" y="5596639"/>
            <a:ext cx="5209429" cy="369332"/>
          </a:xfrm>
          <a:prstGeom prst="rect">
            <a:avLst/>
          </a:prstGeom>
          <a:noFill/>
        </p:spPr>
        <p:txBody>
          <a:bodyPr wrap="none" rtlCol="0">
            <a:spAutoFit/>
          </a:bodyPr>
          <a:lstStyle/>
          <a:p>
            <a:pPr algn="l"/>
            <a:r>
              <a:rPr lang="en-US" sz="1800" b="1" dirty="0" smtClean="0"/>
              <a:t>A</a:t>
            </a:r>
            <a:r>
              <a:rPr lang="en-US" sz="1800" b="1" u="sng" dirty="0" smtClean="0"/>
              <a:t>udio</a:t>
            </a:r>
            <a:r>
              <a:rPr lang="en-US" sz="1800" b="1" dirty="0" smtClean="0"/>
              <a:t> O</a:t>
            </a:r>
            <a:r>
              <a:rPr lang="en-US" sz="1800" b="1" u="sng" dirty="0" smtClean="0"/>
              <a:t>nly</a:t>
            </a:r>
            <a:r>
              <a:rPr lang="en-US" sz="1800" b="1" dirty="0"/>
              <a:t>:</a:t>
            </a:r>
            <a:r>
              <a:rPr lang="en-US" sz="1600" b="1" dirty="0" smtClean="0"/>
              <a:t> </a:t>
            </a:r>
            <a:r>
              <a:rPr lang="en-US" sz="1600" b="0" dirty="0" smtClean="0"/>
              <a:t>People can hear one another (conference call).</a:t>
            </a:r>
            <a:endParaRPr lang="en-US" sz="1600" dirty="0"/>
          </a:p>
        </p:txBody>
      </p:sp>
      <p:sp>
        <p:nvSpPr>
          <p:cNvPr id="36" name="TextBox 35"/>
          <p:cNvSpPr txBox="1"/>
          <p:nvPr/>
        </p:nvSpPr>
        <p:spPr>
          <a:xfrm>
            <a:off x="1315838" y="1136248"/>
            <a:ext cx="7561311" cy="861774"/>
          </a:xfrm>
          <a:prstGeom prst="rect">
            <a:avLst/>
          </a:prstGeom>
          <a:noFill/>
        </p:spPr>
        <p:txBody>
          <a:bodyPr wrap="square" rtlCol="0">
            <a:spAutoFit/>
          </a:bodyPr>
          <a:lstStyle/>
          <a:p>
            <a:pPr algn="l"/>
            <a:r>
              <a:rPr lang="en-US" sz="1800" b="1" dirty="0" smtClean="0"/>
              <a:t>F</a:t>
            </a:r>
            <a:r>
              <a:rPr lang="en-US" sz="1800" b="1" u="sng" dirty="0" smtClean="0"/>
              <a:t>ace</a:t>
            </a:r>
            <a:r>
              <a:rPr lang="en-US" sz="1800" b="1" dirty="0" smtClean="0"/>
              <a:t>-</a:t>
            </a:r>
            <a:r>
              <a:rPr lang="en-US" sz="1800" b="1" u="sng" dirty="0" smtClean="0"/>
              <a:t>to</a:t>
            </a:r>
            <a:r>
              <a:rPr lang="en-US" sz="1800" b="1" dirty="0" smtClean="0"/>
              <a:t>-F</a:t>
            </a:r>
            <a:r>
              <a:rPr lang="en-US" sz="1800" b="1" u="sng" dirty="0" smtClean="0"/>
              <a:t>ace</a:t>
            </a:r>
            <a:r>
              <a:rPr lang="en-US" sz="1600" b="1" dirty="0"/>
              <a:t>: </a:t>
            </a:r>
            <a:r>
              <a:rPr lang="en-US" sz="1600" b="0" dirty="0"/>
              <a:t>People can hear one another, see one another, view the same information, provide written input at the same time, work in sub-teams, fully observe non-verbal communication, and physically interact (e.g., shake hands).</a:t>
            </a:r>
            <a:endParaRPr lang="en-US" sz="1600" dirty="0"/>
          </a:p>
        </p:txBody>
      </p:sp>
      <p:sp>
        <p:nvSpPr>
          <p:cNvPr id="37" name="TextBox 36"/>
          <p:cNvSpPr txBox="1"/>
          <p:nvPr/>
        </p:nvSpPr>
        <p:spPr>
          <a:xfrm>
            <a:off x="1315838" y="4646988"/>
            <a:ext cx="7385660" cy="615553"/>
          </a:xfrm>
          <a:prstGeom prst="rect">
            <a:avLst/>
          </a:prstGeom>
          <a:noFill/>
        </p:spPr>
        <p:txBody>
          <a:bodyPr wrap="square" rtlCol="0">
            <a:spAutoFit/>
          </a:bodyPr>
          <a:lstStyle/>
          <a:p>
            <a:pPr algn="l"/>
            <a:r>
              <a:rPr lang="en-US" sz="1800" b="1" dirty="0" smtClean="0"/>
              <a:t>Audio and Screen Sharing</a:t>
            </a:r>
            <a:r>
              <a:rPr lang="en-US" sz="1600" b="1" dirty="0"/>
              <a:t>: </a:t>
            </a:r>
            <a:r>
              <a:rPr lang="en-US" sz="1600" b="0" dirty="0"/>
              <a:t>People can hear one another and see the same information.</a:t>
            </a:r>
            <a:endParaRPr lang="en-US" sz="1600" dirty="0"/>
          </a:p>
        </p:txBody>
      </p:sp>
      <p:sp>
        <p:nvSpPr>
          <p:cNvPr id="38" name="TextBox 37"/>
          <p:cNvSpPr txBox="1"/>
          <p:nvPr/>
        </p:nvSpPr>
        <p:spPr>
          <a:xfrm>
            <a:off x="1342862" y="3147247"/>
            <a:ext cx="7358636" cy="615553"/>
          </a:xfrm>
          <a:prstGeom prst="rect">
            <a:avLst/>
          </a:prstGeom>
          <a:noFill/>
        </p:spPr>
        <p:txBody>
          <a:bodyPr wrap="square" rtlCol="0">
            <a:spAutoFit/>
          </a:bodyPr>
          <a:lstStyle/>
          <a:p>
            <a:pPr algn="l"/>
            <a:r>
              <a:rPr lang="en-US" sz="1800" b="1" dirty="0" smtClean="0"/>
              <a:t>Audio, Video and Screen Sharing</a:t>
            </a:r>
            <a:r>
              <a:rPr lang="en-US" sz="1600" b="1" dirty="0"/>
              <a:t>: </a:t>
            </a:r>
            <a:r>
              <a:rPr lang="en-US" sz="1600" b="0" dirty="0"/>
              <a:t>People can hear one another, see one another and view the same information.</a:t>
            </a:r>
            <a:endParaRPr lang="en-US" sz="1600" dirty="0"/>
          </a:p>
        </p:txBody>
      </p:sp>
      <p:sp>
        <p:nvSpPr>
          <p:cNvPr id="39" name="TextBox 38"/>
          <p:cNvSpPr txBox="1"/>
          <p:nvPr/>
        </p:nvSpPr>
        <p:spPr>
          <a:xfrm>
            <a:off x="1329350" y="2148333"/>
            <a:ext cx="7385660" cy="861774"/>
          </a:xfrm>
          <a:prstGeom prst="rect">
            <a:avLst/>
          </a:prstGeom>
          <a:noFill/>
        </p:spPr>
        <p:txBody>
          <a:bodyPr wrap="square" rtlCol="0">
            <a:spAutoFit/>
          </a:bodyPr>
          <a:lstStyle/>
          <a:p>
            <a:pPr algn="l"/>
            <a:r>
              <a:rPr lang="en-US" sz="1800" b="1" dirty="0" smtClean="0"/>
              <a:t>Audio, Video and Screen Sharing, Whiteboard and Breakout Groups</a:t>
            </a:r>
            <a:r>
              <a:rPr lang="en-US" sz="1600" b="1" dirty="0"/>
              <a:t>: </a:t>
            </a:r>
            <a:r>
              <a:rPr lang="en-US" sz="1600" b="0" dirty="0"/>
              <a:t>People can hear one another, see one another, view the same information, provide written input at the same time, and work in sub-teams.</a:t>
            </a:r>
            <a:endParaRPr lang="en-US" sz="1600" dirty="0"/>
          </a:p>
        </p:txBody>
      </p:sp>
      <p:sp>
        <p:nvSpPr>
          <p:cNvPr id="5" name="TextBox 4"/>
          <p:cNvSpPr txBox="1"/>
          <p:nvPr/>
        </p:nvSpPr>
        <p:spPr>
          <a:xfrm>
            <a:off x="8214852" y="766916"/>
            <a:ext cx="184731" cy="369332"/>
          </a:xfrm>
          <a:prstGeom prst="rect">
            <a:avLst/>
          </a:prstGeom>
          <a:noFill/>
        </p:spPr>
        <p:txBody>
          <a:bodyPr wrap="none" rtlCol="0">
            <a:spAutoFit/>
          </a:bodyPr>
          <a:lstStyle/>
          <a:p>
            <a:pPr algn="l"/>
            <a:endParaRPr lang="en-US" sz="1800" dirty="0" smtClean="0"/>
          </a:p>
        </p:txBody>
      </p:sp>
      <p:sp>
        <p:nvSpPr>
          <p:cNvPr id="27" name="TextBox 2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0-15</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873301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8" grpId="0"/>
      <p:bldP spid="35" grpId="0"/>
      <p:bldP spid="36" grpId="0"/>
      <p:bldP spid="37" grpId="0"/>
      <p:bldP spid="38" grpId="0"/>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What Virtual Meeting Platform Should Be Used?</a:t>
            </a:r>
            <a:endParaRPr lang="en-US" sz="3000" dirty="0">
              <a:solidFill>
                <a:srgbClr val="F26522"/>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49</a:t>
            </a:fld>
            <a:endParaRPr lang="en-US" altLang="en-US" dirty="0"/>
          </a:p>
        </p:txBody>
      </p:sp>
      <p:graphicFrame>
        <p:nvGraphicFramePr>
          <p:cNvPr id="7" name="Table 6"/>
          <p:cNvGraphicFramePr>
            <a:graphicFrameLocks noGrp="1"/>
          </p:cNvGraphicFramePr>
          <p:nvPr>
            <p:extLst>
              <p:ext uri="{D42A27DB-BD31-4B8C-83A1-F6EECF244321}">
                <p14:modId xmlns:p14="http://schemas.microsoft.com/office/powerpoint/2010/main" val="579375199"/>
              </p:ext>
            </p:extLst>
          </p:nvPr>
        </p:nvGraphicFramePr>
        <p:xfrm>
          <a:off x="783390" y="1264000"/>
          <a:ext cx="7769476" cy="4704537"/>
        </p:xfrm>
        <a:graphic>
          <a:graphicData uri="http://schemas.openxmlformats.org/drawingml/2006/table">
            <a:tbl>
              <a:tblPr firstRow="1" bandRow="1">
                <a:tableStyleId>{22838BEF-8BB2-4498-84A7-C5851F593DF1}</a:tableStyleId>
              </a:tblPr>
              <a:tblGrid>
                <a:gridCol w="665018"/>
                <a:gridCol w="1562793"/>
                <a:gridCol w="5541665"/>
              </a:tblGrid>
              <a:tr h="1165088">
                <a:tc>
                  <a:txBody>
                    <a:bodyPr/>
                    <a:lstStyle/>
                    <a:p>
                      <a:pPr marL="0" marR="0" algn="ctr">
                        <a:spcBef>
                          <a:spcPts val="300"/>
                        </a:spcBef>
                        <a:spcAft>
                          <a:spcPts val="0"/>
                        </a:spcAft>
                      </a:pPr>
                      <a:r>
                        <a:rPr lang="en-US" sz="4800" b="0" dirty="0">
                          <a:effectLst/>
                        </a:rPr>
                        <a:t>1</a:t>
                      </a:r>
                      <a:endParaRPr lang="en-US" sz="4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b="0" dirty="0">
                          <a:effectLst/>
                        </a:rPr>
                        <a:t>F</a:t>
                      </a:r>
                      <a:r>
                        <a:rPr lang="en-US" sz="2400" b="1" u="sng" dirty="0">
                          <a:effectLst/>
                        </a:rPr>
                        <a:t>ull</a:t>
                      </a:r>
                      <a:r>
                        <a:rPr lang="en-US" sz="2400" b="0" dirty="0">
                          <a:effectLst/>
                        </a:rPr>
                        <a:t> </a:t>
                      </a:r>
                      <a:r>
                        <a:rPr lang="en-US" sz="2400" b="0" dirty="0" smtClean="0">
                          <a:effectLst/>
                        </a:rPr>
                        <a:t>Features</a:t>
                      </a:r>
                      <a:endParaRPr lang="en-US" sz="2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17806">
                <a:tc>
                  <a:txBody>
                    <a:bodyPr/>
                    <a:lstStyle/>
                    <a:p>
                      <a:pPr marL="0" marR="0" algn="ctr">
                        <a:spcBef>
                          <a:spcPts val="300"/>
                        </a:spcBef>
                        <a:spcAft>
                          <a:spcPts val="0"/>
                        </a:spcAft>
                      </a:pPr>
                      <a:r>
                        <a:rPr lang="en-US" sz="4800" dirty="0">
                          <a:effectLst/>
                        </a:rPr>
                        <a:t>2</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B</a:t>
                      </a:r>
                      <a:r>
                        <a:rPr lang="en-US" sz="2400" b="1" u="sng" dirty="0">
                          <a:effectLst/>
                        </a:rPr>
                        <a:t>asic </a:t>
                      </a:r>
                      <a:r>
                        <a:rPr lang="en-US" sz="2400" dirty="0">
                          <a:effectLst/>
                        </a:rPr>
                        <a:t>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33453">
                <a:tc>
                  <a:txBody>
                    <a:bodyPr/>
                    <a:lstStyle/>
                    <a:p>
                      <a:pPr marL="0" marR="0" algn="ctr">
                        <a:spcBef>
                          <a:spcPts val="300"/>
                        </a:spcBef>
                        <a:spcAft>
                          <a:spcPts val="0"/>
                        </a:spcAft>
                      </a:pPr>
                      <a:r>
                        <a:rPr lang="en-US" sz="4800" dirty="0">
                          <a:effectLst/>
                        </a:rPr>
                        <a:t>3</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L</a:t>
                      </a:r>
                      <a:r>
                        <a:rPr lang="en-US" sz="2400" b="1" u="sng" dirty="0">
                          <a:effectLst/>
                        </a:rPr>
                        <a:t>imited</a:t>
                      </a:r>
                      <a:r>
                        <a:rPr lang="en-US" sz="2400" dirty="0">
                          <a:effectLst/>
                        </a:rPr>
                        <a:t/>
                      </a:r>
                      <a:br>
                        <a:rPr lang="en-US" sz="2400" dirty="0">
                          <a:effectLst/>
                        </a:rPr>
                      </a:br>
                      <a:r>
                        <a:rPr lang="en-US" sz="2400" dirty="0">
                          <a:effectLst/>
                        </a:rPr>
                        <a:t>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88190">
                <a:tc>
                  <a:txBody>
                    <a:bodyPr/>
                    <a:lstStyle/>
                    <a:p>
                      <a:pPr marL="0" marR="0" algn="ctr">
                        <a:spcBef>
                          <a:spcPts val="300"/>
                        </a:spcBef>
                        <a:spcAft>
                          <a:spcPts val="0"/>
                        </a:spcAft>
                      </a:pPr>
                      <a:r>
                        <a:rPr lang="en-US" sz="4800" dirty="0">
                          <a:effectLst/>
                        </a:rPr>
                        <a:t>4</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S</a:t>
                      </a:r>
                      <a:r>
                        <a:rPr lang="en-US" sz="2400" b="1" u="sng" dirty="0">
                          <a:effectLst/>
                        </a:rPr>
                        <a:t>pecial </a:t>
                      </a:r>
                      <a:r>
                        <a:rPr lang="en-US" sz="2400" dirty="0">
                          <a:effectLst/>
                        </a:rPr>
                        <a:t>Purpose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5" name="TextBox 4"/>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0-16</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44930701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3390" y="35946"/>
            <a:ext cx="8071290" cy="1143000"/>
          </a:xfrm>
        </p:spPr>
        <p:txBody>
          <a:bodyPr>
            <a:normAutofit/>
          </a:bodyPr>
          <a:lstStyle/>
          <a:p>
            <a:r>
              <a:rPr lang="en-US" sz="4000" dirty="0" smtClean="0"/>
              <a:t>The Effective Facilitator: Virtual Link </a:t>
            </a:r>
            <a:endParaRPr lang="en-US" sz="4000" dirty="0"/>
          </a:p>
        </p:txBody>
      </p:sp>
      <p:sp>
        <p:nvSpPr>
          <p:cNvPr id="6" name="Content Placeholder 5"/>
          <p:cNvSpPr>
            <a:spLocks noGrp="1"/>
          </p:cNvSpPr>
          <p:nvPr>
            <p:ph idx="1"/>
          </p:nvPr>
        </p:nvSpPr>
        <p:spPr>
          <a:xfrm>
            <a:off x="783390" y="1874838"/>
            <a:ext cx="3636210" cy="4819149"/>
          </a:xfrm>
        </p:spPr>
        <p:txBody>
          <a:bodyPr>
            <a:noAutofit/>
          </a:bodyPr>
          <a:lstStyle/>
          <a:p>
            <a:pPr marL="514350" indent="-514350">
              <a:spcAft>
                <a:spcPts val="600"/>
              </a:spcAft>
              <a:buFont typeface="+mj-lt"/>
              <a:buAutoNum type="alphaUcPeriod"/>
            </a:pPr>
            <a:r>
              <a:rPr lang="en-US" sz="3000" dirty="0" smtClean="0"/>
              <a:t>Course Objectives</a:t>
            </a:r>
          </a:p>
          <a:p>
            <a:pPr marL="514350" indent="-514350">
              <a:spcAft>
                <a:spcPts val="600"/>
              </a:spcAft>
              <a:buFont typeface="+mj-lt"/>
              <a:buAutoNum type="alphaUcPeriod"/>
            </a:pPr>
            <a:r>
              <a:rPr lang="en-US" sz="3000" dirty="0" smtClean="0"/>
              <a:t>Virtual Facilitation Skills</a:t>
            </a:r>
          </a:p>
          <a:p>
            <a:pPr marL="514350" indent="-514350">
              <a:spcAft>
                <a:spcPts val="600"/>
              </a:spcAft>
              <a:buFont typeface="+mj-lt"/>
              <a:buAutoNum type="alphaUcPeriod"/>
            </a:pPr>
            <a:r>
              <a:rPr lang="en-US" sz="3000" dirty="0" smtClean="0"/>
              <a:t>The Principles</a:t>
            </a:r>
          </a:p>
          <a:p>
            <a:pPr marL="514350" indent="-514350">
              <a:spcAft>
                <a:spcPts val="600"/>
              </a:spcAft>
              <a:buFont typeface="+mj-lt"/>
              <a:buAutoNum type="alphaUcPeriod"/>
            </a:pPr>
            <a:r>
              <a:rPr lang="en-US" sz="3000" dirty="0" smtClean="0"/>
              <a:t>Methodology</a:t>
            </a:r>
          </a:p>
          <a:p>
            <a:pPr marL="514350" indent="-514350">
              <a:spcAft>
                <a:spcPts val="600"/>
              </a:spcAft>
              <a:buFont typeface="+mj-lt"/>
              <a:buAutoNum type="alphaUcPeriod"/>
            </a:pPr>
            <a:r>
              <a:rPr lang="en-US" sz="3000" dirty="0" smtClean="0"/>
              <a:t>Virtual Facilitation Techniques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7" name="Content Placeholder 6"/>
          <p:cNvSpPr>
            <a:spLocks noGrp="1"/>
          </p:cNvSpPr>
          <p:nvPr>
            <p:ph idx="13"/>
          </p:nvPr>
        </p:nvSpPr>
        <p:spPr>
          <a:xfrm>
            <a:off x="4724400" y="1905341"/>
            <a:ext cx="4130280" cy="4423521"/>
          </a:xfrm>
        </p:spPr>
        <p:txBody>
          <a:bodyPr>
            <a:normAutofit/>
          </a:bodyPr>
          <a:lstStyle/>
          <a:p>
            <a:pPr marL="514350" indent="-514350">
              <a:spcAft>
                <a:spcPts val="600"/>
              </a:spcAft>
              <a:buFont typeface="+mj-lt"/>
              <a:buAutoNum type="alphaUcPeriod" startAt="6"/>
            </a:pPr>
            <a:r>
              <a:rPr lang="en-US" sz="3000" dirty="0" smtClean="0"/>
              <a:t>Agenda</a:t>
            </a:r>
          </a:p>
          <a:p>
            <a:pPr marL="514350" indent="-514350">
              <a:spcAft>
                <a:spcPts val="600"/>
              </a:spcAft>
              <a:buFont typeface="+mj-lt"/>
              <a:buAutoNum type="alphaUcPeriod" startAt="6"/>
            </a:pPr>
            <a:r>
              <a:rPr lang="en-US" sz="3000" dirty="0" smtClean="0"/>
              <a:t>Ground Rules</a:t>
            </a:r>
          </a:p>
          <a:p>
            <a:pPr marL="514350" indent="-514350">
              <a:spcAft>
                <a:spcPts val="600"/>
              </a:spcAft>
              <a:buFont typeface="+mj-lt"/>
              <a:buAutoNum type="alphaUcPeriod" startAt="6"/>
            </a:pPr>
            <a:r>
              <a:rPr lang="en-US" sz="3000" dirty="0" smtClean="0"/>
              <a:t>Course Overview</a:t>
            </a:r>
          </a:p>
          <a:p>
            <a:pPr marL="514350" indent="-514350">
              <a:spcAft>
                <a:spcPts val="600"/>
              </a:spcAft>
              <a:buFont typeface="+mj-lt"/>
              <a:buAutoNum type="alphaUcPeriod" startAt="6"/>
            </a:pPr>
            <a:r>
              <a:rPr lang="en-US" sz="3000" dirty="0" smtClean="0"/>
              <a:t>Introductions</a:t>
            </a:r>
            <a:endParaRPr lang="en-US" sz="3000" dirty="0"/>
          </a:p>
        </p:txBody>
      </p:sp>
      <p:sp>
        <p:nvSpPr>
          <p:cNvPr id="8" name="Title 4"/>
          <p:cNvSpPr txBox="1">
            <a:spLocks/>
          </p:cNvSpPr>
          <p:nvPr/>
        </p:nvSpPr>
        <p:spPr>
          <a:xfrm>
            <a:off x="783390" y="731838"/>
            <a:ext cx="807129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0" i="0" u="none" strike="noStrike" kern="1200" cap="all" spc="0" normalizeH="0" baseline="0" noProof="0" dirty="0" smtClean="0">
                <a:ln>
                  <a:noFill/>
                </a:ln>
                <a:solidFill>
                  <a:srgbClr val="AFBD22"/>
                </a:solidFill>
                <a:effectLst/>
                <a:uLnTx/>
                <a:uFillTx/>
                <a:latin typeface="Franklin Gothic Book"/>
                <a:ea typeface="+mj-ea"/>
                <a:cs typeface="Franklin Gothic Book"/>
              </a:rPr>
              <a:t>Getting started</a:t>
            </a:r>
            <a:endParaRPr kumimoji="0" lang="en-US" sz="3700" b="0" i="0" u="none" strike="noStrike" kern="1200" cap="all" spc="0" normalizeH="0" baseline="0" noProof="0" dirty="0">
              <a:ln>
                <a:noFill/>
              </a:ln>
              <a:solidFill>
                <a:srgbClr val="AFBD22"/>
              </a:solidFill>
              <a:effectLst/>
              <a:uLnTx/>
              <a:uFillTx/>
              <a:latin typeface="Franklin Gothic Book"/>
              <a:ea typeface="+mj-ea"/>
              <a:cs typeface="Franklin Gothic Book"/>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What Virtual Meeting Platform Should Be Used?</a:t>
            </a:r>
            <a:endParaRPr lang="en-US" sz="3000" dirty="0">
              <a:solidFill>
                <a:schemeClr val="bg1"/>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50</a:t>
            </a:fld>
            <a:endParaRPr lang="en-US" altLang="en-US" dirty="0"/>
          </a:p>
        </p:txBody>
      </p:sp>
      <p:graphicFrame>
        <p:nvGraphicFramePr>
          <p:cNvPr id="8" name="Table 7"/>
          <p:cNvGraphicFramePr>
            <a:graphicFrameLocks noGrp="1"/>
          </p:cNvGraphicFramePr>
          <p:nvPr>
            <p:extLst>
              <p:ext uri="{D42A27DB-BD31-4B8C-83A1-F6EECF244321}">
                <p14:modId xmlns:p14="http://schemas.microsoft.com/office/powerpoint/2010/main" val="3359099126"/>
              </p:ext>
            </p:extLst>
          </p:nvPr>
        </p:nvGraphicFramePr>
        <p:xfrm>
          <a:off x="783390" y="1264000"/>
          <a:ext cx="7769476" cy="4704537"/>
        </p:xfrm>
        <a:graphic>
          <a:graphicData uri="http://schemas.openxmlformats.org/drawingml/2006/table">
            <a:tbl>
              <a:tblPr firstRow="1" bandRow="1">
                <a:tableStyleId>{0660B408-B3CF-4A94-85FC-2B1E0A45F4A2}</a:tableStyleId>
              </a:tblPr>
              <a:tblGrid>
                <a:gridCol w="665018"/>
                <a:gridCol w="1562793"/>
                <a:gridCol w="5541665"/>
              </a:tblGrid>
              <a:tr h="1165088">
                <a:tc>
                  <a:txBody>
                    <a:bodyPr/>
                    <a:lstStyle/>
                    <a:p>
                      <a:pPr marL="0" marR="0" algn="ctr">
                        <a:spcBef>
                          <a:spcPts val="300"/>
                        </a:spcBef>
                        <a:spcAft>
                          <a:spcPts val="0"/>
                        </a:spcAft>
                      </a:pPr>
                      <a:r>
                        <a:rPr lang="en-US" sz="4800" dirty="0">
                          <a:effectLst/>
                        </a:rPr>
                        <a:t>1</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300"/>
                        </a:spcBef>
                        <a:spcAft>
                          <a:spcPts val="0"/>
                        </a:spcAft>
                      </a:pPr>
                      <a:r>
                        <a:rPr lang="en-US" sz="2400" dirty="0">
                          <a:effectLst/>
                        </a:rPr>
                        <a:t>Full </a:t>
                      </a:r>
                      <a:r>
                        <a:rPr lang="en-US" sz="2400" dirty="0" smtClean="0">
                          <a:effectLst/>
                        </a:rPr>
                        <a:t>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0"/>
                        </a:spcAft>
                      </a:pPr>
                      <a:r>
                        <a:rPr lang="en-US" sz="1800" dirty="0">
                          <a:effectLst/>
                        </a:rPr>
                        <a:t>Includes basic features such as video and </a:t>
                      </a:r>
                      <a:r>
                        <a:rPr lang="en-US" sz="1800" dirty="0" smtClean="0">
                          <a:effectLst/>
                        </a:rPr>
                        <a:t>screen sharing </a:t>
                      </a:r>
                      <a:r>
                        <a:rPr lang="en-US" sz="1800" dirty="0">
                          <a:effectLst/>
                        </a:rPr>
                        <a:t>as well as advanced features such as annotation, breakouts, polling, and whiteboards.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1217806">
                <a:tc>
                  <a:txBody>
                    <a:bodyPr/>
                    <a:lstStyle/>
                    <a:p>
                      <a:pPr marL="0" marR="0" algn="ctr">
                        <a:spcBef>
                          <a:spcPts val="300"/>
                        </a:spcBef>
                        <a:spcAft>
                          <a:spcPts val="0"/>
                        </a:spcAft>
                      </a:pPr>
                      <a:r>
                        <a:rPr lang="en-US" sz="4800" dirty="0">
                          <a:effectLst/>
                        </a:rPr>
                        <a:t>2</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300"/>
                        </a:spcBef>
                        <a:spcAft>
                          <a:spcPts val="0"/>
                        </a:spcAft>
                      </a:pPr>
                      <a:r>
                        <a:rPr lang="en-US" sz="2400" dirty="0">
                          <a:effectLst/>
                        </a:rPr>
                        <a:t>Basic 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1133453">
                <a:tc>
                  <a:txBody>
                    <a:bodyPr/>
                    <a:lstStyle/>
                    <a:p>
                      <a:pPr marL="0" marR="0" algn="ctr">
                        <a:spcBef>
                          <a:spcPts val="300"/>
                        </a:spcBef>
                        <a:spcAft>
                          <a:spcPts val="0"/>
                        </a:spcAft>
                      </a:pPr>
                      <a:r>
                        <a:rPr lang="en-US" sz="4800" dirty="0">
                          <a:effectLst/>
                        </a:rPr>
                        <a:t>3</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300"/>
                        </a:spcBef>
                        <a:spcAft>
                          <a:spcPts val="0"/>
                        </a:spcAft>
                      </a:pPr>
                      <a:r>
                        <a:rPr lang="en-US" sz="2400" dirty="0">
                          <a:effectLst/>
                        </a:rPr>
                        <a:t>Limited</a:t>
                      </a:r>
                      <a:br>
                        <a:rPr lang="en-US" sz="2400" dirty="0">
                          <a:effectLst/>
                        </a:rPr>
                      </a:br>
                      <a:r>
                        <a:rPr lang="en-US" sz="2400" dirty="0">
                          <a:effectLst/>
                        </a:rPr>
                        <a:t>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1188190">
                <a:tc>
                  <a:txBody>
                    <a:bodyPr/>
                    <a:lstStyle/>
                    <a:p>
                      <a:pPr marL="0" marR="0" algn="ctr">
                        <a:spcBef>
                          <a:spcPts val="300"/>
                        </a:spcBef>
                        <a:spcAft>
                          <a:spcPts val="0"/>
                        </a:spcAft>
                      </a:pPr>
                      <a:r>
                        <a:rPr lang="en-US" sz="4800" dirty="0">
                          <a:effectLst/>
                        </a:rPr>
                        <a:t>4</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300"/>
                        </a:spcBef>
                        <a:spcAft>
                          <a:spcPts val="0"/>
                        </a:spcAft>
                      </a:pPr>
                      <a:r>
                        <a:rPr lang="en-US" sz="2400" dirty="0">
                          <a:effectLst/>
                        </a:rPr>
                        <a:t>Special Purpose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300"/>
                        </a:spcBef>
                        <a:spcAft>
                          <a:spcPts val="0"/>
                        </a:spcAft>
                      </a:pP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78186550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What Virtual Meeting Platform Should Be Used?</a:t>
            </a:r>
            <a:endParaRPr lang="en-US" sz="3000" dirty="0">
              <a:solidFill>
                <a:schemeClr val="bg1"/>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51</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181058929"/>
              </p:ext>
            </p:extLst>
          </p:nvPr>
        </p:nvGraphicFramePr>
        <p:xfrm>
          <a:off x="783390" y="1264000"/>
          <a:ext cx="7769476" cy="4704537"/>
        </p:xfrm>
        <a:graphic>
          <a:graphicData uri="http://schemas.openxmlformats.org/drawingml/2006/table">
            <a:tbl>
              <a:tblPr firstRow="1" bandRow="1">
                <a:tableStyleId>{22838BEF-8BB2-4498-84A7-C5851F593DF1}</a:tableStyleId>
              </a:tblPr>
              <a:tblGrid>
                <a:gridCol w="665018"/>
                <a:gridCol w="1562793"/>
                <a:gridCol w="5541665"/>
              </a:tblGrid>
              <a:tr h="1165088">
                <a:tc>
                  <a:txBody>
                    <a:bodyPr/>
                    <a:lstStyle/>
                    <a:p>
                      <a:pPr marL="0" marR="0" algn="ctr">
                        <a:spcBef>
                          <a:spcPts val="300"/>
                        </a:spcBef>
                        <a:spcAft>
                          <a:spcPts val="0"/>
                        </a:spcAft>
                      </a:pPr>
                      <a:r>
                        <a:rPr lang="en-US" sz="4800" b="0" dirty="0">
                          <a:effectLst/>
                        </a:rPr>
                        <a:t>1</a:t>
                      </a:r>
                      <a:endParaRPr lang="en-US" sz="4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b="0" dirty="0">
                          <a:effectLst/>
                        </a:rPr>
                        <a:t>Full </a:t>
                      </a:r>
                      <a:r>
                        <a:rPr lang="en-US" sz="2400" b="0" dirty="0" smtClean="0">
                          <a:effectLst/>
                        </a:rPr>
                        <a:t>Features</a:t>
                      </a:r>
                      <a:endParaRPr lang="en-US" sz="2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r>
                        <a:rPr lang="en-US" sz="1800" b="0" dirty="0">
                          <a:effectLst/>
                        </a:rPr>
                        <a:t>Includes basic features such as video and </a:t>
                      </a:r>
                      <a:r>
                        <a:rPr lang="en-US" sz="1800" b="0" dirty="0" smtClean="0">
                          <a:effectLst/>
                        </a:rPr>
                        <a:t>screen</a:t>
                      </a:r>
                      <a:r>
                        <a:rPr lang="en-US" sz="1800" b="0" baseline="0" dirty="0" smtClean="0">
                          <a:effectLst/>
                        </a:rPr>
                        <a:t> </a:t>
                      </a:r>
                      <a:r>
                        <a:rPr lang="en-US" sz="1800" b="0" dirty="0" smtClean="0">
                          <a:effectLst/>
                        </a:rPr>
                        <a:t>sharing</a:t>
                      </a:r>
                      <a:r>
                        <a:rPr lang="en-US" sz="1800" b="0" dirty="0">
                          <a:effectLst/>
                        </a:rPr>
                        <a:t>, as well as advanced features such as annotation, breakouts, polling, and whiteboards.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17806">
                <a:tc>
                  <a:txBody>
                    <a:bodyPr/>
                    <a:lstStyle/>
                    <a:p>
                      <a:pPr marL="0" marR="0" algn="ctr">
                        <a:spcBef>
                          <a:spcPts val="300"/>
                        </a:spcBef>
                        <a:spcAft>
                          <a:spcPts val="0"/>
                        </a:spcAft>
                      </a:pPr>
                      <a:r>
                        <a:rPr lang="en-US" sz="4800" b="1" dirty="0">
                          <a:solidFill>
                            <a:schemeClr val="bg1"/>
                          </a:solidFill>
                          <a:effectLst/>
                        </a:rPr>
                        <a:t>2</a:t>
                      </a:r>
                      <a:endParaRPr lang="en-US" sz="4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marR="0" algn="ctr">
                        <a:spcBef>
                          <a:spcPts val="300"/>
                        </a:spcBef>
                        <a:spcAft>
                          <a:spcPts val="0"/>
                        </a:spcAft>
                      </a:pPr>
                      <a:r>
                        <a:rPr lang="en-US" sz="2400" b="1" dirty="0">
                          <a:solidFill>
                            <a:schemeClr val="bg1"/>
                          </a:solidFill>
                          <a:effectLst/>
                        </a:rPr>
                        <a:t>Basic Features</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marR="0">
                        <a:spcBef>
                          <a:spcPts val="300"/>
                        </a:spcBef>
                        <a:spcAft>
                          <a:spcPts val="0"/>
                        </a:spcAft>
                      </a:pPr>
                      <a:r>
                        <a:rPr lang="en-US" sz="1800" b="1" dirty="0">
                          <a:solidFill>
                            <a:schemeClr val="bg1"/>
                          </a:solidFill>
                          <a:effectLst/>
                        </a:rPr>
                        <a:t>Includes basic features such as video and </a:t>
                      </a:r>
                      <a:r>
                        <a:rPr lang="en-US" sz="1800" b="1" dirty="0" smtClean="0">
                          <a:solidFill>
                            <a:schemeClr val="bg1"/>
                          </a:solidFill>
                          <a:effectLst/>
                        </a:rPr>
                        <a:t>screen sharing</a:t>
                      </a:r>
                      <a:r>
                        <a:rPr lang="en-US" sz="1800" b="1" baseline="0" dirty="0" smtClean="0">
                          <a:solidFill>
                            <a:schemeClr val="bg1"/>
                          </a:solidFill>
                          <a:effectLst/>
                        </a:rPr>
                        <a:t> </a:t>
                      </a:r>
                      <a:r>
                        <a:rPr lang="en-US" sz="1800" b="1" dirty="0" smtClean="0">
                          <a:solidFill>
                            <a:schemeClr val="bg1"/>
                          </a:solidFill>
                          <a:effectLst/>
                        </a:rPr>
                        <a:t>but </a:t>
                      </a:r>
                      <a:r>
                        <a:rPr lang="en-US" sz="1800" b="1" dirty="0">
                          <a:solidFill>
                            <a:schemeClr val="bg1"/>
                          </a:solidFill>
                          <a:effectLst/>
                        </a:rPr>
                        <a:t>typically does not include one or more of the following: annotation, breakouts, polling, and whiteboards.</a:t>
                      </a: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r>
              <a:tr h="1133453">
                <a:tc>
                  <a:txBody>
                    <a:bodyPr/>
                    <a:lstStyle/>
                    <a:p>
                      <a:pPr marL="0" marR="0" algn="ctr">
                        <a:spcBef>
                          <a:spcPts val="300"/>
                        </a:spcBef>
                        <a:spcAft>
                          <a:spcPts val="0"/>
                        </a:spcAft>
                      </a:pPr>
                      <a:r>
                        <a:rPr lang="en-US" sz="4800" dirty="0">
                          <a:effectLst/>
                        </a:rPr>
                        <a:t>3</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Limited</a:t>
                      </a:r>
                      <a:br>
                        <a:rPr lang="en-US" sz="2400" dirty="0">
                          <a:effectLst/>
                        </a:rPr>
                      </a:br>
                      <a:r>
                        <a:rPr lang="en-US" sz="2400" dirty="0">
                          <a:effectLst/>
                        </a:rPr>
                        <a:t>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88190">
                <a:tc>
                  <a:txBody>
                    <a:bodyPr/>
                    <a:lstStyle/>
                    <a:p>
                      <a:pPr marL="0" marR="0" algn="ctr">
                        <a:spcBef>
                          <a:spcPts val="300"/>
                        </a:spcBef>
                        <a:spcAft>
                          <a:spcPts val="0"/>
                        </a:spcAft>
                      </a:pPr>
                      <a:r>
                        <a:rPr lang="en-US" sz="4800" dirty="0">
                          <a:effectLst/>
                        </a:rPr>
                        <a:t>4</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Special Purpose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240971983"/>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What Virtual Meeting Platform Should Be Used?</a:t>
            </a:r>
            <a:endParaRPr lang="en-US" sz="3000" dirty="0">
              <a:solidFill>
                <a:schemeClr val="bg1"/>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52</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2055840717"/>
              </p:ext>
            </p:extLst>
          </p:nvPr>
        </p:nvGraphicFramePr>
        <p:xfrm>
          <a:off x="783390" y="1264000"/>
          <a:ext cx="7769476" cy="4704537"/>
        </p:xfrm>
        <a:graphic>
          <a:graphicData uri="http://schemas.openxmlformats.org/drawingml/2006/table">
            <a:tbl>
              <a:tblPr firstRow="1" bandRow="1">
                <a:tableStyleId>{22838BEF-8BB2-4498-84A7-C5851F593DF1}</a:tableStyleId>
              </a:tblPr>
              <a:tblGrid>
                <a:gridCol w="665018"/>
                <a:gridCol w="1562793"/>
                <a:gridCol w="5541665"/>
              </a:tblGrid>
              <a:tr h="1165088">
                <a:tc>
                  <a:txBody>
                    <a:bodyPr/>
                    <a:lstStyle/>
                    <a:p>
                      <a:pPr marL="0" marR="0" algn="ctr">
                        <a:spcBef>
                          <a:spcPts val="300"/>
                        </a:spcBef>
                        <a:spcAft>
                          <a:spcPts val="0"/>
                        </a:spcAft>
                      </a:pPr>
                      <a:r>
                        <a:rPr lang="en-US" sz="4800" b="0" dirty="0">
                          <a:effectLst/>
                        </a:rPr>
                        <a:t>1</a:t>
                      </a:r>
                      <a:endParaRPr lang="en-US" sz="4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b="0" dirty="0">
                          <a:effectLst/>
                        </a:rPr>
                        <a:t>Full </a:t>
                      </a:r>
                      <a:r>
                        <a:rPr lang="en-US" sz="2400" b="0" dirty="0" smtClean="0">
                          <a:effectLst/>
                        </a:rPr>
                        <a:t>Features</a:t>
                      </a:r>
                      <a:endParaRPr lang="en-US" sz="2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r>
                        <a:rPr lang="en-US" sz="1800" b="0" dirty="0">
                          <a:effectLst/>
                        </a:rPr>
                        <a:t>Includes basic features such as video and </a:t>
                      </a:r>
                      <a:r>
                        <a:rPr lang="en-US" sz="1800" b="0" dirty="0" smtClean="0">
                          <a:effectLst/>
                        </a:rPr>
                        <a:t>screen sharing</a:t>
                      </a:r>
                      <a:r>
                        <a:rPr lang="en-US" sz="1800" b="0" dirty="0">
                          <a:effectLst/>
                        </a:rPr>
                        <a:t>, as well as advanced features such as annotation, breakouts, polling, and whiteboards.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17806">
                <a:tc>
                  <a:txBody>
                    <a:bodyPr/>
                    <a:lstStyle/>
                    <a:p>
                      <a:pPr marL="0" marR="0" algn="ctr">
                        <a:spcBef>
                          <a:spcPts val="300"/>
                        </a:spcBef>
                        <a:spcAft>
                          <a:spcPts val="0"/>
                        </a:spcAft>
                      </a:pPr>
                      <a:r>
                        <a:rPr lang="en-US" sz="4800" dirty="0">
                          <a:effectLst/>
                        </a:rPr>
                        <a:t>2</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Basic 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r>
                        <a:rPr lang="en-US" sz="1800" dirty="0">
                          <a:effectLst/>
                        </a:rPr>
                        <a:t>Includes basic features such as video and </a:t>
                      </a:r>
                      <a:r>
                        <a:rPr lang="en-US" sz="1800" dirty="0" smtClean="0">
                          <a:effectLst/>
                        </a:rPr>
                        <a:t>screen sharing</a:t>
                      </a:r>
                      <a:r>
                        <a:rPr lang="en-US" sz="1800" dirty="0">
                          <a:effectLst/>
                        </a:rPr>
                        <a:t>, but typically does not include one or more of the following: annotation, breakouts, polling, and whiteboards.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33453">
                <a:tc>
                  <a:txBody>
                    <a:bodyPr/>
                    <a:lstStyle/>
                    <a:p>
                      <a:pPr marL="0" marR="0" algn="ctr">
                        <a:spcBef>
                          <a:spcPts val="300"/>
                        </a:spcBef>
                        <a:spcAft>
                          <a:spcPts val="0"/>
                        </a:spcAft>
                      </a:pPr>
                      <a:r>
                        <a:rPr lang="en-US" sz="4800" b="1" dirty="0">
                          <a:solidFill>
                            <a:srgbClr val="FFFFFF"/>
                          </a:solidFill>
                          <a:effectLst/>
                        </a:rPr>
                        <a:t>3</a:t>
                      </a:r>
                      <a:endParaRPr lang="en-US" sz="4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0" marR="0" algn="ctr">
                        <a:spcBef>
                          <a:spcPts val="300"/>
                        </a:spcBef>
                        <a:spcAft>
                          <a:spcPts val="0"/>
                        </a:spcAft>
                      </a:pPr>
                      <a:r>
                        <a:rPr lang="en-US" sz="2400" b="1" dirty="0">
                          <a:solidFill>
                            <a:srgbClr val="FFFFFF"/>
                          </a:solidFill>
                          <a:effectLst/>
                        </a:rPr>
                        <a:t>Limited</a:t>
                      </a:r>
                      <a:br>
                        <a:rPr lang="en-US" sz="2400" b="1" dirty="0">
                          <a:solidFill>
                            <a:srgbClr val="FFFFFF"/>
                          </a:solidFill>
                          <a:effectLst/>
                        </a:rPr>
                      </a:br>
                      <a:r>
                        <a:rPr lang="en-US" sz="2400" b="1" dirty="0">
                          <a:solidFill>
                            <a:srgbClr val="FFFFFF"/>
                          </a:solidFill>
                          <a:effectLst/>
                        </a:rPr>
                        <a:t>Features</a:t>
                      </a:r>
                      <a:endParaRPr lang="en-US" sz="24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0" marR="0">
                        <a:spcBef>
                          <a:spcPts val="300"/>
                        </a:spcBef>
                        <a:spcAft>
                          <a:spcPts val="0"/>
                        </a:spcAft>
                      </a:pPr>
                      <a:r>
                        <a:rPr lang="en-US" sz="1800" b="1" dirty="0">
                          <a:solidFill>
                            <a:srgbClr val="FFFFFF"/>
                          </a:solidFill>
                          <a:effectLst/>
                        </a:rPr>
                        <a:t>Excludes one or more basic features such as video or </a:t>
                      </a:r>
                      <a:r>
                        <a:rPr lang="en-US" sz="1800" b="1" dirty="0" smtClean="0">
                          <a:solidFill>
                            <a:srgbClr val="FFFFFF"/>
                          </a:solidFill>
                          <a:effectLst/>
                        </a:rPr>
                        <a:t>screen sharing </a:t>
                      </a:r>
                      <a:r>
                        <a:rPr lang="en-US" sz="1800" b="1" dirty="0">
                          <a:solidFill>
                            <a:srgbClr val="FFFFFF"/>
                          </a:solidFill>
                          <a:effectLst/>
                        </a:rPr>
                        <a:t>or supports fewer than fifteen users.</a:t>
                      </a:r>
                      <a:endPar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r>
              <a:tr h="1188190">
                <a:tc>
                  <a:txBody>
                    <a:bodyPr/>
                    <a:lstStyle/>
                    <a:p>
                      <a:pPr marL="0" marR="0" algn="ctr">
                        <a:spcBef>
                          <a:spcPts val="300"/>
                        </a:spcBef>
                        <a:spcAft>
                          <a:spcPts val="0"/>
                        </a:spcAft>
                      </a:pPr>
                      <a:r>
                        <a:rPr lang="en-US" sz="4800" dirty="0">
                          <a:effectLst/>
                        </a:rPr>
                        <a:t>4</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Special Purpose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583416667"/>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What Virtual Meeting Platform Should Be Used?</a:t>
            </a:r>
            <a:endParaRPr lang="en-US" sz="3000" dirty="0">
              <a:solidFill>
                <a:schemeClr val="bg1"/>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53</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2236330478"/>
              </p:ext>
            </p:extLst>
          </p:nvPr>
        </p:nvGraphicFramePr>
        <p:xfrm>
          <a:off x="783390" y="1264000"/>
          <a:ext cx="7769476" cy="4704537"/>
        </p:xfrm>
        <a:graphic>
          <a:graphicData uri="http://schemas.openxmlformats.org/drawingml/2006/table">
            <a:tbl>
              <a:tblPr firstRow="1" bandRow="1">
                <a:tableStyleId>{22838BEF-8BB2-4498-84A7-C5851F593DF1}</a:tableStyleId>
              </a:tblPr>
              <a:tblGrid>
                <a:gridCol w="665018"/>
                <a:gridCol w="1562793"/>
                <a:gridCol w="5541665"/>
              </a:tblGrid>
              <a:tr h="1165088">
                <a:tc>
                  <a:txBody>
                    <a:bodyPr/>
                    <a:lstStyle/>
                    <a:p>
                      <a:pPr marL="0" marR="0" algn="ctr">
                        <a:spcBef>
                          <a:spcPts val="300"/>
                        </a:spcBef>
                        <a:spcAft>
                          <a:spcPts val="0"/>
                        </a:spcAft>
                      </a:pPr>
                      <a:r>
                        <a:rPr lang="en-US" sz="4800" b="0" dirty="0">
                          <a:effectLst/>
                        </a:rPr>
                        <a:t>1</a:t>
                      </a:r>
                      <a:endParaRPr lang="en-US" sz="4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b="0" dirty="0">
                          <a:effectLst/>
                        </a:rPr>
                        <a:t>Full </a:t>
                      </a:r>
                      <a:r>
                        <a:rPr lang="en-US" sz="2400" b="0" dirty="0" smtClean="0">
                          <a:effectLst/>
                        </a:rPr>
                        <a:t>Features</a:t>
                      </a:r>
                      <a:endParaRPr lang="en-US" sz="2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r>
                        <a:rPr lang="en-US" sz="1800" b="0" dirty="0">
                          <a:effectLst/>
                        </a:rPr>
                        <a:t>Includes basic features such as video and </a:t>
                      </a:r>
                      <a:r>
                        <a:rPr lang="en-US" sz="1800" b="0" dirty="0" smtClean="0">
                          <a:effectLst/>
                        </a:rPr>
                        <a:t>screen sharing</a:t>
                      </a:r>
                      <a:r>
                        <a:rPr lang="en-US" sz="1800" b="0" dirty="0">
                          <a:effectLst/>
                        </a:rPr>
                        <a:t>, as well as advanced features such as annotation, breakouts, polling, and whiteboards.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17806">
                <a:tc>
                  <a:txBody>
                    <a:bodyPr/>
                    <a:lstStyle/>
                    <a:p>
                      <a:pPr marL="0" marR="0" algn="ctr">
                        <a:spcBef>
                          <a:spcPts val="300"/>
                        </a:spcBef>
                        <a:spcAft>
                          <a:spcPts val="0"/>
                        </a:spcAft>
                      </a:pPr>
                      <a:r>
                        <a:rPr lang="en-US" sz="4800" dirty="0">
                          <a:effectLst/>
                        </a:rPr>
                        <a:t>2</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Basic 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r>
                        <a:rPr lang="en-US" sz="1800" dirty="0">
                          <a:effectLst/>
                        </a:rPr>
                        <a:t>Includes basic features such as video and </a:t>
                      </a:r>
                      <a:r>
                        <a:rPr lang="en-US" sz="1800" dirty="0" smtClean="0">
                          <a:effectLst/>
                        </a:rPr>
                        <a:t>screen sharing</a:t>
                      </a:r>
                      <a:r>
                        <a:rPr lang="en-US" sz="1800" dirty="0">
                          <a:effectLst/>
                        </a:rPr>
                        <a:t>, but typically does not include one or more of the following: annotation, breakouts, polling, and whiteboards.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33453">
                <a:tc>
                  <a:txBody>
                    <a:bodyPr/>
                    <a:lstStyle/>
                    <a:p>
                      <a:pPr marL="0" marR="0" algn="ctr">
                        <a:spcBef>
                          <a:spcPts val="300"/>
                        </a:spcBef>
                        <a:spcAft>
                          <a:spcPts val="0"/>
                        </a:spcAft>
                      </a:pPr>
                      <a:r>
                        <a:rPr lang="en-US" sz="4800" dirty="0">
                          <a:effectLst/>
                        </a:rPr>
                        <a:t>3</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Limited</a:t>
                      </a:r>
                      <a:br>
                        <a:rPr lang="en-US" sz="2400" dirty="0">
                          <a:effectLst/>
                        </a:rPr>
                      </a:br>
                      <a:r>
                        <a:rPr lang="en-US" sz="2400" dirty="0">
                          <a:effectLst/>
                        </a:rPr>
                        <a:t>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spcBef>
                          <a:spcPts val="300"/>
                        </a:spcBef>
                        <a:spcAft>
                          <a:spcPts val="0"/>
                        </a:spcAft>
                      </a:pPr>
                      <a:r>
                        <a:rPr lang="en-US" sz="1800" dirty="0">
                          <a:effectLst/>
                        </a:rPr>
                        <a:t>Excludes one or more basic features such as video or </a:t>
                      </a:r>
                      <a:r>
                        <a:rPr lang="en-US" sz="1800" dirty="0" smtClean="0">
                          <a:effectLst/>
                        </a:rPr>
                        <a:t>screen sharing</a:t>
                      </a:r>
                      <a:r>
                        <a:rPr lang="en-US" sz="1800" dirty="0">
                          <a:effectLst/>
                        </a:rPr>
                        <a:t>, or supports fewer than fifteen users.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88190">
                <a:tc>
                  <a:txBody>
                    <a:bodyPr/>
                    <a:lstStyle/>
                    <a:p>
                      <a:pPr marL="0" marR="0" algn="ctr">
                        <a:spcBef>
                          <a:spcPts val="300"/>
                        </a:spcBef>
                        <a:spcAft>
                          <a:spcPts val="0"/>
                        </a:spcAft>
                      </a:pPr>
                      <a:r>
                        <a:rPr lang="en-US" sz="4800" b="1" dirty="0">
                          <a:solidFill>
                            <a:srgbClr val="FFFFFF"/>
                          </a:solidFill>
                          <a:effectLst/>
                        </a:rPr>
                        <a:t>4</a:t>
                      </a:r>
                      <a:endParaRPr lang="en-US" sz="4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0" marR="0" algn="ctr">
                        <a:spcBef>
                          <a:spcPts val="300"/>
                        </a:spcBef>
                        <a:spcAft>
                          <a:spcPts val="0"/>
                        </a:spcAft>
                      </a:pPr>
                      <a:r>
                        <a:rPr lang="en-US" sz="2400" b="1" dirty="0">
                          <a:solidFill>
                            <a:srgbClr val="FFFFFF"/>
                          </a:solidFill>
                          <a:effectLst/>
                        </a:rPr>
                        <a:t>Special Purpose</a:t>
                      </a:r>
                      <a:endParaRPr lang="en-US" sz="24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0" marR="0">
                        <a:spcBef>
                          <a:spcPts val="300"/>
                        </a:spcBef>
                        <a:spcAft>
                          <a:spcPts val="0"/>
                        </a:spcAft>
                      </a:pPr>
                      <a:r>
                        <a:rPr lang="en-US" sz="1800" b="1" dirty="0">
                          <a:solidFill>
                            <a:srgbClr val="FFFFFF"/>
                          </a:solidFill>
                          <a:effectLst/>
                        </a:rPr>
                        <a:t>Provides features for a special purpose or a special audience.</a:t>
                      </a:r>
                      <a:endPar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r>
            </a:tbl>
          </a:graphicData>
        </a:graphic>
      </p:graphicFrame>
    </p:spTree>
    <p:extLst>
      <p:ext uri="{BB962C8B-B14F-4D97-AF65-F5344CB8AC3E}">
        <p14:creationId xmlns:p14="http://schemas.microsoft.com/office/powerpoint/2010/main" val="394601941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What Virtual Meeting Platform Should Be Used?</a:t>
            </a:r>
            <a:endParaRPr lang="en-US" sz="3000" dirty="0">
              <a:solidFill>
                <a:schemeClr val="bg1"/>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54</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16846502"/>
              </p:ext>
            </p:extLst>
          </p:nvPr>
        </p:nvGraphicFramePr>
        <p:xfrm>
          <a:off x="783390" y="1264000"/>
          <a:ext cx="7769476" cy="4704537"/>
        </p:xfrm>
        <a:graphic>
          <a:graphicData uri="http://schemas.openxmlformats.org/drawingml/2006/table">
            <a:tbl>
              <a:tblPr firstRow="1" bandRow="1">
                <a:tableStyleId>{22838BEF-8BB2-4498-84A7-C5851F593DF1}</a:tableStyleId>
              </a:tblPr>
              <a:tblGrid>
                <a:gridCol w="665018"/>
                <a:gridCol w="1562793"/>
                <a:gridCol w="5541665"/>
              </a:tblGrid>
              <a:tr h="1165088">
                <a:tc>
                  <a:txBody>
                    <a:bodyPr/>
                    <a:lstStyle/>
                    <a:p>
                      <a:pPr marL="0" marR="0" algn="ctr">
                        <a:spcBef>
                          <a:spcPts val="300"/>
                        </a:spcBef>
                        <a:spcAft>
                          <a:spcPts val="0"/>
                        </a:spcAft>
                      </a:pPr>
                      <a:r>
                        <a:rPr lang="en-US" sz="4800" b="1" dirty="0">
                          <a:solidFill>
                            <a:srgbClr val="FFFFFF"/>
                          </a:solidFill>
                          <a:effectLst/>
                        </a:rPr>
                        <a:t>1</a:t>
                      </a:r>
                      <a:endParaRPr lang="en-US" sz="4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0" marR="0" algn="ctr">
                        <a:spcBef>
                          <a:spcPts val="300"/>
                        </a:spcBef>
                        <a:spcAft>
                          <a:spcPts val="0"/>
                        </a:spcAft>
                      </a:pPr>
                      <a:r>
                        <a:rPr lang="en-US" sz="2400" b="1" dirty="0">
                          <a:solidFill>
                            <a:srgbClr val="FFFFFF"/>
                          </a:solidFill>
                          <a:effectLst/>
                        </a:rPr>
                        <a:t>Full </a:t>
                      </a:r>
                      <a:r>
                        <a:rPr lang="en-US" sz="2400" b="1" dirty="0" smtClean="0">
                          <a:solidFill>
                            <a:srgbClr val="FFFFFF"/>
                          </a:solidFill>
                          <a:effectLst/>
                        </a:rPr>
                        <a:t>Features</a:t>
                      </a:r>
                      <a:endParaRPr lang="en-US" sz="24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285750" marR="0" indent="-285750">
                        <a:spcBef>
                          <a:spcPts val="300"/>
                        </a:spcBef>
                        <a:spcAft>
                          <a:spcPts val="0"/>
                        </a:spcAft>
                        <a:buFont typeface="Arial" panose="020B0604020202020204" pitchFamily="34" charset="0"/>
                        <a:buChar char="•"/>
                      </a:pPr>
                      <a:r>
                        <a:rPr lang="en-US" sz="1800" b="1"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Adobe Connect</a:t>
                      </a:r>
                    </a:p>
                    <a:p>
                      <a:pPr marL="285750" marR="0" indent="-285750">
                        <a:spcBef>
                          <a:spcPts val="300"/>
                        </a:spcBef>
                        <a:spcAft>
                          <a:spcPts val="0"/>
                        </a:spcAft>
                        <a:buFont typeface="Arial" panose="020B0604020202020204" pitchFamily="34" charset="0"/>
                        <a:buChar char="•"/>
                      </a:pPr>
                      <a:r>
                        <a:rPr lang="en-US" sz="1800" b="1"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Live Meeting</a:t>
                      </a:r>
                    </a:p>
                    <a:p>
                      <a:pPr marL="285750" marR="0" indent="-285750">
                        <a:spcBef>
                          <a:spcPts val="300"/>
                        </a:spcBef>
                        <a:spcAft>
                          <a:spcPts val="0"/>
                        </a:spcAft>
                        <a:buFont typeface="Arial" panose="020B0604020202020204" pitchFamily="34" charset="0"/>
                        <a:buChar char="•"/>
                      </a:pPr>
                      <a:r>
                        <a:rPr lang="en-US" sz="1800" b="1"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WebEx</a:t>
                      </a:r>
                      <a:endPar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r>
              <a:tr h="1217806">
                <a:tc>
                  <a:txBody>
                    <a:bodyPr/>
                    <a:lstStyle/>
                    <a:p>
                      <a:pPr marL="0" marR="0" algn="ctr">
                        <a:spcBef>
                          <a:spcPts val="300"/>
                        </a:spcBef>
                        <a:spcAft>
                          <a:spcPts val="0"/>
                        </a:spcAft>
                      </a:pPr>
                      <a:r>
                        <a:rPr lang="en-US" sz="4800" dirty="0">
                          <a:effectLst/>
                        </a:rPr>
                        <a:t>2</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Basic 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33453">
                <a:tc>
                  <a:txBody>
                    <a:bodyPr/>
                    <a:lstStyle/>
                    <a:p>
                      <a:pPr marL="0" marR="0" algn="ctr">
                        <a:spcBef>
                          <a:spcPts val="300"/>
                        </a:spcBef>
                        <a:spcAft>
                          <a:spcPts val="0"/>
                        </a:spcAft>
                      </a:pPr>
                      <a:r>
                        <a:rPr lang="en-US" sz="4800" dirty="0">
                          <a:effectLst/>
                        </a:rPr>
                        <a:t>3</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Limited</a:t>
                      </a:r>
                      <a:br>
                        <a:rPr lang="en-US" sz="2400" dirty="0">
                          <a:effectLst/>
                        </a:rPr>
                      </a:br>
                      <a:r>
                        <a:rPr lang="en-US" sz="2400" dirty="0">
                          <a:effectLst/>
                        </a:rPr>
                        <a:t>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88190">
                <a:tc>
                  <a:txBody>
                    <a:bodyPr/>
                    <a:lstStyle/>
                    <a:p>
                      <a:pPr marL="0" marR="0" algn="ctr">
                        <a:spcBef>
                          <a:spcPts val="300"/>
                        </a:spcBef>
                        <a:spcAft>
                          <a:spcPts val="0"/>
                        </a:spcAft>
                      </a:pPr>
                      <a:r>
                        <a:rPr lang="en-US" sz="4800" dirty="0">
                          <a:effectLst/>
                        </a:rPr>
                        <a:t>4</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Special Purpose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8881517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What Virtual Meeting Platform Should Be Used?</a:t>
            </a:r>
            <a:endParaRPr lang="en-US" sz="3000" dirty="0">
              <a:solidFill>
                <a:schemeClr val="bg1"/>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55</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672884312"/>
              </p:ext>
            </p:extLst>
          </p:nvPr>
        </p:nvGraphicFramePr>
        <p:xfrm>
          <a:off x="783390" y="1264000"/>
          <a:ext cx="7769476" cy="4704537"/>
        </p:xfrm>
        <a:graphic>
          <a:graphicData uri="http://schemas.openxmlformats.org/drawingml/2006/table">
            <a:tbl>
              <a:tblPr firstRow="1" bandRow="1">
                <a:tableStyleId>{22838BEF-8BB2-4498-84A7-C5851F593DF1}</a:tableStyleId>
              </a:tblPr>
              <a:tblGrid>
                <a:gridCol w="665018"/>
                <a:gridCol w="1562793"/>
                <a:gridCol w="5541665"/>
              </a:tblGrid>
              <a:tr h="1165088">
                <a:tc>
                  <a:txBody>
                    <a:bodyPr/>
                    <a:lstStyle/>
                    <a:p>
                      <a:pPr marL="0" marR="0" algn="ctr">
                        <a:spcBef>
                          <a:spcPts val="300"/>
                        </a:spcBef>
                        <a:spcAft>
                          <a:spcPts val="0"/>
                        </a:spcAft>
                      </a:pPr>
                      <a:r>
                        <a:rPr lang="en-US" sz="4800" b="0" dirty="0">
                          <a:effectLst/>
                        </a:rPr>
                        <a:t>1</a:t>
                      </a:r>
                      <a:endParaRPr lang="en-US" sz="4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b="0" dirty="0">
                          <a:effectLst/>
                        </a:rPr>
                        <a:t>Full </a:t>
                      </a:r>
                      <a:r>
                        <a:rPr lang="en-US" sz="2400" b="0" dirty="0" smtClean="0">
                          <a:effectLst/>
                        </a:rPr>
                        <a:t>Features</a:t>
                      </a:r>
                      <a:endParaRPr lang="en-US" sz="2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r>
                        <a:rPr lang="en-US" sz="1800" b="0" dirty="0" smtClean="0">
                          <a:effectLst/>
                          <a:latin typeface="Arial" panose="020B0604020202020204" pitchFamily="34" charset="0"/>
                          <a:ea typeface="Times New Roman" panose="02020603050405020304" pitchFamily="18" charset="0"/>
                          <a:cs typeface="Arial" panose="020B0604020202020204" pitchFamily="34" charset="0"/>
                        </a:rPr>
                        <a:t>Adobe Connect</a:t>
                      </a:r>
                    </a:p>
                    <a:p>
                      <a:pPr marL="285750" marR="0" indent="-285750">
                        <a:spcBef>
                          <a:spcPts val="300"/>
                        </a:spcBef>
                        <a:spcAft>
                          <a:spcPts val="0"/>
                        </a:spcAft>
                        <a:buFont typeface="Arial" panose="020B0604020202020204" pitchFamily="34" charset="0"/>
                        <a:buChar char="•"/>
                      </a:pPr>
                      <a:r>
                        <a:rPr lang="en-US" sz="1800" b="0" dirty="0" smtClean="0">
                          <a:effectLst/>
                          <a:latin typeface="Arial" panose="020B0604020202020204" pitchFamily="34" charset="0"/>
                          <a:ea typeface="Times New Roman" panose="02020603050405020304" pitchFamily="18" charset="0"/>
                          <a:cs typeface="Arial" panose="020B0604020202020204" pitchFamily="34" charset="0"/>
                        </a:rPr>
                        <a:t>Live Meeting</a:t>
                      </a:r>
                    </a:p>
                    <a:p>
                      <a:pPr marL="285750" marR="0" indent="-285750">
                        <a:spcBef>
                          <a:spcPts val="300"/>
                        </a:spcBef>
                        <a:spcAft>
                          <a:spcPts val="0"/>
                        </a:spcAft>
                        <a:buFont typeface="Arial" panose="020B0604020202020204" pitchFamily="34" charset="0"/>
                        <a:buChar char="•"/>
                      </a:pPr>
                      <a:r>
                        <a:rPr lang="en-US" sz="1800" b="0" dirty="0" smtClean="0">
                          <a:effectLst/>
                          <a:latin typeface="Arial" panose="020B0604020202020204" pitchFamily="34" charset="0"/>
                          <a:ea typeface="Times New Roman" panose="02020603050405020304" pitchFamily="18" charset="0"/>
                          <a:cs typeface="Arial" panose="020B0604020202020204" pitchFamily="34" charset="0"/>
                        </a:rPr>
                        <a:t>WebEx</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17806">
                <a:tc>
                  <a:txBody>
                    <a:bodyPr/>
                    <a:lstStyle/>
                    <a:p>
                      <a:pPr marL="0" marR="0" algn="ctr">
                        <a:spcBef>
                          <a:spcPts val="300"/>
                        </a:spcBef>
                        <a:spcAft>
                          <a:spcPts val="0"/>
                        </a:spcAft>
                      </a:pPr>
                      <a:r>
                        <a:rPr lang="en-US" sz="4800" b="1" dirty="0">
                          <a:solidFill>
                            <a:srgbClr val="FFFFFF"/>
                          </a:solidFill>
                          <a:effectLst/>
                        </a:rPr>
                        <a:t>2</a:t>
                      </a:r>
                      <a:endParaRPr lang="en-US" sz="4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0" marR="0" algn="ctr">
                        <a:spcBef>
                          <a:spcPts val="300"/>
                        </a:spcBef>
                        <a:spcAft>
                          <a:spcPts val="0"/>
                        </a:spcAft>
                      </a:pPr>
                      <a:r>
                        <a:rPr lang="en-US" sz="2400" b="1" dirty="0">
                          <a:solidFill>
                            <a:srgbClr val="FFFFFF"/>
                          </a:solidFill>
                          <a:effectLst/>
                        </a:rPr>
                        <a:t>Basic Features</a:t>
                      </a:r>
                      <a:endParaRPr lang="en-US" sz="24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285750" marR="0" indent="-285750">
                        <a:spcBef>
                          <a:spcPts val="300"/>
                        </a:spcBef>
                        <a:spcAft>
                          <a:spcPts val="0"/>
                        </a:spcAft>
                        <a:buFont typeface="Arial" panose="020B0604020202020204" pitchFamily="34" charset="0"/>
                        <a:buChar char="•"/>
                      </a:pPr>
                      <a:r>
                        <a:rPr lang="en-US" sz="1800" b="1"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GoToMeeting</a:t>
                      </a:r>
                    </a:p>
                    <a:p>
                      <a:pPr marL="285750" marR="0" indent="-285750">
                        <a:spcBef>
                          <a:spcPts val="300"/>
                        </a:spcBef>
                        <a:spcAft>
                          <a:spcPts val="0"/>
                        </a:spcAft>
                        <a:buFont typeface="Arial" panose="020B0604020202020204" pitchFamily="34" charset="0"/>
                        <a:buChar char="•"/>
                      </a:pPr>
                      <a:r>
                        <a:rPr lang="en-US" sz="1800" b="1"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Click</a:t>
                      </a:r>
                      <a:r>
                        <a:rPr lang="en-US" sz="1800" b="1" baseline="0"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Meeting</a:t>
                      </a:r>
                    </a:p>
                    <a:p>
                      <a:pPr marL="285750" marR="0" indent="-285750">
                        <a:spcBef>
                          <a:spcPts val="300"/>
                        </a:spcBef>
                        <a:spcAft>
                          <a:spcPts val="0"/>
                        </a:spcAft>
                        <a:buFont typeface="Arial" panose="020B0604020202020204" pitchFamily="34" charset="0"/>
                        <a:buChar char="•"/>
                      </a:pPr>
                      <a:r>
                        <a:rPr lang="en-US" sz="1800" b="1" baseline="0"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4Webcom</a:t>
                      </a:r>
                      <a:endPar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r>
              <a:tr h="1133453">
                <a:tc>
                  <a:txBody>
                    <a:bodyPr/>
                    <a:lstStyle/>
                    <a:p>
                      <a:pPr marL="0" marR="0" algn="ctr">
                        <a:spcBef>
                          <a:spcPts val="300"/>
                        </a:spcBef>
                        <a:spcAft>
                          <a:spcPts val="0"/>
                        </a:spcAft>
                      </a:pPr>
                      <a:r>
                        <a:rPr lang="en-US" sz="4800" dirty="0">
                          <a:effectLst/>
                        </a:rPr>
                        <a:t>3</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Limited</a:t>
                      </a:r>
                      <a:br>
                        <a:rPr lang="en-US" sz="2400" dirty="0">
                          <a:effectLst/>
                        </a:rPr>
                      </a:br>
                      <a:r>
                        <a:rPr lang="en-US" sz="2400" dirty="0">
                          <a:effectLst/>
                        </a:rPr>
                        <a:t>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88190">
                <a:tc>
                  <a:txBody>
                    <a:bodyPr/>
                    <a:lstStyle/>
                    <a:p>
                      <a:pPr marL="0" marR="0" algn="ctr">
                        <a:spcBef>
                          <a:spcPts val="300"/>
                        </a:spcBef>
                        <a:spcAft>
                          <a:spcPts val="0"/>
                        </a:spcAft>
                      </a:pPr>
                      <a:r>
                        <a:rPr lang="en-US" sz="4800" dirty="0">
                          <a:effectLst/>
                        </a:rPr>
                        <a:t>4</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Special Purpose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10105670"/>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What Virtual Meeting Platform Should Be </a:t>
            </a:r>
            <a:r>
              <a:rPr lang="en-US" sz="3000" dirty="0" smtClean="0"/>
              <a:t>Used?</a:t>
            </a:r>
            <a:endParaRPr lang="en-US" sz="3000" dirty="0">
              <a:solidFill>
                <a:schemeClr val="bg1"/>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56</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3006942982"/>
              </p:ext>
            </p:extLst>
          </p:nvPr>
        </p:nvGraphicFramePr>
        <p:xfrm>
          <a:off x="783390" y="1264000"/>
          <a:ext cx="7769476" cy="4704537"/>
        </p:xfrm>
        <a:graphic>
          <a:graphicData uri="http://schemas.openxmlformats.org/drawingml/2006/table">
            <a:tbl>
              <a:tblPr firstRow="1" bandRow="1">
                <a:tableStyleId>{22838BEF-8BB2-4498-84A7-C5851F593DF1}</a:tableStyleId>
              </a:tblPr>
              <a:tblGrid>
                <a:gridCol w="665018"/>
                <a:gridCol w="1562793"/>
                <a:gridCol w="5541665"/>
              </a:tblGrid>
              <a:tr h="1165088">
                <a:tc>
                  <a:txBody>
                    <a:bodyPr/>
                    <a:lstStyle/>
                    <a:p>
                      <a:pPr marL="0" marR="0" algn="ctr">
                        <a:spcBef>
                          <a:spcPts val="300"/>
                        </a:spcBef>
                        <a:spcAft>
                          <a:spcPts val="0"/>
                        </a:spcAft>
                      </a:pPr>
                      <a:r>
                        <a:rPr lang="en-US" sz="4800" b="0" dirty="0">
                          <a:effectLst/>
                        </a:rPr>
                        <a:t>1</a:t>
                      </a:r>
                      <a:endParaRPr lang="en-US" sz="4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b="0" dirty="0">
                          <a:effectLst/>
                        </a:rPr>
                        <a:t>Full </a:t>
                      </a:r>
                      <a:r>
                        <a:rPr lang="en-US" sz="2400" b="0" dirty="0" smtClean="0">
                          <a:effectLst/>
                        </a:rPr>
                        <a:t>Features</a:t>
                      </a:r>
                      <a:endParaRPr lang="en-US" sz="2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r>
                        <a:rPr lang="en-US" sz="1800" b="0" dirty="0" smtClean="0">
                          <a:effectLst/>
                          <a:latin typeface="Arial" panose="020B0604020202020204" pitchFamily="34" charset="0"/>
                          <a:ea typeface="Times New Roman" panose="02020603050405020304" pitchFamily="18" charset="0"/>
                          <a:cs typeface="Arial" panose="020B0604020202020204" pitchFamily="34" charset="0"/>
                        </a:rPr>
                        <a:t>Adobe Connect</a:t>
                      </a:r>
                    </a:p>
                    <a:p>
                      <a:pPr marL="285750" marR="0" indent="-285750">
                        <a:spcBef>
                          <a:spcPts val="300"/>
                        </a:spcBef>
                        <a:spcAft>
                          <a:spcPts val="0"/>
                        </a:spcAft>
                        <a:buFont typeface="Arial" panose="020B0604020202020204" pitchFamily="34" charset="0"/>
                        <a:buChar char="•"/>
                      </a:pPr>
                      <a:r>
                        <a:rPr lang="en-US" sz="1800" b="0" dirty="0" smtClean="0">
                          <a:effectLst/>
                          <a:latin typeface="Arial" panose="020B0604020202020204" pitchFamily="34" charset="0"/>
                          <a:ea typeface="Times New Roman" panose="02020603050405020304" pitchFamily="18" charset="0"/>
                          <a:cs typeface="Arial" panose="020B0604020202020204" pitchFamily="34" charset="0"/>
                        </a:rPr>
                        <a:t>Live Meeting</a:t>
                      </a:r>
                    </a:p>
                    <a:p>
                      <a:pPr marL="285750" marR="0" indent="-285750">
                        <a:spcBef>
                          <a:spcPts val="300"/>
                        </a:spcBef>
                        <a:spcAft>
                          <a:spcPts val="0"/>
                        </a:spcAft>
                        <a:buFont typeface="Arial" panose="020B0604020202020204" pitchFamily="34" charset="0"/>
                        <a:buChar char="•"/>
                      </a:pPr>
                      <a:r>
                        <a:rPr lang="en-US" sz="1800" b="0" dirty="0" smtClean="0">
                          <a:effectLst/>
                          <a:latin typeface="Arial" panose="020B0604020202020204" pitchFamily="34" charset="0"/>
                          <a:ea typeface="Times New Roman" panose="02020603050405020304" pitchFamily="18" charset="0"/>
                          <a:cs typeface="Arial" panose="020B0604020202020204" pitchFamily="34" charset="0"/>
                        </a:rPr>
                        <a:t>WebEx</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17806">
                <a:tc>
                  <a:txBody>
                    <a:bodyPr/>
                    <a:lstStyle/>
                    <a:p>
                      <a:pPr marL="0" marR="0" algn="ctr">
                        <a:spcBef>
                          <a:spcPts val="300"/>
                        </a:spcBef>
                        <a:spcAft>
                          <a:spcPts val="0"/>
                        </a:spcAft>
                      </a:pPr>
                      <a:r>
                        <a:rPr lang="en-US" sz="4800" dirty="0">
                          <a:effectLst/>
                        </a:rPr>
                        <a:t>2</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Basic 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r>
                        <a:rPr lang="en-US" sz="1800" dirty="0" smtClean="0">
                          <a:effectLst/>
                          <a:latin typeface="Arial" panose="020B0604020202020204" pitchFamily="34" charset="0"/>
                          <a:ea typeface="Times New Roman" panose="02020603050405020304" pitchFamily="18" charset="0"/>
                          <a:cs typeface="Arial" panose="020B0604020202020204" pitchFamily="34" charset="0"/>
                        </a:rPr>
                        <a:t>GoToMeeting</a:t>
                      </a:r>
                    </a:p>
                    <a:p>
                      <a:pPr marL="285750" marR="0" indent="-285750">
                        <a:spcBef>
                          <a:spcPts val="300"/>
                        </a:spcBef>
                        <a:spcAft>
                          <a:spcPts val="0"/>
                        </a:spcAft>
                        <a:buFont typeface="Arial" panose="020B0604020202020204" pitchFamily="34" charset="0"/>
                        <a:buChar char="•"/>
                      </a:pPr>
                      <a:r>
                        <a:rPr lang="en-US" sz="1800" dirty="0" smtClean="0">
                          <a:effectLst/>
                          <a:latin typeface="Arial" panose="020B0604020202020204" pitchFamily="34" charset="0"/>
                          <a:ea typeface="Times New Roman" panose="02020603050405020304" pitchFamily="18" charset="0"/>
                          <a:cs typeface="Arial" panose="020B0604020202020204" pitchFamily="34" charset="0"/>
                        </a:rPr>
                        <a:t>Click</a:t>
                      </a:r>
                      <a:r>
                        <a:rPr lang="en-US" sz="1800" baseline="0" dirty="0" smtClean="0">
                          <a:effectLst/>
                          <a:latin typeface="Arial" panose="020B0604020202020204" pitchFamily="34" charset="0"/>
                          <a:ea typeface="Times New Roman" panose="02020603050405020304" pitchFamily="18" charset="0"/>
                          <a:cs typeface="Arial" panose="020B0604020202020204" pitchFamily="34" charset="0"/>
                        </a:rPr>
                        <a:t>Meeting</a:t>
                      </a:r>
                    </a:p>
                    <a:p>
                      <a:pPr marL="285750" marR="0" indent="-285750">
                        <a:spcBef>
                          <a:spcPts val="300"/>
                        </a:spcBef>
                        <a:spcAft>
                          <a:spcPts val="0"/>
                        </a:spcAft>
                        <a:buFont typeface="Arial" panose="020B0604020202020204" pitchFamily="34" charset="0"/>
                        <a:buChar char="•"/>
                      </a:pPr>
                      <a:r>
                        <a:rPr lang="en-US" sz="1800" baseline="0" dirty="0" smtClean="0">
                          <a:effectLst/>
                          <a:latin typeface="Arial" panose="020B0604020202020204" pitchFamily="34" charset="0"/>
                          <a:ea typeface="Times New Roman" panose="02020603050405020304" pitchFamily="18" charset="0"/>
                          <a:cs typeface="Arial" panose="020B0604020202020204" pitchFamily="34" charset="0"/>
                        </a:rPr>
                        <a:t>4Webcom</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33453">
                <a:tc>
                  <a:txBody>
                    <a:bodyPr/>
                    <a:lstStyle/>
                    <a:p>
                      <a:pPr marL="0" marR="0" algn="ctr">
                        <a:spcBef>
                          <a:spcPts val="300"/>
                        </a:spcBef>
                        <a:spcAft>
                          <a:spcPts val="0"/>
                        </a:spcAft>
                      </a:pPr>
                      <a:r>
                        <a:rPr lang="en-US" sz="4800" b="1" dirty="0">
                          <a:solidFill>
                            <a:srgbClr val="FFFFFF"/>
                          </a:solidFill>
                          <a:effectLst/>
                        </a:rPr>
                        <a:t>3</a:t>
                      </a:r>
                      <a:endParaRPr lang="en-US" sz="4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0" marR="0" algn="ctr">
                        <a:spcBef>
                          <a:spcPts val="300"/>
                        </a:spcBef>
                        <a:spcAft>
                          <a:spcPts val="0"/>
                        </a:spcAft>
                      </a:pPr>
                      <a:r>
                        <a:rPr lang="en-US" sz="2400" b="1" dirty="0">
                          <a:solidFill>
                            <a:srgbClr val="FFFFFF"/>
                          </a:solidFill>
                          <a:effectLst/>
                        </a:rPr>
                        <a:t>Limited</a:t>
                      </a:r>
                      <a:br>
                        <a:rPr lang="en-US" sz="2400" b="1" dirty="0">
                          <a:solidFill>
                            <a:srgbClr val="FFFFFF"/>
                          </a:solidFill>
                          <a:effectLst/>
                        </a:rPr>
                      </a:br>
                      <a:r>
                        <a:rPr lang="en-US" sz="2400" b="1" dirty="0">
                          <a:solidFill>
                            <a:srgbClr val="FFFFFF"/>
                          </a:solidFill>
                          <a:effectLst/>
                        </a:rPr>
                        <a:t>Features</a:t>
                      </a:r>
                      <a:endParaRPr lang="en-US" sz="24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285750" marR="0" indent="-285750">
                        <a:spcBef>
                          <a:spcPts val="300"/>
                        </a:spcBef>
                        <a:spcAft>
                          <a:spcPts val="0"/>
                        </a:spcAft>
                        <a:buFont typeface="Arial" panose="020B0604020202020204" pitchFamily="34" charset="0"/>
                        <a:buChar char="•"/>
                      </a:pPr>
                      <a:r>
                        <a:rPr lang="en-US" sz="1800" b="1"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join.me</a:t>
                      </a:r>
                    </a:p>
                    <a:p>
                      <a:pPr marL="285750" marR="0" indent="-285750">
                        <a:spcBef>
                          <a:spcPts val="300"/>
                        </a:spcBef>
                        <a:spcAft>
                          <a:spcPts val="0"/>
                        </a:spcAft>
                        <a:buFont typeface="Arial" panose="020B0604020202020204" pitchFamily="34" charset="0"/>
                        <a:buChar char="•"/>
                      </a:pPr>
                      <a:r>
                        <a:rPr lang="en-US" sz="1800" b="1"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Google Hangouts</a:t>
                      </a:r>
                    </a:p>
                    <a:p>
                      <a:pPr marL="285750" marR="0" indent="-285750">
                        <a:spcBef>
                          <a:spcPts val="300"/>
                        </a:spcBef>
                        <a:spcAft>
                          <a:spcPts val="0"/>
                        </a:spcAft>
                        <a:buFont typeface="Arial" panose="020B0604020202020204" pitchFamily="34" charset="0"/>
                        <a:buChar char="•"/>
                      </a:pPr>
                      <a:r>
                        <a:rPr lang="en-US" sz="1800" b="1"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Skype</a:t>
                      </a:r>
                      <a:endPar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r>
              <a:tr h="1188190">
                <a:tc>
                  <a:txBody>
                    <a:bodyPr/>
                    <a:lstStyle/>
                    <a:p>
                      <a:pPr marL="0" marR="0" algn="ctr">
                        <a:spcBef>
                          <a:spcPts val="300"/>
                        </a:spcBef>
                        <a:spcAft>
                          <a:spcPts val="0"/>
                        </a:spcAft>
                      </a:pPr>
                      <a:r>
                        <a:rPr lang="en-US" sz="4800" dirty="0">
                          <a:effectLst/>
                        </a:rPr>
                        <a:t>4</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Special Purpose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771562536"/>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What Virtual Meeting Platform Should Be Used?</a:t>
            </a:r>
            <a:endParaRPr lang="en-US" sz="3000" dirty="0">
              <a:solidFill>
                <a:schemeClr val="bg1"/>
              </a:solidFill>
            </a:endParaRPr>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57</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800155227"/>
              </p:ext>
            </p:extLst>
          </p:nvPr>
        </p:nvGraphicFramePr>
        <p:xfrm>
          <a:off x="783390" y="1264000"/>
          <a:ext cx="7769476" cy="4704537"/>
        </p:xfrm>
        <a:graphic>
          <a:graphicData uri="http://schemas.openxmlformats.org/drawingml/2006/table">
            <a:tbl>
              <a:tblPr firstRow="1" bandRow="1">
                <a:tableStyleId>{22838BEF-8BB2-4498-84A7-C5851F593DF1}</a:tableStyleId>
              </a:tblPr>
              <a:tblGrid>
                <a:gridCol w="665018"/>
                <a:gridCol w="1562793"/>
                <a:gridCol w="5541665"/>
              </a:tblGrid>
              <a:tr h="1165088">
                <a:tc>
                  <a:txBody>
                    <a:bodyPr/>
                    <a:lstStyle/>
                    <a:p>
                      <a:pPr marL="0" marR="0" algn="ctr">
                        <a:spcBef>
                          <a:spcPts val="300"/>
                        </a:spcBef>
                        <a:spcAft>
                          <a:spcPts val="0"/>
                        </a:spcAft>
                      </a:pPr>
                      <a:r>
                        <a:rPr lang="en-US" sz="4800" b="0" dirty="0">
                          <a:effectLst/>
                        </a:rPr>
                        <a:t>1</a:t>
                      </a:r>
                      <a:endParaRPr lang="en-US" sz="4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b="0" dirty="0">
                          <a:effectLst/>
                        </a:rPr>
                        <a:t>Full </a:t>
                      </a:r>
                      <a:r>
                        <a:rPr lang="en-US" sz="2400" b="0" dirty="0" smtClean="0">
                          <a:effectLst/>
                        </a:rPr>
                        <a:t>Features</a:t>
                      </a:r>
                      <a:endParaRPr lang="en-US" sz="24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r>
                        <a:rPr lang="en-US" sz="1800" b="0" dirty="0" smtClean="0">
                          <a:effectLst/>
                          <a:latin typeface="Arial" panose="020B0604020202020204" pitchFamily="34" charset="0"/>
                          <a:ea typeface="Times New Roman" panose="02020603050405020304" pitchFamily="18" charset="0"/>
                          <a:cs typeface="Arial" panose="020B0604020202020204" pitchFamily="34" charset="0"/>
                        </a:rPr>
                        <a:t>Adobe Connect</a:t>
                      </a:r>
                    </a:p>
                    <a:p>
                      <a:pPr marL="285750" marR="0" indent="-285750">
                        <a:spcBef>
                          <a:spcPts val="300"/>
                        </a:spcBef>
                        <a:spcAft>
                          <a:spcPts val="0"/>
                        </a:spcAft>
                        <a:buFont typeface="Arial" panose="020B0604020202020204" pitchFamily="34" charset="0"/>
                        <a:buChar char="•"/>
                      </a:pPr>
                      <a:r>
                        <a:rPr lang="en-US" sz="1800" b="0" dirty="0" smtClean="0">
                          <a:effectLst/>
                          <a:latin typeface="Arial" panose="020B0604020202020204" pitchFamily="34" charset="0"/>
                          <a:ea typeface="Times New Roman" panose="02020603050405020304" pitchFamily="18" charset="0"/>
                          <a:cs typeface="Arial" panose="020B0604020202020204" pitchFamily="34" charset="0"/>
                        </a:rPr>
                        <a:t>Live Meeting</a:t>
                      </a:r>
                    </a:p>
                    <a:p>
                      <a:pPr marL="285750" marR="0" indent="-285750">
                        <a:spcBef>
                          <a:spcPts val="300"/>
                        </a:spcBef>
                        <a:spcAft>
                          <a:spcPts val="0"/>
                        </a:spcAft>
                        <a:buFont typeface="Arial" panose="020B0604020202020204" pitchFamily="34" charset="0"/>
                        <a:buChar char="•"/>
                      </a:pPr>
                      <a:r>
                        <a:rPr lang="en-US" sz="1800" b="0" dirty="0" smtClean="0">
                          <a:effectLst/>
                          <a:latin typeface="Arial" panose="020B0604020202020204" pitchFamily="34" charset="0"/>
                          <a:ea typeface="Times New Roman" panose="02020603050405020304" pitchFamily="18" charset="0"/>
                          <a:cs typeface="Arial" panose="020B0604020202020204" pitchFamily="34" charset="0"/>
                        </a:rPr>
                        <a:t>WebEx</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17806">
                <a:tc>
                  <a:txBody>
                    <a:bodyPr/>
                    <a:lstStyle/>
                    <a:p>
                      <a:pPr marL="0" marR="0" algn="ctr">
                        <a:spcBef>
                          <a:spcPts val="300"/>
                        </a:spcBef>
                        <a:spcAft>
                          <a:spcPts val="0"/>
                        </a:spcAft>
                      </a:pPr>
                      <a:r>
                        <a:rPr lang="en-US" sz="4800" dirty="0">
                          <a:effectLst/>
                        </a:rPr>
                        <a:t>2</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Basic 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r>
                        <a:rPr lang="en-US" sz="1800" dirty="0" smtClean="0">
                          <a:effectLst/>
                          <a:latin typeface="Arial" panose="020B0604020202020204" pitchFamily="34" charset="0"/>
                          <a:ea typeface="Times New Roman" panose="02020603050405020304" pitchFamily="18" charset="0"/>
                          <a:cs typeface="Arial" panose="020B0604020202020204" pitchFamily="34" charset="0"/>
                        </a:rPr>
                        <a:t>GoToMeeting</a:t>
                      </a:r>
                    </a:p>
                    <a:p>
                      <a:pPr marL="285750" marR="0" indent="-285750">
                        <a:spcBef>
                          <a:spcPts val="300"/>
                        </a:spcBef>
                        <a:spcAft>
                          <a:spcPts val="0"/>
                        </a:spcAft>
                        <a:buFont typeface="Arial" panose="020B0604020202020204" pitchFamily="34" charset="0"/>
                        <a:buChar char="•"/>
                      </a:pPr>
                      <a:r>
                        <a:rPr lang="en-US" sz="1800" dirty="0" smtClean="0">
                          <a:effectLst/>
                          <a:latin typeface="Arial" panose="020B0604020202020204" pitchFamily="34" charset="0"/>
                          <a:ea typeface="Times New Roman" panose="02020603050405020304" pitchFamily="18" charset="0"/>
                          <a:cs typeface="Arial" panose="020B0604020202020204" pitchFamily="34" charset="0"/>
                        </a:rPr>
                        <a:t>Click</a:t>
                      </a:r>
                      <a:r>
                        <a:rPr lang="en-US" sz="1800" baseline="0" dirty="0" smtClean="0">
                          <a:effectLst/>
                          <a:latin typeface="Arial" panose="020B0604020202020204" pitchFamily="34" charset="0"/>
                          <a:ea typeface="Times New Roman" panose="02020603050405020304" pitchFamily="18" charset="0"/>
                          <a:cs typeface="Arial" panose="020B0604020202020204" pitchFamily="34" charset="0"/>
                        </a:rPr>
                        <a:t>Meeting</a:t>
                      </a:r>
                    </a:p>
                    <a:p>
                      <a:pPr marL="285750" marR="0" indent="-285750">
                        <a:spcBef>
                          <a:spcPts val="300"/>
                        </a:spcBef>
                        <a:spcAft>
                          <a:spcPts val="0"/>
                        </a:spcAft>
                        <a:buFont typeface="Arial" panose="020B0604020202020204" pitchFamily="34" charset="0"/>
                        <a:buChar char="•"/>
                      </a:pPr>
                      <a:r>
                        <a:rPr lang="en-US" sz="1800" baseline="0" dirty="0" smtClean="0">
                          <a:effectLst/>
                          <a:latin typeface="Arial" panose="020B0604020202020204" pitchFamily="34" charset="0"/>
                          <a:ea typeface="Times New Roman" panose="02020603050405020304" pitchFamily="18" charset="0"/>
                          <a:cs typeface="Arial" panose="020B0604020202020204" pitchFamily="34" charset="0"/>
                        </a:rPr>
                        <a:t>4Webcom</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33453">
                <a:tc>
                  <a:txBody>
                    <a:bodyPr/>
                    <a:lstStyle/>
                    <a:p>
                      <a:pPr marL="0" marR="0" algn="ctr">
                        <a:spcBef>
                          <a:spcPts val="300"/>
                        </a:spcBef>
                        <a:spcAft>
                          <a:spcPts val="0"/>
                        </a:spcAft>
                      </a:pPr>
                      <a:r>
                        <a:rPr lang="en-US" sz="4800" dirty="0">
                          <a:effectLst/>
                        </a:rPr>
                        <a:t>3</a:t>
                      </a:r>
                      <a:endParaRPr lang="en-US" sz="4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300"/>
                        </a:spcBef>
                        <a:spcAft>
                          <a:spcPts val="0"/>
                        </a:spcAft>
                      </a:pPr>
                      <a:r>
                        <a:rPr lang="en-US" sz="2400" dirty="0">
                          <a:effectLst/>
                        </a:rPr>
                        <a:t>Limited</a:t>
                      </a:r>
                      <a:br>
                        <a:rPr lang="en-US" sz="2400" dirty="0">
                          <a:effectLst/>
                        </a:rPr>
                      </a:br>
                      <a:r>
                        <a:rPr lang="en-US" sz="2400" dirty="0">
                          <a:effectLst/>
                        </a:rPr>
                        <a:t>Features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spcBef>
                          <a:spcPts val="300"/>
                        </a:spcBef>
                        <a:spcAft>
                          <a:spcPts val="0"/>
                        </a:spcAft>
                        <a:buFont typeface="Arial" panose="020B0604020202020204" pitchFamily="34" charset="0"/>
                        <a:buChar char="•"/>
                      </a:pPr>
                      <a:r>
                        <a:rPr lang="en-US" sz="1800" dirty="0" smtClean="0">
                          <a:effectLst/>
                          <a:latin typeface="Arial" panose="020B0604020202020204" pitchFamily="34" charset="0"/>
                          <a:ea typeface="Times New Roman" panose="02020603050405020304" pitchFamily="18" charset="0"/>
                          <a:cs typeface="Arial" panose="020B0604020202020204" pitchFamily="34" charset="0"/>
                        </a:rPr>
                        <a:t>join.me</a:t>
                      </a:r>
                    </a:p>
                    <a:p>
                      <a:pPr marL="285750" marR="0" indent="-285750">
                        <a:spcBef>
                          <a:spcPts val="300"/>
                        </a:spcBef>
                        <a:spcAft>
                          <a:spcPts val="0"/>
                        </a:spcAft>
                        <a:buFont typeface="Arial" panose="020B0604020202020204" pitchFamily="34" charset="0"/>
                        <a:buChar char="•"/>
                      </a:pPr>
                      <a:r>
                        <a:rPr lang="en-US" sz="1800" dirty="0" smtClean="0">
                          <a:effectLst/>
                          <a:latin typeface="Arial" panose="020B0604020202020204" pitchFamily="34" charset="0"/>
                          <a:ea typeface="Times New Roman" panose="02020603050405020304" pitchFamily="18" charset="0"/>
                          <a:cs typeface="Arial" panose="020B0604020202020204" pitchFamily="34" charset="0"/>
                        </a:rPr>
                        <a:t>Google Hangouts</a:t>
                      </a:r>
                    </a:p>
                    <a:p>
                      <a:pPr marL="285750" marR="0" indent="-285750">
                        <a:spcBef>
                          <a:spcPts val="300"/>
                        </a:spcBef>
                        <a:spcAft>
                          <a:spcPts val="0"/>
                        </a:spcAft>
                        <a:buFont typeface="Arial" panose="020B0604020202020204" pitchFamily="34" charset="0"/>
                        <a:buChar char="•"/>
                      </a:pPr>
                      <a:r>
                        <a:rPr lang="en-US" sz="1800" dirty="0" smtClean="0">
                          <a:effectLst/>
                          <a:latin typeface="Arial" panose="020B0604020202020204" pitchFamily="34" charset="0"/>
                          <a:ea typeface="Times New Roman" panose="02020603050405020304" pitchFamily="18" charset="0"/>
                          <a:cs typeface="Arial" panose="020B0604020202020204" pitchFamily="34" charset="0"/>
                        </a:rPr>
                        <a:t>Skype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188190">
                <a:tc>
                  <a:txBody>
                    <a:bodyPr/>
                    <a:lstStyle/>
                    <a:p>
                      <a:pPr marL="0" marR="0" algn="ctr">
                        <a:spcBef>
                          <a:spcPts val="300"/>
                        </a:spcBef>
                        <a:spcAft>
                          <a:spcPts val="0"/>
                        </a:spcAft>
                      </a:pPr>
                      <a:r>
                        <a:rPr lang="en-US" sz="4800" b="1" dirty="0">
                          <a:solidFill>
                            <a:srgbClr val="FFFFFF"/>
                          </a:solidFill>
                          <a:effectLst/>
                        </a:rPr>
                        <a:t>4</a:t>
                      </a:r>
                      <a:endParaRPr lang="en-US" sz="4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0" marR="0" algn="ctr">
                        <a:spcBef>
                          <a:spcPts val="300"/>
                        </a:spcBef>
                        <a:spcAft>
                          <a:spcPts val="0"/>
                        </a:spcAft>
                      </a:pPr>
                      <a:r>
                        <a:rPr lang="en-US" sz="2400" b="1" dirty="0">
                          <a:solidFill>
                            <a:srgbClr val="FFFFFF"/>
                          </a:solidFill>
                          <a:effectLst/>
                        </a:rPr>
                        <a:t>Special Purpose</a:t>
                      </a:r>
                      <a:endParaRPr lang="en-US" sz="24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c>
                  <a:txBody>
                    <a:bodyPr/>
                    <a:lstStyle/>
                    <a:p>
                      <a:pPr marL="285750" marR="0" indent="-285750">
                        <a:spcBef>
                          <a:spcPts val="300"/>
                        </a:spcBef>
                        <a:spcAft>
                          <a:spcPts val="0"/>
                        </a:spcAft>
                        <a:buFont typeface="Arial" panose="020B0604020202020204" pitchFamily="34" charset="0"/>
                        <a:buChar char="•"/>
                      </a:pPr>
                      <a:r>
                        <a:rPr lang="en-US" sz="1800" b="1"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Blackboard Collaborate</a:t>
                      </a:r>
                    </a:p>
                    <a:p>
                      <a:pPr marL="285750" marR="0" indent="-285750">
                        <a:spcBef>
                          <a:spcPts val="300"/>
                        </a:spcBef>
                        <a:spcAft>
                          <a:spcPts val="0"/>
                        </a:spcAft>
                        <a:buFont typeface="Arial" panose="020B0604020202020204" pitchFamily="34" charset="0"/>
                        <a:buChar char="•"/>
                      </a:pPr>
                      <a:r>
                        <a:rPr lang="en-US" sz="1800" b="1"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Power</a:t>
                      </a:r>
                      <a:r>
                        <a:rPr lang="en-US" sz="1800" b="1" baseline="0"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noodle</a:t>
                      </a:r>
                    </a:p>
                    <a:p>
                      <a:pPr marL="285750" marR="0" indent="-285750">
                        <a:spcBef>
                          <a:spcPts val="300"/>
                        </a:spcBef>
                        <a:spcAft>
                          <a:spcPts val="0"/>
                        </a:spcAft>
                        <a:buFont typeface="Arial" panose="020B0604020202020204" pitchFamily="34" charset="0"/>
                        <a:buChar char="•"/>
                      </a:pPr>
                      <a:r>
                        <a:rPr lang="en-US" sz="1800" b="1" baseline="0"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Facilitate.com</a:t>
                      </a:r>
                      <a:endParaRPr lang="en-US" sz="18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6522"/>
                    </a:solidFill>
                  </a:tcPr>
                </a:tc>
              </a:tr>
            </a:tbl>
          </a:graphicData>
        </a:graphic>
      </p:graphicFrame>
    </p:spTree>
    <p:extLst>
      <p:ext uri="{BB962C8B-B14F-4D97-AF65-F5344CB8AC3E}">
        <p14:creationId xmlns:p14="http://schemas.microsoft.com/office/powerpoint/2010/main" val="2831669682"/>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29922"/>
            <a:ext cx="8071290" cy="1143000"/>
          </a:xfrm>
        </p:spPr>
        <p:txBody>
          <a:bodyPr>
            <a:normAutofit/>
          </a:bodyPr>
          <a:lstStyle/>
          <a:p>
            <a:r>
              <a:rPr lang="en-US" sz="3200" dirty="0" smtClean="0"/>
              <a:t>Choosing the Virtual Platform</a:t>
            </a:r>
            <a:endParaRPr lang="en-US" sz="3200" dirty="0">
              <a:solidFill>
                <a:schemeClr val="bg1"/>
              </a:solidFill>
            </a:endParaRPr>
          </a:p>
        </p:txBody>
      </p:sp>
      <p:sp>
        <p:nvSpPr>
          <p:cNvPr id="5" name="Content Placeholder 4"/>
          <p:cNvSpPr>
            <a:spLocks noGrp="1"/>
          </p:cNvSpPr>
          <p:nvPr>
            <p:ph idx="1"/>
          </p:nvPr>
        </p:nvSpPr>
        <p:spPr>
          <a:xfrm>
            <a:off x="457200" y="947505"/>
            <a:ext cx="8229600" cy="4932363"/>
          </a:xfrm>
        </p:spPr>
        <p:txBody>
          <a:bodyPr>
            <a:normAutofit/>
          </a:bodyPr>
          <a:lstStyle/>
          <a:p>
            <a:pPr>
              <a:spcBef>
                <a:spcPts val="900"/>
              </a:spcBef>
            </a:pPr>
            <a:r>
              <a:rPr lang="en-US" sz="2800" dirty="0"/>
              <a:t>Determine the why, the what, and the constraints</a:t>
            </a:r>
            <a:r>
              <a:rPr lang="en-US" sz="2800" dirty="0" smtClean="0"/>
              <a:t>.</a:t>
            </a:r>
          </a:p>
          <a:p>
            <a:pPr>
              <a:spcBef>
                <a:spcPts val="900"/>
              </a:spcBef>
            </a:pPr>
            <a:r>
              <a:rPr lang="en-US" sz="2800" dirty="0"/>
              <a:t>View a variety of </a:t>
            </a:r>
            <a:r>
              <a:rPr lang="en-US" sz="2800" dirty="0" smtClean="0"/>
              <a:t>platforms.</a:t>
            </a:r>
          </a:p>
          <a:p>
            <a:pPr>
              <a:spcBef>
                <a:spcPts val="900"/>
              </a:spcBef>
            </a:pPr>
            <a:r>
              <a:rPr lang="en-US" sz="2800" dirty="0"/>
              <a:t>Identify the most critical product </a:t>
            </a:r>
            <a:r>
              <a:rPr lang="en-US" sz="2800" dirty="0" smtClean="0"/>
              <a:t>features.</a:t>
            </a:r>
          </a:p>
          <a:p>
            <a:pPr>
              <a:spcBef>
                <a:spcPts val="900"/>
              </a:spcBef>
            </a:pPr>
            <a:r>
              <a:rPr lang="en-US" sz="2800" dirty="0" smtClean="0"/>
              <a:t>Narrow </a:t>
            </a:r>
            <a:r>
              <a:rPr lang="en-US" sz="2800" dirty="0"/>
              <a:t>your choices based </a:t>
            </a:r>
            <a:r>
              <a:rPr lang="en-US" sz="2800" dirty="0" smtClean="0"/>
              <a:t>on product tiers.</a:t>
            </a:r>
          </a:p>
          <a:p>
            <a:pPr>
              <a:spcBef>
                <a:spcPts val="900"/>
              </a:spcBef>
            </a:pPr>
            <a:r>
              <a:rPr lang="en-US" sz="2800" dirty="0"/>
              <a:t>Select the </a:t>
            </a:r>
            <a:r>
              <a:rPr lang="en-US" sz="2800" dirty="0" smtClean="0"/>
              <a:t>platform.</a:t>
            </a:r>
            <a:endParaRPr lang="en-US" sz="2800" dirty="0"/>
          </a:p>
        </p:txBody>
      </p:sp>
      <p:sp>
        <p:nvSpPr>
          <p:cNvPr id="4" name="Slide Number Placeholder 3"/>
          <p:cNvSpPr>
            <a:spLocks noGrp="1"/>
          </p:cNvSpPr>
          <p:nvPr>
            <p:ph type="sldNum" sz="quarter" idx="12"/>
          </p:nvPr>
        </p:nvSpPr>
        <p:spPr/>
        <p:txBody>
          <a:bodyPr/>
          <a:lstStyle/>
          <a:p>
            <a:pPr>
              <a:defRPr/>
            </a:pPr>
            <a:fld id="{57F09362-3ECF-43FF-9131-C2EB0D040696}" type="slidenum">
              <a:rPr lang="en-US" altLang="en-US" smtClean="0"/>
              <a:pPr>
                <a:defRPr/>
              </a:pPr>
              <a:t>58</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008397310"/>
              </p:ext>
            </p:extLst>
          </p:nvPr>
        </p:nvGraphicFramePr>
        <p:xfrm>
          <a:off x="518000" y="3226511"/>
          <a:ext cx="8336680" cy="3234222"/>
        </p:xfrm>
        <a:graphic>
          <a:graphicData uri="http://schemas.openxmlformats.org/drawingml/2006/table">
            <a:tbl>
              <a:tblPr>
                <a:tableStyleId>{5C22544A-7EE6-4342-B048-85BDC9FD1C3A}</a:tableStyleId>
              </a:tblPr>
              <a:tblGrid>
                <a:gridCol w="3901208"/>
                <a:gridCol w="1108868"/>
                <a:gridCol w="1108868"/>
                <a:gridCol w="1108868"/>
                <a:gridCol w="1108868"/>
              </a:tblGrid>
              <a:tr h="292092">
                <a:tc>
                  <a:txBody>
                    <a:bodyPr/>
                    <a:lstStyle/>
                    <a:p>
                      <a:pPr marL="0" marR="0">
                        <a:spcBef>
                          <a:spcPts val="300"/>
                        </a:spcBef>
                        <a:spcAft>
                          <a:spcPts val="0"/>
                        </a:spcAft>
                      </a:pPr>
                      <a:r>
                        <a:rPr lang="en-US" sz="1000" dirty="0">
                          <a:effectLst/>
                        </a:rPr>
                        <a:t/>
                      </a:r>
                      <a:br>
                        <a:rPr lang="en-US" sz="1000" dirty="0">
                          <a:effectLst/>
                        </a:rPr>
                      </a:br>
                      <a:r>
                        <a:rPr lang="en-US" sz="1000" dirty="0">
                          <a:effectLst/>
                        </a:rPr>
                        <a:t> </a:t>
                      </a:r>
                      <a:endParaRPr lang="en-US"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4">
                  <a:txBody>
                    <a:bodyPr/>
                    <a:lstStyle/>
                    <a:p>
                      <a:pPr marL="0" marR="0" algn="ctr">
                        <a:spcBef>
                          <a:spcPts val="0"/>
                        </a:spcBef>
                        <a:spcAft>
                          <a:spcPts val="300"/>
                        </a:spcAft>
                      </a:pPr>
                      <a:r>
                        <a:rPr lang="en-US" sz="1600" b="1" dirty="0">
                          <a:solidFill>
                            <a:schemeClr val="bg1"/>
                          </a:solidFill>
                          <a:effectLst/>
                        </a:rPr>
                        <a:t>Product Tiers</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591" marR="625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678"/>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56365">
                <a:tc>
                  <a:txBody>
                    <a:bodyPr/>
                    <a:lstStyle/>
                    <a:p>
                      <a:pPr marL="0" marR="0">
                        <a:spcBef>
                          <a:spcPts val="300"/>
                        </a:spcBef>
                        <a:spcAft>
                          <a:spcPts val="0"/>
                        </a:spcAft>
                      </a:pPr>
                      <a:r>
                        <a:rPr lang="en-US" sz="1000" dirty="0">
                          <a:effectLst/>
                        </a:rPr>
                        <a:t> </a:t>
                      </a:r>
                      <a:endParaRPr lang="en-US"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1" dirty="0">
                          <a:effectLst/>
                        </a:rPr>
                        <a:t>1</a:t>
                      </a:r>
                      <a:br>
                        <a:rPr lang="en-US" sz="1800" b="1" dirty="0">
                          <a:effectLst/>
                        </a:rPr>
                      </a:br>
                      <a:r>
                        <a:rPr lang="en-US" sz="1800" b="1" dirty="0">
                          <a:effectLst/>
                        </a:rPr>
                        <a:t>Full</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591" marR="625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effectLst/>
                        </a:rPr>
                        <a:t>2</a:t>
                      </a:r>
                      <a:br>
                        <a:rPr lang="en-US" sz="1800" b="1" dirty="0">
                          <a:effectLst/>
                        </a:rPr>
                      </a:br>
                      <a:r>
                        <a:rPr lang="en-US" sz="1800" b="1" dirty="0">
                          <a:effectLst/>
                        </a:rPr>
                        <a:t>Basic</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591" marR="625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effectLst/>
                        </a:rPr>
                        <a:t>3</a:t>
                      </a:r>
                      <a:br>
                        <a:rPr lang="en-US" sz="1800" b="1" dirty="0">
                          <a:effectLst/>
                        </a:rPr>
                      </a:br>
                      <a:r>
                        <a:rPr lang="en-US" sz="1800" b="1" dirty="0">
                          <a:effectLst/>
                        </a:rPr>
                        <a:t>Limited</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591" marR="625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800" b="1" dirty="0">
                          <a:effectLst/>
                        </a:rPr>
                        <a:t>4</a:t>
                      </a:r>
                      <a:br>
                        <a:rPr lang="en-US" sz="1800" b="1" dirty="0">
                          <a:effectLst/>
                        </a:rPr>
                      </a:br>
                      <a:r>
                        <a:rPr lang="en-US" sz="1800" b="1" dirty="0">
                          <a:effectLst/>
                        </a:rPr>
                        <a:t>Special</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591" marR="625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4183">
                <a:tc>
                  <a:txBody>
                    <a:bodyPr/>
                    <a:lstStyle/>
                    <a:p>
                      <a:pPr marL="0" marR="0">
                        <a:spcBef>
                          <a:spcPts val="0"/>
                        </a:spcBef>
                        <a:spcAft>
                          <a:spcPts val="0"/>
                        </a:spcAft>
                      </a:pPr>
                      <a:r>
                        <a:rPr lang="en-US" sz="1500" dirty="0">
                          <a:effectLst/>
                        </a:rPr>
                        <a:t>To maximize </a:t>
                      </a:r>
                      <a:r>
                        <a:rPr lang="en-US" sz="1500" dirty="0" smtClean="0">
                          <a:effectLst/>
                        </a:rPr>
                        <a:t>engagement</a:t>
                      </a:r>
                      <a:r>
                        <a:rPr lang="en-US" sz="1500" baseline="0" dirty="0" smtClean="0">
                          <a:effectLst/>
                        </a:rPr>
                        <a:t>, it is important to have </a:t>
                      </a:r>
                      <a:r>
                        <a:rPr lang="en-US" sz="1500" dirty="0" smtClean="0">
                          <a:effectLst/>
                        </a:rPr>
                        <a:t>annotation</a:t>
                      </a:r>
                      <a:r>
                        <a:rPr lang="en-US" sz="1500" dirty="0">
                          <a:effectLst/>
                        </a:rPr>
                        <a:t>, breakout rooms, polling, or whiteboard.</a:t>
                      </a:r>
                      <a:endParaRPr lang="en-US" sz="15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600" dirty="0">
                          <a:effectLst/>
                        </a:rPr>
                        <a:t>√</a:t>
                      </a:r>
                      <a:endParaRPr lang="en-US"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spcBef>
                          <a:spcPts val="0"/>
                        </a:spcBef>
                        <a:spcAft>
                          <a:spcPts val="0"/>
                        </a:spcAft>
                      </a:pPr>
                      <a:r>
                        <a:rPr lang="en-US" sz="1600" dirty="0">
                          <a:effectLst/>
                        </a:rPr>
                        <a:t>Eliminate</a:t>
                      </a:r>
                      <a:endParaRPr lang="en-US" sz="16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584183">
                <a:tc>
                  <a:txBody>
                    <a:bodyPr/>
                    <a:lstStyle/>
                    <a:p>
                      <a:pPr marL="0" marR="0">
                        <a:spcBef>
                          <a:spcPts val="0"/>
                        </a:spcBef>
                        <a:spcAft>
                          <a:spcPts val="0"/>
                        </a:spcAft>
                      </a:pPr>
                      <a:r>
                        <a:rPr lang="en-US" sz="1500" dirty="0">
                          <a:effectLst/>
                        </a:rPr>
                        <a:t>To increase </a:t>
                      </a:r>
                      <a:r>
                        <a:rPr lang="en-US" sz="1500" dirty="0" smtClean="0">
                          <a:effectLst/>
                        </a:rPr>
                        <a:t>productivity</a:t>
                      </a:r>
                      <a:r>
                        <a:rPr lang="en-US" sz="1500" baseline="0" dirty="0" smtClean="0">
                          <a:effectLst/>
                        </a:rPr>
                        <a:t>, it is important for </a:t>
                      </a:r>
                      <a:r>
                        <a:rPr lang="en-US" sz="1500" dirty="0" smtClean="0">
                          <a:effectLst/>
                        </a:rPr>
                        <a:t>everyone </a:t>
                      </a:r>
                      <a:r>
                        <a:rPr lang="en-US" sz="1500" dirty="0">
                          <a:effectLst/>
                        </a:rPr>
                        <a:t>to see one another </a:t>
                      </a:r>
                      <a:r>
                        <a:rPr lang="en-US" sz="1500" dirty="0" smtClean="0">
                          <a:effectLst/>
                        </a:rPr>
                        <a:t>and </a:t>
                      </a:r>
                      <a:r>
                        <a:rPr lang="en-US" sz="1500" dirty="0">
                          <a:effectLst/>
                        </a:rPr>
                        <a:t>see </a:t>
                      </a:r>
                      <a:r>
                        <a:rPr lang="en-US" sz="1500" dirty="0" smtClean="0">
                          <a:effectLst/>
                        </a:rPr>
                        <a:t>the leader’s </a:t>
                      </a:r>
                      <a:r>
                        <a:rPr lang="en-US" sz="1500" dirty="0">
                          <a:effectLst/>
                        </a:rPr>
                        <a:t>desktop.</a:t>
                      </a:r>
                      <a:endParaRPr lang="en-US" sz="15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600" dirty="0">
                          <a:effectLst/>
                        </a:rPr>
                        <a:t>√</a:t>
                      </a:r>
                      <a:endParaRPr lang="en-US"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600" dirty="0">
                          <a:effectLst/>
                        </a:rPr>
                        <a:t>√</a:t>
                      </a:r>
                      <a:endParaRPr lang="en-US"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600" dirty="0">
                          <a:effectLst/>
                        </a:rPr>
                        <a:t>Eliminate</a:t>
                      </a:r>
                      <a:endParaRPr lang="en-US" sz="16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584183">
                <a:tc>
                  <a:txBody>
                    <a:bodyPr/>
                    <a:lstStyle/>
                    <a:p>
                      <a:pPr marL="0" marR="0">
                        <a:spcBef>
                          <a:spcPts val="0"/>
                        </a:spcBef>
                        <a:spcAft>
                          <a:spcPts val="0"/>
                        </a:spcAft>
                      </a:pPr>
                      <a:r>
                        <a:rPr lang="en-US" sz="1500" dirty="0">
                          <a:effectLst/>
                        </a:rPr>
                        <a:t>More than </a:t>
                      </a:r>
                      <a:r>
                        <a:rPr lang="en-US" sz="1500" dirty="0" smtClean="0">
                          <a:effectLst/>
                        </a:rPr>
                        <a:t>25 people </a:t>
                      </a:r>
                      <a:r>
                        <a:rPr lang="en-US" sz="1500" dirty="0">
                          <a:effectLst/>
                        </a:rPr>
                        <a:t>need to attend the virtual meeting at the same time.</a:t>
                      </a:r>
                      <a:endParaRPr lang="en-US" sz="15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600" dirty="0">
                          <a:effectLst/>
                        </a:rPr>
                        <a:t>√</a:t>
                      </a:r>
                      <a:endParaRPr lang="en-US"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600" dirty="0">
                          <a:effectLst/>
                        </a:rPr>
                        <a:t>√</a:t>
                      </a:r>
                      <a:endParaRPr lang="en-US"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Eliminate</a:t>
                      </a:r>
                      <a:br>
                        <a:rPr lang="en-US" sz="1600" dirty="0">
                          <a:effectLst/>
                        </a:rPr>
                      </a:br>
                      <a:r>
                        <a:rPr lang="en-US" sz="1600" dirty="0">
                          <a:effectLst/>
                        </a:rPr>
                        <a:t>Most</a:t>
                      </a:r>
                      <a:endParaRPr lang="en-US" sz="16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600" dirty="0">
                          <a:effectLst/>
                        </a:rPr>
                        <a:t>√</a:t>
                      </a:r>
                      <a:endParaRPr lang="en-US"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7274">
                <a:tc>
                  <a:txBody>
                    <a:bodyPr/>
                    <a:lstStyle/>
                    <a:p>
                      <a:pPr marL="0" marR="0">
                        <a:spcBef>
                          <a:spcPts val="0"/>
                        </a:spcBef>
                        <a:spcAft>
                          <a:spcPts val="0"/>
                        </a:spcAft>
                      </a:pPr>
                      <a:r>
                        <a:rPr lang="en-US" sz="1500" dirty="0">
                          <a:effectLst/>
                        </a:rPr>
                        <a:t>The virtual meeting platform must be free.</a:t>
                      </a:r>
                      <a:endParaRPr lang="en-US" sz="15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600" dirty="0">
                          <a:effectLst/>
                        </a:rPr>
                        <a:t>Eliminate</a:t>
                      </a:r>
                      <a:endParaRPr lang="en-US" sz="16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2600" dirty="0">
                          <a:effectLst/>
                        </a:rPr>
                        <a:t>√</a:t>
                      </a:r>
                      <a:endParaRPr lang="en-US" sz="1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Eliminate</a:t>
                      </a:r>
                      <a:endParaRPr lang="en-US" sz="16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2591" marR="625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8437728" y="29011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0-17</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2717882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342943" y="2732834"/>
            <a:ext cx="8801056" cy="1143000"/>
            <a:chOff x="342943" y="2732834"/>
            <a:chExt cx="8801056" cy="1143000"/>
          </a:xfrm>
        </p:grpSpPr>
        <p:sp>
          <p:nvSpPr>
            <p:cNvPr id="17" name="Rectangle 16"/>
            <p:cNvSpPr/>
            <p:nvPr/>
          </p:nvSpPr>
          <p:spPr>
            <a:xfrm>
              <a:off x="342943" y="2883780"/>
              <a:ext cx="851173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86418" y="2732834"/>
              <a:ext cx="8657581" cy="1143000"/>
            </a:xfrm>
            <a:prstGeom prst="rect">
              <a:avLst/>
            </a:prstGeom>
          </p:spPr>
          <p:txBody>
            <a:bodyPr vert="horz" lIns="91440" tIns="45720" rIns="91440" bIns="45720" rtlCol="0" anchor="ctr">
              <a:noAutofit/>
            </a:bodyPr>
            <a:lstStyle/>
            <a:p>
              <a:pPr lvl="0">
                <a:lnSpc>
                  <a:spcPts val="6260"/>
                </a:lnSpc>
                <a:spcBef>
                  <a:spcPct val="0"/>
                </a:spcBef>
                <a:defRPr/>
              </a:pPr>
              <a:r>
                <a:rPr lang="en-US" sz="5400" cap="all" dirty="0" smtClean="0">
                  <a:solidFill>
                    <a:schemeClr val="bg1"/>
                  </a:solidFill>
                  <a:latin typeface="Franklin Gothic Medium"/>
                  <a:cs typeface="Franklin Gothic Medium"/>
                </a:rPr>
                <a:t>d. How does  The Role of a facilitator change?</a:t>
              </a:r>
              <a:endParaRPr lang="en-US" sz="5400" cap="all" dirty="0">
                <a:solidFill>
                  <a:schemeClr val="bg1"/>
                </a:solidFill>
                <a:latin typeface="Franklin Gothic Medium"/>
                <a:cs typeface="Franklin Gothic Medium"/>
              </a:endParaRPr>
            </a:p>
          </p:txBody>
        </p:sp>
      </p:gr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59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n Vision Sky Telescope.jpg"/>
          <p:cNvPicPr>
            <a:picLocks noChangeAspect="1"/>
          </p:cNvPicPr>
          <p:nvPr/>
        </p:nvPicPr>
        <p:blipFill>
          <a:blip r:embed="rId3"/>
          <a:srcRect l="11268"/>
          <a:stretch>
            <a:fillRect/>
          </a:stretch>
        </p:blipFill>
        <p:spPr>
          <a:xfrm>
            <a:off x="0" y="0"/>
            <a:ext cx="9143999" cy="6858000"/>
          </a:xfrm>
          <a:prstGeom prst="rect">
            <a:avLst/>
          </a:prstGeom>
        </p:spPr>
      </p:pic>
      <p:grpSp>
        <p:nvGrpSpPr>
          <p:cNvPr id="9" name="Group 8"/>
          <p:cNvGrpSpPr/>
          <p:nvPr/>
        </p:nvGrpSpPr>
        <p:grpSpPr>
          <a:xfrm>
            <a:off x="174994" y="-10364"/>
            <a:ext cx="8679686" cy="1143000"/>
            <a:chOff x="174994" y="176246"/>
            <a:chExt cx="8679686" cy="1143000"/>
          </a:xfrm>
        </p:grpSpPr>
        <p:sp>
          <p:nvSpPr>
            <p:cNvPr id="17" name="Rectangle 16"/>
            <p:cNvSpPr/>
            <p:nvPr/>
          </p:nvSpPr>
          <p:spPr>
            <a:xfrm>
              <a:off x="174994" y="327223"/>
              <a:ext cx="7454857"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197099" y="176246"/>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smtClean="0">
                  <a:ln>
                    <a:noFill/>
                  </a:ln>
                  <a:solidFill>
                    <a:schemeClr val="bg1"/>
                  </a:solidFill>
                  <a:effectLst/>
                  <a:uLnTx/>
                  <a:uFillTx/>
                  <a:latin typeface="Franklin Gothic Medium"/>
                  <a:ea typeface="+mj-ea"/>
                  <a:cs typeface="Franklin Gothic Medium"/>
                </a:rPr>
                <a:t>a. Course objectives</a:t>
              </a:r>
              <a:endPar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338051" y="6565612"/>
            <a:ext cx="3292889" cy="246221"/>
          </a:xfrm>
          <a:prstGeom prst="rect">
            <a:avLst/>
          </a:prstGeom>
          <a:noFill/>
        </p:spPr>
        <p:txBody>
          <a:bodyPr wrap="none" rtlCol="0">
            <a:spAutoFit/>
          </a:bodyPr>
          <a:lstStyle/>
          <a:p>
            <a:pPr algn="l"/>
            <a:r>
              <a:rPr lang="en-US" sz="1000" dirty="0" smtClean="0">
                <a:solidFill>
                  <a:schemeClr val="bg1"/>
                </a:solidFill>
                <a:latin typeface="Franklin Gothic Book"/>
                <a:cs typeface="Franklin Gothic Book"/>
              </a:rPr>
              <a:t>Copyright 1992-2015, Leadership Strategies, Inc. V15.02</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6</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 of the Facilitator</a:t>
            </a:r>
            <a:endParaRPr lang="en-US" dirty="0"/>
          </a:p>
        </p:txBody>
      </p:sp>
      <p:sp>
        <p:nvSpPr>
          <p:cNvPr id="5" name="Content Placeholder 4"/>
          <p:cNvSpPr>
            <a:spLocks noGrp="1"/>
          </p:cNvSpPr>
          <p:nvPr>
            <p:ph idx="1"/>
          </p:nvPr>
        </p:nvSpPr>
        <p:spPr/>
        <p:txBody>
          <a:bodyPr/>
          <a:lstStyle/>
          <a:p>
            <a:r>
              <a:rPr lang="en-US" dirty="0" smtClean="0"/>
              <a:t>Guide</a:t>
            </a:r>
          </a:p>
          <a:p>
            <a:r>
              <a:rPr lang="en-US" dirty="0" smtClean="0"/>
              <a:t>Motivator</a:t>
            </a:r>
          </a:p>
          <a:p>
            <a:r>
              <a:rPr lang="en-US" dirty="0" smtClean="0"/>
              <a:t>Bridge Builder</a:t>
            </a:r>
          </a:p>
          <a:p>
            <a:r>
              <a:rPr lang="en-US" dirty="0" smtClean="0"/>
              <a:t>Clairvoyant</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60</a:t>
            </a:fld>
            <a:endParaRPr lang="en-US" dirty="0"/>
          </a:p>
        </p:txBody>
      </p:sp>
      <p:sp>
        <p:nvSpPr>
          <p:cNvPr id="6" name="Content Placeholder 5"/>
          <p:cNvSpPr>
            <a:spLocks noGrp="1"/>
          </p:cNvSpPr>
          <p:nvPr>
            <p:ph idx="13"/>
          </p:nvPr>
        </p:nvSpPr>
        <p:spPr/>
        <p:txBody>
          <a:bodyPr/>
          <a:lstStyle/>
          <a:p>
            <a:r>
              <a:rPr lang="en-US" dirty="0" smtClean="0"/>
              <a:t>Peacemaker</a:t>
            </a:r>
          </a:p>
          <a:p>
            <a:r>
              <a:rPr lang="en-US" dirty="0" smtClean="0"/>
              <a:t>Taskmaster</a:t>
            </a:r>
          </a:p>
          <a:p>
            <a:r>
              <a:rPr lang="en-US" dirty="0" smtClean="0"/>
              <a:t>Praiser</a:t>
            </a:r>
          </a:p>
          <a:p>
            <a:r>
              <a:rPr lang="en-US" dirty="0" smtClean="0"/>
              <a:t>Active Listener</a:t>
            </a:r>
            <a:endParaRPr lang="en-US" dirty="0"/>
          </a:p>
        </p:txBody>
      </p:sp>
      <p:sp>
        <p:nvSpPr>
          <p:cNvPr id="7" name="Rounded Rectangle 6"/>
          <p:cNvSpPr/>
          <p:nvPr/>
        </p:nvSpPr>
        <p:spPr>
          <a:xfrm>
            <a:off x="1641664" y="4052992"/>
            <a:ext cx="5945121" cy="918678"/>
          </a:xfrm>
          <a:prstGeom prst="roundRect">
            <a:avLst/>
          </a:prstGeom>
          <a:solidFill>
            <a:srgbClr val="F26522"/>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dirty="0" smtClean="0"/>
              <a:t>Engager</a:t>
            </a:r>
            <a:endParaRPr lang="en-US" sz="4400" dirty="0"/>
          </a:p>
        </p:txBody>
      </p:sp>
      <p:sp>
        <p:nvSpPr>
          <p:cNvPr id="8" name="Rounded Rectangle 7"/>
          <p:cNvSpPr/>
          <p:nvPr/>
        </p:nvSpPr>
        <p:spPr>
          <a:xfrm>
            <a:off x="932303" y="5093260"/>
            <a:ext cx="7363842" cy="918678"/>
          </a:xfrm>
          <a:prstGeom prst="roundRect">
            <a:avLst/>
          </a:prstGeom>
          <a:solidFill>
            <a:schemeClr val="accent6">
              <a:lumMod val="6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smtClean="0">
                <a:solidFill>
                  <a:schemeClr val="bg1"/>
                </a:solidFill>
              </a:rPr>
              <a:t>Help them see what they may only hear</a:t>
            </a:r>
            <a:endParaRPr lang="en-US" sz="3200" dirty="0">
              <a:solidFill>
                <a:schemeClr val="bg1"/>
              </a:solidFill>
            </a:endParaRPr>
          </a:p>
        </p:txBody>
      </p:sp>
      <p:sp>
        <p:nvSpPr>
          <p:cNvPr id="10" name="TextBox 9"/>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0-18</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43075840"/>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t>
            </a:r>
            <a:r>
              <a:rPr lang="en-US" dirty="0" smtClean="0"/>
              <a:t>. What Other Roles Exist in a Virtual Session?</a:t>
            </a:r>
            <a:endParaRPr lang="en-US" dirty="0"/>
          </a:p>
        </p:txBody>
      </p:sp>
      <p:sp>
        <p:nvSpPr>
          <p:cNvPr id="3" name="Content Placeholder 2"/>
          <p:cNvSpPr>
            <a:spLocks noGrp="1"/>
          </p:cNvSpPr>
          <p:nvPr>
            <p:ph idx="1"/>
          </p:nvPr>
        </p:nvSpPr>
        <p:spPr>
          <a:xfrm>
            <a:off x="783390" y="1457760"/>
            <a:ext cx="8071290" cy="4988948"/>
          </a:xfrm>
        </p:spPr>
        <p:txBody>
          <a:bodyPr>
            <a:normAutofit/>
          </a:bodyPr>
          <a:lstStyle/>
          <a:p>
            <a:pPr>
              <a:spcAft>
                <a:spcPts val="1200"/>
              </a:spcAft>
            </a:pPr>
            <a:r>
              <a:rPr lang="en-US" dirty="0" smtClean="0"/>
              <a:t>P</a:t>
            </a:r>
            <a:r>
              <a:rPr lang="en-US" b="1" u="sng" dirty="0" smtClean="0"/>
              <a:t>roducer</a:t>
            </a:r>
          </a:p>
          <a:p>
            <a:pPr>
              <a:spcAft>
                <a:spcPts val="1200"/>
              </a:spcAft>
            </a:pPr>
            <a:r>
              <a:rPr lang="en-US" dirty="0" smtClean="0"/>
              <a:t>M</a:t>
            </a:r>
            <a:r>
              <a:rPr lang="en-US" b="1" u="sng" dirty="0" smtClean="0"/>
              <a:t>oderator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61</a:t>
            </a:fld>
            <a:endParaRPr lang="en-US" dirty="0"/>
          </a:p>
        </p:txBody>
      </p:sp>
      <p:sp>
        <p:nvSpPr>
          <p:cNvPr id="6" name="TextBox 5"/>
          <p:cNvSpPr txBox="1"/>
          <p:nvPr/>
        </p:nvSpPr>
        <p:spPr>
          <a:xfrm>
            <a:off x="8792250" y="3416847"/>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
        <p:nvSpPr>
          <p:cNvPr id="7" name="TextBox 6"/>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0-19</a:t>
            </a:r>
            <a:endParaRPr lang="en-US" sz="1400" dirty="0">
              <a:solidFill>
                <a:srgbClr val="002C54"/>
              </a:solidFill>
              <a:latin typeface="Arial Black" pitchFamily="34" charset="0"/>
            </a:endParaRPr>
          </a:p>
        </p:txBody>
      </p:sp>
    </p:spTree>
    <p:extLst>
      <p:ext uri="{BB962C8B-B14F-4D97-AF65-F5344CB8AC3E}">
        <p14:creationId xmlns:p14="http://schemas.microsoft.com/office/powerpoint/2010/main" val="3906222429"/>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783390" y="1318515"/>
            <a:ext cx="5745998" cy="1470025"/>
          </a:xfrm>
        </p:spPr>
        <p:txBody>
          <a:bodyPr>
            <a:normAutofit fontScale="90000"/>
          </a:bodyPr>
          <a:lstStyle/>
          <a:p>
            <a:r>
              <a:rPr lang="en-US" dirty="0" smtClean="0"/>
              <a:t>The Effective Facilitator: Virtual Link:</a:t>
            </a:r>
            <a:br>
              <a:rPr lang="en-US" dirty="0" smtClean="0"/>
            </a:br>
            <a:r>
              <a:rPr lang="en-US" dirty="0" err="1" smtClean="0"/>
              <a:t>Webex</a:t>
            </a:r>
            <a:r>
              <a:rPr lang="en-US" dirty="0" smtClean="0"/>
              <a:t> feature introduction</a:t>
            </a:r>
            <a:endParaRPr lang="en-US" dirty="0"/>
          </a:p>
        </p:txBody>
      </p:sp>
    </p:spTree>
    <p:extLst>
      <p:ext uri="{BB962C8B-B14F-4D97-AF65-F5344CB8AC3E}">
        <p14:creationId xmlns:p14="http://schemas.microsoft.com/office/powerpoint/2010/main" val="2301237927"/>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p:txBody>
          <a:bodyPr/>
          <a:lstStyle/>
          <a:p>
            <a:pPr eaLnBrk="1" hangingPunct="1"/>
            <a:r>
              <a:rPr lang="en-US" sz="4000" dirty="0" smtClean="0"/>
              <a:t>Poll:  WebEx Experience</a:t>
            </a:r>
          </a:p>
        </p:txBody>
      </p:sp>
      <p:sp>
        <p:nvSpPr>
          <p:cNvPr id="25605" name="Rectangle 3"/>
          <p:cNvSpPr>
            <a:spLocks noGrp="1" noChangeArrowheads="1"/>
          </p:cNvSpPr>
          <p:nvPr>
            <p:ph idx="1"/>
          </p:nvPr>
        </p:nvSpPr>
        <p:spPr>
          <a:xfrm>
            <a:off x="783390" y="1123487"/>
            <a:ext cx="8071290" cy="4918269"/>
          </a:xfrm>
          <a:noFill/>
        </p:spPr>
        <p:txBody>
          <a:bodyPr wrap="square">
            <a:spAutoFit/>
          </a:bodyPr>
          <a:lstStyle/>
          <a:p>
            <a:pPr marL="0" indent="0" eaLnBrk="1" hangingPunct="1">
              <a:buFont typeface="Wingdings" pitchFamily="2" charset="2"/>
              <a:buNone/>
            </a:pPr>
            <a:r>
              <a:rPr lang="en-US" b="1" i="1" dirty="0" smtClean="0">
                <a:solidFill>
                  <a:schemeClr val="accent2"/>
                </a:solidFill>
              </a:rPr>
              <a:t>Your experience/knowledge of WebEx Meeting Center</a:t>
            </a:r>
          </a:p>
          <a:p>
            <a:pPr marL="0" indent="0" eaLnBrk="1" hangingPunct="1">
              <a:buFont typeface="Wingdings" pitchFamily="2" charset="2"/>
              <a:buNone/>
            </a:pPr>
            <a:endParaRPr lang="en-US" sz="1600" dirty="0" smtClean="0"/>
          </a:p>
          <a:p>
            <a:r>
              <a:rPr lang="en-US" dirty="0"/>
              <a:t>None – have not used</a:t>
            </a:r>
          </a:p>
          <a:p>
            <a:r>
              <a:rPr lang="en-US" dirty="0"/>
              <a:t>Low – used very little</a:t>
            </a:r>
          </a:p>
          <a:p>
            <a:r>
              <a:rPr lang="en-US" dirty="0"/>
              <a:t>Medium – used only as attendee</a:t>
            </a:r>
          </a:p>
          <a:p>
            <a:r>
              <a:rPr lang="en-US" dirty="0"/>
              <a:t>High – used as presenter and attendee</a:t>
            </a:r>
          </a:p>
          <a:p>
            <a:r>
              <a:rPr lang="en-US" dirty="0"/>
              <a:t>Expert – power user; could train others </a:t>
            </a:r>
          </a:p>
          <a:p>
            <a:pPr marL="0" indent="0" eaLnBrk="1" hangingPunct="1">
              <a:buFont typeface="Wingdings" pitchFamily="2" charset="2"/>
              <a:buNone/>
            </a:pPr>
            <a:endParaRPr lang="en-US" dirty="0" smtClean="0"/>
          </a:p>
        </p:txBody>
      </p:sp>
      <p:sp>
        <p:nvSpPr>
          <p:cNvPr id="25603" name="Slide Number Placeholder 4"/>
          <p:cNvSpPr>
            <a:spLocks noGrp="1"/>
          </p:cNvSpPr>
          <p:nvPr>
            <p:ph type="sldNum" sz="quarter" idx="12"/>
          </p:nvPr>
        </p:nvSpPr>
        <p:spPr>
          <a:prstGeom prst="rect">
            <a:avLst/>
          </a:prstGeom>
          <a:noFill/>
        </p:spPr>
        <p:txBody>
          <a:bodyPr/>
          <a:lstStyle/>
          <a:p>
            <a:fld id="{82D5BB5D-19F5-45CA-9FDA-383D23954F6F}" type="slidenum">
              <a:rPr lang="en-US" altLang="en-US" smtClean="0"/>
              <a:pPr/>
              <a:t>63</a:t>
            </a:fld>
            <a:endParaRPr lang="en-US" altLang="en-US" dirty="0" smtClean="0">
              <a:latin typeface="HelveticaNeue MediumExt" charset="0"/>
            </a:endParaRPr>
          </a:p>
        </p:txBody>
      </p:sp>
      <p:sp>
        <p:nvSpPr>
          <p:cNvPr id="25606" name="Text Box 4"/>
          <p:cNvSpPr txBox="1">
            <a:spLocks noChangeArrowheads="1"/>
          </p:cNvSpPr>
          <p:nvPr/>
        </p:nvSpPr>
        <p:spPr bwMode="auto">
          <a:xfrm>
            <a:off x="8696325" y="5410200"/>
            <a:ext cx="285750" cy="457200"/>
          </a:xfrm>
          <a:prstGeom prst="rect">
            <a:avLst/>
          </a:prstGeom>
          <a:noFill/>
          <a:ln w="9525" algn="ctr">
            <a:noFill/>
            <a:miter lim="800000"/>
            <a:headEnd/>
            <a:tailEnd/>
          </a:ln>
        </p:spPr>
        <p:txBody>
          <a:bodyPr wrap="none" anchor="b">
            <a:spAutoFit/>
          </a:bodyPr>
          <a:lstStyle/>
          <a:p>
            <a:r>
              <a:rPr lang="en-US" dirty="0">
                <a:solidFill>
                  <a:srgbClr val="CCCCFF"/>
                </a:solidFill>
              </a:rPr>
              <a:t>-</a:t>
            </a:r>
          </a:p>
        </p:txBody>
      </p:sp>
    </p:spTree>
    <p:extLst>
      <p:ext uri="{BB962C8B-B14F-4D97-AF65-F5344CB8AC3E}">
        <p14:creationId xmlns:p14="http://schemas.microsoft.com/office/powerpoint/2010/main" val="4025408323"/>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4"/>
          <p:cNvSpPr>
            <a:spLocks noGrp="1"/>
          </p:cNvSpPr>
          <p:nvPr>
            <p:ph type="sldNum" sz="quarter" idx="4294967295"/>
          </p:nvPr>
        </p:nvSpPr>
        <p:spPr>
          <a:xfrm>
            <a:off x="8610600" y="6477000"/>
            <a:ext cx="381000" cy="228600"/>
          </a:xfrm>
          <a:prstGeom prst="rect">
            <a:avLst/>
          </a:prstGeom>
          <a:noFill/>
        </p:spPr>
        <p:txBody>
          <a:bodyPr/>
          <a:lstStyle/>
          <a:p>
            <a:fld id="{B61E12A8-6080-4E7D-A469-E40FCEC5AC1C}" type="slidenum">
              <a:rPr lang="en-US" altLang="en-US" smtClean="0"/>
              <a:pPr/>
              <a:t>64</a:t>
            </a:fld>
            <a:endParaRPr lang="en-US" altLang="en-US" dirty="0" smtClean="0">
              <a:latin typeface="HelveticaNeue MediumExt" charset="0"/>
            </a:endParaRPr>
          </a:p>
        </p:txBody>
      </p:sp>
      <p:sp>
        <p:nvSpPr>
          <p:cNvPr id="26628" name="Rectangle 2"/>
          <p:cNvSpPr>
            <a:spLocks noGrp="1" noChangeArrowheads="1"/>
          </p:cNvSpPr>
          <p:nvPr>
            <p:ph type="title"/>
          </p:nvPr>
        </p:nvSpPr>
        <p:spPr/>
        <p:txBody>
          <a:bodyPr/>
          <a:lstStyle/>
          <a:p>
            <a:pPr eaLnBrk="1" hangingPunct="1"/>
            <a:r>
              <a:rPr lang="en-US" dirty="0" smtClean="0"/>
              <a:t>WebEx Introduction</a:t>
            </a:r>
          </a:p>
        </p:txBody>
      </p:sp>
      <p:sp>
        <p:nvSpPr>
          <p:cNvPr id="26629" name="Text Box 4"/>
          <p:cNvSpPr>
            <a:spLocks noGrp="1" noChangeArrowheads="1"/>
          </p:cNvSpPr>
          <p:nvPr>
            <p:ph type="body" idx="1"/>
          </p:nvPr>
        </p:nvSpPr>
        <p:spPr>
          <a:xfrm>
            <a:off x="762000" y="1173195"/>
            <a:ext cx="7772400" cy="5181600"/>
          </a:xfrm>
          <a:noFill/>
        </p:spPr>
        <p:txBody>
          <a:bodyPr/>
          <a:lstStyle/>
          <a:p>
            <a:pPr marL="463550" indent="-463550" eaLnBrk="1" hangingPunct="1"/>
            <a:r>
              <a:rPr lang="en-US" sz="3000" dirty="0" smtClean="0"/>
              <a:t>WebEx Training Center key feature review</a:t>
            </a:r>
          </a:p>
          <a:p>
            <a:pPr marL="463550" indent="-463550" eaLnBrk="1" hangingPunct="1"/>
            <a:r>
              <a:rPr lang="en-US" sz="3000" dirty="0" smtClean="0"/>
              <a:t>Consider how we can best use the tool to help us with our virtual sessions</a:t>
            </a:r>
          </a:p>
          <a:p>
            <a:pPr marL="463550" indent="-463550" eaLnBrk="1" hangingPunct="1"/>
            <a:r>
              <a:rPr lang="en-US" sz="3000" dirty="0" smtClean="0"/>
              <a:t>Introduce the features we will be using today </a:t>
            </a:r>
          </a:p>
        </p:txBody>
      </p:sp>
      <p:sp>
        <p:nvSpPr>
          <p:cNvPr id="26630" name="Text Box 5"/>
          <p:cNvSpPr txBox="1">
            <a:spLocks noChangeArrowheads="1"/>
          </p:cNvSpPr>
          <p:nvPr/>
        </p:nvSpPr>
        <p:spPr bwMode="auto">
          <a:xfrm>
            <a:off x="8696325" y="4495800"/>
            <a:ext cx="285750" cy="457200"/>
          </a:xfrm>
          <a:prstGeom prst="rect">
            <a:avLst/>
          </a:prstGeom>
          <a:noFill/>
          <a:ln w="9525" algn="ctr">
            <a:noFill/>
            <a:miter lim="800000"/>
            <a:headEnd/>
            <a:tailEnd/>
          </a:ln>
        </p:spPr>
        <p:txBody>
          <a:bodyPr wrap="none" anchor="b">
            <a:spAutoFit/>
          </a:bodyPr>
          <a:lstStyle/>
          <a:p>
            <a:r>
              <a:rPr lang="en-US" dirty="0">
                <a:solidFill>
                  <a:srgbClr val="CCCCFF"/>
                </a:solidFill>
              </a:rPr>
              <a:t>-</a:t>
            </a:r>
          </a:p>
        </p:txBody>
      </p:sp>
    </p:spTree>
    <p:extLst>
      <p:ext uri="{BB962C8B-B14F-4D97-AF65-F5344CB8AC3E}">
        <p14:creationId xmlns:p14="http://schemas.microsoft.com/office/powerpoint/2010/main" val="828149408"/>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p:txBody>
          <a:bodyPr>
            <a:normAutofit fontScale="90000"/>
          </a:bodyPr>
          <a:lstStyle/>
          <a:p>
            <a:pPr eaLnBrk="1" hangingPunct="1"/>
            <a:r>
              <a:rPr lang="en-US" sz="4000" dirty="0" smtClean="0"/>
              <a:t>Poll: Your WebEx Experience with Training Center</a:t>
            </a:r>
          </a:p>
        </p:txBody>
      </p:sp>
      <p:sp>
        <p:nvSpPr>
          <p:cNvPr id="25605" name="Rectangle 3"/>
          <p:cNvSpPr>
            <a:spLocks noGrp="1" noChangeArrowheads="1"/>
          </p:cNvSpPr>
          <p:nvPr>
            <p:ph idx="1"/>
          </p:nvPr>
        </p:nvSpPr>
        <p:spPr>
          <a:xfrm>
            <a:off x="783390" y="1123487"/>
            <a:ext cx="8071290" cy="3145476"/>
          </a:xfrm>
          <a:noFill/>
        </p:spPr>
        <p:txBody>
          <a:bodyPr wrap="square">
            <a:spAutoFit/>
          </a:bodyPr>
          <a:lstStyle/>
          <a:p>
            <a:pPr marL="0" indent="0" eaLnBrk="1" hangingPunct="1">
              <a:buFont typeface="Wingdings" pitchFamily="2" charset="2"/>
              <a:buNone/>
            </a:pPr>
            <a:r>
              <a:rPr lang="en-US" b="1" i="1" dirty="0" smtClean="0">
                <a:solidFill>
                  <a:schemeClr val="accent2"/>
                </a:solidFill>
              </a:rPr>
              <a:t>Your use of WebEx Training Center software (not just WebEx Meeting)</a:t>
            </a:r>
          </a:p>
          <a:p>
            <a:pPr marL="0" indent="0" eaLnBrk="1" hangingPunct="1">
              <a:buFont typeface="Wingdings" pitchFamily="2" charset="2"/>
              <a:buNone/>
            </a:pPr>
            <a:endParaRPr lang="en-US" sz="1600" dirty="0" smtClean="0"/>
          </a:p>
          <a:p>
            <a:r>
              <a:rPr lang="en-US" dirty="0" smtClean="0"/>
              <a:t>Yes</a:t>
            </a:r>
          </a:p>
          <a:p>
            <a:r>
              <a:rPr lang="en-US" dirty="0" smtClean="0"/>
              <a:t>No</a:t>
            </a:r>
            <a:endParaRPr lang="en-US" dirty="0"/>
          </a:p>
          <a:p>
            <a:pPr marL="0" indent="0" eaLnBrk="1" hangingPunct="1">
              <a:buFont typeface="Wingdings" pitchFamily="2" charset="2"/>
              <a:buNone/>
            </a:pPr>
            <a:endParaRPr lang="en-US" dirty="0" smtClean="0"/>
          </a:p>
        </p:txBody>
      </p:sp>
      <p:sp>
        <p:nvSpPr>
          <p:cNvPr id="25603" name="Slide Number Placeholder 4"/>
          <p:cNvSpPr>
            <a:spLocks noGrp="1"/>
          </p:cNvSpPr>
          <p:nvPr>
            <p:ph type="sldNum" sz="quarter" idx="12"/>
          </p:nvPr>
        </p:nvSpPr>
        <p:spPr>
          <a:prstGeom prst="rect">
            <a:avLst/>
          </a:prstGeom>
          <a:noFill/>
        </p:spPr>
        <p:txBody>
          <a:bodyPr/>
          <a:lstStyle/>
          <a:p>
            <a:fld id="{82D5BB5D-19F5-45CA-9FDA-383D23954F6F}" type="slidenum">
              <a:rPr lang="en-US" altLang="en-US" smtClean="0"/>
              <a:pPr/>
              <a:t>65</a:t>
            </a:fld>
            <a:endParaRPr lang="en-US" altLang="en-US" dirty="0" smtClean="0">
              <a:latin typeface="HelveticaNeue MediumExt" charset="0"/>
            </a:endParaRPr>
          </a:p>
        </p:txBody>
      </p:sp>
      <p:sp>
        <p:nvSpPr>
          <p:cNvPr id="25606" name="Text Box 4"/>
          <p:cNvSpPr txBox="1">
            <a:spLocks noChangeArrowheads="1"/>
          </p:cNvSpPr>
          <p:nvPr/>
        </p:nvSpPr>
        <p:spPr bwMode="auto">
          <a:xfrm>
            <a:off x="8696325" y="5410200"/>
            <a:ext cx="285750" cy="457200"/>
          </a:xfrm>
          <a:prstGeom prst="rect">
            <a:avLst/>
          </a:prstGeom>
          <a:noFill/>
          <a:ln w="9525" algn="ctr">
            <a:noFill/>
            <a:miter lim="800000"/>
            <a:headEnd/>
            <a:tailEnd/>
          </a:ln>
        </p:spPr>
        <p:txBody>
          <a:bodyPr wrap="none" anchor="b">
            <a:spAutoFit/>
          </a:bodyPr>
          <a:lstStyle/>
          <a:p>
            <a:r>
              <a:rPr lang="en-US" dirty="0">
                <a:solidFill>
                  <a:srgbClr val="CCCCFF"/>
                </a:solidFill>
              </a:rPr>
              <a:t>-</a:t>
            </a:r>
          </a:p>
        </p:txBody>
      </p:sp>
    </p:spTree>
    <p:extLst>
      <p:ext uri="{BB962C8B-B14F-4D97-AF65-F5344CB8AC3E}">
        <p14:creationId xmlns:p14="http://schemas.microsoft.com/office/powerpoint/2010/main" val="1679366135"/>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4"/>
          <p:cNvSpPr>
            <a:spLocks noGrp="1"/>
          </p:cNvSpPr>
          <p:nvPr>
            <p:ph type="sldNum" sz="quarter" idx="4294967295"/>
          </p:nvPr>
        </p:nvSpPr>
        <p:spPr>
          <a:xfrm>
            <a:off x="8610600" y="6477000"/>
            <a:ext cx="381000" cy="228600"/>
          </a:xfrm>
          <a:prstGeom prst="rect">
            <a:avLst/>
          </a:prstGeom>
          <a:noFill/>
        </p:spPr>
        <p:txBody>
          <a:bodyPr/>
          <a:lstStyle/>
          <a:p>
            <a:fld id="{B61E12A8-6080-4E7D-A469-E40FCEC5AC1C}" type="slidenum">
              <a:rPr lang="en-US" altLang="en-US" smtClean="0"/>
              <a:pPr/>
              <a:t>66</a:t>
            </a:fld>
            <a:endParaRPr lang="en-US" altLang="en-US" dirty="0" smtClean="0">
              <a:latin typeface="HelveticaNeue MediumExt" charset="0"/>
            </a:endParaRPr>
          </a:p>
        </p:txBody>
      </p:sp>
      <p:sp>
        <p:nvSpPr>
          <p:cNvPr id="26628" name="Rectangle 2"/>
          <p:cNvSpPr>
            <a:spLocks noGrp="1" noChangeArrowheads="1"/>
          </p:cNvSpPr>
          <p:nvPr>
            <p:ph type="title"/>
          </p:nvPr>
        </p:nvSpPr>
        <p:spPr/>
        <p:txBody>
          <a:bodyPr>
            <a:normAutofit fontScale="90000"/>
          </a:bodyPr>
          <a:lstStyle/>
          <a:p>
            <a:pPr eaLnBrk="1" hangingPunct="1"/>
            <a:r>
              <a:rPr lang="en-US" dirty="0" smtClean="0"/>
              <a:t>WebEx Training Center Introduction</a:t>
            </a:r>
          </a:p>
        </p:txBody>
      </p:sp>
      <p:sp>
        <p:nvSpPr>
          <p:cNvPr id="26629" name="Text Box 4"/>
          <p:cNvSpPr>
            <a:spLocks noGrp="1" noChangeArrowheads="1"/>
          </p:cNvSpPr>
          <p:nvPr>
            <p:ph type="body" idx="1"/>
          </p:nvPr>
        </p:nvSpPr>
        <p:spPr>
          <a:xfrm>
            <a:off x="762000" y="1586147"/>
            <a:ext cx="7772400" cy="5181600"/>
          </a:xfrm>
          <a:noFill/>
        </p:spPr>
        <p:txBody>
          <a:bodyPr/>
          <a:lstStyle/>
          <a:p>
            <a:pPr marL="463550" indent="-463550" eaLnBrk="1" hangingPunct="1"/>
            <a:r>
              <a:rPr lang="en-US" sz="3000" dirty="0" smtClean="0"/>
              <a:t>WebEx key feature review</a:t>
            </a:r>
          </a:p>
          <a:p>
            <a:pPr marL="463550" indent="-463550" eaLnBrk="1" hangingPunct="1"/>
            <a:r>
              <a:rPr lang="en-US" sz="3000" dirty="0" smtClean="0"/>
              <a:t>Consider how we can best use the tool to help us with our virtual sessions</a:t>
            </a:r>
          </a:p>
          <a:p>
            <a:pPr marL="463550" indent="-463550" eaLnBrk="1" hangingPunct="1"/>
            <a:r>
              <a:rPr lang="en-US" sz="3000" dirty="0" smtClean="0"/>
              <a:t>Introduce the features we will be using today </a:t>
            </a:r>
          </a:p>
        </p:txBody>
      </p:sp>
      <p:sp>
        <p:nvSpPr>
          <p:cNvPr id="26630" name="Text Box 5"/>
          <p:cNvSpPr txBox="1">
            <a:spLocks noChangeArrowheads="1"/>
          </p:cNvSpPr>
          <p:nvPr/>
        </p:nvSpPr>
        <p:spPr bwMode="auto">
          <a:xfrm>
            <a:off x="8696325" y="4495800"/>
            <a:ext cx="285750" cy="457200"/>
          </a:xfrm>
          <a:prstGeom prst="rect">
            <a:avLst/>
          </a:prstGeom>
          <a:noFill/>
          <a:ln w="9525" algn="ctr">
            <a:noFill/>
            <a:miter lim="800000"/>
            <a:headEnd/>
            <a:tailEnd/>
          </a:ln>
        </p:spPr>
        <p:txBody>
          <a:bodyPr wrap="none" anchor="b">
            <a:spAutoFit/>
          </a:bodyPr>
          <a:lstStyle/>
          <a:p>
            <a:r>
              <a:rPr lang="en-US" dirty="0">
                <a:solidFill>
                  <a:srgbClr val="CCCCFF"/>
                </a:solidFill>
              </a:rPr>
              <a:t>-</a:t>
            </a:r>
          </a:p>
        </p:txBody>
      </p:sp>
    </p:spTree>
    <p:extLst>
      <p:ext uri="{BB962C8B-B14F-4D97-AF65-F5344CB8AC3E}">
        <p14:creationId xmlns:p14="http://schemas.microsoft.com/office/powerpoint/2010/main" val="1154153877"/>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WebEx Invitation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67</a:t>
            </a:fld>
            <a:endParaRPr lang="en-US" dirty="0"/>
          </a:p>
        </p:txBody>
      </p:sp>
      <p:pic>
        <p:nvPicPr>
          <p:cNvPr id="5" name="Content Placeholder 4"/>
          <p:cNvPicPr>
            <a:picLocks noGrp="1"/>
          </p:cNvPicPr>
          <p:nvPr>
            <p:ph idx="1"/>
          </p:nvPr>
        </p:nvPicPr>
        <p:blipFill>
          <a:blip r:embed="rId2"/>
          <a:stretch>
            <a:fillRect/>
          </a:stretch>
        </p:blipFill>
        <p:spPr>
          <a:xfrm>
            <a:off x="621102" y="1275199"/>
            <a:ext cx="8233973" cy="4900904"/>
          </a:xfrm>
          <a:prstGeom prst="rect">
            <a:avLst/>
          </a:prstGeom>
        </p:spPr>
      </p:pic>
    </p:spTree>
    <p:extLst>
      <p:ext uri="{BB962C8B-B14F-4D97-AF65-F5344CB8AC3E}">
        <p14:creationId xmlns:p14="http://schemas.microsoft.com/office/powerpoint/2010/main" val="422270072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Welcome Screen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68</a:t>
            </a:fld>
            <a:endParaRPr lang="en-US" dirty="0"/>
          </a:p>
        </p:txBody>
      </p:sp>
      <p:pic>
        <p:nvPicPr>
          <p:cNvPr id="5" name="Content Placeholder 4"/>
          <p:cNvPicPr>
            <a:picLocks noGrp="1"/>
          </p:cNvPicPr>
          <p:nvPr>
            <p:ph idx="1"/>
          </p:nvPr>
        </p:nvPicPr>
        <p:blipFill>
          <a:blip r:embed="rId3"/>
          <a:stretch>
            <a:fillRect/>
          </a:stretch>
        </p:blipFill>
        <p:spPr>
          <a:xfrm>
            <a:off x="782638" y="1430595"/>
            <a:ext cx="8072437" cy="4745508"/>
          </a:xfrm>
          <a:prstGeom prst="rect">
            <a:avLst/>
          </a:prstGeom>
        </p:spPr>
      </p:pic>
      <p:sp>
        <p:nvSpPr>
          <p:cNvPr id="3" name="TextBox 2"/>
          <p:cNvSpPr txBox="1"/>
          <p:nvPr/>
        </p:nvSpPr>
        <p:spPr>
          <a:xfrm>
            <a:off x="4784651" y="4890977"/>
            <a:ext cx="1741054"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The default welcome</a:t>
            </a:r>
          </a:p>
          <a:p>
            <a:r>
              <a:rPr lang="en-US" sz="1400" b="1" dirty="0"/>
              <a:t> </a:t>
            </a:r>
            <a:r>
              <a:rPr lang="en-US" sz="1400" b="1" dirty="0" smtClean="0"/>
              <a:t> screen</a:t>
            </a:r>
            <a:endParaRPr lang="en-US" sz="1400" b="1" dirty="0"/>
          </a:p>
        </p:txBody>
      </p:sp>
    </p:spTree>
    <p:extLst>
      <p:ext uri="{BB962C8B-B14F-4D97-AF65-F5344CB8AC3E}">
        <p14:creationId xmlns:p14="http://schemas.microsoft.com/office/powerpoint/2010/main" val="3220236518"/>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WebEx Welcome Screen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69</a:t>
            </a:fld>
            <a:endParaRPr lang="en-US" dirty="0"/>
          </a:p>
        </p:txBody>
      </p:sp>
      <p:pic>
        <p:nvPicPr>
          <p:cNvPr id="5" name="Content Placeholder 4"/>
          <p:cNvPicPr>
            <a:picLocks noGrp="1"/>
          </p:cNvPicPr>
          <p:nvPr>
            <p:ph idx="1"/>
          </p:nvPr>
        </p:nvPicPr>
        <p:blipFill>
          <a:blip r:embed="rId2"/>
          <a:stretch>
            <a:fillRect/>
          </a:stretch>
        </p:blipFill>
        <p:spPr>
          <a:xfrm>
            <a:off x="782638" y="1173707"/>
            <a:ext cx="8072437" cy="5002395"/>
          </a:xfrm>
          <a:prstGeom prst="rect">
            <a:avLst/>
          </a:prstGeom>
        </p:spPr>
      </p:pic>
      <p:sp>
        <p:nvSpPr>
          <p:cNvPr id="6" name="TextBox 5"/>
          <p:cNvSpPr txBox="1"/>
          <p:nvPr/>
        </p:nvSpPr>
        <p:spPr>
          <a:xfrm>
            <a:off x="2442949" y="4722125"/>
            <a:ext cx="3466398"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Another way to join; you will see this screen</a:t>
            </a:r>
          </a:p>
          <a:p>
            <a:r>
              <a:rPr lang="en-US" sz="1400" b="1" dirty="0"/>
              <a:t> </a:t>
            </a:r>
            <a:r>
              <a:rPr lang="en-US" sz="1400" b="1" dirty="0" smtClean="0"/>
              <a:t> if you inadvertently click through the initial</a:t>
            </a:r>
          </a:p>
          <a:p>
            <a:r>
              <a:rPr lang="en-US" sz="1400" b="1" dirty="0"/>
              <a:t> </a:t>
            </a:r>
            <a:r>
              <a:rPr lang="en-US" sz="1400" b="1" dirty="0" smtClean="0"/>
              <a:t> welcome</a:t>
            </a:r>
            <a:endParaRPr lang="en-US" sz="1400" b="1" dirty="0"/>
          </a:p>
        </p:txBody>
      </p:sp>
    </p:spTree>
    <p:extLst>
      <p:ext uri="{BB962C8B-B14F-4D97-AF65-F5344CB8AC3E}">
        <p14:creationId xmlns:p14="http://schemas.microsoft.com/office/powerpoint/2010/main" val="21521551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Course Objectives</a:t>
            </a:r>
            <a:endParaRPr lang="en-US" dirty="0"/>
          </a:p>
        </p:txBody>
      </p:sp>
      <p:sp>
        <p:nvSpPr>
          <p:cNvPr id="14" name="Content Placeholder 13"/>
          <p:cNvSpPr>
            <a:spLocks noGrp="1"/>
          </p:cNvSpPr>
          <p:nvPr>
            <p:ph idx="1"/>
          </p:nvPr>
        </p:nvSpPr>
        <p:spPr>
          <a:xfrm>
            <a:off x="783390" y="1275198"/>
            <a:ext cx="8071290" cy="3296802"/>
          </a:xfrm>
        </p:spPr>
        <p:txBody>
          <a:bodyPr>
            <a:normAutofit fontScale="77500" lnSpcReduction="20000"/>
          </a:bodyPr>
          <a:lstStyle/>
          <a:p>
            <a:pPr marL="514350" indent="-514350">
              <a:spcAft>
                <a:spcPts val="600"/>
              </a:spcAft>
              <a:buFont typeface="+mj-lt"/>
              <a:buAutoNum type="arabicPeriod"/>
            </a:pPr>
            <a:r>
              <a:rPr lang="en-US" dirty="0" smtClean="0"/>
              <a:t>Review the </a:t>
            </a:r>
            <a:r>
              <a:rPr lang="en-US" dirty="0" smtClean="0">
                <a:solidFill>
                  <a:srgbClr val="F26522"/>
                </a:solidFill>
              </a:rPr>
              <a:t>roles </a:t>
            </a:r>
            <a:r>
              <a:rPr lang="en-US" dirty="0" smtClean="0"/>
              <a:t>of a facilitator and identify key roles for virtual session success.</a:t>
            </a:r>
          </a:p>
          <a:p>
            <a:pPr marL="514350" indent="-514350">
              <a:spcAft>
                <a:spcPts val="600"/>
              </a:spcAft>
              <a:buFont typeface="+mj-lt"/>
              <a:buAutoNum type="arabicPeriod"/>
            </a:pPr>
            <a:r>
              <a:rPr lang="en-US" dirty="0" smtClean="0"/>
              <a:t>Identify the key differences in applying the Leadership Strategies’ </a:t>
            </a:r>
            <a:r>
              <a:rPr lang="en-US" dirty="0" smtClean="0">
                <a:solidFill>
                  <a:schemeClr val="accent1">
                    <a:lumMod val="75000"/>
                    <a:lumOff val="25000"/>
                  </a:schemeClr>
                </a:solidFill>
              </a:rPr>
              <a:t>facilitation principles when</a:t>
            </a:r>
            <a:r>
              <a:rPr lang="en-US" dirty="0" smtClean="0">
                <a:solidFill>
                  <a:srgbClr val="F26522"/>
                </a:solidFill>
              </a:rPr>
              <a:t> facilitating virtually.</a:t>
            </a:r>
          </a:p>
          <a:p>
            <a:pPr marL="514350" indent="-514350">
              <a:spcAft>
                <a:spcPts val="600"/>
              </a:spcAft>
              <a:buFont typeface="+mj-lt"/>
              <a:buAutoNum type="arabicPeriod"/>
            </a:pPr>
            <a:r>
              <a:rPr lang="en-US" dirty="0" smtClean="0"/>
              <a:t>Describe the</a:t>
            </a:r>
            <a:r>
              <a:rPr lang="en-US" dirty="0" smtClean="0">
                <a:solidFill>
                  <a:srgbClr val="F26522"/>
                </a:solidFill>
              </a:rPr>
              <a:t> best practices </a:t>
            </a:r>
            <a:r>
              <a:rPr lang="en-US" dirty="0" smtClean="0"/>
              <a:t>related to each principle in the virtual environment.</a:t>
            </a:r>
            <a:endParaRPr lang="en-US" dirty="0" smtClean="0">
              <a:solidFill>
                <a:srgbClr val="F26522"/>
              </a:solidFill>
            </a:endParaRPr>
          </a:p>
          <a:p>
            <a:pPr marL="514350" indent="-514350">
              <a:spcAft>
                <a:spcPts val="600"/>
              </a:spcAft>
              <a:buFont typeface="+mj-lt"/>
              <a:buAutoNum type="arabicPeriod"/>
            </a:pPr>
            <a:r>
              <a:rPr lang="en-US" dirty="0" smtClean="0"/>
              <a:t>Demonstrate </a:t>
            </a:r>
            <a:r>
              <a:rPr lang="en-US" dirty="0" smtClean="0">
                <a:solidFill>
                  <a:srgbClr val="F26522"/>
                </a:solidFill>
              </a:rPr>
              <a:t>virtual engagement activities </a:t>
            </a:r>
            <a:r>
              <a:rPr lang="en-US" dirty="0" smtClean="0"/>
              <a:t>to make your virtual sessions more interactive.</a:t>
            </a:r>
            <a:endParaRPr lang="en-US" dirty="0" smtClean="0">
              <a:solidFill>
                <a:srgbClr val="F26522"/>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8" name="Content Placeholder 13"/>
          <p:cNvSpPr txBox="1">
            <a:spLocks/>
          </p:cNvSpPr>
          <p:nvPr/>
        </p:nvSpPr>
        <p:spPr>
          <a:xfrm>
            <a:off x="783390" y="4869311"/>
            <a:ext cx="8071290" cy="939800"/>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
                <a:srgbClr val="99AB21"/>
              </a:buClr>
              <a:buSzTx/>
              <a:tabLst/>
              <a:defRPr/>
            </a:pPr>
            <a:r>
              <a:rPr kumimoji="0" lang="en-US" sz="3700" b="0" i="0" u="none" strike="noStrike" kern="1200" cap="none" spc="0" normalizeH="0" baseline="0" noProof="0" dirty="0" smtClean="0">
                <a:ln>
                  <a:noFill/>
                </a:ln>
                <a:solidFill>
                  <a:srgbClr val="F26522"/>
                </a:solidFill>
                <a:effectLst/>
                <a:uLnTx/>
                <a:uFillTx/>
                <a:latin typeface="Franklin Gothic Medium"/>
                <a:ea typeface="+mn-ea"/>
                <a:cs typeface="Franklin Gothic Medium"/>
              </a:rPr>
              <a:t>DELIVERABLE:</a:t>
            </a:r>
            <a:r>
              <a:rPr kumimoji="0" lang="en-US" sz="3700" b="0" i="0" u="none" strike="noStrike" kern="1200" cap="none" spc="0" normalizeH="0" noProof="0" dirty="0" smtClean="0">
                <a:ln>
                  <a:noFill/>
                </a:ln>
                <a:solidFill>
                  <a:srgbClr val="F26522"/>
                </a:solidFill>
                <a:effectLst/>
                <a:uLnTx/>
                <a:uFillTx/>
                <a:latin typeface="Franklin Gothic Medium"/>
                <a:ea typeface="+mn-ea"/>
                <a:cs typeface="Franklin Gothic Medium"/>
              </a:rPr>
              <a:t> </a:t>
            </a:r>
            <a:r>
              <a:rPr kumimoji="0" lang="en-US" sz="3700" b="0" i="0" u="none" strike="noStrike" kern="1200" cap="none" spc="0" normalizeH="0" noProof="0" dirty="0" smtClean="0">
                <a:ln>
                  <a:noFill/>
                </a:ln>
                <a:solidFill>
                  <a:srgbClr val="00467F"/>
                </a:solidFill>
                <a:effectLst/>
                <a:uLnTx/>
                <a:uFillTx/>
                <a:latin typeface="Franklin Gothic Medium"/>
                <a:ea typeface="+mn-ea"/>
                <a:cs typeface="Franklin Gothic Medium"/>
              </a:rPr>
              <a:t>Conscious Competence</a:t>
            </a:r>
            <a:endParaRPr kumimoji="0" lang="en-US" sz="3700" b="0" i="0" u="none" strike="noStrike" kern="1200" cap="none" spc="0" normalizeH="0" baseline="0" noProof="0" dirty="0" smtClean="0">
              <a:ln>
                <a:noFill/>
              </a:ln>
              <a:solidFill>
                <a:srgbClr val="00467F"/>
              </a:solidFill>
              <a:effectLst/>
              <a:uLnTx/>
              <a:uFillTx/>
              <a:latin typeface="Franklin Gothic Medium"/>
              <a:ea typeface="+mn-ea"/>
              <a:cs typeface="Franklin Gothic Medium"/>
            </a:endParaRPr>
          </a:p>
        </p:txBody>
      </p:sp>
      <p:sp>
        <p:nvSpPr>
          <p:cNvPr id="6" name="TextBox 5"/>
          <p:cNvSpPr txBox="1"/>
          <p:nvPr/>
        </p:nvSpPr>
        <p:spPr>
          <a:xfrm>
            <a:off x="8179755" y="5878284"/>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smtClean="0">
                <a:solidFill>
                  <a:srgbClr val="002C54"/>
                </a:solidFill>
                <a:latin typeface="Arial Black" pitchFamily="34" charset="0"/>
              </a:rPr>
              <a:t>Manual</a:t>
            </a:r>
            <a:r>
              <a:rPr lang="en-US" sz="1400" dirty="0" smtClean="0">
                <a:solidFill>
                  <a:srgbClr val="002C54"/>
                </a:solidFill>
                <a:latin typeface="Arial Black" pitchFamily="34" charset="0"/>
              </a:rPr>
              <a:t/>
            </a:r>
            <a:br>
              <a:rPr lang="en-US" sz="1400" dirty="0" smtClean="0">
                <a:solidFill>
                  <a:srgbClr val="002C54"/>
                </a:solidFill>
                <a:latin typeface="Arial Black" pitchFamily="34" charset="0"/>
              </a:rPr>
            </a:br>
            <a:r>
              <a:rPr lang="en-US" sz="1400" dirty="0" smtClean="0">
                <a:solidFill>
                  <a:srgbClr val="002C54"/>
                </a:solidFill>
                <a:latin typeface="Arial Black" pitchFamily="34" charset="0"/>
              </a:rPr>
              <a:t>0-2</a:t>
            </a:r>
            <a:endParaRPr lang="en-US" sz="1400" dirty="0">
              <a:solidFill>
                <a:srgbClr val="002C54"/>
              </a:solidFill>
              <a:latin typeface="Arial Black" pitchFamily="34" charset="0"/>
            </a:endParaRPr>
          </a:p>
        </p:txBody>
      </p:sp>
      <p:sp>
        <p:nvSpPr>
          <p:cNvPr id="7" name="TextBox 6"/>
          <p:cNvSpPr txBox="1"/>
          <p:nvPr/>
        </p:nvSpPr>
        <p:spPr>
          <a:xfrm>
            <a:off x="8801257" y="5056155"/>
            <a:ext cx="389850" cy="830997"/>
          </a:xfrm>
          <a:prstGeom prst="rect">
            <a:avLst/>
          </a:prstGeom>
          <a:noFill/>
        </p:spPr>
        <p:txBody>
          <a:bodyPr wrap="none" rtlCol="0">
            <a:spAutoFit/>
          </a:bodyPr>
          <a:lstStyle/>
          <a:p>
            <a:r>
              <a:rPr lang="en-US" sz="4800" b="1" dirty="0" smtClean="0">
                <a:solidFill>
                  <a:schemeClr val="bg1">
                    <a:lumMod val="95000"/>
                  </a:schemeClr>
                </a:solidFill>
                <a:latin typeface="Arial Black" pitchFamily="34" charset="0"/>
              </a:rPr>
              <a:t>-</a:t>
            </a:r>
            <a:endParaRPr lang="en-US" sz="4800" b="1" dirty="0">
              <a:solidFill>
                <a:schemeClr val="bg1">
                  <a:lumMod val="95000"/>
                </a:schemeClr>
              </a:solidFill>
              <a:latin typeface="Arial Black"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P spid="8" grpId="0" build="p" bldLvl="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WebEx: First Screen after Login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70</a:t>
            </a:fld>
            <a:endParaRPr lang="en-US" dirty="0"/>
          </a:p>
        </p:txBody>
      </p:sp>
      <p:pic>
        <p:nvPicPr>
          <p:cNvPr id="5" name="Content Placeholder 4"/>
          <p:cNvPicPr>
            <a:picLocks noGrp="1"/>
          </p:cNvPicPr>
          <p:nvPr>
            <p:ph idx="1"/>
          </p:nvPr>
        </p:nvPicPr>
        <p:blipFill>
          <a:blip r:embed="rId3"/>
          <a:stretch>
            <a:fillRect/>
          </a:stretch>
        </p:blipFill>
        <p:spPr>
          <a:xfrm>
            <a:off x="600502" y="1119117"/>
            <a:ext cx="8254574" cy="5056986"/>
          </a:xfrm>
          <a:prstGeom prst="rect">
            <a:avLst/>
          </a:prstGeom>
        </p:spPr>
      </p:pic>
      <p:sp>
        <p:nvSpPr>
          <p:cNvPr id="6" name="TextBox 5"/>
          <p:cNvSpPr txBox="1"/>
          <p:nvPr/>
        </p:nvSpPr>
        <p:spPr>
          <a:xfrm>
            <a:off x="928048" y="4162567"/>
            <a:ext cx="2286716" cy="116955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Select your audio option;</a:t>
            </a:r>
          </a:p>
          <a:p>
            <a:r>
              <a:rPr lang="en-US" sz="1400" b="1" dirty="0"/>
              <a:t> </a:t>
            </a:r>
            <a:r>
              <a:rPr lang="en-US" sz="1400" b="1" dirty="0" smtClean="0"/>
              <a:t> remember VoIP is the most</a:t>
            </a:r>
          </a:p>
          <a:p>
            <a:r>
              <a:rPr lang="en-US" sz="1400" b="1" dirty="0"/>
              <a:t> </a:t>
            </a:r>
            <a:r>
              <a:rPr lang="en-US" sz="1400" b="1" dirty="0" smtClean="0"/>
              <a:t> cost effective </a:t>
            </a:r>
            <a:r>
              <a:rPr lang="en-US" sz="1400" b="1" dirty="0"/>
              <a:t>c</a:t>
            </a:r>
            <a:r>
              <a:rPr lang="en-US" sz="1400" b="1" dirty="0" smtClean="0"/>
              <a:t>hoice</a:t>
            </a:r>
          </a:p>
          <a:p>
            <a:r>
              <a:rPr lang="en-US" sz="1400" b="1" dirty="0" smtClean="0"/>
              <a:t>You may also “tune” your </a:t>
            </a:r>
          </a:p>
          <a:p>
            <a:r>
              <a:rPr lang="en-US" sz="1400" b="1" dirty="0"/>
              <a:t> </a:t>
            </a:r>
            <a:r>
              <a:rPr lang="en-US" sz="1400" b="1" dirty="0" smtClean="0"/>
              <a:t> audio here</a:t>
            </a:r>
            <a:endParaRPr lang="en-US" sz="1400" b="1" dirty="0"/>
          </a:p>
        </p:txBody>
      </p:sp>
    </p:spTree>
    <p:extLst>
      <p:ext uri="{BB962C8B-B14F-4D97-AF65-F5344CB8AC3E}">
        <p14:creationId xmlns:p14="http://schemas.microsoft.com/office/powerpoint/2010/main" val="3170899320"/>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After Selecting Audio</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71</a:t>
            </a:fld>
            <a:endParaRPr lang="en-US" dirty="0"/>
          </a:p>
        </p:txBody>
      </p:sp>
      <p:pic>
        <p:nvPicPr>
          <p:cNvPr id="5" name="Content Placeholder 4"/>
          <p:cNvPicPr>
            <a:picLocks noGrp="1"/>
          </p:cNvPicPr>
          <p:nvPr>
            <p:ph idx="1"/>
          </p:nvPr>
        </p:nvPicPr>
        <p:blipFill>
          <a:blip r:embed="rId3"/>
          <a:stretch>
            <a:fillRect/>
          </a:stretch>
        </p:blipFill>
        <p:spPr>
          <a:xfrm>
            <a:off x="782638" y="1637573"/>
            <a:ext cx="8072437" cy="4538529"/>
          </a:xfrm>
          <a:prstGeom prst="rect">
            <a:avLst/>
          </a:prstGeom>
        </p:spPr>
      </p:pic>
      <p:sp>
        <p:nvSpPr>
          <p:cNvPr id="6" name="TextBox 5"/>
          <p:cNvSpPr txBox="1"/>
          <p:nvPr/>
        </p:nvSpPr>
        <p:spPr>
          <a:xfrm>
            <a:off x="1514901" y="3835021"/>
            <a:ext cx="4476418"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This is the first WebEx Training Center screen you will see.</a:t>
            </a:r>
          </a:p>
          <a:p>
            <a:r>
              <a:rPr lang="en-US" sz="1400" b="1" dirty="0"/>
              <a:t> </a:t>
            </a:r>
            <a:r>
              <a:rPr lang="en-US" sz="1400" b="1" dirty="0" smtClean="0"/>
              <a:t> Note the tabs at the top of the screen</a:t>
            </a:r>
            <a:endParaRPr lang="en-US" sz="1400" b="1" dirty="0"/>
          </a:p>
        </p:txBody>
      </p:sp>
      <p:cxnSp>
        <p:nvCxnSpPr>
          <p:cNvPr id="8" name="Straight Arrow Connector 7"/>
          <p:cNvCxnSpPr/>
          <p:nvPr/>
        </p:nvCxnSpPr>
        <p:spPr>
          <a:xfrm flipH="1" flipV="1">
            <a:off x="1405719" y="2088107"/>
            <a:ext cx="1528550" cy="17469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14901" y="4708476"/>
            <a:ext cx="4452116"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The right hand side is referred to as the Participant Panel.</a:t>
            </a:r>
          </a:p>
          <a:p>
            <a:r>
              <a:rPr lang="en-US" sz="1400" b="1" dirty="0"/>
              <a:t> </a:t>
            </a:r>
            <a:r>
              <a:rPr lang="en-US" sz="1400" b="1" dirty="0" smtClean="0"/>
              <a:t> Note the default for Participant List (both Panelists and</a:t>
            </a:r>
          </a:p>
          <a:p>
            <a:r>
              <a:rPr lang="en-US" sz="1400" b="1" dirty="0"/>
              <a:t> </a:t>
            </a:r>
            <a:r>
              <a:rPr lang="en-US" sz="1400" b="1" dirty="0" smtClean="0"/>
              <a:t> Attendees; Chat; and, Q&amp;A</a:t>
            </a:r>
            <a:endParaRPr lang="en-US" sz="1400" b="1" dirty="0"/>
          </a:p>
        </p:txBody>
      </p:sp>
      <p:cxnSp>
        <p:nvCxnSpPr>
          <p:cNvPr id="13" name="Straight Arrow Connector 12"/>
          <p:cNvCxnSpPr>
            <a:stCxn id="9" idx="3"/>
          </p:cNvCxnSpPr>
          <p:nvPr/>
        </p:nvCxnSpPr>
        <p:spPr>
          <a:xfrm flipV="1">
            <a:off x="5967017" y="1978925"/>
            <a:ext cx="1034284" cy="30988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749161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Feedback Panel</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72</a:t>
            </a:fld>
            <a:endParaRPr lang="en-US" dirty="0"/>
          </a:p>
        </p:txBody>
      </p:sp>
      <p:pic>
        <p:nvPicPr>
          <p:cNvPr id="5" name="Content Placeholder 4"/>
          <p:cNvPicPr>
            <a:picLocks noGrp="1"/>
          </p:cNvPicPr>
          <p:nvPr>
            <p:ph idx="1"/>
          </p:nvPr>
        </p:nvPicPr>
        <p:blipFill>
          <a:blip r:embed="rId3"/>
          <a:stretch>
            <a:fillRect/>
          </a:stretch>
        </p:blipFill>
        <p:spPr>
          <a:xfrm>
            <a:off x="782638" y="1078173"/>
            <a:ext cx="8170293" cy="5097929"/>
          </a:xfrm>
          <a:prstGeom prst="rect">
            <a:avLst/>
          </a:prstGeom>
        </p:spPr>
      </p:pic>
      <p:sp>
        <p:nvSpPr>
          <p:cNvPr id="6" name="TextBox 5"/>
          <p:cNvSpPr txBox="1"/>
          <p:nvPr/>
        </p:nvSpPr>
        <p:spPr>
          <a:xfrm>
            <a:off x="1433015" y="3725839"/>
            <a:ext cx="4371518" cy="138499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The Feedback panel allows Participants to alert/respond</a:t>
            </a:r>
          </a:p>
          <a:p>
            <a:r>
              <a:rPr lang="en-US" sz="1400" b="1" dirty="0"/>
              <a:t> </a:t>
            </a:r>
            <a:r>
              <a:rPr lang="en-US" sz="1400" b="1" dirty="0" smtClean="0"/>
              <a:t> to the Meeting Leader as follows:</a:t>
            </a:r>
          </a:p>
          <a:p>
            <a:pPr marL="285750" indent="-285750">
              <a:buFont typeface="Arial" panose="020B0604020202020204" pitchFamily="34" charset="0"/>
              <a:buChar char="•"/>
            </a:pPr>
            <a:r>
              <a:rPr lang="en-US" sz="1400" b="1" dirty="0" smtClean="0"/>
              <a:t>Raising your “hand” </a:t>
            </a:r>
          </a:p>
          <a:p>
            <a:pPr marL="285750" indent="-285750">
              <a:buFont typeface="Arial" panose="020B0604020202020204" pitchFamily="34" charset="0"/>
              <a:buChar char="•"/>
            </a:pPr>
            <a:r>
              <a:rPr lang="en-US" sz="1400" b="1" dirty="0" smtClean="0"/>
              <a:t>Yes or No</a:t>
            </a:r>
          </a:p>
          <a:p>
            <a:pPr marL="285750" indent="-285750">
              <a:buFont typeface="Arial" panose="020B0604020202020204" pitchFamily="34" charset="0"/>
              <a:buChar char="•"/>
            </a:pPr>
            <a:r>
              <a:rPr lang="en-US" sz="1400" b="1" dirty="0" smtClean="0"/>
              <a:t>Slow down or Speed Up</a:t>
            </a:r>
          </a:p>
          <a:p>
            <a:pPr marL="285750" indent="-285750">
              <a:buFont typeface="Arial" panose="020B0604020202020204" pitchFamily="34" charset="0"/>
              <a:buChar char="•"/>
            </a:pPr>
            <a:r>
              <a:rPr lang="en-US" sz="1400" b="1" dirty="0" smtClean="0"/>
              <a:t>Emoticons (they thought of almost everything)</a:t>
            </a:r>
          </a:p>
        </p:txBody>
      </p:sp>
      <p:sp>
        <p:nvSpPr>
          <p:cNvPr id="8" name="TextBox 7"/>
          <p:cNvSpPr txBox="1"/>
          <p:nvPr/>
        </p:nvSpPr>
        <p:spPr>
          <a:xfrm>
            <a:off x="6864824" y="5308979"/>
            <a:ext cx="1433015" cy="369332"/>
          </a:xfrm>
          <a:prstGeom prst="rect">
            <a:avLst/>
          </a:prstGeom>
          <a:noFill/>
        </p:spPr>
        <p:txBody>
          <a:bodyPr wrap="square" rtlCol="0">
            <a:spAutoFit/>
          </a:bodyPr>
          <a:lstStyle/>
          <a:p>
            <a:endParaRPr lang="en-US" dirty="0"/>
          </a:p>
        </p:txBody>
      </p:sp>
      <p:cxnSp>
        <p:nvCxnSpPr>
          <p:cNvPr id="11" name="Straight Arrow Connector 10"/>
          <p:cNvCxnSpPr>
            <a:stCxn id="6" idx="3"/>
          </p:cNvCxnSpPr>
          <p:nvPr/>
        </p:nvCxnSpPr>
        <p:spPr>
          <a:xfrm>
            <a:off x="5804533" y="4418337"/>
            <a:ext cx="1060291" cy="8906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965364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Practice Feedback</a:t>
            </a:r>
            <a:endParaRPr lang="en-US" dirty="0"/>
          </a:p>
        </p:txBody>
      </p:sp>
      <p:sp>
        <p:nvSpPr>
          <p:cNvPr id="3" name="Content Placeholder 2"/>
          <p:cNvSpPr>
            <a:spLocks noGrp="1"/>
          </p:cNvSpPr>
          <p:nvPr>
            <p:ph idx="1"/>
          </p:nvPr>
        </p:nvSpPr>
        <p:spPr/>
        <p:txBody>
          <a:bodyPr/>
          <a:lstStyle/>
          <a:p>
            <a:r>
              <a:rPr lang="en-US" dirty="0" smtClean="0"/>
              <a:t>Raise hands</a:t>
            </a:r>
          </a:p>
          <a:p>
            <a:pPr lvl="1"/>
            <a:r>
              <a:rPr lang="en-US" dirty="0" smtClean="0"/>
              <a:t>Select 3 participants</a:t>
            </a:r>
          </a:p>
          <a:p>
            <a:r>
              <a:rPr lang="en-US" dirty="0" smtClean="0"/>
              <a:t>Can you indicate either “yes” or “no”; are you with us?</a:t>
            </a:r>
          </a:p>
          <a:p>
            <a:r>
              <a:rPr lang="en-US" dirty="0" smtClean="0"/>
              <a:t>Select 2 people to indicate “Slow Down”</a:t>
            </a:r>
          </a:p>
          <a:p>
            <a:r>
              <a:rPr lang="en-US" dirty="0" smtClean="0"/>
              <a:t>Select 2 people to indicate “Speed Up”</a:t>
            </a:r>
          </a:p>
          <a:p>
            <a:r>
              <a:rPr lang="en-US" dirty="0" smtClean="0"/>
              <a:t>Check for questions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73</a:t>
            </a:fld>
            <a:endParaRPr lang="en-US" dirty="0"/>
          </a:p>
        </p:txBody>
      </p:sp>
    </p:spTree>
    <p:extLst>
      <p:ext uri="{BB962C8B-B14F-4D97-AF65-F5344CB8AC3E}">
        <p14:creationId xmlns:p14="http://schemas.microsoft.com/office/powerpoint/2010/main" val="1565628420"/>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Full Screen View</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74</a:t>
            </a:fld>
            <a:endParaRPr lang="en-US" dirty="0"/>
          </a:p>
        </p:txBody>
      </p:sp>
      <p:pic>
        <p:nvPicPr>
          <p:cNvPr id="5" name="Content Placeholder 4"/>
          <p:cNvPicPr>
            <a:picLocks noGrp="1"/>
          </p:cNvPicPr>
          <p:nvPr>
            <p:ph idx="1"/>
          </p:nvPr>
        </p:nvPicPr>
        <p:blipFill>
          <a:blip r:embed="rId2"/>
          <a:stretch>
            <a:fillRect/>
          </a:stretch>
        </p:blipFill>
        <p:spPr>
          <a:xfrm>
            <a:off x="782638" y="1119117"/>
            <a:ext cx="8238532" cy="5056986"/>
          </a:xfrm>
          <a:prstGeom prst="rect">
            <a:avLst/>
          </a:prstGeom>
        </p:spPr>
      </p:pic>
      <p:sp>
        <p:nvSpPr>
          <p:cNvPr id="6" name="TextBox 5"/>
          <p:cNvSpPr txBox="1"/>
          <p:nvPr/>
        </p:nvSpPr>
        <p:spPr>
          <a:xfrm>
            <a:off x="1132764" y="3575713"/>
            <a:ext cx="5168723"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To avoid the temptation of multi-tasking, often it is helpful to </a:t>
            </a:r>
          </a:p>
          <a:p>
            <a:r>
              <a:rPr lang="en-US" sz="1400" b="1" dirty="0"/>
              <a:t> </a:t>
            </a:r>
            <a:r>
              <a:rPr lang="en-US" sz="1400" b="1" dirty="0" smtClean="0"/>
              <a:t> select the Full Screen view. Simply click on the selection. </a:t>
            </a:r>
          </a:p>
          <a:p>
            <a:r>
              <a:rPr lang="en-US" sz="1400" b="1" dirty="0" smtClean="0"/>
              <a:t>Often, when conducting a meeting, you might request participants </a:t>
            </a:r>
          </a:p>
          <a:p>
            <a:r>
              <a:rPr lang="en-US" sz="1400" b="1" dirty="0"/>
              <a:t> </a:t>
            </a:r>
            <a:r>
              <a:rPr lang="en-US" sz="1400" b="1" dirty="0" smtClean="0"/>
              <a:t> to use this view.</a:t>
            </a:r>
            <a:endParaRPr lang="en-US" sz="1400" b="1" dirty="0"/>
          </a:p>
        </p:txBody>
      </p:sp>
      <p:cxnSp>
        <p:nvCxnSpPr>
          <p:cNvPr id="8" name="Straight Arrow Connector 7"/>
          <p:cNvCxnSpPr/>
          <p:nvPr/>
        </p:nvCxnSpPr>
        <p:spPr>
          <a:xfrm>
            <a:off x="1132764" y="4529820"/>
            <a:ext cx="0" cy="7928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2678764"/>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Full Screen View</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75</a:t>
            </a:fld>
            <a:endParaRPr lang="en-US" dirty="0"/>
          </a:p>
        </p:txBody>
      </p:sp>
      <p:pic>
        <p:nvPicPr>
          <p:cNvPr id="5" name="Content Placeholder 4"/>
          <p:cNvPicPr>
            <a:picLocks noGrp="1"/>
          </p:cNvPicPr>
          <p:nvPr>
            <p:ph idx="1"/>
          </p:nvPr>
        </p:nvPicPr>
        <p:blipFill>
          <a:blip r:embed="rId2"/>
          <a:stretch>
            <a:fillRect/>
          </a:stretch>
        </p:blipFill>
        <p:spPr>
          <a:xfrm>
            <a:off x="655093" y="1275198"/>
            <a:ext cx="8199587" cy="4791721"/>
          </a:xfrm>
          <a:prstGeom prst="rect">
            <a:avLst/>
          </a:prstGeom>
        </p:spPr>
      </p:pic>
      <p:sp>
        <p:nvSpPr>
          <p:cNvPr id="6" name="TextBox 5"/>
          <p:cNvSpPr txBox="1"/>
          <p:nvPr/>
        </p:nvSpPr>
        <p:spPr>
          <a:xfrm>
            <a:off x="1624084" y="3166281"/>
            <a:ext cx="4038413"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This is what the Full Screen view looks like. You may</a:t>
            </a:r>
          </a:p>
          <a:p>
            <a:r>
              <a:rPr lang="en-US" sz="1400" b="1" dirty="0"/>
              <a:t> </a:t>
            </a:r>
            <a:r>
              <a:rPr lang="en-US" sz="1400" b="1" dirty="0" smtClean="0"/>
              <a:t> select “Escape” to return to the earlier view. Note,</a:t>
            </a:r>
          </a:p>
          <a:p>
            <a:r>
              <a:rPr lang="en-US" sz="1400" b="1" dirty="0"/>
              <a:t> </a:t>
            </a:r>
            <a:r>
              <a:rPr lang="en-US" sz="1400" b="1" dirty="0" smtClean="0"/>
              <a:t> the Annotation Tool Bar appears in the Full Screen</a:t>
            </a:r>
          </a:p>
          <a:p>
            <a:r>
              <a:rPr lang="en-US" sz="1400" b="1" dirty="0"/>
              <a:t> </a:t>
            </a:r>
            <a:r>
              <a:rPr lang="en-US" sz="1400" b="1" dirty="0" smtClean="0"/>
              <a:t> View. We will cover these features shortly.</a:t>
            </a:r>
            <a:endParaRPr lang="en-US" sz="1400" b="1" dirty="0"/>
          </a:p>
        </p:txBody>
      </p:sp>
      <p:cxnSp>
        <p:nvCxnSpPr>
          <p:cNvPr id="10" name="Straight Arrow Connector 9"/>
          <p:cNvCxnSpPr>
            <a:stCxn id="6" idx="3"/>
          </p:cNvCxnSpPr>
          <p:nvPr/>
        </p:nvCxnSpPr>
        <p:spPr>
          <a:xfrm flipV="1">
            <a:off x="5662497" y="3057099"/>
            <a:ext cx="1024906" cy="5862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4399597"/>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Chat Feature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76</a:t>
            </a:fld>
            <a:endParaRPr lang="en-US" dirty="0"/>
          </a:p>
        </p:txBody>
      </p:sp>
      <p:pic>
        <p:nvPicPr>
          <p:cNvPr id="5" name="Content Placeholder 4"/>
          <p:cNvPicPr>
            <a:picLocks noGrp="1"/>
          </p:cNvPicPr>
          <p:nvPr>
            <p:ph idx="1"/>
          </p:nvPr>
        </p:nvPicPr>
        <p:blipFill>
          <a:blip r:embed="rId2"/>
          <a:stretch>
            <a:fillRect/>
          </a:stretch>
        </p:blipFill>
        <p:spPr>
          <a:xfrm>
            <a:off x="782638" y="1275199"/>
            <a:ext cx="8072437" cy="4900904"/>
          </a:xfrm>
          <a:prstGeom prst="rect">
            <a:avLst/>
          </a:prstGeom>
        </p:spPr>
      </p:pic>
      <p:sp>
        <p:nvSpPr>
          <p:cNvPr id="6" name="TextBox 5"/>
          <p:cNvSpPr txBox="1"/>
          <p:nvPr/>
        </p:nvSpPr>
        <p:spPr>
          <a:xfrm>
            <a:off x="2374710" y="3780430"/>
            <a:ext cx="3494355" cy="138499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Clicking on Chat allows you to send a </a:t>
            </a:r>
          </a:p>
          <a:p>
            <a:r>
              <a:rPr lang="en-US" sz="1400" b="1" dirty="0"/>
              <a:t> </a:t>
            </a:r>
            <a:r>
              <a:rPr lang="en-US" sz="1400" b="1" dirty="0" smtClean="0"/>
              <a:t>Chat message. We would like you to use</a:t>
            </a:r>
          </a:p>
          <a:p>
            <a:r>
              <a:rPr lang="en-US" sz="1400" b="1" dirty="0"/>
              <a:t> </a:t>
            </a:r>
            <a:r>
              <a:rPr lang="en-US" sz="1400" b="1" dirty="0" smtClean="0"/>
              <a:t> this to communicate with our Moderator,</a:t>
            </a:r>
          </a:p>
          <a:p>
            <a:r>
              <a:rPr lang="en-US" sz="1400" b="1" dirty="0"/>
              <a:t> </a:t>
            </a:r>
            <a:r>
              <a:rPr lang="en-US" sz="1400" b="1" dirty="0" smtClean="0"/>
              <a:t> Dana Barr.</a:t>
            </a:r>
          </a:p>
          <a:p>
            <a:r>
              <a:rPr lang="en-US" sz="1400" b="1" dirty="0" smtClean="0"/>
              <a:t>Do not do that now, we will practice in a few</a:t>
            </a:r>
          </a:p>
          <a:p>
            <a:r>
              <a:rPr lang="en-US" sz="1400" b="1" dirty="0"/>
              <a:t> </a:t>
            </a:r>
            <a:r>
              <a:rPr lang="en-US" sz="1400" b="1" dirty="0" smtClean="0"/>
              <a:t> minutes. Thanks.</a:t>
            </a:r>
            <a:endParaRPr lang="en-US" sz="1400" b="1" dirty="0"/>
          </a:p>
        </p:txBody>
      </p:sp>
      <p:cxnSp>
        <p:nvCxnSpPr>
          <p:cNvPr id="8" name="Straight Arrow Connector 7"/>
          <p:cNvCxnSpPr>
            <a:stCxn id="6" idx="0"/>
          </p:cNvCxnSpPr>
          <p:nvPr/>
        </p:nvCxnSpPr>
        <p:spPr>
          <a:xfrm flipV="1">
            <a:off x="4121888" y="1678675"/>
            <a:ext cx="3602745" cy="21017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4190559"/>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Chat Feature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77</a:t>
            </a:fld>
            <a:endParaRPr lang="en-US" dirty="0"/>
          </a:p>
        </p:txBody>
      </p:sp>
      <p:pic>
        <p:nvPicPr>
          <p:cNvPr id="5" name="Content Placeholder 4"/>
          <p:cNvPicPr>
            <a:picLocks noGrp="1"/>
          </p:cNvPicPr>
          <p:nvPr>
            <p:ph idx="1"/>
          </p:nvPr>
        </p:nvPicPr>
        <p:blipFill>
          <a:blip r:embed="rId2"/>
          <a:stretch>
            <a:fillRect/>
          </a:stretch>
        </p:blipFill>
        <p:spPr>
          <a:xfrm>
            <a:off x="782638" y="1119117"/>
            <a:ext cx="8072437" cy="5056986"/>
          </a:xfrm>
          <a:prstGeom prst="rect">
            <a:avLst/>
          </a:prstGeom>
        </p:spPr>
      </p:pic>
      <p:sp>
        <p:nvSpPr>
          <p:cNvPr id="6" name="TextBox 5"/>
          <p:cNvSpPr txBox="1"/>
          <p:nvPr/>
        </p:nvSpPr>
        <p:spPr>
          <a:xfrm>
            <a:off x="1924334" y="3562066"/>
            <a:ext cx="3746090"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Simply, click again to return to the default setup</a:t>
            </a:r>
          </a:p>
          <a:p>
            <a:r>
              <a:rPr lang="en-US" sz="1400" b="1" dirty="0"/>
              <a:t> </a:t>
            </a:r>
            <a:r>
              <a:rPr lang="en-US" sz="1400" b="1" dirty="0" smtClean="0"/>
              <a:t> for the Participant Panel.</a:t>
            </a:r>
            <a:endParaRPr lang="en-US" sz="1400" b="1" dirty="0"/>
          </a:p>
        </p:txBody>
      </p:sp>
    </p:spTree>
    <p:extLst>
      <p:ext uri="{BB962C8B-B14F-4D97-AF65-F5344CB8AC3E}">
        <p14:creationId xmlns:p14="http://schemas.microsoft.com/office/powerpoint/2010/main" val="2008244011"/>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Q&amp;A Feature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78</a:t>
            </a:fld>
            <a:endParaRPr lang="en-US" dirty="0"/>
          </a:p>
        </p:txBody>
      </p:sp>
      <p:pic>
        <p:nvPicPr>
          <p:cNvPr id="5" name="Content Placeholder 4"/>
          <p:cNvPicPr>
            <a:picLocks noGrp="1"/>
          </p:cNvPicPr>
          <p:nvPr>
            <p:ph idx="1"/>
          </p:nvPr>
        </p:nvPicPr>
        <p:blipFill>
          <a:blip r:embed="rId2"/>
          <a:stretch>
            <a:fillRect/>
          </a:stretch>
        </p:blipFill>
        <p:spPr>
          <a:xfrm>
            <a:off x="782639" y="1275199"/>
            <a:ext cx="8072042" cy="4900904"/>
          </a:xfrm>
          <a:prstGeom prst="rect">
            <a:avLst/>
          </a:prstGeom>
        </p:spPr>
      </p:pic>
      <p:sp>
        <p:nvSpPr>
          <p:cNvPr id="6" name="TextBox 5"/>
          <p:cNvSpPr txBox="1"/>
          <p:nvPr/>
        </p:nvSpPr>
        <p:spPr>
          <a:xfrm>
            <a:off x="1514901" y="3916907"/>
            <a:ext cx="4489371"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The Q&amp;A feature works the same way as the Chat feature.</a:t>
            </a:r>
            <a:endParaRPr lang="en-US" sz="1400" b="1" dirty="0"/>
          </a:p>
        </p:txBody>
      </p:sp>
      <p:cxnSp>
        <p:nvCxnSpPr>
          <p:cNvPr id="8" name="Straight Arrow Connector 7"/>
          <p:cNvCxnSpPr>
            <a:stCxn id="6" idx="0"/>
          </p:cNvCxnSpPr>
          <p:nvPr/>
        </p:nvCxnSpPr>
        <p:spPr>
          <a:xfrm flipV="1">
            <a:off x="3759587" y="1692322"/>
            <a:ext cx="4551900" cy="22245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3"/>
          </p:cNvCxnSpPr>
          <p:nvPr/>
        </p:nvCxnSpPr>
        <p:spPr>
          <a:xfrm>
            <a:off x="6004272" y="4070796"/>
            <a:ext cx="833256" cy="3237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5109373"/>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Feature Review</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79</a:t>
            </a:fld>
            <a:endParaRPr lang="en-US" dirty="0"/>
          </a:p>
        </p:txBody>
      </p:sp>
      <p:pic>
        <p:nvPicPr>
          <p:cNvPr id="5" name="Content Placeholder 4"/>
          <p:cNvPicPr>
            <a:picLocks noGrp="1"/>
          </p:cNvPicPr>
          <p:nvPr>
            <p:ph idx="1"/>
          </p:nvPr>
        </p:nvPicPr>
        <p:blipFill>
          <a:blip r:embed="rId2"/>
          <a:stretch>
            <a:fillRect/>
          </a:stretch>
        </p:blipFill>
        <p:spPr>
          <a:xfrm>
            <a:off x="782638" y="1275199"/>
            <a:ext cx="8072437" cy="4900904"/>
          </a:xfrm>
          <a:prstGeom prst="rect">
            <a:avLst/>
          </a:prstGeom>
        </p:spPr>
      </p:pic>
      <p:sp>
        <p:nvSpPr>
          <p:cNvPr id="6" name="TextBox 5"/>
          <p:cNvSpPr txBox="1"/>
          <p:nvPr/>
        </p:nvSpPr>
        <p:spPr>
          <a:xfrm>
            <a:off x="1624084" y="3998794"/>
            <a:ext cx="3006464"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Click the arrow for additional options.</a:t>
            </a:r>
            <a:endParaRPr lang="en-US" sz="1400" b="1" dirty="0"/>
          </a:p>
        </p:txBody>
      </p:sp>
      <p:cxnSp>
        <p:nvCxnSpPr>
          <p:cNvPr id="8" name="Straight Arrow Connector 7"/>
          <p:cNvCxnSpPr/>
          <p:nvPr/>
        </p:nvCxnSpPr>
        <p:spPr>
          <a:xfrm flipV="1">
            <a:off x="4630548" y="1665027"/>
            <a:ext cx="4117667" cy="23337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715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p:txBody>
          <a:bodyPr/>
          <a:lstStyle/>
          <a:p>
            <a:pPr eaLnBrk="1" hangingPunct="1"/>
            <a:r>
              <a:rPr lang="en-US" sz="4000" dirty="0" smtClean="0"/>
              <a:t>Poll: The Effective Facilitator Class</a:t>
            </a:r>
          </a:p>
        </p:txBody>
      </p:sp>
      <p:sp>
        <p:nvSpPr>
          <p:cNvPr id="25605" name="Rectangle 3"/>
          <p:cNvSpPr>
            <a:spLocks noGrp="1" noChangeArrowheads="1"/>
          </p:cNvSpPr>
          <p:nvPr>
            <p:ph idx="1"/>
          </p:nvPr>
        </p:nvSpPr>
        <p:spPr>
          <a:xfrm>
            <a:off x="767910" y="1015996"/>
            <a:ext cx="8071290" cy="4622804"/>
          </a:xfrm>
          <a:noFill/>
        </p:spPr>
        <p:txBody>
          <a:bodyPr wrap="square">
            <a:spAutoFit/>
          </a:bodyPr>
          <a:lstStyle/>
          <a:p>
            <a:pPr marL="0" indent="0" eaLnBrk="1" hangingPunct="1">
              <a:buFont typeface="Wingdings" pitchFamily="2" charset="2"/>
              <a:buNone/>
            </a:pPr>
            <a:r>
              <a:rPr lang="en-US" b="1" i="1" dirty="0" smtClean="0">
                <a:solidFill>
                  <a:srgbClr val="F26522"/>
                </a:solidFill>
              </a:rPr>
              <a:t>When did you attend The Effective Facilitator?</a:t>
            </a:r>
          </a:p>
          <a:p>
            <a:r>
              <a:rPr lang="en-US" dirty="0" smtClean="0"/>
              <a:t>Less </a:t>
            </a:r>
            <a:r>
              <a:rPr lang="en-US" dirty="0"/>
              <a:t>than a year ago</a:t>
            </a:r>
          </a:p>
          <a:p>
            <a:r>
              <a:rPr lang="en-US" dirty="0" smtClean="0"/>
              <a:t>1-3 </a:t>
            </a:r>
            <a:r>
              <a:rPr lang="en-US" dirty="0"/>
              <a:t>years ago</a:t>
            </a:r>
          </a:p>
          <a:p>
            <a:r>
              <a:rPr lang="en-US" dirty="0" smtClean="0"/>
              <a:t>3-5 </a:t>
            </a:r>
            <a:r>
              <a:rPr lang="en-US" dirty="0"/>
              <a:t>years </a:t>
            </a:r>
            <a:r>
              <a:rPr lang="en-US" dirty="0" smtClean="0"/>
              <a:t>ago</a:t>
            </a:r>
          </a:p>
          <a:p>
            <a:r>
              <a:rPr lang="en-US" dirty="0" smtClean="0"/>
              <a:t>More than 5 years ago</a:t>
            </a:r>
            <a:endParaRPr lang="en-US" dirty="0"/>
          </a:p>
          <a:p>
            <a:r>
              <a:rPr lang="en-US" dirty="0" smtClean="0"/>
              <a:t>I </a:t>
            </a:r>
            <a:r>
              <a:rPr lang="en-US" dirty="0"/>
              <a:t>have not attended The Effective Facilitator </a:t>
            </a:r>
            <a:r>
              <a:rPr lang="en-US" dirty="0" smtClean="0"/>
              <a:t>class.</a:t>
            </a:r>
            <a:endParaRPr lang="en-US" dirty="0"/>
          </a:p>
          <a:p>
            <a:pPr marL="0" indent="0" eaLnBrk="1" hangingPunct="1">
              <a:buFont typeface="Wingdings" pitchFamily="2" charset="2"/>
              <a:buNone/>
            </a:pPr>
            <a:endParaRPr lang="en-US" dirty="0" smtClean="0"/>
          </a:p>
        </p:txBody>
      </p:sp>
      <p:sp>
        <p:nvSpPr>
          <p:cNvPr id="25603" name="Slide Number Placeholder 4"/>
          <p:cNvSpPr>
            <a:spLocks noGrp="1"/>
          </p:cNvSpPr>
          <p:nvPr>
            <p:ph type="sldNum" sz="quarter" idx="12"/>
          </p:nvPr>
        </p:nvSpPr>
        <p:spPr>
          <a:prstGeom prst="rect">
            <a:avLst/>
          </a:prstGeom>
          <a:noFill/>
        </p:spPr>
        <p:txBody>
          <a:bodyPr/>
          <a:lstStyle/>
          <a:p>
            <a:fld id="{82D5BB5D-19F5-45CA-9FDA-383D23954F6F}" type="slidenum">
              <a:rPr lang="en-US" altLang="en-US" smtClean="0"/>
              <a:pPr/>
              <a:t>8</a:t>
            </a:fld>
            <a:endParaRPr lang="en-US" altLang="en-US" dirty="0" smtClean="0">
              <a:latin typeface="HelveticaNeue MediumExt" charset="0"/>
            </a:endParaRPr>
          </a:p>
        </p:txBody>
      </p:sp>
      <p:sp>
        <p:nvSpPr>
          <p:cNvPr id="25606" name="Text Box 4"/>
          <p:cNvSpPr txBox="1">
            <a:spLocks noChangeArrowheads="1"/>
          </p:cNvSpPr>
          <p:nvPr/>
        </p:nvSpPr>
        <p:spPr bwMode="auto">
          <a:xfrm>
            <a:off x="8696325" y="5410200"/>
            <a:ext cx="285750" cy="457200"/>
          </a:xfrm>
          <a:prstGeom prst="rect">
            <a:avLst/>
          </a:prstGeom>
          <a:noFill/>
          <a:ln w="9525" algn="ctr">
            <a:noFill/>
            <a:miter lim="800000"/>
            <a:headEnd/>
            <a:tailEnd/>
          </a:ln>
        </p:spPr>
        <p:txBody>
          <a:bodyPr wrap="none" anchor="b">
            <a:spAutoFit/>
          </a:bodyPr>
          <a:lstStyle/>
          <a:p>
            <a:r>
              <a:rPr lang="en-US" dirty="0">
                <a:solidFill>
                  <a:srgbClr val="CCCCFF"/>
                </a:solidFill>
              </a:rPr>
              <a:t>-</a:t>
            </a:r>
          </a:p>
        </p:txBody>
      </p:sp>
    </p:spTree>
    <p:extLst>
      <p:ext uri="{BB962C8B-B14F-4D97-AF65-F5344CB8AC3E}">
        <p14:creationId xmlns:p14="http://schemas.microsoft.com/office/powerpoint/2010/main" val="555501928"/>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a:t>
            </a:r>
            <a:r>
              <a:rPr lang="en-US" dirty="0" err="1" smtClean="0"/>
              <a:t>WebCam</a:t>
            </a:r>
            <a:r>
              <a:rPr lang="en-US" dirty="0" smtClean="0"/>
              <a:t> Feature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80</a:t>
            </a:fld>
            <a:endParaRPr lang="en-US" dirty="0"/>
          </a:p>
        </p:txBody>
      </p:sp>
      <p:pic>
        <p:nvPicPr>
          <p:cNvPr id="5" name="Content Placeholder 4"/>
          <p:cNvPicPr>
            <a:picLocks noGrp="1"/>
          </p:cNvPicPr>
          <p:nvPr>
            <p:ph idx="1"/>
          </p:nvPr>
        </p:nvPicPr>
        <p:blipFill>
          <a:blip r:embed="rId2"/>
          <a:stretch>
            <a:fillRect/>
          </a:stretch>
        </p:blipFill>
        <p:spPr>
          <a:xfrm>
            <a:off x="782639" y="1275199"/>
            <a:ext cx="8072042" cy="4900904"/>
          </a:xfrm>
          <a:prstGeom prst="rect">
            <a:avLst/>
          </a:prstGeom>
        </p:spPr>
      </p:pic>
      <p:sp>
        <p:nvSpPr>
          <p:cNvPr id="6" name="TextBox 5"/>
          <p:cNvSpPr txBox="1"/>
          <p:nvPr/>
        </p:nvSpPr>
        <p:spPr>
          <a:xfrm>
            <a:off x="2306472" y="4217158"/>
            <a:ext cx="3281411"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Click the </a:t>
            </a:r>
            <a:r>
              <a:rPr lang="en-US" sz="1400" b="1" dirty="0" err="1" smtClean="0"/>
              <a:t>WebCam</a:t>
            </a:r>
            <a:r>
              <a:rPr lang="en-US" sz="1400" b="1" dirty="0" smtClean="0"/>
              <a:t> icon to start you video.</a:t>
            </a:r>
            <a:endParaRPr lang="en-US" sz="1400" b="1" dirty="0"/>
          </a:p>
        </p:txBody>
      </p:sp>
      <p:cxnSp>
        <p:nvCxnSpPr>
          <p:cNvPr id="8" name="Straight Arrow Connector 7"/>
          <p:cNvCxnSpPr/>
          <p:nvPr/>
        </p:nvCxnSpPr>
        <p:spPr>
          <a:xfrm flipV="1">
            <a:off x="5587883" y="2838734"/>
            <a:ext cx="2819138" cy="13784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8803266"/>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WebEx: Mute/Unmute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81</a:t>
            </a:fld>
            <a:endParaRPr lang="en-US" dirty="0"/>
          </a:p>
        </p:txBody>
      </p:sp>
      <p:pic>
        <p:nvPicPr>
          <p:cNvPr id="5" name="Content Placeholder 4"/>
          <p:cNvPicPr>
            <a:picLocks noGrp="1"/>
          </p:cNvPicPr>
          <p:nvPr>
            <p:ph idx="1"/>
          </p:nvPr>
        </p:nvPicPr>
        <p:blipFill>
          <a:blip r:embed="rId2"/>
          <a:stretch>
            <a:fillRect/>
          </a:stretch>
        </p:blipFill>
        <p:spPr>
          <a:xfrm>
            <a:off x="782639" y="1446663"/>
            <a:ext cx="8072042" cy="4729439"/>
          </a:xfrm>
          <a:prstGeom prst="rect">
            <a:avLst/>
          </a:prstGeom>
        </p:spPr>
      </p:pic>
      <p:sp>
        <p:nvSpPr>
          <p:cNvPr id="6" name="TextBox 5"/>
          <p:cNvSpPr txBox="1"/>
          <p:nvPr/>
        </p:nvSpPr>
        <p:spPr>
          <a:xfrm>
            <a:off x="1965278" y="3971499"/>
            <a:ext cx="2926763"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A best practice is to remain unmuted</a:t>
            </a:r>
          </a:p>
          <a:p>
            <a:r>
              <a:rPr lang="en-US" sz="1400" b="1" dirty="0"/>
              <a:t> </a:t>
            </a:r>
            <a:r>
              <a:rPr lang="en-US" sz="1400" b="1" dirty="0" smtClean="0"/>
              <a:t> when we are not speaking.</a:t>
            </a:r>
            <a:endParaRPr lang="en-US" sz="1400" b="1" dirty="0"/>
          </a:p>
        </p:txBody>
      </p:sp>
      <p:cxnSp>
        <p:nvCxnSpPr>
          <p:cNvPr id="8" name="Straight Arrow Connector 7"/>
          <p:cNvCxnSpPr>
            <a:stCxn id="6" idx="3"/>
          </p:cNvCxnSpPr>
          <p:nvPr/>
        </p:nvCxnSpPr>
        <p:spPr>
          <a:xfrm flipV="1">
            <a:off x="4892041" y="2975212"/>
            <a:ext cx="3856174" cy="12578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6114244"/>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a:t>
            </a:r>
            <a:r>
              <a:rPr lang="en-US" dirty="0" err="1" smtClean="0"/>
              <a:t>Slideboards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82</a:t>
            </a:fld>
            <a:endParaRPr lang="en-US" dirty="0"/>
          </a:p>
        </p:txBody>
      </p:sp>
      <p:pic>
        <p:nvPicPr>
          <p:cNvPr id="5" name="Content Placeholder 4"/>
          <p:cNvPicPr>
            <a:picLocks noGrp="1"/>
          </p:cNvPicPr>
          <p:nvPr>
            <p:ph idx="1"/>
          </p:nvPr>
        </p:nvPicPr>
        <p:blipFill>
          <a:blip r:embed="rId2"/>
          <a:stretch>
            <a:fillRect/>
          </a:stretch>
        </p:blipFill>
        <p:spPr>
          <a:xfrm>
            <a:off x="782638" y="1119117"/>
            <a:ext cx="8072437" cy="5056986"/>
          </a:xfrm>
          <a:prstGeom prst="rect">
            <a:avLst/>
          </a:prstGeom>
        </p:spPr>
      </p:pic>
      <p:sp>
        <p:nvSpPr>
          <p:cNvPr id="6" name="TextBox 5"/>
          <p:cNvSpPr txBox="1"/>
          <p:nvPr/>
        </p:nvSpPr>
        <p:spPr>
          <a:xfrm>
            <a:off x="5213443" y="2402006"/>
            <a:ext cx="1731308" cy="138499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A </a:t>
            </a:r>
            <a:r>
              <a:rPr lang="en-US" sz="1400" b="1" dirty="0" err="1" smtClean="0"/>
              <a:t>Slideboard</a:t>
            </a:r>
            <a:r>
              <a:rPr lang="en-US" sz="1400" b="1" dirty="0" smtClean="0"/>
              <a:t> is a </a:t>
            </a:r>
          </a:p>
          <a:p>
            <a:r>
              <a:rPr lang="en-US" sz="1400" b="1" dirty="0"/>
              <a:t> </a:t>
            </a:r>
            <a:r>
              <a:rPr lang="en-US" sz="1400" b="1" dirty="0" smtClean="0"/>
              <a:t> formatted template</a:t>
            </a:r>
          </a:p>
          <a:p>
            <a:r>
              <a:rPr lang="en-US" sz="1400" b="1" dirty="0"/>
              <a:t> </a:t>
            </a:r>
            <a:r>
              <a:rPr lang="en-US" sz="1400" b="1" dirty="0" smtClean="0"/>
              <a:t> which provides</a:t>
            </a:r>
          </a:p>
          <a:p>
            <a:r>
              <a:rPr lang="en-US" sz="1400" b="1" dirty="0"/>
              <a:t> </a:t>
            </a:r>
            <a:r>
              <a:rPr lang="en-US" sz="1400" b="1" dirty="0" smtClean="0"/>
              <a:t> more structure</a:t>
            </a:r>
          </a:p>
          <a:p>
            <a:r>
              <a:rPr lang="en-US" sz="1400" b="1" dirty="0"/>
              <a:t> </a:t>
            </a:r>
            <a:r>
              <a:rPr lang="en-US" sz="1400" b="1" dirty="0" smtClean="0"/>
              <a:t> to participant</a:t>
            </a:r>
          </a:p>
          <a:p>
            <a:r>
              <a:rPr lang="en-US" sz="1400" b="1" dirty="0"/>
              <a:t> </a:t>
            </a:r>
            <a:r>
              <a:rPr lang="en-US" sz="1400" b="1" dirty="0" smtClean="0"/>
              <a:t> responses.</a:t>
            </a:r>
            <a:endParaRPr lang="en-US" sz="1400" b="1" dirty="0"/>
          </a:p>
        </p:txBody>
      </p:sp>
      <p:cxnSp>
        <p:nvCxnSpPr>
          <p:cNvPr id="8" name="Straight Arrow Connector 7"/>
          <p:cNvCxnSpPr>
            <a:stCxn id="6" idx="1"/>
          </p:cNvCxnSpPr>
          <p:nvPr/>
        </p:nvCxnSpPr>
        <p:spPr>
          <a:xfrm flipH="1" flipV="1">
            <a:off x="3207224" y="2262117"/>
            <a:ext cx="2006219" cy="832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472086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Whiteboard </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83</a:t>
            </a:fld>
            <a:endParaRPr lang="en-US" dirty="0"/>
          </a:p>
        </p:txBody>
      </p:sp>
      <p:pic>
        <p:nvPicPr>
          <p:cNvPr id="5" name="Content Placeholder 4"/>
          <p:cNvPicPr>
            <a:picLocks noGrp="1"/>
          </p:cNvPicPr>
          <p:nvPr>
            <p:ph idx="1"/>
          </p:nvPr>
        </p:nvPicPr>
        <p:blipFill>
          <a:blip r:embed="rId2"/>
          <a:stretch>
            <a:fillRect/>
          </a:stretch>
        </p:blipFill>
        <p:spPr>
          <a:xfrm>
            <a:off x="782638" y="1275199"/>
            <a:ext cx="8072437" cy="4900904"/>
          </a:xfrm>
          <a:prstGeom prst="rect">
            <a:avLst/>
          </a:prstGeom>
        </p:spPr>
      </p:pic>
      <p:sp>
        <p:nvSpPr>
          <p:cNvPr id="6" name="TextBox 5"/>
          <p:cNvSpPr txBox="1"/>
          <p:nvPr/>
        </p:nvSpPr>
        <p:spPr>
          <a:xfrm>
            <a:off x="1624084" y="4067033"/>
            <a:ext cx="3970318"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A Whiteboard is an unformatted way to process</a:t>
            </a:r>
          </a:p>
          <a:p>
            <a:r>
              <a:rPr lang="en-US" sz="1400" b="1" dirty="0"/>
              <a:t> </a:t>
            </a:r>
            <a:r>
              <a:rPr lang="en-US" sz="1400" b="1" dirty="0" smtClean="0"/>
              <a:t> information. It should look a lot like the Flip Chart</a:t>
            </a:r>
          </a:p>
          <a:p>
            <a:r>
              <a:rPr lang="en-US" sz="1400" b="1" dirty="0"/>
              <a:t> </a:t>
            </a:r>
            <a:r>
              <a:rPr lang="en-US" sz="1400" b="1" dirty="0" smtClean="0"/>
              <a:t> in the face-to-face meeting.</a:t>
            </a:r>
            <a:endParaRPr lang="en-US" sz="1400" b="1" dirty="0"/>
          </a:p>
        </p:txBody>
      </p:sp>
      <p:cxnSp>
        <p:nvCxnSpPr>
          <p:cNvPr id="8" name="Straight Arrow Connector 7"/>
          <p:cNvCxnSpPr/>
          <p:nvPr/>
        </p:nvCxnSpPr>
        <p:spPr>
          <a:xfrm flipH="1" flipV="1">
            <a:off x="3002507" y="2306472"/>
            <a:ext cx="627797" cy="17605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1122716"/>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Annotation Feature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84</a:t>
            </a:fld>
            <a:endParaRPr lang="en-US" dirty="0"/>
          </a:p>
        </p:txBody>
      </p:sp>
      <p:pic>
        <p:nvPicPr>
          <p:cNvPr id="5" name="Content Placeholder 4"/>
          <p:cNvPicPr>
            <a:picLocks noGrp="1"/>
          </p:cNvPicPr>
          <p:nvPr>
            <p:ph idx="1"/>
          </p:nvPr>
        </p:nvPicPr>
        <p:blipFill>
          <a:blip r:embed="rId2"/>
          <a:stretch>
            <a:fillRect/>
          </a:stretch>
        </p:blipFill>
        <p:spPr>
          <a:xfrm>
            <a:off x="782638" y="1275199"/>
            <a:ext cx="8072437" cy="4900904"/>
          </a:xfrm>
          <a:prstGeom prst="rect">
            <a:avLst/>
          </a:prstGeom>
        </p:spPr>
      </p:pic>
      <p:sp>
        <p:nvSpPr>
          <p:cNvPr id="6" name="TextBox 5"/>
          <p:cNvSpPr txBox="1"/>
          <p:nvPr/>
        </p:nvSpPr>
        <p:spPr>
          <a:xfrm>
            <a:off x="1555845" y="3684896"/>
            <a:ext cx="4684296" cy="9233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smtClean="0"/>
              <a:t>When the host allows participants to annotate,</a:t>
            </a:r>
          </a:p>
          <a:p>
            <a:r>
              <a:rPr lang="en-US" b="1" dirty="0"/>
              <a:t> </a:t>
            </a:r>
            <a:r>
              <a:rPr lang="en-US" b="1" dirty="0" smtClean="0"/>
              <a:t> you may select Edit&lt;Font to select a font size.</a:t>
            </a:r>
          </a:p>
          <a:p>
            <a:r>
              <a:rPr lang="en-US" b="1" dirty="0"/>
              <a:t> </a:t>
            </a:r>
            <a:r>
              <a:rPr lang="en-US" b="1" dirty="0" smtClean="0"/>
              <a:t> We suggest using font size 14 and bold.</a:t>
            </a:r>
            <a:endParaRPr lang="en-US" b="1" dirty="0"/>
          </a:p>
        </p:txBody>
      </p:sp>
      <p:cxnSp>
        <p:nvCxnSpPr>
          <p:cNvPr id="8" name="Straight Arrow Connector 7"/>
          <p:cNvCxnSpPr>
            <a:stCxn id="6" idx="0"/>
          </p:cNvCxnSpPr>
          <p:nvPr/>
        </p:nvCxnSpPr>
        <p:spPr>
          <a:xfrm flipH="1" flipV="1">
            <a:off x="2074460" y="2661313"/>
            <a:ext cx="1823533" cy="10235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4765291"/>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Font Selection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85</a:t>
            </a:fld>
            <a:endParaRPr lang="en-US" dirty="0"/>
          </a:p>
        </p:txBody>
      </p:sp>
      <p:pic>
        <p:nvPicPr>
          <p:cNvPr id="5" name="Content Placeholder 4"/>
          <p:cNvPicPr>
            <a:picLocks noGrp="1"/>
          </p:cNvPicPr>
          <p:nvPr>
            <p:ph idx="1"/>
          </p:nvPr>
        </p:nvPicPr>
        <p:blipFill>
          <a:blip r:embed="rId2"/>
          <a:stretch>
            <a:fillRect/>
          </a:stretch>
        </p:blipFill>
        <p:spPr>
          <a:xfrm>
            <a:off x="782638" y="1064525"/>
            <a:ext cx="8072437" cy="5111577"/>
          </a:xfrm>
          <a:prstGeom prst="rect">
            <a:avLst/>
          </a:prstGeom>
        </p:spPr>
      </p:pic>
      <p:sp>
        <p:nvSpPr>
          <p:cNvPr id="6" name="TextBox 5"/>
          <p:cNvSpPr txBox="1"/>
          <p:nvPr/>
        </p:nvSpPr>
        <p:spPr>
          <a:xfrm>
            <a:off x="1009934" y="3330054"/>
            <a:ext cx="2254528"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Select your choice of font</a:t>
            </a:r>
          </a:p>
          <a:p>
            <a:r>
              <a:rPr lang="en-US" sz="1400" b="1" dirty="0"/>
              <a:t> </a:t>
            </a:r>
            <a:r>
              <a:rPr lang="en-US" sz="1400" b="1" dirty="0" smtClean="0"/>
              <a:t> and then the color. </a:t>
            </a:r>
          </a:p>
          <a:p>
            <a:r>
              <a:rPr lang="en-US" sz="1400" b="1" dirty="0" smtClean="0"/>
              <a:t>Avoid the light colors, they</a:t>
            </a:r>
          </a:p>
          <a:p>
            <a:r>
              <a:rPr lang="en-US" sz="1400" b="1" dirty="0"/>
              <a:t> </a:t>
            </a:r>
            <a:r>
              <a:rPr lang="en-US" sz="1400" b="1" dirty="0" smtClean="0"/>
              <a:t> are very difficult to read.</a:t>
            </a:r>
            <a:endParaRPr lang="en-US" sz="1400" b="1" dirty="0"/>
          </a:p>
        </p:txBody>
      </p:sp>
      <p:cxnSp>
        <p:nvCxnSpPr>
          <p:cNvPr id="8" name="Straight Arrow Connector 7"/>
          <p:cNvCxnSpPr/>
          <p:nvPr/>
        </p:nvCxnSpPr>
        <p:spPr>
          <a:xfrm flipV="1">
            <a:off x="2115403" y="2975212"/>
            <a:ext cx="1310185" cy="3548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1"/>
          </p:cNvCxnSpPr>
          <p:nvPr/>
        </p:nvCxnSpPr>
        <p:spPr>
          <a:xfrm flipV="1">
            <a:off x="1009934" y="1733266"/>
            <a:ext cx="982639" cy="20738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7082978"/>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Font Colors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86</a:t>
            </a:fld>
            <a:endParaRPr lang="en-US" dirty="0"/>
          </a:p>
        </p:txBody>
      </p:sp>
      <p:pic>
        <p:nvPicPr>
          <p:cNvPr id="5" name="Content Placeholder 4"/>
          <p:cNvPicPr>
            <a:picLocks noGrp="1"/>
          </p:cNvPicPr>
          <p:nvPr>
            <p:ph idx="1"/>
          </p:nvPr>
        </p:nvPicPr>
        <p:blipFill>
          <a:blip r:embed="rId2"/>
          <a:stretch>
            <a:fillRect/>
          </a:stretch>
        </p:blipFill>
        <p:spPr>
          <a:xfrm>
            <a:off x="782639" y="1275199"/>
            <a:ext cx="8072042" cy="4900904"/>
          </a:xfrm>
          <a:prstGeom prst="rect">
            <a:avLst/>
          </a:prstGeom>
        </p:spPr>
      </p:pic>
      <p:sp>
        <p:nvSpPr>
          <p:cNvPr id="6" name="TextBox 5"/>
          <p:cNvSpPr txBox="1"/>
          <p:nvPr/>
        </p:nvSpPr>
        <p:spPr>
          <a:xfrm>
            <a:off x="1214651" y="3302758"/>
            <a:ext cx="4301242" cy="138499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Here are the color choices. Again, let’s try the darker</a:t>
            </a:r>
          </a:p>
          <a:p>
            <a:r>
              <a:rPr lang="en-US" sz="1400" b="1" dirty="0"/>
              <a:t> </a:t>
            </a:r>
            <a:r>
              <a:rPr lang="en-US" sz="1400" b="1" dirty="0" smtClean="0"/>
              <a:t> colors, font size 14 and bold.</a:t>
            </a:r>
          </a:p>
          <a:p>
            <a:r>
              <a:rPr lang="en-US" sz="1400" b="1" dirty="0" smtClean="0"/>
              <a:t>We will turn on the annotation feature in just a minute </a:t>
            </a:r>
          </a:p>
          <a:p>
            <a:r>
              <a:rPr lang="en-US" sz="1400" b="1" dirty="0"/>
              <a:t> </a:t>
            </a:r>
            <a:r>
              <a:rPr lang="en-US" sz="1400" b="1" dirty="0" smtClean="0"/>
              <a:t> or two so we can all practice with these rich</a:t>
            </a:r>
          </a:p>
          <a:p>
            <a:r>
              <a:rPr lang="en-US" sz="1400" b="1" dirty="0"/>
              <a:t> </a:t>
            </a:r>
            <a:r>
              <a:rPr lang="en-US" sz="1400" b="1" dirty="0" smtClean="0"/>
              <a:t> features that allow us to make our virtual meetings</a:t>
            </a:r>
          </a:p>
          <a:p>
            <a:r>
              <a:rPr lang="en-US" sz="1400" b="1" dirty="0"/>
              <a:t> </a:t>
            </a:r>
            <a:r>
              <a:rPr lang="en-US" sz="1400" b="1" dirty="0" smtClean="0"/>
              <a:t> much more engaging. </a:t>
            </a:r>
            <a:endParaRPr lang="en-US" sz="1400" b="1" dirty="0"/>
          </a:p>
        </p:txBody>
      </p:sp>
      <p:cxnSp>
        <p:nvCxnSpPr>
          <p:cNvPr id="8" name="Straight Arrow Connector 7"/>
          <p:cNvCxnSpPr/>
          <p:nvPr/>
        </p:nvCxnSpPr>
        <p:spPr>
          <a:xfrm flipH="1" flipV="1">
            <a:off x="2524836" y="2552131"/>
            <a:ext cx="805218" cy="7506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8292989"/>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Annotating Content</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87</a:t>
            </a:fld>
            <a:endParaRPr lang="en-US" dirty="0"/>
          </a:p>
        </p:txBody>
      </p:sp>
      <p:pic>
        <p:nvPicPr>
          <p:cNvPr id="5" name="Content Placeholder 4"/>
          <p:cNvPicPr>
            <a:picLocks noGrp="1"/>
          </p:cNvPicPr>
          <p:nvPr>
            <p:ph idx="1"/>
          </p:nvPr>
        </p:nvPicPr>
        <p:blipFill>
          <a:blip r:embed="rId2"/>
          <a:stretch>
            <a:fillRect/>
          </a:stretch>
        </p:blipFill>
        <p:spPr>
          <a:xfrm>
            <a:off x="782638" y="1637573"/>
            <a:ext cx="8072437" cy="4538529"/>
          </a:xfrm>
          <a:prstGeom prst="rect">
            <a:avLst/>
          </a:prstGeom>
        </p:spPr>
      </p:pic>
      <p:sp>
        <p:nvSpPr>
          <p:cNvPr id="6" name="TextBox 5"/>
          <p:cNvSpPr txBox="1"/>
          <p:nvPr/>
        </p:nvSpPr>
        <p:spPr>
          <a:xfrm>
            <a:off x="1323833" y="3248167"/>
            <a:ext cx="4915898" cy="138499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Once the annotation feature has been enabled, you have</a:t>
            </a:r>
          </a:p>
          <a:p>
            <a:r>
              <a:rPr lang="en-US" sz="1400" b="1" dirty="0"/>
              <a:t> </a:t>
            </a:r>
            <a:r>
              <a:rPr lang="en-US" sz="1400" b="1" dirty="0" smtClean="0"/>
              <a:t> selected your font size, type and color, the last step is to</a:t>
            </a:r>
          </a:p>
          <a:p>
            <a:r>
              <a:rPr lang="en-US" sz="1400" b="1" dirty="0"/>
              <a:t> </a:t>
            </a:r>
            <a:r>
              <a:rPr lang="en-US" sz="1400" b="1" dirty="0" smtClean="0"/>
              <a:t> make the Text feature active. To do that, click on the Text Tool</a:t>
            </a:r>
          </a:p>
          <a:p>
            <a:r>
              <a:rPr lang="en-US" sz="1400" b="1" dirty="0"/>
              <a:t> </a:t>
            </a:r>
            <a:r>
              <a:rPr lang="en-US" sz="1400" b="1" dirty="0" smtClean="0"/>
              <a:t> icon.</a:t>
            </a:r>
          </a:p>
          <a:p>
            <a:r>
              <a:rPr lang="en-US" sz="1400" b="1" dirty="0" smtClean="0"/>
              <a:t>Remember, whatever menu selection you last made will remain</a:t>
            </a:r>
          </a:p>
          <a:p>
            <a:r>
              <a:rPr lang="en-US" sz="1400" b="1" dirty="0"/>
              <a:t> </a:t>
            </a:r>
            <a:r>
              <a:rPr lang="en-US" sz="1400" b="1" dirty="0" smtClean="0"/>
              <a:t> active until you click another icon.</a:t>
            </a:r>
            <a:endParaRPr lang="en-US" sz="1400" b="1" dirty="0"/>
          </a:p>
        </p:txBody>
      </p:sp>
      <p:cxnSp>
        <p:nvCxnSpPr>
          <p:cNvPr id="8" name="Straight Arrow Connector 7"/>
          <p:cNvCxnSpPr/>
          <p:nvPr/>
        </p:nvCxnSpPr>
        <p:spPr>
          <a:xfrm flipH="1" flipV="1">
            <a:off x="1433015" y="2456597"/>
            <a:ext cx="2347415" cy="7915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6119740"/>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Line Tools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88</a:t>
            </a:fld>
            <a:endParaRPr lang="en-US" dirty="0"/>
          </a:p>
        </p:txBody>
      </p:sp>
      <p:pic>
        <p:nvPicPr>
          <p:cNvPr id="5" name="Content Placeholder 4"/>
          <p:cNvPicPr>
            <a:picLocks noGrp="1"/>
          </p:cNvPicPr>
          <p:nvPr>
            <p:ph idx="1"/>
          </p:nvPr>
        </p:nvPicPr>
        <p:blipFill>
          <a:blip r:embed="rId2"/>
          <a:stretch>
            <a:fillRect/>
          </a:stretch>
        </p:blipFill>
        <p:spPr>
          <a:xfrm>
            <a:off x="782638" y="1132765"/>
            <a:ext cx="8197589" cy="5043338"/>
          </a:xfrm>
          <a:prstGeom prst="rect">
            <a:avLst/>
          </a:prstGeom>
        </p:spPr>
      </p:pic>
      <p:sp>
        <p:nvSpPr>
          <p:cNvPr id="6" name="TextBox 5"/>
          <p:cNvSpPr txBox="1"/>
          <p:nvPr/>
        </p:nvSpPr>
        <p:spPr>
          <a:xfrm>
            <a:off x="1323833" y="2715904"/>
            <a:ext cx="2048702"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There are also Line Tools.</a:t>
            </a:r>
            <a:endParaRPr lang="en-US" sz="1400" b="1" dirty="0"/>
          </a:p>
        </p:txBody>
      </p:sp>
      <p:cxnSp>
        <p:nvCxnSpPr>
          <p:cNvPr id="8" name="Straight Arrow Connector 7"/>
          <p:cNvCxnSpPr>
            <a:stCxn id="6" idx="0"/>
          </p:cNvCxnSpPr>
          <p:nvPr/>
        </p:nvCxnSpPr>
        <p:spPr>
          <a:xfrm flipH="1" flipV="1">
            <a:off x="1637731" y="2019869"/>
            <a:ext cx="710453" cy="6960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7410031"/>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Shape Tools </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89</a:t>
            </a:fld>
            <a:endParaRPr lang="en-US" dirty="0"/>
          </a:p>
        </p:txBody>
      </p:sp>
      <p:pic>
        <p:nvPicPr>
          <p:cNvPr id="5" name="Content Placeholder 4"/>
          <p:cNvPicPr>
            <a:picLocks noGrp="1"/>
          </p:cNvPicPr>
          <p:nvPr>
            <p:ph idx="1"/>
          </p:nvPr>
        </p:nvPicPr>
        <p:blipFill>
          <a:blip r:embed="rId2"/>
          <a:stretch>
            <a:fillRect/>
          </a:stretch>
        </p:blipFill>
        <p:spPr>
          <a:xfrm>
            <a:off x="782638" y="1091821"/>
            <a:ext cx="8072437" cy="5084281"/>
          </a:xfrm>
          <a:prstGeom prst="rect">
            <a:avLst/>
          </a:prstGeom>
        </p:spPr>
      </p:pic>
      <p:sp>
        <p:nvSpPr>
          <p:cNvPr id="6" name="TextBox 5"/>
          <p:cNvSpPr txBox="1"/>
          <p:nvPr/>
        </p:nvSpPr>
        <p:spPr>
          <a:xfrm>
            <a:off x="1201003" y="2988860"/>
            <a:ext cx="277088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b="1" dirty="0"/>
              <a:t>There are also </a:t>
            </a:r>
            <a:r>
              <a:rPr lang="en-US" b="1" dirty="0" smtClean="0"/>
              <a:t>Shape </a:t>
            </a:r>
            <a:r>
              <a:rPr lang="en-US" b="1" dirty="0"/>
              <a:t>Tools.</a:t>
            </a:r>
            <a:endParaRPr lang="en-US" dirty="0"/>
          </a:p>
        </p:txBody>
      </p:sp>
      <p:cxnSp>
        <p:nvCxnSpPr>
          <p:cNvPr id="8" name="Straight Arrow Connector 7"/>
          <p:cNvCxnSpPr>
            <a:stCxn id="6" idx="0"/>
          </p:cNvCxnSpPr>
          <p:nvPr/>
        </p:nvCxnSpPr>
        <p:spPr>
          <a:xfrm flipH="1" flipV="1">
            <a:off x="1937982" y="2060812"/>
            <a:ext cx="648465" cy="9280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056683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rcRect l="5503" r="5503"/>
          <a:stretch>
            <a:fillRect/>
          </a:stretch>
        </p:blipFill>
        <p:spPr>
          <a:xfrm>
            <a:off x="0" y="0"/>
            <a:ext cx="9144000" cy="6858000"/>
          </a:xfrm>
          <a:prstGeom prst="rect">
            <a:avLst/>
          </a:prstGeom>
        </p:spPr>
      </p:pic>
      <p:grpSp>
        <p:nvGrpSpPr>
          <p:cNvPr id="2" name="Group 8"/>
          <p:cNvGrpSpPr/>
          <p:nvPr/>
        </p:nvGrpSpPr>
        <p:grpSpPr>
          <a:xfrm>
            <a:off x="171472" y="383176"/>
            <a:ext cx="8697538" cy="1428371"/>
            <a:chOff x="342943" y="2883780"/>
            <a:chExt cx="8697538" cy="1428371"/>
          </a:xfrm>
        </p:grpSpPr>
        <p:sp>
          <p:nvSpPr>
            <p:cNvPr id="17" name="Rectangle 16"/>
            <p:cNvSpPr/>
            <p:nvPr/>
          </p:nvSpPr>
          <p:spPr>
            <a:xfrm>
              <a:off x="342943" y="2883780"/>
              <a:ext cx="7454857" cy="1428371"/>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382900" y="3026129"/>
              <a:ext cx="8657581"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6260"/>
                </a:lnSpc>
                <a:spcBef>
                  <a:spcPct val="0"/>
                </a:spcBef>
                <a:spcAft>
                  <a:spcPts val="0"/>
                </a:spcAft>
                <a:buClrTx/>
                <a:buSzTx/>
                <a:buFontTx/>
                <a:buNone/>
                <a:tabLst/>
                <a:defRPr/>
              </a:pPr>
              <a:r>
                <a:rPr kumimoji="0" lang="en-US" sz="5400" b="0" i="0" u="none" strike="noStrike" kern="1200" cap="all" spc="0" normalizeH="0" baseline="0" noProof="0" dirty="0" smtClean="0">
                  <a:ln>
                    <a:noFill/>
                  </a:ln>
                  <a:solidFill>
                    <a:schemeClr val="bg1"/>
                  </a:solidFill>
                  <a:effectLst/>
                  <a:uLnTx/>
                  <a:uFillTx/>
                  <a:latin typeface="Franklin Gothic Medium"/>
                  <a:ea typeface="+mj-ea"/>
                  <a:cs typeface="Franklin Gothic Medium"/>
                </a:rPr>
                <a:t>B. Virtual Facilitation</a:t>
              </a:r>
              <a:r>
                <a:rPr kumimoji="0" lang="en-US" sz="5400" b="0" i="0" u="none" strike="noStrike" kern="1200" cap="all" spc="0" normalizeH="0" noProof="0" dirty="0" smtClean="0">
                  <a:ln>
                    <a:noFill/>
                  </a:ln>
                  <a:solidFill>
                    <a:schemeClr val="bg1"/>
                  </a:solidFill>
                  <a:effectLst/>
                  <a:uLnTx/>
                  <a:uFillTx/>
                  <a:latin typeface="Franklin Gothic Medium"/>
                  <a:ea typeface="+mj-ea"/>
                  <a:cs typeface="Franklin Gothic Medium"/>
                </a:rPr>
                <a:t> skills</a:t>
              </a:r>
              <a:endPar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smtClean="0">
                <a:solidFill>
                  <a:schemeClr val="bg1"/>
                </a:solidFill>
                <a:latin typeface="Franklin Gothic Book"/>
                <a:cs typeface="Franklin Gothic Book"/>
              </a:rPr>
              <a:t>Copyright 1992-2015, Leadership Strategies, Inc. V15.02</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smtClean="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Erasing</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90</a:t>
            </a:fld>
            <a:endParaRPr lang="en-US" dirty="0"/>
          </a:p>
        </p:txBody>
      </p:sp>
      <p:pic>
        <p:nvPicPr>
          <p:cNvPr id="5" name="Content Placeholder 4"/>
          <p:cNvPicPr>
            <a:picLocks noGrp="1"/>
          </p:cNvPicPr>
          <p:nvPr>
            <p:ph idx="1"/>
          </p:nvPr>
        </p:nvPicPr>
        <p:blipFill>
          <a:blip r:embed="rId2"/>
          <a:stretch>
            <a:fillRect/>
          </a:stretch>
        </p:blipFill>
        <p:spPr>
          <a:xfrm>
            <a:off x="782638" y="1275199"/>
            <a:ext cx="8072437" cy="4900904"/>
          </a:xfrm>
          <a:prstGeom prst="rect">
            <a:avLst/>
          </a:prstGeom>
        </p:spPr>
      </p:pic>
      <p:sp>
        <p:nvSpPr>
          <p:cNvPr id="6" name="TextBox 5"/>
          <p:cNvSpPr txBox="1"/>
          <p:nvPr/>
        </p:nvSpPr>
        <p:spPr>
          <a:xfrm>
            <a:off x="1433015" y="3043451"/>
            <a:ext cx="4210768" cy="95410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Before we enable Annotation, when you would like</a:t>
            </a:r>
          </a:p>
          <a:p>
            <a:r>
              <a:rPr lang="en-US" sz="1400" b="1" dirty="0"/>
              <a:t> </a:t>
            </a:r>
            <a:r>
              <a:rPr lang="en-US" sz="1400" b="1" dirty="0" smtClean="0"/>
              <a:t> to erase something, you may simple select the eraser</a:t>
            </a:r>
          </a:p>
          <a:p>
            <a:r>
              <a:rPr lang="en-US" sz="1400" b="1" dirty="0"/>
              <a:t> </a:t>
            </a:r>
            <a:r>
              <a:rPr lang="en-US" sz="1400" b="1" dirty="0" smtClean="0"/>
              <a:t> and then chose the item(s) you would like to erase.</a:t>
            </a:r>
          </a:p>
          <a:p>
            <a:r>
              <a:rPr lang="en-US" sz="1400" b="1" dirty="0" smtClean="0"/>
              <a:t>We ask that you only erase items you created.</a:t>
            </a:r>
            <a:endParaRPr lang="en-US" sz="1400" b="1" dirty="0"/>
          </a:p>
        </p:txBody>
      </p:sp>
      <p:cxnSp>
        <p:nvCxnSpPr>
          <p:cNvPr id="8" name="Straight Arrow Connector 7"/>
          <p:cNvCxnSpPr>
            <a:stCxn id="6" idx="0"/>
          </p:cNvCxnSpPr>
          <p:nvPr/>
        </p:nvCxnSpPr>
        <p:spPr>
          <a:xfrm flipH="1" flipV="1">
            <a:off x="2661313" y="2129051"/>
            <a:ext cx="877086" cy="914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8020504"/>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Practice</a:t>
            </a:r>
            <a:endParaRPr lang="en-US" dirty="0"/>
          </a:p>
        </p:txBody>
      </p:sp>
      <p:sp>
        <p:nvSpPr>
          <p:cNvPr id="3" name="Content Placeholder 2"/>
          <p:cNvSpPr>
            <a:spLocks noGrp="1"/>
          </p:cNvSpPr>
          <p:nvPr>
            <p:ph idx="1"/>
          </p:nvPr>
        </p:nvSpPr>
        <p:spPr/>
        <p:txBody>
          <a:bodyPr/>
          <a:lstStyle/>
          <a:p>
            <a:r>
              <a:rPr lang="en-US" dirty="0" smtClean="0"/>
              <a:t>Let’s be creative on this Whiteboard</a:t>
            </a:r>
            <a:r>
              <a:rPr lang="en-US" dirty="0"/>
              <a:t> </a:t>
            </a:r>
            <a:r>
              <a:rPr lang="en-US" dirty="0" smtClean="0"/>
              <a:t>and then a see how useful a </a:t>
            </a:r>
            <a:r>
              <a:rPr lang="en-US" dirty="0" err="1" smtClean="0"/>
              <a:t>Slideboard</a:t>
            </a:r>
            <a:r>
              <a:rPr lang="en-US" dirty="0" smtClean="0"/>
              <a:t> can be to format responses in a predetermined manner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91</a:t>
            </a:fld>
            <a:endParaRPr lang="en-US" dirty="0"/>
          </a:p>
        </p:txBody>
      </p:sp>
    </p:spTree>
    <p:extLst>
      <p:ext uri="{BB962C8B-B14F-4D97-AF65-F5344CB8AC3E}">
        <p14:creationId xmlns:p14="http://schemas.microsoft.com/office/powerpoint/2010/main" val="2355784021"/>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WebEx: Changing Audio Option </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92</a:t>
            </a:fld>
            <a:endParaRPr lang="en-US" dirty="0"/>
          </a:p>
        </p:txBody>
      </p:sp>
      <p:pic>
        <p:nvPicPr>
          <p:cNvPr id="5" name="Content Placeholder 4"/>
          <p:cNvPicPr>
            <a:picLocks noGrp="1"/>
          </p:cNvPicPr>
          <p:nvPr>
            <p:ph idx="1"/>
          </p:nvPr>
        </p:nvPicPr>
        <p:blipFill>
          <a:blip r:embed="rId2"/>
          <a:stretch>
            <a:fillRect/>
          </a:stretch>
        </p:blipFill>
        <p:spPr>
          <a:xfrm>
            <a:off x="782638" y="1275199"/>
            <a:ext cx="8072437" cy="4900904"/>
          </a:xfrm>
          <a:prstGeom prst="rect">
            <a:avLst/>
          </a:prstGeom>
        </p:spPr>
      </p:pic>
      <p:sp>
        <p:nvSpPr>
          <p:cNvPr id="6" name="TextBox 5"/>
          <p:cNvSpPr txBox="1"/>
          <p:nvPr/>
        </p:nvSpPr>
        <p:spPr>
          <a:xfrm>
            <a:off x="1119116" y="3493827"/>
            <a:ext cx="2260812"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If you encounter a problem</a:t>
            </a:r>
          </a:p>
          <a:p>
            <a:r>
              <a:rPr lang="en-US" sz="1400" b="1" dirty="0"/>
              <a:t> </a:t>
            </a:r>
            <a:r>
              <a:rPr lang="en-US" sz="1400" b="1" dirty="0" smtClean="0"/>
              <a:t> with your Audio, you may</a:t>
            </a:r>
          </a:p>
          <a:p>
            <a:r>
              <a:rPr lang="en-US" sz="1400" b="1" dirty="0"/>
              <a:t> </a:t>
            </a:r>
            <a:r>
              <a:rPr lang="en-US" sz="1400" b="1" dirty="0" smtClean="0"/>
              <a:t> change your Audio Option.</a:t>
            </a:r>
            <a:endParaRPr lang="en-US" sz="1400" b="1" dirty="0"/>
          </a:p>
        </p:txBody>
      </p:sp>
      <p:cxnSp>
        <p:nvCxnSpPr>
          <p:cNvPr id="8" name="Straight Arrow Connector 7"/>
          <p:cNvCxnSpPr/>
          <p:nvPr/>
        </p:nvCxnSpPr>
        <p:spPr>
          <a:xfrm flipH="1" flipV="1">
            <a:off x="2142699" y="1978925"/>
            <a:ext cx="81886" cy="15149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5289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WebEx: Annotating Content</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93</a:t>
            </a:fld>
            <a:endParaRPr lang="en-US" dirty="0"/>
          </a:p>
        </p:txBody>
      </p:sp>
      <p:pic>
        <p:nvPicPr>
          <p:cNvPr id="5" name="Content Placeholder 4"/>
          <p:cNvPicPr>
            <a:picLocks noGrp="1"/>
          </p:cNvPicPr>
          <p:nvPr>
            <p:ph idx="1"/>
          </p:nvPr>
        </p:nvPicPr>
        <p:blipFill>
          <a:blip r:embed="rId3"/>
          <a:stretch>
            <a:fillRect/>
          </a:stretch>
        </p:blipFill>
        <p:spPr>
          <a:xfrm>
            <a:off x="782638" y="1275199"/>
            <a:ext cx="8170293" cy="4900904"/>
          </a:xfrm>
          <a:prstGeom prst="rect">
            <a:avLst/>
          </a:prstGeom>
        </p:spPr>
      </p:pic>
      <p:sp>
        <p:nvSpPr>
          <p:cNvPr id="6" name="TextBox 5"/>
          <p:cNvSpPr txBox="1"/>
          <p:nvPr/>
        </p:nvSpPr>
        <p:spPr>
          <a:xfrm>
            <a:off x="1173707" y="4571999"/>
            <a:ext cx="3246723"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When the Annotation Toolbar is enabled,</a:t>
            </a:r>
          </a:p>
          <a:p>
            <a:r>
              <a:rPr lang="en-US" sz="1400" b="1" dirty="0"/>
              <a:t> </a:t>
            </a:r>
            <a:r>
              <a:rPr lang="en-US" sz="1400" b="1" dirty="0" smtClean="0"/>
              <a:t> you may annotate any content. This</a:t>
            </a:r>
          </a:p>
          <a:p>
            <a:r>
              <a:rPr lang="en-US" sz="1400" b="1" dirty="0"/>
              <a:t> </a:t>
            </a:r>
            <a:r>
              <a:rPr lang="en-US" sz="1400" b="1" dirty="0" smtClean="0"/>
              <a:t> example is a Power Point slide.</a:t>
            </a:r>
            <a:endParaRPr lang="en-US" sz="1400" b="1" dirty="0"/>
          </a:p>
        </p:txBody>
      </p:sp>
    </p:spTree>
    <p:extLst>
      <p:ext uri="{BB962C8B-B14F-4D97-AF65-F5344CB8AC3E}">
        <p14:creationId xmlns:p14="http://schemas.microsoft.com/office/powerpoint/2010/main" val="401677925"/>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 Annotating Content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94</a:t>
            </a:fld>
            <a:endParaRPr lang="en-US" dirty="0"/>
          </a:p>
        </p:txBody>
      </p:sp>
      <p:pic>
        <p:nvPicPr>
          <p:cNvPr id="5" name="Content Placeholder 4"/>
          <p:cNvPicPr>
            <a:picLocks noGrp="1"/>
          </p:cNvPicPr>
          <p:nvPr>
            <p:ph idx="1"/>
          </p:nvPr>
        </p:nvPicPr>
        <p:blipFill>
          <a:blip r:embed="rId2"/>
          <a:stretch>
            <a:fillRect/>
          </a:stretch>
        </p:blipFill>
        <p:spPr>
          <a:xfrm>
            <a:off x="782638" y="1275199"/>
            <a:ext cx="8072437" cy="4900904"/>
          </a:xfrm>
          <a:prstGeom prst="rect">
            <a:avLst/>
          </a:prstGeom>
        </p:spPr>
      </p:pic>
      <p:sp>
        <p:nvSpPr>
          <p:cNvPr id="6" name="TextBox 5"/>
          <p:cNvSpPr txBox="1"/>
          <p:nvPr/>
        </p:nvSpPr>
        <p:spPr>
          <a:xfrm>
            <a:off x="5022376" y="3862316"/>
            <a:ext cx="1746376"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Or a Word document</a:t>
            </a:r>
          </a:p>
          <a:p>
            <a:r>
              <a:rPr lang="en-US" sz="1400" b="1" dirty="0"/>
              <a:t> </a:t>
            </a:r>
            <a:r>
              <a:rPr lang="en-US" sz="1400" b="1" dirty="0" smtClean="0"/>
              <a:t> as here.</a:t>
            </a:r>
            <a:endParaRPr lang="en-US" sz="1400" b="1" dirty="0"/>
          </a:p>
        </p:txBody>
      </p:sp>
    </p:spTree>
    <p:extLst>
      <p:ext uri="{BB962C8B-B14F-4D97-AF65-F5344CB8AC3E}">
        <p14:creationId xmlns:p14="http://schemas.microsoft.com/office/powerpoint/2010/main" val="1208854686"/>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 Annotating Content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95</a:t>
            </a:fld>
            <a:endParaRPr lang="en-US" dirty="0"/>
          </a:p>
        </p:txBody>
      </p:sp>
      <p:pic>
        <p:nvPicPr>
          <p:cNvPr id="5" name="Content Placeholder 4"/>
          <p:cNvPicPr>
            <a:picLocks noGrp="1"/>
          </p:cNvPicPr>
          <p:nvPr>
            <p:ph idx="1"/>
          </p:nvPr>
        </p:nvPicPr>
        <p:blipFill>
          <a:blip r:embed="rId2"/>
          <a:stretch>
            <a:fillRect/>
          </a:stretch>
        </p:blipFill>
        <p:spPr>
          <a:xfrm>
            <a:off x="782638" y="1275199"/>
            <a:ext cx="8072437" cy="4900904"/>
          </a:xfrm>
          <a:prstGeom prst="rect">
            <a:avLst/>
          </a:prstGeom>
        </p:spPr>
      </p:pic>
      <p:sp>
        <p:nvSpPr>
          <p:cNvPr id="6" name="TextBox 5"/>
          <p:cNvSpPr txBox="1"/>
          <p:nvPr/>
        </p:nvSpPr>
        <p:spPr>
          <a:xfrm>
            <a:off x="4940490" y="3357349"/>
            <a:ext cx="1661865"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Or work on an Excel</a:t>
            </a:r>
          </a:p>
          <a:p>
            <a:r>
              <a:rPr lang="en-US" sz="1400" b="1" dirty="0"/>
              <a:t> </a:t>
            </a:r>
            <a:r>
              <a:rPr lang="en-US" sz="1400" b="1" dirty="0" smtClean="0"/>
              <a:t> spreadsheet.</a:t>
            </a:r>
            <a:endParaRPr lang="en-US" sz="1400" b="1" dirty="0"/>
          </a:p>
        </p:txBody>
      </p:sp>
    </p:spTree>
    <p:extLst>
      <p:ext uri="{BB962C8B-B14F-4D97-AF65-F5344CB8AC3E}">
        <p14:creationId xmlns:p14="http://schemas.microsoft.com/office/powerpoint/2010/main" val="3202631036"/>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 Annotating Content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96</a:t>
            </a:fld>
            <a:endParaRPr lang="en-US" dirty="0"/>
          </a:p>
        </p:txBody>
      </p:sp>
      <p:pic>
        <p:nvPicPr>
          <p:cNvPr id="5" name="Content Placeholder 4"/>
          <p:cNvPicPr>
            <a:picLocks noGrp="1"/>
          </p:cNvPicPr>
          <p:nvPr>
            <p:ph idx="1"/>
          </p:nvPr>
        </p:nvPicPr>
        <p:blipFill>
          <a:blip r:embed="rId2"/>
          <a:stretch>
            <a:fillRect/>
          </a:stretch>
        </p:blipFill>
        <p:spPr>
          <a:xfrm>
            <a:off x="782638" y="1275199"/>
            <a:ext cx="8072437" cy="4900904"/>
          </a:xfrm>
          <a:prstGeom prst="rect">
            <a:avLst/>
          </a:prstGeom>
        </p:spPr>
      </p:pic>
      <p:sp>
        <p:nvSpPr>
          <p:cNvPr id="6" name="TextBox 5"/>
          <p:cNvSpPr txBox="1"/>
          <p:nvPr/>
        </p:nvSpPr>
        <p:spPr>
          <a:xfrm>
            <a:off x="3029803" y="5186149"/>
            <a:ext cx="2359236"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Or while sharing your screen.</a:t>
            </a:r>
            <a:endParaRPr lang="en-US" sz="1400" b="1" dirty="0"/>
          </a:p>
        </p:txBody>
      </p:sp>
    </p:spTree>
    <p:extLst>
      <p:ext uri="{BB962C8B-B14F-4D97-AF65-F5344CB8AC3E}">
        <p14:creationId xmlns:p14="http://schemas.microsoft.com/office/powerpoint/2010/main" val="2099598990"/>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WebEx: The “Real Estate” Challenge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97</a:t>
            </a:fld>
            <a:endParaRPr lang="en-US" dirty="0"/>
          </a:p>
        </p:txBody>
      </p:sp>
      <p:pic>
        <p:nvPicPr>
          <p:cNvPr id="5" name="Content Placeholder 4"/>
          <p:cNvPicPr>
            <a:picLocks noGrp="1"/>
          </p:cNvPicPr>
          <p:nvPr>
            <p:ph idx="1"/>
          </p:nvPr>
        </p:nvPicPr>
        <p:blipFill>
          <a:blip r:embed="rId2"/>
          <a:stretch>
            <a:fillRect/>
          </a:stretch>
        </p:blipFill>
        <p:spPr>
          <a:xfrm>
            <a:off x="782638" y="1378425"/>
            <a:ext cx="8072437" cy="4797678"/>
          </a:xfrm>
          <a:prstGeom prst="rect">
            <a:avLst/>
          </a:prstGeom>
        </p:spPr>
      </p:pic>
      <p:sp>
        <p:nvSpPr>
          <p:cNvPr id="6" name="TextBox 5"/>
          <p:cNvSpPr txBox="1"/>
          <p:nvPr/>
        </p:nvSpPr>
        <p:spPr>
          <a:xfrm>
            <a:off x="1091820" y="3739491"/>
            <a:ext cx="5499711" cy="160043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One of the challenges in using WebEx is that the screen “real estate” is</a:t>
            </a:r>
          </a:p>
          <a:p>
            <a:r>
              <a:rPr lang="en-US" sz="1400" b="1" dirty="0"/>
              <a:t> </a:t>
            </a:r>
            <a:r>
              <a:rPr lang="en-US" sz="1400" b="1" dirty="0" smtClean="0"/>
              <a:t> not protected. In other words if two participants select the same place</a:t>
            </a:r>
          </a:p>
          <a:p>
            <a:r>
              <a:rPr lang="en-US" sz="1400" b="1" dirty="0"/>
              <a:t> </a:t>
            </a:r>
            <a:r>
              <a:rPr lang="en-US" sz="1400" b="1" dirty="0" smtClean="0"/>
              <a:t> on the screen to type, they will write over each other. Currently, there</a:t>
            </a:r>
          </a:p>
          <a:p>
            <a:r>
              <a:rPr lang="en-US" sz="1400" b="1" dirty="0"/>
              <a:t> </a:t>
            </a:r>
            <a:r>
              <a:rPr lang="en-US" sz="1400" b="1" dirty="0" smtClean="0"/>
              <a:t> is no way to move what has been written.</a:t>
            </a:r>
          </a:p>
          <a:p>
            <a:r>
              <a:rPr lang="en-US" sz="1400" b="1" dirty="0" smtClean="0"/>
              <a:t>To avoid this issue, we find the use of the Pointer can help. Simply</a:t>
            </a:r>
          </a:p>
          <a:p>
            <a:r>
              <a:rPr lang="en-US" sz="1400" b="1" dirty="0"/>
              <a:t> </a:t>
            </a:r>
            <a:r>
              <a:rPr lang="en-US" sz="1400" b="1" dirty="0" smtClean="0"/>
              <a:t> select the Pointer and then click where you would like to annotate</a:t>
            </a:r>
          </a:p>
          <a:p>
            <a:r>
              <a:rPr lang="en-US" sz="1400" b="1" dirty="0"/>
              <a:t> </a:t>
            </a:r>
            <a:r>
              <a:rPr lang="en-US" sz="1400" b="1" dirty="0" smtClean="0"/>
              <a:t> on the screen.</a:t>
            </a:r>
            <a:endParaRPr lang="en-US" sz="1400" b="1" dirty="0"/>
          </a:p>
        </p:txBody>
      </p:sp>
      <p:cxnSp>
        <p:nvCxnSpPr>
          <p:cNvPr id="8" name="Straight Arrow Connector 7"/>
          <p:cNvCxnSpPr/>
          <p:nvPr/>
        </p:nvCxnSpPr>
        <p:spPr>
          <a:xfrm flipH="1" flipV="1">
            <a:off x="1187355" y="2292824"/>
            <a:ext cx="2634018" cy="14466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0894440"/>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WebEx: The “Real Estate” Challenge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98</a:t>
            </a:fld>
            <a:endParaRPr lang="en-US" dirty="0"/>
          </a:p>
        </p:txBody>
      </p:sp>
      <p:pic>
        <p:nvPicPr>
          <p:cNvPr id="5" name="Content Placeholder 4"/>
          <p:cNvPicPr>
            <a:picLocks noGrp="1"/>
          </p:cNvPicPr>
          <p:nvPr>
            <p:ph idx="1"/>
          </p:nvPr>
        </p:nvPicPr>
        <p:blipFill>
          <a:blip r:embed="rId2"/>
          <a:stretch>
            <a:fillRect/>
          </a:stretch>
        </p:blipFill>
        <p:spPr>
          <a:xfrm>
            <a:off x="782638" y="1343439"/>
            <a:ext cx="8072437" cy="4900904"/>
          </a:xfrm>
          <a:prstGeom prst="rect">
            <a:avLst/>
          </a:prstGeom>
        </p:spPr>
      </p:pic>
      <p:sp>
        <p:nvSpPr>
          <p:cNvPr id="6" name="TextBox 5"/>
          <p:cNvSpPr txBox="1"/>
          <p:nvPr/>
        </p:nvSpPr>
        <p:spPr>
          <a:xfrm>
            <a:off x="1050878" y="3821373"/>
            <a:ext cx="3334311"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b="1" dirty="0" smtClean="0"/>
              <a:t>The results should like something like this.</a:t>
            </a:r>
            <a:endParaRPr lang="en-US" sz="1400" b="1" dirty="0"/>
          </a:p>
        </p:txBody>
      </p:sp>
    </p:spTree>
    <p:extLst>
      <p:ext uri="{BB962C8B-B14F-4D97-AF65-F5344CB8AC3E}">
        <p14:creationId xmlns:p14="http://schemas.microsoft.com/office/powerpoint/2010/main" val="3236370315"/>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4"/>
          <p:cNvSpPr>
            <a:spLocks noGrp="1"/>
          </p:cNvSpPr>
          <p:nvPr>
            <p:ph type="sldNum" sz="quarter" idx="4294967295"/>
          </p:nvPr>
        </p:nvSpPr>
        <p:spPr>
          <a:xfrm>
            <a:off x="8610600" y="6477000"/>
            <a:ext cx="381000" cy="228600"/>
          </a:xfrm>
          <a:prstGeom prst="rect">
            <a:avLst/>
          </a:prstGeom>
          <a:noFill/>
        </p:spPr>
        <p:txBody>
          <a:bodyPr/>
          <a:lstStyle/>
          <a:p>
            <a:fld id="{EC650993-755F-405F-A796-B5C003C30263}" type="slidenum">
              <a:rPr lang="en-US" altLang="en-US" smtClean="0"/>
              <a:pPr/>
              <a:t>99</a:t>
            </a:fld>
            <a:endParaRPr lang="en-US" altLang="en-US" dirty="0" smtClean="0">
              <a:latin typeface="HelveticaNeue MediumExt" charset="0"/>
            </a:endParaRPr>
          </a:p>
        </p:txBody>
      </p:sp>
      <p:sp>
        <p:nvSpPr>
          <p:cNvPr id="36868" name="Rectangle 2"/>
          <p:cNvSpPr>
            <a:spLocks noGrp="1" noChangeArrowheads="1"/>
          </p:cNvSpPr>
          <p:nvPr>
            <p:ph type="title"/>
          </p:nvPr>
        </p:nvSpPr>
        <p:spPr/>
        <p:txBody>
          <a:bodyPr/>
          <a:lstStyle/>
          <a:p>
            <a:pPr eaLnBrk="1" hangingPunct="1"/>
            <a:r>
              <a:rPr lang="en-US" dirty="0" smtClean="0"/>
              <a:t>Time for Practice</a:t>
            </a:r>
          </a:p>
        </p:txBody>
      </p:sp>
      <p:sp>
        <p:nvSpPr>
          <p:cNvPr id="36869" name="Rectangle 3"/>
          <p:cNvSpPr>
            <a:spLocks noGrp="1" noChangeArrowheads="1"/>
          </p:cNvSpPr>
          <p:nvPr>
            <p:ph type="body" idx="1"/>
          </p:nvPr>
        </p:nvSpPr>
        <p:spPr>
          <a:xfrm>
            <a:off x="762000" y="1371600"/>
            <a:ext cx="7772400" cy="5181600"/>
          </a:xfrm>
        </p:spPr>
        <p:txBody>
          <a:bodyPr/>
          <a:lstStyle/>
          <a:p>
            <a:r>
              <a:rPr lang="en-US" dirty="0" smtClean="0"/>
              <a:t>Raise your hands</a:t>
            </a:r>
          </a:p>
          <a:p>
            <a:r>
              <a:rPr lang="en-US" dirty="0" smtClean="0"/>
              <a:t>Type your favorite color in the Q&amp;A and send as ?</a:t>
            </a:r>
          </a:p>
          <a:p>
            <a:r>
              <a:rPr lang="en-US" dirty="0" smtClean="0"/>
              <a:t>Everyone change the Feedback to “Slow Down”</a:t>
            </a:r>
          </a:p>
          <a:p>
            <a:r>
              <a:rPr lang="en-US" dirty="0"/>
              <a:t>B</a:t>
            </a:r>
            <a:r>
              <a:rPr lang="en-US" dirty="0" smtClean="0"/>
              <a:t>ack to OK</a:t>
            </a:r>
          </a:p>
          <a:p>
            <a:r>
              <a:rPr lang="en-US" dirty="0" smtClean="0"/>
              <a:t>We will ask two of you to speak</a:t>
            </a:r>
          </a:p>
          <a:p>
            <a:r>
              <a:rPr lang="en-US" dirty="0" smtClean="0"/>
              <a:t>Let’s try the Annotation Tool</a:t>
            </a:r>
          </a:p>
          <a:p>
            <a:pPr lvl="1"/>
            <a:r>
              <a:rPr lang="en-US" dirty="0" smtClean="0"/>
              <a:t>Select blue as the color and font size 14</a:t>
            </a:r>
          </a:p>
          <a:p>
            <a:pPr lvl="1" eaLnBrk="1" hangingPunct="1"/>
            <a:endParaRPr lang="en-US" dirty="0" smtClean="0"/>
          </a:p>
        </p:txBody>
      </p:sp>
    </p:spTree>
    <p:extLst>
      <p:ext uri="{BB962C8B-B14F-4D97-AF65-F5344CB8AC3E}">
        <p14:creationId xmlns:p14="http://schemas.microsoft.com/office/powerpoint/2010/main" val="305948797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14230</TotalTime>
  <Words>3294</Words>
  <Application>Microsoft Office PowerPoint</Application>
  <PresentationFormat>On-screen Show (4:3)</PresentationFormat>
  <Paragraphs>845</Paragraphs>
  <Slides>103</Slides>
  <Notes>64</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103</vt:i4>
      </vt:variant>
    </vt:vector>
  </HeadingPairs>
  <TitlesOfParts>
    <vt:vector size="115" baseType="lpstr">
      <vt:lpstr>Arial</vt:lpstr>
      <vt:lpstr>Arial Black</vt:lpstr>
      <vt:lpstr>Arial Rounded MT Bold</vt:lpstr>
      <vt:lpstr>Calibri</vt:lpstr>
      <vt:lpstr>Franklin Gothic Book</vt:lpstr>
      <vt:lpstr>Franklin Gothic Medium</vt:lpstr>
      <vt:lpstr>HelveticaNeue MediumExt</vt:lpstr>
      <vt:lpstr>Tahoma</vt:lpstr>
      <vt:lpstr>Times New Roman</vt:lpstr>
      <vt:lpstr>Trebuchet MS</vt:lpstr>
      <vt:lpstr>Wingdings</vt:lpstr>
      <vt:lpstr>Office Theme</vt:lpstr>
      <vt:lpstr>The Effective Facilitator: Virtual Link</vt:lpstr>
      <vt:lpstr>For Today’s Session… </vt:lpstr>
      <vt:lpstr>Your Workbook</vt:lpstr>
      <vt:lpstr>PowerPoint Presentation</vt:lpstr>
      <vt:lpstr>The Effective Facilitator: Virtual Link </vt:lpstr>
      <vt:lpstr>PowerPoint Presentation</vt:lpstr>
      <vt:lpstr>A. Course Objectives</vt:lpstr>
      <vt:lpstr>Poll: The Effective Facilitator Class</vt:lpstr>
      <vt:lpstr>PowerPoint Presentation</vt:lpstr>
      <vt:lpstr>B. Virtual Facilitation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Facilitator’s Methodology</vt:lpstr>
      <vt:lpstr>PowerPoint Presentation</vt:lpstr>
      <vt:lpstr>E. Virtual Facilitation Techniques</vt:lpstr>
      <vt:lpstr>Your Workbook</vt:lpstr>
      <vt:lpstr>PowerPoint Presentation</vt:lpstr>
      <vt:lpstr>Agenda</vt:lpstr>
      <vt:lpstr>PowerPoint Presentation</vt:lpstr>
      <vt:lpstr>G. Ground Rules </vt:lpstr>
      <vt:lpstr>PowerPoint Presentation</vt:lpstr>
      <vt:lpstr>H. Course Overview</vt:lpstr>
      <vt:lpstr>PowerPoint Presentation</vt:lpstr>
      <vt:lpstr>I. Introductions  (45-second version)</vt:lpstr>
      <vt:lpstr>Introductions</vt:lpstr>
      <vt:lpstr>Introductions</vt:lpstr>
      <vt:lpstr>PowerPoint Presentation</vt:lpstr>
      <vt:lpstr>EF: Virtual Link</vt:lpstr>
      <vt:lpstr>PowerPoint Presentation</vt:lpstr>
      <vt:lpstr>Why Virtual Sessions?</vt:lpstr>
      <vt:lpstr>A. Why Virtual Sessions?</vt:lpstr>
      <vt:lpstr>A. Why Virtual Sessions?</vt:lpstr>
      <vt:lpstr>A. Why Virtual Sessions?</vt:lpstr>
      <vt:lpstr>Costs of a Face-to-Face Versus Virtual Session</vt:lpstr>
      <vt:lpstr>PowerPoint Presentation</vt:lpstr>
      <vt:lpstr>B. When Should a Session Be Virtual? </vt:lpstr>
      <vt:lpstr>PowerPoint Presentation</vt:lpstr>
      <vt:lpstr>What Virtual Meeting Platform Should Be Used?</vt:lpstr>
      <vt:lpstr>What Virtual Meeting Platform Should Be Used?</vt:lpstr>
      <vt:lpstr>What Virtual Meeting Platform Should Be Used?</vt:lpstr>
      <vt:lpstr>What Virtual Meeting Platform Should Be Used?</vt:lpstr>
      <vt:lpstr>What Virtual Meeting Platform Should Be Used?</vt:lpstr>
      <vt:lpstr>What Virtual Meeting Platform Should Be Used?</vt:lpstr>
      <vt:lpstr>What Virtual Meeting Platform Should Be Used?</vt:lpstr>
      <vt:lpstr>What Virtual Meeting Platform Should Be Used?</vt:lpstr>
      <vt:lpstr>What Virtual Meeting Platform Should Be Used?</vt:lpstr>
      <vt:lpstr>What Virtual Meeting Platform Should Be Used?</vt:lpstr>
      <vt:lpstr>Choosing the Virtual Platform</vt:lpstr>
      <vt:lpstr>PowerPoint Presentation</vt:lpstr>
      <vt:lpstr>Roles of the Facilitator</vt:lpstr>
      <vt:lpstr>E. What Other Roles Exist in a Virtual Session?</vt:lpstr>
      <vt:lpstr>The Effective Facilitator: Virtual Link: Webex feature introduction</vt:lpstr>
      <vt:lpstr>Poll:  WebEx Experience</vt:lpstr>
      <vt:lpstr>WebEx Introduction</vt:lpstr>
      <vt:lpstr>Poll: Your WebEx Experience with Training Center</vt:lpstr>
      <vt:lpstr>WebEx Training Center Introduction</vt:lpstr>
      <vt:lpstr>The WebEx Invitation</vt:lpstr>
      <vt:lpstr>WebEx Welcome Screen</vt:lpstr>
      <vt:lpstr>The WebEx Welcome Screen</vt:lpstr>
      <vt:lpstr>WebEx: First Screen after Login</vt:lpstr>
      <vt:lpstr>WebEx: After Selecting Audio</vt:lpstr>
      <vt:lpstr>WebEx: Feedback Panel</vt:lpstr>
      <vt:lpstr>WebEx: Practice Feedback</vt:lpstr>
      <vt:lpstr>WebEx: Full Screen View</vt:lpstr>
      <vt:lpstr>WebEx: Full Screen View</vt:lpstr>
      <vt:lpstr>WebEx: Chat Feature</vt:lpstr>
      <vt:lpstr>WebEx: Chat Feature</vt:lpstr>
      <vt:lpstr>WebEx: Q&amp;A Feature</vt:lpstr>
      <vt:lpstr>WebEx: Feature Review</vt:lpstr>
      <vt:lpstr>WebEx: WebCam Feature</vt:lpstr>
      <vt:lpstr>WebEx: Mute/Unmute</vt:lpstr>
      <vt:lpstr>WebEx: Slideboards</vt:lpstr>
      <vt:lpstr>WebEx: Whiteboard </vt:lpstr>
      <vt:lpstr>WebEx: Annotation Feature</vt:lpstr>
      <vt:lpstr>WebEx: Font Selection</vt:lpstr>
      <vt:lpstr>WebEx: Font Colors</vt:lpstr>
      <vt:lpstr>WebEx: Annotating Content</vt:lpstr>
      <vt:lpstr>WebEx: Line Tools</vt:lpstr>
      <vt:lpstr>WebEx: Shape Tools </vt:lpstr>
      <vt:lpstr>WebEx: Erasing</vt:lpstr>
      <vt:lpstr>WebEx Practice</vt:lpstr>
      <vt:lpstr>WebEx: Changing Audio Option </vt:lpstr>
      <vt:lpstr>WebEx: Annotating Content</vt:lpstr>
      <vt:lpstr>WebEx: Annotating Content</vt:lpstr>
      <vt:lpstr>WebEx: Annotating Content</vt:lpstr>
      <vt:lpstr>WebEx: Annotating Content</vt:lpstr>
      <vt:lpstr>WebEx: The “Real Estate” Challenge</vt:lpstr>
      <vt:lpstr>WebEx: The “Real Estate” Challenge</vt:lpstr>
      <vt:lpstr>Time for Practice</vt:lpstr>
      <vt:lpstr>WebEx: Monitoring Engagement</vt:lpstr>
      <vt:lpstr>Time for Questions</vt:lpstr>
      <vt:lpstr>Review &amp; Reminder of Next Session</vt:lpstr>
      <vt:lpstr>The Effective Facilitator: Virtual Link</vt:lpstr>
    </vt:vector>
  </TitlesOfParts>
  <Company>Story Worldwide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Richard Smith</cp:lastModifiedBy>
  <cp:revision>271</cp:revision>
  <cp:lastPrinted>2014-10-13T15:20:26Z</cp:lastPrinted>
  <dcterms:created xsi:type="dcterms:W3CDTF">2013-02-24T22:19:15Z</dcterms:created>
  <dcterms:modified xsi:type="dcterms:W3CDTF">2015-02-19T19:57:33Z</dcterms:modified>
</cp:coreProperties>
</file>