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44"/>
  </p:notesMasterIdLst>
  <p:handoutMasterIdLst>
    <p:handoutMasterId r:id="rId45"/>
  </p:handoutMasterIdLst>
  <p:sldIdLst>
    <p:sldId id="399" r:id="rId3"/>
    <p:sldId id="551" r:id="rId4"/>
    <p:sldId id="420" r:id="rId5"/>
    <p:sldId id="267" r:id="rId6"/>
    <p:sldId id="514" r:id="rId7"/>
    <p:sldId id="550" r:id="rId8"/>
    <p:sldId id="516" r:id="rId9"/>
    <p:sldId id="517" r:id="rId10"/>
    <p:sldId id="518" r:id="rId11"/>
    <p:sldId id="519" r:id="rId12"/>
    <p:sldId id="520" r:id="rId13"/>
    <p:sldId id="521" r:id="rId14"/>
    <p:sldId id="522" r:id="rId15"/>
    <p:sldId id="523" r:id="rId16"/>
    <p:sldId id="524" r:id="rId17"/>
    <p:sldId id="525" r:id="rId18"/>
    <p:sldId id="526" r:id="rId19"/>
    <p:sldId id="527" r:id="rId20"/>
    <p:sldId id="528" r:id="rId21"/>
    <p:sldId id="529" r:id="rId22"/>
    <p:sldId id="530" r:id="rId23"/>
    <p:sldId id="531" r:id="rId24"/>
    <p:sldId id="532" r:id="rId25"/>
    <p:sldId id="533" r:id="rId26"/>
    <p:sldId id="534" r:id="rId27"/>
    <p:sldId id="535" r:id="rId28"/>
    <p:sldId id="536" r:id="rId29"/>
    <p:sldId id="537" r:id="rId30"/>
    <p:sldId id="538" r:id="rId31"/>
    <p:sldId id="335" r:id="rId32"/>
    <p:sldId id="451" r:id="rId33"/>
    <p:sldId id="539" r:id="rId34"/>
    <p:sldId id="540" r:id="rId35"/>
    <p:sldId id="541" r:id="rId36"/>
    <p:sldId id="542" r:id="rId37"/>
    <p:sldId id="543" r:id="rId38"/>
    <p:sldId id="544" r:id="rId39"/>
    <p:sldId id="545" r:id="rId40"/>
    <p:sldId id="552" r:id="rId41"/>
    <p:sldId id="547" r:id="rId42"/>
    <p:sldId id="54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434"/>
    <a:srgbClr val="009383"/>
    <a:srgbClr val="F26522"/>
    <a:srgbClr val="00C7B1"/>
    <a:srgbClr val="A0DBE6"/>
    <a:srgbClr val="00467F"/>
    <a:srgbClr val="AFBD22"/>
    <a:srgbClr val="002C54"/>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1" autoAdjust="0"/>
    <p:restoredTop sz="77423" autoAdjust="0"/>
  </p:normalViewPr>
  <p:slideViewPr>
    <p:cSldViewPr snapToGrid="0" snapToObjects="1">
      <p:cViewPr varScale="1">
        <p:scale>
          <a:sx n="81" d="100"/>
          <a:sy n="81" d="100"/>
        </p:scale>
        <p:origin x="1620" y="60"/>
      </p:cViewPr>
      <p:guideLst>
        <p:guide orient="horz" pos="2166"/>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976486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3973660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80000"/>
              </a:lnSpc>
            </a:pPr>
            <a:r>
              <a:rPr lang="en-US" sz="1200" b="1" i="0" u="sng" dirty="0">
                <a:latin typeface="Times New Roman" charset="0"/>
              </a:rPr>
              <a:t>Timing: </a:t>
            </a:r>
            <a:r>
              <a:rPr lang="en-US" sz="1200" b="1" i="0" u="none" baseline="0" dirty="0">
                <a:latin typeface="Times New Roman" charset="0"/>
              </a:rPr>
              <a:t> 60 minutes </a:t>
            </a:r>
          </a:p>
          <a:p>
            <a:pPr>
              <a:lnSpc>
                <a:spcPct val="80000"/>
              </a:lnSpc>
            </a:pPr>
            <a:endParaRPr lang="en-US" sz="1200" b="1" i="0" u="sng" dirty="0">
              <a:latin typeface="Times New Roman" charset="0"/>
            </a:endParaRPr>
          </a:p>
          <a:p>
            <a:pPr>
              <a:lnSpc>
                <a:spcPct val="80000"/>
              </a:lnSpc>
            </a:pPr>
            <a:r>
              <a:rPr lang="en-US" sz="1200" b="1" i="0" u="sng" dirty="0">
                <a:latin typeface="Times New Roman" charset="0"/>
              </a:rPr>
              <a:t>Engagement Strategies:</a:t>
            </a:r>
          </a:p>
          <a:p>
            <a:pPr>
              <a:lnSpc>
                <a:spcPct val="80000"/>
              </a:lnSpc>
              <a:buFontTx/>
              <a:buChar char="•"/>
            </a:pPr>
            <a:r>
              <a:rPr lang="en-US" sz="1200" b="1" i="0" dirty="0">
                <a:latin typeface="Times New Roman" charset="0"/>
              </a:rPr>
              <a:t>Last</a:t>
            </a:r>
            <a:r>
              <a:rPr lang="en-US" sz="1200" b="1" i="0" baseline="0" dirty="0">
                <a:latin typeface="Times New Roman" charset="0"/>
              </a:rPr>
              <a:t> Person Standing: closing activities with flip chart in quadrants (for Review, Evaluate, Close and Debrief)</a:t>
            </a:r>
          </a:p>
          <a:p>
            <a:pPr>
              <a:lnSpc>
                <a:spcPct val="80000"/>
              </a:lnSpc>
              <a:buFontTx/>
              <a:buNone/>
            </a:pPr>
            <a:endParaRPr lang="en-US" sz="1200" b="1" i="0" dirty="0">
              <a:latin typeface="Times New Roman" charset="0"/>
            </a:endParaRPr>
          </a:p>
          <a:p>
            <a:pPr>
              <a:lnSpc>
                <a:spcPct val="80000"/>
              </a:lnSpc>
            </a:pPr>
            <a:r>
              <a:rPr lang="en-US" sz="1200" b="1" i="0" u="sng" dirty="0">
                <a:latin typeface="Times New Roman" charset="0"/>
              </a:rPr>
              <a:t>Flip Charts:</a:t>
            </a:r>
          </a:p>
          <a:p>
            <a:pPr lvl="0">
              <a:lnSpc>
                <a:spcPct val="80000"/>
              </a:lnSpc>
              <a:buFontTx/>
              <a:buChar char="•"/>
            </a:pPr>
            <a:r>
              <a:rPr lang="en-US" sz="1200" b="1" i="0" u="none" baseline="0" dirty="0">
                <a:latin typeface="Times New Roman" charset="0"/>
              </a:rPr>
              <a:t>Steps for Closing a Session (for last person standing)</a:t>
            </a:r>
          </a:p>
          <a:p>
            <a:pPr lvl="0">
              <a:lnSpc>
                <a:spcPct val="80000"/>
              </a:lnSpc>
              <a:buFontTx/>
              <a:buNone/>
            </a:pPr>
            <a:endParaRPr lang="en-US" sz="1200" b="1" i="0" u="sng" baseline="0" dirty="0">
              <a:latin typeface="Times New Roman" charset="0"/>
            </a:endParaRPr>
          </a:p>
          <a:p>
            <a:pPr>
              <a:lnSpc>
                <a:spcPct val="80000"/>
              </a:lnSpc>
              <a:buFontTx/>
              <a:buNone/>
            </a:pPr>
            <a:r>
              <a:rPr lang="en-US" sz="1200" b="1" i="0" u="sng" baseline="0" dirty="0">
                <a:latin typeface="Times New Roman" charset="0"/>
              </a:rPr>
              <a:t>DON’Ts</a:t>
            </a:r>
          </a:p>
          <a:p>
            <a:pPr>
              <a:lnSpc>
                <a:spcPct val="80000"/>
              </a:lnSpc>
              <a:buFontTx/>
              <a:buChar char="•"/>
            </a:pPr>
            <a:r>
              <a:rPr lang="en-US" sz="1200" b="1" i="0" dirty="0">
                <a:latin typeface="Times New Roman" charset="0"/>
              </a:rPr>
              <a:t>Read</a:t>
            </a:r>
            <a:r>
              <a:rPr lang="en-US" sz="1200" b="1" i="0" baseline="0" dirty="0">
                <a:latin typeface="Times New Roman" charset="0"/>
              </a:rPr>
              <a:t> the slides</a:t>
            </a:r>
          </a:p>
          <a:p>
            <a:pPr>
              <a:lnSpc>
                <a:spcPct val="80000"/>
              </a:lnSpc>
              <a:buFontTx/>
              <a:buChar char="•"/>
            </a:pPr>
            <a:r>
              <a:rPr lang="en-US" sz="1200" b="1" i="0" baseline="0" dirty="0">
                <a:latin typeface="Times New Roman" charset="0"/>
              </a:rPr>
              <a:t>Overuse the read-arounds</a:t>
            </a:r>
            <a:endParaRPr lang="en-US" sz="1200" b="1" i="0" dirty="0">
              <a:latin typeface="Times New Roman"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2781208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Next, we move on to cover the Session Purpose</a:t>
            </a:r>
            <a:r>
              <a:rPr lang="en-US" b="1" i="1" baseline="0" dirty="0">
                <a:latin typeface="Times New Roman" charset="0"/>
              </a:rPr>
              <a:t> – </a:t>
            </a:r>
            <a:r>
              <a:rPr lang="en-US" b="1" i="1" dirty="0">
                <a:latin typeface="Times New Roman" charset="0"/>
              </a:rPr>
              <a:t>the purpose we started the session with as a part of our IEEI.</a:t>
            </a:r>
            <a:r>
              <a:rPr lang="en-US" b="1" i="1" baseline="0" dirty="0">
                <a:latin typeface="Times New Roman" charset="0"/>
              </a:rPr>
              <a:t> Often, we ask the participants, </a:t>
            </a:r>
            <a:r>
              <a:rPr lang="en-US" b="1" i="1" dirty="0">
                <a:latin typeface="Times New Roman" charset="0"/>
              </a:rPr>
              <a:t>“Objective 1 was……did we cover that?” Have the participants confirm that was addressed and move on to all the</a:t>
            </a:r>
            <a:r>
              <a:rPr lang="en-US" b="1" i="1" baseline="0" dirty="0">
                <a:latin typeface="Times New Roman" charset="0"/>
              </a:rPr>
              <a:t> objectives. Again, the sense of accomplishment is reinforced. </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2416582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Now, it is the time to ensure the participants key topics were addressed. </a:t>
            </a: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626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Now that we have</a:t>
            </a:r>
            <a:r>
              <a:rPr lang="en-US" b="1" i="1" baseline="0" dirty="0">
                <a:latin typeface="Times New Roman" charset="0"/>
              </a:rPr>
              <a:t> confirmed the objectives we established were achieved, we move to the key topics identified by the participants. One way to review these is highlighted on the slide. </a:t>
            </a:r>
            <a:r>
              <a:rPr lang="en-US" b="1" i="0" baseline="0" dirty="0">
                <a:latin typeface="Times New Roman" charset="0"/>
              </a:rPr>
              <a:t>[Review the slide points.]</a:t>
            </a:r>
          </a:p>
          <a:p>
            <a:endParaRPr lang="en-US" b="1" i="1" baseline="0" dirty="0">
              <a:latin typeface="Times New Roman" charset="0"/>
            </a:endParaRPr>
          </a:p>
          <a:p>
            <a:r>
              <a:rPr lang="en-US" b="1" i="1" baseline="0" dirty="0">
                <a:latin typeface="Times New Roman" charset="0"/>
              </a:rPr>
              <a:t>An alternative – and I will be using this to close the class later in the session – is to return the key topics to the teams and allow about (5) minutes for each team to discuss how the key topics assigned to their team were achieved. For those that were not achieved, we can check in with the other teams, decide to put them on the Actions List for future assignment, or address them prior to closing the session.</a:t>
            </a:r>
          </a:p>
          <a:p>
            <a:endParaRPr lang="en-US" b="1" i="1" baseline="0" dirty="0">
              <a:latin typeface="Times New Roman" charset="0"/>
            </a:endParaRPr>
          </a:p>
          <a:p>
            <a:r>
              <a:rPr lang="en-US" b="1" i="1" baseline="0" dirty="0">
                <a:latin typeface="Times New Roman" charset="0"/>
              </a:rPr>
              <a:t>Any questions or comments on the Review of Participant Key Topics? </a:t>
            </a:r>
            <a:r>
              <a:rPr lang="en-US" b="1" i="0" baseline="0" dirty="0">
                <a:latin typeface="Times New Roman" charset="0"/>
              </a:rPr>
              <a:t>[Facilitate the discussion.]</a:t>
            </a:r>
            <a:endParaRPr lang="en-US" b="1" i="0"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115989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On to our Review</a:t>
            </a:r>
            <a:r>
              <a:rPr lang="en-US" b="1" i="1" baseline="0" dirty="0">
                <a:latin typeface="Times New Roman" charset="0"/>
              </a:rPr>
              <a:t> of the Parking Boards… T</a:t>
            </a:r>
            <a:r>
              <a:rPr lang="en-US" b="1" i="1" dirty="0">
                <a:latin typeface="Times New Roman" charset="0"/>
              </a:rPr>
              <a:t>o avoid having the Parking Boards becoming the “cemetery” – the place where things go to di</a:t>
            </a:r>
            <a:r>
              <a:rPr lang="en-US" b="1" i="1" baseline="0" dirty="0">
                <a:latin typeface="Times New Roman" charset="0"/>
              </a:rPr>
              <a:t>e –</a:t>
            </a:r>
            <a:r>
              <a:rPr lang="en-US" b="1" i="1" dirty="0">
                <a:latin typeface="Times New Roman" charset="0"/>
              </a:rPr>
              <a:t> next, begin the review of these.</a:t>
            </a:r>
            <a:r>
              <a:rPr lang="en-US" b="1" i="1" baseline="0" dirty="0">
                <a:latin typeface="Times New Roman" charset="0"/>
              </a:rPr>
              <a:t> Let’s see how we recommend accomplishing this.</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68501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Starting with our Issues List, for each issue, ask the participants a series</a:t>
            </a:r>
            <a:r>
              <a:rPr lang="en-US" b="1" i="1" baseline="0" dirty="0">
                <a:latin typeface="Times New Roman" charset="0"/>
              </a:rPr>
              <a:t> of questions and have them respond. </a:t>
            </a:r>
            <a:r>
              <a:rPr lang="en-US" b="1" i="0" baseline="0" dirty="0">
                <a:latin typeface="Times New Roman" charset="0"/>
              </a:rPr>
              <a:t>[Review the slide points; consider having placed some mock Post-it notes on the Issues List to use as examples.]</a:t>
            </a:r>
            <a:endParaRPr lang="en-US" b="1" i="0"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2353865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Next, let’s close the Decisions List. </a:t>
            </a:r>
            <a:r>
              <a:rPr lang="en-US" b="1" i="0" dirty="0">
                <a:latin typeface="Times New Roman" charset="0"/>
              </a:rPr>
              <a:t>[For each decision</a:t>
            </a:r>
            <a:r>
              <a:rPr lang="en-US" b="1" i="0" baseline="0" dirty="0">
                <a:latin typeface="Times New Roman" charset="0"/>
              </a:rPr>
              <a:t> review the slide points; reinforce when the participants articulate a benefit how that increases the CD. In polling the group, it is like re-polling the jury after they have found somebody guilty.]</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28156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For our last Parking Board,</a:t>
            </a:r>
            <a:r>
              <a:rPr lang="en-US" b="1" i="1" baseline="0" dirty="0">
                <a:latin typeface="Times New Roman" charset="0"/>
              </a:rPr>
              <a:t> the Action List… Here is where we get the person assigned, if it was not done earlier and the date the action will be completed.</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3733871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Too often, we find actions are assigned to individuals</a:t>
            </a:r>
            <a:r>
              <a:rPr lang="en-US" b="1" i="1" baseline="0" dirty="0">
                <a:latin typeface="Times New Roman" charset="0"/>
              </a:rPr>
              <a:t> that were not part of the session. This diminishes the ownership since they were not a part of that process. In those cases, have a participant in the room, in a role of authority, take the responsibility of delegating that action.</a:t>
            </a:r>
          </a:p>
          <a:p>
            <a:endParaRPr lang="en-US" b="1" i="1" baseline="0" dirty="0">
              <a:latin typeface="Times New Roman" charset="0"/>
            </a:endParaRPr>
          </a:p>
          <a:p>
            <a:r>
              <a:rPr lang="en-US" b="1" i="1" baseline="0" dirty="0">
                <a:latin typeface="Times New Roman" charset="0"/>
              </a:rPr>
              <a:t>And, then, remember to commit to how the Actions List will be used for accountability. This is a great chance to help create that cadence of accountability within your organization.</a:t>
            </a:r>
          </a:p>
          <a:p>
            <a:endParaRPr lang="en-US" b="1" i="1" baseline="0" dirty="0">
              <a:latin typeface="Times New Roman" charset="0"/>
            </a:endParaRPr>
          </a:p>
          <a:p>
            <a:r>
              <a:rPr lang="en-US" b="1" i="1" baseline="0" dirty="0">
                <a:latin typeface="Times New Roman" charset="0"/>
              </a:rPr>
              <a:t>This ends all the steps in the Review. Are there any questions about the Review part of closing? </a:t>
            </a:r>
            <a:r>
              <a:rPr lang="en-US" b="1" i="0" baseline="0" dirty="0">
                <a:latin typeface="Times New Roman" charset="0"/>
              </a:rPr>
              <a:t>[Facilitate the discussion.]</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279742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Having</a:t>
            </a:r>
            <a:r>
              <a:rPr lang="en-US" b="1" i="1" baseline="0" dirty="0">
                <a:latin typeface="Times New Roman" charset="0"/>
              </a:rPr>
              <a:t> completed the review, we may now move on and Ask Participants to Evaluate.</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3830583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As we discussed during our exercises, to get</a:t>
            </a:r>
            <a:r>
              <a:rPr lang="en-US" b="1" i="1" baseline="0" dirty="0">
                <a:latin typeface="Times New Roman" charset="0"/>
              </a:rPr>
              <a:t> better or to hone our skills, we must use feedback as a part of that process. There are 4 key areas to evaluate. </a:t>
            </a:r>
            <a:r>
              <a:rPr lang="en-US" b="1" i="0" baseline="0" dirty="0">
                <a:latin typeface="Times New Roman" charset="0"/>
              </a:rPr>
              <a:t>[Use the slide to address the 4 elements and Facilitate the discussion.; refer to the non-copyrighted page for a facilitated session feedback form.]</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688293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t>[Checkpoint:]</a:t>
            </a:r>
          </a:p>
          <a:p>
            <a:endParaRPr lang="en-US" b="1" i="1" dirty="0"/>
          </a:p>
          <a:p>
            <a:r>
              <a:rPr lang="en-US" b="1" i="0" dirty="0"/>
              <a:t>[Review:] </a:t>
            </a:r>
            <a:r>
              <a:rPr lang="en-US" b="1" i="1" dirty="0"/>
              <a:t>We have jus</a:t>
            </a:r>
            <a:r>
              <a:rPr lang="en-US" b="1" i="1" baseline="0" dirty="0"/>
              <a:t>t completed Principle 8 – Keeping the Energy High where we learned about Level 3 energy and the impact of energy on the session.</a:t>
            </a:r>
            <a:endParaRPr lang="en-US" b="1" i="1" dirty="0"/>
          </a:p>
          <a:p>
            <a:endParaRPr lang="en-US" b="1" i="1" dirty="0"/>
          </a:p>
          <a:p>
            <a:r>
              <a:rPr lang="en-US" b="1" i="0" dirty="0"/>
              <a:t>[Preview:]</a:t>
            </a:r>
            <a:r>
              <a:rPr lang="en-US" b="1" i="1" dirty="0"/>
              <a:t> What we are about to do next is Principle 9 – Closing the Session.</a:t>
            </a:r>
          </a:p>
          <a:p>
            <a:endParaRPr lang="en-US" b="1" i="1" dirty="0"/>
          </a:p>
          <a:p>
            <a:r>
              <a:rPr lang="en-US" b="1" i="0" dirty="0"/>
              <a:t>[Big View:]</a:t>
            </a:r>
            <a:r>
              <a:rPr lang="en-US" b="1" i="1" dirty="0"/>
              <a:t> And the reason</a:t>
            </a:r>
            <a:r>
              <a:rPr lang="en-US" b="1" i="1" baseline="0" dirty="0"/>
              <a:t> that is important is that </a:t>
            </a:r>
            <a:r>
              <a:rPr lang="en-US" b="1" i="1" dirty="0"/>
              <a:t>t</a:t>
            </a:r>
            <a:r>
              <a:rPr lang="en-US" sz="1200" b="1" i="1" kern="1200" dirty="0">
                <a:solidFill>
                  <a:schemeClr val="tx1"/>
                </a:solidFill>
                <a:effectLst/>
                <a:latin typeface="+mn-lt"/>
                <a:ea typeface="+mn-ea"/>
                <a:cs typeface="+mn-cs"/>
              </a:rPr>
              <a:t>oo many sessions close with, “OK, it’s 4pm, let’s get out of here.” After putting all the time you put into planning the meeting and all the time and energy the participants put into creating the results, it would be awful to waste all that because we closed the session poorly. Closing effectively ensures we maximize the impact of the decisions made and actions agreed to during our facilitated session.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1626535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Having completed</a:t>
            </a:r>
            <a:r>
              <a:rPr lang="en-US" b="1" i="1" baseline="0" dirty="0">
                <a:latin typeface="Times New Roman" charset="0"/>
              </a:rPr>
              <a:t> our Review and Evaluation, it is time to Close and Set the Stage.</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2412563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How many of you have attended a meeting</a:t>
            </a:r>
            <a:r>
              <a:rPr lang="en-US" b="1" i="1" baseline="0" dirty="0">
                <a:latin typeface="Times New Roman" charset="0"/>
              </a:rPr>
              <a:t> in the last several months and were not thanked for investing your time? </a:t>
            </a:r>
            <a:r>
              <a:rPr lang="en-US" b="1" i="0" baseline="0" dirty="0">
                <a:latin typeface="Times New Roman" charset="0"/>
              </a:rPr>
              <a:t>[raise your hand] </a:t>
            </a:r>
            <a:r>
              <a:rPr lang="en-US" b="1" i="1" baseline="0" dirty="0">
                <a:latin typeface="Times New Roman" charset="0"/>
              </a:rPr>
              <a:t>Yes, I have as well. Your participants had other valuable things they might have been able to do; instead, they attended your session. To start our close, begin by thanking them for their time and their engagement. Then, ensure you are clear about next steps, confirm any future sessions, and then formally close your session.</a:t>
            </a:r>
          </a:p>
          <a:p>
            <a:endParaRPr lang="en-US" b="1" baseline="0" dirty="0">
              <a:latin typeface="Times New Roman" charset="0"/>
            </a:endParaRPr>
          </a:p>
          <a:p>
            <a:endParaRPr lang="en-US" b="1" dirty="0">
              <a:latin typeface="Times New Roman" pitchFamily="-84"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2535563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Use the Partial</a:t>
            </a:r>
            <a:r>
              <a:rPr lang="en-US" b="1" i="1" baseline="0" dirty="0">
                <a:latin typeface="Times New Roman" charset="0"/>
              </a:rPr>
              <a:t> Close as Needed.</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578118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Be certain to understand, this partial</a:t>
            </a:r>
            <a:r>
              <a:rPr lang="en-US" b="1" i="1" baseline="0" dirty="0">
                <a:latin typeface="Times New Roman" charset="0"/>
              </a:rPr>
              <a:t> close does not mean what to do if there is insufficient time for the close; avoid that at all times. Instead, what we mean by the Use Partial Close as Needed, is that in a multi-day session, we complete the Dos at the end of each session or day. We only complete the DON’Ts at the end of the last day or session. In other words, we DON’T have to cover those items at the end of the interim sessions – only the last or final session.</a:t>
            </a:r>
          </a:p>
          <a:p>
            <a:endParaRPr lang="en-US" b="1" i="1" baseline="0" dirty="0">
              <a:latin typeface="Times New Roman" charset="0"/>
            </a:endParaRPr>
          </a:p>
          <a:p>
            <a:r>
              <a:rPr lang="en-US" b="1" i="1" baseline="0" dirty="0">
                <a:latin typeface="Times New Roman" charset="0"/>
              </a:rPr>
              <a:t>Any questions about the partial close? </a:t>
            </a:r>
            <a:r>
              <a:rPr lang="en-US" b="1" i="0" baseline="0" dirty="0">
                <a:latin typeface="Times New Roman" charset="0"/>
              </a:rPr>
              <a:t>[Facilitate the discussion.]</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059306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We may now</a:t>
            </a:r>
            <a:r>
              <a:rPr lang="en-US" b="1" i="1" baseline="0" dirty="0">
                <a:latin typeface="Times New Roman" charset="0"/>
              </a:rPr>
              <a:t> move to our Debrief – first with the Planning Team and then with the Session Sponsor.</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3184414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The sooner the debrief</a:t>
            </a:r>
            <a:r>
              <a:rPr lang="en-US" b="1" i="1" baseline="0" dirty="0">
                <a:latin typeface="Times New Roman" charset="0"/>
              </a:rPr>
              <a:t> after the session, the more accurate it typically will be. </a:t>
            </a:r>
            <a:r>
              <a:rPr lang="en-US" b="1" i="0" baseline="0" dirty="0">
                <a:latin typeface="Times New Roman" charset="0"/>
              </a:rPr>
              <a:t>[Review/facilitate the points on the slide.]</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432579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Finally, we will Debrief</a:t>
            </a:r>
            <a:r>
              <a:rPr lang="en-US" b="1" i="1" baseline="0" dirty="0">
                <a:latin typeface="Times New Roman" charset="0"/>
              </a:rPr>
              <a:t> With the Sponsor.</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2242196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Can</a:t>
            </a:r>
            <a:r>
              <a:rPr lang="en-US" b="1" i="1" baseline="0" dirty="0">
                <a:latin typeface="Times New Roman" charset="0"/>
              </a:rPr>
              <a:t> everyone see how familiar this debrief is with that we conducted with the Planning Team? </a:t>
            </a:r>
            <a:r>
              <a:rPr lang="en-US" b="1" i="0" baseline="0" dirty="0">
                <a:latin typeface="Times New Roman" charset="0"/>
              </a:rPr>
              <a:t>[nod your head] </a:t>
            </a:r>
            <a:r>
              <a:rPr lang="en-US" b="1" i="1" baseline="0" dirty="0">
                <a:latin typeface="Times New Roman" charset="0"/>
              </a:rPr>
              <a:t>They are identical with the exception of the audience.</a:t>
            </a:r>
          </a:p>
          <a:p>
            <a:endParaRPr lang="en-US" b="1" i="1" baseline="0" dirty="0">
              <a:latin typeface="Times New Roman" charset="0"/>
            </a:endParaRPr>
          </a:p>
          <a:p>
            <a:r>
              <a:rPr lang="en-US" b="1" i="1" baseline="0" dirty="0">
                <a:latin typeface="Times New Roman" charset="0"/>
              </a:rPr>
              <a:t>Are there any questions regarding the debrief? </a:t>
            </a:r>
            <a:r>
              <a:rPr lang="en-US" b="1" i="0" baseline="0" dirty="0">
                <a:latin typeface="Times New Roman" charset="0"/>
              </a:rPr>
              <a:t>[Facilitate the discussion.]</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270818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To make sure that we put a bow on our session, we will</a:t>
            </a:r>
            <a:r>
              <a:rPr lang="en-US" b="1" i="1" baseline="0" dirty="0">
                <a:latin typeface="Times New Roman" charset="0"/>
              </a:rPr>
              <a:t> want to Document the Session Results.</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4261809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Although we, as the facilitator, may not do the documentation,</a:t>
            </a:r>
            <a:r>
              <a:rPr lang="en-US" b="1" i="1" baseline="0" dirty="0">
                <a:latin typeface="Times New Roman" charset="0"/>
              </a:rPr>
              <a:t> we will want to ensure the session results are documented and distributed to the participants.  The results will include the 3 parking boards and any relevant analysis.</a:t>
            </a:r>
          </a:p>
          <a:p>
            <a:endParaRPr lang="en-US" b="1" i="1" baseline="0" dirty="0">
              <a:latin typeface="Times New Roman" charset="0"/>
            </a:endParaRPr>
          </a:p>
          <a:p>
            <a:r>
              <a:rPr lang="en-US" b="1" i="1" baseline="0" dirty="0">
                <a:latin typeface="Times New Roman" charset="0"/>
              </a:rPr>
              <a:t>What are some of your “rules of thumb” today for documenting your session results? </a:t>
            </a:r>
            <a:r>
              <a:rPr lang="en-US" b="1" i="0" baseline="0" dirty="0">
                <a:latin typeface="Times New Roman" charset="0"/>
              </a:rPr>
              <a:t>[Facilitate the discussion.]</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91601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F26522"/>
                </a:solidFill>
                <a:latin typeface="Franklin Gothic Book"/>
                <a:cs typeface="Franklin Gothic Book"/>
              </a:rPr>
              <a:t>Our tagline here is Review, Evaluate, Close, Debrief.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1174721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Time for our principle</a:t>
            </a:r>
            <a:r>
              <a:rPr lang="en-US" b="1" i="1" baseline="0" dirty="0"/>
              <a:t> review. Let’s begin with our (green) team and move to my (left/right). </a:t>
            </a:r>
            <a:r>
              <a:rPr lang="en-US" b="1" i="0" baseline="0" dirty="0"/>
              <a:t>[Award dots and complete the review.]</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3773873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2444781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628033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2404286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1419173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955946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2561090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1640573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1904935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tabLst>
                <a:tab pos="1084263" algn="l"/>
              </a:tabLst>
            </a:pP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118820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eaLnBrk="1" hangingPunct="1">
              <a:lnSpc>
                <a:spcPct val="90000"/>
              </a:lnSpc>
              <a:tabLst>
                <a:tab pos="1084263" algn="l"/>
              </a:tabLst>
            </a:pPr>
            <a:r>
              <a:rPr lang="en-US" sz="1200" b="1" i="1" dirty="0"/>
              <a:t>This</a:t>
            </a:r>
            <a:r>
              <a:rPr lang="en-US" sz="1200" b="1" i="1" baseline="0" dirty="0"/>
              <a:t> principle has the following 9 best practices/techniques. Before we begin let’s try another engagement activity, Last Person Standing.</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[Purpose:] </a:t>
            </a:r>
            <a:r>
              <a:rPr lang="en-US" sz="1200" b="1" i="1" baseline="0" dirty="0"/>
              <a:t>The purpose of this engagement is to identify all of the activities you can think over to close a session in the most effective manner</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[Example: not needed.]</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[Directions:]</a:t>
            </a:r>
            <a:r>
              <a:rPr lang="en-US" sz="1200" b="1" i="1" baseline="0" dirty="0"/>
              <a:t> The way we will do this is as follows. First, let’s appoint a new team lead. Will the person (that is closest to me/farthest from me/etc.) serve as our team lead? Let me check in with each team – do we have a team lead? </a:t>
            </a:r>
            <a:r>
              <a:rPr lang="en-US" sz="1200" b="1" i="0" baseline="0" dirty="0"/>
              <a:t>[Verify each team leader.]</a:t>
            </a:r>
            <a:r>
              <a:rPr lang="en-US" sz="1200" b="1" i="1" baseline="0" dirty="0"/>
              <a:t> Team leads you will be recording all of the answers for your team by writing each on an individual Post-it using your markers.  Again, each individual answer will be on its own unique Post-it note. We will give you (2) minutes to complete this.</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[Exceptions: none.]</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[Questions:]</a:t>
            </a:r>
            <a:r>
              <a:rPr lang="en-US" sz="1200" b="1" i="1" baseline="0" dirty="0"/>
              <a:t> Are there any questions before we begin? </a:t>
            </a:r>
            <a:r>
              <a:rPr lang="en-US" sz="1200" b="1" i="0" baseline="0" dirty="0"/>
              <a:t>[Respond to questions.]</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[Starting question:]</a:t>
            </a:r>
            <a:r>
              <a:rPr lang="en-US" sz="1200" b="1" i="1" baseline="0" dirty="0"/>
              <a:t> Think about the last several meetings you have attended or planned. Think about all the things you would want to ensure got done as a part of the wrap-up of a session. Think about all the things that will be most helpful in ensuring that close was most effective. What are those things?</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0" baseline="0" dirty="0"/>
              <a:t>[When the time runs out, proceed with next step.]</a:t>
            </a:r>
            <a:r>
              <a:rPr lang="en-US" sz="1200" b="1" i="1" baseline="0" dirty="0"/>
              <a:t> OK, folks time is up. Now, each team lead would you please gather all of your Post-its and bring them with you to the front of the room. What we are going to next is ask each team lead to read one of their post –its and give it to me and I will place it on the flip chart </a:t>
            </a:r>
            <a:r>
              <a:rPr lang="en-US" sz="1200" b="1" i="0" baseline="0" dirty="0"/>
              <a:t>[Have flip chart in quadrants for Review, Evaluate, Close and Debrief and place Post-its accordingly.]</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1" baseline="0" dirty="0"/>
              <a:t>The job of the remaining participants in the audience is to listen for a duplicate. When you hear a duplicate, I would like you to cross your arms over your heads, let me see you do that </a:t>
            </a:r>
            <a:r>
              <a:rPr lang="en-US" sz="1200" b="1" i="0" baseline="0" dirty="0"/>
              <a:t>[demo with them]</a:t>
            </a:r>
            <a:r>
              <a:rPr lang="en-US" sz="1200" b="1" i="1" baseline="0" dirty="0"/>
              <a:t> and, at the same time “honk.” Let’s try that together. OK, nicely done. When the first duplicate is identified, I will hold that Post-it and the team lead will go to the back of the line. The 2</a:t>
            </a:r>
            <a:r>
              <a:rPr lang="en-US" sz="1200" b="1" i="1" baseline="30000" dirty="0"/>
              <a:t>nd</a:t>
            </a:r>
            <a:r>
              <a:rPr lang="en-US" sz="1200" b="1" i="1" baseline="0" dirty="0"/>
              <a:t> duplicate for any team and that team is eliminated. Which team wins? The last person standing, and I will award that team 10 dots. </a:t>
            </a:r>
          </a:p>
          <a:p>
            <a:pPr eaLnBrk="1" hangingPunct="1">
              <a:lnSpc>
                <a:spcPct val="90000"/>
              </a:lnSpc>
              <a:tabLst>
                <a:tab pos="1084263" algn="l"/>
              </a:tabLst>
            </a:pPr>
            <a:endParaRPr lang="en-US" sz="1200" b="1" i="1" baseline="0" dirty="0"/>
          </a:p>
          <a:p>
            <a:pPr eaLnBrk="1" hangingPunct="1">
              <a:lnSpc>
                <a:spcPct val="90000"/>
              </a:lnSpc>
              <a:tabLst>
                <a:tab pos="1084263" algn="l"/>
              </a:tabLst>
            </a:pPr>
            <a:r>
              <a:rPr lang="en-US" sz="1200" b="1" i="1" baseline="0" dirty="0"/>
              <a:t>Any questions? </a:t>
            </a:r>
            <a:r>
              <a:rPr lang="en-US" sz="1200" b="1" i="0" baseline="0" dirty="0"/>
              <a:t>[Address and then conduct the engagement.]</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733343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1050170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82839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What if the session will run over? When do we,</a:t>
            </a:r>
            <a:r>
              <a:rPr lang="en-US" b="1" i="1" baseline="0" dirty="0">
                <a:latin typeface="Times New Roman" charset="0"/>
              </a:rPr>
              <a:t> the meeting leader, typically become aware of that? </a:t>
            </a:r>
            <a:r>
              <a:rPr lang="en-US" b="1" i="0" baseline="0" dirty="0">
                <a:latin typeface="Times New Roman" charset="0"/>
              </a:rPr>
              <a:t>[Facilitate the discussion.]</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47124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We find that too often, when a session is running behind, the facilitator</a:t>
            </a:r>
            <a:r>
              <a:rPr lang="en-US" b="1" i="1" baseline="0" dirty="0"/>
              <a:t> tends to rush the last few agenda items in order to complete the session in its original timeframe. So, let me ask, where are the more important agenda items or the critical agenda items? Early in the session </a:t>
            </a:r>
            <a:r>
              <a:rPr lang="en-US" b="1" i="0" baseline="0" dirty="0"/>
              <a:t>[shake your head] </a:t>
            </a:r>
            <a:r>
              <a:rPr lang="en-US" b="1" i="1" baseline="0" dirty="0"/>
              <a:t>or towards the end of the session </a:t>
            </a:r>
            <a:r>
              <a:rPr lang="en-US" b="1" i="0" baseline="0" dirty="0"/>
              <a:t>[nod your head]</a:t>
            </a:r>
            <a:r>
              <a:rPr lang="en-US" b="1" i="1" baseline="0" dirty="0"/>
              <a:t>? So, what happens when we allow a session to rush at the end to complete the session on time? Well, we reduce the impact of that session.</a:t>
            </a:r>
          </a:p>
          <a:p>
            <a:endParaRPr lang="en-US" b="1" i="1" baseline="0" dirty="0"/>
          </a:p>
          <a:p>
            <a:r>
              <a:rPr lang="en-US" b="1" i="1" baseline="0" dirty="0"/>
              <a:t>Here are tips when you realize the session is running late. </a:t>
            </a:r>
            <a:r>
              <a:rPr lang="en-US" b="1" i="0" baseline="0" dirty="0"/>
              <a:t>[Review the points on the slide.]</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4217443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Let’s look at how</a:t>
            </a:r>
            <a:r>
              <a:rPr lang="en-US" b="1" i="1" baseline="0" dirty="0">
                <a:latin typeface="Times New Roman" charset="0"/>
              </a:rPr>
              <a:t> to go about Requesting Time Extensions.</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105074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We covered some of these tips during</a:t>
            </a:r>
            <a:r>
              <a:rPr lang="en-US" b="1" i="1" baseline="0" dirty="0">
                <a:latin typeface="Times New Roman" charset="0"/>
              </a:rPr>
              <a:t> our discussion on Principle 3 – Focusing the Group. </a:t>
            </a:r>
            <a:r>
              <a:rPr lang="en-US" b="1" i="0" baseline="0" dirty="0">
                <a:latin typeface="Times New Roman" charset="0"/>
              </a:rPr>
              <a:t>[Review points on slide; consider referring to Exercise Packet to review how to estimate with determining basis for estimates.]</a:t>
            </a:r>
          </a:p>
          <a:p>
            <a:endParaRPr lang="en-US" b="1" i="1" baseline="0" dirty="0">
              <a:latin typeface="Times New Roman" charset="0"/>
            </a:endParaRPr>
          </a:p>
          <a:p>
            <a:r>
              <a:rPr lang="en-US" b="1" i="1" baseline="0" dirty="0">
                <a:latin typeface="Times New Roman" charset="0"/>
              </a:rPr>
              <a:t>What do some of you do to track time and ask for extensions when needed? </a:t>
            </a:r>
            <a:r>
              <a:rPr lang="en-US" b="1" i="0" baseline="0" dirty="0">
                <a:latin typeface="Times New Roman" charset="0"/>
              </a:rPr>
              <a:t>[Facilitate the discussion.]</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11886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Now,</a:t>
            </a:r>
            <a:r>
              <a:rPr lang="en-US" b="1" i="1" baseline="0" dirty="0">
                <a:latin typeface="Times New Roman" charset="0"/>
              </a:rPr>
              <a:t> </a:t>
            </a:r>
            <a:r>
              <a:rPr lang="en-US" b="1" i="1" dirty="0">
                <a:latin typeface="Times New Roman" charset="0"/>
              </a:rPr>
              <a:t>it</a:t>
            </a:r>
            <a:r>
              <a:rPr lang="en-US" b="1" i="1" baseline="0" dirty="0">
                <a:latin typeface="Times New Roman" charset="0"/>
              </a:rPr>
              <a:t> is time</a:t>
            </a:r>
            <a:r>
              <a:rPr lang="en-US" b="1" i="1" dirty="0">
                <a:latin typeface="Times New Roman" charset="0"/>
              </a:rPr>
              <a:t> to close</a:t>
            </a:r>
            <a:r>
              <a:rPr lang="en-US" b="1" i="1" baseline="0" dirty="0">
                <a:latin typeface="Times New Roman" charset="0"/>
              </a:rPr>
              <a:t> – we want to close with rigor and to ensure that we maximize the impact of the session. We start with a Review of Activities Performed. We can figuratively walk the walls. This gives a sense of accomplishment and highlights everything that was accomplished during our session. </a:t>
            </a:r>
          </a:p>
          <a:p>
            <a:pPr>
              <a:buFontTx/>
              <a:buNone/>
            </a:pPr>
            <a:endParaRPr lang="en-US" b="1" baseline="0"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1895244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122270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64607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
        <p:nvSpPr>
          <p:cNvPr id="16" name="TextBox 15"/>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212333969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1307708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8201531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3316070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2838500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3323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3173601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860973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054092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664858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20785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p>
        </p:txBody>
      </p:sp>
      <p:pic>
        <p:nvPicPr>
          <p:cNvPr id="11" name="Picture 10" descr="background_standard_screen.jpg">
            <a:extLst>
              <a:ext uri="{FF2B5EF4-FFF2-40B4-BE49-F238E27FC236}">
                <a16:creationId xmlns:a16="http://schemas.microsoft.com/office/drawing/2014/main" id="{6082D909-C5CE-43F4-AC3B-ED0AC9FD7AE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B409979E-BA56-4BF3-AE4D-2E4D1089B7D2}"/>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BC9FD155-D53A-4447-A792-885F6D41C947}"/>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F9968951-B2C6-492B-B9DD-7DD1480C983A}"/>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0C00A70C-58BB-4477-BAA0-2EBF0E217A51}"/>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985E3F8A-504E-425D-B810-216ABDD81C8B}"/>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278563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96387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1386315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72722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a:t>Copyright 1992-2015, Leadership Strategies, Inc. V15.02 </a:t>
            </a:r>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77956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a:t>Copyright 1992-2015, Leadership Strategies, Inc. V15.02 </a:t>
            </a: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0862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02285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401788542"/>
      </p:ext>
    </p:extLst>
  </p:cSld>
  <p:clrMap bg1="lt1" tx1="dk1" bg2="lt2" tx2="dk2" accent1="accent1" accent2="accent2" accent3="accent3" accent4="accent4" accent5="accent5" accent6="accent6" hlink="hlink" folHlink="folHlink"/>
  <p:sldLayoutIdLst>
    <p:sldLayoutId id="2147483670" r:id="rId1"/>
    <p:sldLayoutId id="214748369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9551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df"/><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781274"/>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184478"/>
            <a:ext cx="5045016" cy="757130"/>
          </a:xfrm>
        </p:spPr>
        <p:txBody>
          <a:bodyPr/>
          <a:lstStyle/>
          <a:p>
            <a:r>
              <a:rPr lang="en-US" dirty="0"/>
              <a:t>PRINCIPLE 9</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lescope.jpg"/>
          <p:cNvPicPr>
            <a:picLocks noChangeAspect="1"/>
          </p:cNvPicPr>
          <p:nvPr/>
        </p:nvPicPr>
        <p:blipFill rotWithShape="1">
          <a:blip r:embed="rId3"/>
          <a:srcRect/>
          <a:stretch/>
        </p:blipFill>
        <p:spPr>
          <a:xfrm>
            <a:off x="0" y="1"/>
            <a:ext cx="12192000" cy="6890418"/>
          </a:xfrm>
          <a:prstGeom prst="rect">
            <a:avLst/>
          </a:prstGeom>
        </p:spPr>
      </p:pic>
      <p:sp>
        <p:nvSpPr>
          <p:cNvPr id="15" name="Rectangle 14"/>
          <p:cNvSpPr/>
          <p:nvPr/>
        </p:nvSpPr>
        <p:spPr>
          <a:xfrm>
            <a:off x="2536052" y="136524"/>
            <a:ext cx="7119895" cy="82651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c. REVIEW session purpose</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3" name="Footer Placeholder 2">
            <a:extLst>
              <a:ext uri="{FF2B5EF4-FFF2-40B4-BE49-F238E27FC236}">
                <a16:creationId xmlns:a16="http://schemas.microsoft.com/office/drawing/2014/main" id="{07C74FBE-6383-4898-AE4D-EA34890B6342}"/>
              </a:ext>
            </a:extLst>
          </p:cNvPr>
          <p:cNvSpPr>
            <a:spLocks noGrp="1"/>
          </p:cNvSpPr>
          <p:nvPr>
            <p:ph type="ftr" sz="quarter" idx="11"/>
          </p:nvPr>
        </p:nvSpPr>
        <p:spPr/>
        <p:txBody>
          <a:bodyPr/>
          <a:lstStyle/>
          <a:p>
            <a:r>
              <a:rPr lang="en-US"/>
              <a:t>Copyright 1992-2015, Leadership Strategies, Inc. V15.02 </a:t>
            </a:r>
          </a:p>
        </p:txBody>
      </p:sp>
      <p:sp>
        <p:nvSpPr>
          <p:cNvPr id="10" name="Rectangle 9"/>
          <p:cNvSpPr/>
          <p:nvPr/>
        </p:nvSpPr>
        <p:spPr>
          <a:xfrm>
            <a:off x="2381271" y="1317185"/>
            <a:ext cx="7429456" cy="4629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buFont typeface="Arial"/>
              <a:buChar char="•"/>
            </a:pPr>
            <a:endParaRPr lang="en-US" dirty="0"/>
          </a:p>
        </p:txBody>
      </p:sp>
      <p:sp>
        <p:nvSpPr>
          <p:cNvPr id="13" name="TextBox 12"/>
          <p:cNvSpPr txBox="1"/>
          <p:nvPr/>
        </p:nvSpPr>
        <p:spPr>
          <a:xfrm>
            <a:off x="10741025" y="586703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9-4</a:t>
            </a:r>
          </a:p>
        </p:txBody>
      </p:sp>
      <p:sp>
        <p:nvSpPr>
          <p:cNvPr id="11" name="Content Placeholder 2"/>
          <p:cNvSpPr>
            <a:spLocks noGrp="1"/>
          </p:cNvSpPr>
          <p:nvPr>
            <p:ph type="body" sz="quarter" idx="4294967295"/>
          </p:nvPr>
        </p:nvSpPr>
        <p:spPr>
          <a:xfrm>
            <a:off x="2381271" y="1317185"/>
            <a:ext cx="7429456" cy="616391"/>
          </a:xfrm>
        </p:spPr>
        <p:txBody>
          <a:bodyPr>
            <a:noAutofit/>
          </a:bodyPr>
          <a:lstStyle/>
          <a:p>
            <a:pPr>
              <a:spcAft>
                <a:spcPts val="600"/>
              </a:spcAft>
              <a:buClr>
                <a:srgbClr val="009383"/>
              </a:buClr>
            </a:pPr>
            <a:r>
              <a:rPr lang="en-US" sz="2400" dirty="0">
                <a:latin typeface="Arial" panose="020B0604020202020204" pitchFamily="34" charset="0"/>
                <a:cs typeface="Arial" panose="020B0604020202020204" pitchFamily="34" charset="0"/>
              </a:rPr>
              <a:t>Ensure purpose has been accomplished</a:t>
            </a:r>
          </a:p>
        </p:txBody>
      </p:sp>
      <p:sp>
        <p:nvSpPr>
          <p:cNvPr id="18" name="Footer Placeholder 4">
            <a:extLst>
              <a:ext uri="{FF2B5EF4-FFF2-40B4-BE49-F238E27FC236}">
                <a16:creationId xmlns:a16="http://schemas.microsoft.com/office/drawing/2014/main" id="{DE406F96-91D6-4A06-8193-E889548E2A9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a:stretch/>
        </p:blipFill>
        <p:spPr>
          <a:xfrm>
            <a:off x="0" y="0"/>
            <a:ext cx="12191999" cy="6854698"/>
          </a:xfrm>
          <a:prstGeom prst="rect">
            <a:avLst/>
          </a:prstGeom>
        </p:spPr>
      </p:pic>
      <p:sp>
        <p:nvSpPr>
          <p:cNvPr id="15" name="Rectangle 14"/>
          <p:cNvSpPr/>
          <p:nvPr/>
        </p:nvSpPr>
        <p:spPr>
          <a:xfrm>
            <a:off x="1814533" y="136525"/>
            <a:ext cx="8562932" cy="58696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d. Review participant KEY TOPICS</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3" name="Footer Placeholder 2">
            <a:extLst>
              <a:ext uri="{FF2B5EF4-FFF2-40B4-BE49-F238E27FC236}">
                <a16:creationId xmlns:a16="http://schemas.microsoft.com/office/drawing/2014/main" id="{88868DE0-0CFC-4537-A608-723567685FC7}"/>
              </a:ext>
            </a:extLst>
          </p:cNvPr>
          <p:cNvSpPr>
            <a:spLocks noGrp="1"/>
          </p:cNvSpPr>
          <p:nvPr>
            <p:ph type="ftr" sz="quarter" idx="11"/>
          </p:nvPr>
        </p:nvSpPr>
        <p:spPr/>
        <p:txBody>
          <a:bodyPr/>
          <a:lstStyle/>
          <a:p>
            <a:r>
              <a:rPr lang="en-US"/>
              <a:t>Copyright 1992-2015, Leadership Strategies, Inc. V15.02 </a:t>
            </a:r>
          </a:p>
        </p:txBody>
      </p:sp>
      <p:sp>
        <p:nvSpPr>
          <p:cNvPr id="11" name="TextBox 10"/>
          <p:cNvSpPr txBox="1"/>
          <p:nvPr/>
        </p:nvSpPr>
        <p:spPr>
          <a:xfrm>
            <a:off x="11033224"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9-4</a:t>
            </a:r>
          </a:p>
        </p:txBody>
      </p:sp>
      <p:sp>
        <p:nvSpPr>
          <p:cNvPr id="17" name="Footer Placeholder 4">
            <a:extLst>
              <a:ext uri="{FF2B5EF4-FFF2-40B4-BE49-F238E27FC236}">
                <a16:creationId xmlns:a16="http://schemas.microsoft.com/office/drawing/2014/main" id="{37A75384-B6F1-4C99-962B-426D55442BA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D. Review Participant Key Topics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6" name="Content Placeholder 5"/>
          <p:cNvSpPr>
            <a:spLocks noGrp="1"/>
          </p:cNvSpPr>
          <p:nvPr>
            <p:ph type="body" sz="quarter" idx="13"/>
          </p:nvPr>
        </p:nvSpPr>
        <p:spPr>
          <a:xfrm>
            <a:off x="560389" y="1582738"/>
            <a:ext cx="5535612" cy="4602544"/>
          </a:xfrm>
        </p:spPr>
        <p:txBody>
          <a:bodyPr>
            <a:normAutofit/>
          </a:bodyPr>
          <a:lstStyle/>
          <a:p>
            <a:pPr>
              <a:lnSpc>
                <a:spcPct val="100000"/>
              </a:lnSpc>
            </a:pPr>
            <a:r>
              <a:rPr lang="en-US" sz="2400" dirty="0"/>
              <a:t>Step through participants’ key topics documented earlier </a:t>
            </a:r>
          </a:p>
          <a:p>
            <a:pPr>
              <a:lnSpc>
                <a:spcPct val="100000"/>
              </a:lnSpc>
            </a:pPr>
            <a:r>
              <a:rPr lang="en-US" sz="2400" dirty="0"/>
              <a:t>With each ask, “Was this fulfilled?”</a:t>
            </a:r>
          </a:p>
          <a:p>
            <a:pPr>
              <a:lnSpc>
                <a:spcPct val="100000"/>
              </a:lnSpc>
            </a:pPr>
            <a:r>
              <a:rPr lang="en-US" sz="2400" dirty="0"/>
              <a:t>Check off each “yes”, circle each “no”</a:t>
            </a:r>
          </a:p>
          <a:p>
            <a:pPr>
              <a:lnSpc>
                <a:spcPct val="100000"/>
              </a:lnSpc>
            </a:pPr>
            <a:r>
              <a:rPr lang="en-US" sz="2400" dirty="0"/>
              <a:t>Discuss why the circled topics were not met and what should be done to follow-up</a:t>
            </a:r>
          </a:p>
        </p:txBody>
      </p:sp>
      <p:sp>
        <p:nvSpPr>
          <p:cNvPr id="12" name="Oval 11"/>
          <p:cNvSpPr/>
          <p:nvPr/>
        </p:nvSpPr>
        <p:spPr>
          <a:xfrm>
            <a:off x="7161237" y="3522134"/>
            <a:ext cx="2133600" cy="592666"/>
          </a:xfrm>
          <a:prstGeom prst="ellipse">
            <a:avLst/>
          </a:prstGeom>
          <a:noFill/>
          <a:ln w="47625">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7"/>
          <p:cNvGrpSpPr/>
          <p:nvPr/>
        </p:nvGrpSpPr>
        <p:grpSpPr>
          <a:xfrm>
            <a:off x="6537830" y="1457761"/>
            <a:ext cx="3021542" cy="3300507"/>
            <a:chOff x="5351331" y="1727199"/>
            <a:chExt cx="3021542" cy="3300507"/>
          </a:xfrm>
        </p:grpSpPr>
        <p:sp>
          <p:nvSpPr>
            <p:cNvPr id="19" name="Rectangle 18"/>
            <p:cNvSpPr/>
            <p:nvPr/>
          </p:nvSpPr>
          <p:spPr>
            <a:xfrm>
              <a:off x="5435660" y="1727199"/>
              <a:ext cx="2852885" cy="3300507"/>
            </a:xfrm>
            <a:prstGeom prst="rect">
              <a:avLst/>
            </a:prstGeom>
            <a:solidFill>
              <a:schemeClr val="bg1"/>
            </a:solid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351331" y="1828800"/>
              <a:ext cx="3021542" cy="523220"/>
            </a:xfrm>
            <a:prstGeom prst="rect">
              <a:avLst/>
            </a:prstGeom>
            <a:noFill/>
          </p:spPr>
          <p:txBody>
            <a:bodyPr wrap="square" rtlCol="0">
              <a:spAutoFit/>
            </a:bodyPr>
            <a:lstStyle/>
            <a:p>
              <a:pPr algn="ctr"/>
              <a:r>
                <a:rPr lang="en-US" sz="2800" cap="all" dirty="0">
                  <a:solidFill>
                    <a:srgbClr val="F26522"/>
                  </a:solidFill>
                  <a:latin typeface="Arial" panose="020B0604020202020204" pitchFamily="34" charset="0"/>
                  <a:cs typeface="Arial" panose="020B0604020202020204" pitchFamily="34" charset="0"/>
                </a:rPr>
                <a:t>KEY TOPICS</a:t>
              </a:r>
            </a:p>
          </p:txBody>
        </p:sp>
        <p:sp>
          <p:nvSpPr>
            <p:cNvPr id="21" name="TextBox 20"/>
            <p:cNvSpPr txBox="1"/>
            <p:nvPr/>
          </p:nvSpPr>
          <p:spPr>
            <a:xfrm>
              <a:off x="5820227" y="2336798"/>
              <a:ext cx="2323942" cy="2554545"/>
            </a:xfrm>
            <a:prstGeom prst="rect">
              <a:avLst/>
            </a:prstGeom>
            <a:noFill/>
          </p:spPr>
          <p:txBody>
            <a:bodyPr wrap="square" rtlCol="0" anchor="t">
              <a:spAutoFit/>
            </a:bodyPr>
            <a:lstStyle/>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Topic 1</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Topic 2</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Topic 3</a:t>
              </a:r>
            </a:p>
            <a:p>
              <a:pPr marL="342900" indent="-342900">
                <a:spcAft>
                  <a:spcPts val="1200"/>
                </a:spcAft>
                <a:buClr>
                  <a:srgbClr val="009383"/>
                </a:buClr>
                <a:buFont typeface="Wingdings" charset="2"/>
                <a:buChar char=""/>
              </a:pPr>
              <a:r>
                <a:rPr lang="en-US" sz="2400" dirty="0">
                  <a:latin typeface="Arial" panose="020B0604020202020204" pitchFamily="34" charset="0"/>
                  <a:cs typeface="Arial" panose="020B0604020202020204" pitchFamily="34" charset="0"/>
                </a:rPr>
                <a:t>Topic 4</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Topic 5</a:t>
              </a:r>
            </a:p>
          </p:txBody>
        </p:sp>
      </p:grpSp>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flipH="1">
            <a:off x="8991600" y="3221567"/>
            <a:ext cx="1526310" cy="2798234"/>
          </a:xfrm>
          <a:prstGeom prst="rect">
            <a:avLst/>
          </a:prstGeom>
        </p:spPr>
      </p:pic>
      <p:sp>
        <p:nvSpPr>
          <p:cNvPr id="11" name="TextBox 10"/>
          <p:cNvSpPr txBox="1"/>
          <p:nvPr/>
        </p:nvSpPr>
        <p:spPr>
          <a:xfrm>
            <a:off x="10945811"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9-4</a:t>
            </a:r>
          </a:p>
        </p:txBody>
      </p:sp>
      <p:sp>
        <p:nvSpPr>
          <p:cNvPr id="14" name="Footer Placeholder 2">
            <a:extLst>
              <a:ext uri="{FF2B5EF4-FFF2-40B4-BE49-F238E27FC236}">
                <a16:creationId xmlns:a16="http://schemas.microsoft.com/office/drawing/2014/main" id="{2DEB1B49-6ED1-4D26-9E67-D96F4F7BB06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3" name="Rectangle 12">
            <a:extLst>
              <a:ext uri="{FF2B5EF4-FFF2-40B4-BE49-F238E27FC236}">
                <a16:creationId xmlns:a16="http://schemas.microsoft.com/office/drawing/2014/main" id="{4FAC07C0-1984-43D6-8F26-690B2C12E299}"/>
              </a:ext>
            </a:extLst>
          </p:cNvPr>
          <p:cNvSpPr/>
          <p:nvPr/>
        </p:nvSpPr>
        <p:spPr>
          <a:xfrm>
            <a:off x="11631611" y="3884010"/>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9863"/>
            <a:ext cx="12192000" cy="7713899"/>
          </a:xfrm>
          <a:prstGeom prst="rect">
            <a:avLst/>
          </a:prstGeom>
        </p:spPr>
      </p:pic>
      <p:pic>
        <p:nvPicPr>
          <p:cNvPr id="10" name="Picture 9" descr="Untitled.png"/>
          <p:cNvPicPr>
            <a:picLocks noChangeAspect="1"/>
          </p:cNvPicPr>
          <p:nvPr/>
        </p:nvPicPr>
        <p:blipFill>
          <a:blip r:embed="rId4">
            <a:alphaModFix amt="75000"/>
          </a:blip>
          <a:stretch>
            <a:fillRect/>
          </a:stretch>
        </p:blipFill>
        <p:spPr>
          <a:xfrm>
            <a:off x="3043464" y="1223064"/>
            <a:ext cx="3821937" cy="3949945"/>
          </a:xfrm>
          <a:prstGeom prst="rect">
            <a:avLst/>
          </a:prstGeom>
        </p:spPr>
      </p:pic>
      <p:sp>
        <p:nvSpPr>
          <p:cNvPr id="17" name="Rectangle 16"/>
          <p:cNvSpPr/>
          <p:nvPr/>
        </p:nvSpPr>
        <p:spPr>
          <a:xfrm>
            <a:off x="2690960" y="155379"/>
            <a:ext cx="6810080" cy="72011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e. Review parking boards</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3" name="Footer Placeholder 2">
            <a:extLst>
              <a:ext uri="{FF2B5EF4-FFF2-40B4-BE49-F238E27FC236}">
                <a16:creationId xmlns:a16="http://schemas.microsoft.com/office/drawing/2014/main" id="{FCFDC170-725C-4CEC-98D6-1422FD319CFE}"/>
              </a:ext>
            </a:extLst>
          </p:cNvPr>
          <p:cNvSpPr>
            <a:spLocks noGrp="1"/>
          </p:cNvSpPr>
          <p:nvPr>
            <p:ph type="ftr" sz="quarter" idx="11"/>
          </p:nvPr>
        </p:nvSpPr>
        <p:spPr/>
        <p:txBody>
          <a:bodyPr/>
          <a:lstStyle/>
          <a:p>
            <a:r>
              <a:rPr lang="en-US"/>
              <a:t>Copyright 1992-2015, Leadership Strategies, Inc. V15.02 </a:t>
            </a:r>
          </a:p>
        </p:txBody>
      </p:sp>
      <p:sp>
        <p:nvSpPr>
          <p:cNvPr id="15" name="Footer Placeholder 4">
            <a:extLst>
              <a:ext uri="{FF2B5EF4-FFF2-40B4-BE49-F238E27FC236}">
                <a16:creationId xmlns:a16="http://schemas.microsoft.com/office/drawing/2014/main" id="{6F25B4FA-D43E-4CAA-8E23-082CBF73AC1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E. Review Parking Boards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6" name="Content Placeholder 5"/>
          <p:cNvSpPr>
            <a:spLocks noGrp="1"/>
          </p:cNvSpPr>
          <p:nvPr>
            <p:ph type="body" sz="quarter" idx="13"/>
          </p:nvPr>
        </p:nvSpPr>
        <p:spPr>
          <a:xfrm>
            <a:off x="560389" y="1582738"/>
            <a:ext cx="4934576" cy="4602544"/>
          </a:xfrm>
        </p:spPr>
        <p:txBody>
          <a:bodyPr>
            <a:normAutofit/>
          </a:bodyPr>
          <a:lstStyle/>
          <a:p>
            <a:pPr>
              <a:spcAft>
                <a:spcPts val="1200"/>
              </a:spcAft>
            </a:pPr>
            <a:r>
              <a:rPr lang="en-US" sz="2400" dirty="0"/>
              <a:t>Review the </a:t>
            </a:r>
            <a:br>
              <a:rPr lang="en-US" sz="2400" dirty="0"/>
            </a:br>
            <a:r>
              <a:rPr lang="en-US" sz="2400" b="1" cap="all" dirty="0"/>
              <a:t>Issues List</a:t>
            </a:r>
          </a:p>
          <a:p>
            <a:pPr>
              <a:spcAft>
                <a:spcPts val="600"/>
              </a:spcAft>
            </a:pPr>
            <a:r>
              <a:rPr lang="en-US" sz="2400" dirty="0"/>
              <a:t>For each issue, ask:</a:t>
            </a:r>
          </a:p>
          <a:p>
            <a:pPr lvl="1">
              <a:buClr>
                <a:srgbClr val="009383"/>
              </a:buClr>
              <a:buFont typeface="Arial" panose="020B0604020202020204" pitchFamily="34" charset="0"/>
              <a:buChar char="–"/>
            </a:pPr>
            <a:r>
              <a:rPr lang="en-US" dirty="0">
                <a:solidFill>
                  <a:srgbClr val="F26522"/>
                </a:solidFill>
              </a:rPr>
              <a:t>Have we covered it?</a:t>
            </a:r>
          </a:p>
          <a:p>
            <a:pPr lvl="1">
              <a:buClr>
                <a:srgbClr val="009383"/>
              </a:buClr>
              <a:buFont typeface="Arial" panose="020B0604020202020204" pitchFamily="34" charset="0"/>
              <a:buChar char="–"/>
            </a:pPr>
            <a:r>
              <a:rPr lang="en-US" dirty="0">
                <a:solidFill>
                  <a:srgbClr val="F26522"/>
                </a:solidFill>
              </a:rPr>
              <a:t>Do we need to cover it?</a:t>
            </a:r>
          </a:p>
          <a:p>
            <a:pPr lvl="1">
              <a:buClr>
                <a:srgbClr val="009383"/>
              </a:buClr>
              <a:buFont typeface="Arial" panose="020B0604020202020204" pitchFamily="34" charset="0"/>
              <a:buChar char="–"/>
            </a:pPr>
            <a:r>
              <a:rPr lang="en-US" dirty="0">
                <a:solidFill>
                  <a:srgbClr val="F26522"/>
                </a:solidFill>
              </a:rPr>
              <a:t>Do we need to cover it now?</a:t>
            </a:r>
          </a:p>
        </p:txBody>
      </p:sp>
      <p:grpSp>
        <p:nvGrpSpPr>
          <p:cNvPr id="13" name="Group 7"/>
          <p:cNvGrpSpPr/>
          <p:nvPr/>
        </p:nvGrpSpPr>
        <p:grpSpPr>
          <a:xfrm>
            <a:off x="6537830" y="1632865"/>
            <a:ext cx="3021542" cy="3300507"/>
            <a:chOff x="5351331" y="1727199"/>
            <a:chExt cx="3021542" cy="3300507"/>
          </a:xfrm>
        </p:grpSpPr>
        <p:sp>
          <p:nvSpPr>
            <p:cNvPr id="14" name="Rectangle 13"/>
            <p:cNvSpPr/>
            <p:nvPr/>
          </p:nvSpPr>
          <p:spPr>
            <a:xfrm>
              <a:off x="5435660" y="1727199"/>
              <a:ext cx="2852885" cy="3300507"/>
            </a:xfrm>
            <a:prstGeom prst="rect">
              <a:avLst/>
            </a:prstGeom>
            <a:solidFill>
              <a:schemeClr val="bg1"/>
            </a:solid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5351331" y="1828800"/>
              <a:ext cx="3021542" cy="523220"/>
            </a:xfrm>
            <a:prstGeom prst="rect">
              <a:avLst/>
            </a:prstGeom>
            <a:noFill/>
          </p:spPr>
          <p:txBody>
            <a:bodyPr wrap="square" rtlCol="0">
              <a:spAutoFit/>
            </a:bodyPr>
            <a:lstStyle/>
            <a:p>
              <a:pPr algn="ctr"/>
              <a:r>
                <a:rPr lang="en-US" sz="2800" cap="all" dirty="0">
                  <a:solidFill>
                    <a:srgbClr val="F26522"/>
                  </a:solidFill>
                  <a:latin typeface="Arial" panose="020B0604020202020204" pitchFamily="34" charset="0"/>
                  <a:cs typeface="Arial" panose="020B0604020202020204" pitchFamily="34" charset="0"/>
                </a:rPr>
                <a:t>issues</a:t>
              </a:r>
            </a:p>
          </p:txBody>
        </p:sp>
        <p:sp>
          <p:nvSpPr>
            <p:cNvPr id="16" name="TextBox 15"/>
            <p:cNvSpPr txBox="1"/>
            <p:nvPr/>
          </p:nvSpPr>
          <p:spPr>
            <a:xfrm>
              <a:off x="5820227" y="2336798"/>
              <a:ext cx="2323942" cy="2554545"/>
            </a:xfrm>
            <a:prstGeom prst="rect">
              <a:avLst/>
            </a:prstGeom>
            <a:noFill/>
          </p:spPr>
          <p:txBody>
            <a:bodyPr wrap="square" rtlCol="0" anchor="t">
              <a:spAutoFit/>
            </a:bodyPr>
            <a:lstStyle/>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Issue 1</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Issue 2</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Issue 3</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Issue 4</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Issue 5</a:t>
              </a:r>
            </a:p>
          </p:txBody>
        </p:sp>
      </p:grpSp>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flipH="1">
            <a:off x="8991600" y="3396671"/>
            <a:ext cx="1526310" cy="2798234"/>
          </a:xfrm>
          <a:prstGeom prst="rect">
            <a:avLst/>
          </a:prstGeom>
        </p:spPr>
      </p:pic>
      <p:sp>
        <p:nvSpPr>
          <p:cNvPr id="10" name="TextBox 9"/>
          <p:cNvSpPr txBox="1"/>
          <p:nvPr/>
        </p:nvSpPr>
        <p:spPr>
          <a:xfrm>
            <a:off x="10945811"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9-5</a:t>
            </a:r>
          </a:p>
        </p:txBody>
      </p:sp>
      <p:sp>
        <p:nvSpPr>
          <p:cNvPr id="11" name="Footer Placeholder 2">
            <a:extLst>
              <a:ext uri="{FF2B5EF4-FFF2-40B4-BE49-F238E27FC236}">
                <a16:creationId xmlns:a16="http://schemas.microsoft.com/office/drawing/2014/main" id="{D9E27DD9-2DFF-4F7D-A1D7-98992F4790E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2" name="Rectangle 11">
            <a:extLst>
              <a:ext uri="{FF2B5EF4-FFF2-40B4-BE49-F238E27FC236}">
                <a16:creationId xmlns:a16="http://schemas.microsoft.com/office/drawing/2014/main" id="{66EA7D0C-79BD-4DC1-8F03-32EACB321884}"/>
              </a:ext>
            </a:extLst>
          </p:cNvPr>
          <p:cNvSpPr/>
          <p:nvPr/>
        </p:nvSpPr>
        <p:spPr>
          <a:xfrm>
            <a:off x="11438852" y="4144488"/>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E. Review Parking Boards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6" name="Content Placeholder 5"/>
          <p:cNvSpPr>
            <a:spLocks noGrp="1"/>
          </p:cNvSpPr>
          <p:nvPr>
            <p:ph type="body" sz="quarter" idx="13"/>
          </p:nvPr>
        </p:nvSpPr>
        <p:spPr>
          <a:xfrm>
            <a:off x="560389" y="1582738"/>
            <a:ext cx="5009454" cy="4602544"/>
          </a:xfrm>
        </p:spPr>
        <p:txBody>
          <a:bodyPr>
            <a:normAutofit/>
          </a:bodyPr>
          <a:lstStyle/>
          <a:p>
            <a:pPr>
              <a:lnSpc>
                <a:spcPct val="90000"/>
              </a:lnSpc>
              <a:spcAft>
                <a:spcPts val="600"/>
              </a:spcAft>
            </a:pPr>
            <a:r>
              <a:rPr lang="en-US" sz="2400" dirty="0"/>
              <a:t>Review the </a:t>
            </a:r>
            <a:br>
              <a:rPr lang="en-US" sz="2400" dirty="0"/>
            </a:br>
            <a:r>
              <a:rPr lang="en-US" sz="2400" cap="all" dirty="0"/>
              <a:t>Decision List</a:t>
            </a:r>
          </a:p>
          <a:p>
            <a:pPr>
              <a:lnSpc>
                <a:spcPct val="90000"/>
              </a:lnSpc>
            </a:pPr>
            <a:r>
              <a:rPr lang="en-US" sz="2400" dirty="0"/>
              <a:t>For each decision:</a:t>
            </a:r>
          </a:p>
          <a:p>
            <a:pPr lvl="1">
              <a:lnSpc>
                <a:spcPct val="90000"/>
              </a:lnSpc>
              <a:spcAft>
                <a:spcPts val="1200"/>
              </a:spcAft>
              <a:buClr>
                <a:srgbClr val="009383"/>
              </a:buClr>
              <a:buFont typeface="Arial" panose="020B0604020202020204" pitchFamily="34" charset="0"/>
              <a:buChar char="–"/>
            </a:pPr>
            <a:r>
              <a:rPr lang="en-US" dirty="0">
                <a:solidFill>
                  <a:srgbClr val="F26522"/>
                </a:solidFill>
              </a:rPr>
              <a:t>What is the </a:t>
            </a:r>
            <a:r>
              <a:rPr lang="en-US" b="1" dirty="0">
                <a:solidFill>
                  <a:srgbClr val="F26522"/>
                </a:solidFill>
              </a:rPr>
              <a:t>benefit of this decision</a:t>
            </a:r>
            <a:r>
              <a:rPr lang="en-US" dirty="0">
                <a:solidFill>
                  <a:srgbClr val="F26522"/>
                </a:solidFill>
              </a:rPr>
              <a:t>?</a:t>
            </a:r>
          </a:p>
          <a:p>
            <a:pPr lvl="1">
              <a:lnSpc>
                <a:spcPct val="90000"/>
              </a:lnSpc>
              <a:spcAft>
                <a:spcPts val="1200"/>
              </a:spcAft>
              <a:buClr>
                <a:srgbClr val="009383"/>
              </a:buClr>
              <a:buFont typeface="Arial" panose="020B0604020202020204" pitchFamily="34" charset="0"/>
              <a:buChar char="–"/>
            </a:pPr>
            <a:r>
              <a:rPr lang="en-US" b="1" dirty="0">
                <a:solidFill>
                  <a:srgbClr val="F26522"/>
                </a:solidFill>
              </a:rPr>
              <a:t>Potential barriers and success strategies </a:t>
            </a:r>
            <a:r>
              <a:rPr lang="en-US" dirty="0">
                <a:solidFill>
                  <a:srgbClr val="F26522"/>
                </a:solidFill>
              </a:rPr>
              <a:t>for implementing the decision</a:t>
            </a:r>
          </a:p>
          <a:p>
            <a:pPr lvl="1">
              <a:lnSpc>
                <a:spcPct val="90000"/>
              </a:lnSpc>
              <a:spcAft>
                <a:spcPts val="1200"/>
              </a:spcAft>
              <a:buClr>
                <a:srgbClr val="009383"/>
              </a:buClr>
              <a:buFont typeface="Arial" panose="020B0604020202020204" pitchFamily="34" charset="0"/>
              <a:buChar char="–"/>
            </a:pPr>
            <a:r>
              <a:rPr lang="en-US" b="1" dirty="0">
                <a:solidFill>
                  <a:srgbClr val="F26522"/>
                </a:solidFill>
              </a:rPr>
              <a:t>Poll the group </a:t>
            </a:r>
            <a:r>
              <a:rPr lang="en-US" dirty="0">
                <a:solidFill>
                  <a:srgbClr val="F26522"/>
                </a:solidFill>
              </a:rPr>
              <a:t>– can everyone live with and support the decision?</a:t>
            </a:r>
          </a:p>
        </p:txBody>
      </p:sp>
      <p:grpSp>
        <p:nvGrpSpPr>
          <p:cNvPr id="2" name="Group 7"/>
          <p:cNvGrpSpPr/>
          <p:nvPr/>
        </p:nvGrpSpPr>
        <p:grpSpPr>
          <a:xfrm>
            <a:off x="6537830" y="1710682"/>
            <a:ext cx="3021542" cy="3300507"/>
            <a:chOff x="5351331" y="1727199"/>
            <a:chExt cx="3021542" cy="3300507"/>
          </a:xfrm>
        </p:grpSpPr>
        <p:sp>
          <p:nvSpPr>
            <p:cNvPr id="9" name="Rectangle 8"/>
            <p:cNvSpPr/>
            <p:nvPr/>
          </p:nvSpPr>
          <p:spPr>
            <a:xfrm>
              <a:off x="5435660" y="1727199"/>
              <a:ext cx="2852885" cy="3300507"/>
            </a:xfrm>
            <a:prstGeom prst="rect">
              <a:avLst/>
            </a:prstGeom>
            <a:solidFill>
              <a:schemeClr val="bg1"/>
            </a:solid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5351331" y="1828800"/>
              <a:ext cx="3021542" cy="523220"/>
            </a:xfrm>
            <a:prstGeom prst="rect">
              <a:avLst/>
            </a:prstGeom>
            <a:noFill/>
          </p:spPr>
          <p:txBody>
            <a:bodyPr wrap="square" rtlCol="0">
              <a:spAutoFit/>
            </a:bodyPr>
            <a:lstStyle/>
            <a:p>
              <a:pPr algn="ctr"/>
              <a:r>
                <a:rPr lang="en-US" sz="2800" cap="all" dirty="0">
                  <a:solidFill>
                    <a:srgbClr val="F26522"/>
                  </a:solidFill>
                  <a:latin typeface="Arial" panose="020B0604020202020204" pitchFamily="34" charset="0"/>
                  <a:cs typeface="Arial" panose="020B0604020202020204" pitchFamily="34" charset="0"/>
                </a:rPr>
                <a:t>Decisions</a:t>
              </a:r>
            </a:p>
          </p:txBody>
        </p:sp>
        <p:sp>
          <p:nvSpPr>
            <p:cNvPr id="11" name="TextBox 10"/>
            <p:cNvSpPr txBox="1"/>
            <p:nvPr/>
          </p:nvSpPr>
          <p:spPr>
            <a:xfrm>
              <a:off x="5820227" y="2336798"/>
              <a:ext cx="2323942" cy="2554545"/>
            </a:xfrm>
            <a:prstGeom prst="rect">
              <a:avLst/>
            </a:prstGeom>
            <a:noFill/>
          </p:spPr>
          <p:txBody>
            <a:bodyPr wrap="square" rtlCol="0" anchor="t">
              <a:spAutoFit/>
            </a:bodyPr>
            <a:lstStyle/>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Decision 1</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Decision 2</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Decision 3</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Decision 4</a:t>
              </a:r>
            </a:p>
            <a:p>
              <a:pPr marL="342900" indent="-342900">
                <a:spcAft>
                  <a:spcPts val="1200"/>
                </a:spcAft>
                <a:buClr>
                  <a:srgbClr val="009383"/>
                </a:buClr>
                <a:buFont typeface="Wingdings" charset="2"/>
                <a:buChar char="ü"/>
              </a:pPr>
              <a:r>
                <a:rPr lang="en-US" sz="2400" dirty="0">
                  <a:latin typeface="Arial" panose="020B0604020202020204" pitchFamily="34" charset="0"/>
                  <a:cs typeface="Arial" panose="020B0604020202020204" pitchFamily="34" charset="0"/>
                </a:rPr>
                <a:t>Decision 5</a:t>
              </a:r>
            </a:p>
          </p:txBody>
        </p:sp>
      </p:grpSp>
      <p:pic>
        <p:nvPicPr>
          <p:cNvPr id="17" name="Picture 1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flipH="1">
            <a:off x="8991600" y="3474488"/>
            <a:ext cx="1526310" cy="2798234"/>
          </a:xfrm>
          <a:prstGeom prst="rect">
            <a:avLst/>
          </a:prstGeom>
        </p:spPr>
      </p:pic>
      <p:sp>
        <p:nvSpPr>
          <p:cNvPr id="12" name="TextBox 11"/>
          <p:cNvSpPr txBox="1"/>
          <p:nvPr/>
        </p:nvSpPr>
        <p:spPr>
          <a:xfrm>
            <a:off x="10945811" y="590606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9-5</a:t>
            </a:r>
          </a:p>
        </p:txBody>
      </p:sp>
      <p:sp>
        <p:nvSpPr>
          <p:cNvPr id="13" name="Footer Placeholder 2">
            <a:extLst>
              <a:ext uri="{FF2B5EF4-FFF2-40B4-BE49-F238E27FC236}">
                <a16:creationId xmlns:a16="http://schemas.microsoft.com/office/drawing/2014/main" id="{CB59734A-748F-467D-B835-5ACA47AE33F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4" name="Rectangle 13">
            <a:extLst>
              <a:ext uri="{FF2B5EF4-FFF2-40B4-BE49-F238E27FC236}">
                <a16:creationId xmlns:a16="http://schemas.microsoft.com/office/drawing/2014/main" id="{6C2CFCC4-66BC-43D9-85D7-302A6664E3E9}"/>
              </a:ext>
            </a:extLst>
          </p:cNvPr>
          <p:cNvSpPr/>
          <p:nvPr/>
        </p:nvSpPr>
        <p:spPr>
          <a:xfrm>
            <a:off x="11459688" y="5343895"/>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E. Review Parking Boards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7" name="Content Placeholder 6"/>
          <p:cNvSpPr>
            <a:spLocks noGrp="1"/>
          </p:cNvSpPr>
          <p:nvPr>
            <p:ph type="body" sz="quarter" idx="13"/>
          </p:nvPr>
        </p:nvSpPr>
        <p:spPr/>
        <p:txBody>
          <a:bodyPr>
            <a:normAutofit/>
          </a:bodyPr>
          <a:lstStyle/>
          <a:p>
            <a:pPr>
              <a:lnSpc>
                <a:spcPct val="100000"/>
              </a:lnSpc>
            </a:pPr>
            <a:r>
              <a:rPr lang="en-US" sz="2400" dirty="0"/>
              <a:t>Review the Action List</a:t>
            </a:r>
          </a:p>
          <a:p>
            <a:pPr>
              <a:lnSpc>
                <a:spcPct val="100000"/>
              </a:lnSpc>
            </a:pPr>
            <a:r>
              <a:rPr lang="en-US" sz="2400" dirty="0"/>
              <a:t>Have the group select a person </a:t>
            </a:r>
          </a:p>
          <a:p>
            <a:pPr>
              <a:lnSpc>
                <a:spcPct val="100000"/>
              </a:lnSpc>
            </a:pPr>
            <a:r>
              <a:rPr lang="en-US" sz="2400" dirty="0"/>
              <a:t>Ask the person to establish a date</a:t>
            </a:r>
          </a:p>
        </p:txBody>
      </p:sp>
      <p:sp>
        <p:nvSpPr>
          <p:cNvPr id="2" name="Footer Placeholder 1">
            <a:extLst>
              <a:ext uri="{FF2B5EF4-FFF2-40B4-BE49-F238E27FC236}">
                <a16:creationId xmlns:a16="http://schemas.microsoft.com/office/drawing/2014/main" id="{EA92593B-52F3-4EDD-8A8F-D0F8E86DCA49}"/>
              </a:ext>
            </a:extLst>
          </p:cNvPr>
          <p:cNvSpPr>
            <a:spLocks noGrp="1"/>
          </p:cNvSpPr>
          <p:nvPr>
            <p:ph type="ftr" sz="quarter" idx="11"/>
          </p:nvPr>
        </p:nvSpPr>
        <p:spPr/>
        <p:txBody>
          <a:bodyPr/>
          <a:lstStyle/>
          <a:p>
            <a:r>
              <a:rPr lang="en-US"/>
              <a:t>Copyright 1992-2015, Leadership Strategies, Inc. V15.02 </a:t>
            </a:r>
          </a:p>
        </p:txBody>
      </p:sp>
      <p:graphicFrame>
        <p:nvGraphicFramePr>
          <p:cNvPr id="9" name="Content Placeholder 5"/>
          <p:cNvGraphicFramePr>
            <a:graphicFrameLocks/>
          </p:cNvGraphicFramePr>
          <p:nvPr/>
        </p:nvGraphicFramePr>
        <p:xfrm>
          <a:off x="2390889" y="3622114"/>
          <a:ext cx="7429680" cy="2207763"/>
        </p:xfrm>
        <a:graphic>
          <a:graphicData uri="http://schemas.openxmlformats.org/drawingml/2006/table">
            <a:tbl>
              <a:tblPr firstRow="1" bandRow="1">
                <a:tableStyleId>{5C22544A-7EE6-4342-B048-85BDC9FD1C3A}</a:tableStyleId>
              </a:tblPr>
              <a:tblGrid>
                <a:gridCol w="2476560">
                  <a:extLst>
                    <a:ext uri="{9D8B030D-6E8A-4147-A177-3AD203B41FA5}">
                      <a16:colId xmlns:a16="http://schemas.microsoft.com/office/drawing/2014/main" val="20000"/>
                    </a:ext>
                  </a:extLst>
                </a:gridCol>
                <a:gridCol w="2476560">
                  <a:extLst>
                    <a:ext uri="{9D8B030D-6E8A-4147-A177-3AD203B41FA5}">
                      <a16:colId xmlns:a16="http://schemas.microsoft.com/office/drawing/2014/main" val="20001"/>
                    </a:ext>
                  </a:extLst>
                </a:gridCol>
                <a:gridCol w="2476560">
                  <a:extLst>
                    <a:ext uri="{9D8B030D-6E8A-4147-A177-3AD203B41FA5}">
                      <a16:colId xmlns:a16="http://schemas.microsoft.com/office/drawing/2014/main" val="20002"/>
                    </a:ext>
                  </a:extLst>
                </a:gridCol>
              </a:tblGrid>
              <a:tr h="641733">
                <a:tc>
                  <a:txBody>
                    <a:bodyPr/>
                    <a:lstStyle/>
                    <a:p>
                      <a:pPr algn="ctr"/>
                      <a:r>
                        <a:rPr lang="en-US" sz="2600" dirty="0">
                          <a:latin typeface="Franklin Gothic Medium"/>
                          <a:cs typeface="Franklin Gothic Medium"/>
                        </a:rPr>
                        <a:t>What</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600" dirty="0">
                          <a:latin typeface="Franklin Gothic Medium"/>
                          <a:cs typeface="Franklin Gothic Medium"/>
                        </a:rPr>
                        <a:t>Who</a:t>
                      </a:r>
                    </a:p>
                  </a:txBody>
                  <a:tcPr anchor="ctr"/>
                </a:tc>
                <a:tc>
                  <a:txBody>
                    <a:bodyPr/>
                    <a:lstStyle/>
                    <a:p>
                      <a:pPr algn="ctr"/>
                      <a:r>
                        <a:rPr lang="en-US" sz="2600" dirty="0">
                          <a:latin typeface="Franklin Gothic Medium"/>
                          <a:cs typeface="Franklin Gothic Medium"/>
                        </a:rPr>
                        <a:t>When</a:t>
                      </a:r>
                    </a:p>
                  </a:txBody>
                  <a:tcPr anchor="ctr"/>
                </a:tc>
                <a:extLst>
                  <a:ext uri="{0D108BD9-81ED-4DB2-BD59-A6C34878D82A}">
                    <a16:rowId xmlns:a16="http://schemas.microsoft.com/office/drawing/2014/main" val="10000"/>
                  </a:ext>
                </a:extLst>
              </a:tr>
              <a:tr h="522010">
                <a:tc>
                  <a:txBody>
                    <a:bodyPr/>
                    <a:lstStyle/>
                    <a:p>
                      <a:endParaRPr lang="en-US" dirty="0"/>
                    </a:p>
                  </a:txBody>
                  <a:tcPr anchor="ctr"/>
                </a:tc>
                <a:tc>
                  <a:txBody>
                    <a:bodyPr/>
                    <a:lstStyle/>
                    <a:p>
                      <a:pPr algn="ctr"/>
                      <a:endParaRPr lang="en-US" sz="2100" dirty="0">
                        <a:solidFill>
                          <a:srgbClr val="F26522"/>
                        </a:solidFill>
                        <a:latin typeface="Franklin Gothic Book"/>
                        <a:cs typeface="Franklin Gothic Book"/>
                      </a:endParaRPr>
                    </a:p>
                  </a:txBody>
                  <a:tcPr anchor="ctr"/>
                </a:tc>
                <a:tc>
                  <a:txBody>
                    <a:bodyPr/>
                    <a:lstStyle/>
                    <a:p>
                      <a:endParaRPr lang="en-US" dirty="0"/>
                    </a:p>
                  </a:txBody>
                  <a:tcPr anchor="ctr"/>
                </a:tc>
                <a:extLst>
                  <a:ext uri="{0D108BD9-81ED-4DB2-BD59-A6C34878D82A}">
                    <a16:rowId xmlns:a16="http://schemas.microsoft.com/office/drawing/2014/main" val="10001"/>
                  </a:ext>
                </a:extLst>
              </a:tr>
              <a:tr h="522010">
                <a:tc>
                  <a:txBody>
                    <a:bodyPr/>
                    <a:lstStyle/>
                    <a:p>
                      <a:endParaRPr lang="en-US" dirty="0"/>
                    </a:p>
                  </a:txBody>
                  <a:tcPr anchor="ctr"/>
                </a:tc>
                <a:tc>
                  <a:txBody>
                    <a:bodyPr/>
                    <a:lstStyle/>
                    <a:p>
                      <a:pPr algn="ctr"/>
                      <a:endParaRPr lang="en-US" sz="2100" dirty="0">
                        <a:solidFill>
                          <a:srgbClr val="F26522"/>
                        </a:solidFill>
                        <a:latin typeface="Franklin Gothic Book"/>
                        <a:cs typeface="Franklin Gothic Book"/>
                      </a:endParaRPr>
                    </a:p>
                  </a:txBody>
                  <a:tcPr anchor="ctr"/>
                </a:tc>
                <a:tc>
                  <a:txBody>
                    <a:bodyPr/>
                    <a:lstStyle/>
                    <a:p>
                      <a:endParaRPr lang="en-US" dirty="0"/>
                    </a:p>
                  </a:txBody>
                  <a:tcPr anchor="ctr"/>
                </a:tc>
                <a:extLst>
                  <a:ext uri="{0D108BD9-81ED-4DB2-BD59-A6C34878D82A}">
                    <a16:rowId xmlns:a16="http://schemas.microsoft.com/office/drawing/2014/main" val="10002"/>
                  </a:ext>
                </a:extLst>
              </a:tr>
              <a:tr h="522010">
                <a:tc>
                  <a:txBody>
                    <a:bodyPr/>
                    <a:lstStyle/>
                    <a:p>
                      <a:endParaRPr lang="en-US" dirty="0"/>
                    </a:p>
                  </a:txBody>
                  <a:tcPr anchor="ctr"/>
                </a:tc>
                <a:tc>
                  <a:txBody>
                    <a:bodyPr/>
                    <a:lstStyle/>
                    <a:p>
                      <a:pPr algn="ctr"/>
                      <a:endParaRPr lang="en-US" sz="2100" dirty="0">
                        <a:solidFill>
                          <a:srgbClr val="F26522"/>
                        </a:solidFill>
                        <a:latin typeface="Franklin Gothic Book"/>
                        <a:cs typeface="Franklin Gothic Book"/>
                      </a:endParaRPr>
                    </a:p>
                  </a:txBody>
                  <a:tcPr anchor="ctr"/>
                </a:tc>
                <a:tc>
                  <a:txBody>
                    <a:bodyPr/>
                    <a:lstStyle/>
                    <a:p>
                      <a:endParaRPr lang="en-US" dirty="0"/>
                    </a:p>
                  </a:txBody>
                  <a:tcPr anchor="ctr"/>
                </a:tc>
                <a:extLst>
                  <a:ext uri="{0D108BD9-81ED-4DB2-BD59-A6C34878D82A}">
                    <a16:rowId xmlns:a16="http://schemas.microsoft.com/office/drawing/2014/main" val="10003"/>
                  </a:ext>
                </a:extLst>
              </a:tr>
            </a:tbl>
          </a:graphicData>
        </a:graphic>
      </p:graphicFrame>
      <p:sp>
        <p:nvSpPr>
          <p:cNvPr id="8" name="TextBox 7"/>
          <p:cNvSpPr txBox="1"/>
          <p:nvPr/>
        </p:nvSpPr>
        <p:spPr>
          <a:xfrm>
            <a:off x="10945812" y="583996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9-6</a:t>
            </a:r>
          </a:p>
        </p:txBody>
      </p:sp>
      <p:sp>
        <p:nvSpPr>
          <p:cNvPr id="10" name="Rectangle 9">
            <a:extLst>
              <a:ext uri="{FF2B5EF4-FFF2-40B4-BE49-F238E27FC236}">
                <a16:creationId xmlns:a16="http://schemas.microsoft.com/office/drawing/2014/main" id="{FA8E2104-097E-4B40-A5BB-DEA774638999}"/>
              </a:ext>
            </a:extLst>
          </p:cNvPr>
          <p:cNvSpPr/>
          <p:nvPr/>
        </p:nvSpPr>
        <p:spPr>
          <a:xfrm>
            <a:off x="11500983" y="2980706"/>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E. Review Parking Boards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10" name="Content Placeholder 6"/>
          <p:cNvSpPr>
            <a:spLocks noGrp="1"/>
          </p:cNvSpPr>
          <p:nvPr>
            <p:ph type="body" sz="quarter" idx="13"/>
          </p:nvPr>
        </p:nvSpPr>
        <p:spPr>
          <a:xfrm>
            <a:off x="560389" y="1582738"/>
            <a:ext cx="10976616" cy="4602544"/>
          </a:xfrm>
        </p:spPr>
        <p:txBody>
          <a:bodyPr>
            <a:normAutofit/>
          </a:bodyPr>
          <a:lstStyle/>
          <a:p>
            <a:pPr>
              <a:lnSpc>
                <a:spcPct val="100000"/>
              </a:lnSpc>
              <a:spcAft>
                <a:spcPts val="1200"/>
              </a:spcAft>
            </a:pPr>
            <a:r>
              <a:rPr lang="en-US" sz="2400" dirty="0"/>
              <a:t>Assigning an action to an individual requires them to ensure that it is done, not to do it him/herself </a:t>
            </a:r>
          </a:p>
          <a:p>
            <a:pPr>
              <a:lnSpc>
                <a:spcPct val="100000"/>
              </a:lnSpc>
              <a:spcAft>
                <a:spcPts val="1200"/>
              </a:spcAft>
            </a:pPr>
            <a:r>
              <a:rPr lang="en-US" sz="2400" dirty="0"/>
              <a:t>Assigning an action to someone not present in the room is not appropriate</a:t>
            </a:r>
          </a:p>
          <a:p>
            <a:pPr>
              <a:lnSpc>
                <a:spcPct val="100000"/>
              </a:lnSpc>
              <a:spcAft>
                <a:spcPts val="1200"/>
              </a:spcAft>
            </a:pPr>
            <a:r>
              <a:rPr lang="en-US" sz="2400" dirty="0"/>
              <a:t>Instead, assign the action to a person of authority in the room, whose responsibility it is to delegate   </a:t>
            </a:r>
          </a:p>
        </p:txBody>
      </p:sp>
      <p:sp>
        <p:nvSpPr>
          <p:cNvPr id="2" name="Footer Placeholder 1">
            <a:extLst>
              <a:ext uri="{FF2B5EF4-FFF2-40B4-BE49-F238E27FC236}">
                <a16:creationId xmlns:a16="http://schemas.microsoft.com/office/drawing/2014/main" id="{A2A8C4ED-B3D8-4BD6-90C0-6633A31CA574}"/>
              </a:ext>
            </a:extLst>
          </p:cNvPr>
          <p:cNvSpPr>
            <a:spLocks noGrp="1"/>
          </p:cNvSpPr>
          <p:nvPr>
            <p:ph type="ftr" sz="quarter" idx="11"/>
          </p:nvPr>
        </p:nvSpPr>
        <p:spPr/>
        <p:txBody>
          <a:bodyPr/>
          <a:lstStyle/>
          <a:p>
            <a:r>
              <a:rPr lang="en-US" dirty="0"/>
              <a:t>Copyright 1992-2015, Leadership Strategies, Inc. V15.02 </a:t>
            </a:r>
          </a:p>
        </p:txBody>
      </p:sp>
      <p:sp>
        <p:nvSpPr>
          <p:cNvPr id="7" name="Rectangle 6">
            <a:extLst>
              <a:ext uri="{FF2B5EF4-FFF2-40B4-BE49-F238E27FC236}">
                <a16:creationId xmlns:a16="http://schemas.microsoft.com/office/drawing/2014/main" id="{FE0EDFB5-7326-422B-A602-428EA2F591E6}"/>
              </a:ext>
            </a:extLst>
          </p:cNvPr>
          <p:cNvSpPr/>
          <p:nvPr/>
        </p:nvSpPr>
        <p:spPr>
          <a:xfrm>
            <a:off x="11500982" y="3574472"/>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a:stretch/>
        </p:blipFill>
        <p:spPr>
          <a:xfrm>
            <a:off x="0" y="-4374"/>
            <a:ext cx="12192000" cy="6882090"/>
          </a:xfrm>
          <a:prstGeom prst="rect">
            <a:avLst/>
          </a:prstGeom>
        </p:spPr>
      </p:pic>
      <p:sp>
        <p:nvSpPr>
          <p:cNvPr id="15" name="Rectangle 14"/>
          <p:cNvSpPr/>
          <p:nvPr/>
        </p:nvSpPr>
        <p:spPr>
          <a:xfrm>
            <a:off x="1990844" y="140021"/>
            <a:ext cx="8210311" cy="47727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f. Ask participants to evaluate</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3" name="Footer Placeholder 2">
            <a:extLst>
              <a:ext uri="{FF2B5EF4-FFF2-40B4-BE49-F238E27FC236}">
                <a16:creationId xmlns:a16="http://schemas.microsoft.com/office/drawing/2014/main" id="{B6EB69C4-7289-4667-87B5-F75847BE4245}"/>
              </a:ext>
            </a:extLst>
          </p:cNvPr>
          <p:cNvSpPr>
            <a:spLocks noGrp="1"/>
          </p:cNvSpPr>
          <p:nvPr>
            <p:ph type="ftr" sz="quarter" idx="11"/>
          </p:nvPr>
        </p:nvSpPr>
        <p:spPr/>
        <p:txBody>
          <a:bodyPr/>
          <a:lstStyle/>
          <a:p>
            <a:r>
              <a:rPr lang="en-US"/>
              <a:t>Copyright 1992-2015, Leadership Strategies, Inc. V15.02 </a:t>
            </a:r>
          </a:p>
        </p:txBody>
      </p:sp>
      <p:sp>
        <p:nvSpPr>
          <p:cNvPr id="17" name="Footer Placeholder 4">
            <a:extLst>
              <a:ext uri="{FF2B5EF4-FFF2-40B4-BE49-F238E27FC236}">
                <a16:creationId xmlns:a16="http://schemas.microsoft.com/office/drawing/2014/main" id="{5895469D-B52C-4250-AF9C-E28CF406115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F. Ask Participants to Evaluate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6" name="Content Placeholder 5"/>
          <p:cNvSpPr>
            <a:spLocks noGrp="1"/>
          </p:cNvSpPr>
          <p:nvPr>
            <p:ph type="body" sz="quarter" idx="13"/>
          </p:nvPr>
        </p:nvSpPr>
        <p:spPr>
          <a:xfrm>
            <a:off x="560389" y="1582738"/>
            <a:ext cx="4689284" cy="4602544"/>
          </a:xfrm>
        </p:spPr>
        <p:txBody>
          <a:bodyPr/>
          <a:lstStyle/>
          <a:p>
            <a:pPr>
              <a:spcAft>
                <a:spcPts val="1800"/>
              </a:spcAft>
            </a:pPr>
            <a:r>
              <a:rPr lang="en-US" sz="2400" dirty="0"/>
              <a:t>Feedback is critical to continuous improvement</a:t>
            </a:r>
          </a:p>
          <a:p>
            <a:pPr>
              <a:spcAft>
                <a:spcPts val="1800"/>
              </a:spcAft>
            </a:pPr>
            <a:r>
              <a:rPr lang="en-US" sz="2400" dirty="0"/>
              <a:t>Strive to gain documented feedback from every session</a:t>
            </a:r>
          </a:p>
          <a:p>
            <a:pPr>
              <a:spcAft>
                <a:spcPts val="1800"/>
              </a:spcAft>
            </a:pPr>
            <a:endParaRPr lang="en-US" dirty="0"/>
          </a:p>
        </p:txBody>
      </p:sp>
      <p:grpSp>
        <p:nvGrpSpPr>
          <p:cNvPr id="8" name="Group 7"/>
          <p:cNvGrpSpPr/>
          <p:nvPr/>
        </p:nvGrpSpPr>
        <p:grpSpPr>
          <a:xfrm>
            <a:off x="6858000" y="1681499"/>
            <a:ext cx="3021542" cy="2795500"/>
            <a:chOff x="5351331" y="1727200"/>
            <a:chExt cx="3021542" cy="2795500"/>
          </a:xfrm>
        </p:grpSpPr>
        <p:sp>
          <p:nvSpPr>
            <p:cNvPr id="9" name="Rectangle 8"/>
            <p:cNvSpPr/>
            <p:nvPr/>
          </p:nvSpPr>
          <p:spPr>
            <a:xfrm>
              <a:off x="5435660" y="1727200"/>
              <a:ext cx="2852885" cy="2795500"/>
            </a:xfrm>
            <a:prstGeom prst="rect">
              <a:avLst/>
            </a:prstGeom>
            <a:solidFill>
              <a:schemeClr val="bg1"/>
            </a:solid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5351331" y="1828800"/>
              <a:ext cx="3021542" cy="523220"/>
            </a:xfrm>
            <a:prstGeom prst="rect">
              <a:avLst/>
            </a:prstGeom>
            <a:noFill/>
          </p:spPr>
          <p:txBody>
            <a:bodyPr wrap="square" rtlCol="0">
              <a:spAutoFit/>
            </a:bodyPr>
            <a:lstStyle/>
            <a:p>
              <a:pPr algn="ctr"/>
              <a:r>
                <a:rPr lang="en-US" sz="2800" cap="all" dirty="0">
                  <a:solidFill>
                    <a:srgbClr val="F26522"/>
                  </a:solidFill>
                  <a:latin typeface="Arial" panose="020B0604020202020204" pitchFamily="34" charset="0"/>
                  <a:cs typeface="Arial" panose="020B0604020202020204" pitchFamily="34" charset="0"/>
                </a:rPr>
                <a:t>evaluate</a:t>
              </a:r>
            </a:p>
          </p:txBody>
        </p:sp>
        <p:sp>
          <p:nvSpPr>
            <p:cNvPr id="11" name="TextBox 10"/>
            <p:cNvSpPr txBox="1"/>
            <p:nvPr/>
          </p:nvSpPr>
          <p:spPr>
            <a:xfrm>
              <a:off x="5820227" y="2336798"/>
              <a:ext cx="2323942" cy="2031325"/>
            </a:xfrm>
            <a:prstGeom prst="rect">
              <a:avLst/>
            </a:prstGeom>
            <a:noFill/>
          </p:spPr>
          <p:txBody>
            <a:bodyPr wrap="square" rtlCol="0" anchor="t">
              <a:spAutoFit/>
            </a:bodyPr>
            <a:lstStyle/>
            <a:p>
              <a:pPr marL="342900" indent="-342900">
                <a:spcAft>
                  <a:spcPts val="1200"/>
                </a:spcAft>
                <a:buClr>
                  <a:srgbClr val="009383"/>
                </a:buClr>
                <a:buFont typeface="Arial"/>
                <a:buChar char="•"/>
              </a:pPr>
              <a:r>
                <a:rPr lang="en-US" sz="2400" dirty="0">
                  <a:latin typeface="Arial" panose="020B0604020202020204" pitchFamily="34" charset="0"/>
                  <a:cs typeface="Arial" panose="020B0604020202020204" pitchFamily="34" charset="0"/>
                </a:rPr>
                <a:t>Session</a:t>
              </a:r>
            </a:p>
            <a:p>
              <a:pPr marL="342900" indent="-342900">
                <a:spcAft>
                  <a:spcPts val="1200"/>
                </a:spcAft>
                <a:buClr>
                  <a:srgbClr val="009383"/>
                </a:buClr>
                <a:buFont typeface="Arial"/>
                <a:buChar char="•"/>
              </a:pPr>
              <a:r>
                <a:rPr lang="en-US" sz="2400" dirty="0">
                  <a:latin typeface="Arial" panose="020B0604020202020204" pitchFamily="34" charset="0"/>
                  <a:cs typeface="Arial" panose="020B0604020202020204" pitchFamily="34" charset="0"/>
                </a:rPr>
                <a:t>Facilitator</a:t>
              </a:r>
            </a:p>
            <a:p>
              <a:pPr marL="342900" indent="-342900">
                <a:spcAft>
                  <a:spcPts val="1200"/>
                </a:spcAft>
                <a:buClr>
                  <a:srgbClr val="009383"/>
                </a:buClr>
                <a:buFont typeface="Arial"/>
                <a:buChar char="•"/>
              </a:pPr>
              <a:r>
                <a:rPr lang="en-US" sz="2400" dirty="0">
                  <a:latin typeface="Arial" panose="020B0604020202020204" pitchFamily="34" charset="0"/>
                  <a:cs typeface="Arial" panose="020B0604020202020204" pitchFamily="34" charset="0"/>
                </a:rPr>
                <a:t>Performance</a:t>
              </a:r>
            </a:p>
            <a:p>
              <a:pPr marL="342900" indent="-342900">
                <a:spcAft>
                  <a:spcPts val="1200"/>
                </a:spcAft>
                <a:buClr>
                  <a:srgbClr val="009383"/>
                </a:buClr>
                <a:buFont typeface="Arial"/>
                <a:buChar char="•"/>
              </a:pPr>
              <a:r>
                <a:rPr lang="en-US" sz="2400" dirty="0">
                  <a:latin typeface="Arial" panose="020B0604020202020204" pitchFamily="34" charset="0"/>
                  <a:cs typeface="Arial" panose="020B0604020202020204" pitchFamily="34" charset="0"/>
                </a:rPr>
                <a:t>Comments</a:t>
              </a:r>
            </a:p>
          </p:txBody>
        </p:sp>
      </p:grpSp>
      <p:sp>
        <p:nvSpPr>
          <p:cNvPr id="12" name="TextBox 11"/>
          <p:cNvSpPr txBox="1"/>
          <p:nvPr/>
        </p:nvSpPr>
        <p:spPr>
          <a:xfrm>
            <a:off x="10945811" y="586481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9-7</a:t>
            </a:r>
          </a:p>
        </p:txBody>
      </p:sp>
      <p:sp>
        <p:nvSpPr>
          <p:cNvPr id="13" name="Footer Placeholder 1">
            <a:extLst>
              <a:ext uri="{FF2B5EF4-FFF2-40B4-BE49-F238E27FC236}">
                <a16:creationId xmlns:a16="http://schemas.microsoft.com/office/drawing/2014/main" id="{9C3336BB-7975-4E18-9C22-C73D2EFDBB53}"/>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4" name="Rectangle 13">
            <a:extLst>
              <a:ext uri="{FF2B5EF4-FFF2-40B4-BE49-F238E27FC236}">
                <a16:creationId xmlns:a16="http://schemas.microsoft.com/office/drawing/2014/main" id="{30A23A63-F91A-475C-93A8-B539265E9F4A}"/>
              </a:ext>
            </a:extLst>
          </p:cNvPr>
          <p:cNvSpPr/>
          <p:nvPr/>
        </p:nvSpPr>
        <p:spPr>
          <a:xfrm>
            <a:off x="11631611" y="2838203"/>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 name="Oval 6"/>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Footer Placeholder 2">
            <a:extLst>
              <a:ext uri="{FF2B5EF4-FFF2-40B4-BE49-F238E27FC236}">
                <a16:creationId xmlns:a16="http://schemas.microsoft.com/office/drawing/2014/main" id="{E60D99CA-926C-403E-858B-8019642B1058}"/>
              </a:ext>
            </a:extLst>
          </p:cNvPr>
          <p:cNvSpPr>
            <a:spLocks noGrp="1"/>
          </p:cNvSpPr>
          <p:nvPr>
            <p:ph type="ftr" sz="quarter" idx="11"/>
          </p:nvPr>
        </p:nvSpPr>
        <p:spPr/>
        <p:txBody>
          <a:bodyPr/>
          <a:lstStyle/>
          <a:p>
            <a:r>
              <a:rPr lang="en-US" dirty="0"/>
              <a:t>Copyright 1992-2015, Leadership Strategies, Inc. V15.02 </a:t>
            </a:r>
          </a:p>
        </p:txBody>
      </p:sp>
      <p:sp>
        <p:nvSpPr>
          <p:cNvPr id="6" name="Oval 5"/>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8" name="Oval 7"/>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00" dirty="0">
                <a:solidFill>
                  <a:schemeClr val="bg1"/>
                </a:solidFill>
                <a:latin typeface="Franklin Gothic Book"/>
                <a:cs typeface="Franklin Gothic Book"/>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9148322" y="1552824"/>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12192000" cy="6858000"/>
          </a:xfrm>
          <a:prstGeom prst="rect">
            <a:avLst/>
          </a:prstGeom>
        </p:spPr>
      </p:pic>
      <p:sp>
        <p:nvSpPr>
          <p:cNvPr id="15" name="Rectangle 14"/>
          <p:cNvSpPr/>
          <p:nvPr/>
        </p:nvSpPr>
        <p:spPr>
          <a:xfrm>
            <a:off x="1971991" y="140020"/>
            <a:ext cx="8248018" cy="89111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G. Close the set and the stage</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3" name="Footer Placeholder 2">
            <a:extLst>
              <a:ext uri="{FF2B5EF4-FFF2-40B4-BE49-F238E27FC236}">
                <a16:creationId xmlns:a16="http://schemas.microsoft.com/office/drawing/2014/main" id="{9960C331-C954-469C-8BCF-14ADA326E9B6}"/>
              </a:ext>
            </a:extLst>
          </p:cNvPr>
          <p:cNvSpPr>
            <a:spLocks noGrp="1"/>
          </p:cNvSpPr>
          <p:nvPr>
            <p:ph type="ftr" sz="quarter" idx="11"/>
          </p:nvPr>
        </p:nvSpPr>
        <p:spPr/>
        <p:txBody>
          <a:bodyPr/>
          <a:lstStyle/>
          <a:p>
            <a:r>
              <a:rPr lang="en-US" dirty="0"/>
              <a:t>Copyright 1992-2015, Leadership Strategies, Inc. V15.02 </a:t>
            </a:r>
          </a:p>
        </p:txBody>
      </p:sp>
      <p:sp>
        <p:nvSpPr>
          <p:cNvPr id="17" name="Footer Placeholder 4">
            <a:extLst>
              <a:ext uri="{FF2B5EF4-FFF2-40B4-BE49-F238E27FC236}">
                <a16:creationId xmlns:a16="http://schemas.microsoft.com/office/drawing/2014/main" id="{2C49DF3D-D600-449B-978F-B6BEE3F88AF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G. Close the Set and the Stage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600"/>
              </a:spcAft>
            </a:pPr>
            <a:r>
              <a:rPr lang="en-US" sz="2400" dirty="0"/>
              <a:t>Thank the participants for their involvement</a:t>
            </a:r>
          </a:p>
          <a:p>
            <a:pPr>
              <a:lnSpc>
                <a:spcPct val="100000"/>
              </a:lnSpc>
              <a:spcAft>
                <a:spcPts val="600"/>
              </a:spcAft>
            </a:pPr>
            <a:r>
              <a:rPr lang="en-US" sz="2400" dirty="0"/>
              <a:t>Remind participants of next steps</a:t>
            </a:r>
          </a:p>
          <a:p>
            <a:pPr>
              <a:lnSpc>
                <a:spcPct val="100000"/>
              </a:lnSpc>
              <a:spcAft>
                <a:spcPts val="600"/>
              </a:spcAft>
            </a:pPr>
            <a:r>
              <a:rPr lang="en-US" sz="2400" dirty="0"/>
              <a:t>Confirm the place, date, time, </a:t>
            </a:r>
            <a:br>
              <a:rPr lang="en-US" sz="2400" dirty="0"/>
            </a:br>
            <a:r>
              <a:rPr lang="en-US" sz="2400" dirty="0"/>
              <a:t>and purpose of:</a:t>
            </a:r>
          </a:p>
          <a:p>
            <a:pPr lvl="1">
              <a:lnSpc>
                <a:spcPct val="100000"/>
              </a:lnSpc>
              <a:spcAft>
                <a:spcPts val="600"/>
              </a:spcAft>
              <a:buClr>
                <a:srgbClr val="009383"/>
              </a:buClr>
              <a:buFont typeface="Arial" panose="020B0604020202020204" pitchFamily="34" charset="0"/>
              <a:buChar char="–"/>
            </a:pPr>
            <a:r>
              <a:rPr lang="en-US" dirty="0">
                <a:solidFill>
                  <a:srgbClr val="F26522"/>
                </a:solidFill>
              </a:rPr>
              <a:t>The next session</a:t>
            </a:r>
          </a:p>
          <a:p>
            <a:pPr lvl="1">
              <a:lnSpc>
                <a:spcPct val="100000"/>
              </a:lnSpc>
              <a:spcAft>
                <a:spcPts val="600"/>
              </a:spcAft>
              <a:buClr>
                <a:srgbClr val="009383"/>
              </a:buClr>
              <a:buFont typeface="Arial" panose="020B0604020202020204" pitchFamily="34" charset="0"/>
              <a:buChar char="–"/>
            </a:pPr>
            <a:r>
              <a:rPr lang="en-US" dirty="0">
                <a:solidFill>
                  <a:srgbClr val="F26522"/>
                </a:solidFill>
              </a:rPr>
              <a:t>A status session to ensure that outstanding actions are proceeding</a:t>
            </a:r>
          </a:p>
          <a:p>
            <a:pPr>
              <a:lnSpc>
                <a:spcPct val="100000"/>
              </a:lnSpc>
              <a:spcAft>
                <a:spcPts val="600"/>
              </a:spcAft>
            </a:pPr>
            <a:r>
              <a:rPr lang="en-US" sz="2400" dirty="0"/>
              <a:t>Formally end the session</a:t>
            </a:r>
          </a:p>
        </p:txBody>
      </p:sp>
      <p:sp>
        <p:nvSpPr>
          <p:cNvPr id="6" name="Footer Placeholder 5">
            <a:extLst>
              <a:ext uri="{FF2B5EF4-FFF2-40B4-BE49-F238E27FC236}">
                <a16:creationId xmlns:a16="http://schemas.microsoft.com/office/drawing/2014/main" id="{DFDAFE60-B8FE-4A97-8A49-53AB28CF950E}"/>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45812"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9-9</a:t>
            </a:r>
          </a:p>
        </p:txBody>
      </p:sp>
      <p:sp>
        <p:nvSpPr>
          <p:cNvPr id="7" name="Rectangle 6">
            <a:extLst>
              <a:ext uri="{FF2B5EF4-FFF2-40B4-BE49-F238E27FC236}">
                <a16:creationId xmlns:a16="http://schemas.microsoft.com/office/drawing/2014/main" id="{705AB21A-70E7-4184-96BB-23E314110417}"/>
              </a:ext>
            </a:extLst>
          </p:cNvPr>
          <p:cNvSpPr/>
          <p:nvPr/>
        </p:nvSpPr>
        <p:spPr>
          <a:xfrm>
            <a:off x="11269146" y="5209947"/>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12192000" cy="6858000"/>
          </a:xfrm>
          <a:prstGeom prst="rect">
            <a:avLst/>
          </a:prstGeom>
        </p:spPr>
      </p:pic>
      <p:sp>
        <p:nvSpPr>
          <p:cNvPr id="15" name="Rectangle 14"/>
          <p:cNvSpPr/>
          <p:nvPr/>
        </p:nvSpPr>
        <p:spPr>
          <a:xfrm>
            <a:off x="2085996" y="136524"/>
            <a:ext cx="8020007" cy="84596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nchorCtr="0"/>
          <a:lstStyle/>
          <a:p>
            <a:pPr algn="ctr">
              <a:spcBef>
                <a:spcPct val="0"/>
              </a:spcBef>
              <a:defRPr/>
            </a:pPr>
            <a:r>
              <a:rPr lang="en-US" sz="3600" cap="all" dirty="0">
                <a:solidFill>
                  <a:schemeClr val="bg1"/>
                </a:solidFill>
                <a:latin typeface="Arial" panose="020B0604020202020204" pitchFamily="34" charset="0"/>
                <a:cs typeface="Arial" panose="020B0604020202020204" pitchFamily="34" charset="0"/>
              </a:rPr>
              <a:t>h. Use partial close As needed</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3" name="Footer Placeholder 2">
            <a:extLst>
              <a:ext uri="{FF2B5EF4-FFF2-40B4-BE49-F238E27FC236}">
                <a16:creationId xmlns:a16="http://schemas.microsoft.com/office/drawing/2014/main" id="{243C40A5-EEFB-4CC9-BD82-1AB0FE621799}"/>
              </a:ext>
            </a:extLst>
          </p:cNvPr>
          <p:cNvSpPr>
            <a:spLocks noGrp="1"/>
          </p:cNvSpPr>
          <p:nvPr>
            <p:ph type="ftr" sz="quarter" idx="11"/>
          </p:nvPr>
        </p:nvSpPr>
        <p:spPr/>
        <p:txBody>
          <a:bodyPr/>
          <a:lstStyle/>
          <a:p>
            <a:r>
              <a:rPr lang="en-US"/>
              <a:t>Copyright 1992-2015, Leadership Strategies, Inc. V15.02 </a:t>
            </a:r>
          </a:p>
        </p:txBody>
      </p:sp>
      <p:sp>
        <p:nvSpPr>
          <p:cNvPr id="17" name="Footer Placeholder 4">
            <a:extLst>
              <a:ext uri="{FF2B5EF4-FFF2-40B4-BE49-F238E27FC236}">
                <a16:creationId xmlns:a16="http://schemas.microsoft.com/office/drawing/2014/main" id="{8BDA2D0C-B003-4CFC-ACD0-E6AF678E69D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 Use Partial Close as Needed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5" name="Content Placeholder 4"/>
          <p:cNvSpPr>
            <a:spLocks noGrp="1"/>
          </p:cNvSpPr>
          <p:nvPr>
            <p:ph type="body" sz="quarter" idx="13"/>
          </p:nvPr>
        </p:nvSpPr>
        <p:spPr>
          <a:xfrm>
            <a:off x="560387" y="2128270"/>
            <a:ext cx="5193942" cy="4148138"/>
          </a:xfrm>
        </p:spPr>
        <p:txBody>
          <a:bodyPr>
            <a:normAutofit/>
          </a:bodyPr>
          <a:lstStyle/>
          <a:p>
            <a:pPr>
              <a:spcAft>
                <a:spcPts val="1200"/>
              </a:spcAft>
            </a:pPr>
            <a:r>
              <a:rPr lang="en-US" sz="2400" dirty="0"/>
              <a:t>Review the activities performed</a:t>
            </a:r>
          </a:p>
          <a:p>
            <a:pPr>
              <a:spcAft>
                <a:spcPts val="1200"/>
              </a:spcAft>
            </a:pPr>
            <a:r>
              <a:rPr lang="en-US" sz="2400" dirty="0"/>
              <a:t>Review the </a:t>
            </a:r>
            <a:r>
              <a:rPr lang="en-US" sz="2400" dirty="0">
                <a:solidFill>
                  <a:srgbClr val="F26522"/>
                </a:solidFill>
              </a:rPr>
              <a:t>Parking Boards </a:t>
            </a:r>
            <a:r>
              <a:rPr lang="en-US" sz="2400" dirty="0"/>
              <a:t>(IDA)</a:t>
            </a:r>
          </a:p>
          <a:p>
            <a:pPr>
              <a:spcAft>
                <a:spcPts val="1200"/>
              </a:spcAft>
            </a:pPr>
            <a:r>
              <a:rPr lang="en-US" sz="2400" dirty="0"/>
              <a:t>Close the session</a:t>
            </a:r>
          </a:p>
        </p:txBody>
      </p:sp>
      <p:sp>
        <p:nvSpPr>
          <p:cNvPr id="6" name="Content Placeholder 5"/>
          <p:cNvSpPr>
            <a:spLocks noGrp="1"/>
          </p:cNvSpPr>
          <p:nvPr>
            <p:ph idx="4294967295"/>
          </p:nvPr>
        </p:nvSpPr>
        <p:spPr>
          <a:xfrm>
            <a:off x="6397708" y="2132333"/>
            <a:ext cx="5193940" cy="4181094"/>
          </a:xfrm>
        </p:spPr>
        <p:txBody>
          <a:bodyPr>
            <a:normAutofit/>
          </a:bodyPr>
          <a:lstStyle/>
          <a:p>
            <a:pPr marL="457200" indent="-457200">
              <a:lnSpc>
                <a:spcPct val="100000"/>
              </a:lnSpc>
              <a:spcAft>
                <a:spcPts val="1200"/>
              </a:spcAft>
              <a:buClr>
                <a:srgbClr val="009383"/>
              </a:buClr>
              <a:buFont typeface="Arial" panose="020B0604020202020204" pitchFamily="34" charset="0"/>
              <a:buChar char="•"/>
            </a:pPr>
            <a:r>
              <a:rPr lang="en-US" sz="2400" b="0" dirty="0">
                <a:solidFill>
                  <a:schemeClr val="tx1"/>
                </a:solidFill>
              </a:rPr>
              <a:t>Review the participant key topics</a:t>
            </a:r>
          </a:p>
          <a:p>
            <a:pPr marL="457200" indent="-457200">
              <a:lnSpc>
                <a:spcPct val="100000"/>
              </a:lnSpc>
              <a:spcAft>
                <a:spcPts val="1200"/>
              </a:spcAft>
              <a:buClr>
                <a:srgbClr val="009383"/>
              </a:buClr>
              <a:buFont typeface="Arial" panose="020B0604020202020204" pitchFamily="34" charset="0"/>
              <a:buChar char="•"/>
            </a:pPr>
            <a:r>
              <a:rPr lang="en-US" sz="2400" b="0" dirty="0">
                <a:solidFill>
                  <a:schemeClr val="tx1"/>
                </a:solidFill>
              </a:rPr>
              <a:t>Evaluate the process</a:t>
            </a:r>
          </a:p>
          <a:p>
            <a:pPr marL="457200" indent="-457200">
              <a:lnSpc>
                <a:spcPct val="100000"/>
              </a:lnSpc>
              <a:spcAft>
                <a:spcPts val="1200"/>
              </a:spcAft>
              <a:buClr>
                <a:srgbClr val="009383"/>
              </a:buClr>
              <a:buFont typeface="Arial" panose="020B0604020202020204" pitchFamily="34" charset="0"/>
              <a:buChar char="•"/>
            </a:pPr>
            <a:r>
              <a:rPr lang="en-US" sz="2400" b="0" dirty="0">
                <a:solidFill>
                  <a:schemeClr val="tx1"/>
                </a:solidFill>
              </a:rPr>
              <a:t>Hold the debriefing session</a:t>
            </a:r>
          </a:p>
        </p:txBody>
      </p:sp>
      <p:sp>
        <p:nvSpPr>
          <p:cNvPr id="7" name="Title 4"/>
          <p:cNvSpPr txBox="1">
            <a:spLocks/>
          </p:cNvSpPr>
          <p:nvPr/>
        </p:nvSpPr>
        <p:spPr>
          <a:xfrm>
            <a:off x="562325" y="1212636"/>
            <a:ext cx="1022077"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Do:</a:t>
            </a:r>
          </a:p>
        </p:txBody>
      </p:sp>
      <p:sp>
        <p:nvSpPr>
          <p:cNvPr id="8" name="Title 4"/>
          <p:cNvSpPr txBox="1">
            <a:spLocks/>
          </p:cNvSpPr>
          <p:nvPr/>
        </p:nvSpPr>
        <p:spPr>
          <a:xfrm>
            <a:off x="6397708" y="1212635"/>
            <a:ext cx="1940983"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Don’t:</a:t>
            </a:r>
          </a:p>
        </p:txBody>
      </p:sp>
      <p:sp>
        <p:nvSpPr>
          <p:cNvPr id="9" name="TextBox 8"/>
          <p:cNvSpPr txBox="1"/>
          <p:nvPr/>
        </p:nvSpPr>
        <p:spPr>
          <a:xfrm>
            <a:off x="10945812" y="58459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9-9</a:t>
            </a:r>
          </a:p>
        </p:txBody>
      </p:sp>
      <p:sp>
        <p:nvSpPr>
          <p:cNvPr id="10" name="Footer Placeholder 5">
            <a:extLst>
              <a:ext uri="{FF2B5EF4-FFF2-40B4-BE49-F238E27FC236}">
                <a16:creationId xmlns:a16="http://schemas.microsoft.com/office/drawing/2014/main" id="{C3AA293C-9D02-405E-9D5D-E6622E166DC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1" name="Rectangle 10">
            <a:extLst>
              <a:ext uri="{FF2B5EF4-FFF2-40B4-BE49-F238E27FC236}">
                <a16:creationId xmlns:a16="http://schemas.microsoft.com/office/drawing/2014/main" id="{B6DF97AC-17AD-45B0-8046-DBCEB17D179E}"/>
              </a:ext>
            </a:extLst>
          </p:cNvPr>
          <p:cNvSpPr/>
          <p:nvPr/>
        </p:nvSpPr>
        <p:spPr>
          <a:xfrm>
            <a:off x="11631612" y="3633849"/>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ople-Meeting-Horizontal.jpg"/>
          <p:cNvPicPr>
            <a:picLocks noChangeAspect="1"/>
          </p:cNvPicPr>
          <p:nvPr/>
        </p:nvPicPr>
        <p:blipFill rotWithShape="1">
          <a:blip r:embed="rId3"/>
          <a:srcRect l="35037" r="41"/>
          <a:stretch/>
        </p:blipFill>
        <p:spPr>
          <a:xfrm>
            <a:off x="0" y="0"/>
            <a:ext cx="12192000" cy="6858000"/>
          </a:xfrm>
          <a:prstGeom prst="rect">
            <a:avLst/>
          </a:prstGeom>
        </p:spPr>
      </p:pic>
      <p:sp>
        <p:nvSpPr>
          <p:cNvPr id="15" name="Rectangle 14"/>
          <p:cNvSpPr/>
          <p:nvPr/>
        </p:nvSpPr>
        <p:spPr>
          <a:xfrm>
            <a:off x="2188807" y="140020"/>
            <a:ext cx="7814385" cy="82301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i. Debrief with planning team</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3" name="Footer Placeholder 2">
            <a:extLst>
              <a:ext uri="{FF2B5EF4-FFF2-40B4-BE49-F238E27FC236}">
                <a16:creationId xmlns:a16="http://schemas.microsoft.com/office/drawing/2014/main" id="{A8D7B53F-E346-415E-884B-77394B06179A}"/>
              </a:ext>
            </a:extLst>
          </p:cNvPr>
          <p:cNvSpPr>
            <a:spLocks noGrp="1"/>
          </p:cNvSpPr>
          <p:nvPr>
            <p:ph type="ftr" sz="quarter" idx="11"/>
          </p:nvPr>
        </p:nvSpPr>
        <p:spPr/>
        <p:txBody>
          <a:bodyPr/>
          <a:lstStyle/>
          <a:p>
            <a:r>
              <a:rPr lang="en-US"/>
              <a:t>Copyright 1992-2015, Leadership Strategies, Inc. V15.02 </a:t>
            </a:r>
          </a:p>
        </p:txBody>
      </p:sp>
      <p:sp>
        <p:nvSpPr>
          <p:cNvPr id="18" name="Footer Placeholder 4">
            <a:extLst>
              <a:ext uri="{FF2B5EF4-FFF2-40B4-BE49-F238E27FC236}">
                <a16:creationId xmlns:a16="http://schemas.microsoft.com/office/drawing/2014/main" id="{6F189A07-F5C5-4F7C-98C5-8416F44C081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I. Debrief with Planning Team</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8" name="Content Placeholder 7"/>
          <p:cNvSpPr>
            <a:spLocks noGrp="1"/>
          </p:cNvSpPr>
          <p:nvPr>
            <p:ph type="body" sz="quarter" idx="13"/>
          </p:nvPr>
        </p:nvSpPr>
        <p:spPr/>
        <p:txBody>
          <a:bodyPr>
            <a:normAutofit/>
          </a:bodyPr>
          <a:lstStyle/>
          <a:p>
            <a:r>
              <a:rPr lang="en-US" sz="2400" dirty="0"/>
              <a:t>Meet with planning team as soon as possible to discuss session process and results</a:t>
            </a:r>
            <a:br>
              <a:rPr lang="en-US" sz="2400" dirty="0"/>
            </a:br>
            <a:endParaRPr lang="en-US" sz="2400" dirty="0"/>
          </a:p>
          <a:p>
            <a:r>
              <a:rPr lang="en-US" sz="2400" dirty="0"/>
              <a:t>Debriefing session should cover:</a:t>
            </a:r>
          </a:p>
          <a:p>
            <a:pPr lvl="1">
              <a:buClr>
                <a:srgbClr val="009383"/>
              </a:buClr>
              <a:buFont typeface="Arial" panose="020B0604020202020204" pitchFamily="34" charset="0"/>
              <a:buChar char="–"/>
            </a:pPr>
            <a:r>
              <a:rPr lang="en-US" dirty="0">
                <a:solidFill>
                  <a:srgbClr val="F26522"/>
                </a:solidFill>
              </a:rPr>
              <a:t>How well were the session objectives met?</a:t>
            </a:r>
          </a:p>
          <a:p>
            <a:pPr lvl="1">
              <a:buClr>
                <a:srgbClr val="009383"/>
              </a:buClr>
              <a:buFont typeface="Arial" panose="020B0604020202020204" pitchFamily="34" charset="0"/>
              <a:buChar char="–"/>
            </a:pPr>
            <a:r>
              <a:rPr lang="en-US" dirty="0">
                <a:solidFill>
                  <a:srgbClr val="F26522"/>
                </a:solidFill>
              </a:rPr>
              <a:t>How well did the participants respond?</a:t>
            </a:r>
          </a:p>
          <a:p>
            <a:pPr lvl="1">
              <a:buClr>
                <a:srgbClr val="009383"/>
              </a:buClr>
              <a:buFont typeface="Arial" panose="020B0604020202020204" pitchFamily="34" charset="0"/>
              <a:buChar char="–"/>
            </a:pPr>
            <a:r>
              <a:rPr lang="en-US" dirty="0">
                <a:solidFill>
                  <a:srgbClr val="F26522"/>
                </a:solidFill>
              </a:rPr>
              <a:t>How sufficient are the deliverables?</a:t>
            </a:r>
          </a:p>
          <a:p>
            <a:pPr lvl="1">
              <a:buClr>
                <a:srgbClr val="009383"/>
              </a:buClr>
              <a:buFont typeface="Arial" panose="020B0604020202020204" pitchFamily="34" charset="0"/>
              <a:buChar char="–"/>
            </a:pPr>
            <a:r>
              <a:rPr lang="en-US" dirty="0">
                <a:solidFill>
                  <a:srgbClr val="F26522"/>
                </a:solidFill>
              </a:rPr>
              <a:t>What follow-up activities are needed?</a:t>
            </a:r>
          </a:p>
        </p:txBody>
      </p:sp>
      <p:sp>
        <p:nvSpPr>
          <p:cNvPr id="2" name="Footer Placeholder 1">
            <a:extLst>
              <a:ext uri="{FF2B5EF4-FFF2-40B4-BE49-F238E27FC236}">
                <a16:creationId xmlns:a16="http://schemas.microsoft.com/office/drawing/2014/main" id="{AE1DFF98-87FD-4782-9441-43E2C4957594}"/>
              </a:ext>
            </a:extLst>
          </p:cNvPr>
          <p:cNvSpPr>
            <a:spLocks noGrp="1"/>
          </p:cNvSpPr>
          <p:nvPr>
            <p:ph type="ftr" sz="quarter" idx="11"/>
          </p:nvPr>
        </p:nvSpPr>
        <p:spPr/>
        <p:txBody>
          <a:bodyPr/>
          <a:lstStyle/>
          <a:p>
            <a:r>
              <a:rPr lang="en-US"/>
              <a:t>Copyright 1992-2015, Leadership Strategies, Inc. V15.02 </a:t>
            </a:r>
          </a:p>
        </p:txBody>
      </p:sp>
      <p:sp>
        <p:nvSpPr>
          <p:cNvPr id="6" name="TextBox 5"/>
          <p:cNvSpPr txBox="1"/>
          <p:nvPr/>
        </p:nvSpPr>
        <p:spPr>
          <a:xfrm>
            <a:off x="10945812" y="588366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9-10</a:t>
            </a:r>
          </a:p>
        </p:txBody>
      </p:sp>
      <p:sp>
        <p:nvSpPr>
          <p:cNvPr id="7" name="Rectangle 6">
            <a:extLst>
              <a:ext uri="{FF2B5EF4-FFF2-40B4-BE49-F238E27FC236}">
                <a16:creationId xmlns:a16="http://schemas.microsoft.com/office/drawing/2014/main" id="{3268B813-E59C-4D3A-8363-757DA96A4977}"/>
              </a:ext>
            </a:extLst>
          </p:cNvPr>
          <p:cNvSpPr/>
          <p:nvPr/>
        </p:nvSpPr>
        <p:spPr>
          <a:xfrm>
            <a:off x="11631612" y="4726379"/>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a:off x="0" y="0"/>
            <a:ext cx="12192000" cy="6858000"/>
          </a:xfrm>
          <a:prstGeom prst="rect">
            <a:avLst/>
          </a:prstGeom>
        </p:spPr>
      </p:pic>
      <p:sp>
        <p:nvSpPr>
          <p:cNvPr id="17" name="Rectangle 16"/>
          <p:cNvSpPr/>
          <p:nvPr/>
        </p:nvSpPr>
        <p:spPr>
          <a:xfrm>
            <a:off x="2813814" y="136524"/>
            <a:ext cx="6564372" cy="91435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j. Debrief with sponsor</a:t>
            </a:r>
          </a:p>
        </p:txBody>
      </p:sp>
      <p:sp>
        <p:nvSpPr>
          <p:cNvPr id="22" name="Slide Number Placeholder 3"/>
          <p:cNvSpPr>
            <a:spLocks noGrp="1"/>
          </p:cNvSpPr>
          <p:nvPr>
            <p:ph type="sldNum" sz="quarter" idx="12"/>
          </p:nvPr>
        </p:nvSpPr>
        <p:spPr/>
        <p:txBody>
          <a:bodyPr/>
          <a:lstStyle/>
          <a:p>
            <a:fld id="{F29FD61F-2294-5D42-A9D7-9928D42B3773}" type="slidenum">
              <a:rPr lang="en-US" smtClean="0">
                <a:solidFill>
                  <a:srgbClr val="00C7B1"/>
                </a:solidFill>
              </a:rPr>
              <a:pPr/>
              <a:t>26</a:t>
            </a:fld>
            <a:endParaRPr lang="en-US" dirty="0">
              <a:solidFill>
                <a:srgbClr val="00C7B1"/>
              </a:solidFill>
            </a:endParaRPr>
          </a:p>
        </p:txBody>
      </p:sp>
      <p:sp>
        <p:nvSpPr>
          <p:cNvPr id="3" name="Footer Placeholder 2">
            <a:extLst>
              <a:ext uri="{FF2B5EF4-FFF2-40B4-BE49-F238E27FC236}">
                <a16:creationId xmlns:a16="http://schemas.microsoft.com/office/drawing/2014/main" id="{1AC31E22-1DE9-4D19-9C8C-A11F3BC49543}"/>
              </a:ext>
            </a:extLst>
          </p:cNvPr>
          <p:cNvSpPr>
            <a:spLocks noGrp="1"/>
          </p:cNvSpPr>
          <p:nvPr>
            <p:ph type="ftr" sz="quarter" idx="11"/>
          </p:nvPr>
        </p:nvSpPr>
        <p:spPr/>
        <p:txBody>
          <a:bodyPr/>
          <a:lstStyle/>
          <a:p>
            <a:r>
              <a:rPr lang="en-US">
                <a:solidFill>
                  <a:schemeClr val="bg1">
                    <a:lumMod val="50000"/>
                  </a:schemeClr>
                </a:solidFill>
              </a:rPr>
              <a:t>Copyright 1992-2015, Leadership Strategies, Inc. V15.02 </a:t>
            </a:r>
          </a:p>
        </p:txBody>
      </p:sp>
      <p:sp>
        <p:nvSpPr>
          <p:cNvPr id="14" name="Footer Placeholder 4">
            <a:extLst>
              <a:ext uri="{FF2B5EF4-FFF2-40B4-BE49-F238E27FC236}">
                <a16:creationId xmlns:a16="http://schemas.microsoft.com/office/drawing/2014/main" id="{D959968C-170D-4E31-B6C2-27BA1A838B4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I. Debrief with Sponsor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8" name="Content Placeholder 7"/>
          <p:cNvSpPr>
            <a:spLocks noGrp="1"/>
          </p:cNvSpPr>
          <p:nvPr>
            <p:ph type="body" sz="quarter" idx="13"/>
          </p:nvPr>
        </p:nvSpPr>
        <p:spPr/>
        <p:txBody>
          <a:bodyPr>
            <a:normAutofit/>
          </a:bodyPr>
          <a:lstStyle/>
          <a:p>
            <a:r>
              <a:rPr lang="en-US" sz="2400" dirty="0"/>
              <a:t>Meet with Sponsor as soon as possible to discuss session process and results</a:t>
            </a:r>
            <a:br>
              <a:rPr lang="en-US" sz="2400" dirty="0"/>
            </a:br>
            <a:endParaRPr lang="en-US" sz="2400" dirty="0"/>
          </a:p>
          <a:p>
            <a:r>
              <a:rPr lang="en-US" sz="2400" dirty="0"/>
              <a:t>The debriefing session should cover:</a:t>
            </a:r>
          </a:p>
          <a:p>
            <a:pPr lvl="1">
              <a:buClr>
                <a:srgbClr val="009383"/>
              </a:buClr>
              <a:buFont typeface="Arial" panose="020B0604020202020204" pitchFamily="34" charset="0"/>
              <a:buChar char="–"/>
            </a:pPr>
            <a:r>
              <a:rPr lang="en-US" dirty="0"/>
              <a:t>How well were the session objectives met?</a:t>
            </a:r>
          </a:p>
          <a:p>
            <a:pPr lvl="1">
              <a:buClr>
                <a:srgbClr val="009383"/>
              </a:buClr>
              <a:buFont typeface="Arial" panose="020B0604020202020204" pitchFamily="34" charset="0"/>
              <a:buChar char="–"/>
            </a:pPr>
            <a:r>
              <a:rPr lang="en-US" dirty="0"/>
              <a:t>How well did the participants respond?</a:t>
            </a:r>
          </a:p>
          <a:p>
            <a:pPr lvl="1">
              <a:buClr>
                <a:srgbClr val="009383"/>
              </a:buClr>
              <a:buFont typeface="Arial" panose="020B0604020202020204" pitchFamily="34" charset="0"/>
              <a:buChar char="–"/>
            </a:pPr>
            <a:r>
              <a:rPr lang="en-US" dirty="0"/>
              <a:t>How sufficient are the deliverables?</a:t>
            </a:r>
          </a:p>
          <a:p>
            <a:pPr lvl="1">
              <a:buClr>
                <a:srgbClr val="009383"/>
              </a:buClr>
              <a:buFont typeface="Arial" panose="020B0604020202020204" pitchFamily="34" charset="0"/>
              <a:buChar char="–"/>
            </a:pPr>
            <a:r>
              <a:rPr lang="en-US" dirty="0"/>
              <a:t>What follow-up activities are needed?</a:t>
            </a:r>
          </a:p>
        </p:txBody>
      </p:sp>
      <p:sp>
        <p:nvSpPr>
          <p:cNvPr id="2" name="Footer Placeholder 1">
            <a:extLst>
              <a:ext uri="{FF2B5EF4-FFF2-40B4-BE49-F238E27FC236}">
                <a16:creationId xmlns:a16="http://schemas.microsoft.com/office/drawing/2014/main" id="{9866EB2F-0540-472D-9912-10D1D5D6F5E2}"/>
              </a:ext>
            </a:extLst>
          </p:cNvPr>
          <p:cNvSpPr>
            <a:spLocks noGrp="1"/>
          </p:cNvSpPr>
          <p:nvPr>
            <p:ph type="ftr" sz="quarter" idx="11"/>
          </p:nvPr>
        </p:nvSpPr>
        <p:spPr/>
        <p:txBody>
          <a:bodyPr/>
          <a:lstStyle/>
          <a:p>
            <a:r>
              <a:rPr lang="en-US"/>
              <a:t>Copyright 1992-2015, Leadership Strategies, Inc. V15.02 </a:t>
            </a:r>
          </a:p>
        </p:txBody>
      </p:sp>
      <p:sp>
        <p:nvSpPr>
          <p:cNvPr id="6" name="TextBox 5"/>
          <p:cNvSpPr txBox="1"/>
          <p:nvPr/>
        </p:nvSpPr>
        <p:spPr>
          <a:xfrm>
            <a:off x="10945812"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9-10</a:t>
            </a:r>
          </a:p>
        </p:txBody>
      </p:sp>
      <p:sp>
        <p:nvSpPr>
          <p:cNvPr id="7" name="Rectangle 6">
            <a:extLst>
              <a:ext uri="{FF2B5EF4-FFF2-40B4-BE49-F238E27FC236}">
                <a16:creationId xmlns:a16="http://schemas.microsoft.com/office/drawing/2014/main" id="{A9D69651-98E1-4FCA-B175-ADFF07DC3C49}"/>
              </a:ext>
            </a:extLst>
          </p:cNvPr>
          <p:cNvSpPr/>
          <p:nvPr/>
        </p:nvSpPr>
        <p:spPr>
          <a:xfrm>
            <a:off x="11329059" y="4370119"/>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a:stretch/>
        </p:blipFill>
        <p:spPr>
          <a:xfrm flipH="1">
            <a:off x="0" y="1"/>
            <a:ext cx="12192000" cy="6891925"/>
          </a:xfrm>
          <a:prstGeom prst="rect">
            <a:avLst/>
          </a:prstGeom>
        </p:spPr>
      </p:pic>
      <p:sp>
        <p:nvSpPr>
          <p:cNvPr id="15" name="Rectangle 14"/>
          <p:cNvSpPr/>
          <p:nvPr/>
        </p:nvSpPr>
        <p:spPr>
          <a:xfrm>
            <a:off x="2165240" y="267446"/>
            <a:ext cx="7861519" cy="87896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k. Document session results</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3" name="Footer Placeholder 2">
            <a:extLst>
              <a:ext uri="{FF2B5EF4-FFF2-40B4-BE49-F238E27FC236}">
                <a16:creationId xmlns:a16="http://schemas.microsoft.com/office/drawing/2014/main" id="{A38BB65F-2635-4C2C-93DA-17A5650D872A}"/>
              </a:ext>
            </a:extLst>
          </p:cNvPr>
          <p:cNvSpPr>
            <a:spLocks noGrp="1"/>
          </p:cNvSpPr>
          <p:nvPr>
            <p:ph type="ftr" sz="quarter" idx="11"/>
          </p:nvPr>
        </p:nvSpPr>
        <p:spPr/>
        <p:txBody>
          <a:bodyPr/>
          <a:lstStyle/>
          <a:p>
            <a:r>
              <a:rPr lang="en-US" dirty="0"/>
              <a:t>Copyright 1992-2015, Leadership Strategies, Inc. V15.02 </a:t>
            </a:r>
          </a:p>
        </p:txBody>
      </p:sp>
      <p:sp>
        <p:nvSpPr>
          <p:cNvPr id="17" name="Footer Placeholder 4">
            <a:extLst>
              <a:ext uri="{FF2B5EF4-FFF2-40B4-BE49-F238E27FC236}">
                <a16:creationId xmlns:a16="http://schemas.microsoft.com/office/drawing/2014/main" id="{1088DD1E-A4E4-4C22-90B8-0011AAE20CB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K. Document Session Results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29</a:t>
            </a:fld>
            <a:endParaRPr lang="en-US" dirty="0"/>
          </a:p>
        </p:txBody>
      </p:sp>
      <p:sp>
        <p:nvSpPr>
          <p:cNvPr id="8" name="Content Placeholder 7"/>
          <p:cNvSpPr>
            <a:spLocks noGrp="1"/>
          </p:cNvSpPr>
          <p:nvPr>
            <p:ph type="body" sz="quarter" idx="13"/>
          </p:nvPr>
        </p:nvSpPr>
        <p:spPr/>
        <p:txBody>
          <a:bodyPr>
            <a:normAutofit/>
          </a:bodyPr>
          <a:lstStyle/>
          <a:p>
            <a:pPr>
              <a:lnSpc>
                <a:spcPct val="100000"/>
              </a:lnSpc>
            </a:pPr>
            <a:r>
              <a:rPr lang="en-US" sz="2400" dirty="0"/>
              <a:t>The facilitator is responsible for ensuring the session results are documented and distributed</a:t>
            </a:r>
            <a:br>
              <a:rPr lang="en-US" sz="2400" dirty="0"/>
            </a:br>
            <a:endParaRPr lang="en-US" sz="2400" dirty="0"/>
          </a:p>
          <a:p>
            <a:pPr>
              <a:lnSpc>
                <a:spcPct val="100000"/>
              </a:lnSpc>
            </a:pPr>
            <a:r>
              <a:rPr lang="en-US" sz="2400" dirty="0"/>
              <a:t>The documentation should include:</a:t>
            </a:r>
          </a:p>
          <a:p>
            <a:pPr lvl="1">
              <a:lnSpc>
                <a:spcPct val="100000"/>
              </a:lnSpc>
              <a:buClr>
                <a:srgbClr val="009383"/>
              </a:buClr>
              <a:buFont typeface="Arial" panose="020B0604020202020204" pitchFamily="34" charset="0"/>
              <a:buChar char="–"/>
            </a:pPr>
            <a:r>
              <a:rPr lang="en-US" dirty="0">
                <a:solidFill>
                  <a:srgbClr val="F26522"/>
                </a:solidFill>
              </a:rPr>
              <a:t>Decisions made</a:t>
            </a:r>
          </a:p>
          <a:p>
            <a:pPr lvl="1">
              <a:lnSpc>
                <a:spcPct val="100000"/>
              </a:lnSpc>
              <a:buClr>
                <a:srgbClr val="009383"/>
              </a:buClr>
              <a:buFont typeface="Arial" panose="020B0604020202020204" pitchFamily="34" charset="0"/>
              <a:buChar char="–"/>
            </a:pPr>
            <a:r>
              <a:rPr lang="en-US" dirty="0">
                <a:solidFill>
                  <a:srgbClr val="F26522"/>
                </a:solidFill>
              </a:rPr>
              <a:t>Actions to be taken</a:t>
            </a:r>
          </a:p>
          <a:p>
            <a:pPr lvl="1">
              <a:lnSpc>
                <a:spcPct val="100000"/>
              </a:lnSpc>
              <a:buClr>
                <a:srgbClr val="009383"/>
              </a:buClr>
              <a:buFont typeface="Arial" panose="020B0604020202020204" pitchFamily="34" charset="0"/>
              <a:buChar char="–"/>
            </a:pPr>
            <a:r>
              <a:rPr lang="en-US" dirty="0">
                <a:solidFill>
                  <a:srgbClr val="F26522"/>
                </a:solidFill>
              </a:rPr>
              <a:t>Outstanding issues (if any)</a:t>
            </a:r>
          </a:p>
          <a:p>
            <a:pPr lvl="1">
              <a:lnSpc>
                <a:spcPct val="100000"/>
              </a:lnSpc>
              <a:buClr>
                <a:srgbClr val="009383"/>
              </a:buClr>
              <a:buFont typeface="Arial" panose="020B0604020202020204" pitchFamily="34" charset="0"/>
              <a:buChar char="–"/>
            </a:pPr>
            <a:r>
              <a:rPr lang="en-US" dirty="0">
                <a:solidFill>
                  <a:srgbClr val="F26522"/>
                </a:solidFill>
              </a:rPr>
              <a:t>Relevant analysis  </a:t>
            </a:r>
          </a:p>
        </p:txBody>
      </p:sp>
      <p:sp>
        <p:nvSpPr>
          <p:cNvPr id="2" name="Footer Placeholder 1">
            <a:extLst>
              <a:ext uri="{FF2B5EF4-FFF2-40B4-BE49-F238E27FC236}">
                <a16:creationId xmlns:a16="http://schemas.microsoft.com/office/drawing/2014/main" id="{6372A0E4-9944-4445-A4A4-4AE6A76E3D7D}"/>
              </a:ext>
            </a:extLst>
          </p:cNvPr>
          <p:cNvSpPr>
            <a:spLocks noGrp="1"/>
          </p:cNvSpPr>
          <p:nvPr>
            <p:ph type="ftr" sz="quarter" idx="11"/>
          </p:nvPr>
        </p:nvSpPr>
        <p:spPr/>
        <p:txBody>
          <a:bodyPr/>
          <a:lstStyle/>
          <a:p>
            <a:r>
              <a:rPr lang="en-US"/>
              <a:t>Copyright 1992-2015, Leadership Strategies, Inc. V15.02 </a:t>
            </a:r>
          </a:p>
        </p:txBody>
      </p:sp>
      <p:sp>
        <p:nvSpPr>
          <p:cNvPr id="6" name="Rectangle 5">
            <a:extLst>
              <a:ext uri="{FF2B5EF4-FFF2-40B4-BE49-F238E27FC236}">
                <a16:creationId xmlns:a16="http://schemas.microsoft.com/office/drawing/2014/main" id="{BA2E1236-26D2-4F1B-9A9A-E5C518D3624D}"/>
              </a:ext>
            </a:extLst>
          </p:cNvPr>
          <p:cNvSpPr/>
          <p:nvPr/>
        </p:nvSpPr>
        <p:spPr>
          <a:xfrm>
            <a:off x="11500983" y="4993573"/>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sed.jpg"/>
          <p:cNvPicPr>
            <a:picLocks noChangeAspect="1"/>
          </p:cNvPicPr>
          <p:nvPr/>
        </p:nvPicPr>
        <p:blipFill rotWithShape="1">
          <a:blip r:embed="rId3"/>
          <a:srcRect t="13886" b="43158"/>
          <a:stretch/>
        </p:blipFill>
        <p:spPr>
          <a:xfrm>
            <a:off x="0" y="-583667"/>
            <a:ext cx="12192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10" name="Footer Placeholder 3">
            <a:extLst>
              <a:ext uri="{FF2B5EF4-FFF2-40B4-BE49-F238E27FC236}">
                <a16:creationId xmlns:a16="http://schemas.microsoft.com/office/drawing/2014/main" id="{A3083BC8-8220-4927-9669-A57F3EBF947B}"/>
              </a:ext>
            </a:extLst>
          </p:cNvPr>
          <p:cNvSpPr txBox="1">
            <a:spLocks/>
          </p:cNvSpPr>
          <p:nvPr/>
        </p:nvSpPr>
        <p:spPr>
          <a:xfrm>
            <a:off x="3307750" y="6378124"/>
            <a:ext cx="6179919"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 </a:t>
            </a:r>
          </a:p>
        </p:txBody>
      </p:sp>
      <p:sp>
        <p:nvSpPr>
          <p:cNvPr id="13" name="Title 1">
            <a:extLst>
              <a:ext uri="{FF2B5EF4-FFF2-40B4-BE49-F238E27FC236}">
                <a16:creationId xmlns:a16="http://schemas.microsoft.com/office/drawing/2014/main" id="{FFAF5D6B-1AC3-4B5C-8230-30B4128B38EF}"/>
              </a:ext>
            </a:extLst>
          </p:cNvPr>
          <p:cNvSpPr txBox="1">
            <a:spLocks/>
          </p:cNvSpPr>
          <p:nvPr/>
        </p:nvSpPr>
        <p:spPr>
          <a:xfrm>
            <a:off x="2010419" y="3606800"/>
            <a:ext cx="8368262" cy="1143000"/>
          </a:xfrm>
          <a:prstGeom prst="rect">
            <a:avLst/>
          </a:prstGeom>
        </p:spPr>
        <p:txBody>
          <a:bodyPr vert="horz" lIns="91440" tIns="45720" rIns="91440" bIns="45720" rtlCol="0" anchor="t">
            <a:noAutofit/>
          </a:bodyPr>
          <a:lstStyle/>
          <a:p>
            <a:pPr algn="ctr">
              <a:lnSpc>
                <a:spcPts val="64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Review, evaluate, close, debrief</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6" name="Title 5"/>
          <p:cNvSpPr>
            <a:spLocks noGrp="1"/>
          </p:cNvSpPr>
          <p:nvPr>
            <p:ph type="title"/>
          </p:nvPr>
        </p:nvSpPr>
        <p:spPr>
          <a:xfrm>
            <a:off x="685801" y="689771"/>
            <a:ext cx="6752690" cy="1243007"/>
          </a:xfrm>
        </p:spPr>
        <p:txBody>
          <a:bodyPr anchor="ctr">
            <a:normAutofit fontScale="90000"/>
          </a:bodyPr>
          <a:lstStyle/>
          <a:p>
            <a:r>
              <a:rPr lang="en-US" sz="5000" dirty="0">
                <a:latin typeface="Arial" panose="020B0604020202020204" pitchFamily="34" charset="0"/>
                <a:cs typeface="Arial" panose="020B0604020202020204" pitchFamily="34" charset="0"/>
              </a:rPr>
              <a:t>FULL PRINCIPLE REVIEW</a:t>
            </a:r>
          </a:p>
        </p:txBody>
      </p:sp>
      <p:sp>
        <p:nvSpPr>
          <p:cNvPr id="8" name="Footer Placeholder 2">
            <a:extLst>
              <a:ext uri="{FF2B5EF4-FFF2-40B4-BE49-F238E27FC236}">
                <a16:creationId xmlns:a16="http://schemas.microsoft.com/office/drawing/2014/main" id="{C335F142-CBAC-443D-A9BF-309335C85F1F}"/>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31</a:t>
            </a:fld>
            <a:endParaRPr lang="en-US" dirty="0"/>
          </a:p>
        </p:txBody>
      </p:sp>
      <p:sp>
        <p:nvSpPr>
          <p:cNvPr id="27" name="Content Placeholder 26"/>
          <p:cNvSpPr>
            <a:spLocks noGrp="1"/>
          </p:cNvSpPr>
          <p:nvPr>
            <p:ph type="body" sz="quarter" idx="13"/>
          </p:nvPr>
        </p:nvSpPr>
        <p:spPr>
          <a:xfrm>
            <a:off x="560388" y="2237574"/>
            <a:ext cx="11426825" cy="3947708"/>
          </a:xfrm>
        </p:spPr>
        <p:txBody>
          <a:bodyPr>
            <a:normAutofit/>
          </a:bodyPr>
          <a:lstStyle/>
          <a:p>
            <a:pPr>
              <a:spcAft>
                <a:spcPts val="1200"/>
              </a:spcAft>
            </a:pPr>
            <a:r>
              <a:rPr lang="en-US" sz="2400" dirty="0"/>
              <a:t>Review</a:t>
            </a:r>
          </a:p>
          <a:p>
            <a:pPr>
              <a:spcAft>
                <a:spcPts val="1200"/>
              </a:spcAft>
            </a:pPr>
            <a:r>
              <a:rPr lang="en-US" sz="2400" dirty="0"/>
              <a:t>Evaluate</a:t>
            </a:r>
          </a:p>
          <a:p>
            <a:pPr>
              <a:spcAft>
                <a:spcPts val="1200"/>
              </a:spcAft>
            </a:pPr>
            <a:r>
              <a:rPr lang="en-US" sz="2400" dirty="0"/>
              <a:t>Close</a:t>
            </a:r>
          </a:p>
          <a:p>
            <a:pPr>
              <a:spcAft>
                <a:spcPts val="1200"/>
              </a:spcAft>
            </a:pPr>
            <a:r>
              <a:rPr lang="en-US" sz="2400" dirty="0"/>
              <a:t>Debrief</a:t>
            </a:r>
          </a:p>
        </p:txBody>
      </p:sp>
      <p:sp>
        <p:nvSpPr>
          <p:cNvPr id="2" name="Footer Placeholder 1">
            <a:extLst>
              <a:ext uri="{FF2B5EF4-FFF2-40B4-BE49-F238E27FC236}">
                <a16:creationId xmlns:a16="http://schemas.microsoft.com/office/drawing/2014/main" id="{7DE4CD28-C0E4-4B58-9E11-0932C0E2D5F6}"/>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560388" y="1484027"/>
            <a:ext cx="8071290" cy="482155"/>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four parts of the closing sequence?</a:t>
            </a:r>
          </a:p>
        </p:txBody>
      </p:sp>
      <p:sp>
        <p:nvSpPr>
          <p:cNvPr id="7" name="Rectangle 6">
            <a:extLst>
              <a:ext uri="{FF2B5EF4-FFF2-40B4-BE49-F238E27FC236}">
                <a16:creationId xmlns:a16="http://schemas.microsoft.com/office/drawing/2014/main" id="{113FFAD3-CA9F-46D6-AE58-BA1725730AB3}"/>
              </a:ext>
            </a:extLst>
          </p:cNvPr>
          <p:cNvSpPr/>
          <p:nvPr/>
        </p:nvSpPr>
        <p:spPr>
          <a:xfrm>
            <a:off x="11500983" y="4551219"/>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32</a:t>
            </a:fld>
            <a:endParaRPr lang="en-US" dirty="0"/>
          </a:p>
        </p:txBody>
      </p:sp>
      <p:sp>
        <p:nvSpPr>
          <p:cNvPr id="27" name="Content Placeholder 26"/>
          <p:cNvSpPr>
            <a:spLocks noGrp="1"/>
          </p:cNvSpPr>
          <p:nvPr>
            <p:ph type="body" sz="quarter" idx="13"/>
          </p:nvPr>
        </p:nvSpPr>
        <p:spPr>
          <a:xfrm>
            <a:off x="560388" y="2450222"/>
            <a:ext cx="11426825" cy="3803300"/>
          </a:xfrm>
        </p:spPr>
        <p:txBody>
          <a:bodyPr>
            <a:normAutofit/>
          </a:bodyPr>
          <a:lstStyle/>
          <a:p>
            <a:pPr>
              <a:lnSpc>
                <a:spcPct val="100000"/>
              </a:lnSpc>
              <a:spcAft>
                <a:spcPts val="1200"/>
              </a:spcAft>
            </a:pPr>
            <a:r>
              <a:rPr lang="en-US" sz="2400" dirty="0"/>
              <a:t>Have participants identify benefits to each decision</a:t>
            </a:r>
          </a:p>
          <a:p>
            <a:pPr>
              <a:lnSpc>
                <a:spcPct val="100000"/>
              </a:lnSpc>
              <a:spcAft>
                <a:spcPts val="1200"/>
              </a:spcAft>
            </a:pPr>
            <a:r>
              <a:rPr lang="en-US" sz="2400" dirty="0"/>
              <a:t>Have participants identify barriers and strategies for overcoming these barriers</a:t>
            </a:r>
          </a:p>
        </p:txBody>
      </p:sp>
      <p:sp>
        <p:nvSpPr>
          <p:cNvPr id="2" name="Footer Placeholder 1">
            <a:extLst>
              <a:ext uri="{FF2B5EF4-FFF2-40B4-BE49-F238E27FC236}">
                <a16:creationId xmlns:a16="http://schemas.microsoft.com/office/drawing/2014/main" id="{4C812129-F705-40BD-B94B-1731837E910C}"/>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73717"/>
            <a:ext cx="9721455" cy="783663"/>
          </a:xfrm>
          <a:prstGeom prst="rect">
            <a:avLst/>
          </a:prstGeom>
        </p:spPr>
        <p:txBody>
          <a:bodyPr vert="horz" lIns="91440" tIns="45720" rIns="91440" bIns="45720" rtlCol="0" anchor="ctr">
            <a:noAutofit/>
          </a:bodyPr>
          <a:lstStyle/>
          <a:p>
            <a:pPr>
              <a:spcBef>
                <a:spcPct val="0"/>
              </a:spcBef>
              <a:defRPr/>
            </a:pPr>
            <a:r>
              <a:rPr lang="en-US" sz="2400" dirty="0">
                <a:solidFill>
                  <a:srgbClr val="009383"/>
                </a:solidFill>
                <a:latin typeface="Arial" panose="020B0604020202020204" pitchFamily="34" charset="0"/>
                <a:ea typeface="+mj-ea"/>
                <a:cs typeface="Arial" panose="020B0604020202020204" pitchFamily="34" charset="0"/>
              </a:rPr>
              <a:t>What are the methods for increasing buy-in and successful implementation of items on the decision list?</a:t>
            </a:r>
          </a:p>
        </p:txBody>
      </p:sp>
      <p:sp>
        <p:nvSpPr>
          <p:cNvPr id="7" name="Rectangle 6">
            <a:extLst>
              <a:ext uri="{FF2B5EF4-FFF2-40B4-BE49-F238E27FC236}">
                <a16:creationId xmlns:a16="http://schemas.microsoft.com/office/drawing/2014/main" id="{113FFAD3-CA9F-46D6-AE58-BA1725730AB3}"/>
              </a:ext>
            </a:extLst>
          </p:cNvPr>
          <p:cNvSpPr/>
          <p:nvPr/>
        </p:nvSpPr>
        <p:spPr>
          <a:xfrm>
            <a:off x="11856584" y="3363686"/>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33</a:t>
            </a:fld>
            <a:endParaRPr lang="en-US" dirty="0"/>
          </a:p>
        </p:txBody>
      </p:sp>
      <p:sp>
        <p:nvSpPr>
          <p:cNvPr id="27" name="Content Placeholder 26"/>
          <p:cNvSpPr>
            <a:spLocks noGrp="1"/>
          </p:cNvSpPr>
          <p:nvPr>
            <p:ph type="body" sz="quarter" idx="13"/>
          </p:nvPr>
        </p:nvSpPr>
        <p:spPr>
          <a:xfrm>
            <a:off x="560388" y="2331841"/>
            <a:ext cx="11426825" cy="3853441"/>
          </a:xfrm>
        </p:spPr>
        <p:txBody>
          <a:bodyPr>
            <a:normAutofit/>
          </a:bodyPr>
          <a:lstStyle/>
          <a:p>
            <a:pPr>
              <a:lnSpc>
                <a:spcPct val="100000"/>
              </a:lnSpc>
              <a:spcAft>
                <a:spcPts val="1200"/>
              </a:spcAft>
            </a:pPr>
            <a:r>
              <a:rPr lang="en-US" sz="2400" dirty="0"/>
              <a:t>Have we covered this issue?</a:t>
            </a:r>
          </a:p>
          <a:p>
            <a:pPr>
              <a:lnSpc>
                <a:spcPct val="100000"/>
              </a:lnSpc>
              <a:spcAft>
                <a:spcPts val="1200"/>
              </a:spcAft>
            </a:pPr>
            <a:r>
              <a:rPr lang="en-US" sz="2400" dirty="0"/>
              <a:t>Do we need to cover this issue?</a:t>
            </a:r>
          </a:p>
          <a:p>
            <a:pPr>
              <a:lnSpc>
                <a:spcPct val="100000"/>
              </a:lnSpc>
              <a:spcAft>
                <a:spcPts val="1200"/>
              </a:spcAft>
            </a:pPr>
            <a:r>
              <a:rPr lang="en-US" sz="2400" dirty="0"/>
              <a:t>Do we need to cover this issue now?</a:t>
            </a:r>
          </a:p>
        </p:txBody>
      </p:sp>
      <p:sp>
        <p:nvSpPr>
          <p:cNvPr id="2" name="Footer Placeholder 1">
            <a:extLst>
              <a:ext uri="{FF2B5EF4-FFF2-40B4-BE49-F238E27FC236}">
                <a16:creationId xmlns:a16="http://schemas.microsoft.com/office/drawing/2014/main" id="{67FAD153-2157-4CD8-AB54-BF99A2CC1686}"/>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595672"/>
            <a:ext cx="8071290" cy="435021"/>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questions to clear the issues list?</a:t>
            </a:r>
          </a:p>
        </p:txBody>
      </p:sp>
      <p:sp>
        <p:nvSpPr>
          <p:cNvPr id="7" name="Rectangle 6">
            <a:extLst>
              <a:ext uri="{FF2B5EF4-FFF2-40B4-BE49-F238E27FC236}">
                <a16:creationId xmlns:a16="http://schemas.microsoft.com/office/drawing/2014/main" id="{113FFAD3-CA9F-46D6-AE58-BA1725730AB3}"/>
              </a:ext>
            </a:extLst>
          </p:cNvPr>
          <p:cNvSpPr/>
          <p:nvPr/>
        </p:nvSpPr>
        <p:spPr>
          <a:xfrm>
            <a:off x="11370355" y="4040579"/>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34</a:t>
            </a:fld>
            <a:endParaRPr lang="en-US" dirty="0"/>
          </a:p>
        </p:txBody>
      </p:sp>
      <p:sp>
        <p:nvSpPr>
          <p:cNvPr id="27" name="Content Placeholder 26"/>
          <p:cNvSpPr>
            <a:spLocks noGrp="1"/>
          </p:cNvSpPr>
          <p:nvPr>
            <p:ph type="body" sz="quarter" idx="13"/>
          </p:nvPr>
        </p:nvSpPr>
        <p:spPr>
          <a:xfrm>
            <a:off x="560388" y="2234153"/>
            <a:ext cx="11426825" cy="3951129"/>
          </a:xfrm>
        </p:spPr>
        <p:txBody>
          <a:bodyPr>
            <a:normAutofit/>
          </a:bodyPr>
          <a:lstStyle/>
          <a:p>
            <a:pPr>
              <a:lnSpc>
                <a:spcPct val="100000"/>
              </a:lnSpc>
              <a:spcAft>
                <a:spcPts val="1200"/>
              </a:spcAft>
            </a:pPr>
            <a:r>
              <a:rPr lang="en-US" sz="2400" dirty="0"/>
              <a:t>What</a:t>
            </a:r>
          </a:p>
          <a:p>
            <a:pPr>
              <a:lnSpc>
                <a:spcPct val="100000"/>
              </a:lnSpc>
              <a:spcAft>
                <a:spcPts val="1200"/>
              </a:spcAft>
            </a:pPr>
            <a:r>
              <a:rPr lang="en-US" sz="2400" dirty="0"/>
              <a:t>Who</a:t>
            </a:r>
          </a:p>
          <a:p>
            <a:pPr>
              <a:lnSpc>
                <a:spcPct val="100000"/>
              </a:lnSpc>
              <a:spcAft>
                <a:spcPts val="1200"/>
              </a:spcAft>
            </a:pPr>
            <a:r>
              <a:rPr lang="en-US" sz="2400" dirty="0"/>
              <a:t>When</a:t>
            </a:r>
          </a:p>
        </p:txBody>
      </p:sp>
      <p:sp>
        <p:nvSpPr>
          <p:cNvPr id="2" name="Footer Placeholder 1">
            <a:extLst>
              <a:ext uri="{FF2B5EF4-FFF2-40B4-BE49-F238E27FC236}">
                <a16:creationId xmlns:a16="http://schemas.microsoft.com/office/drawing/2014/main" id="{C2030203-7B7E-4751-BC52-71A43E8DE82C}"/>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516696"/>
            <a:ext cx="8071290" cy="51986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three parts of the action list?</a:t>
            </a:r>
          </a:p>
        </p:txBody>
      </p:sp>
      <p:sp>
        <p:nvSpPr>
          <p:cNvPr id="7" name="Rectangle 6">
            <a:extLst>
              <a:ext uri="{FF2B5EF4-FFF2-40B4-BE49-F238E27FC236}">
                <a16:creationId xmlns:a16="http://schemas.microsoft.com/office/drawing/2014/main" id="{113FFAD3-CA9F-46D6-AE58-BA1725730AB3}"/>
              </a:ext>
            </a:extLst>
          </p:cNvPr>
          <p:cNvSpPr/>
          <p:nvPr/>
        </p:nvSpPr>
        <p:spPr>
          <a:xfrm>
            <a:off x="11249891" y="3933701"/>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35</a:t>
            </a:fld>
            <a:endParaRPr lang="en-US" dirty="0"/>
          </a:p>
        </p:txBody>
      </p:sp>
      <p:sp>
        <p:nvSpPr>
          <p:cNvPr id="27" name="Content Placeholder 26"/>
          <p:cNvSpPr>
            <a:spLocks noGrp="1"/>
          </p:cNvSpPr>
          <p:nvPr>
            <p:ph type="body" sz="quarter" idx="13"/>
          </p:nvPr>
        </p:nvSpPr>
        <p:spPr>
          <a:xfrm>
            <a:off x="560388" y="2224125"/>
            <a:ext cx="11426825" cy="4029397"/>
          </a:xfrm>
        </p:spPr>
        <p:txBody>
          <a:bodyPr>
            <a:normAutofit/>
          </a:bodyPr>
          <a:lstStyle/>
          <a:p>
            <a:pPr>
              <a:lnSpc>
                <a:spcPct val="100000"/>
              </a:lnSpc>
              <a:spcAft>
                <a:spcPts val="1200"/>
              </a:spcAft>
            </a:pPr>
            <a:r>
              <a:rPr lang="en-US" sz="2400" dirty="0"/>
              <a:t>Session</a:t>
            </a:r>
          </a:p>
          <a:p>
            <a:pPr>
              <a:lnSpc>
                <a:spcPct val="100000"/>
              </a:lnSpc>
              <a:spcAft>
                <a:spcPts val="1200"/>
              </a:spcAft>
            </a:pPr>
            <a:r>
              <a:rPr lang="en-US" sz="2400" dirty="0"/>
              <a:t>Facilitator</a:t>
            </a:r>
          </a:p>
          <a:p>
            <a:pPr>
              <a:lnSpc>
                <a:spcPct val="100000"/>
              </a:lnSpc>
              <a:spcAft>
                <a:spcPts val="1200"/>
              </a:spcAft>
            </a:pPr>
            <a:r>
              <a:rPr lang="en-US" sz="2400" dirty="0"/>
              <a:t>Performance</a:t>
            </a:r>
          </a:p>
          <a:p>
            <a:pPr>
              <a:lnSpc>
                <a:spcPct val="100000"/>
              </a:lnSpc>
              <a:spcAft>
                <a:spcPts val="1200"/>
              </a:spcAft>
            </a:pPr>
            <a:r>
              <a:rPr lang="en-US" sz="2400" dirty="0"/>
              <a:t>Comments</a:t>
            </a:r>
          </a:p>
        </p:txBody>
      </p:sp>
      <p:sp>
        <p:nvSpPr>
          <p:cNvPr id="2" name="Footer Placeholder 1">
            <a:extLst>
              <a:ext uri="{FF2B5EF4-FFF2-40B4-BE49-F238E27FC236}">
                <a16:creationId xmlns:a16="http://schemas.microsoft.com/office/drawing/2014/main" id="{607EBDD1-66C8-4541-9F05-82AE23685E00}"/>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73716"/>
            <a:ext cx="9143769" cy="557569"/>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items to evaluate for a facilitated session?</a:t>
            </a:r>
          </a:p>
        </p:txBody>
      </p:sp>
      <p:sp>
        <p:nvSpPr>
          <p:cNvPr id="7" name="Rectangle 6">
            <a:extLst>
              <a:ext uri="{FF2B5EF4-FFF2-40B4-BE49-F238E27FC236}">
                <a16:creationId xmlns:a16="http://schemas.microsoft.com/office/drawing/2014/main" id="{113FFAD3-CA9F-46D6-AE58-BA1725730AB3}"/>
              </a:ext>
            </a:extLst>
          </p:cNvPr>
          <p:cNvSpPr/>
          <p:nvPr/>
        </p:nvSpPr>
        <p:spPr>
          <a:xfrm>
            <a:off x="11362438" y="4658096"/>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36</a:t>
            </a:fld>
            <a:endParaRPr lang="en-US" dirty="0"/>
          </a:p>
        </p:txBody>
      </p:sp>
      <p:sp>
        <p:nvSpPr>
          <p:cNvPr id="27" name="Content Placeholder 26"/>
          <p:cNvSpPr>
            <a:spLocks noGrp="1"/>
          </p:cNvSpPr>
          <p:nvPr>
            <p:ph type="body" sz="quarter" idx="13"/>
          </p:nvPr>
        </p:nvSpPr>
        <p:spPr>
          <a:xfrm>
            <a:off x="560388" y="2181573"/>
            <a:ext cx="11426825" cy="4099245"/>
          </a:xfrm>
        </p:spPr>
        <p:txBody>
          <a:bodyPr>
            <a:normAutofit/>
          </a:bodyPr>
          <a:lstStyle/>
          <a:p>
            <a:pPr>
              <a:lnSpc>
                <a:spcPct val="100000"/>
              </a:lnSpc>
              <a:spcAft>
                <a:spcPts val="1200"/>
              </a:spcAft>
            </a:pPr>
            <a:r>
              <a:rPr lang="en-US" sz="2400" dirty="0"/>
              <a:t>Thank participants</a:t>
            </a:r>
          </a:p>
          <a:p>
            <a:pPr>
              <a:lnSpc>
                <a:spcPct val="100000"/>
              </a:lnSpc>
              <a:spcAft>
                <a:spcPts val="1200"/>
              </a:spcAft>
            </a:pPr>
            <a:r>
              <a:rPr lang="en-US" sz="2400" dirty="0"/>
              <a:t>Remind participants of next steps</a:t>
            </a:r>
          </a:p>
          <a:p>
            <a:pPr lvl="1">
              <a:lnSpc>
                <a:spcPct val="100000"/>
              </a:lnSpc>
              <a:spcAft>
                <a:spcPts val="1200"/>
              </a:spcAft>
              <a:buClr>
                <a:srgbClr val="009383"/>
              </a:buClr>
              <a:buFont typeface="Arial" panose="020B0604020202020204" pitchFamily="34" charset="0"/>
              <a:buChar char="–"/>
            </a:pPr>
            <a:r>
              <a:rPr lang="en-US" dirty="0">
                <a:solidFill>
                  <a:srgbClr val="F26522"/>
                </a:solidFill>
              </a:rPr>
              <a:t>Confirm place, date, time and purpose of any next session</a:t>
            </a:r>
          </a:p>
          <a:p>
            <a:pPr>
              <a:lnSpc>
                <a:spcPct val="100000"/>
              </a:lnSpc>
              <a:spcAft>
                <a:spcPts val="1200"/>
              </a:spcAft>
            </a:pPr>
            <a:r>
              <a:rPr lang="en-US" sz="2400" dirty="0"/>
              <a:t>Formally end the session</a:t>
            </a:r>
          </a:p>
        </p:txBody>
      </p:sp>
      <p:sp>
        <p:nvSpPr>
          <p:cNvPr id="2" name="Footer Placeholder 1">
            <a:extLst>
              <a:ext uri="{FF2B5EF4-FFF2-40B4-BE49-F238E27FC236}">
                <a16:creationId xmlns:a16="http://schemas.microsoft.com/office/drawing/2014/main" id="{1D06E271-58F0-48C5-955A-0477CC344D41}"/>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501012"/>
            <a:ext cx="8071290" cy="487721"/>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steps to close a facilitated session?</a:t>
            </a:r>
          </a:p>
        </p:txBody>
      </p:sp>
      <p:sp>
        <p:nvSpPr>
          <p:cNvPr id="7" name="Rectangle 6">
            <a:extLst>
              <a:ext uri="{FF2B5EF4-FFF2-40B4-BE49-F238E27FC236}">
                <a16:creationId xmlns:a16="http://schemas.microsoft.com/office/drawing/2014/main" id="{113FFAD3-CA9F-46D6-AE58-BA1725730AB3}"/>
              </a:ext>
            </a:extLst>
          </p:cNvPr>
          <p:cNvSpPr/>
          <p:nvPr/>
        </p:nvSpPr>
        <p:spPr>
          <a:xfrm>
            <a:off x="11338687" y="4491842"/>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xEl>
                                              <p:pRg st="3" end="3"/>
                                            </p:txEl>
                                          </p:spTgt>
                                        </p:tgtEl>
                                        <p:attrNameLst>
                                          <p:attrName>style.visibility</p:attrName>
                                        </p:attrNameLst>
                                      </p:cBhvr>
                                      <p:to>
                                        <p:strVal val="visible"/>
                                      </p:to>
                                    </p:set>
                                    <p:animEffect transition="in" filter="fade">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37</a:t>
            </a:fld>
            <a:endParaRPr lang="en-US" dirty="0"/>
          </a:p>
        </p:txBody>
      </p:sp>
      <p:sp>
        <p:nvSpPr>
          <p:cNvPr id="27" name="Content Placeholder 26"/>
          <p:cNvSpPr>
            <a:spLocks noGrp="1"/>
          </p:cNvSpPr>
          <p:nvPr>
            <p:ph type="body" sz="quarter" idx="13"/>
          </p:nvPr>
        </p:nvSpPr>
        <p:spPr>
          <a:xfrm>
            <a:off x="560388" y="2174804"/>
            <a:ext cx="11426825" cy="4065070"/>
          </a:xfrm>
        </p:spPr>
        <p:txBody>
          <a:bodyPr>
            <a:normAutofit/>
          </a:bodyPr>
          <a:lstStyle/>
          <a:p>
            <a:pPr>
              <a:spcAft>
                <a:spcPts val="1200"/>
              </a:spcAft>
            </a:pPr>
            <a:r>
              <a:rPr lang="en-US" sz="2400" dirty="0"/>
              <a:t>How well were the session objectives met?</a:t>
            </a:r>
          </a:p>
          <a:p>
            <a:pPr>
              <a:spcAft>
                <a:spcPts val="1200"/>
              </a:spcAft>
            </a:pPr>
            <a:r>
              <a:rPr lang="en-US" sz="2400" dirty="0"/>
              <a:t>How well did the participants respond?</a:t>
            </a:r>
          </a:p>
          <a:p>
            <a:pPr>
              <a:spcAft>
                <a:spcPts val="1200"/>
              </a:spcAft>
            </a:pPr>
            <a:r>
              <a:rPr lang="en-US" sz="2400" dirty="0"/>
              <a:t>How sufficient are the deliverables?</a:t>
            </a:r>
          </a:p>
          <a:p>
            <a:pPr>
              <a:spcAft>
                <a:spcPts val="1200"/>
              </a:spcAft>
            </a:pPr>
            <a:r>
              <a:rPr lang="en-US" sz="2400" dirty="0"/>
              <a:t>What follow-up activities are needed?</a:t>
            </a:r>
          </a:p>
        </p:txBody>
      </p:sp>
      <p:sp>
        <p:nvSpPr>
          <p:cNvPr id="2" name="Footer Placeholder 1">
            <a:extLst>
              <a:ext uri="{FF2B5EF4-FFF2-40B4-BE49-F238E27FC236}">
                <a16:creationId xmlns:a16="http://schemas.microsoft.com/office/drawing/2014/main" id="{8ADB8118-F442-489A-8BBD-542C7A329C7E}"/>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60068"/>
            <a:ext cx="9926193" cy="521896"/>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key questions to ask as for the session debrief?</a:t>
            </a:r>
          </a:p>
        </p:txBody>
      </p:sp>
      <p:sp>
        <p:nvSpPr>
          <p:cNvPr id="7" name="Rectangle 6">
            <a:extLst>
              <a:ext uri="{FF2B5EF4-FFF2-40B4-BE49-F238E27FC236}">
                <a16:creationId xmlns:a16="http://schemas.microsoft.com/office/drawing/2014/main" id="{113FFAD3-CA9F-46D6-AE58-BA1725730AB3}"/>
              </a:ext>
            </a:extLst>
          </p:cNvPr>
          <p:cNvSpPr/>
          <p:nvPr/>
        </p:nvSpPr>
        <p:spPr>
          <a:xfrm>
            <a:off x="10964883" y="4456216"/>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38</a:t>
            </a:fld>
            <a:endParaRPr lang="en-US" dirty="0"/>
          </a:p>
        </p:txBody>
      </p:sp>
      <p:sp>
        <p:nvSpPr>
          <p:cNvPr id="27" name="Content Placeholder 26"/>
          <p:cNvSpPr>
            <a:spLocks noGrp="1"/>
          </p:cNvSpPr>
          <p:nvPr>
            <p:ph type="body" sz="quarter" idx="13"/>
          </p:nvPr>
        </p:nvSpPr>
        <p:spPr>
          <a:xfrm>
            <a:off x="560388" y="2117404"/>
            <a:ext cx="11426825" cy="1914316"/>
          </a:xfrm>
        </p:spPr>
        <p:txBody>
          <a:bodyPr>
            <a:normAutofit/>
          </a:bodyPr>
          <a:lstStyle/>
          <a:p>
            <a:pPr>
              <a:spcAft>
                <a:spcPts val="600"/>
              </a:spcAft>
            </a:pPr>
            <a:r>
              <a:rPr lang="en-US" sz="2400" dirty="0"/>
              <a:t>Review the activities performed</a:t>
            </a:r>
          </a:p>
          <a:p>
            <a:pPr>
              <a:spcAft>
                <a:spcPts val="600"/>
              </a:spcAft>
            </a:pPr>
            <a:r>
              <a:rPr lang="en-US" sz="2400" dirty="0"/>
              <a:t>Review the Parking Boards (IDA)</a:t>
            </a:r>
          </a:p>
          <a:p>
            <a:pPr>
              <a:spcAft>
                <a:spcPts val="600"/>
              </a:spcAft>
            </a:pPr>
            <a:r>
              <a:rPr lang="en-US" sz="2400" dirty="0"/>
              <a:t>Close the session</a:t>
            </a:r>
          </a:p>
        </p:txBody>
      </p:sp>
      <p:sp>
        <p:nvSpPr>
          <p:cNvPr id="2" name="Footer Placeholder 1">
            <a:extLst>
              <a:ext uri="{FF2B5EF4-FFF2-40B4-BE49-F238E27FC236}">
                <a16:creationId xmlns:a16="http://schemas.microsoft.com/office/drawing/2014/main" id="{AAA34FB3-9A86-4B35-88CB-CAB0111E32BD}"/>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87364"/>
            <a:ext cx="8071290" cy="453874"/>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steps in a partial close?</a:t>
            </a:r>
          </a:p>
        </p:txBody>
      </p:sp>
      <p:sp>
        <p:nvSpPr>
          <p:cNvPr id="6" name="Content Placeholder 26"/>
          <p:cNvSpPr txBox="1">
            <a:spLocks/>
          </p:cNvSpPr>
          <p:nvPr/>
        </p:nvSpPr>
        <p:spPr>
          <a:xfrm>
            <a:off x="560388" y="4433871"/>
            <a:ext cx="8071290" cy="511903"/>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In a multi-day session</a:t>
            </a:r>
          </a:p>
        </p:txBody>
      </p:sp>
      <p:sp>
        <p:nvSpPr>
          <p:cNvPr id="7" name="Title 4"/>
          <p:cNvSpPr txBox="1">
            <a:spLocks/>
          </p:cNvSpPr>
          <p:nvPr/>
        </p:nvSpPr>
        <p:spPr>
          <a:xfrm>
            <a:off x="657225" y="3921968"/>
            <a:ext cx="8071290" cy="511903"/>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do we conduct a partial close?</a:t>
            </a:r>
          </a:p>
        </p:txBody>
      </p:sp>
      <p:sp>
        <p:nvSpPr>
          <p:cNvPr id="9" name="Rectangle 8">
            <a:extLst>
              <a:ext uri="{FF2B5EF4-FFF2-40B4-BE49-F238E27FC236}">
                <a16:creationId xmlns:a16="http://schemas.microsoft.com/office/drawing/2014/main" id="{113FFAD3-CA9F-46D6-AE58-BA1725730AB3}"/>
              </a:ext>
            </a:extLst>
          </p:cNvPr>
          <p:cNvSpPr/>
          <p:nvPr/>
        </p:nvSpPr>
        <p:spPr>
          <a:xfrm>
            <a:off x="11178639" y="4624507"/>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9</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
        <p:nvSpPr>
          <p:cNvPr id="6" name="Content Placeholder 5"/>
          <p:cNvSpPr>
            <a:spLocks noGrp="1"/>
          </p:cNvSpPr>
          <p:nvPr>
            <p:ph type="body" sz="quarter" idx="13"/>
          </p:nvPr>
        </p:nvSpPr>
        <p:spPr>
          <a:xfrm>
            <a:off x="560388" y="2469953"/>
            <a:ext cx="5311775" cy="3783569"/>
          </a:xfrm>
        </p:spPr>
        <p:txBody>
          <a:bodyPr>
            <a:noAutofit/>
          </a:bodyPr>
          <a:lstStyle/>
          <a:p>
            <a:pPr marL="514350" indent="-514350">
              <a:buFont typeface="+mj-lt"/>
              <a:buAutoNum type="alphaUcPeriod"/>
            </a:pPr>
            <a:r>
              <a:rPr lang="en-US" sz="2400" dirty="0"/>
              <a:t>Request Time Extensions if Needed</a:t>
            </a:r>
          </a:p>
          <a:p>
            <a:pPr marL="514350" indent="-514350">
              <a:buFont typeface="+mj-lt"/>
              <a:buAutoNum type="alphaUcPeriod"/>
            </a:pPr>
            <a:r>
              <a:rPr lang="en-US" sz="2400" dirty="0"/>
              <a:t>Review the Activities Performed</a:t>
            </a:r>
          </a:p>
          <a:p>
            <a:pPr marL="514350" indent="-514350">
              <a:buFont typeface="+mj-lt"/>
              <a:buAutoNum type="alphaUcPeriod"/>
            </a:pPr>
            <a:r>
              <a:rPr lang="en-US" sz="2400" dirty="0"/>
              <a:t>Review Session Purpose</a:t>
            </a:r>
          </a:p>
          <a:p>
            <a:pPr marL="514350" indent="-514350">
              <a:buFont typeface="+mj-lt"/>
              <a:buAutoNum type="alphaUcPeriod"/>
            </a:pPr>
            <a:r>
              <a:rPr lang="en-US" sz="2400" dirty="0"/>
              <a:t>Review Key Topics</a:t>
            </a:r>
          </a:p>
          <a:p>
            <a:pPr marL="514350" indent="-514350">
              <a:buFont typeface="+mj-lt"/>
              <a:buAutoNum type="alphaUcPeriod"/>
            </a:pPr>
            <a:r>
              <a:rPr lang="en-US" sz="2400" dirty="0"/>
              <a:t>Review Parking Boards</a:t>
            </a:r>
          </a:p>
          <a:p>
            <a:pPr marL="514350" indent="-514350">
              <a:buFont typeface="+mj-lt"/>
              <a:buAutoNum type="alphaUcPeriod"/>
            </a:pPr>
            <a:r>
              <a:rPr lang="en-US" sz="2400" dirty="0"/>
              <a:t>Ask Participants to Evaluate</a:t>
            </a:r>
          </a:p>
        </p:txBody>
      </p:sp>
      <p:sp>
        <p:nvSpPr>
          <p:cNvPr id="7" name="Content Placeholder 6"/>
          <p:cNvSpPr>
            <a:spLocks noGrp="1"/>
          </p:cNvSpPr>
          <p:nvPr>
            <p:ph idx="4294967295"/>
          </p:nvPr>
        </p:nvSpPr>
        <p:spPr>
          <a:xfrm>
            <a:off x="6319839" y="2469953"/>
            <a:ext cx="5311773" cy="3927650"/>
          </a:xfrm>
        </p:spPr>
        <p:txBody>
          <a:bodyPr>
            <a:normAutofit/>
          </a:bodyPr>
          <a:lstStyle/>
          <a:p>
            <a:pPr marL="514350" indent="-514350">
              <a:spcAft>
                <a:spcPts val="1200"/>
              </a:spcAft>
              <a:buClr>
                <a:srgbClr val="009383"/>
              </a:buClr>
              <a:buFont typeface="+mj-lt"/>
              <a:buAutoNum type="alphaUcPeriod" startAt="5"/>
            </a:pPr>
            <a:r>
              <a:rPr lang="en-US" sz="2400" b="0" dirty="0">
                <a:solidFill>
                  <a:schemeClr val="tx1"/>
                </a:solidFill>
              </a:rPr>
              <a:t>Close and Set the Stage</a:t>
            </a:r>
          </a:p>
          <a:p>
            <a:pPr marL="514350" indent="-514350">
              <a:spcAft>
                <a:spcPts val="1200"/>
              </a:spcAft>
              <a:buClr>
                <a:srgbClr val="009383"/>
              </a:buClr>
              <a:buFont typeface="+mj-lt"/>
              <a:buAutoNum type="alphaUcPeriod" startAt="5"/>
            </a:pPr>
            <a:r>
              <a:rPr lang="en-US" sz="2400" b="0" dirty="0">
                <a:solidFill>
                  <a:schemeClr val="tx1"/>
                </a:solidFill>
              </a:rPr>
              <a:t>Use Partial Close as Needed</a:t>
            </a:r>
          </a:p>
          <a:p>
            <a:pPr marL="514350" indent="-514350">
              <a:spcAft>
                <a:spcPts val="1200"/>
              </a:spcAft>
              <a:buClr>
                <a:srgbClr val="009383"/>
              </a:buClr>
              <a:buFont typeface="+mj-lt"/>
              <a:buAutoNum type="alphaUcPeriod" startAt="5"/>
            </a:pPr>
            <a:r>
              <a:rPr lang="en-US" sz="2400" b="0" dirty="0">
                <a:solidFill>
                  <a:schemeClr val="tx1"/>
                </a:solidFill>
              </a:rPr>
              <a:t>Debrief with Planning Team</a:t>
            </a:r>
          </a:p>
          <a:p>
            <a:pPr marL="514350" indent="-514350">
              <a:spcAft>
                <a:spcPts val="1200"/>
              </a:spcAft>
              <a:buClr>
                <a:srgbClr val="009383"/>
              </a:buClr>
              <a:buFont typeface="+mj-lt"/>
              <a:buAutoNum type="alphaUcPeriod" startAt="5"/>
            </a:pPr>
            <a:r>
              <a:rPr lang="en-US" sz="2400" b="0" dirty="0">
                <a:solidFill>
                  <a:schemeClr val="tx1"/>
                </a:solidFill>
              </a:rPr>
              <a:t>Debrief with Sponsor</a:t>
            </a:r>
          </a:p>
          <a:p>
            <a:pPr marL="514350" indent="-514350">
              <a:spcAft>
                <a:spcPts val="1200"/>
              </a:spcAft>
              <a:buClr>
                <a:srgbClr val="009383"/>
              </a:buClr>
              <a:buFont typeface="+mj-lt"/>
              <a:buAutoNum type="alphaUcPeriod" startAt="5"/>
            </a:pPr>
            <a:r>
              <a:rPr lang="en-US" sz="2400" b="0" dirty="0">
                <a:solidFill>
                  <a:schemeClr val="tx1"/>
                </a:solidFill>
              </a:rPr>
              <a:t>Document Session Results</a:t>
            </a:r>
          </a:p>
        </p:txBody>
      </p:sp>
      <p:sp>
        <p:nvSpPr>
          <p:cNvPr id="8" name="Title 4"/>
          <p:cNvSpPr txBox="1">
            <a:spLocks/>
          </p:cNvSpPr>
          <p:nvPr/>
        </p:nvSpPr>
        <p:spPr>
          <a:xfrm>
            <a:off x="657225" y="1452511"/>
            <a:ext cx="8071290" cy="553997"/>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Closing the session</a:t>
            </a:r>
          </a:p>
        </p:txBody>
      </p:sp>
      <p:sp>
        <p:nvSpPr>
          <p:cNvPr id="9" name="TextBox 8"/>
          <p:cNvSpPr txBox="1"/>
          <p:nvPr/>
        </p:nvSpPr>
        <p:spPr>
          <a:xfrm>
            <a:off x="657225" y="1915956"/>
            <a:ext cx="4670509"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Review, Evaluate, Close, Debrief</a:t>
            </a:r>
          </a:p>
        </p:txBody>
      </p:sp>
      <p:sp>
        <p:nvSpPr>
          <p:cNvPr id="10" name="TextBox 9"/>
          <p:cNvSpPr txBox="1"/>
          <p:nvPr/>
        </p:nvSpPr>
        <p:spPr>
          <a:xfrm>
            <a:off x="10945812" y="5826443"/>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9-1</a:t>
            </a:r>
          </a:p>
        </p:txBody>
      </p:sp>
      <p:sp>
        <p:nvSpPr>
          <p:cNvPr id="11" name="Footer Placeholder 2">
            <a:extLst>
              <a:ext uri="{FF2B5EF4-FFF2-40B4-BE49-F238E27FC236}">
                <a16:creationId xmlns:a16="http://schemas.microsoft.com/office/drawing/2014/main" id="{580177B8-1619-432C-BF71-DAF24AF2690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5235073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9</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Content Placeholder 5"/>
          <p:cNvSpPr>
            <a:spLocks noGrp="1"/>
          </p:cNvSpPr>
          <p:nvPr>
            <p:ph type="body" sz="quarter" idx="13"/>
          </p:nvPr>
        </p:nvSpPr>
        <p:spPr>
          <a:xfrm>
            <a:off x="560388" y="2450353"/>
            <a:ext cx="5311775" cy="3783569"/>
          </a:xfrm>
        </p:spPr>
        <p:txBody>
          <a:bodyPr>
            <a:noAutofit/>
          </a:bodyPr>
          <a:lstStyle/>
          <a:p>
            <a:pPr marL="514350" indent="-514350">
              <a:buFont typeface="+mj-lt"/>
              <a:buAutoNum type="alphaUcPeriod"/>
            </a:pPr>
            <a:r>
              <a:rPr lang="en-US" sz="2400" dirty="0"/>
              <a:t>Request Time Extensions if Needed</a:t>
            </a:r>
          </a:p>
          <a:p>
            <a:pPr marL="514350" indent="-514350">
              <a:buFont typeface="+mj-lt"/>
              <a:buAutoNum type="alphaUcPeriod"/>
            </a:pPr>
            <a:r>
              <a:rPr lang="en-US" sz="2400" dirty="0"/>
              <a:t>Review the Activities Performed</a:t>
            </a:r>
          </a:p>
          <a:p>
            <a:pPr marL="514350" indent="-514350">
              <a:buFont typeface="+mj-lt"/>
              <a:buAutoNum type="alphaUcPeriod"/>
            </a:pPr>
            <a:r>
              <a:rPr lang="en-US" sz="2400" dirty="0"/>
              <a:t>Review Session Purpose</a:t>
            </a:r>
          </a:p>
          <a:p>
            <a:pPr marL="514350" indent="-514350">
              <a:buFont typeface="+mj-lt"/>
              <a:buAutoNum type="alphaUcPeriod"/>
            </a:pPr>
            <a:r>
              <a:rPr lang="en-US" sz="2400" dirty="0"/>
              <a:t>Review Key Topics</a:t>
            </a:r>
          </a:p>
          <a:p>
            <a:pPr marL="514350" indent="-514350">
              <a:buFont typeface="+mj-lt"/>
              <a:buAutoNum type="alphaUcPeriod"/>
            </a:pPr>
            <a:r>
              <a:rPr lang="en-US" sz="2400" dirty="0"/>
              <a:t>Review Parking Boards</a:t>
            </a:r>
          </a:p>
          <a:p>
            <a:pPr marL="514350" indent="-514350">
              <a:buFont typeface="+mj-lt"/>
              <a:buAutoNum type="alphaUcPeriod"/>
            </a:pPr>
            <a:r>
              <a:rPr lang="en-US" sz="2400" dirty="0"/>
              <a:t>Ask Participants to Evaluate</a:t>
            </a:r>
          </a:p>
        </p:txBody>
      </p:sp>
      <p:sp>
        <p:nvSpPr>
          <p:cNvPr id="7" name="Content Placeholder 6"/>
          <p:cNvSpPr>
            <a:spLocks noGrp="1"/>
          </p:cNvSpPr>
          <p:nvPr>
            <p:ph idx="4294967295"/>
          </p:nvPr>
        </p:nvSpPr>
        <p:spPr>
          <a:xfrm>
            <a:off x="6319839" y="2450353"/>
            <a:ext cx="5311773" cy="3927650"/>
          </a:xfrm>
        </p:spPr>
        <p:txBody>
          <a:bodyPr>
            <a:normAutofit/>
          </a:bodyPr>
          <a:lstStyle/>
          <a:p>
            <a:pPr marL="514350" indent="-514350">
              <a:spcAft>
                <a:spcPts val="1200"/>
              </a:spcAft>
              <a:buClr>
                <a:srgbClr val="009383"/>
              </a:buClr>
              <a:buFont typeface="+mj-lt"/>
              <a:buAutoNum type="alphaUcPeriod" startAt="7"/>
            </a:pPr>
            <a:r>
              <a:rPr lang="en-US" sz="2400" b="0" dirty="0">
                <a:solidFill>
                  <a:schemeClr val="tx1"/>
                </a:solidFill>
              </a:rPr>
              <a:t>Close and Set the Stage</a:t>
            </a:r>
          </a:p>
          <a:p>
            <a:pPr marL="514350" indent="-514350">
              <a:spcAft>
                <a:spcPts val="1200"/>
              </a:spcAft>
              <a:buClr>
                <a:srgbClr val="009383"/>
              </a:buClr>
              <a:buFont typeface="+mj-lt"/>
              <a:buAutoNum type="alphaUcPeriod" startAt="7"/>
            </a:pPr>
            <a:r>
              <a:rPr lang="en-US" sz="2400" b="0" dirty="0">
                <a:solidFill>
                  <a:schemeClr val="tx1"/>
                </a:solidFill>
              </a:rPr>
              <a:t>Use Partial Close as Needed</a:t>
            </a:r>
          </a:p>
          <a:p>
            <a:pPr marL="514350" indent="-514350">
              <a:spcAft>
                <a:spcPts val="1200"/>
              </a:spcAft>
              <a:buClr>
                <a:srgbClr val="009383"/>
              </a:buClr>
              <a:buFont typeface="+mj-lt"/>
              <a:buAutoNum type="alphaUcPeriod" startAt="7"/>
            </a:pPr>
            <a:r>
              <a:rPr lang="en-US" sz="2400" b="0" dirty="0">
                <a:solidFill>
                  <a:schemeClr val="tx1"/>
                </a:solidFill>
              </a:rPr>
              <a:t>Debrief with Planning Team</a:t>
            </a:r>
          </a:p>
          <a:p>
            <a:pPr marL="514350" indent="-514350">
              <a:spcAft>
                <a:spcPts val="1200"/>
              </a:spcAft>
              <a:buClr>
                <a:srgbClr val="009383"/>
              </a:buClr>
              <a:buFont typeface="+mj-lt"/>
              <a:buAutoNum type="alphaUcPeriod" startAt="7"/>
            </a:pPr>
            <a:r>
              <a:rPr lang="en-US" sz="2400" b="0" dirty="0">
                <a:solidFill>
                  <a:schemeClr val="tx1"/>
                </a:solidFill>
              </a:rPr>
              <a:t>Debrief with Sponsor</a:t>
            </a:r>
          </a:p>
          <a:p>
            <a:pPr marL="514350" indent="-514350">
              <a:spcAft>
                <a:spcPts val="1200"/>
              </a:spcAft>
              <a:buClr>
                <a:srgbClr val="009383"/>
              </a:buClr>
              <a:buFont typeface="+mj-lt"/>
              <a:buAutoNum type="alphaUcPeriod" startAt="7"/>
            </a:pPr>
            <a:r>
              <a:rPr lang="en-US" sz="2400" b="0" dirty="0">
                <a:solidFill>
                  <a:schemeClr val="tx1"/>
                </a:solidFill>
              </a:rPr>
              <a:t>Document Session Results</a:t>
            </a:r>
          </a:p>
        </p:txBody>
      </p:sp>
      <p:sp>
        <p:nvSpPr>
          <p:cNvPr id="8" name="Title 4"/>
          <p:cNvSpPr txBox="1">
            <a:spLocks/>
          </p:cNvSpPr>
          <p:nvPr/>
        </p:nvSpPr>
        <p:spPr>
          <a:xfrm>
            <a:off x="657225" y="1452511"/>
            <a:ext cx="8071290" cy="553997"/>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Closing the session</a:t>
            </a:r>
          </a:p>
        </p:txBody>
      </p:sp>
      <p:sp>
        <p:nvSpPr>
          <p:cNvPr id="9" name="TextBox 8"/>
          <p:cNvSpPr txBox="1"/>
          <p:nvPr/>
        </p:nvSpPr>
        <p:spPr>
          <a:xfrm>
            <a:off x="657225" y="1896356"/>
            <a:ext cx="4670509"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Review, Evaluate, Close, Debrief</a:t>
            </a:r>
          </a:p>
        </p:txBody>
      </p:sp>
      <p:sp>
        <p:nvSpPr>
          <p:cNvPr id="10" name="TextBox 9"/>
          <p:cNvSpPr txBox="1"/>
          <p:nvPr/>
        </p:nvSpPr>
        <p:spPr>
          <a:xfrm>
            <a:off x="10945812" y="5826443"/>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9-1</a:t>
            </a:r>
          </a:p>
        </p:txBody>
      </p:sp>
      <p:sp>
        <p:nvSpPr>
          <p:cNvPr id="11" name="Footer Placeholder 2">
            <a:extLst>
              <a:ext uri="{FF2B5EF4-FFF2-40B4-BE49-F238E27FC236}">
                <a16:creationId xmlns:a16="http://schemas.microsoft.com/office/drawing/2014/main" id="{580177B8-1619-432C-BF71-DAF24AF2690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val 65">
            <a:extLst>
              <a:ext uri="{FF2B5EF4-FFF2-40B4-BE49-F238E27FC236}">
                <a16:creationId xmlns:a16="http://schemas.microsoft.com/office/drawing/2014/main" id="{150E6DE8-A5B7-475B-9403-D87F2E674349}"/>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67" name="Oval 66">
            <a:extLst>
              <a:ext uri="{FF2B5EF4-FFF2-40B4-BE49-F238E27FC236}">
                <a16:creationId xmlns:a16="http://schemas.microsoft.com/office/drawing/2014/main" id="{512CCC45-41CE-4B03-BC34-13B415963F88}"/>
              </a:ext>
            </a:extLst>
          </p:cNvPr>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68" name="Title 1">
            <a:extLst>
              <a:ext uri="{FF2B5EF4-FFF2-40B4-BE49-F238E27FC236}">
                <a16:creationId xmlns:a16="http://schemas.microsoft.com/office/drawing/2014/main" id="{FAB062F7-647E-41E3-A365-1CD74FF44C95}"/>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69" name="Slide Number Placeholder 3">
            <a:extLst>
              <a:ext uri="{FF2B5EF4-FFF2-40B4-BE49-F238E27FC236}">
                <a16:creationId xmlns:a16="http://schemas.microsoft.com/office/drawing/2014/main" id="{E411BA7D-0091-4726-B21C-01E8B487C0AB}"/>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40</a:t>
            </a:fld>
            <a:endParaRPr lang="en-US" dirty="0"/>
          </a:p>
        </p:txBody>
      </p:sp>
      <p:sp>
        <p:nvSpPr>
          <p:cNvPr id="70" name="Footer Placeholder 2">
            <a:extLst>
              <a:ext uri="{FF2B5EF4-FFF2-40B4-BE49-F238E27FC236}">
                <a16:creationId xmlns:a16="http://schemas.microsoft.com/office/drawing/2014/main" id="{4764AE60-0872-462B-A002-47BE9774244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71" name="Oval 70">
            <a:extLst>
              <a:ext uri="{FF2B5EF4-FFF2-40B4-BE49-F238E27FC236}">
                <a16:creationId xmlns:a16="http://schemas.microsoft.com/office/drawing/2014/main" id="{66A5BCCF-3E49-4DDD-B223-3989385DBB2B}"/>
              </a:ext>
            </a:extLst>
          </p:cNvPr>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2" name="Oval 71">
            <a:extLst>
              <a:ext uri="{FF2B5EF4-FFF2-40B4-BE49-F238E27FC236}">
                <a16:creationId xmlns:a16="http://schemas.microsoft.com/office/drawing/2014/main" id="{372D09FA-C48C-4CC1-BD33-4ED6ACA49108}"/>
              </a:ext>
            </a:extLst>
          </p:cNvPr>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00" dirty="0">
                <a:solidFill>
                  <a:schemeClr val="bg1"/>
                </a:solidFill>
                <a:latin typeface="Franklin Gothic Book"/>
                <a:cs typeface="Franklin Gothic Book"/>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3" name="Oval 72">
            <a:extLst>
              <a:ext uri="{FF2B5EF4-FFF2-40B4-BE49-F238E27FC236}">
                <a16:creationId xmlns:a16="http://schemas.microsoft.com/office/drawing/2014/main" id="{73F1909B-1973-4FF8-89FB-E366931FA3DB}"/>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4" name="Oval 73">
            <a:extLst>
              <a:ext uri="{FF2B5EF4-FFF2-40B4-BE49-F238E27FC236}">
                <a16:creationId xmlns:a16="http://schemas.microsoft.com/office/drawing/2014/main" id="{8865B157-A21C-4B37-B414-26484A90B2C7}"/>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5" name="Oval 74">
            <a:extLst>
              <a:ext uri="{FF2B5EF4-FFF2-40B4-BE49-F238E27FC236}">
                <a16:creationId xmlns:a16="http://schemas.microsoft.com/office/drawing/2014/main" id="{0C7C8072-0A97-474C-8C3A-BA072DF06FAE}"/>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76" name="Oval 75">
            <a:extLst>
              <a:ext uri="{FF2B5EF4-FFF2-40B4-BE49-F238E27FC236}">
                <a16:creationId xmlns:a16="http://schemas.microsoft.com/office/drawing/2014/main" id="{1F3B4B75-9322-431F-A996-2EF1833555E1}"/>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77" name="Oval 76">
            <a:extLst>
              <a:ext uri="{FF2B5EF4-FFF2-40B4-BE49-F238E27FC236}">
                <a16:creationId xmlns:a16="http://schemas.microsoft.com/office/drawing/2014/main" id="{B91064C4-E580-479C-9D17-360B6C37C1EE}"/>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78" name="Picture 77">
            <a:extLst>
              <a:ext uri="{FF2B5EF4-FFF2-40B4-BE49-F238E27FC236}">
                <a16:creationId xmlns:a16="http://schemas.microsoft.com/office/drawing/2014/main" id="{BBC55878-CD6C-4164-BE05-0FC865970A19}"/>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79" name="Picture 78">
            <a:extLst>
              <a:ext uri="{FF2B5EF4-FFF2-40B4-BE49-F238E27FC236}">
                <a16:creationId xmlns:a16="http://schemas.microsoft.com/office/drawing/2014/main" id="{81E92111-1D21-4517-9EA0-A7F3A4F642F0}"/>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80" name="Picture 79">
            <a:extLst>
              <a:ext uri="{FF2B5EF4-FFF2-40B4-BE49-F238E27FC236}">
                <a16:creationId xmlns:a16="http://schemas.microsoft.com/office/drawing/2014/main" id="{BB3B915A-0386-4049-9725-31F328BE351A}"/>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81" name="TextBox 80">
            <a:extLst>
              <a:ext uri="{FF2B5EF4-FFF2-40B4-BE49-F238E27FC236}">
                <a16:creationId xmlns:a16="http://schemas.microsoft.com/office/drawing/2014/main" id="{6958693A-66DF-465A-8FA2-03F1EA00C751}"/>
              </a:ext>
            </a:extLst>
          </p:cNvPr>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82" name="Rectangle 81">
            <a:extLst>
              <a:ext uri="{FF2B5EF4-FFF2-40B4-BE49-F238E27FC236}">
                <a16:creationId xmlns:a16="http://schemas.microsoft.com/office/drawing/2014/main" id="{44236159-5653-4CA8-AABE-B691A5285F48}"/>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D00BBB39-8103-4C3D-BA9C-5FDD44B7C7C0}"/>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84" name="Straight Arrow Connector 83">
            <a:extLst>
              <a:ext uri="{FF2B5EF4-FFF2-40B4-BE49-F238E27FC236}">
                <a16:creationId xmlns:a16="http://schemas.microsoft.com/office/drawing/2014/main" id="{48CCDF60-77FA-48B9-A187-46742AC2304E}"/>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2D29C2FD-1B9F-4682-9A29-72D1F3C1979F}"/>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86" name="Oval 85">
            <a:extLst>
              <a:ext uri="{FF2B5EF4-FFF2-40B4-BE49-F238E27FC236}">
                <a16:creationId xmlns:a16="http://schemas.microsoft.com/office/drawing/2014/main" id="{1DD46446-23A6-4708-9F00-239AC1EBAB77}"/>
              </a:ext>
            </a:extLst>
          </p:cNvPr>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87" name="Straight Arrow Connector 86">
            <a:extLst>
              <a:ext uri="{FF2B5EF4-FFF2-40B4-BE49-F238E27FC236}">
                <a16:creationId xmlns:a16="http://schemas.microsoft.com/office/drawing/2014/main" id="{073530F3-9636-4229-BA4A-4D42C19A0BEE}"/>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a:extLst>
              <a:ext uri="{FF2B5EF4-FFF2-40B4-BE49-F238E27FC236}">
                <a16:creationId xmlns:a16="http://schemas.microsoft.com/office/drawing/2014/main" id="{7827F66C-A479-4A64-A73A-4200925B0EF7}"/>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Isosceles Triangle 88">
            <a:extLst>
              <a:ext uri="{FF2B5EF4-FFF2-40B4-BE49-F238E27FC236}">
                <a16:creationId xmlns:a16="http://schemas.microsoft.com/office/drawing/2014/main" id="{A013ECD8-C4D9-45DD-9712-03026B58AA4A}"/>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Isosceles Triangle 89">
            <a:extLst>
              <a:ext uri="{FF2B5EF4-FFF2-40B4-BE49-F238E27FC236}">
                <a16:creationId xmlns:a16="http://schemas.microsoft.com/office/drawing/2014/main" id="{1005592B-E08F-4C3F-9666-5CF62391D986}"/>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Isosceles Triangle 90">
            <a:extLst>
              <a:ext uri="{FF2B5EF4-FFF2-40B4-BE49-F238E27FC236}">
                <a16:creationId xmlns:a16="http://schemas.microsoft.com/office/drawing/2014/main" id="{1565EBD3-1A16-433A-96BC-13CA99F2C282}"/>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Isosceles Triangle 91">
            <a:extLst>
              <a:ext uri="{FF2B5EF4-FFF2-40B4-BE49-F238E27FC236}">
                <a16:creationId xmlns:a16="http://schemas.microsoft.com/office/drawing/2014/main" id="{68AAB44E-29A1-4BED-B139-1A40C5F2B723}"/>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794FAE65-7FB3-4289-9E76-5CDAEF77F79E}"/>
              </a:ext>
            </a:extLst>
          </p:cNvPr>
          <p:cNvSpPr/>
          <p:nvPr/>
        </p:nvSpPr>
        <p:spPr>
          <a:xfrm>
            <a:off x="9148322" y="1552824"/>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10" presetClass="exit" presetSubtype="0" fill="hold" grpId="0" nodeType="withEffect">
                                  <p:stCondLst>
                                    <p:cond delay="0"/>
                                  </p:stCondLst>
                                  <p:childTnLst>
                                    <p:animEffect transition="out" filter="fade">
                                      <p:cBhvr>
                                        <p:cTn id="9" dur="500"/>
                                        <p:tgtEl>
                                          <p:spTgt spid="72"/>
                                        </p:tgtEl>
                                      </p:cBhvr>
                                    </p:animEffect>
                                    <p:set>
                                      <p:cBhvr>
                                        <p:cTn id="10"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16900"/>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20104"/>
            <a:ext cx="5045016" cy="757130"/>
          </a:xfrm>
        </p:spPr>
        <p:txBody>
          <a:bodyPr/>
          <a:lstStyle/>
          <a:p>
            <a:r>
              <a:rPr lang="en-US" dirty="0"/>
              <a:t>PRINCIPLE 9</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5</a:t>
            </a:fld>
            <a:endParaRPr lang="en-US" dirty="0"/>
          </a:p>
        </p:txBody>
      </p:sp>
      <p:sp>
        <p:nvSpPr>
          <p:cNvPr id="4" name="Title 3"/>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What if the session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will run over?</a:t>
            </a:r>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940800" y="2412474"/>
            <a:ext cx="1437880" cy="1437880"/>
          </a:xfrm>
          <a:prstGeom prst="rect">
            <a:avLst/>
          </a:prstGeom>
        </p:spPr>
      </p:pic>
      <p:sp>
        <p:nvSpPr>
          <p:cNvPr id="7" name="Footer Placeholder 3">
            <a:extLst>
              <a:ext uri="{FF2B5EF4-FFF2-40B4-BE49-F238E27FC236}">
                <a16:creationId xmlns:a16="http://schemas.microsoft.com/office/drawing/2014/main" id="{AA8350DB-D312-4DA9-8F90-7BDBDC4D6C3A}"/>
              </a:ext>
            </a:extLst>
          </p:cNvPr>
          <p:cNvSpPr txBox="1">
            <a:spLocks/>
          </p:cNvSpPr>
          <p:nvPr/>
        </p:nvSpPr>
        <p:spPr>
          <a:xfrm>
            <a:off x="3307750" y="6378124"/>
            <a:ext cx="6179919"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 </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0" dirty="0"/>
              <a:t>What if the Session Will Run Over?</a:t>
            </a:r>
          </a:p>
        </p:txBody>
      </p:sp>
      <p:sp>
        <p:nvSpPr>
          <p:cNvPr id="2" name="Slide Number Placeholder 1"/>
          <p:cNvSpPr>
            <a:spLocks noGrp="1"/>
          </p:cNvSpPr>
          <p:nvPr>
            <p:ph type="sldNum" sz="quarter" idx="12"/>
          </p:nvPr>
        </p:nvSpPr>
        <p:spPr/>
        <p:txBody>
          <a:bodyPr/>
          <a:lstStyle/>
          <a:p>
            <a:fld id="{F29FD61F-2294-5D42-A9D7-9928D42B3773}" type="slidenum">
              <a:rPr lang="en-US" smtClean="0"/>
              <a:pPr/>
              <a:t>6</a:t>
            </a:fld>
            <a:endParaRPr lang="en-US" dirty="0"/>
          </a:p>
        </p:txBody>
      </p:sp>
      <p:sp>
        <p:nvSpPr>
          <p:cNvPr id="5" name="Content Placeholder 4"/>
          <p:cNvSpPr>
            <a:spLocks noGrp="1"/>
          </p:cNvSpPr>
          <p:nvPr>
            <p:ph type="body" sz="quarter" idx="13"/>
          </p:nvPr>
        </p:nvSpPr>
        <p:spPr/>
        <p:txBody>
          <a:bodyPr>
            <a:normAutofit/>
          </a:bodyPr>
          <a:lstStyle/>
          <a:p>
            <a:pPr marL="742950" indent="-742950">
              <a:lnSpc>
                <a:spcPct val="100000"/>
              </a:lnSpc>
              <a:spcAft>
                <a:spcPts val="600"/>
              </a:spcAft>
              <a:buAutoNum type="arabicPeriod"/>
            </a:pPr>
            <a:r>
              <a:rPr lang="en-US" sz="2400" dirty="0"/>
              <a:t>Alert participants</a:t>
            </a:r>
          </a:p>
          <a:p>
            <a:pPr marL="742950" indent="-742950">
              <a:lnSpc>
                <a:spcPct val="100000"/>
              </a:lnSpc>
              <a:spcAft>
                <a:spcPts val="600"/>
              </a:spcAft>
              <a:buAutoNum type="arabicPeriod"/>
            </a:pPr>
            <a:r>
              <a:rPr lang="en-US" sz="2400" u="sng" dirty="0"/>
              <a:t>Conservatively</a:t>
            </a:r>
            <a:r>
              <a:rPr lang="en-US" sz="2400" dirty="0"/>
              <a:t> estimate additional time needed</a:t>
            </a:r>
          </a:p>
          <a:p>
            <a:pPr marL="742950" indent="-742950">
              <a:lnSpc>
                <a:spcPct val="100000"/>
              </a:lnSpc>
              <a:spcAft>
                <a:spcPts val="600"/>
              </a:spcAft>
              <a:buAutoNum type="arabicPeriod"/>
            </a:pPr>
            <a:r>
              <a:rPr lang="en-US" sz="2400" dirty="0"/>
              <a:t>Ask for alternatives</a:t>
            </a:r>
          </a:p>
          <a:p>
            <a:pPr marL="742950" indent="-742950">
              <a:lnSpc>
                <a:spcPct val="100000"/>
              </a:lnSpc>
              <a:spcAft>
                <a:spcPts val="600"/>
              </a:spcAft>
              <a:buAutoNum type="arabicPeriod"/>
            </a:pPr>
            <a:r>
              <a:rPr lang="en-US" sz="2400" dirty="0"/>
              <a:t>Check impact of continuing</a:t>
            </a:r>
          </a:p>
          <a:p>
            <a:pPr marL="742950" indent="-742950">
              <a:lnSpc>
                <a:spcPct val="100000"/>
              </a:lnSpc>
              <a:spcAft>
                <a:spcPts val="600"/>
              </a:spcAft>
              <a:buAutoNum type="arabicPeriod"/>
            </a:pPr>
            <a:r>
              <a:rPr lang="en-US" sz="2400" dirty="0"/>
              <a:t>Confirm agreement</a:t>
            </a:r>
          </a:p>
          <a:p>
            <a:pPr marL="742950" indent="-742950">
              <a:lnSpc>
                <a:spcPct val="100000"/>
              </a:lnSpc>
              <a:spcAft>
                <a:spcPts val="600"/>
              </a:spcAft>
              <a:buAutoNum type="arabicPeriod"/>
            </a:pPr>
            <a:r>
              <a:rPr lang="en-US" sz="2400" dirty="0"/>
              <a:t>Hold firmly to agreement</a:t>
            </a:r>
          </a:p>
        </p:txBody>
      </p:sp>
      <p:sp>
        <p:nvSpPr>
          <p:cNvPr id="3" name="Footer Placeholder 2">
            <a:extLst>
              <a:ext uri="{FF2B5EF4-FFF2-40B4-BE49-F238E27FC236}">
                <a16:creationId xmlns:a16="http://schemas.microsoft.com/office/drawing/2014/main" id="{4906B2D3-374D-44E8-AF48-0EFAED5B5B69}"/>
              </a:ext>
            </a:extLst>
          </p:cNvPr>
          <p:cNvSpPr>
            <a:spLocks noGrp="1"/>
          </p:cNvSpPr>
          <p:nvPr>
            <p:ph type="ftr" sz="quarter" idx="11"/>
          </p:nvPr>
        </p:nvSpPr>
        <p:spPr/>
        <p:txBody>
          <a:bodyPr/>
          <a:lstStyle/>
          <a:p>
            <a:r>
              <a:rPr lang="en-US" dirty="0"/>
              <a:t>Copyright 1992-2015, Leadership Strategies, Inc. V15.02 </a:t>
            </a:r>
          </a:p>
        </p:txBody>
      </p:sp>
      <p:sp>
        <p:nvSpPr>
          <p:cNvPr id="6" name="TextBox 5"/>
          <p:cNvSpPr txBox="1"/>
          <p:nvPr/>
        </p:nvSpPr>
        <p:spPr>
          <a:xfrm>
            <a:off x="10945812"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9-2</a:t>
            </a:r>
          </a:p>
        </p:txBody>
      </p:sp>
      <p:sp>
        <p:nvSpPr>
          <p:cNvPr id="7" name="Rectangle 6">
            <a:extLst>
              <a:ext uri="{FF2B5EF4-FFF2-40B4-BE49-F238E27FC236}">
                <a16:creationId xmlns:a16="http://schemas.microsoft.com/office/drawing/2014/main" id="{113FFAD3-CA9F-46D6-AE58-BA1725730AB3}"/>
              </a:ext>
            </a:extLst>
          </p:cNvPr>
          <p:cNvSpPr/>
          <p:nvPr/>
        </p:nvSpPr>
        <p:spPr>
          <a:xfrm>
            <a:off x="11198431" y="5058888"/>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ck-pink.jpg"/>
          <p:cNvPicPr>
            <a:picLocks noChangeAspect="1"/>
          </p:cNvPicPr>
          <p:nvPr/>
        </p:nvPicPr>
        <p:blipFill rotWithShape="1">
          <a:blip r:embed="rId3"/>
          <a:srcRect l="-1" r="-1" b="14697"/>
          <a:stretch/>
        </p:blipFill>
        <p:spPr>
          <a:xfrm>
            <a:off x="0" y="-1"/>
            <a:ext cx="12192000" cy="6858001"/>
          </a:xfrm>
          <a:prstGeom prst="rect">
            <a:avLst/>
          </a:prstGeom>
        </p:spPr>
      </p:pic>
      <p:sp>
        <p:nvSpPr>
          <p:cNvPr id="15" name="Rectangle 14"/>
          <p:cNvSpPr/>
          <p:nvPr/>
        </p:nvSpPr>
        <p:spPr>
          <a:xfrm>
            <a:off x="2152671" y="283648"/>
            <a:ext cx="7886657" cy="85448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a. Request time extensions</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3" name="Footer Placeholder 2">
            <a:extLst>
              <a:ext uri="{FF2B5EF4-FFF2-40B4-BE49-F238E27FC236}">
                <a16:creationId xmlns:a16="http://schemas.microsoft.com/office/drawing/2014/main" id="{A9911A87-8FA8-49B2-8048-DAE22F223DE1}"/>
              </a:ext>
            </a:extLst>
          </p:cNvPr>
          <p:cNvSpPr>
            <a:spLocks noGrp="1"/>
          </p:cNvSpPr>
          <p:nvPr>
            <p:ph type="ftr" sz="quarter" idx="11"/>
          </p:nvPr>
        </p:nvSpPr>
        <p:spPr/>
        <p:txBody>
          <a:bodyPr/>
          <a:lstStyle/>
          <a:p>
            <a:r>
              <a:rPr lang="en-US"/>
              <a:t>Copyright 1992-2015, Leadership Strategies, Inc. V15.02 </a:t>
            </a:r>
          </a:p>
        </p:txBody>
      </p:sp>
      <p:sp>
        <p:nvSpPr>
          <p:cNvPr id="17" name="Footer Placeholder 4">
            <a:extLst>
              <a:ext uri="{FF2B5EF4-FFF2-40B4-BE49-F238E27FC236}">
                <a16:creationId xmlns:a16="http://schemas.microsoft.com/office/drawing/2014/main" id="{E13C1B87-13EF-4E62-B51D-1128ED97376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A. Request Time Extensions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7" name="Content Placeholder 6"/>
          <p:cNvSpPr>
            <a:spLocks noGrp="1"/>
          </p:cNvSpPr>
          <p:nvPr>
            <p:ph type="body" sz="quarter" idx="13"/>
          </p:nvPr>
        </p:nvSpPr>
        <p:spPr/>
        <p:txBody>
          <a:bodyPr>
            <a:normAutofit/>
          </a:bodyPr>
          <a:lstStyle/>
          <a:p>
            <a:pPr>
              <a:lnSpc>
                <a:spcPct val="100000"/>
              </a:lnSpc>
              <a:spcAft>
                <a:spcPts val="1800"/>
              </a:spcAft>
            </a:pPr>
            <a:r>
              <a:rPr lang="en-US" sz="2400" dirty="0"/>
              <a:t>Track actual vs. estimated time for each activity</a:t>
            </a:r>
          </a:p>
          <a:p>
            <a:pPr>
              <a:lnSpc>
                <a:spcPct val="100000"/>
              </a:lnSpc>
              <a:spcAft>
                <a:spcPts val="1800"/>
              </a:spcAft>
            </a:pPr>
            <a:r>
              <a:rPr lang="en-US" sz="2400" dirty="0"/>
              <a:t>If ending time will slip, get permission from participants to continue</a:t>
            </a:r>
          </a:p>
          <a:p>
            <a:pPr>
              <a:lnSpc>
                <a:spcPct val="100000"/>
              </a:lnSpc>
              <a:spcAft>
                <a:spcPts val="1800"/>
              </a:spcAft>
            </a:pPr>
            <a:r>
              <a:rPr lang="en-US" sz="2400" dirty="0"/>
              <a:t>Follow the steps provided to establish agreement on proceeding</a:t>
            </a:r>
          </a:p>
          <a:p>
            <a:pPr>
              <a:lnSpc>
                <a:spcPct val="100000"/>
              </a:lnSpc>
              <a:spcAft>
                <a:spcPts val="1800"/>
              </a:spcAft>
            </a:pPr>
            <a:r>
              <a:rPr lang="en-US" sz="2400" dirty="0"/>
              <a:t>If decision is made not to extend the time, proceed with closing activities</a:t>
            </a:r>
          </a:p>
        </p:txBody>
      </p:sp>
      <p:sp>
        <p:nvSpPr>
          <p:cNvPr id="2" name="Footer Placeholder 1">
            <a:extLst>
              <a:ext uri="{FF2B5EF4-FFF2-40B4-BE49-F238E27FC236}">
                <a16:creationId xmlns:a16="http://schemas.microsoft.com/office/drawing/2014/main" id="{8435DB80-C7B0-4FB8-B4CC-EA947C588CB0}"/>
              </a:ext>
            </a:extLst>
          </p:cNvPr>
          <p:cNvSpPr>
            <a:spLocks noGrp="1"/>
          </p:cNvSpPr>
          <p:nvPr>
            <p:ph type="ftr" sz="quarter" idx="11"/>
          </p:nvPr>
        </p:nvSpPr>
        <p:spPr/>
        <p:txBody>
          <a:bodyPr/>
          <a:lstStyle/>
          <a:p>
            <a:r>
              <a:rPr lang="en-US"/>
              <a:t>Copyright 1992-2015, Leadership Strategies, Inc. V15.02 </a:t>
            </a:r>
          </a:p>
        </p:txBody>
      </p:sp>
      <p:sp>
        <p:nvSpPr>
          <p:cNvPr id="5" name="TextBox 4"/>
          <p:cNvSpPr txBox="1"/>
          <p:nvPr/>
        </p:nvSpPr>
        <p:spPr>
          <a:xfrm>
            <a:off x="10945812"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9-3</a:t>
            </a:r>
          </a:p>
        </p:txBody>
      </p:sp>
      <p:sp>
        <p:nvSpPr>
          <p:cNvPr id="8" name="Rectangle 7">
            <a:extLst>
              <a:ext uri="{FF2B5EF4-FFF2-40B4-BE49-F238E27FC236}">
                <a16:creationId xmlns:a16="http://schemas.microsoft.com/office/drawing/2014/main" id="{34D548B4-17FC-4AD9-B877-3C2DA2BE61F9}"/>
              </a:ext>
            </a:extLst>
          </p:cNvPr>
          <p:cNvSpPr/>
          <p:nvPr/>
        </p:nvSpPr>
        <p:spPr>
          <a:xfrm>
            <a:off x="11631612" y="4156364"/>
            <a:ext cx="261257" cy="130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a:stretch/>
        </p:blipFill>
        <p:spPr>
          <a:xfrm>
            <a:off x="0" y="-25247"/>
            <a:ext cx="12192000" cy="6896594"/>
          </a:xfrm>
          <a:prstGeom prst="rect">
            <a:avLst/>
          </a:prstGeom>
        </p:spPr>
      </p:pic>
      <p:sp>
        <p:nvSpPr>
          <p:cNvPr id="15" name="Rectangle 14"/>
          <p:cNvSpPr/>
          <p:nvPr/>
        </p:nvSpPr>
        <p:spPr>
          <a:xfrm>
            <a:off x="1971696" y="170935"/>
            <a:ext cx="8248607" cy="50216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B. REVIEW ACTIVITIES PERFORMED</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3" name="Footer Placeholder 2">
            <a:extLst>
              <a:ext uri="{FF2B5EF4-FFF2-40B4-BE49-F238E27FC236}">
                <a16:creationId xmlns:a16="http://schemas.microsoft.com/office/drawing/2014/main" id="{39618ED0-B713-4F6B-92E4-D1C6DEE78660}"/>
              </a:ext>
            </a:extLst>
          </p:cNvPr>
          <p:cNvSpPr>
            <a:spLocks noGrp="1"/>
          </p:cNvSpPr>
          <p:nvPr>
            <p:ph type="ftr" sz="quarter" idx="11"/>
          </p:nvPr>
        </p:nvSpPr>
        <p:spPr/>
        <p:txBody>
          <a:bodyPr/>
          <a:lstStyle/>
          <a:p>
            <a:r>
              <a:rPr lang="en-US"/>
              <a:t>Copyright 1992-2015, Leadership Strategies, Inc. V15.02 </a:t>
            </a:r>
          </a:p>
        </p:txBody>
      </p:sp>
      <p:sp>
        <p:nvSpPr>
          <p:cNvPr id="10" name="Rectangle 9"/>
          <p:cNvSpPr/>
          <p:nvPr/>
        </p:nvSpPr>
        <p:spPr>
          <a:xfrm>
            <a:off x="3017167" y="1471454"/>
            <a:ext cx="6157664" cy="13982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buFont typeface="Arial"/>
              <a:buChar char="•"/>
            </a:pPr>
            <a:endParaRPr lang="en-US" dirty="0"/>
          </a:p>
        </p:txBody>
      </p:sp>
      <p:sp>
        <p:nvSpPr>
          <p:cNvPr id="13" name="TextBox 12"/>
          <p:cNvSpPr txBox="1"/>
          <p:nvPr/>
        </p:nvSpPr>
        <p:spPr>
          <a:xfrm>
            <a:off x="11025229" y="584526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9-4</a:t>
            </a:r>
          </a:p>
        </p:txBody>
      </p:sp>
      <p:sp>
        <p:nvSpPr>
          <p:cNvPr id="11" name="Content Placeholder 2"/>
          <p:cNvSpPr>
            <a:spLocks noGrp="1"/>
          </p:cNvSpPr>
          <p:nvPr>
            <p:ph type="body" sz="quarter" idx="4294967295"/>
          </p:nvPr>
        </p:nvSpPr>
        <p:spPr>
          <a:xfrm>
            <a:off x="3017166" y="1471454"/>
            <a:ext cx="6157665" cy="1750924"/>
          </a:xfrm>
        </p:spPr>
        <p:txBody>
          <a:bodyPr>
            <a:noAutofit/>
          </a:bodyPr>
          <a:lstStyle/>
          <a:p>
            <a:pPr>
              <a:spcAft>
                <a:spcPts val="600"/>
              </a:spcAft>
              <a:buClr>
                <a:srgbClr val="009383"/>
              </a:buClr>
            </a:pPr>
            <a:r>
              <a:rPr lang="en-US" sz="2400" dirty="0">
                <a:latin typeface="Arial" panose="020B0604020202020204" pitchFamily="34" charset="0"/>
                <a:cs typeface="Arial" panose="020B0604020202020204" pitchFamily="34" charset="0"/>
              </a:rPr>
              <a:t>Review each activity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performed</a:t>
            </a:r>
          </a:p>
          <a:p>
            <a:pPr>
              <a:spcAft>
                <a:spcPts val="600"/>
              </a:spcAft>
              <a:buClr>
                <a:srgbClr val="009383"/>
              </a:buClr>
            </a:pPr>
            <a:r>
              <a:rPr lang="en-US" sz="2400" dirty="0">
                <a:latin typeface="Arial" panose="020B0604020202020204" pitchFamily="34" charset="0"/>
                <a:cs typeface="Arial" panose="020B0604020202020204" pitchFamily="34" charset="0"/>
              </a:rPr>
              <a:t>Use wall charts to point out documentation that resulted</a:t>
            </a:r>
          </a:p>
        </p:txBody>
      </p:sp>
      <p:sp>
        <p:nvSpPr>
          <p:cNvPr id="21" name="Footer Placeholder 4">
            <a:extLst>
              <a:ext uri="{FF2B5EF4-FFF2-40B4-BE49-F238E27FC236}">
                <a16:creationId xmlns:a16="http://schemas.microsoft.com/office/drawing/2014/main" id="{EDD5AA86-7500-4FDF-8610-11035676CD8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12901</TotalTime>
  <Words>3723</Words>
  <Application>Microsoft Office PowerPoint</Application>
  <PresentationFormat>Widescreen</PresentationFormat>
  <Paragraphs>481</Paragraphs>
  <Slides>41</Slides>
  <Notes>41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vt:lpstr>
      <vt:lpstr>Checkpoint</vt:lpstr>
      <vt:lpstr>PowerPoint Presentation</vt:lpstr>
      <vt:lpstr>Principle 9</vt:lpstr>
      <vt:lpstr>What if the session  will run over?</vt:lpstr>
      <vt:lpstr>What if the Session Will Run Over?</vt:lpstr>
      <vt:lpstr>PowerPoint Presentation</vt:lpstr>
      <vt:lpstr>A. Request Time Extensions</vt:lpstr>
      <vt:lpstr>PowerPoint Presentation</vt:lpstr>
      <vt:lpstr>PowerPoint Presentation</vt:lpstr>
      <vt:lpstr>PowerPoint Presentation</vt:lpstr>
      <vt:lpstr>D. Review Participant Key Topics</vt:lpstr>
      <vt:lpstr>PowerPoint Presentation</vt:lpstr>
      <vt:lpstr>E. Review Parking Boards</vt:lpstr>
      <vt:lpstr>E. Review Parking Boards</vt:lpstr>
      <vt:lpstr>E. Review Parking Boards</vt:lpstr>
      <vt:lpstr>E. Review Parking Boards</vt:lpstr>
      <vt:lpstr>PowerPoint Presentation</vt:lpstr>
      <vt:lpstr>F. Ask Participants to Evaluate</vt:lpstr>
      <vt:lpstr>PowerPoint Presentation</vt:lpstr>
      <vt:lpstr>G. Close the Set and the Stage</vt:lpstr>
      <vt:lpstr>PowerPoint Presentation</vt:lpstr>
      <vt:lpstr>H. Use Partial Close as Needed</vt:lpstr>
      <vt:lpstr>PowerPoint Presentation</vt:lpstr>
      <vt:lpstr>I. Debrief with Planning Team</vt:lpstr>
      <vt:lpstr>PowerPoint Presentation</vt:lpstr>
      <vt:lpstr>I. Debrief with Sponsor</vt:lpstr>
      <vt:lpstr>PowerPoint Presentation</vt:lpstr>
      <vt:lpstr>K. Document Session Results</vt:lpstr>
      <vt:lpstr>FULL PRINCIPLE REVIEW</vt:lpstr>
      <vt:lpstr>Review</vt:lpstr>
      <vt:lpstr>Review</vt:lpstr>
      <vt:lpstr>Review</vt:lpstr>
      <vt:lpstr>Review</vt:lpstr>
      <vt:lpstr>Review</vt:lpstr>
      <vt:lpstr>Review</vt:lpstr>
      <vt:lpstr>Review</vt:lpstr>
      <vt:lpstr>Review</vt:lpstr>
      <vt:lpstr>Principle 9</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151</cp:revision>
  <dcterms:created xsi:type="dcterms:W3CDTF">2013-02-26T03:56:45Z</dcterms:created>
  <dcterms:modified xsi:type="dcterms:W3CDTF">2020-04-16T21:09:08Z</dcterms:modified>
</cp:coreProperties>
</file>