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9" r:id="rId1"/>
    <p:sldMasterId id="2147483682" r:id="rId2"/>
  </p:sldMasterIdLst>
  <p:notesMasterIdLst>
    <p:notesMasterId r:id="rId40"/>
  </p:notesMasterIdLst>
  <p:handoutMasterIdLst>
    <p:handoutMasterId r:id="rId41"/>
  </p:handoutMasterIdLst>
  <p:sldIdLst>
    <p:sldId id="399" r:id="rId3"/>
    <p:sldId id="514" r:id="rId4"/>
    <p:sldId id="420" r:id="rId5"/>
    <p:sldId id="267" r:id="rId6"/>
    <p:sldId id="391" r:id="rId7"/>
    <p:sldId id="485" r:id="rId8"/>
    <p:sldId id="486" r:id="rId9"/>
    <p:sldId id="487" r:id="rId10"/>
    <p:sldId id="488" r:id="rId11"/>
    <p:sldId id="432" r:id="rId12"/>
    <p:sldId id="489" r:id="rId13"/>
    <p:sldId id="490" r:id="rId14"/>
    <p:sldId id="491" r:id="rId15"/>
    <p:sldId id="517" r:id="rId16"/>
    <p:sldId id="518" r:id="rId17"/>
    <p:sldId id="495" r:id="rId18"/>
    <p:sldId id="496" r:id="rId19"/>
    <p:sldId id="497" r:id="rId20"/>
    <p:sldId id="498" r:id="rId21"/>
    <p:sldId id="499" r:id="rId22"/>
    <p:sldId id="500" r:id="rId23"/>
    <p:sldId id="502" r:id="rId24"/>
    <p:sldId id="503" r:id="rId25"/>
    <p:sldId id="506" r:id="rId26"/>
    <p:sldId id="504" r:id="rId27"/>
    <p:sldId id="507" r:id="rId28"/>
    <p:sldId id="505" r:id="rId29"/>
    <p:sldId id="508" r:id="rId30"/>
    <p:sldId id="335" r:id="rId31"/>
    <p:sldId id="515" r:id="rId32"/>
    <p:sldId id="516" r:id="rId33"/>
    <p:sldId id="451" r:id="rId34"/>
    <p:sldId id="509" r:id="rId35"/>
    <p:sldId id="510" r:id="rId36"/>
    <p:sldId id="520" r:id="rId37"/>
    <p:sldId id="484" r:id="rId38"/>
    <p:sldId id="48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83"/>
    <a:srgbClr val="F1B434"/>
    <a:srgbClr val="00C7B1"/>
    <a:srgbClr val="F26522"/>
    <a:srgbClr val="A0DBE6"/>
    <a:srgbClr val="00467F"/>
    <a:srgbClr val="AFBD22"/>
    <a:srgbClr val="002C54"/>
    <a:srgbClr val="C9401B"/>
    <a:srgbClr val="FF52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1" autoAdjust="0"/>
    <p:restoredTop sz="85276" autoAdjust="0"/>
  </p:normalViewPr>
  <p:slideViewPr>
    <p:cSldViewPr snapToGrid="0" snapToObjects="1">
      <p:cViewPr varScale="1">
        <p:scale>
          <a:sx n="89" d="100"/>
          <a:sy n="89" d="100"/>
        </p:scale>
        <p:origin x="1302" y="66"/>
      </p:cViewPr>
      <p:guideLst>
        <p:guide orient="horz" pos="2166"/>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B881D6-1B89-8C48-A4BD-D9F6C83F3958}" type="datetimeFigureOut">
              <a:rPr lang="en-US" smtClean="0"/>
              <a:pPr/>
              <a:t>4/16/2020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5604F8-D91B-854E-B48B-E450A7BFDFF1}" type="slidenum">
              <a:rPr lang="en-US" smtClean="0"/>
              <a:pPr/>
              <a:t>‹#›</a:t>
            </a:fld>
            <a:endParaRPr lang="en-US" dirty="0"/>
          </a:p>
        </p:txBody>
      </p:sp>
    </p:spTree>
    <p:extLst>
      <p:ext uri="{BB962C8B-B14F-4D97-AF65-F5344CB8AC3E}">
        <p14:creationId xmlns:p14="http://schemas.microsoft.com/office/powerpoint/2010/main" val="6134089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044040-207E-3F40-A8C0-0992243AB2F0}" type="datetimeFigureOut">
              <a:rPr lang="en-US" smtClean="0"/>
              <a:pPr/>
              <a:t>4/16/2020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573F6C-1218-BD4D-A5E4-4AD687B88FB2}" type="slidenum">
              <a:rPr lang="en-US" smtClean="0"/>
              <a:pPr/>
              <a:t>‹#›</a:t>
            </a:fld>
            <a:endParaRPr lang="en-US" dirty="0"/>
          </a:p>
        </p:txBody>
      </p:sp>
    </p:spTree>
    <p:extLst>
      <p:ext uri="{BB962C8B-B14F-4D97-AF65-F5344CB8AC3E}">
        <p14:creationId xmlns:p14="http://schemas.microsoft.com/office/powerpoint/2010/main" val="241364171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nSpc>
                <a:spcPct val="80000"/>
              </a:lnSpc>
            </a:pPr>
            <a:r>
              <a:rPr lang="en-US" sz="1200" b="1" i="0" u="sng" dirty="0">
                <a:latin typeface="Times New Roman" charset="0"/>
              </a:rPr>
              <a:t>Timing: </a:t>
            </a:r>
            <a:r>
              <a:rPr lang="en-US" sz="1200" b="1" i="0" u="none" baseline="0" dirty="0">
                <a:latin typeface="Times New Roman" charset="0"/>
              </a:rPr>
              <a:t> 60 minutes </a:t>
            </a:r>
          </a:p>
          <a:p>
            <a:pPr>
              <a:lnSpc>
                <a:spcPct val="80000"/>
              </a:lnSpc>
            </a:pPr>
            <a:endParaRPr lang="en-US" sz="1200" b="1" i="0" u="sng" dirty="0">
              <a:latin typeface="Times New Roman" charset="0"/>
            </a:endParaRPr>
          </a:p>
          <a:p>
            <a:pPr>
              <a:lnSpc>
                <a:spcPct val="80000"/>
              </a:lnSpc>
            </a:pPr>
            <a:r>
              <a:rPr lang="en-US" sz="1200" b="1" i="0" u="sng" dirty="0">
                <a:latin typeface="Times New Roman" charset="0"/>
              </a:rPr>
              <a:t>Engagement Strategies:</a:t>
            </a:r>
          </a:p>
          <a:p>
            <a:pPr>
              <a:lnSpc>
                <a:spcPct val="80000"/>
              </a:lnSpc>
              <a:buFontTx/>
              <a:buChar char="•"/>
            </a:pPr>
            <a:r>
              <a:rPr lang="en-US" sz="1200" b="1" i="0" dirty="0">
                <a:latin typeface="Times New Roman" charset="0"/>
              </a:rPr>
              <a:t>Level</a:t>
            </a:r>
            <a:r>
              <a:rPr lang="en-US" sz="1200" b="1" i="0" baseline="0" dirty="0">
                <a:latin typeface="Times New Roman" charset="0"/>
              </a:rPr>
              <a:t> 1 and Level 3 round robin with all participants [they are asked if they would like to pass or play]</a:t>
            </a:r>
          </a:p>
          <a:p>
            <a:pPr>
              <a:lnSpc>
                <a:spcPct val="80000"/>
              </a:lnSpc>
              <a:buFontTx/>
              <a:buNone/>
            </a:pPr>
            <a:endParaRPr lang="en-US" sz="1200" b="1" i="0" dirty="0">
              <a:latin typeface="Times New Roman" charset="0"/>
            </a:endParaRPr>
          </a:p>
          <a:p>
            <a:pPr>
              <a:lnSpc>
                <a:spcPct val="80000"/>
              </a:lnSpc>
            </a:pPr>
            <a:r>
              <a:rPr lang="en-US" sz="1200" b="1" i="0" u="sng" dirty="0">
                <a:latin typeface="Times New Roman" charset="0"/>
              </a:rPr>
              <a:t>Flip Charts:</a:t>
            </a:r>
          </a:p>
          <a:p>
            <a:pPr lvl="0">
              <a:lnSpc>
                <a:spcPct val="80000"/>
              </a:lnSpc>
              <a:buFontTx/>
              <a:buChar char="•"/>
            </a:pPr>
            <a:r>
              <a:rPr lang="en-US" sz="1200" b="1" i="0" u="none" baseline="0" dirty="0">
                <a:latin typeface="Times New Roman" charset="0"/>
              </a:rPr>
              <a:t>3 Es of Energy</a:t>
            </a:r>
          </a:p>
          <a:p>
            <a:pPr lvl="1">
              <a:lnSpc>
                <a:spcPct val="80000"/>
              </a:lnSpc>
              <a:buFontTx/>
              <a:buChar char="•"/>
            </a:pPr>
            <a:r>
              <a:rPr lang="en-US" sz="1200" b="1" i="0" u="sng" baseline="0" dirty="0">
                <a:latin typeface="Times New Roman" charset="0"/>
              </a:rPr>
              <a:t>E</a:t>
            </a:r>
            <a:r>
              <a:rPr lang="en-US" sz="1200" b="1" i="0" u="none" baseline="0" dirty="0">
                <a:latin typeface="Times New Roman" charset="0"/>
              </a:rPr>
              <a:t>ngage the participants</a:t>
            </a:r>
          </a:p>
          <a:p>
            <a:pPr lvl="1">
              <a:lnSpc>
                <a:spcPct val="80000"/>
              </a:lnSpc>
              <a:buFontTx/>
              <a:buChar char="•"/>
            </a:pPr>
            <a:r>
              <a:rPr lang="en-US" sz="1200" b="1" i="0" u="sng" baseline="0" dirty="0">
                <a:latin typeface="Times New Roman" charset="0"/>
              </a:rPr>
              <a:t>E</a:t>
            </a:r>
            <a:r>
              <a:rPr lang="en-US" sz="1200" b="1" i="0" u="none" baseline="0" dirty="0">
                <a:latin typeface="Times New Roman" charset="0"/>
              </a:rPr>
              <a:t>nergizes the participants (around the topic)</a:t>
            </a:r>
          </a:p>
          <a:p>
            <a:pPr lvl="1">
              <a:lnSpc>
                <a:spcPct val="80000"/>
              </a:lnSpc>
              <a:buFontTx/>
              <a:buChar char="•"/>
            </a:pPr>
            <a:r>
              <a:rPr lang="en-US" sz="1200" b="1" i="0" u="sng" baseline="0" dirty="0">
                <a:latin typeface="Times New Roman" charset="0"/>
              </a:rPr>
              <a:t>E</a:t>
            </a:r>
            <a:r>
              <a:rPr lang="en-US" sz="1200" b="1" i="0" u="none" baseline="0" dirty="0">
                <a:latin typeface="Times New Roman" charset="0"/>
              </a:rPr>
              <a:t>levates the facilitator in the eyes of the participants</a:t>
            </a:r>
          </a:p>
          <a:p>
            <a:pPr lvl="1">
              <a:lnSpc>
                <a:spcPct val="80000"/>
              </a:lnSpc>
              <a:buFontTx/>
              <a:buNone/>
            </a:pPr>
            <a:endParaRPr lang="en-US" sz="1200" b="1" i="0" u="none" baseline="0" dirty="0">
              <a:latin typeface="Times New Roman" charset="0"/>
            </a:endParaRPr>
          </a:p>
          <a:p>
            <a:pPr lvl="0">
              <a:lnSpc>
                <a:spcPct val="80000"/>
              </a:lnSpc>
              <a:buFontTx/>
              <a:buChar char="•"/>
            </a:pPr>
            <a:r>
              <a:rPr lang="en-US" sz="1200" b="1" i="0" u="none" baseline="0" dirty="0">
                <a:latin typeface="Times New Roman" charset="0"/>
              </a:rPr>
              <a:t>Review Characteristics of an Energetic Start from Principle 2</a:t>
            </a:r>
          </a:p>
          <a:p>
            <a:pPr lvl="0">
              <a:lnSpc>
                <a:spcPct val="80000"/>
              </a:lnSpc>
              <a:buFontTx/>
              <a:buNone/>
            </a:pPr>
            <a:endParaRPr lang="en-US" sz="1200" b="1" i="0" u="sng" baseline="0" dirty="0">
              <a:latin typeface="Times New Roman" charset="0"/>
            </a:endParaRPr>
          </a:p>
          <a:p>
            <a:pPr>
              <a:lnSpc>
                <a:spcPct val="80000"/>
              </a:lnSpc>
              <a:buFontTx/>
              <a:buNone/>
            </a:pPr>
            <a:r>
              <a:rPr lang="en-US" sz="1200" b="1" i="0" u="sng" baseline="0" dirty="0">
                <a:latin typeface="Times New Roman" charset="0"/>
              </a:rPr>
              <a:t>DON’Ts</a:t>
            </a:r>
          </a:p>
          <a:p>
            <a:pPr>
              <a:lnSpc>
                <a:spcPct val="80000"/>
              </a:lnSpc>
              <a:buFontTx/>
              <a:buChar char="•"/>
            </a:pPr>
            <a:r>
              <a:rPr lang="en-US" sz="1200" b="1" i="0" dirty="0">
                <a:latin typeface="Times New Roman" charset="0"/>
              </a:rPr>
              <a:t>Read</a:t>
            </a:r>
            <a:r>
              <a:rPr lang="en-US" sz="1200" b="1" i="0" baseline="0" dirty="0">
                <a:latin typeface="Times New Roman" charset="0"/>
              </a:rPr>
              <a:t> the slides</a:t>
            </a:r>
          </a:p>
          <a:p>
            <a:pPr>
              <a:lnSpc>
                <a:spcPct val="80000"/>
              </a:lnSpc>
              <a:buFontTx/>
              <a:buChar char="•"/>
            </a:pPr>
            <a:r>
              <a:rPr lang="en-US" sz="1200" b="1" i="0" baseline="0" dirty="0">
                <a:latin typeface="Times New Roman" charset="0"/>
              </a:rPr>
              <a:t>Overuse the read-arounds</a:t>
            </a:r>
            <a:endParaRPr lang="en-US" sz="1200" b="1" i="0" dirty="0">
              <a:latin typeface="Times New Roman" charset="0"/>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a:t>
            </a:fld>
            <a:endParaRPr lang="en-US" dirty="0"/>
          </a:p>
        </p:txBody>
      </p:sp>
    </p:spTree>
    <p:extLst>
      <p:ext uri="{BB962C8B-B14F-4D97-AF65-F5344CB8AC3E}">
        <p14:creationId xmlns:p14="http://schemas.microsoft.com/office/powerpoint/2010/main" val="726889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Reset the Energy</a:t>
            </a:r>
            <a:r>
              <a:rPr lang="en-US" b="1" i="1" baseline="0" dirty="0">
                <a:latin typeface="Times New Roman" pitchFamily="-84" charset="0"/>
              </a:rPr>
              <a:t> Level. Think about it – think about what the statement says to you. What do you think we mean by Resetting the Energy Level? </a:t>
            </a:r>
            <a:r>
              <a:rPr lang="en-US" b="1" i="0" baseline="0" dirty="0">
                <a:latin typeface="Times New Roman" pitchFamily="-84" charset="0"/>
              </a:rPr>
              <a:t>[Facilitate the discussion..]</a:t>
            </a:r>
            <a:endParaRPr lang="en-US" b="1" i="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10</a:t>
            </a:fld>
            <a:endParaRPr lang="en-US" dirty="0"/>
          </a:p>
        </p:txBody>
      </p:sp>
    </p:spTree>
    <p:extLst>
      <p:ext uri="{BB962C8B-B14F-4D97-AF65-F5344CB8AC3E}">
        <p14:creationId xmlns:p14="http://schemas.microsoft.com/office/powerpoint/2010/main" val="3487242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Great, so essentially what we want to remember is that all</a:t>
            </a:r>
            <a:r>
              <a:rPr lang="en-US" b="1" i="1" baseline="0" dirty="0">
                <a:latin typeface="Times New Roman" charset="0"/>
              </a:rPr>
              <a:t> of us allow our </a:t>
            </a:r>
            <a:r>
              <a:rPr lang="en-US" b="1" i="1" dirty="0">
                <a:latin typeface="Times New Roman" charset="0"/>
              </a:rPr>
              <a:t>Level 3 to trail off. For almost</a:t>
            </a:r>
            <a:r>
              <a:rPr lang="en-US" b="1" i="1" baseline="0" dirty="0">
                <a:latin typeface="Times New Roman" charset="0"/>
              </a:rPr>
              <a:t> all of us, it still </a:t>
            </a:r>
            <a:r>
              <a:rPr lang="en-US" b="1" i="1" dirty="0">
                <a:latin typeface="Times New Roman" charset="0"/>
              </a:rPr>
              <a:t>never goes below the Awake/Asleep threshold, and if you then</a:t>
            </a:r>
            <a:r>
              <a:rPr lang="en-US" b="1" i="1" baseline="0" dirty="0">
                <a:latin typeface="Times New Roman" charset="0"/>
              </a:rPr>
              <a:t> include Resetting the Energy level, </a:t>
            </a:r>
            <a:r>
              <a:rPr lang="en-US" b="1" i="1" dirty="0">
                <a:latin typeface="Times New Roman" charset="0"/>
              </a:rPr>
              <a:t>it will look like the red line to the participants – steady High Energy! For example, if we are</a:t>
            </a:r>
            <a:r>
              <a:rPr lang="en-US" b="1" i="1" baseline="0" dirty="0">
                <a:latin typeface="Times New Roman" charset="0"/>
              </a:rPr>
              <a:t> conducting a two-day session, we start the session at Level 3. We take our first break at mid-morning and when we return to the session, that’s right – we start again at Level 3. We break for lunch. And when we return, yes, Level 3 energy again. </a:t>
            </a:r>
            <a:r>
              <a:rPr lang="en-US" b="1" i="1" dirty="0">
                <a:latin typeface="Times New Roman" charset="0"/>
              </a:rPr>
              <a:t>It projects CONFIDENCE….even if you get lost for a few minutes; use that Level 3 energy and your questions. You will get back on track.</a:t>
            </a:r>
          </a:p>
          <a:p>
            <a:endParaRPr lang="en-US" b="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11</a:t>
            </a:fld>
            <a:endParaRPr lang="en-US" dirty="0"/>
          </a:p>
        </p:txBody>
      </p:sp>
    </p:spTree>
    <p:extLst>
      <p:ext uri="{BB962C8B-B14F-4D97-AF65-F5344CB8AC3E}">
        <p14:creationId xmlns:p14="http://schemas.microsoft.com/office/powerpoint/2010/main" val="42690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Standard</a:t>
            </a:r>
            <a:r>
              <a:rPr lang="en-US" b="1" i="1" baseline="0" dirty="0">
                <a:latin typeface="Times New Roman" pitchFamily="-84" charset="0"/>
              </a:rPr>
              <a:t> Lullaby Times: can we all remember a teacher or a professor that we once had for a class right after lunch. That particular professor would then do something like show a 30-45 minute movie to show empathy or how to prepare a great paper or speech, etc. You get the picture.</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12</a:t>
            </a:fld>
            <a:endParaRPr lang="en-US" dirty="0"/>
          </a:p>
        </p:txBody>
      </p:sp>
    </p:spTree>
    <p:extLst>
      <p:ext uri="{BB962C8B-B14F-4D97-AF65-F5344CB8AC3E}">
        <p14:creationId xmlns:p14="http://schemas.microsoft.com/office/powerpoint/2010/main" val="1401215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We</a:t>
            </a:r>
            <a:r>
              <a:rPr lang="en-US" b="1" i="1" baseline="0" dirty="0"/>
              <a:t> all know those times during a day when the energy is simply low. In general, these 4 times outline those timeframes.</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13</a:t>
            </a:fld>
            <a:endParaRPr lang="en-US" dirty="0"/>
          </a:p>
        </p:txBody>
      </p:sp>
    </p:spTree>
    <p:extLst>
      <p:ext uri="{BB962C8B-B14F-4D97-AF65-F5344CB8AC3E}">
        <p14:creationId xmlns:p14="http://schemas.microsoft.com/office/powerpoint/2010/main" val="1807822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So,</a:t>
            </a:r>
            <a:r>
              <a:rPr lang="en-US" b="1" i="1" baseline="0" dirty="0"/>
              <a:t> as facilitators, in planning our session the time of day is an important consideration in determining what activity we will plan to complete that portion of our session. (Red) team, would you please read the 3 activities to schedule during these times to Adjust to Lull Times? Thank you.</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14</a:t>
            </a:fld>
            <a:endParaRPr lang="en-US" dirty="0"/>
          </a:p>
        </p:txBody>
      </p:sp>
    </p:spTree>
    <p:extLst>
      <p:ext uri="{BB962C8B-B14F-4D97-AF65-F5344CB8AC3E}">
        <p14:creationId xmlns:p14="http://schemas.microsoft.com/office/powerpoint/2010/main" val="352464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And, on to our</a:t>
            </a:r>
            <a:r>
              <a:rPr lang="en-US" b="1" i="1" baseline="0" dirty="0"/>
              <a:t> (green) team, would you please read the activities to avoid? Any other activities that you either use or avoid to help with energy in the meetings you lead today? </a:t>
            </a:r>
            <a:r>
              <a:rPr lang="en-US" b="1" i="0" baseline="0" dirty="0"/>
              <a:t>[Facilitate the discussion.]</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15</a:t>
            </a:fld>
            <a:endParaRPr lang="en-US" dirty="0"/>
          </a:p>
        </p:txBody>
      </p:sp>
    </p:spTree>
    <p:extLst>
      <p:ext uri="{BB962C8B-B14F-4D97-AF65-F5344CB8AC3E}">
        <p14:creationId xmlns:p14="http://schemas.microsoft.com/office/powerpoint/2010/main" val="310567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Establishing</a:t>
            </a:r>
            <a:r>
              <a:rPr lang="en-US" b="1" i="1" baseline="0" dirty="0">
                <a:latin typeface="Times New Roman" charset="0"/>
              </a:rPr>
              <a:t> a Recharge is another technique to assist with energy.</a:t>
            </a:r>
            <a:endParaRPr lang="en-US" b="1" i="1" dirty="0">
              <a:latin typeface="Times New Roman" charset="0"/>
            </a:endParaRPr>
          </a:p>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16</a:t>
            </a:fld>
            <a:endParaRPr lang="en-US" dirty="0"/>
          </a:p>
        </p:txBody>
      </p:sp>
    </p:spTree>
    <p:extLst>
      <p:ext uri="{BB962C8B-B14F-4D97-AF65-F5344CB8AC3E}">
        <p14:creationId xmlns:p14="http://schemas.microsoft.com/office/powerpoint/2010/main" val="2022932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I know many of you thought this was “silly” and would not work in your</a:t>
            </a:r>
            <a:r>
              <a:rPr lang="en-US" b="1" i="1" baseline="0" dirty="0">
                <a:latin typeface="Times New Roman" charset="0"/>
              </a:rPr>
              <a:t> sessions. We find it is one of many techniques to bring back that energy when the session hits a lull. You must believe in it, and what we would like to think is that you see its value. When we work with our clients, more than ½ wind up establishing a recharge for their organizations. </a:t>
            </a:r>
            <a:endParaRPr lang="en-US" b="1" i="1" dirty="0">
              <a:latin typeface="Times New Roman" charset="0"/>
            </a:endParaRPr>
          </a:p>
          <a:p>
            <a:endParaRPr lang="en-US" b="1" i="1" dirty="0">
              <a:latin typeface="Times New Roman" charset="0"/>
            </a:endParaRPr>
          </a:p>
          <a:p>
            <a:r>
              <a:rPr lang="en-US" b="1" i="1" dirty="0">
                <a:latin typeface="Times New Roman" charset="0"/>
              </a:rPr>
              <a:t>Has anyone used something like this? </a:t>
            </a:r>
            <a:r>
              <a:rPr lang="en-US" b="1" i="0" dirty="0">
                <a:latin typeface="Times New Roman" charset="0"/>
              </a:rPr>
              <a:t>[Raise</a:t>
            </a:r>
            <a:r>
              <a:rPr lang="en-US" b="1" i="0" baseline="0" dirty="0">
                <a:latin typeface="Times New Roman" charset="0"/>
              </a:rPr>
              <a:t> your hand; ask volunteer to share his/her experience.]</a:t>
            </a:r>
            <a:endParaRPr lang="en-US" b="1" i="0"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17</a:t>
            </a:fld>
            <a:endParaRPr lang="en-US" dirty="0"/>
          </a:p>
        </p:txBody>
      </p:sp>
    </p:spTree>
    <p:extLst>
      <p:ext uri="{BB962C8B-B14F-4D97-AF65-F5344CB8AC3E}">
        <p14:creationId xmlns:p14="http://schemas.microsoft.com/office/powerpoint/2010/main" val="4116729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Let’s do a quick review</a:t>
            </a:r>
            <a:r>
              <a:rPr lang="en-US" b="1" i="1" baseline="0" dirty="0"/>
              <a:t> starting with our (blue) team.</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18</a:t>
            </a:fld>
            <a:endParaRPr lang="en-US" dirty="0"/>
          </a:p>
        </p:txBody>
      </p:sp>
    </p:spTree>
    <p:extLst>
      <p:ext uri="{BB962C8B-B14F-4D97-AF65-F5344CB8AC3E}">
        <p14:creationId xmlns:p14="http://schemas.microsoft.com/office/powerpoint/2010/main" val="1288670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19</a:t>
            </a:fld>
            <a:endParaRPr lang="en-US" dirty="0"/>
          </a:p>
        </p:txBody>
      </p:sp>
    </p:spTree>
    <p:extLst>
      <p:ext uri="{BB962C8B-B14F-4D97-AF65-F5344CB8AC3E}">
        <p14:creationId xmlns:p14="http://schemas.microsoft.com/office/powerpoint/2010/main" val="157374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0" dirty="0"/>
              <a:t>[Checkpoint:]</a:t>
            </a:r>
          </a:p>
          <a:p>
            <a:endParaRPr lang="en-US" b="1" i="1" dirty="0"/>
          </a:p>
          <a:p>
            <a:r>
              <a:rPr lang="en-US" b="1" i="0" dirty="0"/>
              <a:t>[Review:</a:t>
            </a:r>
            <a:r>
              <a:rPr lang="en-US" b="1" i="0" baseline="0" dirty="0"/>
              <a:t>] </a:t>
            </a:r>
            <a:r>
              <a:rPr lang="en-US" b="1" i="1" baseline="0" dirty="0"/>
              <a:t>We have just completed Principle 7 – Consensus Building where we covered the reasons people disagree and several techniques on guiding a group from disagreement to agreement.</a:t>
            </a:r>
          </a:p>
          <a:p>
            <a:endParaRPr lang="en-US" b="1" i="1" baseline="0" dirty="0"/>
          </a:p>
          <a:p>
            <a:r>
              <a:rPr lang="en-US" b="1" i="0" baseline="0" dirty="0"/>
              <a:t>[Preview:]</a:t>
            </a:r>
            <a:r>
              <a:rPr lang="en-US" b="1" i="1" baseline="0" dirty="0"/>
              <a:t> What we are about to do next is Principle 8 – Keep the Energy High.</a:t>
            </a:r>
          </a:p>
          <a:p>
            <a:endParaRPr lang="en-US" b="1" i="1" baseline="0" dirty="0"/>
          </a:p>
          <a:p>
            <a:r>
              <a:rPr lang="en-US" b="1" i="0" baseline="0" dirty="0"/>
              <a:t>[Big View:]</a:t>
            </a:r>
            <a:r>
              <a:rPr lang="en-US" b="1" i="1" baseline="0" dirty="0"/>
              <a:t> And that’s important because energy projects confidence. Therefore, (red) team, what does a lack of energy project? </a:t>
            </a:r>
            <a:r>
              <a:rPr lang="en-US" b="1" i="0" baseline="0" dirty="0"/>
              <a:t>[Facilitate the discussion..]</a:t>
            </a:r>
            <a:r>
              <a:rPr lang="en-US" b="1" i="1" baseline="0" dirty="0"/>
              <a:t> That’s right</a:t>
            </a:r>
            <a:r>
              <a:rPr lang="en-US" sz="1200" b="1" i="1" kern="1200" baseline="0" dirty="0">
                <a:solidFill>
                  <a:schemeClr val="tx1"/>
                </a:solidFill>
                <a:effectLst/>
                <a:latin typeface="+mn-lt"/>
                <a:ea typeface="+mn-ea"/>
                <a:cs typeface="+mn-cs"/>
              </a:rPr>
              <a:t> – </a:t>
            </a:r>
            <a:r>
              <a:rPr lang="en-US" sz="1200" b="1" i="1" kern="1200" dirty="0">
                <a:solidFill>
                  <a:schemeClr val="tx1"/>
                </a:solidFill>
                <a:effectLst/>
                <a:latin typeface="+mn-lt"/>
                <a:ea typeface="+mn-ea"/>
                <a:cs typeface="+mn-cs"/>
              </a:rPr>
              <a:t>confidence</a:t>
            </a:r>
            <a:r>
              <a:rPr lang="en-US" sz="1200" b="1" i="1" kern="1200" baseline="0" dirty="0">
                <a:solidFill>
                  <a:schemeClr val="tx1"/>
                </a:solidFill>
                <a:effectLst/>
                <a:latin typeface="+mn-lt"/>
                <a:ea typeface="+mn-ea"/>
                <a:cs typeface="+mn-cs"/>
              </a:rPr>
              <a:t>. So,</a:t>
            </a:r>
            <a:r>
              <a:rPr lang="en-US" sz="1200" b="1" i="1" kern="1200" dirty="0">
                <a:solidFill>
                  <a:schemeClr val="tx1"/>
                </a:solidFill>
                <a:effectLst/>
                <a:latin typeface="+mn-lt"/>
                <a:ea typeface="+mn-ea"/>
                <a:cs typeface="+mn-cs"/>
              </a:rPr>
              <a:t> what does a lack of energy project? To exude confidence and increase engagement early, we recommend that most sessions start at Level 3.  Unfortunately, most people don’t know where Level 3 is for them.  Today, you’ll have the opportunity to find out where it is for you. </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a:t>
            </a:fld>
            <a:endParaRPr lang="en-US" dirty="0"/>
          </a:p>
        </p:txBody>
      </p:sp>
    </p:spTree>
    <p:extLst>
      <p:ext uri="{BB962C8B-B14F-4D97-AF65-F5344CB8AC3E}">
        <p14:creationId xmlns:p14="http://schemas.microsoft.com/office/powerpoint/2010/main" val="2779556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20</a:t>
            </a:fld>
            <a:endParaRPr lang="en-US" dirty="0"/>
          </a:p>
        </p:txBody>
      </p:sp>
    </p:spTree>
    <p:extLst>
      <p:ext uri="{BB962C8B-B14F-4D97-AF65-F5344CB8AC3E}">
        <p14:creationId xmlns:p14="http://schemas.microsoft.com/office/powerpoint/2010/main" val="2053380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Use Brainteasers – a form of an engagement, our 1</a:t>
            </a:r>
            <a:r>
              <a:rPr lang="en-US" b="1" i="1" baseline="30000" dirty="0">
                <a:latin typeface="Times New Roman" pitchFamily="-84" charset="0"/>
              </a:rPr>
              <a:t>st</a:t>
            </a:r>
            <a:r>
              <a:rPr lang="en-US" b="1" i="1" baseline="0" dirty="0">
                <a:latin typeface="Times New Roman" pitchFamily="-84" charset="0"/>
              </a:rPr>
              <a:t> E of energy.</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21</a:t>
            </a:fld>
            <a:endParaRPr lang="en-US" dirty="0"/>
          </a:p>
        </p:txBody>
      </p:sp>
    </p:spTree>
    <p:extLst>
      <p:ext uri="{BB962C8B-B14F-4D97-AF65-F5344CB8AC3E}">
        <p14:creationId xmlns:p14="http://schemas.microsoft.com/office/powerpoint/2010/main" val="133850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Use Brainteasers</a:t>
            </a:r>
            <a:r>
              <a:rPr lang="en-US" b="1" i="1" baseline="0" dirty="0">
                <a:latin typeface="Times New Roman" charset="0"/>
              </a:rPr>
              <a:t> and keep in mind a few key points:</a:t>
            </a:r>
          </a:p>
          <a:p>
            <a:endParaRPr lang="en-US" b="1" i="1" baseline="0" dirty="0">
              <a:latin typeface="Times New Roman" charset="0"/>
            </a:endParaRPr>
          </a:p>
          <a:p>
            <a:pPr marL="228600" indent="-228600">
              <a:buAutoNum type="arabicParenR"/>
            </a:pPr>
            <a:r>
              <a:rPr lang="en-US" b="1" i="1" baseline="0" dirty="0">
                <a:latin typeface="Times New Roman" charset="0"/>
              </a:rPr>
              <a:t>Tie them to the session agenda or process; this adds focus to the session and ensures all the participants understand how the activity, the brainteaser, relates.</a:t>
            </a:r>
          </a:p>
          <a:p>
            <a:pPr marL="228600" indent="-228600">
              <a:buAutoNum type="arabicParenR"/>
            </a:pPr>
            <a:r>
              <a:rPr lang="en-US" b="1" i="1" baseline="0" dirty="0">
                <a:latin typeface="Times New Roman" charset="0"/>
              </a:rPr>
              <a:t>Use your PeDeQs to add clarity; this ensures we provide the Why, the What and the How of each activity in our sessions.</a:t>
            </a:r>
            <a:endParaRPr lang="en-US" b="1" i="1" dirty="0">
              <a:latin typeface="Times New Roman" charset="0"/>
            </a:endParaRPr>
          </a:p>
          <a:p>
            <a:endParaRPr lang="en-US" b="1" i="1" dirty="0">
              <a:latin typeface="Times New Roman" charset="0"/>
            </a:endParaRPr>
          </a:p>
          <a:p>
            <a:r>
              <a:rPr lang="en-US" b="1" i="1" dirty="0">
                <a:latin typeface="Times New Roman" charset="0"/>
              </a:rPr>
              <a:t>Has</a:t>
            </a:r>
            <a:r>
              <a:rPr lang="en-US" b="1" i="1" baseline="0" dirty="0">
                <a:latin typeface="Times New Roman" charset="0"/>
              </a:rPr>
              <a:t> anyone every used this example in their session? </a:t>
            </a:r>
            <a:r>
              <a:rPr lang="en-US" b="1" i="0" baseline="0" dirty="0">
                <a:latin typeface="Times New Roman" charset="0"/>
              </a:rPr>
              <a:t>[Raise your hand; then ask one of the participants to share his/her experience.]</a:t>
            </a:r>
            <a:r>
              <a:rPr lang="en-US" b="1" i="1" baseline="0" dirty="0">
                <a:latin typeface="Times New Roman" charset="0"/>
              </a:rPr>
              <a:t> The key is you cannot connect all the dots and only cross the line one time – unless you go outside the box. (This is what we want when we brainstorm.)</a:t>
            </a:r>
            <a:endParaRPr lang="en-US" b="1" i="1"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22</a:t>
            </a:fld>
            <a:endParaRPr lang="en-US" dirty="0"/>
          </a:p>
        </p:txBody>
      </p:sp>
    </p:spTree>
    <p:extLst>
      <p:ext uri="{BB962C8B-B14F-4D97-AF65-F5344CB8AC3E}">
        <p14:creationId xmlns:p14="http://schemas.microsoft.com/office/powerpoint/2010/main" val="2424768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Have</a:t>
            </a:r>
            <a:r>
              <a:rPr lang="en-US" b="1" i="1" baseline="0" dirty="0">
                <a:latin typeface="Times New Roman" pitchFamily="-84" charset="0"/>
              </a:rPr>
              <a:t> you noticed, during our time together, the time we had to Get Them Involved and Moving? </a:t>
            </a:r>
            <a:r>
              <a:rPr lang="en-US" b="1" i="0" baseline="0" dirty="0">
                <a:latin typeface="Times New Roman" pitchFamily="-84" charset="0"/>
              </a:rPr>
              <a:t>[Raise your hand.] </a:t>
            </a:r>
            <a:r>
              <a:rPr lang="en-US" b="1" i="1" baseline="0" dirty="0">
                <a:latin typeface="Times New Roman" pitchFamily="-84" charset="0"/>
              </a:rPr>
              <a:t>(Purple) team, would you share one for us? </a:t>
            </a:r>
            <a:r>
              <a:rPr lang="en-US" b="1" i="0" baseline="0" dirty="0">
                <a:latin typeface="Times New Roman" pitchFamily="-84" charset="0"/>
              </a:rPr>
              <a:t>[Facilitate the discussion.; they can make many of the points before you get to the next slide.]</a:t>
            </a:r>
            <a:endParaRPr lang="en-US" b="1" i="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23</a:t>
            </a:fld>
            <a:endParaRPr lang="en-US" dirty="0"/>
          </a:p>
        </p:txBody>
      </p:sp>
    </p:spTree>
    <p:extLst>
      <p:ext uri="{BB962C8B-B14F-4D97-AF65-F5344CB8AC3E}">
        <p14:creationId xmlns:p14="http://schemas.microsoft.com/office/powerpoint/2010/main" val="3160704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We</a:t>
            </a:r>
            <a:r>
              <a:rPr lang="en-US" b="1" i="1" baseline="0" dirty="0">
                <a:latin typeface="Times New Roman" charset="0"/>
              </a:rPr>
              <a:t> have covered some of these in our discussion. Let’s look at the others. </a:t>
            </a:r>
            <a:r>
              <a:rPr lang="en-US" b="1" i="0" baseline="0" dirty="0">
                <a:latin typeface="Times New Roman" charset="0"/>
              </a:rPr>
              <a:t>[Review the slide emphasizing the points that were not discussed in the previous discussion; prior slide.]</a:t>
            </a:r>
            <a:endParaRPr lang="en-US" b="1" i="0" dirty="0">
              <a:latin typeface="Times New Roman" charset="0"/>
            </a:endParaRPr>
          </a:p>
          <a:p>
            <a:endParaRPr lang="en-US" b="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24</a:t>
            </a:fld>
            <a:endParaRPr lang="en-US" dirty="0"/>
          </a:p>
        </p:txBody>
      </p:sp>
    </p:spTree>
    <p:extLst>
      <p:ext uri="{BB962C8B-B14F-4D97-AF65-F5344CB8AC3E}">
        <p14:creationId xmlns:p14="http://schemas.microsoft.com/office/powerpoint/2010/main" val="1203026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Encourage</a:t>
            </a:r>
            <a:r>
              <a:rPr lang="en-US" b="1" i="1" baseline="0" dirty="0">
                <a:latin typeface="Times New Roman" pitchFamily="-84" charset="0"/>
              </a:rPr>
              <a:t> Team Building. When we conduct sessions for our clients, team building is often a key component of that session. For example, a Strategic Plan is one of the few times during the year that a team comes together to specifically look at ways or approaches to move the organization to that next level – to plan for the future. This is an opportunity for us to Encourage Team Building.</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25</a:t>
            </a:fld>
            <a:endParaRPr lang="en-US" dirty="0"/>
          </a:p>
        </p:txBody>
      </p:sp>
    </p:spTree>
    <p:extLst>
      <p:ext uri="{BB962C8B-B14F-4D97-AF65-F5344CB8AC3E}">
        <p14:creationId xmlns:p14="http://schemas.microsoft.com/office/powerpoint/2010/main" val="351955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When we facilitate team building the right way, we can make help</a:t>
            </a:r>
            <a:r>
              <a:rPr lang="en-US" b="1" i="1" baseline="0" dirty="0"/>
              <a:t> teams achieve impact. Let’s review these key points. (Red) team, get us started with the first point </a:t>
            </a:r>
            <a:r>
              <a:rPr lang="en-US" b="1" i="0" baseline="0" dirty="0"/>
              <a:t>[Review slide and Facilitate the discussion.]</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26</a:t>
            </a:fld>
            <a:endParaRPr lang="en-US" dirty="0"/>
          </a:p>
        </p:txBody>
      </p:sp>
    </p:spTree>
    <p:extLst>
      <p:ext uri="{BB962C8B-B14F-4D97-AF65-F5344CB8AC3E}">
        <p14:creationId xmlns:p14="http://schemas.microsoft.com/office/powerpoint/2010/main" val="444197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t>Breaks are important. To plan</a:t>
            </a:r>
            <a:r>
              <a:rPr lang="en-US" b="1" i="1" baseline="0" dirty="0"/>
              <a:t> properly, consider breaks at least every 90 minutes and sometimes more frequently. If you notice the group has lost focus or has been sitting too long, Break If Necessary.</a:t>
            </a:r>
            <a:endParaRPr lang="en-US" b="1" i="1" dirty="0"/>
          </a:p>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27</a:t>
            </a:fld>
            <a:endParaRPr lang="en-US" dirty="0"/>
          </a:p>
        </p:txBody>
      </p:sp>
    </p:spTree>
    <p:extLst>
      <p:ext uri="{BB962C8B-B14F-4D97-AF65-F5344CB8AC3E}">
        <p14:creationId xmlns:p14="http://schemas.microsoft.com/office/powerpoint/2010/main" val="2465433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You will notice several</a:t>
            </a:r>
            <a:r>
              <a:rPr lang="en-US" b="1" i="1" baseline="0" dirty="0"/>
              <a:t> non-copyrighted pages in this section. Let me set the clock for a minute, allow you in your teams to look at these pages, and then, I will discuss any that you may want to go deeper on. </a:t>
            </a:r>
            <a:r>
              <a:rPr lang="en-US" b="1" i="0" baseline="0" dirty="0"/>
              <a:t>[Set clock for a minute and then facilitate the discussion around these activities.]</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28</a:t>
            </a:fld>
            <a:endParaRPr lang="en-US" dirty="0"/>
          </a:p>
        </p:txBody>
      </p:sp>
    </p:spTree>
    <p:extLst>
      <p:ext uri="{BB962C8B-B14F-4D97-AF65-F5344CB8AC3E}">
        <p14:creationId xmlns:p14="http://schemas.microsoft.com/office/powerpoint/2010/main" val="3041175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Now for our final review of Principle 8… </a:t>
            </a:r>
            <a:r>
              <a:rPr lang="en-US" b="1" i="0" dirty="0"/>
              <a:t>[Use round-robin</a:t>
            </a:r>
            <a:r>
              <a:rPr lang="en-US" b="1" i="0" baseline="0" dirty="0"/>
              <a:t> by teams awarding dots, etc.]</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29</a:t>
            </a:fld>
            <a:endParaRPr lang="en-US" dirty="0"/>
          </a:p>
        </p:txBody>
      </p:sp>
    </p:spTree>
    <p:extLst>
      <p:ext uri="{BB962C8B-B14F-4D97-AF65-F5344CB8AC3E}">
        <p14:creationId xmlns:p14="http://schemas.microsoft.com/office/powerpoint/2010/main" val="2941306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dirty="0">
                <a:solidFill>
                  <a:srgbClr val="F26522"/>
                </a:solidFill>
                <a:latin typeface="Franklin Gothic Book"/>
                <a:cs typeface="Franklin Gothic Book"/>
              </a:rPr>
              <a:t>Set the Pace, Anticipate the Lulls, React Accordingly is our tagline.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1" dirty="0">
              <a:solidFill>
                <a:srgbClr val="F26522"/>
              </a:solidFill>
              <a:latin typeface="Franklin Gothic Book"/>
              <a:cs typeface="Franklin Gothic Book"/>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dirty="0">
                <a:solidFill>
                  <a:srgbClr val="F26522"/>
                </a:solidFill>
                <a:latin typeface="Franklin Gothic Book"/>
                <a:cs typeface="Franklin Gothic Book"/>
              </a:rPr>
              <a:t>We like to refer to the 3 Es on Energy</a:t>
            </a:r>
            <a:r>
              <a:rPr lang="en-US" sz="1200" b="1" i="1" baseline="0" dirty="0">
                <a:solidFill>
                  <a:srgbClr val="F26522"/>
                </a:solidFill>
                <a:latin typeface="Franklin Gothic Book"/>
                <a:cs typeface="Franklin Gothic Book"/>
              </a:rPr>
              <a:t> which are: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1" baseline="0" dirty="0">
              <a:solidFill>
                <a:srgbClr val="F26522"/>
              </a:solidFill>
              <a:latin typeface="Franklin Gothic Book"/>
              <a:cs typeface="Franklin Gothic Book"/>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baseline="0" dirty="0">
                <a:solidFill>
                  <a:srgbClr val="F26522"/>
                </a:solidFill>
                <a:latin typeface="Franklin Gothic Book"/>
                <a:cs typeface="Franklin Gothic Book"/>
              </a:rPr>
              <a:t>E: Engage your participants.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1" baseline="0" dirty="0">
              <a:solidFill>
                <a:srgbClr val="F26522"/>
              </a:solidFill>
              <a:latin typeface="Franklin Gothic Book"/>
              <a:cs typeface="Franklin Gothic Book"/>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baseline="0" dirty="0">
                <a:solidFill>
                  <a:srgbClr val="F26522"/>
                </a:solidFill>
                <a:latin typeface="Franklin Gothic Book"/>
                <a:cs typeface="Franklin Gothic Book"/>
              </a:rPr>
              <a:t>E: Energize your participants and energize them around the topic/content that you are about to undertake.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1" baseline="0" dirty="0">
              <a:solidFill>
                <a:srgbClr val="F26522"/>
              </a:solidFill>
              <a:latin typeface="Franklin Gothic Book"/>
              <a:cs typeface="Franklin Gothic Book"/>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baseline="0" dirty="0">
                <a:solidFill>
                  <a:srgbClr val="F26522"/>
                </a:solidFill>
                <a:latin typeface="Franklin Gothic Book"/>
                <a:cs typeface="Franklin Gothic Book"/>
              </a:rPr>
              <a:t>E: this Elevates the facilitator in the minds of the participant.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1" baseline="0" dirty="0">
              <a:solidFill>
                <a:srgbClr val="F26522"/>
              </a:solidFill>
              <a:latin typeface="Franklin Gothic Book"/>
              <a:cs typeface="Franklin Gothic Book"/>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baseline="0" dirty="0">
                <a:solidFill>
                  <a:srgbClr val="F26522"/>
                </a:solidFill>
                <a:latin typeface="Franklin Gothic Book"/>
                <a:cs typeface="Franklin Gothic Book"/>
              </a:rPr>
              <a:t>And, often we have members of the E suite in the audience. When they hear that energy, they sense that confidence. And, as we stated in Principle 2, this gives them comfort that “they are in good hands” and they transfer or cede their power to you for the session.</a:t>
            </a:r>
            <a:endParaRPr lang="en-US" sz="1200" b="1" i="1" dirty="0">
              <a:solidFill>
                <a:srgbClr val="F26522"/>
              </a:solidFill>
              <a:latin typeface="Franklin Gothic Book"/>
              <a:cs typeface="Franklin Gothic Book"/>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a:t>
            </a:fld>
            <a:endParaRPr lang="en-US" dirty="0"/>
          </a:p>
        </p:txBody>
      </p:sp>
    </p:spTree>
    <p:extLst>
      <p:ext uri="{BB962C8B-B14F-4D97-AF65-F5344CB8AC3E}">
        <p14:creationId xmlns:p14="http://schemas.microsoft.com/office/powerpoint/2010/main" val="28589233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30</a:t>
            </a:fld>
            <a:endParaRPr lang="en-US" dirty="0"/>
          </a:p>
        </p:txBody>
      </p:sp>
    </p:spTree>
    <p:extLst>
      <p:ext uri="{BB962C8B-B14F-4D97-AF65-F5344CB8AC3E}">
        <p14:creationId xmlns:p14="http://schemas.microsoft.com/office/powerpoint/2010/main" val="3247863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31</a:t>
            </a:fld>
            <a:endParaRPr lang="en-US" dirty="0"/>
          </a:p>
        </p:txBody>
      </p:sp>
    </p:spTree>
    <p:extLst>
      <p:ext uri="{BB962C8B-B14F-4D97-AF65-F5344CB8AC3E}">
        <p14:creationId xmlns:p14="http://schemas.microsoft.com/office/powerpoint/2010/main" val="19885535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32</a:t>
            </a:fld>
            <a:endParaRPr lang="en-US" dirty="0"/>
          </a:p>
        </p:txBody>
      </p:sp>
    </p:spTree>
    <p:extLst>
      <p:ext uri="{BB962C8B-B14F-4D97-AF65-F5344CB8AC3E}">
        <p14:creationId xmlns:p14="http://schemas.microsoft.com/office/powerpoint/2010/main" val="20099220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33</a:t>
            </a:fld>
            <a:endParaRPr lang="en-US" dirty="0"/>
          </a:p>
        </p:txBody>
      </p:sp>
    </p:spTree>
    <p:extLst>
      <p:ext uri="{BB962C8B-B14F-4D97-AF65-F5344CB8AC3E}">
        <p14:creationId xmlns:p14="http://schemas.microsoft.com/office/powerpoint/2010/main" val="1937942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34</a:t>
            </a:fld>
            <a:endParaRPr lang="en-US" dirty="0"/>
          </a:p>
        </p:txBody>
      </p:sp>
    </p:spTree>
    <p:extLst>
      <p:ext uri="{BB962C8B-B14F-4D97-AF65-F5344CB8AC3E}">
        <p14:creationId xmlns:p14="http://schemas.microsoft.com/office/powerpoint/2010/main" val="416835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lnSpc>
                <a:spcPct val="90000"/>
              </a:lnSpc>
              <a:tabLst>
                <a:tab pos="1023938" algn="l"/>
              </a:tabLst>
            </a:pPr>
            <a:r>
              <a:rPr lang="en-US" b="1" i="1" dirty="0"/>
              <a:t>In this principle,</a:t>
            </a:r>
            <a:r>
              <a:rPr lang="en-US" b="1" i="1" baseline="0" dirty="0"/>
              <a:t> we have the following 8 best practices/techniques, so let’s get started.</a:t>
            </a:r>
            <a:endParaRPr lang="en-US" b="1" i="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35</a:t>
            </a:fld>
            <a:endParaRPr lang="en-US" dirty="0"/>
          </a:p>
        </p:txBody>
      </p:sp>
    </p:spTree>
    <p:extLst>
      <p:ext uri="{BB962C8B-B14F-4D97-AF65-F5344CB8AC3E}">
        <p14:creationId xmlns:p14="http://schemas.microsoft.com/office/powerpoint/2010/main" val="19208726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36</a:t>
            </a:fld>
            <a:endParaRPr lang="en-US" dirty="0"/>
          </a:p>
        </p:txBody>
      </p:sp>
    </p:spTree>
    <p:extLst>
      <p:ext uri="{BB962C8B-B14F-4D97-AF65-F5344CB8AC3E}">
        <p14:creationId xmlns:p14="http://schemas.microsoft.com/office/powerpoint/2010/main" val="33249581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37</a:t>
            </a:fld>
            <a:endParaRPr lang="en-US" dirty="0"/>
          </a:p>
        </p:txBody>
      </p:sp>
    </p:spTree>
    <p:extLst>
      <p:ext uri="{BB962C8B-B14F-4D97-AF65-F5344CB8AC3E}">
        <p14:creationId xmlns:p14="http://schemas.microsoft.com/office/powerpoint/2010/main" val="4292687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lnSpc>
                <a:spcPct val="90000"/>
              </a:lnSpc>
              <a:tabLst>
                <a:tab pos="1023938" algn="l"/>
              </a:tabLst>
            </a:pPr>
            <a:r>
              <a:rPr lang="en-US" b="1" i="1" dirty="0"/>
              <a:t>In this principle,</a:t>
            </a:r>
            <a:r>
              <a:rPr lang="en-US" b="1" i="1" baseline="0" dirty="0"/>
              <a:t> we have the following 8 best practices/techniques, so let’s get started.</a:t>
            </a:r>
            <a:endParaRPr lang="en-US" b="1" i="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a:t>
            </a:fld>
            <a:endParaRPr lang="en-US" dirty="0"/>
          </a:p>
        </p:txBody>
      </p:sp>
    </p:spTree>
    <p:extLst>
      <p:ext uri="{BB962C8B-B14F-4D97-AF65-F5344CB8AC3E}">
        <p14:creationId xmlns:p14="http://schemas.microsoft.com/office/powerpoint/2010/main" val="682995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The first key item in this Principle is</a:t>
            </a:r>
            <a:r>
              <a:rPr lang="en-US" b="1" i="1" baseline="0" dirty="0">
                <a:latin typeface="Times New Roman" pitchFamily="-84" charset="0"/>
              </a:rPr>
              <a:t> to ensure you open that session with HIGH ENERGY; set that energy level high.</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5</a:t>
            </a:fld>
            <a:endParaRPr lang="en-US" dirty="0"/>
          </a:p>
        </p:txBody>
      </p:sp>
    </p:spTree>
    <p:extLst>
      <p:ext uri="{BB962C8B-B14F-4D97-AF65-F5344CB8AC3E}">
        <p14:creationId xmlns:p14="http://schemas.microsoft.com/office/powerpoint/2010/main" val="218098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1" i="1" dirty="0">
                <a:solidFill>
                  <a:schemeClr val="tx1"/>
                </a:solidFill>
                <a:latin typeface="Times New Roman" charset="0"/>
              </a:rPr>
              <a:t>How do we do that? Let’s look at</a:t>
            </a:r>
            <a:r>
              <a:rPr lang="en-US" sz="1200" b="1" i="1" baseline="0" dirty="0">
                <a:solidFill>
                  <a:schemeClr val="tx1"/>
                </a:solidFill>
                <a:latin typeface="Times New Roman" charset="0"/>
              </a:rPr>
              <a:t> the various “levels” of energy. </a:t>
            </a:r>
          </a:p>
          <a:p>
            <a:endParaRPr lang="en-US" sz="1200" b="1" i="1" baseline="0" dirty="0">
              <a:solidFill>
                <a:schemeClr val="tx1"/>
              </a:solidFill>
              <a:latin typeface="Times New Roman" charset="0"/>
            </a:endParaRPr>
          </a:p>
          <a:p>
            <a:r>
              <a:rPr lang="en-US" sz="1200" b="1" i="1" baseline="0" dirty="0">
                <a:solidFill>
                  <a:schemeClr val="tx1"/>
                </a:solidFill>
                <a:latin typeface="Times New Roman" charset="0"/>
              </a:rPr>
              <a:t>Level 1 energy is our telephone or our coaching or our consulting volume </a:t>
            </a:r>
            <a:r>
              <a:rPr lang="en-US" sz="1200" b="1" i="0" baseline="0" dirty="0">
                <a:solidFill>
                  <a:schemeClr val="tx1"/>
                </a:solidFill>
                <a:latin typeface="Times New Roman" charset="0"/>
              </a:rPr>
              <a:t>[Demonstrate that by talking to one of the participants; sit down by them, kneel down; etc.]</a:t>
            </a:r>
          </a:p>
          <a:p>
            <a:endParaRPr lang="en-US" sz="1200" b="1" i="1" baseline="0" dirty="0">
              <a:solidFill>
                <a:schemeClr val="tx1"/>
              </a:solidFill>
              <a:latin typeface="Times New Roman" charset="0"/>
            </a:endParaRPr>
          </a:p>
          <a:p>
            <a:r>
              <a:rPr lang="en-US" sz="1200" b="1" i="1" baseline="0" dirty="0">
                <a:solidFill>
                  <a:schemeClr val="tx1"/>
                </a:solidFill>
                <a:latin typeface="Times New Roman" charset="0"/>
              </a:rPr>
              <a:t>For some of us, Level 1 energy is not low, but it is typically not how we want to guide a group as the facilitator. </a:t>
            </a:r>
            <a:endParaRPr lang="en-US" sz="1200" b="1" i="1" dirty="0">
              <a:solidFill>
                <a:schemeClr val="tx1"/>
              </a:solidFill>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a:t>
            </a:fld>
            <a:endParaRPr lang="en-US" dirty="0"/>
          </a:p>
        </p:txBody>
      </p:sp>
    </p:spTree>
    <p:extLst>
      <p:ext uri="{BB962C8B-B14F-4D97-AF65-F5344CB8AC3E}">
        <p14:creationId xmlns:p14="http://schemas.microsoft.com/office/powerpoint/2010/main" val="3595500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Tx/>
              <a:buNone/>
            </a:pPr>
            <a:r>
              <a:rPr lang="en-US" b="1" i="1" dirty="0">
                <a:latin typeface="Times New Roman" charset="0"/>
              </a:rPr>
              <a:t>Level 2 is better; most</a:t>
            </a:r>
            <a:r>
              <a:rPr lang="en-US" b="1" i="1" baseline="0" dirty="0">
                <a:latin typeface="Times New Roman" charset="0"/>
              </a:rPr>
              <a:t> of us, especially the lower volume speakers will typically see this as louder or i</a:t>
            </a:r>
            <a:r>
              <a:rPr lang="en-US" b="1" i="1" dirty="0">
                <a:latin typeface="Times New Roman" charset="0"/>
              </a:rPr>
              <a:t>ncreased volume; yet, we find that when people start at Level 2 energy, they still will fall below the awake/asleep</a:t>
            </a:r>
            <a:r>
              <a:rPr lang="en-US" b="1" i="1" baseline="0" dirty="0">
                <a:latin typeface="Times New Roman" charset="0"/>
              </a:rPr>
              <a:t> </a:t>
            </a:r>
            <a:r>
              <a:rPr lang="en-US" b="1" i="1" dirty="0">
                <a:latin typeface="Times New Roman" charset="0"/>
              </a:rPr>
              <a:t>thresh hold over time.</a:t>
            </a:r>
            <a:r>
              <a:rPr lang="en-US" b="1" i="1" baseline="0" dirty="0">
                <a:latin typeface="Times New Roman" charset="0"/>
              </a:rPr>
              <a:t> And, that is not good.</a:t>
            </a:r>
            <a:endParaRPr lang="en-US" b="1" i="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7</a:t>
            </a:fld>
            <a:endParaRPr lang="en-US" dirty="0"/>
          </a:p>
        </p:txBody>
      </p:sp>
    </p:spTree>
    <p:extLst>
      <p:ext uri="{BB962C8B-B14F-4D97-AF65-F5344CB8AC3E}">
        <p14:creationId xmlns:p14="http://schemas.microsoft.com/office/powerpoint/2010/main" val="2889717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Tx/>
              <a:buNone/>
            </a:pPr>
            <a:r>
              <a:rPr lang="en-US" b="1" i="1" dirty="0">
                <a:latin typeface="Times New Roman" charset="0"/>
              </a:rPr>
              <a:t>So, let’s</a:t>
            </a:r>
            <a:r>
              <a:rPr lang="en-US" b="1" i="1" baseline="0" dirty="0">
                <a:latin typeface="Times New Roman" charset="0"/>
              </a:rPr>
              <a:t> all commit to getting the session started at Level 3 energy. In a moment, I will demonstrate my Level 1, my Level 2 and my Level 3 energy. You told me what much of that looked like when we talked about the characteristics of a great start when we covered Principle 2. So, before I demonstrate, let’s take a look and review what many of those items are. </a:t>
            </a:r>
            <a:r>
              <a:rPr lang="en-US" b="1" i="0" baseline="0" dirty="0">
                <a:latin typeface="Times New Roman" charset="0"/>
              </a:rPr>
              <a:t>[Review the highlights such as volume, movement, gestures, eye contact, pause, etc.]</a:t>
            </a:r>
          </a:p>
          <a:p>
            <a:pPr>
              <a:buFontTx/>
              <a:buNone/>
            </a:pPr>
            <a:endParaRPr lang="en-US" b="1" i="1" baseline="0" dirty="0">
              <a:latin typeface="Times New Roman" charset="0"/>
            </a:endParaRPr>
          </a:p>
          <a:p>
            <a:pPr>
              <a:buFontTx/>
              <a:buNone/>
            </a:pPr>
            <a:r>
              <a:rPr lang="en-US" b="1" i="1" dirty="0">
                <a:latin typeface="Times New Roman" charset="0"/>
              </a:rPr>
              <a:t>Great meetings or</a:t>
            </a:r>
            <a:r>
              <a:rPr lang="en-US" b="1" i="1" baseline="0" dirty="0">
                <a:latin typeface="Times New Roman" charset="0"/>
              </a:rPr>
              <a:t> facilitated s</a:t>
            </a:r>
            <a:r>
              <a:rPr lang="en-US" b="1" i="1" dirty="0">
                <a:latin typeface="Times New Roman" charset="0"/>
              </a:rPr>
              <a:t>essions are fun; we</a:t>
            </a:r>
            <a:r>
              <a:rPr lang="en-US" b="1" i="1" baseline="0" dirty="0">
                <a:latin typeface="Times New Roman" charset="0"/>
              </a:rPr>
              <a:t> like to look at it this way. Our job, as a facilitator, is not to entertain the participants. I</a:t>
            </a:r>
            <a:r>
              <a:rPr lang="en-US" b="1" i="1" dirty="0">
                <a:latin typeface="Times New Roman" charset="0"/>
              </a:rPr>
              <a:t>f you want to be entertained, they can do something like view a movie in the evening. But, sessions/meetings should be fun. What do</a:t>
            </a:r>
            <a:r>
              <a:rPr lang="en-US" b="1" i="1" baseline="0" dirty="0">
                <a:latin typeface="Times New Roman" charset="0"/>
              </a:rPr>
              <a:t> we mean by fun? Toward the end of the day, say 4pm, participants will look at the time, and they will either say to themselves, “only an hour, and we will get out of here.” That is not fun. Or, they might say to themselves, “Wow, only an hour left. Where did the day go?” That session was fun!</a:t>
            </a:r>
          </a:p>
          <a:p>
            <a:pPr>
              <a:buFontTx/>
              <a:buNone/>
            </a:pPr>
            <a:endParaRPr lang="en-US" b="1" i="1" baseline="0" dirty="0">
              <a:latin typeface="Times New Roman" charset="0"/>
            </a:endParaRPr>
          </a:p>
          <a:p>
            <a:pPr>
              <a:buFontTx/>
              <a:buNone/>
            </a:pPr>
            <a:r>
              <a:rPr lang="en-US" b="1" i="1" baseline="0" dirty="0">
                <a:latin typeface="Times New Roman" charset="0"/>
              </a:rPr>
              <a:t>How do you think about the recent sessions you have attended in terms of the energy the leader displayed at the kickoff of the session? </a:t>
            </a:r>
            <a:r>
              <a:rPr lang="en-US" b="1" i="0" baseline="0" dirty="0">
                <a:latin typeface="Times New Roman" charset="0"/>
              </a:rPr>
              <a:t>[rhetorical question]</a:t>
            </a:r>
            <a:endParaRPr lang="en-US" b="1" i="0" dirty="0">
              <a:latin typeface="Times New Roman" charset="0"/>
            </a:endParaRPr>
          </a:p>
          <a:p>
            <a:endParaRPr lang="en-US" b="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8</a:t>
            </a:fld>
            <a:endParaRPr lang="en-US" dirty="0"/>
          </a:p>
        </p:txBody>
      </p:sp>
    </p:spTree>
    <p:extLst>
      <p:ext uri="{BB962C8B-B14F-4D97-AF65-F5344CB8AC3E}">
        <p14:creationId xmlns:p14="http://schemas.microsoft.com/office/powerpoint/2010/main" val="2809928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Let me demonstrate</a:t>
            </a:r>
            <a:r>
              <a:rPr lang="en-US" b="1" i="1" baseline="0" dirty="0">
                <a:latin typeface="Times New Roman" charset="0"/>
              </a:rPr>
              <a:t> my Level 1, Level 2 and Level 3 energy for you </a:t>
            </a:r>
            <a:r>
              <a:rPr lang="en-US" b="1" i="0" baseline="0" dirty="0">
                <a:latin typeface="Times New Roman" charset="0"/>
              </a:rPr>
              <a:t>[Demonstrate each stopping and asking what they see/hear as the differences.]</a:t>
            </a:r>
          </a:p>
          <a:p>
            <a:endParaRPr lang="en-US" b="1" i="1" baseline="0" dirty="0">
              <a:latin typeface="Times New Roman" charset="0"/>
            </a:endParaRPr>
          </a:p>
          <a:p>
            <a:r>
              <a:rPr lang="en-US" b="1" i="1" baseline="0" dirty="0">
                <a:latin typeface="Times New Roman" charset="0"/>
              </a:rPr>
              <a:t>Alright, before we begin our round of pass and play, are there any questions about what we should all be looking for from each other as we demonstrate first our Level 1 energy and then our Level 3 energy? </a:t>
            </a:r>
            <a:r>
              <a:rPr lang="en-US" b="1" i="0" baseline="0" dirty="0">
                <a:latin typeface="Times New Roman" charset="0"/>
              </a:rPr>
              <a:t>[Facilitate the discussion..]</a:t>
            </a:r>
          </a:p>
          <a:p>
            <a:endParaRPr lang="en-US" b="1" i="1" baseline="0" dirty="0">
              <a:latin typeface="Times New Roman" charset="0"/>
            </a:endParaRPr>
          </a:p>
          <a:p>
            <a:r>
              <a:rPr lang="en-US" b="1" i="1" baseline="0" dirty="0">
                <a:latin typeface="Times New Roman" charset="0"/>
              </a:rPr>
              <a:t>OK, then we are going to start on my (right/left) and move (clockwise/counterclockwise) and ask each participant to first tell us if they want to pass or play. Then, if they decide they will play, they will first demonstrate their Level 1 energy level followed by their Level 3 energy level. While each of us is taking our turn, I will be asking those that are listening to tell me what energy level they are experiencing for our Level 3. In other words, is it Level 1, Level 2, maybe Level 2.5 etc.? That way we each can learn what our Level 3 has to be for the group. Any questions? </a:t>
            </a:r>
            <a:r>
              <a:rPr lang="en-US" b="1" i="0" baseline="0" dirty="0">
                <a:latin typeface="Times New Roman" charset="0"/>
              </a:rPr>
              <a:t>[Take questions and then conduct the round-robin leading the feedbacks on what energy level the participants are hearing/seeing.]</a:t>
            </a:r>
            <a:endParaRPr lang="en-US" b="1" i="0"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9</a:t>
            </a:fld>
            <a:endParaRPr lang="en-US" dirty="0"/>
          </a:p>
        </p:txBody>
      </p:sp>
    </p:spTree>
    <p:extLst>
      <p:ext uri="{BB962C8B-B14F-4D97-AF65-F5344CB8AC3E}">
        <p14:creationId xmlns:p14="http://schemas.microsoft.com/office/powerpoint/2010/main" val="5977356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p:spPr>
        <p:txBody>
          <a:bodyPr/>
          <a:lstStyle/>
          <a:p>
            <a:r>
              <a:rPr lang="en-US"/>
              <a:t>Copyright 1992-2015, Leadership Strategies, Inc. V15.02 </a:t>
            </a:r>
            <a:endParaRPr lang="en-US" dirty="0"/>
          </a:p>
        </p:txBody>
      </p:sp>
    </p:spTree>
    <p:extLst>
      <p:ext uri="{BB962C8B-B14F-4D97-AF65-F5344CB8AC3E}">
        <p14:creationId xmlns:p14="http://schemas.microsoft.com/office/powerpoint/2010/main" val="4094794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C3E952-A644-2944-B340-DE59CBFB7D5F}"/>
              </a:ext>
            </a:extLst>
          </p:cNvPr>
          <p:cNvSpPr>
            <a:spLocks noGrp="1"/>
          </p:cNvSpPr>
          <p:nvPr>
            <p:ph type="pic" idx="1"/>
          </p:nvPr>
        </p:nvSpPr>
        <p:spPr>
          <a:xfrm>
            <a:off x="5183188" y="1319210"/>
            <a:ext cx="6172200" cy="45418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Footer Placeholder 5">
            <a:extLst>
              <a:ext uri="{FF2B5EF4-FFF2-40B4-BE49-F238E27FC236}">
                <a16:creationId xmlns:a16="http://schemas.microsoft.com/office/drawing/2014/main" id="{4EB17DDD-F289-D84F-B921-81C3614BF0DB}"/>
              </a:ext>
            </a:extLst>
          </p:cNvPr>
          <p:cNvSpPr>
            <a:spLocks noGrp="1"/>
          </p:cNvSpPr>
          <p:nvPr>
            <p:ph type="ftr" sz="quarter" idx="11"/>
          </p:nvPr>
        </p:nvSpPr>
        <p:spPr/>
        <p:txBody>
          <a:bodyPr/>
          <a:lstStyle/>
          <a:p>
            <a:r>
              <a:rPr lang="en-US"/>
              <a:t>Copyright 1992-2015, Leadership Strategies, Inc. V15.02 </a:t>
            </a:r>
            <a:endParaRPr lang="en-US" dirty="0"/>
          </a:p>
        </p:txBody>
      </p:sp>
      <p:sp>
        <p:nvSpPr>
          <p:cNvPr id="7" name="Slide Number Placeholder 6">
            <a:extLst>
              <a:ext uri="{FF2B5EF4-FFF2-40B4-BE49-F238E27FC236}">
                <a16:creationId xmlns:a16="http://schemas.microsoft.com/office/drawing/2014/main" id="{FB695446-E5FA-5F44-8D50-6594722125C4}"/>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8" name="Title 1">
            <a:extLst>
              <a:ext uri="{FF2B5EF4-FFF2-40B4-BE49-F238E27FC236}">
                <a16:creationId xmlns:a16="http://schemas.microsoft.com/office/drawing/2014/main" id="{2262D5A3-3EE0-394E-8616-1A60752FD88D}"/>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4CBDD242-89AC-9B4E-93CB-02A5F948F785}"/>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BA04D804-5413-1649-9706-AB5BB7D6EA1C}"/>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3711665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044521" y="2422696"/>
            <a:ext cx="7142340"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3"/>
          <a:stretch>
            <a:fillRect/>
          </a:stretch>
        </p:blipFill>
        <p:spPr>
          <a:xfrm>
            <a:off x="8692549" y="6360187"/>
            <a:ext cx="3113692" cy="444477"/>
          </a:xfrm>
          <a:prstGeom prst="rect">
            <a:avLst/>
          </a:prstGeom>
        </p:spPr>
      </p:pic>
      <p:sp>
        <p:nvSpPr>
          <p:cNvPr id="11" name="TextBox 10"/>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1" y="6446709"/>
            <a:ext cx="457257"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sp>
        <p:nvSpPr>
          <p:cNvPr id="13" name="Content Placeholder 13"/>
          <p:cNvSpPr>
            <a:spLocks noGrp="1"/>
          </p:cNvSpPr>
          <p:nvPr>
            <p:ph sz="quarter" idx="10" hasCustomPrompt="1"/>
          </p:nvPr>
        </p:nvSpPr>
        <p:spPr>
          <a:xfrm>
            <a:off x="1044520" y="4240003"/>
            <a:ext cx="619296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pic>
        <p:nvPicPr>
          <p:cNvPr id="14" name="Picture 13"/>
          <p:cNvPicPr>
            <a:picLocks noChangeAspect="1"/>
          </p:cNvPicPr>
          <p:nvPr userDrawn="1"/>
        </p:nvPicPr>
        <p:blipFill>
          <a:blip r:embed="rId4"/>
          <a:stretch>
            <a:fillRect/>
          </a:stretch>
        </p:blipFill>
        <p:spPr>
          <a:xfrm>
            <a:off x="7995850" y="1771917"/>
            <a:ext cx="4250909" cy="3564146"/>
          </a:xfrm>
          <a:prstGeom prst="rect">
            <a:avLst/>
          </a:prstGeom>
        </p:spPr>
      </p:pic>
      <p:sp>
        <p:nvSpPr>
          <p:cNvPr id="15" name="TextBox 14"/>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V17.06</a:t>
            </a:r>
          </a:p>
        </p:txBody>
      </p:sp>
    </p:spTree>
    <p:extLst>
      <p:ext uri="{BB962C8B-B14F-4D97-AF65-F5344CB8AC3E}">
        <p14:creationId xmlns:p14="http://schemas.microsoft.com/office/powerpoint/2010/main" val="194877898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p:blipFill>
          <a:blip r:embed="rId2"/>
          <a:stretch>
            <a:fillRect/>
          </a:stretch>
        </p:blipFill>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extLst>
      <p:ext uri="{BB962C8B-B14F-4D97-AF65-F5344CB8AC3E}">
        <p14:creationId xmlns:p14="http://schemas.microsoft.com/office/powerpoint/2010/main" val="93717527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044520" y="132198"/>
            <a:ext cx="1076172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104452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12" name="Content Placeholder 2"/>
          <p:cNvSpPr>
            <a:spLocks noGrp="1"/>
          </p:cNvSpPr>
          <p:nvPr>
            <p:ph idx="13"/>
          </p:nvPr>
        </p:nvSpPr>
        <p:spPr>
          <a:xfrm>
            <a:off x="655156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3"/>
          <a:stretch>
            <a:fillRect/>
          </a:stretch>
        </p:blipFill>
        <p:spPr>
          <a:xfrm>
            <a:off x="8692549" y="6360187"/>
            <a:ext cx="3113692" cy="444477"/>
          </a:xfrm>
          <a:prstGeom prst="rect">
            <a:avLst/>
          </a:prstGeom>
        </p:spPr>
      </p:pic>
      <p:sp>
        <p:nvSpPr>
          <p:cNvPr id="16" name="TextBox 1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3" name="TextBox 12"/>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V17.06</a:t>
            </a:r>
          </a:p>
        </p:txBody>
      </p:sp>
    </p:spTree>
    <p:extLst>
      <p:ext uri="{BB962C8B-B14F-4D97-AF65-F5344CB8AC3E}">
        <p14:creationId xmlns:p14="http://schemas.microsoft.com/office/powerpoint/2010/main" val="133531562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044521" y="2422696"/>
            <a:ext cx="7142340"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3"/>
          <a:stretch>
            <a:fillRect/>
          </a:stretch>
        </p:blipFill>
        <p:spPr>
          <a:xfrm>
            <a:off x="8692549" y="6360187"/>
            <a:ext cx="3113692" cy="444477"/>
          </a:xfrm>
          <a:prstGeom prst="rect">
            <a:avLst/>
          </a:prstGeom>
        </p:spPr>
      </p:pic>
      <p:sp>
        <p:nvSpPr>
          <p:cNvPr id="11" name="TextBox 10"/>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1" y="6446709"/>
            <a:ext cx="457257"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pic>
        <p:nvPicPr>
          <p:cNvPr id="15" name="Picture 14"/>
          <p:cNvPicPr>
            <a:picLocks noChangeAspect="1"/>
          </p:cNvPicPr>
          <p:nvPr userDrawn="1"/>
        </p:nvPicPr>
        <p:blipFill>
          <a:blip r:embed="rId4"/>
          <a:stretch>
            <a:fillRect/>
          </a:stretch>
        </p:blipFill>
        <p:spPr>
          <a:xfrm flipH="1">
            <a:off x="8534399" y="2493324"/>
            <a:ext cx="3287184" cy="2064046"/>
          </a:xfrm>
          <a:prstGeom prst="rect">
            <a:avLst/>
          </a:prstGeom>
        </p:spPr>
      </p:pic>
      <p:sp>
        <p:nvSpPr>
          <p:cNvPr id="13" name="Content Placeholder 13"/>
          <p:cNvSpPr>
            <a:spLocks noGrp="1"/>
          </p:cNvSpPr>
          <p:nvPr>
            <p:ph sz="quarter" idx="10" hasCustomPrompt="1"/>
          </p:nvPr>
        </p:nvSpPr>
        <p:spPr>
          <a:xfrm>
            <a:off x="1044520" y="4240003"/>
            <a:ext cx="619296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sp>
        <p:nvSpPr>
          <p:cNvPr id="14" name="TextBox 13"/>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V17.06</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p:blipFill>
          <a:blip r:embed="rId2"/>
          <a:stretch>
            <a:fillRect/>
          </a:stretch>
        </p:blipFill>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p:nvPicPr>
        <p:blipFill>
          <a:blip r:embed="rId2"/>
          <a:stretch>
            <a:fillRect/>
          </a:stretch>
        </p:blipFill>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10" name="TextBox 9"/>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093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1054405"/>
            <a:ext cx="5520610" cy="1311129"/>
          </a:xfrm>
        </p:spPr>
        <p:txBody>
          <a:bodyPr anchor="b">
            <a:noAutofit/>
          </a:bodyPr>
          <a:lstStyle>
            <a:lvl1pPr algn="l">
              <a:defRPr sz="44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3" y="2457609"/>
            <a:ext cx="5045016" cy="757130"/>
          </a:xfrm>
        </p:spPr>
        <p:txBody>
          <a:bodyPr>
            <a:noAutofit/>
          </a:bodyPr>
          <a:lstStyle>
            <a:lvl1pPr marL="0" indent="0" algn="l">
              <a:buNone/>
              <a:defRPr sz="2400" b="0">
                <a:solidFill>
                  <a:srgbClr val="2D2A26"/>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pic>
        <p:nvPicPr>
          <p:cNvPr id="11" name="Picture 10">
            <a:extLst>
              <a:ext uri="{FF2B5EF4-FFF2-40B4-BE49-F238E27FC236}">
                <a16:creationId xmlns:a16="http://schemas.microsoft.com/office/drawing/2014/main" id="{EEA33D19-E6CC-0946-ADE8-48547C18923F}"/>
              </a:ext>
            </a:extLst>
          </p:cNvPr>
          <p:cNvPicPr>
            <a:picLocks noChangeAspect="1"/>
          </p:cNvPicPr>
          <p:nvPr/>
        </p:nvPicPr>
        <p:blipFill>
          <a:blip r:embed="rId2"/>
          <a:stretch>
            <a:fillRect/>
          </a:stretch>
        </p:blipFill>
        <p:spPr>
          <a:xfrm>
            <a:off x="5756275" y="602456"/>
            <a:ext cx="8601195" cy="6410325"/>
          </a:xfrm>
          <a:prstGeom prst="rect">
            <a:avLst/>
          </a:prstGeom>
        </p:spPr>
      </p:pic>
      <p:sp>
        <p:nvSpPr>
          <p:cNvPr id="12" name="Rectangle 11">
            <a:extLst>
              <a:ext uri="{FF2B5EF4-FFF2-40B4-BE49-F238E27FC236}">
                <a16:creationId xmlns:a16="http://schemas.microsoft.com/office/drawing/2014/main" id="{4A00F24F-1D82-6D48-A0DB-E26CC06CAF2C}"/>
              </a:ext>
            </a:extLst>
          </p:cNvPr>
          <p:cNvSpPr/>
          <p:nvPr/>
        </p:nvSpPr>
        <p:spPr>
          <a:xfrm>
            <a:off x="0" y="689622"/>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669983" y="4529687"/>
            <a:ext cx="2425700" cy="1231900"/>
          </a:xfrm>
          <a:prstGeom prst="rect">
            <a:avLst/>
          </a:prstGeom>
        </p:spPr>
      </p:pic>
    </p:spTree>
    <p:extLst>
      <p:ext uri="{BB962C8B-B14F-4D97-AF65-F5344CB8AC3E}">
        <p14:creationId xmlns:p14="http://schemas.microsoft.com/office/powerpoint/2010/main" val="3537620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009383"/>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C34E3F-2874-3E49-9452-6C3A0CC4307C}"/>
              </a:ext>
            </a:extLst>
          </p:cNvPr>
          <p:cNvPicPr>
            <a:picLocks noChangeAspect="1"/>
          </p:cNvPicPr>
          <p:nvPr/>
        </p:nvPicPr>
        <p:blipFill>
          <a:blip r:embed="rId2"/>
          <a:stretch>
            <a:fillRect/>
          </a:stretch>
        </p:blipFill>
        <p:spPr>
          <a:xfrm>
            <a:off x="2066456" y="461966"/>
            <a:ext cx="7497113" cy="6396025"/>
          </a:xfrm>
          <a:prstGeom prst="rect">
            <a:avLst/>
          </a:prstGeom>
        </p:spPr>
      </p:pic>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3951231"/>
            <a:ext cx="9131242" cy="701731"/>
          </a:xfrm>
        </p:spPr>
        <p:txBody>
          <a:bodyPr wrap="square" anchor="b">
            <a:spAutoFit/>
          </a:bodyPr>
          <a:lstStyle>
            <a:lvl1pPr algn="l">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2" y="4745038"/>
            <a:ext cx="9131241" cy="424732"/>
          </a:xfrm>
        </p:spPr>
        <p:txBody>
          <a:bodyPr wrap="square">
            <a:spAutoFit/>
          </a:bodyPr>
          <a:lstStyle>
            <a:lvl1pPr marL="0" indent="0" algn="l">
              <a:buNone/>
              <a:defRPr sz="2400" b="0">
                <a:solidFill>
                  <a:srgbClr val="2D2A2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sp>
        <p:nvSpPr>
          <p:cNvPr id="12" name="Rectangle 11">
            <a:extLst>
              <a:ext uri="{FF2B5EF4-FFF2-40B4-BE49-F238E27FC236}">
                <a16:creationId xmlns:a16="http://schemas.microsoft.com/office/drawing/2014/main" id="{4A00F24F-1D82-6D48-A0DB-E26CC06CAF2C}"/>
              </a:ext>
            </a:extLst>
          </p:cNvPr>
          <p:cNvSpPr/>
          <p:nvPr/>
        </p:nvSpPr>
        <p:spPr>
          <a:xfrm>
            <a:off x="0" y="3429000"/>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766791" y="602456"/>
            <a:ext cx="2425700" cy="1231900"/>
          </a:xfrm>
          <a:prstGeom prst="rect">
            <a:avLst/>
          </a:prstGeom>
        </p:spPr>
      </p:pic>
    </p:spTree>
    <p:extLst>
      <p:ext uri="{BB962C8B-B14F-4D97-AF65-F5344CB8AC3E}">
        <p14:creationId xmlns:p14="http://schemas.microsoft.com/office/powerpoint/2010/main" val="729649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bg>
      <p:bgPr>
        <a:solidFill>
          <a:srgbClr val="2D2A2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V15.02 </a:t>
            </a:r>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a:p>
        </p:txBody>
      </p:sp>
      <p:pic>
        <p:nvPicPr>
          <p:cNvPr id="15" name="Picture 14">
            <a:extLst>
              <a:ext uri="{FF2B5EF4-FFF2-40B4-BE49-F238E27FC236}">
                <a16:creationId xmlns:a16="http://schemas.microsoft.com/office/drawing/2014/main" id="{E58B9FCD-AB85-2341-80A4-4DEF8C5A98C2}"/>
              </a:ext>
            </a:extLst>
          </p:cNvPr>
          <p:cNvPicPr>
            <a:picLocks noChangeAspect="1"/>
          </p:cNvPicPr>
          <p:nvPr/>
        </p:nvPicPr>
        <p:blipFill>
          <a:blip r:embed="rId2"/>
          <a:stretch>
            <a:fillRect/>
          </a:stretch>
        </p:blipFill>
        <p:spPr>
          <a:xfrm>
            <a:off x="10399495" y="331553"/>
            <a:ext cx="1587500" cy="622300"/>
          </a:xfrm>
          <a:prstGeom prst="rect">
            <a:avLst/>
          </a:prstGeom>
        </p:spPr>
      </p:pic>
      <p:sp>
        <p:nvSpPr>
          <p:cNvPr id="10" name="Title 1">
            <a:extLst>
              <a:ext uri="{FF2B5EF4-FFF2-40B4-BE49-F238E27FC236}">
                <a16:creationId xmlns:a16="http://schemas.microsoft.com/office/drawing/2014/main" id="{46FC5942-C801-0D47-ACA1-BCFA59731762}"/>
              </a:ext>
            </a:extLst>
          </p:cNvPr>
          <p:cNvSpPr>
            <a:spLocks noGrp="1"/>
          </p:cNvSpPr>
          <p:nvPr>
            <p:ph type="title" hasCustomPrompt="1"/>
          </p:nvPr>
        </p:nvSpPr>
        <p:spPr>
          <a:xfrm>
            <a:off x="657225" y="522072"/>
            <a:ext cx="7429500" cy="690564"/>
          </a:xfrm>
        </p:spPr>
        <p:txBody>
          <a:bodyPr anchor="b">
            <a:normAutofit/>
          </a:bodyPr>
          <a:lstStyle>
            <a:lvl1pPr>
              <a:defRPr sz="40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9BD4C403-6851-9740-89D4-E83EE39C08CC}"/>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8C5FD1-F017-7347-97F6-32F01568D84D}"/>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DD1D2BB9-3C16-498F-AB5E-F2966CFF7039}"/>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293475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acilitation Cycl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p:spPr>
        <p:txBody>
          <a:bodyPr/>
          <a:lstStyle/>
          <a:p>
            <a:r>
              <a:rPr lang="en-US"/>
              <a:t>Copyright 1992-2015, Leadership Strategies, Inc. V15.02 </a:t>
            </a:r>
            <a:endParaRPr lang="en-US" dirty="0"/>
          </a:p>
        </p:txBody>
      </p:sp>
    </p:spTree>
    <p:extLst>
      <p:ext uri="{BB962C8B-B14F-4D97-AF65-F5344CB8AC3E}">
        <p14:creationId xmlns:p14="http://schemas.microsoft.com/office/powerpoint/2010/main" val="2109717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Title Only">
    <p:bg>
      <p:bgPr>
        <a:solidFill>
          <a:srgbClr val="00938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nchor="ctr" anchorCtr="0"/>
          <a:lstStyle>
            <a:lvl1pPr>
              <a:defRPr sz="12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dirty="0"/>
          </a:p>
        </p:txBody>
      </p:sp>
      <p:pic>
        <p:nvPicPr>
          <p:cNvPr id="8" name="Picture 7">
            <a:extLst>
              <a:ext uri="{FF2B5EF4-FFF2-40B4-BE49-F238E27FC236}">
                <a16:creationId xmlns:a16="http://schemas.microsoft.com/office/drawing/2014/main" id="{19B32C47-E29E-6F45-9863-175137A324EE}"/>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Title 1">
            <a:extLst>
              <a:ext uri="{FF2B5EF4-FFF2-40B4-BE49-F238E27FC236}">
                <a16:creationId xmlns:a16="http://schemas.microsoft.com/office/drawing/2014/main" id="{931268D7-4F9C-2246-B5B2-F7683605B295}"/>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C180C2B9-17F2-8D44-A8DA-00932EC35E1C}"/>
              </a:ext>
            </a:extLst>
          </p:cNvPr>
          <p:cNvSpPr/>
          <p:nvPr/>
        </p:nvSpPr>
        <p:spPr>
          <a:xfrm>
            <a:off x="-14288" y="518317"/>
            <a:ext cx="400050" cy="15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2">
            <a:extLst>
              <a:ext uri="{FF2B5EF4-FFF2-40B4-BE49-F238E27FC236}">
                <a16:creationId xmlns:a16="http://schemas.microsoft.com/office/drawing/2014/main" id="{970705DE-0D8F-41DB-8A35-EB8C047AA09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V15.02 </a:t>
            </a:r>
            <a:endParaRPr lang="en-US" dirty="0"/>
          </a:p>
        </p:txBody>
      </p:sp>
      <p:sp>
        <p:nvSpPr>
          <p:cNvPr id="12" name="Footer Placeholder 4">
            <a:extLst>
              <a:ext uri="{FF2B5EF4-FFF2-40B4-BE49-F238E27FC236}">
                <a16:creationId xmlns:a16="http://schemas.microsoft.com/office/drawing/2014/main" id="{1DDB3A18-9523-435D-8E0E-D20868A7B4FC}"/>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681597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Only">
    <p:bg>
      <p:bgPr>
        <a:solidFill>
          <a:srgbClr val="00467F"/>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a:p>
        </p:txBody>
      </p:sp>
      <p:sp>
        <p:nvSpPr>
          <p:cNvPr id="8" name="Title 1">
            <a:extLst>
              <a:ext uri="{FF2B5EF4-FFF2-40B4-BE49-F238E27FC236}">
                <a16:creationId xmlns:a16="http://schemas.microsoft.com/office/drawing/2014/main" id="{8F2D126A-B91E-F544-A45E-33A3F161A91F}"/>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pic>
        <p:nvPicPr>
          <p:cNvPr id="9" name="Picture 8">
            <a:extLst>
              <a:ext uri="{FF2B5EF4-FFF2-40B4-BE49-F238E27FC236}">
                <a16:creationId xmlns:a16="http://schemas.microsoft.com/office/drawing/2014/main" id="{F8386991-00E1-AA4C-83BD-5E7DD91DDC5A}"/>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Rectangle 9">
            <a:extLst>
              <a:ext uri="{FF2B5EF4-FFF2-40B4-BE49-F238E27FC236}">
                <a16:creationId xmlns:a16="http://schemas.microsoft.com/office/drawing/2014/main" id="{723D9F17-2410-314E-BC09-B99E839E0DB8}"/>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a:extLst>
              <a:ext uri="{FF2B5EF4-FFF2-40B4-BE49-F238E27FC236}">
                <a16:creationId xmlns:a16="http://schemas.microsoft.com/office/drawing/2014/main" id="{E3BDBA62-398E-4676-A6C3-9DAA53D9AEF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V15.02 </a:t>
            </a:r>
            <a:endParaRPr lang="en-US" dirty="0"/>
          </a:p>
        </p:txBody>
      </p:sp>
      <p:sp>
        <p:nvSpPr>
          <p:cNvPr id="12" name="Footer Placeholder 4">
            <a:extLst>
              <a:ext uri="{FF2B5EF4-FFF2-40B4-BE49-F238E27FC236}">
                <a16:creationId xmlns:a16="http://schemas.microsoft.com/office/drawing/2014/main" id="{BD6254C1-842B-4544-9D72-B2C476196A2E}"/>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1901725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itle Only">
    <p:bg>
      <p:bgPr>
        <a:solidFill>
          <a:srgbClr val="F1B434"/>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a:p>
        </p:txBody>
      </p:sp>
      <p:pic>
        <p:nvPicPr>
          <p:cNvPr id="8" name="Picture 7">
            <a:extLst>
              <a:ext uri="{FF2B5EF4-FFF2-40B4-BE49-F238E27FC236}">
                <a16:creationId xmlns:a16="http://schemas.microsoft.com/office/drawing/2014/main" id="{756ED616-8711-4C4F-8B99-8C64DDA93C37}"/>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9" name="Title 1">
            <a:extLst>
              <a:ext uri="{FF2B5EF4-FFF2-40B4-BE49-F238E27FC236}">
                <a16:creationId xmlns:a16="http://schemas.microsoft.com/office/drawing/2014/main" id="{ACA7F37E-3E97-3647-ADF1-1E70CE1BF42B}"/>
              </a:ext>
            </a:extLst>
          </p:cNvPr>
          <p:cNvSpPr>
            <a:spLocks noGrp="1"/>
          </p:cNvSpPr>
          <p:nvPr>
            <p:ph type="title" hasCustomPrompt="1"/>
          </p:nvPr>
        </p:nvSpPr>
        <p:spPr>
          <a:xfrm>
            <a:off x="685800" y="689771"/>
            <a:ext cx="7400925" cy="1243007"/>
          </a:xfrm>
        </p:spPr>
        <p:txBody>
          <a:bodyPr anchor="ctr">
            <a:normAutofit/>
          </a:bodyPr>
          <a:lstStyle>
            <a:lvl1pPr>
              <a:defRPr sz="5600">
                <a:solidFill>
                  <a:srgbClr val="2D2A26"/>
                </a:solidFill>
              </a:defRPr>
            </a:lvl1pPr>
          </a:lstStyle>
          <a:p>
            <a:r>
              <a:rPr lang="en-US" dirty="0"/>
              <a:t>Title</a:t>
            </a:r>
          </a:p>
        </p:txBody>
      </p:sp>
      <p:sp>
        <p:nvSpPr>
          <p:cNvPr id="13" name="Rectangle 12">
            <a:extLst>
              <a:ext uri="{FF2B5EF4-FFF2-40B4-BE49-F238E27FC236}">
                <a16:creationId xmlns:a16="http://schemas.microsoft.com/office/drawing/2014/main" id="{0EB6EBBD-DB55-604D-AB8A-021C33060683}"/>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a:extLst>
              <a:ext uri="{FF2B5EF4-FFF2-40B4-BE49-F238E27FC236}">
                <a16:creationId xmlns:a16="http://schemas.microsoft.com/office/drawing/2014/main" id="{535237E0-5394-498C-9664-33FFD405B66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V15.02 </a:t>
            </a:r>
            <a:endParaRPr lang="en-US" dirty="0"/>
          </a:p>
        </p:txBody>
      </p:sp>
      <p:sp>
        <p:nvSpPr>
          <p:cNvPr id="12" name="Footer Placeholder 4">
            <a:extLst>
              <a:ext uri="{FF2B5EF4-FFF2-40B4-BE49-F238E27FC236}">
                <a16:creationId xmlns:a16="http://schemas.microsoft.com/office/drawing/2014/main" id="{01A6D64F-4757-406C-BE18-E980ACBEBEF5}"/>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6043279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Title Only">
    <p:bg>
      <p:bgPr>
        <a:solidFill>
          <a:srgbClr val="F2652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260152" y="6356350"/>
            <a:ext cx="2743200" cy="365125"/>
          </a:xfrm>
          <a:prstGeom prst="rect">
            <a:avLst/>
          </a:prstGeom>
        </p:spPr>
        <p:txBody>
          <a:bodyPr wrap="none" anchor="ctr" anchorCtr="0"/>
          <a:lstStyle>
            <a:lvl1pPr>
              <a:defRPr sz="12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dirty="0"/>
          </a:p>
        </p:txBody>
      </p:sp>
      <p:pic>
        <p:nvPicPr>
          <p:cNvPr id="10" name="Picture 9">
            <a:extLst>
              <a:ext uri="{FF2B5EF4-FFF2-40B4-BE49-F238E27FC236}">
                <a16:creationId xmlns:a16="http://schemas.microsoft.com/office/drawing/2014/main" id="{C10CD979-CF77-6C4D-B950-87DB25FCF31B}"/>
              </a:ext>
            </a:extLst>
          </p:cNvPr>
          <p:cNvPicPr>
            <a:picLocks noChangeAspect="1"/>
          </p:cNvPicPr>
          <p:nvPr/>
        </p:nvPicPr>
        <p:blipFill>
          <a:blip r:embed="rId2"/>
          <a:stretch>
            <a:fillRect/>
          </a:stretch>
        </p:blipFill>
        <p:spPr>
          <a:xfrm>
            <a:off x="10404554" y="1001115"/>
            <a:ext cx="1590377" cy="620313"/>
          </a:xfrm>
          <a:prstGeom prst="rect">
            <a:avLst/>
          </a:prstGeom>
        </p:spPr>
      </p:pic>
      <p:sp>
        <p:nvSpPr>
          <p:cNvPr id="16" name="Rectangle 15">
            <a:extLst>
              <a:ext uri="{FF2B5EF4-FFF2-40B4-BE49-F238E27FC236}">
                <a16:creationId xmlns:a16="http://schemas.microsoft.com/office/drawing/2014/main" id="{B414C3F6-9996-9C43-A365-D96A61CD33EC}"/>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a:extLst>
              <a:ext uri="{FF2B5EF4-FFF2-40B4-BE49-F238E27FC236}">
                <a16:creationId xmlns:a16="http://schemas.microsoft.com/office/drawing/2014/main" id="{F95F6B4E-5412-EF43-9186-2771E2954436}"/>
              </a:ext>
            </a:extLst>
          </p:cNvPr>
          <p:cNvSpPr>
            <a:spLocks noGrp="1"/>
          </p:cNvSpPr>
          <p:nvPr>
            <p:ph type="title" hasCustomPrompt="1"/>
          </p:nvPr>
        </p:nvSpPr>
        <p:spPr>
          <a:xfrm>
            <a:off x="685800" y="648491"/>
            <a:ext cx="10515600" cy="1325563"/>
          </a:xfrm>
        </p:spPr>
        <p:txBody>
          <a:bodyPr>
            <a:normAutofit/>
          </a:bodyPr>
          <a:lstStyle>
            <a:lvl1pPr>
              <a:defRPr sz="5600">
                <a:solidFill>
                  <a:schemeClr val="bg1"/>
                </a:solidFill>
              </a:defRPr>
            </a:lvl1pPr>
          </a:lstStyle>
          <a:p>
            <a:r>
              <a:rPr lang="en-US" dirty="0"/>
              <a:t>Title</a:t>
            </a:r>
          </a:p>
        </p:txBody>
      </p:sp>
      <p:sp>
        <p:nvSpPr>
          <p:cNvPr id="8" name="Footer Placeholder 2">
            <a:extLst>
              <a:ext uri="{FF2B5EF4-FFF2-40B4-BE49-F238E27FC236}">
                <a16:creationId xmlns:a16="http://schemas.microsoft.com/office/drawing/2014/main" id="{982F5C2C-9F57-4764-8DAC-1207027C2507}"/>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V15.02 </a:t>
            </a:r>
            <a:endParaRPr lang="en-US" dirty="0"/>
          </a:p>
        </p:txBody>
      </p:sp>
      <p:sp>
        <p:nvSpPr>
          <p:cNvPr id="11" name="Footer Placeholder 4">
            <a:extLst>
              <a:ext uri="{FF2B5EF4-FFF2-40B4-BE49-F238E27FC236}">
                <a16:creationId xmlns:a16="http://schemas.microsoft.com/office/drawing/2014/main" id="{6079D9A8-D022-4809-AF46-D5B6225C897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792498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3" name="Content Placeholder 2">
            <a:extLst>
              <a:ext uri="{FF2B5EF4-FFF2-40B4-BE49-F238E27FC236}">
                <a16:creationId xmlns:a16="http://schemas.microsoft.com/office/drawing/2014/main" id="{AB657FC1-A3D3-4444-9A92-134A8A2789E2}"/>
              </a:ext>
            </a:extLst>
          </p:cNvPr>
          <p:cNvSpPr>
            <a:spLocks noGrp="1"/>
          </p:cNvSpPr>
          <p:nvPr>
            <p:ph idx="1"/>
          </p:nvPr>
        </p:nvSpPr>
        <p:spPr>
          <a:xfrm>
            <a:off x="657225" y="1679552"/>
            <a:ext cx="10696575" cy="4505732"/>
          </a:xfrm>
        </p:spPr>
        <p:txBody>
          <a:bodyPr/>
          <a:lstStyle>
            <a:lvl1pPr marL="0" indent="0">
              <a:spcBef>
                <a:spcPts val="1600"/>
              </a:spcBef>
              <a:buNone/>
              <a:defRPr sz="2800">
                <a:solidFill>
                  <a:srgbClr val="00C7B1"/>
                </a:solidFill>
              </a:defRPr>
            </a:lvl1pPr>
            <a:lvl2pPr>
              <a:spcBef>
                <a:spcPts val="800"/>
              </a:spcBef>
              <a:defRPr sz="2800"/>
            </a:lvl2pPr>
            <a:lvl3pPr>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0" name="Footer Placeholder 4">
            <a:extLst>
              <a:ext uri="{FF2B5EF4-FFF2-40B4-BE49-F238E27FC236}">
                <a16:creationId xmlns:a16="http://schemas.microsoft.com/office/drawing/2014/main" id="{3793822C-7CA8-46C2-9C5E-87D2630E5B54}"/>
              </a:ext>
            </a:extLst>
          </p:cNvPr>
          <p:cNvSpPr>
            <a:spLocks noGrp="1"/>
          </p:cNvSpPr>
          <p:nvPr>
            <p:ph type="ftr" sz="quarter" idx="11"/>
          </p:nvPr>
        </p:nvSpPr>
        <p:spPr>
          <a:xfrm>
            <a:off x="3307749" y="6378122"/>
            <a:ext cx="6179918" cy="365125"/>
          </a:xfrm>
        </p:spPr>
        <p:txBody>
          <a:bodyPr/>
          <a:lstStyle/>
          <a:p>
            <a:r>
              <a:rPr lang="en-US"/>
              <a:t>Copyright 1992-2015, Leadership Strategies, Inc. V15.02 </a:t>
            </a:r>
          </a:p>
        </p:txBody>
      </p:sp>
      <p:pic>
        <p:nvPicPr>
          <p:cNvPr id="11" name="Picture 10" descr="background_standard_screen.jpg">
            <a:extLst>
              <a:ext uri="{FF2B5EF4-FFF2-40B4-BE49-F238E27FC236}">
                <a16:creationId xmlns:a16="http://schemas.microsoft.com/office/drawing/2014/main" id="{76F52BE7-7B36-4687-9AA2-0E6E65BCA5CA}"/>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2E64533B-425D-4FE6-BEB4-11C6EAC6EEEB}"/>
              </a:ext>
            </a:extLst>
          </p:cNvPr>
          <p:cNvSpPr/>
          <p:nvPr userDrawn="1"/>
        </p:nvSpPr>
        <p:spPr>
          <a:xfrm>
            <a:off x="1" y="0"/>
            <a:ext cx="457256"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E9D25CE2-AAB4-4E3E-86B7-984DED9ED5F9}"/>
              </a:ext>
            </a:extLst>
          </p:cNvPr>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4" name="Picture 13">
            <a:extLst>
              <a:ext uri="{FF2B5EF4-FFF2-40B4-BE49-F238E27FC236}">
                <a16:creationId xmlns:a16="http://schemas.microsoft.com/office/drawing/2014/main" id="{A15D83EC-1D74-49B8-AAC4-ED2610E9D592}"/>
              </a:ext>
            </a:extLst>
          </p:cNvPr>
          <p:cNvPicPr>
            <a:picLocks noChangeAspect="1"/>
          </p:cNvPicPr>
          <p:nvPr userDrawn="1"/>
        </p:nvPicPr>
        <p:blipFill>
          <a:blip r:embed="rId4"/>
          <a:stretch>
            <a:fillRect/>
          </a:stretch>
        </p:blipFill>
        <p:spPr>
          <a:xfrm>
            <a:off x="8692549" y="6360187"/>
            <a:ext cx="3113692" cy="444477"/>
          </a:xfrm>
          <a:prstGeom prst="rect">
            <a:avLst/>
          </a:prstGeom>
        </p:spPr>
      </p:pic>
      <p:sp>
        <p:nvSpPr>
          <p:cNvPr id="15" name="TextBox 14">
            <a:extLst>
              <a:ext uri="{FF2B5EF4-FFF2-40B4-BE49-F238E27FC236}">
                <a16:creationId xmlns:a16="http://schemas.microsoft.com/office/drawing/2014/main" id="{D77B24AB-8488-437C-A865-30C66B006C30}"/>
              </a:ext>
            </a:extLst>
          </p:cNvPr>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7" name="TextBox 16">
            <a:extLst>
              <a:ext uri="{FF2B5EF4-FFF2-40B4-BE49-F238E27FC236}">
                <a16:creationId xmlns:a16="http://schemas.microsoft.com/office/drawing/2014/main" id="{F5740C6C-C992-4E81-8E02-AFCCBCACA679}"/>
              </a:ext>
            </a:extLst>
          </p:cNvPr>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V17.06</a:t>
            </a:r>
          </a:p>
        </p:txBody>
      </p:sp>
    </p:spTree>
    <p:extLst>
      <p:ext uri="{BB962C8B-B14F-4D97-AF65-F5344CB8AC3E}">
        <p14:creationId xmlns:p14="http://schemas.microsoft.com/office/powerpoint/2010/main" val="3709749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79552"/>
            <a:ext cx="10815638" cy="4410099"/>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EF8DABE-1EA6-C54A-8831-AD72ACACF465}"/>
              </a:ext>
            </a:extLst>
          </p:cNvPr>
          <p:cNvSpPr>
            <a:spLocks noGrp="1"/>
          </p:cNvSpPr>
          <p:nvPr>
            <p:ph type="ftr" sz="quarter" idx="11"/>
          </p:nvPr>
        </p:nvSpPr>
        <p:spPr/>
        <p:txBody>
          <a:bodyPr/>
          <a:lstStyle/>
          <a:p>
            <a:r>
              <a:rPr lang="en-US"/>
              <a:t>Copyright 1992-2015, Leadership Strategies, Inc. V15.02 </a:t>
            </a:r>
            <a:endParaRPr lang="en-US" dirty="0"/>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4" name="Title 1">
            <a:extLst>
              <a:ext uri="{FF2B5EF4-FFF2-40B4-BE49-F238E27FC236}">
                <a16:creationId xmlns:a16="http://schemas.microsoft.com/office/drawing/2014/main" id="{5F1B07E5-EC90-9847-A22C-62CC7CA1F4A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5" name="Rectangle 14">
            <a:extLst>
              <a:ext uri="{FF2B5EF4-FFF2-40B4-BE49-F238E27FC236}">
                <a16:creationId xmlns:a16="http://schemas.microsoft.com/office/drawing/2014/main" id="{3B0AB2AA-EEEF-BA4A-AC3B-0BFB4A929494}"/>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8CCE92F-D068-C748-B543-1726D4DAD3DC}"/>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56A4896-B62A-9642-A31D-CF4D117EE9C7}"/>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2163803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29509"/>
            <a:ext cx="10815638" cy="4460144"/>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EF8DABE-1EA6-C54A-8831-AD72ACACF465}"/>
              </a:ext>
            </a:extLst>
          </p:cNvPr>
          <p:cNvSpPr>
            <a:spLocks noGrp="1"/>
          </p:cNvSpPr>
          <p:nvPr>
            <p:ph type="ftr" sz="quarter" idx="11"/>
          </p:nvPr>
        </p:nvSpPr>
        <p:spPr/>
        <p:txBody>
          <a:bodyPr/>
          <a:lstStyle/>
          <a:p>
            <a:r>
              <a:rPr lang="en-US"/>
              <a:t>Copyright 1992-2015, Leadership Strategies, Inc. V15.02 </a:t>
            </a:r>
            <a:endParaRPr lang="en-US" dirty="0"/>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4" name="Round Single Corner Rectangle 13">
            <a:extLst>
              <a:ext uri="{FF2B5EF4-FFF2-40B4-BE49-F238E27FC236}">
                <a16:creationId xmlns:a16="http://schemas.microsoft.com/office/drawing/2014/main" id="{506BB316-EEC1-354B-9DF7-5774D747A11D}"/>
              </a:ext>
            </a:extLst>
          </p:cNvPr>
          <p:cNvSpPr/>
          <p:nvPr/>
        </p:nvSpPr>
        <p:spPr>
          <a:xfrm rot="10800000">
            <a:off x="8299173" y="-9939"/>
            <a:ext cx="3902765" cy="622295"/>
          </a:xfrm>
          <a:prstGeom prst="round1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5EC40073-8F57-A945-839B-3A3B8B54E4F2}"/>
              </a:ext>
            </a:extLst>
          </p:cNvPr>
          <p:cNvSpPr>
            <a:spLocks noGrp="1"/>
          </p:cNvSpPr>
          <p:nvPr>
            <p:ph type="body" sz="quarter" idx="13" hasCustomPrompt="1"/>
          </p:nvPr>
        </p:nvSpPr>
        <p:spPr>
          <a:xfrm>
            <a:off x="8607425" y="115614"/>
            <a:ext cx="3379788" cy="357188"/>
          </a:xfrm>
        </p:spPr>
        <p:txBody>
          <a:bodyPr>
            <a:noAutofit/>
          </a:bodyPr>
          <a:lstStyle>
            <a:lvl1pPr algn="ct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Insert Text</a:t>
            </a:r>
          </a:p>
        </p:txBody>
      </p:sp>
      <p:sp>
        <p:nvSpPr>
          <p:cNvPr id="15" name="Title 1">
            <a:extLst>
              <a:ext uri="{FF2B5EF4-FFF2-40B4-BE49-F238E27FC236}">
                <a16:creationId xmlns:a16="http://schemas.microsoft.com/office/drawing/2014/main" id="{EED9833C-DE66-A84B-8D82-CFFAF4DA206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9" name="Rectangle 18">
            <a:extLst>
              <a:ext uri="{FF2B5EF4-FFF2-40B4-BE49-F238E27FC236}">
                <a16:creationId xmlns:a16="http://schemas.microsoft.com/office/drawing/2014/main" id="{2B7F0F3F-DFF2-AF45-BF9D-71157CE14B97}"/>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26BC73C-5C58-3640-93BA-BED25FA859C8}"/>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2235A1E-3259-5E4A-ADDD-70A99E4D3A0F}"/>
              </a:ext>
            </a:extLst>
          </p:cNvPr>
          <p:cNvPicPr>
            <a:picLocks noChangeAspect="1"/>
          </p:cNvPicPr>
          <p:nvPr/>
        </p:nvPicPr>
        <p:blipFill>
          <a:blip r:embed="rId2"/>
          <a:stretch>
            <a:fillRect/>
          </a:stretch>
        </p:blipFill>
        <p:spPr>
          <a:xfrm>
            <a:off x="10399495" y="685165"/>
            <a:ext cx="1587500" cy="622300"/>
          </a:xfrm>
          <a:prstGeom prst="rect">
            <a:avLst/>
          </a:prstGeom>
        </p:spPr>
      </p:pic>
    </p:spTree>
    <p:extLst>
      <p:ext uri="{BB962C8B-B14F-4D97-AF65-F5344CB8AC3E}">
        <p14:creationId xmlns:p14="http://schemas.microsoft.com/office/powerpoint/2010/main" val="4054900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2E24C-02AD-9142-A8BE-8EBB5DB75123}"/>
              </a:ext>
            </a:extLst>
          </p:cNvPr>
          <p:cNvSpPr>
            <a:spLocks noGrp="1"/>
          </p:cNvSpPr>
          <p:nvPr>
            <p:ph sz="half" idx="1"/>
          </p:nvPr>
        </p:nvSpPr>
        <p:spPr>
          <a:xfrm>
            <a:off x="671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94383B5-602B-D64A-B057-91B4427F77EE}"/>
              </a:ext>
            </a:extLst>
          </p:cNvPr>
          <p:cNvSpPr>
            <a:spLocks noGrp="1"/>
          </p:cNvSpPr>
          <p:nvPr>
            <p:ph sz="half" idx="2"/>
          </p:nvPr>
        </p:nvSpPr>
        <p:spPr>
          <a:xfrm>
            <a:off x="6005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C1CA7D3-F68B-2642-8F79-F2612C08D9EA}"/>
              </a:ext>
            </a:extLst>
          </p:cNvPr>
          <p:cNvSpPr>
            <a:spLocks noGrp="1"/>
          </p:cNvSpPr>
          <p:nvPr>
            <p:ph type="ftr" sz="quarter" idx="11"/>
          </p:nvPr>
        </p:nvSpPr>
        <p:spPr/>
        <p:txBody>
          <a:bodyPr/>
          <a:lstStyle/>
          <a:p>
            <a:r>
              <a:rPr lang="en-US"/>
              <a:t>Copyright 1992-2015, Leadership Strategies, Inc. V15.02 </a:t>
            </a:r>
            <a:endParaRPr lang="en-US" dirty="0"/>
          </a:p>
        </p:txBody>
      </p:sp>
      <p:sp>
        <p:nvSpPr>
          <p:cNvPr id="7" name="Slide Number Placeholder 6">
            <a:extLst>
              <a:ext uri="{FF2B5EF4-FFF2-40B4-BE49-F238E27FC236}">
                <a16:creationId xmlns:a16="http://schemas.microsoft.com/office/drawing/2014/main" id="{8B0B61FC-0DE4-CE4F-9337-C5453BBC927D}"/>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5" name="Title 1">
            <a:extLst>
              <a:ext uri="{FF2B5EF4-FFF2-40B4-BE49-F238E27FC236}">
                <a16:creationId xmlns:a16="http://schemas.microsoft.com/office/drawing/2014/main" id="{CAB8D7C9-B784-9145-A3CF-178D77888E3C}"/>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6" name="Rectangle 15">
            <a:extLst>
              <a:ext uri="{FF2B5EF4-FFF2-40B4-BE49-F238E27FC236}">
                <a16:creationId xmlns:a16="http://schemas.microsoft.com/office/drawing/2014/main" id="{922D3676-3E10-D946-990C-0A0C75BB3851}"/>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22F40F6-84B6-8341-B69E-14C00F5D9363}"/>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B41DE8-163F-844A-94C3-561D8CA8B419}"/>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4072075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971701-43DD-5544-88E0-9D52CA5A5A85}"/>
              </a:ext>
            </a:extLst>
          </p:cNvPr>
          <p:cNvSpPr>
            <a:spLocks noGrp="1"/>
          </p:cNvSpPr>
          <p:nvPr>
            <p:ph type="body" idx="1"/>
          </p:nvPr>
        </p:nvSpPr>
        <p:spPr>
          <a:xfrm>
            <a:off x="628650" y="1718562"/>
            <a:ext cx="5368925"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C40F6-0642-074F-8A70-0BFF9A34169D}"/>
              </a:ext>
            </a:extLst>
          </p:cNvPr>
          <p:cNvSpPr>
            <a:spLocks noGrp="1"/>
          </p:cNvSpPr>
          <p:nvPr>
            <p:ph sz="half" idx="2"/>
          </p:nvPr>
        </p:nvSpPr>
        <p:spPr>
          <a:xfrm>
            <a:off x="628650" y="2438400"/>
            <a:ext cx="5368925"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34781C6-6D54-384F-84DD-BF21C4C341C7}"/>
              </a:ext>
            </a:extLst>
          </p:cNvPr>
          <p:cNvSpPr>
            <a:spLocks noGrp="1"/>
          </p:cNvSpPr>
          <p:nvPr>
            <p:ph type="body" sz="quarter" idx="3"/>
          </p:nvPr>
        </p:nvSpPr>
        <p:spPr>
          <a:xfrm>
            <a:off x="5960022" y="1718562"/>
            <a:ext cx="5395366"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78E81-3B9E-1C41-AE36-C449E9834ECE}"/>
              </a:ext>
            </a:extLst>
          </p:cNvPr>
          <p:cNvSpPr>
            <a:spLocks noGrp="1"/>
          </p:cNvSpPr>
          <p:nvPr>
            <p:ph sz="quarter" idx="4"/>
          </p:nvPr>
        </p:nvSpPr>
        <p:spPr>
          <a:xfrm>
            <a:off x="5960022" y="2438400"/>
            <a:ext cx="5395366"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E7805BC-BF08-CE4C-8511-E92F51E5942D}"/>
              </a:ext>
            </a:extLst>
          </p:cNvPr>
          <p:cNvSpPr>
            <a:spLocks noGrp="1"/>
          </p:cNvSpPr>
          <p:nvPr>
            <p:ph type="ftr" sz="quarter" idx="11"/>
          </p:nvPr>
        </p:nvSpPr>
        <p:spPr/>
        <p:txBody>
          <a:bodyPr/>
          <a:lstStyle/>
          <a:p>
            <a:r>
              <a:rPr lang="en-US"/>
              <a:t>Copyright 1992-2015, Leadership Strategies, Inc. V15.02 </a:t>
            </a:r>
            <a:endParaRPr lang="en-US" dirty="0"/>
          </a:p>
        </p:txBody>
      </p:sp>
      <p:sp>
        <p:nvSpPr>
          <p:cNvPr id="9" name="Slide Number Placeholder 8">
            <a:extLst>
              <a:ext uri="{FF2B5EF4-FFF2-40B4-BE49-F238E27FC236}">
                <a16:creationId xmlns:a16="http://schemas.microsoft.com/office/drawing/2014/main" id="{AB25755D-98A0-E64D-AEBE-8800C11E7EEE}"/>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6" name="Title 1">
            <a:extLst>
              <a:ext uri="{FF2B5EF4-FFF2-40B4-BE49-F238E27FC236}">
                <a16:creationId xmlns:a16="http://schemas.microsoft.com/office/drawing/2014/main" id="{F6B56ABC-CABC-8B4C-892A-C5688F045538}"/>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8" name="Rectangle 17">
            <a:extLst>
              <a:ext uri="{FF2B5EF4-FFF2-40B4-BE49-F238E27FC236}">
                <a16:creationId xmlns:a16="http://schemas.microsoft.com/office/drawing/2014/main" id="{54403037-A994-994A-9046-27EB815FD196}"/>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4C7073F5-5B19-5F4E-B795-D9BD741A6D45}"/>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2D86DF7-39BE-6740-9B8F-F6A7EA98787C}"/>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49750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p:txBody>
          <a:bodyPr/>
          <a:lstStyle/>
          <a:p>
            <a:r>
              <a:rPr lang="en-US"/>
              <a:t>Copyright 1992-2015, Leadership Strategies, Inc. V15.02 </a:t>
            </a:r>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7EDBD6A-8290-E845-9BC8-43C2DA201FD2}"/>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C57742F-9260-5A40-9D93-2C06C3AED004}"/>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2012300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67328-D22E-C94E-85B0-CCCA49C74591}"/>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19AFE9-148E-5340-8284-F58404F32346}"/>
              </a:ext>
            </a:extLst>
          </p:cNvPr>
          <p:cNvSpPr>
            <a:spLocks noGrp="1"/>
          </p:cNvSpPr>
          <p:nvPr>
            <p:ph idx="1"/>
          </p:nvPr>
        </p:nvSpPr>
        <p:spPr>
          <a:xfrm>
            <a:off x="5183188" y="1319213"/>
            <a:ext cx="6172200" cy="4541838"/>
          </a:xfrm>
        </p:spPr>
        <p:txBody>
          <a:bodyPr/>
          <a:lstStyle>
            <a:lvl1pPr marL="0" indent="0">
              <a:buNone/>
              <a:defRPr sz="3200">
                <a:solidFill>
                  <a:srgbClr val="00C7B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9F154CF-BC9A-D34C-BD57-474C59B99E9F}"/>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6B18280-8B58-A643-944B-89338F62E0E1}"/>
              </a:ext>
            </a:extLst>
          </p:cNvPr>
          <p:cNvSpPr>
            <a:spLocks noGrp="1"/>
          </p:cNvSpPr>
          <p:nvPr>
            <p:ph type="ftr" sz="quarter" idx="11"/>
          </p:nvPr>
        </p:nvSpPr>
        <p:spPr/>
        <p:txBody>
          <a:bodyPr/>
          <a:lstStyle/>
          <a:p>
            <a:r>
              <a:rPr lang="en-US"/>
              <a:t>Copyright 1992-2015, Leadership Strategies, Inc. V15.02 </a:t>
            </a:r>
            <a:endParaRPr lang="en-US" dirty="0"/>
          </a:p>
        </p:txBody>
      </p:sp>
      <p:sp>
        <p:nvSpPr>
          <p:cNvPr id="7" name="Slide Number Placeholder 6">
            <a:extLst>
              <a:ext uri="{FF2B5EF4-FFF2-40B4-BE49-F238E27FC236}">
                <a16:creationId xmlns:a16="http://schemas.microsoft.com/office/drawing/2014/main" id="{DBDBCE79-FD0F-2B44-881B-8E95263187D6}"/>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pic>
        <p:nvPicPr>
          <p:cNvPr id="12" name="Picture 11">
            <a:extLst>
              <a:ext uri="{FF2B5EF4-FFF2-40B4-BE49-F238E27FC236}">
                <a16:creationId xmlns:a16="http://schemas.microsoft.com/office/drawing/2014/main" id="{63BC6FEF-E7D2-8E40-A578-9503D64D93AB}"/>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1979624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283FC2-7675-0841-86BC-69FD1EF01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486E16C-0C41-6F4E-A653-ACA5AF046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A777ABB-0E99-6740-9225-0F0BD3A78581}"/>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a:t>Copyright 1992-2015, Leadership Strategies, Inc. V15.02 </a:t>
            </a:r>
            <a:endParaRPr lang="en-US" dirty="0"/>
          </a:p>
        </p:txBody>
      </p:sp>
      <p:sp>
        <p:nvSpPr>
          <p:cNvPr id="6" name="Slide Number Placeholder 5">
            <a:extLst>
              <a:ext uri="{FF2B5EF4-FFF2-40B4-BE49-F238E27FC236}">
                <a16:creationId xmlns:a16="http://schemas.microsoft.com/office/drawing/2014/main" id="{AAB40D69-EDE8-E044-84F7-0BB4C8CB76F6}"/>
              </a:ext>
            </a:extLst>
          </p:cNvPr>
          <p:cNvSpPr>
            <a:spLocks noGrp="1"/>
          </p:cNvSpPr>
          <p:nvPr>
            <p:ph type="sldNum" sz="quarter" idx="4"/>
          </p:nvPr>
        </p:nvSpPr>
        <p:spPr>
          <a:xfrm>
            <a:off x="197069" y="6356350"/>
            <a:ext cx="2743200" cy="365125"/>
          </a:xfrm>
          <a:prstGeom prst="rect">
            <a:avLst/>
          </a:prstGeom>
        </p:spPr>
        <p:txBody>
          <a:bodyPr vert="horz" lIns="91440" tIns="45720" rIns="91440" bIns="45720" rtlCol="0" anchor="ctr"/>
          <a:lstStyle>
            <a:lvl1pPr algn="l">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a:t>
            </a:fld>
            <a:endParaRPr lang="en-US" dirty="0"/>
          </a:p>
        </p:txBody>
      </p:sp>
      <p:sp>
        <p:nvSpPr>
          <p:cNvPr id="7" name="Footer Placeholder 4">
            <a:extLst>
              <a:ext uri="{FF2B5EF4-FFF2-40B4-BE49-F238E27FC236}">
                <a16:creationId xmlns:a16="http://schemas.microsoft.com/office/drawing/2014/main" id="{6330CCC0-4408-4713-8928-D6E4E2EC377E}"/>
              </a:ext>
            </a:extLst>
          </p:cNvPr>
          <p:cNvSpPr txBox="1">
            <a:spLocks/>
          </p:cNvSpPr>
          <p:nvPr/>
        </p:nvSpPr>
        <p:spPr>
          <a:xfrm>
            <a:off x="6780288" y="6381124"/>
            <a:ext cx="51515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rgbClr val="898989"/>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506049889"/>
      </p:ext>
    </p:extLst>
  </p:cSld>
  <p:clrMap bg1="lt1" tx1="dk1" bg2="lt2" tx2="dk2" accent1="accent1" accent2="accent2" accent3="accent3" accent4="accent4" accent5="accent5" accent6="accent6" hlink="hlink" folHlink="folHlink"/>
  <p:sldLayoutIdLst>
    <p:sldLayoutId id="2147483670" r:id="rId1"/>
    <p:sldLayoutId id="214748369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67" r:id="rId14"/>
    <p:sldLayoutId id="2147483661" r:id="rId15"/>
    <p:sldLayoutId id="2147483662" r:id="rId16"/>
  </p:sldLayoutIdLst>
  <p:transition>
    <p:fade/>
  </p:transition>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C7B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047E5F-7AC3-40FF-9CF2-70CA88DFC7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0D5E1B-81C7-4F8A-81B2-F8F48D979F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157587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69983" y="822394"/>
            <a:ext cx="5520610" cy="1311129"/>
          </a:xfrm>
        </p:spPr>
        <p:txBody>
          <a:bodyPr>
            <a:normAutofit/>
          </a:bodyPr>
          <a:lstStyle/>
          <a:p>
            <a:r>
              <a:rPr lang="en-US" dirty="0"/>
              <a:t>THE EFFECTIVE FACILITATOR</a:t>
            </a:r>
          </a:p>
        </p:txBody>
      </p:sp>
      <p:sp>
        <p:nvSpPr>
          <p:cNvPr id="6" name="Content Placeholder 5"/>
          <p:cNvSpPr>
            <a:spLocks noGrp="1"/>
          </p:cNvSpPr>
          <p:nvPr>
            <p:ph type="subTitle" idx="1"/>
          </p:nvPr>
        </p:nvSpPr>
        <p:spPr>
          <a:xfrm>
            <a:off x="669983" y="2225598"/>
            <a:ext cx="5045016" cy="757130"/>
          </a:xfrm>
        </p:spPr>
        <p:txBody>
          <a:bodyPr/>
          <a:lstStyle/>
          <a:p>
            <a:r>
              <a:rPr lang="en-US" dirty="0"/>
              <a:t>PRINCIPLE 8</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wling-pins.jpg"/>
          <p:cNvPicPr>
            <a:picLocks noChangeAspect="1"/>
          </p:cNvPicPr>
          <p:nvPr/>
        </p:nvPicPr>
        <p:blipFill>
          <a:blip r:embed="rId3"/>
          <a:srcRect t="870" b="1668"/>
          <a:stretch>
            <a:fillRect/>
          </a:stretch>
        </p:blipFill>
        <p:spPr>
          <a:xfrm>
            <a:off x="0" y="0"/>
            <a:ext cx="12191999" cy="6858000"/>
          </a:xfrm>
          <a:prstGeom prst="rect">
            <a:avLst/>
          </a:prstGeom>
        </p:spPr>
      </p:pic>
      <p:sp>
        <p:nvSpPr>
          <p:cNvPr id="15" name="Rectangle 14"/>
          <p:cNvSpPr/>
          <p:nvPr/>
        </p:nvSpPr>
        <p:spPr>
          <a:xfrm>
            <a:off x="2468103" y="243112"/>
            <a:ext cx="7255792" cy="874487"/>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b. Reset the Energy Level</a:t>
            </a:r>
          </a:p>
        </p:txBody>
      </p:sp>
      <p:sp>
        <p:nvSpPr>
          <p:cNvPr id="26" name="Slide Number Placeholder 3"/>
          <p:cNvSpPr>
            <a:spLocks noGrp="1"/>
          </p:cNvSpPr>
          <p:nvPr>
            <p:ph type="sldNum" sz="quarter" idx="12"/>
          </p:nvPr>
        </p:nvSpPr>
        <p:spPr/>
        <p:txBody>
          <a:bodyPr/>
          <a:lstStyle/>
          <a:p>
            <a:fld id="{F29FD61F-2294-5D42-A9D7-9928D42B3773}" type="slidenum">
              <a:rPr lang="en-US" smtClean="0"/>
              <a:pPr/>
              <a:t>10</a:t>
            </a:fld>
            <a:endParaRPr lang="en-US" dirty="0"/>
          </a:p>
        </p:txBody>
      </p:sp>
      <p:sp>
        <p:nvSpPr>
          <p:cNvPr id="3" name="Footer Placeholder 2">
            <a:extLst>
              <a:ext uri="{FF2B5EF4-FFF2-40B4-BE49-F238E27FC236}">
                <a16:creationId xmlns:a16="http://schemas.microsoft.com/office/drawing/2014/main" id="{2F0DA3BC-5115-4ADC-ADF5-471907524024}"/>
              </a:ext>
            </a:extLst>
          </p:cNvPr>
          <p:cNvSpPr>
            <a:spLocks noGrp="1"/>
          </p:cNvSpPr>
          <p:nvPr>
            <p:ph type="ftr" sz="quarter" idx="11"/>
          </p:nvPr>
        </p:nvSpPr>
        <p:spPr/>
        <p:txBody>
          <a:bodyPr/>
          <a:lstStyle/>
          <a:p>
            <a:r>
              <a:rPr lang="en-US"/>
              <a:t>Copyright 1992-2015, Leadership Strategies, Inc. V15.02 </a:t>
            </a:r>
          </a:p>
        </p:txBody>
      </p:sp>
      <p:sp>
        <p:nvSpPr>
          <p:cNvPr id="17" name="Footer Placeholder 4">
            <a:extLst>
              <a:ext uri="{FF2B5EF4-FFF2-40B4-BE49-F238E27FC236}">
                <a16:creationId xmlns:a16="http://schemas.microsoft.com/office/drawing/2014/main" id="{B541DE41-5699-49A9-AE7E-15396056F641}"/>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B. Reset the Energy Level</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11</a:t>
            </a:fld>
            <a:endParaRPr lang="en-US" dirty="0"/>
          </a:p>
        </p:txBody>
      </p:sp>
      <p:sp>
        <p:nvSpPr>
          <p:cNvPr id="3" name="Footer Placeholder 2">
            <a:extLst>
              <a:ext uri="{FF2B5EF4-FFF2-40B4-BE49-F238E27FC236}">
                <a16:creationId xmlns:a16="http://schemas.microsoft.com/office/drawing/2014/main" id="{FEBD2AAE-61EC-4C33-9F80-BA721367BA60}"/>
              </a:ext>
            </a:extLst>
          </p:cNvPr>
          <p:cNvSpPr>
            <a:spLocks noGrp="1"/>
          </p:cNvSpPr>
          <p:nvPr>
            <p:ph type="ftr" sz="quarter" idx="11"/>
          </p:nvPr>
        </p:nvSpPr>
        <p:spPr/>
        <p:txBody>
          <a:bodyPr/>
          <a:lstStyle/>
          <a:p>
            <a:r>
              <a:rPr lang="en-US"/>
              <a:t>Copyright 1992-2015, Leadership Strategies, Inc. V15.02 </a:t>
            </a:r>
          </a:p>
        </p:txBody>
      </p:sp>
      <p:sp>
        <p:nvSpPr>
          <p:cNvPr id="7" name="Line 2"/>
          <p:cNvSpPr>
            <a:spLocks noChangeShapeType="1"/>
          </p:cNvSpPr>
          <p:nvPr/>
        </p:nvSpPr>
        <p:spPr bwMode="auto">
          <a:xfrm flipV="1">
            <a:off x="3146425" y="2153190"/>
            <a:ext cx="0" cy="2743200"/>
          </a:xfrm>
          <a:prstGeom prst="line">
            <a:avLst/>
          </a:prstGeom>
          <a:noFill/>
          <a:ln w="15875">
            <a:solidFill>
              <a:schemeClr val="bg1">
                <a:lumMod val="50000"/>
              </a:schemeClr>
            </a:solidFill>
            <a:miter lim="800000"/>
            <a:headEnd type="triangle" w="med" len="med"/>
            <a:tailEnd type="triangle" w="med" len="med"/>
          </a:ln>
        </p:spPr>
        <p:txBody>
          <a:bodyPr wrap="none">
            <a:prstTxWarp prst="textNoShape">
              <a:avLst/>
            </a:prstTxWarp>
          </a:bodyPr>
          <a:lstStyle/>
          <a:p>
            <a:endParaRPr lang="en-US" dirty="0"/>
          </a:p>
        </p:txBody>
      </p:sp>
      <p:sp>
        <p:nvSpPr>
          <p:cNvPr id="8" name="Text Box 3"/>
          <p:cNvSpPr txBox="1">
            <a:spLocks noChangeArrowheads="1"/>
          </p:cNvSpPr>
          <p:nvPr/>
        </p:nvSpPr>
        <p:spPr bwMode="auto">
          <a:xfrm>
            <a:off x="3900457" y="4239135"/>
            <a:ext cx="888385" cy="446276"/>
          </a:xfrm>
          <a:prstGeom prst="rect">
            <a:avLst/>
          </a:prstGeom>
          <a:noFill/>
          <a:ln w="9525">
            <a:noFill/>
            <a:miter lim="800000"/>
            <a:headEnd/>
            <a:tailEnd/>
          </a:ln>
        </p:spPr>
        <p:txBody>
          <a:bodyPr wrap="none">
            <a:prstTxWarp prst="textNoShape">
              <a:avLst/>
            </a:prstTxWarp>
            <a:spAutoFit/>
          </a:bodyPr>
          <a:lstStyle/>
          <a:p>
            <a:pPr algn="ctr"/>
            <a:r>
              <a:rPr lang="en-US" sz="2300" cap="all" dirty="0">
                <a:solidFill>
                  <a:srgbClr val="F26522"/>
                </a:solidFill>
                <a:latin typeface="Arial" panose="020B0604020202020204" pitchFamily="34" charset="0"/>
                <a:cs typeface="Arial" panose="020B0604020202020204" pitchFamily="34" charset="0"/>
              </a:rPr>
              <a:t>Time</a:t>
            </a:r>
          </a:p>
        </p:txBody>
      </p:sp>
      <p:sp>
        <p:nvSpPr>
          <p:cNvPr id="9" name="Text Box 4"/>
          <p:cNvSpPr txBox="1">
            <a:spLocks noChangeArrowheads="1"/>
          </p:cNvSpPr>
          <p:nvPr/>
        </p:nvSpPr>
        <p:spPr bwMode="auto">
          <a:xfrm rot="16200000">
            <a:off x="1298047" y="3049241"/>
            <a:ext cx="2426755" cy="446276"/>
          </a:xfrm>
          <a:prstGeom prst="rect">
            <a:avLst/>
          </a:prstGeom>
          <a:noFill/>
          <a:ln w="9525">
            <a:noFill/>
            <a:miter lim="800000"/>
            <a:headEnd/>
            <a:tailEnd/>
          </a:ln>
        </p:spPr>
        <p:txBody>
          <a:bodyPr wrap="none">
            <a:prstTxWarp prst="textNoShape">
              <a:avLst/>
            </a:prstTxWarp>
            <a:spAutoFit/>
          </a:bodyPr>
          <a:lstStyle/>
          <a:p>
            <a:pPr algn="ctr"/>
            <a:r>
              <a:rPr lang="en-US" sz="2300" cap="all" dirty="0">
                <a:solidFill>
                  <a:srgbClr val="F26522"/>
                </a:solidFill>
                <a:latin typeface="Arial" panose="020B0604020202020204" pitchFamily="34" charset="0"/>
                <a:cs typeface="Arial" panose="020B0604020202020204" pitchFamily="34" charset="0"/>
              </a:rPr>
              <a:t>Energy Level</a:t>
            </a:r>
          </a:p>
        </p:txBody>
      </p:sp>
      <p:sp>
        <p:nvSpPr>
          <p:cNvPr id="10" name="Text Box 5"/>
          <p:cNvSpPr txBox="1">
            <a:spLocks noChangeArrowheads="1"/>
          </p:cNvSpPr>
          <p:nvPr/>
        </p:nvSpPr>
        <p:spPr bwMode="auto">
          <a:xfrm>
            <a:off x="2833164" y="3408900"/>
            <a:ext cx="335073" cy="400110"/>
          </a:xfrm>
          <a:prstGeom prst="rect">
            <a:avLst/>
          </a:prstGeom>
          <a:noFill/>
          <a:ln w="9525">
            <a:noFill/>
            <a:miter lim="800000"/>
            <a:headEnd/>
            <a:tailEnd/>
          </a:ln>
        </p:spPr>
        <p:txBody>
          <a:bodyPr wrap="none">
            <a:prstTxWarp prst="textNoShape">
              <a:avLst/>
            </a:prstTxWarp>
            <a:spAutoFit/>
          </a:bodyPr>
          <a:lstStyle/>
          <a:p>
            <a:r>
              <a:rPr lang="en-US" sz="2000" dirty="0">
                <a:solidFill>
                  <a:schemeClr val="bg1">
                    <a:lumMod val="50000"/>
                  </a:schemeClr>
                </a:solidFill>
                <a:latin typeface="Franklin Gothic Book"/>
                <a:cs typeface="Franklin Gothic Book"/>
              </a:rPr>
              <a:t>1</a:t>
            </a:r>
          </a:p>
        </p:txBody>
      </p:sp>
      <p:sp>
        <p:nvSpPr>
          <p:cNvPr id="11" name="Text Box 6"/>
          <p:cNvSpPr txBox="1">
            <a:spLocks noChangeArrowheads="1"/>
          </p:cNvSpPr>
          <p:nvPr/>
        </p:nvSpPr>
        <p:spPr bwMode="auto">
          <a:xfrm>
            <a:off x="2833164" y="2827875"/>
            <a:ext cx="335073" cy="400110"/>
          </a:xfrm>
          <a:prstGeom prst="rect">
            <a:avLst/>
          </a:prstGeom>
          <a:noFill/>
          <a:ln w="9525">
            <a:noFill/>
            <a:miter lim="800000"/>
            <a:headEnd/>
            <a:tailEnd/>
          </a:ln>
        </p:spPr>
        <p:txBody>
          <a:bodyPr wrap="none">
            <a:prstTxWarp prst="textNoShape">
              <a:avLst/>
            </a:prstTxWarp>
            <a:spAutoFit/>
          </a:bodyPr>
          <a:lstStyle/>
          <a:p>
            <a:r>
              <a:rPr lang="en-US" sz="2000" dirty="0">
                <a:solidFill>
                  <a:schemeClr val="bg1">
                    <a:lumMod val="50000"/>
                  </a:schemeClr>
                </a:solidFill>
                <a:latin typeface="Franklin Gothic Book"/>
                <a:cs typeface="Franklin Gothic Book"/>
              </a:rPr>
              <a:t>2</a:t>
            </a:r>
          </a:p>
        </p:txBody>
      </p:sp>
      <p:sp>
        <p:nvSpPr>
          <p:cNvPr id="12" name="Text Box 7"/>
          <p:cNvSpPr txBox="1">
            <a:spLocks noChangeArrowheads="1"/>
          </p:cNvSpPr>
          <p:nvPr/>
        </p:nvSpPr>
        <p:spPr bwMode="auto">
          <a:xfrm>
            <a:off x="8349803" y="3559715"/>
            <a:ext cx="1257011" cy="523220"/>
          </a:xfrm>
          <a:prstGeom prst="rect">
            <a:avLst/>
          </a:prstGeom>
          <a:noFill/>
          <a:ln w="9525">
            <a:noFill/>
            <a:miter lim="800000"/>
            <a:headEnd/>
            <a:tailEnd/>
          </a:ln>
        </p:spPr>
        <p:txBody>
          <a:bodyPr wrap="none">
            <a:prstTxWarp prst="textNoShape">
              <a:avLst/>
            </a:prstTxWarp>
            <a:spAutoFit/>
          </a:bodyPr>
          <a:lstStyle/>
          <a:p>
            <a:r>
              <a:rPr lang="en-US" sz="2800" dirty="0">
                <a:latin typeface="Arial" panose="020B0604020202020204" pitchFamily="34" charset="0"/>
                <a:cs typeface="Arial" panose="020B0604020202020204" pitchFamily="34" charset="0"/>
              </a:rPr>
              <a:t>Awake</a:t>
            </a:r>
          </a:p>
        </p:txBody>
      </p:sp>
      <p:sp>
        <p:nvSpPr>
          <p:cNvPr id="13" name="Text Box 8"/>
          <p:cNvSpPr txBox="1">
            <a:spLocks noChangeArrowheads="1"/>
          </p:cNvSpPr>
          <p:nvPr/>
        </p:nvSpPr>
        <p:spPr bwMode="auto">
          <a:xfrm>
            <a:off x="8349803" y="4134390"/>
            <a:ext cx="1284326" cy="523220"/>
          </a:xfrm>
          <a:prstGeom prst="rect">
            <a:avLst/>
          </a:prstGeom>
          <a:noFill/>
          <a:ln w="9525">
            <a:noFill/>
            <a:miter lim="800000"/>
            <a:headEnd/>
            <a:tailEnd/>
          </a:ln>
        </p:spPr>
        <p:txBody>
          <a:bodyPr wrap="none">
            <a:prstTxWarp prst="textNoShape">
              <a:avLst/>
            </a:prstTxWarp>
            <a:spAutoFit/>
          </a:bodyPr>
          <a:lstStyle/>
          <a:p>
            <a:r>
              <a:rPr lang="en-US" sz="2800" dirty="0">
                <a:latin typeface="Arial" panose="020B0604020202020204" pitchFamily="34" charset="0"/>
                <a:cs typeface="Arial" panose="020B0604020202020204" pitchFamily="34" charset="0"/>
              </a:rPr>
              <a:t>Asleep</a:t>
            </a:r>
          </a:p>
        </p:txBody>
      </p:sp>
      <p:sp>
        <p:nvSpPr>
          <p:cNvPr id="15" name="Text Box 10"/>
          <p:cNvSpPr txBox="1">
            <a:spLocks noChangeArrowheads="1"/>
          </p:cNvSpPr>
          <p:nvPr/>
        </p:nvSpPr>
        <p:spPr bwMode="auto">
          <a:xfrm>
            <a:off x="2833164" y="2265900"/>
            <a:ext cx="335073" cy="400110"/>
          </a:xfrm>
          <a:prstGeom prst="rect">
            <a:avLst/>
          </a:prstGeom>
          <a:noFill/>
          <a:ln w="9525">
            <a:noFill/>
            <a:miter lim="800000"/>
            <a:headEnd/>
            <a:tailEnd/>
          </a:ln>
        </p:spPr>
        <p:txBody>
          <a:bodyPr wrap="none">
            <a:prstTxWarp prst="textNoShape">
              <a:avLst/>
            </a:prstTxWarp>
            <a:spAutoFit/>
          </a:bodyPr>
          <a:lstStyle/>
          <a:p>
            <a:r>
              <a:rPr lang="en-US" sz="2000" dirty="0">
                <a:solidFill>
                  <a:schemeClr val="bg1">
                    <a:lumMod val="50000"/>
                  </a:schemeClr>
                </a:solidFill>
                <a:latin typeface="Franklin Gothic Book"/>
                <a:cs typeface="Franklin Gothic Book"/>
              </a:rPr>
              <a:t>3</a:t>
            </a:r>
          </a:p>
        </p:txBody>
      </p:sp>
      <p:sp>
        <p:nvSpPr>
          <p:cNvPr id="16" name="Text Box 11"/>
          <p:cNvSpPr txBox="1">
            <a:spLocks noChangeArrowheads="1"/>
          </p:cNvSpPr>
          <p:nvPr/>
        </p:nvSpPr>
        <p:spPr bwMode="auto">
          <a:xfrm>
            <a:off x="2833164" y="3926425"/>
            <a:ext cx="335073" cy="400110"/>
          </a:xfrm>
          <a:prstGeom prst="rect">
            <a:avLst/>
          </a:prstGeom>
          <a:noFill/>
          <a:ln w="9525">
            <a:noFill/>
            <a:miter lim="800000"/>
            <a:headEnd/>
            <a:tailEnd/>
          </a:ln>
        </p:spPr>
        <p:txBody>
          <a:bodyPr wrap="none">
            <a:prstTxWarp prst="textNoShape">
              <a:avLst/>
            </a:prstTxWarp>
            <a:spAutoFit/>
          </a:bodyPr>
          <a:lstStyle/>
          <a:p>
            <a:r>
              <a:rPr lang="en-US" sz="2000" dirty="0">
                <a:solidFill>
                  <a:schemeClr val="bg1">
                    <a:lumMod val="50000"/>
                  </a:schemeClr>
                </a:solidFill>
                <a:latin typeface="Franklin Gothic Book"/>
                <a:cs typeface="Franklin Gothic Book"/>
              </a:rPr>
              <a:t>0</a:t>
            </a:r>
          </a:p>
        </p:txBody>
      </p:sp>
      <p:sp>
        <p:nvSpPr>
          <p:cNvPr id="17" name="Line 12"/>
          <p:cNvSpPr>
            <a:spLocks noChangeShapeType="1"/>
          </p:cNvSpPr>
          <p:nvPr/>
        </p:nvSpPr>
        <p:spPr bwMode="auto">
          <a:xfrm>
            <a:off x="3146425" y="4134390"/>
            <a:ext cx="6477000" cy="0"/>
          </a:xfrm>
          <a:prstGeom prst="line">
            <a:avLst/>
          </a:prstGeom>
          <a:noFill/>
          <a:ln w="15875">
            <a:solidFill>
              <a:schemeClr val="bg1">
                <a:lumMod val="50000"/>
              </a:schemeClr>
            </a:solidFill>
            <a:miter lim="800000"/>
            <a:headEnd/>
            <a:tailEnd type="triangle" w="med" len="med"/>
          </a:ln>
        </p:spPr>
        <p:txBody>
          <a:bodyPr wrap="none">
            <a:prstTxWarp prst="textNoShape">
              <a:avLst/>
            </a:prstTxWarp>
          </a:bodyPr>
          <a:lstStyle/>
          <a:p>
            <a:endParaRPr lang="en-US" dirty="0"/>
          </a:p>
        </p:txBody>
      </p:sp>
      <p:sp>
        <p:nvSpPr>
          <p:cNvPr id="18" name="Text Box 13"/>
          <p:cNvSpPr txBox="1">
            <a:spLocks noChangeArrowheads="1"/>
          </p:cNvSpPr>
          <p:nvPr/>
        </p:nvSpPr>
        <p:spPr bwMode="auto">
          <a:xfrm>
            <a:off x="3751753" y="1558014"/>
            <a:ext cx="3265150" cy="707886"/>
          </a:xfrm>
          <a:prstGeom prst="rect">
            <a:avLst/>
          </a:prstGeom>
          <a:noFill/>
          <a:ln w="9525">
            <a:noFill/>
            <a:miter lim="800000"/>
            <a:headEnd/>
            <a:tailEnd/>
          </a:ln>
        </p:spPr>
        <p:txBody>
          <a:bodyPr wrap="square">
            <a:prstTxWarp prst="textNoShape">
              <a:avLst/>
            </a:prstTxWarp>
            <a:spAutoFit/>
          </a:bodyPr>
          <a:lstStyle/>
          <a:p>
            <a:pPr algn="l" eaLnBrk="0" hangingPunct="0"/>
            <a:r>
              <a:rPr lang="en-US" sz="2000" dirty="0">
                <a:solidFill>
                  <a:schemeClr val="bg1">
                    <a:lumMod val="50000"/>
                  </a:schemeClr>
                </a:solidFill>
                <a:latin typeface="Arial" panose="020B0604020202020204" pitchFamily="34" charset="0"/>
                <a:cs typeface="Arial" panose="020B0604020202020204" pitchFamily="34" charset="0"/>
              </a:rPr>
              <a:t>Reset the energy level following every break</a:t>
            </a:r>
          </a:p>
        </p:txBody>
      </p:sp>
      <p:sp>
        <p:nvSpPr>
          <p:cNvPr id="20" name="Freeform 9"/>
          <p:cNvSpPr>
            <a:spLocks/>
          </p:cNvSpPr>
          <p:nvPr/>
        </p:nvSpPr>
        <p:spPr bwMode="auto">
          <a:xfrm>
            <a:off x="3146426" y="2501694"/>
            <a:ext cx="1806574" cy="1162050"/>
          </a:xfrm>
          <a:custGeom>
            <a:avLst/>
            <a:gdLst>
              <a:gd name="T0" fmla="*/ 0 w 3078"/>
              <a:gd name="T1" fmla="*/ 0 h 732"/>
              <a:gd name="T2" fmla="*/ 2147483647 w 3078"/>
              <a:gd name="T3" fmla="*/ 2147483647 h 732"/>
              <a:gd name="T4" fmla="*/ 2147483647 w 3078"/>
              <a:gd name="T5" fmla="*/ 2147483647 h 732"/>
              <a:gd name="T6" fmla="*/ 2147483647 w 3078"/>
              <a:gd name="T7" fmla="*/ 2147483647 h 732"/>
              <a:gd name="T8" fmla="*/ 2147483647 w 3078"/>
              <a:gd name="T9" fmla="*/ 2147483647 h 732"/>
              <a:gd name="T10" fmla="*/ 2147483647 w 3078"/>
              <a:gd name="T11" fmla="*/ 2147483647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50800" cmpd="sng">
            <a:solidFill>
              <a:srgbClr val="009383"/>
            </a:solidFill>
            <a:round/>
            <a:headEnd/>
            <a:tailEnd/>
          </a:ln>
        </p:spPr>
        <p:txBody>
          <a:bodyPr>
            <a:prstTxWarp prst="textNoShape">
              <a:avLst/>
            </a:prstTxWarp>
          </a:bodyPr>
          <a:lstStyle/>
          <a:p>
            <a:endParaRPr lang="en-US" dirty="0"/>
          </a:p>
        </p:txBody>
      </p:sp>
      <p:cxnSp>
        <p:nvCxnSpPr>
          <p:cNvPr id="22" name="Straight Arrow Connector 21"/>
          <p:cNvCxnSpPr/>
          <p:nvPr/>
        </p:nvCxnSpPr>
        <p:spPr>
          <a:xfrm rot="5400000" flipH="1" flipV="1">
            <a:off x="4270560" y="3085450"/>
            <a:ext cx="950119" cy="1588"/>
          </a:xfrm>
          <a:prstGeom prst="straightConnector1">
            <a:avLst/>
          </a:prstGeom>
          <a:ln w="38100">
            <a:solidFill>
              <a:srgbClr val="F26522"/>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Freeform 9"/>
          <p:cNvSpPr>
            <a:spLocks/>
          </p:cNvSpPr>
          <p:nvPr/>
        </p:nvSpPr>
        <p:spPr bwMode="auto">
          <a:xfrm>
            <a:off x="4744824" y="2501694"/>
            <a:ext cx="1806574" cy="1162050"/>
          </a:xfrm>
          <a:custGeom>
            <a:avLst/>
            <a:gdLst>
              <a:gd name="T0" fmla="*/ 0 w 3078"/>
              <a:gd name="T1" fmla="*/ 0 h 732"/>
              <a:gd name="T2" fmla="*/ 2147483647 w 3078"/>
              <a:gd name="T3" fmla="*/ 2147483647 h 732"/>
              <a:gd name="T4" fmla="*/ 2147483647 w 3078"/>
              <a:gd name="T5" fmla="*/ 2147483647 h 732"/>
              <a:gd name="T6" fmla="*/ 2147483647 w 3078"/>
              <a:gd name="T7" fmla="*/ 2147483647 h 732"/>
              <a:gd name="T8" fmla="*/ 2147483647 w 3078"/>
              <a:gd name="T9" fmla="*/ 2147483647 h 732"/>
              <a:gd name="T10" fmla="*/ 2147483647 w 3078"/>
              <a:gd name="T11" fmla="*/ 2147483647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50800" cmpd="sng">
            <a:solidFill>
              <a:srgbClr val="009383"/>
            </a:solidFill>
            <a:round/>
            <a:headEnd/>
            <a:tailEnd/>
          </a:ln>
        </p:spPr>
        <p:txBody>
          <a:bodyPr>
            <a:prstTxWarp prst="textNoShape">
              <a:avLst/>
            </a:prstTxWarp>
          </a:bodyPr>
          <a:lstStyle/>
          <a:p>
            <a:endParaRPr lang="en-US" dirty="0"/>
          </a:p>
        </p:txBody>
      </p:sp>
      <p:cxnSp>
        <p:nvCxnSpPr>
          <p:cNvPr id="28" name="Straight Arrow Connector 27"/>
          <p:cNvCxnSpPr/>
          <p:nvPr/>
        </p:nvCxnSpPr>
        <p:spPr>
          <a:xfrm rot="5400000" flipH="1" flipV="1">
            <a:off x="5868958" y="3085450"/>
            <a:ext cx="950119" cy="1588"/>
          </a:xfrm>
          <a:prstGeom prst="straightConnector1">
            <a:avLst/>
          </a:prstGeom>
          <a:ln w="38100">
            <a:solidFill>
              <a:srgbClr val="F26522"/>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Freeform 9"/>
          <p:cNvSpPr>
            <a:spLocks/>
          </p:cNvSpPr>
          <p:nvPr/>
        </p:nvSpPr>
        <p:spPr bwMode="auto">
          <a:xfrm>
            <a:off x="6113616" y="2501694"/>
            <a:ext cx="1806574" cy="1162050"/>
          </a:xfrm>
          <a:custGeom>
            <a:avLst/>
            <a:gdLst>
              <a:gd name="T0" fmla="*/ 0 w 3078"/>
              <a:gd name="T1" fmla="*/ 0 h 732"/>
              <a:gd name="T2" fmla="*/ 2147483647 w 3078"/>
              <a:gd name="T3" fmla="*/ 2147483647 h 732"/>
              <a:gd name="T4" fmla="*/ 2147483647 w 3078"/>
              <a:gd name="T5" fmla="*/ 2147483647 h 732"/>
              <a:gd name="T6" fmla="*/ 2147483647 w 3078"/>
              <a:gd name="T7" fmla="*/ 2147483647 h 732"/>
              <a:gd name="T8" fmla="*/ 2147483647 w 3078"/>
              <a:gd name="T9" fmla="*/ 2147483647 h 732"/>
              <a:gd name="T10" fmla="*/ 2147483647 w 3078"/>
              <a:gd name="T11" fmla="*/ 2147483647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50800" cmpd="sng">
            <a:solidFill>
              <a:srgbClr val="009383"/>
            </a:solidFill>
            <a:round/>
            <a:headEnd/>
            <a:tailEnd/>
          </a:ln>
        </p:spPr>
        <p:txBody>
          <a:bodyPr>
            <a:prstTxWarp prst="textNoShape">
              <a:avLst/>
            </a:prstTxWarp>
          </a:bodyPr>
          <a:lstStyle/>
          <a:p>
            <a:endParaRPr lang="en-US" dirty="0"/>
          </a:p>
        </p:txBody>
      </p:sp>
      <p:cxnSp>
        <p:nvCxnSpPr>
          <p:cNvPr id="30" name="Straight Arrow Connector 29"/>
          <p:cNvCxnSpPr/>
          <p:nvPr/>
        </p:nvCxnSpPr>
        <p:spPr>
          <a:xfrm rot="5400000" flipH="1" flipV="1">
            <a:off x="7237750" y="3085450"/>
            <a:ext cx="950119" cy="1588"/>
          </a:xfrm>
          <a:prstGeom prst="straightConnector1">
            <a:avLst/>
          </a:prstGeom>
          <a:ln w="38100">
            <a:solidFill>
              <a:srgbClr val="F26522"/>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Freeform 9"/>
          <p:cNvSpPr>
            <a:spLocks/>
          </p:cNvSpPr>
          <p:nvPr/>
        </p:nvSpPr>
        <p:spPr bwMode="auto">
          <a:xfrm>
            <a:off x="7708005" y="2501694"/>
            <a:ext cx="1806574" cy="1162050"/>
          </a:xfrm>
          <a:custGeom>
            <a:avLst/>
            <a:gdLst>
              <a:gd name="T0" fmla="*/ 0 w 3078"/>
              <a:gd name="T1" fmla="*/ 0 h 732"/>
              <a:gd name="T2" fmla="*/ 2147483647 w 3078"/>
              <a:gd name="T3" fmla="*/ 2147483647 h 732"/>
              <a:gd name="T4" fmla="*/ 2147483647 w 3078"/>
              <a:gd name="T5" fmla="*/ 2147483647 h 732"/>
              <a:gd name="T6" fmla="*/ 2147483647 w 3078"/>
              <a:gd name="T7" fmla="*/ 2147483647 h 732"/>
              <a:gd name="T8" fmla="*/ 2147483647 w 3078"/>
              <a:gd name="T9" fmla="*/ 2147483647 h 732"/>
              <a:gd name="T10" fmla="*/ 2147483647 w 3078"/>
              <a:gd name="T11" fmla="*/ 2147483647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50800" cmpd="sng">
            <a:solidFill>
              <a:srgbClr val="009383"/>
            </a:solidFill>
            <a:round/>
            <a:headEnd/>
            <a:tailEnd/>
          </a:ln>
        </p:spPr>
        <p:txBody>
          <a:bodyPr>
            <a:prstTxWarp prst="textNoShape">
              <a:avLst/>
            </a:prstTxWarp>
          </a:bodyPr>
          <a:lstStyle/>
          <a:p>
            <a:endParaRPr lang="en-US" dirty="0"/>
          </a:p>
        </p:txBody>
      </p:sp>
      <p:cxnSp>
        <p:nvCxnSpPr>
          <p:cNvPr id="26" name="Straight Arrow Connector 25"/>
          <p:cNvCxnSpPr/>
          <p:nvPr/>
        </p:nvCxnSpPr>
        <p:spPr>
          <a:xfrm>
            <a:off x="3179171" y="2500106"/>
            <a:ext cx="6444255" cy="1588"/>
          </a:xfrm>
          <a:prstGeom prst="straightConnector1">
            <a:avLst/>
          </a:prstGeom>
          <a:ln w="38100">
            <a:solidFill>
              <a:srgbClr val="F26522"/>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0926499" y="5844866"/>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8-2</a:t>
            </a:r>
          </a:p>
        </p:txBody>
      </p:sp>
      <p:sp>
        <p:nvSpPr>
          <p:cNvPr id="24" name="TextBox 23"/>
          <p:cNvSpPr txBox="1"/>
          <p:nvPr/>
        </p:nvSpPr>
        <p:spPr>
          <a:xfrm>
            <a:off x="11074474" y="197285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oredom.jpg"/>
          <p:cNvPicPr>
            <a:picLocks noChangeAspect="1"/>
          </p:cNvPicPr>
          <p:nvPr/>
        </p:nvPicPr>
        <p:blipFill rotWithShape="1">
          <a:blip r:embed="rId3"/>
          <a:srcRect t="-120" b="120"/>
          <a:stretch/>
        </p:blipFill>
        <p:spPr>
          <a:xfrm>
            <a:off x="0" y="-21814"/>
            <a:ext cx="12192000" cy="6885042"/>
          </a:xfrm>
          <a:prstGeom prst="rect">
            <a:avLst/>
          </a:prstGeom>
        </p:spPr>
      </p:pic>
      <p:sp>
        <p:nvSpPr>
          <p:cNvPr id="17" name="Rectangle 16"/>
          <p:cNvSpPr/>
          <p:nvPr/>
        </p:nvSpPr>
        <p:spPr>
          <a:xfrm>
            <a:off x="2869982" y="117110"/>
            <a:ext cx="7055451" cy="898890"/>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C. Standard Lullaby Times</a:t>
            </a:r>
          </a:p>
        </p:txBody>
      </p:sp>
      <p:sp>
        <p:nvSpPr>
          <p:cNvPr id="22" name="Slide Number Placeholder 3"/>
          <p:cNvSpPr>
            <a:spLocks noGrp="1"/>
          </p:cNvSpPr>
          <p:nvPr>
            <p:ph type="sldNum" sz="quarter" idx="12"/>
          </p:nvPr>
        </p:nvSpPr>
        <p:spPr/>
        <p:txBody>
          <a:bodyPr/>
          <a:lstStyle/>
          <a:p>
            <a:fld id="{F29FD61F-2294-5D42-A9D7-9928D42B3773}" type="slidenum">
              <a:rPr lang="en-US" smtClean="0"/>
              <a:pPr/>
              <a:t>12</a:t>
            </a:fld>
            <a:endParaRPr lang="en-US" dirty="0"/>
          </a:p>
        </p:txBody>
      </p:sp>
      <p:sp>
        <p:nvSpPr>
          <p:cNvPr id="3" name="Footer Placeholder 2">
            <a:extLst>
              <a:ext uri="{FF2B5EF4-FFF2-40B4-BE49-F238E27FC236}">
                <a16:creationId xmlns:a16="http://schemas.microsoft.com/office/drawing/2014/main" id="{12D73465-5607-4AA5-9E75-1F14DAED409C}"/>
              </a:ext>
            </a:extLst>
          </p:cNvPr>
          <p:cNvSpPr>
            <a:spLocks noGrp="1"/>
          </p:cNvSpPr>
          <p:nvPr>
            <p:ph type="ftr" sz="quarter" idx="11"/>
          </p:nvPr>
        </p:nvSpPr>
        <p:spPr/>
        <p:txBody>
          <a:bodyPr/>
          <a:lstStyle/>
          <a:p>
            <a:r>
              <a:rPr lang="en-US"/>
              <a:t>Copyright 1992-2015, Leadership Strategies, Inc. V15.02 </a:t>
            </a:r>
          </a:p>
        </p:txBody>
      </p:sp>
      <p:sp>
        <p:nvSpPr>
          <p:cNvPr id="14" name="Footer Placeholder 4">
            <a:extLst>
              <a:ext uri="{FF2B5EF4-FFF2-40B4-BE49-F238E27FC236}">
                <a16:creationId xmlns:a16="http://schemas.microsoft.com/office/drawing/2014/main" id="{6A10094C-481D-4341-8CAB-4DE31E89EA88}"/>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C. Standard Lullaby Times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13</a:t>
            </a:fld>
            <a:endParaRPr lang="en-US" dirty="0"/>
          </a:p>
        </p:txBody>
      </p:sp>
      <p:sp>
        <p:nvSpPr>
          <p:cNvPr id="3" name="Footer Placeholder 2">
            <a:extLst>
              <a:ext uri="{FF2B5EF4-FFF2-40B4-BE49-F238E27FC236}">
                <a16:creationId xmlns:a16="http://schemas.microsoft.com/office/drawing/2014/main" id="{7FB3B214-BC89-446A-B175-81EB953FF701}"/>
              </a:ext>
            </a:extLst>
          </p:cNvPr>
          <p:cNvSpPr>
            <a:spLocks noGrp="1"/>
          </p:cNvSpPr>
          <p:nvPr>
            <p:ph type="ftr" sz="quarter" idx="11"/>
          </p:nvPr>
        </p:nvSpPr>
        <p:spPr/>
        <p:txBody>
          <a:bodyPr/>
          <a:lstStyle/>
          <a:p>
            <a:r>
              <a:rPr lang="en-US"/>
              <a:t>Copyright 1992-2015, Leadership Strategies, Inc. V15.02 </a:t>
            </a:r>
          </a:p>
        </p:txBody>
      </p:sp>
      <p:sp>
        <p:nvSpPr>
          <p:cNvPr id="8" name="Rectangle 7"/>
          <p:cNvSpPr/>
          <p:nvPr/>
        </p:nvSpPr>
        <p:spPr>
          <a:xfrm>
            <a:off x="3824286" y="1797823"/>
            <a:ext cx="4405315" cy="982501"/>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Arial" panose="020B0604020202020204" pitchFamily="34" charset="0"/>
                <a:cs typeface="Arial" panose="020B0604020202020204" pitchFamily="34" charset="0"/>
              </a:rPr>
              <a:t>Mid-morning</a:t>
            </a:r>
          </a:p>
        </p:txBody>
      </p:sp>
      <p:sp>
        <p:nvSpPr>
          <p:cNvPr id="9" name="Rectangle 8"/>
          <p:cNvSpPr/>
          <p:nvPr/>
        </p:nvSpPr>
        <p:spPr>
          <a:xfrm>
            <a:off x="3824286" y="2842148"/>
            <a:ext cx="4405315" cy="9825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Just after lunch</a:t>
            </a:r>
          </a:p>
        </p:txBody>
      </p:sp>
      <p:sp>
        <p:nvSpPr>
          <p:cNvPr id="10" name="Rectangle 9"/>
          <p:cNvSpPr/>
          <p:nvPr/>
        </p:nvSpPr>
        <p:spPr>
          <a:xfrm>
            <a:off x="3824286" y="3886473"/>
            <a:ext cx="4405315" cy="982501"/>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Arial" panose="020B0604020202020204" pitchFamily="34" charset="0"/>
                <a:cs typeface="Arial" panose="020B0604020202020204" pitchFamily="34" charset="0"/>
              </a:rPr>
              <a:t>Mid-afternoon</a:t>
            </a:r>
          </a:p>
        </p:txBody>
      </p:sp>
      <p:sp>
        <p:nvSpPr>
          <p:cNvPr id="11" name="Rectangle 10"/>
          <p:cNvSpPr/>
          <p:nvPr/>
        </p:nvSpPr>
        <p:spPr>
          <a:xfrm>
            <a:off x="3824286" y="4930797"/>
            <a:ext cx="4405315" cy="9825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End of the day</a:t>
            </a:r>
          </a:p>
        </p:txBody>
      </p:sp>
      <p:sp>
        <p:nvSpPr>
          <p:cNvPr id="12" name="TextBox 11"/>
          <p:cNvSpPr txBox="1"/>
          <p:nvPr/>
        </p:nvSpPr>
        <p:spPr>
          <a:xfrm>
            <a:off x="10947764" y="5853430"/>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8-3</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Adjust to Lull Times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14</a:t>
            </a:fld>
            <a:endParaRPr lang="en-US" dirty="0"/>
          </a:p>
        </p:txBody>
      </p:sp>
      <p:sp>
        <p:nvSpPr>
          <p:cNvPr id="14" name="Content Placeholder 13"/>
          <p:cNvSpPr>
            <a:spLocks noGrp="1"/>
          </p:cNvSpPr>
          <p:nvPr>
            <p:ph type="body" sz="quarter" idx="13"/>
          </p:nvPr>
        </p:nvSpPr>
        <p:spPr/>
        <p:txBody>
          <a:bodyPr>
            <a:normAutofit/>
          </a:bodyPr>
          <a:lstStyle/>
          <a:p>
            <a:pPr>
              <a:spcAft>
                <a:spcPts val="600"/>
              </a:spcAft>
            </a:pPr>
            <a:r>
              <a:rPr lang="en-US" sz="2400" dirty="0"/>
              <a:t>Schedule during the standard lull times</a:t>
            </a:r>
          </a:p>
          <a:p>
            <a:pPr marL="747522" lvl="1" indent="-347472">
              <a:spcBef>
                <a:spcPct val="0"/>
              </a:spcBef>
              <a:spcAft>
                <a:spcPts val="1200"/>
              </a:spcAft>
              <a:buClr>
                <a:srgbClr val="009383"/>
              </a:buClr>
              <a:buFont typeface="Arial" panose="020B0604020202020204" pitchFamily="34" charset="0"/>
              <a:buChar char="–"/>
              <a:defRPr/>
            </a:pPr>
            <a:r>
              <a:rPr lang="en-US" dirty="0">
                <a:solidFill>
                  <a:srgbClr val="F26522"/>
                </a:solidFill>
              </a:rPr>
              <a:t>Team building exercise</a:t>
            </a:r>
          </a:p>
          <a:p>
            <a:pPr marL="747522" lvl="1" indent="-347472">
              <a:spcBef>
                <a:spcPct val="0"/>
              </a:spcBef>
              <a:spcAft>
                <a:spcPts val="1200"/>
              </a:spcAft>
              <a:buClr>
                <a:srgbClr val="009383"/>
              </a:buClr>
              <a:buFont typeface="Arial" panose="020B0604020202020204" pitchFamily="34" charset="0"/>
              <a:buChar char="–"/>
              <a:defRPr/>
            </a:pPr>
            <a:r>
              <a:rPr lang="en-US" dirty="0">
                <a:solidFill>
                  <a:srgbClr val="F26522"/>
                </a:solidFill>
              </a:rPr>
              <a:t>Small group break-out</a:t>
            </a:r>
          </a:p>
          <a:p>
            <a:pPr marL="747522" lvl="1" indent="-347472">
              <a:spcBef>
                <a:spcPct val="0"/>
              </a:spcBef>
              <a:spcAft>
                <a:spcPts val="1200"/>
              </a:spcAft>
              <a:buClr>
                <a:srgbClr val="009383"/>
              </a:buClr>
              <a:buFont typeface="Arial" panose="020B0604020202020204" pitchFamily="34" charset="0"/>
              <a:buChar char="–"/>
              <a:defRPr/>
            </a:pPr>
            <a:r>
              <a:rPr lang="en-US" dirty="0">
                <a:solidFill>
                  <a:srgbClr val="F26522"/>
                </a:solidFill>
              </a:rPr>
              <a:t>Facilitated process requiring movement</a:t>
            </a:r>
          </a:p>
        </p:txBody>
      </p:sp>
      <p:sp>
        <p:nvSpPr>
          <p:cNvPr id="3" name="Footer Placeholder 2">
            <a:extLst>
              <a:ext uri="{FF2B5EF4-FFF2-40B4-BE49-F238E27FC236}">
                <a16:creationId xmlns:a16="http://schemas.microsoft.com/office/drawing/2014/main" id="{BB35E20D-A3CD-4BD6-BF41-6D481EEF21DA}"/>
              </a:ext>
            </a:extLst>
          </p:cNvPr>
          <p:cNvSpPr>
            <a:spLocks noGrp="1"/>
          </p:cNvSpPr>
          <p:nvPr>
            <p:ph type="ftr" sz="quarter" idx="11"/>
          </p:nvPr>
        </p:nvSpPr>
        <p:spPr/>
        <p:txBody>
          <a:bodyPr/>
          <a:lstStyle/>
          <a:p>
            <a:r>
              <a:rPr lang="en-US"/>
              <a:t>Copyright 1992-2015, Leadership Strategies, Inc. V15.02 </a:t>
            </a:r>
          </a:p>
        </p:txBody>
      </p:sp>
      <p:pic>
        <p:nvPicPr>
          <p:cNvPr id="15" name="Picture 14"/>
          <p:cNvPicPr>
            <a:picLocks noChangeAspect="1"/>
          </p:cNvPicPr>
          <p:nvPr/>
        </p:nvPicPr>
        <p:blipFill>
          <a:blip r:embed="rId3"/>
          <a:stretch>
            <a:fillRect/>
          </a:stretch>
        </p:blipFill>
        <p:spPr>
          <a:xfrm>
            <a:off x="8639792" y="1606195"/>
            <a:ext cx="1254551" cy="1212329"/>
          </a:xfrm>
          <a:prstGeom prst="rect">
            <a:avLst/>
          </a:prstGeom>
        </p:spPr>
      </p:pic>
      <p:sp>
        <p:nvSpPr>
          <p:cNvPr id="6" name="TextBox 5"/>
          <p:cNvSpPr txBox="1"/>
          <p:nvPr/>
        </p:nvSpPr>
        <p:spPr>
          <a:xfrm>
            <a:off x="10945812" y="5853430"/>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8-3</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639792" y="1605318"/>
            <a:ext cx="1254551" cy="1254551"/>
          </a:xfrm>
          <a:prstGeom prst="rect">
            <a:avLst/>
          </a:prstGeom>
        </p:spPr>
      </p:pic>
      <p:sp>
        <p:nvSpPr>
          <p:cNvPr id="2" name="Title 1"/>
          <p:cNvSpPr>
            <a:spLocks noGrp="1"/>
          </p:cNvSpPr>
          <p:nvPr>
            <p:ph type="title"/>
          </p:nvPr>
        </p:nvSpPr>
        <p:spPr/>
        <p:txBody>
          <a:bodyPr>
            <a:normAutofit/>
          </a:bodyPr>
          <a:lstStyle/>
          <a:p>
            <a:r>
              <a:rPr lang="en-US" sz="3600" b="0" dirty="0"/>
              <a:t>Adjust to Lull Times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15</a:t>
            </a:fld>
            <a:endParaRPr lang="en-US" dirty="0"/>
          </a:p>
        </p:txBody>
      </p:sp>
      <p:sp>
        <p:nvSpPr>
          <p:cNvPr id="14" name="Content Placeholder 13"/>
          <p:cNvSpPr>
            <a:spLocks noGrp="1"/>
          </p:cNvSpPr>
          <p:nvPr>
            <p:ph type="body" sz="quarter" idx="13"/>
          </p:nvPr>
        </p:nvSpPr>
        <p:spPr/>
        <p:txBody>
          <a:bodyPr>
            <a:normAutofit/>
          </a:bodyPr>
          <a:lstStyle/>
          <a:p>
            <a:pPr>
              <a:spcAft>
                <a:spcPts val="600"/>
              </a:spcAft>
            </a:pPr>
            <a:r>
              <a:rPr lang="en-US" sz="2400" dirty="0"/>
              <a:t>Avoid the following during these times</a:t>
            </a:r>
          </a:p>
          <a:p>
            <a:pPr marL="747522" lvl="1" indent="-347472">
              <a:spcBef>
                <a:spcPct val="0"/>
              </a:spcBef>
              <a:spcAft>
                <a:spcPts val="1200"/>
              </a:spcAft>
              <a:buClr>
                <a:srgbClr val="009383"/>
              </a:buClr>
              <a:buFont typeface="Arial" panose="020B0604020202020204" pitchFamily="34" charset="0"/>
              <a:buChar char="–"/>
              <a:defRPr/>
            </a:pPr>
            <a:r>
              <a:rPr lang="en-US" dirty="0">
                <a:solidFill>
                  <a:srgbClr val="F26522"/>
                </a:solidFill>
              </a:rPr>
              <a:t>Lecture or long monologues</a:t>
            </a:r>
          </a:p>
          <a:p>
            <a:pPr marL="747522" lvl="1" indent="-347472">
              <a:spcBef>
                <a:spcPct val="0"/>
              </a:spcBef>
              <a:spcAft>
                <a:spcPts val="1200"/>
              </a:spcAft>
              <a:buClr>
                <a:srgbClr val="009383"/>
              </a:buClr>
              <a:buFont typeface="Arial" panose="020B0604020202020204" pitchFamily="34" charset="0"/>
              <a:buChar char="–"/>
              <a:defRPr/>
            </a:pPr>
            <a:r>
              <a:rPr lang="en-US" dirty="0">
                <a:solidFill>
                  <a:srgbClr val="F26522"/>
                </a:solidFill>
              </a:rPr>
              <a:t>Reading</a:t>
            </a:r>
          </a:p>
          <a:p>
            <a:pPr marL="747522" lvl="1" indent="-347472">
              <a:spcBef>
                <a:spcPct val="0"/>
              </a:spcBef>
              <a:spcAft>
                <a:spcPts val="1200"/>
              </a:spcAft>
              <a:buClr>
                <a:srgbClr val="009383"/>
              </a:buClr>
              <a:buFont typeface="Arial" panose="020B0604020202020204" pitchFamily="34" charset="0"/>
              <a:buChar char="–"/>
              <a:defRPr/>
            </a:pPr>
            <a:r>
              <a:rPr lang="en-US" dirty="0">
                <a:solidFill>
                  <a:srgbClr val="F26522"/>
                </a:solidFill>
              </a:rPr>
              <a:t>Individually-assigned exercises</a:t>
            </a:r>
          </a:p>
        </p:txBody>
      </p:sp>
      <p:sp>
        <p:nvSpPr>
          <p:cNvPr id="3" name="Footer Placeholder 2">
            <a:extLst>
              <a:ext uri="{FF2B5EF4-FFF2-40B4-BE49-F238E27FC236}">
                <a16:creationId xmlns:a16="http://schemas.microsoft.com/office/drawing/2014/main" id="{4DDDC6E4-CD5B-4E36-BFFE-8771ECB7E06F}"/>
              </a:ext>
            </a:extLst>
          </p:cNvPr>
          <p:cNvSpPr>
            <a:spLocks noGrp="1"/>
          </p:cNvSpPr>
          <p:nvPr>
            <p:ph type="ftr" sz="quarter" idx="11"/>
          </p:nvPr>
        </p:nvSpPr>
        <p:spPr/>
        <p:txBody>
          <a:bodyPr/>
          <a:lstStyle/>
          <a:p>
            <a:r>
              <a:rPr lang="en-US"/>
              <a:t>Copyright 1992-2015, Leadership Strategies, Inc. V15.02 </a:t>
            </a:r>
          </a:p>
        </p:txBody>
      </p:sp>
      <p:sp>
        <p:nvSpPr>
          <p:cNvPr id="7" name="TextBox 6"/>
          <p:cNvSpPr txBox="1"/>
          <p:nvPr/>
        </p:nvSpPr>
        <p:spPr>
          <a:xfrm>
            <a:off x="10945812" y="583064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8-3</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tteries.jpg"/>
          <p:cNvPicPr>
            <a:picLocks noChangeAspect="1"/>
          </p:cNvPicPr>
          <p:nvPr/>
        </p:nvPicPr>
        <p:blipFill rotWithShape="1">
          <a:blip r:embed="rId3"/>
          <a:srcRect/>
          <a:stretch/>
        </p:blipFill>
        <p:spPr>
          <a:xfrm>
            <a:off x="0" y="-42792"/>
            <a:ext cx="12192000" cy="6879527"/>
          </a:xfrm>
          <a:prstGeom prst="rect">
            <a:avLst/>
          </a:prstGeom>
        </p:spPr>
      </p:pic>
      <p:sp>
        <p:nvSpPr>
          <p:cNvPr id="17" name="Rectangle 16"/>
          <p:cNvSpPr/>
          <p:nvPr/>
        </p:nvSpPr>
        <p:spPr>
          <a:xfrm>
            <a:off x="2862848" y="191387"/>
            <a:ext cx="6466303" cy="984271"/>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D. Establish a recharge</a:t>
            </a:r>
          </a:p>
        </p:txBody>
      </p:sp>
      <p:sp>
        <p:nvSpPr>
          <p:cNvPr id="22" name="Slide Number Placeholder 3"/>
          <p:cNvSpPr>
            <a:spLocks noGrp="1"/>
          </p:cNvSpPr>
          <p:nvPr>
            <p:ph type="sldNum" sz="quarter" idx="12"/>
          </p:nvPr>
        </p:nvSpPr>
        <p:spPr/>
        <p:txBody>
          <a:bodyPr/>
          <a:lstStyle/>
          <a:p>
            <a:fld id="{F29FD61F-2294-5D42-A9D7-9928D42B3773}" type="slidenum">
              <a:rPr lang="en-US" smtClean="0"/>
              <a:pPr/>
              <a:t>16</a:t>
            </a:fld>
            <a:endParaRPr lang="en-US" dirty="0"/>
          </a:p>
        </p:txBody>
      </p:sp>
      <p:sp>
        <p:nvSpPr>
          <p:cNvPr id="3" name="Footer Placeholder 2">
            <a:extLst>
              <a:ext uri="{FF2B5EF4-FFF2-40B4-BE49-F238E27FC236}">
                <a16:creationId xmlns:a16="http://schemas.microsoft.com/office/drawing/2014/main" id="{9327947D-5825-4237-8F7D-54E5CA5EF8BA}"/>
              </a:ext>
            </a:extLst>
          </p:cNvPr>
          <p:cNvSpPr>
            <a:spLocks noGrp="1"/>
          </p:cNvSpPr>
          <p:nvPr>
            <p:ph type="ftr" sz="quarter" idx="11"/>
          </p:nvPr>
        </p:nvSpPr>
        <p:spPr/>
        <p:txBody>
          <a:bodyPr/>
          <a:lstStyle/>
          <a:p>
            <a:r>
              <a:rPr lang="en-US"/>
              <a:t>Copyright 1992-2015, Leadership Strategies, Inc. V15.02 </a:t>
            </a:r>
          </a:p>
        </p:txBody>
      </p:sp>
      <p:sp>
        <p:nvSpPr>
          <p:cNvPr id="14" name="Footer Placeholder 4">
            <a:extLst>
              <a:ext uri="{FF2B5EF4-FFF2-40B4-BE49-F238E27FC236}">
                <a16:creationId xmlns:a16="http://schemas.microsoft.com/office/drawing/2014/main" id="{A751BD61-BB84-4EE8-B489-359F0747E0B0}"/>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D. Establish a Recharge</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17</a:t>
            </a:fld>
            <a:endParaRPr lang="en-US" dirty="0"/>
          </a:p>
        </p:txBody>
      </p:sp>
      <p:sp>
        <p:nvSpPr>
          <p:cNvPr id="6" name="Content Placeholder 5"/>
          <p:cNvSpPr>
            <a:spLocks noGrp="1"/>
          </p:cNvSpPr>
          <p:nvPr>
            <p:ph type="body" sz="quarter" idx="13"/>
          </p:nvPr>
        </p:nvSpPr>
        <p:spPr>
          <a:xfrm>
            <a:off x="560388" y="1582738"/>
            <a:ext cx="5927035" cy="4602544"/>
          </a:xfrm>
        </p:spPr>
        <p:txBody>
          <a:bodyPr>
            <a:normAutofit/>
          </a:bodyPr>
          <a:lstStyle/>
          <a:p>
            <a:pPr>
              <a:lnSpc>
                <a:spcPct val="100000"/>
              </a:lnSpc>
              <a:spcAft>
                <a:spcPts val="3000"/>
              </a:spcAft>
            </a:pPr>
            <a:r>
              <a:rPr lang="en-US" sz="2400" dirty="0"/>
              <a:t>Establish simple recharge activity</a:t>
            </a:r>
          </a:p>
          <a:p>
            <a:pPr>
              <a:lnSpc>
                <a:spcPct val="100000"/>
              </a:lnSpc>
              <a:spcAft>
                <a:spcPts val="3000"/>
              </a:spcAft>
            </a:pPr>
            <a:r>
              <a:rPr lang="en-US" sz="2400" dirty="0"/>
              <a:t>Use recharge at least once in AM, and when needed in PM</a:t>
            </a:r>
          </a:p>
          <a:p>
            <a:pPr>
              <a:lnSpc>
                <a:spcPct val="100000"/>
              </a:lnSpc>
              <a:spcAft>
                <a:spcPts val="3000"/>
              </a:spcAft>
            </a:pPr>
            <a:r>
              <a:rPr lang="en-US" sz="2400" dirty="0"/>
              <a:t>Use praise to keep energy high</a:t>
            </a:r>
          </a:p>
        </p:txBody>
      </p:sp>
      <p:pic>
        <p:nvPicPr>
          <p:cNvPr id="8" name="Picture 7"/>
          <p:cNvPicPr>
            <a:picLocks noChangeAspect="1"/>
          </p:cNvPicPr>
          <p:nvPr/>
        </p:nvPicPr>
        <p:blipFill>
          <a:blip r:embed="rId3"/>
          <a:stretch>
            <a:fillRect/>
          </a:stretch>
        </p:blipFill>
        <p:spPr>
          <a:xfrm>
            <a:off x="7553376" y="3231798"/>
            <a:ext cx="1087602" cy="1087602"/>
          </a:xfrm>
          <a:prstGeom prst="rect">
            <a:avLst/>
          </a:prstGeom>
        </p:spPr>
      </p:pic>
      <p:pic>
        <p:nvPicPr>
          <p:cNvPr id="9" name="Picture 8"/>
          <p:cNvPicPr>
            <a:picLocks noChangeAspect="1"/>
          </p:cNvPicPr>
          <p:nvPr/>
        </p:nvPicPr>
        <p:blipFill>
          <a:blip r:embed="rId4"/>
          <a:stretch>
            <a:fillRect/>
          </a:stretch>
        </p:blipFill>
        <p:spPr>
          <a:xfrm>
            <a:off x="7624909" y="1578641"/>
            <a:ext cx="944536" cy="998682"/>
          </a:xfrm>
          <a:prstGeom prst="rect">
            <a:avLst/>
          </a:prstGeom>
        </p:spPr>
      </p:pic>
      <p:pic>
        <p:nvPicPr>
          <p:cNvPr id="10" name="Picture 9"/>
          <p:cNvPicPr>
            <a:picLocks noChangeAspect="1"/>
          </p:cNvPicPr>
          <p:nvPr/>
        </p:nvPicPr>
        <p:blipFill>
          <a:blip r:embed="rId5"/>
          <a:stretch>
            <a:fillRect/>
          </a:stretch>
        </p:blipFill>
        <p:spPr>
          <a:xfrm>
            <a:off x="7424124" y="5049183"/>
            <a:ext cx="1346106" cy="1003570"/>
          </a:xfrm>
          <a:prstGeom prst="rect">
            <a:avLst/>
          </a:prstGeom>
        </p:spPr>
      </p:pic>
      <p:cxnSp>
        <p:nvCxnSpPr>
          <p:cNvPr id="11" name="Straight Arrow Connector 10"/>
          <p:cNvCxnSpPr/>
          <p:nvPr/>
        </p:nvCxnSpPr>
        <p:spPr>
          <a:xfrm rot="16200000" flipH="1">
            <a:off x="7876117" y="2903545"/>
            <a:ext cx="442120" cy="1588"/>
          </a:xfrm>
          <a:prstGeom prst="straightConnector1">
            <a:avLst/>
          </a:prstGeom>
          <a:ln w="38100">
            <a:solidFill>
              <a:srgbClr val="AFBD2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6200000" flipH="1">
            <a:off x="7876117" y="4683498"/>
            <a:ext cx="442120" cy="1588"/>
          </a:xfrm>
          <a:prstGeom prst="straightConnector1">
            <a:avLst/>
          </a:prstGeom>
          <a:ln w="38100">
            <a:solidFill>
              <a:srgbClr val="AFBD22"/>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0945812" y="5809379"/>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8-4</a:t>
            </a:r>
          </a:p>
        </p:txBody>
      </p:sp>
      <p:sp>
        <p:nvSpPr>
          <p:cNvPr id="13" name="TextBox 12"/>
          <p:cNvSpPr txBox="1"/>
          <p:nvPr/>
        </p:nvSpPr>
        <p:spPr>
          <a:xfrm>
            <a:off x="11093787" y="4945452"/>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15" name="Footer Placeholder 2">
            <a:extLst>
              <a:ext uri="{FF2B5EF4-FFF2-40B4-BE49-F238E27FC236}">
                <a16:creationId xmlns:a16="http://schemas.microsoft.com/office/drawing/2014/main" id="{E6334114-9325-4AA3-85FE-AE7F212A6A38}"/>
              </a:ext>
            </a:extLst>
          </p:cNvPr>
          <p:cNvSpPr>
            <a:spLocks noGrp="1"/>
          </p:cNvSpPr>
          <p:nvPr>
            <p:ph type="ftr" sz="quarter" idx="11"/>
          </p:nvPr>
        </p:nvSpPr>
        <p:spPr>
          <a:xfrm>
            <a:off x="3307749" y="6378122"/>
            <a:ext cx="6179918" cy="365125"/>
          </a:xfrm>
        </p:spPr>
        <p:txBody>
          <a:bodyPr/>
          <a:lstStyle/>
          <a:p>
            <a:r>
              <a:rPr lang="en-US"/>
              <a:t>Copyright 1992-2015, Leadership Strategies, Inc. V15.02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18</a:t>
            </a:fld>
            <a:endParaRPr lang="en-US" dirty="0"/>
          </a:p>
        </p:txBody>
      </p:sp>
      <p:sp>
        <p:nvSpPr>
          <p:cNvPr id="6" name="Title 5"/>
          <p:cNvSpPr>
            <a:spLocks noGrp="1"/>
          </p:cNvSpPr>
          <p:nvPr>
            <p:ph type="title"/>
          </p:nvPr>
        </p:nvSpPr>
        <p:spPr/>
        <p:txBody>
          <a:bodyPr anchor="ctr">
            <a:normAutofit/>
          </a:bodyPr>
          <a:lstStyle/>
          <a:p>
            <a:r>
              <a:rPr lang="en-US" sz="5000" dirty="0">
                <a:latin typeface="Arial" panose="020B0604020202020204" pitchFamily="34" charset="0"/>
                <a:cs typeface="Arial" panose="020B0604020202020204" pitchFamily="34" charset="0"/>
              </a:rPr>
              <a:t>REVIEW</a:t>
            </a:r>
          </a:p>
        </p:txBody>
      </p:sp>
      <p:sp>
        <p:nvSpPr>
          <p:cNvPr id="8" name="Footer Placeholder 2">
            <a:extLst>
              <a:ext uri="{FF2B5EF4-FFF2-40B4-BE49-F238E27FC236}">
                <a16:creationId xmlns:a16="http://schemas.microsoft.com/office/drawing/2014/main" id="{8E49F354-F408-478D-94C0-7278B627BCB8}"/>
              </a:ext>
            </a:extLst>
          </p:cNvPr>
          <p:cNvSpPr>
            <a:spLocks noGrp="1"/>
          </p:cNvSpPr>
          <p:nvPr>
            <p:ph type="ftr" sz="quarter" idx="11"/>
          </p:nvPr>
        </p:nvSpPr>
        <p:spPr/>
        <p:txBody>
          <a:bodyPr/>
          <a:lstStyle/>
          <a:p>
            <a:r>
              <a:rPr lang="en-US"/>
              <a:t>Copyright 1992-2015, Leadership Strategies, Inc. V15.02 </a:t>
            </a:r>
          </a:p>
        </p:txBody>
      </p:sp>
      <p:pic>
        <p:nvPicPr>
          <p:cNvPr id="7" name="Picture 6"/>
          <p:cNvPicPr>
            <a:picLocks noChangeAspect="1"/>
          </p:cNvPicPr>
          <p:nvPr/>
        </p:nvPicPr>
        <p:blipFill>
          <a:blip r:embed="rId3"/>
          <a:stretch>
            <a:fillRect/>
          </a:stretch>
        </p:blipFill>
        <p:spPr>
          <a:xfrm>
            <a:off x="7924800" y="2454478"/>
            <a:ext cx="2453881" cy="2102460"/>
          </a:xfrm>
          <a:prstGeom prst="rect">
            <a:avLst/>
          </a:prstGeom>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19</a:t>
            </a:fld>
            <a:endParaRPr lang="en-US" dirty="0"/>
          </a:p>
        </p:txBody>
      </p:sp>
      <p:sp>
        <p:nvSpPr>
          <p:cNvPr id="27" name="Content Placeholder 26"/>
          <p:cNvSpPr>
            <a:spLocks noGrp="1"/>
          </p:cNvSpPr>
          <p:nvPr>
            <p:ph type="body" sz="quarter" idx="13"/>
          </p:nvPr>
        </p:nvSpPr>
        <p:spPr>
          <a:xfrm>
            <a:off x="560388" y="2208168"/>
            <a:ext cx="11426825" cy="4049684"/>
          </a:xfrm>
        </p:spPr>
        <p:txBody>
          <a:bodyPr>
            <a:normAutofit/>
          </a:bodyPr>
          <a:lstStyle/>
          <a:p>
            <a:pPr>
              <a:spcAft>
                <a:spcPts val="1200"/>
              </a:spcAft>
            </a:pPr>
            <a:r>
              <a:rPr lang="en-US" sz="2400" u="sng" dirty="0"/>
              <a:t>E</a:t>
            </a:r>
            <a:r>
              <a:rPr lang="en-US" sz="2400" dirty="0"/>
              <a:t>ngage the participants </a:t>
            </a:r>
            <a:br>
              <a:rPr lang="en-US" sz="2400" dirty="0"/>
            </a:br>
            <a:r>
              <a:rPr lang="en-US" sz="2400" dirty="0"/>
              <a:t>(more interesting to listen to)</a:t>
            </a:r>
          </a:p>
          <a:p>
            <a:pPr>
              <a:spcAft>
                <a:spcPts val="1200"/>
              </a:spcAft>
            </a:pPr>
            <a:r>
              <a:rPr lang="en-US" sz="2400" u="sng" dirty="0"/>
              <a:t>E</a:t>
            </a:r>
            <a:r>
              <a:rPr lang="en-US" sz="2400" dirty="0"/>
              <a:t>nergizes the topic</a:t>
            </a:r>
            <a:br>
              <a:rPr lang="en-US" sz="2400" dirty="0"/>
            </a:br>
            <a:r>
              <a:rPr lang="en-US" sz="2400" dirty="0"/>
              <a:t>(it must be important since the facilitator is excited about it)</a:t>
            </a:r>
          </a:p>
          <a:p>
            <a:pPr>
              <a:spcAft>
                <a:spcPts val="1200"/>
              </a:spcAft>
            </a:pPr>
            <a:r>
              <a:rPr lang="en-US" sz="2400" u="sng" dirty="0"/>
              <a:t>E</a:t>
            </a:r>
            <a:r>
              <a:rPr lang="en-US" sz="2400" dirty="0"/>
              <a:t>levates the facilitator</a:t>
            </a:r>
            <a:br>
              <a:rPr lang="en-US" sz="2400" dirty="0"/>
            </a:br>
            <a:r>
              <a:rPr lang="en-US" sz="2400" dirty="0"/>
              <a:t>(project self-confidence)</a:t>
            </a:r>
          </a:p>
        </p:txBody>
      </p:sp>
      <p:sp>
        <p:nvSpPr>
          <p:cNvPr id="2" name="Footer Placeholder 1">
            <a:extLst>
              <a:ext uri="{FF2B5EF4-FFF2-40B4-BE49-F238E27FC236}">
                <a16:creationId xmlns:a16="http://schemas.microsoft.com/office/drawing/2014/main" id="{99C25EA0-093A-44EA-98D4-E79FAB15B0DB}"/>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504964"/>
            <a:ext cx="8071290" cy="483446"/>
          </a:xfrm>
          <a:prstGeom prst="rect">
            <a:avLst/>
          </a:prstGeom>
        </p:spPr>
        <p:txBody>
          <a:bodyPr vert="horz" lIns="91440" tIns="45720" rIns="91440" bIns="45720" rtlCol="0" anchor="ctr">
            <a:normAutofit lnSpcReduction="10000"/>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3 “E’s” of energy?</a:t>
            </a:r>
          </a:p>
        </p:txBody>
      </p:sp>
      <p:sp>
        <p:nvSpPr>
          <p:cNvPr id="6" name="TextBox 5"/>
          <p:cNvSpPr txBox="1"/>
          <p:nvPr/>
        </p:nvSpPr>
        <p:spPr>
          <a:xfrm>
            <a:off x="10853607" y="4755347"/>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5906030" y="15589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3.</a:t>
            </a:r>
          </a:p>
          <a:p>
            <a:pPr algn="ctr"/>
            <a:r>
              <a:rPr lang="en-US" sz="1600" dirty="0">
                <a:solidFill>
                  <a:schemeClr val="bg1"/>
                </a:solidFill>
                <a:latin typeface="Arial" panose="020B0604020202020204" pitchFamily="34" charset="0"/>
                <a:cs typeface="Arial" panose="020B0604020202020204" pitchFamily="34" charset="0"/>
              </a:rPr>
              <a:t>Focusing</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Group</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7" name="Oval 6"/>
          <p:cNvSpPr/>
          <p:nvPr/>
        </p:nvSpPr>
        <p:spPr>
          <a:xfrm>
            <a:off x="4108147"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2.</a:t>
            </a:r>
          </a:p>
          <a:p>
            <a:pPr algn="ctr"/>
            <a:r>
              <a:rPr lang="en-US" sz="1600" dirty="0">
                <a:solidFill>
                  <a:schemeClr val="bg1"/>
                </a:solidFill>
                <a:latin typeface="Arial" panose="020B0604020202020204" pitchFamily="34" charset="0"/>
                <a:cs typeface="Arial" panose="020B0604020202020204" pitchFamily="34" charset="0"/>
              </a:rPr>
              <a:t>Getting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Session</a:t>
            </a:r>
          </a:p>
          <a:p>
            <a:pPr algn="ctr"/>
            <a:r>
              <a:rPr lang="en-US" sz="1600" dirty="0">
                <a:solidFill>
                  <a:schemeClr val="bg1"/>
                </a:solidFill>
                <a:latin typeface="Arial" panose="020B0604020202020204" pitchFamily="34" charset="0"/>
                <a:cs typeface="Arial" panose="020B0604020202020204" pitchFamily="34" charset="0"/>
              </a:rPr>
              <a:t>Started</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normAutofit/>
          </a:bodyPr>
          <a:lstStyle/>
          <a:p>
            <a:r>
              <a:rPr lang="en-US" sz="3600" b="0" dirty="0"/>
              <a:t>Checkpoint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a:t>
            </a:fld>
            <a:endParaRPr lang="en-US" dirty="0"/>
          </a:p>
        </p:txBody>
      </p:sp>
      <p:sp>
        <p:nvSpPr>
          <p:cNvPr id="3" name="Footer Placeholder 2">
            <a:extLst>
              <a:ext uri="{FF2B5EF4-FFF2-40B4-BE49-F238E27FC236}">
                <a16:creationId xmlns:a16="http://schemas.microsoft.com/office/drawing/2014/main" id="{A2F718A4-2122-4999-9C24-3F5F3EC6E60C}"/>
              </a:ext>
            </a:extLst>
          </p:cNvPr>
          <p:cNvSpPr>
            <a:spLocks noGrp="1"/>
          </p:cNvSpPr>
          <p:nvPr>
            <p:ph type="ftr" sz="quarter" idx="11"/>
          </p:nvPr>
        </p:nvSpPr>
        <p:spPr/>
        <p:txBody>
          <a:bodyPr/>
          <a:lstStyle/>
          <a:p>
            <a:r>
              <a:rPr lang="en-US" dirty="0"/>
              <a:t>Copyright 1992-2015, Leadership Strategies, Inc. V15.02 </a:t>
            </a:r>
          </a:p>
        </p:txBody>
      </p:sp>
      <p:sp>
        <p:nvSpPr>
          <p:cNvPr id="6" name="Oval 5"/>
          <p:cNvSpPr/>
          <p:nvPr/>
        </p:nvSpPr>
        <p:spPr>
          <a:xfrm>
            <a:off x="2310264"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a:t>
            </a:r>
          </a:p>
          <a:p>
            <a:pPr algn="ctr"/>
            <a:r>
              <a:rPr lang="en-US" sz="1600" dirty="0">
                <a:solidFill>
                  <a:schemeClr val="bg1"/>
                </a:solidFill>
                <a:latin typeface="Arial" panose="020B0604020202020204" pitchFamily="34" charset="0"/>
                <a:cs typeface="Arial" panose="020B0604020202020204" pitchFamily="34" charset="0"/>
              </a:rPr>
              <a:t>Preparing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for Success</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8" name="Oval 7"/>
          <p:cNvSpPr/>
          <p:nvPr/>
        </p:nvSpPr>
        <p:spPr>
          <a:xfrm>
            <a:off x="9148322"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9.</a:t>
            </a:r>
          </a:p>
          <a:p>
            <a:pPr algn="ctr"/>
            <a:r>
              <a:rPr lang="en-US" sz="1600" dirty="0">
                <a:solidFill>
                  <a:schemeClr val="bg1"/>
                </a:solidFill>
                <a:latin typeface="Arial" panose="020B0604020202020204" pitchFamily="34" charset="0"/>
                <a:cs typeface="Arial" panose="020B0604020202020204" pitchFamily="34" charset="0"/>
              </a:rPr>
              <a:t>Closing the</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Session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11" name="Oval 10"/>
          <p:cNvSpPr/>
          <p:nvPr/>
        </p:nvSpPr>
        <p:spPr>
          <a:xfrm>
            <a:off x="7379230" y="606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4.</a:t>
            </a:r>
          </a:p>
          <a:p>
            <a:pPr algn="ctr"/>
            <a:r>
              <a:rPr lang="en-US" sz="1600" dirty="0">
                <a:solidFill>
                  <a:schemeClr val="bg1"/>
                </a:solidFill>
                <a:latin typeface="Arial" panose="020B0604020202020204" pitchFamily="34" charset="0"/>
                <a:cs typeface="Arial" panose="020B0604020202020204" pitchFamily="34" charset="0"/>
              </a:rPr>
              <a:t>The Power</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of the Pen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12" name="Oval 11"/>
          <p:cNvSpPr/>
          <p:nvPr/>
        </p:nvSpPr>
        <p:spPr>
          <a:xfrm>
            <a:off x="7379230" y="2511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5.</a:t>
            </a:r>
          </a:p>
          <a:p>
            <a:pPr algn="ctr"/>
            <a:r>
              <a:rPr lang="en-US" sz="1600" dirty="0">
                <a:solidFill>
                  <a:schemeClr val="bg1"/>
                </a:solidFill>
                <a:latin typeface="Arial" panose="020B0604020202020204" pitchFamily="34" charset="0"/>
                <a:cs typeface="Arial" panose="020B0604020202020204" pitchFamily="34" charset="0"/>
              </a:rPr>
              <a:t>Information</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Gathering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6777755"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7.</a:t>
            </a:r>
          </a:p>
          <a:p>
            <a:pPr algn="ctr"/>
            <a:r>
              <a:rPr lang="en-US" sz="1600" dirty="0">
                <a:solidFill>
                  <a:srgbClr val="FFFFFF"/>
                </a:solidFill>
                <a:latin typeface="Arial" panose="020B0604020202020204" pitchFamily="34" charset="0"/>
                <a:cs typeface="Arial" panose="020B0604020202020204" pitchFamily="34" charset="0"/>
              </a:rPr>
              <a:t>Consensus</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Building</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15" name="Oval 14"/>
          <p:cNvSpPr/>
          <p:nvPr/>
        </p:nvSpPr>
        <p:spPr>
          <a:xfrm>
            <a:off x="838608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8.</a:t>
            </a:r>
          </a:p>
          <a:p>
            <a:pPr algn="ctr"/>
            <a:r>
              <a:rPr lang="en-US" sz="1600" dirty="0">
                <a:solidFill>
                  <a:srgbClr val="FFFFFF"/>
                </a:solidFill>
                <a:latin typeface="Arial" panose="020B0604020202020204" pitchFamily="34" charset="0"/>
                <a:cs typeface="Arial" panose="020B0604020202020204" pitchFamily="34" charset="0"/>
              </a:rPr>
              <a:t>Keeping the</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Energy High</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16" name="Oval 15"/>
          <p:cNvSpPr/>
          <p:nvPr/>
        </p:nvSpPr>
        <p:spPr>
          <a:xfrm>
            <a:off x="516943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6.</a:t>
            </a:r>
          </a:p>
          <a:p>
            <a:pPr algn="ctr"/>
            <a:r>
              <a:rPr lang="en-US" sz="1600" dirty="0">
                <a:solidFill>
                  <a:srgbClr val="FFFFFF"/>
                </a:solidFill>
                <a:latin typeface="Arial" panose="020B0604020202020204" pitchFamily="34" charset="0"/>
                <a:cs typeface="Arial" panose="020B0604020202020204" pitchFamily="34" charset="0"/>
              </a:rPr>
              <a:t>Managing</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Dysfunction</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3"/>
          <a:stretch>
            <a:fillRect/>
          </a:stretch>
        </p:blipFill>
        <p:spPr>
          <a:xfrm>
            <a:off x="7001637" y="3136333"/>
            <a:ext cx="210312" cy="245364"/>
          </a:xfrm>
          <a:prstGeom prst="rect">
            <a:avLst/>
          </a:prstGeom>
        </p:spPr>
      </p:pic>
      <p:pic>
        <p:nvPicPr>
          <p:cNvPr id="20" name="Picture 19"/>
          <p:cNvPicPr>
            <a:picLocks noChangeAspect="1"/>
          </p:cNvPicPr>
          <p:nvPr/>
        </p:nvPicPr>
        <p:blipFill>
          <a:blip r:embed="rId4"/>
          <a:stretch>
            <a:fillRect/>
          </a:stretch>
        </p:blipFill>
        <p:spPr>
          <a:xfrm>
            <a:off x="7010401" y="1299191"/>
            <a:ext cx="201549" cy="254127"/>
          </a:xfrm>
          <a:prstGeom prst="rect">
            <a:avLst/>
          </a:prstGeom>
        </p:spPr>
      </p:pic>
      <p:pic>
        <p:nvPicPr>
          <p:cNvPr id="21" name="Picture 20"/>
          <p:cNvPicPr>
            <a:picLocks noChangeAspect="1"/>
          </p:cNvPicPr>
          <p:nvPr/>
        </p:nvPicPr>
        <p:blipFill>
          <a:blip r:embed="rId5"/>
          <a:stretch>
            <a:fillRect/>
          </a:stretch>
        </p:blipFill>
        <p:spPr>
          <a:xfrm>
            <a:off x="8034978" y="2118293"/>
            <a:ext cx="105156" cy="297942"/>
          </a:xfrm>
          <a:prstGeom prst="rect">
            <a:avLst/>
          </a:prstGeom>
        </p:spPr>
      </p:pic>
      <p:sp>
        <p:nvSpPr>
          <p:cNvPr id="23" name="TextBox 22"/>
          <p:cNvSpPr txBox="1"/>
          <p:nvPr/>
        </p:nvSpPr>
        <p:spPr>
          <a:xfrm>
            <a:off x="3971082" y="4720557"/>
            <a:ext cx="1197764" cy="646331"/>
          </a:xfrm>
          <a:prstGeom prst="rect">
            <a:avLst/>
          </a:prstGeom>
          <a:noFill/>
        </p:spPr>
        <p:txBody>
          <a:bodyPr wrap="none" rtlCol="0">
            <a:spAutoFit/>
          </a:bodyPr>
          <a:lstStyle/>
          <a:p>
            <a:r>
              <a:rPr lang="en-US" dirty="0">
                <a:solidFill>
                  <a:srgbClr val="009383"/>
                </a:solidFill>
                <a:latin typeface="Arial" panose="020B0604020202020204" pitchFamily="34" charset="0"/>
                <a:cs typeface="Arial" panose="020B0604020202020204" pitchFamily="34" charset="0"/>
              </a:rPr>
              <a:t>Group</a:t>
            </a:r>
          </a:p>
          <a:p>
            <a:r>
              <a:rPr lang="en-US" dirty="0">
                <a:solidFill>
                  <a:srgbClr val="009383"/>
                </a:solidFill>
                <a:latin typeface="Arial" panose="020B0604020202020204" pitchFamily="34" charset="0"/>
                <a:cs typeface="Arial" panose="020B0604020202020204" pitchFamily="34" charset="0"/>
              </a:rPr>
              <a:t>Dynamics</a:t>
            </a:r>
          </a:p>
        </p:txBody>
      </p:sp>
      <p:sp>
        <p:nvSpPr>
          <p:cNvPr id="24" name="Rectangle 23"/>
          <p:cNvSpPr/>
          <p:nvPr/>
        </p:nvSpPr>
        <p:spPr>
          <a:xfrm>
            <a:off x="3903522" y="4226675"/>
            <a:ext cx="6186854" cy="16340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TextBox 28"/>
          <p:cNvSpPr txBox="1"/>
          <p:nvPr/>
        </p:nvSpPr>
        <p:spPr>
          <a:xfrm>
            <a:off x="5877757" y="184666"/>
            <a:ext cx="2683157" cy="369332"/>
          </a:xfrm>
          <a:prstGeom prst="rect">
            <a:avLst/>
          </a:prstGeom>
          <a:noFill/>
        </p:spPr>
        <p:txBody>
          <a:bodyPr wrap="square" rtlCol="0">
            <a:spAutoFit/>
          </a:bodyPr>
          <a:lstStyle/>
          <a:p>
            <a:pPr algn="ctr"/>
            <a:r>
              <a:rPr lang="en-US" u="sng" dirty="0">
                <a:solidFill>
                  <a:srgbClr val="00467F"/>
                </a:solidFill>
                <a:latin typeface="Arial" panose="020B0604020202020204" pitchFamily="34" charset="0"/>
                <a:cs typeface="Arial" panose="020B0604020202020204" pitchFamily="34" charset="0"/>
              </a:rPr>
              <a:t>The Facilitation Cycle</a:t>
            </a:r>
          </a:p>
        </p:txBody>
      </p:sp>
      <p:cxnSp>
        <p:nvCxnSpPr>
          <p:cNvPr id="30" name="Straight Arrow Connector 29"/>
          <p:cNvCxnSpPr/>
          <p:nvPr/>
        </p:nvCxnSpPr>
        <p:spPr>
          <a:xfrm rot="16200000" flipV="1">
            <a:off x="645472" y="4456811"/>
            <a:ext cx="2974672" cy="2"/>
          </a:xfrm>
          <a:prstGeom prst="straightConnector1">
            <a:avLst/>
          </a:prstGeom>
          <a:ln w="19050">
            <a:solidFill>
              <a:schemeClr val="accent5">
                <a:lumMod val="50000"/>
                <a:lumOff val="50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134394" y="5940970"/>
            <a:ext cx="8362822" cy="1588"/>
          </a:xfrm>
          <a:prstGeom prst="straightConnector1">
            <a:avLst/>
          </a:prstGeom>
          <a:ln w="19050">
            <a:solidFill>
              <a:schemeClr val="accent5">
                <a:lumMod val="50000"/>
                <a:lumOff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2310264" y="5029200"/>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10.</a:t>
            </a:r>
          </a:p>
          <a:p>
            <a:pPr algn="ctr"/>
            <a:r>
              <a:rPr lang="en-US" sz="1600" dirty="0">
                <a:solidFill>
                  <a:schemeClr val="bg1"/>
                </a:solidFill>
                <a:latin typeface="Arial" panose="020B0604020202020204" pitchFamily="34" charset="0"/>
                <a:cs typeface="Arial" panose="020B0604020202020204" pitchFamily="34" charset="0"/>
              </a:rPr>
              <a:t>Agenda</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Setting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cxnSp>
        <p:nvCxnSpPr>
          <p:cNvPr id="38" name="Straight Arrow Connector 37"/>
          <p:cNvCxnSpPr/>
          <p:nvPr/>
        </p:nvCxnSpPr>
        <p:spPr>
          <a:xfrm rot="5400000" flipH="1" flipV="1">
            <a:off x="9008291" y="4456812"/>
            <a:ext cx="2974674" cy="1588"/>
          </a:xfrm>
          <a:prstGeom prst="straightConnector1">
            <a:avLst/>
          </a:prstGeom>
          <a:ln w="19050">
            <a:solidFill>
              <a:schemeClr val="accent5">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5825384" y="199748"/>
            <a:ext cx="3040862" cy="37958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2" name="Isosceles Triangle 41"/>
          <p:cNvSpPr/>
          <p:nvPr/>
        </p:nvSpPr>
        <p:spPr>
          <a:xfrm rot="5400000">
            <a:off x="559774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3" name="Isosceles Triangle 42"/>
          <p:cNvSpPr/>
          <p:nvPr/>
        </p:nvSpPr>
        <p:spPr>
          <a:xfrm rot="5400000">
            <a:off x="3840188"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6" name="Isosceles Triangle 45"/>
          <p:cNvSpPr/>
          <p:nvPr/>
        </p:nvSpPr>
        <p:spPr>
          <a:xfrm rot="5400000">
            <a:off x="894849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7" name="Isosceles Triangle 46"/>
          <p:cNvSpPr/>
          <p:nvPr/>
        </p:nvSpPr>
        <p:spPr>
          <a:xfrm>
            <a:off x="7379230" y="4037728"/>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1" name="Oval 30"/>
          <p:cNvSpPr/>
          <p:nvPr/>
        </p:nvSpPr>
        <p:spPr>
          <a:xfrm>
            <a:off x="8386080" y="4335395"/>
            <a:ext cx="1416652" cy="1416652"/>
          </a:xfrm>
          <a:prstGeom prst="ellipse">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8.</a:t>
            </a:r>
          </a:p>
          <a:p>
            <a:pPr algn="ctr"/>
            <a:r>
              <a:rPr lang="en-US" sz="1600" dirty="0">
                <a:solidFill>
                  <a:srgbClr val="FFFFFF"/>
                </a:solidFill>
                <a:latin typeface="Arial" panose="020B0604020202020204" pitchFamily="34" charset="0"/>
                <a:cs typeface="Arial" panose="020B0604020202020204" pitchFamily="34" charset="0"/>
              </a:rPr>
              <a:t>Keeping the</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Energy High</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xit" presetSubtype="0" fill="hold" grpId="0"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20</a:t>
            </a:fld>
            <a:endParaRPr lang="en-US" dirty="0"/>
          </a:p>
        </p:txBody>
      </p:sp>
      <p:sp>
        <p:nvSpPr>
          <p:cNvPr id="27" name="Content Placeholder 26"/>
          <p:cNvSpPr>
            <a:spLocks noGrp="1"/>
          </p:cNvSpPr>
          <p:nvPr>
            <p:ph type="body" sz="quarter" idx="13"/>
          </p:nvPr>
        </p:nvSpPr>
        <p:spPr>
          <a:xfrm>
            <a:off x="560388" y="2211036"/>
            <a:ext cx="11426825" cy="4061330"/>
          </a:xfrm>
        </p:spPr>
        <p:txBody>
          <a:bodyPr>
            <a:normAutofit/>
          </a:bodyPr>
          <a:lstStyle/>
          <a:p>
            <a:pPr>
              <a:spcAft>
                <a:spcPts val="600"/>
              </a:spcAft>
            </a:pPr>
            <a:r>
              <a:rPr lang="en-US" sz="2400" dirty="0"/>
              <a:t>Voice projection</a:t>
            </a:r>
          </a:p>
          <a:p>
            <a:pPr>
              <a:spcAft>
                <a:spcPts val="600"/>
              </a:spcAft>
            </a:pPr>
            <a:r>
              <a:rPr lang="en-US" sz="2400" dirty="0"/>
              <a:t>Modulation</a:t>
            </a:r>
          </a:p>
          <a:p>
            <a:pPr>
              <a:spcAft>
                <a:spcPts val="600"/>
              </a:spcAft>
            </a:pPr>
            <a:r>
              <a:rPr lang="en-US" sz="2400" dirty="0"/>
              <a:t>Eye contact</a:t>
            </a:r>
          </a:p>
          <a:p>
            <a:pPr>
              <a:spcAft>
                <a:spcPts val="600"/>
              </a:spcAft>
            </a:pPr>
            <a:r>
              <a:rPr lang="en-US" sz="2400" dirty="0"/>
              <a:t>Gestures/animation</a:t>
            </a:r>
          </a:p>
          <a:p>
            <a:pPr>
              <a:spcAft>
                <a:spcPts val="600"/>
              </a:spcAft>
            </a:pPr>
            <a:r>
              <a:rPr lang="en-US" sz="2400" dirty="0"/>
              <a:t>Movement</a:t>
            </a:r>
          </a:p>
          <a:p>
            <a:pPr>
              <a:spcAft>
                <a:spcPts val="600"/>
              </a:spcAft>
            </a:pPr>
            <a:r>
              <a:rPr lang="en-US" sz="2400" dirty="0"/>
              <a:t>Etc.</a:t>
            </a:r>
          </a:p>
        </p:txBody>
      </p:sp>
      <p:sp>
        <p:nvSpPr>
          <p:cNvPr id="2" name="Footer Placeholder 1">
            <a:extLst>
              <a:ext uri="{FF2B5EF4-FFF2-40B4-BE49-F238E27FC236}">
                <a16:creationId xmlns:a16="http://schemas.microsoft.com/office/drawing/2014/main" id="{724AD73D-4194-422A-8380-B1B7266C3940}"/>
              </a:ext>
            </a:extLst>
          </p:cNvPr>
          <p:cNvSpPr>
            <a:spLocks noGrp="1"/>
          </p:cNvSpPr>
          <p:nvPr>
            <p:ph type="ftr" sz="quarter" idx="11"/>
          </p:nvPr>
        </p:nvSpPr>
        <p:spPr/>
        <p:txBody>
          <a:bodyPr/>
          <a:lstStyle/>
          <a:p>
            <a:r>
              <a:rPr lang="en-US"/>
              <a:t>Copyright 1992-2015, Leadership Strategies, Inc. V15.02 </a:t>
            </a:r>
          </a:p>
        </p:txBody>
      </p:sp>
      <p:sp>
        <p:nvSpPr>
          <p:cNvPr id="23" name="Title 4"/>
          <p:cNvSpPr txBox="1">
            <a:spLocks/>
          </p:cNvSpPr>
          <p:nvPr/>
        </p:nvSpPr>
        <p:spPr>
          <a:xfrm>
            <a:off x="657225" y="1455176"/>
            <a:ext cx="10178496" cy="600404"/>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some of the tips to start a session with high energy?</a:t>
            </a:r>
          </a:p>
        </p:txBody>
      </p:sp>
      <p:sp>
        <p:nvSpPr>
          <p:cNvPr id="6" name="TextBox 5"/>
          <p:cNvSpPr txBox="1"/>
          <p:nvPr/>
        </p:nvSpPr>
        <p:spPr>
          <a:xfrm>
            <a:off x="11241762" y="5037446"/>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xEl>
                                              <p:pRg st="4" end="4"/>
                                            </p:txEl>
                                          </p:spTgt>
                                        </p:tgtEl>
                                        <p:attrNameLst>
                                          <p:attrName>style.visibility</p:attrName>
                                        </p:attrNameLst>
                                      </p:cBhvr>
                                      <p:to>
                                        <p:strVal val="visible"/>
                                      </p:to>
                                    </p:set>
                                    <p:animEffect transition="in" filter="fade">
                                      <p:cBhvr>
                                        <p:cTn id="27" dur="500"/>
                                        <p:tgtEl>
                                          <p:spTgt spid="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xEl>
                                              <p:pRg st="5" end="5"/>
                                            </p:txEl>
                                          </p:spTgt>
                                        </p:tgtEl>
                                        <p:attrNameLst>
                                          <p:attrName>style.visibility</p:attrName>
                                        </p:attrNameLst>
                                      </p:cBhvr>
                                      <p:to>
                                        <p:strVal val="visible"/>
                                      </p:to>
                                    </p:set>
                                    <p:animEffect transition="in" filter="fade">
                                      <p:cBhvr>
                                        <p:cTn id="32"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uzzle-bw.jpg"/>
          <p:cNvPicPr>
            <a:picLocks noChangeAspect="1"/>
          </p:cNvPicPr>
          <p:nvPr/>
        </p:nvPicPr>
        <p:blipFill rotWithShape="1">
          <a:blip r:embed="rId3"/>
          <a:srcRect t="1606" b="1608"/>
          <a:stretch/>
        </p:blipFill>
        <p:spPr>
          <a:xfrm>
            <a:off x="0" y="0"/>
            <a:ext cx="12192000" cy="6858000"/>
          </a:xfrm>
          <a:prstGeom prst="rect">
            <a:avLst/>
          </a:prstGeom>
        </p:spPr>
      </p:pic>
      <p:sp>
        <p:nvSpPr>
          <p:cNvPr id="17" name="Rectangle 16"/>
          <p:cNvSpPr/>
          <p:nvPr/>
        </p:nvSpPr>
        <p:spPr>
          <a:xfrm>
            <a:off x="3323560" y="287079"/>
            <a:ext cx="5544879" cy="845685"/>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e. Use brainteasers</a:t>
            </a:r>
          </a:p>
        </p:txBody>
      </p:sp>
      <p:sp>
        <p:nvSpPr>
          <p:cNvPr id="22" name="Slide Number Placeholder 3"/>
          <p:cNvSpPr>
            <a:spLocks noGrp="1"/>
          </p:cNvSpPr>
          <p:nvPr>
            <p:ph type="sldNum" sz="quarter" idx="12"/>
          </p:nvPr>
        </p:nvSpPr>
        <p:spPr/>
        <p:txBody>
          <a:bodyPr/>
          <a:lstStyle/>
          <a:p>
            <a:fld id="{F29FD61F-2294-5D42-A9D7-9928D42B3773}" type="slidenum">
              <a:rPr lang="en-US" smtClean="0"/>
              <a:pPr/>
              <a:t>21</a:t>
            </a:fld>
            <a:endParaRPr lang="en-US" dirty="0"/>
          </a:p>
        </p:txBody>
      </p:sp>
      <p:sp>
        <p:nvSpPr>
          <p:cNvPr id="3" name="Footer Placeholder 2">
            <a:extLst>
              <a:ext uri="{FF2B5EF4-FFF2-40B4-BE49-F238E27FC236}">
                <a16:creationId xmlns:a16="http://schemas.microsoft.com/office/drawing/2014/main" id="{0D8EF3CF-4891-48A2-9092-661606DCE1E2}"/>
              </a:ext>
            </a:extLst>
          </p:cNvPr>
          <p:cNvSpPr>
            <a:spLocks noGrp="1"/>
          </p:cNvSpPr>
          <p:nvPr>
            <p:ph type="ftr" sz="quarter" idx="11"/>
          </p:nvPr>
        </p:nvSpPr>
        <p:spPr/>
        <p:txBody>
          <a:bodyPr/>
          <a:lstStyle/>
          <a:p>
            <a:r>
              <a:rPr lang="en-US"/>
              <a:t>Copyright 1992-2015, Leadership Strategies, Inc. V15.02 </a:t>
            </a:r>
          </a:p>
        </p:txBody>
      </p:sp>
      <p:sp>
        <p:nvSpPr>
          <p:cNvPr id="14" name="Footer Placeholder 4">
            <a:extLst>
              <a:ext uri="{FF2B5EF4-FFF2-40B4-BE49-F238E27FC236}">
                <a16:creationId xmlns:a16="http://schemas.microsoft.com/office/drawing/2014/main" id="{4C6332A6-409F-45CF-AF04-3CDFE29C0EF6}"/>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E. Use Brainteasers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22</a:t>
            </a:fld>
            <a:endParaRPr lang="en-US" dirty="0"/>
          </a:p>
        </p:txBody>
      </p:sp>
      <p:sp>
        <p:nvSpPr>
          <p:cNvPr id="3" name="Content Placeholder 2"/>
          <p:cNvSpPr>
            <a:spLocks noGrp="1"/>
          </p:cNvSpPr>
          <p:nvPr>
            <p:ph type="body" sz="quarter" idx="13"/>
          </p:nvPr>
        </p:nvSpPr>
        <p:spPr>
          <a:xfrm>
            <a:off x="560388" y="1582738"/>
            <a:ext cx="5370653" cy="4602544"/>
          </a:xfrm>
        </p:spPr>
        <p:txBody>
          <a:bodyPr/>
          <a:lstStyle/>
          <a:p>
            <a:pPr>
              <a:spcAft>
                <a:spcPts val="1800"/>
              </a:spcAft>
            </a:pPr>
            <a:r>
              <a:rPr lang="en-US" sz="2400" dirty="0"/>
              <a:t>Brainteasers are positive mental games to keep the mind alert</a:t>
            </a:r>
          </a:p>
          <a:p>
            <a:pPr>
              <a:spcAft>
                <a:spcPts val="1800"/>
              </a:spcAft>
            </a:pPr>
            <a:r>
              <a:rPr lang="en-US" sz="2400" dirty="0"/>
              <a:t>They also help get people to think outside the box</a:t>
            </a:r>
          </a:p>
          <a:p>
            <a:pPr>
              <a:spcAft>
                <a:spcPts val="1800"/>
              </a:spcAft>
            </a:pPr>
            <a:endParaRPr lang="en-US" dirty="0"/>
          </a:p>
        </p:txBody>
      </p:sp>
      <p:grpSp>
        <p:nvGrpSpPr>
          <p:cNvPr id="40" name="Group 39"/>
          <p:cNvGrpSpPr/>
          <p:nvPr/>
        </p:nvGrpSpPr>
        <p:grpSpPr>
          <a:xfrm>
            <a:off x="6845442" y="2362200"/>
            <a:ext cx="2480733" cy="1981200"/>
            <a:chOff x="5321441" y="2362200"/>
            <a:chExt cx="2480733" cy="1981200"/>
          </a:xfrm>
        </p:grpSpPr>
        <p:sp>
          <p:nvSpPr>
            <p:cNvPr id="6" name="Oval 4"/>
            <p:cNvSpPr>
              <a:spLocks noChangeArrowheads="1"/>
            </p:cNvSpPr>
            <p:nvPr/>
          </p:nvSpPr>
          <p:spPr bwMode="auto">
            <a:xfrm>
              <a:off x="5321441" y="3276600"/>
              <a:ext cx="228600" cy="228600"/>
            </a:xfrm>
            <a:prstGeom prst="ellipse">
              <a:avLst/>
            </a:prstGeom>
            <a:solidFill>
              <a:srgbClr val="F26522"/>
            </a:solidFill>
            <a:ln w="9525">
              <a:noFill/>
              <a:round/>
              <a:headEnd/>
              <a:tailEnd/>
            </a:ln>
          </p:spPr>
          <p:txBody>
            <a:bodyPr wrap="none" anchor="ctr">
              <a:prstTxWarp prst="textNoShape">
                <a:avLst/>
              </a:prstTxWarp>
            </a:bodyPr>
            <a:lstStyle/>
            <a:p>
              <a:endParaRPr lang="en-US" dirty="0"/>
            </a:p>
          </p:txBody>
        </p:sp>
        <p:sp>
          <p:nvSpPr>
            <p:cNvPr id="7" name="Oval 5"/>
            <p:cNvSpPr>
              <a:spLocks noChangeArrowheads="1"/>
            </p:cNvSpPr>
            <p:nvPr/>
          </p:nvSpPr>
          <p:spPr bwMode="auto">
            <a:xfrm>
              <a:off x="5321441" y="4114800"/>
              <a:ext cx="228600" cy="228600"/>
            </a:xfrm>
            <a:prstGeom prst="ellipse">
              <a:avLst/>
            </a:prstGeom>
            <a:solidFill>
              <a:srgbClr val="F26522"/>
            </a:solidFill>
            <a:ln w="9525">
              <a:noFill/>
              <a:round/>
              <a:headEnd/>
              <a:tailEnd/>
            </a:ln>
          </p:spPr>
          <p:txBody>
            <a:bodyPr wrap="none" anchor="ctr">
              <a:prstTxWarp prst="textNoShape">
                <a:avLst/>
              </a:prstTxWarp>
            </a:bodyPr>
            <a:lstStyle/>
            <a:p>
              <a:endParaRPr lang="en-US" dirty="0"/>
            </a:p>
          </p:txBody>
        </p:sp>
        <p:sp>
          <p:nvSpPr>
            <p:cNvPr id="8" name="Oval 6"/>
            <p:cNvSpPr>
              <a:spLocks noChangeArrowheads="1"/>
            </p:cNvSpPr>
            <p:nvPr/>
          </p:nvSpPr>
          <p:spPr bwMode="auto">
            <a:xfrm>
              <a:off x="5321441" y="2362200"/>
              <a:ext cx="228600" cy="228600"/>
            </a:xfrm>
            <a:prstGeom prst="ellipse">
              <a:avLst/>
            </a:prstGeom>
            <a:solidFill>
              <a:srgbClr val="F26522"/>
            </a:solidFill>
            <a:ln w="9525">
              <a:noFill/>
              <a:round/>
              <a:headEnd/>
              <a:tailEnd/>
            </a:ln>
          </p:spPr>
          <p:txBody>
            <a:bodyPr wrap="none" anchor="ctr">
              <a:prstTxWarp prst="textNoShape">
                <a:avLst/>
              </a:prstTxWarp>
            </a:bodyPr>
            <a:lstStyle/>
            <a:p>
              <a:endParaRPr lang="en-US" dirty="0"/>
            </a:p>
          </p:txBody>
        </p:sp>
        <p:sp>
          <p:nvSpPr>
            <p:cNvPr id="9" name="Oval 7"/>
            <p:cNvSpPr>
              <a:spLocks noChangeArrowheads="1"/>
            </p:cNvSpPr>
            <p:nvPr/>
          </p:nvSpPr>
          <p:spPr bwMode="auto">
            <a:xfrm>
              <a:off x="6447507" y="3276600"/>
              <a:ext cx="228600" cy="228600"/>
            </a:xfrm>
            <a:prstGeom prst="ellipse">
              <a:avLst/>
            </a:prstGeom>
            <a:solidFill>
              <a:srgbClr val="F26522"/>
            </a:solidFill>
            <a:ln w="9525">
              <a:noFill/>
              <a:round/>
              <a:headEnd/>
              <a:tailEnd/>
            </a:ln>
          </p:spPr>
          <p:txBody>
            <a:bodyPr wrap="none" anchor="ctr">
              <a:prstTxWarp prst="textNoShape">
                <a:avLst/>
              </a:prstTxWarp>
            </a:bodyPr>
            <a:lstStyle/>
            <a:p>
              <a:endParaRPr lang="en-US" dirty="0"/>
            </a:p>
          </p:txBody>
        </p:sp>
        <p:sp>
          <p:nvSpPr>
            <p:cNvPr id="10" name="Oval 8"/>
            <p:cNvSpPr>
              <a:spLocks noChangeArrowheads="1"/>
            </p:cNvSpPr>
            <p:nvPr/>
          </p:nvSpPr>
          <p:spPr bwMode="auto">
            <a:xfrm>
              <a:off x="7573574" y="3276600"/>
              <a:ext cx="228600" cy="228600"/>
            </a:xfrm>
            <a:prstGeom prst="ellipse">
              <a:avLst/>
            </a:prstGeom>
            <a:solidFill>
              <a:srgbClr val="F26522"/>
            </a:solidFill>
            <a:ln w="9525">
              <a:noFill/>
              <a:round/>
              <a:headEnd/>
              <a:tailEnd/>
            </a:ln>
          </p:spPr>
          <p:txBody>
            <a:bodyPr wrap="none" anchor="ctr">
              <a:prstTxWarp prst="textNoShape">
                <a:avLst/>
              </a:prstTxWarp>
            </a:bodyPr>
            <a:lstStyle/>
            <a:p>
              <a:endParaRPr lang="en-US" dirty="0"/>
            </a:p>
          </p:txBody>
        </p:sp>
        <p:sp>
          <p:nvSpPr>
            <p:cNvPr id="11" name="Oval 9"/>
            <p:cNvSpPr>
              <a:spLocks noChangeArrowheads="1"/>
            </p:cNvSpPr>
            <p:nvPr/>
          </p:nvSpPr>
          <p:spPr bwMode="auto">
            <a:xfrm>
              <a:off x="6447507" y="2362200"/>
              <a:ext cx="228600" cy="228600"/>
            </a:xfrm>
            <a:prstGeom prst="ellipse">
              <a:avLst/>
            </a:prstGeom>
            <a:solidFill>
              <a:srgbClr val="F26522"/>
            </a:solidFill>
            <a:ln w="9525">
              <a:noFill/>
              <a:round/>
              <a:headEnd/>
              <a:tailEnd/>
            </a:ln>
          </p:spPr>
          <p:txBody>
            <a:bodyPr wrap="none" anchor="ctr">
              <a:prstTxWarp prst="textNoShape">
                <a:avLst/>
              </a:prstTxWarp>
            </a:bodyPr>
            <a:lstStyle/>
            <a:p>
              <a:endParaRPr lang="en-US" dirty="0"/>
            </a:p>
          </p:txBody>
        </p:sp>
        <p:sp>
          <p:nvSpPr>
            <p:cNvPr id="12" name="Oval 10"/>
            <p:cNvSpPr>
              <a:spLocks noChangeArrowheads="1"/>
            </p:cNvSpPr>
            <p:nvPr/>
          </p:nvSpPr>
          <p:spPr bwMode="auto">
            <a:xfrm>
              <a:off x="7573574" y="2362200"/>
              <a:ext cx="228600" cy="228600"/>
            </a:xfrm>
            <a:prstGeom prst="ellipse">
              <a:avLst/>
            </a:prstGeom>
            <a:solidFill>
              <a:srgbClr val="F26522"/>
            </a:solidFill>
            <a:ln w="9525">
              <a:noFill/>
              <a:round/>
              <a:headEnd/>
              <a:tailEnd/>
            </a:ln>
          </p:spPr>
          <p:txBody>
            <a:bodyPr wrap="none" anchor="ctr">
              <a:prstTxWarp prst="textNoShape">
                <a:avLst/>
              </a:prstTxWarp>
            </a:bodyPr>
            <a:lstStyle/>
            <a:p>
              <a:endParaRPr lang="en-US" dirty="0"/>
            </a:p>
          </p:txBody>
        </p:sp>
        <p:sp>
          <p:nvSpPr>
            <p:cNvPr id="13" name="Oval 11"/>
            <p:cNvSpPr>
              <a:spLocks noChangeArrowheads="1"/>
            </p:cNvSpPr>
            <p:nvPr/>
          </p:nvSpPr>
          <p:spPr bwMode="auto">
            <a:xfrm>
              <a:off x="6447507" y="4114800"/>
              <a:ext cx="228600" cy="228600"/>
            </a:xfrm>
            <a:prstGeom prst="ellipse">
              <a:avLst/>
            </a:prstGeom>
            <a:solidFill>
              <a:srgbClr val="F26522"/>
            </a:solidFill>
            <a:ln w="9525">
              <a:noFill/>
              <a:round/>
              <a:headEnd/>
              <a:tailEnd/>
            </a:ln>
          </p:spPr>
          <p:txBody>
            <a:bodyPr wrap="none" anchor="ctr">
              <a:prstTxWarp prst="textNoShape">
                <a:avLst/>
              </a:prstTxWarp>
            </a:bodyPr>
            <a:lstStyle/>
            <a:p>
              <a:endParaRPr lang="en-US" dirty="0"/>
            </a:p>
          </p:txBody>
        </p:sp>
        <p:sp>
          <p:nvSpPr>
            <p:cNvPr id="14" name="Oval 12"/>
            <p:cNvSpPr>
              <a:spLocks noChangeArrowheads="1"/>
            </p:cNvSpPr>
            <p:nvPr/>
          </p:nvSpPr>
          <p:spPr bwMode="auto">
            <a:xfrm>
              <a:off x="7573574" y="4114800"/>
              <a:ext cx="228600" cy="228600"/>
            </a:xfrm>
            <a:prstGeom prst="ellipse">
              <a:avLst/>
            </a:prstGeom>
            <a:solidFill>
              <a:srgbClr val="F26522"/>
            </a:solidFill>
            <a:ln w="9525">
              <a:noFill/>
              <a:round/>
              <a:headEnd/>
              <a:tailEnd/>
            </a:ln>
          </p:spPr>
          <p:txBody>
            <a:bodyPr wrap="none" anchor="ctr">
              <a:prstTxWarp prst="textNoShape">
                <a:avLst/>
              </a:prstTxWarp>
            </a:bodyPr>
            <a:lstStyle/>
            <a:p>
              <a:endParaRPr lang="en-US" dirty="0"/>
            </a:p>
          </p:txBody>
        </p:sp>
      </p:grpSp>
      <p:cxnSp>
        <p:nvCxnSpPr>
          <p:cNvPr id="27" name="Straight Connector 26"/>
          <p:cNvCxnSpPr/>
          <p:nvPr/>
        </p:nvCxnSpPr>
        <p:spPr>
          <a:xfrm rot="5400000" flipH="1" flipV="1">
            <a:off x="5384802" y="3191934"/>
            <a:ext cx="3166533" cy="1588"/>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a:off x="6968869" y="1609465"/>
            <a:ext cx="3271707" cy="260852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968869" y="4219577"/>
            <a:ext cx="3271707" cy="1588"/>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6987048" y="2438400"/>
            <a:ext cx="2233152" cy="1779592"/>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0820174" y="574431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8-4</a:t>
            </a:r>
          </a:p>
        </p:txBody>
      </p:sp>
      <p:sp>
        <p:nvSpPr>
          <p:cNvPr id="20" name="TextBox 19"/>
          <p:cNvSpPr txBox="1"/>
          <p:nvPr/>
        </p:nvSpPr>
        <p:spPr>
          <a:xfrm>
            <a:off x="11163074" y="202290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21" name="Footer Placeholder 2">
            <a:extLst>
              <a:ext uri="{FF2B5EF4-FFF2-40B4-BE49-F238E27FC236}">
                <a16:creationId xmlns:a16="http://schemas.microsoft.com/office/drawing/2014/main" id="{899555EB-7C53-4BBB-9F0B-C0337CAAED3F}"/>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up)">
                                      <p:cBhvr>
                                        <p:cTn id="26" dur="500"/>
                                        <p:tgtEl>
                                          <p:spTgt spid="28"/>
                                        </p:tgtEl>
                                      </p:cBhvr>
                                    </p:animEffect>
                                  </p:childTnLst>
                                </p:cTn>
                              </p:par>
                            </p:childTnLst>
                          </p:cTn>
                        </p:par>
                        <p:par>
                          <p:cTn id="27" fill="hold">
                            <p:stCondLst>
                              <p:cond delay="1000"/>
                            </p:stCondLst>
                            <p:childTnLst>
                              <p:par>
                                <p:cTn id="28" presetID="22" presetClass="entr" presetSubtype="2"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right)">
                                      <p:cBhvr>
                                        <p:cTn id="30" dur="500"/>
                                        <p:tgtEl>
                                          <p:spTgt spid="31"/>
                                        </p:tgtEl>
                                      </p:cBhvr>
                                    </p:animEffect>
                                  </p:childTnLst>
                                </p:cTn>
                              </p:par>
                            </p:childTnLst>
                          </p:cTn>
                        </p:par>
                        <p:par>
                          <p:cTn id="31" fill="hold">
                            <p:stCondLst>
                              <p:cond delay="1500"/>
                            </p:stCondLst>
                            <p:childTnLst>
                              <p:par>
                                <p:cTn id="32" presetID="22" presetClass="entr" presetSubtype="4" fill="hold"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down)">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rcRect b="28797"/>
          <a:stretch>
            <a:fillRect/>
          </a:stretch>
        </p:blipFill>
        <p:spPr>
          <a:xfrm>
            <a:off x="0" y="0"/>
            <a:ext cx="12192000" cy="6858000"/>
          </a:xfrm>
          <a:prstGeom prst="rect">
            <a:avLst/>
          </a:prstGeom>
        </p:spPr>
      </p:pic>
      <p:sp>
        <p:nvSpPr>
          <p:cNvPr id="15" name="Rectangle 14"/>
          <p:cNvSpPr/>
          <p:nvPr/>
        </p:nvSpPr>
        <p:spPr>
          <a:xfrm>
            <a:off x="1695471" y="291402"/>
            <a:ext cx="8801058" cy="927797"/>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f. Get them involved and moving</a:t>
            </a:r>
          </a:p>
        </p:txBody>
      </p:sp>
      <p:sp>
        <p:nvSpPr>
          <p:cNvPr id="26" name="Slide Number Placeholder 3"/>
          <p:cNvSpPr>
            <a:spLocks noGrp="1"/>
          </p:cNvSpPr>
          <p:nvPr>
            <p:ph type="sldNum" sz="quarter" idx="12"/>
          </p:nvPr>
        </p:nvSpPr>
        <p:spPr/>
        <p:txBody>
          <a:bodyPr/>
          <a:lstStyle/>
          <a:p>
            <a:fld id="{F29FD61F-2294-5D42-A9D7-9928D42B3773}" type="slidenum">
              <a:rPr lang="en-US" smtClean="0"/>
              <a:pPr/>
              <a:t>23</a:t>
            </a:fld>
            <a:endParaRPr lang="en-US" dirty="0"/>
          </a:p>
        </p:txBody>
      </p:sp>
      <p:sp>
        <p:nvSpPr>
          <p:cNvPr id="3" name="Footer Placeholder 2">
            <a:extLst>
              <a:ext uri="{FF2B5EF4-FFF2-40B4-BE49-F238E27FC236}">
                <a16:creationId xmlns:a16="http://schemas.microsoft.com/office/drawing/2014/main" id="{040C919D-4F9F-4A5B-81B8-5D97207D98CA}"/>
              </a:ext>
            </a:extLst>
          </p:cNvPr>
          <p:cNvSpPr>
            <a:spLocks noGrp="1"/>
          </p:cNvSpPr>
          <p:nvPr>
            <p:ph type="ftr" sz="quarter" idx="11"/>
          </p:nvPr>
        </p:nvSpPr>
        <p:spPr/>
        <p:txBody>
          <a:bodyPr/>
          <a:lstStyle/>
          <a:p>
            <a:r>
              <a:rPr lang="en-US"/>
              <a:t>Copyright 1992-2015, Leadership Strategies, Inc. V15.02 </a:t>
            </a:r>
          </a:p>
        </p:txBody>
      </p:sp>
      <p:sp>
        <p:nvSpPr>
          <p:cNvPr id="17" name="Footer Placeholder 4">
            <a:extLst>
              <a:ext uri="{FF2B5EF4-FFF2-40B4-BE49-F238E27FC236}">
                <a16:creationId xmlns:a16="http://schemas.microsoft.com/office/drawing/2014/main" id="{F14FADF2-4A52-46F3-B8B3-235229A97DDB}"/>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a:t>F. Get Them Involved and Moving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24</a:t>
            </a:fld>
            <a:endParaRPr lang="en-US" dirty="0"/>
          </a:p>
        </p:txBody>
      </p:sp>
      <p:sp>
        <p:nvSpPr>
          <p:cNvPr id="3" name="Content Placeholder 2"/>
          <p:cNvSpPr>
            <a:spLocks noGrp="1"/>
          </p:cNvSpPr>
          <p:nvPr>
            <p:ph type="body" sz="quarter" idx="13"/>
          </p:nvPr>
        </p:nvSpPr>
        <p:spPr/>
        <p:txBody>
          <a:bodyPr>
            <a:normAutofit/>
          </a:bodyPr>
          <a:lstStyle/>
          <a:p>
            <a:pPr>
              <a:lnSpc>
                <a:spcPct val="90000"/>
              </a:lnSpc>
              <a:spcAft>
                <a:spcPts val="1800"/>
              </a:spcAft>
            </a:pPr>
            <a:r>
              <a:rPr lang="en-US" sz="2400" dirty="0"/>
              <a:t>Direct questions to specific individuals</a:t>
            </a:r>
          </a:p>
          <a:p>
            <a:pPr>
              <a:lnSpc>
                <a:spcPct val="90000"/>
              </a:lnSpc>
              <a:spcAft>
                <a:spcPts val="1800"/>
              </a:spcAft>
            </a:pPr>
            <a:r>
              <a:rPr lang="en-US" sz="2400" dirty="0"/>
              <a:t>Use the standing method to brainstorm</a:t>
            </a:r>
          </a:p>
          <a:p>
            <a:pPr>
              <a:lnSpc>
                <a:spcPct val="90000"/>
              </a:lnSpc>
              <a:spcAft>
                <a:spcPts val="1800"/>
              </a:spcAft>
            </a:pPr>
            <a:r>
              <a:rPr lang="en-US" sz="2400" dirty="0"/>
              <a:t>Have people stand to ask a question</a:t>
            </a:r>
          </a:p>
          <a:p>
            <a:pPr>
              <a:lnSpc>
                <a:spcPct val="90000"/>
              </a:lnSpc>
              <a:spcAft>
                <a:spcPts val="1800"/>
              </a:spcAft>
            </a:pPr>
            <a:r>
              <a:rPr lang="en-US" sz="2400" dirty="0"/>
              <a:t>Pass a toy between speakers</a:t>
            </a:r>
          </a:p>
          <a:p>
            <a:pPr>
              <a:lnSpc>
                <a:spcPct val="90000"/>
              </a:lnSpc>
              <a:spcAft>
                <a:spcPts val="1800"/>
              </a:spcAft>
            </a:pPr>
            <a:r>
              <a:rPr lang="en-US" sz="2400" dirty="0"/>
              <a:t>Hold an oral quiz to review progress</a:t>
            </a:r>
          </a:p>
          <a:p>
            <a:pPr>
              <a:spcAft>
                <a:spcPts val="1800"/>
              </a:spcAft>
            </a:pPr>
            <a:r>
              <a:rPr lang="en-US" sz="2400" dirty="0"/>
              <a:t>Get participants to clap</a:t>
            </a:r>
          </a:p>
        </p:txBody>
      </p:sp>
      <p:sp>
        <p:nvSpPr>
          <p:cNvPr id="7" name="Footer Placeholder 6">
            <a:extLst>
              <a:ext uri="{FF2B5EF4-FFF2-40B4-BE49-F238E27FC236}">
                <a16:creationId xmlns:a16="http://schemas.microsoft.com/office/drawing/2014/main" id="{3C9FAE1E-7595-46F2-BD60-4330BB3D1F6A}"/>
              </a:ext>
            </a:extLst>
          </p:cNvPr>
          <p:cNvSpPr>
            <a:spLocks noGrp="1"/>
          </p:cNvSpPr>
          <p:nvPr>
            <p:ph type="ftr" sz="quarter" idx="11"/>
          </p:nvPr>
        </p:nvSpPr>
        <p:spPr/>
        <p:txBody>
          <a:bodyPr/>
          <a:lstStyle/>
          <a:p>
            <a:r>
              <a:rPr lang="en-US"/>
              <a:t>Copyright 1992-2015, Leadership Strategies, Inc. V15.02 </a:t>
            </a:r>
          </a:p>
        </p:txBody>
      </p:sp>
      <p:sp>
        <p:nvSpPr>
          <p:cNvPr id="5" name="TextBox 4"/>
          <p:cNvSpPr txBox="1"/>
          <p:nvPr/>
        </p:nvSpPr>
        <p:spPr>
          <a:xfrm>
            <a:off x="10945812" y="593382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8-5</a:t>
            </a:r>
          </a:p>
        </p:txBody>
      </p:sp>
      <p:sp>
        <p:nvSpPr>
          <p:cNvPr id="6" name="TextBox 5"/>
          <p:cNvSpPr txBox="1"/>
          <p:nvPr/>
        </p:nvSpPr>
        <p:spPr>
          <a:xfrm>
            <a:off x="11093787" y="5165699"/>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a:stretch/>
        </p:blipFill>
        <p:spPr>
          <a:xfrm>
            <a:off x="0" y="-1"/>
            <a:ext cx="12192000" cy="6858001"/>
          </a:xfrm>
          <a:prstGeom prst="rect">
            <a:avLst/>
          </a:prstGeom>
        </p:spPr>
      </p:pic>
      <p:sp>
        <p:nvSpPr>
          <p:cNvPr id="15" name="Rectangle 14"/>
          <p:cNvSpPr/>
          <p:nvPr/>
        </p:nvSpPr>
        <p:spPr>
          <a:xfrm>
            <a:off x="2207606" y="136525"/>
            <a:ext cx="7776787" cy="887057"/>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g. Encourage team building</a:t>
            </a:r>
          </a:p>
        </p:txBody>
      </p:sp>
      <p:sp>
        <p:nvSpPr>
          <p:cNvPr id="26" name="Slide Number Placeholder 3"/>
          <p:cNvSpPr>
            <a:spLocks noGrp="1"/>
          </p:cNvSpPr>
          <p:nvPr>
            <p:ph type="sldNum" sz="quarter" idx="12"/>
          </p:nvPr>
        </p:nvSpPr>
        <p:spPr/>
        <p:txBody>
          <a:bodyPr/>
          <a:lstStyle/>
          <a:p>
            <a:fld id="{F29FD61F-2294-5D42-A9D7-9928D42B3773}" type="slidenum">
              <a:rPr lang="en-US" smtClean="0"/>
              <a:pPr/>
              <a:t>25</a:t>
            </a:fld>
            <a:endParaRPr lang="en-US" dirty="0"/>
          </a:p>
        </p:txBody>
      </p:sp>
      <p:sp>
        <p:nvSpPr>
          <p:cNvPr id="3" name="Footer Placeholder 2">
            <a:extLst>
              <a:ext uri="{FF2B5EF4-FFF2-40B4-BE49-F238E27FC236}">
                <a16:creationId xmlns:a16="http://schemas.microsoft.com/office/drawing/2014/main" id="{D3B8C4D5-1273-4684-B971-4B2D3234E9ED}"/>
              </a:ext>
            </a:extLst>
          </p:cNvPr>
          <p:cNvSpPr>
            <a:spLocks noGrp="1"/>
          </p:cNvSpPr>
          <p:nvPr>
            <p:ph type="ftr" sz="quarter" idx="11"/>
          </p:nvPr>
        </p:nvSpPr>
        <p:spPr/>
        <p:txBody>
          <a:bodyPr/>
          <a:lstStyle/>
          <a:p>
            <a:r>
              <a:rPr lang="en-US"/>
              <a:t>Copyright 1992-2015, Leadership Strategies, Inc. V15.02 </a:t>
            </a:r>
          </a:p>
        </p:txBody>
      </p:sp>
      <p:sp>
        <p:nvSpPr>
          <p:cNvPr id="17" name="Footer Placeholder 4">
            <a:extLst>
              <a:ext uri="{FF2B5EF4-FFF2-40B4-BE49-F238E27FC236}">
                <a16:creationId xmlns:a16="http://schemas.microsoft.com/office/drawing/2014/main" id="{FB732A96-5400-418B-BD63-20452AEC5357}"/>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576311"/>
            <a:ext cx="7429500" cy="690564"/>
          </a:xfrm>
        </p:spPr>
        <p:txBody>
          <a:bodyPr>
            <a:normAutofit/>
          </a:bodyPr>
          <a:lstStyle/>
          <a:p>
            <a:r>
              <a:rPr lang="en-US" sz="3600" b="0" dirty="0"/>
              <a:t>G. Encourage Team Building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26</a:t>
            </a:fld>
            <a:endParaRPr lang="en-US" dirty="0"/>
          </a:p>
        </p:txBody>
      </p:sp>
      <p:sp>
        <p:nvSpPr>
          <p:cNvPr id="3" name="Content Placeholder 2"/>
          <p:cNvSpPr>
            <a:spLocks noGrp="1"/>
          </p:cNvSpPr>
          <p:nvPr>
            <p:ph type="body" sz="quarter" idx="13"/>
          </p:nvPr>
        </p:nvSpPr>
        <p:spPr/>
        <p:txBody>
          <a:bodyPr>
            <a:normAutofit/>
          </a:bodyPr>
          <a:lstStyle/>
          <a:p>
            <a:pPr>
              <a:lnSpc>
                <a:spcPct val="90000"/>
              </a:lnSpc>
              <a:spcAft>
                <a:spcPts val="1200"/>
              </a:spcAft>
            </a:pPr>
            <a:r>
              <a:rPr lang="en-US" sz="2400" dirty="0">
                <a:solidFill>
                  <a:srgbClr val="F26522"/>
                </a:solidFill>
              </a:rPr>
              <a:t>State the purpose </a:t>
            </a:r>
            <a:r>
              <a:rPr lang="en-US" sz="2400" dirty="0"/>
              <a:t>of the exercise in advance</a:t>
            </a:r>
          </a:p>
          <a:p>
            <a:pPr>
              <a:lnSpc>
                <a:spcPct val="90000"/>
              </a:lnSpc>
              <a:spcAft>
                <a:spcPts val="1200"/>
              </a:spcAft>
            </a:pPr>
            <a:r>
              <a:rPr lang="en-US" sz="2400" dirty="0"/>
              <a:t>Select an </a:t>
            </a:r>
            <a:r>
              <a:rPr lang="en-US" sz="2400" dirty="0">
                <a:solidFill>
                  <a:srgbClr val="F26522"/>
                </a:solidFill>
              </a:rPr>
              <a:t>appropriate </a:t>
            </a:r>
            <a:r>
              <a:rPr lang="en-US" sz="2400" dirty="0"/>
              <a:t>activity</a:t>
            </a:r>
          </a:p>
          <a:p>
            <a:pPr>
              <a:lnSpc>
                <a:spcPct val="90000"/>
              </a:lnSpc>
              <a:spcAft>
                <a:spcPts val="1200"/>
              </a:spcAft>
            </a:pPr>
            <a:r>
              <a:rPr lang="en-US" sz="2400" dirty="0">
                <a:solidFill>
                  <a:srgbClr val="F26522"/>
                </a:solidFill>
              </a:rPr>
              <a:t>Use PeDeQs </a:t>
            </a:r>
            <a:r>
              <a:rPr lang="en-US" sz="2400" dirty="0"/>
              <a:t>for directions</a:t>
            </a:r>
          </a:p>
          <a:p>
            <a:pPr>
              <a:lnSpc>
                <a:spcPct val="90000"/>
              </a:lnSpc>
              <a:spcAft>
                <a:spcPts val="1200"/>
              </a:spcAft>
            </a:pPr>
            <a:r>
              <a:rPr lang="en-US" sz="2400" dirty="0">
                <a:solidFill>
                  <a:srgbClr val="F26522"/>
                </a:solidFill>
              </a:rPr>
              <a:t>Monitor </a:t>
            </a:r>
            <a:r>
              <a:rPr lang="en-US" sz="2400" dirty="0"/>
              <a:t>the activity</a:t>
            </a:r>
          </a:p>
          <a:p>
            <a:pPr>
              <a:lnSpc>
                <a:spcPct val="90000"/>
              </a:lnSpc>
              <a:spcAft>
                <a:spcPts val="1200"/>
              </a:spcAft>
            </a:pPr>
            <a:r>
              <a:rPr lang="en-US" sz="2400" dirty="0"/>
              <a:t>Be certain participants </a:t>
            </a:r>
            <a:br>
              <a:rPr lang="en-US" sz="2400" dirty="0"/>
            </a:br>
            <a:r>
              <a:rPr lang="en-US" sz="2400" dirty="0">
                <a:solidFill>
                  <a:srgbClr val="F26522"/>
                </a:solidFill>
              </a:rPr>
              <a:t>understand how activity relates </a:t>
            </a:r>
            <a:r>
              <a:rPr lang="en-US" sz="2400" dirty="0"/>
              <a:t>to the session</a:t>
            </a:r>
          </a:p>
        </p:txBody>
      </p:sp>
      <p:sp>
        <p:nvSpPr>
          <p:cNvPr id="7" name="Footer Placeholder 6">
            <a:extLst>
              <a:ext uri="{FF2B5EF4-FFF2-40B4-BE49-F238E27FC236}">
                <a16:creationId xmlns:a16="http://schemas.microsoft.com/office/drawing/2014/main" id="{12B166D1-38E1-4237-92EA-D6DF957040F2}"/>
              </a:ext>
            </a:extLst>
          </p:cNvPr>
          <p:cNvSpPr>
            <a:spLocks noGrp="1"/>
          </p:cNvSpPr>
          <p:nvPr>
            <p:ph type="ftr" sz="quarter" idx="11"/>
          </p:nvPr>
        </p:nvSpPr>
        <p:spPr/>
        <p:txBody>
          <a:bodyPr/>
          <a:lstStyle/>
          <a:p>
            <a:r>
              <a:rPr lang="en-US"/>
              <a:t>Copyright 1992-2015, Leadership Strategies, Inc. V15.02 </a:t>
            </a:r>
          </a:p>
        </p:txBody>
      </p:sp>
      <p:sp>
        <p:nvSpPr>
          <p:cNvPr id="5" name="TextBox 4"/>
          <p:cNvSpPr txBox="1"/>
          <p:nvPr/>
        </p:nvSpPr>
        <p:spPr>
          <a:xfrm>
            <a:off x="10945812" y="577878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8-6</a:t>
            </a:r>
          </a:p>
        </p:txBody>
      </p:sp>
      <p:sp>
        <p:nvSpPr>
          <p:cNvPr id="6" name="TextBox 5"/>
          <p:cNvSpPr txBox="1"/>
          <p:nvPr/>
        </p:nvSpPr>
        <p:spPr>
          <a:xfrm>
            <a:off x="10183755" y="4478072"/>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t="10961" b="3160"/>
          <a:stretch/>
        </p:blipFill>
        <p:spPr>
          <a:xfrm>
            <a:off x="0" y="0"/>
            <a:ext cx="12192000" cy="6858000"/>
          </a:xfrm>
          <a:prstGeom prst="rect">
            <a:avLst/>
          </a:prstGeom>
        </p:spPr>
      </p:pic>
      <p:sp>
        <p:nvSpPr>
          <p:cNvPr id="17" name="Rectangle 16"/>
          <p:cNvSpPr/>
          <p:nvPr/>
        </p:nvSpPr>
        <p:spPr>
          <a:xfrm>
            <a:off x="3374718" y="194846"/>
            <a:ext cx="6045980" cy="686952"/>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wrap="none" rtlCol="0" anchor="b" anchorCtr="0"/>
          <a:lstStyle/>
          <a:p>
            <a:pPr algn="ctr">
              <a:lnSpc>
                <a:spcPts val="6260"/>
              </a:lnSpc>
              <a:spcBef>
                <a:spcPct val="0"/>
              </a:spcBef>
              <a:defRPr/>
            </a:pPr>
            <a:r>
              <a:rPr lang="en-US" sz="3600" cap="all" dirty="0">
                <a:solidFill>
                  <a:schemeClr val="bg1"/>
                </a:solidFill>
                <a:latin typeface="Arial" panose="020B0604020202020204" pitchFamily="34" charset="0"/>
                <a:cs typeface="Arial" panose="020B0604020202020204" pitchFamily="34" charset="0"/>
              </a:rPr>
              <a:t>h. Break if necessary</a:t>
            </a:r>
          </a:p>
        </p:txBody>
      </p:sp>
      <p:sp>
        <p:nvSpPr>
          <p:cNvPr id="22" name="Slide Number Placeholder 3"/>
          <p:cNvSpPr>
            <a:spLocks noGrp="1"/>
          </p:cNvSpPr>
          <p:nvPr>
            <p:ph type="sldNum" sz="quarter" idx="12"/>
          </p:nvPr>
        </p:nvSpPr>
        <p:spPr/>
        <p:txBody>
          <a:bodyPr/>
          <a:lstStyle/>
          <a:p>
            <a:fld id="{F29FD61F-2294-5D42-A9D7-9928D42B3773}" type="slidenum">
              <a:rPr lang="en-US" smtClean="0"/>
              <a:pPr/>
              <a:t>27</a:t>
            </a:fld>
            <a:endParaRPr lang="en-US" dirty="0"/>
          </a:p>
        </p:txBody>
      </p:sp>
      <p:sp>
        <p:nvSpPr>
          <p:cNvPr id="3" name="Footer Placeholder 2">
            <a:extLst>
              <a:ext uri="{FF2B5EF4-FFF2-40B4-BE49-F238E27FC236}">
                <a16:creationId xmlns:a16="http://schemas.microsoft.com/office/drawing/2014/main" id="{934223F5-D219-4FFC-9AB7-FB784E124F3F}"/>
              </a:ext>
            </a:extLst>
          </p:cNvPr>
          <p:cNvSpPr>
            <a:spLocks noGrp="1"/>
          </p:cNvSpPr>
          <p:nvPr>
            <p:ph type="ftr" sz="quarter" idx="11"/>
          </p:nvPr>
        </p:nvSpPr>
        <p:spPr/>
        <p:txBody>
          <a:bodyPr/>
          <a:lstStyle/>
          <a:p>
            <a:r>
              <a:rPr lang="en-US" dirty="0"/>
              <a:t>Copyright 1992-2015, Leadership Strategies, Inc. V15.02 </a:t>
            </a:r>
          </a:p>
        </p:txBody>
      </p:sp>
      <p:sp>
        <p:nvSpPr>
          <p:cNvPr id="11" name="Rectangle 10"/>
          <p:cNvSpPr/>
          <p:nvPr/>
        </p:nvSpPr>
        <p:spPr>
          <a:xfrm>
            <a:off x="2454380" y="2724205"/>
            <a:ext cx="7886656" cy="17897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Font typeface="Arial"/>
              <a:buChar char="•"/>
            </a:pPr>
            <a:endParaRPr lang="en-US" dirty="0"/>
          </a:p>
        </p:txBody>
      </p:sp>
      <p:sp>
        <p:nvSpPr>
          <p:cNvPr id="14" name="TextBox 13"/>
          <p:cNvSpPr txBox="1"/>
          <p:nvPr/>
        </p:nvSpPr>
        <p:spPr>
          <a:xfrm>
            <a:off x="11171048" y="587828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8-6</a:t>
            </a:r>
          </a:p>
        </p:txBody>
      </p:sp>
      <p:sp>
        <p:nvSpPr>
          <p:cNvPr id="15" name="TextBox 14"/>
          <p:cNvSpPr txBox="1"/>
          <p:nvPr/>
        </p:nvSpPr>
        <p:spPr>
          <a:xfrm>
            <a:off x="11736923" y="3429000"/>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12" name="Content Placeholder 2"/>
          <p:cNvSpPr>
            <a:spLocks noGrp="1"/>
          </p:cNvSpPr>
          <p:nvPr>
            <p:ph type="body" sz="quarter" idx="4294967295"/>
          </p:nvPr>
        </p:nvSpPr>
        <p:spPr>
          <a:xfrm>
            <a:off x="2454380" y="2724206"/>
            <a:ext cx="7886656" cy="1789737"/>
          </a:xfrm>
        </p:spPr>
        <p:txBody>
          <a:bodyPr>
            <a:normAutofit/>
          </a:bodyPr>
          <a:lstStyle/>
          <a:p>
            <a:pPr>
              <a:spcAft>
                <a:spcPts val="1200"/>
              </a:spcAft>
              <a:buClr>
                <a:srgbClr val="009383"/>
              </a:buClr>
            </a:pPr>
            <a:r>
              <a:rPr lang="en-US" sz="2400" dirty="0">
                <a:latin typeface="Arial" panose="020B0604020202020204" pitchFamily="34" charset="0"/>
                <a:cs typeface="Arial" panose="020B0604020202020204" pitchFamily="34" charset="0"/>
              </a:rPr>
              <a:t>When participants begin winding down, the facilitator works extra hard to keep energy high</a:t>
            </a:r>
          </a:p>
          <a:p>
            <a:pPr>
              <a:spcAft>
                <a:spcPts val="1200"/>
              </a:spcAft>
              <a:buClr>
                <a:srgbClr val="009383"/>
              </a:buClr>
            </a:pPr>
            <a:r>
              <a:rPr lang="en-US" sz="2400" dirty="0">
                <a:latin typeface="Arial" panose="020B0604020202020204" pitchFamily="34" charset="0"/>
                <a:cs typeface="Arial" panose="020B0604020202020204" pitchFamily="34" charset="0"/>
              </a:rPr>
              <a:t>If inattention continues to be a problem, recommend a break</a:t>
            </a:r>
          </a:p>
        </p:txBody>
      </p:sp>
      <p:sp>
        <p:nvSpPr>
          <p:cNvPr id="20" name="Footer Placeholder 4">
            <a:extLst>
              <a:ext uri="{FF2B5EF4-FFF2-40B4-BE49-F238E27FC236}">
                <a16:creationId xmlns:a16="http://schemas.microsoft.com/office/drawing/2014/main" id="{814688E7-1652-4F64-8253-7DA4107D7292}"/>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animEffect transition="in" filter="fade">
                                      <p:cBhvr>
                                        <p:cTn id="16"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28</a:t>
            </a:fld>
            <a:endParaRPr lang="en-US" dirty="0"/>
          </a:p>
        </p:txBody>
      </p:sp>
      <p:sp>
        <p:nvSpPr>
          <p:cNvPr id="5" name="Title 4"/>
          <p:cNvSpPr>
            <a:spLocks noGrp="1"/>
          </p:cNvSpPr>
          <p:nvPr>
            <p:ph type="title"/>
          </p:nvPr>
        </p:nvSpPr>
        <p:spPr/>
        <p:txBody>
          <a:bodyPr>
            <a:normAutofit/>
          </a:bodyPr>
          <a:lstStyle/>
          <a:p>
            <a:r>
              <a:rPr lang="en-US" sz="5000" dirty="0">
                <a:latin typeface="Arial" panose="020B0604020202020204" pitchFamily="34" charset="0"/>
                <a:cs typeface="Arial" panose="020B0604020202020204" pitchFamily="34" charset="0"/>
              </a:rPr>
              <a:t>Sample Group Activities</a:t>
            </a:r>
          </a:p>
        </p:txBody>
      </p:sp>
      <p:sp>
        <p:nvSpPr>
          <p:cNvPr id="9" name="Footer Placeholder 2">
            <a:extLst>
              <a:ext uri="{FF2B5EF4-FFF2-40B4-BE49-F238E27FC236}">
                <a16:creationId xmlns:a16="http://schemas.microsoft.com/office/drawing/2014/main" id="{5784BFC2-1D14-4C2E-B26D-A71CF4800300}"/>
              </a:ext>
            </a:extLst>
          </p:cNvPr>
          <p:cNvSpPr>
            <a:spLocks noGrp="1"/>
          </p:cNvSpPr>
          <p:nvPr>
            <p:ph type="ftr" sz="quarter" idx="11"/>
          </p:nvPr>
        </p:nvSpPr>
        <p:spPr/>
        <p:txBody>
          <a:bodyPr/>
          <a:lstStyle/>
          <a:p>
            <a:r>
              <a:rPr lang="en-US" dirty="0"/>
              <a:t>Copyright 1992-2015, Leadership Strategies, Inc. V15.02 </a:t>
            </a:r>
          </a:p>
        </p:txBody>
      </p:sp>
      <p:sp>
        <p:nvSpPr>
          <p:cNvPr id="6" name="Title 4"/>
          <p:cNvSpPr txBox="1">
            <a:spLocks/>
          </p:cNvSpPr>
          <p:nvPr/>
        </p:nvSpPr>
        <p:spPr>
          <a:xfrm>
            <a:off x="2307391" y="3487682"/>
            <a:ext cx="3400645" cy="1694614"/>
          </a:xfrm>
          <a:prstGeom prst="rect">
            <a:avLst/>
          </a:prstGeom>
        </p:spPr>
        <p:txBody>
          <a:bodyPr vert="horz" lIns="91440" tIns="45720" rIns="91440" bIns="45720" rtlCol="0" anchor="t">
            <a:noAutofit/>
          </a:bodyPr>
          <a:lstStyle/>
          <a:p>
            <a:pPr marL="347472" indent="-347472">
              <a:spcBef>
                <a:spcPct val="0"/>
              </a:spcBef>
              <a:spcAft>
                <a:spcPts val="600"/>
              </a:spcAft>
              <a:buFont typeface="Arial"/>
              <a:buChar char="•"/>
              <a:defRPr/>
            </a:pPr>
            <a:r>
              <a:rPr lang="en-US" sz="2400" dirty="0">
                <a:solidFill>
                  <a:schemeClr val="bg1"/>
                </a:solidFill>
                <a:latin typeface="Arial" panose="020B0604020202020204" pitchFamily="34" charset="0"/>
                <a:ea typeface="+mj-ea"/>
                <a:cs typeface="Arial" panose="020B0604020202020204" pitchFamily="34" charset="0"/>
              </a:rPr>
              <a:t>Defining a team</a:t>
            </a:r>
          </a:p>
          <a:p>
            <a:pPr marL="347472" indent="-347472">
              <a:spcBef>
                <a:spcPct val="0"/>
              </a:spcBef>
              <a:spcAft>
                <a:spcPts val="600"/>
              </a:spcAft>
              <a:buFont typeface="Arial"/>
              <a:buChar char="•"/>
              <a:defRPr/>
            </a:pPr>
            <a:r>
              <a:rPr lang="en-US" sz="2400" dirty="0">
                <a:solidFill>
                  <a:schemeClr val="bg1"/>
                </a:solidFill>
                <a:latin typeface="Arial" panose="020B0604020202020204" pitchFamily="34" charset="0"/>
                <a:ea typeface="+mj-ea"/>
                <a:cs typeface="Arial" panose="020B0604020202020204" pitchFamily="34" charset="0"/>
              </a:rPr>
              <a:t>Crossing a river</a:t>
            </a:r>
          </a:p>
        </p:txBody>
      </p:sp>
      <p:sp>
        <p:nvSpPr>
          <p:cNvPr id="7" name="Title 4"/>
          <p:cNvSpPr txBox="1">
            <a:spLocks/>
          </p:cNvSpPr>
          <p:nvPr/>
        </p:nvSpPr>
        <p:spPr>
          <a:xfrm>
            <a:off x="5708036" y="3487682"/>
            <a:ext cx="4959965" cy="1694614"/>
          </a:xfrm>
          <a:prstGeom prst="rect">
            <a:avLst/>
          </a:prstGeom>
        </p:spPr>
        <p:txBody>
          <a:bodyPr vert="horz" lIns="91440" tIns="45720" rIns="91440" bIns="45720" rtlCol="0" anchor="t">
            <a:noAutofit/>
          </a:bodyPr>
          <a:lstStyle/>
          <a:p>
            <a:pPr marL="347472" indent="-347472">
              <a:spcBef>
                <a:spcPct val="0"/>
              </a:spcBef>
              <a:spcAft>
                <a:spcPts val="600"/>
              </a:spcAft>
              <a:buFont typeface="Arial"/>
              <a:buChar char="•"/>
              <a:defRPr/>
            </a:pPr>
            <a:r>
              <a:rPr lang="en-US" sz="2400" dirty="0">
                <a:solidFill>
                  <a:schemeClr val="bg1"/>
                </a:solidFill>
                <a:latin typeface="Arial" panose="020B0604020202020204" pitchFamily="34" charset="0"/>
                <a:ea typeface="+mj-ea"/>
                <a:cs typeface="Arial" panose="020B0604020202020204" pitchFamily="34" charset="0"/>
              </a:rPr>
              <a:t>Tinkering</a:t>
            </a:r>
          </a:p>
          <a:p>
            <a:pPr marL="347472" indent="-347472">
              <a:spcBef>
                <a:spcPct val="0"/>
              </a:spcBef>
              <a:spcAft>
                <a:spcPts val="600"/>
              </a:spcAft>
              <a:buFont typeface="Arial"/>
              <a:buChar char="•"/>
              <a:defRPr/>
            </a:pPr>
            <a:r>
              <a:rPr lang="en-US" sz="2400" dirty="0">
                <a:solidFill>
                  <a:schemeClr val="bg1"/>
                </a:solidFill>
                <a:latin typeface="Arial" panose="020B0604020202020204" pitchFamily="34" charset="0"/>
                <a:ea typeface="+mj-ea"/>
                <a:cs typeface="Arial" panose="020B0604020202020204" pitchFamily="34" charset="0"/>
              </a:rPr>
              <a:t>Singing commercials</a:t>
            </a:r>
          </a:p>
        </p:txBody>
      </p:sp>
      <p:sp>
        <p:nvSpPr>
          <p:cNvPr id="8" name="TextBox 7"/>
          <p:cNvSpPr txBox="1"/>
          <p:nvPr/>
        </p:nvSpPr>
        <p:spPr>
          <a:xfrm>
            <a:off x="10183755" y="3764541"/>
            <a:ext cx="389850" cy="830997"/>
          </a:xfrm>
          <a:prstGeom prst="rect">
            <a:avLst/>
          </a:prstGeom>
          <a:noFill/>
        </p:spPr>
        <p:txBody>
          <a:bodyPr wrap="none" rtlCol="0">
            <a:spAutoFit/>
          </a:bodyPr>
          <a:lstStyle/>
          <a:p>
            <a:r>
              <a:rPr lang="en-US" sz="4800" b="1" dirty="0">
                <a:solidFill>
                  <a:srgbClr val="558ED5"/>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29</a:t>
            </a:fld>
            <a:endParaRPr lang="en-US" dirty="0"/>
          </a:p>
        </p:txBody>
      </p:sp>
      <p:sp>
        <p:nvSpPr>
          <p:cNvPr id="6" name="Title 5"/>
          <p:cNvSpPr>
            <a:spLocks noGrp="1"/>
          </p:cNvSpPr>
          <p:nvPr>
            <p:ph type="title"/>
          </p:nvPr>
        </p:nvSpPr>
        <p:spPr>
          <a:xfrm>
            <a:off x="685800" y="254339"/>
            <a:ext cx="7400925" cy="2300172"/>
          </a:xfrm>
        </p:spPr>
        <p:txBody>
          <a:bodyPr anchor="ctr">
            <a:normAutofit/>
          </a:bodyPr>
          <a:lstStyle/>
          <a:p>
            <a:r>
              <a:rPr lang="en-US" sz="5000" dirty="0">
                <a:latin typeface="Arial" panose="020B0604020202020204" pitchFamily="34" charset="0"/>
                <a:cs typeface="Arial" panose="020B0604020202020204" pitchFamily="34" charset="0"/>
              </a:rPr>
              <a:t>FULL PRINCIPLE REVIEW</a:t>
            </a:r>
          </a:p>
        </p:txBody>
      </p:sp>
      <p:sp>
        <p:nvSpPr>
          <p:cNvPr id="8" name="Footer Placeholder 2">
            <a:extLst>
              <a:ext uri="{FF2B5EF4-FFF2-40B4-BE49-F238E27FC236}">
                <a16:creationId xmlns:a16="http://schemas.microsoft.com/office/drawing/2014/main" id="{DB976EBC-8EEE-4E8D-B27A-4F782CB6D33D}"/>
              </a:ext>
            </a:extLst>
          </p:cNvPr>
          <p:cNvSpPr>
            <a:spLocks noGrp="1"/>
          </p:cNvSpPr>
          <p:nvPr>
            <p:ph type="ftr" sz="quarter" idx="11"/>
          </p:nvPr>
        </p:nvSpPr>
        <p:spPr/>
        <p:txBody>
          <a:bodyPr/>
          <a:lstStyle/>
          <a:p>
            <a:r>
              <a:rPr lang="en-US" dirty="0"/>
              <a:t>Copyright 1992-2015, Leadership Strategies, Inc. V15.02 </a:t>
            </a:r>
          </a:p>
        </p:txBody>
      </p:sp>
      <p:pic>
        <p:nvPicPr>
          <p:cNvPr id="7" name="Picture 6"/>
          <p:cNvPicPr>
            <a:picLocks noChangeAspect="1"/>
          </p:cNvPicPr>
          <p:nvPr/>
        </p:nvPicPr>
        <p:blipFill>
          <a:blip r:embed="rId3"/>
          <a:stretch>
            <a:fillRect/>
          </a:stretch>
        </p:blipFill>
        <p:spPr>
          <a:xfrm>
            <a:off x="7924800" y="2454478"/>
            <a:ext cx="2453881" cy="2102460"/>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race-legs-feet.jpg"/>
          <p:cNvPicPr>
            <a:picLocks noChangeAspect="1"/>
          </p:cNvPicPr>
          <p:nvPr/>
        </p:nvPicPr>
        <p:blipFill>
          <a:blip r:embed="rId3"/>
          <a:srcRect b="45118"/>
          <a:stretch>
            <a:fillRect/>
          </a:stretch>
        </p:blipFill>
        <p:spPr>
          <a:xfrm>
            <a:off x="0" y="0"/>
            <a:ext cx="12192000"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3</a:t>
            </a:fld>
            <a:endParaRPr lang="en-US" dirty="0"/>
          </a:p>
        </p:txBody>
      </p:sp>
      <p:sp>
        <p:nvSpPr>
          <p:cNvPr id="10" name="Footer Placeholder 1">
            <a:extLst>
              <a:ext uri="{FF2B5EF4-FFF2-40B4-BE49-F238E27FC236}">
                <a16:creationId xmlns:a16="http://schemas.microsoft.com/office/drawing/2014/main" id="{FC062DF5-ABC9-44EC-BAFA-8C53C3B5F0C7}"/>
              </a:ext>
            </a:extLst>
          </p:cNvPr>
          <p:cNvSpPr>
            <a:spLocks noGrp="1"/>
          </p:cNvSpPr>
          <p:nvPr>
            <p:ph type="ftr" sz="quarter" idx="11"/>
          </p:nvPr>
        </p:nvSpPr>
        <p:spPr/>
        <p:txBody>
          <a:bodyPr/>
          <a:lstStyle/>
          <a:p>
            <a:r>
              <a:rPr lang="en-US" dirty="0"/>
              <a:t>Copyright 1992-2015, Leadership Strategies, Inc. V15.02 </a:t>
            </a:r>
          </a:p>
        </p:txBody>
      </p:sp>
      <p:sp>
        <p:nvSpPr>
          <p:cNvPr id="12" name="Title 1">
            <a:extLst>
              <a:ext uri="{FF2B5EF4-FFF2-40B4-BE49-F238E27FC236}">
                <a16:creationId xmlns:a16="http://schemas.microsoft.com/office/drawing/2014/main" id="{D9D7870D-52C2-4840-BD60-BEB6A80E7CA9}"/>
              </a:ext>
            </a:extLst>
          </p:cNvPr>
          <p:cNvSpPr txBox="1">
            <a:spLocks/>
          </p:cNvSpPr>
          <p:nvPr/>
        </p:nvSpPr>
        <p:spPr>
          <a:xfrm>
            <a:off x="1066800" y="3606800"/>
            <a:ext cx="10058400" cy="1143000"/>
          </a:xfrm>
          <a:prstGeom prst="rect">
            <a:avLst/>
          </a:prstGeom>
        </p:spPr>
        <p:txBody>
          <a:bodyPr vert="horz" lIns="91440" tIns="45720" rIns="91440" bIns="45720" rtlCol="0" anchor="t">
            <a:noAutofit/>
          </a:bodyPr>
          <a:lstStyle/>
          <a:p>
            <a:pPr algn="ctr" defTabSz="457200">
              <a:lnSpc>
                <a:spcPts val="6460"/>
              </a:lnSpc>
              <a:spcBef>
                <a:spcPct val="0"/>
              </a:spcBef>
              <a:defRPr/>
            </a:pPr>
            <a:r>
              <a:rPr lang="en-US" sz="5000" cap="all" dirty="0">
                <a:solidFill>
                  <a:schemeClr val="bg1"/>
                </a:solidFill>
                <a:latin typeface="Arial" panose="020B0604020202020204" pitchFamily="34" charset="0"/>
                <a:ea typeface="+mj-ea"/>
                <a:cs typeface="Arial" panose="020B0604020202020204" pitchFamily="34" charset="0"/>
              </a:rPr>
              <a:t>Set the pace,</a:t>
            </a:r>
          </a:p>
          <a:p>
            <a:pPr algn="ctr" defTabSz="457200">
              <a:lnSpc>
                <a:spcPts val="6460"/>
              </a:lnSpc>
              <a:spcBef>
                <a:spcPct val="0"/>
              </a:spcBef>
              <a:defRPr/>
            </a:pPr>
            <a:r>
              <a:rPr lang="en-US" sz="5000" cap="all" dirty="0">
                <a:solidFill>
                  <a:schemeClr val="bg1"/>
                </a:solidFill>
                <a:latin typeface="Arial" panose="020B0604020202020204" pitchFamily="34" charset="0"/>
                <a:ea typeface="+mj-ea"/>
                <a:cs typeface="Arial" panose="020B0604020202020204" pitchFamily="34" charset="0"/>
              </a:rPr>
              <a:t>Anticipate the lulls, </a:t>
            </a:r>
          </a:p>
          <a:p>
            <a:pPr algn="ctr" defTabSz="457200">
              <a:lnSpc>
                <a:spcPts val="6460"/>
              </a:lnSpc>
              <a:spcBef>
                <a:spcPct val="0"/>
              </a:spcBef>
              <a:defRPr/>
            </a:pPr>
            <a:r>
              <a:rPr lang="en-US" sz="5000" cap="all" dirty="0">
                <a:solidFill>
                  <a:schemeClr val="bg1"/>
                </a:solidFill>
                <a:latin typeface="Arial" panose="020B0604020202020204" pitchFamily="34" charset="0"/>
                <a:ea typeface="+mj-ea"/>
                <a:cs typeface="Arial" panose="020B0604020202020204" pitchFamily="34" charset="0"/>
              </a:rPr>
              <a:t>React accordingly</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30</a:t>
            </a:fld>
            <a:endParaRPr lang="en-US" dirty="0"/>
          </a:p>
        </p:txBody>
      </p:sp>
      <p:sp>
        <p:nvSpPr>
          <p:cNvPr id="27" name="Content Placeholder 26"/>
          <p:cNvSpPr>
            <a:spLocks noGrp="1"/>
          </p:cNvSpPr>
          <p:nvPr>
            <p:ph type="body" sz="quarter" idx="13"/>
          </p:nvPr>
        </p:nvSpPr>
        <p:spPr>
          <a:xfrm>
            <a:off x="560388" y="2220660"/>
            <a:ext cx="11426825" cy="3964621"/>
          </a:xfrm>
        </p:spPr>
        <p:txBody>
          <a:bodyPr>
            <a:normAutofit/>
          </a:bodyPr>
          <a:lstStyle/>
          <a:p>
            <a:pPr>
              <a:spcAft>
                <a:spcPts val="1200"/>
              </a:spcAft>
            </a:pPr>
            <a:r>
              <a:rPr lang="en-US" sz="2400" u="sng" dirty="0"/>
              <a:t>E</a:t>
            </a:r>
            <a:r>
              <a:rPr lang="en-US" sz="2400" dirty="0"/>
              <a:t>ngage the participants </a:t>
            </a:r>
            <a:br>
              <a:rPr lang="en-US" sz="2400" dirty="0"/>
            </a:br>
            <a:r>
              <a:rPr lang="en-US" sz="2400" dirty="0"/>
              <a:t>(more interesting to listen to)</a:t>
            </a:r>
          </a:p>
          <a:p>
            <a:pPr>
              <a:spcAft>
                <a:spcPts val="1200"/>
              </a:spcAft>
            </a:pPr>
            <a:r>
              <a:rPr lang="en-US" sz="2400" u="sng" dirty="0"/>
              <a:t>E</a:t>
            </a:r>
            <a:r>
              <a:rPr lang="en-US" sz="2400" dirty="0"/>
              <a:t>nergizes the topic</a:t>
            </a:r>
            <a:br>
              <a:rPr lang="en-US" sz="2400" dirty="0"/>
            </a:br>
            <a:r>
              <a:rPr lang="en-US" sz="2400" dirty="0"/>
              <a:t>(it must be important since the facilitator is excited about it)</a:t>
            </a:r>
          </a:p>
          <a:p>
            <a:pPr>
              <a:spcAft>
                <a:spcPts val="1200"/>
              </a:spcAft>
            </a:pPr>
            <a:r>
              <a:rPr lang="en-US" sz="2400" u="sng" dirty="0"/>
              <a:t>E</a:t>
            </a:r>
            <a:r>
              <a:rPr lang="en-US" sz="2400" dirty="0"/>
              <a:t>levates the facilitator</a:t>
            </a:r>
            <a:br>
              <a:rPr lang="en-US" sz="2400" dirty="0"/>
            </a:br>
            <a:r>
              <a:rPr lang="en-US" sz="2400" dirty="0"/>
              <a:t>(project self-confidence)</a:t>
            </a:r>
          </a:p>
        </p:txBody>
      </p:sp>
      <p:sp>
        <p:nvSpPr>
          <p:cNvPr id="2" name="Footer Placeholder 1">
            <a:extLst>
              <a:ext uri="{FF2B5EF4-FFF2-40B4-BE49-F238E27FC236}">
                <a16:creationId xmlns:a16="http://schemas.microsoft.com/office/drawing/2014/main" id="{9BCF1640-5D6A-45F6-8751-1164B9A791BC}"/>
              </a:ext>
            </a:extLst>
          </p:cNvPr>
          <p:cNvSpPr>
            <a:spLocks noGrp="1"/>
          </p:cNvSpPr>
          <p:nvPr>
            <p:ph type="ftr" sz="quarter" idx="11"/>
          </p:nvPr>
        </p:nvSpPr>
        <p:spPr/>
        <p:txBody>
          <a:bodyPr/>
          <a:lstStyle/>
          <a:p>
            <a:r>
              <a:rPr lang="en-US"/>
              <a:t>Copyright 1992-2015, Leadership Strategies, Inc. V15.02 </a:t>
            </a:r>
          </a:p>
        </p:txBody>
      </p:sp>
      <p:sp>
        <p:nvSpPr>
          <p:cNvPr id="23" name="Title 4"/>
          <p:cNvSpPr txBox="1">
            <a:spLocks/>
          </p:cNvSpPr>
          <p:nvPr/>
        </p:nvSpPr>
        <p:spPr>
          <a:xfrm>
            <a:off x="657225" y="1421762"/>
            <a:ext cx="8071290" cy="589772"/>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3 “E’s” of energy?</a:t>
            </a:r>
          </a:p>
        </p:txBody>
      </p:sp>
      <p:sp>
        <p:nvSpPr>
          <p:cNvPr id="6" name="TextBox 5"/>
          <p:cNvSpPr txBox="1"/>
          <p:nvPr/>
        </p:nvSpPr>
        <p:spPr>
          <a:xfrm>
            <a:off x="11265648" y="4062574"/>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31</a:t>
            </a:fld>
            <a:endParaRPr lang="en-US" dirty="0"/>
          </a:p>
        </p:txBody>
      </p:sp>
      <p:sp>
        <p:nvSpPr>
          <p:cNvPr id="27" name="Content Placeholder 26"/>
          <p:cNvSpPr>
            <a:spLocks noGrp="1"/>
          </p:cNvSpPr>
          <p:nvPr>
            <p:ph type="body" sz="quarter" idx="13"/>
          </p:nvPr>
        </p:nvSpPr>
        <p:spPr>
          <a:xfrm>
            <a:off x="560388" y="2235511"/>
            <a:ext cx="11426825" cy="4007827"/>
          </a:xfrm>
        </p:spPr>
        <p:txBody>
          <a:bodyPr>
            <a:normAutofit/>
          </a:bodyPr>
          <a:lstStyle/>
          <a:p>
            <a:pPr>
              <a:spcAft>
                <a:spcPts val="600"/>
              </a:spcAft>
            </a:pPr>
            <a:r>
              <a:rPr lang="en-US" sz="2400" dirty="0"/>
              <a:t>Voice projection</a:t>
            </a:r>
          </a:p>
          <a:p>
            <a:pPr>
              <a:spcAft>
                <a:spcPts val="600"/>
              </a:spcAft>
            </a:pPr>
            <a:r>
              <a:rPr lang="en-US" sz="2400" dirty="0"/>
              <a:t>Modulation</a:t>
            </a:r>
          </a:p>
          <a:p>
            <a:pPr>
              <a:spcAft>
                <a:spcPts val="600"/>
              </a:spcAft>
            </a:pPr>
            <a:r>
              <a:rPr lang="en-US" sz="2400" dirty="0"/>
              <a:t>Eye contact</a:t>
            </a:r>
          </a:p>
          <a:p>
            <a:pPr>
              <a:spcAft>
                <a:spcPts val="600"/>
              </a:spcAft>
            </a:pPr>
            <a:r>
              <a:rPr lang="en-US" sz="2400" dirty="0"/>
              <a:t>Gestures/animation</a:t>
            </a:r>
          </a:p>
          <a:p>
            <a:pPr>
              <a:spcAft>
                <a:spcPts val="600"/>
              </a:spcAft>
            </a:pPr>
            <a:r>
              <a:rPr lang="en-US" sz="2400" dirty="0"/>
              <a:t>Movement</a:t>
            </a:r>
          </a:p>
          <a:p>
            <a:pPr>
              <a:spcAft>
                <a:spcPts val="600"/>
              </a:spcAft>
            </a:pPr>
            <a:r>
              <a:rPr lang="en-US" sz="2400" dirty="0"/>
              <a:t>Etc.</a:t>
            </a:r>
          </a:p>
        </p:txBody>
      </p:sp>
      <p:sp>
        <p:nvSpPr>
          <p:cNvPr id="2" name="Footer Placeholder 1">
            <a:extLst>
              <a:ext uri="{FF2B5EF4-FFF2-40B4-BE49-F238E27FC236}">
                <a16:creationId xmlns:a16="http://schemas.microsoft.com/office/drawing/2014/main" id="{12349A76-65B2-4AAC-A7D2-8068A02BBA55}"/>
              </a:ext>
            </a:extLst>
          </p:cNvPr>
          <p:cNvSpPr>
            <a:spLocks noGrp="1"/>
          </p:cNvSpPr>
          <p:nvPr>
            <p:ph type="ftr" sz="quarter" idx="11"/>
          </p:nvPr>
        </p:nvSpPr>
        <p:spPr/>
        <p:txBody>
          <a:bodyPr/>
          <a:lstStyle/>
          <a:p>
            <a:r>
              <a:rPr lang="en-US"/>
              <a:t>Copyright 1992-2015, Leadership Strategies, Inc. V15.02 </a:t>
            </a:r>
          </a:p>
        </p:txBody>
      </p:sp>
      <p:sp>
        <p:nvSpPr>
          <p:cNvPr id="23" name="Title 4"/>
          <p:cNvSpPr txBox="1">
            <a:spLocks/>
          </p:cNvSpPr>
          <p:nvPr/>
        </p:nvSpPr>
        <p:spPr>
          <a:xfrm>
            <a:off x="560388" y="1463532"/>
            <a:ext cx="10846513" cy="579139"/>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some of the tips to start a session with high energy?</a:t>
            </a:r>
          </a:p>
        </p:txBody>
      </p:sp>
      <p:sp>
        <p:nvSpPr>
          <p:cNvPr id="6" name="TextBox 5"/>
          <p:cNvSpPr txBox="1"/>
          <p:nvPr/>
        </p:nvSpPr>
        <p:spPr>
          <a:xfrm>
            <a:off x="10181614" y="5138403"/>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xEl>
                                              <p:pRg st="4" end="4"/>
                                            </p:txEl>
                                          </p:spTgt>
                                        </p:tgtEl>
                                        <p:attrNameLst>
                                          <p:attrName>style.visibility</p:attrName>
                                        </p:attrNameLst>
                                      </p:cBhvr>
                                      <p:to>
                                        <p:strVal val="visible"/>
                                      </p:to>
                                    </p:set>
                                    <p:animEffect transition="in" filter="fade">
                                      <p:cBhvr>
                                        <p:cTn id="27" dur="500"/>
                                        <p:tgtEl>
                                          <p:spTgt spid="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xEl>
                                              <p:pRg st="5" end="5"/>
                                            </p:txEl>
                                          </p:spTgt>
                                        </p:tgtEl>
                                        <p:attrNameLst>
                                          <p:attrName>style.visibility</p:attrName>
                                        </p:attrNameLst>
                                      </p:cBhvr>
                                      <p:to>
                                        <p:strVal val="visible"/>
                                      </p:to>
                                    </p:set>
                                    <p:animEffect transition="in" filter="fade">
                                      <p:cBhvr>
                                        <p:cTn id="32"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32</a:t>
            </a:fld>
            <a:endParaRPr lang="en-US" dirty="0"/>
          </a:p>
        </p:txBody>
      </p:sp>
      <p:sp>
        <p:nvSpPr>
          <p:cNvPr id="27" name="Content Placeholder 26"/>
          <p:cNvSpPr>
            <a:spLocks noGrp="1"/>
          </p:cNvSpPr>
          <p:nvPr>
            <p:ph type="body" sz="quarter" idx="13"/>
          </p:nvPr>
        </p:nvSpPr>
        <p:spPr>
          <a:xfrm>
            <a:off x="560388" y="2286000"/>
            <a:ext cx="11426825" cy="3899281"/>
          </a:xfrm>
        </p:spPr>
        <p:txBody>
          <a:bodyPr>
            <a:normAutofit/>
          </a:bodyPr>
          <a:lstStyle/>
          <a:p>
            <a:pPr>
              <a:spcAft>
                <a:spcPts val="1200"/>
              </a:spcAft>
            </a:pPr>
            <a:r>
              <a:rPr lang="en-US" sz="2400" dirty="0"/>
              <a:t>Mid-morning</a:t>
            </a:r>
          </a:p>
          <a:p>
            <a:pPr>
              <a:spcAft>
                <a:spcPts val="1200"/>
              </a:spcAft>
            </a:pPr>
            <a:r>
              <a:rPr lang="en-US" sz="2400" dirty="0"/>
              <a:t>Early afternoon – right after lunch</a:t>
            </a:r>
          </a:p>
          <a:p>
            <a:pPr>
              <a:spcAft>
                <a:spcPts val="1200"/>
              </a:spcAft>
            </a:pPr>
            <a:r>
              <a:rPr lang="en-US" sz="2400" dirty="0"/>
              <a:t>Mid-afternoon</a:t>
            </a:r>
          </a:p>
          <a:p>
            <a:pPr>
              <a:spcAft>
                <a:spcPts val="1200"/>
              </a:spcAft>
            </a:pPr>
            <a:r>
              <a:rPr lang="en-US" sz="2400" dirty="0"/>
              <a:t>End of day</a:t>
            </a:r>
          </a:p>
        </p:txBody>
      </p:sp>
      <p:sp>
        <p:nvSpPr>
          <p:cNvPr id="2" name="Footer Placeholder 1">
            <a:extLst>
              <a:ext uri="{FF2B5EF4-FFF2-40B4-BE49-F238E27FC236}">
                <a16:creationId xmlns:a16="http://schemas.microsoft.com/office/drawing/2014/main" id="{744F1D5C-099D-4575-A3CB-7DD4E61F2001}"/>
              </a:ext>
            </a:extLst>
          </p:cNvPr>
          <p:cNvSpPr>
            <a:spLocks noGrp="1"/>
          </p:cNvSpPr>
          <p:nvPr>
            <p:ph type="ftr" sz="quarter" idx="11"/>
          </p:nvPr>
        </p:nvSpPr>
        <p:spPr/>
        <p:txBody>
          <a:bodyPr/>
          <a:lstStyle/>
          <a:p>
            <a:r>
              <a:rPr lang="en-US"/>
              <a:t>Copyright 1992-2015, Leadership Strategies, Inc. V15.02 </a:t>
            </a:r>
          </a:p>
        </p:txBody>
      </p:sp>
      <p:sp>
        <p:nvSpPr>
          <p:cNvPr id="23" name="Title 4"/>
          <p:cNvSpPr txBox="1">
            <a:spLocks/>
          </p:cNvSpPr>
          <p:nvPr/>
        </p:nvSpPr>
        <p:spPr>
          <a:xfrm>
            <a:off x="657225" y="1515737"/>
            <a:ext cx="8071290" cy="568506"/>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When are the four lullaby times?</a:t>
            </a:r>
          </a:p>
        </p:txBody>
      </p:sp>
      <p:sp>
        <p:nvSpPr>
          <p:cNvPr id="6" name="TextBox 5"/>
          <p:cNvSpPr txBox="1"/>
          <p:nvPr/>
        </p:nvSpPr>
        <p:spPr>
          <a:xfrm>
            <a:off x="10917401" y="421325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33</a:t>
            </a:fld>
            <a:endParaRPr lang="en-US" dirty="0"/>
          </a:p>
        </p:txBody>
      </p:sp>
      <p:sp>
        <p:nvSpPr>
          <p:cNvPr id="27" name="Content Placeholder 26"/>
          <p:cNvSpPr>
            <a:spLocks noGrp="1"/>
          </p:cNvSpPr>
          <p:nvPr>
            <p:ph type="body" sz="quarter" idx="13"/>
          </p:nvPr>
        </p:nvSpPr>
        <p:spPr>
          <a:xfrm>
            <a:off x="560388" y="2175507"/>
            <a:ext cx="11426825" cy="4067831"/>
          </a:xfrm>
        </p:spPr>
        <p:txBody>
          <a:bodyPr>
            <a:normAutofit/>
          </a:bodyPr>
          <a:lstStyle/>
          <a:p>
            <a:pPr>
              <a:spcAft>
                <a:spcPts val="1200"/>
              </a:spcAft>
            </a:pPr>
            <a:r>
              <a:rPr lang="en-US" sz="2400" dirty="0"/>
              <a:t>Team building exercises</a:t>
            </a:r>
          </a:p>
          <a:p>
            <a:pPr>
              <a:spcAft>
                <a:spcPts val="1200"/>
              </a:spcAft>
            </a:pPr>
            <a:r>
              <a:rPr lang="en-US" sz="2400" dirty="0"/>
              <a:t>Small group break-outs</a:t>
            </a:r>
          </a:p>
          <a:p>
            <a:pPr>
              <a:spcAft>
                <a:spcPts val="1200"/>
              </a:spcAft>
            </a:pPr>
            <a:r>
              <a:rPr lang="en-US" sz="2400" dirty="0"/>
              <a:t>Facilitated process requiring movement</a:t>
            </a:r>
          </a:p>
        </p:txBody>
      </p:sp>
      <p:sp>
        <p:nvSpPr>
          <p:cNvPr id="2" name="Footer Placeholder 1">
            <a:extLst>
              <a:ext uri="{FF2B5EF4-FFF2-40B4-BE49-F238E27FC236}">
                <a16:creationId xmlns:a16="http://schemas.microsoft.com/office/drawing/2014/main" id="{13D88108-C0A7-4EA9-A7AA-0A11C24852B5}"/>
              </a:ext>
            </a:extLst>
          </p:cNvPr>
          <p:cNvSpPr>
            <a:spLocks noGrp="1"/>
          </p:cNvSpPr>
          <p:nvPr>
            <p:ph type="ftr" sz="quarter" idx="11"/>
          </p:nvPr>
        </p:nvSpPr>
        <p:spPr/>
        <p:txBody>
          <a:bodyPr/>
          <a:lstStyle/>
          <a:p>
            <a:r>
              <a:rPr lang="en-US"/>
              <a:t>Copyright 1992-2015, Leadership Strategies, Inc. V15.02 </a:t>
            </a:r>
          </a:p>
        </p:txBody>
      </p:sp>
      <p:sp>
        <p:nvSpPr>
          <p:cNvPr id="23" name="Title 4"/>
          <p:cNvSpPr txBox="1">
            <a:spLocks/>
          </p:cNvSpPr>
          <p:nvPr/>
        </p:nvSpPr>
        <p:spPr>
          <a:xfrm>
            <a:off x="650708" y="1463532"/>
            <a:ext cx="8836959" cy="51913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activities to do during the lullaby times?</a:t>
            </a:r>
          </a:p>
        </p:txBody>
      </p:sp>
      <p:sp>
        <p:nvSpPr>
          <p:cNvPr id="6" name="TextBox 5"/>
          <p:cNvSpPr txBox="1"/>
          <p:nvPr/>
        </p:nvSpPr>
        <p:spPr>
          <a:xfrm>
            <a:off x="10183755" y="336621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34</a:t>
            </a:fld>
            <a:endParaRPr lang="en-US" dirty="0"/>
          </a:p>
        </p:txBody>
      </p:sp>
      <p:sp>
        <p:nvSpPr>
          <p:cNvPr id="27" name="Content Placeholder 26"/>
          <p:cNvSpPr>
            <a:spLocks noGrp="1"/>
          </p:cNvSpPr>
          <p:nvPr>
            <p:ph type="body" sz="quarter" idx="13"/>
          </p:nvPr>
        </p:nvSpPr>
        <p:spPr>
          <a:xfrm>
            <a:off x="560388" y="2192981"/>
            <a:ext cx="11426825" cy="4050357"/>
          </a:xfrm>
        </p:spPr>
        <p:txBody>
          <a:bodyPr>
            <a:normAutofit/>
          </a:bodyPr>
          <a:lstStyle/>
          <a:p>
            <a:pPr>
              <a:spcAft>
                <a:spcPts val="1200"/>
              </a:spcAft>
            </a:pPr>
            <a:r>
              <a:rPr lang="en-US" sz="2400" dirty="0"/>
              <a:t>Lecture or monologue</a:t>
            </a:r>
          </a:p>
          <a:p>
            <a:pPr>
              <a:spcAft>
                <a:spcPts val="1200"/>
              </a:spcAft>
            </a:pPr>
            <a:r>
              <a:rPr lang="en-US" sz="2400" dirty="0"/>
              <a:t>Reading</a:t>
            </a:r>
          </a:p>
          <a:p>
            <a:pPr>
              <a:spcAft>
                <a:spcPts val="1200"/>
              </a:spcAft>
            </a:pPr>
            <a:r>
              <a:rPr lang="en-US" sz="2400" dirty="0"/>
              <a:t>Individually assigned exercises</a:t>
            </a:r>
          </a:p>
        </p:txBody>
      </p:sp>
      <p:sp>
        <p:nvSpPr>
          <p:cNvPr id="2" name="Footer Placeholder 1">
            <a:extLst>
              <a:ext uri="{FF2B5EF4-FFF2-40B4-BE49-F238E27FC236}">
                <a16:creationId xmlns:a16="http://schemas.microsoft.com/office/drawing/2014/main" id="{2D4F2863-2A22-4A53-AFF8-45C209A993AB}"/>
              </a:ext>
            </a:extLst>
          </p:cNvPr>
          <p:cNvSpPr>
            <a:spLocks noGrp="1"/>
          </p:cNvSpPr>
          <p:nvPr>
            <p:ph type="ftr" sz="quarter" idx="11"/>
          </p:nvPr>
        </p:nvSpPr>
        <p:spPr/>
        <p:txBody>
          <a:bodyPr/>
          <a:lstStyle/>
          <a:p>
            <a:r>
              <a:rPr lang="en-US"/>
              <a:t>Copyright 1992-2015, Leadership Strategies, Inc. V15.02 </a:t>
            </a:r>
          </a:p>
        </p:txBody>
      </p:sp>
      <p:sp>
        <p:nvSpPr>
          <p:cNvPr id="23" name="Title 4"/>
          <p:cNvSpPr txBox="1">
            <a:spLocks/>
          </p:cNvSpPr>
          <p:nvPr/>
        </p:nvSpPr>
        <p:spPr>
          <a:xfrm>
            <a:off x="657225" y="1463532"/>
            <a:ext cx="9262261" cy="536609"/>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activities to avoid during the lullaby times?</a:t>
            </a:r>
          </a:p>
        </p:txBody>
      </p:sp>
      <p:sp>
        <p:nvSpPr>
          <p:cNvPr id="6" name="TextBox 5"/>
          <p:cNvSpPr txBox="1"/>
          <p:nvPr/>
        </p:nvSpPr>
        <p:spPr>
          <a:xfrm>
            <a:off x="10183755" y="333639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Principle 8</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35</a:t>
            </a:fld>
            <a:endParaRPr lang="en-US" dirty="0"/>
          </a:p>
        </p:txBody>
      </p:sp>
      <p:sp>
        <p:nvSpPr>
          <p:cNvPr id="6" name="Content Placeholder 5"/>
          <p:cNvSpPr>
            <a:spLocks noGrp="1"/>
          </p:cNvSpPr>
          <p:nvPr>
            <p:ph type="body" sz="quarter" idx="13"/>
          </p:nvPr>
        </p:nvSpPr>
        <p:spPr>
          <a:xfrm>
            <a:off x="560388" y="2535442"/>
            <a:ext cx="5627761" cy="3707896"/>
          </a:xfrm>
        </p:spPr>
        <p:txBody>
          <a:bodyPr>
            <a:noAutofit/>
          </a:bodyPr>
          <a:lstStyle/>
          <a:p>
            <a:pPr marL="514350" indent="-514350">
              <a:spcAft>
                <a:spcPts val="1800"/>
              </a:spcAft>
              <a:buFont typeface="+mj-lt"/>
              <a:buAutoNum type="alphaUcPeriod"/>
            </a:pPr>
            <a:r>
              <a:rPr lang="en-US" sz="2400" dirty="0"/>
              <a:t>Set an Energetic Pace</a:t>
            </a:r>
          </a:p>
          <a:p>
            <a:pPr marL="514350" indent="-514350">
              <a:spcAft>
                <a:spcPts val="1800"/>
              </a:spcAft>
              <a:buFont typeface="+mj-lt"/>
              <a:buAutoNum type="alphaUcPeriod"/>
            </a:pPr>
            <a:r>
              <a:rPr lang="en-US" sz="2400" dirty="0"/>
              <a:t>Reset the Energy Level After Breaks</a:t>
            </a:r>
          </a:p>
          <a:p>
            <a:pPr marL="514350" indent="-514350">
              <a:spcAft>
                <a:spcPts val="1800"/>
              </a:spcAft>
              <a:buFont typeface="+mj-lt"/>
              <a:buAutoNum type="alphaUcPeriod"/>
            </a:pPr>
            <a:r>
              <a:rPr lang="en-US" sz="2400" dirty="0"/>
              <a:t>Adjust to Lull Times</a:t>
            </a:r>
          </a:p>
          <a:p>
            <a:pPr marL="514350" indent="-514350">
              <a:spcAft>
                <a:spcPts val="1800"/>
              </a:spcAft>
              <a:buFont typeface="+mj-lt"/>
              <a:buAutoNum type="alphaUcPeriod"/>
            </a:pPr>
            <a:r>
              <a:rPr lang="en-US" sz="2400" dirty="0"/>
              <a:t>Establish a Recharge Activity</a:t>
            </a:r>
          </a:p>
        </p:txBody>
      </p:sp>
      <p:sp>
        <p:nvSpPr>
          <p:cNvPr id="7" name="Content Placeholder 6"/>
          <p:cNvSpPr>
            <a:spLocks noGrp="1"/>
          </p:cNvSpPr>
          <p:nvPr>
            <p:ph idx="4294967295"/>
          </p:nvPr>
        </p:nvSpPr>
        <p:spPr>
          <a:xfrm>
            <a:off x="6753520" y="2535442"/>
            <a:ext cx="4878092" cy="4083050"/>
          </a:xfrm>
        </p:spPr>
        <p:txBody>
          <a:bodyPr>
            <a:normAutofit/>
          </a:bodyPr>
          <a:lstStyle/>
          <a:p>
            <a:pPr marL="514350" indent="-514350">
              <a:spcAft>
                <a:spcPts val="1800"/>
              </a:spcAft>
              <a:buClr>
                <a:srgbClr val="009383"/>
              </a:buClr>
              <a:buFont typeface="+mj-lt"/>
              <a:buAutoNum type="alphaUcPeriod" startAt="5"/>
            </a:pPr>
            <a:r>
              <a:rPr lang="en-US" sz="2400" b="0" dirty="0">
                <a:solidFill>
                  <a:schemeClr val="tx1"/>
                </a:solidFill>
              </a:rPr>
              <a:t>Use Brainteasers</a:t>
            </a:r>
          </a:p>
          <a:p>
            <a:pPr marL="514350" indent="-514350">
              <a:spcAft>
                <a:spcPts val="1800"/>
              </a:spcAft>
              <a:buClr>
                <a:srgbClr val="009383"/>
              </a:buClr>
              <a:buFont typeface="+mj-lt"/>
              <a:buAutoNum type="alphaUcPeriod" startAt="5"/>
            </a:pPr>
            <a:r>
              <a:rPr lang="en-US" sz="2400" b="0" dirty="0">
                <a:solidFill>
                  <a:schemeClr val="tx1"/>
                </a:solidFill>
              </a:rPr>
              <a:t>Get People Involved and Moving</a:t>
            </a:r>
          </a:p>
          <a:p>
            <a:pPr marL="514350" indent="-514350">
              <a:spcAft>
                <a:spcPts val="1800"/>
              </a:spcAft>
              <a:buClr>
                <a:srgbClr val="009383"/>
              </a:buClr>
              <a:buFont typeface="+mj-lt"/>
              <a:buAutoNum type="alphaUcPeriod" startAt="5"/>
            </a:pPr>
            <a:r>
              <a:rPr lang="en-US" sz="2400" b="0" dirty="0">
                <a:solidFill>
                  <a:schemeClr val="tx1"/>
                </a:solidFill>
              </a:rPr>
              <a:t>Encourage Team Building</a:t>
            </a:r>
          </a:p>
          <a:p>
            <a:pPr marL="514350" indent="-514350">
              <a:spcAft>
                <a:spcPts val="1800"/>
              </a:spcAft>
              <a:buClr>
                <a:srgbClr val="009383"/>
              </a:buClr>
              <a:buFont typeface="+mj-lt"/>
              <a:buAutoNum type="alphaUcPeriod" startAt="5"/>
            </a:pPr>
            <a:r>
              <a:rPr lang="en-US" sz="2400" b="0" dirty="0">
                <a:solidFill>
                  <a:schemeClr val="tx1"/>
                </a:solidFill>
              </a:rPr>
              <a:t>Break if Necessary </a:t>
            </a:r>
          </a:p>
        </p:txBody>
      </p:sp>
      <p:sp>
        <p:nvSpPr>
          <p:cNvPr id="8" name="Title 4"/>
          <p:cNvSpPr txBox="1">
            <a:spLocks/>
          </p:cNvSpPr>
          <p:nvPr/>
        </p:nvSpPr>
        <p:spPr>
          <a:xfrm>
            <a:off x="657225" y="1413228"/>
            <a:ext cx="8071290" cy="523220"/>
          </a:xfrm>
          <a:prstGeom prst="rect">
            <a:avLst/>
          </a:prstGeom>
        </p:spPr>
        <p:txBody>
          <a:bodyPr vert="horz" lIns="91440" tIns="45720" rIns="91440" bIns="45720" rtlCol="0" anchor="ctr">
            <a:normAutofit/>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Keep the energy high</a:t>
            </a:r>
          </a:p>
        </p:txBody>
      </p:sp>
      <p:sp>
        <p:nvSpPr>
          <p:cNvPr id="9" name="TextBox 8"/>
          <p:cNvSpPr txBox="1"/>
          <p:nvPr/>
        </p:nvSpPr>
        <p:spPr>
          <a:xfrm>
            <a:off x="644821" y="1910017"/>
            <a:ext cx="7332072" cy="461665"/>
          </a:xfrm>
          <a:prstGeom prst="rect">
            <a:avLst/>
          </a:prstGeom>
          <a:noFill/>
        </p:spPr>
        <p:txBody>
          <a:bodyPr wrap="none" rtlCol="0">
            <a:spAutoFit/>
          </a:bodyPr>
          <a:lstStyle/>
          <a:p>
            <a:r>
              <a:rPr lang="en-US" sz="2400" i="1" dirty="0">
                <a:solidFill>
                  <a:srgbClr val="F26522"/>
                </a:solidFill>
                <a:latin typeface="Arial" panose="020B0604020202020204" pitchFamily="34" charset="0"/>
                <a:cs typeface="Arial" panose="020B0604020202020204" pitchFamily="34" charset="0"/>
              </a:rPr>
              <a:t>Set the Pace, Anticipate the Lulls, React Accordingly</a:t>
            </a:r>
          </a:p>
        </p:txBody>
      </p:sp>
      <p:sp>
        <p:nvSpPr>
          <p:cNvPr id="10" name="Footer Placeholder 2">
            <a:extLst>
              <a:ext uri="{FF2B5EF4-FFF2-40B4-BE49-F238E27FC236}">
                <a16:creationId xmlns:a16="http://schemas.microsoft.com/office/drawing/2014/main" id="{E7737249-3464-40F7-8C05-A3818B6B7D1D}"/>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extLst>
      <p:ext uri="{BB962C8B-B14F-4D97-AF65-F5344CB8AC3E}">
        <p14:creationId xmlns:p14="http://schemas.microsoft.com/office/powerpoint/2010/main" val="122505802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ECFF593B-26B7-4423-AF26-D162055C5548}"/>
              </a:ext>
            </a:extLst>
          </p:cNvPr>
          <p:cNvSpPr/>
          <p:nvPr/>
        </p:nvSpPr>
        <p:spPr>
          <a:xfrm>
            <a:off x="5906030" y="15589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3.</a:t>
            </a:r>
          </a:p>
          <a:p>
            <a:pPr algn="ctr"/>
            <a:r>
              <a:rPr lang="en-US" sz="1600" dirty="0">
                <a:solidFill>
                  <a:schemeClr val="bg1"/>
                </a:solidFill>
                <a:latin typeface="Arial" panose="020B0604020202020204" pitchFamily="34" charset="0"/>
                <a:cs typeface="Arial" panose="020B0604020202020204" pitchFamily="34" charset="0"/>
              </a:rPr>
              <a:t>Focusing</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Group</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713B4918-2A8D-4964-A09F-3A38A88F45D3}"/>
              </a:ext>
            </a:extLst>
          </p:cNvPr>
          <p:cNvSpPr/>
          <p:nvPr/>
        </p:nvSpPr>
        <p:spPr>
          <a:xfrm>
            <a:off x="4108147"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2.</a:t>
            </a:r>
          </a:p>
          <a:p>
            <a:pPr algn="ctr"/>
            <a:r>
              <a:rPr lang="en-US" sz="1600" dirty="0">
                <a:solidFill>
                  <a:schemeClr val="bg1"/>
                </a:solidFill>
                <a:latin typeface="Arial" panose="020B0604020202020204" pitchFamily="34" charset="0"/>
                <a:cs typeface="Arial" panose="020B0604020202020204" pitchFamily="34" charset="0"/>
              </a:rPr>
              <a:t>Getting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Session</a:t>
            </a:r>
          </a:p>
          <a:p>
            <a:pPr algn="ctr"/>
            <a:r>
              <a:rPr lang="en-US" sz="1600" dirty="0">
                <a:solidFill>
                  <a:schemeClr val="bg1"/>
                </a:solidFill>
                <a:latin typeface="Arial" panose="020B0604020202020204" pitchFamily="34" charset="0"/>
                <a:cs typeface="Arial" panose="020B0604020202020204" pitchFamily="34" charset="0"/>
              </a:rPr>
              <a:t>Started</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35" name="Title 1">
            <a:extLst>
              <a:ext uri="{FF2B5EF4-FFF2-40B4-BE49-F238E27FC236}">
                <a16:creationId xmlns:a16="http://schemas.microsoft.com/office/drawing/2014/main" id="{A1E73FB1-33C9-495F-88A1-30CAF2C48BE4}"/>
              </a:ext>
            </a:extLst>
          </p:cNvPr>
          <p:cNvSpPr>
            <a:spLocks noGrp="1"/>
          </p:cNvSpPr>
          <p:nvPr>
            <p:ph type="title"/>
          </p:nvPr>
        </p:nvSpPr>
        <p:spPr>
          <a:xfrm>
            <a:off x="657225" y="522072"/>
            <a:ext cx="7429500" cy="690564"/>
          </a:xfrm>
        </p:spPr>
        <p:txBody>
          <a:bodyPr>
            <a:normAutofit/>
          </a:bodyPr>
          <a:lstStyle/>
          <a:p>
            <a:r>
              <a:rPr lang="en-US" sz="3600" b="0" dirty="0"/>
              <a:t>Checkpoint</a:t>
            </a:r>
          </a:p>
        </p:txBody>
      </p:sp>
      <p:sp>
        <p:nvSpPr>
          <p:cNvPr id="36" name="Slide Number Placeholder 3">
            <a:extLst>
              <a:ext uri="{FF2B5EF4-FFF2-40B4-BE49-F238E27FC236}">
                <a16:creationId xmlns:a16="http://schemas.microsoft.com/office/drawing/2014/main" id="{A17E0EA4-B1E1-44BE-AA26-F29A4E23F3E6}"/>
              </a:ext>
            </a:extLst>
          </p:cNvPr>
          <p:cNvSpPr>
            <a:spLocks noGrp="1"/>
          </p:cNvSpPr>
          <p:nvPr>
            <p:ph type="sldNum" sz="quarter" idx="12"/>
          </p:nvPr>
        </p:nvSpPr>
        <p:spPr>
          <a:xfrm>
            <a:off x="197069" y="6356350"/>
            <a:ext cx="2743200" cy="365125"/>
          </a:xfrm>
        </p:spPr>
        <p:txBody>
          <a:bodyPr/>
          <a:lstStyle/>
          <a:p>
            <a:fld id="{F29FD61F-2294-5D42-A9D7-9928D42B3773}" type="slidenum">
              <a:rPr lang="en-US" smtClean="0"/>
              <a:pPr/>
              <a:t>36</a:t>
            </a:fld>
            <a:endParaRPr lang="en-US" dirty="0"/>
          </a:p>
        </p:txBody>
      </p:sp>
      <p:sp>
        <p:nvSpPr>
          <p:cNvPr id="37" name="Footer Placeholder 2">
            <a:extLst>
              <a:ext uri="{FF2B5EF4-FFF2-40B4-BE49-F238E27FC236}">
                <a16:creationId xmlns:a16="http://schemas.microsoft.com/office/drawing/2014/main" id="{8E7008E4-99C1-4F24-A9A0-BBACC512B9A1}"/>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
        <p:nvSpPr>
          <p:cNvPr id="39" name="Oval 38">
            <a:extLst>
              <a:ext uri="{FF2B5EF4-FFF2-40B4-BE49-F238E27FC236}">
                <a16:creationId xmlns:a16="http://schemas.microsoft.com/office/drawing/2014/main" id="{5DC01D8D-F8C7-43E4-BA82-E24037A0C645}"/>
              </a:ext>
            </a:extLst>
          </p:cNvPr>
          <p:cNvSpPr/>
          <p:nvPr/>
        </p:nvSpPr>
        <p:spPr>
          <a:xfrm>
            <a:off x="2310264"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a:t>
            </a:r>
          </a:p>
          <a:p>
            <a:pPr algn="ctr"/>
            <a:r>
              <a:rPr lang="en-US" sz="1600" dirty="0">
                <a:solidFill>
                  <a:schemeClr val="bg1"/>
                </a:solidFill>
                <a:latin typeface="Arial" panose="020B0604020202020204" pitchFamily="34" charset="0"/>
                <a:cs typeface="Arial" panose="020B0604020202020204" pitchFamily="34" charset="0"/>
              </a:rPr>
              <a:t>Preparing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for Success</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40" name="Oval 39">
            <a:extLst>
              <a:ext uri="{FF2B5EF4-FFF2-40B4-BE49-F238E27FC236}">
                <a16:creationId xmlns:a16="http://schemas.microsoft.com/office/drawing/2014/main" id="{C8F53606-7E18-4D0C-9D96-681BEA2E723D}"/>
              </a:ext>
            </a:extLst>
          </p:cNvPr>
          <p:cNvSpPr/>
          <p:nvPr/>
        </p:nvSpPr>
        <p:spPr>
          <a:xfrm>
            <a:off x="9148322"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9.</a:t>
            </a:r>
          </a:p>
          <a:p>
            <a:pPr algn="ctr"/>
            <a:r>
              <a:rPr lang="en-US" sz="1600" dirty="0">
                <a:solidFill>
                  <a:schemeClr val="bg1"/>
                </a:solidFill>
                <a:latin typeface="Arial" panose="020B0604020202020204" pitchFamily="34" charset="0"/>
                <a:cs typeface="Arial" panose="020B0604020202020204" pitchFamily="34" charset="0"/>
              </a:rPr>
              <a:t>Closing the</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Session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42" name="Oval 41">
            <a:extLst>
              <a:ext uri="{FF2B5EF4-FFF2-40B4-BE49-F238E27FC236}">
                <a16:creationId xmlns:a16="http://schemas.microsoft.com/office/drawing/2014/main" id="{5537B021-1CB7-4970-8A10-95028FD1CC65}"/>
              </a:ext>
            </a:extLst>
          </p:cNvPr>
          <p:cNvSpPr/>
          <p:nvPr/>
        </p:nvSpPr>
        <p:spPr>
          <a:xfrm>
            <a:off x="7379230" y="606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4.</a:t>
            </a:r>
          </a:p>
          <a:p>
            <a:pPr algn="ctr"/>
            <a:r>
              <a:rPr lang="en-US" sz="1600" dirty="0">
                <a:solidFill>
                  <a:schemeClr val="bg1"/>
                </a:solidFill>
                <a:latin typeface="Arial" panose="020B0604020202020204" pitchFamily="34" charset="0"/>
                <a:cs typeface="Arial" panose="020B0604020202020204" pitchFamily="34" charset="0"/>
              </a:rPr>
              <a:t>The Power</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of the Pen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43" name="Oval 42">
            <a:extLst>
              <a:ext uri="{FF2B5EF4-FFF2-40B4-BE49-F238E27FC236}">
                <a16:creationId xmlns:a16="http://schemas.microsoft.com/office/drawing/2014/main" id="{774021C1-372C-47E5-BC2F-0D61474608ED}"/>
              </a:ext>
            </a:extLst>
          </p:cNvPr>
          <p:cNvSpPr/>
          <p:nvPr/>
        </p:nvSpPr>
        <p:spPr>
          <a:xfrm>
            <a:off x="7379230" y="2511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5.</a:t>
            </a:r>
          </a:p>
          <a:p>
            <a:pPr algn="ctr"/>
            <a:r>
              <a:rPr lang="en-US" sz="1600" dirty="0">
                <a:solidFill>
                  <a:schemeClr val="bg1"/>
                </a:solidFill>
                <a:latin typeface="Arial" panose="020B0604020202020204" pitchFamily="34" charset="0"/>
                <a:cs typeface="Arial" panose="020B0604020202020204" pitchFamily="34" charset="0"/>
              </a:rPr>
              <a:t>Information</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Gathering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46" name="Oval 45">
            <a:extLst>
              <a:ext uri="{FF2B5EF4-FFF2-40B4-BE49-F238E27FC236}">
                <a16:creationId xmlns:a16="http://schemas.microsoft.com/office/drawing/2014/main" id="{3E89ED44-F59E-4CED-85B3-7BDAF223CBC0}"/>
              </a:ext>
            </a:extLst>
          </p:cNvPr>
          <p:cNvSpPr/>
          <p:nvPr/>
        </p:nvSpPr>
        <p:spPr>
          <a:xfrm>
            <a:off x="6777755"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7.</a:t>
            </a:r>
          </a:p>
          <a:p>
            <a:pPr algn="ctr"/>
            <a:r>
              <a:rPr lang="en-US" sz="1600" dirty="0">
                <a:solidFill>
                  <a:srgbClr val="FFFFFF"/>
                </a:solidFill>
                <a:latin typeface="Arial" panose="020B0604020202020204" pitchFamily="34" charset="0"/>
                <a:cs typeface="Arial" panose="020B0604020202020204" pitchFamily="34" charset="0"/>
              </a:rPr>
              <a:t>Consensus</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Building</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47" name="Oval 46">
            <a:extLst>
              <a:ext uri="{FF2B5EF4-FFF2-40B4-BE49-F238E27FC236}">
                <a16:creationId xmlns:a16="http://schemas.microsoft.com/office/drawing/2014/main" id="{EE1F65E6-9C9D-4A4F-AE48-31782E1B2207}"/>
              </a:ext>
            </a:extLst>
          </p:cNvPr>
          <p:cNvSpPr/>
          <p:nvPr/>
        </p:nvSpPr>
        <p:spPr>
          <a:xfrm>
            <a:off x="838608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8.</a:t>
            </a:r>
          </a:p>
          <a:p>
            <a:pPr algn="ctr"/>
            <a:r>
              <a:rPr lang="en-US" sz="1600" dirty="0">
                <a:solidFill>
                  <a:srgbClr val="FFFFFF"/>
                </a:solidFill>
                <a:latin typeface="Arial" panose="020B0604020202020204" pitchFamily="34" charset="0"/>
                <a:cs typeface="Arial" panose="020B0604020202020204" pitchFamily="34" charset="0"/>
              </a:rPr>
              <a:t>Keeping the</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Energy High</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48" name="Oval 47">
            <a:extLst>
              <a:ext uri="{FF2B5EF4-FFF2-40B4-BE49-F238E27FC236}">
                <a16:creationId xmlns:a16="http://schemas.microsoft.com/office/drawing/2014/main" id="{7124DD4C-739B-4703-856C-B72FBA3129D0}"/>
              </a:ext>
            </a:extLst>
          </p:cNvPr>
          <p:cNvSpPr/>
          <p:nvPr/>
        </p:nvSpPr>
        <p:spPr>
          <a:xfrm>
            <a:off x="516943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6.</a:t>
            </a:r>
          </a:p>
          <a:p>
            <a:pPr algn="ctr"/>
            <a:r>
              <a:rPr lang="en-US" sz="1600" dirty="0">
                <a:solidFill>
                  <a:srgbClr val="FFFFFF"/>
                </a:solidFill>
                <a:latin typeface="Arial" panose="020B0604020202020204" pitchFamily="34" charset="0"/>
                <a:cs typeface="Arial" panose="020B0604020202020204" pitchFamily="34" charset="0"/>
              </a:rPr>
              <a:t>Managing</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Dysfunction</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pic>
        <p:nvPicPr>
          <p:cNvPr id="49" name="Picture 48">
            <a:extLst>
              <a:ext uri="{FF2B5EF4-FFF2-40B4-BE49-F238E27FC236}">
                <a16:creationId xmlns:a16="http://schemas.microsoft.com/office/drawing/2014/main" id="{646ED6E4-895A-4742-BAF2-B185FE035E07}"/>
              </a:ext>
            </a:extLst>
          </p:cNvPr>
          <p:cNvPicPr>
            <a:picLocks noChangeAspect="1"/>
          </p:cNvPicPr>
          <p:nvPr/>
        </p:nvPicPr>
        <p:blipFill>
          <a:blip r:embed="rId3"/>
          <a:stretch>
            <a:fillRect/>
          </a:stretch>
        </p:blipFill>
        <p:spPr>
          <a:xfrm>
            <a:off x="7001637" y="3136333"/>
            <a:ext cx="210312" cy="245364"/>
          </a:xfrm>
          <a:prstGeom prst="rect">
            <a:avLst/>
          </a:prstGeom>
        </p:spPr>
      </p:pic>
      <p:pic>
        <p:nvPicPr>
          <p:cNvPr id="50" name="Picture 49">
            <a:extLst>
              <a:ext uri="{FF2B5EF4-FFF2-40B4-BE49-F238E27FC236}">
                <a16:creationId xmlns:a16="http://schemas.microsoft.com/office/drawing/2014/main" id="{790FE314-1099-44B8-9B05-705408EDB5FE}"/>
              </a:ext>
            </a:extLst>
          </p:cNvPr>
          <p:cNvPicPr>
            <a:picLocks noChangeAspect="1"/>
          </p:cNvPicPr>
          <p:nvPr/>
        </p:nvPicPr>
        <p:blipFill>
          <a:blip r:embed="rId4"/>
          <a:stretch>
            <a:fillRect/>
          </a:stretch>
        </p:blipFill>
        <p:spPr>
          <a:xfrm>
            <a:off x="7010401" y="1299191"/>
            <a:ext cx="201549" cy="254127"/>
          </a:xfrm>
          <a:prstGeom prst="rect">
            <a:avLst/>
          </a:prstGeom>
        </p:spPr>
      </p:pic>
      <p:pic>
        <p:nvPicPr>
          <p:cNvPr id="51" name="Picture 50">
            <a:extLst>
              <a:ext uri="{FF2B5EF4-FFF2-40B4-BE49-F238E27FC236}">
                <a16:creationId xmlns:a16="http://schemas.microsoft.com/office/drawing/2014/main" id="{3C788832-93EE-45C7-B47C-F22495922B6B}"/>
              </a:ext>
            </a:extLst>
          </p:cNvPr>
          <p:cNvPicPr>
            <a:picLocks noChangeAspect="1"/>
          </p:cNvPicPr>
          <p:nvPr/>
        </p:nvPicPr>
        <p:blipFill>
          <a:blip r:embed="rId5"/>
          <a:stretch>
            <a:fillRect/>
          </a:stretch>
        </p:blipFill>
        <p:spPr>
          <a:xfrm>
            <a:off x="8034978" y="2118293"/>
            <a:ext cx="105156" cy="297942"/>
          </a:xfrm>
          <a:prstGeom prst="rect">
            <a:avLst/>
          </a:prstGeom>
        </p:spPr>
      </p:pic>
      <p:sp>
        <p:nvSpPr>
          <p:cNvPr id="52" name="TextBox 51">
            <a:extLst>
              <a:ext uri="{FF2B5EF4-FFF2-40B4-BE49-F238E27FC236}">
                <a16:creationId xmlns:a16="http://schemas.microsoft.com/office/drawing/2014/main" id="{5CB2E35D-9725-4537-8F69-DD51C5942340}"/>
              </a:ext>
            </a:extLst>
          </p:cNvPr>
          <p:cNvSpPr txBox="1"/>
          <p:nvPr/>
        </p:nvSpPr>
        <p:spPr>
          <a:xfrm>
            <a:off x="3971082" y="4720557"/>
            <a:ext cx="1197764" cy="646331"/>
          </a:xfrm>
          <a:prstGeom prst="rect">
            <a:avLst/>
          </a:prstGeom>
          <a:noFill/>
        </p:spPr>
        <p:txBody>
          <a:bodyPr wrap="none" rtlCol="0">
            <a:spAutoFit/>
          </a:bodyPr>
          <a:lstStyle/>
          <a:p>
            <a:r>
              <a:rPr lang="en-US" dirty="0">
                <a:solidFill>
                  <a:srgbClr val="009383"/>
                </a:solidFill>
                <a:latin typeface="Arial" panose="020B0604020202020204" pitchFamily="34" charset="0"/>
                <a:cs typeface="Arial" panose="020B0604020202020204" pitchFamily="34" charset="0"/>
              </a:rPr>
              <a:t>Group</a:t>
            </a:r>
          </a:p>
          <a:p>
            <a:r>
              <a:rPr lang="en-US" dirty="0">
                <a:solidFill>
                  <a:srgbClr val="009383"/>
                </a:solidFill>
                <a:latin typeface="Arial" panose="020B0604020202020204" pitchFamily="34" charset="0"/>
                <a:cs typeface="Arial" panose="020B0604020202020204" pitchFamily="34" charset="0"/>
              </a:rPr>
              <a:t>Dynamics</a:t>
            </a:r>
          </a:p>
        </p:txBody>
      </p:sp>
      <p:sp>
        <p:nvSpPr>
          <p:cNvPr id="53" name="Rectangle 52">
            <a:extLst>
              <a:ext uri="{FF2B5EF4-FFF2-40B4-BE49-F238E27FC236}">
                <a16:creationId xmlns:a16="http://schemas.microsoft.com/office/drawing/2014/main" id="{A985076A-8607-44AC-A664-DD00BE549B82}"/>
              </a:ext>
            </a:extLst>
          </p:cNvPr>
          <p:cNvSpPr/>
          <p:nvPr/>
        </p:nvSpPr>
        <p:spPr>
          <a:xfrm>
            <a:off x="3903522" y="4226675"/>
            <a:ext cx="6186854" cy="16340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CFAFB136-8DB5-4FFA-B285-2E6BB0AD7016}"/>
              </a:ext>
            </a:extLst>
          </p:cNvPr>
          <p:cNvSpPr txBox="1"/>
          <p:nvPr/>
        </p:nvSpPr>
        <p:spPr>
          <a:xfrm>
            <a:off x="5877757" y="184666"/>
            <a:ext cx="2683157" cy="369332"/>
          </a:xfrm>
          <a:prstGeom prst="rect">
            <a:avLst/>
          </a:prstGeom>
          <a:noFill/>
        </p:spPr>
        <p:txBody>
          <a:bodyPr wrap="square" rtlCol="0">
            <a:spAutoFit/>
          </a:bodyPr>
          <a:lstStyle/>
          <a:p>
            <a:pPr algn="ctr"/>
            <a:r>
              <a:rPr lang="en-US" u="sng" dirty="0">
                <a:solidFill>
                  <a:srgbClr val="00467F"/>
                </a:solidFill>
                <a:latin typeface="Arial" panose="020B0604020202020204" pitchFamily="34" charset="0"/>
                <a:cs typeface="Arial" panose="020B0604020202020204" pitchFamily="34" charset="0"/>
              </a:rPr>
              <a:t>The Facilitation Cycle</a:t>
            </a:r>
          </a:p>
        </p:txBody>
      </p:sp>
      <p:cxnSp>
        <p:nvCxnSpPr>
          <p:cNvPr id="55" name="Straight Arrow Connector 54">
            <a:extLst>
              <a:ext uri="{FF2B5EF4-FFF2-40B4-BE49-F238E27FC236}">
                <a16:creationId xmlns:a16="http://schemas.microsoft.com/office/drawing/2014/main" id="{F37BDED9-2C1A-457C-B7E3-8F5625A23AE5}"/>
              </a:ext>
            </a:extLst>
          </p:cNvPr>
          <p:cNvCxnSpPr/>
          <p:nvPr/>
        </p:nvCxnSpPr>
        <p:spPr>
          <a:xfrm rot="16200000" flipV="1">
            <a:off x="645472" y="4456811"/>
            <a:ext cx="2974672" cy="2"/>
          </a:xfrm>
          <a:prstGeom prst="straightConnector1">
            <a:avLst/>
          </a:prstGeom>
          <a:ln w="19050">
            <a:solidFill>
              <a:schemeClr val="accent5">
                <a:lumMod val="50000"/>
                <a:lumOff val="50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FB1C65EB-4071-47B4-8DD0-09B226C24EA6}"/>
              </a:ext>
            </a:extLst>
          </p:cNvPr>
          <p:cNvCxnSpPr/>
          <p:nvPr/>
        </p:nvCxnSpPr>
        <p:spPr>
          <a:xfrm>
            <a:off x="2134394" y="5940970"/>
            <a:ext cx="8362822" cy="1588"/>
          </a:xfrm>
          <a:prstGeom prst="straightConnector1">
            <a:avLst/>
          </a:prstGeom>
          <a:ln w="19050">
            <a:solidFill>
              <a:schemeClr val="accent5">
                <a:lumMod val="50000"/>
                <a:lumOff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57" name="Oval 56">
            <a:extLst>
              <a:ext uri="{FF2B5EF4-FFF2-40B4-BE49-F238E27FC236}">
                <a16:creationId xmlns:a16="http://schemas.microsoft.com/office/drawing/2014/main" id="{10ABB109-6BA0-4007-94B2-40EF041A42C7}"/>
              </a:ext>
            </a:extLst>
          </p:cNvPr>
          <p:cNvSpPr/>
          <p:nvPr/>
        </p:nvSpPr>
        <p:spPr>
          <a:xfrm>
            <a:off x="2310264" y="5029200"/>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10.</a:t>
            </a:r>
          </a:p>
          <a:p>
            <a:pPr algn="ctr"/>
            <a:r>
              <a:rPr lang="en-US" sz="1600" dirty="0">
                <a:solidFill>
                  <a:schemeClr val="bg1"/>
                </a:solidFill>
                <a:latin typeface="Arial" panose="020B0604020202020204" pitchFamily="34" charset="0"/>
                <a:cs typeface="Arial" panose="020B0604020202020204" pitchFamily="34" charset="0"/>
              </a:rPr>
              <a:t>Agenda</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Setting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cxnSp>
        <p:nvCxnSpPr>
          <p:cNvPr id="58" name="Straight Arrow Connector 57">
            <a:extLst>
              <a:ext uri="{FF2B5EF4-FFF2-40B4-BE49-F238E27FC236}">
                <a16:creationId xmlns:a16="http://schemas.microsoft.com/office/drawing/2014/main" id="{9FB46641-9172-4EC3-8441-5A22B9813CA1}"/>
              </a:ext>
            </a:extLst>
          </p:cNvPr>
          <p:cNvCxnSpPr/>
          <p:nvPr/>
        </p:nvCxnSpPr>
        <p:spPr>
          <a:xfrm rot="5400000" flipH="1" flipV="1">
            <a:off x="9008291" y="4456812"/>
            <a:ext cx="2974674" cy="1588"/>
          </a:xfrm>
          <a:prstGeom prst="straightConnector1">
            <a:avLst/>
          </a:prstGeom>
          <a:ln w="19050">
            <a:solidFill>
              <a:schemeClr val="accent5">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Rectangle 58">
            <a:extLst>
              <a:ext uri="{FF2B5EF4-FFF2-40B4-BE49-F238E27FC236}">
                <a16:creationId xmlns:a16="http://schemas.microsoft.com/office/drawing/2014/main" id="{DD192160-EF46-4FAA-A5C0-1BA67C88635B}"/>
              </a:ext>
            </a:extLst>
          </p:cNvPr>
          <p:cNvSpPr/>
          <p:nvPr/>
        </p:nvSpPr>
        <p:spPr>
          <a:xfrm>
            <a:off x="5825384" y="199748"/>
            <a:ext cx="3040862" cy="37958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0" name="Isosceles Triangle 59">
            <a:extLst>
              <a:ext uri="{FF2B5EF4-FFF2-40B4-BE49-F238E27FC236}">
                <a16:creationId xmlns:a16="http://schemas.microsoft.com/office/drawing/2014/main" id="{5F7E5AE7-0CA1-425D-A513-6CC177E574C3}"/>
              </a:ext>
            </a:extLst>
          </p:cNvPr>
          <p:cNvSpPr/>
          <p:nvPr/>
        </p:nvSpPr>
        <p:spPr>
          <a:xfrm rot="5400000">
            <a:off x="559774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1" name="Isosceles Triangle 60">
            <a:extLst>
              <a:ext uri="{FF2B5EF4-FFF2-40B4-BE49-F238E27FC236}">
                <a16:creationId xmlns:a16="http://schemas.microsoft.com/office/drawing/2014/main" id="{48998EEF-0D3F-4110-8582-4804AF67AEF9}"/>
              </a:ext>
            </a:extLst>
          </p:cNvPr>
          <p:cNvSpPr/>
          <p:nvPr/>
        </p:nvSpPr>
        <p:spPr>
          <a:xfrm rot="5400000">
            <a:off x="3840188"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2" name="Isosceles Triangle 61">
            <a:extLst>
              <a:ext uri="{FF2B5EF4-FFF2-40B4-BE49-F238E27FC236}">
                <a16:creationId xmlns:a16="http://schemas.microsoft.com/office/drawing/2014/main" id="{82FCBFB5-447F-4D02-9B3A-B5729CCA347F}"/>
              </a:ext>
            </a:extLst>
          </p:cNvPr>
          <p:cNvSpPr/>
          <p:nvPr/>
        </p:nvSpPr>
        <p:spPr>
          <a:xfrm rot="5400000">
            <a:off x="894849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3" name="Isosceles Triangle 62">
            <a:extLst>
              <a:ext uri="{FF2B5EF4-FFF2-40B4-BE49-F238E27FC236}">
                <a16:creationId xmlns:a16="http://schemas.microsoft.com/office/drawing/2014/main" id="{44B46C95-2158-4FA9-975C-65E620210489}"/>
              </a:ext>
            </a:extLst>
          </p:cNvPr>
          <p:cNvSpPr/>
          <p:nvPr/>
        </p:nvSpPr>
        <p:spPr>
          <a:xfrm>
            <a:off x="7379230" y="4037728"/>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4" name="Oval 63">
            <a:extLst>
              <a:ext uri="{FF2B5EF4-FFF2-40B4-BE49-F238E27FC236}">
                <a16:creationId xmlns:a16="http://schemas.microsoft.com/office/drawing/2014/main" id="{6440CE63-10A2-49D2-BE73-9A54CA164825}"/>
              </a:ext>
            </a:extLst>
          </p:cNvPr>
          <p:cNvSpPr/>
          <p:nvPr/>
        </p:nvSpPr>
        <p:spPr>
          <a:xfrm>
            <a:off x="8386080" y="4335395"/>
            <a:ext cx="1416652" cy="1416652"/>
          </a:xfrm>
          <a:prstGeom prst="ellipse">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8.</a:t>
            </a:r>
          </a:p>
          <a:p>
            <a:pPr algn="ctr"/>
            <a:r>
              <a:rPr lang="en-US" sz="1600" dirty="0">
                <a:solidFill>
                  <a:srgbClr val="FFFFFF"/>
                </a:solidFill>
                <a:latin typeface="Arial" panose="020B0604020202020204" pitchFamily="34" charset="0"/>
                <a:cs typeface="Arial" panose="020B0604020202020204" pitchFamily="34" charset="0"/>
              </a:rPr>
              <a:t>Keeping the</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Energy High</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xit" presetSubtype="0" fill="hold" grpId="0" nodeType="withEffect">
                                  <p:stCondLst>
                                    <p:cond delay="0"/>
                                  </p:stCondLst>
                                  <p:childTnLst>
                                    <p:animEffect transition="out" filter="fade">
                                      <p:cBhvr>
                                        <p:cTn id="9" dur="500"/>
                                        <p:tgtEl>
                                          <p:spTgt spid="47"/>
                                        </p:tgtEl>
                                      </p:cBhvr>
                                    </p:animEffect>
                                    <p:set>
                                      <p:cBhvr>
                                        <p:cTn id="10"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6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69983" y="822389"/>
            <a:ext cx="5520610" cy="1311129"/>
          </a:xfrm>
        </p:spPr>
        <p:txBody>
          <a:bodyPr>
            <a:normAutofit/>
          </a:bodyPr>
          <a:lstStyle/>
          <a:p>
            <a:r>
              <a:rPr lang="en-US" dirty="0"/>
              <a:t>THE EFFECTIVE FACILITATOR</a:t>
            </a:r>
          </a:p>
        </p:txBody>
      </p:sp>
      <p:sp>
        <p:nvSpPr>
          <p:cNvPr id="6" name="Content Placeholder 5"/>
          <p:cNvSpPr>
            <a:spLocks noGrp="1"/>
          </p:cNvSpPr>
          <p:nvPr>
            <p:ph type="subTitle" idx="1"/>
          </p:nvPr>
        </p:nvSpPr>
        <p:spPr>
          <a:xfrm>
            <a:off x="669983" y="2225593"/>
            <a:ext cx="5045016" cy="757130"/>
          </a:xfrm>
        </p:spPr>
        <p:txBody>
          <a:bodyPr/>
          <a:lstStyle/>
          <a:p>
            <a:r>
              <a:rPr lang="en-US" dirty="0"/>
              <a:t>PRINCIPLE 8</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Principle 8</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a:t>
            </a:fld>
            <a:endParaRPr lang="en-US" dirty="0"/>
          </a:p>
        </p:txBody>
      </p:sp>
      <p:sp>
        <p:nvSpPr>
          <p:cNvPr id="6" name="Content Placeholder 5"/>
          <p:cNvSpPr>
            <a:spLocks noGrp="1"/>
          </p:cNvSpPr>
          <p:nvPr>
            <p:ph type="body" sz="quarter" idx="13"/>
          </p:nvPr>
        </p:nvSpPr>
        <p:spPr>
          <a:xfrm>
            <a:off x="560388" y="2564470"/>
            <a:ext cx="5627761" cy="3707896"/>
          </a:xfrm>
        </p:spPr>
        <p:txBody>
          <a:bodyPr>
            <a:noAutofit/>
          </a:bodyPr>
          <a:lstStyle/>
          <a:p>
            <a:pPr marL="514350" indent="-514350">
              <a:spcAft>
                <a:spcPts val="1800"/>
              </a:spcAft>
              <a:buFont typeface="+mj-lt"/>
              <a:buAutoNum type="alphaUcPeriod"/>
            </a:pPr>
            <a:r>
              <a:rPr lang="en-US" sz="2400" dirty="0"/>
              <a:t>Set an Energetic Pace</a:t>
            </a:r>
          </a:p>
          <a:p>
            <a:pPr marL="514350" indent="-514350">
              <a:spcAft>
                <a:spcPts val="1800"/>
              </a:spcAft>
              <a:buFont typeface="+mj-lt"/>
              <a:buAutoNum type="alphaUcPeriod"/>
            </a:pPr>
            <a:r>
              <a:rPr lang="en-US" sz="2400" dirty="0"/>
              <a:t>Reset the Energy Level After Breaks</a:t>
            </a:r>
          </a:p>
          <a:p>
            <a:pPr marL="514350" indent="-514350">
              <a:spcAft>
                <a:spcPts val="1800"/>
              </a:spcAft>
              <a:buFont typeface="+mj-lt"/>
              <a:buAutoNum type="alphaUcPeriod"/>
            </a:pPr>
            <a:r>
              <a:rPr lang="en-US" sz="2400" dirty="0"/>
              <a:t>Adjust to Lull Times</a:t>
            </a:r>
          </a:p>
          <a:p>
            <a:pPr marL="514350" indent="-514350">
              <a:spcAft>
                <a:spcPts val="1800"/>
              </a:spcAft>
              <a:buFont typeface="+mj-lt"/>
              <a:buAutoNum type="alphaUcPeriod"/>
            </a:pPr>
            <a:r>
              <a:rPr lang="en-US" sz="2400" dirty="0"/>
              <a:t>Establish a Recharge Activity</a:t>
            </a:r>
          </a:p>
        </p:txBody>
      </p:sp>
      <p:sp>
        <p:nvSpPr>
          <p:cNvPr id="7" name="Content Placeholder 6"/>
          <p:cNvSpPr>
            <a:spLocks noGrp="1"/>
          </p:cNvSpPr>
          <p:nvPr>
            <p:ph idx="4294967295"/>
          </p:nvPr>
        </p:nvSpPr>
        <p:spPr>
          <a:xfrm>
            <a:off x="6753520" y="2564470"/>
            <a:ext cx="4878092" cy="4083050"/>
          </a:xfrm>
        </p:spPr>
        <p:txBody>
          <a:bodyPr>
            <a:normAutofit/>
          </a:bodyPr>
          <a:lstStyle/>
          <a:p>
            <a:pPr marL="514350" indent="-514350">
              <a:spcAft>
                <a:spcPts val="1800"/>
              </a:spcAft>
              <a:buClr>
                <a:srgbClr val="009383"/>
              </a:buClr>
              <a:buFont typeface="+mj-lt"/>
              <a:buAutoNum type="alphaUcPeriod" startAt="5"/>
            </a:pPr>
            <a:r>
              <a:rPr lang="en-US" sz="2400" b="0" dirty="0">
                <a:solidFill>
                  <a:schemeClr val="tx1"/>
                </a:solidFill>
              </a:rPr>
              <a:t>Use Brainteasers</a:t>
            </a:r>
          </a:p>
          <a:p>
            <a:pPr marL="514350" indent="-514350">
              <a:spcAft>
                <a:spcPts val="1800"/>
              </a:spcAft>
              <a:buClr>
                <a:srgbClr val="009383"/>
              </a:buClr>
              <a:buFont typeface="+mj-lt"/>
              <a:buAutoNum type="alphaUcPeriod" startAt="5"/>
            </a:pPr>
            <a:r>
              <a:rPr lang="en-US" sz="2400" b="0" dirty="0">
                <a:solidFill>
                  <a:schemeClr val="tx1"/>
                </a:solidFill>
              </a:rPr>
              <a:t>Get People Involved and Moving</a:t>
            </a:r>
          </a:p>
          <a:p>
            <a:pPr marL="514350" indent="-514350">
              <a:spcAft>
                <a:spcPts val="1800"/>
              </a:spcAft>
              <a:buClr>
                <a:srgbClr val="009383"/>
              </a:buClr>
              <a:buFont typeface="+mj-lt"/>
              <a:buAutoNum type="alphaUcPeriod" startAt="5"/>
            </a:pPr>
            <a:r>
              <a:rPr lang="en-US" sz="2400" b="0" dirty="0">
                <a:solidFill>
                  <a:schemeClr val="tx1"/>
                </a:solidFill>
              </a:rPr>
              <a:t>Encourage Team Building</a:t>
            </a:r>
          </a:p>
          <a:p>
            <a:pPr marL="514350" indent="-514350">
              <a:spcAft>
                <a:spcPts val="1800"/>
              </a:spcAft>
              <a:buClr>
                <a:srgbClr val="009383"/>
              </a:buClr>
              <a:buFont typeface="+mj-lt"/>
              <a:buAutoNum type="alphaUcPeriod" startAt="5"/>
            </a:pPr>
            <a:r>
              <a:rPr lang="en-US" sz="2400" b="0" dirty="0">
                <a:solidFill>
                  <a:schemeClr val="tx1"/>
                </a:solidFill>
              </a:rPr>
              <a:t>Break if Necessary </a:t>
            </a:r>
          </a:p>
        </p:txBody>
      </p:sp>
      <p:sp>
        <p:nvSpPr>
          <p:cNvPr id="8" name="Title 4"/>
          <p:cNvSpPr txBox="1">
            <a:spLocks/>
          </p:cNvSpPr>
          <p:nvPr/>
        </p:nvSpPr>
        <p:spPr>
          <a:xfrm>
            <a:off x="657225" y="1413228"/>
            <a:ext cx="8071290" cy="523220"/>
          </a:xfrm>
          <a:prstGeom prst="rect">
            <a:avLst/>
          </a:prstGeom>
        </p:spPr>
        <p:txBody>
          <a:bodyPr vert="horz" lIns="91440" tIns="45720" rIns="91440" bIns="45720" rtlCol="0" anchor="ctr">
            <a:normAutofit/>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Keep the energy high</a:t>
            </a:r>
          </a:p>
        </p:txBody>
      </p:sp>
      <p:sp>
        <p:nvSpPr>
          <p:cNvPr id="9" name="TextBox 8"/>
          <p:cNvSpPr txBox="1"/>
          <p:nvPr/>
        </p:nvSpPr>
        <p:spPr>
          <a:xfrm>
            <a:off x="644821" y="1939045"/>
            <a:ext cx="7332072" cy="461665"/>
          </a:xfrm>
          <a:prstGeom prst="rect">
            <a:avLst/>
          </a:prstGeom>
          <a:noFill/>
        </p:spPr>
        <p:txBody>
          <a:bodyPr wrap="none" rtlCol="0">
            <a:spAutoFit/>
          </a:bodyPr>
          <a:lstStyle/>
          <a:p>
            <a:r>
              <a:rPr lang="en-US" sz="2400" i="1" dirty="0">
                <a:solidFill>
                  <a:srgbClr val="F26522"/>
                </a:solidFill>
                <a:latin typeface="Arial" panose="020B0604020202020204" pitchFamily="34" charset="0"/>
                <a:cs typeface="Arial" panose="020B0604020202020204" pitchFamily="34" charset="0"/>
              </a:rPr>
              <a:t>Set the Pace, Anticipate the Lulls, React Accordingly</a:t>
            </a:r>
          </a:p>
        </p:txBody>
      </p:sp>
      <p:sp>
        <p:nvSpPr>
          <p:cNvPr id="10" name="Footer Placeholder 2">
            <a:extLst>
              <a:ext uri="{FF2B5EF4-FFF2-40B4-BE49-F238E27FC236}">
                <a16:creationId xmlns:a16="http://schemas.microsoft.com/office/drawing/2014/main" id="{AF61ACF8-3616-4ACD-A84C-3DFA2B7BD0AD}"/>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unning-marathon.jpg"/>
          <p:cNvPicPr>
            <a:picLocks noChangeAspect="1"/>
          </p:cNvPicPr>
          <p:nvPr/>
        </p:nvPicPr>
        <p:blipFill rotWithShape="1">
          <a:blip r:embed="rId3"/>
          <a:srcRect b="7534"/>
          <a:stretch/>
        </p:blipFill>
        <p:spPr>
          <a:xfrm>
            <a:off x="0" y="0"/>
            <a:ext cx="12192000" cy="6858000"/>
          </a:xfrm>
          <a:prstGeom prst="rect">
            <a:avLst/>
          </a:prstGeom>
        </p:spPr>
      </p:pic>
      <p:sp>
        <p:nvSpPr>
          <p:cNvPr id="13" name="Rectangle 12"/>
          <p:cNvSpPr/>
          <p:nvPr/>
        </p:nvSpPr>
        <p:spPr>
          <a:xfrm>
            <a:off x="3278648" y="2787061"/>
            <a:ext cx="5634704" cy="1746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Font typeface="Arial"/>
              <a:buChar char="•"/>
            </a:pPr>
            <a:endParaRPr lang="en-US" dirty="0"/>
          </a:p>
        </p:txBody>
      </p:sp>
      <p:sp>
        <p:nvSpPr>
          <p:cNvPr id="17" name="Rectangle 16"/>
          <p:cNvSpPr/>
          <p:nvPr/>
        </p:nvSpPr>
        <p:spPr>
          <a:xfrm>
            <a:off x="2756604" y="145487"/>
            <a:ext cx="6678792" cy="914056"/>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A. Set an energetic pace</a:t>
            </a:r>
          </a:p>
        </p:txBody>
      </p:sp>
      <p:sp>
        <p:nvSpPr>
          <p:cNvPr id="22" name="Slide Number Placeholder 3"/>
          <p:cNvSpPr>
            <a:spLocks noGrp="1"/>
          </p:cNvSpPr>
          <p:nvPr>
            <p:ph type="sldNum" sz="quarter" idx="12"/>
          </p:nvPr>
        </p:nvSpPr>
        <p:spPr/>
        <p:txBody>
          <a:bodyPr/>
          <a:lstStyle/>
          <a:p>
            <a:fld id="{F29FD61F-2294-5D42-A9D7-9928D42B3773}" type="slidenum">
              <a:rPr lang="en-US" smtClean="0"/>
              <a:pPr/>
              <a:t>5</a:t>
            </a:fld>
            <a:endParaRPr lang="en-US" dirty="0"/>
          </a:p>
        </p:txBody>
      </p:sp>
      <p:sp>
        <p:nvSpPr>
          <p:cNvPr id="2" name="Footer Placeholder 1">
            <a:extLst>
              <a:ext uri="{FF2B5EF4-FFF2-40B4-BE49-F238E27FC236}">
                <a16:creationId xmlns:a16="http://schemas.microsoft.com/office/drawing/2014/main" id="{17B4C5C3-B1BA-432D-9777-FE8F1384376A}"/>
              </a:ext>
            </a:extLst>
          </p:cNvPr>
          <p:cNvSpPr>
            <a:spLocks noGrp="1"/>
          </p:cNvSpPr>
          <p:nvPr>
            <p:ph type="ftr" sz="quarter" idx="11"/>
          </p:nvPr>
        </p:nvSpPr>
        <p:spPr/>
        <p:txBody>
          <a:bodyPr/>
          <a:lstStyle/>
          <a:p>
            <a:r>
              <a:rPr lang="en-US"/>
              <a:t>Copyright 1992-2015, Leadership Strategies, Inc. V15.02 </a:t>
            </a:r>
          </a:p>
        </p:txBody>
      </p:sp>
      <p:sp>
        <p:nvSpPr>
          <p:cNvPr id="12" name="Content Placeholder 2"/>
          <p:cNvSpPr>
            <a:spLocks noGrp="1"/>
          </p:cNvSpPr>
          <p:nvPr>
            <p:ph type="body" sz="quarter" idx="4294967295"/>
          </p:nvPr>
        </p:nvSpPr>
        <p:spPr>
          <a:xfrm>
            <a:off x="3278648" y="2787061"/>
            <a:ext cx="5634704" cy="1746832"/>
          </a:xfrm>
        </p:spPr>
        <p:txBody>
          <a:bodyPr>
            <a:normAutofit lnSpcReduction="10000"/>
          </a:bodyPr>
          <a:lstStyle/>
          <a:p>
            <a:pPr>
              <a:lnSpc>
                <a:spcPct val="150000"/>
              </a:lnSpc>
              <a:buClr>
                <a:srgbClr val="009383"/>
              </a:buClr>
            </a:pPr>
            <a:r>
              <a:rPr lang="en-US" sz="2400" dirty="0">
                <a:latin typeface="Arial" panose="020B0604020202020204" pitchFamily="34" charset="0"/>
                <a:cs typeface="Arial" panose="020B0604020202020204" pitchFamily="34" charset="0"/>
              </a:rPr>
              <a:t>Your opening words establish the energy level</a:t>
            </a:r>
          </a:p>
          <a:p>
            <a:pPr>
              <a:lnSpc>
                <a:spcPct val="150000"/>
              </a:lnSpc>
              <a:buClr>
                <a:srgbClr val="009383"/>
              </a:buClr>
            </a:pPr>
            <a:r>
              <a:rPr lang="en-US" sz="2400" dirty="0">
                <a:latin typeface="Arial" panose="020B0604020202020204" pitchFamily="34" charset="0"/>
                <a:cs typeface="Arial" panose="020B0604020202020204" pitchFamily="34" charset="0"/>
              </a:rPr>
              <a:t>SET IT HIGH!!</a:t>
            </a:r>
          </a:p>
        </p:txBody>
      </p:sp>
      <p:sp>
        <p:nvSpPr>
          <p:cNvPr id="14" name="TextBox 13"/>
          <p:cNvSpPr txBox="1"/>
          <p:nvPr/>
        </p:nvSpPr>
        <p:spPr>
          <a:xfrm>
            <a:off x="11075355" y="5851909"/>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8-2</a:t>
            </a:r>
          </a:p>
        </p:txBody>
      </p:sp>
      <p:sp>
        <p:nvSpPr>
          <p:cNvPr id="15" name="TextBox 14"/>
          <p:cNvSpPr txBox="1"/>
          <p:nvPr/>
        </p:nvSpPr>
        <p:spPr>
          <a:xfrm>
            <a:off x="10183755" y="489357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20" name="Footer Placeholder 4">
            <a:extLst>
              <a:ext uri="{FF2B5EF4-FFF2-40B4-BE49-F238E27FC236}">
                <a16:creationId xmlns:a16="http://schemas.microsoft.com/office/drawing/2014/main" id="{615D5FF2-B905-4B58-BF4E-D5FE6CBCB156}"/>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Level 1 Energy</a:t>
            </a:r>
          </a:p>
        </p:txBody>
      </p:sp>
      <p:sp>
        <p:nvSpPr>
          <p:cNvPr id="4" name="Slide Number Placeholder 3"/>
          <p:cNvSpPr>
            <a:spLocks noGrp="1"/>
          </p:cNvSpPr>
          <p:nvPr>
            <p:ph type="sldNum" sz="quarter" idx="12"/>
          </p:nvPr>
        </p:nvSpPr>
        <p:spPr/>
        <p:txBody>
          <a:bodyPr/>
          <a:lstStyle/>
          <a:p>
            <a:fld id="{F29FD61F-2294-5D42-A9D7-9928D42B3773}" type="slidenum">
              <a:rPr lang="en-US" smtClean="0"/>
              <a:pPr/>
              <a:t>6</a:t>
            </a:fld>
            <a:endParaRPr lang="en-US" dirty="0"/>
          </a:p>
        </p:txBody>
      </p:sp>
      <p:sp>
        <p:nvSpPr>
          <p:cNvPr id="3" name="Footer Placeholder 2">
            <a:extLst>
              <a:ext uri="{FF2B5EF4-FFF2-40B4-BE49-F238E27FC236}">
                <a16:creationId xmlns:a16="http://schemas.microsoft.com/office/drawing/2014/main" id="{09424306-19CA-4DFB-A600-1C70401B75D5}"/>
              </a:ext>
            </a:extLst>
          </p:cNvPr>
          <p:cNvSpPr>
            <a:spLocks noGrp="1"/>
          </p:cNvSpPr>
          <p:nvPr>
            <p:ph type="ftr" sz="quarter" idx="11"/>
          </p:nvPr>
        </p:nvSpPr>
        <p:spPr/>
        <p:txBody>
          <a:bodyPr/>
          <a:lstStyle/>
          <a:p>
            <a:r>
              <a:rPr lang="en-US"/>
              <a:t>Copyright 1992-2015, Leadership Strategies, Inc. V15.02 </a:t>
            </a:r>
          </a:p>
        </p:txBody>
      </p:sp>
      <p:sp>
        <p:nvSpPr>
          <p:cNvPr id="7" name="Line 2"/>
          <p:cNvSpPr>
            <a:spLocks noChangeShapeType="1"/>
          </p:cNvSpPr>
          <p:nvPr/>
        </p:nvSpPr>
        <p:spPr bwMode="auto">
          <a:xfrm flipV="1">
            <a:off x="3146425" y="2153190"/>
            <a:ext cx="0" cy="2743200"/>
          </a:xfrm>
          <a:prstGeom prst="line">
            <a:avLst/>
          </a:prstGeom>
          <a:noFill/>
          <a:ln w="15875">
            <a:solidFill>
              <a:schemeClr val="bg1">
                <a:lumMod val="50000"/>
              </a:schemeClr>
            </a:solidFill>
            <a:miter lim="800000"/>
            <a:headEnd type="triangle" w="med" len="med"/>
            <a:tailEnd type="triangle" w="med" len="med"/>
          </a:ln>
        </p:spPr>
        <p:txBody>
          <a:bodyPr wrap="none">
            <a:prstTxWarp prst="textNoShape">
              <a:avLst/>
            </a:prstTxWarp>
          </a:bodyPr>
          <a:lstStyle/>
          <a:p>
            <a:endParaRPr lang="en-US" dirty="0"/>
          </a:p>
        </p:txBody>
      </p:sp>
      <p:sp>
        <p:nvSpPr>
          <p:cNvPr id="8" name="Text Box 3"/>
          <p:cNvSpPr txBox="1">
            <a:spLocks noChangeArrowheads="1"/>
          </p:cNvSpPr>
          <p:nvPr/>
        </p:nvSpPr>
        <p:spPr bwMode="auto">
          <a:xfrm>
            <a:off x="3900457" y="4239135"/>
            <a:ext cx="888385" cy="446276"/>
          </a:xfrm>
          <a:prstGeom prst="rect">
            <a:avLst/>
          </a:prstGeom>
          <a:noFill/>
          <a:ln w="9525">
            <a:noFill/>
            <a:miter lim="800000"/>
            <a:headEnd/>
            <a:tailEnd/>
          </a:ln>
        </p:spPr>
        <p:txBody>
          <a:bodyPr wrap="none">
            <a:prstTxWarp prst="textNoShape">
              <a:avLst/>
            </a:prstTxWarp>
            <a:spAutoFit/>
          </a:bodyPr>
          <a:lstStyle/>
          <a:p>
            <a:pPr algn="ctr"/>
            <a:r>
              <a:rPr lang="en-US" sz="2300" cap="all" dirty="0">
                <a:solidFill>
                  <a:srgbClr val="F26522"/>
                </a:solidFill>
                <a:latin typeface="Arial" panose="020B0604020202020204" pitchFamily="34" charset="0"/>
                <a:cs typeface="Arial" panose="020B0604020202020204" pitchFamily="34" charset="0"/>
              </a:rPr>
              <a:t>Time</a:t>
            </a:r>
          </a:p>
        </p:txBody>
      </p:sp>
      <p:sp>
        <p:nvSpPr>
          <p:cNvPr id="9" name="Text Box 4"/>
          <p:cNvSpPr txBox="1">
            <a:spLocks noChangeArrowheads="1"/>
          </p:cNvSpPr>
          <p:nvPr/>
        </p:nvSpPr>
        <p:spPr bwMode="auto">
          <a:xfrm rot="16200000">
            <a:off x="1298047" y="3049241"/>
            <a:ext cx="2426755" cy="446276"/>
          </a:xfrm>
          <a:prstGeom prst="rect">
            <a:avLst/>
          </a:prstGeom>
          <a:noFill/>
          <a:ln w="9525">
            <a:noFill/>
            <a:miter lim="800000"/>
            <a:headEnd/>
            <a:tailEnd/>
          </a:ln>
        </p:spPr>
        <p:txBody>
          <a:bodyPr wrap="none">
            <a:prstTxWarp prst="textNoShape">
              <a:avLst/>
            </a:prstTxWarp>
            <a:spAutoFit/>
          </a:bodyPr>
          <a:lstStyle/>
          <a:p>
            <a:pPr algn="ctr"/>
            <a:r>
              <a:rPr lang="en-US" sz="2300" cap="all" dirty="0">
                <a:solidFill>
                  <a:srgbClr val="F26522"/>
                </a:solidFill>
                <a:latin typeface="Arial" panose="020B0604020202020204" pitchFamily="34" charset="0"/>
                <a:cs typeface="Arial" panose="020B0604020202020204" pitchFamily="34" charset="0"/>
              </a:rPr>
              <a:t>Energy Level</a:t>
            </a:r>
          </a:p>
        </p:txBody>
      </p:sp>
      <p:sp>
        <p:nvSpPr>
          <p:cNvPr id="10" name="Text Box 5"/>
          <p:cNvSpPr txBox="1">
            <a:spLocks noChangeArrowheads="1"/>
          </p:cNvSpPr>
          <p:nvPr/>
        </p:nvSpPr>
        <p:spPr bwMode="auto">
          <a:xfrm>
            <a:off x="2833164" y="3408900"/>
            <a:ext cx="335073" cy="400110"/>
          </a:xfrm>
          <a:prstGeom prst="rect">
            <a:avLst/>
          </a:prstGeom>
          <a:noFill/>
          <a:ln w="9525">
            <a:noFill/>
            <a:miter lim="800000"/>
            <a:headEnd/>
            <a:tailEnd/>
          </a:ln>
        </p:spPr>
        <p:txBody>
          <a:bodyPr wrap="none">
            <a:prstTxWarp prst="textNoShape">
              <a:avLst/>
            </a:prstTxWarp>
            <a:spAutoFit/>
          </a:bodyPr>
          <a:lstStyle/>
          <a:p>
            <a:r>
              <a:rPr lang="en-US" sz="2000" dirty="0">
                <a:solidFill>
                  <a:schemeClr val="bg1">
                    <a:lumMod val="50000"/>
                  </a:schemeClr>
                </a:solidFill>
                <a:latin typeface="Franklin Gothic Book"/>
                <a:cs typeface="Franklin Gothic Book"/>
              </a:rPr>
              <a:t>1</a:t>
            </a:r>
          </a:p>
        </p:txBody>
      </p:sp>
      <p:sp>
        <p:nvSpPr>
          <p:cNvPr id="11" name="Text Box 6"/>
          <p:cNvSpPr txBox="1">
            <a:spLocks noChangeArrowheads="1"/>
          </p:cNvSpPr>
          <p:nvPr/>
        </p:nvSpPr>
        <p:spPr bwMode="auto">
          <a:xfrm>
            <a:off x="2833164" y="2827875"/>
            <a:ext cx="335073" cy="400110"/>
          </a:xfrm>
          <a:prstGeom prst="rect">
            <a:avLst/>
          </a:prstGeom>
          <a:noFill/>
          <a:ln w="9525">
            <a:noFill/>
            <a:miter lim="800000"/>
            <a:headEnd/>
            <a:tailEnd/>
          </a:ln>
        </p:spPr>
        <p:txBody>
          <a:bodyPr wrap="none">
            <a:prstTxWarp prst="textNoShape">
              <a:avLst/>
            </a:prstTxWarp>
            <a:spAutoFit/>
          </a:bodyPr>
          <a:lstStyle/>
          <a:p>
            <a:r>
              <a:rPr lang="en-US" sz="2000" dirty="0">
                <a:solidFill>
                  <a:schemeClr val="bg1">
                    <a:lumMod val="50000"/>
                  </a:schemeClr>
                </a:solidFill>
                <a:latin typeface="Franklin Gothic Book"/>
                <a:cs typeface="Franklin Gothic Book"/>
              </a:rPr>
              <a:t>2</a:t>
            </a:r>
          </a:p>
        </p:txBody>
      </p:sp>
      <p:sp>
        <p:nvSpPr>
          <p:cNvPr id="12" name="Text Box 7"/>
          <p:cNvSpPr txBox="1">
            <a:spLocks noChangeArrowheads="1"/>
          </p:cNvSpPr>
          <p:nvPr/>
        </p:nvSpPr>
        <p:spPr bwMode="auto">
          <a:xfrm>
            <a:off x="8349803" y="3559715"/>
            <a:ext cx="1257011" cy="523220"/>
          </a:xfrm>
          <a:prstGeom prst="rect">
            <a:avLst/>
          </a:prstGeom>
          <a:noFill/>
          <a:ln w="9525">
            <a:noFill/>
            <a:miter lim="800000"/>
            <a:headEnd/>
            <a:tailEnd/>
          </a:ln>
        </p:spPr>
        <p:txBody>
          <a:bodyPr wrap="none">
            <a:prstTxWarp prst="textNoShape">
              <a:avLst/>
            </a:prstTxWarp>
            <a:spAutoFit/>
          </a:bodyPr>
          <a:lstStyle/>
          <a:p>
            <a:r>
              <a:rPr lang="en-US" sz="2800" dirty="0">
                <a:latin typeface="Arial" panose="020B0604020202020204" pitchFamily="34" charset="0"/>
                <a:cs typeface="Arial" panose="020B0604020202020204" pitchFamily="34" charset="0"/>
              </a:rPr>
              <a:t>Awake</a:t>
            </a:r>
          </a:p>
        </p:txBody>
      </p:sp>
      <p:sp>
        <p:nvSpPr>
          <p:cNvPr id="13" name="Text Box 8"/>
          <p:cNvSpPr txBox="1">
            <a:spLocks noChangeArrowheads="1"/>
          </p:cNvSpPr>
          <p:nvPr/>
        </p:nvSpPr>
        <p:spPr bwMode="auto">
          <a:xfrm>
            <a:off x="8349803" y="4134390"/>
            <a:ext cx="1284326" cy="523220"/>
          </a:xfrm>
          <a:prstGeom prst="rect">
            <a:avLst/>
          </a:prstGeom>
          <a:noFill/>
          <a:ln w="9525">
            <a:noFill/>
            <a:miter lim="800000"/>
            <a:headEnd/>
            <a:tailEnd/>
          </a:ln>
        </p:spPr>
        <p:txBody>
          <a:bodyPr wrap="none">
            <a:prstTxWarp prst="textNoShape">
              <a:avLst/>
            </a:prstTxWarp>
            <a:spAutoFit/>
          </a:bodyPr>
          <a:lstStyle/>
          <a:p>
            <a:r>
              <a:rPr lang="en-US" sz="2800" dirty="0">
                <a:latin typeface="Arial" panose="020B0604020202020204" pitchFamily="34" charset="0"/>
                <a:cs typeface="Arial" panose="020B0604020202020204" pitchFamily="34" charset="0"/>
              </a:rPr>
              <a:t>Asleep</a:t>
            </a:r>
          </a:p>
        </p:txBody>
      </p:sp>
      <p:sp>
        <p:nvSpPr>
          <p:cNvPr id="15" name="Text Box 10"/>
          <p:cNvSpPr txBox="1">
            <a:spLocks noChangeArrowheads="1"/>
          </p:cNvSpPr>
          <p:nvPr/>
        </p:nvSpPr>
        <p:spPr bwMode="auto">
          <a:xfrm>
            <a:off x="2833164" y="2265900"/>
            <a:ext cx="335073" cy="400110"/>
          </a:xfrm>
          <a:prstGeom prst="rect">
            <a:avLst/>
          </a:prstGeom>
          <a:noFill/>
          <a:ln w="9525">
            <a:noFill/>
            <a:miter lim="800000"/>
            <a:headEnd/>
            <a:tailEnd/>
          </a:ln>
        </p:spPr>
        <p:txBody>
          <a:bodyPr wrap="none">
            <a:prstTxWarp prst="textNoShape">
              <a:avLst/>
            </a:prstTxWarp>
            <a:spAutoFit/>
          </a:bodyPr>
          <a:lstStyle/>
          <a:p>
            <a:r>
              <a:rPr lang="en-US" sz="2000" dirty="0">
                <a:solidFill>
                  <a:schemeClr val="bg1">
                    <a:lumMod val="50000"/>
                  </a:schemeClr>
                </a:solidFill>
                <a:latin typeface="Franklin Gothic Book"/>
                <a:cs typeface="Franklin Gothic Book"/>
              </a:rPr>
              <a:t>3</a:t>
            </a:r>
          </a:p>
        </p:txBody>
      </p:sp>
      <p:sp>
        <p:nvSpPr>
          <p:cNvPr id="16" name="Text Box 11"/>
          <p:cNvSpPr txBox="1">
            <a:spLocks noChangeArrowheads="1"/>
          </p:cNvSpPr>
          <p:nvPr/>
        </p:nvSpPr>
        <p:spPr bwMode="auto">
          <a:xfrm>
            <a:off x="2833164" y="3926425"/>
            <a:ext cx="335073" cy="400110"/>
          </a:xfrm>
          <a:prstGeom prst="rect">
            <a:avLst/>
          </a:prstGeom>
          <a:noFill/>
          <a:ln w="9525">
            <a:noFill/>
            <a:miter lim="800000"/>
            <a:headEnd/>
            <a:tailEnd/>
          </a:ln>
        </p:spPr>
        <p:txBody>
          <a:bodyPr wrap="none">
            <a:prstTxWarp prst="textNoShape">
              <a:avLst/>
            </a:prstTxWarp>
            <a:spAutoFit/>
          </a:bodyPr>
          <a:lstStyle/>
          <a:p>
            <a:r>
              <a:rPr lang="en-US" sz="2000" dirty="0">
                <a:solidFill>
                  <a:schemeClr val="bg1">
                    <a:lumMod val="50000"/>
                  </a:schemeClr>
                </a:solidFill>
                <a:latin typeface="Franklin Gothic Book"/>
                <a:cs typeface="Franklin Gothic Book"/>
              </a:rPr>
              <a:t>0</a:t>
            </a:r>
          </a:p>
        </p:txBody>
      </p:sp>
      <p:sp>
        <p:nvSpPr>
          <p:cNvPr id="17" name="Line 12"/>
          <p:cNvSpPr>
            <a:spLocks noChangeShapeType="1"/>
          </p:cNvSpPr>
          <p:nvPr/>
        </p:nvSpPr>
        <p:spPr bwMode="auto">
          <a:xfrm>
            <a:off x="3146425" y="4134390"/>
            <a:ext cx="6477000" cy="0"/>
          </a:xfrm>
          <a:prstGeom prst="line">
            <a:avLst/>
          </a:prstGeom>
          <a:noFill/>
          <a:ln w="15875">
            <a:solidFill>
              <a:schemeClr val="bg1">
                <a:lumMod val="50000"/>
              </a:schemeClr>
            </a:solidFill>
            <a:miter lim="800000"/>
            <a:headEnd/>
            <a:tailEnd type="triangle" w="med" len="med"/>
          </a:ln>
        </p:spPr>
        <p:txBody>
          <a:bodyPr wrap="none">
            <a:prstTxWarp prst="textNoShape">
              <a:avLst/>
            </a:prstTxWarp>
          </a:bodyPr>
          <a:lstStyle/>
          <a:p>
            <a:endParaRPr lang="en-US" dirty="0"/>
          </a:p>
        </p:txBody>
      </p:sp>
      <p:sp>
        <p:nvSpPr>
          <p:cNvPr id="18" name="Text Box 13"/>
          <p:cNvSpPr txBox="1">
            <a:spLocks noChangeArrowheads="1"/>
          </p:cNvSpPr>
          <p:nvPr/>
        </p:nvSpPr>
        <p:spPr bwMode="auto">
          <a:xfrm>
            <a:off x="3751753" y="2020891"/>
            <a:ext cx="3605888" cy="1323439"/>
          </a:xfrm>
          <a:prstGeom prst="rect">
            <a:avLst/>
          </a:prstGeom>
          <a:noFill/>
          <a:ln w="9525">
            <a:noFill/>
            <a:miter lim="800000"/>
            <a:headEnd/>
            <a:tailEnd/>
          </a:ln>
        </p:spPr>
        <p:txBody>
          <a:bodyPr wrap="square">
            <a:prstTxWarp prst="textNoShape">
              <a:avLst/>
            </a:prstTxWarp>
            <a:spAutoFit/>
          </a:bodyPr>
          <a:lstStyle/>
          <a:p>
            <a:pPr algn="l" eaLnBrk="0" hangingPunct="0"/>
            <a:r>
              <a:rPr lang="en-US" sz="2000" dirty="0">
                <a:solidFill>
                  <a:schemeClr val="bg1">
                    <a:lumMod val="50000"/>
                  </a:schemeClr>
                </a:solidFill>
                <a:latin typeface="Arial" panose="020B0604020202020204" pitchFamily="34" charset="0"/>
                <a:cs typeface="Arial" panose="020B0604020202020204" pitchFamily="34" charset="0"/>
              </a:rPr>
              <a:t>For most of us, our normal speaking voice has just enough energy to keep people awake.</a:t>
            </a:r>
          </a:p>
        </p:txBody>
      </p:sp>
      <p:sp>
        <p:nvSpPr>
          <p:cNvPr id="19" name="Text Box 14"/>
          <p:cNvSpPr txBox="1">
            <a:spLocks noChangeArrowheads="1"/>
          </p:cNvSpPr>
          <p:nvPr/>
        </p:nvSpPr>
        <p:spPr bwMode="auto">
          <a:xfrm>
            <a:off x="6042025" y="4992181"/>
            <a:ext cx="3581400" cy="1323439"/>
          </a:xfrm>
          <a:prstGeom prst="rect">
            <a:avLst/>
          </a:prstGeom>
          <a:noFill/>
          <a:ln w="9525">
            <a:noFill/>
            <a:miter lim="800000"/>
            <a:headEnd/>
            <a:tailEnd/>
          </a:ln>
        </p:spPr>
        <p:txBody>
          <a:bodyPr>
            <a:prstTxWarp prst="textNoShape">
              <a:avLst/>
            </a:prstTxWarp>
            <a:spAutoFit/>
          </a:bodyPr>
          <a:lstStyle/>
          <a:p>
            <a:pPr algn="l" eaLnBrk="0" hangingPunct="0"/>
            <a:r>
              <a:rPr lang="en-US" sz="2000" dirty="0">
                <a:solidFill>
                  <a:schemeClr val="bg1">
                    <a:lumMod val="50000"/>
                  </a:schemeClr>
                </a:solidFill>
                <a:latin typeface="Arial" panose="020B0604020202020204" pitchFamily="34" charset="0"/>
                <a:cs typeface="Arial" panose="020B0604020202020204" pitchFamily="34" charset="0"/>
              </a:rPr>
              <a:t>Over the course of a meeting, however, our voices tend to trail off, and we fall below the line.</a:t>
            </a:r>
          </a:p>
        </p:txBody>
      </p:sp>
      <p:sp>
        <p:nvSpPr>
          <p:cNvPr id="14" name="Freeform 9"/>
          <p:cNvSpPr>
            <a:spLocks/>
          </p:cNvSpPr>
          <p:nvPr/>
        </p:nvSpPr>
        <p:spPr bwMode="auto">
          <a:xfrm>
            <a:off x="3146426" y="3677190"/>
            <a:ext cx="5203377" cy="1162050"/>
          </a:xfrm>
          <a:custGeom>
            <a:avLst/>
            <a:gdLst>
              <a:gd name="T0" fmla="*/ 0 w 3078"/>
              <a:gd name="T1" fmla="*/ 0 h 732"/>
              <a:gd name="T2" fmla="*/ 2147483647 w 3078"/>
              <a:gd name="T3" fmla="*/ 2147483647 h 732"/>
              <a:gd name="T4" fmla="*/ 2147483647 w 3078"/>
              <a:gd name="T5" fmla="*/ 2147483647 h 732"/>
              <a:gd name="T6" fmla="*/ 2147483647 w 3078"/>
              <a:gd name="T7" fmla="*/ 2147483647 h 732"/>
              <a:gd name="T8" fmla="*/ 2147483647 w 3078"/>
              <a:gd name="T9" fmla="*/ 2147483647 h 732"/>
              <a:gd name="T10" fmla="*/ 2147483647 w 3078"/>
              <a:gd name="T11" fmla="*/ 2147483647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50800" cmpd="sng">
            <a:solidFill>
              <a:srgbClr val="009383"/>
            </a:solidFill>
            <a:round/>
            <a:headEnd/>
            <a:tailEnd/>
          </a:ln>
        </p:spPr>
        <p:txBody>
          <a:bodyPr>
            <a:prstTxWarp prst="textNoShape">
              <a:avLst/>
            </a:prstTxWarp>
          </a:bodyPr>
          <a:lstStyle/>
          <a:p>
            <a:endParaRPr lang="en-US" dirty="0"/>
          </a:p>
        </p:txBody>
      </p:sp>
      <p:sp>
        <p:nvSpPr>
          <p:cNvPr id="20" name="TextBox 19"/>
          <p:cNvSpPr txBox="1"/>
          <p:nvPr/>
        </p:nvSpPr>
        <p:spPr>
          <a:xfrm>
            <a:off x="10905234" y="5853430"/>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8-2</a:t>
            </a:r>
          </a:p>
        </p:txBody>
      </p:sp>
      <p:sp>
        <p:nvSpPr>
          <p:cNvPr id="21" name="TextBox 20"/>
          <p:cNvSpPr txBox="1"/>
          <p:nvPr/>
        </p:nvSpPr>
        <p:spPr>
          <a:xfrm>
            <a:off x="11053209" y="489357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Level 2 Energy</a:t>
            </a:r>
          </a:p>
        </p:txBody>
      </p:sp>
      <p:sp>
        <p:nvSpPr>
          <p:cNvPr id="4" name="Slide Number Placeholder 3"/>
          <p:cNvSpPr>
            <a:spLocks noGrp="1"/>
          </p:cNvSpPr>
          <p:nvPr>
            <p:ph type="sldNum" sz="quarter" idx="12"/>
          </p:nvPr>
        </p:nvSpPr>
        <p:spPr/>
        <p:txBody>
          <a:bodyPr/>
          <a:lstStyle/>
          <a:p>
            <a:fld id="{F29FD61F-2294-5D42-A9D7-9928D42B3773}" type="slidenum">
              <a:rPr lang="en-US" smtClean="0"/>
              <a:pPr/>
              <a:t>7</a:t>
            </a:fld>
            <a:endParaRPr lang="en-US" dirty="0"/>
          </a:p>
        </p:txBody>
      </p:sp>
      <p:sp>
        <p:nvSpPr>
          <p:cNvPr id="3" name="Footer Placeholder 2">
            <a:extLst>
              <a:ext uri="{FF2B5EF4-FFF2-40B4-BE49-F238E27FC236}">
                <a16:creationId xmlns:a16="http://schemas.microsoft.com/office/drawing/2014/main" id="{11FF9E20-1279-47F6-B32E-7A862BCEF207}"/>
              </a:ext>
            </a:extLst>
          </p:cNvPr>
          <p:cNvSpPr>
            <a:spLocks noGrp="1"/>
          </p:cNvSpPr>
          <p:nvPr>
            <p:ph type="ftr" sz="quarter" idx="11"/>
          </p:nvPr>
        </p:nvSpPr>
        <p:spPr/>
        <p:txBody>
          <a:bodyPr/>
          <a:lstStyle/>
          <a:p>
            <a:r>
              <a:rPr lang="en-US"/>
              <a:t>Copyright 1992-2015, Leadership Strategies, Inc. V15.02 </a:t>
            </a:r>
          </a:p>
        </p:txBody>
      </p:sp>
      <p:sp>
        <p:nvSpPr>
          <p:cNvPr id="7" name="Line 2"/>
          <p:cNvSpPr>
            <a:spLocks noChangeShapeType="1"/>
          </p:cNvSpPr>
          <p:nvPr/>
        </p:nvSpPr>
        <p:spPr bwMode="auto">
          <a:xfrm flipV="1">
            <a:off x="3146425" y="2153190"/>
            <a:ext cx="0" cy="2743200"/>
          </a:xfrm>
          <a:prstGeom prst="line">
            <a:avLst/>
          </a:prstGeom>
          <a:noFill/>
          <a:ln w="15875">
            <a:solidFill>
              <a:schemeClr val="bg1">
                <a:lumMod val="50000"/>
              </a:schemeClr>
            </a:solidFill>
            <a:miter lim="800000"/>
            <a:headEnd type="triangle" w="med" len="med"/>
            <a:tailEnd type="triangle" w="med" len="med"/>
          </a:ln>
        </p:spPr>
        <p:txBody>
          <a:bodyPr wrap="none">
            <a:prstTxWarp prst="textNoShape">
              <a:avLst/>
            </a:prstTxWarp>
          </a:bodyPr>
          <a:lstStyle/>
          <a:p>
            <a:endParaRPr lang="en-US" dirty="0"/>
          </a:p>
        </p:txBody>
      </p:sp>
      <p:sp>
        <p:nvSpPr>
          <p:cNvPr id="8" name="Text Box 3"/>
          <p:cNvSpPr txBox="1">
            <a:spLocks noChangeArrowheads="1"/>
          </p:cNvSpPr>
          <p:nvPr/>
        </p:nvSpPr>
        <p:spPr bwMode="auto">
          <a:xfrm>
            <a:off x="3900457" y="4239135"/>
            <a:ext cx="888385" cy="446276"/>
          </a:xfrm>
          <a:prstGeom prst="rect">
            <a:avLst/>
          </a:prstGeom>
          <a:noFill/>
          <a:ln w="9525">
            <a:noFill/>
            <a:miter lim="800000"/>
            <a:headEnd/>
            <a:tailEnd/>
          </a:ln>
        </p:spPr>
        <p:txBody>
          <a:bodyPr wrap="none">
            <a:prstTxWarp prst="textNoShape">
              <a:avLst/>
            </a:prstTxWarp>
            <a:spAutoFit/>
          </a:bodyPr>
          <a:lstStyle/>
          <a:p>
            <a:pPr algn="ctr"/>
            <a:r>
              <a:rPr lang="en-US" sz="2300" cap="all" dirty="0">
                <a:solidFill>
                  <a:srgbClr val="F26522"/>
                </a:solidFill>
                <a:latin typeface="Arial" panose="020B0604020202020204" pitchFamily="34" charset="0"/>
                <a:cs typeface="Arial" panose="020B0604020202020204" pitchFamily="34" charset="0"/>
              </a:rPr>
              <a:t>Time</a:t>
            </a:r>
          </a:p>
        </p:txBody>
      </p:sp>
      <p:sp>
        <p:nvSpPr>
          <p:cNvPr id="9" name="Text Box 4"/>
          <p:cNvSpPr txBox="1">
            <a:spLocks noChangeArrowheads="1"/>
          </p:cNvSpPr>
          <p:nvPr/>
        </p:nvSpPr>
        <p:spPr bwMode="auto">
          <a:xfrm rot="16200000">
            <a:off x="1298047" y="3049241"/>
            <a:ext cx="2426755" cy="446276"/>
          </a:xfrm>
          <a:prstGeom prst="rect">
            <a:avLst/>
          </a:prstGeom>
          <a:noFill/>
          <a:ln w="9525">
            <a:noFill/>
            <a:miter lim="800000"/>
            <a:headEnd/>
            <a:tailEnd/>
          </a:ln>
        </p:spPr>
        <p:txBody>
          <a:bodyPr wrap="none">
            <a:prstTxWarp prst="textNoShape">
              <a:avLst/>
            </a:prstTxWarp>
            <a:spAutoFit/>
          </a:bodyPr>
          <a:lstStyle/>
          <a:p>
            <a:pPr algn="ctr"/>
            <a:r>
              <a:rPr lang="en-US" sz="2300" cap="all" dirty="0">
                <a:solidFill>
                  <a:srgbClr val="F26522"/>
                </a:solidFill>
                <a:latin typeface="Arial" panose="020B0604020202020204" pitchFamily="34" charset="0"/>
                <a:cs typeface="Arial" panose="020B0604020202020204" pitchFamily="34" charset="0"/>
              </a:rPr>
              <a:t>Energy Level</a:t>
            </a:r>
          </a:p>
        </p:txBody>
      </p:sp>
      <p:sp>
        <p:nvSpPr>
          <p:cNvPr id="10" name="Text Box 5"/>
          <p:cNvSpPr txBox="1">
            <a:spLocks noChangeArrowheads="1"/>
          </p:cNvSpPr>
          <p:nvPr/>
        </p:nvSpPr>
        <p:spPr bwMode="auto">
          <a:xfrm>
            <a:off x="2833164" y="3408900"/>
            <a:ext cx="335073" cy="400110"/>
          </a:xfrm>
          <a:prstGeom prst="rect">
            <a:avLst/>
          </a:prstGeom>
          <a:noFill/>
          <a:ln w="9525">
            <a:noFill/>
            <a:miter lim="800000"/>
            <a:headEnd/>
            <a:tailEnd/>
          </a:ln>
        </p:spPr>
        <p:txBody>
          <a:bodyPr wrap="none">
            <a:prstTxWarp prst="textNoShape">
              <a:avLst/>
            </a:prstTxWarp>
            <a:spAutoFit/>
          </a:bodyPr>
          <a:lstStyle/>
          <a:p>
            <a:r>
              <a:rPr lang="en-US" sz="2000" dirty="0">
                <a:solidFill>
                  <a:schemeClr val="bg1">
                    <a:lumMod val="50000"/>
                  </a:schemeClr>
                </a:solidFill>
                <a:latin typeface="Franklin Gothic Book"/>
                <a:cs typeface="Franklin Gothic Book"/>
              </a:rPr>
              <a:t>1</a:t>
            </a:r>
          </a:p>
        </p:txBody>
      </p:sp>
      <p:sp>
        <p:nvSpPr>
          <p:cNvPr id="11" name="Text Box 6"/>
          <p:cNvSpPr txBox="1">
            <a:spLocks noChangeArrowheads="1"/>
          </p:cNvSpPr>
          <p:nvPr/>
        </p:nvSpPr>
        <p:spPr bwMode="auto">
          <a:xfrm>
            <a:off x="2833164" y="2827875"/>
            <a:ext cx="335073" cy="400110"/>
          </a:xfrm>
          <a:prstGeom prst="rect">
            <a:avLst/>
          </a:prstGeom>
          <a:noFill/>
          <a:ln w="9525">
            <a:noFill/>
            <a:miter lim="800000"/>
            <a:headEnd/>
            <a:tailEnd/>
          </a:ln>
        </p:spPr>
        <p:txBody>
          <a:bodyPr wrap="none">
            <a:prstTxWarp prst="textNoShape">
              <a:avLst/>
            </a:prstTxWarp>
            <a:spAutoFit/>
          </a:bodyPr>
          <a:lstStyle/>
          <a:p>
            <a:r>
              <a:rPr lang="en-US" sz="2000" dirty="0">
                <a:solidFill>
                  <a:schemeClr val="bg1">
                    <a:lumMod val="50000"/>
                  </a:schemeClr>
                </a:solidFill>
                <a:latin typeface="Franklin Gothic Book"/>
                <a:cs typeface="Franklin Gothic Book"/>
              </a:rPr>
              <a:t>2</a:t>
            </a:r>
          </a:p>
        </p:txBody>
      </p:sp>
      <p:sp>
        <p:nvSpPr>
          <p:cNvPr id="12" name="Text Box 7"/>
          <p:cNvSpPr txBox="1">
            <a:spLocks noChangeArrowheads="1"/>
          </p:cNvSpPr>
          <p:nvPr/>
        </p:nvSpPr>
        <p:spPr bwMode="auto">
          <a:xfrm>
            <a:off x="8349803" y="3559715"/>
            <a:ext cx="1257011" cy="523220"/>
          </a:xfrm>
          <a:prstGeom prst="rect">
            <a:avLst/>
          </a:prstGeom>
          <a:noFill/>
          <a:ln w="9525">
            <a:noFill/>
            <a:miter lim="800000"/>
            <a:headEnd/>
            <a:tailEnd/>
          </a:ln>
        </p:spPr>
        <p:txBody>
          <a:bodyPr wrap="none">
            <a:prstTxWarp prst="textNoShape">
              <a:avLst/>
            </a:prstTxWarp>
            <a:spAutoFit/>
          </a:bodyPr>
          <a:lstStyle/>
          <a:p>
            <a:r>
              <a:rPr lang="en-US" sz="2800" dirty="0">
                <a:latin typeface="Arial" panose="020B0604020202020204" pitchFamily="34" charset="0"/>
                <a:cs typeface="Arial" panose="020B0604020202020204" pitchFamily="34" charset="0"/>
              </a:rPr>
              <a:t>Awake</a:t>
            </a:r>
          </a:p>
        </p:txBody>
      </p:sp>
      <p:sp>
        <p:nvSpPr>
          <p:cNvPr id="13" name="Text Box 8"/>
          <p:cNvSpPr txBox="1">
            <a:spLocks noChangeArrowheads="1"/>
          </p:cNvSpPr>
          <p:nvPr/>
        </p:nvSpPr>
        <p:spPr bwMode="auto">
          <a:xfrm>
            <a:off x="8349803" y="4134390"/>
            <a:ext cx="1284326" cy="523220"/>
          </a:xfrm>
          <a:prstGeom prst="rect">
            <a:avLst/>
          </a:prstGeom>
          <a:noFill/>
          <a:ln w="9525">
            <a:noFill/>
            <a:miter lim="800000"/>
            <a:headEnd/>
            <a:tailEnd/>
          </a:ln>
        </p:spPr>
        <p:txBody>
          <a:bodyPr wrap="none">
            <a:prstTxWarp prst="textNoShape">
              <a:avLst/>
            </a:prstTxWarp>
            <a:spAutoFit/>
          </a:bodyPr>
          <a:lstStyle/>
          <a:p>
            <a:r>
              <a:rPr lang="en-US" sz="2800" dirty="0">
                <a:latin typeface="Arial" panose="020B0604020202020204" pitchFamily="34" charset="0"/>
                <a:cs typeface="Arial" panose="020B0604020202020204" pitchFamily="34" charset="0"/>
              </a:rPr>
              <a:t>Asleep</a:t>
            </a:r>
          </a:p>
        </p:txBody>
      </p:sp>
      <p:sp>
        <p:nvSpPr>
          <p:cNvPr id="15" name="Text Box 10"/>
          <p:cNvSpPr txBox="1">
            <a:spLocks noChangeArrowheads="1"/>
          </p:cNvSpPr>
          <p:nvPr/>
        </p:nvSpPr>
        <p:spPr bwMode="auto">
          <a:xfrm>
            <a:off x="2833164" y="2265900"/>
            <a:ext cx="335073" cy="400110"/>
          </a:xfrm>
          <a:prstGeom prst="rect">
            <a:avLst/>
          </a:prstGeom>
          <a:noFill/>
          <a:ln w="9525">
            <a:noFill/>
            <a:miter lim="800000"/>
            <a:headEnd/>
            <a:tailEnd/>
          </a:ln>
        </p:spPr>
        <p:txBody>
          <a:bodyPr wrap="none">
            <a:prstTxWarp prst="textNoShape">
              <a:avLst/>
            </a:prstTxWarp>
            <a:spAutoFit/>
          </a:bodyPr>
          <a:lstStyle/>
          <a:p>
            <a:r>
              <a:rPr lang="en-US" sz="2000" dirty="0">
                <a:solidFill>
                  <a:schemeClr val="bg1">
                    <a:lumMod val="50000"/>
                  </a:schemeClr>
                </a:solidFill>
                <a:latin typeface="Franklin Gothic Book"/>
                <a:cs typeface="Franklin Gothic Book"/>
              </a:rPr>
              <a:t>3</a:t>
            </a:r>
          </a:p>
        </p:txBody>
      </p:sp>
      <p:sp>
        <p:nvSpPr>
          <p:cNvPr id="16" name="Text Box 11"/>
          <p:cNvSpPr txBox="1">
            <a:spLocks noChangeArrowheads="1"/>
          </p:cNvSpPr>
          <p:nvPr/>
        </p:nvSpPr>
        <p:spPr bwMode="auto">
          <a:xfrm>
            <a:off x="2833164" y="3926425"/>
            <a:ext cx="335073" cy="400110"/>
          </a:xfrm>
          <a:prstGeom prst="rect">
            <a:avLst/>
          </a:prstGeom>
          <a:noFill/>
          <a:ln w="9525">
            <a:noFill/>
            <a:miter lim="800000"/>
            <a:headEnd/>
            <a:tailEnd/>
          </a:ln>
        </p:spPr>
        <p:txBody>
          <a:bodyPr wrap="none">
            <a:prstTxWarp prst="textNoShape">
              <a:avLst/>
            </a:prstTxWarp>
            <a:spAutoFit/>
          </a:bodyPr>
          <a:lstStyle/>
          <a:p>
            <a:r>
              <a:rPr lang="en-US" sz="2000" dirty="0">
                <a:solidFill>
                  <a:schemeClr val="bg1">
                    <a:lumMod val="50000"/>
                  </a:schemeClr>
                </a:solidFill>
                <a:latin typeface="Franklin Gothic Book"/>
                <a:cs typeface="Franklin Gothic Book"/>
              </a:rPr>
              <a:t>0</a:t>
            </a:r>
          </a:p>
        </p:txBody>
      </p:sp>
      <p:sp>
        <p:nvSpPr>
          <p:cNvPr id="17" name="Line 12"/>
          <p:cNvSpPr>
            <a:spLocks noChangeShapeType="1"/>
          </p:cNvSpPr>
          <p:nvPr/>
        </p:nvSpPr>
        <p:spPr bwMode="auto">
          <a:xfrm>
            <a:off x="3146425" y="4134390"/>
            <a:ext cx="6477000" cy="0"/>
          </a:xfrm>
          <a:prstGeom prst="line">
            <a:avLst/>
          </a:prstGeom>
          <a:noFill/>
          <a:ln w="15875">
            <a:solidFill>
              <a:schemeClr val="bg1">
                <a:lumMod val="50000"/>
              </a:schemeClr>
            </a:solidFill>
            <a:miter lim="800000"/>
            <a:headEnd/>
            <a:tailEnd type="triangle" w="med" len="med"/>
          </a:ln>
        </p:spPr>
        <p:txBody>
          <a:bodyPr wrap="none">
            <a:prstTxWarp prst="textNoShape">
              <a:avLst/>
            </a:prstTxWarp>
          </a:bodyPr>
          <a:lstStyle/>
          <a:p>
            <a:endParaRPr lang="en-US" dirty="0"/>
          </a:p>
        </p:txBody>
      </p:sp>
      <p:sp>
        <p:nvSpPr>
          <p:cNvPr id="18" name="Text Box 13"/>
          <p:cNvSpPr txBox="1">
            <a:spLocks noChangeArrowheads="1"/>
          </p:cNvSpPr>
          <p:nvPr/>
        </p:nvSpPr>
        <p:spPr bwMode="auto">
          <a:xfrm>
            <a:off x="3751753" y="2020890"/>
            <a:ext cx="3605888" cy="707886"/>
          </a:xfrm>
          <a:prstGeom prst="rect">
            <a:avLst/>
          </a:prstGeom>
          <a:noFill/>
          <a:ln w="9525">
            <a:noFill/>
            <a:miter lim="800000"/>
            <a:headEnd/>
            <a:tailEnd/>
          </a:ln>
        </p:spPr>
        <p:txBody>
          <a:bodyPr wrap="square">
            <a:prstTxWarp prst="textNoShape">
              <a:avLst/>
            </a:prstTxWarp>
            <a:spAutoFit/>
          </a:bodyPr>
          <a:lstStyle/>
          <a:p>
            <a:pPr algn="l" eaLnBrk="0" hangingPunct="0"/>
            <a:r>
              <a:rPr lang="en-US" sz="2000" dirty="0">
                <a:solidFill>
                  <a:schemeClr val="bg1">
                    <a:lumMod val="50000"/>
                  </a:schemeClr>
                </a:solidFill>
                <a:latin typeface="Arial" panose="020B0604020202020204" pitchFamily="34" charset="0"/>
                <a:cs typeface="Arial" panose="020B0604020202020204" pitchFamily="34" charset="0"/>
              </a:rPr>
              <a:t>If you raise your energy level to level 2, you start out great.</a:t>
            </a:r>
          </a:p>
        </p:txBody>
      </p:sp>
      <p:sp>
        <p:nvSpPr>
          <p:cNvPr id="19" name="Text Box 14"/>
          <p:cNvSpPr txBox="1">
            <a:spLocks noChangeArrowheads="1"/>
          </p:cNvSpPr>
          <p:nvPr/>
        </p:nvSpPr>
        <p:spPr bwMode="auto">
          <a:xfrm>
            <a:off x="6042025" y="3101124"/>
            <a:ext cx="2876544" cy="707886"/>
          </a:xfrm>
          <a:prstGeom prst="rect">
            <a:avLst/>
          </a:prstGeom>
          <a:noFill/>
          <a:ln w="9525">
            <a:noFill/>
            <a:miter lim="800000"/>
            <a:headEnd/>
            <a:tailEnd/>
          </a:ln>
        </p:spPr>
        <p:txBody>
          <a:bodyPr wrap="square">
            <a:prstTxWarp prst="textNoShape">
              <a:avLst/>
            </a:prstTxWarp>
            <a:spAutoFit/>
          </a:bodyPr>
          <a:lstStyle/>
          <a:p>
            <a:pPr algn="l" eaLnBrk="0" hangingPunct="0"/>
            <a:r>
              <a:rPr lang="en-US" sz="2000" dirty="0">
                <a:solidFill>
                  <a:schemeClr val="bg1">
                    <a:lumMod val="50000"/>
                  </a:schemeClr>
                </a:solidFill>
                <a:latin typeface="Arial" panose="020B0604020202020204" pitchFamily="34" charset="0"/>
                <a:cs typeface="Arial" panose="020B0604020202020204" pitchFamily="34" charset="0"/>
              </a:rPr>
              <a:t>But you still trail off below the line</a:t>
            </a:r>
          </a:p>
        </p:txBody>
      </p:sp>
      <p:sp>
        <p:nvSpPr>
          <p:cNvPr id="14" name="Freeform 9"/>
          <p:cNvSpPr>
            <a:spLocks/>
          </p:cNvSpPr>
          <p:nvPr/>
        </p:nvSpPr>
        <p:spPr bwMode="auto">
          <a:xfrm>
            <a:off x="3146426" y="3677190"/>
            <a:ext cx="5203377" cy="1162050"/>
          </a:xfrm>
          <a:custGeom>
            <a:avLst/>
            <a:gdLst>
              <a:gd name="T0" fmla="*/ 0 w 3078"/>
              <a:gd name="T1" fmla="*/ 0 h 732"/>
              <a:gd name="T2" fmla="*/ 2147483647 w 3078"/>
              <a:gd name="T3" fmla="*/ 2147483647 h 732"/>
              <a:gd name="T4" fmla="*/ 2147483647 w 3078"/>
              <a:gd name="T5" fmla="*/ 2147483647 h 732"/>
              <a:gd name="T6" fmla="*/ 2147483647 w 3078"/>
              <a:gd name="T7" fmla="*/ 2147483647 h 732"/>
              <a:gd name="T8" fmla="*/ 2147483647 w 3078"/>
              <a:gd name="T9" fmla="*/ 2147483647 h 732"/>
              <a:gd name="T10" fmla="*/ 2147483647 w 3078"/>
              <a:gd name="T11" fmla="*/ 2147483647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50800" cmpd="sng">
            <a:solidFill>
              <a:srgbClr val="009383"/>
            </a:solidFill>
            <a:round/>
            <a:headEnd/>
            <a:tailEnd/>
          </a:ln>
        </p:spPr>
        <p:txBody>
          <a:bodyPr>
            <a:prstTxWarp prst="textNoShape">
              <a:avLst/>
            </a:prstTxWarp>
          </a:bodyPr>
          <a:lstStyle/>
          <a:p>
            <a:endParaRPr lang="en-US" dirty="0"/>
          </a:p>
        </p:txBody>
      </p:sp>
      <p:sp>
        <p:nvSpPr>
          <p:cNvPr id="20" name="Freeform 9"/>
          <p:cNvSpPr>
            <a:spLocks/>
          </p:cNvSpPr>
          <p:nvPr/>
        </p:nvSpPr>
        <p:spPr bwMode="auto">
          <a:xfrm>
            <a:off x="3146426" y="3141959"/>
            <a:ext cx="5203377" cy="1162050"/>
          </a:xfrm>
          <a:custGeom>
            <a:avLst/>
            <a:gdLst>
              <a:gd name="T0" fmla="*/ 0 w 3078"/>
              <a:gd name="T1" fmla="*/ 0 h 732"/>
              <a:gd name="T2" fmla="*/ 2147483647 w 3078"/>
              <a:gd name="T3" fmla="*/ 2147483647 h 732"/>
              <a:gd name="T4" fmla="*/ 2147483647 w 3078"/>
              <a:gd name="T5" fmla="*/ 2147483647 h 732"/>
              <a:gd name="T6" fmla="*/ 2147483647 w 3078"/>
              <a:gd name="T7" fmla="*/ 2147483647 h 732"/>
              <a:gd name="T8" fmla="*/ 2147483647 w 3078"/>
              <a:gd name="T9" fmla="*/ 2147483647 h 732"/>
              <a:gd name="T10" fmla="*/ 2147483647 w 3078"/>
              <a:gd name="T11" fmla="*/ 2147483647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50800" cmpd="sng">
            <a:solidFill>
              <a:srgbClr val="009383"/>
            </a:solidFill>
            <a:round/>
            <a:headEnd/>
            <a:tailEnd/>
          </a:ln>
        </p:spPr>
        <p:txBody>
          <a:bodyPr>
            <a:prstTxWarp prst="textNoShape">
              <a:avLst/>
            </a:prstTxWarp>
          </a:bodyPr>
          <a:lstStyle/>
          <a:p>
            <a:endParaRPr lang="en-US" dirty="0"/>
          </a:p>
        </p:txBody>
      </p:sp>
      <p:cxnSp>
        <p:nvCxnSpPr>
          <p:cNvPr id="22" name="Straight Arrow Connector 21"/>
          <p:cNvCxnSpPr/>
          <p:nvPr/>
        </p:nvCxnSpPr>
        <p:spPr>
          <a:xfrm rot="5400000" flipH="1" flipV="1">
            <a:off x="3382051" y="3393850"/>
            <a:ext cx="331730" cy="1588"/>
          </a:xfrm>
          <a:prstGeom prst="straightConnector1">
            <a:avLst/>
          </a:prstGeom>
          <a:ln w="38100">
            <a:solidFill>
              <a:srgbClr val="F26522"/>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0969029" y="583064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8-2</a:t>
            </a:r>
          </a:p>
        </p:txBody>
      </p:sp>
      <p:sp>
        <p:nvSpPr>
          <p:cNvPr id="23" name="TextBox 22"/>
          <p:cNvSpPr txBox="1"/>
          <p:nvPr/>
        </p:nvSpPr>
        <p:spPr>
          <a:xfrm>
            <a:off x="11117004" y="2868373"/>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Level 3 Energy</a:t>
            </a:r>
          </a:p>
        </p:txBody>
      </p:sp>
      <p:sp>
        <p:nvSpPr>
          <p:cNvPr id="4" name="Slide Number Placeholder 3"/>
          <p:cNvSpPr>
            <a:spLocks noGrp="1"/>
          </p:cNvSpPr>
          <p:nvPr>
            <p:ph type="sldNum" sz="quarter" idx="12"/>
          </p:nvPr>
        </p:nvSpPr>
        <p:spPr/>
        <p:txBody>
          <a:bodyPr/>
          <a:lstStyle/>
          <a:p>
            <a:fld id="{F29FD61F-2294-5D42-A9D7-9928D42B3773}" type="slidenum">
              <a:rPr lang="en-US" smtClean="0"/>
              <a:pPr/>
              <a:t>8</a:t>
            </a:fld>
            <a:endParaRPr lang="en-US" dirty="0"/>
          </a:p>
        </p:txBody>
      </p:sp>
      <p:sp>
        <p:nvSpPr>
          <p:cNvPr id="3" name="Footer Placeholder 2">
            <a:extLst>
              <a:ext uri="{FF2B5EF4-FFF2-40B4-BE49-F238E27FC236}">
                <a16:creationId xmlns:a16="http://schemas.microsoft.com/office/drawing/2014/main" id="{FC19F35F-CE9D-4F0A-A293-95D8A18B5B10}"/>
              </a:ext>
            </a:extLst>
          </p:cNvPr>
          <p:cNvSpPr>
            <a:spLocks noGrp="1"/>
          </p:cNvSpPr>
          <p:nvPr>
            <p:ph type="ftr" sz="quarter" idx="11"/>
          </p:nvPr>
        </p:nvSpPr>
        <p:spPr/>
        <p:txBody>
          <a:bodyPr/>
          <a:lstStyle/>
          <a:p>
            <a:r>
              <a:rPr lang="en-US"/>
              <a:t>Copyright 1992-2015, Leadership Strategies, Inc. V15.02 </a:t>
            </a:r>
          </a:p>
        </p:txBody>
      </p:sp>
      <p:sp>
        <p:nvSpPr>
          <p:cNvPr id="7" name="Line 2"/>
          <p:cNvSpPr>
            <a:spLocks noChangeShapeType="1"/>
          </p:cNvSpPr>
          <p:nvPr/>
        </p:nvSpPr>
        <p:spPr bwMode="auto">
          <a:xfrm flipV="1">
            <a:off x="3146425" y="2153190"/>
            <a:ext cx="0" cy="2743200"/>
          </a:xfrm>
          <a:prstGeom prst="line">
            <a:avLst/>
          </a:prstGeom>
          <a:noFill/>
          <a:ln w="15875">
            <a:solidFill>
              <a:schemeClr val="bg1">
                <a:lumMod val="50000"/>
              </a:schemeClr>
            </a:solidFill>
            <a:miter lim="800000"/>
            <a:headEnd type="triangle" w="med" len="med"/>
            <a:tailEnd type="triangle" w="med" len="med"/>
          </a:ln>
        </p:spPr>
        <p:txBody>
          <a:bodyPr wrap="none">
            <a:prstTxWarp prst="textNoShape">
              <a:avLst/>
            </a:prstTxWarp>
          </a:bodyPr>
          <a:lstStyle/>
          <a:p>
            <a:endParaRPr lang="en-US" dirty="0"/>
          </a:p>
        </p:txBody>
      </p:sp>
      <p:sp>
        <p:nvSpPr>
          <p:cNvPr id="8" name="Text Box 3"/>
          <p:cNvSpPr txBox="1">
            <a:spLocks noChangeArrowheads="1"/>
          </p:cNvSpPr>
          <p:nvPr/>
        </p:nvSpPr>
        <p:spPr bwMode="auto">
          <a:xfrm>
            <a:off x="3900457" y="4239685"/>
            <a:ext cx="888385" cy="446276"/>
          </a:xfrm>
          <a:prstGeom prst="rect">
            <a:avLst/>
          </a:prstGeom>
          <a:noFill/>
          <a:ln w="9525">
            <a:noFill/>
            <a:miter lim="800000"/>
            <a:headEnd/>
            <a:tailEnd/>
          </a:ln>
        </p:spPr>
        <p:txBody>
          <a:bodyPr wrap="none">
            <a:prstTxWarp prst="textNoShape">
              <a:avLst/>
            </a:prstTxWarp>
            <a:spAutoFit/>
          </a:bodyPr>
          <a:lstStyle/>
          <a:p>
            <a:pPr algn="ctr"/>
            <a:r>
              <a:rPr lang="en-US" sz="2300" cap="all" dirty="0">
                <a:solidFill>
                  <a:srgbClr val="F26522"/>
                </a:solidFill>
                <a:latin typeface="Arial" panose="020B0604020202020204" pitchFamily="34" charset="0"/>
                <a:cs typeface="Arial" panose="020B0604020202020204" pitchFamily="34" charset="0"/>
              </a:rPr>
              <a:t>Time</a:t>
            </a:r>
          </a:p>
        </p:txBody>
      </p:sp>
      <p:sp>
        <p:nvSpPr>
          <p:cNvPr id="9" name="Text Box 4"/>
          <p:cNvSpPr txBox="1">
            <a:spLocks noChangeArrowheads="1"/>
          </p:cNvSpPr>
          <p:nvPr/>
        </p:nvSpPr>
        <p:spPr bwMode="auto">
          <a:xfrm rot="16200000">
            <a:off x="1298047" y="3049241"/>
            <a:ext cx="2426755" cy="446276"/>
          </a:xfrm>
          <a:prstGeom prst="rect">
            <a:avLst/>
          </a:prstGeom>
          <a:noFill/>
          <a:ln w="9525">
            <a:noFill/>
            <a:miter lim="800000"/>
            <a:headEnd/>
            <a:tailEnd/>
          </a:ln>
        </p:spPr>
        <p:txBody>
          <a:bodyPr wrap="none">
            <a:prstTxWarp prst="textNoShape">
              <a:avLst/>
            </a:prstTxWarp>
            <a:spAutoFit/>
          </a:bodyPr>
          <a:lstStyle/>
          <a:p>
            <a:pPr algn="ctr"/>
            <a:r>
              <a:rPr lang="en-US" sz="2300" cap="all" dirty="0">
                <a:solidFill>
                  <a:srgbClr val="F26522"/>
                </a:solidFill>
                <a:latin typeface="Arial" panose="020B0604020202020204" pitchFamily="34" charset="0"/>
                <a:cs typeface="Arial" panose="020B0604020202020204" pitchFamily="34" charset="0"/>
              </a:rPr>
              <a:t>Energy Level</a:t>
            </a:r>
          </a:p>
        </p:txBody>
      </p:sp>
      <p:sp>
        <p:nvSpPr>
          <p:cNvPr id="10" name="Text Box 5"/>
          <p:cNvSpPr txBox="1">
            <a:spLocks noChangeArrowheads="1"/>
          </p:cNvSpPr>
          <p:nvPr/>
        </p:nvSpPr>
        <p:spPr bwMode="auto">
          <a:xfrm>
            <a:off x="2833164" y="3408900"/>
            <a:ext cx="335073" cy="400110"/>
          </a:xfrm>
          <a:prstGeom prst="rect">
            <a:avLst/>
          </a:prstGeom>
          <a:noFill/>
          <a:ln w="9525">
            <a:noFill/>
            <a:miter lim="800000"/>
            <a:headEnd/>
            <a:tailEnd/>
          </a:ln>
        </p:spPr>
        <p:txBody>
          <a:bodyPr wrap="none">
            <a:prstTxWarp prst="textNoShape">
              <a:avLst/>
            </a:prstTxWarp>
            <a:spAutoFit/>
          </a:bodyPr>
          <a:lstStyle/>
          <a:p>
            <a:r>
              <a:rPr lang="en-US" sz="2000" dirty="0">
                <a:solidFill>
                  <a:schemeClr val="bg1">
                    <a:lumMod val="50000"/>
                  </a:schemeClr>
                </a:solidFill>
                <a:latin typeface="Franklin Gothic Book"/>
                <a:cs typeface="Franklin Gothic Book"/>
              </a:rPr>
              <a:t>1</a:t>
            </a:r>
          </a:p>
        </p:txBody>
      </p:sp>
      <p:sp>
        <p:nvSpPr>
          <p:cNvPr id="11" name="Text Box 6"/>
          <p:cNvSpPr txBox="1">
            <a:spLocks noChangeArrowheads="1"/>
          </p:cNvSpPr>
          <p:nvPr/>
        </p:nvSpPr>
        <p:spPr bwMode="auto">
          <a:xfrm>
            <a:off x="2833164" y="2827875"/>
            <a:ext cx="335073" cy="400110"/>
          </a:xfrm>
          <a:prstGeom prst="rect">
            <a:avLst/>
          </a:prstGeom>
          <a:noFill/>
          <a:ln w="9525">
            <a:noFill/>
            <a:miter lim="800000"/>
            <a:headEnd/>
            <a:tailEnd/>
          </a:ln>
        </p:spPr>
        <p:txBody>
          <a:bodyPr wrap="none">
            <a:prstTxWarp prst="textNoShape">
              <a:avLst/>
            </a:prstTxWarp>
            <a:spAutoFit/>
          </a:bodyPr>
          <a:lstStyle/>
          <a:p>
            <a:r>
              <a:rPr lang="en-US" sz="2000" dirty="0">
                <a:solidFill>
                  <a:schemeClr val="bg1">
                    <a:lumMod val="50000"/>
                  </a:schemeClr>
                </a:solidFill>
                <a:latin typeface="Franklin Gothic Book"/>
                <a:cs typeface="Franklin Gothic Book"/>
              </a:rPr>
              <a:t>2</a:t>
            </a:r>
          </a:p>
        </p:txBody>
      </p:sp>
      <p:sp>
        <p:nvSpPr>
          <p:cNvPr id="12" name="Text Box 7"/>
          <p:cNvSpPr txBox="1">
            <a:spLocks noChangeArrowheads="1"/>
          </p:cNvSpPr>
          <p:nvPr/>
        </p:nvSpPr>
        <p:spPr bwMode="auto">
          <a:xfrm>
            <a:off x="8349803" y="3559715"/>
            <a:ext cx="1257011" cy="523220"/>
          </a:xfrm>
          <a:prstGeom prst="rect">
            <a:avLst/>
          </a:prstGeom>
          <a:noFill/>
          <a:ln w="9525">
            <a:noFill/>
            <a:miter lim="800000"/>
            <a:headEnd/>
            <a:tailEnd/>
          </a:ln>
        </p:spPr>
        <p:txBody>
          <a:bodyPr wrap="none">
            <a:prstTxWarp prst="textNoShape">
              <a:avLst/>
            </a:prstTxWarp>
            <a:spAutoFit/>
          </a:bodyPr>
          <a:lstStyle/>
          <a:p>
            <a:r>
              <a:rPr lang="en-US" sz="2800" dirty="0">
                <a:latin typeface="Arial" panose="020B0604020202020204" pitchFamily="34" charset="0"/>
                <a:cs typeface="Arial" panose="020B0604020202020204" pitchFamily="34" charset="0"/>
              </a:rPr>
              <a:t>Awake</a:t>
            </a:r>
          </a:p>
        </p:txBody>
      </p:sp>
      <p:sp>
        <p:nvSpPr>
          <p:cNvPr id="13" name="Text Box 8"/>
          <p:cNvSpPr txBox="1">
            <a:spLocks noChangeArrowheads="1"/>
          </p:cNvSpPr>
          <p:nvPr/>
        </p:nvSpPr>
        <p:spPr bwMode="auto">
          <a:xfrm>
            <a:off x="8349803" y="4134390"/>
            <a:ext cx="1284326" cy="523220"/>
          </a:xfrm>
          <a:prstGeom prst="rect">
            <a:avLst/>
          </a:prstGeom>
          <a:noFill/>
          <a:ln w="9525">
            <a:noFill/>
            <a:miter lim="800000"/>
            <a:headEnd/>
            <a:tailEnd/>
          </a:ln>
        </p:spPr>
        <p:txBody>
          <a:bodyPr wrap="none">
            <a:prstTxWarp prst="textNoShape">
              <a:avLst/>
            </a:prstTxWarp>
            <a:spAutoFit/>
          </a:bodyPr>
          <a:lstStyle/>
          <a:p>
            <a:r>
              <a:rPr lang="en-US" sz="2800" dirty="0">
                <a:latin typeface="Arial" panose="020B0604020202020204" pitchFamily="34" charset="0"/>
                <a:cs typeface="Arial" panose="020B0604020202020204" pitchFamily="34" charset="0"/>
              </a:rPr>
              <a:t>Asleep</a:t>
            </a:r>
          </a:p>
        </p:txBody>
      </p:sp>
      <p:sp>
        <p:nvSpPr>
          <p:cNvPr id="15" name="Text Box 10"/>
          <p:cNvSpPr txBox="1">
            <a:spLocks noChangeArrowheads="1"/>
          </p:cNvSpPr>
          <p:nvPr/>
        </p:nvSpPr>
        <p:spPr bwMode="auto">
          <a:xfrm>
            <a:off x="2833164" y="2265900"/>
            <a:ext cx="335073" cy="400110"/>
          </a:xfrm>
          <a:prstGeom prst="rect">
            <a:avLst/>
          </a:prstGeom>
          <a:noFill/>
          <a:ln w="9525">
            <a:noFill/>
            <a:miter lim="800000"/>
            <a:headEnd/>
            <a:tailEnd/>
          </a:ln>
        </p:spPr>
        <p:txBody>
          <a:bodyPr wrap="none">
            <a:prstTxWarp prst="textNoShape">
              <a:avLst/>
            </a:prstTxWarp>
            <a:spAutoFit/>
          </a:bodyPr>
          <a:lstStyle/>
          <a:p>
            <a:r>
              <a:rPr lang="en-US" sz="2000" dirty="0">
                <a:solidFill>
                  <a:schemeClr val="bg1">
                    <a:lumMod val="50000"/>
                  </a:schemeClr>
                </a:solidFill>
                <a:latin typeface="Franklin Gothic Book"/>
                <a:cs typeface="Franklin Gothic Book"/>
              </a:rPr>
              <a:t>3</a:t>
            </a:r>
          </a:p>
        </p:txBody>
      </p:sp>
      <p:sp>
        <p:nvSpPr>
          <p:cNvPr id="16" name="Text Box 11"/>
          <p:cNvSpPr txBox="1">
            <a:spLocks noChangeArrowheads="1"/>
          </p:cNvSpPr>
          <p:nvPr/>
        </p:nvSpPr>
        <p:spPr bwMode="auto">
          <a:xfrm>
            <a:off x="2833164" y="3926425"/>
            <a:ext cx="335073" cy="400110"/>
          </a:xfrm>
          <a:prstGeom prst="rect">
            <a:avLst/>
          </a:prstGeom>
          <a:noFill/>
          <a:ln w="9525">
            <a:noFill/>
            <a:miter lim="800000"/>
            <a:headEnd/>
            <a:tailEnd/>
          </a:ln>
        </p:spPr>
        <p:txBody>
          <a:bodyPr wrap="none">
            <a:prstTxWarp prst="textNoShape">
              <a:avLst/>
            </a:prstTxWarp>
            <a:spAutoFit/>
          </a:bodyPr>
          <a:lstStyle/>
          <a:p>
            <a:r>
              <a:rPr lang="en-US" sz="2000" dirty="0">
                <a:solidFill>
                  <a:schemeClr val="bg1">
                    <a:lumMod val="50000"/>
                  </a:schemeClr>
                </a:solidFill>
                <a:latin typeface="Franklin Gothic Book"/>
                <a:cs typeface="Franklin Gothic Book"/>
              </a:rPr>
              <a:t>0</a:t>
            </a:r>
          </a:p>
        </p:txBody>
      </p:sp>
      <p:sp>
        <p:nvSpPr>
          <p:cNvPr id="17" name="Line 12"/>
          <p:cNvSpPr>
            <a:spLocks noChangeShapeType="1"/>
          </p:cNvSpPr>
          <p:nvPr/>
        </p:nvSpPr>
        <p:spPr bwMode="auto">
          <a:xfrm>
            <a:off x="3146425" y="4134390"/>
            <a:ext cx="6477000" cy="0"/>
          </a:xfrm>
          <a:prstGeom prst="line">
            <a:avLst/>
          </a:prstGeom>
          <a:noFill/>
          <a:ln w="15875">
            <a:solidFill>
              <a:schemeClr val="bg1">
                <a:lumMod val="50000"/>
              </a:schemeClr>
            </a:solidFill>
            <a:miter lim="800000"/>
            <a:headEnd/>
            <a:tailEnd type="triangle" w="med" len="med"/>
          </a:ln>
        </p:spPr>
        <p:txBody>
          <a:bodyPr wrap="none">
            <a:prstTxWarp prst="textNoShape">
              <a:avLst/>
            </a:prstTxWarp>
          </a:bodyPr>
          <a:lstStyle/>
          <a:p>
            <a:endParaRPr lang="en-US" dirty="0"/>
          </a:p>
        </p:txBody>
      </p:sp>
      <p:sp>
        <p:nvSpPr>
          <p:cNvPr id="18" name="Text Box 13"/>
          <p:cNvSpPr txBox="1">
            <a:spLocks noChangeArrowheads="1"/>
          </p:cNvSpPr>
          <p:nvPr/>
        </p:nvSpPr>
        <p:spPr bwMode="auto">
          <a:xfrm>
            <a:off x="3751753" y="1558014"/>
            <a:ext cx="3605888" cy="707886"/>
          </a:xfrm>
          <a:prstGeom prst="rect">
            <a:avLst/>
          </a:prstGeom>
          <a:noFill/>
          <a:ln w="9525">
            <a:noFill/>
            <a:miter lim="800000"/>
            <a:headEnd/>
            <a:tailEnd/>
          </a:ln>
        </p:spPr>
        <p:txBody>
          <a:bodyPr wrap="square">
            <a:prstTxWarp prst="textNoShape">
              <a:avLst/>
            </a:prstTxWarp>
            <a:spAutoFit/>
          </a:bodyPr>
          <a:lstStyle/>
          <a:p>
            <a:pPr algn="l" eaLnBrk="0" hangingPunct="0"/>
            <a:r>
              <a:rPr lang="en-US" sz="2000" dirty="0">
                <a:solidFill>
                  <a:schemeClr val="bg1">
                    <a:lumMod val="50000"/>
                  </a:schemeClr>
                </a:solidFill>
                <a:latin typeface="Arial" panose="020B0604020202020204" pitchFamily="34" charset="0"/>
                <a:cs typeface="Arial" panose="020B0604020202020204" pitchFamily="34" charset="0"/>
              </a:rPr>
              <a:t>Start your energy</a:t>
            </a:r>
            <a:br>
              <a:rPr lang="en-US" sz="2000" dirty="0">
                <a:solidFill>
                  <a:schemeClr val="bg1">
                    <a:lumMod val="50000"/>
                  </a:schemeClr>
                </a:solidFill>
                <a:latin typeface="Arial" panose="020B0604020202020204" pitchFamily="34" charset="0"/>
                <a:cs typeface="Arial" panose="020B0604020202020204" pitchFamily="34" charset="0"/>
              </a:rPr>
            </a:br>
            <a:r>
              <a:rPr lang="en-US" sz="2000" dirty="0">
                <a:solidFill>
                  <a:schemeClr val="bg1">
                    <a:lumMod val="50000"/>
                  </a:schemeClr>
                </a:solidFill>
                <a:latin typeface="Arial" panose="020B0604020202020204" pitchFamily="34" charset="0"/>
                <a:cs typeface="Arial" panose="020B0604020202020204" pitchFamily="34" charset="0"/>
              </a:rPr>
              <a:t>at level 3</a:t>
            </a:r>
          </a:p>
        </p:txBody>
      </p:sp>
      <p:sp>
        <p:nvSpPr>
          <p:cNvPr id="19" name="Text Box 14"/>
          <p:cNvSpPr txBox="1">
            <a:spLocks noChangeArrowheads="1"/>
          </p:cNvSpPr>
          <p:nvPr/>
        </p:nvSpPr>
        <p:spPr bwMode="auto">
          <a:xfrm>
            <a:off x="6042025" y="2374833"/>
            <a:ext cx="3581400" cy="707886"/>
          </a:xfrm>
          <a:prstGeom prst="rect">
            <a:avLst/>
          </a:prstGeom>
          <a:noFill/>
          <a:ln w="9525">
            <a:noFill/>
            <a:miter lim="800000"/>
            <a:headEnd/>
            <a:tailEnd/>
          </a:ln>
        </p:spPr>
        <p:txBody>
          <a:bodyPr wrap="square">
            <a:prstTxWarp prst="textNoShape">
              <a:avLst/>
            </a:prstTxWarp>
            <a:spAutoFit/>
          </a:bodyPr>
          <a:lstStyle/>
          <a:p>
            <a:pPr algn="l" eaLnBrk="0" hangingPunct="0"/>
            <a:r>
              <a:rPr lang="en-US" sz="2000" dirty="0">
                <a:solidFill>
                  <a:schemeClr val="bg1">
                    <a:lumMod val="50000"/>
                  </a:schemeClr>
                </a:solidFill>
                <a:latin typeface="Arial" panose="020B0604020202020204" pitchFamily="34" charset="0"/>
                <a:cs typeface="Arial" panose="020B0604020202020204" pitchFamily="34" charset="0"/>
              </a:rPr>
              <a:t>When it trails off, you will be at your normal speaking voice</a:t>
            </a:r>
          </a:p>
        </p:txBody>
      </p:sp>
      <p:sp>
        <p:nvSpPr>
          <p:cNvPr id="14" name="Freeform 9"/>
          <p:cNvSpPr>
            <a:spLocks/>
          </p:cNvSpPr>
          <p:nvPr/>
        </p:nvSpPr>
        <p:spPr bwMode="auto">
          <a:xfrm>
            <a:off x="3146426" y="3677190"/>
            <a:ext cx="5203377" cy="1162050"/>
          </a:xfrm>
          <a:custGeom>
            <a:avLst/>
            <a:gdLst>
              <a:gd name="T0" fmla="*/ 0 w 3078"/>
              <a:gd name="T1" fmla="*/ 0 h 732"/>
              <a:gd name="T2" fmla="*/ 2147483647 w 3078"/>
              <a:gd name="T3" fmla="*/ 2147483647 h 732"/>
              <a:gd name="T4" fmla="*/ 2147483647 w 3078"/>
              <a:gd name="T5" fmla="*/ 2147483647 h 732"/>
              <a:gd name="T6" fmla="*/ 2147483647 w 3078"/>
              <a:gd name="T7" fmla="*/ 2147483647 h 732"/>
              <a:gd name="T8" fmla="*/ 2147483647 w 3078"/>
              <a:gd name="T9" fmla="*/ 2147483647 h 732"/>
              <a:gd name="T10" fmla="*/ 2147483647 w 3078"/>
              <a:gd name="T11" fmla="*/ 2147483647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50800" cmpd="sng">
            <a:solidFill>
              <a:srgbClr val="009383"/>
            </a:solidFill>
            <a:round/>
            <a:headEnd/>
            <a:tailEnd/>
          </a:ln>
        </p:spPr>
        <p:txBody>
          <a:bodyPr>
            <a:prstTxWarp prst="textNoShape">
              <a:avLst/>
            </a:prstTxWarp>
          </a:bodyPr>
          <a:lstStyle/>
          <a:p>
            <a:endParaRPr lang="en-US" dirty="0"/>
          </a:p>
        </p:txBody>
      </p:sp>
      <p:sp>
        <p:nvSpPr>
          <p:cNvPr id="20" name="Freeform 9"/>
          <p:cNvSpPr>
            <a:spLocks/>
          </p:cNvSpPr>
          <p:nvPr/>
        </p:nvSpPr>
        <p:spPr bwMode="auto">
          <a:xfrm>
            <a:off x="3146426" y="2501694"/>
            <a:ext cx="5203377" cy="1162050"/>
          </a:xfrm>
          <a:custGeom>
            <a:avLst/>
            <a:gdLst>
              <a:gd name="T0" fmla="*/ 0 w 3078"/>
              <a:gd name="T1" fmla="*/ 0 h 732"/>
              <a:gd name="T2" fmla="*/ 2147483647 w 3078"/>
              <a:gd name="T3" fmla="*/ 2147483647 h 732"/>
              <a:gd name="T4" fmla="*/ 2147483647 w 3078"/>
              <a:gd name="T5" fmla="*/ 2147483647 h 732"/>
              <a:gd name="T6" fmla="*/ 2147483647 w 3078"/>
              <a:gd name="T7" fmla="*/ 2147483647 h 732"/>
              <a:gd name="T8" fmla="*/ 2147483647 w 3078"/>
              <a:gd name="T9" fmla="*/ 2147483647 h 732"/>
              <a:gd name="T10" fmla="*/ 2147483647 w 3078"/>
              <a:gd name="T11" fmla="*/ 2147483647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50800" cmpd="sng">
            <a:solidFill>
              <a:srgbClr val="009383"/>
            </a:solidFill>
            <a:round/>
            <a:headEnd/>
            <a:tailEnd/>
          </a:ln>
        </p:spPr>
        <p:txBody>
          <a:bodyPr>
            <a:prstTxWarp prst="textNoShape">
              <a:avLst/>
            </a:prstTxWarp>
          </a:bodyPr>
          <a:lstStyle/>
          <a:p>
            <a:endParaRPr lang="en-US" dirty="0"/>
          </a:p>
        </p:txBody>
      </p:sp>
      <p:cxnSp>
        <p:nvCxnSpPr>
          <p:cNvPr id="22" name="Straight Arrow Connector 21"/>
          <p:cNvCxnSpPr/>
          <p:nvPr/>
        </p:nvCxnSpPr>
        <p:spPr>
          <a:xfrm rot="5400000" flipH="1" flipV="1">
            <a:off x="3072064" y="3085450"/>
            <a:ext cx="950119" cy="1588"/>
          </a:xfrm>
          <a:prstGeom prst="straightConnector1">
            <a:avLst/>
          </a:prstGeom>
          <a:ln w="38100">
            <a:solidFill>
              <a:srgbClr val="F26522"/>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0905234" y="5853430"/>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8-2</a:t>
            </a:r>
          </a:p>
        </p:txBody>
      </p:sp>
      <p:sp>
        <p:nvSpPr>
          <p:cNvPr id="23" name="TextBox 22"/>
          <p:cNvSpPr txBox="1"/>
          <p:nvPr/>
        </p:nvSpPr>
        <p:spPr>
          <a:xfrm>
            <a:off x="11053209" y="219568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Level 3 Energy</a:t>
            </a:r>
          </a:p>
        </p:txBody>
      </p:sp>
      <p:sp>
        <p:nvSpPr>
          <p:cNvPr id="4" name="Slide Number Placeholder 3"/>
          <p:cNvSpPr>
            <a:spLocks noGrp="1"/>
          </p:cNvSpPr>
          <p:nvPr>
            <p:ph type="sldNum" sz="quarter" idx="12"/>
          </p:nvPr>
        </p:nvSpPr>
        <p:spPr/>
        <p:txBody>
          <a:bodyPr/>
          <a:lstStyle/>
          <a:p>
            <a:fld id="{F29FD61F-2294-5D42-A9D7-9928D42B3773}" type="slidenum">
              <a:rPr lang="en-US" smtClean="0"/>
              <a:pPr/>
              <a:t>9</a:t>
            </a:fld>
            <a:endParaRPr lang="en-US" dirty="0"/>
          </a:p>
        </p:txBody>
      </p:sp>
      <p:sp>
        <p:nvSpPr>
          <p:cNvPr id="24" name="Content Placeholder 23"/>
          <p:cNvSpPr>
            <a:spLocks noGrp="1"/>
          </p:cNvSpPr>
          <p:nvPr>
            <p:ph type="body" sz="quarter" idx="13"/>
          </p:nvPr>
        </p:nvSpPr>
        <p:spPr>
          <a:xfrm>
            <a:off x="560388" y="1727878"/>
            <a:ext cx="11426825" cy="4602544"/>
          </a:xfrm>
        </p:spPr>
        <p:txBody>
          <a:bodyPr>
            <a:normAutofit/>
          </a:bodyPr>
          <a:lstStyle/>
          <a:p>
            <a:pPr marL="0" indent="0">
              <a:spcBef>
                <a:spcPct val="30000"/>
              </a:spcBef>
              <a:spcAft>
                <a:spcPts val="1200"/>
              </a:spcAft>
              <a:buNone/>
            </a:pPr>
            <a:r>
              <a:rPr lang="en-US" i="1" dirty="0"/>
              <a:t>Good morning!  </a:t>
            </a:r>
          </a:p>
          <a:p>
            <a:pPr marL="0" indent="0">
              <a:spcBef>
                <a:spcPct val="30000"/>
              </a:spcBef>
              <a:spcAft>
                <a:spcPts val="1200"/>
              </a:spcAft>
              <a:buNone/>
            </a:pPr>
            <a:r>
              <a:rPr lang="en-US" i="1" dirty="0"/>
              <a:t>It is a pleasure to be here this morning.  </a:t>
            </a:r>
          </a:p>
          <a:p>
            <a:pPr marL="0" indent="0">
              <a:spcBef>
                <a:spcPct val="30000"/>
              </a:spcBef>
              <a:spcAft>
                <a:spcPts val="1200"/>
              </a:spcAft>
              <a:buNone/>
            </a:pPr>
            <a:r>
              <a:rPr lang="en-US" i="1" dirty="0"/>
              <a:t>One thing I always enjoy is speaking with people who want to get better at what they do.</a:t>
            </a:r>
          </a:p>
          <a:p>
            <a:pPr marL="0" indent="0">
              <a:spcAft>
                <a:spcPts val="1200"/>
              </a:spcAft>
              <a:buNone/>
            </a:pPr>
            <a:endParaRPr lang="en-US" sz="3800" i="1" dirty="0"/>
          </a:p>
        </p:txBody>
      </p:sp>
      <p:sp>
        <p:nvSpPr>
          <p:cNvPr id="3" name="Footer Placeholder 2">
            <a:extLst>
              <a:ext uri="{FF2B5EF4-FFF2-40B4-BE49-F238E27FC236}">
                <a16:creationId xmlns:a16="http://schemas.microsoft.com/office/drawing/2014/main" id="{4CAB0017-5C72-4CDA-A62A-A7DDFC8C8537}"/>
              </a:ext>
            </a:extLst>
          </p:cNvPr>
          <p:cNvSpPr>
            <a:spLocks noGrp="1"/>
          </p:cNvSpPr>
          <p:nvPr>
            <p:ph type="ftr" sz="quarter" idx="11"/>
          </p:nvPr>
        </p:nvSpPr>
        <p:spPr/>
        <p:txBody>
          <a:bodyPr/>
          <a:lstStyle/>
          <a:p>
            <a:r>
              <a:rPr lang="en-US"/>
              <a:t>Copyright 1992-2015, Leadership Strategies, Inc. V15.02 </a:t>
            </a:r>
          </a:p>
        </p:txBody>
      </p:sp>
      <p:sp>
        <p:nvSpPr>
          <p:cNvPr id="25" name="Content Placeholder 23"/>
          <p:cNvSpPr txBox="1">
            <a:spLocks/>
          </p:cNvSpPr>
          <p:nvPr/>
        </p:nvSpPr>
        <p:spPr>
          <a:xfrm>
            <a:off x="169404" y="1146915"/>
            <a:ext cx="1399265" cy="2114290"/>
          </a:xfrm>
          <a:prstGeom prst="rect">
            <a:avLst/>
          </a:prstGeom>
        </p:spPr>
        <p:txBody>
          <a:bodyPr vert="horz" lIns="91440" tIns="45720" rIns="91440" bIns="45720" rtlCol="0">
            <a:normAutofit/>
          </a:bodyPr>
          <a:lstStyle/>
          <a:p>
            <a:pPr>
              <a:spcBef>
                <a:spcPct val="30000"/>
              </a:spcBef>
              <a:spcAft>
                <a:spcPts val="1200"/>
              </a:spcAft>
              <a:buClr>
                <a:srgbClr val="99AB21"/>
              </a:buClr>
              <a:defRPr/>
            </a:pPr>
            <a:r>
              <a:rPr lang="en-US" sz="10000" dirty="0">
                <a:solidFill>
                  <a:srgbClr val="009383"/>
                </a:solidFill>
                <a:latin typeface="Franklin Gothic Book"/>
                <a:cs typeface="Franklin Gothic Book"/>
              </a:rPr>
              <a:t>“</a:t>
            </a:r>
          </a:p>
        </p:txBody>
      </p:sp>
      <p:sp>
        <p:nvSpPr>
          <p:cNvPr id="26" name="Content Placeholder 23"/>
          <p:cNvSpPr txBox="1">
            <a:spLocks/>
          </p:cNvSpPr>
          <p:nvPr/>
        </p:nvSpPr>
        <p:spPr>
          <a:xfrm rot="10800000">
            <a:off x="3672342" y="2123084"/>
            <a:ext cx="1399265" cy="2114290"/>
          </a:xfrm>
          <a:prstGeom prst="rect">
            <a:avLst/>
          </a:prstGeom>
        </p:spPr>
        <p:txBody>
          <a:bodyPr vert="horz" lIns="91440" tIns="45720" rIns="91440" bIns="45720" rtlCol="0">
            <a:normAutofit/>
          </a:bodyPr>
          <a:lstStyle/>
          <a:p>
            <a:pPr>
              <a:spcBef>
                <a:spcPct val="30000"/>
              </a:spcBef>
              <a:spcAft>
                <a:spcPts val="1200"/>
              </a:spcAft>
              <a:buClr>
                <a:srgbClr val="99AB21"/>
              </a:buClr>
              <a:defRPr/>
            </a:pPr>
            <a:r>
              <a:rPr lang="en-US" sz="10000" dirty="0">
                <a:solidFill>
                  <a:srgbClr val="009383"/>
                </a:solidFill>
                <a:latin typeface="Franklin Gothic Book"/>
                <a:cs typeface="Franklin Gothic Book"/>
              </a:rPr>
              <a:t>“</a:t>
            </a:r>
          </a:p>
        </p:txBody>
      </p:sp>
      <p:sp>
        <p:nvSpPr>
          <p:cNvPr id="7" name="TextBox 6"/>
          <p:cNvSpPr txBox="1"/>
          <p:nvPr/>
        </p:nvSpPr>
        <p:spPr>
          <a:xfrm>
            <a:off x="10809541" y="577878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NA</a:t>
            </a:r>
          </a:p>
        </p:txBody>
      </p:sp>
    </p:spTree>
  </p:cSld>
  <p:clrMapOvr>
    <a:masterClrMapping/>
  </p:clrMapOvr>
  <p:transition>
    <p:fade/>
  </p:transition>
</p:sld>
</file>

<file path=ppt/theme/theme1.xml><?xml version="1.0" encoding="utf-8"?>
<a:theme xmlns:a="http://schemas.openxmlformats.org/drawingml/2006/main" name="Level U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 Up" id="{D5D7889E-8E87-4F36-AE0B-C94035630E77}" vid="{453A6C8F-903A-407F-A54E-B7BF28328BE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LeadStrat Level Up Theme</Template>
  <TotalTime>13522</TotalTime>
  <Words>3438</Words>
  <Application>Microsoft Office PowerPoint</Application>
  <PresentationFormat>Widescreen</PresentationFormat>
  <Paragraphs>454</Paragraphs>
  <Slides>37</Slides>
  <Notes>37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37</vt:i4>
      </vt:variant>
    </vt:vector>
  </HeadingPairs>
  <TitlesOfParts>
    <vt:vector size="47" baseType="lpstr">
      <vt:lpstr>Arial</vt:lpstr>
      <vt:lpstr>Arial Black</vt:lpstr>
      <vt:lpstr>Calibri</vt:lpstr>
      <vt:lpstr>Calibri Light</vt:lpstr>
      <vt:lpstr>Franklin Gothic Book</vt:lpstr>
      <vt:lpstr>Franklin Gothic Medium</vt:lpstr>
      <vt:lpstr>Times New Roman</vt:lpstr>
      <vt:lpstr>Wingdings</vt:lpstr>
      <vt:lpstr>Level Up</vt:lpstr>
      <vt:lpstr>Custom Design</vt:lpstr>
      <vt:lpstr>THE EFFECTIVE FACILITATOR</vt:lpstr>
      <vt:lpstr>Checkpoint</vt:lpstr>
      <vt:lpstr>PowerPoint Presentation</vt:lpstr>
      <vt:lpstr>Principle 8</vt:lpstr>
      <vt:lpstr>PowerPoint Presentation</vt:lpstr>
      <vt:lpstr>Level 1 Energy</vt:lpstr>
      <vt:lpstr>Level 2 Energy</vt:lpstr>
      <vt:lpstr>Level 3 Energy</vt:lpstr>
      <vt:lpstr>Level 3 Energy</vt:lpstr>
      <vt:lpstr>PowerPoint Presentation</vt:lpstr>
      <vt:lpstr>B. Reset the Energy Level</vt:lpstr>
      <vt:lpstr>PowerPoint Presentation</vt:lpstr>
      <vt:lpstr>C. Standard Lullaby Times</vt:lpstr>
      <vt:lpstr>Adjust to Lull Times</vt:lpstr>
      <vt:lpstr>Adjust to Lull Times</vt:lpstr>
      <vt:lpstr>PowerPoint Presentation</vt:lpstr>
      <vt:lpstr>D. Establish a Recharge</vt:lpstr>
      <vt:lpstr>REVIEW</vt:lpstr>
      <vt:lpstr>Review</vt:lpstr>
      <vt:lpstr>Review</vt:lpstr>
      <vt:lpstr>PowerPoint Presentation</vt:lpstr>
      <vt:lpstr>E. Use Brainteasers</vt:lpstr>
      <vt:lpstr>PowerPoint Presentation</vt:lpstr>
      <vt:lpstr>F. Get Them Involved and Moving</vt:lpstr>
      <vt:lpstr>PowerPoint Presentation</vt:lpstr>
      <vt:lpstr>G. Encourage Team Building</vt:lpstr>
      <vt:lpstr>PowerPoint Presentation</vt:lpstr>
      <vt:lpstr>Sample Group Activities</vt:lpstr>
      <vt:lpstr>FULL PRINCIPLE REVIEW</vt:lpstr>
      <vt:lpstr>Review</vt:lpstr>
      <vt:lpstr>Review</vt:lpstr>
      <vt:lpstr>Review</vt:lpstr>
      <vt:lpstr>Review</vt:lpstr>
      <vt:lpstr>Review</vt:lpstr>
      <vt:lpstr>Principle 8</vt:lpstr>
      <vt:lpstr>Checkpoint</vt:lpstr>
      <vt:lpstr>THE EFFECTIVE FACILITATOR</vt:lpstr>
    </vt:vector>
  </TitlesOfParts>
  <Company>Story Worldwide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Thomas</dc:creator>
  <cp:lastModifiedBy>Dave Adelman</cp:lastModifiedBy>
  <cp:revision>136</cp:revision>
  <dcterms:created xsi:type="dcterms:W3CDTF">2013-02-26T03:41:49Z</dcterms:created>
  <dcterms:modified xsi:type="dcterms:W3CDTF">2020-04-16T21:01:36Z</dcterms:modified>
</cp:coreProperties>
</file>