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9" r:id="rId1"/>
    <p:sldMasterId id="2147483682" r:id="rId2"/>
  </p:sldMasterIdLst>
  <p:notesMasterIdLst>
    <p:notesMasterId r:id="rId67"/>
  </p:notesMasterIdLst>
  <p:handoutMasterIdLst>
    <p:handoutMasterId r:id="rId68"/>
  </p:handoutMasterIdLst>
  <p:sldIdLst>
    <p:sldId id="399" r:id="rId3"/>
    <p:sldId id="489" r:id="rId4"/>
    <p:sldId id="420" r:id="rId5"/>
    <p:sldId id="267" r:id="rId6"/>
    <p:sldId id="422" r:id="rId7"/>
    <p:sldId id="390" r:id="rId8"/>
    <p:sldId id="483" r:id="rId9"/>
    <p:sldId id="484" r:id="rId10"/>
    <p:sldId id="485" r:id="rId11"/>
    <p:sldId id="427" r:id="rId12"/>
    <p:sldId id="428" r:id="rId13"/>
    <p:sldId id="391" r:id="rId14"/>
    <p:sldId id="453" r:id="rId15"/>
    <p:sldId id="455" r:id="rId16"/>
    <p:sldId id="457" r:id="rId17"/>
    <p:sldId id="456" r:id="rId18"/>
    <p:sldId id="458" r:id="rId19"/>
    <p:sldId id="432" r:id="rId20"/>
    <p:sldId id="459" r:id="rId21"/>
    <p:sldId id="433" r:id="rId22"/>
    <p:sldId id="460" r:id="rId23"/>
    <p:sldId id="434" r:id="rId24"/>
    <p:sldId id="461" r:id="rId25"/>
    <p:sldId id="462" r:id="rId26"/>
    <p:sldId id="463" r:id="rId27"/>
    <p:sldId id="335" r:id="rId28"/>
    <p:sldId id="451" r:id="rId29"/>
    <p:sldId id="452" r:id="rId30"/>
    <p:sldId id="464" r:id="rId31"/>
    <p:sldId id="436" r:id="rId32"/>
    <p:sldId id="466" r:id="rId33"/>
    <p:sldId id="465" r:id="rId34"/>
    <p:sldId id="437" r:id="rId35"/>
    <p:sldId id="467" r:id="rId36"/>
    <p:sldId id="438" r:id="rId37"/>
    <p:sldId id="468" r:id="rId38"/>
    <p:sldId id="439" r:id="rId39"/>
    <p:sldId id="469" r:id="rId40"/>
    <p:sldId id="470" r:id="rId41"/>
    <p:sldId id="471" r:id="rId42"/>
    <p:sldId id="472" r:id="rId43"/>
    <p:sldId id="475" r:id="rId44"/>
    <p:sldId id="474" r:id="rId45"/>
    <p:sldId id="473" r:id="rId46"/>
    <p:sldId id="477" r:id="rId47"/>
    <p:sldId id="440" r:id="rId48"/>
    <p:sldId id="478" r:id="rId49"/>
    <p:sldId id="479" r:id="rId50"/>
    <p:sldId id="480" r:id="rId51"/>
    <p:sldId id="441" r:id="rId52"/>
    <p:sldId id="481" r:id="rId53"/>
    <p:sldId id="442" r:id="rId54"/>
    <p:sldId id="482" r:id="rId55"/>
    <p:sldId id="443" r:id="rId56"/>
    <p:sldId id="490" r:id="rId57"/>
    <p:sldId id="491" r:id="rId58"/>
    <p:sldId id="444" r:id="rId59"/>
    <p:sldId id="445" r:id="rId60"/>
    <p:sldId id="446" r:id="rId61"/>
    <p:sldId id="447" r:id="rId62"/>
    <p:sldId id="448" r:id="rId63"/>
    <p:sldId id="493" r:id="rId64"/>
    <p:sldId id="487" r:id="rId65"/>
    <p:sldId id="486"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83"/>
    <a:srgbClr val="F1B434"/>
    <a:srgbClr val="00467F"/>
    <a:srgbClr val="00C7B1"/>
    <a:srgbClr val="F26522"/>
    <a:srgbClr val="A0DBE6"/>
    <a:srgbClr val="AFBD22"/>
    <a:srgbClr val="002C54"/>
    <a:srgbClr val="C9401B"/>
    <a:srgbClr val="FF52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56" autoAdjust="0"/>
    <p:restoredTop sz="79632" autoAdjust="0"/>
  </p:normalViewPr>
  <p:slideViewPr>
    <p:cSldViewPr snapToGrid="0" snapToObjects="1">
      <p:cViewPr varScale="1">
        <p:scale>
          <a:sx n="83" d="100"/>
          <a:sy n="83" d="100"/>
        </p:scale>
        <p:origin x="1824" y="60"/>
      </p:cViewPr>
      <p:guideLst>
        <p:guide orient="horz" pos="2166"/>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2B881D6-1B89-8C48-A4BD-D9F6C83F3958}" type="datetimeFigureOut">
              <a:rPr lang="en-US" smtClean="0"/>
              <a:pPr/>
              <a:t>4/16/2020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D5604F8-D91B-854E-B48B-E450A7BFDFF1}" type="slidenum">
              <a:rPr lang="en-US" smtClean="0"/>
              <a:pPr/>
              <a:t>‹#›</a:t>
            </a:fld>
            <a:endParaRPr lang="en-US" dirty="0"/>
          </a:p>
        </p:txBody>
      </p:sp>
    </p:spTree>
    <p:extLst>
      <p:ext uri="{BB962C8B-B14F-4D97-AF65-F5344CB8AC3E}">
        <p14:creationId xmlns:p14="http://schemas.microsoft.com/office/powerpoint/2010/main" val="21152492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044040-207E-3F40-A8C0-0992243AB2F0}" type="datetimeFigureOut">
              <a:rPr lang="en-US" smtClean="0"/>
              <a:pPr/>
              <a:t>4/16/2020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573F6C-1218-BD4D-A5E4-4AD687B88FB2}" type="slidenum">
              <a:rPr lang="en-US" smtClean="0"/>
              <a:pPr/>
              <a:t>‹#›</a:t>
            </a:fld>
            <a:endParaRPr lang="en-US" dirty="0"/>
          </a:p>
        </p:txBody>
      </p:sp>
    </p:spTree>
    <p:extLst>
      <p:ext uri="{BB962C8B-B14F-4D97-AF65-F5344CB8AC3E}">
        <p14:creationId xmlns:p14="http://schemas.microsoft.com/office/powerpoint/2010/main" val="36428672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nSpc>
                <a:spcPct val="80000"/>
              </a:lnSpc>
            </a:pPr>
            <a:r>
              <a:rPr lang="en-US" sz="1200" b="1" i="0" u="sng" dirty="0">
                <a:latin typeface="Times New Roman" charset="0"/>
              </a:rPr>
              <a:t>Timing: </a:t>
            </a:r>
            <a:r>
              <a:rPr lang="en-US" sz="1200" b="1" i="0" u="none" baseline="0" dirty="0">
                <a:latin typeface="Times New Roman" charset="0"/>
              </a:rPr>
              <a:t> 60-75 minutes </a:t>
            </a:r>
          </a:p>
          <a:p>
            <a:pPr>
              <a:lnSpc>
                <a:spcPct val="80000"/>
              </a:lnSpc>
            </a:pPr>
            <a:endParaRPr lang="en-US" sz="1200" b="1" i="0" u="sng" dirty="0">
              <a:latin typeface="Times New Roman" charset="0"/>
            </a:endParaRPr>
          </a:p>
          <a:p>
            <a:pPr>
              <a:lnSpc>
                <a:spcPct val="80000"/>
              </a:lnSpc>
            </a:pPr>
            <a:r>
              <a:rPr lang="en-US" sz="1200" b="1" i="0" u="sng" dirty="0">
                <a:latin typeface="Times New Roman" charset="0"/>
              </a:rPr>
              <a:t>Engagement Strategies:</a:t>
            </a:r>
          </a:p>
          <a:p>
            <a:pPr>
              <a:lnSpc>
                <a:spcPct val="80000"/>
              </a:lnSpc>
              <a:buFontTx/>
              <a:buChar char="•"/>
            </a:pPr>
            <a:r>
              <a:rPr lang="en-US" sz="1200" b="1" i="0" dirty="0">
                <a:latin typeface="Times New Roman" charset="0"/>
              </a:rPr>
              <a:t>Jason</a:t>
            </a:r>
            <a:r>
              <a:rPr lang="en-US" sz="1200" b="1" i="0" baseline="0" dirty="0">
                <a:latin typeface="Times New Roman" charset="0"/>
              </a:rPr>
              <a:t> and Avery Role Play</a:t>
            </a:r>
          </a:p>
          <a:p>
            <a:pPr>
              <a:lnSpc>
                <a:spcPct val="80000"/>
              </a:lnSpc>
              <a:buFontTx/>
              <a:buChar char="•"/>
            </a:pPr>
            <a:r>
              <a:rPr lang="en-US" sz="1200" b="1" i="0" baseline="0" dirty="0">
                <a:latin typeface="Times New Roman" charset="0"/>
              </a:rPr>
              <a:t>Ranking Techniques/Weighted Average</a:t>
            </a:r>
          </a:p>
          <a:p>
            <a:pPr>
              <a:lnSpc>
                <a:spcPct val="80000"/>
              </a:lnSpc>
              <a:buFontTx/>
              <a:buChar char="•"/>
            </a:pPr>
            <a:endParaRPr lang="en-US" sz="1200" b="1" i="0" dirty="0">
              <a:latin typeface="Times New Roman" charset="0"/>
            </a:endParaRPr>
          </a:p>
          <a:p>
            <a:pPr>
              <a:lnSpc>
                <a:spcPct val="80000"/>
              </a:lnSpc>
            </a:pPr>
            <a:r>
              <a:rPr lang="en-US" sz="1200" b="1" i="0" u="sng" dirty="0">
                <a:latin typeface="Times New Roman" charset="0"/>
              </a:rPr>
              <a:t>Flip Charts:</a:t>
            </a:r>
          </a:p>
          <a:p>
            <a:pPr lvl="0">
              <a:lnSpc>
                <a:spcPct val="80000"/>
              </a:lnSpc>
              <a:buFontTx/>
              <a:buChar char="•"/>
            </a:pPr>
            <a:r>
              <a:rPr lang="en-US" sz="1200" b="1" i="0" u="none" baseline="0" dirty="0">
                <a:latin typeface="Times New Roman" charset="0"/>
              </a:rPr>
              <a:t>Mountains vs. Beaches</a:t>
            </a:r>
          </a:p>
          <a:p>
            <a:pPr lvl="1">
              <a:lnSpc>
                <a:spcPct val="80000"/>
              </a:lnSpc>
              <a:buFontTx/>
              <a:buChar char="•"/>
            </a:pPr>
            <a:r>
              <a:rPr lang="en-US" sz="1200" b="1" i="0" u="none" baseline="0" dirty="0">
                <a:latin typeface="Times New Roman" charset="0"/>
              </a:rPr>
              <a:t>Triangle</a:t>
            </a:r>
          </a:p>
          <a:p>
            <a:pPr lvl="1">
              <a:lnSpc>
                <a:spcPct val="80000"/>
              </a:lnSpc>
              <a:buFontTx/>
              <a:buChar char="•"/>
            </a:pPr>
            <a:r>
              <a:rPr lang="en-US" sz="1200" b="1" i="0" u="none" baseline="0" dirty="0">
                <a:latin typeface="Times New Roman" charset="0"/>
              </a:rPr>
              <a:t>Oval</a:t>
            </a:r>
          </a:p>
          <a:p>
            <a:pPr lvl="0">
              <a:lnSpc>
                <a:spcPct val="80000"/>
              </a:lnSpc>
              <a:buFontTx/>
              <a:buChar char="•"/>
            </a:pPr>
            <a:r>
              <a:rPr lang="en-US" sz="1200" b="1" i="0" u="none" baseline="0" dirty="0">
                <a:latin typeface="Times New Roman" charset="0"/>
              </a:rPr>
              <a:t>3 Reasons People Disagree</a:t>
            </a:r>
          </a:p>
          <a:p>
            <a:pPr lvl="1">
              <a:lnSpc>
                <a:spcPct val="80000"/>
              </a:lnSpc>
              <a:buFontTx/>
              <a:buChar char="•"/>
            </a:pPr>
            <a:r>
              <a:rPr lang="en-US" sz="1200" b="1" i="0" u="none" baseline="0" dirty="0">
                <a:latin typeface="Times New Roman" charset="0"/>
              </a:rPr>
              <a:t>Level 1: don’t hear or understand</a:t>
            </a:r>
          </a:p>
          <a:p>
            <a:pPr lvl="1">
              <a:lnSpc>
                <a:spcPct val="80000"/>
              </a:lnSpc>
              <a:buFontTx/>
              <a:buChar char="•"/>
            </a:pPr>
            <a:r>
              <a:rPr lang="en-US" sz="1200" b="1" i="0" u="none" baseline="0" dirty="0">
                <a:latin typeface="Times New Roman" charset="0"/>
              </a:rPr>
              <a:t>Level 2: experience or values</a:t>
            </a:r>
          </a:p>
          <a:p>
            <a:pPr lvl="1">
              <a:lnSpc>
                <a:spcPct val="80000"/>
              </a:lnSpc>
              <a:buFontTx/>
              <a:buChar char="•"/>
            </a:pPr>
            <a:r>
              <a:rPr lang="en-US" sz="1200" b="1" i="0" u="none" baseline="0" dirty="0">
                <a:latin typeface="Times New Roman" charset="0"/>
              </a:rPr>
              <a:t>Level 3: past history or personalities</a:t>
            </a:r>
          </a:p>
          <a:p>
            <a:pPr lvl="0">
              <a:lnSpc>
                <a:spcPct val="80000"/>
              </a:lnSpc>
              <a:buFontTx/>
              <a:buChar char="•"/>
            </a:pPr>
            <a:r>
              <a:rPr lang="en-US" sz="1200" b="1" i="0" u="none" baseline="0" dirty="0">
                <a:latin typeface="Times New Roman" charset="0"/>
              </a:rPr>
              <a:t>Delineation: Everyone or Key Managers</a:t>
            </a:r>
          </a:p>
          <a:p>
            <a:pPr lvl="0">
              <a:lnSpc>
                <a:spcPct val="80000"/>
              </a:lnSpc>
              <a:buFontTx/>
              <a:buChar char="•"/>
            </a:pPr>
            <a:r>
              <a:rPr lang="en-US" sz="1200" b="1" i="0" u="none" baseline="0" dirty="0">
                <a:latin typeface="Times New Roman" charset="0"/>
              </a:rPr>
              <a:t>Strengths &amp; Weaknesses: Everyone vs. Key Managers</a:t>
            </a:r>
          </a:p>
          <a:p>
            <a:pPr lvl="0">
              <a:lnSpc>
                <a:spcPct val="80000"/>
              </a:lnSpc>
              <a:buFontTx/>
              <a:buChar char="•"/>
            </a:pPr>
            <a:r>
              <a:rPr lang="en-US" sz="1200" b="1" i="0" u="none" baseline="0" dirty="0">
                <a:latin typeface="Times New Roman" charset="0"/>
              </a:rPr>
              <a:t>Merge: same</a:t>
            </a:r>
          </a:p>
          <a:p>
            <a:pPr lvl="0">
              <a:lnSpc>
                <a:spcPct val="80000"/>
              </a:lnSpc>
              <a:buFontTx/>
              <a:buChar char="•"/>
            </a:pPr>
            <a:r>
              <a:rPr lang="en-US" sz="1200" b="1" i="0" u="none" baseline="0" dirty="0">
                <a:latin typeface="Times New Roman" charset="0"/>
              </a:rPr>
              <a:t>Ranking Techniques/Weighted Average</a:t>
            </a:r>
          </a:p>
          <a:p>
            <a:pPr lvl="1">
              <a:lnSpc>
                <a:spcPct val="80000"/>
              </a:lnSpc>
              <a:buFontTx/>
              <a:buChar char="•"/>
            </a:pPr>
            <a:r>
              <a:rPr lang="en-US" sz="1200" b="1" i="0" u="none" baseline="0" dirty="0">
                <a:latin typeface="Times New Roman" charset="0"/>
              </a:rPr>
              <a:t>Auto vs. SUV</a:t>
            </a:r>
          </a:p>
          <a:p>
            <a:pPr>
              <a:lnSpc>
                <a:spcPct val="80000"/>
              </a:lnSpc>
              <a:buFontTx/>
              <a:buNone/>
            </a:pPr>
            <a:endParaRPr lang="en-US" sz="1200" b="1" i="0" u="sng" baseline="0" dirty="0">
              <a:latin typeface="Times New Roman" charset="0"/>
            </a:endParaRPr>
          </a:p>
          <a:p>
            <a:pPr>
              <a:lnSpc>
                <a:spcPct val="80000"/>
              </a:lnSpc>
              <a:buFontTx/>
              <a:buNone/>
            </a:pPr>
            <a:r>
              <a:rPr lang="en-US" sz="1200" b="1" i="0" u="sng" baseline="0" dirty="0">
                <a:latin typeface="Times New Roman" charset="0"/>
              </a:rPr>
              <a:t>DON’Ts</a:t>
            </a:r>
          </a:p>
          <a:p>
            <a:pPr>
              <a:lnSpc>
                <a:spcPct val="80000"/>
              </a:lnSpc>
              <a:buFont typeface="Arial" pitchFamily="34" charset="0"/>
              <a:buChar char="•"/>
            </a:pPr>
            <a:r>
              <a:rPr lang="en-US" sz="1200" b="1" i="0" dirty="0">
                <a:latin typeface="Times New Roman" charset="0"/>
              </a:rPr>
              <a:t>Read</a:t>
            </a:r>
            <a:r>
              <a:rPr lang="en-US" sz="1200" b="1" i="0" baseline="0" dirty="0">
                <a:latin typeface="Times New Roman" charset="0"/>
              </a:rPr>
              <a:t> the slides</a:t>
            </a:r>
          </a:p>
          <a:p>
            <a:pPr>
              <a:lnSpc>
                <a:spcPct val="80000"/>
              </a:lnSpc>
              <a:buFontTx/>
              <a:buChar char="•"/>
            </a:pPr>
            <a:r>
              <a:rPr lang="en-US" sz="1200" b="1" i="0" baseline="0" dirty="0">
                <a:latin typeface="Times New Roman" charset="0"/>
              </a:rPr>
              <a:t>Overuse the read-arounds</a:t>
            </a:r>
            <a:endParaRPr lang="en-US" sz="1200" b="1" i="0" dirty="0">
              <a:latin typeface="Times New Roman" charset="0"/>
            </a:endParaRPr>
          </a:p>
          <a:p>
            <a:endParaRPr lang="en-US" i="0" dirty="0"/>
          </a:p>
          <a:p>
            <a:endParaRPr lang="en-US"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a:t>
            </a:fld>
            <a:endParaRPr lang="en-US" dirty="0"/>
          </a:p>
        </p:txBody>
      </p:sp>
    </p:spTree>
    <p:extLst>
      <p:ext uri="{BB962C8B-B14F-4D97-AF65-F5344CB8AC3E}">
        <p14:creationId xmlns:p14="http://schemas.microsoft.com/office/powerpoint/2010/main" val="1943379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eaLnBrk="1" hangingPunct="1"/>
            <a:r>
              <a:rPr lang="en-US" b="1" i="1" dirty="0"/>
              <a:t>Level 3s have</a:t>
            </a:r>
            <a:r>
              <a:rPr lang="en-US" b="1" i="1" baseline="0" dirty="0"/>
              <a:t> two</a:t>
            </a:r>
            <a:r>
              <a:rPr lang="en-US" b="1" i="1" dirty="0"/>
              <a:t> distinct characteristics:</a:t>
            </a:r>
          </a:p>
          <a:p>
            <a:pPr eaLnBrk="1" hangingPunct="1"/>
            <a:endParaRPr lang="en-US" b="1" i="1" dirty="0"/>
          </a:p>
          <a:p>
            <a:pPr eaLnBrk="1" hangingPunct="1"/>
            <a:r>
              <a:rPr lang="en-US" b="1" i="1" dirty="0"/>
              <a:t>1)</a:t>
            </a:r>
            <a:r>
              <a:rPr lang="en-US" b="1" i="1" baseline="0" dirty="0"/>
              <a:t> They are i</a:t>
            </a:r>
            <a:r>
              <a:rPr lang="en-US" b="1" i="1" dirty="0"/>
              <a:t>rrational.</a:t>
            </a:r>
          </a:p>
          <a:p>
            <a:pPr eaLnBrk="1" hangingPunct="1"/>
            <a:endParaRPr lang="en-US" b="1" i="1" dirty="0"/>
          </a:p>
          <a:p>
            <a:pPr eaLnBrk="1" hangingPunct="1"/>
            <a:r>
              <a:rPr lang="en-US" b="1" i="1" dirty="0"/>
              <a:t>2) There is no commitment to finding a solution by either party involved.</a:t>
            </a:r>
          </a:p>
          <a:p>
            <a:pPr eaLnBrk="1" hangingPunct="1"/>
            <a:endParaRPr lang="en-US" b="1" i="1" dirty="0"/>
          </a:p>
          <a:p>
            <a:pPr eaLnBrk="1" hangingPunct="1"/>
            <a:r>
              <a:rPr lang="en-US" b="1" i="1" dirty="0"/>
              <a:t>Consequently, a disagreement based on personality or past history can not be resolved within the session – don’t attempt to resolve it. Facilitators that do are wasting</a:t>
            </a:r>
            <a:r>
              <a:rPr lang="en-US" b="1" i="1" baseline="0" dirty="0"/>
              <a:t> everybody’s time. </a:t>
            </a:r>
            <a:r>
              <a:rPr lang="en-US" b="1" i="0" baseline="0" dirty="0"/>
              <a:t>[Provide an example or ask for one to highlight.]</a:t>
            </a:r>
            <a:endParaRPr lang="en-US" b="1" i="0" dirty="0"/>
          </a:p>
          <a:p>
            <a:endParaRPr lang="en-US" b="1" dirty="0"/>
          </a:p>
          <a:p>
            <a:endParaRPr lang="en-US" b="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10</a:t>
            </a:fld>
            <a:endParaRPr lang="en-US" dirty="0"/>
          </a:p>
        </p:txBody>
      </p:sp>
    </p:spTree>
    <p:extLst>
      <p:ext uri="{BB962C8B-B14F-4D97-AF65-F5344CB8AC3E}">
        <p14:creationId xmlns:p14="http://schemas.microsoft.com/office/powerpoint/2010/main" val="1261084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FontTx/>
              <a:buNone/>
            </a:pPr>
            <a:r>
              <a:rPr lang="en-US" b="1" i="1" dirty="0">
                <a:latin typeface="Times New Roman" charset="0"/>
              </a:rPr>
              <a:t>So, what do you do when a Level 3 disagreement breaks out? Take</a:t>
            </a:r>
            <a:r>
              <a:rPr lang="en-US" b="1" i="1" baseline="0" dirty="0">
                <a:latin typeface="Times New Roman" charset="0"/>
              </a:rPr>
              <a:t> a break, if necessary, and gain agreement to put it on the Issues List for the time being and take it to a higher source at a later time.</a:t>
            </a:r>
            <a:endParaRPr lang="en-US" b="1" i="1" dirty="0">
              <a:latin typeface="Times New Roman"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11</a:t>
            </a:fld>
            <a:endParaRPr lang="en-US" dirty="0"/>
          </a:p>
        </p:txBody>
      </p:sp>
    </p:spTree>
    <p:extLst>
      <p:ext uri="{BB962C8B-B14F-4D97-AF65-F5344CB8AC3E}">
        <p14:creationId xmlns:p14="http://schemas.microsoft.com/office/powerpoint/2010/main" val="2070885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buFontTx/>
              <a:buNone/>
            </a:pPr>
            <a:r>
              <a:rPr lang="en-US" b="1" i="1" dirty="0">
                <a:latin typeface="Times New Roman" charset="0"/>
              </a:rPr>
              <a:t>So, we want to Start With Consensus.</a:t>
            </a:r>
          </a:p>
          <a:p>
            <a:endParaRPr lang="en-US" b="1" dirty="0">
              <a:latin typeface="Times New Roman" charset="0"/>
            </a:endParaRPr>
          </a:p>
          <a:p>
            <a:endParaRPr lang="en-US" b="1" dirty="0">
              <a:latin typeface="Times New Roman" charset="0"/>
            </a:endParaRPr>
          </a:p>
          <a:p>
            <a:endParaRPr lang="en-US" b="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12</a:t>
            </a:fld>
            <a:endParaRPr lang="en-US" dirty="0"/>
          </a:p>
        </p:txBody>
      </p:sp>
    </p:spTree>
    <p:extLst>
      <p:ext uri="{BB962C8B-B14F-4D97-AF65-F5344CB8AC3E}">
        <p14:creationId xmlns:p14="http://schemas.microsoft.com/office/powerpoint/2010/main" val="3995864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u="none" dirty="0">
                <a:latin typeface="Times New Roman" charset="0"/>
              </a:rPr>
              <a:t>There</a:t>
            </a:r>
            <a:r>
              <a:rPr lang="en-US" b="1" i="1" u="none" baseline="0" dirty="0">
                <a:latin typeface="Times New Roman" charset="0"/>
              </a:rPr>
              <a:t> are 3 techniques to Start With Consensus, first Ground Rules </a:t>
            </a:r>
            <a:r>
              <a:rPr lang="en-US" b="1" i="0" u="none" baseline="0" dirty="0">
                <a:latin typeface="Times New Roman" charset="0"/>
              </a:rPr>
              <a:t>[Discuss points on slide; give examples of how these work.]</a:t>
            </a:r>
          </a:p>
          <a:p>
            <a:endParaRPr lang="en-US" b="1" i="0" u="none" baseline="0" dirty="0">
              <a:latin typeface="Times New Roman" charset="0"/>
            </a:endParaRPr>
          </a:p>
          <a:p>
            <a:endParaRPr lang="en-US" b="1" dirty="0">
              <a:latin typeface="Times New Roman" charset="0"/>
            </a:endParaRPr>
          </a:p>
          <a:p>
            <a:endParaRPr lang="en-US" b="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13</a:t>
            </a:fld>
            <a:endParaRPr lang="en-US" dirty="0"/>
          </a:p>
        </p:txBody>
      </p:sp>
    </p:spTree>
    <p:extLst>
      <p:ext uri="{BB962C8B-B14F-4D97-AF65-F5344CB8AC3E}">
        <p14:creationId xmlns:p14="http://schemas.microsoft.com/office/powerpoint/2010/main" val="1892381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The</a:t>
            </a:r>
            <a:r>
              <a:rPr lang="en-US" b="1" i="1" baseline="0" dirty="0">
                <a:latin typeface="Times New Roman" charset="0"/>
              </a:rPr>
              <a:t> second</a:t>
            </a:r>
            <a:r>
              <a:rPr lang="en-US" b="1" i="1" dirty="0">
                <a:latin typeface="Times New Roman" charset="0"/>
              </a:rPr>
              <a:t> technique</a:t>
            </a:r>
            <a:r>
              <a:rPr lang="en-US" b="1" i="1" baseline="0" dirty="0">
                <a:latin typeface="Times New Roman" charset="0"/>
              </a:rPr>
              <a:t> is to establish the definition of consensus. The definition of this is a decision I can live with and support  This is an important distinction and should be covered early and agreed upon so that when the first disagreement arises, the participants are clear and have agreed to this definition.</a:t>
            </a:r>
          </a:p>
          <a:p>
            <a:endParaRPr lang="en-US" b="1" i="1" baseline="0" dirty="0">
              <a:latin typeface="Times New Roman" charset="0"/>
            </a:endParaRPr>
          </a:p>
          <a:p>
            <a:r>
              <a:rPr lang="en-US" b="1" i="1" baseline="0" dirty="0">
                <a:latin typeface="Times New Roman" charset="0"/>
              </a:rPr>
              <a:t>A tip to consider is to have 2 types of consensus: one for the types of decision such as when will we take lunch, the adoption of the ground rules and those type of items and the other for the business decisions associated with the results to be achieved – this definition is around that outlined in this slide </a:t>
            </a:r>
            <a:r>
              <a:rPr lang="en-US" b="1" i="0" baseline="0" dirty="0">
                <a:latin typeface="Times New Roman" charset="0"/>
              </a:rPr>
              <a:t>[Refer to The Secrets of Facilitation book for great discussion on whether this means 100%, 75%, 67% , etc.]</a:t>
            </a:r>
            <a:endParaRPr lang="en-US" b="1" i="0" dirty="0">
              <a:latin typeface="Times New Roman" charset="0"/>
            </a:endParaRPr>
          </a:p>
          <a:p>
            <a:endParaRPr lang="en-US" b="1" dirty="0">
              <a:latin typeface="Times New Roman"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14</a:t>
            </a:fld>
            <a:endParaRPr lang="en-US" dirty="0"/>
          </a:p>
        </p:txBody>
      </p:sp>
    </p:spTree>
    <p:extLst>
      <p:ext uri="{BB962C8B-B14F-4D97-AF65-F5344CB8AC3E}">
        <p14:creationId xmlns:p14="http://schemas.microsoft.com/office/powerpoint/2010/main" val="646087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t>So, the key is the definition:</a:t>
            </a:r>
            <a:r>
              <a:rPr lang="en-US" b="1" i="1" baseline="0" dirty="0"/>
              <a:t> I can live with that and support it.</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15</a:t>
            </a:fld>
            <a:endParaRPr lang="en-US" dirty="0"/>
          </a:p>
        </p:txBody>
      </p:sp>
    </p:spTree>
    <p:extLst>
      <p:ext uri="{BB962C8B-B14F-4D97-AF65-F5344CB8AC3E}">
        <p14:creationId xmlns:p14="http://schemas.microsoft.com/office/powerpoint/2010/main" val="774724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t>Here is the third technique.</a:t>
            </a:r>
          </a:p>
        </p:txBody>
      </p:sp>
      <p:sp>
        <p:nvSpPr>
          <p:cNvPr id="4" name="Slide Number Placeholder 3"/>
          <p:cNvSpPr>
            <a:spLocks noGrp="1"/>
          </p:cNvSpPr>
          <p:nvPr>
            <p:ph type="sldNum" sz="quarter" idx="10"/>
          </p:nvPr>
        </p:nvSpPr>
        <p:spPr/>
        <p:txBody>
          <a:bodyPr/>
          <a:lstStyle/>
          <a:p>
            <a:fld id="{4B573F6C-1218-BD4D-A5E4-4AD687B88FB2}" type="slidenum">
              <a:rPr lang="en-US" smtClean="0"/>
              <a:pPr/>
              <a:t>16</a:t>
            </a:fld>
            <a:endParaRPr lang="en-US" dirty="0"/>
          </a:p>
        </p:txBody>
      </p:sp>
    </p:spTree>
    <p:extLst>
      <p:ext uri="{BB962C8B-B14F-4D97-AF65-F5344CB8AC3E}">
        <p14:creationId xmlns:p14="http://schemas.microsoft.com/office/powerpoint/2010/main" val="1436415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Finally,</a:t>
            </a:r>
            <a:r>
              <a:rPr lang="en-US" b="1" i="1" baseline="0" dirty="0">
                <a:latin typeface="Times New Roman" charset="0"/>
              </a:rPr>
              <a:t> to generate that consensus-focused process, we want to incorporate consensus checks early and often. This helps to build momentum, and then, when a more challenging type of disagreement arises, the group is not only accustomed to moving to agreement – they will also typically look to you, as the facilitator, to guide them to that agreement.</a:t>
            </a:r>
            <a:endParaRPr lang="en-US" b="1" i="1" dirty="0"/>
          </a:p>
          <a:p>
            <a:endParaRPr lang="en-US" b="1" i="1" dirty="0"/>
          </a:p>
          <a:p>
            <a:r>
              <a:rPr lang="en-US" b="1" i="1" dirty="0"/>
              <a:t>Any questions or comments on these 3 techniques? </a:t>
            </a:r>
            <a:r>
              <a:rPr lang="en-US" b="1" i="0" dirty="0"/>
              <a:t>[Facilitate discussion.]</a:t>
            </a:r>
          </a:p>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17</a:t>
            </a:fld>
            <a:endParaRPr lang="en-US" dirty="0"/>
          </a:p>
        </p:txBody>
      </p:sp>
    </p:spTree>
    <p:extLst>
      <p:ext uri="{BB962C8B-B14F-4D97-AF65-F5344CB8AC3E}">
        <p14:creationId xmlns:p14="http://schemas.microsoft.com/office/powerpoint/2010/main" val="3420794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Let’s think about being in a session, and a disagreement has occurred.</a:t>
            </a:r>
            <a:r>
              <a:rPr lang="en-US" b="1" i="1" baseline="0" dirty="0">
                <a:latin typeface="Times New Roman" pitchFamily="-84" charset="0"/>
              </a:rPr>
              <a:t> T</a:t>
            </a:r>
            <a:r>
              <a:rPr lang="en-US" b="1" i="1" dirty="0">
                <a:latin typeface="Times New Roman" pitchFamily="-84" charset="0"/>
              </a:rPr>
              <a:t>he first question we, as the facilitator,</a:t>
            </a:r>
            <a:r>
              <a:rPr lang="en-US" b="1" i="1" baseline="0" dirty="0">
                <a:latin typeface="Times New Roman" pitchFamily="-84" charset="0"/>
              </a:rPr>
              <a:t> should ask themselves would be is this disagreement pertinent? In other words, we Decide if Agreement is Necessary. If it is not, (purple) team, what do you think we might do? </a:t>
            </a:r>
            <a:r>
              <a:rPr lang="en-US" b="1" i="0" baseline="0" dirty="0">
                <a:latin typeface="Times New Roman" pitchFamily="-84" charset="0"/>
              </a:rPr>
              <a:t>[Facilitate the discussion; place it on the issues list is key.]</a:t>
            </a:r>
            <a:endParaRPr lang="en-US" b="1" i="0"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18</a:t>
            </a:fld>
            <a:endParaRPr lang="en-US" dirty="0"/>
          </a:p>
        </p:txBody>
      </p:sp>
    </p:spTree>
    <p:extLst>
      <p:ext uri="{BB962C8B-B14F-4D97-AF65-F5344CB8AC3E}">
        <p14:creationId xmlns:p14="http://schemas.microsoft.com/office/powerpoint/2010/main" val="1492128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Remember,</a:t>
            </a:r>
            <a:r>
              <a:rPr lang="en-US" b="1" i="1" baseline="0" dirty="0">
                <a:latin typeface="Times New Roman" charset="0"/>
              </a:rPr>
              <a:t> often disagreement helps us arise at more Effective Decisions. Why? Because ED = RD x CD! </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19</a:t>
            </a:fld>
            <a:endParaRPr lang="en-US" dirty="0"/>
          </a:p>
        </p:txBody>
      </p:sp>
    </p:spTree>
    <p:extLst>
      <p:ext uri="{BB962C8B-B14F-4D97-AF65-F5344CB8AC3E}">
        <p14:creationId xmlns:p14="http://schemas.microsoft.com/office/powerpoint/2010/main" val="1215654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0" dirty="0"/>
              <a:t>[Checkpoint:]</a:t>
            </a:r>
          </a:p>
          <a:p>
            <a:endParaRPr lang="en-US" b="1" i="1" dirty="0"/>
          </a:p>
          <a:p>
            <a:r>
              <a:rPr lang="en-US" b="1" i="0" dirty="0"/>
              <a:t>[Review:]</a:t>
            </a:r>
            <a:r>
              <a:rPr lang="en-US" b="1" i="1" baseline="0" dirty="0"/>
              <a:t> We have just completed our review of the first two day with an energetic game of Jeopardy.</a:t>
            </a:r>
          </a:p>
          <a:p>
            <a:endParaRPr lang="en-US" b="1" i="1" baseline="0" dirty="0"/>
          </a:p>
          <a:p>
            <a:r>
              <a:rPr lang="en-US" b="1" i="0" baseline="0" dirty="0"/>
              <a:t>[Preview:]</a:t>
            </a:r>
            <a:r>
              <a:rPr lang="en-US" b="1" i="1" baseline="0" dirty="0"/>
              <a:t> What we are going to do next is Principle 7 – Consensus Building.</a:t>
            </a:r>
          </a:p>
          <a:p>
            <a:endParaRPr lang="en-US" b="1" i="1" baseline="0" dirty="0"/>
          </a:p>
          <a:p>
            <a:r>
              <a:rPr lang="en-US" b="1" i="0" baseline="0" dirty="0"/>
              <a:t>[Big View:] </a:t>
            </a:r>
            <a:r>
              <a:rPr lang="en-US" b="1" i="1" baseline="0" dirty="0"/>
              <a:t>And the reason this Principle is important is that, if the participants in a facilitated session must create, understand and accept, part of the accepting will normally be associated with arriving at consensus. Also, we will now discover the</a:t>
            </a:r>
            <a:r>
              <a:rPr lang="en-US" sz="1200" b="1" i="1" kern="1200" dirty="0">
                <a:solidFill>
                  <a:schemeClr val="tx1"/>
                </a:solidFill>
                <a:effectLst/>
                <a:latin typeface="+mn-lt"/>
                <a:ea typeface="+mn-ea"/>
                <a:cs typeface="+mn-cs"/>
              </a:rPr>
              <a:t> only 3 reasons why people disagree. That’s the good news; the bad news is that if you have a level 3 disagreement to solve it with a level 1 technique, or if you have a level 1 disagreement and try to solve it with level 2 techniques, you will fail.  The key is, once we understand the type of disagreements and have tools for addressing each, we then can purposefully use the right tool to resolve a group disagreement and guide the group to a “consensus decision.”</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a:t>
            </a:fld>
            <a:endParaRPr lang="en-US" dirty="0"/>
          </a:p>
        </p:txBody>
      </p:sp>
    </p:spTree>
    <p:extLst>
      <p:ext uri="{BB962C8B-B14F-4D97-AF65-F5344CB8AC3E}">
        <p14:creationId xmlns:p14="http://schemas.microsoft.com/office/powerpoint/2010/main" val="21885370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Should</a:t>
            </a:r>
            <a:r>
              <a:rPr lang="en-US" b="1" i="1" baseline="0" dirty="0">
                <a:latin typeface="Times New Roman" pitchFamily="-84" charset="0"/>
              </a:rPr>
              <a:t> we determine that the disagreement is relevant to achieving the session purpose, we would want to Let Them Seek Agreement on their own.</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20</a:t>
            </a:fld>
            <a:endParaRPr lang="en-US" dirty="0"/>
          </a:p>
        </p:txBody>
      </p:sp>
    </p:spTree>
    <p:extLst>
      <p:ext uri="{BB962C8B-B14F-4D97-AF65-F5344CB8AC3E}">
        <p14:creationId xmlns:p14="http://schemas.microsoft.com/office/powerpoint/2010/main" val="486987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Remember</a:t>
            </a:r>
            <a:r>
              <a:rPr lang="en-US" b="1" i="1" baseline="0" dirty="0">
                <a:latin typeface="Times New Roman" charset="0"/>
              </a:rPr>
              <a:t> the four stages of team development: forming, storming, performing and norming? We may simply sit back, and the group may get there on their own. And, that is one of the times when the facilitator is “the guide on the side and not the sage on the stage!”</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21</a:t>
            </a:fld>
            <a:endParaRPr lang="en-US" dirty="0"/>
          </a:p>
        </p:txBody>
      </p:sp>
    </p:spTree>
    <p:extLst>
      <p:ext uri="{BB962C8B-B14F-4D97-AF65-F5344CB8AC3E}">
        <p14:creationId xmlns:p14="http://schemas.microsoft.com/office/powerpoint/2010/main" val="1677912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So,</a:t>
            </a:r>
            <a:r>
              <a:rPr lang="en-US" b="1" i="1" baseline="0" dirty="0">
                <a:latin typeface="Times New Roman" pitchFamily="-84" charset="0"/>
              </a:rPr>
              <a:t> we have sat back, allowed them time, and it appears they are not moving towards an agreement. What would we do? Take Control if Necessary.</a:t>
            </a:r>
          </a:p>
          <a:p>
            <a:endParaRPr lang="en-US" b="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22</a:t>
            </a:fld>
            <a:endParaRPr lang="en-US" dirty="0"/>
          </a:p>
        </p:txBody>
      </p:sp>
    </p:spTree>
    <p:extLst>
      <p:ext uri="{BB962C8B-B14F-4D97-AF65-F5344CB8AC3E}">
        <p14:creationId xmlns:p14="http://schemas.microsoft.com/office/powerpoint/2010/main" val="4036897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When would we take control? Here are 4 times when that</a:t>
            </a:r>
            <a:r>
              <a:rPr lang="en-US" b="1" i="1" baseline="0" dirty="0"/>
              <a:t> would make sense. </a:t>
            </a:r>
            <a:r>
              <a:rPr lang="en-US" b="1" i="0" baseline="0" dirty="0"/>
              <a:t>[Review slide.] </a:t>
            </a:r>
            <a:r>
              <a:rPr lang="en-US" b="1" i="1" baseline="0" dirty="0"/>
              <a:t>Are there other times you might want to take control? </a:t>
            </a:r>
            <a:r>
              <a:rPr lang="en-US" b="1" i="0" baseline="0" dirty="0"/>
              <a:t>[Facilitate the discussion.]</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23</a:t>
            </a:fld>
            <a:endParaRPr lang="en-US" dirty="0"/>
          </a:p>
        </p:txBody>
      </p:sp>
    </p:spTree>
    <p:extLst>
      <p:ext uri="{BB962C8B-B14F-4D97-AF65-F5344CB8AC3E}">
        <p14:creationId xmlns:p14="http://schemas.microsoft.com/office/powerpoint/2010/main" val="3158373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Now, for the how! Essentially, we want</a:t>
            </a:r>
            <a:r>
              <a:rPr lang="en-US" b="1" i="1" baseline="0" dirty="0">
                <a:latin typeface="Times New Roman" charset="0"/>
              </a:rPr>
              <a:t> to take control before that disagreement moves on the continuum from a passionate disagreement to an emotional disagreement. That means really using the roles of clairvoyant, bridge builder, peacemaker and task master. Any others we may want to think about in these situations? </a:t>
            </a:r>
            <a:r>
              <a:rPr lang="en-US" b="1" i="0" baseline="0" dirty="0">
                <a:latin typeface="Times New Roman" charset="0"/>
              </a:rPr>
              <a:t>[Facilitate discussion.]</a:t>
            </a:r>
            <a:endParaRPr lang="en-US" b="1" i="0"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24</a:t>
            </a:fld>
            <a:endParaRPr lang="en-US" dirty="0"/>
          </a:p>
        </p:txBody>
      </p:sp>
    </p:spTree>
    <p:extLst>
      <p:ext uri="{BB962C8B-B14F-4D97-AF65-F5344CB8AC3E}">
        <p14:creationId xmlns:p14="http://schemas.microsoft.com/office/powerpoint/2010/main" val="1444643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Now,</a:t>
            </a:r>
            <a:r>
              <a:rPr lang="en-US" b="1" i="1" baseline="0" dirty="0">
                <a:latin typeface="Times New Roman" charset="0"/>
              </a:rPr>
              <a:t> once the have taken control, inform them that you would like to try something different.</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25</a:t>
            </a:fld>
            <a:endParaRPr lang="en-US" dirty="0"/>
          </a:p>
        </p:txBody>
      </p:sp>
    </p:spTree>
    <p:extLst>
      <p:ext uri="{BB962C8B-B14F-4D97-AF65-F5344CB8AC3E}">
        <p14:creationId xmlns:p14="http://schemas.microsoft.com/office/powerpoint/2010/main" val="38171281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Before we demonstrate using a</a:t>
            </a:r>
            <a:r>
              <a:rPr lang="en-US" b="1" i="1" baseline="0" dirty="0"/>
              <a:t> role play scenario, let’s do a quick round-robin by teams for some review. Let’s start this time with the (red) team and go backwards.</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26</a:t>
            </a:fld>
            <a:endParaRPr lang="en-US" dirty="0"/>
          </a:p>
        </p:txBody>
      </p:sp>
    </p:spTree>
    <p:extLst>
      <p:ext uri="{BB962C8B-B14F-4D97-AF65-F5344CB8AC3E}">
        <p14:creationId xmlns:p14="http://schemas.microsoft.com/office/powerpoint/2010/main" val="42495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27</a:t>
            </a:fld>
            <a:endParaRPr lang="en-US" dirty="0"/>
          </a:p>
        </p:txBody>
      </p:sp>
    </p:spTree>
    <p:extLst>
      <p:ext uri="{BB962C8B-B14F-4D97-AF65-F5344CB8AC3E}">
        <p14:creationId xmlns:p14="http://schemas.microsoft.com/office/powerpoint/2010/main" val="5024043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28</a:t>
            </a:fld>
            <a:endParaRPr lang="en-US" dirty="0"/>
          </a:p>
        </p:txBody>
      </p:sp>
    </p:spTree>
    <p:extLst>
      <p:ext uri="{BB962C8B-B14F-4D97-AF65-F5344CB8AC3E}">
        <p14:creationId xmlns:p14="http://schemas.microsoft.com/office/powerpoint/2010/main" val="11229944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r>
              <a:rPr lang="en-US" b="1" i="1" dirty="0">
                <a:latin typeface="Times New Roman" charset="0"/>
              </a:rPr>
              <a:t>Let’s try a quick role play.</a:t>
            </a:r>
          </a:p>
          <a:p>
            <a:endParaRPr lang="en-US" b="1" i="1" dirty="0">
              <a:latin typeface="Times New Roman" charset="0"/>
            </a:endParaRPr>
          </a:p>
          <a:p>
            <a:r>
              <a:rPr lang="en-US" b="1" i="0" dirty="0">
                <a:latin typeface="Times New Roman" charset="0"/>
              </a:rPr>
              <a:t>[Purpose:]</a:t>
            </a:r>
            <a:r>
              <a:rPr lang="en-US" b="1" i="1" dirty="0">
                <a:latin typeface="Times New Roman" charset="0"/>
              </a:rPr>
              <a:t> Let’s apply</a:t>
            </a:r>
            <a:r>
              <a:rPr lang="en-US" b="1" i="1" baseline="0" dirty="0">
                <a:latin typeface="Times New Roman" charset="0"/>
              </a:rPr>
              <a:t> the points we just covered and then carry this disagreement through to demonstrate some of the techniques we are about to cover.</a:t>
            </a:r>
          </a:p>
          <a:p>
            <a:endParaRPr lang="en-US" b="1" i="1" baseline="0" dirty="0">
              <a:latin typeface="Times New Roman" charset="0"/>
            </a:endParaRPr>
          </a:p>
          <a:p>
            <a:r>
              <a:rPr lang="en-US" b="1" i="0" baseline="0" dirty="0">
                <a:latin typeface="Times New Roman" charset="0"/>
              </a:rPr>
              <a:t>[Example: not needed.]</a:t>
            </a:r>
          </a:p>
          <a:p>
            <a:endParaRPr lang="en-US" b="1" i="1" baseline="0" dirty="0">
              <a:latin typeface="Times New Roman" charset="0"/>
            </a:endParaRPr>
          </a:p>
          <a:p>
            <a:r>
              <a:rPr lang="en-US" b="1" i="0" baseline="0" dirty="0">
                <a:latin typeface="Times New Roman" charset="0"/>
              </a:rPr>
              <a:t>[Directions:] </a:t>
            </a:r>
            <a:r>
              <a:rPr lang="en-US" b="1" i="1" baseline="0" dirty="0">
                <a:latin typeface="Times New Roman" charset="0"/>
              </a:rPr>
              <a:t>I need 2 brave volunteers. Can I have 1 from the (purple) team and another from the (red)? Thanks. </a:t>
            </a:r>
            <a:r>
              <a:rPr lang="en-US" b="1" i="0" baseline="0" dirty="0">
                <a:latin typeface="Times New Roman" charset="0"/>
              </a:rPr>
              <a:t>[Award dots.]</a:t>
            </a:r>
            <a:r>
              <a:rPr lang="en-US" b="1" i="1" baseline="0" dirty="0">
                <a:latin typeface="Times New Roman" charset="0"/>
              </a:rPr>
              <a:t> I am going to ask (name) to play the role of Jason and (name) to be Avery. Everyone else will listen to what is going on in this discussion and I will ask the 2 volunteers to stop at a certain point. At that point, I would like each team to take 45 seconds to decide what level of disagreement they think Jason and Avery are having here. </a:t>
            </a:r>
          </a:p>
          <a:p>
            <a:endParaRPr lang="en-US" b="1" i="1" baseline="0" dirty="0">
              <a:latin typeface="Times New Roman" charset="0"/>
            </a:endParaRPr>
          </a:p>
          <a:p>
            <a:r>
              <a:rPr lang="en-US" b="1" i="0" baseline="0" dirty="0">
                <a:latin typeface="Times New Roman" charset="0"/>
              </a:rPr>
              <a:t>[Exceptions: none]</a:t>
            </a:r>
          </a:p>
          <a:p>
            <a:br>
              <a:rPr lang="en-US" b="1" i="1" baseline="0" dirty="0">
                <a:latin typeface="Times New Roman" charset="0"/>
              </a:rPr>
            </a:br>
            <a:r>
              <a:rPr lang="en-US" b="1" i="0" baseline="0" dirty="0">
                <a:latin typeface="Times New Roman" charset="0"/>
              </a:rPr>
              <a:t>[Questions:] </a:t>
            </a:r>
            <a:r>
              <a:rPr lang="en-US" b="1" i="1" baseline="0" dirty="0">
                <a:latin typeface="Times New Roman" charset="0"/>
              </a:rPr>
              <a:t>Are there any questions about what we are about to do?</a:t>
            </a:r>
          </a:p>
          <a:p>
            <a:endParaRPr lang="en-US" b="1" i="1" baseline="0" dirty="0">
              <a:latin typeface="Times New Roman" charset="0"/>
            </a:endParaRPr>
          </a:p>
          <a:p>
            <a:r>
              <a:rPr lang="en-US" b="1" i="0" baseline="0" dirty="0">
                <a:latin typeface="Times New Roman" charset="0"/>
              </a:rPr>
              <a:t>[Starting question: not needed.]</a:t>
            </a:r>
          </a:p>
          <a:p>
            <a:endParaRPr lang="en-US" b="1" i="1" baseline="0" dirty="0">
              <a:latin typeface="Times New Roman" charset="0"/>
            </a:endParaRPr>
          </a:p>
          <a:p>
            <a:r>
              <a:rPr lang="en-US" b="1" i="1" baseline="0" dirty="0">
                <a:latin typeface="Times New Roman" charset="0"/>
              </a:rPr>
              <a:t>Avery, get us started [at the first role of the facilitator, stop the role play and facilitate the discussion around lever 1, 2 or 3; make relevant points including:</a:t>
            </a:r>
          </a:p>
          <a:p>
            <a:pPr marL="171450" indent="-171450">
              <a:buFont typeface="Arial" panose="020B0604020202020204" pitchFamily="34" charset="0"/>
              <a:buChar char="•"/>
            </a:pPr>
            <a:r>
              <a:rPr lang="en-US" b="1" i="1" baseline="0" dirty="0">
                <a:latin typeface="Times New Roman" charset="0"/>
              </a:rPr>
              <a:t>Is this argument headed north or south?</a:t>
            </a:r>
          </a:p>
          <a:p>
            <a:pPr marL="171450" indent="-171450">
              <a:buFont typeface="Arial" panose="020B0604020202020204" pitchFamily="34" charset="0"/>
              <a:buChar char="•"/>
            </a:pPr>
            <a:r>
              <a:rPr lang="en-US" b="1" i="1" baseline="0" dirty="0">
                <a:latin typeface="Times New Roman" charset="0"/>
              </a:rPr>
              <a:t>What tells us that?</a:t>
            </a:r>
          </a:p>
          <a:p>
            <a:pPr marL="171450" indent="-171450">
              <a:buFont typeface="Arial" panose="020B0604020202020204" pitchFamily="34" charset="0"/>
              <a:buChar char="•"/>
            </a:pPr>
            <a:r>
              <a:rPr lang="en-US" b="1" i="1" baseline="0" dirty="0">
                <a:latin typeface="Times New Roman" charset="0"/>
              </a:rPr>
              <a:t>If we can rule out level 3 – because if it is we will not try to solve it, then assume it is a level 1 and proceed to…</a:t>
            </a:r>
            <a:endParaRPr lang="en-US" b="1" i="1" dirty="0">
              <a:latin typeface="Times New Roman" charset="0"/>
            </a:endParaRPr>
          </a:p>
          <a:p>
            <a:endParaRPr lang="en-US" b="1" i="1" dirty="0">
              <a:latin typeface="Times New Roman"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29</a:t>
            </a:fld>
            <a:endParaRPr lang="en-US" dirty="0"/>
          </a:p>
        </p:txBody>
      </p:sp>
    </p:spTree>
    <p:extLst>
      <p:ext uri="{BB962C8B-B14F-4D97-AF65-F5344CB8AC3E}">
        <p14:creationId xmlns:p14="http://schemas.microsoft.com/office/powerpoint/2010/main" val="1697810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1" baseline="0" dirty="0"/>
              <a:t>So, let’s look at how we Generate a Consensus-Focused Process.</a:t>
            </a:r>
            <a:endParaRPr lang="en-US" b="1" i="1"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a:t>
            </a:fld>
            <a:endParaRPr lang="en-US" dirty="0"/>
          </a:p>
        </p:txBody>
      </p:sp>
    </p:spTree>
    <p:extLst>
      <p:ext uri="{BB962C8B-B14F-4D97-AF65-F5344CB8AC3E}">
        <p14:creationId xmlns:p14="http://schemas.microsoft.com/office/powerpoint/2010/main" val="316266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Delineat</a:t>
            </a:r>
            <a:r>
              <a:rPr lang="en-US" b="1" i="1" baseline="0" dirty="0">
                <a:latin typeface="Times New Roman" pitchFamily="-84" charset="0"/>
              </a:rPr>
              <a:t>e Alternatives. A good metaphor here, once we decide to help the group achieve consensus, would be 2 people on a see-saw or teeter totter. As the facilitator everything we do is either moving each party further out on the see-saw or moving them closer to the fulcrum. One makes it worse the other better. </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30</a:t>
            </a:fld>
            <a:endParaRPr lang="en-US" dirty="0"/>
          </a:p>
        </p:txBody>
      </p:sp>
    </p:spTree>
    <p:extLst>
      <p:ext uri="{BB962C8B-B14F-4D97-AF65-F5344CB8AC3E}">
        <p14:creationId xmlns:p14="http://schemas.microsoft.com/office/powerpoint/2010/main" val="3087346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The first words might sound something like this,</a:t>
            </a:r>
            <a:r>
              <a:rPr lang="en-US" b="1" i="1" baseline="0" dirty="0">
                <a:latin typeface="Times New Roman" charset="0"/>
              </a:rPr>
              <a:t> “Whoa, let’s hold on for a second here (turn the attention from the parties that are disagreeing to you, the facilitator), I would like to try something different here.”</a:t>
            </a:r>
          </a:p>
          <a:p>
            <a:endParaRPr lang="en-US" b="1" i="1" baseline="0" dirty="0">
              <a:latin typeface="Times New Roman" charset="0"/>
            </a:endParaRPr>
          </a:p>
          <a:p>
            <a:r>
              <a:rPr lang="en-US" b="1" i="1" baseline="0" dirty="0">
                <a:latin typeface="Times New Roman" charset="0"/>
              </a:rPr>
              <a:t>Then start with agreement: “Sounds like we are talking about important stuff here (one, yes) and it appears we both agree the training has been good (2 points of agreement).” Now, position yourself in front of the flip chart.</a:t>
            </a:r>
          </a:p>
          <a:p>
            <a:endParaRPr lang="en-US" b="1" i="1" baseline="0" dirty="0">
              <a:latin typeface="Times New Roman" charset="0"/>
            </a:endParaRPr>
          </a:p>
          <a:p>
            <a:r>
              <a:rPr lang="en-US" b="1" i="1" baseline="0" dirty="0">
                <a:latin typeface="Times New Roman" charset="0"/>
              </a:rPr>
              <a:t>Now, acknowledge, the disagreement: “It sounds like were we disagree is, Avery, you want to train…? (Have a flip chart with a T drawn on it.) Avery replies, “everyone,” and you title that part of the flip chart, “Everyone.”</a:t>
            </a:r>
          </a:p>
          <a:p>
            <a:endParaRPr lang="en-US" b="1" i="1" baseline="0" dirty="0">
              <a:latin typeface="Times New Roman" charset="0"/>
            </a:endParaRPr>
          </a:p>
          <a:p>
            <a:r>
              <a:rPr lang="en-US" b="1" i="1" baseline="0" dirty="0">
                <a:latin typeface="Times New Roman" charset="0"/>
              </a:rPr>
              <a:t>“And Justin, you want to train…?” He replies, “Just key managers.” Then title to other side of the T with “Managers.”</a:t>
            </a:r>
          </a:p>
          <a:p>
            <a:endParaRPr lang="en-US" b="1" baseline="0" dirty="0">
              <a:latin typeface="Times New Roman" charset="0"/>
            </a:endParaRPr>
          </a:p>
          <a:p>
            <a:endParaRPr lang="en-US" b="1" dirty="0">
              <a:latin typeface="Times New Roman" charset="0"/>
            </a:endParaRPr>
          </a:p>
          <a:p>
            <a:endParaRPr lang="en-US" b="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31</a:t>
            </a:fld>
            <a:endParaRPr lang="en-US" dirty="0"/>
          </a:p>
        </p:txBody>
      </p:sp>
    </p:spTree>
    <p:extLst>
      <p:ext uri="{BB962C8B-B14F-4D97-AF65-F5344CB8AC3E}">
        <p14:creationId xmlns:p14="http://schemas.microsoft.com/office/powerpoint/2010/main" val="10390386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r>
              <a:rPr lang="en-US" b="1" i="1" dirty="0">
                <a:latin typeface="Times New Roman" charset="0"/>
              </a:rPr>
              <a:t>Now, you</a:t>
            </a:r>
            <a:r>
              <a:rPr lang="en-US" b="1" i="1" baseline="0" dirty="0">
                <a:latin typeface="Times New Roman" charset="0"/>
              </a:rPr>
              <a:t> ask a series of questions that allows the group to answer 4 questions:</a:t>
            </a:r>
          </a:p>
          <a:p>
            <a:endParaRPr lang="en-US" b="1" i="1" baseline="0" dirty="0">
              <a:latin typeface="Times New Roman" charset="0"/>
            </a:endParaRPr>
          </a:p>
          <a:p>
            <a:pPr marL="228600" indent="-228600">
              <a:buAutoNum type="arabicPeriod"/>
            </a:pPr>
            <a:r>
              <a:rPr lang="en-US" b="1" i="1" baseline="0" dirty="0">
                <a:latin typeface="Times New Roman" charset="0"/>
              </a:rPr>
              <a:t>How much will this alternative cost?</a:t>
            </a:r>
          </a:p>
          <a:p>
            <a:pPr marL="228600" indent="-228600">
              <a:buAutoNum type="arabicPeriod"/>
            </a:pPr>
            <a:r>
              <a:rPr lang="en-US" b="1" i="1" baseline="0" dirty="0">
                <a:latin typeface="Times New Roman" charset="0"/>
              </a:rPr>
              <a:t>How long will this alternative take?</a:t>
            </a:r>
          </a:p>
          <a:p>
            <a:pPr marL="228600" indent="-228600">
              <a:buAutoNum type="arabicPeriod"/>
            </a:pPr>
            <a:r>
              <a:rPr lang="en-US" b="1" i="1" baseline="0" dirty="0">
                <a:latin typeface="Times New Roman" charset="0"/>
              </a:rPr>
              <a:t>Who is involved with this alternative?</a:t>
            </a:r>
          </a:p>
          <a:p>
            <a:pPr marL="228600" indent="-228600">
              <a:buAutoNum type="arabicPeriod"/>
            </a:pPr>
            <a:r>
              <a:rPr lang="en-US" b="1" i="1" baseline="0" dirty="0">
                <a:latin typeface="Times New Roman" charset="0"/>
              </a:rPr>
              <a:t>What is involved in this alternative?</a:t>
            </a:r>
          </a:p>
          <a:p>
            <a:pPr marL="228600" indent="-228600">
              <a:buAutoNum type="arabicPeriod"/>
            </a:pPr>
            <a:endParaRPr lang="en-US" b="1" i="1" baseline="0" dirty="0">
              <a:latin typeface="Times New Roman" charset="0"/>
            </a:endParaRPr>
          </a:p>
          <a:p>
            <a:pPr marL="0" indent="0">
              <a:buNone/>
            </a:pPr>
            <a:r>
              <a:rPr lang="en-US" b="1" i="1" baseline="0" dirty="0">
                <a:latin typeface="Times New Roman" charset="0"/>
              </a:rPr>
              <a:t>That may sound easier than it sounds. So, let me set the clock for 2 minutes and ask each team to determine the questions we will have to ask both Avery and Justin to answer the 4 questions on the slide; just list the questions so you can refer to them. Any questions? OK, let’s get started. </a:t>
            </a:r>
            <a:r>
              <a:rPr lang="en-US" b="1" i="0" baseline="0" dirty="0">
                <a:latin typeface="Times New Roman" charset="0"/>
              </a:rPr>
              <a:t>[Set clock and when time is up, facilitate the discussion to the questions; then proceed with the role play by directing the questions first at Avery and then Justin.]</a:t>
            </a:r>
          </a:p>
          <a:p>
            <a:pPr marL="0" indent="0">
              <a:buNone/>
            </a:pPr>
            <a:endParaRPr lang="en-US" b="1" i="1" baseline="0" dirty="0">
              <a:latin typeface="Times New Roman" charset="0"/>
            </a:endParaRPr>
          </a:p>
          <a:p>
            <a:pPr marL="0" indent="0">
              <a:buNone/>
            </a:pPr>
            <a:r>
              <a:rPr lang="en-US" b="1" i="1" baseline="0" dirty="0">
                <a:latin typeface="Times New Roman" charset="0"/>
              </a:rPr>
              <a:t>Now, let’s look at what is on the flip charts. Are these opinions or are these facts? </a:t>
            </a:r>
            <a:r>
              <a:rPr lang="en-US" b="1" i="0" baseline="0" dirty="0">
                <a:latin typeface="Times New Roman" charset="0"/>
              </a:rPr>
              <a:t>[Get responses.] </a:t>
            </a:r>
            <a:r>
              <a:rPr lang="en-US" b="1" i="1" baseline="0" dirty="0">
                <a:latin typeface="Times New Roman" charset="0"/>
              </a:rPr>
              <a:t>Yes, they are facts. So in Delineation we are playing Dragnet. “Give me the facts ma'am, just the facts.” Notice I collected the facts on both sides of the T before I answered the 4 questions below. Why? We don’t want the participants favoring the 2</a:t>
            </a:r>
            <a:r>
              <a:rPr lang="en-US" b="1" i="1" baseline="30000" dirty="0">
                <a:latin typeface="Times New Roman" charset="0"/>
              </a:rPr>
              <a:t>nd</a:t>
            </a:r>
            <a:r>
              <a:rPr lang="en-US" b="1" i="1" baseline="0" dirty="0">
                <a:latin typeface="Times New Roman" charset="0"/>
              </a:rPr>
              <a:t> option to be able to contrive their answers to “win.”</a:t>
            </a:r>
          </a:p>
          <a:p>
            <a:pPr marL="0" indent="0">
              <a:buNone/>
            </a:pPr>
            <a:endParaRPr lang="en-US" b="1" i="1" baseline="0" dirty="0">
              <a:latin typeface="Times New Roman" charset="0"/>
            </a:endParaRPr>
          </a:p>
          <a:p>
            <a:pPr marL="0" indent="0">
              <a:buNone/>
            </a:pPr>
            <a:r>
              <a:rPr lang="en-US" b="1" i="1" baseline="0" dirty="0">
                <a:latin typeface="Times New Roman" charset="0"/>
              </a:rPr>
              <a:t>Once we have calculated the answer to the key 4 questions for all the alternatives, we check to see if we had consensus. If we did, (green) team, what type of a disagreement was it likely to have been? That’s right a level 1. Once the information is out, a level 1 disagreement is solved.</a:t>
            </a:r>
          </a:p>
          <a:p>
            <a:pPr marL="0" indent="0">
              <a:buNone/>
            </a:pPr>
            <a:endParaRPr lang="en-US" b="1" i="1" baseline="0" dirty="0">
              <a:latin typeface="Times New Roman" charset="0"/>
            </a:endParaRPr>
          </a:p>
          <a:p>
            <a:pPr marL="0" indent="0">
              <a:buNone/>
            </a:pPr>
            <a:r>
              <a:rPr lang="en-US" b="1" i="1" baseline="0" dirty="0">
                <a:latin typeface="Times New Roman" charset="0"/>
              </a:rPr>
              <a:t>Let’s assume there was not consensus. </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32</a:t>
            </a:fld>
            <a:endParaRPr lang="en-US" dirty="0"/>
          </a:p>
        </p:txBody>
      </p:sp>
    </p:spTree>
    <p:extLst>
      <p:ext uri="{BB962C8B-B14F-4D97-AF65-F5344CB8AC3E}">
        <p14:creationId xmlns:p14="http://schemas.microsoft.com/office/powerpoint/2010/main" val="28653621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We move from delineation to Strengths and Weaknesses.</a:t>
            </a:r>
          </a:p>
          <a:p>
            <a:endParaRPr lang="en-US" b="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33</a:t>
            </a:fld>
            <a:endParaRPr lang="en-US" dirty="0"/>
          </a:p>
        </p:txBody>
      </p:sp>
    </p:spTree>
    <p:extLst>
      <p:ext uri="{BB962C8B-B14F-4D97-AF65-F5344CB8AC3E}">
        <p14:creationId xmlns:p14="http://schemas.microsoft.com/office/powerpoint/2010/main" val="30343589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lgn="l"/>
            <a:r>
              <a:rPr lang="en-US" sz="1200" b="1" i="1" dirty="0">
                <a:solidFill>
                  <a:schemeClr val="tx1"/>
                </a:solidFill>
              </a:rPr>
              <a:t>We itemize the strengths of one alternative, then the strengths of the second alternative, followed by the weaknesses of each alternative if needed. Typically we ask the questions of the group. Should,</a:t>
            </a:r>
            <a:r>
              <a:rPr lang="en-US" sz="1200" b="1" i="1" baseline="0" dirty="0">
                <a:solidFill>
                  <a:schemeClr val="tx1"/>
                </a:solidFill>
              </a:rPr>
              <a:t> however, the group not engage, avoid asking a supporter of an alternative to advocate for the strengths of their alternative; it further polarizes them; remember the see-saw metaphor?</a:t>
            </a:r>
          </a:p>
          <a:p>
            <a:pPr algn="l"/>
            <a:endParaRPr lang="en-US" sz="1200" b="1" i="1" baseline="0" dirty="0">
              <a:solidFill>
                <a:schemeClr val="tx1"/>
              </a:solidFill>
            </a:endParaRPr>
          </a:p>
          <a:p>
            <a:pPr algn="l"/>
            <a:r>
              <a:rPr lang="en-US" sz="1200" b="1" i="0" baseline="0" dirty="0">
                <a:solidFill>
                  <a:schemeClr val="tx1"/>
                </a:solidFill>
              </a:rPr>
              <a:t>[Return to the role play and now ask the group to identify the +’s of each alternative and then the –’s. Once that is on the flip chart, ask them if these are facts or values/opinions; things like expensive is relative rather than absolutely factual such as $10K. Also show how often, not always the + of one alternative can be the – of the other.]</a:t>
            </a:r>
          </a:p>
          <a:p>
            <a:pPr algn="l"/>
            <a:endParaRPr lang="en-US" sz="1200" b="1" i="1" baseline="0" dirty="0">
              <a:solidFill>
                <a:schemeClr val="tx1"/>
              </a:solidFill>
            </a:endParaRPr>
          </a:p>
          <a:p>
            <a:pPr algn="l"/>
            <a:r>
              <a:rPr lang="en-US" sz="1200" b="1" i="1" baseline="0" dirty="0">
                <a:solidFill>
                  <a:schemeClr val="tx1"/>
                </a:solidFill>
              </a:rPr>
              <a:t>Once the Strengths and Weaknesses are completed, check to see if there is consensus. If so, great; if not, proceed to the next step.</a:t>
            </a:r>
            <a:endParaRPr lang="en-US" sz="1200" b="1" i="1" dirty="0">
              <a:solidFill>
                <a:schemeClr val="tx1"/>
              </a:solidFill>
            </a:endParaRPr>
          </a:p>
          <a:p>
            <a:endParaRPr lang="en-US" b="1" dirty="0">
              <a:latin typeface="Times New Roman" charset="0"/>
            </a:endParaRPr>
          </a:p>
          <a:p>
            <a:endParaRPr lang="en-US" b="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34</a:t>
            </a:fld>
            <a:endParaRPr lang="en-US" dirty="0"/>
          </a:p>
        </p:txBody>
      </p:sp>
    </p:spTree>
    <p:extLst>
      <p:ext uri="{BB962C8B-B14F-4D97-AF65-F5344CB8AC3E}">
        <p14:creationId xmlns:p14="http://schemas.microsoft.com/office/powerpoint/2010/main" val="17611629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u="none" dirty="0">
                <a:latin typeface="+mn-lt"/>
              </a:rPr>
              <a:t>The next step is</a:t>
            </a:r>
            <a:r>
              <a:rPr lang="en-US" b="1" i="1" u="none" baseline="0" dirty="0">
                <a:latin typeface="+mn-lt"/>
              </a:rPr>
              <a:t> Merge the Alternatives.</a:t>
            </a:r>
            <a:endParaRPr lang="en-US" b="1" i="1" u="none"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35</a:t>
            </a:fld>
            <a:endParaRPr lang="en-US" dirty="0"/>
          </a:p>
        </p:txBody>
      </p:sp>
    </p:spTree>
    <p:extLst>
      <p:ext uri="{BB962C8B-B14F-4D97-AF65-F5344CB8AC3E}">
        <p14:creationId xmlns:p14="http://schemas.microsoft.com/office/powerpoint/2010/main" val="38685486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To merge, we are guiding the group towards developing a 3</a:t>
            </a:r>
            <a:r>
              <a:rPr lang="en-US" b="1" i="1" baseline="30000" dirty="0">
                <a:latin typeface="Times New Roman" charset="0"/>
              </a:rPr>
              <a:t>rd</a:t>
            </a:r>
            <a:r>
              <a:rPr lang="en-US" b="1" i="1" dirty="0">
                <a:latin typeface="Times New Roman" charset="0"/>
              </a:rPr>
              <a:t> or new alternative that combines the strengths of the existing</a:t>
            </a:r>
            <a:r>
              <a:rPr lang="en-US" b="1" i="1" baseline="0" dirty="0">
                <a:latin typeface="Times New Roman" charset="0"/>
              </a:rPr>
              <a:t> alternatives. To do that we:</a:t>
            </a:r>
          </a:p>
          <a:p>
            <a:endParaRPr lang="en-US" b="1" i="1" baseline="0" dirty="0">
              <a:latin typeface="Times New Roman" charset="0"/>
            </a:endParaRPr>
          </a:p>
          <a:p>
            <a:pPr>
              <a:buFontTx/>
              <a:buNone/>
            </a:pPr>
            <a:r>
              <a:rPr lang="en-US" b="1" i="1" dirty="0">
                <a:latin typeface="Times New Roman" charset="0"/>
              </a:rPr>
              <a:t>Ask the group, “If</a:t>
            </a:r>
            <a:r>
              <a:rPr lang="en-US" b="1" i="1" baseline="0" dirty="0">
                <a:latin typeface="Times New Roman" charset="0"/>
              </a:rPr>
              <a:t> we had to choose the key strength of this alternative, what would it be?“ Then, move to each of the other alternatives and ask the group to identify the top 1 or 2 strengths of each. Once key strengths are identified, circle all of them and ask the group, “Is there another alternative, that we have not identified yet, that combines the strengths of all of the existing alternatives?” (Essentially, we are moving from Dragnet to Lt. Colombo.)</a:t>
            </a:r>
          </a:p>
          <a:p>
            <a:pPr>
              <a:buFontTx/>
              <a:buNone/>
            </a:pPr>
            <a:endParaRPr lang="en-US" b="1" i="1" baseline="0" dirty="0">
              <a:latin typeface="Times New Roman" charset="0"/>
            </a:endParaRPr>
          </a:p>
          <a:p>
            <a:pPr>
              <a:buFontTx/>
              <a:buNone/>
            </a:pPr>
            <a:r>
              <a:rPr lang="en-US" b="1" i="1" baseline="0" dirty="0">
                <a:latin typeface="Times New Roman" charset="0"/>
              </a:rPr>
              <a:t>Often, when this is done, this new merged alternative should be delineated to ensure it is clear to all the participants.</a:t>
            </a:r>
          </a:p>
          <a:p>
            <a:pPr>
              <a:buFontTx/>
              <a:buNone/>
            </a:pPr>
            <a:endParaRPr lang="en-US" b="1" i="1" baseline="0" dirty="0">
              <a:latin typeface="Times New Roman" charset="0"/>
            </a:endParaRPr>
          </a:p>
          <a:p>
            <a:pPr>
              <a:buFontTx/>
              <a:buNone/>
            </a:pPr>
            <a:r>
              <a:rPr lang="en-US" b="1" i="0" dirty="0">
                <a:latin typeface="Times New Roman" charset="0"/>
              </a:rPr>
              <a:t>[Return</a:t>
            </a:r>
            <a:r>
              <a:rPr lang="en-US" b="1" i="0" baseline="0" dirty="0">
                <a:latin typeface="Times New Roman" charset="0"/>
              </a:rPr>
              <a:t> to Jason and Avery and get group to identify key strength or 2 of each alternative; guide group to new option such as train the trainer.]</a:t>
            </a:r>
            <a:endParaRPr lang="en-US" b="1" i="0" dirty="0">
              <a:latin typeface="Times New Roman" charset="0"/>
            </a:endParaRPr>
          </a:p>
          <a:p>
            <a:pPr>
              <a:buFontTx/>
              <a:buChar char="•"/>
            </a:pPr>
            <a:endParaRPr lang="en-US" b="1" dirty="0">
              <a:latin typeface="Times New Roman"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36</a:t>
            </a:fld>
            <a:endParaRPr lang="en-US" dirty="0"/>
          </a:p>
        </p:txBody>
      </p:sp>
    </p:spTree>
    <p:extLst>
      <p:ext uri="{BB962C8B-B14F-4D97-AF65-F5344CB8AC3E}">
        <p14:creationId xmlns:p14="http://schemas.microsoft.com/office/powerpoint/2010/main" val="9751716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The next consensus</a:t>
            </a:r>
            <a:r>
              <a:rPr lang="en-US" b="1" i="1" baseline="0" dirty="0">
                <a:latin typeface="Times New Roman" pitchFamily="-84" charset="0"/>
              </a:rPr>
              <a:t> approach is to Use Ranking Techniques.</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37</a:t>
            </a:fld>
            <a:endParaRPr lang="en-US" dirty="0"/>
          </a:p>
        </p:txBody>
      </p:sp>
    </p:spTree>
    <p:extLst>
      <p:ext uri="{BB962C8B-B14F-4D97-AF65-F5344CB8AC3E}">
        <p14:creationId xmlns:p14="http://schemas.microsoft.com/office/powerpoint/2010/main" val="5530457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T</a:t>
            </a:r>
            <a:r>
              <a:rPr lang="en-US" b="1" i="1" baseline="0" dirty="0"/>
              <a:t>o Use Ranking Techniques we are applying quantitate techniques. Not only may these techniques be used to assist with consensus, often they are really applicable for ordering items developed in listing or brainstorming when there are many, many items. First the group identifies criteria on which the ranking will be assessed. It is a good idea, as the facilitator, to have a handful of criteria to “float” should the participants not be able to develop them without this assistance. </a:t>
            </a:r>
          </a:p>
          <a:p>
            <a:endParaRPr lang="en-US" b="1" i="1" baseline="0" dirty="0"/>
          </a:p>
          <a:p>
            <a:r>
              <a:rPr lang="en-US" b="1" i="1" baseline="0" dirty="0"/>
              <a:t>This slide is a good starting point for that list. Has anyone else seen others? </a:t>
            </a:r>
            <a:r>
              <a:rPr lang="en-US" b="1" i="0" baseline="0" dirty="0"/>
              <a:t>[Facilitate the discussion.]</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38</a:t>
            </a:fld>
            <a:endParaRPr lang="en-US" dirty="0"/>
          </a:p>
        </p:txBody>
      </p:sp>
    </p:spTree>
    <p:extLst>
      <p:ext uri="{BB962C8B-B14F-4D97-AF65-F5344CB8AC3E}">
        <p14:creationId xmlns:p14="http://schemas.microsoft.com/office/powerpoint/2010/main" val="4611863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So, first we develop the criteria. In general, we find 5 to 7 are a good number</a:t>
            </a:r>
            <a:r>
              <a:rPr lang="en-US" b="1" i="1" baseline="0" dirty="0"/>
              <a:t> to use. Once the criteria are identified, then for the list we ask:</a:t>
            </a:r>
          </a:p>
          <a:p>
            <a:endParaRPr lang="en-US" b="1" i="1" baseline="0" dirty="0"/>
          </a:p>
          <a:p>
            <a:r>
              <a:rPr lang="en-US" b="1" i="1" baseline="0" dirty="0"/>
              <a:t>“Of all these criteria, which is the most important?” Get the group to identify that; assign it an H for High.</a:t>
            </a:r>
          </a:p>
          <a:p>
            <a:endParaRPr lang="en-US" b="1" i="1" baseline="0" dirty="0"/>
          </a:p>
          <a:p>
            <a:r>
              <a:rPr lang="en-US" b="1" i="1" baseline="0" dirty="0"/>
              <a:t>The next question for the group would be, “Are there any other that are as important?” Assign these an H.</a:t>
            </a:r>
          </a:p>
          <a:p>
            <a:endParaRPr lang="en-US" b="1" i="1" baseline="0" dirty="0"/>
          </a:p>
          <a:p>
            <a:r>
              <a:rPr lang="en-US" b="1" i="1" baseline="0" dirty="0"/>
              <a:t>“OK, now, let’s look at the next most important. We are going to assign these an M for Medium and they will be ½ as important as H.” Assign those and ask again, any others as important and assign them an M as well.</a:t>
            </a:r>
          </a:p>
          <a:p>
            <a:endParaRPr lang="en-US" b="1" i="1" baseline="0" dirty="0"/>
          </a:p>
          <a:p>
            <a:r>
              <a:rPr lang="en-US" b="1" i="1" baseline="0" dirty="0"/>
              <a:t>“Great, the remaining will all be assigned an L for Low and they will be ½ again as important as the M’s.”</a:t>
            </a:r>
          </a:p>
          <a:p>
            <a:endParaRPr lang="en-US" b="1" i="1" baseline="0" dirty="0"/>
          </a:p>
          <a:p>
            <a:r>
              <a:rPr lang="en-US" b="1" i="0" baseline="0" dirty="0"/>
              <a:t>[Using the Automobile decision, take the group through the process.]</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39</a:t>
            </a:fld>
            <a:endParaRPr lang="en-US" dirty="0"/>
          </a:p>
        </p:txBody>
      </p:sp>
    </p:spTree>
    <p:extLst>
      <p:ext uri="{BB962C8B-B14F-4D97-AF65-F5344CB8AC3E}">
        <p14:creationId xmlns:p14="http://schemas.microsoft.com/office/powerpoint/2010/main" val="978724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339725" indent="-339725" defTabSz="741363" eaLnBrk="1" hangingPunct="1"/>
            <a:r>
              <a:rPr lang="en-US" sz="1200" b="1" i="1" dirty="0"/>
              <a:t>Our tagline</a:t>
            </a:r>
            <a:r>
              <a:rPr lang="en-US" sz="1200" b="1" i="1" baseline="0" dirty="0"/>
              <a:t> is Generate a Consensus-Focused Process and there are 12 best practices/techniques in this principle.</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a:t>
            </a:fld>
            <a:endParaRPr lang="en-US" dirty="0"/>
          </a:p>
        </p:txBody>
      </p:sp>
    </p:spTree>
    <p:extLst>
      <p:ext uri="{BB962C8B-B14F-4D97-AF65-F5344CB8AC3E}">
        <p14:creationId xmlns:p14="http://schemas.microsoft.com/office/powerpoint/2010/main" val="27692194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Alright, now that we have both the criteria</a:t>
            </a:r>
            <a:r>
              <a:rPr lang="en-US" b="1" i="1" baseline="0" dirty="0"/>
              <a:t> and the importance (or weight) for each criteria we are going to assign a score to each row. We start with all the Hs, then the Ms and then the Ls.</a:t>
            </a:r>
          </a:p>
          <a:p>
            <a:endParaRPr lang="en-US" b="1" i="1" baseline="0" dirty="0"/>
          </a:p>
          <a:p>
            <a:r>
              <a:rPr lang="en-US" b="1" i="1" baseline="0" dirty="0"/>
              <a:t>On each row the best option (e.g. if cost, the lowest cost gets the highest score; if time, the shortest; if return, the highest) and all the others are graded relative to this 10. The rule is no ties on the best score in each row; the 10; only one 10 per row.</a:t>
            </a:r>
          </a:p>
          <a:p>
            <a:endParaRPr lang="en-US" b="1" i="1" baseline="0" dirty="0"/>
          </a:p>
          <a:p>
            <a:r>
              <a:rPr lang="en-US" b="1" i="1" baseline="0" dirty="0"/>
              <a:t>We then score each row.</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40</a:t>
            </a:fld>
            <a:endParaRPr lang="en-US" dirty="0"/>
          </a:p>
        </p:txBody>
      </p:sp>
    </p:spTree>
    <p:extLst>
      <p:ext uri="{BB962C8B-B14F-4D97-AF65-F5344CB8AC3E}">
        <p14:creationId xmlns:p14="http://schemas.microsoft.com/office/powerpoint/2010/main" val="31381984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Completed grid. </a:t>
            </a:r>
            <a:r>
              <a:rPr lang="en-US" b="1" i="0" dirty="0"/>
              <a:t>[Do this for the</a:t>
            </a:r>
            <a:r>
              <a:rPr lang="en-US" b="1" i="0" baseline="0" dirty="0"/>
              <a:t> Automobile decision.] </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41</a:t>
            </a:fld>
            <a:endParaRPr lang="en-US" dirty="0"/>
          </a:p>
        </p:txBody>
      </p:sp>
    </p:spTree>
    <p:extLst>
      <p:ext uri="{BB962C8B-B14F-4D97-AF65-F5344CB8AC3E}">
        <p14:creationId xmlns:p14="http://schemas.microsoft.com/office/powerpoint/2010/main" val="34606175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Now, we are getting ready to calculate the scores.</a:t>
            </a:r>
            <a:r>
              <a:rPr lang="en-US" b="1" i="1" baseline="0" dirty="0"/>
              <a:t> First, the H is a 4, the M (½  as important as H) is a 2, and the L (½ as important as M) is a 1.</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42</a:t>
            </a:fld>
            <a:endParaRPr lang="en-US" dirty="0"/>
          </a:p>
        </p:txBody>
      </p:sp>
    </p:spTree>
    <p:extLst>
      <p:ext uri="{BB962C8B-B14F-4D97-AF65-F5344CB8AC3E}">
        <p14:creationId xmlns:p14="http://schemas.microsoft.com/office/powerpoint/2010/main" val="410493891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Next, we cross</a:t>
            </a:r>
            <a:r>
              <a:rPr lang="en-US" b="1" i="1" baseline="0" dirty="0"/>
              <a:t> multiply the weight/importance times the relative score.</a:t>
            </a:r>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43</a:t>
            </a:fld>
            <a:endParaRPr lang="en-US" dirty="0"/>
          </a:p>
        </p:txBody>
      </p:sp>
    </p:spTree>
    <p:extLst>
      <p:ext uri="{BB962C8B-B14F-4D97-AF65-F5344CB8AC3E}">
        <p14:creationId xmlns:p14="http://schemas.microsoft.com/office/powerpoint/2010/main" val="33464303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And, then, add the columns for the total of each alternative.</a:t>
            </a:r>
          </a:p>
        </p:txBody>
      </p:sp>
      <p:sp>
        <p:nvSpPr>
          <p:cNvPr id="4" name="Slide Number Placeholder 3"/>
          <p:cNvSpPr>
            <a:spLocks noGrp="1"/>
          </p:cNvSpPr>
          <p:nvPr>
            <p:ph type="sldNum" sz="quarter" idx="10"/>
          </p:nvPr>
        </p:nvSpPr>
        <p:spPr/>
        <p:txBody>
          <a:bodyPr/>
          <a:lstStyle/>
          <a:p>
            <a:fld id="{4B573F6C-1218-BD4D-A5E4-4AD687B88FB2}" type="slidenum">
              <a:rPr lang="en-US" smtClean="0"/>
              <a:pPr/>
              <a:t>44</a:t>
            </a:fld>
            <a:endParaRPr lang="en-US" dirty="0"/>
          </a:p>
        </p:txBody>
      </p:sp>
    </p:spTree>
    <p:extLst>
      <p:ext uri="{BB962C8B-B14F-4D97-AF65-F5344CB8AC3E}">
        <p14:creationId xmlns:p14="http://schemas.microsoft.com/office/powerpoint/2010/main" val="2825321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There</a:t>
            </a:r>
            <a:r>
              <a:rPr lang="en-US" b="1" i="1" baseline="0" dirty="0"/>
              <a:t> are many ways to Use Ranking Techniques, and here is a cross reference of several.</a:t>
            </a:r>
          </a:p>
          <a:p>
            <a:endParaRPr lang="en-US" b="1" i="1" baseline="0" dirty="0"/>
          </a:p>
          <a:p>
            <a:r>
              <a:rPr lang="en-US" b="1" i="1" baseline="0" dirty="0"/>
              <a:t>Any further questions or comments on ranking techniques? </a:t>
            </a:r>
            <a:r>
              <a:rPr lang="en-US" b="1" i="0" baseline="0" dirty="0"/>
              <a:t>[Facilitate the discussion.]</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45</a:t>
            </a:fld>
            <a:endParaRPr lang="en-US" dirty="0"/>
          </a:p>
        </p:txBody>
      </p:sp>
    </p:spTree>
    <p:extLst>
      <p:ext uri="{BB962C8B-B14F-4D97-AF65-F5344CB8AC3E}">
        <p14:creationId xmlns:p14="http://schemas.microsoft.com/office/powerpoint/2010/main" val="13137884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The last attempt</a:t>
            </a:r>
            <a:r>
              <a:rPr lang="en-US" b="1" i="1" baseline="0" dirty="0">
                <a:latin typeface="Times New Roman" pitchFamily="-84" charset="0"/>
              </a:rPr>
              <a:t> at consensus is Converging on a Solution.</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46</a:t>
            </a:fld>
            <a:endParaRPr lang="en-US" dirty="0"/>
          </a:p>
        </p:txBody>
      </p:sp>
    </p:spTree>
    <p:extLst>
      <p:ext uri="{BB962C8B-B14F-4D97-AF65-F5344CB8AC3E}">
        <p14:creationId xmlns:p14="http://schemas.microsoft.com/office/powerpoint/2010/main" val="11624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Converging is a real art</a:t>
            </a:r>
            <a:r>
              <a:rPr lang="en-US" b="1" i="1" baseline="0" dirty="0">
                <a:latin typeface="Times New Roman" charset="0"/>
              </a:rPr>
              <a:t> in terms of timing and the situation, and it must be done properly. Let’s assume, using our Jason and Avery example, that we have 16 participants in our session, and the group has agreed that 75% of the participants will mean consensus. We have 10 people that have agreed to training the managers and having the managers train their people. </a:t>
            </a:r>
          </a:p>
          <a:p>
            <a:endParaRPr lang="en-US" b="1" i="1" baseline="0" dirty="0">
              <a:latin typeface="Times New Roman" charset="0"/>
            </a:endParaRPr>
          </a:p>
          <a:p>
            <a:r>
              <a:rPr lang="en-US" b="1" i="1" baseline="0" dirty="0">
                <a:latin typeface="Times New Roman" charset="0"/>
              </a:rPr>
              <a:t>Before we move to converging, the first thing we do is remind people of the definition of consensus. It might sound like, “OK, does everyone remember that we have agreed that consensus in our session is 75% of you, or 12 of the 16, agreeing to the decisions?” (Raise your hand or nod your head; get agreement.) “Great, we are currently at 10 of you in agreement to train the trainer.”</a:t>
            </a:r>
          </a:p>
          <a:p>
            <a:endParaRPr lang="en-US" b="1" baseline="0" dirty="0">
              <a:latin typeface="Times New Roman"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47</a:t>
            </a:fld>
            <a:endParaRPr lang="en-US" dirty="0"/>
          </a:p>
        </p:txBody>
      </p:sp>
    </p:spTree>
    <p:extLst>
      <p:ext uri="{BB962C8B-B14F-4D97-AF65-F5344CB8AC3E}">
        <p14:creationId xmlns:p14="http://schemas.microsoft.com/office/powerpoint/2010/main" val="19433812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“So, now what I would like to do is ask the 6 of you that are not in agreement (the KEY is we ask the minority to ask the majority to make a change to the proposed</a:t>
            </a:r>
            <a:r>
              <a:rPr lang="en-US" b="1" i="1" baseline="0" dirty="0">
                <a:latin typeface="Times New Roman" charset="0"/>
              </a:rPr>
              <a:t> solution) what is the LEAST amount of change we have to make to this alternative of training the managers and having them train their people to get you to accept the decision?”</a:t>
            </a:r>
          </a:p>
          <a:p>
            <a:endParaRPr lang="en-US" b="1" i="1" baseline="0" dirty="0">
              <a:latin typeface="Times New Roman" charset="0"/>
            </a:endParaRPr>
          </a:p>
          <a:p>
            <a:r>
              <a:rPr lang="en-US" b="1" i="1" baseline="0" dirty="0">
                <a:latin typeface="Times New Roman" charset="0"/>
              </a:rPr>
              <a:t>Let’s assume one of them proposed, “We agree with training the trainer. Our recommendation would be that we train our L&amp;D team and have them train our people with the managers attending to demonstrate their support.”</a:t>
            </a:r>
          </a:p>
          <a:p>
            <a:endParaRPr lang="en-US" b="1" i="1" baseline="0" dirty="0">
              <a:latin typeface="Times New Roman" charset="0"/>
            </a:endParaRPr>
          </a:p>
          <a:p>
            <a:r>
              <a:rPr lang="en-US" b="1" i="1" baseline="0" dirty="0">
                <a:latin typeface="Times New Roman" charset="0"/>
              </a:rPr>
              <a:t>Now we move to the majority to ask them if that would work for them. :OK, let me ask the 10 of you that have been OK with the train the trainer approach. Can you live with and support that change to our proposed decision?” If we now have 12 or more in agreement, we have moved to consensus.</a:t>
            </a:r>
          </a:p>
          <a:p>
            <a:endParaRPr lang="en-US" b="1" i="1" baseline="0" dirty="0">
              <a:latin typeface="Times New Roman" charset="0"/>
            </a:endParaRPr>
          </a:p>
          <a:p>
            <a:r>
              <a:rPr lang="en-US" b="1" i="1" baseline="0" dirty="0">
                <a:latin typeface="Times New Roman" charset="0"/>
              </a:rPr>
              <a:t>Again, the key question is, “what is the least amount of change,” and it is asked of the minority. Then, we ask the majority if they can live with and support that change.</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48</a:t>
            </a:fld>
            <a:endParaRPr lang="en-US" dirty="0"/>
          </a:p>
        </p:txBody>
      </p:sp>
    </p:spTree>
    <p:extLst>
      <p:ext uri="{BB962C8B-B14F-4D97-AF65-F5344CB8AC3E}">
        <p14:creationId xmlns:p14="http://schemas.microsoft.com/office/powerpoint/2010/main" val="32333000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dirty="0">
                <a:latin typeface="Times New Roman" charset="0"/>
              </a:rPr>
              <a:t>[Use previou</a:t>
            </a:r>
            <a:r>
              <a:rPr lang="en-US" b="1" baseline="0" dirty="0">
                <a:latin typeface="Times New Roman" charset="0"/>
              </a:rPr>
              <a:t>s slide notes.]</a:t>
            </a:r>
          </a:p>
          <a:p>
            <a:endParaRPr lang="en-US" b="1" baseline="0" dirty="0">
              <a:latin typeface="Times New Roman" charset="0"/>
            </a:endParaRPr>
          </a:p>
          <a:p>
            <a:r>
              <a:rPr lang="en-US" b="1" i="1" baseline="0" dirty="0">
                <a:latin typeface="Times New Roman" charset="0"/>
              </a:rPr>
              <a:t>The last point. Often converging, if done too early can result in LCD (lowest common denominator) decisions </a:t>
            </a:r>
            <a:r>
              <a:rPr lang="en-US" b="1" i="0" baseline="0" dirty="0">
                <a:latin typeface="Times New Roman" charset="0"/>
              </a:rPr>
              <a:t>[Go back to the everyone vs. managers example and take them through 8 vs. 8, to 9 vs. 7, to 10 vs. 6, etc.]</a:t>
            </a:r>
          </a:p>
          <a:p>
            <a:endParaRPr lang="en-US" b="1" i="1" baseline="0" dirty="0">
              <a:latin typeface="Times New Roman" charset="0"/>
            </a:endParaRPr>
          </a:p>
          <a:p>
            <a:r>
              <a:rPr lang="en-US" b="1" i="1" baseline="0" dirty="0">
                <a:latin typeface="Times New Roman" charset="0"/>
              </a:rPr>
              <a:t>Finally, we typically find that converging in our personal decisions can be problematic. For example, if I get the in car and my significant other says, “Hey, I was thinking about eating Chinese tonight?” If I ask, “what is the least amount of change we need to make to eat Italian…?” Well, that might be a real issue.</a:t>
            </a:r>
            <a:endParaRPr lang="en-US" b="1" i="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49</a:t>
            </a:fld>
            <a:endParaRPr lang="en-US" dirty="0"/>
          </a:p>
        </p:txBody>
      </p:sp>
    </p:spTree>
    <p:extLst>
      <p:ext uri="{BB962C8B-B14F-4D97-AF65-F5344CB8AC3E}">
        <p14:creationId xmlns:p14="http://schemas.microsoft.com/office/powerpoint/2010/main" val="476804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Think about</a:t>
            </a:r>
            <a:r>
              <a:rPr lang="en-US" b="1" i="1" baseline="0" dirty="0">
                <a:latin typeface="Times New Roman" charset="0"/>
              </a:rPr>
              <a:t> this situation. Yo</a:t>
            </a:r>
            <a:r>
              <a:rPr lang="en-US" b="1" i="1" dirty="0">
                <a:latin typeface="Times New Roman" charset="0"/>
              </a:rPr>
              <a:t>u finally have your vacation planned</a:t>
            </a:r>
            <a:r>
              <a:rPr lang="en-US" b="1" i="1" baseline="0" dirty="0">
                <a:latin typeface="Times New Roman" charset="0"/>
              </a:rPr>
              <a:t> – two</a:t>
            </a:r>
            <a:r>
              <a:rPr lang="en-US" b="1" i="1" dirty="0">
                <a:latin typeface="Times New Roman" charset="0"/>
              </a:rPr>
              <a:t> years of hard work with no vacation, and your significant other wants to go as well because he/she has not had a vacation in that time period as well. So, you both agree that you desperately need a vacation. The problem is that one definitely wants to go to the mountains and the other definitely wants to go to the beach. The conversations goes back and forth with, “Mountains, beaches,</a:t>
            </a:r>
            <a:r>
              <a:rPr lang="en-US" b="1" i="1" baseline="0" dirty="0">
                <a:latin typeface="Times New Roman" charset="0"/>
              </a:rPr>
              <a:t> </a:t>
            </a:r>
            <a:r>
              <a:rPr lang="en-US" b="1" i="1" dirty="0">
                <a:latin typeface="Times New Roman" charset="0"/>
              </a:rPr>
              <a:t>etc.”</a:t>
            </a:r>
          </a:p>
          <a:p>
            <a:endParaRPr lang="en-US" b="1" i="1" dirty="0">
              <a:latin typeface="Times New Roman"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i="1" dirty="0">
                <a:latin typeface="Times New Roman" charset="0"/>
              </a:rPr>
              <a:t>Looking at this choice of vacations, as long as we remain at mountains vs. beaches, the key question</a:t>
            </a:r>
            <a:r>
              <a:rPr lang="en-US" b="1" i="1" baseline="0" dirty="0">
                <a:latin typeface="Times New Roman" charset="0"/>
              </a:rPr>
              <a:t> is this: are we talking about issues or have we staked out positions? </a:t>
            </a:r>
            <a:r>
              <a:rPr lang="en-US" b="1" i="0" baseline="0" dirty="0">
                <a:latin typeface="Times New Roman" charset="0"/>
              </a:rPr>
              <a:t>[Ask the teams]</a:t>
            </a:r>
            <a:r>
              <a:rPr lang="en-US" b="1" i="1" baseline="0" dirty="0">
                <a:latin typeface="Times New Roman" charset="0"/>
              </a:rPr>
              <a:t> That’s right, </a:t>
            </a:r>
            <a:r>
              <a:rPr lang="en-US" b="1" i="1" dirty="0">
                <a:latin typeface="Times New Roman" charset="0"/>
              </a:rPr>
              <a:t>we are talking about positions. And, in</a:t>
            </a:r>
            <a:r>
              <a:rPr lang="en-US" b="1" i="1" baseline="0" dirty="0">
                <a:latin typeface="Times New Roman" charset="0"/>
              </a:rPr>
              <a:t> a positions disagreement </a:t>
            </a:r>
            <a:r>
              <a:rPr lang="en-US" b="1" i="1" dirty="0">
                <a:latin typeface="Times New Roman" charset="0"/>
              </a:rPr>
              <a:t>in a best case scenario there is a win-lose conclusion. In a worst case, there can be a lose-lose (OK, we won’t go on vacation --- I’ll take my ball and go home rather than play).</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i="1" dirty="0">
              <a:latin typeface="Times New Roman"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i="1" dirty="0">
                <a:latin typeface="Times New Roman" charset="0"/>
              </a:rPr>
              <a:t>The key here</a:t>
            </a:r>
            <a:r>
              <a:rPr lang="en-US" b="1" i="1" baseline="0" dirty="0">
                <a:latin typeface="Times New Roman" charset="0"/>
              </a:rPr>
              <a:t> is to get below positions down to issues.</a:t>
            </a:r>
            <a:endParaRPr lang="en-US" b="1" i="1" dirty="0">
              <a:latin typeface="Times New Roman" charset="0"/>
            </a:endParaRPr>
          </a:p>
          <a:p>
            <a:endParaRPr lang="en-US" b="1" dirty="0">
              <a:latin typeface="Times New Roman" charset="0"/>
            </a:endParaRPr>
          </a:p>
          <a:p>
            <a:endParaRPr lang="en-US" dirty="0">
              <a:latin typeface="Times New Roman" charset="0"/>
            </a:endParaRPr>
          </a:p>
          <a:p>
            <a:endParaRPr lang="en-US" dirty="0">
              <a:latin typeface="Times New Roman" charset="0"/>
            </a:endParaRPr>
          </a:p>
          <a:p>
            <a:endParaRPr lang="en-US" dirty="0">
              <a:latin typeface="Times New Roman" charset="0"/>
            </a:endParaRPr>
          </a:p>
          <a:p>
            <a:endParaRPr lang="en-US" dirty="0">
              <a:latin typeface="Times New Roman" charset="0"/>
            </a:endParaRPr>
          </a:p>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a:t>
            </a:fld>
            <a:endParaRPr lang="en-US" dirty="0"/>
          </a:p>
        </p:txBody>
      </p:sp>
    </p:spTree>
    <p:extLst>
      <p:ext uri="{BB962C8B-B14F-4D97-AF65-F5344CB8AC3E}">
        <p14:creationId xmlns:p14="http://schemas.microsoft.com/office/powerpoint/2010/main" val="34707265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Here is a Decision Process we have been using for several</a:t>
            </a:r>
            <a:r>
              <a:rPr lang="en-US" b="1" i="1" baseline="0" dirty="0">
                <a:latin typeface="Times New Roman" pitchFamily="-84" charset="0"/>
              </a:rPr>
              <a:t> years, and clients tend to really like it.</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50</a:t>
            </a:fld>
            <a:endParaRPr lang="en-US" dirty="0"/>
          </a:p>
        </p:txBody>
      </p:sp>
    </p:spTree>
    <p:extLst>
      <p:ext uri="{BB962C8B-B14F-4D97-AF65-F5344CB8AC3E}">
        <p14:creationId xmlns:p14="http://schemas.microsoft.com/office/powerpoint/2010/main" val="17394293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20000"/>
          </a:bodyPr>
          <a:lstStyle/>
          <a:p>
            <a:r>
              <a:rPr lang="en-US" b="1" i="1" dirty="0">
                <a:latin typeface="Times New Roman" charset="0"/>
              </a:rPr>
              <a:t>We call it 5 Finger Consensus. </a:t>
            </a:r>
            <a:r>
              <a:rPr lang="en-US" b="1" dirty="0">
                <a:latin typeface="Times New Roman" charset="0"/>
              </a:rPr>
              <a:t>[Well written in </a:t>
            </a:r>
            <a:r>
              <a:rPr lang="en-US" b="1" i="1" dirty="0">
                <a:latin typeface="Times New Roman" charset="0"/>
              </a:rPr>
              <a:t>The Secrets of Facilitation </a:t>
            </a:r>
            <a:r>
              <a:rPr lang="en-US" b="1" dirty="0">
                <a:latin typeface="Times New Roman" charset="0"/>
              </a:rPr>
              <a:t>book.]</a:t>
            </a:r>
          </a:p>
          <a:p>
            <a:endParaRPr lang="en-US" b="1" dirty="0">
              <a:latin typeface="Times New Roman" charset="0"/>
            </a:endParaRPr>
          </a:p>
          <a:p>
            <a:r>
              <a:rPr lang="en-US" b="1" i="1" dirty="0">
                <a:latin typeface="Times New Roman" charset="0"/>
              </a:rPr>
              <a:t>In this case</a:t>
            </a:r>
            <a:r>
              <a:rPr lang="en-US" b="1" i="1" baseline="0" dirty="0">
                <a:latin typeface="Times New Roman" charset="0"/>
              </a:rPr>
              <a:t>, we delineate to ensure all participants are dealing with the same set of facts. Then, we typically call for a vote. And the way we call for that vote is as follows. First, we ask all participants to put their hands in the air, in a fist. Why a fist? </a:t>
            </a:r>
            <a:r>
              <a:rPr lang="en-US" b="1" i="0" baseline="0" dirty="0">
                <a:latin typeface="Times New Roman" charset="0"/>
              </a:rPr>
              <a:t>[Go over the issue with the senior person putting up 5 fingers and how difficult that is for others to show 1 or 2; it influences the other voters.]</a:t>
            </a:r>
          </a:p>
          <a:p>
            <a:endParaRPr lang="en-US" b="1" i="1" baseline="0" dirty="0">
              <a:latin typeface="Times New Roman" charset="0"/>
            </a:endParaRPr>
          </a:p>
          <a:p>
            <a:r>
              <a:rPr lang="en-US" b="1" i="1" baseline="0" dirty="0">
                <a:latin typeface="Times New Roman" charset="0"/>
              </a:rPr>
              <a:t>In the first round: if all participants have 3, 4 or 5 fingers up, we have consensus.</a:t>
            </a:r>
          </a:p>
          <a:p>
            <a:endParaRPr lang="en-US" b="1" i="1" baseline="0" dirty="0">
              <a:latin typeface="Times New Roman" charset="0"/>
            </a:endParaRPr>
          </a:p>
          <a:p>
            <a:r>
              <a:rPr lang="en-US" b="1" i="1" baseline="0" dirty="0">
                <a:latin typeface="Times New Roman" charset="0"/>
              </a:rPr>
              <a:t>If in the first round, we have any 1s or 2s, we ask one of the people that does not support the decision to discuss their concerns. Then we have someone speak to the alternative. We ask for other comments, further discussion. When the discussion is over, we ask, “Before we call for the 2</a:t>
            </a:r>
            <a:r>
              <a:rPr lang="en-US" b="1" i="1" baseline="30000" dirty="0">
                <a:latin typeface="Times New Roman" charset="0"/>
              </a:rPr>
              <a:t>nd</a:t>
            </a:r>
            <a:r>
              <a:rPr lang="en-US" b="1" i="1" baseline="0" dirty="0">
                <a:latin typeface="Times New Roman" charset="0"/>
              </a:rPr>
              <a:t> vote, are there any changes we want to make to this proposed alternative?” If so, we are back to Round 1 since it is a new proposal. If not, we move the Round 2.</a:t>
            </a:r>
          </a:p>
          <a:p>
            <a:endParaRPr lang="en-US" b="1" i="1" baseline="0" dirty="0">
              <a:latin typeface="Times New Roman" charset="0"/>
            </a:endParaRPr>
          </a:p>
          <a:p>
            <a:r>
              <a:rPr lang="en-US" b="1" i="1" baseline="0" dirty="0">
                <a:latin typeface="Times New Roman" charset="0"/>
              </a:rPr>
              <a:t>In Round 2, if there are all 2s, 3s, 4s, and 5s, we have arrived at consensus. Why? Because we have agreed to this Decision Process earlier in the session. In this round if there are any 1’s we repeat the process from Round 1 with dissenters and supporters.</a:t>
            </a:r>
          </a:p>
          <a:p>
            <a:endParaRPr lang="en-US" b="1" i="1" baseline="0" dirty="0">
              <a:latin typeface="Times New Roman" charset="0"/>
            </a:endParaRPr>
          </a:p>
          <a:p>
            <a:r>
              <a:rPr lang="en-US" b="1" i="1" baseline="0" dirty="0">
                <a:latin typeface="Times New Roman" charset="0"/>
              </a:rPr>
              <a:t>In the 3</a:t>
            </a:r>
            <a:r>
              <a:rPr lang="en-US" b="1" i="1" baseline="30000" dirty="0">
                <a:latin typeface="Times New Roman" charset="0"/>
              </a:rPr>
              <a:t>rd</a:t>
            </a:r>
            <a:r>
              <a:rPr lang="en-US" b="1" i="1" baseline="0" dirty="0">
                <a:latin typeface="Times New Roman" charset="0"/>
              </a:rPr>
              <a:t> Round, it is simply majority rules.</a:t>
            </a:r>
          </a:p>
          <a:p>
            <a:endParaRPr lang="en-US" b="1" i="1" baseline="0" dirty="0">
              <a:latin typeface="Times New Roman" charset="0"/>
            </a:endParaRPr>
          </a:p>
          <a:p>
            <a:r>
              <a:rPr lang="en-US" b="1" i="1" baseline="0" dirty="0">
                <a:latin typeface="Times New Roman" charset="0"/>
              </a:rPr>
              <a:t>Think about the process of 5 Finger Consensus, think about how we just talked it through, why would you think this would work? </a:t>
            </a:r>
            <a:r>
              <a:rPr lang="en-US" b="1" i="0" baseline="0" dirty="0">
                <a:latin typeface="Times New Roman" charset="0"/>
              </a:rPr>
              <a:t>[Facilitate the discussion; the key point that we want to ensure that is covered is that the process allows people to feel heard, when people feel heard, the feel honored and that the group understands their concerns, etc.]</a:t>
            </a:r>
          </a:p>
          <a:p>
            <a:endParaRPr lang="en-US" b="1" i="1" baseline="0" dirty="0">
              <a:latin typeface="Times New Roman" charset="0"/>
            </a:endParaRPr>
          </a:p>
          <a:p>
            <a:r>
              <a:rPr lang="en-US" b="1" i="1" baseline="0" dirty="0">
                <a:latin typeface="Times New Roman" charset="0"/>
              </a:rPr>
              <a:t>Any questions or comments on 5 Finger Consensus? </a:t>
            </a:r>
            <a:r>
              <a:rPr lang="en-US" b="1" i="0" baseline="0" dirty="0">
                <a:latin typeface="Times New Roman" charset="0"/>
              </a:rPr>
              <a:t>[Facilitate the discussion.]</a:t>
            </a:r>
          </a:p>
          <a:p>
            <a:endParaRPr lang="en-US" b="1" i="1" baseline="0" dirty="0">
              <a:latin typeface="Times New Roman" charset="0"/>
            </a:endParaRPr>
          </a:p>
          <a:p>
            <a:endParaRPr lang="en-US" b="1" i="1" dirty="0">
              <a:latin typeface="Times New Roman" charset="0"/>
            </a:endParaRPr>
          </a:p>
          <a:p>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51</a:t>
            </a:fld>
            <a:endParaRPr lang="en-US" dirty="0"/>
          </a:p>
        </p:txBody>
      </p:sp>
    </p:spTree>
    <p:extLst>
      <p:ext uri="{BB962C8B-B14F-4D97-AF65-F5344CB8AC3E}">
        <p14:creationId xmlns:p14="http://schemas.microsoft.com/office/powerpoint/2010/main" val="7853824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pitchFamily="-84" charset="0"/>
              </a:rPr>
              <a:t>With all this said, there will be times when</a:t>
            </a:r>
            <a:r>
              <a:rPr lang="en-US" b="1" i="1" baseline="0" dirty="0">
                <a:latin typeface="Times New Roman" pitchFamily="-84" charset="0"/>
              </a:rPr>
              <a:t> we will not arrive at consensus.</a:t>
            </a:r>
            <a:endParaRPr lang="en-US" b="1" i="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52</a:t>
            </a:fld>
            <a:endParaRPr lang="en-US" dirty="0"/>
          </a:p>
        </p:txBody>
      </p:sp>
    </p:spTree>
    <p:extLst>
      <p:ext uri="{BB962C8B-B14F-4D97-AF65-F5344CB8AC3E}">
        <p14:creationId xmlns:p14="http://schemas.microsoft.com/office/powerpoint/2010/main" val="40144579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In</a:t>
            </a:r>
            <a:r>
              <a:rPr lang="en-US" b="1" i="1" baseline="0" dirty="0">
                <a:latin typeface="Times New Roman" charset="0"/>
              </a:rPr>
              <a:t> which case, we move on. </a:t>
            </a:r>
            <a:r>
              <a:rPr lang="en-US" b="1" baseline="0" dirty="0">
                <a:latin typeface="Times New Roman" charset="0"/>
              </a:rPr>
              <a:t>[Cover points on slide.]</a:t>
            </a:r>
            <a:endParaRPr lang="en-US" b="1" dirty="0">
              <a:latin typeface="Times New Roman" charset="0"/>
            </a:endParaRP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53</a:t>
            </a:fld>
            <a:endParaRPr lang="en-US" dirty="0"/>
          </a:p>
        </p:txBody>
      </p:sp>
    </p:spTree>
    <p:extLst>
      <p:ext uri="{BB962C8B-B14F-4D97-AF65-F5344CB8AC3E}">
        <p14:creationId xmlns:p14="http://schemas.microsoft.com/office/powerpoint/2010/main" val="157283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Let’s do a final review of Principle 7. We’ll start with our (green) team and work clockwise. </a:t>
            </a:r>
            <a:r>
              <a:rPr lang="en-US" b="1" i="0" dirty="0"/>
              <a:t>[Award dots.]</a:t>
            </a:r>
          </a:p>
        </p:txBody>
      </p:sp>
      <p:sp>
        <p:nvSpPr>
          <p:cNvPr id="4" name="Slide Number Placeholder 3"/>
          <p:cNvSpPr>
            <a:spLocks noGrp="1"/>
          </p:cNvSpPr>
          <p:nvPr>
            <p:ph type="sldNum" sz="quarter" idx="10"/>
          </p:nvPr>
        </p:nvSpPr>
        <p:spPr/>
        <p:txBody>
          <a:bodyPr/>
          <a:lstStyle/>
          <a:p>
            <a:fld id="{4B573F6C-1218-BD4D-A5E4-4AD687B88FB2}" type="slidenum">
              <a:rPr lang="en-US" smtClean="0"/>
              <a:pPr/>
              <a:t>54</a:t>
            </a:fld>
            <a:endParaRPr lang="en-US" dirty="0"/>
          </a:p>
        </p:txBody>
      </p:sp>
    </p:spTree>
    <p:extLst>
      <p:ext uri="{BB962C8B-B14F-4D97-AF65-F5344CB8AC3E}">
        <p14:creationId xmlns:p14="http://schemas.microsoft.com/office/powerpoint/2010/main" val="4140152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55</a:t>
            </a:fld>
            <a:endParaRPr lang="en-US" dirty="0"/>
          </a:p>
        </p:txBody>
      </p:sp>
    </p:spTree>
    <p:extLst>
      <p:ext uri="{BB962C8B-B14F-4D97-AF65-F5344CB8AC3E}">
        <p14:creationId xmlns:p14="http://schemas.microsoft.com/office/powerpoint/2010/main" val="3677156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56</a:t>
            </a:fld>
            <a:endParaRPr lang="en-US" dirty="0"/>
          </a:p>
        </p:txBody>
      </p:sp>
    </p:spTree>
    <p:extLst>
      <p:ext uri="{BB962C8B-B14F-4D97-AF65-F5344CB8AC3E}">
        <p14:creationId xmlns:p14="http://schemas.microsoft.com/office/powerpoint/2010/main" val="5855119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57</a:t>
            </a:fld>
            <a:endParaRPr lang="en-US" dirty="0"/>
          </a:p>
        </p:txBody>
      </p:sp>
    </p:spTree>
    <p:extLst>
      <p:ext uri="{BB962C8B-B14F-4D97-AF65-F5344CB8AC3E}">
        <p14:creationId xmlns:p14="http://schemas.microsoft.com/office/powerpoint/2010/main" val="17699380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58</a:t>
            </a:fld>
            <a:endParaRPr lang="en-US" dirty="0"/>
          </a:p>
        </p:txBody>
      </p:sp>
    </p:spTree>
    <p:extLst>
      <p:ext uri="{BB962C8B-B14F-4D97-AF65-F5344CB8AC3E}">
        <p14:creationId xmlns:p14="http://schemas.microsoft.com/office/powerpoint/2010/main" val="174798663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59</a:t>
            </a:fld>
            <a:endParaRPr lang="en-US" dirty="0"/>
          </a:p>
        </p:txBody>
      </p:sp>
    </p:spTree>
    <p:extLst>
      <p:ext uri="{BB962C8B-B14F-4D97-AF65-F5344CB8AC3E}">
        <p14:creationId xmlns:p14="http://schemas.microsoft.com/office/powerpoint/2010/main" val="3488630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b="1" i="1" dirty="0">
                <a:latin typeface="Times New Roman" charset="0"/>
              </a:rPr>
              <a:t>Whether it is mountains vs. beaches or something</a:t>
            </a:r>
            <a:r>
              <a:rPr lang="en-US" b="1" i="1" baseline="0" dirty="0">
                <a:latin typeface="Times New Roman" charset="0"/>
              </a:rPr>
              <a:t> else, w</a:t>
            </a:r>
            <a:r>
              <a:rPr lang="en-US" b="1" i="1" dirty="0">
                <a:latin typeface="Times New Roman" charset="0"/>
              </a:rPr>
              <a:t>henever you have people, you have passion. After a period, no matter how much you like an individual, we are bound to disagree on something. We use our consensus building model, Mountains vs. Beaches, to help explain this principle. So, we are in obvious disagreement. There are only 3 reasons people disagree and there are 3 techniques to help us start with a consensus-focused process and 5 alternative methods for guiding a group to consensus when there are disagreements.</a:t>
            </a:r>
          </a:p>
          <a:p>
            <a:endParaRPr lang="en-US" b="1" i="1" dirty="0">
              <a:latin typeface="Times New Roman" charset="0"/>
            </a:endParaRPr>
          </a:p>
          <a:p>
            <a:r>
              <a:rPr lang="en-US" b="1" i="1" dirty="0">
                <a:latin typeface="Times New Roman" charset="0"/>
              </a:rPr>
              <a:t>Let’s take a look at why people disagree and Understand Disagreement.</a:t>
            </a:r>
          </a:p>
          <a:p>
            <a:endParaRPr lang="en-US" b="1" dirty="0">
              <a:latin typeface="Times New Roman" pitchFamily="-84" charset="0"/>
            </a:endParaRPr>
          </a:p>
        </p:txBody>
      </p:sp>
      <p:sp>
        <p:nvSpPr>
          <p:cNvPr id="4" name="Slide Number Placeholder 3"/>
          <p:cNvSpPr>
            <a:spLocks noGrp="1"/>
          </p:cNvSpPr>
          <p:nvPr>
            <p:ph type="sldNum" sz="quarter" idx="10"/>
          </p:nvPr>
        </p:nvSpPr>
        <p:spPr/>
        <p:txBody>
          <a:bodyPr/>
          <a:lstStyle/>
          <a:p>
            <a:fld id="{4B573F6C-1218-BD4D-A5E4-4AD687B88FB2}" type="slidenum">
              <a:rPr lang="en-US" smtClean="0"/>
              <a:pPr/>
              <a:t>6</a:t>
            </a:fld>
            <a:endParaRPr lang="en-US" dirty="0"/>
          </a:p>
        </p:txBody>
      </p:sp>
    </p:spTree>
    <p:extLst>
      <p:ext uri="{BB962C8B-B14F-4D97-AF65-F5344CB8AC3E}">
        <p14:creationId xmlns:p14="http://schemas.microsoft.com/office/powerpoint/2010/main" val="296133973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60</a:t>
            </a:fld>
            <a:endParaRPr lang="en-US" dirty="0"/>
          </a:p>
        </p:txBody>
      </p:sp>
    </p:spTree>
    <p:extLst>
      <p:ext uri="{BB962C8B-B14F-4D97-AF65-F5344CB8AC3E}">
        <p14:creationId xmlns:p14="http://schemas.microsoft.com/office/powerpoint/2010/main" val="13322752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indent="0" eaLnBrk="1" hangingPunct="1">
              <a:buFont typeface="Wingdings" charset="2"/>
              <a:buNone/>
            </a:pPr>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61</a:t>
            </a:fld>
            <a:endParaRPr lang="en-US" dirty="0"/>
          </a:p>
        </p:txBody>
      </p:sp>
    </p:spTree>
    <p:extLst>
      <p:ext uri="{BB962C8B-B14F-4D97-AF65-F5344CB8AC3E}">
        <p14:creationId xmlns:p14="http://schemas.microsoft.com/office/powerpoint/2010/main" val="4790746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339725" indent="-339725" defTabSz="741363" eaLnBrk="1" hangingPunct="1"/>
            <a:endParaRPr lang="en-US" b="1" i="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62</a:t>
            </a:fld>
            <a:endParaRPr lang="en-US" dirty="0"/>
          </a:p>
        </p:txBody>
      </p:sp>
    </p:spTree>
    <p:extLst>
      <p:ext uri="{BB962C8B-B14F-4D97-AF65-F5344CB8AC3E}">
        <p14:creationId xmlns:p14="http://schemas.microsoft.com/office/powerpoint/2010/main" val="18717232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63</a:t>
            </a:fld>
            <a:endParaRPr lang="en-US" dirty="0"/>
          </a:p>
        </p:txBody>
      </p:sp>
    </p:spTree>
    <p:extLst>
      <p:ext uri="{BB962C8B-B14F-4D97-AF65-F5344CB8AC3E}">
        <p14:creationId xmlns:p14="http://schemas.microsoft.com/office/powerpoint/2010/main" val="41424326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64</a:t>
            </a:fld>
            <a:endParaRPr lang="en-US" dirty="0"/>
          </a:p>
        </p:txBody>
      </p:sp>
    </p:spTree>
    <p:extLst>
      <p:ext uri="{BB962C8B-B14F-4D97-AF65-F5344CB8AC3E}">
        <p14:creationId xmlns:p14="http://schemas.microsoft.com/office/powerpoint/2010/main" val="1030893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A Level</a:t>
            </a:r>
            <a:r>
              <a:rPr lang="en-US" b="1" i="1" baseline="0" dirty="0"/>
              <a:t> 1 disagreement is about information. It occurs when the people in the disagreement have not clearly heard and understood each other’s alternative and/or their reasons for supporting the alternative </a:t>
            </a:r>
            <a:r>
              <a:rPr lang="en-US" b="1" i="0" baseline="0" dirty="0"/>
              <a:t>[Consider presenting or asking about someone else’s experience with a Level 1; for an example, use The Secrets of Facilitation book.]</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7</a:t>
            </a:fld>
            <a:endParaRPr lang="en-US" dirty="0"/>
          </a:p>
        </p:txBody>
      </p:sp>
    </p:spTree>
    <p:extLst>
      <p:ext uri="{BB962C8B-B14F-4D97-AF65-F5344CB8AC3E}">
        <p14:creationId xmlns:p14="http://schemas.microsoft.com/office/powerpoint/2010/main" val="362996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A Level</a:t>
            </a:r>
            <a:r>
              <a:rPr lang="en-US" b="1" i="1" baseline="0" dirty="0"/>
              <a:t> 2 disagreement is different. In this case, we hear and understand but the people in the disagreement have different experiences or hold different values that result in different preference(s). </a:t>
            </a:r>
            <a:r>
              <a:rPr lang="en-US" b="1" i="0" baseline="0" dirty="0"/>
              <a:t>[Provide or ask for examples; sales vs. marketing with leads; the Republicans and the Democrats; etc.]</a:t>
            </a:r>
            <a:endParaRPr lang="en-US" b="1" i="0"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8</a:t>
            </a:fld>
            <a:endParaRPr lang="en-US" dirty="0"/>
          </a:p>
        </p:txBody>
      </p:sp>
    </p:spTree>
    <p:extLst>
      <p:ext uri="{BB962C8B-B14F-4D97-AF65-F5344CB8AC3E}">
        <p14:creationId xmlns:p14="http://schemas.microsoft.com/office/powerpoint/2010/main" val="477892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And our last type of disagreement, a Level 3 is based on personality or past history with one another. The</a:t>
            </a:r>
            <a:r>
              <a:rPr lang="en-US" b="1" i="1" baseline="0" dirty="0"/>
              <a:t> disagreement has nothing to do with information or the alternatives being discussed. These people just want to disagree. If one says stop, the other says go. If one says up, the other says no. </a:t>
            </a:r>
            <a:r>
              <a:rPr lang="en-US" b="1" i="0" baseline="0" dirty="0"/>
              <a:t>[Discuss or ask for an example.]</a:t>
            </a:r>
          </a:p>
          <a:p>
            <a:endParaRPr lang="en-US" b="1" dirty="0"/>
          </a:p>
        </p:txBody>
      </p:sp>
      <p:sp>
        <p:nvSpPr>
          <p:cNvPr id="4" name="Slide Number Placeholder 3"/>
          <p:cNvSpPr>
            <a:spLocks noGrp="1"/>
          </p:cNvSpPr>
          <p:nvPr>
            <p:ph type="sldNum" sz="quarter" idx="10"/>
          </p:nvPr>
        </p:nvSpPr>
        <p:spPr/>
        <p:txBody>
          <a:bodyPr/>
          <a:lstStyle/>
          <a:p>
            <a:fld id="{4B573F6C-1218-BD4D-A5E4-4AD687B88FB2}" type="slidenum">
              <a:rPr lang="en-US" smtClean="0"/>
              <a:pPr/>
              <a:t>9</a:t>
            </a:fld>
            <a:endParaRPr lang="en-US" dirty="0"/>
          </a:p>
        </p:txBody>
      </p:sp>
    </p:spTree>
    <p:extLst>
      <p:ext uri="{BB962C8B-B14F-4D97-AF65-F5344CB8AC3E}">
        <p14:creationId xmlns:p14="http://schemas.microsoft.com/office/powerpoint/2010/main" val="414380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Text Placeholder 7">
            <a:extLst>
              <a:ext uri="{FF2B5EF4-FFF2-40B4-BE49-F238E27FC236}">
                <a16:creationId xmlns:a16="http://schemas.microsoft.com/office/drawing/2014/main" id="{09E398AC-F708-432B-AAA3-12C141C853DC}"/>
              </a:ext>
            </a:extLst>
          </p:cNvPr>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F11683E-2DC7-4B04-B01D-AABDCD90FAAE}"/>
              </a:ext>
            </a:extLst>
          </p:cNvPr>
          <p:cNvSpPr>
            <a:spLocks noGrp="1"/>
          </p:cNvSpPr>
          <p:nvPr>
            <p:ph type="ftr" sz="quarter" idx="11"/>
          </p:nvPr>
        </p:nvSpPr>
        <p:spPr>
          <a:xfrm>
            <a:off x="3307749" y="6378122"/>
            <a:ext cx="6179918" cy="365125"/>
          </a:xfrm>
        </p:spPr>
        <p:txBody>
          <a:bodyPr/>
          <a:lstStyle/>
          <a:p>
            <a:r>
              <a:rPr lang="en-US"/>
              <a:t>Copyright 1992-2015, Leadership Strategies, Inc. V15.02 </a:t>
            </a:r>
            <a:endParaRPr lang="en-US" dirty="0"/>
          </a:p>
        </p:txBody>
      </p:sp>
    </p:spTree>
    <p:extLst>
      <p:ext uri="{BB962C8B-B14F-4D97-AF65-F5344CB8AC3E}">
        <p14:creationId xmlns:p14="http://schemas.microsoft.com/office/powerpoint/2010/main" val="1511148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DC3E952-A644-2944-B340-DE59CBFB7D5F}"/>
              </a:ext>
            </a:extLst>
          </p:cNvPr>
          <p:cNvSpPr>
            <a:spLocks noGrp="1"/>
          </p:cNvSpPr>
          <p:nvPr>
            <p:ph type="pic" idx="1"/>
          </p:nvPr>
        </p:nvSpPr>
        <p:spPr>
          <a:xfrm>
            <a:off x="5183188" y="1319210"/>
            <a:ext cx="6172200" cy="45418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a:extLst>
              <a:ext uri="{FF2B5EF4-FFF2-40B4-BE49-F238E27FC236}">
                <a16:creationId xmlns:a16="http://schemas.microsoft.com/office/drawing/2014/main" id="{4EB17DDD-F289-D84F-B921-81C3614BF0DB}"/>
              </a:ext>
            </a:extLst>
          </p:cNvPr>
          <p:cNvSpPr>
            <a:spLocks noGrp="1"/>
          </p:cNvSpPr>
          <p:nvPr>
            <p:ph type="ftr" sz="quarter" idx="11"/>
          </p:nvPr>
        </p:nvSpPr>
        <p:spPr/>
        <p:txBody>
          <a:bodyPr/>
          <a:lstStyle/>
          <a:p>
            <a:r>
              <a:rPr lang="en-US"/>
              <a:t>Copyright 1992-2015, Leadership Strategies, Inc. V15.02 </a:t>
            </a:r>
            <a:endParaRPr lang="en-US" dirty="0"/>
          </a:p>
        </p:txBody>
      </p:sp>
      <p:sp>
        <p:nvSpPr>
          <p:cNvPr id="7" name="Slide Number Placeholder 6">
            <a:extLst>
              <a:ext uri="{FF2B5EF4-FFF2-40B4-BE49-F238E27FC236}">
                <a16:creationId xmlns:a16="http://schemas.microsoft.com/office/drawing/2014/main" id="{FB695446-E5FA-5F44-8D50-6594722125C4}"/>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8" name="Title 1">
            <a:extLst>
              <a:ext uri="{FF2B5EF4-FFF2-40B4-BE49-F238E27FC236}">
                <a16:creationId xmlns:a16="http://schemas.microsoft.com/office/drawing/2014/main" id="{2262D5A3-3EE0-394E-8616-1A60752FD88D}"/>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9" name="Text Placeholder 3">
            <a:extLst>
              <a:ext uri="{FF2B5EF4-FFF2-40B4-BE49-F238E27FC236}">
                <a16:creationId xmlns:a16="http://schemas.microsoft.com/office/drawing/2014/main" id="{4CBDD242-89AC-9B4E-93CB-02A5F948F785}"/>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11" name="Picture 10">
            <a:extLst>
              <a:ext uri="{FF2B5EF4-FFF2-40B4-BE49-F238E27FC236}">
                <a16:creationId xmlns:a16="http://schemas.microsoft.com/office/drawing/2014/main" id="{BA04D804-5413-1649-9706-AB5BB7D6EA1C}"/>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3387276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pic>
        <p:nvPicPr>
          <p:cNvPr id="17" name="Picture 16"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1044521" y="2422696"/>
            <a:ext cx="7142340" cy="1470025"/>
          </a:xfrm>
        </p:spPr>
        <p:txBody>
          <a:bodyPr anchor="t">
            <a:normAutofit/>
          </a:bodyPr>
          <a:lstStyle>
            <a:lvl1pPr>
              <a:lnSpc>
                <a:spcPts val="5420"/>
              </a:lnSpc>
              <a:defRPr sz="6600" cap="all" spc="-150"/>
            </a:lvl1pPr>
          </a:lstStyle>
          <a:p>
            <a:endParaRPr lang="en-US" dirty="0"/>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3"/>
          <a:stretch>
            <a:fillRect/>
          </a:stretch>
        </p:blipFill>
        <p:spPr>
          <a:xfrm>
            <a:off x="8692549" y="6360187"/>
            <a:ext cx="3113692" cy="444477"/>
          </a:xfrm>
          <a:prstGeom prst="rect">
            <a:avLst/>
          </a:prstGeom>
        </p:spPr>
      </p:pic>
      <p:sp>
        <p:nvSpPr>
          <p:cNvPr id="11" name="TextBox 10"/>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2" name="Slide Number Placeholder 5"/>
          <p:cNvSpPr txBox="1">
            <a:spLocks/>
          </p:cNvSpPr>
          <p:nvPr userDrawn="1"/>
        </p:nvSpPr>
        <p:spPr>
          <a:xfrm>
            <a:off x="1" y="6446709"/>
            <a:ext cx="457257" cy="365125"/>
          </a:xfrm>
          <a:prstGeom prst="rect">
            <a:avLst/>
          </a:prstGeom>
        </p:spPr>
        <p:txBody>
          <a:bodyPr vert="horz" lIns="91440" tIns="45720" rIns="91440" bIns="45720" rtlCol="0" anchor="b"/>
          <a:lstStyle>
            <a:lvl1pPr algn="ctr">
              <a:defRPr sz="100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F29FD61F-2294-5D42-A9D7-9928D42B3773}" type="slidenum">
              <a:rPr kumimoji="0" lang="en-US" sz="10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3"/>
          <p:cNvSpPr>
            <a:spLocks noGrp="1"/>
          </p:cNvSpPr>
          <p:nvPr>
            <p:ph sz="quarter" idx="10" hasCustomPrompt="1"/>
          </p:nvPr>
        </p:nvSpPr>
        <p:spPr>
          <a:xfrm>
            <a:off x="1044520" y="4240003"/>
            <a:ext cx="619296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dirty="0"/>
              <a:t>ENTER SECTION HERE</a:t>
            </a:r>
          </a:p>
        </p:txBody>
      </p:sp>
      <p:pic>
        <p:nvPicPr>
          <p:cNvPr id="14" name="Picture 13"/>
          <p:cNvPicPr>
            <a:picLocks noChangeAspect="1"/>
          </p:cNvPicPr>
          <p:nvPr userDrawn="1"/>
        </p:nvPicPr>
        <p:blipFill>
          <a:blip r:embed="rId4"/>
          <a:stretch>
            <a:fillRect/>
          </a:stretch>
        </p:blipFill>
        <p:spPr>
          <a:xfrm>
            <a:off x="7995850" y="1771917"/>
            <a:ext cx="4250909" cy="3564146"/>
          </a:xfrm>
          <a:prstGeom prst="rect">
            <a:avLst/>
          </a:prstGeom>
        </p:spPr>
      </p:pic>
      <p:sp>
        <p:nvSpPr>
          <p:cNvPr id="15" name="TextBox 14"/>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V17.06</a:t>
            </a:r>
          </a:p>
        </p:txBody>
      </p:sp>
    </p:spTree>
    <p:extLst>
      <p:ext uri="{BB962C8B-B14F-4D97-AF65-F5344CB8AC3E}">
        <p14:creationId xmlns:p14="http://schemas.microsoft.com/office/powerpoint/2010/main" val="390707163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stretch>
            <a:fillRect/>
          </a:stretch>
        </p:blipFill>
        <p:spPr>
          <a:xfrm>
            <a:off x="8667477" y="6356607"/>
            <a:ext cx="3138763" cy="448056"/>
          </a:xfrm>
          <a:prstGeom prst="rect">
            <a:avLst/>
          </a:prstGeom>
        </p:spPr>
      </p:pic>
      <p:sp>
        <p:nvSpPr>
          <p:cNvPr id="6" name="TextBox 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chemeClr val="bg1"/>
                </a:solidFill>
                <a:latin typeface="Franklin Gothic Book"/>
                <a:cs typeface="Franklin Gothic Book"/>
              </a:rPr>
              <a:t>Duplication prohibited without consent</a:t>
            </a:r>
          </a:p>
        </p:txBody>
      </p:sp>
      <p:sp>
        <p:nvSpPr>
          <p:cNvPr id="7"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8" name="Title 7"/>
          <p:cNvSpPr>
            <a:spLocks noGrp="1"/>
          </p:cNvSpPr>
          <p:nvPr>
            <p:ph type="title"/>
          </p:nvPr>
        </p:nvSpPr>
        <p:spPr>
          <a:xfrm>
            <a:off x="1044520" y="2412474"/>
            <a:ext cx="10761720" cy="1694614"/>
          </a:xfrm>
        </p:spPr>
        <p:txBody>
          <a:bodyPr anchor="ct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9" name="TextBox 8"/>
          <p:cNvSpPr txBox="1"/>
          <p:nvPr userDrawn="1"/>
        </p:nvSpPr>
        <p:spPr>
          <a:xfrm>
            <a:off x="551778" y="6565613"/>
            <a:ext cx="3292889" cy="246221"/>
          </a:xfrm>
          <a:prstGeom prst="rect">
            <a:avLst/>
          </a:prstGeom>
          <a:noFill/>
        </p:spPr>
        <p:txBody>
          <a:bodyPr wrap="none" rtlCol="0">
            <a:spAutoFit/>
          </a:bodyPr>
          <a:lstStyle/>
          <a:p>
            <a:pPr algn="l"/>
            <a:r>
              <a:rPr lang="en-US" sz="1000" dirty="0">
                <a:solidFill>
                  <a:schemeClr val="bg1"/>
                </a:solidFill>
                <a:latin typeface="Franklin Gothic Book"/>
                <a:cs typeface="Franklin Gothic Book"/>
              </a:rPr>
              <a:t>Copyright 1992-2015, Leadership Strategies, Inc. V17.06</a:t>
            </a:r>
          </a:p>
        </p:txBody>
      </p:sp>
    </p:spTree>
    <p:extLst>
      <p:ext uri="{BB962C8B-B14F-4D97-AF65-F5344CB8AC3E}">
        <p14:creationId xmlns:p14="http://schemas.microsoft.com/office/powerpoint/2010/main" val="285961967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pic>
        <p:nvPicPr>
          <p:cNvPr id="6" name="Picture 5"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p:nvPr>
        </p:nvSpPr>
        <p:spPr>
          <a:xfrm>
            <a:off x="1044520" y="132198"/>
            <a:ext cx="10761720" cy="1143000"/>
          </a:xfrm>
        </p:spPr>
        <p:txBody>
          <a:bodyPr>
            <a:normAutofit/>
          </a:bodyPr>
          <a:lstStyle>
            <a:lvl1pPr algn="l">
              <a:defRPr sz="4800" cap="none">
                <a:solidFill>
                  <a:srgbClr val="00467F"/>
                </a:solidFill>
                <a:latin typeface="Franklin Gothic Medium"/>
                <a:cs typeface="Franklin Gothic Medium"/>
              </a:defRPr>
            </a:lvl1pPr>
          </a:lstStyle>
          <a:p>
            <a:r>
              <a:rPr lang="en-US" dirty="0"/>
              <a:t>Click to edit Master title style</a:t>
            </a:r>
          </a:p>
        </p:txBody>
      </p:sp>
      <p:sp>
        <p:nvSpPr>
          <p:cNvPr id="3" name="Content Placeholder 2"/>
          <p:cNvSpPr>
            <a:spLocks noGrp="1"/>
          </p:cNvSpPr>
          <p:nvPr>
            <p:ph idx="1"/>
          </p:nvPr>
        </p:nvSpPr>
        <p:spPr>
          <a:xfrm>
            <a:off x="104452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5" name="Rectangle 4"/>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12" name="Content Placeholder 2"/>
          <p:cNvSpPr>
            <a:spLocks noGrp="1"/>
          </p:cNvSpPr>
          <p:nvPr>
            <p:ph idx="13"/>
          </p:nvPr>
        </p:nvSpPr>
        <p:spPr>
          <a:xfrm>
            <a:off x="6551560" y="1457760"/>
            <a:ext cx="5254680" cy="4898590"/>
          </a:xfrm>
        </p:spPr>
        <p:txBody>
          <a:bodyPr/>
          <a:lstStyle>
            <a:lvl1pPr>
              <a:buClr>
                <a:srgbClr val="99AB21"/>
              </a:buClr>
              <a:defRPr>
                <a:solidFill>
                  <a:srgbClr val="00467F"/>
                </a:solidFill>
                <a:latin typeface="Franklin Gothic Book"/>
                <a:cs typeface="Franklin Gothic Book"/>
              </a:defRPr>
            </a:lvl1pPr>
            <a:lvl2pPr>
              <a:buClr>
                <a:srgbClr val="99AB21"/>
              </a:buClr>
              <a:defRPr>
                <a:solidFill>
                  <a:srgbClr val="AFBD22"/>
                </a:solidFill>
                <a:latin typeface="Franklin Gothic Book"/>
                <a:cs typeface="Franklin Gothic Book"/>
              </a:defRPr>
            </a:lvl2pPr>
            <a:lvl3pPr>
              <a:buClr>
                <a:srgbClr val="99AB21"/>
              </a:buClr>
              <a:defRPr>
                <a:solidFill>
                  <a:srgbClr val="00467F"/>
                </a:solidFill>
                <a:latin typeface="Franklin Gothic Book"/>
                <a:cs typeface="Franklin Gothic Book"/>
              </a:defRPr>
            </a:lvl3pPr>
            <a:lvl4pPr>
              <a:buClr>
                <a:srgbClr val="99AB21"/>
              </a:buClr>
              <a:defRPr>
                <a:solidFill>
                  <a:srgbClr val="00467F"/>
                </a:solidFill>
                <a:latin typeface="Franklin Gothic Book"/>
                <a:cs typeface="Franklin Gothic Book"/>
              </a:defRPr>
            </a:lvl4pPr>
            <a:lvl5pPr>
              <a:buClr>
                <a:srgbClr val="99AB21"/>
              </a:buClr>
              <a:defRPr>
                <a:solidFill>
                  <a:srgbClr val="00467F"/>
                </a:solidFill>
                <a:latin typeface="Franklin Gothic Book"/>
                <a:cs typeface="Franklin Gothic Book"/>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5" name="Picture 14"/>
          <p:cNvPicPr>
            <a:picLocks noChangeAspect="1"/>
          </p:cNvPicPr>
          <p:nvPr userDrawn="1"/>
        </p:nvPicPr>
        <p:blipFill>
          <a:blip r:embed="rId3"/>
          <a:stretch>
            <a:fillRect/>
          </a:stretch>
        </p:blipFill>
        <p:spPr>
          <a:xfrm>
            <a:off x="8692549" y="6360187"/>
            <a:ext cx="3113692" cy="444477"/>
          </a:xfrm>
          <a:prstGeom prst="rect">
            <a:avLst/>
          </a:prstGeom>
        </p:spPr>
      </p:pic>
      <p:sp>
        <p:nvSpPr>
          <p:cNvPr id="16" name="TextBox 1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3" name="TextBox 12"/>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V17.06</a:t>
            </a:r>
          </a:p>
        </p:txBody>
      </p:sp>
    </p:spTree>
    <p:extLst>
      <p:ext uri="{BB962C8B-B14F-4D97-AF65-F5344CB8AC3E}">
        <p14:creationId xmlns:p14="http://schemas.microsoft.com/office/powerpoint/2010/main" val="354508642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7" name="Picture 16" descr="background_standard_screen.jpg"/>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p:nvPr>
        </p:nvSpPr>
        <p:spPr>
          <a:xfrm>
            <a:off x="1044521" y="2422696"/>
            <a:ext cx="7142340" cy="1470025"/>
          </a:xfrm>
        </p:spPr>
        <p:txBody>
          <a:bodyPr anchor="t">
            <a:normAutofit/>
          </a:bodyPr>
          <a:lstStyle>
            <a:lvl1pPr>
              <a:lnSpc>
                <a:spcPts val="5420"/>
              </a:lnSpc>
              <a:defRPr sz="6600" cap="all" spc="-150"/>
            </a:lvl1pPr>
          </a:lstStyle>
          <a:p>
            <a:endParaRPr lang="en-US" dirty="0"/>
          </a:p>
        </p:txBody>
      </p:sp>
      <p:sp>
        <p:nvSpPr>
          <p:cNvPr id="7" name="Rectangle 6"/>
          <p:cNvSpPr/>
          <p:nvPr userDrawn="1"/>
        </p:nvSpPr>
        <p:spPr>
          <a:xfrm>
            <a:off x="1" y="0"/>
            <a:ext cx="457256" cy="6858000"/>
          </a:xfrm>
          <a:prstGeom prst="rect">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8" name="Rectangle 7"/>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0" name="Picture 9"/>
          <p:cNvPicPr>
            <a:picLocks noChangeAspect="1"/>
          </p:cNvPicPr>
          <p:nvPr userDrawn="1"/>
        </p:nvPicPr>
        <p:blipFill>
          <a:blip r:embed="rId3"/>
          <a:stretch>
            <a:fillRect/>
          </a:stretch>
        </p:blipFill>
        <p:spPr>
          <a:xfrm>
            <a:off x="8692549" y="6360187"/>
            <a:ext cx="3113692" cy="444477"/>
          </a:xfrm>
          <a:prstGeom prst="rect">
            <a:avLst/>
          </a:prstGeom>
        </p:spPr>
      </p:pic>
      <p:sp>
        <p:nvSpPr>
          <p:cNvPr id="11" name="TextBox 10"/>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2" name="Slide Number Placeholder 5"/>
          <p:cNvSpPr txBox="1">
            <a:spLocks/>
          </p:cNvSpPr>
          <p:nvPr userDrawn="1"/>
        </p:nvSpPr>
        <p:spPr>
          <a:xfrm>
            <a:off x="1" y="6446709"/>
            <a:ext cx="457257" cy="365125"/>
          </a:xfrm>
          <a:prstGeom prst="rect">
            <a:avLst/>
          </a:prstGeom>
        </p:spPr>
        <p:txBody>
          <a:bodyPr vert="horz" lIns="91440" tIns="45720" rIns="91440" bIns="45720" rtlCol="0" anchor="b"/>
          <a:lstStyle>
            <a:lvl1pPr algn="ctr">
              <a:defRPr sz="1000">
                <a:solidFill>
                  <a:schemeClr val="bg1"/>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F29FD61F-2294-5D42-A9D7-9928D42B3773}" type="slidenum">
              <a:rPr kumimoji="0" lang="en-US" sz="1000" b="0" i="0" u="none" strike="noStrike" kern="1200" cap="none" spc="0" normalizeH="0" baseline="0" noProof="0" smtClean="0">
                <a:ln>
                  <a:noFill/>
                </a:ln>
                <a:solidFill>
                  <a:schemeClr val="bg1"/>
                </a:solidFill>
                <a:effectLst/>
                <a:uLnTx/>
                <a:uFillTx/>
                <a:latin typeface="+mn-lt"/>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schemeClr val="bg1"/>
              </a:solidFill>
              <a:effectLst/>
              <a:uLnTx/>
              <a:uFillTx/>
              <a:latin typeface="+mn-lt"/>
              <a:ea typeface="+mn-ea"/>
              <a:cs typeface="+mn-cs"/>
            </a:endParaRPr>
          </a:p>
        </p:txBody>
      </p:sp>
      <p:pic>
        <p:nvPicPr>
          <p:cNvPr id="15" name="Picture 14"/>
          <p:cNvPicPr>
            <a:picLocks noChangeAspect="1"/>
          </p:cNvPicPr>
          <p:nvPr userDrawn="1"/>
        </p:nvPicPr>
        <p:blipFill>
          <a:blip r:embed="rId4"/>
          <a:stretch>
            <a:fillRect/>
          </a:stretch>
        </p:blipFill>
        <p:spPr>
          <a:xfrm flipH="1">
            <a:off x="8534399" y="2493324"/>
            <a:ext cx="3287184" cy="2064046"/>
          </a:xfrm>
          <a:prstGeom prst="rect">
            <a:avLst/>
          </a:prstGeom>
        </p:spPr>
      </p:pic>
      <p:sp>
        <p:nvSpPr>
          <p:cNvPr id="13" name="Content Placeholder 13"/>
          <p:cNvSpPr>
            <a:spLocks noGrp="1"/>
          </p:cNvSpPr>
          <p:nvPr>
            <p:ph sz="quarter" idx="10" hasCustomPrompt="1"/>
          </p:nvPr>
        </p:nvSpPr>
        <p:spPr>
          <a:xfrm>
            <a:off x="1044520" y="4240003"/>
            <a:ext cx="6192960" cy="914400"/>
          </a:xfrm>
        </p:spPr>
        <p:txBody>
          <a:bodyPr/>
          <a:lstStyle>
            <a:lvl1pPr marL="0" indent="0">
              <a:spcBef>
                <a:spcPts val="768"/>
              </a:spcBef>
              <a:buNone/>
              <a:defRPr cap="all">
                <a:solidFill>
                  <a:srgbClr val="A0DBE6"/>
                </a:solidFill>
              </a:defRPr>
            </a:lvl1pPr>
            <a:lvl2pPr marL="0" indent="0">
              <a:spcBef>
                <a:spcPts val="768"/>
              </a:spcBef>
              <a:buNone/>
              <a:defRPr/>
            </a:lvl2pPr>
            <a:lvl3pPr marL="0" indent="0">
              <a:spcBef>
                <a:spcPts val="768"/>
              </a:spcBef>
              <a:buNone/>
              <a:defRPr/>
            </a:lvl3pPr>
            <a:lvl4pPr marL="0" indent="0">
              <a:spcBef>
                <a:spcPts val="768"/>
              </a:spcBef>
              <a:buNone/>
              <a:defRPr/>
            </a:lvl4pPr>
            <a:lvl5pPr marL="0" indent="0">
              <a:spcBef>
                <a:spcPts val="768"/>
              </a:spcBef>
              <a:buNone/>
              <a:defRPr/>
            </a:lvl5pPr>
          </a:lstStyle>
          <a:p>
            <a:pPr lvl="0"/>
            <a:r>
              <a:rPr lang="en-US" dirty="0"/>
              <a:t>ENTER SECTION HERE</a:t>
            </a:r>
          </a:p>
        </p:txBody>
      </p:sp>
      <p:sp>
        <p:nvSpPr>
          <p:cNvPr id="16" name="TextBox 15"/>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V17.06</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3" name="Picture 2"/>
          <p:cNvPicPr>
            <a:picLocks noChangeAspect="1"/>
          </p:cNvPicPr>
          <p:nvPr userDrawn="1"/>
        </p:nvPicPr>
        <p:blipFill>
          <a:blip r:embed="rId2"/>
          <a:stretch>
            <a:fillRect/>
          </a:stretch>
        </p:blipFill>
        <p:spPr>
          <a:xfrm>
            <a:off x="8667477" y="6356607"/>
            <a:ext cx="3138763" cy="448056"/>
          </a:xfrm>
          <a:prstGeom prst="rect">
            <a:avLst/>
          </a:prstGeom>
        </p:spPr>
      </p:pic>
      <p:sp>
        <p:nvSpPr>
          <p:cNvPr id="6" name="TextBox 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chemeClr val="bg1"/>
                </a:solidFill>
                <a:latin typeface="Franklin Gothic Book"/>
                <a:cs typeface="Franklin Gothic Book"/>
              </a:rPr>
              <a:t>Duplication prohibited without consent</a:t>
            </a:r>
          </a:p>
        </p:txBody>
      </p:sp>
      <p:sp>
        <p:nvSpPr>
          <p:cNvPr id="7"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8" name="Title 7"/>
          <p:cNvSpPr>
            <a:spLocks noGrp="1"/>
          </p:cNvSpPr>
          <p:nvPr>
            <p:ph type="title"/>
          </p:nvPr>
        </p:nvSpPr>
        <p:spPr>
          <a:xfrm>
            <a:off x="1044520" y="2412474"/>
            <a:ext cx="10761720" cy="1694614"/>
          </a:xfrm>
        </p:spPr>
        <p:txBody>
          <a:bodyPr anchor="ct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9" name="TextBox 8"/>
          <p:cNvSpPr txBox="1"/>
          <p:nvPr userDrawn="1"/>
        </p:nvSpPr>
        <p:spPr>
          <a:xfrm>
            <a:off x="551778" y="6565613"/>
            <a:ext cx="3292889" cy="246221"/>
          </a:xfrm>
          <a:prstGeom prst="rect">
            <a:avLst/>
          </a:prstGeom>
          <a:noFill/>
        </p:spPr>
        <p:txBody>
          <a:bodyPr wrap="none" rtlCol="0">
            <a:spAutoFit/>
          </a:bodyPr>
          <a:lstStyle/>
          <a:p>
            <a:pPr algn="l"/>
            <a:r>
              <a:rPr lang="en-US" sz="1000" dirty="0">
                <a:solidFill>
                  <a:schemeClr val="bg1"/>
                </a:solidFill>
                <a:latin typeface="Franklin Gothic Book"/>
                <a:cs typeface="Franklin Gothic Book"/>
              </a:rPr>
              <a:t>Copyright 1992-2015, Leadership Strategies, Inc. V17.06</a:t>
            </a: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7" name="Picture 6"/>
          <p:cNvPicPr>
            <a:picLocks noChangeAspect="1"/>
          </p:cNvPicPr>
          <p:nvPr/>
        </p:nvPicPr>
        <p:blipFill>
          <a:blip r:embed="rId2"/>
          <a:stretch>
            <a:fillRect/>
          </a:stretch>
        </p:blipFill>
        <p:spPr>
          <a:xfrm>
            <a:off x="8667477" y="6356607"/>
            <a:ext cx="3138763" cy="448056"/>
          </a:xfrm>
          <a:prstGeom prst="rect">
            <a:avLst/>
          </a:prstGeom>
        </p:spPr>
      </p:pic>
      <p:sp>
        <p:nvSpPr>
          <p:cNvPr id="6" name="TextBox 5"/>
          <p:cNvSpPr txBox="1"/>
          <p:nvPr userDrawn="1"/>
        </p:nvSpPr>
        <p:spPr>
          <a:xfrm>
            <a:off x="5322137" y="6565613"/>
            <a:ext cx="2271776" cy="246221"/>
          </a:xfrm>
          <a:prstGeom prst="rect">
            <a:avLst/>
          </a:prstGeom>
          <a:noFill/>
        </p:spPr>
        <p:txBody>
          <a:bodyPr wrap="none" rtlCol="0">
            <a:spAutoFit/>
          </a:bodyPr>
          <a:lstStyle/>
          <a:p>
            <a:pPr algn="ctr"/>
            <a:r>
              <a:rPr lang="en-US" sz="1000" dirty="0">
                <a:solidFill>
                  <a:schemeClr val="bg1"/>
                </a:solidFill>
                <a:latin typeface="Franklin Gothic Book"/>
                <a:cs typeface="Franklin Gothic Book"/>
              </a:rPr>
              <a:t>Duplication prohibited without consent</a:t>
            </a:r>
          </a:p>
        </p:txBody>
      </p:sp>
      <p:sp>
        <p:nvSpPr>
          <p:cNvPr id="8" name="Slide Number Placeholder 5"/>
          <p:cNvSpPr>
            <a:spLocks noGrp="1"/>
          </p:cNvSpPr>
          <p:nvPr>
            <p:ph type="sldNum" sz="quarter" idx="12"/>
          </p:nvPr>
        </p:nvSpPr>
        <p:spPr>
          <a:xfrm>
            <a:off x="1" y="6446709"/>
            <a:ext cx="457257" cy="365125"/>
          </a:xfrm>
        </p:spPr>
        <p:txBody>
          <a:bodyPr anchor="b"/>
          <a:lstStyle>
            <a:lvl1pPr algn="ctr">
              <a:defRPr sz="1000">
                <a:solidFill>
                  <a:schemeClr val="bg1"/>
                </a:solidFill>
              </a:defRPr>
            </a:lvl1pPr>
          </a:lstStyle>
          <a:p>
            <a:fld id="{F29FD61F-2294-5D42-A9D7-9928D42B3773}" type="slidenum">
              <a:rPr lang="en-US" smtClean="0"/>
              <a:pPr/>
              <a:t>‹#›</a:t>
            </a:fld>
            <a:endParaRPr lang="en-US" dirty="0"/>
          </a:p>
        </p:txBody>
      </p:sp>
      <p:sp>
        <p:nvSpPr>
          <p:cNvPr id="9" name="Title 7"/>
          <p:cNvSpPr>
            <a:spLocks noGrp="1"/>
          </p:cNvSpPr>
          <p:nvPr>
            <p:ph type="title"/>
          </p:nvPr>
        </p:nvSpPr>
        <p:spPr>
          <a:xfrm>
            <a:off x="1044520" y="2412474"/>
            <a:ext cx="10761720" cy="1694614"/>
          </a:xfrm>
        </p:spPr>
        <p:txBody>
          <a:bodyPr anchor="ctr">
            <a:noAutofit/>
          </a:bodyPr>
          <a:lstStyle>
            <a:lvl1pPr>
              <a:defRPr sz="5200">
                <a:solidFill>
                  <a:schemeClr val="bg1"/>
                </a:solidFill>
                <a:latin typeface="Franklin Gothic Book"/>
                <a:cs typeface="Franklin Gothic Book"/>
              </a:defRPr>
            </a:lvl1pPr>
          </a:lstStyle>
          <a:p>
            <a:r>
              <a:rPr lang="en-US" dirty="0"/>
              <a:t>Click to edit Master title style</a:t>
            </a:r>
          </a:p>
        </p:txBody>
      </p:sp>
      <p:sp>
        <p:nvSpPr>
          <p:cNvPr id="10" name="TextBox 9"/>
          <p:cNvSpPr txBox="1"/>
          <p:nvPr userDrawn="1"/>
        </p:nvSpPr>
        <p:spPr>
          <a:xfrm>
            <a:off x="551778" y="6565613"/>
            <a:ext cx="3292889" cy="246221"/>
          </a:xfrm>
          <a:prstGeom prst="rect">
            <a:avLst/>
          </a:prstGeom>
          <a:noFill/>
        </p:spPr>
        <p:txBody>
          <a:bodyPr wrap="none" rtlCol="0">
            <a:spAutoFit/>
          </a:bodyPr>
          <a:lstStyle/>
          <a:p>
            <a:pPr algn="l"/>
            <a:r>
              <a:rPr lang="en-US" sz="1000" dirty="0">
                <a:solidFill>
                  <a:schemeClr val="bg1"/>
                </a:solidFill>
                <a:latin typeface="Franklin Gothic Book"/>
                <a:cs typeface="Franklin Gothic Book"/>
              </a:rPr>
              <a:t>Copyright 1992-2015, Leadership Strategies, Inc. V17.06</a:t>
            </a: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00938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1054405"/>
            <a:ext cx="5520610" cy="1311129"/>
          </a:xfrm>
        </p:spPr>
        <p:txBody>
          <a:bodyPr anchor="b">
            <a:noAutofit/>
          </a:bodyPr>
          <a:lstStyle>
            <a:lvl1pPr algn="l">
              <a:defRPr sz="4400">
                <a:solidFill>
                  <a:schemeClr val="bg1"/>
                </a:solidFill>
                <a:latin typeface="Arial Black" panose="020B0A04020102020204" pitchFamily="34" charset="0"/>
                <a:cs typeface="Arial" panose="020B06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3" y="2457609"/>
            <a:ext cx="5045016" cy="757130"/>
          </a:xfrm>
        </p:spPr>
        <p:txBody>
          <a:bodyPr>
            <a:noAutofit/>
          </a:bodyPr>
          <a:lstStyle>
            <a:lvl1pPr marL="0" indent="0" algn="l">
              <a:buNone/>
              <a:defRPr sz="2400" b="0">
                <a:solidFill>
                  <a:srgbClr val="2D2A26"/>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pic>
        <p:nvPicPr>
          <p:cNvPr id="11" name="Picture 10">
            <a:extLst>
              <a:ext uri="{FF2B5EF4-FFF2-40B4-BE49-F238E27FC236}">
                <a16:creationId xmlns:a16="http://schemas.microsoft.com/office/drawing/2014/main" id="{EEA33D19-E6CC-0946-ADE8-48547C18923F}"/>
              </a:ext>
            </a:extLst>
          </p:cNvPr>
          <p:cNvPicPr>
            <a:picLocks noChangeAspect="1"/>
          </p:cNvPicPr>
          <p:nvPr/>
        </p:nvPicPr>
        <p:blipFill>
          <a:blip r:embed="rId2"/>
          <a:stretch>
            <a:fillRect/>
          </a:stretch>
        </p:blipFill>
        <p:spPr>
          <a:xfrm>
            <a:off x="5756275" y="602456"/>
            <a:ext cx="8601195" cy="6410325"/>
          </a:xfrm>
          <a:prstGeom prst="rect">
            <a:avLst/>
          </a:prstGeom>
        </p:spPr>
      </p:pic>
      <p:sp>
        <p:nvSpPr>
          <p:cNvPr id="12" name="Rectangle 11">
            <a:extLst>
              <a:ext uri="{FF2B5EF4-FFF2-40B4-BE49-F238E27FC236}">
                <a16:creationId xmlns:a16="http://schemas.microsoft.com/office/drawing/2014/main" id="{4A00F24F-1D82-6D48-A0DB-E26CC06CAF2C}"/>
              </a:ext>
            </a:extLst>
          </p:cNvPr>
          <p:cNvSpPr/>
          <p:nvPr/>
        </p:nvSpPr>
        <p:spPr>
          <a:xfrm>
            <a:off x="0" y="689622"/>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3"/>
          <a:stretch>
            <a:fillRect/>
          </a:stretch>
        </p:blipFill>
        <p:spPr>
          <a:xfrm>
            <a:off x="669983" y="4529687"/>
            <a:ext cx="2425700" cy="1231900"/>
          </a:xfrm>
          <a:prstGeom prst="rect">
            <a:avLst/>
          </a:prstGeom>
        </p:spPr>
      </p:pic>
    </p:spTree>
    <p:extLst>
      <p:ext uri="{BB962C8B-B14F-4D97-AF65-F5344CB8AC3E}">
        <p14:creationId xmlns:p14="http://schemas.microsoft.com/office/powerpoint/2010/main" val="1292258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rgbClr val="009383"/>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FC34E3F-2874-3E49-9452-6C3A0CC4307C}"/>
              </a:ext>
            </a:extLst>
          </p:cNvPr>
          <p:cNvPicPr>
            <a:picLocks noChangeAspect="1"/>
          </p:cNvPicPr>
          <p:nvPr/>
        </p:nvPicPr>
        <p:blipFill>
          <a:blip r:embed="rId2"/>
          <a:stretch>
            <a:fillRect/>
          </a:stretch>
        </p:blipFill>
        <p:spPr>
          <a:xfrm>
            <a:off x="2066456" y="461966"/>
            <a:ext cx="7497113" cy="6396025"/>
          </a:xfrm>
          <a:prstGeom prst="rect">
            <a:avLst/>
          </a:prstGeom>
        </p:spPr>
      </p:pic>
      <p:sp>
        <p:nvSpPr>
          <p:cNvPr id="2" name="Title 1">
            <a:extLst>
              <a:ext uri="{FF2B5EF4-FFF2-40B4-BE49-F238E27FC236}">
                <a16:creationId xmlns:a16="http://schemas.microsoft.com/office/drawing/2014/main" id="{97BA1FA1-0670-7546-91D6-83E63F2F78F1}"/>
              </a:ext>
            </a:extLst>
          </p:cNvPr>
          <p:cNvSpPr>
            <a:spLocks noGrp="1"/>
          </p:cNvSpPr>
          <p:nvPr>
            <p:ph type="ctrTitle"/>
          </p:nvPr>
        </p:nvSpPr>
        <p:spPr>
          <a:xfrm>
            <a:off x="669983" y="3951231"/>
            <a:ext cx="9131242" cy="701731"/>
          </a:xfrm>
        </p:spPr>
        <p:txBody>
          <a:bodyPr wrap="square" anchor="b">
            <a:spAutoFit/>
          </a:bodyPr>
          <a:lstStyle>
            <a:lvl1pPr algn="l">
              <a:defRPr sz="44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ADB82D-75AD-A146-9076-0180CA5230F6}"/>
              </a:ext>
            </a:extLst>
          </p:cNvPr>
          <p:cNvSpPr>
            <a:spLocks noGrp="1"/>
          </p:cNvSpPr>
          <p:nvPr>
            <p:ph type="subTitle" idx="1" hasCustomPrompt="1"/>
          </p:nvPr>
        </p:nvSpPr>
        <p:spPr>
          <a:xfrm>
            <a:off x="669982" y="4745038"/>
            <a:ext cx="9131241" cy="424732"/>
          </a:xfrm>
        </p:spPr>
        <p:txBody>
          <a:bodyPr wrap="square">
            <a:spAutoFit/>
          </a:bodyPr>
          <a:lstStyle>
            <a:lvl1pPr marL="0" indent="0" algn="l">
              <a:buNone/>
              <a:defRPr sz="2400" b="0">
                <a:solidFill>
                  <a:srgbClr val="2D2A2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 this is line 2</a:t>
            </a:r>
          </a:p>
        </p:txBody>
      </p:sp>
      <p:sp>
        <p:nvSpPr>
          <p:cNvPr id="12" name="Rectangle 11">
            <a:extLst>
              <a:ext uri="{FF2B5EF4-FFF2-40B4-BE49-F238E27FC236}">
                <a16:creationId xmlns:a16="http://schemas.microsoft.com/office/drawing/2014/main" id="{4A00F24F-1D82-6D48-A0DB-E26CC06CAF2C}"/>
              </a:ext>
            </a:extLst>
          </p:cNvPr>
          <p:cNvSpPr/>
          <p:nvPr/>
        </p:nvSpPr>
        <p:spPr>
          <a:xfrm>
            <a:off x="0" y="3429000"/>
            <a:ext cx="400050" cy="1992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28CB13A0-97CF-D047-91F0-ACEB4C5A35D7}"/>
              </a:ext>
            </a:extLst>
          </p:cNvPr>
          <p:cNvPicPr>
            <a:picLocks noChangeAspect="1"/>
          </p:cNvPicPr>
          <p:nvPr/>
        </p:nvPicPr>
        <p:blipFill>
          <a:blip r:embed="rId3"/>
          <a:stretch>
            <a:fillRect/>
          </a:stretch>
        </p:blipFill>
        <p:spPr>
          <a:xfrm>
            <a:off x="766791" y="602456"/>
            <a:ext cx="2425700" cy="1231900"/>
          </a:xfrm>
          <a:prstGeom prst="rect">
            <a:avLst/>
          </a:prstGeom>
        </p:spPr>
      </p:pic>
    </p:spTree>
    <p:extLst>
      <p:ext uri="{BB962C8B-B14F-4D97-AF65-F5344CB8AC3E}">
        <p14:creationId xmlns:p14="http://schemas.microsoft.com/office/powerpoint/2010/main" val="1798732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bg>
      <p:bgPr>
        <a:solidFill>
          <a:srgbClr val="2D2A26"/>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080B189-8889-774C-9341-C8F6516EFF7F}"/>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4" name="Slide Number Placeholder 3">
            <a:extLst>
              <a:ext uri="{FF2B5EF4-FFF2-40B4-BE49-F238E27FC236}">
                <a16:creationId xmlns:a16="http://schemas.microsoft.com/office/drawing/2014/main" id="{524D1B67-D927-7342-8AF1-A16BE4EE375E}"/>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pic>
        <p:nvPicPr>
          <p:cNvPr id="15" name="Picture 14">
            <a:extLst>
              <a:ext uri="{FF2B5EF4-FFF2-40B4-BE49-F238E27FC236}">
                <a16:creationId xmlns:a16="http://schemas.microsoft.com/office/drawing/2014/main" id="{E58B9FCD-AB85-2341-80A4-4DEF8C5A98C2}"/>
              </a:ext>
            </a:extLst>
          </p:cNvPr>
          <p:cNvPicPr>
            <a:picLocks noChangeAspect="1"/>
          </p:cNvPicPr>
          <p:nvPr/>
        </p:nvPicPr>
        <p:blipFill>
          <a:blip r:embed="rId2"/>
          <a:stretch>
            <a:fillRect/>
          </a:stretch>
        </p:blipFill>
        <p:spPr>
          <a:xfrm>
            <a:off x="10399495" y="331553"/>
            <a:ext cx="1587500" cy="622300"/>
          </a:xfrm>
          <a:prstGeom prst="rect">
            <a:avLst/>
          </a:prstGeom>
        </p:spPr>
      </p:pic>
      <p:sp>
        <p:nvSpPr>
          <p:cNvPr id="10" name="Title 1">
            <a:extLst>
              <a:ext uri="{FF2B5EF4-FFF2-40B4-BE49-F238E27FC236}">
                <a16:creationId xmlns:a16="http://schemas.microsoft.com/office/drawing/2014/main" id="{46FC5942-C801-0D47-ACA1-BCFA59731762}"/>
              </a:ext>
            </a:extLst>
          </p:cNvPr>
          <p:cNvSpPr>
            <a:spLocks noGrp="1"/>
          </p:cNvSpPr>
          <p:nvPr>
            <p:ph type="title" hasCustomPrompt="1"/>
          </p:nvPr>
        </p:nvSpPr>
        <p:spPr>
          <a:xfrm>
            <a:off x="657225" y="522072"/>
            <a:ext cx="7429500" cy="690564"/>
          </a:xfrm>
        </p:spPr>
        <p:txBody>
          <a:bodyPr anchor="b">
            <a:normAutofit/>
          </a:bodyPr>
          <a:lstStyle>
            <a:lvl1pPr>
              <a:defRPr sz="40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9BD4C403-6851-9740-89D4-E83EE39C08CC}"/>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9F8C5FD1-F017-7347-97F6-32F01568D84D}"/>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DD1D2BB9-3C16-498F-AB5E-F2966CFF7039}"/>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4201599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acilitation Cycl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8" name="Text Placeholder 7">
            <a:extLst>
              <a:ext uri="{FF2B5EF4-FFF2-40B4-BE49-F238E27FC236}">
                <a16:creationId xmlns:a16="http://schemas.microsoft.com/office/drawing/2014/main" id="{09E398AC-F708-432B-AAA3-12C141C853DC}"/>
              </a:ext>
            </a:extLst>
          </p:cNvPr>
          <p:cNvSpPr>
            <a:spLocks noGrp="1"/>
          </p:cNvSpPr>
          <p:nvPr>
            <p:ph type="body" sz="quarter" idx="13"/>
          </p:nvPr>
        </p:nvSpPr>
        <p:spPr>
          <a:xfrm>
            <a:off x="560388" y="1582738"/>
            <a:ext cx="11426825" cy="4602544"/>
          </a:xfrm>
        </p:spPr>
        <p:txBody>
          <a:bodyPr/>
          <a:lstStyle>
            <a:lvl1pPr marL="285750" indent="-285750">
              <a:spcBef>
                <a:spcPts val="1600"/>
              </a:spcBef>
              <a:buClr>
                <a:srgbClr val="009383"/>
              </a:buClr>
              <a:buFont typeface="Arial" panose="020B0604020202020204" pitchFamily="34" charset="0"/>
              <a:buChar char="•"/>
              <a:defRPr sz="2800" b="0">
                <a:solidFill>
                  <a:schemeClr val="tx1"/>
                </a:solidFill>
              </a:defRPr>
            </a:lvl1pPr>
            <a:lvl2pPr marL="569913" indent="-228600">
              <a:spcBef>
                <a:spcPts val="800"/>
              </a:spcBef>
              <a:defRPr sz="2400"/>
            </a:lvl2pPr>
            <a:lvl3pPr marL="855663" indent="-228600">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a:extLst>
              <a:ext uri="{FF2B5EF4-FFF2-40B4-BE49-F238E27FC236}">
                <a16:creationId xmlns:a16="http://schemas.microsoft.com/office/drawing/2014/main" id="{FF11683E-2DC7-4B04-B01D-AABDCD90FAAE}"/>
              </a:ext>
            </a:extLst>
          </p:cNvPr>
          <p:cNvSpPr>
            <a:spLocks noGrp="1"/>
          </p:cNvSpPr>
          <p:nvPr>
            <p:ph type="ftr" sz="quarter" idx="11"/>
          </p:nvPr>
        </p:nvSpPr>
        <p:spPr>
          <a:xfrm>
            <a:off x="3307749" y="6378122"/>
            <a:ext cx="6179918" cy="365125"/>
          </a:xfrm>
        </p:spPr>
        <p:txBody>
          <a:bodyPr/>
          <a:lstStyle/>
          <a:p>
            <a:r>
              <a:rPr lang="en-US"/>
              <a:t>Copyright 1992-2015, Leadership Strategies, Inc. V15.02 </a:t>
            </a:r>
            <a:endParaRPr lang="en-US" dirty="0"/>
          </a:p>
        </p:txBody>
      </p:sp>
    </p:spTree>
    <p:extLst>
      <p:ext uri="{BB962C8B-B14F-4D97-AF65-F5344CB8AC3E}">
        <p14:creationId xmlns:p14="http://schemas.microsoft.com/office/powerpoint/2010/main" val="2708953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4_Title Only">
    <p:bg>
      <p:bgPr>
        <a:solidFill>
          <a:srgbClr val="009383"/>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nchor="ctr" anchorCtr="0"/>
          <a:lstStyle>
            <a:lvl1pPr>
              <a:defRPr sz="1200">
                <a:solidFill>
                  <a:schemeClr val="bg1"/>
                </a:solidFill>
                <a:latin typeface="Arial" panose="020B0604020202020204" pitchFamily="34" charset="0"/>
                <a:cs typeface="Arial" panose="020B0604020202020204" pitchFamily="34" charset="0"/>
              </a:defRPr>
            </a:lvl1pPr>
          </a:lstStyle>
          <a:p>
            <a:fld id="{FB18ED99-006D-46A3-9306-FF6381D259D1}" type="slidenum">
              <a:rPr lang="en-US" smtClean="0"/>
              <a:pPr/>
              <a:t>‹#›</a:t>
            </a:fld>
            <a:endParaRPr lang="en-US" dirty="0"/>
          </a:p>
        </p:txBody>
      </p:sp>
      <p:pic>
        <p:nvPicPr>
          <p:cNvPr id="8" name="Picture 7">
            <a:extLst>
              <a:ext uri="{FF2B5EF4-FFF2-40B4-BE49-F238E27FC236}">
                <a16:creationId xmlns:a16="http://schemas.microsoft.com/office/drawing/2014/main" id="{19B32C47-E29E-6F45-9863-175137A324EE}"/>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10" name="Title 1">
            <a:extLst>
              <a:ext uri="{FF2B5EF4-FFF2-40B4-BE49-F238E27FC236}">
                <a16:creationId xmlns:a16="http://schemas.microsoft.com/office/drawing/2014/main" id="{931268D7-4F9C-2246-B5B2-F7683605B295}"/>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sp>
        <p:nvSpPr>
          <p:cNvPr id="11" name="Rectangle 10">
            <a:extLst>
              <a:ext uri="{FF2B5EF4-FFF2-40B4-BE49-F238E27FC236}">
                <a16:creationId xmlns:a16="http://schemas.microsoft.com/office/drawing/2014/main" id="{C180C2B9-17F2-8D44-A8DA-00932EC35E1C}"/>
              </a:ext>
            </a:extLst>
          </p:cNvPr>
          <p:cNvSpPr/>
          <p:nvPr/>
        </p:nvSpPr>
        <p:spPr>
          <a:xfrm>
            <a:off x="-14288" y="518317"/>
            <a:ext cx="400050" cy="1585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2">
            <a:extLst>
              <a:ext uri="{FF2B5EF4-FFF2-40B4-BE49-F238E27FC236}">
                <a16:creationId xmlns:a16="http://schemas.microsoft.com/office/drawing/2014/main" id="{970705DE-0D8F-41DB-8A35-EB8C047AA09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12" name="Footer Placeholder 4">
            <a:extLst>
              <a:ext uri="{FF2B5EF4-FFF2-40B4-BE49-F238E27FC236}">
                <a16:creationId xmlns:a16="http://schemas.microsoft.com/office/drawing/2014/main" id="{1DDB3A18-9523-435D-8E0E-D20868A7B4FC}"/>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3868818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Title Only">
    <p:bg>
      <p:bgPr>
        <a:solidFill>
          <a:srgbClr val="00467F"/>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sp>
        <p:nvSpPr>
          <p:cNvPr id="8" name="Title 1">
            <a:extLst>
              <a:ext uri="{FF2B5EF4-FFF2-40B4-BE49-F238E27FC236}">
                <a16:creationId xmlns:a16="http://schemas.microsoft.com/office/drawing/2014/main" id="{8F2D126A-B91E-F544-A45E-33A3F161A91F}"/>
              </a:ext>
            </a:extLst>
          </p:cNvPr>
          <p:cNvSpPr>
            <a:spLocks noGrp="1"/>
          </p:cNvSpPr>
          <p:nvPr>
            <p:ph type="title" hasCustomPrompt="1"/>
          </p:nvPr>
        </p:nvSpPr>
        <p:spPr>
          <a:xfrm>
            <a:off x="685800" y="689771"/>
            <a:ext cx="7400925" cy="1243007"/>
          </a:xfrm>
        </p:spPr>
        <p:txBody>
          <a:bodyPr anchor="ctr">
            <a:normAutofit/>
          </a:bodyPr>
          <a:lstStyle>
            <a:lvl1pPr>
              <a:defRPr sz="5600">
                <a:solidFill>
                  <a:schemeClr val="bg1"/>
                </a:solidFill>
              </a:defRPr>
            </a:lvl1pPr>
          </a:lstStyle>
          <a:p>
            <a:r>
              <a:rPr lang="en-US" dirty="0"/>
              <a:t>Title</a:t>
            </a:r>
          </a:p>
        </p:txBody>
      </p:sp>
      <p:pic>
        <p:nvPicPr>
          <p:cNvPr id="9" name="Picture 8">
            <a:extLst>
              <a:ext uri="{FF2B5EF4-FFF2-40B4-BE49-F238E27FC236}">
                <a16:creationId xmlns:a16="http://schemas.microsoft.com/office/drawing/2014/main" id="{F8386991-00E1-AA4C-83BD-5E7DD91DDC5A}"/>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10" name="Rectangle 9">
            <a:extLst>
              <a:ext uri="{FF2B5EF4-FFF2-40B4-BE49-F238E27FC236}">
                <a16:creationId xmlns:a16="http://schemas.microsoft.com/office/drawing/2014/main" id="{723D9F17-2410-314E-BC09-B99E839E0DB8}"/>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2">
            <a:extLst>
              <a:ext uri="{FF2B5EF4-FFF2-40B4-BE49-F238E27FC236}">
                <a16:creationId xmlns:a16="http://schemas.microsoft.com/office/drawing/2014/main" id="{E3BDBA62-398E-4676-A6C3-9DAA53D9AEF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12" name="Footer Placeholder 4">
            <a:extLst>
              <a:ext uri="{FF2B5EF4-FFF2-40B4-BE49-F238E27FC236}">
                <a16:creationId xmlns:a16="http://schemas.microsoft.com/office/drawing/2014/main" id="{BD6254C1-842B-4544-9D72-B2C476196A2E}"/>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40460010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Title Only">
    <p:bg>
      <p:bgPr>
        <a:solidFill>
          <a:srgbClr val="F1B434"/>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a:lstStyle>
            <a:lvl1pPr>
              <a:defRPr>
                <a:solidFill>
                  <a:schemeClr val="bg1"/>
                </a:solidFill>
              </a:defRPr>
            </a:lvl1pPr>
          </a:lstStyle>
          <a:p>
            <a:fld id="{FB18ED99-006D-46A3-9306-FF6381D259D1}" type="slidenum">
              <a:rPr lang="en-US" smtClean="0"/>
              <a:pPr/>
              <a:t>‹#›</a:t>
            </a:fld>
            <a:endParaRPr lang="en-US"/>
          </a:p>
        </p:txBody>
      </p:sp>
      <p:pic>
        <p:nvPicPr>
          <p:cNvPr id="8" name="Picture 7">
            <a:extLst>
              <a:ext uri="{FF2B5EF4-FFF2-40B4-BE49-F238E27FC236}">
                <a16:creationId xmlns:a16="http://schemas.microsoft.com/office/drawing/2014/main" id="{756ED616-8711-4C4F-8B99-8C64DDA93C37}"/>
              </a:ext>
            </a:extLst>
          </p:cNvPr>
          <p:cNvPicPr>
            <a:picLocks noChangeAspect="1"/>
          </p:cNvPicPr>
          <p:nvPr/>
        </p:nvPicPr>
        <p:blipFill>
          <a:blip r:embed="rId2"/>
          <a:stretch>
            <a:fillRect/>
          </a:stretch>
        </p:blipFill>
        <p:spPr>
          <a:xfrm>
            <a:off x="10407431" y="1000123"/>
            <a:ext cx="1587500" cy="622300"/>
          </a:xfrm>
          <a:prstGeom prst="rect">
            <a:avLst/>
          </a:prstGeom>
        </p:spPr>
      </p:pic>
      <p:sp>
        <p:nvSpPr>
          <p:cNvPr id="9" name="Title 1">
            <a:extLst>
              <a:ext uri="{FF2B5EF4-FFF2-40B4-BE49-F238E27FC236}">
                <a16:creationId xmlns:a16="http://schemas.microsoft.com/office/drawing/2014/main" id="{ACA7F37E-3E97-3647-ADF1-1E70CE1BF42B}"/>
              </a:ext>
            </a:extLst>
          </p:cNvPr>
          <p:cNvSpPr>
            <a:spLocks noGrp="1"/>
          </p:cNvSpPr>
          <p:nvPr>
            <p:ph type="title" hasCustomPrompt="1"/>
          </p:nvPr>
        </p:nvSpPr>
        <p:spPr>
          <a:xfrm>
            <a:off x="685800" y="689771"/>
            <a:ext cx="7400925" cy="1243007"/>
          </a:xfrm>
        </p:spPr>
        <p:txBody>
          <a:bodyPr anchor="ctr">
            <a:normAutofit/>
          </a:bodyPr>
          <a:lstStyle>
            <a:lvl1pPr>
              <a:defRPr sz="5600">
                <a:solidFill>
                  <a:srgbClr val="2D2A26"/>
                </a:solidFill>
              </a:defRPr>
            </a:lvl1pPr>
          </a:lstStyle>
          <a:p>
            <a:r>
              <a:rPr lang="en-US" dirty="0"/>
              <a:t>Title</a:t>
            </a:r>
          </a:p>
        </p:txBody>
      </p:sp>
      <p:sp>
        <p:nvSpPr>
          <p:cNvPr id="13" name="Rectangle 12">
            <a:extLst>
              <a:ext uri="{FF2B5EF4-FFF2-40B4-BE49-F238E27FC236}">
                <a16:creationId xmlns:a16="http://schemas.microsoft.com/office/drawing/2014/main" id="{0EB6EBBD-DB55-604D-AB8A-021C33060683}"/>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2">
            <a:extLst>
              <a:ext uri="{FF2B5EF4-FFF2-40B4-BE49-F238E27FC236}">
                <a16:creationId xmlns:a16="http://schemas.microsoft.com/office/drawing/2014/main" id="{535237E0-5394-498C-9664-33FFD405B661}"/>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12" name="Footer Placeholder 4">
            <a:extLst>
              <a:ext uri="{FF2B5EF4-FFF2-40B4-BE49-F238E27FC236}">
                <a16:creationId xmlns:a16="http://schemas.microsoft.com/office/drawing/2014/main" id="{01A6D64F-4757-406C-BE18-E980ACBEBEF5}"/>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4075338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Title Only">
    <p:bg>
      <p:bgPr>
        <a:solidFill>
          <a:srgbClr val="F2652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a:xfrm>
            <a:off x="197069" y="6356350"/>
            <a:ext cx="2743200" cy="365125"/>
          </a:xfrm>
          <a:prstGeom prst="rect">
            <a:avLst/>
          </a:prstGeom>
        </p:spPr>
        <p:txBody>
          <a:bodyPr wrap="none" anchor="ctr" anchorCtr="0"/>
          <a:lstStyle>
            <a:lvl1pPr>
              <a:defRPr sz="1200">
                <a:solidFill>
                  <a:schemeClr val="bg1"/>
                </a:solidFill>
                <a:latin typeface="Arial" panose="020B0604020202020204" pitchFamily="34" charset="0"/>
                <a:cs typeface="Arial" panose="020B0604020202020204" pitchFamily="34" charset="0"/>
              </a:defRPr>
            </a:lvl1pPr>
          </a:lstStyle>
          <a:p>
            <a:fld id="{FB18ED99-006D-46A3-9306-FF6381D259D1}" type="slidenum">
              <a:rPr lang="en-US" smtClean="0"/>
              <a:pPr/>
              <a:t>‹#›</a:t>
            </a:fld>
            <a:endParaRPr lang="en-US" dirty="0"/>
          </a:p>
        </p:txBody>
      </p:sp>
      <p:pic>
        <p:nvPicPr>
          <p:cNvPr id="10" name="Picture 9">
            <a:extLst>
              <a:ext uri="{FF2B5EF4-FFF2-40B4-BE49-F238E27FC236}">
                <a16:creationId xmlns:a16="http://schemas.microsoft.com/office/drawing/2014/main" id="{C10CD979-CF77-6C4D-B950-87DB25FCF31B}"/>
              </a:ext>
            </a:extLst>
          </p:cNvPr>
          <p:cNvPicPr>
            <a:picLocks noChangeAspect="1"/>
          </p:cNvPicPr>
          <p:nvPr/>
        </p:nvPicPr>
        <p:blipFill>
          <a:blip r:embed="rId2"/>
          <a:stretch>
            <a:fillRect/>
          </a:stretch>
        </p:blipFill>
        <p:spPr>
          <a:xfrm>
            <a:off x="10404554" y="1001115"/>
            <a:ext cx="1590377" cy="620313"/>
          </a:xfrm>
          <a:prstGeom prst="rect">
            <a:avLst/>
          </a:prstGeom>
        </p:spPr>
      </p:pic>
      <p:sp>
        <p:nvSpPr>
          <p:cNvPr id="16" name="Rectangle 15">
            <a:extLst>
              <a:ext uri="{FF2B5EF4-FFF2-40B4-BE49-F238E27FC236}">
                <a16:creationId xmlns:a16="http://schemas.microsoft.com/office/drawing/2014/main" id="{B414C3F6-9996-9C43-A365-D96A61CD33EC}"/>
              </a:ext>
            </a:extLst>
          </p:cNvPr>
          <p:cNvSpPr/>
          <p:nvPr/>
        </p:nvSpPr>
        <p:spPr>
          <a:xfrm>
            <a:off x="-14288" y="518317"/>
            <a:ext cx="400050" cy="1585913"/>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F95F6B4E-5412-EF43-9186-2771E2954436}"/>
              </a:ext>
            </a:extLst>
          </p:cNvPr>
          <p:cNvSpPr>
            <a:spLocks noGrp="1"/>
          </p:cNvSpPr>
          <p:nvPr>
            <p:ph type="title" hasCustomPrompt="1"/>
          </p:nvPr>
        </p:nvSpPr>
        <p:spPr>
          <a:xfrm>
            <a:off x="685800" y="648491"/>
            <a:ext cx="10515600" cy="1325563"/>
          </a:xfrm>
        </p:spPr>
        <p:txBody>
          <a:bodyPr>
            <a:normAutofit/>
          </a:bodyPr>
          <a:lstStyle>
            <a:lvl1pPr>
              <a:defRPr sz="5600">
                <a:solidFill>
                  <a:schemeClr val="bg1"/>
                </a:solidFill>
              </a:defRPr>
            </a:lvl1pPr>
          </a:lstStyle>
          <a:p>
            <a:r>
              <a:rPr lang="en-US" dirty="0"/>
              <a:t>Title</a:t>
            </a:r>
          </a:p>
        </p:txBody>
      </p:sp>
      <p:sp>
        <p:nvSpPr>
          <p:cNvPr id="8" name="Footer Placeholder 2">
            <a:extLst>
              <a:ext uri="{FF2B5EF4-FFF2-40B4-BE49-F238E27FC236}">
                <a16:creationId xmlns:a16="http://schemas.microsoft.com/office/drawing/2014/main" id="{982F5C2C-9F57-4764-8DAC-1207027C2507}"/>
              </a:ext>
            </a:extLst>
          </p:cNvPr>
          <p:cNvSpPr>
            <a:spLocks noGrp="1"/>
          </p:cNvSpPr>
          <p:nvPr>
            <p:ph type="ftr" sz="quarter" idx="11"/>
          </p:nvPr>
        </p:nvSpPr>
        <p:spPr>
          <a:xfrm>
            <a:off x="3307749" y="6378122"/>
            <a:ext cx="6179918" cy="365125"/>
          </a:xfrm>
          <a:prstGeom prst="rect">
            <a:avLst/>
          </a:prstGeom>
        </p:spPr>
        <p:txBody>
          <a:bodyPr anchor="ctr" anchorCtr="0"/>
          <a:lstStyle>
            <a:lvl1pPr algn="ctr">
              <a:defRPr sz="800">
                <a:solidFill>
                  <a:schemeClr val="bg1"/>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11" name="Footer Placeholder 4">
            <a:extLst>
              <a:ext uri="{FF2B5EF4-FFF2-40B4-BE49-F238E27FC236}">
                <a16:creationId xmlns:a16="http://schemas.microsoft.com/office/drawing/2014/main" id="{6079D9A8-D022-4809-AF46-D5B6225C897D}"/>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1689982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33820-4019-3F49-9783-49790C9BBF1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3" name="Content Placeholder 2">
            <a:extLst>
              <a:ext uri="{FF2B5EF4-FFF2-40B4-BE49-F238E27FC236}">
                <a16:creationId xmlns:a16="http://schemas.microsoft.com/office/drawing/2014/main" id="{AB657FC1-A3D3-4444-9A92-134A8A2789E2}"/>
              </a:ext>
            </a:extLst>
          </p:cNvPr>
          <p:cNvSpPr>
            <a:spLocks noGrp="1"/>
          </p:cNvSpPr>
          <p:nvPr>
            <p:ph idx="1"/>
          </p:nvPr>
        </p:nvSpPr>
        <p:spPr>
          <a:xfrm>
            <a:off x="657225" y="1679552"/>
            <a:ext cx="10696575" cy="4505732"/>
          </a:xfrm>
        </p:spPr>
        <p:txBody>
          <a:bodyPr/>
          <a:lstStyle>
            <a:lvl1pPr marL="0" indent="0">
              <a:spcBef>
                <a:spcPts val="1600"/>
              </a:spcBef>
              <a:buNone/>
              <a:defRPr sz="2800">
                <a:solidFill>
                  <a:srgbClr val="00C7B1"/>
                </a:solidFill>
              </a:defRPr>
            </a:lvl1pPr>
            <a:lvl2pPr>
              <a:spcBef>
                <a:spcPts val="800"/>
              </a:spcBef>
              <a:defRPr sz="2800"/>
            </a:lvl2pPr>
            <a:lvl3pPr>
              <a:defRPr sz="24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32F7065-ED30-AF47-96A7-1874B75EE5E9}"/>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7" name="Rectangle 6">
            <a:extLst>
              <a:ext uri="{FF2B5EF4-FFF2-40B4-BE49-F238E27FC236}">
                <a16:creationId xmlns:a16="http://schemas.microsoft.com/office/drawing/2014/main" id="{C8FB4799-D399-4344-90BD-BAAB15A0D625}"/>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F2E3FEC1-572B-D04E-A6CE-92A816670E40}"/>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E6842720-7EDC-C744-911C-1767A71BE2DF}"/>
              </a:ext>
            </a:extLst>
          </p:cNvPr>
          <p:cNvPicPr>
            <a:picLocks noChangeAspect="1"/>
          </p:cNvPicPr>
          <p:nvPr/>
        </p:nvPicPr>
        <p:blipFill>
          <a:blip r:embed="rId2"/>
          <a:stretch>
            <a:fillRect/>
          </a:stretch>
        </p:blipFill>
        <p:spPr>
          <a:xfrm>
            <a:off x="10399495" y="294482"/>
            <a:ext cx="1587500" cy="622300"/>
          </a:xfrm>
          <a:prstGeom prst="rect">
            <a:avLst/>
          </a:prstGeom>
        </p:spPr>
      </p:pic>
      <p:sp>
        <p:nvSpPr>
          <p:cNvPr id="10" name="Footer Placeholder 4">
            <a:extLst>
              <a:ext uri="{FF2B5EF4-FFF2-40B4-BE49-F238E27FC236}">
                <a16:creationId xmlns:a16="http://schemas.microsoft.com/office/drawing/2014/main" id="{3793822C-7CA8-46C2-9C5E-87D2630E5B54}"/>
              </a:ext>
            </a:extLst>
          </p:cNvPr>
          <p:cNvSpPr>
            <a:spLocks noGrp="1"/>
          </p:cNvSpPr>
          <p:nvPr>
            <p:ph type="ftr" sz="quarter" idx="11"/>
          </p:nvPr>
        </p:nvSpPr>
        <p:spPr>
          <a:xfrm>
            <a:off x="3307749" y="6378122"/>
            <a:ext cx="6179918" cy="365125"/>
          </a:xfrm>
        </p:spPr>
        <p:txBody>
          <a:bodyPr/>
          <a:lstStyle/>
          <a:p>
            <a:r>
              <a:rPr lang="en-US"/>
              <a:t>Copyright 1992-2015, Leadership Strategies, Inc. V15.02 </a:t>
            </a:r>
          </a:p>
        </p:txBody>
      </p:sp>
      <p:pic>
        <p:nvPicPr>
          <p:cNvPr id="11" name="Picture 10" descr="background_standard_screen.jpg">
            <a:extLst>
              <a:ext uri="{FF2B5EF4-FFF2-40B4-BE49-F238E27FC236}">
                <a16:creationId xmlns:a16="http://schemas.microsoft.com/office/drawing/2014/main" id="{284A3EB6-3138-4894-B9F9-0A07D7DB1D5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F6FEFD1C-6F2D-43B1-BE7A-5D37C51641E7}"/>
              </a:ext>
            </a:extLst>
          </p:cNvPr>
          <p:cNvSpPr/>
          <p:nvPr userDrawn="1"/>
        </p:nvSpPr>
        <p:spPr>
          <a:xfrm>
            <a:off x="1" y="0"/>
            <a:ext cx="457256" cy="6858000"/>
          </a:xfrm>
          <a:prstGeom prst="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3" name="Rectangle 12">
            <a:extLst>
              <a:ext uri="{FF2B5EF4-FFF2-40B4-BE49-F238E27FC236}">
                <a16:creationId xmlns:a16="http://schemas.microsoft.com/office/drawing/2014/main" id="{892C9409-0366-4533-941D-4981CC214E64}"/>
              </a:ext>
            </a:extLst>
          </p:cNvPr>
          <p:cNvSpPr/>
          <p:nvPr userDrawn="1"/>
        </p:nvSpPr>
        <p:spPr>
          <a:xfrm>
            <a:off x="443601" y="0"/>
            <a:ext cx="123324" cy="6858000"/>
          </a:xfrm>
          <a:prstGeom prst="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14" name="Picture 13">
            <a:extLst>
              <a:ext uri="{FF2B5EF4-FFF2-40B4-BE49-F238E27FC236}">
                <a16:creationId xmlns:a16="http://schemas.microsoft.com/office/drawing/2014/main" id="{D2064960-AA8B-44F3-8F6D-469AA5165F01}"/>
              </a:ext>
            </a:extLst>
          </p:cNvPr>
          <p:cNvPicPr>
            <a:picLocks noChangeAspect="1"/>
          </p:cNvPicPr>
          <p:nvPr userDrawn="1"/>
        </p:nvPicPr>
        <p:blipFill>
          <a:blip r:embed="rId4"/>
          <a:stretch>
            <a:fillRect/>
          </a:stretch>
        </p:blipFill>
        <p:spPr>
          <a:xfrm>
            <a:off x="8692549" y="6360187"/>
            <a:ext cx="3113692" cy="444477"/>
          </a:xfrm>
          <a:prstGeom prst="rect">
            <a:avLst/>
          </a:prstGeom>
        </p:spPr>
      </p:pic>
      <p:sp>
        <p:nvSpPr>
          <p:cNvPr id="15" name="TextBox 14">
            <a:extLst>
              <a:ext uri="{FF2B5EF4-FFF2-40B4-BE49-F238E27FC236}">
                <a16:creationId xmlns:a16="http://schemas.microsoft.com/office/drawing/2014/main" id="{D25D390C-8C0F-4F44-8CFB-2F1BEB7D07DE}"/>
              </a:ext>
            </a:extLst>
          </p:cNvPr>
          <p:cNvSpPr txBox="1"/>
          <p:nvPr userDrawn="1"/>
        </p:nvSpPr>
        <p:spPr>
          <a:xfrm>
            <a:off x="5322137" y="6565613"/>
            <a:ext cx="2271776" cy="246221"/>
          </a:xfrm>
          <a:prstGeom prst="rect">
            <a:avLst/>
          </a:prstGeom>
          <a:noFill/>
        </p:spPr>
        <p:txBody>
          <a:bodyPr wrap="none" rtlCol="0">
            <a:spAutoFit/>
          </a:bodyPr>
          <a:lstStyle/>
          <a:p>
            <a:pPr algn="ctr"/>
            <a:r>
              <a:rPr lang="en-US" sz="1000" dirty="0">
                <a:solidFill>
                  <a:srgbClr val="00467F"/>
                </a:solidFill>
                <a:latin typeface="Franklin Gothic Book"/>
                <a:cs typeface="Franklin Gothic Book"/>
              </a:rPr>
              <a:t>Duplication prohibited without consent</a:t>
            </a:r>
          </a:p>
        </p:txBody>
      </p:sp>
      <p:sp>
        <p:nvSpPr>
          <p:cNvPr id="17" name="TextBox 16">
            <a:extLst>
              <a:ext uri="{FF2B5EF4-FFF2-40B4-BE49-F238E27FC236}">
                <a16:creationId xmlns:a16="http://schemas.microsoft.com/office/drawing/2014/main" id="{C39D00A1-0E65-47E5-A86B-1680B6DE9DC3}"/>
              </a:ext>
            </a:extLst>
          </p:cNvPr>
          <p:cNvSpPr txBox="1"/>
          <p:nvPr userDrawn="1"/>
        </p:nvSpPr>
        <p:spPr>
          <a:xfrm>
            <a:off x="551778" y="6565613"/>
            <a:ext cx="3292889" cy="246221"/>
          </a:xfrm>
          <a:prstGeom prst="rect">
            <a:avLst/>
          </a:prstGeom>
          <a:noFill/>
        </p:spPr>
        <p:txBody>
          <a:bodyPr wrap="none" rtlCol="0">
            <a:spAutoFit/>
          </a:bodyPr>
          <a:lstStyle/>
          <a:p>
            <a:pPr algn="l"/>
            <a:r>
              <a:rPr lang="en-US" sz="1000" dirty="0">
                <a:solidFill>
                  <a:srgbClr val="00467F"/>
                </a:solidFill>
                <a:latin typeface="Franklin Gothic Book"/>
                <a:cs typeface="Franklin Gothic Book"/>
              </a:rPr>
              <a:t>Copyright 1992-2015, Leadership Strategies, Inc. V17.06</a:t>
            </a:r>
          </a:p>
        </p:txBody>
      </p:sp>
    </p:spTree>
    <p:extLst>
      <p:ext uri="{BB962C8B-B14F-4D97-AF65-F5344CB8AC3E}">
        <p14:creationId xmlns:p14="http://schemas.microsoft.com/office/powerpoint/2010/main" val="3186184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79552"/>
            <a:ext cx="10815638" cy="4410099"/>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p:txBody>
          <a:bodyPr/>
          <a:lstStyle/>
          <a:p>
            <a:r>
              <a:rPr lang="en-US"/>
              <a:t>Copyright 1992-2015, Leadership Strategies, Inc. V15.02 </a:t>
            </a: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4" name="Title 1">
            <a:extLst>
              <a:ext uri="{FF2B5EF4-FFF2-40B4-BE49-F238E27FC236}">
                <a16:creationId xmlns:a16="http://schemas.microsoft.com/office/drawing/2014/main" id="{5F1B07E5-EC90-9847-A22C-62CC7CA1F4A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5" name="Rectangle 14">
            <a:extLst>
              <a:ext uri="{FF2B5EF4-FFF2-40B4-BE49-F238E27FC236}">
                <a16:creationId xmlns:a16="http://schemas.microsoft.com/office/drawing/2014/main" id="{3B0AB2AA-EEEF-BA4A-AC3B-0BFB4A929494}"/>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08CCE92F-D068-C748-B543-1726D4DAD3DC}"/>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D56A4896-B62A-9642-A31D-CF4D117EE9C7}"/>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26665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1980C1-3773-F840-962F-CE82AF12C872}"/>
              </a:ext>
            </a:extLst>
          </p:cNvPr>
          <p:cNvSpPr>
            <a:spLocks noGrp="1"/>
          </p:cNvSpPr>
          <p:nvPr>
            <p:ph type="body" idx="1"/>
          </p:nvPr>
        </p:nvSpPr>
        <p:spPr>
          <a:xfrm>
            <a:off x="657225" y="1629509"/>
            <a:ext cx="10815638" cy="4460144"/>
          </a:xfrm>
        </p:spPr>
        <p:txBody>
          <a:bodyPr>
            <a:normAutofit/>
          </a:bodyPr>
          <a:lstStyle>
            <a:lvl1pPr marL="0" indent="0">
              <a:buNone/>
              <a:defRPr sz="2400">
                <a:solidFill>
                  <a:srgbClr val="00C7B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EF8DABE-1EA6-C54A-8831-AD72ACACF465}"/>
              </a:ext>
            </a:extLst>
          </p:cNvPr>
          <p:cNvSpPr>
            <a:spLocks noGrp="1"/>
          </p:cNvSpPr>
          <p:nvPr>
            <p:ph type="ftr" sz="quarter" idx="11"/>
          </p:nvPr>
        </p:nvSpPr>
        <p:spPr/>
        <p:txBody>
          <a:bodyPr/>
          <a:lstStyle/>
          <a:p>
            <a:r>
              <a:rPr lang="en-US"/>
              <a:t>Copyright 1992-2015, Leadership Strategies, Inc. V15.02 </a:t>
            </a:r>
            <a:endParaRPr lang="en-US" dirty="0"/>
          </a:p>
        </p:txBody>
      </p:sp>
      <p:sp>
        <p:nvSpPr>
          <p:cNvPr id="6" name="Slide Number Placeholder 5">
            <a:extLst>
              <a:ext uri="{FF2B5EF4-FFF2-40B4-BE49-F238E27FC236}">
                <a16:creationId xmlns:a16="http://schemas.microsoft.com/office/drawing/2014/main" id="{47335FAF-E705-EB40-8DB2-44839C834833}"/>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4" name="Round Single Corner Rectangle 13">
            <a:extLst>
              <a:ext uri="{FF2B5EF4-FFF2-40B4-BE49-F238E27FC236}">
                <a16:creationId xmlns:a16="http://schemas.microsoft.com/office/drawing/2014/main" id="{506BB316-EEC1-354B-9DF7-5774D747A11D}"/>
              </a:ext>
            </a:extLst>
          </p:cNvPr>
          <p:cNvSpPr/>
          <p:nvPr/>
        </p:nvSpPr>
        <p:spPr>
          <a:xfrm rot="10800000">
            <a:off x="8299173" y="-9939"/>
            <a:ext cx="3902765" cy="622295"/>
          </a:xfrm>
          <a:prstGeom prst="round1Rect">
            <a:avLst/>
          </a:prstGeom>
          <a:solidFill>
            <a:srgbClr val="F265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5EC40073-8F57-A945-839B-3A3B8B54E4F2}"/>
              </a:ext>
            </a:extLst>
          </p:cNvPr>
          <p:cNvSpPr>
            <a:spLocks noGrp="1"/>
          </p:cNvSpPr>
          <p:nvPr>
            <p:ph type="body" sz="quarter" idx="13" hasCustomPrompt="1"/>
          </p:nvPr>
        </p:nvSpPr>
        <p:spPr>
          <a:xfrm>
            <a:off x="8607425" y="115614"/>
            <a:ext cx="3379788" cy="357188"/>
          </a:xfrm>
        </p:spPr>
        <p:txBody>
          <a:bodyPr>
            <a:noAutofit/>
          </a:bodyPr>
          <a:lstStyle>
            <a:lvl1pPr algn="ctr">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Insert Text</a:t>
            </a:r>
          </a:p>
        </p:txBody>
      </p:sp>
      <p:sp>
        <p:nvSpPr>
          <p:cNvPr id="15" name="Title 1">
            <a:extLst>
              <a:ext uri="{FF2B5EF4-FFF2-40B4-BE49-F238E27FC236}">
                <a16:creationId xmlns:a16="http://schemas.microsoft.com/office/drawing/2014/main" id="{EED9833C-DE66-A84B-8D82-CFFAF4DA206F}"/>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9" name="Rectangle 18">
            <a:extLst>
              <a:ext uri="{FF2B5EF4-FFF2-40B4-BE49-F238E27FC236}">
                <a16:creationId xmlns:a16="http://schemas.microsoft.com/office/drawing/2014/main" id="{2B7F0F3F-DFF2-AF45-BF9D-71157CE14B97}"/>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B26BC73C-5C58-3640-93BA-BED25FA859C8}"/>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1" name="Picture 20">
            <a:extLst>
              <a:ext uri="{FF2B5EF4-FFF2-40B4-BE49-F238E27FC236}">
                <a16:creationId xmlns:a16="http://schemas.microsoft.com/office/drawing/2014/main" id="{B2235A1E-3259-5E4A-ADDD-70A99E4D3A0F}"/>
              </a:ext>
            </a:extLst>
          </p:cNvPr>
          <p:cNvPicPr>
            <a:picLocks noChangeAspect="1"/>
          </p:cNvPicPr>
          <p:nvPr/>
        </p:nvPicPr>
        <p:blipFill>
          <a:blip r:embed="rId2"/>
          <a:stretch>
            <a:fillRect/>
          </a:stretch>
        </p:blipFill>
        <p:spPr>
          <a:xfrm>
            <a:off x="10399495" y="685165"/>
            <a:ext cx="1587500" cy="622300"/>
          </a:xfrm>
          <a:prstGeom prst="rect">
            <a:avLst/>
          </a:prstGeom>
        </p:spPr>
      </p:pic>
    </p:spTree>
    <p:extLst>
      <p:ext uri="{BB962C8B-B14F-4D97-AF65-F5344CB8AC3E}">
        <p14:creationId xmlns:p14="http://schemas.microsoft.com/office/powerpoint/2010/main" val="2294238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12E24C-02AD-9142-A8BE-8EBB5DB75123}"/>
              </a:ext>
            </a:extLst>
          </p:cNvPr>
          <p:cNvSpPr>
            <a:spLocks noGrp="1"/>
          </p:cNvSpPr>
          <p:nvPr>
            <p:ph sz="half" idx="1"/>
          </p:nvPr>
        </p:nvSpPr>
        <p:spPr>
          <a:xfrm>
            <a:off x="671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994383B5-602B-D64A-B057-91B4427F77EE}"/>
              </a:ext>
            </a:extLst>
          </p:cNvPr>
          <p:cNvSpPr>
            <a:spLocks noGrp="1"/>
          </p:cNvSpPr>
          <p:nvPr>
            <p:ph sz="half" idx="2"/>
          </p:nvPr>
        </p:nvSpPr>
        <p:spPr>
          <a:xfrm>
            <a:off x="6005513" y="1679552"/>
            <a:ext cx="5348287" cy="4403235"/>
          </a:xfrm>
        </p:spPr>
        <p:txBody>
          <a:bodyPr/>
          <a:lstStyle>
            <a:lvl1pPr marL="0" indent="0">
              <a:buNone/>
              <a:defRPr sz="2400">
                <a:solidFill>
                  <a:srgbClr val="00C7B1"/>
                </a:solidFill>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4C1CA7D3-F68B-2642-8F79-F2612C08D9EA}"/>
              </a:ext>
            </a:extLst>
          </p:cNvPr>
          <p:cNvSpPr>
            <a:spLocks noGrp="1"/>
          </p:cNvSpPr>
          <p:nvPr>
            <p:ph type="ftr" sz="quarter" idx="11"/>
          </p:nvPr>
        </p:nvSpPr>
        <p:spPr/>
        <p:txBody>
          <a:bodyPr/>
          <a:lstStyle/>
          <a:p>
            <a:r>
              <a:rPr lang="en-US"/>
              <a:t>Copyright 1992-2015, Leadership Strategies, Inc. V15.02 </a:t>
            </a:r>
            <a:endParaRPr lang="en-US" dirty="0"/>
          </a:p>
        </p:txBody>
      </p:sp>
      <p:sp>
        <p:nvSpPr>
          <p:cNvPr id="7" name="Slide Number Placeholder 6">
            <a:extLst>
              <a:ext uri="{FF2B5EF4-FFF2-40B4-BE49-F238E27FC236}">
                <a16:creationId xmlns:a16="http://schemas.microsoft.com/office/drawing/2014/main" id="{8B0B61FC-0DE4-CE4F-9337-C5453BBC927D}"/>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5" name="Title 1">
            <a:extLst>
              <a:ext uri="{FF2B5EF4-FFF2-40B4-BE49-F238E27FC236}">
                <a16:creationId xmlns:a16="http://schemas.microsoft.com/office/drawing/2014/main" id="{CAB8D7C9-B784-9145-A3CF-178D77888E3C}"/>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6" name="Rectangle 15">
            <a:extLst>
              <a:ext uri="{FF2B5EF4-FFF2-40B4-BE49-F238E27FC236}">
                <a16:creationId xmlns:a16="http://schemas.microsoft.com/office/drawing/2014/main" id="{922D3676-3E10-D946-990C-0A0C75BB3851}"/>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22F40F6-84B6-8341-B69E-14C00F5D9363}"/>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8B41DE8-163F-844A-94C3-561D8CA8B419}"/>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1731539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971701-43DD-5544-88E0-9D52CA5A5A85}"/>
              </a:ext>
            </a:extLst>
          </p:cNvPr>
          <p:cNvSpPr>
            <a:spLocks noGrp="1"/>
          </p:cNvSpPr>
          <p:nvPr>
            <p:ph type="body" idx="1"/>
          </p:nvPr>
        </p:nvSpPr>
        <p:spPr>
          <a:xfrm>
            <a:off x="628650" y="1718562"/>
            <a:ext cx="5368925"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7C40F6-0642-074F-8A70-0BFF9A34169D}"/>
              </a:ext>
            </a:extLst>
          </p:cNvPr>
          <p:cNvSpPr>
            <a:spLocks noGrp="1"/>
          </p:cNvSpPr>
          <p:nvPr>
            <p:ph sz="half" idx="2"/>
          </p:nvPr>
        </p:nvSpPr>
        <p:spPr>
          <a:xfrm>
            <a:off x="628650" y="2438400"/>
            <a:ext cx="5368925"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434781C6-6D54-384F-84DD-BF21C4C341C7}"/>
              </a:ext>
            </a:extLst>
          </p:cNvPr>
          <p:cNvSpPr>
            <a:spLocks noGrp="1"/>
          </p:cNvSpPr>
          <p:nvPr>
            <p:ph type="body" sz="quarter" idx="3"/>
          </p:nvPr>
        </p:nvSpPr>
        <p:spPr>
          <a:xfrm>
            <a:off x="5960022" y="1718562"/>
            <a:ext cx="5395366" cy="476238"/>
          </a:xfrm>
        </p:spPr>
        <p:txBody>
          <a:bodyPr anchor="t">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978E81-3B9E-1C41-AE36-C449E9834ECE}"/>
              </a:ext>
            </a:extLst>
          </p:cNvPr>
          <p:cNvSpPr>
            <a:spLocks noGrp="1"/>
          </p:cNvSpPr>
          <p:nvPr>
            <p:ph sz="quarter" idx="4"/>
          </p:nvPr>
        </p:nvSpPr>
        <p:spPr>
          <a:xfrm>
            <a:off x="5960022" y="2438400"/>
            <a:ext cx="5395366" cy="348297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0E7805BC-BF08-CE4C-8511-E92F51E5942D}"/>
              </a:ext>
            </a:extLst>
          </p:cNvPr>
          <p:cNvSpPr>
            <a:spLocks noGrp="1"/>
          </p:cNvSpPr>
          <p:nvPr>
            <p:ph type="ftr" sz="quarter" idx="11"/>
          </p:nvPr>
        </p:nvSpPr>
        <p:spPr/>
        <p:txBody>
          <a:bodyPr/>
          <a:lstStyle/>
          <a:p>
            <a:r>
              <a:rPr lang="en-US"/>
              <a:t>Copyright 1992-2015, Leadership Strategies, Inc. V15.02 </a:t>
            </a:r>
            <a:endParaRPr lang="en-US" dirty="0"/>
          </a:p>
        </p:txBody>
      </p:sp>
      <p:sp>
        <p:nvSpPr>
          <p:cNvPr id="9" name="Slide Number Placeholder 8">
            <a:extLst>
              <a:ext uri="{FF2B5EF4-FFF2-40B4-BE49-F238E27FC236}">
                <a16:creationId xmlns:a16="http://schemas.microsoft.com/office/drawing/2014/main" id="{AB25755D-98A0-E64D-AEBE-8800C11E7EEE}"/>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6" name="Title 1">
            <a:extLst>
              <a:ext uri="{FF2B5EF4-FFF2-40B4-BE49-F238E27FC236}">
                <a16:creationId xmlns:a16="http://schemas.microsoft.com/office/drawing/2014/main" id="{F6B56ABC-CABC-8B4C-892A-C5688F045538}"/>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8" name="Rectangle 17">
            <a:extLst>
              <a:ext uri="{FF2B5EF4-FFF2-40B4-BE49-F238E27FC236}">
                <a16:creationId xmlns:a16="http://schemas.microsoft.com/office/drawing/2014/main" id="{54403037-A994-994A-9046-27EB815FD196}"/>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4C7073F5-5B19-5F4E-B795-D9BD741A6D45}"/>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F2D86DF7-39BE-6740-9B8F-F6A7EA98787C}"/>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793188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15A45A6-9194-E746-AAD2-70D550FFE587}"/>
              </a:ext>
            </a:extLst>
          </p:cNvPr>
          <p:cNvSpPr>
            <a:spLocks noGrp="1"/>
          </p:cNvSpPr>
          <p:nvPr>
            <p:ph type="ftr" sz="quarter" idx="11"/>
          </p:nvPr>
        </p:nvSpPr>
        <p:spPr/>
        <p:txBody>
          <a:bodyPr/>
          <a:lstStyle/>
          <a:p>
            <a:r>
              <a:rPr lang="en-US"/>
              <a:t>Copyright 1992-2015, Leadership Strategies, Inc. V15.02 </a:t>
            </a:r>
            <a:endParaRPr lang="en-US" dirty="0"/>
          </a:p>
        </p:txBody>
      </p:sp>
      <p:sp>
        <p:nvSpPr>
          <p:cNvPr id="5" name="Slide Number Placeholder 4">
            <a:extLst>
              <a:ext uri="{FF2B5EF4-FFF2-40B4-BE49-F238E27FC236}">
                <a16:creationId xmlns:a16="http://schemas.microsoft.com/office/drawing/2014/main" id="{382268D6-C5B2-134B-8261-768B6059EC45}"/>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sp>
        <p:nvSpPr>
          <p:cNvPr id="12" name="Title 1">
            <a:extLst>
              <a:ext uri="{FF2B5EF4-FFF2-40B4-BE49-F238E27FC236}">
                <a16:creationId xmlns:a16="http://schemas.microsoft.com/office/drawing/2014/main" id="{F0E86AA0-3ABC-D043-846C-4072B56B7481}"/>
              </a:ext>
            </a:extLst>
          </p:cNvPr>
          <p:cNvSpPr>
            <a:spLocks noGrp="1"/>
          </p:cNvSpPr>
          <p:nvPr>
            <p:ph type="title" hasCustomPrompt="1"/>
          </p:nvPr>
        </p:nvSpPr>
        <p:spPr>
          <a:xfrm>
            <a:off x="657225" y="522072"/>
            <a:ext cx="7429500" cy="690564"/>
          </a:xfrm>
        </p:spPr>
        <p:txBody>
          <a:bodyPr anchor="b">
            <a:normAutofit/>
          </a:bodyPr>
          <a:lstStyle>
            <a:lvl1pPr>
              <a:defRPr sz="4000"/>
            </a:lvl1pPr>
          </a:lstStyle>
          <a:p>
            <a:r>
              <a:rPr lang="en-US" dirty="0"/>
              <a:t>Title</a:t>
            </a:r>
          </a:p>
        </p:txBody>
      </p:sp>
      <p:sp>
        <p:nvSpPr>
          <p:cNvPr id="14" name="Rectangle 13">
            <a:extLst>
              <a:ext uri="{FF2B5EF4-FFF2-40B4-BE49-F238E27FC236}">
                <a16:creationId xmlns:a16="http://schemas.microsoft.com/office/drawing/2014/main" id="{ACEAFB2F-4161-7E43-B6B7-52B5354D2D08}"/>
              </a:ext>
            </a:extLst>
          </p:cNvPr>
          <p:cNvSpPr/>
          <p:nvPr/>
        </p:nvSpPr>
        <p:spPr>
          <a:xfrm>
            <a:off x="-14288" y="-13836"/>
            <a:ext cx="400050" cy="1262064"/>
          </a:xfrm>
          <a:prstGeom prst="rect">
            <a:avLst/>
          </a:prstGeom>
          <a:solidFill>
            <a:srgbClr val="00C7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17EDBD6A-8290-E845-9BC8-43C2DA201FD2}"/>
              </a:ext>
            </a:extLst>
          </p:cNvPr>
          <p:cNvCxnSpPr>
            <a:cxnSpLocks/>
          </p:cNvCxnSpPr>
          <p:nvPr/>
        </p:nvCxnSpPr>
        <p:spPr>
          <a:xfrm>
            <a:off x="400050" y="1383698"/>
            <a:ext cx="11594881" cy="0"/>
          </a:xfrm>
          <a:prstGeom prst="line">
            <a:avLst/>
          </a:prstGeom>
          <a:ln>
            <a:solidFill>
              <a:srgbClr val="F26522"/>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8C57742F-9260-5A40-9D93-2C06C3AED004}"/>
              </a:ext>
            </a:extLst>
          </p:cNvPr>
          <p:cNvPicPr>
            <a:picLocks noChangeAspect="1"/>
          </p:cNvPicPr>
          <p:nvPr/>
        </p:nvPicPr>
        <p:blipFill>
          <a:blip r:embed="rId2"/>
          <a:stretch>
            <a:fillRect/>
          </a:stretch>
        </p:blipFill>
        <p:spPr>
          <a:xfrm>
            <a:off x="10399495" y="294482"/>
            <a:ext cx="1587500" cy="622300"/>
          </a:xfrm>
          <a:prstGeom prst="rect">
            <a:avLst/>
          </a:prstGeom>
        </p:spPr>
      </p:pic>
    </p:spTree>
    <p:extLst>
      <p:ext uri="{BB962C8B-B14F-4D97-AF65-F5344CB8AC3E}">
        <p14:creationId xmlns:p14="http://schemas.microsoft.com/office/powerpoint/2010/main" val="3404525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67328-D22E-C94E-85B0-CCCA49C74591}"/>
              </a:ext>
            </a:extLst>
          </p:cNvPr>
          <p:cNvSpPr>
            <a:spLocks noGrp="1"/>
          </p:cNvSpPr>
          <p:nvPr>
            <p:ph type="title"/>
          </p:nvPr>
        </p:nvSpPr>
        <p:spPr>
          <a:xfrm>
            <a:off x="836612" y="552449"/>
            <a:ext cx="3935413" cy="1776414"/>
          </a:xfrm>
        </p:spPr>
        <p:txBody>
          <a:bodyPr anchor="t">
            <a:normAutofit/>
          </a:bodyPr>
          <a:lstStyle>
            <a:lvl1pPr>
              <a:defRPr sz="4000">
                <a:solidFill>
                  <a:srgbClr val="2D2A26"/>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D19AFE9-148E-5340-8284-F58404F32346}"/>
              </a:ext>
            </a:extLst>
          </p:cNvPr>
          <p:cNvSpPr>
            <a:spLocks noGrp="1"/>
          </p:cNvSpPr>
          <p:nvPr>
            <p:ph idx="1"/>
          </p:nvPr>
        </p:nvSpPr>
        <p:spPr>
          <a:xfrm>
            <a:off x="5183188" y="1319213"/>
            <a:ext cx="6172200" cy="4541838"/>
          </a:xfrm>
        </p:spPr>
        <p:txBody>
          <a:bodyPr/>
          <a:lstStyle>
            <a:lvl1pPr marL="0" indent="0">
              <a:buNone/>
              <a:defRPr sz="3200">
                <a:solidFill>
                  <a:srgbClr val="00C7B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9F154CF-BC9A-D34C-BD57-474C59B99E9F}"/>
              </a:ext>
            </a:extLst>
          </p:cNvPr>
          <p:cNvSpPr>
            <a:spLocks noGrp="1"/>
          </p:cNvSpPr>
          <p:nvPr>
            <p:ph type="body" sz="half" idx="2"/>
          </p:nvPr>
        </p:nvSpPr>
        <p:spPr>
          <a:xfrm>
            <a:off x="836612" y="2486032"/>
            <a:ext cx="3935413" cy="3382956"/>
          </a:xfrm>
        </p:spPr>
        <p:txBody>
          <a:bodyPr/>
          <a:lstStyle>
            <a:lvl1pPr marL="0" indent="0">
              <a:buNone/>
              <a:defRPr sz="1600">
                <a:solidFill>
                  <a:srgbClr val="00C7B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A6B18280-8B58-A643-944B-89338F62E0E1}"/>
              </a:ext>
            </a:extLst>
          </p:cNvPr>
          <p:cNvSpPr>
            <a:spLocks noGrp="1"/>
          </p:cNvSpPr>
          <p:nvPr>
            <p:ph type="ftr" sz="quarter" idx="11"/>
          </p:nvPr>
        </p:nvSpPr>
        <p:spPr/>
        <p:txBody>
          <a:bodyPr/>
          <a:lstStyle/>
          <a:p>
            <a:r>
              <a:rPr lang="en-US"/>
              <a:t>Copyright 1992-2015, Leadership Strategies, Inc. V15.02 </a:t>
            </a:r>
            <a:endParaRPr lang="en-US" dirty="0"/>
          </a:p>
        </p:txBody>
      </p:sp>
      <p:sp>
        <p:nvSpPr>
          <p:cNvPr id="7" name="Slide Number Placeholder 6">
            <a:extLst>
              <a:ext uri="{FF2B5EF4-FFF2-40B4-BE49-F238E27FC236}">
                <a16:creationId xmlns:a16="http://schemas.microsoft.com/office/drawing/2014/main" id="{DBDBCE79-FD0F-2B44-881B-8E95263187D6}"/>
              </a:ext>
            </a:extLst>
          </p:cNvPr>
          <p:cNvSpPr>
            <a:spLocks noGrp="1"/>
          </p:cNvSpPr>
          <p:nvPr>
            <p:ph type="sldNum" sz="quarter" idx="12"/>
          </p:nvPr>
        </p:nvSpPr>
        <p:spPr/>
        <p:txBody>
          <a:bodyPr/>
          <a:lstStyle>
            <a:lvl1pPr>
              <a:defRPr>
                <a:solidFill>
                  <a:srgbClr val="00C7B1"/>
                </a:solidFill>
              </a:defRPr>
            </a:lvl1pPr>
          </a:lstStyle>
          <a:p>
            <a:fld id="{F29FD61F-2294-5D42-A9D7-9928D42B3773}" type="slidenum">
              <a:rPr lang="en-US" smtClean="0"/>
              <a:pPr/>
              <a:t>‹#›</a:t>
            </a:fld>
            <a:endParaRPr lang="en-US" dirty="0"/>
          </a:p>
        </p:txBody>
      </p:sp>
      <p:pic>
        <p:nvPicPr>
          <p:cNvPr id="12" name="Picture 11">
            <a:extLst>
              <a:ext uri="{FF2B5EF4-FFF2-40B4-BE49-F238E27FC236}">
                <a16:creationId xmlns:a16="http://schemas.microsoft.com/office/drawing/2014/main" id="{63BC6FEF-E7D2-8E40-A578-9503D64D93AB}"/>
              </a:ext>
            </a:extLst>
          </p:cNvPr>
          <p:cNvPicPr>
            <a:picLocks noChangeAspect="1"/>
          </p:cNvPicPr>
          <p:nvPr/>
        </p:nvPicPr>
        <p:blipFill>
          <a:blip r:embed="rId2"/>
          <a:stretch>
            <a:fillRect/>
          </a:stretch>
        </p:blipFill>
        <p:spPr>
          <a:xfrm>
            <a:off x="10399495" y="260349"/>
            <a:ext cx="1587500" cy="622300"/>
          </a:xfrm>
          <a:prstGeom prst="rect">
            <a:avLst/>
          </a:prstGeom>
        </p:spPr>
      </p:pic>
    </p:spTree>
    <p:extLst>
      <p:ext uri="{BB962C8B-B14F-4D97-AF65-F5344CB8AC3E}">
        <p14:creationId xmlns:p14="http://schemas.microsoft.com/office/powerpoint/2010/main" val="2448577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283FC2-7675-0841-86BC-69FD1EF012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486E16C-0C41-6F4E-A653-ACA5AF0469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A777ABB-0E99-6740-9225-0F0BD3A78581}"/>
              </a:ext>
            </a:extLst>
          </p:cNvPr>
          <p:cNvSpPr>
            <a:spLocks noGrp="1"/>
          </p:cNvSpPr>
          <p:nvPr>
            <p:ph type="ftr" sz="quarter" idx="3"/>
          </p:nvPr>
        </p:nvSpPr>
        <p:spPr>
          <a:xfrm>
            <a:off x="3307749" y="6378122"/>
            <a:ext cx="6179918"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r>
              <a:rPr lang="en-US"/>
              <a:t>Copyright 1992-2015, Leadership Strategies, Inc. V15.02 </a:t>
            </a:r>
            <a:endParaRPr lang="en-US" dirty="0"/>
          </a:p>
        </p:txBody>
      </p:sp>
      <p:sp>
        <p:nvSpPr>
          <p:cNvPr id="6" name="Slide Number Placeholder 5">
            <a:extLst>
              <a:ext uri="{FF2B5EF4-FFF2-40B4-BE49-F238E27FC236}">
                <a16:creationId xmlns:a16="http://schemas.microsoft.com/office/drawing/2014/main" id="{AAB40D69-EDE8-E044-84F7-0BB4C8CB76F6}"/>
              </a:ext>
            </a:extLst>
          </p:cNvPr>
          <p:cNvSpPr>
            <a:spLocks noGrp="1"/>
          </p:cNvSpPr>
          <p:nvPr>
            <p:ph type="sldNum" sz="quarter" idx="4"/>
          </p:nvPr>
        </p:nvSpPr>
        <p:spPr>
          <a:xfrm>
            <a:off x="197069" y="6356350"/>
            <a:ext cx="2743200" cy="365125"/>
          </a:xfrm>
          <a:prstGeom prst="rect">
            <a:avLst/>
          </a:prstGeom>
        </p:spPr>
        <p:txBody>
          <a:bodyPr vert="horz" lIns="91440" tIns="45720" rIns="91440" bIns="45720" rtlCol="0" anchor="ctr"/>
          <a:lstStyle>
            <a:lvl1pPr algn="l">
              <a:defRPr sz="1200">
                <a:solidFill>
                  <a:srgbClr val="00C7B1"/>
                </a:solidFill>
                <a:latin typeface="Arial" panose="020B0604020202020204" pitchFamily="34" charset="0"/>
                <a:cs typeface="Arial" panose="020B0604020202020204" pitchFamily="34" charset="0"/>
              </a:defRPr>
            </a:lvl1pPr>
          </a:lstStyle>
          <a:p>
            <a:fld id="{F29FD61F-2294-5D42-A9D7-9928D42B3773}" type="slidenum">
              <a:rPr lang="en-US" smtClean="0"/>
              <a:pPr/>
              <a:t>‹#›</a:t>
            </a:fld>
            <a:endParaRPr lang="en-US" dirty="0"/>
          </a:p>
        </p:txBody>
      </p:sp>
      <p:sp>
        <p:nvSpPr>
          <p:cNvPr id="7" name="Footer Placeholder 4">
            <a:extLst>
              <a:ext uri="{FF2B5EF4-FFF2-40B4-BE49-F238E27FC236}">
                <a16:creationId xmlns:a16="http://schemas.microsoft.com/office/drawing/2014/main" id="{6330CCC0-4408-4713-8928-D6E4E2EC377E}"/>
              </a:ext>
            </a:extLst>
          </p:cNvPr>
          <p:cNvSpPr txBox="1">
            <a:spLocks/>
          </p:cNvSpPr>
          <p:nvPr/>
        </p:nvSpPr>
        <p:spPr>
          <a:xfrm>
            <a:off x="6780288" y="6381124"/>
            <a:ext cx="515156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rgbClr val="898989"/>
                </a:solidFill>
                <a:latin typeface="Arial" panose="020B0604020202020204" pitchFamily="34" charset="0"/>
                <a:cs typeface="Arial" panose="020B0604020202020204" pitchFamily="34" charset="0"/>
              </a:rPr>
              <a:t>Duplication prohibited without consent.</a:t>
            </a:r>
          </a:p>
        </p:txBody>
      </p:sp>
    </p:spTree>
    <p:extLst>
      <p:ext uri="{BB962C8B-B14F-4D97-AF65-F5344CB8AC3E}">
        <p14:creationId xmlns:p14="http://schemas.microsoft.com/office/powerpoint/2010/main" val="464404287"/>
      </p:ext>
    </p:extLst>
  </p:cSld>
  <p:clrMap bg1="lt1" tx1="dk1" bg2="lt2" tx2="dk2" accent1="accent1" accent2="accent2" accent3="accent3" accent4="accent4" accent5="accent5" accent6="accent6" hlink="hlink" folHlink="folHlink"/>
  <p:sldLayoutIdLst>
    <p:sldLayoutId id="2147483670" r:id="rId1"/>
    <p:sldLayoutId id="214748369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67" r:id="rId14"/>
    <p:sldLayoutId id="2147483661" r:id="rId15"/>
    <p:sldLayoutId id="2147483662" r:id="rId16"/>
  </p:sldLayoutIdLst>
  <p:transition>
    <p:fade/>
  </p:transition>
  <p:hf hdr="0" dt="0"/>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00C7B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047E5F-7AC3-40FF-9CF2-70CA88DFC7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B0D5E1B-81C7-4F8A-81B2-F8F48D979F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747101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25.jpeg"/><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8.emf"/></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2.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image" Target="../media/image14.emf"/></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69983" y="834486"/>
            <a:ext cx="5520610" cy="1311129"/>
          </a:xfrm>
        </p:spPr>
        <p:txBody>
          <a:bodyPr>
            <a:normAutofit/>
          </a:bodyPr>
          <a:lstStyle/>
          <a:p>
            <a:r>
              <a:rPr lang="en-US" dirty="0"/>
              <a:t>THE EFFECTIVE FACILITATOR</a:t>
            </a:r>
          </a:p>
        </p:txBody>
      </p:sp>
      <p:sp>
        <p:nvSpPr>
          <p:cNvPr id="6" name="Content Placeholder 5"/>
          <p:cNvSpPr>
            <a:spLocks noGrp="1"/>
          </p:cNvSpPr>
          <p:nvPr>
            <p:ph type="subTitle" idx="1"/>
          </p:nvPr>
        </p:nvSpPr>
        <p:spPr>
          <a:xfrm>
            <a:off x="669983" y="2237690"/>
            <a:ext cx="5045016" cy="757130"/>
          </a:xfrm>
        </p:spPr>
        <p:txBody>
          <a:bodyPr/>
          <a:lstStyle/>
          <a:p>
            <a:r>
              <a:rPr lang="en-US" dirty="0"/>
              <a:t>PRINCIPLE 7</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Level 3 Disagreements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10</a:t>
            </a:fld>
            <a:endParaRPr lang="en-US" dirty="0"/>
          </a:p>
        </p:txBody>
      </p:sp>
      <p:sp>
        <p:nvSpPr>
          <p:cNvPr id="3" name="Content Placeholder 2"/>
          <p:cNvSpPr>
            <a:spLocks noGrp="1"/>
          </p:cNvSpPr>
          <p:nvPr>
            <p:ph type="body" sz="quarter" idx="13"/>
          </p:nvPr>
        </p:nvSpPr>
        <p:spPr/>
        <p:txBody>
          <a:bodyPr>
            <a:normAutofit/>
          </a:bodyPr>
          <a:lstStyle/>
          <a:p>
            <a:r>
              <a:rPr lang="en-US" sz="2400" dirty="0"/>
              <a:t>Characteristics</a:t>
            </a:r>
          </a:p>
          <a:p>
            <a:pPr lvl="1">
              <a:buClr>
                <a:srgbClr val="009383"/>
              </a:buClr>
              <a:buFont typeface="Arial" panose="020B0604020202020204" pitchFamily="34" charset="0"/>
              <a:buChar char="–"/>
            </a:pPr>
            <a:r>
              <a:rPr lang="en-US" dirty="0">
                <a:solidFill>
                  <a:srgbClr val="F26522"/>
                </a:solidFill>
              </a:rPr>
              <a:t>Irrational</a:t>
            </a:r>
          </a:p>
          <a:p>
            <a:pPr lvl="1">
              <a:spcAft>
                <a:spcPts val="1800"/>
              </a:spcAft>
              <a:buClr>
                <a:srgbClr val="009383"/>
              </a:buClr>
              <a:buFont typeface="Arial" panose="020B0604020202020204" pitchFamily="34" charset="0"/>
              <a:buChar char="–"/>
            </a:pPr>
            <a:r>
              <a:rPr lang="en-US" dirty="0">
                <a:solidFill>
                  <a:srgbClr val="F26522"/>
                </a:solidFill>
              </a:rPr>
              <a:t>No commitment to finding a solution</a:t>
            </a:r>
          </a:p>
          <a:p>
            <a:pPr>
              <a:spcAft>
                <a:spcPts val="1800"/>
              </a:spcAft>
            </a:pPr>
            <a:r>
              <a:rPr lang="en-US" sz="2400" dirty="0"/>
              <a:t>A disagreement based on personality or past history can not be resolved</a:t>
            </a:r>
            <a:br>
              <a:rPr lang="en-US" sz="2400" dirty="0"/>
            </a:br>
            <a:r>
              <a:rPr lang="en-US" sz="2400" dirty="0"/>
              <a:t>within the session—don’t attempt to resolve it. </a:t>
            </a:r>
          </a:p>
        </p:txBody>
      </p:sp>
      <p:sp>
        <p:nvSpPr>
          <p:cNvPr id="6" name="Footer Placeholder 5">
            <a:extLst>
              <a:ext uri="{FF2B5EF4-FFF2-40B4-BE49-F238E27FC236}">
                <a16:creationId xmlns:a16="http://schemas.microsoft.com/office/drawing/2014/main" id="{2DDE1C28-6AD2-4648-AC22-55A4CBBCBEF6}"/>
              </a:ext>
            </a:extLst>
          </p:cNvPr>
          <p:cNvSpPr>
            <a:spLocks noGrp="1"/>
          </p:cNvSpPr>
          <p:nvPr>
            <p:ph type="ftr" sz="quarter" idx="11"/>
          </p:nvPr>
        </p:nvSpPr>
        <p:spPr/>
        <p:txBody>
          <a:bodyPr/>
          <a:lstStyle/>
          <a:p>
            <a:r>
              <a:rPr lang="en-US"/>
              <a:t>Copyright 1992-2015, Leadership Strategies, Inc. V15.02 </a:t>
            </a:r>
          </a:p>
        </p:txBody>
      </p:sp>
      <p:sp>
        <p:nvSpPr>
          <p:cNvPr id="5" name="TextBox 4"/>
          <p:cNvSpPr txBox="1"/>
          <p:nvPr/>
        </p:nvSpPr>
        <p:spPr>
          <a:xfrm>
            <a:off x="10945812" y="5853430"/>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7-3</a:t>
            </a:r>
          </a:p>
        </p:txBody>
      </p:sp>
      <p:sp>
        <p:nvSpPr>
          <p:cNvPr id="7" name="TextBox 6">
            <a:extLst>
              <a:ext uri="{FF2B5EF4-FFF2-40B4-BE49-F238E27FC236}">
                <a16:creationId xmlns:a16="http://schemas.microsoft.com/office/drawing/2014/main" id="{F73DC129-6B50-4571-AD06-1ED748AF5217}"/>
              </a:ext>
            </a:extLst>
          </p:cNvPr>
          <p:cNvSpPr txBox="1"/>
          <p:nvPr/>
        </p:nvSpPr>
        <p:spPr>
          <a:xfrm>
            <a:off x="11483637" y="3013501"/>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Level 3 Disagreements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11</a:t>
            </a:fld>
            <a:endParaRPr lang="en-US" dirty="0"/>
          </a:p>
        </p:txBody>
      </p:sp>
      <p:sp>
        <p:nvSpPr>
          <p:cNvPr id="3" name="Content Placeholder 2"/>
          <p:cNvSpPr>
            <a:spLocks noGrp="1"/>
          </p:cNvSpPr>
          <p:nvPr>
            <p:ph type="body" sz="quarter" idx="13"/>
          </p:nvPr>
        </p:nvSpPr>
        <p:spPr/>
        <p:txBody>
          <a:bodyPr>
            <a:normAutofit/>
          </a:bodyPr>
          <a:lstStyle/>
          <a:p>
            <a:pPr>
              <a:spcAft>
                <a:spcPts val="600"/>
              </a:spcAft>
            </a:pPr>
            <a:r>
              <a:rPr lang="en-US" sz="2400" dirty="0"/>
              <a:t>Consider the following course:</a:t>
            </a:r>
          </a:p>
          <a:p>
            <a:pPr lvl="1">
              <a:spcAft>
                <a:spcPts val="600"/>
              </a:spcAft>
              <a:buClr>
                <a:srgbClr val="009383"/>
              </a:buClr>
              <a:buFont typeface="Arial" panose="020B0604020202020204" pitchFamily="34" charset="0"/>
              <a:buChar char="–"/>
            </a:pPr>
            <a:r>
              <a:rPr lang="en-US" dirty="0">
                <a:solidFill>
                  <a:srgbClr val="F26522"/>
                </a:solidFill>
              </a:rPr>
              <a:t>Take break, meet with parties privately</a:t>
            </a:r>
          </a:p>
          <a:p>
            <a:pPr lvl="1">
              <a:spcAft>
                <a:spcPts val="600"/>
              </a:spcAft>
              <a:buClr>
                <a:srgbClr val="009383"/>
              </a:buClr>
              <a:buFont typeface="Arial" panose="020B0604020202020204" pitchFamily="34" charset="0"/>
              <a:buChar char="–"/>
            </a:pPr>
            <a:r>
              <a:rPr lang="en-US" dirty="0">
                <a:solidFill>
                  <a:srgbClr val="F26522"/>
                </a:solidFill>
              </a:rPr>
              <a:t>Seek agreement to put on Issues List</a:t>
            </a:r>
          </a:p>
          <a:p>
            <a:pPr lvl="1">
              <a:spcAft>
                <a:spcPts val="600"/>
              </a:spcAft>
              <a:buClr>
                <a:srgbClr val="009383"/>
              </a:buClr>
              <a:buFont typeface="Arial" panose="020B0604020202020204" pitchFamily="34" charset="0"/>
              <a:buChar char="–"/>
            </a:pPr>
            <a:r>
              <a:rPr lang="en-US" b="1" cap="all" dirty="0">
                <a:solidFill>
                  <a:srgbClr val="F26522"/>
                </a:solidFill>
              </a:rPr>
              <a:t>Agree to go together to a higher source</a:t>
            </a:r>
          </a:p>
        </p:txBody>
      </p:sp>
      <p:sp>
        <p:nvSpPr>
          <p:cNvPr id="7" name="Footer Placeholder 6">
            <a:extLst>
              <a:ext uri="{FF2B5EF4-FFF2-40B4-BE49-F238E27FC236}">
                <a16:creationId xmlns:a16="http://schemas.microsoft.com/office/drawing/2014/main" id="{D8159C4C-7669-47C6-9DA9-566BB5469D96}"/>
              </a:ext>
            </a:extLst>
          </p:cNvPr>
          <p:cNvSpPr>
            <a:spLocks noGrp="1"/>
          </p:cNvSpPr>
          <p:nvPr>
            <p:ph type="ftr" sz="quarter" idx="11"/>
          </p:nvPr>
        </p:nvSpPr>
        <p:spPr/>
        <p:txBody>
          <a:bodyPr/>
          <a:lstStyle/>
          <a:p>
            <a:r>
              <a:rPr lang="en-US"/>
              <a:t>Copyright 1992-2015, Leadership Strategies, Inc. V15.02 </a:t>
            </a:r>
          </a:p>
        </p:txBody>
      </p:sp>
      <p:sp>
        <p:nvSpPr>
          <p:cNvPr id="5" name="TextBox 4"/>
          <p:cNvSpPr txBox="1"/>
          <p:nvPr/>
        </p:nvSpPr>
        <p:spPr>
          <a:xfrm>
            <a:off x="10945812" y="576789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7-3</a:t>
            </a:r>
          </a:p>
        </p:txBody>
      </p:sp>
      <p:sp>
        <p:nvSpPr>
          <p:cNvPr id="6" name="TextBox 5"/>
          <p:cNvSpPr txBox="1"/>
          <p:nvPr/>
        </p:nvSpPr>
        <p:spPr>
          <a:xfrm>
            <a:off x="11093787" y="2844320"/>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0" y="0"/>
            <a:ext cx="12192000" cy="6934200"/>
          </a:xfrm>
          <a:prstGeom prst="rect">
            <a:avLst/>
          </a:prstGeom>
        </p:spPr>
      </p:pic>
      <p:sp>
        <p:nvSpPr>
          <p:cNvPr id="17" name="Rectangle 16"/>
          <p:cNvSpPr/>
          <p:nvPr/>
        </p:nvSpPr>
        <p:spPr>
          <a:xfrm>
            <a:off x="3065379" y="146152"/>
            <a:ext cx="6664657" cy="702934"/>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B. Start with consensus</a:t>
            </a:r>
          </a:p>
        </p:txBody>
      </p:sp>
      <p:sp>
        <p:nvSpPr>
          <p:cNvPr id="22" name="Slide Number Placeholder 3"/>
          <p:cNvSpPr>
            <a:spLocks noGrp="1"/>
          </p:cNvSpPr>
          <p:nvPr>
            <p:ph type="sldNum" sz="quarter" idx="12"/>
          </p:nvPr>
        </p:nvSpPr>
        <p:spPr/>
        <p:txBody>
          <a:bodyPr/>
          <a:lstStyle/>
          <a:p>
            <a:fld id="{F29FD61F-2294-5D42-A9D7-9928D42B3773}" type="slidenum">
              <a:rPr lang="en-US" smtClean="0"/>
              <a:pPr/>
              <a:t>12</a:t>
            </a:fld>
            <a:endParaRPr lang="en-US" dirty="0"/>
          </a:p>
        </p:txBody>
      </p:sp>
      <p:sp>
        <p:nvSpPr>
          <p:cNvPr id="2" name="Footer Placeholder 1">
            <a:extLst>
              <a:ext uri="{FF2B5EF4-FFF2-40B4-BE49-F238E27FC236}">
                <a16:creationId xmlns:a16="http://schemas.microsoft.com/office/drawing/2014/main" id="{73304275-36FF-4388-A281-C6608B0B695B}"/>
              </a:ext>
            </a:extLst>
          </p:cNvPr>
          <p:cNvSpPr>
            <a:spLocks noGrp="1"/>
          </p:cNvSpPr>
          <p:nvPr>
            <p:ph type="ftr" sz="quarter" idx="11"/>
          </p:nvPr>
        </p:nvSpPr>
        <p:spPr/>
        <p:txBody>
          <a:bodyPr/>
          <a:lstStyle/>
          <a:p>
            <a:r>
              <a:rPr lang="en-US" dirty="0"/>
              <a:t>Copyright 1992-2015, Leadership Strategies, Inc. V15.02 </a:t>
            </a:r>
          </a:p>
        </p:txBody>
      </p:sp>
      <p:sp>
        <p:nvSpPr>
          <p:cNvPr id="14" name="Footer Placeholder 4">
            <a:extLst>
              <a:ext uri="{FF2B5EF4-FFF2-40B4-BE49-F238E27FC236}">
                <a16:creationId xmlns:a16="http://schemas.microsoft.com/office/drawing/2014/main" id="{3BAD1452-0472-42DA-A442-284B861112ED}"/>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13</a:t>
            </a:fld>
            <a:endParaRPr lang="en-US" dirty="0"/>
          </a:p>
        </p:txBody>
      </p:sp>
      <p:sp>
        <p:nvSpPr>
          <p:cNvPr id="5" name="Title 4"/>
          <p:cNvSpPr>
            <a:spLocks noGrp="1"/>
          </p:cNvSpPr>
          <p:nvPr>
            <p:ph type="title"/>
          </p:nvPr>
        </p:nvSpPr>
        <p:spPr/>
        <p:txBody>
          <a:bodyPr anchor="t">
            <a:normAutofit fontScale="90000"/>
          </a:bodyPr>
          <a:lstStyle/>
          <a:p>
            <a:pPr>
              <a:lnSpc>
                <a:spcPct val="100000"/>
              </a:lnSpc>
            </a:pPr>
            <a:r>
              <a:rPr lang="en-US" cap="all" dirty="0">
                <a:latin typeface="Arial" panose="020B0604020202020204" pitchFamily="34" charset="0"/>
                <a:cs typeface="Arial" panose="020B0604020202020204" pitchFamily="34" charset="0"/>
              </a:rPr>
              <a:t>Technique #1: </a:t>
            </a:r>
            <a:br>
              <a:rPr lang="en-US" dirty="0"/>
            </a:br>
            <a:r>
              <a:rPr lang="en-US" sz="4000" dirty="0">
                <a:latin typeface="Arial" panose="020B0604020202020204" pitchFamily="34" charset="0"/>
                <a:cs typeface="Arial" panose="020B0604020202020204" pitchFamily="34" charset="0"/>
              </a:rPr>
              <a:t>Ground Rules</a:t>
            </a:r>
          </a:p>
        </p:txBody>
      </p:sp>
      <p:sp>
        <p:nvSpPr>
          <p:cNvPr id="9" name="Footer Placeholder 1">
            <a:extLst>
              <a:ext uri="{FF2B5EF4-FFF2-40B4-BE49-F238E27FC236}">
                <a16:creationId xmlns:a16="http://schemas.microsoft.com/office/drawing/2014/main" id="{5DC01D44-00F2-4174-B406-13F8E326A6FB}"/>
              </a:ext>
            </a:extLst>
          </p:cNvPr>
          <p:cNvSpPr>
            <a:spLocks noGrp="1"/>
          </p:cNvSpPr>
          <p:nvPr>
            <p:ph type="ftr" sz="quarter" idx="11"/>
          </p:nvPr>
        </p:nvSpPr>
        <p:spPr/>
        <p:txBody>
          <a:bodyPr/>
          <a:lstStyle/>
          <a:p>
            <a:r>
              <a:rPr lang="en-US" dirty="0"/>
              <a:t>Copyright 1992-2015, Leadership Strategies, Inc. V15.02 </a:t>
            </a:r>
          </a:p>
        </p:txBody>
      </p:sp>
      <p:pic>
        <p:nvPicPr>
          <p:cNvPr id="7" name="Picture 6"/>
          <p:cNvPicPr>
            <a:picLocks noChangeAspect="1"/>
          </p:cNvPicPr>
          <p:nvPr/>
        </p:nvPicPr>
        <p:blipFill>
          <a:blip r:embed="rId3"/>
          <a:stretch>
            <a:fillRect/>
          </a:stretch>
        </p:blipFill>
        <p:spPr>
          <a:xfrm>
            <a:off x="7162398" y="2966459"/>
            <a:ext cx="2122432" cy="1768693"/>
          </a:xfrm>
          <a:prstGeom prst="rect">
            <a:avLst/>
          </a:prstGeom>
        </p:spPr>
      </p:pic>
      <p:sp>
        <p:nvSpPr>
          <p:cNvPr id="8" name="Title 4"/>
          <p:cNvSpPr txBox="1">
            <a:spLocks/>
          </p:cNvSpPr>
          <p:nvPr/>
        </p:nvSpPr>
        <p:spPr>
          <a:xfrm>
            <a:off x="2060355" y="2639121"/>
            <a:ext cx="8071290" cy="2096031"/>
          </a:xfrm>
          <a:prstGeom prst="rect">
            <a:avLst/>
          </a:prstGeom>
        </p:spPr>
        <p:txBody>
          <a:bodyPr vert="horz" lIns="91440" tIns="45720" rIns="91440" bIns="45720" rtlCol="0" anchor="t">
            <a:noAutofit/>
          </a:bodyPr>
          <a:lstStyle/>
          <a:p>
            <a:pPr marL="347472" indent="-347472">
              <a:lnSpc>
                <a:spcPct val="150000"/>
              </a:lnSpc>
              <a:spcBef>
                <a:spcPct val="0"/>
              </a:spcBef>
              <a:buFont typeface="Arial"/>
              <a:buChar char="•"/>
              <a:defRPr/>
            </a:pPr>
            <a:r>
              <a:rPr lang="en-US" sz="2400" cap="all" dirty="0">
                <a:solidFill>
                  <a:schemeClr val="bg1"/>
                </a:solidFill>
                <a:latin typeface="Arial" panose="020B0604020202020204" pitchFamily="34" charset="0"/>
                <a:ea typeface="+mj-ea"/>
                <a:cs typeface="Arial" panose="020B0604020202020204" pitchFamily="34" charset="0"/>
              </a:rPr>
              <a:t>E</a:t>
            </a:r>
            <a:r>
              <a:rPr lang="en-US" sz="2400" dirty="0">
                <a:solidFill>
                  <a:schemeClr val="bg1"/>
                </a:solidFill>
                <a:latin typeface="Arial" panose="020B0604020202020204" pitchFamily="34" charset="0"/>
                <a:ea typeface="+mj-ea"/>
                <a:cs typeface="Arial" panose="020B0604020202020204" pitchFamily="34" charset="0"/>
              </a:rPr>
              <a:t>veryone speaks</a:t>
            </a:r>
          </a:p>
          <a:p>
            <a:pPr marL="347472" indent="-347472">
              <a:lnSpc>
                <a:spcPct val="150000"/>
              </a:lnSpc>
              <a:spcBef>
                <a:spcPct val="0"/>
              </a:spcBef>
              <a:buFont typeface="Arial"/>
              <a:buChar char="•"/>
              <a:defRPr/>
            </a:pPr>
            <a:r>
              <a:rPr lang="en-US" sz="2400" dirty="0">
                <a:solidFill>
                  <a:schemeClr val="bg1"/>
                </a:solidFill>
                <a:latin typeface="Arial" panose="020B0604020202020204" pitchFamily="34" charset="0"/>
                <a:ea typeface="+mj-ea"/>
                <a:cs typeface="Arial" panose="020B0604020202020204" pitchFamily="34" charset="0"/>
              </a:rPr>
              <a:t>Respect the speaker</a:t>
            </a:r>
          </a:p>
          <a:p>
            <a:pPr marL="347472" indent="-347472">
              <a:lnSpc>
                <a:spcPct val="150000"/>
              </a:lnSpc>
              <a:spcBef>
                <a:spcPct val="0"/>
              </a:spcBef>
              <a:buFont typeface="Arial"/>
              <a:buChar char="•"/>
              <a:defRPr/>
            </a:pPr>
            <a:r>
              <a:rPr lang="en-US" sz="2400" dirty="0">
                <a:solidFill>
                  <a:schemeClr val="bg1"/>
                </a:solidFill>
                <a:latin typeface="Arial" panose="020B0604020202020204" pitchFamily="34" charset="0"/>
                <a:ea typeface="+mj-ea"/>
                <a:cs typeface="Arial" panose="020B0604020202020204" pitchFamily="34" charset="0"/>
              </a:rPr>
              <a:t>Avoid “side bar discussion”</a:t>
            </a:r>
          </a:p>
          <a:p>
            <a:pPr marL="347472" indent="-347472">
              <a:lnSpc>
                <a:spcPct val="150000"/>
              </a:lnSpc>
              <a:spcBef>
                <a:spcPct val="0"/>
              </a:spcBef>
              <a:buFont typeface="Arial"/>
              <a:buChar char="•"/>
              <a:defRPr/>
            </a:pPr>
            <a:r>
              <a:rPr lang="en-US" sz="2400" dirty="0">
                <a:solidFill>
                  <a:schemeClr val="bg1"/>
                </a:solidFill>
                <a:latin typeface="Arial" panose="020B0604020202020204" pitchFamily="34" charset="0"/>
                <a:ea typeface="+mj-ea"/>
                <a:cs typeface="Arial" panose="020B0604020202020204" pitchFamily="34" charset="0"/>
              </a:rPr>
              <a:t>Titles left outside the door</a:t>
            </a:r>
          </a:p>
        </p:txBody>
      </p:sp>
      <p:sp>
        <p:nvSpPr>
          <p:cNvPr id="6" name="TextBox 5"/>
          <p:cNvSpPr txBox="1"/>
          <p:nvPr/>
        </p:nvSpPr>
        <p:spPr>
          <a:xfrm>
            <a:off x="10858500" y="570658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7-4</a:t>
            </a:r>
          </a:p>
        </p:txBody>
      </p:sp>
      <p:sp>
        <p:nvSpPr>
          <p:cNvPr id="10" name="TextBox 9">
            <a:extLst>
              <a:ext uri="{FF2B5EF4-FFF2-40B4-BE49-F238E27FC236}">
                <a16:creationId xmlns:a16="http://schemas.microsoft.com/office/drawing/2014/main" id="{ED082FE2-00C9-43C0-B4B7-480630626B07}"/>
              </a:ext>
            </a:extLst>
          </p:cNvPr>
          <p:cNvSpPr txBox="1"/>
          <p:nvPr/>
        </p:nvSpPr>
        <p:spPr>
          <a:xfrm>
            <a:off x="11154450" y="4273938"/>
            <a:ext cx="389850" cy="830997"/>
          </a:xfrm>
          <a:prstGeom prst="rect">
            <a:avLst/>
          </a:prstGeom>
          <a:noFill/>
        </p:spPr>
        <p:txBody>
          <a:bodyPr wrap="none" rtlCol="0">
            <a:spAutoFit/>
          </a:bodyPr>
          <a:lstStyle/>
          <a:p>
            <a:r>
              <a:rPr lang="en-US" sz="4800" b="1" dirty="0">
                <a:solidFill>
                  <a:schemeClr val="tx2">
                    <a:lumMod val="60000"/>
                    <a:lumOff val="40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458750" y="2544653"/>
            <a:ext cx="2063475" cy="1768693"/>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14</a:t>
            </a:fld>
            <a:endParaRPr lang="en-US" dirty="0"/>
          </a:p>
        </p:txBody>
      </p:sp>
      <p:sp>
        <p:nvSpPr>
          <p:cNvPr id="5" name="Title 4"/>
          <p:cNvSpPr>
            <a:spLocks noGrp="1"/>
          </p:cNvSpPr>
          <p:nvPr>
            <p:ph type="title"/>
          </p:nvPr>
        </p:nvSpPr>
        <p:spPr/>
        <p:txBody>
          <a:bodyPr anchor="t">
            <a:normAutofit fontScale="90000"/>
          </a:bodyPr>
          <a:lstStyle/>
          <a:p>
            <a:pPr>
              <a:lnSpc>
                <a:spcPct val="100000"/>
              </a:lnSpc>
            </a:pPr>
            <a:r>
              <a:rPr lang="en-US" cap="all" dirty="0">
                <a:latin typeface="Arial" panose="020B0604020202020204" pitchFamily="34" charset="0"/>
                <a:cs typeface="Arial" panose="020B0604020202020204" pitchFamily="34" charset="0"/>
              </a:rPr>
              <a:t>Technique #2: </a:t>
            </a:r>
            <a:br>
              <a:rPr lang="en-US" dirty="0"/>
            </a:br>
            <a:r>
              <a:rPr lang="en-US" sz="4000" dirty="0">
                <a:latin typeface="Arial" panose="020B0604020202020204" pitchFamily="34" charset="0"/>
                <a:cs typeface="Arial" panose="020B0604020202020204" pitchFamily="34" charset="0"/>
              </a:rPr>
              <a:t>Establish the definition of “consensus”</a:t>
            </a:r>
          </a:p>
        </p:txBody>
      </p:sp>
      <p:sp>
        <p:nvSpPr>
          <p:cNvPr id="8" name="Footer Placeholder 1">
            <a:extLst>
              <a:ext uri="{FF2B5EF4-FFF2-40B4-BE49-F238E27FC236}">
                <a16:creationId xmlns:a16="http://schemas.microsoft.com/office/drawing/2014/main" id="{8D689571-3DCA-4F81-9376-D97976CB9D61}"/>
              </a:ext>
            </a:extLst>
          </p:cNvPr>
          <p:cNvSpPr>
            <a:spLocks noGrp="1"/>
          </p:cNvSpPr>
          <p:nvPr>
            <p:ph type="ftr" sz="quarter" idx="11"/>
          </p:nvPr>
        </p:nvSpPr>
        <p:spPr/>
        <p:txBody>
          <a:bodyPr/>
          <a:lstStyle/>
          <a:p>
            <a:r>
              <a:rPr lang="en-US" dirty="0"/>
              <a:t>Copyright 1992-2015, Leadership Strategies, Inc. V15.02 </a:t>
            </a:r>
          </a:p>
        </p:txBody>
      </p:sp>
      <p:sp>
        <p:nvSpPr>
          <p:cNvPr id="7" name="TextBox 6"/>
          <p:cNvSpPr txBox="1"/>
          <p:nvPr/>
        </p:nvSpPr>
        <p:spPr>
          <a:xfrm>
            <a:off x="10972997" y="570658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7-4</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322272" y="2920744"/>
            <a:ext cx="2063475" cy="1768693"/>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15</a:t>
            </a:fld>
            <a:endParaRPr lang="en-US" dirty="0"/>
          </a:p>
        </p:txBody>
      </p:sp>
      <p:sp>
        <p:nvSpPr>
          <p:cNvPr id="5" name="Title 4"/>
          <p:cNvSpPr>
            <a:spLocks noGrp="1"/>
          </p:cNvSpPr>
          <p:nvPr>
            <p:ph type="title"/>
          </p:nvPr>
        </p:nvSpPr>
        <p:spPr/>
        <p:txBody>
          <a:bodyPr anchor="t">
            <a:normAutofit fontScale="90000"/>
          </a:bodyPr>
          <a:lstStyle/>
          <a:p>
            <a:pPr>
              <a:lnSpc>
                <a:spcPct val="100000"/>
              </a:lnSpc>
            </a:pPr>
            <a:r>
              <a:rPr lang="en-US" cap="all" dirty="0">
                <a:latin typeface="Arial" panose="020B0604020202020204" pitchFamily="34" charset="0"/>
                <a:cs typeface="Arial" panose="020B0604020202020204" pitchFamily="34" charset="0"/>
              </a:rPr>
              <a:t>consensus: </a:t>
            </a:r>
            <a:br>
              <a:rPr lang="en-US" dirty="0"/>
            </a:br>
            <a:r>
              <a:rPr lang="en-US" sz="4000" i="1" dirty="0">
                <a:latin typeface="Arial" panose="020B0604020202020204" pitchFamily="34" charset="0"/>
                <a:cs typeface="Arial" panose="020B0604020202020204" pitchFamily="34" charset="0"/>
              </a:rPr>
              <a:t>“I can live with that and support it.”</a:t>
            </a:r>
          </a:p>
        </p:txBody>
      </p:sp>
      <p:sp>
        <p:nvSpPr>
          <p:cNvPr id="10" name="Footer Placeholder 1">
            <a:extLst>
              <a:ext uri="{FF2B5EF4-FFF2-40B4-BE49-F238E27FC236}">
                <a16:creationId xmlns:a16="http://schemas.microsoft.com/office/drawing/2014/main" id="{463A2664-DEEE-4418-9718-609513E477DF}"/>
              </a:ext>
            </a:extLst>
          </p:cNvPr>
          <p:cNvSpPr>
            <a:spLocks noGrp="1"/>
          </p:cNvSpPr>
          <p:nvPr>
            <p:ph type="ftr" sz="quarter" idx="11"/>
          </p:nvPr>
        </p:nvSpPr>
        <p:spPr/>
        <p:txBody>
          <a:bodyPr/>
          <a:lstStyle/>
          <a:p>
            <a:r>
              <a:rPr lang="en-US" dirty="0"/>
              <a:t>Copyright 1992-2015, Leadership Strategies, Inc. V15.02 </a:t>
            </a:r>
          </a:p>
        </p:txBody>
      </p:sp>
      <p:sp>
        <p:nvSpPr>
          <p:cNvPr id="7" name="Title 4"/>
          <p:cNvSpPr txBox="1">
            <a:spLocks/>
          </p:cNvSpPr>
          <p:nvPr/>
        </p:nvSpPr>
        <p:spPr>
          <a:xfrm>
            <a:off x="2054906" y="3125461"/>
            <a:ext cx="6958696" cy="2333557"/>
          </a:xfrm>
          <a:prstGeom prst="rect">
            <a:avLst/>
          </a:prstGeom>
        </p:spPr>
        <p:txBody>
          <a:bodyPr vert="horz" lIns="91440" tIns="45720" rIns="91440" bIns="45720" rtlCol="0" anchor="t">
            <a:noAutofit/>
          </a:bodyPr>
          <a:lstStyle/>
          <a:p>
            <a:pPr>
              <a:spcBef>
                <a:spcPct val="0"/>
              </a:spcBef>
              <a:defRPr/>
            </a:pPr>
            <a:r>
              <a:rPr lang="en-US" sz="3600" cap="all" dirty="0">
                <a:solidFill>
                  <a:schemeClr val="bg1"/>
                </a:solidFill>
                <a:latin typeface="Arial" panose="020B0604020202020204" pitchFamily="34" charset="0"/>
                <a:ea typeface="+mj-ea"/>
                <a:cs typeface="Arial" panose="020B0604020202020204" pitchFamily="34" charset="0"/>
              </a:rPr>
              <a:t>OR</a:t>
            </a:r>
            <a:br>
              <a:rPr lang="en-US" sz="2800" cap="all" dirty="0">
                <a:solidFill>
                  <a:schemeClr val="bg1"/>
                </a:solidFill>
                <a:latin typeface="Arial" panose="020B0604020202020204" pitchFamily="34" charset="0"/>
                <a:ea typeface="+mj-ea"/>
                <a:cs typeface="Arial" panose="020B0604020202020204" pitchFamily="34" charset="0"/>
              </a:rPr>
            </a:br>
            <a:r>
              <a:rPr lang="en-US" sz="2800" dirty="0">
                <a:solidFill>
                  <a:schemeClr val="bg1"/>
                </a:solidFill>
                <a:latin typeface="Arial" panose="020B0604020202020204" pitchFamily="34" charset="0"/>
                <a:ea typeface="+mj-ea"/>
                <a:cs typeface="Arial" panose="020B0604020202020204" pitchFamily="34" charset="0"/>
              </a:rPr>
              <a:t>Use “Five Finger Consensus”</a:t>
            </a:r>
            <a:endParaRPr lang="en-US" sz="2800" i="1" dirty="0">
              <a:solidFill>
                <a:schemeClr val="bg1"/>
              </a:solidFill>
              <a:latin typeface="Arial" panose="020B0604020202020204" pitchFamily="34" charset="0"/>
              <a:ea typeface="+mj-ea"/>
              <a:cs typeface="Arial" panose="020B0604020202020204" pitchFamily="34" charset="0"/>
            </a:endParaRPr>
          </a:p>
        </p:txBody>
      </p:sp>
      <p:sp>
        <p:nvSpPr>
          <p:cNvPr id="8" name="TextBox 7"/>
          <p:cNvSpPr txBox="1"/>
          <p:nvPr/>
        </p:nvSpPr>
        <p:spPr>
          <a:xfrm>
            <a:off x="11013940"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7-4</a:t>
            </a:r>
          </a:p>
        </p:txBody>
      </p:sp>
      <p:sp>
        <p:nvSpPr>
          <p:cNvPr id="9" name="TextBox 8"/>
          <p:cNvSpPr txBox="1"/>
          <p:nvPr/>
        </p:nvSpPr>
        <p:spPr>
          <a:xfrm>
            <a:off x="11013940" y="3461242"/>
            <a:ext cx="389850" cy="830997"/>
          </a:xfrm>
          <a:prstGeom prst="rect">
            <a:avLst/>
          </a:prstGeom>
          <a:noFill/>
        </p:spPr>
        <p:txBody>
          <a:bodyPr wrap="none" rtlCol="0">
            <a:spAutoFit/>
          </a:bodyPr>
          <a:lstStyle/>
          <a:p>
            <a:r>
              <a:rPr lang="en-US" sz="4800" b="1" dirty="0">
                <a:solidFill>
                  <a:schemeClr val="tx2">
                    <a:lumMod val="60000"/>
                    <a:lumOff val="40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7801639" y="2318829"/>
            <a:ext cx="2225130" cy="1768693"/>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16</a:t>
            </a:fld>
            <a:endParaRPr lang="en-US" dirty="0"/>
          </a:p>
        </p:txBody>
      </p:sp>
      <p:sp>
        <p:nvSpPr>
          <p:cNvPr id="5" name="Title 4"/>
          <p:cNvSpPr>
            <a:spLocks noGrp="1"/>
          </p:cNvSpPr>
          <p:nvPr>
            <p:ph type="title"/>
          </p:nvPr>
        </p:nvSpPr>
        <p:spPr/>
        <p:txBody>
          <a:bodyPr anchor="t">
            <a:normAutofit fontScale="90000"/>
          </a:bodyPr>
          <a:lstStyle/>
          <a:p>
            <a:pPr>
              <a:lnSpc>
                <a:spcPct val="100000"/>
              </a:lnSpc>
            </a:pPr>
            <a:r>
              <a:rPr lang="en-US" cap="all" dirty="0">
                <a:latin typeface="Arial" panose="020B0604020202020204" pitchFamily="34" charset="0"/>
                <a:cs typeface="Arial" panose="020B0604020202020204" pitchFamily="34" charset="0"/>
              </a:rPr>
              <a:t>Technique #3: </a:t>
            </a:r>
            <a:br>
              <a:rPr lang="en-US"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Consensus check</a:t>
            </a:r>
          </a:p>
        </p:txBody>
      </p:sp>
      <p:sp>
        <p:nvSpPr>
          <p:cNvPr id="7" name="Footer Placeholder 1">
            <a:extLst>
              <a:ext uri="{FF2B5EF4-FFF2-40B4-BE49-F238E27FC236}">
                <a16:creationId xmlns:a16="http://schemas.microsoft.com/office/drawing/2014/main" id="{09072E83-0B79-4CA2-9180-72DD91DEE0E9}"/>
              </a:ext>
            </a:extLst>
          </p:cNvPr>
          <p:cNvSpPr>
            <a:spLocks noGrp="1"/>
          </p:cNvSpPr>
          <p:nvPr>
            <p:ph type="ftr" sz="quarter" idx="11"/>
          </p:nvPr>
        </p:nvSpPr>
        <p:spPr/>
        <p:txBody>
          <a:bodyPr/>
          <a:lstStyle/>
          <a:p>
            <a:r>
              <a:rPr lang="en-US" dirty="0"/>
              <a:t>Copyright 1992-2015, Leadership Strategies, Inc. V15.02 </a:t>
            </a:r>
          </a:p>
        </p:txBody>
      </p:sp>
      <p:sp>
        <p:nvSpPr>
          <p:cNvPr id="6" name="TextBox 5"/>
          <p:cNvSpPr txBox="1"/>
          <p:nvPr/>
        </p:nvSpPr>
        <p:spPr>
          <a:xfrm>
            <a:off x="11095826" y="570658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7-4</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674827" y="2298213"/>
            <a:ext cx="1712177" cy="1956774"/>
          </a:xfrm>
          <a:prstGeom prst="rect">
            <a:avLst/>
          </a:prstGeom>
        </p:spPr>
      </p:pic>
      <p:pic>
        <p:nvPicPr>
          <p:cNvPr id="11" name="Picture 10"/>
          <p:cNvPicPr>
            <a:picLocks noChangeAspect="1"/>
          </p:cNvPicPr>
          <p:nvPr/>
        </p:nvPicPr>
        <p:blipFill>
          <a:blip r:embed="rId4"/>
          <a:stretch>
            <a:fillRect/>
          </a:stretch>
        </p:blipFill>
        <p:spPr>
          <a:xfrm rot="19195094">
            <a:off x="7815036" y="2220425"/>
            <a:ext cx="485779" cy="186838"/>
          </a:xfrm>
          <a:prstGeom prst="rect">
            <a:avLst/>
          </a:prstGeom>
        </p:spPr>
      </p:pic>
      <p:pic>
        <p:nvPicPr>
          <p:cNvPr id="12" name="Picture 11"/>
          <p:cNvPicPr>
            <a:picLocks noChangeAspect="1"/>
          </p:cNvPicPr>
          <p:nvPr/>
        </p:nvPicPr>
        <p:blipFill>
          <a:blip r:embed="rId4"/>
          <a:stretch>
            <a:fillRect/>
          </a:stretch>
        </p:blipFill>
        <p:spPr>
          <a:xfrm rot="8078068">
            <a:off x="8830410" y="3090989"/>
            <a:ext cx="485779" cy="186838"/>
          </a:xfrm>
          <a:prstGeom prst="rect">
            <a:avLst/>
          </a:prstGeom>
        </p:spPr>
      </p:pic>
      <p:pic>
        <p:nvPicPr>
          <p:cNvPr id="7" name="Picture 6"/>
          <p:cNvPicPr>
            <a:picLocks noChangeAspect="1"/>
          </p:cNvPicPr>
          <p:nvPr/>
        </p:nvPicPr>
        <p:blipFill rotWithShape="1">
          <a:blip r:embed="rId5"/>
          <a:srcRect/>
          <a:stretch/>
        </p:blipFill>
        <p:spPr>
          <a:xfrm>
            <a:off x="0" y="1549"/>
            <a:ext cx="12192000" cy="6854902"/>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17</a:t>
            </a:fld>
            <a:endParaRPr lang="en-US" dirty="0"/>
          </a:p>
        </p:txBody>
      </p:sp>
      <p:sp>
        <p:nvSpPr>
          <p:cNvPr id="8" name="Rectangle 7"/>
          <p:cNvSpPr/>
          <p:nvPr/>
        </p:nvSpPr>
        <p:spPr>
          <a:xfrm>
            <a:off x="2763877" y="136524"/>
            <a:ext cx="6664246" cy="1421820"/>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A common consensus check is the head nod or hand raised</a:t>
            </a:r>
          </a:p>
        </p:txBody>
      </p:sp>
      <p:sp>
        <p:nvSpPr>
          <p:cNvPr id="13" name="Footer Placeholder 1">
            <a:extLst>
              <a:ext uri="{FF2B5EF4-FFF2-40B4-BE49-F238E27FC236}">
                <a16:creationId xmlns:a16="http://schemas.microsoft.com/office/drawing/2014/main" id="{89C96294-A639-42FA-83F1-C75AA2BAE91D}"/>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4" name="Footer Placeholder 4">
            <a:extLst>
              <a:ext uri="{FF2B5EF4-FFF2-40B4-BE49-F238E27FC236}">
                <a16:creationId xmlns:a16="http://schemas.microsoft.com/office/drawing/2014/main" id="{43E79F90-52FE-4F6C-BBFC-45198E92531C}"/>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Handshake.jpg"/>
          <p:cNvPicPr>
            <a:picLocks noChangeAspect="1"/>
          </p:cNvPicPr>
          <p:nvPr/>
        </p:nvPicPr>
        <p:blipFill rotWithShape="1">
          <a:blip r:embed="rId3"/>
          <a:srcRect l="1" r="1"/>
          <a:stretch/>
        </p:blipFill>
        <p:spPr>
          <a:xfrm>
            <a:off x="0" y="-26148"/>
            <a:ext cx="12192000" cy="6929346"/>
          </a:xfrm>
          <a:prstGeom prst="rect">
            <a:avLst/>
          </a:prstGeom>
        </p:spPr>
      </p:pic>
      <p:sp>
        <p:nvSpPr>
          <p:cNvPr id="15" name="Rectangle 14"/>
          <p:cNvSpPr/>
          <p:nvPr/>
        </p:nvSpPr>
        <p:spPr>
          <a:xfrm>
            <a:off x="1165967" y="136525"/>
            <a:ext cx="9860065" cy="880906"/>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c. Decide if agreement is necessary</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18</a:t>
            </a:fld>
            <a:endParaRPr lang="en-US" dirty="0"/>
          </a:p>
        </p:txBody>
      </p:sp>
      <p:sp>
        <p:nvSpPr>
          <p:cNvPr id="17" name="Footer Placeholder 1">
            <a:extLst>
              <a:ext uri="{FF2B5EF4-FFF2-40B4-BE49-F238E27FC236}">
                <a16:creationId xmlns:a16="http://schemas.microsoft.com/office/drawing/2014/main" id="{2C3298FB-420C-40B5-9E10-64737DBAFB2A}"/>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46E977F2-DD75-4011-A48C-09BDE3775C0F}"/>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4" y="522072"/>
            <a:ext cx="7804387" cy="690564"/>
          </a:xfrm>
        </p:spPr>
        <p:txBody>
          <a:bodyPr>
            <a:noAutofit/>
          </a:bodyPr>
          <a:lstStyle/>
          <a:p>
            <a:r>
              <a:rPr lang="en-US" sz="3600" b="0" dirty="0"/>
              <a:t>C. Decide if Agreement is Necessary</a:t>
            </a:r>
          </a:p>
        </p:txBody>
      </p:sp>
      <p:sp>
        <p:nvSpPr>
          <p:cNvPr id="4" name="Slide Number Placeholder 3"/>
          <p:cNvSpPr>
            <a:spLocks noGrp="1"/>
          </p:cNvSpPr>
          <p:nvPr>
            <p:ph type="sldNum" sz="quarter" idx="12"/>
          </p:nvPr>
        </p:nvSpPr>
        <p:spPr/>
        <p:txBody>
          <a:bodyPr/>
          <a:lstStyle/>
          <a:p>
            <a:fld id="{F29FD61F-2294-5D42-A9D7-9928D42B3773}" type="slidenum">
              <a:rPr lang="en-US" smtClean="0"/>
              <a:pPr/>
              <a:t>19</a:t>
            </a:fld>
            <a:endParaRPr lang="en-US" dirty="0"/>
          </a:p>
        </p:txBody>
      </p:sp>
      <p:sp>
        <p:nvSpPr>
          <p:cNvPr id="3" name="Content Placeholder 2"/>
          <p:cNvSpPr>
            <a:spLocks noGrp="1"/>
          </p:cNvSpPr>
          <p:nvPr>
            <p:ph type="body" sz="quarter" idx="13"/>
          </p:nvPr>
        </p:nvSpPr>
        <p:spPr>
          <a:xfrm>
            <a:off x="560388" y="1582738"/>
            <a:ext cx="6178331" cy="4602544"/>
          </a:xfrm>
        </p:spPr>
        <p:txBody>
          <a:bodyPr>
            <a:normAutofit/>
          </a:bodyPr>
          <a:lstStyle/>
          <a:p>
            <a:pPr>
              <a:lnSpc>
                <a:spcPct val="90000"/>
              </a:lnSpc>
              <a:spcAft>
                <a:spcPts val="1800"/>
              </a:spcAft>
            </a:pPr>
            <a:r>
              <a:rPr lang="en-US" sz="2400" dirty="0"/>
              <a:t>Disagreements are essential to group development</a:t>
            </a:r>
          </a:p>
          <a:p>
            <a:pPr>
              <a:lnSpc>
                <a:spcPct val="90000"/>
              </a:lnSpc>
              <a:spcAft>
                <a:spcPts val="1800"/>
              </a:spcAft>
            </a:pPr>
            <a:r>
              <a:rPr lang="en-US" sz="2400" dirty="0"/>
              <a:t>Determine if agreement is necessary</a:t>
            </a:r>
          </a:p>
          <a:p>
            <a:pPr>
              <a:lnSpc>
                <a:spcPct val="90000"/>
              </a:lnSpc>
              <a:spcAft>
                <a:spcPts val="1800"/>
              </a:spcAft>
            </a:pPr>
            <a:r>
              <a:rPr lang="en-US" sz="2400" dirty="0"/>
              <a:t>If not, alert participants and move on</a:t>
            </a:r>
          </a:p>
        </p:txBody>
      </p:sp>
      <p:sp>
        <p:nvSpPr>
          <p:cNvPr id="5" name="Footer Placeholder 4">
            <a:extLst>
              <a:ext uri="{FF2B5EF4-FFF2-40B4-BE49-F238E27FC236}">
                <a16:creationId xmlns:a16="http://schemas.microsoft.com/office/drawing/2014/main" id="{BE38C559-9C50-4CE3-9DBB-B7FEFEE3FDF2}"/>
              </a:ext>
            </a:extLst>
          </p:cNvPr>
          <p:cNvSpPr>
            <a:spLocks noGrp="1"/>
          </p:cNvSpPr>
          <p:nvPr>
            <p:ph type="ftr" sz="quarter" idx="11"/>
          </p:nvPr>
        </p:nvSpPr>
        <p:spPr/>
        <p:txBody>
          <a:bodyPr/>
          <a:lstStyle/>
          <a:p>
            <a:r>
              <a:rPr lang="en-US"/>
              <a:t>Copyright 1992-2015, Leadership Strategies, Inc. V15.02 </a:t>
            </a:r>
          </a:p>
        </p:txBody>
      </p:sp>
      <p:sp>
        <p:nvSpPr>
          <p:cNvPr id="14" name="Rounded Rectangle 13"/>
          <p:cNvSpPr/>
          <p:nvPr/>
        </p:nvSpPr>
        <p:spPr>
          <a:xfrm>
            <a:off x="7475920" y="2877054"/>
            <a:ext cx="2902760" cy="825042"/>
          </a:xfrm>
          <a:prstGeom prst="roundRect">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Franklin Gothic Medium"/>
                <a:cs typeface="Franklin Gothic Medium"/>
              </a:rPr>
              <a:t>Lead To</a:t>
            </a:r>
          </a:p>
        </p:txBody>
      </p:sp>
      <p:sp>
        <p:nvSpPr>
          <p:cNvPr id="15" name="Rounded Rectangle 14"/>
          <p:cNvSpPr/>
          <p:nvPr/>
        </p:nvSpPr>
        <p:spPr>
          <a:xfrm>
            <a:off x="7475920" y="4204770"/>
            <a:ext cx="2902760" cy="1153787"/>
          </a:xfrm>
          <a:prstGeom prst="roundRect">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Franklin Gothic Medium"/>
                <a:cs typeface="Franklin Gothic Medium"/>
              </a:rPr>
              <a:t>The creation of a group solution</a:t>
            </a:r>
          </a:p>
        </p:txBody>
      </p:sp>
      <p:sp>
        <p:nvSpPr>
          <p:cNvPr id="16" name="Rounded Rectangle 15"/>
          <p:cNvSpPr/>
          <p:nvPr/>
        </p:nvSpPr>
        <p:spPr>
          <a:xfrm>
            <a:off x="7475920" y="1549338"/>
            <a:ext cx="2902760" cy="825042"/>
          </a:xfrm>
          <a:prstGeom prst="round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latin typeface="Franklin Gothic Medium"/>
                <a:cs typeface="Franklin Gothic Medium"/>
              </a:rPr>
              <a:t>Disagreements</a:t>
            </a:r>
          </a:p>
        </p:txBody>
      </p:sp>
      <p:cxnSp>
        <p:nvCxnSpPr>
          <p:cNvPr id="17" name="Straight Arrow Connector 16"/>
          <p:cNvCxnSpPr/>
          <p:nvPr/>
        </p:nvCxnSpPr>
        <p:spPr>
          <a:xfrm rot="5400000">
            <a:off x="8783277" y="2624923"/>
            <a:ext cx="288046" cy="1588"/>
          </a:xfrm>
          <a:prstGeom prst="straightConnector1">
            <a:avLst/>
          </a:prstGeom>
          <a:ln>
            <a:solidFill>
              <a:srgbClr val="AFBD22"/>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rot="5400000">
            <a:off x="8783277" y="3952638"/>
            <a:ext cx="288046" cy="1588"/>
          </a:xfrm>
          <a:prstGeom prst="straightConnector1">
            <a:avLst/>
          </a:prstGeom>
          <a:ln>
            <a:solidFill>
              <a:srgbClr val="AFBD22"/>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0945812" y="580858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7-5</a:t>
            </a:r>
          </a:p>
        </p:txBody>
      </p:sp>
      <p:sp>
        <p:nvSpPr>
          <p:cNvPr id="11" name="TextBox 10"/>
          <p:cNvSpPr txBox="1"/>
          <p:nvPr/>
        </p:nvSpPr>
        <p:spPr>
          <a:xfrm>
            <a:off x="11093787" y="4109234"/>
            <a:ext cx="389850" cy="830997"/>
          </a:xfrm>
          <a:prstGeom prst="rect">
            <a:avLst/>
          </a:prstGeom>
          <a:noFill/>
        </p:spPr>
        <p:txBody>
          <a:bodyPr wrap="none" rtlCol="0">
            <a:spAutoFit/>
          </a:bodyPr>
          <a:lstStyle/>
          <a:p>
            <a:r>
              <a:rPr lang="en-US" sz="4800"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childTnLst>
                          </p:cTn>
                        </p:par>
                        <p:par>
                          <p:cTn id="31" fill="hold">
                            <p:stCondLst>
                              <p:cond delay="1500"/>
                            </p:stCondLst>
                            <p:childTnLst>
                              <p:par>
                                <p:cTn id="32" presetID="10" presetClass="entr" presetSubtype="0"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par>
                          <p:cTn id="35" fill="hold">
                            <p:stCondLst>
                              <p:cond delay="2000"/>
                            </p:stCondLst>
                            <p:childTnLst>
                              <p:par>
                                <p:cTn id="36" presetID="10"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4" grpId="0" animBg="1"/>
      <p:bldP spid="15" grpId="0" animBg="1"/>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5906030" y="15589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3.</a:t>
            </a:r>
          </a:p>
          <a:p>
            <a:pPr algn="ctr"/>
            <a:r>
              <a:rPr lang="en-US" sz="1600" dirty="0">
                <a:solidFill>
                  <a:schemeClr val="bg1"/>
                </a:solidFill>
                <a:latin typeface="Arial" panose="020B0604020202020204" pitchFamily="34" charset="0"/>
                <a:cs typeface="Arial" panose="020B0604020202020204" pitchFamily="34" charset="0"/>
              </a:rPr>
              <a:t>Focusing</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the Group</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7" name="Oval 6"/>
          <p:cNvSpPr/>
          <p:nvPr/>
        </p:nvSpPr>
        <p:spPr>
          <a:xfrm>
            <a:off x="4108147"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2.</a:t>
            </a:r>
          </a:p>
          <a:p>
            <a:pPr algn="ctr"/>
            <a:r>
              <a:rPr lang="en-US" sz="1600" dirty="0">
                <a:solidFill>
                  <a:schemeClr val="bg1"/>
                </a:solidFill>
                <a:latin typeface="Arial" panose="020B0604020202020204" pitchFamily="34" charset="0"/>
                <a:cs typeface="Arial" panose="020B0604020202020204" pitchFamily="34" charset="0"/>
              </a:rPr>
              <a:t>Getting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the Session</a:t>
            </a:r>
          </a:p>
          <a:p>
            <a:pPr algn="ctr"/>
            <a:r>
              <a:rPr lang="en-US" sz="1600" dirty="0">
                <a:solidFill>
                  <a:schemeClr val="bg1"/>
                </a:solidFill>
                <a:latin typeface="Arial" panose="020B0604020202020204" pitchFamily="34" charset="0"/>
                <a:cs typeface="Arial" panose="020B0604020202020204" pitchFamily="34" charset="0"/>
              </a:rPr>
              <a:t>Started</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rmAutofit/>
          </a:bodyPr>
          <a:lstStyle/>
          <a:p>
            <a:r>
              <a:rPr lang="en-US" sz="3600" b="0" dirty="0"/>
              <a:t>Checkpoint</a:t>
            </a:r>
          </a:p>
        </p:txBody>
      </p:sp>
      <p:sp>
        <p:nvSpPr>
          <p:cNvPr id="4" name="Slide Number Placeholder 3"/>
          <p:cNvSpPr>
            <a:spLocks noGrp="1"/>
          </p:cNvSpPr>
          <p:nvPr>
            <p:ph type="sldNum" sz="quarter" idx="12"/>
          </p:nvPr>
        </p:nvSpPr>
        <p:spPr/>
        <p:txBody>
          <a:bodyPr/>
          <a:lstStyle/>
          <a:p>
            <a:fld id="{F29FD61F-2294-5D42-A9D7-9928D42B3773}" type="slidenum">
              <a:rPr lang="en-US" smtClean="0"/>
              <a:pPr/>
              <a:t>2</a:t>
            </a:fld>
            <a:endParaRPr lang="en-US" dirty="0"/>
          </a:p>
        </p:txBody>
      </p:sp>
      <p:sp>
        <p:nvSpPr>
          <p:cNvPr id="3" name="Footer Placeholder 2">
            <a:extLst>
              <a:ext uri="{FF2B5EF4-FFF2-40B4-BE49-F238E27FC236}">
                <a16:creationId xmlns:a16="http://schemas.microsoft.com/office/drawing/2014/main" id="{575FA6F2-DAA8-4E9E-86A3-065810E736E0}"/>
              </a:ext>
            </a:extLst>
          </p:cNvPr>
          <p:cNvSpPr>
            <a:spLocks noGrp="1"/>
          </p:cNvSpPr>
          <p:nvPr>
            <p:ph type="ftr" sz="quarter" idx="11"/>
          </p:nvPr>
        </p:nvSpPr>
        <p:spPr/>
        <p:txBody>
          <a:bodyPr/>
          <a:lstStyle/>
          <a:p>
            <a:r>
              <a:rPr lang="en-US" dirty="0"/>
              <a:t>Copyright 1992-2015, Leadership Strategies, Inc. V15.02 </a:t>
            </a:r>
          </a:p>
        </p:txBody>
      </p:sp>
      <p:sp>
        <p:nvSpPr>
          <p:cNvPr id="6" name="Oval 5"/>
          <p:cNvSpPr/>
          <p:nvPr/>
        </p:nvSpPr>
        <p:spPr>
          <a:xfrm>
            <a:off x="2310264"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1.</a:t>
            </a:r>
          </a:p>
          <a:p>
            <a:pPr algn="ctr"/>
            <a:r>
              <a:rPr lang="en-US" sz="1600" dirty="0">
                <a:solidFill>
                  <a:schemeClr val="bg1"/>
                </a:solidFill>
                <a:latin typeface="Arial" panose="020B0604020202020204" pitchFamily="34" charset="0"/>
                <a:cs typeface="Arial" panose="020B0604020202020204" pitchFamily="34" charset="0"/>
              </a:rPr>
              <a:t>Preparing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for Success</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8" name="Oval 7"/>
          <p:cNvSpPr/>
          <p:nvPr/>
        </p:nvSpPr>
        <p:spPr>
          <a:xfrm>
            <a:off x="9148322"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9.</a:t>
            </a:r>
          </a:p>
          <a:p>
            <a:pPr algn="ctr"/>
            <a:r>
              <a:rPr lang="en-US" sz="1600" dirty="0">
                <a:solidFill>
                  <a:schemeClr val="bg1"/>
                </a:solidFill>
                <a:latin typeface="Arial" panose="020B0604020202020204" pitchFamily="34" charset="0"/>
                <a:cs typeface="Arial" panose="020B0604020202020204" pitchFamily="34" charset="0"/>
              </a:rPr>
              <a:t>Closing the</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Session</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11" name="Oval 10"/>
          <p:cNvSpPr/>
          <p:nvPr/>
        </p:nvSpPr>
        <p:spPr>
          <a:xfrm>
            <a:off x="7379230" y="6064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4.</a:t>
            </a:r>
          </a:p>
          <a:p>
            <a:pPr algn="ctr"/>
            <a:r>
              <a:rPr lang="en-US" sz="1600" dirty="0">
                <a:solidFill>
                  <a:schemeClr val="bg1"/>
                </a:solidFill>
                <a:latin typeface="Arial" panose="020B0604020202020204" pitchFamily="34" charset="0"/>
                <a:cs typeface="Arial" panose="020B0604020202020204" pitchFamily="34" charset="0"/>
              </a:rPr>
              <a:t>The Power</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of the Pen</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12" name="Oval 11"/>
          <p:cNvSpPr/>
          <p:nvPr/>
        </p:nvSpPr>
        <p:spPr>
          <a:xfrm>
            <a:off x="7379230" y="25114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5.</a:t>
            </a:r>
          </a:p>
          <a:p>
            <a:pPr algn="ctr"/>
            <a:r>
              <a:rPr lang="en-US" sz="1600" dirty="0">
                <a:solidFill>
                  <a:schemeClr val="bg1"/>
                </a:solidFill>
                <a:latin typeface="Arial" panose="020B0604020202020204" pitchFamily="34" charset="0"/>
                <a:cs typeface="Arial" panose="020B0604020202020204" pitchFamily="34" charset="0"/>
              </a:rPr>
              <a:t>Information</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Gathering</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13" name="Oval 12"/>
          <p:cNvSpPr/>
          <p:nvPr/>
        </p:nvSpPr>
        <p:spPr>
          <a:xfrm>
            <a:off x="6777755" y="4335395"/>
            <a:ext cx="1416652" cy="1416652"/>
          </a:xfrm>
          <a:prstGeom prst="ellipse">
            <a:avLst/>
          </a:prstGeom>
          <a:solidFill>
            <a:srgbClr val="AFBD2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7.</a:t>
            </a:r>
          </a:p>
          <a:p>
            <a:pPr algn="ctr"/>
            <a:r>
              <a:rPr lang="en-US" sz="1600" dirty="0">
                <a:solidFill>
                  <a:srgbClr val="FFFFFF"/>
                </a:solidFill>
                <a:latin typeface="Arial" panose="020B0604020202020204" pitchFamily="34" charset="0"/>
                <a:cs typeface="Arial" panose="020B0604020202020204" pitchFamily="34" charset="0"/>
              </a:rPr>
              <a:t>Consensus</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Building</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
        <p:nvSpPr>
          <p:cNvPr id="15" name="Oval 14"/>
          <p:cNvSpPr/>
          <p:nvPr/>
        </p:nvSpPr>
        <p:spPr>
          <a:xfrm>
            <a:off x="8386080" y="4335395"/>
            <a:ext cx="1416652" cy="1416652"/>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8.</a:t>
            </a:r>
          </a:p>
          <a:p>
            <a:pPr algn="ctr"/>
            <a:r>
              <a:rPr lang="en-US" sz="1600" dirty="0">
                <a:solidFill>
                  <a:srgbClr val="FFFFFF"/>
                </a:solidFill>
                <a:latin typeface="Arial" panose="020B0604020202020204" pitchFamily="34" charset="0"/>
                <a:cs typeface="Arial" panose="020B0604020202020204" pitchFamily="34" charset="0"/>
              </a:rPr>
              <a:t>Keeping the</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Energy High</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
        <p:nvSpPr>
          <p:cNvPr id="16" name="Oval 15"/>
          <p:cNvSpPr/>
          <p:nvPr/>
        </p:nvSpPr>
        <p:spPr>
          <a:xfrm>
            <a:off x="5169430" y="4335395"/>
            <a:ext cx="1416652" cy="1416652"/>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6.</a:t>
            </a:r>
          </a:p>
          <a:p>
            <a:pPr algn="ctr"/>
            <a:r>
              <a:rPr lang="en-US" sz="1600" dirty="0">
                <a:solidFill>
                  <a:srgbClr val="FFFFFF"/>
                </a:solidFill>
                <a:latin typeface="Arial" panose="020B0604020202020204" pitchFamily="34" charset="0"/>
                <a:cs typeface="Arial" panose="020B0604020202020204" pitchFamily="34" charset="0"/>
              </a:rPr>
              <a:t>Managing</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Dysfunction</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pic>
        <p:nvPicPr>
          <p:cNvPr id="18" name="Picture 17"/>
          <p:cNvPicPr>
            <a:picLocks noChangeAspect="1"/>
          </p:cNvPicPr>
          <p:nvPr/>
        </p:nvPicPr>
        <p:blipFill>
          <a:blip r:embed="rId3"/>
          <a:stretch>
            <a:fillRect/>
          </a:stretch>
        </p:blipFill>
        <p:spPr>
          <a:xfrm>
            <a:off x="7001637" y="3136333"/>
            <a:ext cx="210312" cy="245364"/>
          </a:xfrm>
          <a:prstGeom prst="rect">
            <a:avLst/>
          </a:prstGeom>
        </p:spPr>
      </p:pic>
      <p:pic>
        <p:nvPicPr>
          <p:cNvPr id="20" name="Picture 19"/>
          <p:cNvPicPr>
            <a:picLocks noChangeAspect="1"/>
          </p:cNvPicPr>
          <p:nvPr/>
        </p:nvPicPr>
        <p:blipFill>
          <a:blip r:embed="rId4"/>
          <a:stretch>
            <a:fillRect/>
          </a:stretch>
        </p:blipFill>
        <p:spPr>
          <a:xfrm>
            <a:off x="7010401" y="1299191"/>
            <a:ext cx="201549" cy="254127"/>
          </a:xfrm>
          <a:prstGeom prst="rect">
            <a:avLst/>
          </a:prstGeom>
        </p:spPr>
      </p:pic>
      <p:pic>
        <p:nvPicPr>
          <p:cNvPr id="21" name="Picture 20"/>
          <p:cNvPicPr>
            <a:picLocks noChangeAspect="1"/>
          </p:cNvPicPr>
          <p:nvPr/>
        </p:nvPicPr>
        <p:blipFill>
          <a:blip r:embed="rId5"/>
          <a:stretch>
            <a:fillRect/>
          </a:stretch>
        </p:blipFill>
        <p:spPr>
          <a:xfrm>
            <a:off x="8034978" y="2118293"/>
            <a:ext cx="105156" cy="297942"/>
          </a:xfrm>
          <a:prstGeom prst="rect">
            <a:avLst/>
          </a:prstGeom>
        </p:spPr>
      </p:pic>
      <p:sp>
        <p:nvSpPr>
          <p:cNvPr id="23" name="TextBox 22"/>
          <p:cNvSpPr txBox="1"/>
          <p:nvPr/>
        </p:nvSpPr>
        <p:spPr>
          <a:xfrm>
            <a:off x="3971082" y="4720557"/>
            <a:ext cx="1197764" cy="646331"/>
          </a:xfrm>
          <a:prstGeom prst="rect">
            <a:avLst/>
          </a:prstGeom>
          <a:noFill/>
        </p:spPr>
        <p:txBody>
          <a:bodyPr wrap="none" rtlCol="0">
            <a:spAutoFit/>
          </a:bodyPr>
          <a:lstStyle/>
          <a:p>
            <a:r>
              <a:rPr lang="en-US" dirty="0">
                <a:solidFill>
                  <a:srgbClr val="009383"/>
                </a:solidFill>
                <a:latin typeface="Arial" panose="020B0604020202020204" pitchFamily="34" charset="0"/>
                <a:cs typeface="Arial" panose="020B0604020202020204" pitchFamily="34" charset="0"/>
              </a:rPr>
              <a:t>Group</a:t>
            </a:r>
          </a:p>
          <a:p>
            <a:r>
              <a:rPr lang="en-US" dirty="0">
                <a:solidFill>
                  <a:srgbClr val="009383"/>
                </a:solidFill>
                <a:latin typeface="Arial" panose="020B0604020202020204" pitchFamily="34" charset="0"/>
                <a:cs typeface="Arial" panose="020B0604020202020204" pitchFamily="34" charset="0"/>
              </a:rPr>
              <a:t>Dynamics</a:t>
            </a:r>
          </a:p>
        </p:txBody>
      </p:sp>
      <p:sp>
        <p:nvSpPr>
          <p:cNvPr id="24" name="Rectangle 23"/>
          <p:cNvSpPr/>
          <p:nvPr/>
        </p:nvSpPr>
        <p:spPr>
          <a:xfrm>
            <a:off x="3903522" y="4226675"/>
            <a:ext cx="6186854" cy="1634092"/>
          </a:xfrm>
          <a:prstGeom prst="rect">
            <a:avLst/>
          </a:prstGeom>
          <a:noFill/>
          <a:ln>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9" name="TextBox 28"/>
          <p:cNvSpPr txBox="1"/>
          <p:nvPr/>
        </p:nvSpPr>
        <p:spPr>
          <a:xfrm>
            <a:off x="5877757" y="184666"/>
            <a:ext cx="2683157" cy="369332"/>
          </a:xfrm>
          <a:prstGeom prst="rect">
            <a:avLst/>
          </a:prstGeom>
          <a:noFill/>
        </p:spPr>
        <p:txBody>
          <a:bodyPr wrap="square" rtlCol="0">
            <a:spAutoFit/>
          </a:bodyPr>
          <a:lstStyle/>
          <a:p>
            <a:pPr algn="ctr"/>
            <a:r>
              <a:rPr lang="en-US" u="sng" dirty="0">
                <a:solidFill>
                  <a:srgbClr val="00467F"/>
                </a:solidFill>
                <a:latin typeface="Arial" panose="020B0604020202020204" pitchFamily="34" charset="0"/>
                <a:cs typeface="Arial" panose="020B0604020202020204" pitchFamily="34" charset="0"/>
              </a:rPr>
              <a:t>The Facilitation Cycle</a:t>
            </a:r>
          </a:p>
        </p:txBody>
      </p:sp>
      <p:cxnSp>
        <p:nvCxnSpPr>
          <p:cNvPr id="30" name="Straight Arrow Connector 29"/>
          <p:cNvCxnSpPr/>
          <p:nvPr/>
        </p:nvCxnSpPr>
        <p:spPr>
          <a:xfrm rot="16200000" flipV="1">
            <a:off x="645472" y="4456811"/>
            <a:ext cx="2974672" cy="2"/>
          </a:xfrm>
          <a:prstGeom prst="straightConnector1">
            <a:avLst/>
          </a:prstGeom>
          <a:ln w="19050">
            <a:solidFill>
              <a:schemeClr val="accent5">
                <a:lumMod val="50000"/>
                <a:lumOff val="50000"/>
              </a:schemeClr>
            </a:solidFill>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2134394" y="5940970"/>
            <a:ext cx="8362822" cy="1588"/>
          </a:xfrm>
          <a:prstGeom prst="straightConnector1">
            <a:avLst/>
          </a:prstGeom>
          <a:ln w="19050">
            <a:solidFill>
              <a:schemeClr val="accent5">
                <a:lumMod val="50000"/>
                <a:lumOff val="50000"/>
              </a:schemeClr>
            </a:solidFill>
            <a:tailEnd type="none"/>
          </a:ln>
          <a:effectLst/>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2310264" y="5029200"/>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10.</a:t>
            </a:r>
          </a:p>
          <a:p>
            <a:pPr algn="ctr"/>
            <a:r>
              <a:rPr lang="en-US" sz="1600" dirty="0">
                <a:solidFill>
                  <a:schemeClr val="bg1"/>
                </a:solidFill>
                <a:latin typeface="Arial" panose="020B0604020202020204" pitchFamily="34" charset="0"/>
                <a:cs typeface="Arial" panose="020B0604020202020204" pitchFamily="34" charset="0"/>
              </a:rPr>
              <a:t>Agenda</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Setting</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cxnSp>
        <p:nvCxnSpPr>
          <p:cNvPr id="38" name="Straight Arrow Connector 37"/>
          <p:cNvCxnSpPr/>
          <p:nvPr/>
        </p:nvCxnSpPr>
        <p:spPr>
          <a:xfrm rot="5400000" flipH="1" flipV="1">
            <a:off x="9008291" y="4456812"/>
            <a:ext cx="2974674" cy="1588"/>
          </a:xfrm>
          <a:prstGeom prst="straightConnector1">
            <a:avLst/>
          </a:prstGeom>
          <a:ln w="19050">
            <a:solidFill>
              <a:schemeClr val="accent5">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5825384" y="199748"/>
            <a:ext cx="3040862" cy="3795892"/>
          </a:xfrm>
          <a:prstGeom prst="rect">
            <a:avLst/>
          </a:prstGeom>
          <a:noFill/>
          <a:ln>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2" name="Isosceles Triangle 41"/>
          <p:cNvSpPr/>
          <p:nvPr/>
        </p:nvSpPr>
        <p:spPr>
          <a:xfrm rot="5400000">
            <a:off x="5597749"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3" name="Isosceles Triangle 42"/>
          <p:cNvSpPr/>
          <p:nvPr/>
        </p:nvSpPr>
        <p:spPr>
          <a:xfrm rot="5400000">
            <a:off x="3840188"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6" name="Isosceles Triangle 45"/>
          <p:cNvSpPr/>
          <p:nvPr/>
        </p:nvSpPr>
        <p:spPr>
          <a:xfrm rot="5400000">
            <a:off x="8948499"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47" name="Isosceles Triangle 46"/>
          <p:cNvSpPr/>
          <p:nvPr/>
        </p:nvSpPr>
        <p:spPr>
          <a:xfrm>
            <a:off x="7379230" y="4037728"/>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34" name="Oval 33"/>
          <p:cNvSpPr/>
          <p:nvPr/>
        </p:nvSpPr>
        <p:spPr>
          <a:xfrm>
            <a:off x="6777755" y="4335395"/>
            <a:ext cx="1416652" cy="1416652"/>
          </a:xfrm>
          <a:prstGeom prst="ellipse">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7.</a:t>
            </a:r>
          </a:p>
          <a:p>
            <a:pPr algn="ctr"/>
            <a:r>
              <a:rPr lang="en-US" sz="1600" dirty="0">
                <a:solidFill>
                  <a:srgbClr val="FFFFFF"/>
                </a:solidFill>
                <a:latin typeface="Arial" panose="020B0604020202020204" pitchFamily="34" charset="0"/>
                <a:cs typeface="Arial" panose="020B0604020202020204" pitchFamily="34" charset="0"/>
              </a:rPr>
              <a:t>Consensus</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Building</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xit" presetSubtype="0" fill="hold" grpId="0"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srcRect b="13663"/>
          <a:stretch/>
        </p:blipFill>
        <p:spPr>
          <a:xfrm>
            <a:off x="0" y="-501806"/>
            <a:ext cx="12192000" cy="7359806"/>
          </a:xfrm>
          <a:prstGeom prst="rect">
            <a:avLst/>
          </a:prstGeom>
        </p:spPr>
      </p:pic>
      <p:sp>
        <p:nvSpPr>
          <p:cNvPr id="14" name="Rectangle 13"/>
          <p:cNvSpPr/>
          <p:nvPr/>
        </p:nvSpPr>
        <p:spPr>
          <a:xfrm>
            <a:off x="2184517" y="250121"/>
            <a:ext cx="7822966" cy="741552"/>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d. Let them seek agreement</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20</a:t>
            </a:fld>
            <a:endParaRPr lang="en-US" dirty="0"/>
          </a:p>
        </p:txBody>
      </p:sp>
      <p:sp>
        <p:nvSpPr>
          <p:cNvPr id="17" name="Footer Placeholder 1">
            <a:extLst>
              <a:ext uri="{FF2B5EF4-FFF2-40B4-BE49-F238E27FC236}">
                <a16:creationId xmlns:a16="http://schemas.microsoft.com/office/drawing/2014/main" id="{919975A7-5C88-42D6-A0DA-3DF95811B9D3}"/>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1DFB0EB1-6FEC-484A-956A-99FAB1618AE7}"/>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D. Let Them Seek Agreement</a:t>
            </a:r>
          </a:p>
        </p:txBody>
      </p:sp>
      <p:sp>
        <p:nvSpPr>
          <p:cNvPr id="4" name="Slide Number Placeholder 3"/>
          <p:cNvSpPr>
            <a:spLocks noGrp="1"/>
          </p:cNvSpPr>
          <p:nvPr>
            <p:ph type="sldNum" sz="quarter" idx="12"/>
          </p:nvPr>
        </p:nvSpPr>
        <p:spPr/>
        <p:txBody>
          <a:bodyPr/>
          <a:lstStyle/>
          <a:p>
            <a:fld id="{F29FD61F-2294-5D42-A9D7-9928D42B3773}" type="slidenum">
              <a:rPr lang="en-US" smtClean="0"/>
              <a:pPr/>
              <a:t>21</a:t>
            </a:fld>
            <a:endParaRPr lang="en-US" dirty="0"/>
          </a:p>
        </p:txBody>
      </p:sp>
      <p:sp>
        <p:nvSpPr>
          <p:cNvPr id="3" name="Content Placeholder 2"/>
          <p:cNvSpPr>
            <a:spLocks noGrp="1"/>
          </p:cNvSpPr>
          <p:nvPr>
            <p:ph type="body" sz="quarter" idx="13"/>
          </p:nvPr>
        </p:nvSpPr>
        <p:spPr/>
        <p:txBody>
          <a:bodyPr>
            <a:normAutofit/>
          </a:bodyPr>
          <a:lstStyle/>
          <a:p>
            <a:pPr>
              <a:lnSpc>
                <a:spcPct val="100000"/>
              </a:lnSpc>
              <a:spcAft>
                <a:spcPts val="1800"/>
              </a:spcAft>
            </a:pPr>
            <a:r>
              <a:rPr lang="en-US" sz="2400" dirty="0">
                <a:solidFill>
                  <a:srgbClr val="F26522"/>
                </a:solidFill>
              </a:rPr>
              <a:t>Allow the group some time to come to a solution on its own</a:t>
            </a:r>
          </a:p>
          <a:p>
            <a:pPr>
              <a:lnSpc>
                <a:spcPct val="100000"/>
              </a:lnSpc>
              <a:spcAft>
                <a:spcPts val="1800"/>
              </a:spcAft>
            </a:pPr>
            <a:r>
              <a:rPr lang="en-US" sz="2400" dirty="0"/>
              <a:t>The group, not the facilitator is responsible for the outcome</a:t>
            </a:r>
          </a:p>
        </p:txBody>
      </p:sp>
      <p:sp>
        <p:nvSpPr>
          <p:cNvPr id="7" name="Footer Placeholder 6">
            <a:extLst>
              <a:ext uri="{FF2B5EF4-FFF2-40B4-BE49-F238E27FC236}">
                <a16:creationId xmlns:a16="http://schemas.microsoft.com/office/drawing/2014/main" id="{6A705869-F725-43F5-9F3F-6D79E9B14EF7}"/>
              </a:ext>
            </a:extLst>
          </p:cNvPr>
          <p:cNvSpPr>
            <a:spLocks noGrp="1"/>
          </p:cNvSpPr>
          <p:nvPr>
            <p:ph type="ftr" sz="quarter" idx="11"/>
          </p:nvPr>
        </p:nvSpPr>
        <p:spPr/>
        <p:txBody>
          <a:bodyPr/>
          <a:lstStyle/>
          <a:p>
            <a:r>
              <a:rPr lang="en-US"/>
              <a:t>Copyright 1992-2015, Leadership Strategies, Inc. V15.02 </a:t>
            </a:r>
          </a:p>
        </p:txBody>
      </p:sp>
      <p:sp>
        <p:nvSpPr>
          <p:cNvPr id="5" name="TextBox 4"/>
          <p:cNvSpPr txBox="1"/>
          <p:nvPr/>
        </p:nvSpPr>
        <p:spPr>
          <a:xfrm>
            <a:off x="10945812" y="5778782"/>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7-5</a:t>
            </a:r>
          </a:p>
        </p:txBody>
      </p:sp>
      <p:sp>
        <p:nvSpPr>
          <p:cNvPr id="6" name="TextBox 5"/>
          <p:cNvSpPr txBox="1"/>
          <p:nvPr/>
        </p:nvSpPr>
        <p:spPr>
          <a:xfrm>
            <a:off x="10898862" y="2188943"/>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Gavel.jpg"/>
          <p:cNvPicPr>
            <a:picLocks noChangeAspect="1"/>
          </p:cNvPicPr>
          <p:nvPr/>
        </p:nvPicPr>
        <p:blipFill>
          <a:blip r:embed="rId3"/>
          <a:srcRect t="29127" b="20799"/>
          <a:stretch>
            <a:fillRect/>
          </a:stretch>
        </p:blipFill>
        <p:spPr>
          <a:xfrm>
            <a:off x="0" y="0"/>
            <a:ext cx="12192000" cy="6858000"/>
          </a:xfrm>
          <a:prstGeom prst="rect">
            <a:avLst/>
          </a:prstGeom>
        </p:spPr>
      </p:pic>
      <p:sp>
        <p:nvSpPr>
          <p:cNvPr id="15" name="Rectangle 14"/>
          <p:cNvSpPr/>
          <p:nvPr/>
        </p:nvSpPr>
        <p:spPr>
          <a:xfrm>
            <a:off x="1863794" y="395785"/>
            <a:ext cx="8464412" cy="840588"/>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nchorCtr="0"/>
          <a:lstStyle/>
          <a:p>
            <a:pPr algn="ctr">
              <a:spcBef>
                <a:spcPct val="0"/>
              </a:spcBef>
              <a:defRPr/>
            </a:pPr>
            <a:r>
              <a:rPr lang="en-US" sz="3600" cap="all" dirty="0">
                <a:solidFill>
                  <a:schemeClr val="bg1"/>
                </a:solidFill>
                <a:latin typeface="Arial" panose="020B0604020202020204" pitchFamily="34" charset="0"/>
                <a:cs typeface="Arial" panose="020B0604020202020204" pitchFamily="34" charset="0"/>
              </a:rPr>
              <a:t>e. Take control If necessary</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22</a:t>
            </a:fld>
            <a:endParaRPr lang="en-US" dirty="0"/>
          </a:p>
        </p:txBody>
      </p:sp>
      <p:sp>
        <p:nvSpPr>
          <p:cNvPr id="17" name="Footer Placeholder 1">
            <a:extLst>
              <a:ext uri="{FF2B5EF4-FFF2-40B4-BE49-F238E27FC236}">
                <a16:creationId xmlns:a16="http://schemas.microsoft.com/office/drawing/2014/main" id="{E49D10AB-B0BE-4071-B04A-2A048D751BF4}"/>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29B25630-A59C-43C3-8221-522332866D62}"/>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E. Take Control if Necessary</a:t>
            </a:r>
          </a:p>
        </p:txBody>
      </p:sp>
      <p:sp>
        <p:nvSpPr>
          <p:cNvPr id="4" name="Slide Number Placeholder 3"/>
          <p:cNvSpPr>
            <a:spLocks noGrp="1"/>
          </p:cNvSpPr>
          <p:nvPr>
            <p:ph type="sldNum" sz="quarter" idx="12"/>
          </p:nvPr>
        </p:nvSpPr>
        <p:spPr/>
        <p:txBody>
          <a:bodyPr/>
          <a:lstStyle/>
          <a:p>
            <a:fld id="{F29FD61F-2294-5D42-A9D7-9928D42B3773}" type="slidenum">
              <a:rPr lang="en-US" smtClean="0"/>
              <a:pPr/>
              <a:t>23</a:t>
            </a:fld>
            <a:endParaRPr lang="en-US" dirty="0"/>
          </a:p>
        </p:txBody>
      </p:sp>
      <p:sp>
        <p:nvSpPr>
          <p:cNvPr id="3" name="Content Placeholder 2"/>
          <p:cNvSpPr>
            <a:spLocks noGrp="1"/>
          </p:cNvSpPr>
          <p:nvPr>
            <p:ph type="body" sz="quarter" idx="13"/>
          </p:nvPr>
        </p:nvSpPr>
        <p:spPr>
          <a:xfrm>
            <a:off x="560388" y="2097086"/>
            <a:ext cx="11426825" cy="4088196"/>
          </a:xfrm>
        </p:spPr>
        <p:txBody>
          <a:bodyPr>
            <a:normAutofit/>
          </a:bodyPr>
          <a:lstStyle/>
          <a:p>
            <a:pPr>
              <a:lnSpc>
                <a:spcPct val="100000"/>
              </a:lnSpc>
              <a:spcAft>
                <a:spcPts val="600"/>
              </a:spcAft>
            </a:pPr>
            <a:r>
              <a:rPr lang="en-US" sz="2400" dirty="0"/>
              <a:t>Consensus isn’t reached after a few minutes</a:t>
            </a:r>
          </a:p>
          <a:p>
            <a:pPr>
              <a:lnSpc>
                <a:spcPct val="100000"/>
              </a:lnSpc>
              <a:spcAft>
                <a:spcPts val="600"/>
              </a:spcAft>
            </a:pPr>
            <a:r>
              <a:rPr lang="en-US" sz="2400" dirty="0"/>
              <a:t>Discussion loses focus</a:t>
            </a:r>
          </a:p>
          <a:p>
            <a:pPr>
              <a:lnSpc>
                <a:spcPct val="100000"/>
              </a:lnSpc>
              <a:spcAft>
                <a:spcPts val="600"/>
              </a:spcAft>
            </a:pPr>
            <a:r>
              <a:rPr lang="en-US" sz="2400" dirty="0"/>
              <a:t>Only a few people are involved</a:t>
            </a:r>
          </a:p>
          <a:p>
            <a:pPr>
              <a:lnSpc>
                <a:spcPct val="100000"/>
              </a:lnSpc>
              <a:spcAft>
                <a:spcPts val="600"/>
              </a:spcAft>
            </a:pPr>
            <a:r>
              <a:rPr lang="en-US" sz="2400" dirty="0"/>
              <a:t>The discussion becomes emotionally charged</a:t>
            </a:r>
          </a:p>
        </p:txBody>
      </p:sp>
      <p:sp>
        <p:nvSpPr>
          <p:cNvPr id="8" name="Footer Placeholder 7">
            <a:extLst>
              <a:ext uri="{FF2B5EF4-FFF2-40B4-BE49-F238E27FC236}">
                <a16:creationId xmlns:a16="http://schemas.microsoft.com/office/drawing/2014/main" id="{CD48124F-B9B3-46B9-A543-8952061D874C}"/>
              </a:ext>
            </a:extLst>
          </p:cNvPr>
          <p:cNvSpPr>
            <a:spLocks noGrp="1"/>
          </p:cNvSpPr>
          <p:nvPr>
            <p:ph type="ftr" sz="quarter" idx="11"/>
          </p:nvPr>
        </p:nvSpPr>
        <p:spPr/>
        <p:txBody>
          <a:bodyPr/>
          <a:lstStyle/>
          <a:p>
            <a:r>
              <a:rPr lang="en-US"/>
              <a:t>Copyright 1992-2015, Leadership Strategies, Inc. V15.02 </a:t>
            </a:r>
          </a:p>
        </p:txBody>
      </p:sp>
      <p:sp>
        <p:nvSpPr>
          <p:cNvPr id="5" name="Title 4"/>
          <p:cNvSpPr txBox="1">
            <a:spLocks/>
          </p:cNvSpPr>
          <p:nvPr/>
        </p:nvSpPr>
        <p:spPr>
          <a:xfrm>
            <a:off x="657225" y="1503045"/>
            <a:ext cx="8071290" cy="483938"/>
          </a:xfrm>
          <a:prstGeom prst="rect">
            <a:avLst/>
          </a:prstGeom>
        </p:spPr>
        <p:txBody>
          <a:bodyPr vert="horz" lIns="91440" tIns="45720" rIns="91440" bIns="45720" rtlCol="0" anchor="ctr">
            <a:no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Take control if:</a:t>
            </a:r>
          </a:p>
        </p:txBody>
      </p:sp>
      <p:sp>
        <p:nvSpPr>
          <p:cNvPr id="6" name="TextBox 5"/>
          <p:cNvSpPr txBox="1"/>
          <p:nvPr/>
        </p:nvSpPr>
        <p:spPr>
          <a:xfrm>
            <a:off x="10945812" y="576789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7-6</a:t>
            </a:r>
          </a:p>
        </p:txBody>
      </p:sp>
      <p:sp>
        <p:nvSpPr>
          <p:cNvPr id="7" name="TextBox 6"/>
          <p:cNvSpPr txBox="1"/>
          <p:nvPr/>
        </p:nvSpPr>
        <p:spPr>
          <a:xfrm>
            <a:off x="11093787" y="3811604"/>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E. Take Control if Necessary</a:t>
            </a:r>
          </a:p>
        </p:txBody>
      </p:sp>
      <p:sp>
        <p:nvSpPr>
          <p:cNvPr id="4" name="Slide Number Placeholder 3"/>
          <p:cNvSpPr>
            <a:spLocks noGrp="1"/>
          </p:cNvSpPr>
          <p:nvPr>
            <p:ph type="sldNum" sz="quarter" idx="12"/>
          </p:nvPr>
        </p:nvSpPr>
        <p:spPr/>
        <p:txBody>
          <a:bodyPr/>
          <a:lstStyle/>
          <a:p>
            <a:fld id="{F29FD61F-2294-5D42-A9D7-9928D42B3773}" type="slidenum">
              <a:rPr lang="en-US" smtClean="0"/>
              <a:pPr/>
              <a:t>24</a:t>
            </a:fld>
            <a:endParaRPr lang="en-US" dirty="0"/>
          </a:p>
        </p:txBody>
      </p:sp>
      <p:sp>
        <p:nvSpPr>
          <p:cNvPr id="9" name="Content Placeholder 2"/>
          <p:cNvSpPr>
            <a:spLocks noGrp="1"/>
          </p:cNvSpPr>
          <p:nvPr>
            <p:ph type="body" sz="quarter" idx="13"/>
          </p:nvPr>
        </p:nvSpPr>
        <p:spPr>
          <a:xfrm>
            <a:off x="560388" y="2037803"/>
            <a:ext cx="11426825" cy="4289148"/>
          </a:xfrm>
        </p:spPr>
        <p:txBody>
          <a:bodyPr>
            <a:normAutofit/>
          </a:bodyPr>
          <a:lstStyle/>
          <a:p>
            <a:pPr>
              <a:lnSpc>
                <a:spcPct val="100000"/>
              </a:lnSpc>
              <a:spcAft>
                <a:spcPts val="600"/>
              </a:spcAft>
            </a:pPr>
            <a:r>
              <a:rPr lang="en-US" sz="2400" dirty="0"/>
              <a:t>Speak up during a pause</a:t>
            </a:r>
          </a:p>
          <a:p>
            <a:pPr>
              <a:lnSpc>
                <a:spcPct val="100000"/>
              </a:lnSpc>
              <a:spcAft>
                <a:spcPts val="600"/>
              </a:spcAft>
            </a:pPr>
            <a:r>
              <a:rPr lang="en-US" sz="2400" dirty="0"/>
              <a:t>Interrupt</a:t>
            </a:r>
          </a:p>
          <a:p>
            <a:pPr>
              <a:lnSpc>
                <a:spcPct val="100000"/>
              </a:lnSpc>
              <a:spcAft>
                <a:spcPts val="600"/>
              </a:spcAft>
            </a:pPr>
            <a:r>
              <a:rPr lang="en-US" sz="2400" dirty="0"/>
              <a:t>Make a “T” with your hands</a:t>
            </a:r>
          </a:p>
          <a:p>
            <a:pPr>
              <a:lnSpc>
                <a:spcPct val="100000"/>
              </a:lnSpc>
              <a:spcAft>
                <a:spcPts val="600"/>
              </a:spcAft>
            </a:pPr>
            <a:r>
              <a:rPr lang="en-US" sz="2400" dirty="0"/>
              <a:t>Step into the space</a:t>
            </a:r>
          </a:p>
          <a:p>
            <a:pPr>
              <a:lnSpc>
                <a:spcPct val="100000"/>
              </a:lnSpc>
              <a:spcAft>
                <a:spcPts val="600"/>
              </a:spcAft>
            </a:pPr>
            <a:r>
              <a:rPr lang="en-US" sz="2400" dirty="0"/>
              <a:t>Announce a break</a:t>
            </a:r>
          </a:p>
        </p:txBody>
      </p:sp>
      <p:sp>
        <p:nvSpPr>
          <p:cNvPr id="2" name="Footer Placeholder 1">
            <a:extLst>
              <a:ext uri="{FF2B5EF4-FFF2-40B4-BE49-F238E27FC236}">
                <a16:creationId xmlns:a16="http://schemas.microsoft.com/office/drawing/2014/main" id="{6045635E-3C20-46BD-A36C-AFAF57097A69}"/>
              </a:ext>
            </a:extLst>
          </p:cNvPr>
          <p:cNvSpPr>
            <a:spLocks noGrp="1"/>
          </p:cNvSpPr>
          <p:nvPr>
            <p:ph type="ftr" sz="quarter" idx="11"/>
          </p:nvPr>
        </p:nvSpPr>
        <p:spPr/>
        <p:txBody>
          <a:bodyPr/>
          <a:lstStyle/>
          <a:p>
            <a:r>
              <a:rPr lang="en-US"/>
              <a:t>Copyright 1992-2015, Leadership Strategies, Inc. V15.02 </a:t>
            </a:r>
          </a:p>
        </p:txBody>
      </p:sp>
      <p:sp>
        <p:nvSpPr>
          <p:cNvPr id="10" name="Title 4"/>
          <p:cNvSpPr txBox="1">
            <a:spLocks/>
          </p:cNvSpPr>
          <p:nvPr/>
        </p:nvSpPr>
        <p:spPr>
          <a:xfrm>
            <a:off x="657225" y="1469872"/>
            <a:ext cx="8071290" cy="490656"/>
          </a:xfrm>
          <a:prstGeom prst="rect">
            <a:avLst/>
          </a:prstGeom>
        </p:spPr>
        <p:txBody>
          <a:bodyPr vert="horz" lIns="91440" tIns="45720" rIns="91440" bIns="45720" rtlCol="0" anchor="ctr">
            <a:no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How to take control:</a:t>
            </a:r>
          </a:p>
        </p:txBody>
      </p:sp>
      <p:sp>
        <p:nvSpPr>
          <p:cNvPr id="6" name="TextBox 5"/>
          <p:cNvSpPr txBox="1"/>
          <p:nvPr/>
        </p:nvSpPr>
        <p:spPr>
          <a:xfrm>
            <a:off x="10945812"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7-6</a:t>
            </a:r>
          </a:p>
        </p:txBody>
      </p:sp>
      <p:sp>
        <p:nvSpPr>
          <p:cNvPr id="7" name="TextBox 6"/>
          <p:cNvSpPr txBox="1"/>
          <p:nvPr/>
        </p:nvSpPr>
        <p:spPr>
          <a:xfrm>
            <a:off x="11436687" y="4355409"/>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E. Take Control if Necessary</a:t>
            </a:r>
          </a:p>
        </p:txBody>
      </p:sp>
      <p:sp>
        <p:nvSpPr>
          <p:cNvPr id="4" name="Slide Number Placeholder 3"/>
          <p:cNvSpPr>
            <a:spLocks noGrp="1"/>
          </p:cNvSpPr>
          <p:nvPr>
            <p:ph type="sldNum" sz="quarter" idx="12"/>
          </p:nvPr>
        </p:nvSpPr>
        <p:spPr/>
        <p:txBody>
          <a:bodyPr/>
          <a:lstStyle/>
          <a:p>
            <a:fld id="{F29FD61F-2294-5D42-A9D7-9928D42B3773}" type="slidenum">
              <a:rPr lang="en-US" smtClean="0"/>
              <a:pPr/>
              <a:t>25</a:t>
            </a:fld>
            <a:endParaRPr lang="en-US" dirty="0"/>
          </a:p>
        </p:txBody>
      </p:sp>
      <p:sp>
        <p:nvSpPr>
          <p:cNvPr id="9" name="Content Placeholder 2"/>
          <p:cNvSpPr>
            <a:spLocks noGrp="1"/>
          </p:cNvSpPr>
          <p:nvPr>
            <p:ph type="body" sz="quarter" idx="13"/>
          </p:nvPr>
        </p:nvSpPr>
        <p:spPr/>
        <p:txBody>
          <a:bodyPr>
            <a:normAutofit/>
          </a:bodyPr>
          <a:lstStyle/>
          <a:p>
            <a:pPr>
              <a:spcAft>
                <a:spcPts val="600"/>
              </a:spcAft>
            </a:pPr>
            <a:r>
              <a:rPr lang="en-US" sz="2400" dirty="0"/>
              <a:t>Once you have the group’s attention, announce that you would like to go about the discussion in a different way</a:t>
            </a:r>
          </a:p>
        </p:txBody>
      </p:sp>
      <p:sp>
        <p:nvSpPr>
          <p:cNvPr id="2" name="Footer Placeholder 1">
            <a:extLst>
              <a:ext uri="{FF2B5EF4-FFF2-40B4-BE49-F238E27FC236}">
                <a16:creationId xmlns:a16="http://schemas.microsoft.com/office/drawing/2014/main" id="{F0B0695C-B6CA-4E1F-8F68-81FF8033291C}"/>
              </a:ext>
            </a:extLst>
          </p:cNvPr>
          <p:cNvSpPr>
            <a:spLocks noGrp="1"/>
          </p:cNvSpPr>
          <p:nvPr>
            <p:ph type="ftr" sz="quarter" idx="11"/>
          </p:nvPr>
        </p:nvSpPr>
        <p:spPr/>
        <p:txBody>
          <a:bodyPr/>
          <a:lstStyle/>
          <a:p>
            <a:r>
              <a:rPr lang="en-US" dirty="0"/>
              <a:t>Copyright 1992-2015, Leadership Strategies, Inc. V15.02 </a:t>
            </a:r>
          </a:p>
        </p:txBody>
      </p:sp>
      <p:pic>
        <p:nvPicPr>
          <p:cNvPr id="6" name="Picture 5"/>
          <p:cNvPicPr>
            <a:picLocks noChangeAspect="1"/>
          </p:cNvPicPr>
          <p:nvPr/>
        </p:nvPicPr>
        <p:blipFill>
          <a:blip r:embed="rId3"/>
          <a:stretch>
            <a:fillRect/>
          </a:stretch>
        </p:blipFill>
        <p:spPr>
          <a:xfrm>
            <a:off x="7801639" y="2318828"/>
            <a:ext cx="2225130" cy="1805294"/>
          </a:xfrm>
          <a:prstGeom prst="rect">
            <a:avLst/>
          </a:prstGeom>
        </p:spPr>
      </p:pic>
      <p:sp>
        <p:nvSpPr>
          <p:cNvPr id="7" name="TextBox 6"/>
          <p:cNvSpPr txBox="1"/>
          <p:nvPr/>
        </p:nvSpPr>
        <p:spPr>
          <a:xfrm>
            <a:off x="10927829" y="576789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7-6</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26</a:t>
            </a:fld>
            <a:endParaRPr lang="en-US" dirty="0"/>
          </a:p>
        </p:txBody>
      </p:sp>
      <p:sp>
        <p:nvSpPr>
          <p:cNvPr id="6" name="Title 5"/>
          <p:cNvSpPr>
            <a:spLocks noGrp="1"/>
          </p:cNvSpPr>
          <p:nvPr>
            <p:ph type="title"/>
          </p:nvPr>
        </p:nvSpPr>
        <p:spPr/>
        <p:txBody>
          <a:bodyPr anchor="ctr">
            <a:normAutofit/>
          </a:bodyPr>
          <a:lstStyle/>
          <a:p>
            <a:r>
              <a:rPr lang="en-US" sz="5000" dirty="0">
                <a:latin typeface="Arial" panose="020B0604020202020204" pitchFamily="34" charset="0"/>
                <a:cs typeface="Arial" panose="020B0604020202020204" pitchFamily="34" charset="0"/>
              </a:rPr>
              <a:t>REVIEW</a:t>
            </a:r>
          </a:p>
        </p:txBody>
      </p:sp>
      <p:sp>
        <p:nvSpPr>
          <p:cNvPr id="8" name="Footer Placeholder 1">
            <a:extLst>
              <a:ext uri="{FF2B5EF4-FFF2-40B4-BE49-F238E27FC236}">
                <a16:creationId xmlns:a16="http://schemas.microsoft.com/office/drawing/2014/main" id="{B57486EC-32DB-4DB1-A9AC-21F4C7DC1FF1}"/>
              </a:ext>
            </a:extLst>
          </p:cNvPr>
          <p:cNvSpPr>
            <a:spLocks noGrp="1"/>
          </p:cNvSpPr>
          <p:nvPr>
            <p:ph type="ftr" sz="quarter" idx="11"/>
          </p:nvPr>
        </p:nvSpPr>
        <p:spPr/>
        <p:txBody>
          <a:bodyPr/>
          <a:lstStyle/>
          <a:p>
            <a:r>
              <a:rPr lang="en-US" dirty="0"/>
              <a:t>Copyright 1992-2015, Leadership Strategies, Inc. V15.02 </a:t>
            </a:r>
          </a:p>
        </p:txBody>
      </p:sp>
      <p:pic>
        <p:nvPicPr>
          <p:cNvPr id="7" name="Picture 6"/>
          <p:cNvPicPr>
            <a:picLocks noChangeAspect="1"/>
          </p:cNvPicPr>
          <p:nvPr/>
        </p:nvPicPr>
        <p:blipFill>
          <a:blip r:embed="rId3"/>
          <a:stretch>
            <a:fillRect/>
          </a:stretch>
        </p:blipFill>
        <p:spPr>
          <a:xfrm>
            <a:off x="7924800" y="2454478"/>
            <a:ext cx="2453881" cy="2102460"/>
          </a:xfrm>
          <a:prstGeom prst="rect">
            <a:avLst/>
          </a:prstGeom>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27</a:t>
            </a:fld>
            <a:endParaRPr lang="en-US" dirty="0"/>
          </a:p>
        </p:txBody>
      </p:sp>
      <p:sp>
        <p:nvSpPr>
          <p:cNvPr id="27" name="Content Placeholder 26"/>
          <p:cNvSpPr>
            <a:spLocks noGrp="1"/>
          </p:cNvSpPr>
          <p:nvPr>
            <p:ph type="body" sz="quarter" idx="13"/>
          </p:nvPr>
        </p:nvSpPr>
        <p:spPr>
          <a:xfrm>
            <a:off x="560388" y="2113254"/>
            <a:ext cx="11426825" cy="4072028"/>
          </a:xfrm>
        </p:spPr>
        <p:txBody>
          <a:bodyPr>
            <a:normAutofit/>
          </a:bodyPr>
          <a:lstStyle/>
          <a:p>
            <a:pPr>
              <a:spcAft>
                <a:spcPts val="1200"/>
              </a:spcAft>
            </a:pPr>
            <a:r>
              <a:rPr lang="en-US" sz="2400" dirty="0"/>
              <a:t>Level 1 – they do not hear or understand</a:t>
            </a:r>
          </a:p>
          <a:p>
            <a:pPr>
              <a:spcAft>
                <a:spcPts val="1200"/>
              </a:spcAft>
            </a:pPr>
            <a:r>
              <a:rPr lang="en-US" sz="2400" dirty="0"/>
              <a:t>Level 2 – different experience or values</a:t>
            </a:r>
          </a:p>
          <a:p>
            <a:pPr>
              <a:spcAft>
                <a:spcPts val="1200"/>
              </a:spcAft>
            </a:pPr>
            <a:r>
              <a:rPr lang="en-US" sz="2400" dirty="0"/>
              <a:t>Level 3 – past history or personality differences</a:t>
            </a:r>
          </a:p>
        </p:txBody>
      </p:sp>
      <p:sp>
        <p:nvSpPr>
          <p:cNvPr id="2" name="Footer Placeholder 1">
            <a:extLst>
              <a:ext uri="{FF2B5EF4-FFF2-40B4-BE49-F238E27FC236}">
                <a16:creationId xmlns:a16="http://schemas.microsoft.com/office/drawing/2014/main" id="{340379F0-2BC1-4071-9800-1DC4B2FB25A3}"/>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560388" y="1496398"/>
            <a:ext cx="8071290" cy="487642"/>
          </a:xfrm>
          <a:prstGeom prst="rect">
            <a:avLst/>
          </a:prstGeom>
        </p:spPr>
        <p:txBody>
          <a:bodyPr vert="horz" lIns="91440" tIns="45720" rIns="91440" bIns="45720" rtlCol="0" anchor="ctr">
            <a:normAutofit lnSpcReduction="10000"/>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are the three reasons people disagree?</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28</a:t>
            </a:fld>
            <a:endParaRPr lang="en-US" dirty="0"/>
          </a:p>
        </p:txBody>
      </p:sp>
      <p:sp>
        <p:nvSpPr>
          <p:cNvPr id="27" name="Content Placeholder 26"/>
          <p:cNvSpPr>
            <a:spLocks noGrp="1"/>
          </p:cNvSpPr>
          <p:nvPr>
            <p:ph type="body" sz="quarter" idx="13"/>
          </p:nvPr>
        </p:nvSpPr>
        <p:spPr>
          <a:xfrm>
            <a:off x="560388" y="2162106"/>
            <a:ext cx="11426825" cy="4048934"/>
          </a:xfrm>
        </p:spPr>
        <p:txBody>
          <a:bodyPr>
            <a:normAutofit/>
          </a:bodyPr>
          <a:lstStyle/>
          <a:p>
            <a:pPr>
              <a:spcAft>
                <a:spcPts val="1200"/>
              </a:spcAft>
            </a:pPr>
            <a:r>
              <a:rPr lang="en-US" sz="2400" dirty="0"/>
              <a:t>Ground rules</a:t>
            </a:r>
          </a:p>
          <a:p>
            <a:pPr>
              <a:spcAft>
                <a:spcPts val="1200"/>
              </a:spcAft>
            </a:pPr>
            <a:r>
              <a:rPr lang="en-US" sz="2400" dirty="0"/>
              <a:t>Establish a definition of “consensus”</a:t>
            </a:r>
          </a:p>
          <a:p>
            <a:pPr>
              <a:spcAft>
                <a:spcPts val="1200"/>
              </a:spcAft>
            </a:pPr>
            <a:r>
              <a:rPr lang="en-US" sz="2400" dirty="0"/>
              <a:t>Take consensus checks</a:t>
            </a:r>
          </a:p>
        </p:txBody>
      </p:sp>
      <p:sp>
        <p:nvSpPr>
          <p:cNvPr id="2" name="Footer Placeholder 1">
            <a:extLst>
              <a:ext uri="{FF2B5EF4-FFF2-40B4-BE49-F238E27FC236}">
                <a16:creationId xmlns:a16="http://schemas.microsoft.com/office/drawing/2014/main" id="{DFA914EA-FE77-4E6C-BC91-B80B7FC643CB}"/>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5" y="1473858"/>
            <a:ext cx="11052554" cy="581573"/>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are the three ways to generate a consensus focused process?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815903" y="2598228"/>
            <a:ext cx="2210866" cy="1768693"/>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29</a:t>
            </a:fld>
            <a:endParaRPr lang="en-US" dirty="0"/>
          </a:p>
        </p:txBody>
      </p:sp>
      <p:sp>
        <p:nvSpPr>
          <p:cNvPr id="5" name="Title 4"/>
          <p:cNvSpPr>
            <a:spLocks noGrp="1"/>
          </p:cNvSpPr>
          <p:nvPr>
            <p:ph type="title"/>
          </p:nvPr>
        </p:nvSpPr>
        <p:spPr>
          <a:xfrm>
            <a:off x="685800" y="469846"/>
            <a:ext cx="7400925" cy="1243007"/>
          </a:xfrm>
        </p:spPr>
        <p:txBody>
          <a:bodyPr anchor="t">
            <a:normAutofit fontScale="90000"/>
          </a:bodyPr>
          <a:lstStyle/>
          <a:p>
            <a:r>
              <a:rPr lang="en-US" cap="all" dirty="0">
                <a:latin typeface="Arial" panose="020B0604020202020204" pitchFamily="34" charset="0"/>
                <a:cs typeface="Arial" panose="020B0604020202020204" pitchFamily="34" charset="0"/>
              </a:rPr>
              <a:t>Role play: </a:t>
            </a:r>
            <a:br>
              <a:rPr lang="en-US"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Training Disagreement!</a:t>
            </a:r>
            <a:br>
              <a:rPr lang="en-US" sz="4000" dirty="0">
                <a:latin typeface="Arial" panose="020B0604020202020204" pitchFamily="34" charset="0"/>
                <a:cs typeface="Arial" panose="020B0604020202020204" pitchFamily="34" charset="0"/>
              </a:rPr>
            </a:br>
            <a:r>
              <a:rPr lang="en-US" sz="4000" dirty="0">
                <a:latin typeface="Arial" panose="020B0604020202020204" pitchFamily="34" charset="0"/>
                <a:cs typeface="Arial" panose="020B0604020202020204" pitchFamily="34" charset="0"/>
              </a:rPr>
              <a:t>- Justin and Avery</a:t>
            </a:r>
          </a:p>
        </p:txBody>
      </p:sp>
      <p:sp>
        <p:nvSpPr>
          <p:cNvPr id="7" name="Footer Placeholder 1">
            <a:extLst>
              <a:ext uri="{FF2B5EF4-FFF2-40B4-BE49-F238E27FC236}">
                <a16:creationId xmlns:a16="http://schemas.microsoft.com/office/drawing/2014/main" id="{0B05BAEF-B4E5-41F9-BE5D-FB4C68438110}"/>
              </a:ext>
            </a:extLst>
          </p:cNvPr>
          <p:cNvSpPr>
            <a:spLocks noGrp="1"/>
          </p:cNvSpPr>
          <p:nvPr>
            <p:ph type="ftr" sz="quarter" idx="11"/>
          </p:nvPr>
        </p:nvSpPr>
        <p:spPr/>
        <p:txBody>
          <a:bodyPr/>
          <a:lstStyle/>
          <a:p>
            <a:r>
              <a:rPr lang="en-US" dirty="0"/>
              <a:t>Copyright 1992-2015, Leadership Strategies, Inc. V15.02 </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hands-circle.jpg"/>
          <p:cNvPicPr>
            <a:picLocks noChangeAspect="1"/>
          </p:cNvPicPr>
          <p:nvPr/>
        </p:nvPicPr>
        <p:blipFill>
          <a:blip r:embed="rId3">
            <a:alphaModFix/>
          </a:blip>
          <a:srcRect t="38370" b="13739"/>
          <a:stretch>
            <a:fillRect/>
          </a:stretch>
        </p:blipFill>
        <p:spPr>
          <a:xfrm>
            <a:off x="0" y="0"/>
            <a:ext cx="12192000" cy="3429000"/>
          </a:xfrm>
          <a:prstGeom prst="rect">
            <a:avLst/>
          </a:prstGeom>
        </p:spPr>
      </p:pic>
      <p:sp>
        <p:nvSpPr>
          <p:cNvPr id="4" name="Slide Number Placeholder 3"/>
          <p:cNvSpPr>
            <a:spLocks noGrp="1"/>
          </p:cNvSpPr>
          <p:nvPr>
            <p:ph type="sldNum" sz="quarter" idx="12"/>
          </p:nvPr>
        </p:nvSpPr>
        <p:spPr/>
        <p:txBody>
          <a:bodyPr/>
          <a:lstStyle/>
          <a:p>
            <a:fld id="{F29FD61F-2294-5D42-A9D7-9928D42B3773}" type="slidenum">
              <a:rPr lang="en-US" smtClean="0"/>
              <a:pPr/>
              <a:t>3</a:t>
            </a:fld>
            <a:endParaRPr lang="en-US" dirty="0"/>
          </a:p>
        </p:txBody>
      </p:sp>
      <p:sp>
        <p:nvSpPr>
          <p:cNvPr id="12" name="Footer Placeholder 2">
            <a:extLst>
              <a:ext uri="{FF2B5EF4-FFF2-40B4-BE49-F238E27FC236}">
                <a16:creationId xmlns:a16="http://schemas.microsoft.com/office/drawing/2014/main" id="{626B5728-96E4-43B5-8B54-767E53394962}"/>
              </a:ext>
            </a:extLst>
          </p:cNvPr>
          <p:cNvSpPr>
            <a:spLocks noGrp="1"/>
          </p:cNvSpPr>
          <p:nvPr>
            <p:ph type="ftr" sz="quarter" idx="11"/>
          </p:nvPr>
        </p:nvSpPr>
        <p:spPr/>
        <p:txBody>
          <a:bodyPr/>
          <a:lstStyle/>
          <a:p>
            <a:r>
              <a:rPr lang="en-US" dirty="0"/>
              <a:t>Copyright 1992-2015, Leadership Strategies, Inc. V15.02 </a:t>
            </a:r>
          </a:p>
        </p:txBody>
      </p:sp>
      <p:sp>
        <p:nvSpPr>
          <p:cNvPr id="10" name="Title 1">
            <a:extLst>
              <a:ext uri="{FF2B5EF4-FFF2-40B4-BE49-F238E27FC236}">
                <a16:creationId xmlns:a16="http://schemas.microsoft.com/office/drawing/2014/main" id="{15B2C19C-B1FF-4B2E-B4E9-66660130CBF0}"/>
              </a:ext>
            </a:extLst>
          </p:cNvPr>
          <p:cNvSpPr txBox="1">
            <a:spLocks/>
          </p:cNvSpPr>
          <p:nvPr/>
        </p:nvSpPr>
        <p:spPr>
          <a:xfrm>
            <a:off x="1620825" y="3606800"/>
            <a:ext cx="8950349" cy="1143000"/>
          </a:xfrm>
          <a:prstGeom prst="rect">
            <a:avLst/>
          </a:prstGeom>
        </p:spPr>
        <p:txBody>
          <a:bodyPr vert="horz" lIns="91440" tIns="45720" rIns="91440" bIns="45720" rtlCol="0" anchor="t">
            <a:noAutofit/>
          </a:bodyPr>
          <a:lstStyle/>
          <a:p>
            <a:pPr algn="ctr" defTabSz="457200">
              <a:lnSpc>
                <a:spcPts val="6660"/>
              </a:lnSpc>
              <a:spcBef>
                <a:spcPct val="0"/>
              </a:spcBef>
              <a:defRPr/>
            </a:pPr>
            <a:r>
              <a:rPr lang="en-US" sz="5000" cap="all" dirty="0">
                <a:solidFill>
                  <a:schemeClr val="bg1"/>
                </a:solidFill>
                <a:latin typeface="Arial" panose="020B0604020202020204" pitchFamily="34" charset="0"/>
                <a:ea typeface="+mj-ea"/>
                <a:cs typeface="Arial" panose="020B0604020202020204" pitchFamily="34" charset="0"/>
              </a:rPr>
              <a:t>Generate a consensus-focused process</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2453670430_41a0bc4259_o.jpg"/>
          <p:cNvPicPr>
            <a:picLocks noChangeAspect="1"/>
          </p:cNvPicPr>
          <p:nvPr/>
        </p:nvPicPr>
        <p:blipFill>
          <a:blip r:embed="rId3"/>
          <a:srcRect b="4287"/>
          <a:stretch>
            <a:fillRect/>
          </a:stretch>
        </p:blipFill>
        <p:spPr>
          <a:xfrm>
            <a:off x="0" y="0"/>
            <a:ext cx="12192000" cy="6858000"/>
          </a:xfrm>
          <a:prstGeom prst="rect">
            <a:avLst/>
          </a:prstGeom>
        </p:spPr>
      </p:pic>
      <p:sp>
        <p:nvSpPr>
          <p:cNvPr id="17" name="Rectangle 16"/>
          <p:cNvSpPr/>
          <p:nvPr/>
        </p:nvSpPr>
        <p:spPr>
          <a:xfrm>
            <a:off x="2483892" y="122877"/>
            <a:ext cx="7224215" cy="804402"/>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f. Delineate alternatives</a:t>
            </a:r>
          </a:p>
        </p:txBody>
      </p:sp>
      <p:sp>
        <p:nvSpPr>
          <p:cNvPr id="22" name="Slide Number Placeholder 3"/>
          <p:cNvSpPr>
            <a:spLocks noGrp="1"/>
          </p:cNvSpPr>
          <p:nvPr>
            <p:ph type="sldNum" sz="quarter" idx="12"/>
          </p:nvPr>
        </p:nvSpPr>
        <p:spPr/>
        <p:txBody>
          <a:bodyPr/>
          <a:lstStyle/>
          <a:p>
            <a:fld id="{F29FD61F-2294-5D42-A9D7-9928D42B3773}" type="slidenum">
              <a:rPr lang="en-US" smtClean="0"/>
              <a:pPr/>
              <a:t>30</a:t>
            </a:fld>
            <a:endParaRPr lang="en-US" dirty="0"/>
          </a:p>
        </p:txBody>
      </p:sp>
      <p:sp>
        <p:nvSpPr>
          <p:cNvPr id="14" name="Footer Placeholder 1">
            <a:extLst>
              <a:ext uri="{FF2B5EF4-FFF2-40B4-BE49-F238E27FC236}">
                <a16:creationId xmlns:a16="http://schemas.microsoft.com/office/drawing/2014/main" id="{ED0ECF0D-37E3-4FC1-826D-659A6EDCB0F6}"/>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5" name="Footer Placeholder 4">
            <a:extLst>
              <a:ext uri="{FF2B5EF4-FFF2-40B4-BE49-F238E27FC236}">
                <a16:creationId xmlns:a16="http://schemas.microsoft.com/office/drawing/2014/main" id="{3006D7B0-7C86-4ADB-9756-69F4CDD84E48}"/>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F. Delineate Alternatives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31</a:t>
            </a:fld>
            <a:endParaRPr lang="en-US" dirty="0"/>
          </a:p>
        </p:txBody>
      </p:sp>
      <p:sp>
        <p:nvSpPr>
          <p:cNvPr id="6" name="Content Placeholder 5"/>
          <p:cNvSpPr>
            <a:spLocks noGrp="1"/>
          </p:cNvSpPr>
          <p:nvPr>
            <p:ph type="body" sz="quarter" idx="13"/>
          </p:nvPr>
        </p:nvSpPr>
        <p:spPr>
          <a:xfrm>
            <a:off x="560389" y="1582738"/>
            <a:ext cx="5535612" cy="4602544"/>
          </a:xfrm>
        </p:spPr>
        <p:txBody>
          <a:bodyPr>
            <a:normAutofit/>
          </a:bodyPr>
          <a:lstStyle/>
          <a:p>
            <a:pPr>
              <a:spcAft>
                <a:spcPts val="1200"/>
              </a:spcAft>
            </a:pPr>
            <a:r>
              <a:rPr lang="en-US" sz="2400" dirty="0"/>
              <a:t>Write issue and alternatives on a flip chart</a:t>
            </a:r>
          </a:p>
          <a:p>
            <a:pPr>
              <a:spcAft>
                <a:spcPts val="1200"/>
              </a:spcAft>
            </a:pPr>
            <a:r>
              <a:rPr lang="en-US" sz="2400" dirty="0"/>
              <a:t>Do a consensus check</a:t>
            </a:r>
          </a:p>
          <a:p>
            <a:pPr>
              <a:spcAft>
                <a:spcPts val="1200"/>
              </a:spcAft>
            </a:pPr>
            <a:r>
              <a:rPr lang="en-US" sz="2400" dirty="0"/>
              <a:t>Remind group of consensus definition</a:t>
            </a:r>
          </a:p>
        </p:txBody>
      </p:sp>
      <p:grpSp>
        <p:nvGrpSpPr>
          <p:cNvPr id="2" name="Group 11"/>
          <p:cNvGrpSpPr/>
          <p:nvPr/>
        </p:nvGrpSpPr>
        <p:grpSpPr>
          <a:xfrm>
            <a:off x="6815285" y="2743200"/>
            <a:ext cx="3261733" cy="2032000"/>
            <a:chOff x="5291284" y="1727200"/>
            <a:chExt cx="3261733" cy="2032000"/>
          </a:xfrm>
        </p:grpSpPr>
        <p:sp>
          <p:nvSpPr>
            <p:cNvPr id="13" name="Rectangle 12"/>
            <p:cNvSpPr/>
            <p:nvPr/>
          </p:nvSpPr>
          <p:spPr>
            <a:xfrm>
              <a:off x="5291284" y="1727200"/>
              <a:ext cx="3261733" cy="2032000"/>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5411379" y="1828800"/>
              <a:ext cx="3021542" cy="523220"/>
            </a:xfrm>
            <a:prstGeom prst="rect">
              <a:avLst/>
            </a:prstGeom>
            <a:noFill/>
            <a:ln>
              <a:solidFill>
                <a:schemeClr val="bg1"/>
              </a:solidFill>
            </a:ln>
          </p:spPr>
          <p:txBody>
            <a:bodyPr wrap="square" rtlCol="0">
              <a:spAutoFit/>
            </a:bodyPr>
            <a:lstStyle/>
            <a:p>
              <a:pPr algn="ctr"/>
              <a:r>
                <a:rPr lang="en-US" sz="2800" cap="all" dirty="0">
                  <a:solidFill>
                    <a:srgbClr val="F26522"/>
                  </a:solidFill>
                  <a:latin typeface="Arial" panose="020B0604020202020204" pitchFamily="34" charset="0"/>
                  <a:cs typeface="Arial" panose="020B0604020202020204" pitchFamily="34" charset="0"/>
                </a:rPr>
                <a:t>ISSUE</a:t>
              </a:r>
            </a:p>
          </p:txBody>
        </p:sp>
        <p:sp>
          <p:nvSpPr>
            <p:cNvPr id="15" name="TextBox 14"/>
            <p:cNvSpPr txBox="1"/>
            <p:nvPr/>
          </p:nvSpPr>
          <p:spPr>
            <a:xfrm>
              <a:off x="5356787" y="2285999"/>
              <a:ext cx="3141638" cy="984885"/>
            </a:xfrm>
            <a:prstGeom prst="rect">
              <a:avLst/>
            </a:prstGeom>
            <a:noFill/>
            <a:ln>
              <a:solidFill>
                <a:schemeClr val="bg1"/>
              </a:solidFill>
            </a:ln>
          </p:spPr>
          <p:txBody>
            <a:bodyPr wrap="square" rtlCol="0">
              <a:spAutoFit/>
            </a:bodyPr>
            <a:lstStyle/>
            <a:p>
              <a:pPr marL="342900" indent="-342900">
                <a:spcAft>
                  <a:spcPts val="1200"/>
                </a:spcAft>
                <a:buClr>
                  <a:srgbClr val="009383"/>
                </a:buClr>
                <a:buFont typeface="Arial"/>
                <a:buChar char="•"/>
              </a:pPr>
              <a:r>
                <a:rPr lang="en-US" sz="2400" dirty="0">
                  <a:latin typeface="Arial" panose="020B0604020202020204" pitchFamily="34" charset="0"/>
                  <a:cs typeface="Arial" panose="020B0604020202020204" pitchFamily="34" charset="0"/>
                </a:rPr>
                <a:t>Alternative #1</a:t>
              </a:r>
            </a:p>
            <a:p>
              <a:pPr marL="342900" indent="-342900">
                <a:spcAft>
                  <a:spcPts val="1200"/>
                </a:spcAft>
                <a:buClr>
                  <a:srgbClr val="009383"/>
                </a:buClr>
                <a:buFont typeface="Arial"/>
                <a:buChar char="•"/>
              </a:pPr>
              <a:r>
                <a:rPr lang="en-US" sz="2400" dirty="0">
                  <a:latin typeface="Arial" panose="020B0604020202020204" pitchFamily="34" charset="0"/>
                  <a:cs typeface="Arial" panose="020B0604020202020204" pitchFamily="34" charset="0"/>
                </a:rPr>
                <a:t>Alternative #2</a:t>
              </a:r>
            </a:p>
          </p:txBody>
        </p:sp>
      </p:grpSp>
      <p:sp>
        <p:nvSpPr>
          <p:cNvPr id="9" name="TextBox 8"/>
          <p:cNvSpPr txBox="1"/>
          <p:nvPr/>
        </p:nvSpPr>
        <p:spPr>
          <a:xfrm>
            <a:off x="10991123"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7-7</a:t>
            </a:r>
          </a:p>
        </p:txBody>
      </p:sp>
      <p:sp>
        <p:nvSpPr>
          <p:cNvPr id="10" name="TextBox 9"/>
          <p:cNvSpPr txBox="1"/>
          <p:nvPr/>
        </p:nvSpPr>
        <p:spPr>
          <a:xfrm>
            <a:off x="11139098" y="2327701"/>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
        <p:nvSpPr>
          <p:cNvPr id="11" name="Footer Placeholder 1">
            <a:extLst>
              <a:ext uri="{FF2B5EF4-FFF2-40B4-BE49-F238E27FC236}">
                <a16:creationId xmlns:a16="http://schemas.microsoft.com/office/drawing/2014/main" id="{ACCE3492-7211-4E4D-9A8D-583AFD6B5281}"/>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F. Delineate Alternatives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32</a:t>
            </a:fld>
            <a:endParaRPr lang="en-US" dirty="0"/>
          </a:p>
        </p:txBody>
      </p:sp>
      <p:grpSp>
        <p:nvGrpSpPr>
          <p:cNvPr id="12" name="Group 11"/>
          <p:cNvGrpSpPr/>
          <p:nvPr/>
        </p:nvGrpSpPr>
        <p:grpSpPr>
          <a:xfrm>
            <a:off x="6815285" y="2626043"/>
            <a:ext cx="3261733" cy="2631757"/>
            <a:chOff x="5291284" y="1727199"/>
            <a:chExt cx="3261733" cy="2631757"/>
          </a:xfrm>
        </p:grpSpPr>
        <p:sp>
          <p:nvSpPr>
            <p:cNvPr id="13" name="Rectangle 12"/>
            <p:cNvSpPr/>
            <p:nvPr/>
          </p:nvSpPr>
          <p:spPr>
            <a:xfrm>
              <a:off x="5291284" y="1727199"/>
              <a:ext cx="3261733" cy="2631757"/>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p:cNvSpPr txBox="1"/>
            <p:nvPr/>
          </p:nvSpPr>
          <p:spPr>
            <a:xfrm>
              <a:off x="5411379" y="1828800"/>
              <a:ext cx="3021542" cy="492443"/>
            </a:xfrm>
            <a:prstGeom prst="rect">
              <a:avLst/>
            </a:prstGeom>
            <a:noFill/>
          </p:spPr>
          <p:txBody>
            <a:bodyPr wrap="square" rtlCol="0">
              <a:spAutoFit/>
            </a:bodyPr>
            <a:lstStyle/>
            <a:p>
              <a:pPr algn="ctr"/>
              <a:r>
                <a:rPr lang="en-US" sz="2600" cap="all" dirty="0">
                  <a:solidFill>
                    <a:srgbClr val="F26522"/>
                  </a:solidFill>
                  <a:latin typeface="Arial" panose="020B0604020202020204" pitchFamily="34" charset="0"/>
                  <a:cs typeface="Arial" panose="020B0604020202020204" pitchFamily="34" charset="0"/>
                </a:rPr>
                <a:t>Alternative #2</a:t>
              </a:r>
            </a:p>
          </p:txBody>
        </p:sp>
        <p:sp>
          <p:nvSpPr>
            <p:cNvPr id="15" name="TextBox 14"/>
            <p:cNvSpPr txBox="1"/>
            <p:nvPr/>
          </p:nvSpPr>
          <p:spPr>
            <a:xfrm>
              <a:off x="5411379" y="2285999"/>
              <a:ext cx="3141638" cy="1738938"/>
            </a:xfrm>
            <a:prstGeom prst="rect">
              <a:avLst/>
            </a:prstGeom>
            <a:noFill/>
          </p:spPr>
          <p:txBody>
            <a:bodyPr wrap="square" rtlCol="0">
              <a:spAutoFit/>
            </a:bodyPr>
            <a:lstStyle/>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How ______ ?</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How long?</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Who is involved?</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What is involved?</a:t>
              </a:r>
            </a:p>
          </p:txBody>
        </p:sp>
      </p:grpSp>
      <p:sp>
        <p:nvSpPr>
          <p:cNvPr id="16" name="Title 4"/>
          <p:cNvSpPr txBox="1">
            <a:spLocks/>
          </p:cNvSpPr>
          <p:nvPr/>
        </p:nvSpPr>
        <p:spPr>
          <a:xfrm>
            <a:off x="657224" y="1444794"/>
            <a:ext cx="10220042" cy="498370"/>
          </a:xfrm>
          <a:prstGeom prst="rect">
            <a:avLst/>
          </a:prstGeom>
        </p:spPr>
        <p:txBody>
          <a:bodyPr vert="horz" lIns="91440" tIns="45720" rIns="91440" bIns="45720" rtlCol="0" anchor="ctr">
            <a:no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For each alternative, direct specific questions to its supporters</a:t>
            </a:r>
          </a:p>
        </p:txBody>
      </p:sp>
      <p:grpSp>
        <p:nvGrpSpPr>
          <p:cNvPr id="18" name="Group 17"/>
          <p:cNvGrpSpPr/>
          <p:nvPr/>
        </p:nvGrpSpPr>
        <p:grpSpPr>
          <a:xfrm>
            <a:off x="2434391" y="2626043"/>
            <a:ext cx="3261733" cy="2631757"/>
            <a:chOff x="5291284" y="1727199"/>
            <a:chExt cx="3261733" cy="2631757"/>
          </a:xfrm>
        </p:grpSpPr>
        <p:sp>
          <p:nvSpPr>
            <p:cNvPr id="19" name="Rectangle 18"/>
            <p:cNvSpPr/>
            <p:nvPr/>
          </p:nvSpPr>
          <p:spPr>
            <a:xfrm>
              <a:off x="5291284" y="1727199"/>
              <a:ext cx="3261733" cy="2631757"/>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extBox 19"/>
            <p:cNvSpPr txBox="1"/>
            <p:nvPr/>
          </p:nvSpPr>
          <p:spPr>
            <a:xfrm>
              <a:off x="5411379" y="1828800"/>
              <a:ext cx="3021542" cy="492443"/>
            </a:xfrm>
            <a:prstGeom prst="rect">
              <a:avLst/>
            </a:prstGeom>
            <a:noFill/>
          </p:spPr>
          <p:txBody>
            <a:bodyPr wrap="square" rtlCol="0">
              <a:spAutoFit/>
            </a:bodyPr>
            <a:lstStyle/>
            <a:p>
              <a:pPr algn="ctr"/>
              <a:r>
                <a:rPr lang="en-US" sz="2600" cap="all" dirty="0">
                  <a:solidFill>
                    <a:srgbClr val="F26522"/>
                  </a:solidFill>
                  <a:latin typeface="Arial" panose="020B0604020202020204" pitchFamily="34" charset="0"/>
                  <a:cs typeface="Arial" panose="020B0604020202020204" pitchFamily="34" charset="0"/>
                </a:rPr>
                <a:t>Alternative #1</a:t>
              </a:r>
            </a:p>
          </p:txBody>
        </p:sp>
        <p:sp>
          <p:nvSpPr>
            <p:cNvPr id="21" name="TextBox 20"/>
            <p:cNvSpPr txBox="1"/>
            <p:nvPr/>
          </p:nvSpPr>
          <p:spPr>
            <a:xfrm>
              <a:off x="5411379" y="2285999"/>
              <a:ext cx="3141638" cy="1738938"/>
            </a:xfrm>
            <a:prstGeom prst="rect">
              <a:avLst/>
            </a:prstGeom>
            <a:noFill/>
          </p:spPr>
          <p:txBody>
            <a:bodyPr wrap="square" rtlCol="0">
              <a:spAutoFit/>
            </a:bodyPr>
            <a:lstStyle/>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How ______ ?</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How long?</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Who is involved?</a:t>
              </a:r>
            </a:p>
            <a:p>
              <a:pPr marL="342900" indent="-342900">
                <a:spcAft>
                  <a:spcPts val="600"/>
                </a:spcAft>
                <a:buClr>
                  <a:srgbClr val="009383"/>
                </a:buClr>
                <a:buFont typeface="Arial"/>
                <a:buChar char="•"/>
              </a:pPr>
              <a:r>
                <a:rPr lang="en-US" sz="2300" dirty="0">
                  <a:latin typeface="Arial" panose="020B0604020202020204" pitchFamily="34" charset="0"/>
                  <a:cs typeface="Arial" panose="020B0604020202020204" pitchFamily="34" charset="0"/>
                </a:rPr>
                <a:t>What is involved?</a:t>
              </a:r>
            </a:p>
          </p:txBody>
        </p:sp>
      </p:grpSp>
      <p:sp>
        <p:nvSpPr>
          <p:cNvPr id="22" name="Title 4"/>
          <p:cNvSpPr txBox="1">
            <a:spLocks/>
          </p:cNvSpPr>
          <p:nvPr/>
        </p:nvSpPr>
        <p:spPr>
          <a:xfrm>
            <a:off x="1924334" y="5623031"/>
            <a:ext cx="8454346" cy="498370"/>
          </a:xfrm>
          <a:prstGeom prst="rect">
            <a:avLst/>
          </a:prstGeom>
        </p:spPr>
        <p:txBody>
          <a:bodyPr vert="horz" lIns="91440" tIns="45720" rIns="91440" bIns="45720" rtlCol="0" anchor="ctr">
            <a:noAutofit/>
          </a:bodyPr>
          <a:lstStyle/>
          <a:p>
            <a:pPr>
              <a:spcBef>
                <a:spcPct val="0"/>
              </a:spcBef>
              <a:defRPr/>
            </a:pPr>
            <a:r>
              <a:rPr lang="en-US" sz="2800" dirty="0">
                <a:solidFill>
                  <a:srgbClr val="F26522"/>
                </a:solidFill>
                <a:latin typeface="Arial" panose="020B0604020202020204" pitchFamily="34" charset="0"/>
                <a:ea typeface="+mj-ea"/>
                <a:cs typeface="Arial" panose="020B0604020202020204" pitchFamily="34" charset="0"/>
              </a:rPr>
              <a:t>Check to determine if consensus has been reached</a:t>
            </a:r>
          </a:p>
        </p:txBody>
      </p:sp>
      <p:sp>
        <p:nvSpPr>
          <p:cNvPr id="17" name="TextBox 16"/>
          <p:cNvSpPr txBox="1"/>
          <p:nvPr/>
        </p:nvSpPr>
        <p:spPr>
          <a:xfrm>
            <a:off x="11098893" y="5822645"/>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7-8</a:t>
            </a:r>
          </a:p>
        </p:txBody>
      </p:sp>
      <p:sp>
        <p:nvSpPr>
          <p:cNvPr id="23" name="TextBox 22"/>
          <p:cNvSpPr txBox="1"/>
          <p:nvPr/>
        </p:nvSpPr>
        <p:spPr>
          <a:xfrm>
            <a:off x="10486964" y="5456717"/>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
        <p:nvSpPr>
          <p:cNvPr id="24" name="Footer Placeholder 2">
            <a:extLst>
              <a:ext uri="{FF2B5EF4-FFF2-40B4-BE49-F238E27FC236}">
                <a16:creationId xmlns:a16="http://schemas.microsoft.com/office/drawing/2014/main" id="{BE8205F5-E4AB-4037-B64C-EBF574DAC4D1}"/>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rcRect l="1973" r="9255"/>
          <a:stretch>
            <a:fillRect/>
          </a:stretch>
        </p:blipFill>
        <p:spPr>
          <a:xfrm>
            <a:off x="1524000" y="0"/>
            <a:ext cx="9144000" cy="6858000"/>
          </a:xfrm>
          <a:prstGeom prst="rect">
            <a:avLst/>
          </a:prstGeom>
        </p:spPr>
      </p:pic>
      <p:pic>
        <p:nvPicPr>
          <p:cNvPr id="11" name="Picture 10" descr="Chalkboard.jpg"/>
          <p:cNvPicPr>
            <a:picLocks noChangeAspect="1"/>
          </p:cNvPicPr>
          <p:nvPr/>
        </p:nvPicPr>
        <p:blipFill>
          <a:blip r:embed="rId4"/>
          <a:srcRect l="6044" r="6044"/>
          <a:stretch>
            <a:fillRect/>
          </a:stretch>
        </p:blipFill>
        <p:spPr>
          <a:xfrm>
            <a:off x="0" y="0"/>
            <a:ext cx="12191999" cy="6934200"/>
          </a:xfrm>
          <a:prstGeom prst="rect">
            <a:avLst/>
          </a:prstGeom>
        </p:spPr>
      </p:pic>
      <p:cxnSp>
        <p:nvCxnSpPr>
          <p:cNvPr id="17" name="Straight Connector 16"/>
          <p:cNvCxnSpPr/>
          <p:nvPr/>
        </p:nvCxnSpPr>
        <p:spPr>
          <a:xfrm>
            <a:off x="2001112" y="2288288"/>
            <a:ext cx="8189776" cy="1588"/>
          </a:xfrm>
          <a:prstGeom prst="line">
            <a:avLst/>
          </a:prstGeom>
          <a:ln w="508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2001112" y="186775"/>
            <a:ext cx="8189776" cy="781093"/>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g. Strengths and weaknesses</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33</a:t>
            </a:fld>
            <a:endParaRPr lang="en-US" dirty="0"/>
          </a:p>
        </p:txBody>
      </p:sp>
      <p:cxnSp>
        <p:nvCxnSpPr>
          <p:cNvPr id="19" name="Straight Connector 18"/>
          <p:cNvCxnSpPr/>
          <p:nvPr/>
        </p:nvCxnSpPr>
        <p:spPr>
          <a:xfrm>
            <a:off x="2001112" y="5707325"/>
            <a:ext cx="8189776" cy="1588"/>
          </a:xfrm>
          <a:prstGeom prst="line">
            <a:avLst/>
          </a:prstGeom>
          <a:ln w="508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20" name="Picture 19" descr="Untitled.png"/>
          <p:cNvPicPr>
            <a:picLocks noChangeAspect="1"/>
          </p:cNvPicPr>
          <p:nvPr/>
        </p:nvPicPr>
        <p:blipFill>
          <a:blip r:embed="rId5"/>
          <a:stretch>
            <a:fillRect/>
          </a:stretch>
        </p:blipFill>
        <p:spPr>
          <a:xfrm>
            <a:off x="1982085" y="1174382"/>
            <a:ext cx="3901180" cy="1115494"/>
          </a:xfrm>
          <a:prstGeom prst="rect">
            <a:avLst/>
          </a:prstGeom>
        </p:spPr>
      </p:pic>
      <p:pic>
        <p:nvPicPr>
          <p:cNvPr id="21" name="Picture 20" descr="Untitled.png"/>
          <p:cNvPicPr>
            <a:picLocks noChangeAspect="1"/>
          </p:cNvPicPr>
          <p:nvPr/>
        </p:nvPicPr>
        <p:blipFill>
          <a:blip r:embed="rId6"/>
          <a:stretch>
            <a:fillRect/>
          </a:stretch>
        </p:blipFill>
        <p:spPr>
          <a:xfrm>
            <a:off x="1982086" y="4609801"/>
            <a:ext cx="5028865" cy="1121589"/>
          </a:xfrm>
          <a:prstGeom prst="rect">
            <a:avLst/>
          </a:prstGeom>
        </p:spPr>
      </p:pic>
      <p:sp>
        <p:nvSpPr>
          <p:cNvPr id="22" name="Footer Placeholder 1">
            <a:extLst>
              <a:ext uri="{FF2B5EF4-FFF2-40B4-BE49-F238E27FC236}">
                <a16:creationId xmlns:a16="http://schemas.microsoft.com/office/drawing/2014/main" id="{0DC21837-0583-4840-9655-E5BA0B483183}"/>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24" name="Footer Placeholder 4">
            <a:extLst>
              <a:ext uri="{FF2B5EF4-FFF2-40B4-BE49-F238E27FC236}">
                <a16:creationId xmlns:a16="http://schemas.microsoft.com/office/drawing/2014/main" id="{757E05C1-2424-4B7E-8B50-61F3E9367897}"/>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G. Strengths and Weaknesses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34</a:t>
            </a:fld>
            <a:endParaRPr lang="en-US" dirty="0"/>
          </a:p>
        </p:txBody>
      </p:sp>
      <p:sp>
        <p:nvSpPr>
          <p:cNvPr id="16" name="Title 4"/>
          <p:cNvSpPr txBox="1">
            <a:spLocks/>
          </p:cNvSpPr>
          <p:nvPr/>
        </p:nvSpPr>
        <p:spPr>
          <a:xfrm>
            <a:off x="657225" y="1483789"/>
            <a:ext cx="10877550" cy="1148985"/>
          </a:xfrm>
          <a:prstGeom prst="rect">
            <a:avLst/>
          </a:prstGeom>
        </p:spPr>
        <p:txBody>
          <a:bodyPr vert="horz" lIns="91440" tIns="45720" rIns="91440" bIns="45720" rtlCol="0" anchor="ctr">
            <a:no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Itemize the strengths of one alternative, then the strengths of the second alternative, followed by the weaknesses of each alternative if needed</a:t>
            </a:r>
          </a:p>
        </p:txBody>
      </p:sp>
      <p:sp>
        <p:nvSpPr>
          <p:cNvPr id="19" name="Rectangle 18"/>
          <p:cNvSpPr/>
          <p:nvPr/>
        </p:nvSpPr>
        <p:spPr>
          <a:xfrm>
            <a:off x="2434391" y="2716195"/>
            <a:ext cx="3261733" cy="3012758"/>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extBox 19"/>
          <p:cNvSpPr txBox="1"/>
          <p:nvPr/>
        </p:nvSpPr>
        <p:spPr>
          <a:xfrm>
            <a:off x="2554485" y="2817797"/>
            <a:ext cx="3021542" cy="492443"/>
          </a:xfrm>
          <a:prstGeom prst="rect">
            <a:avLst/>
          </a:prstGeom>
          <a:noFill/>
        </p:spPr>
        <p:txBody>
          <a:bodyPr wrap="square" rtlCol="0">
            <a:spAutoFit/>
          </a:bodyPr>
          <a:lstStyle/>
          <a:p>
            <a:pPr algn="ctr"/>
            <a:r>
              <a:rPr lang="en-US" sz="2600" cap="all" dirty="0">
                <a:solidFill>
                  <a:srgbClr val="F26522"/>
                </a:solidFill>
                <a:latin typeface="Arial" panose="020B0604020202020204" pitchFamily="34" charset="0"/>
                <a:cs typeface="Arial" panose="020B0604020202020204" pitchFamily="34" charset="0"/>
              </a:rPr>
              <a:t>Alternative #1</a:t>
            </a:r>
          </a:p>
        </p:txBody>
      </p:sp>
      <p:sp>
        <p:nvSpPr>
          <p:cNvPr id="22" name="Title 4"/>
          <p:cNvSpPr txBox="1">
            <a:spLocks/>
          </p:cNvSpPr>
          <p:nvPr/>
        </p:nvSpPr>
        <p:spPr>
          <a:xfrm>
            <a:off x="2307390" y="5881353"/>
            <a:ext cx="8071290" cy="498370"/>
          </a:xfrm>
          <a:prstGeom prst="rect">
            <a:avLst/>
          </a:prstGeom>
        </p:spPr>
        <p:txBody>
          <a:bodyPr vert="horz" lIns="91440" tIns="45720" rIns="91440" bIns="45720" rtlCol="0" anchor="ctr">
            <a:noAutofit/>
          </a:bodyPr>
          <a:lstStyle/>
          <a:p>
            <a:pPr algn="ctr">
              <a:spcBef>
                <a:spcPct val="0"/>
              </a:spcBef>
              <a:defRPr/>
            </a:pPr>
            <a:r>
              <a:rPr lang="en-US" sz="2400" dirty="0">
                <a:solidFill>
                  <a:srgbClr val="F26522"/>
                </a:solidFill>
                <a:latin typeface="Arial" panose="020B0604020202020204" pitchFamily="34" charset="0"/>
                <a:ea typeface="+mj-ea"/>
                <a:cs typeface="Arial" panose="020B0604020202020204" pitchFamily="34" charset="0"/>
              </a:rPr>
              <a:t>Check to determine if consensus has been reached</a:t>
            </a:r>
          </a:p>
        </p:txBody>
      </p:sp>
      <p:cxnSp>
        <p:nvCxnSpPr>
          <p:cNvPr id="23" name="Straight Connector 22"/>
          <p:cNvCxnSpPr/>
          <p:nvPr/>
        </p:nvCxnSpPr>
        <p:spPr>
          <a:xfrm>
            <a:off x="2884421" y="3782678"/>
            <a:ext cx="2361670"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2884421" y="3443747"/>
            <a:ext cx="118163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Strengths</a:t>
            </a:r>
          </a:p>
        </p:txBody>
      </p:sp>
      <p:cxnSp>
        <p:nvCxnSpPr>
          <p:cNvPr id="24" name="Straight Connector 23"/>
          <p:cNvCxnSpPr/>
          <p:nvPr/>
        </p:nvCxnSpPr>
        <p:spPr>
          <a:xfrm>
            <a:off x="2884421" y="4890753"/>
            <a:ext cx="2361670"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3" name="TextBox 32"/>
          <p:cNvSpPr txBox="1"/>
          <p:nvPr/>
        </p:nvSpPr>
        <p:spPr>
          <a:xfrm>
            <a:off x="2884420" y="4551822"/>
            <a:ext cx="1332737"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Weaknesses</a:t>
            </a:r>
          </a:p>
        </p:txBody>
      </p:sp>
      <p:sp>
        <p:nvSpPr>
          <p:cNvPr id="35" name="Rectangle 34"/>
          <p:cNvSpPr/>
          <p:nvPr/>
        </p:nvSpPr>
        <p:spPr>
          <a:xfrm>
            <a:off x="6803191" y="2716195"/>
            <a:ext cx="3261733" cy="3012758"/>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TextBox 35"/>
          <p:cNvSpPr txBox="1"/>
          <p:nvPr/>
        </p:nvSpPr>
        <p:spPr>
          <a:xfrm>
            <a:off x="6923285" y="2817797"/>
            <a:ext cx="3021542" cy="492443"/>
          </a:xfrm>
          <a:prstGeom prst="rect">
            <a:avLst/>
          </a:prstGeom>
          <a:noFill/>
        </p:spPr>
        <p:txBody>
          <a:bodyPr wrap="square" rtlCol="0">
            <a:spAutoFit/>
          </a:bodyPr>
          <a:lstStyle/>
          <a:p>
            <a:pPr algn="ctr"/>
            <a:r>
              <a:rPr lang="en-US" sz="2600" cap="all" dirty="0">
                <a:solidFill>
                  <a:srgbClr val="F26522"/>
                </a:solidFill>
                <a:latin typeface="Arial" panose="020B0604020202020204" pitchFamily="34" charset="0"/>
                <a:cs typeface="Arial" panose="020B0604020202020204" pitchFamily="34" charset="0"/>
              </a:rPr>
              <a:t>Alternative #2</a:t>
            </a:r>
          </a:p>
        </p:txBody>
      </p:sp>
      <p:cxnSp>
        <p:nvCxnSpPr>
          <p:cNvPr id="37" name="Straight Connector 36"/>
          <p:cNvCxnSpPr/>
          <p:nvPr/>
        </p:nvCxnSpPr>
        <p:spPr>
          <a:xfrm>
            <a:off x="7253221" y="3782678"/>
            <a:ext cx="2361670"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38" name="TextBox 37"/>
          <p:cNvSpPr txBox="1"/>
          <p:nvPr/>
        </p:nvSpPr>
        <p:spPr>
          <a:xfrm>
            <a:off x="7253220" y="3443747"/>
            <a:ext cx="1332737"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Strengths</a:t>
            </a:r>
          </a:p>
        </p:txBody>
      </p:sp>
      <p:cxnSp>
        <p:nvCxnSpPr>
          <p:cNvPr id="39" name="Straight Connector 38"/>
          <p:cNvCxnSpPr/>
          <p:nvPr/>
        </p:nvCxnSpPr>
        <p:spPr>
          <a:xfrm>
            <a:off x="7253221" y="4890753"/>
            <a:ext cx="2361670"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7253220" y="4551822"/>
            <a:ext cx="1332737"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Weaknesses</a:t>
            </a:r>
          </a:p>
        </p:txBody>
      </p:sp>
      <p:sp>
        <p:nvSpPr>
          <p:cNvPr id="18" name="TextBox 17"/>
          <p:cNvSpPr txBox="1"/>
          <p:nvPr/>
        </p:nvSpPr>
        <p:spPr>
          <a:xfrm>
            <a:off x="11003626" y="5878284"/>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7-9</a:t>
            </a:r>
          </a:p>
        </p:txBody>
      </p:sp>
      <p:sp>
        <p:nvSpPr>
          <p:cNvPr id="21" name="TextBox 20"/>
          <p:cNvSpPr txBox="1"/>
          <p:nvPr/>
        </p:nvSpPr>
        <p:spPr>
          <a:xfrm>
            <a:off x="10339350" y="5724205"/>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
        <p:nvSpPr>
          <p:cNvPr id="26" name="Footer Placeholder 2">
            <a:extLst>
              <a:ext uri="{FF2B5EF4-FFF2-40B4-BE49-F238E27FC236}">
                <a16:creationId xmlns:a16="http://schemas.microsoft.com/office/drawing/2014/main" id="{DA8C11E8-C213-4516-8529-C017853C052A}"/>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a:stretch/>
        </p:blipFill>
        <p:spPr>
          <a:xfrm>
            <a:off x="0" y="-19297"/>
            <a:ext cx="12192000" cy="6896594"/>
          </a:xfrm>
          <a:prstGeom prst="rect">
            <a:avLst/>
          </a:prstGeom>
        </p:spPr>
      </p:pic>
      <p:sp>
        <p:nvSpPr>
          <p:cNvPr id="17" name="Rectangle 16"/>
          <p:cNvSpPr/>
          <p:nvPr/>
        </p:nvSpPr>
        <p:spPr>
          <a:xfrm>
            <a:off x="3057098" y="259307"/>
            <a:ext cx="6077803" cy="809639"/>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h. Merge alternatives</a:t>
            </a:r>
          </a:p>
        </p:txBody>
      </p:sp>
      <p:sp>
        <p:nvSpPr>
          <p:cNvPr id="22" name="Slide Number Placeholder 3"/>
          <p:cNvSpPr>
            <a:spLocks noGrp="1"/>
          </p:cNvSpPr>
          <p:nvPr>
            <p:ph type="sldNum" sz="quarter" idx="12"/>
          </p:nvPr>
        </p:nvSpPr>
        <p:spPr/>
        <p:txBody>
          <a:bodyPr/>
          <a:lstStyle/>
          <a:p>
            <a:fld id="{F29FD61F-2294-5D42-A9D7-9928D42B3773}" type="slidenum">
              <a:rPr lang="en-US" sz="3600" smtClean="0"/>
              <a:pPr/>
              <a:t>35</a:t>
            </a:fld>
            <a:endParaRPr lang="en-US" sz="3600" dirty="0"/>
          </a:p>
        </p:txBody>
      </p:sp>
      <p:sp>
        <p:nvSpPr>
          <p:cNvPr id="14" name="Footer Placeholder 1">
            <a:extLst>
              <a:ext uri="{FF2B5EF4-FFF2-40B4-BE49-F238E27FC236}">
                <a16:creationId xmlns:a16="http://schemas.microsoft.com/office/drawing/2014/main" id="{16D82FCB-B4B1-4C00-BFC0-736803BA7A5A}"/>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5" name="Footer Placeholder 4">
            <a:extLst>
              <a:ext uri="{FF2B5EF4-FFF2-40B4-BE49-F238E27FC236}">
                <a16:creationId xmlns:a16="http://schemas.microsoft.com/office/drawing/2014/main" id="{BE644713-F9D1-4B86-B449-AD674BF238E3}"/>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5601976" y="2143443"/>
            <a:ext cx="2246624" cy="3155734"/>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TextBox 19"/>
          <p:cNvSpPr txBox="1"/>
          <p:nvPr/>
        </p:nvSpPr>
        <p:spPr>
          <a:xfrm>
            <a:off x="5687579" y="2245044"/>
            <a:ext cx="2048381" cy="369332"/>
          </a:xfrm>
          <a:prstGeom prst="rect">
            <a:avLst/>
          </a:prstGeom>
          <a:noFill/>
        </p:spPr>
        <p:txBody>
          <a:bodyPr wrap="none" rtlCol="0">
            <a:spAutoFit/>
          </a:bodyPr>
          <a:lstStyle/>
          <a:p>
            <a:pPr algn="ctr"/>
            <a:r>
              <a:rPr lang="en-US" cap="all" dirty="0">
                <a:solidFill>
                  <a:srgbClr val="F26522"/>
                </a:solidFill>
                <a:latin typeface="Arial" panose="020B0604020202020204" pitchFamily="34" charset="0"/>
                <a:cs typeface="Arial" panose="020B0604020202020204" pitchFamily="34" charset="0"/>
              </a:rPr>
              <a:t>Alternative #1</a:t>
            </a:r>
          </a:p>
        </p:txBody>
      </p:sp>
      <p:cxnSp>
        <p:nvCxnSpPr>
          <p:cNvPr id="23" name="Straight Connector 22"/>
          <p:cNvCxnSpPr/>
          <p:nvPr/>
        </p:nvCxnSpPr>
        <p:spPr>
          <a:xfrm>
            <a:off x="5830544" y="3209926"/>
            <a:ext cx="1789457"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742959" y="2870995"/>
            <a:ext cx="118163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Strengths</a:t>
            </a:r>
          </a:p>
        </p:txBody>
      </p:sp>
      <p:sp>
        <p:nvSpPr>
          <p:cNvPr id="5" name="Title 4"/>
          <p:cNvSpPr>
            <a:spLocks noGrp="1"/>
          </p:cNvSpPr>
          <p:nvPr>
            <p:ph type="title"/>
          </p:nvPr>
        </p:nvSpPr>
        <p:spPr/>
        <p:txBody>
          <a:bodyPr>
            <a:normAutofit/>
          </a:bodyPr>
          <a:lstStyle/>
          <a:p>
            <a:r>
              <a:rPr lang="en-US" sz="3600" b="0" dirty="0"/>
              <a:t>H. Merge Alternatives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36</a:t>
            </a:fld>
            <a:endParaRPr lang="en-US" dirty="0"/>
          </a:p>
        </p:txBody>
      </p:sp>
      <p:sp>
        <p:nvSpPr>
          <p:cNvPr id="6" name="Content Placeholder 5"/>
          <p:cNvSpPr>
            <a:spLocks noGrp="1"/>
          </p:cNvSpPr>
          <p:nvPr>
            <p:ph type="body" sz="quarter" idx="13"/>
          </p:nvPr>
        </p:nvSpPr>
        <p:spPr>
          <a:xfrm>
            <a:off x="560388" y="1582738"/>
            <a:ext cx="4894303" cy="4602544"/>
          </a:xfrm>
        </p:spPr>
        <p:txBody>
          <a:bodyPr>
            <a:noAutofit/>
          </a:bodyPr>
          <a:lstStyle/>
          <a:p>
            <a:pPr>
              <a:spcAft>
                <a:spcPts val="1800"/>
              </a:spcAft>
            </a:pPr>
            <a:r>
              <a:rPr lang="en-US" sz="2400" dirty="0"/>
              <a:t>Create third alternative which incorporates key strengths of each</a:t>
            </a:r>
          </a:p>
          <a:p>
            <a:pPr>
              <a:spcAft>
                <a:spcPts val="1800"/>
              </a:spcAft>
            </a:pPr>
            <a:r>
              <a:rPr lang="en-US" sz="2400" dirty="0"/>
              <a:t>Or, solicit input on other options</a:t>
            </a:r>
          </a:p>
          <a:p>
            <a:pPr>
              <a:spcAft>
                <a:spcPts val="1800"/>
              </a:spcAft>
            </a:pPr>
            <a:r>
              <a:rPr lang="en-US" sz="2400" dirty="0"/>
              <a:t>Delineate merged alternative</a:t>
            </a:r>
          </a:p>
          <a:p>
            <a:pPr>
              <a:spcAft>
                <a:spcPts val="1800"/>
              </a:spcAft>
            </a:pPr>
            <a:r>
              <a:rPr lang="en-US" sz="2400" dirty="0"/>
              <a:t>Take a consensus check</a:t>
            </a:r>
          </a:p>
        </p:txBody>
      </p:sp>
      <p:sp>
        <p:nvSpPr>
          <p:cNvPr id="14" name="Rectangle 13"/>
          <p:cNvSpPr/>
          <p:nvPr/>
        </p:nvSpPr>
        <p:spPr>
          <a:xfrm>
            <a:off x="8165979" y="2143443"/>
            <a:ext cx="2246624" cy="3155734"/>
          </a:xfrm>
          <a:prstGeom prst="rect">
            <a:avLst/>
          </a:prstGeom>
          <a:solidFill>
            <a:schemeClr val="bg1"/>
          </a:solidFill>
          <a:ln w="8890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extBox 14"/>
          <p:cNvSpPr txBox="1"/>
          <p:nvPr/>
        </p:nvSpPr>
        <p:spPr>
          <a:xfrm>
            <a:off x="8251582" y="2245044"/>
            <a:ext cx="2048381" cy="369332"/>
          </a:xfrm>
          <a:prstGeom prst="rect">
            <a:avLst/>
          </a:prstGeom>
          <a:noFill/>
        </p:spPr>
        <p:txBody>
          <a:bodyPr wrap="none" rtlCol="0">
            <a:spAutoFit/>
          </a:bodyPr>
          <a:lstStyle/>
          <a:p>
            <a:pPr algn="ctr"/>
            <a:r>
              <a:rPr lang="en-US" cap="all" dirty="0">
                <a:solidFill>
                  <a:srgbClr val="F26522"/>
                </a:solidFill>
                <a:latin typeface="Arial" panose="020B0604020202020204" pitchFamily="34" charset="0"/>
                <a:cs typeface="Arial" panose="020B0604020202020204" pitchFamily="34" charset="0"/>
              </a:rPr>
              <a:t>Alternative #2</a:t>
            </a:r>
          </a:p>
        </p:txBody>
      </p:sp>
      <p:cxnSp>
        <p:nvCxnSpPr>
          <p:cNvPr id="26" name="Straight Connector 25"/>
          <p:cNvCxnSpPr/>
          <p:nvPr/>
        </p:nvCxnSpPr>
        <p:spPr>
          <a:xfrm>
            <a:off x="8385445" y="3209926"/>
            <a:ext cx="1789457"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8297860" y="2870995"/>
            <a:ext cx="1181630" cy="307777"/>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Strengths</a:t>
            </a:r>
          </a:p>
        </p:txBody>
      </p:sp>
      <p:sp>
        <p:nvSpPr>
          <p:cNvPr id="28" name="TextBox 27"/>
          <p:cNvSpPr txBox="1"/>
          <p:nvPr/>
        </p:nvSpPr>
        <p:spPr>
          <a:xfrm>
            <a:off x="5721062" y="3284636"/>
            <a:ext cx="2105642" cy="1107996"/>
          </a:xfrm>
          <a:prstGeom prst="rect">
            <a:avLst/>
          </a:prstGeom>
          <a:noFill/>
        </p:spPr>
        <p:txBody>
          <a:bodyPr wrap="square" rtlCol="0">
            <a:spAutoFit/>
          </a:bodyPr>
          <a:lstStyle/>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Varied locations*</a:t>
            </a:r>
          </a:p>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Places we haven’t been*</a:t>
            </a:r>
          </a:p>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Lots to do</a:t>
            </a:r>
          </a:p>
        </p:txBody>
      </p:sp>
      <p:sp>
        <p:nvSpPr>
          <p:cNvPr id="29" name="TextBox 28"/>
          <p:cNvSpPr txBox="1"/>
          <p:nvPr/>
        </p:nvSpPr>
        <p:spPr>
          <a:xfrm>
            <a:off x="8275963" y="3284636"/>
            <a:ext cx="2105642" cy="1107996"/>
          </a:xfrm>
          <a:prstGeom prst="rect">
            <a:avLst/>
          </a:prstGeom>
          <a:noFill/>
        </p:spPr>
        <p:txBody>
          <a:bodyPr wrap="square" rtlCol="0">
            <a:spAutoFit/>
          </a:bodyPr>
          <a:lstStyle/>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Rest*</a:t>
            </a:r>
          </a:p>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Get to sleep in the same bed*</a:t>
            </a:r>
          </a:p>
          <a:p>
            <a:pPr marL="182880" indent="-182880">
              <a:spcAft>
                <a:spcPts val="600"/>
              </a:spcAft>
              <a:buClr>
                <a:srgbClr val="009383"/>
              </a:buClr>
              <a:buFont typeface="Arial"/>
              <a:buChar char="•"/>
            </a:pPr>
            <a:r>
              <a:rPr lang="en-US" sz="1400" dirty="0">
                <a:latin typeface="Arial" panose="020B0604020202020204" pitchFamily="34" charset="0"/>
                <a:cs typeface="Arial" panose="020B0604020202020204" pitchFamily="34" charset="0"/>
              </a:rPr>
              <a:t>Water sports</a:t>
            </a:r>
          </a:p>
        </p:txBody>
      </p:sp>
      <p:sp>
        <p:nvSpPr>
          <p:cNvPr id="30" name="Rectangle 29"/>
          <p:cNvSpPr/>
          <p:nvPr/>
        </p:nvSpPr>
        <p:spPr>
          <a:xfrm>
            <a:off x="5738834" y="3290974"/>
            <a:ext cx="4436067" cy="825742"/>
          </a:xfrm>
          <a:prstGeom prst="rect">
            <a:avLst/>
          </a:prstGeom>
          <a:noFill/>
          <a:ln w="25400">
            <a:solidFill>
              <a:srgbClr val="F26522"/>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p:cNvSpPr txBox="1"/>
          <p:nvPr/>
        </p:nvSpPr>
        <p:spPr>
          <a:xfrm>
            <a:off x="10945812" y="5853430"/>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7-10</a:t>
            </a:r>
          </a:p>
        </p:txBody>
      </p:sp>
      <p:sp>
        <p:nvSpPr>
          <p:cNvPr id="17" name="TextBox 16"/>
          <p:cNvSpPr txBox="1"/>
          <p:nvPr/>
        </p:nvSpPr>
        <p:spPr>
          <a:xfrm>
            <a:off x="11093787" y="4282220"/>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
        <p:nvSpPr>
          <p:cNvPr id="18" name="Footer Placeholder 2">
            <a:extLst>
              <a:ext uri="{FF2B5EF4-FFF2-40B4-BE49-F238E27FC236}">
                <a16:creationId xmlns:a16="http://schemas.microsoft.com/office/drawing/2014/main" id="{1AE54E32-B273-46B7-95E3-91CC258F2464}"/>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a:srcRect l="1" r="1"/>
          <a:stretch/>
        </p:blipFill>
        <p:spPr>
          <a:xfrm>
            <a:off x="0" y="16933"/>
            <a:ext cx="12192000" cy="6841068"/>
          </a:xfrm>
          <a:prstGeom prst="rect">
            <a:avLst/>
          </a:prstGeom>
        </p:spPr>
      </p:pic>
      <p:sp>
        <p:nvSpPr>
          <p:cNvPr id="15" name="Rectangle 14"/>
          <p:cNvSpPr/>
          <p:nvPr/>
        </p:nvSpPr>
        <p:spPr>
          <a:xfrm>
            <a:off x="2677236" y="245660"/>
            <a:ext cx="6837528" cy="758892"/>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i. Use ranking techniques</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37</a:t>
            </a:fld>
            <a:endParaRPr lang="en-US" dirty="0"/>
          </a:p>
        </p:txBody>
      </p:sp>
      <p:sp>
        <p:nvSpPr>
          <p:cNvPr id="17" name="Footer Placeholder 1">
            <a:extLst>
              <a:ext uri="{FF2B5EF4-FFF2-40B4-BE49-F238E27FC236}">
                <a16:creationId xmlns:a16="http://schemas.microsoft.com/office/drawing/2014/main" id="{2824AE29-156C-4F0C-80C2-D6E9603917FC}"/>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6B729A2D-1EF0-4B20-AEF2-ED354029E998}"/>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38</a:t>
            </a:fld>
            <a:endParaRPr lang="en-US" dirty="0"/>
          </a:p>
        </p:txBody>
      </p:sp>
      <p:sp>
        <p:nvSpPr>
          <p:cNvPr id="3" name="Content Placeholder 2"/>
          <p:cNvSpPr>
            <a:spLocks noGrp="1"/>
          </p:cNvSpPr>
          <p:nvPr>
            <p:ph type="body" sz="quarter" idx="13"/>
          </p:nvPr>
        </p:nvSpPr>
        <p:spPr/>
        <p:txBody>
          <a:bodyPr>
            <a:normAutofit/>
          </a:bodyPr>
          <a:lstStyle/>
          <a:p>
            <a:pPr>
              <a:spcAft>
                <a:spcPts val="600"/>
              </a:spcAft>
            </a:pPr>
            <a:r>
              <a:rPr lang="en-US" sz="2400" dirty="0"/>
              <a:t>Have group establish criteria for ranking:</a:t>
            </a:r>
          </a:p>
          <a:p>
            <a:pPr lvl="1">
              <a:spcAft>
                <a:spcPts val="600"/>
              </a:spcAft>
              <a:buClr>
                <a:srgbClr val="009383"/>
              </a:buClr>
              <a:buFont typeface="Arial" panose="020B0604020202020204" pitchFamily="34" charset="0"/>
              <a:buChar char="–"/>
            </a:pPr>
            <a:r>
              <a:rPr lang="en-US" dirty="0">
                <a:solidFill>
                  <a:srgbClr val="F26522"/>
                </a:solidFill>
              </a:rPr>
              <a:t>Potential benefit</a:t>
            </a:r>
          </a:p>
          <a:p>
            <a:pPr lvl="1">
              <a:spcAft>
                <a:spcPts val="600"/>
              </a:spcAft>
              <a:buClr>
                <a:srgbClr val="009383"/>
              </a:buClr>
              <a:buFont typeface="Arial" panose="020B0604020202020204" pitchFamily="34" charset="0"/>
              <a:buChar char="–"/>
            </a:pPr>
            <a:r>
              <a:rPr lang="en-US" dirty="0">
                <a:solidFill>
                  <a:srgbClr val="F26522"/>
                </a:solidFill>
              </a:rPr>
              <a:t>Costs to implement</a:t>
            </a:r>
          </a:p>
          <a:p>
            <a:pPr lvl="1">
              <a:spcAft>
                <a:spcPts val="600"/>
              </a:spcAft>
              <a:buClr>
                <a:srgbClr val="009383"/>
              </a:buClr>
              <a:buFont typeface="Arial" panose="020B0604020202020204" pitchFamily="34" charset="0"/>
              <a:buChar char="–"/>
            </a:pPr>
            <a:r>
              <a:rPr lang="en-US" dirty="0">
                <a:solidFill>
                  <a:srgbClr val="F26522"/>
                </a:solidFill>
              </a:rPr>
              <a:t>Risks</a:t>
            </a:r>
          </a:p>
          <a:p>
            <a:pPr lvl="1">
              <a:spcAft>
                <a:spcPts val="600"/>
              </a:spcAft>
              <a:buClr>
                <a:srgbClr val="009383"/>
              </a:buClr>
              <a:buFont typeface="Arial" panose="020B0604020202020204" pitchFamily="34" charset="0"/>
              <a:buChar char="–"/>
            </a:pPr>
            <a:r>
              <a:rPr lang="en-US" dirty="0">
                <a:solidFill>
                  <a:srgbClr val="F26522"/>
                </a:solidFill>
              </a:rPr>
              <a:t>Time required to implement</a:t>
            </a:r>
          </a:p>
          <a:p>
            <a:pPr lvl="1">
              <a:spcAft>
                <a:spcPts val="600"/>
              </a:spcAft>
              <a:buClr>
                <a:srgbClr val="009383"/>
              </a:buClr>
              <a:buFont typeface="Arial" panose="020B0604020202020204" pitchFamily="34" charset="0"/>
              <a:buChar char="–"/>
            </a:pPr>
            <a:r>
              <a:rPr lang="en-US" dirty="0">
                <a:solidFill>
                  <a:srgbClr val="F26522"/>
                </a:solidFill>
              </a:rPr>
              <a:t>Our ability to implement</a:t>
            </a:r>
          </a:p>
          <a:p>
            <a:pPr lvl="1">
              <a:spcAft>
                <a:spcPts val="600"/>
              </a:spcAft>
              <a:buClr>
                <a:srgbClr val="009383"/>
              </a:buClr>
              <a:buFont typeface="Arial" panose="020B0604020202020204" pitchFamily="34" charset="0"/>
              <a:buChar char="–"/>
            </a:pPr>
            <a:r>
              <a:rPr lang="en-US" dirty="0">
                <a:solidFill>
                  <a:srgbClr val="F26522"/>
                </a:solidFill>
              </a:rPr>
              <a:t>Impact on our objectives</a:t>
            </a:r>
          </a:p>
        </p:txBody>
      </p:sp>
      <p:sp>
        <p:nvSpPr>
          <p:cNvPr id="7" name="Footer Placeholder 6">
            <a:extLst>
              <a:ext uri="{FF2B5EF4-FFF2-40B4-BE49-F238E27FC236}">
                <a16:creationId xmlns:a16="http://schemas.microsoft.com/office/drawing/2014/main" id="{ED8A3207-4289-4D93-9E3D-44ECB102CF2A}"/>
              </a:ext>
            </a:extLst>
          </p:cNvPr>
          <p:cNvSpPr>
            <a:spLocks noGrp="1"/>
          </p:cNvSpPr>
          <p:nvPr>
            <p:ph type="ftr" sz="quarter" idx="11"/>
          </p:nvPr>
        </p:nvSpPr>
        <p:spPr/>
        <p:txBody>
          <a:bodyPr/>
          <a:lstStyle/>
          <a:p>
            <a:r>
              <a:rPr lang="en-US" dirty="0"/>
              <a:t>Copyright 1992-2015, Leadership Strategies, Inc. V15.02 </a:t>
            </a:r>
          </a:p>
        </p:txBody>
      </p:sp>
      <p:sp>
        <p:nvSpPr>
          <p:cNvPr id="5" name="TextBox 4"/>
          <p:cNvSpPr txBox="1"/>
          <p:nvPr/>
        </p:nvSpPr>
        <p:spPr>
          <a:xfrm>
            <a:off x="10945812" y="5835881"/>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7-11</a:t>
            </a:r>
          </a:p>
        </p:txBody>
      </p:sp>
      <p:sp>
        <p:nvSpPr>
          <p:cNvPr id="6" name="TextBox 5"/>
          <p:cNvSpPr txBox="1"/>
          <p:nvPr/>
        </p:nvSpPr>
        <p:spPr>
          <a:xfrm>
            <a:off x="11198807" y="4397965"/>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39</a:t>
            </a:fld>
            <a:endParaRPr lang="en-US" dirty="0"/>
          </a:p>
        </p:txBody>
      </p:sp>
      <p:sp>
        <p:nvSpPr>
          <p:cNvPr id="77" name="Content Placeholder 2"/>
          <p:cNvSpPr>
            <a:spLocks noGrp="1"/>
          </p:cNvSpPr>
          <p:nvPr>
            <p:ph type="body" sz="quarter" idx="13"/>
          </p:nvPr>
        </p:nvSpPr>
        <p:spPr/>
        <p:txBody>
          <a:bodyPr>
            <a:normAutofit/>
          </a:bodyPr>
          <a:lstStyle/>
          <a:p>
            <a:r>
              <a:rPr lang="en-US" sz="2400" dirty="0"/>
              <a:t>If multiple criteria, create scoring matrix</a:t>
            </a:r>
          </a:p>
          <a:p>
            <a:r>
              <a:rPr lang="en-US" sz="2400" dirty="0"/>
              <a:t>If weighted scoring, indicate weight of each criterion</a:t>
            </a:r>
          </a:p>
        </p:txBody>
      </p:sp>
      <p:sp>
        <p:nvSpPr>
          <p:cNvPr id="3" name="Footer Placeholder 2">
            <a:extLst>
              <a:ext uri="{FF2B5EF4-FFF2-40B4-BE49-F238E27FC236}">
                <a16:creationId xmlns:a16="http://schemas.microsoft.com/office/drawing/2014/main" id="{E55E7528-41E9-4CC0-8F15-7E0B20CC11DC}"/>
              </a:ext>
            </a:extLst>
          </p:cNvPr>
          <p:cNvSpPr>
            <a:spLocks noGrp="1"/>
          </p:cNvSpPr>
          <p:nvPr>
            <p:ph type="ftr" sz="quarter" idx="11"/>
          </p:nvPr>
        </p:nvSpPr>
        <p:spPr/>
        <p:txBody>
          <a:bodyPr/>
          <a:lstStyle/>
          <a:p>
            <a:r>
              <a:rPr lang="en-US"/>
              <a:t>Copyright 1992-2015, Leadership Strategies, Inc. V15.02 </a:t>
            </a:r>
          </a:p>
        </p:txBody>
      </p:sp>
      <p:graphicFrame>
        <p:nvGraphicFramePr>
          <p:cNvPr id="92" name="Content Placeholder 5"/>
          <p:cNvGraphicFramePr>
            <a:graphicFrameLocks/>
          </p:cNvGraphicFramePr>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5"/>
                  </a:ext>
                </a:extLst>
              </a:tr>
            </a:tbl>
          </a:graphicData>
        </a:graphic>
      </p:graphicFrame>
      <p:sp>
        <p:nvSpPr>
          <p:cNvPr id="6" name="TextBox 5"/>
          <p:cNvSpPr txBox="1"/>
          <p:nvPr/>
        </p:nvSpPr>
        <p:spPr>
          <a:xfrm>
            <a:off x="10945812" y="5882267"/>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7-12</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Principle 7</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a:t>
            </a:fld>
            <a:endParaRPr lang="en-US" dirty="0"/>
          </a:p>
        </p:txBody>
      </p:sp>
      <p:sp>
        <p:nvSpPr>
          <p:cNvPr id="6" name="Content Placeholder 5"/>
          <p:cNvSpPr>
            <a:spLocks noGrp="1"/>
          </p:cNvSpPr>
          <p:nvPr>
            <p:ph type="body" sz="quarter" idx="13"/>
          </p:nvPr>
        </p:nvSpPr>
        <p:spPr>
          <a:xfrm>
            <a:off x="657225" y="2457030"/>
            <a:ext cx="5198967" cy="3956431"/>
          </a:xfrm>
        </p:spPr>
        <p:txBody>
          <a:bodyPr>
            <a:noAutofit/>
          </a:bodyPr>
          <a:lstStyle/>
          <a:p>
            <a:pPr marL="514350" indent="-514350">
              <a:spcAft>
                <a:spcPts val="600"/>
              </a:spcAft>
              <a:buFont typeface="+mj-lt"/>
              <a:buAutoNum type="alphaUcPeriod"/>
            </a:pPr>
            <a:r>
              <a:rPr lang="en-US" sz="2400" dirty="0"/>
              <a:t>Understand Disagreement</a:t>
            </a:r>
          </a:p>
          <a:p>
            <a:pPr marL="514350" indent="-514350">
              <a:spcAft>
                <a:spcPts val="600"/>
              </a:spcAft>
              <a:buFont typeface="+mj-lt"/>
              <a:buAutoNum type="alphaUcPeriod"/>
            </a:pPr>
            <a:r>
              <a:rPr lang="en-US" sz="2400" dirty="0"/>
              <a:t>Start with Consensus</a:t>
            </a:r>
          </a:p>
          <a:p>
            <a:pPr marL="514350" indent="-514350">
              <a:spcAft>
                <a:spcPts val="600"/>
              </a:spcAft>
              <a:buFont typeface="+mj-lt"/>
              <a:buAutoNum type="alphaUcPeriod"/>
            </a:pPr>
            <a:r>
              <a:rPr lang="en-US" sz="2400" dirty="0"/>
              <a:t>Decide if Agreement is Necessary</a:t>
            </a:r>
          </a:p>
          <a:p>
            <a:pPr marL="514350" indent="-514350">
              <a:spcAft>
                <a:spcPts val="600"/>
              </a:spcAft>
              <a:buFont typeface="+mj-lt"/>
              <a:buAutoNum type="alphaUcPeriod"/>
            </a:pPr>
            <a:r>
              <a:rPr lang="en-US" sz="2400" dirty="0"/>
              <a:t>Let Participants Seek Agreement</a:t>
            </a:r>
          </a:p>
          <a:p>
            <a:pPr marL="514350" indent="-514350">
              <a:spcAft>
                <a:spcPts val="600"/>
              </a:spcAft>
              <a:buFont typeface="+mj-lt"/>
              <a:buAutoNum type="alphaUcPeriod"/>
            </a:pPr>
            <a:r>
              <a:rPr lang="en-US" sz="2400" dirty="0"/>
              <a:t>Take Control As Necessary</a:t>
            </a:r>
          </a:p>
        </p:txBody>
      </p:sp>
      <p:sp>
        <p:nvSpPr>
          <p:cNvPr id="7" name="Content Placeholder 6"/>
          <p:cNvSpPr>
            <a:spLocks noGrp="1"/>
          </p:cNvSpPr>
          <p:nvPr>
            <p:ph idx="4294967295"/>
          </p:nvPr>
        </p:nvSpPr>
        <p:spPr>
          <a:xfrm>
            <a:off x="6663177" y="2457030"/>
            <a:ext cx="5101193" cy="4083050"/>
          </a:xfrm>
        </p:spPr>
        <p:txBody>
          <a:bodyPr>
            <a:normAutofit/>
          </a:bodyPr>
          <a:lstStyle/>
          <a:p>
            <a:pPr marL="514350" indent="-514350">
              <a:spcAft>
                <a:spcPts val="600"/>
              </a:spcAft>
              <a:buClr>
                <a:srgbClr val="009383"/>
              </a:buClr>
              <a:buFont typeface="+mj-lt"/>
              <a:buAutoNum type="alphaUcPeriod" startAt="6"/>
            </a:pPr>
            <a:r>
              <a:rPr lang="en-US" sz="2400" b="0" dirty="0">
                <a:solidFill>
                  <a:schemeClr val="tx1"/>
                </a:solidFill>
              </a:rPr>
              <a:t>Delineate Alternatives</a:t>
            </a:r>
          </a:p>
          <a:p>
            <a:pPr marL="514350" indent="-514350">
              <a:spcAft>
                <a:spcPts val="600"/>
              </a:spcAft>
              <a:buClr>
                <a:srgbClr val="009383"/>
              </a:buClr>
              <a:buFont typeface="+mj-lt"/>
              <a:buAutoNum type="alphaUcPeriod" startAt="6"/>
            </a:pPr>
            <a:r>
              <a:rPr lang="en-US" sz="2400" b="0" dirty="0">
                <a:solidFill>
                  <a:schemeClr val="tx1"/>
                </a:solidFill>
              </a:rPr>
              <a:t>Identify Strengths and Weaknesses</a:t>
            </a:r>
          </a:p>
          <a:p>
            <a:pPr marL="514350" indent="-514350">
              <a:spcAft>
                <a:spcPts val="600"/>
              </a:spcAft>
              <a:buClr>
                <a:srgbClr val="009383"/>
              </a:buClr>
              <a:buFont typeface="+mj-lt"/>
              <a:buAutoNum type="alphaUcPeriod" startAt="6"/>
            </a:pPr>
            <a:r>
              <a:rPr lang="en-US" sz="2400" b="0" dirty="0">
                <a:solidFill>
                  <a:schemeClr val="tx1"/>
                </a:solidFill>
              </a:rPr>
              <a:t>Merge Alternatives</a:t>
            </a:r>
          </a:p>
          <a:p>
            <a:pPr marL="514350" indent="-514350">
              <a:spcAft>
                <a:spcPts val="600"/>
              </a:spcAft>
              <a:buClr>
                <a:srgbClr val="009383"/>
              </a:buClr>
              <a:buFont typeface="+mj-lt"/>
              <a:buAutoNum type="alphaUcPeriod" startAt="6"/>
            </a:pPr>
            <a:r>
              <a:rPr lang="en-US" sz="2400" b="0" dirty="0">
                <a:solidFill>
                  <a:schemeClr val="tx1"/>
                </a:solidFill>
              </a:rPr>
              <a:t>Use Ranking Techniques</a:t>
            </a:r>
          </a:p>
          <a:p>
            <a:pPr marL="514350" indent="-514350">
              <a:spcAft>
                <a:spcPts val="600"/>
              </a:spcAft>
              <a:buClr>
                <a:srgbClr val="009383"/>
              </a:buClr>
              <a:buFont typeface="+mj-lt"/>
              <a:buAutoNum type="alphaUcPeriod" startAt="6"/>
            </a:pPr>
            <a:r>
              <a:rPr lang="en-US" sz="2400" b="0" dirty="0">
                <a:solidFill>
                  <a:schemeClr val="tx1"/>
                </a:solidFill>
              </a:rPr>
              <a:t>Converge on a Solution </a:t>
            </a:r>
          </a:p>
          <a:p>
            <a:pPr marL="514350" indent="-514350">
              <a:spcAft>
                <a:spcPts val="600"/>
              </a:spcAft>
              <a:buClr>
                <a:srgbClr val="009383"/>
              </a:buClr>
              <a:buFont typeface="+mj-lt"/>
              <a:buAutoNum type="alphaUcPeriod" startAt="6"/>
            </a:pPr>
            <a:r>
              <a:rPr lang="en-US" sz="2400" b="0" dirty="0">
                <a:solidFill>
                  <a:schemeClr val="tx1"/>
                </a:solidFill>
              </a:rPr>
              <a:t>A Decision Process</a:t>
            </a:r>
          </a:p>
          <a:p>
            <a:pPr marL="514350" indent="-514350">
              <a:spcAft>
                <a:spcPts val="600"/>
              </a:spcAft>
              <a:buClr>
                <a:srgbClr val="009383"/>
              </a:buClr>
              <a:buFont typeface="+mj-lt"/>
              <a:buAutoNum type="alphaUcPeriod" startAt="6"/>
            </a:pPr>
            <a:r>
              <a:rPr lang="en-US" sz="2400" b="0" dirty="0">
                <a:solidFill>
                  <a:schemeClr val="tx1"/>
                </a:solidFill>
              </a:rPr>
              <a:t>If All Else Fails, Move On</a:t>
            </a:r>
          </a:p>
        </p:txBody>
      </p:sp>
      <p:sp>
        <p:nvSpPr>
          <p:cNvPr id="8" name="Title 4"/>
          <p:cNvSpPr txBox="1">
            <a:spLocks/>
          </p:cNvSpPr>
          <p:nvPr/>
        </p:nvSpPr>
        <p:spPr>
          <a:xfrm>
            <a:off x="657225" y="1464051"/>
            <a:ext cx="8071290" cy="480798"/>
          </a:xfrm>
          <a:prstGeom prst="rect">
            <a:avLst/>
          </a:prstGeom>
        </p:spPr>
        <p:txBody>
          <a:bodyPr vert="horz" lIns="91440" tIns="45720" rIns="91440" bIns="45720" rtlCol="0" anchor="ctr">
            <a:noAutofit/>
          </a:bodyPr>
          <a:lstStyle/>
          <a:p>
            <a:pPr>
              <a:spcBef>
                <a:spcPct val="0"/>
              </a:spcBef>
              <a:defRPr/>
            </a:pPr>
            <a:r>
              <a:rPr lang="en-US" sz="2800" cap="all" dirty="0">
                <a:solidFill>
                  <a:srgbClr val="009383"/>
                </a:solidFill>
                <a:latin typeface="Arial" panose="020B0604020202020204" pitchFamily="34" charset="0"/>
                <a:ea typeface="+mj-ea"/>
                <a:cs typeface="Arial" panose="020B0604020202020204" pitchFamily="34" charset="0"/>
              </a:rPr>
              <a:t>Consensus building</a:t>
            </a:r>
          </a:p>
        </p:txBody>
      </p:sp>
      <p:sp>
        <p:nvSpPr>
          <p:cNvPr id="9" name="TextBox 8"/>
          <p:cNvSpPr txBox="1"/>
          <p:nvPr/>
        </p:nvSpPr>
        <p:spPr>
          <a:xfrm>
            <a:off x="657225" y="1900297"/>
            <a:ext cx="5833648" cy="461665"/>
          </a:xfrm>
          <a:prstGeom prst="rect">
            <a:avLst/>
          </a:prstGeom>
          <a:noFill/>
        </p:spPr>
        <p:txBody>
          <a:bodyPr wrap="none" rtlCol="0">
            <a:spAutoFit/>
          </a:bodyPr>
          <a:lstStyle/>
          <a:p>
            <a:r>
              <a:rPr lang="en-US" sz="2400" i="1" dirty="0">
                <a:solidFill>
                  <a:srgbClr val="F26522"/>
                </a:solidFill>
                <a:latin typeface="Arial" panose="020B0604020202020204" pitchFamily="34" charset="0"/>
                <a:cs typeface="Arial" panose="020B0604020202020204" pitchFamily="34" charset="0"/>
              </a:rPr>
              <a:t>Generate a Consensus-Focused Process</a:t>
            </a:r>
          </a:p>
        </p:txBody>
      </p:sp>
      <p:sp>
        <p:nvSpPr>
          <p:cNvPr id="10" name="Footer Placeholder 2">
            <a:extLst>
              <a:ext uri="{FF2B5EF4-FFF2-40B4-BE49-F238E27FC236}">
                <a16:creationId xmlns:a16="http://schemas.microsoft.com/office/drawing/2014/main" id="{711EA434-A8AF-4A70-897F-62D138F783FD}"/>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40</a:t>
            </a:fld>
            <a:endParaRPr lang="en-US" dirty="0"/>
          </a:p>
        </p:txBody>
      </p:sp>
      <p:sp>
        <p:nvSpPr>
          <p:cNvPr id="77" name="Content Placeholder 2"/>
          <p:cNvSpPr>
            <a:spLocks noGrp="1"/>
          </p:cNvSpPr>
          <p:nvPr>
            <p:ph type="body" sz="quarter" idx="13"/>
          </p:nvPr>
        </p:nvSpPr>
        <p:spPr/>
        <p:txBody>
          <a:bodyPr>
            <a:normAutofit/>
          </a:bodyPr>
          <a:lstStyle/>
          <a:p>
            <a:r>
              <a:rPr lang="en-US" sz="2400" dirty="0"/>
              <a:t>Assign weights to criteria </a:t>
            </a:r>
          </a:p>
        </p:txBody>
      </p:sp>
      <p:sp>
        <p:nvSpPr>
          <p:cNvPr id="3" name="Footer Placeholder 2">
            <a:extLst>
              <a:ext uri="{FF2B5EF4-FFF2-40B4-BE49-F238E27FC236}">
                <a16:creationId xmlns:a16="http://schemas.microsoft.com/office/drawing/2014/main" id="{EF9A5D7D-1ABC-48E3-87D6-BE8DBD6DBC24}"/>
              </a:ext>
            </a:extLst>
          </p:cNvPr>
          <p:cNvSpPr>
            <a:spLocks noGrp="1"/>
          </p:cNvSpPr>
          <p:nvPr>
            <p:ph type="ftr" sz="quarter" idx="11"/>
          </p:nvPr>
        </p:nvSpPr>
        <p:spPr/>
        <p:txBody>
          <a:bodyPr/>
          <a:lstStyle/>
          <a:p>
            <a:r>
              <a:rPr lang="en-US"/>
              <a:t>Copyright 1992-2015, Leadership Strategies, Inc. V15.02 </a:t>
            </a:r>
          </a:p>
        </p:txBody>
      </p:sp>
      <p:sp>
        <p:nvSpPr>
          <p:cNvPr id="41" name="Content Placeholder 2"/>
          <p:cNvSpPr txBox="1">
            <a:spLocks/>
          </p:cNvSpPr>
          <p:nvPr/>
        </p:nvSpPr>
        <p:spPr>
          <a:xfrm>
            <a:off x="5730905" y="1502713"/>
            <a:ext cx="4658650" cy="1327676"/>
          </a:xfrm>
          <a:prstGeom prst="rect">
            <a:avLst/>
          </a:prstGeom>
        </p:spPr>
        <p:txBody>
          <a:bodyPr vert="horz" lIns="91440" tIns="45720" rIns="91440" bIns="45720" rtlCol="0">
            <a:normAutofit fontScale="70000" lnSpcReduction="20000"/>
          </a:bodyPr>
          <a:lstStyle/>
          <a:p>
            <a:pPr marL="742950" lvl="1" indent="-285750">
              <a:spcBef>
                <a:spcPct val="20000"/>
              </a:spcBef>
              <a:buClr>
                <a:srgbClr val="009383"/>
              </a:buClr>
              <a:buFont typeface="Arial"/>
              <a:buChar char="–"/>
              <a:defRPr/>
            </a:pPr>
            <a:r>
              <a:rPr lang="en-US" sz="3100" dirty="0">
                <a:solidFill>
                  <a:srgbClr val="F26522"/>
                </a:solidFill>
                <a:latin typeface="Arial" panose="020B0604020202020204" pitchFamily="34" charset="0"/>
                <a:cs typeface="Arial" panose="020B0604020202020204" pitchFamily="34" charset="0"/>
              </a:rPr>
              <a:t>First: Highest importance</a:t>
            </a:r>
          </a:p>
          <a:p>
            <a:pPr marL="742950" lvl="1" indent="-285750">
              <a:spcBef>
                <a:spcPct val="20000"/>
              </a:spcBef>
              <a:buClr>
                <a:srgbClr val="009383"/>
              </a:buClr>
              <a:buFont typeface="Arial"/>
              <a:buChar char="–"/>
              <a:defRPr/>
            </a:pPr>
            <a:r>
              <a:rPr lang="en-US" sz="3100" dirty="0">
                <a:solidFill>
                  <a:srgbClr val="F26522"/>
                </a:solidFill>
                <a:latin typeface="Arial" panose="020B0604020202020204" pitchFamily="34" charset="0"/>
                <a:cs typeface="Arial" panose="020B0604020202020204" pitchFamily="34" charset="0"/>
              </a:rPr>
              <a:t>Second: Lowest importance</a:t>
            </a:r>
          </a:p>
          <a:p>
            <a:pPr marL="742950" lvl="1" indent="-285750">
              <a:spcBef>
                <a:spcPct val="20000"/>
              </a:spcBef>
              <a:buClr>
                <a:srgbClr val="009383"/>
              </a:buClr>
              <a:buFont typeface="Arial"/>
              <a:buChar char="–"/>
              <a:defRPr/>
            </a:pPr>
            <a:r>
              <a:rPr lang="en-US" sz="3100" dirty="0">
                <a:solidFill>
                  <a:srgbClr val="F26522"/>
                </a:solidFill>
                <a:latin typeface="Arial" panose="020B0604020202020204" pitchFamily="34" charset="0"/>
                <a:cs typeface="Arial" panose="020B0604020202020204" pitchFamily="34" charset="0"/>
              </a:rPr>
              <a:t>Then: All others</a:t>
            </a:r>
          </a:p>
          <a:p>
            <a:pPr marL="342900" indent="-342900">
              <a:spcBef>
                <a:spcPct val="20000"/>
              </a:spcBef>
              <a:buClr>
                <a:srgbClr val="99AB21"/>
              </a:buClr>
              <a:buFont typeface="Arial"/>
              <a:buChar char="•"/>
              <a:defRPr/>
            </a:pPr>
            <a:endParaRPr lang="en-US" sz="2800" dirty="0">
              <a:solidFill>
                <a:srgbClr val="00467F"/>
              </a:solidFill>
              <a:latin typeface="Franklin Gothic Book"/>
              <a:cs typeface="Franklin Gothic Book"/>
            </a:endParaRPr>
          </a:p>
        </p:txBody>
      </p:sp>
      <p:graphicFrame>
        <p:nvGraphicFramePr>
          <p:cNvPr id="44" name="Content Placeholder 5"/>
          <p:cNvGraphicFramePr>
            <a:graphicFrameLocks/>
          </p:cNvGraphicFramePr>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r>
                        <a:rPr lang="en-US" sz="2100" dirty="0">
                          <a:solidFill>
                            <a:srgbClr val="00467F"/>
                          </a:solidFill>
                          <a:latin typeface="Franklin Gothic Book"/>
                          <a:cs typeface="Franklin Gothic Book"/>
                        </a:rPr>
                        <a:t>M</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r>
                        <a:rPr lang="en-US" sz="2100" dirty="0">
                          <a:solidFill>
                            <a:srgbClr val="00467F"/>
                          </a:solidFill>
                          <a:latin typeface="Franklin Gothic Book"/>
                          <a:cs typeface="Franklin Gothic Book"/>
                        </a:rPr>
                        <a:t>L</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r>
                        <a:rPr lang="en-US" sz="2100" dirty="0">
                          <a:solidFill>
                            <a:srgbClr val="00467F"/>
                          </a:solidFill>
                          <a:latin typeface="Franklin Gothic Book"/>
                          <a:cs typeface="Franklin Gothic Book"/>
                        </a:rPr>
                        <a:t>H</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r>
                        <a:rPr lang="en-US" sz="2100" dirty="0">
                          <a:solidFill>
                            <a:srgbClr val="00467F"/>
                          </a:solidFill>
                          <a:latin typeface="Franklin Gothic Book"/>
                          <a:cs typeface="Franklin Gothic Book"/>
                        </a:rPr>
                        <a:t>M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tc>
                  <a:txBody>
                    <a:bodyPr/>
                    <a:lstStyle/>
                    <a:p>
                      <a:pPr algn="ctr"/>
                      <a:r>
                        <a:rPr lang="en-US" sz="2100" baseline="0" dirty="0">
                          <a:solidFill>
                            <a:srgbClr val="00467F"/>
                          </a:solidFill>
                          <a:latin typeface="Franklin Gothic Book"/>
                          <a:cs typeface="Franklin Gothic Book"/>
                        </a:rPr>
                        <a:t>/</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5"/>
                  </a:ext>
                </a:extLst>
              </a:tr>
            </a:tbl>
          </a:graphicData>
        </a:graphic>
      </p:graphicFrame>
      <p:sp>
        <p:nvSpPr>
          <p:cNvPr id="7" name="TextBox 6"/>
          <p:cNvSpPr txBox="1"/>
          <p:nvPr/>
        </p:nvSpPr>
        <p:spPr>
          <a:xfrm>
            <a:off x="10976716" y="5841242"/>
            <a:ext cx="654896" cy="53688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 name="Content Placeholder 5"/>
          <p:cNvGraphicFramePr>
            <a:graphicFrameLocks/>
          </p:cNvGraphicFramePr>
          <p:nvPr>
            <p:extLst>
              <p:ext uri="{D42A27DB-BD31-4B8C-83A1-F6EECF244321}">
                <p14:modId xmlns:p14="http://schemas.microsoft.com/office/powerpoint/2010/main" val="2353940307"/>
              </p:ext>
            </p:extLst>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r>
                        <a:rPr lang="en-US" sz="2100" dirty="0">
                          <a:solidFill>
                            <a:srgbClr val="00467F"/>
                          </a:solidFill>
                          <a:latin typeface="Franklin Gothic Book"/>
                          <a:cs typeface="Franklin Gothic Book"/>
                        </a:rPr>
                        <a:t>M</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r>
                        <a:rPr lang="en-US" sz="2100" dirty="0">
                          <a:solidFill>
                            <a:srgbClr val="00467F"/>
                          </a:solidFill>
                          <a:latin typeface="Franklin Gothic Book"/>
                          <a:cs typeface="Franklin Gothic Book"/>
                        </a:rPr>
                        <a:t>L</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8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r>
                        <a:rPr lang="en-US" sz="2100" dirty="0">
                          <a:solidFill>
                            <a:srgbClr val="00467F"/>
                          </a:solidFill>
                          <a:latin typeface="Franklin Gothic Book"/>
                          <a:cs typeface="Franklin Gothic Book"/>
                        </a:rPr>
                        <a:t>H</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4</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r>
                        <a:rPr lang="en-US" sz="2100" dirty="0">
                          <a:solidFill>
                            <a:srgbClr val="00467F"/>
                          </a:solidFill>
                          <a:latin typeface="Franklin Gothic Book"/>
                          <a:cs typeface="Franklin Gothic Book"/>
                        </a:rPr>
                        <a:t>M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3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41</a:t>
            </a:fld>
            <a:endParaRPr lang="en-US" dirty="0"/>
          </a:p>
        </p:txBody>
      </p:sp>
      <p:sp>
        <p:nvSpPr>
          <p:cNvPr id="77" name="Content Placeholder 2"/>
          <p:cNvSpPr>
            <a:spLocks noGrp="1"/>
          </p:cNvSpPr>
          <p:nvPr>
            <p:ph type="body" sz="quarter" idx="13"/>
          </p:nvPr>
        </p:nvSpPr>
        <p:spPr/>
        <p:txBody>
          <a:bodyPr>
            <a:normAutofit/>
          </a:bodyPr>
          <a:lstStyle/>
          <a:p>
            <a:pPr>
              <a:lnSpc>
                <a:spcPct val="100000"/>
              </a:lnSpc>
              <a:spcBef>
                <a:spcPts val="0"/>
              </a:spcBef>
            </a:pPr>
            <a:r>
              <a:rPr lang="en-US" sz="2400" dirty="0"/>
              <a:t>For each criteria: assign maximum score (10) to alternative that is </a:t>
            </a:r>
            <a:r>
              <a:rPr lang="en-US" sz="2400" b="1" dirty="0">
                <a:solidFill>
                  <a:srgbClr val="F26522"/>
                </a:solidFill>
              </a:rPr>
              <a:t>most favorable</a:t>
            </a:r>
            <a:r>
              <a:rPr lang="en-US" sz="2400" dirty="0"/>
              <a:t>.</a:t>
            </a:r>
          </a:p>
          <a:p>
            <a:pPr>
              <a:lnSpc>
                <a:spcPct val="100000"/>
              </a:lnSpc>
              <a:spcBef>
                <a:spcPts val="0"/>
              </a:spcBef>
            </a:pPr>
            <a:r>
              <a:rPr lang="en-US" sz="2400" dirty="0"/>
              <a:t>Assign scores to other alternatives based on their relation to the most favorable.</a:t>
            </a:r>
          </a:p>
          <a:p>
            <a:pPr>
              <a:lnSpc>
                <a:spcPct val="90000"/>
              </a:lnSpc>
              <a:spcAft>
                <a:spcPts val="600"/>
              </a:spcAft>
            </a:pPr>
            <a:endParaRPr lang="en-US" sz="2400" dirty="0"/>
          </a:p>
        </p:txBody>
      </p:sp>
      <p:sp>
        <p:nvSpPr>
          <p:cNvPr id="3" name="Footer Placeholder 2">
            <a:extLst>
              <a:ext uri="{FF2B5EF4-FFF2-40B4-BE49-F238E27FC236}">
                <a16:creationId xmlns:a16="http://schemas.microsoft.com/office/drawing/2014/main" id="{8F103B1A-4903-48B4-B51C-B96E3B41FDCB}"/>
              </a:ext>
            </a:extLst>
          </p:cNvPr>
          <p:cNvSpPr>
            <a:spLocks noGrp="1"/>
          </p:cNvSpPr>
          <p:nvPr>
            <p:ph type="ftr" sz="quarter" idx="11"/>
          </p:nvPr>
        </p:nvSpPr>
        <p:spPr/>
        <p:txBody>
          <a:bodyPr/>
          <a:lstStyle/>
          <a:p>
            <a:r>
              <a:rPr lang="en-US"/>
              <a:t>Copyright 1992-2015, Leadership Strategies, Inc. V15.02 </a:t>
            </a:r>
          </a:p>
        </p:txBody>
      </p:sp>
      <p:grpSp>
        <p:nvGrpSpPr>
          <p:cNvPr id="91" name="Group 90"/>
          <p:cNvGrpSpPr/>
          <p:nvPr/>
        </p:nvGrpSpPr>
        <p:grpSpPr>
          <a:xfrm>
            <a:off x="7724632" y="3053013"/>
            <a:ext cx="3600968" cy="932133"/>
            <a:chOff x="5974387" y="2020670"/>
            <a:chExt cx="2355915" cy="2059753"/>
          </a:xfrm>
        </p:grpSpPr>
        <p:sp>
          <p:nvSpPr>
            <p:cNvPr id="75" name="Oval 74"/>
            <p:cNvSpPr/>
            <p:nvPr/>
          </p:nvSpPr>
          <p:spPr>
            <a:xfrm>
              <a:off x="5974387" y="3205849"/>
              <a:ext cx="360232" cy="874574"/>
            </a:xfrm>
            <a:prstGeom prst="ellipse">
              <a:avLst/>
            </a:prstGeom>
            <a:noFill/>
            <a:ln w="44450">
              <a:solidFill>
                <a:srgbClr val="00938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9" name="Straight Connector 78"/>
            <p:cNvCxnSpPr>
              <a:cxnSpLocks/>
            </p:cNvCxnSpPr>
            <p:nvPr/>
          </p:nvCxnSpPr>
          <p:spPr>
            <a:xfrm flipV="1">
              <a:off x="6334619" y="2652250"/>
              <a:ext cx="1189254" cy="990089"/>
            </a:xfrm>
            <a:prstGeom prst="line">
              <a:avLst/>
            </a:prstGeom>
            <a:ln w="44450">
              <a:solidFill>
                <a:srgbClr val="009383"/>
              </a:solidFill>
              <a:tailEnd type="triangle"/>
            </a:ln>
            <a:effectLst/>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471118" y="2020670"/>
              <a:ext cx="859184" cy="1428211"/>
            </a:xfrm>
            <a:prstGeom prst="rect">
              <a:avLst/>
            </a:prstGeom>
            <a:noFill/>
          </p:spPr>
          <p:txBody>
            <a:bodyPr wrap="none" rtlCol="0">
              <a:spAutoFit/>
            </a:bodyPr>
            <a:lstStyle/>
            <a:p>
              <a:r>
                <a:rPr lang="en-US" cap="all" dirty="0">
                  <a:solidFill>
                    <a:srgbClr val="009383"/>
                  </a:solidFill>
                  <a:latin typeface="Franklin Gothic Book"/>
                  <a:cs typeface="Franklin Gothic Book"/>
                </a:rPr>
                <a:t>MOST</a:t>
              </a:r>
              <a:br>
                <a:rPr lang="en-US" cap="all" dirty="0">
                  <a:solidFill>
                    <a:srgbClr val="009383"/>
                  </a:solidFill>
                  <a:latin typeface="Franklin Gothic Book"/>
                  <a:cs typeface="Franklin Gothic Book"/>
                </a:rPr>
              </a:br>
              <a:r>
                <a:rPr lang="en-US" cap="all" dirty="0">
                  <a:solidFill>
                    <a:srgbClr val="009383"/>
                  </a:solidFill>
                  <a:latin typeface="Franklin Gothic Book"/>
                  <a:cs typeface="Franklin Gothic Book"/>
                </a:rPr>
                <a:t>FAVORABLE</a:t>
              </a:r>
            </a:p>
          </p:txBody>
        </p:sp>
      </p:grpSp>
      <p:sp>
        <p:nvSpPr>
          <p:cNvPr id="10" name="TextBox 9"/>
          <p:cNvSpPr txBox="1"/>
          <p:nvPr/>
        </p:nvSpPr>
        <p:spPr>
          <a:xfrm>
            <a:off x="10848442" y="5618643"/>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
        <p:nvSpPr>
          <p:cNvPr id="11" name="TextBox 10"/>
          <p:cNvSpPr txBox="1"/>
          <p:nvPr/>
        </p:nvSpPr>
        <p:spPr>
          <a:xfrm>
            <a:off x="11597363" y="2856620"/>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42</a:t>
            </a:fld>
            <a:endParaRPr lang="en-US" dirty="0"/>
          </a:p>
        </p:txBody>
      </p:sp>
      <p:sp>
        <p:nvSpPr>
          <p:cNvPr id="77" name="Content Placeholder 2"/>
          <p:cNvSpPr>
            <a:spLocks noGrp="1"/>
          </p:cNvSpPr>
          <p:nvPr>
            <p:ph type="body" sz="quarter" idx="13"/>
          </p:nvPr>
        </p:nvSpPr>
        <p:spPr/>
        <p:txBody>
          <a:bodyPr>
            <a:normAutofit/>
          </a:bodyPr>
          <a:lstStyle/>
          <a:p>
            <a:r>
              <a:rPr lang="en-US" sz="2400" dirty="0"/>
              <a:t>Assign numeric values to the criteria weights.</a:t>
            </a:r>
          </a:p>
        </p:txBody>
      </p:sp>
      <p:sp>
        <p:nvSpPr>
          <p:cNvPr id="3" name="Footer Placeholder 2">
            <a:extLst>
              <a:ext uri="{FF2B5EF4-FFF2-40B4-BE49-F238E27FC236}">
                <a16:creationId xmlns:a16="http://schemas.microsoft.com/office/drawing/2014/main" id="{7084A26D-E857-4E9F-87E4-EE464E0FA213}"/>
              </a:ext>
            </a:extLst>
          </p:cNvPr>
          <p:cNvSpPr>
            <a:spLocks noGrp="1"/>
          </p:cNvSpPr>
          <p:nvPr>
            <p:ph type="ftr" sz="quarter" idx="11"/>
          </p:nvPr>
        </p:nvSpPr>
        <p:spPr/>
        <p:txBody>
          <a:bodyPr/>
          <a:lstStyle/>
          <a:p>
            <a:r>
              <a:rPr lang="en-US"/>
              <a:t>Copyright 1992-2015, Leadership Strategies, Inc. V15.02 </a:t>
            </a:r>
          </a:p>
        </p:txBody>
      </p:sp>
      <p:graphicFrame>
        <p:nvGraphicFramePr>
          <p:cNvPr id="61" name="Content Placeholder 5"/>
          <p:cNvGraphicFramePr>
            <a:graphicFrameLocks/>
          </p:cNvGraphicFramePr>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r>
                        <a:rPr lang="en-US" sz="2100" dirty="0">
                          <a:solidFill>
                            <a:srgbClr val="00467F"/>
                          </a:solidFill>
                          <a:latin typeface="Franklin Gothic Book"/>
                          <a:cs typeface="Franklin Gothic Book"/>
                        </a:rPr>
                        <a:t>M = </a:t>
                      </a:r>
                      <a:r>
                        <a:rPr lang="en-US" sz="2100" dirty="0">
                          <a:solidFill>
                            <a:srgbClr val="F26522"/>
                          </a:solidFill>
                          <a:latin typeface="Franklin Gothic Book"/>
                          <a:cs typeface="Franklin Gothic Book"/>
                        </a:rPr>
                        <a:t>2</a:t>
                      </a: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r>
                        <a:rPr lang="en-US" sz="2100" dirty="0">
                          <a:solidFill>
                            <a:srgbClr val="00467F"/>
                          </a:solidFill>
                          <a:latin typeface="Franklin Gothic Book"/>
                          <a:cs typeface="Franklin Gothic Book"/>
                        </a:rPr>
                        <a:t>L =</a:t>
                      </a:r>
                      <a:r>
                        <a:rPr lang="en-US" sz="2100" baseline="0" dirty="0">
                          <a:solidFill>
                            <a:srgbClr val="00467F"/>
                          </a:solidFill>
                          <a:latin typeface="Franklin Gothic Book"/>
                          <a:cs typeface="Franklin Gothic Book"/>
                        </a:rPr>
                        <a:t> </a:t>
                      </a:r>
                      <a:r>
                        <a:rPr lang="en-US" sz="2100" baseline="0" dirty="0">
                          <a:solidFill>
                            <a:srgbClr val="F26522"/>
                          </a:solidFill>
                          <a:latin typeface="Franklin Gothic Book"/>
                          <a:cs typeface="Franklin Gothic Book"/>
                        </a:rPr>
                        <a:t>1</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8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r>
                        <a:rPr lang="en-US" sz="2100" dirty="0">
                          <a:solidFill>
                            <a:srgbClr val="00467F"/>
                          </a:solidFill>
                          <a:latin typeface="Franklin Gothic Book"/>
                          <a:cs typeface="Franklin Gothic Book"/>
                        </a:rPr>
                        <a:t>H = </a:t>
                      </a:r>
                      <a:r>
                        <a:rPr lang="en-US" sz="2100" dirty="0">
                          <a:solidFill>
                            <a:srgbClr val="F26522"/>
                          </a:solidFill>
                          <a:latin typeface="Franklin Gothic Book"/>
                          <a:cs typeface="Franklin Gothic Book"/>
                        </a:rPr>
                        <a:t>4</a:t>
                      </a:r>
                    </a:p>
                  </a:txBody>
                  <a:tcPr anchor="ctr"/>
                </a:tc>
                <a:tc>
                  <a:txBody>
                    <a:bodyPr/>
                    <a:lstStyle/>
                    <a:p>
                      <a:pPr algn="ctr"/>
                      <a:r>
                        <a:rPr lang="en-US" sz="2100" dirty="0">
                          <a:solidFill>
                            <a:srgbClr val="00467F"/>
                          </a:solidFill>
                          <a:latin typeface="Franklin Gothic Book"/>
                          <a:cs typeface="Franklin Gothic Book"/>
                        </a:rPr>
                        <a:t>4</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r>
                        <a:rPr lang="en-US" sz="2100" dirty="0">
                          <a:solidFill>
                            <a:srgbClr val="00467F"/>
                          </a:solidFill>
                          <a:latin typeface="Franklin Gothic Book"/>
                          <a:cs typeface="Franklin Gothic Book"/>
                        </a:rPr>
                        <a:t>M = </a:t>
                      </a:r>
                      <a:r>
                        <a:rPr lang="en-US" sz="2100" dirty="0">
                          <a:solidFill>
                            <a:srgbClr val="F26522"/>
                          </a:solidFill>
                          <a:latin typeface="Franklin Gothic Book"/>
                          <a:cs typeface="Franklin Gothic Book"/>
                        </a:rPr>
                        <a:t>2</a:t>
                      </a:r>
                    </a:p>
                  </a:txBody>
                  <a:tcPr anchor="ctr"/>
                </a:tc>
                <a:tc>
                  <a:txBody>
                    <a:bodyPr/>
                    <a:lstStyle/>
                    <a:p>
                      <a:pPr algn="ctr"/>
                      <a:r>
                        <a:rPr lang="en-US" sz="2100" dirty="0">
                          <a:solidFill>
                            <a:srgbClr val="00467F"/>
                          </a:solidFill>
                          <a:latin typeface="Franklin Gothic Book"/>
                          <a:cs typeface="Franklin Gothic Book"/>
                        </a:rPr>
                        <a:t>3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5 /</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5"/>
                  </a:ext>
                </a:extLst>
              </a:tr>
            </a:tbl>
          </a:graphicData>
        </a:graphic>
      </p:graphicFrame>
      <p:sp>
        <p:nvSpPr>
          <p:cNvPr id="6" name="TextBox 5"/>
          <p:cNvSpPr txBox="1"/>
          <p:nvPr/>
        </p:nvSpPr>
        <p:spPr>
          <a:xfrm>
            <a:off x="10945812"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43</a:t>
            </a:fld>
            <a:endParaRPr lang="en-US" dirty="0"/>
          </a:p>
        </p:txBody>
      </p:sp>
      <p:sp>
        <p:nvSpPr>
          <p:cNvPr id="77" name="Content Placeholder 2"/>
          <p:cNvSpPr>
            <a:spLocks noGrp="1"/>
          </p:cNvSpPr>
          <p:nvPr>
            <p:ph type="body" sz="quarter" idx="13"/>
          </p:nvPr>
        </p:nvSpPr>
        <p:spPr/>
        <p:txBody>
          <a:bodyPr>
            <a:normAutofit/>
          </a:bodyPr>
          <a:lstStyle/>
          <a:p>
            <a:r>
              <a:rPr lang="en-US" sz="2400" dirty="0"/>
              <a:t>Multiply numeric weight values by each alternative score to get the weighted scores.</a:t>
            </a:r>
          </a:p>
        </p:txBody>
      </p:sp>
      <p:sp>
        <p:nvSpPr>
          <p:cNvPr id="3" name="Footer Placeholder 2">
            <a:extLst>
              <a:ext uri="{FF2B5EF4-FFF2-40B4-BE49-F238E27FC236}">
                <a16:creationId xmlns:a16="http://schemas.microsoft.com/office/drawing/2014/main" id="{09AA3329-C82E-4BFE-89A8-B4EA231B99B0}"/>
              </a:ext>
            </a:extLst>
          </p:cNvPr>
          <p:cNvSpPr>
            <a:spLocks noGrp="1"/>
          </p:cNvSpPr>
          <p:nvPr>
            <p:ph type="ftr" sz="quarter" idx="11"/>
          </p:nvPr>
        </p:nvSpPr>
        <p:spPr/>
        <p:txBody>
          <a:bodyPr/>
          <a:lstStyle/>
          <a:p>
            <a:r>
              <a:rPr lang="en-US"/>
              <a:t>Copyright 1992-2015, Leadership Strategies, Inc. V15.02 </a:t>
            </a:r>
          </a:p>
        </p:txBody>
      </p:sp>
      <p:graphicFrame>
        <p:nvGraphicFramePr>
          <p:cNvPr id="75" name="Content Placeholder 5"/>
          <p:cNvGraphicFramePr>
            <a:graphicFrameLocks/>
          </p:cNvGraphicFramePr>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r>
                        <a:rPr lang="en-US" sz="2100" dirty="0">
                          <a:solidFill>
                            <a:srgbClr val="00467F"/>
                          </a:solidFill>
                          <a:latin typeface="Franklin Gothic Book"/>
                          <a:cs typeface="Franklin Gothic Book"/>
                        </a:rPr>
                        <a:t>M = 2</a:t>
                      </a:r>
                    </a:p>
                  </a:txBody>
                  <a:tcPr anchor="ctr"/>
                </a:tc>
                <a:tc>
                  <a:txBody>
                    <a:bodyPr/>
                    <a:lstStyle/>
                    <a:p>
                      <a:pPr algn="ctr"/>
                      <a:r>
                        <a:rPr lang="en-US" sz="2100" dirty="0">
                          <a:solidFill>
                            <a:srgbClr val="00467F"/>
                          </a:solidFill>
                          <a:latin typeface="Franklin Gothic Book"/>
                          <a:cs typeface="Franklin Gothic Book"/>
                        </a:rPr>
                        <a:t>5 / </a:t>
                      </a:r>
                      <a:r>
                        <a:rPr lang="en-US" sz="2100" dirty="0">
                          <a:solidFill>
                            <a:srgbClr val="F26522"/>
                          </a:solidFill>
                          <a:latin typeface="Franklin Gothic Book"/>
                          <a:cs typeface="Franklin Gothic Book"/>
                        </a:rPr>
                        <a:t>10</a:t>
                      </a:r>
                    </a:p>
                  </a:txBody>
                  <a:tcPr anchor="ctr"/>
                </a:tc>
                <a:tc>
                  <a:txBody>
                    <a:bodyPr/>
                    <a:lstStyle/>
                    <a:p>
                      <a:pPr algn="ctr"/>
                      <a:r>
                        <a:rPr lang="en-US" sz="2100" dirty="0">
                          <a:solidFill>
                            <a:srgbClr val="00467F"/>
                          </a:solidFill>
                          <a:latin typeface="Franklin Gothic Book"/>
                          <a:cs typeface="Franklin Gothic Book"/>
                        </a:rPr>
                        <a:t>10 / </a:t>
                      </a:r>
                      <a:r>
                        <a:rPr lang="en-US" sz="2100" dirty="0">
                          <a:solidFill>
                            <a:srgbClr val="F26522"/>
                          </a:solidFill>
                          <a:latin typeface="Franklin Gothic Book"/>
                          <a:cs typeface="Franklin Gothic Book"/>
                        </a:rPr>
                        <a:t>20</a:t>
                      </a:r>
                    </a:p>
                  </a:txBody>
                  <a:tcPr anchor="ctr"/>
                </a:tc>
                <a:tc>
                  <a:txBody>
                    <a:bodyPr/>
                    <a:lstStyle/>
                    <a:p>
                      <a:pPr algn="ctr"/>
                      <a:r>
                        <a:rPr lang="en-US" sz="2100" dirty="0">
                          <a:solidFill>
                            <a:srgbClr val="00467F"/>
                          </a:solidFill>
                          <a:latin typeface="Franklin Gothic Book"/>
                          <a:cs typeface="Franklin Gothic Book"/>
                        </a:rPr>
                        <a:t>2 /</a:t>
                      </a:r>
                      <a:r>
                        <a:rPr lang="en-US" sz="2100" baseline="0" dirty="0">
                          <a:solidFill>
                            <a:srgbClr val="00467F"/>
                          </a:solidFill>
                          <a:latin typeface="Franklin Gothic Book"/>
                          <a:cs typeface="Franklin Gothic Book"/>
                        </a:rPr>
                        <a:t> </a:t>
                      </a:r>
                      <a:r>
                        <a:rPr lang="en-US" sz="2100" baseline="0" dirty="0">
                          <a:solidFill>
                            <a:srgbClr val="F26522"/>
                          </a:solidFill>
                          <a:latin typeface="Franklin Gothic Book"/>
                          <a:cs typeface="Franklin Gothic Book"/>
                        </a:rPr>
                        <a:t>4</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r>
                        <a:rPr lang="en-US" sz="2100" dirty="0">
                          <a:solidFill>
                            <a:srgbClr val="00467F"/>
                          </a:solidFill>
                          <a:latin typeface="Franklin Gothic Book"/>
                          <a:cs typeface="Franklin Gothic Book"/>
                        </a:rPr>
                        <a:t>L =</a:t>
                      </a:r>
                      <a:r>
                        <a:rPr lang="en-US" sz="2100" baseline="0" dirty="0">
                          <a:solidFill>
                            <a:srgbClr val="00467F"/>
                          </a:solidFill>
                          <a:latin typeface="Franklin Gothic Book"/>
                          <a:cs typeface="Franklin Gothic Book"/>
                        </a:rPr>
                        <a:t> 1</a:t>
                      </a:r>
                      <a:endParaRPr lang="en-US" sz="2100" dirty="0">
                        <a:solidFill>
                          <a:srgbClr val="00467F"/>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 </a:t>
                      </a:r>
                      <a:r>
                        <a:rPr lang="en-US" sz="2100" baseline="0" dirty="0">
                          <a:solidFill>
                            <a:srgbClr val="F26522"/>
                          </a:solidFill>
                          <a:latin typeface="Franklin Gothic Book"/>
                          <a:cs typeface="Franklin Gothic Book"/>
                        </a:rPr>
                        <a:t>10</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8 / </a:t>
                      </a:r>
                      <a:r>
                        <a:rPr lang="en-US" sz="2100" dirty="0">
                          <a:solidFill>
                            <a:srgbClr val="F26522"/>
                          </a:solidFill>
                          <a:latin typeface="Franklin Gothic Book"/>
                          <a:cs typeface="Franklin Gothic Book"/>
                        </a:rPr>
                        <a:t>8</a:t>
                      </a:r>
                    </a:p>
                  </a:txBody>
                  <a:tcPr anchor="ctr"/>
                </a:tc>
                <a:tc>
                  <a:txBody>
                    <a:bodyPr/>
                    <a:lstStyle/>
                    <a:p>
                      <a:pPr algn="ctr"/>
                      <a:r>
                        <a:rPr lang="en-US" sz="2100" dirty="0">
                          <a:solidFill>
                            <a:srgbClr val="00467F"/>
                          </a:solidFill>
                          <a:latin typeface="Franklin Gothic Book"/>
                          <a:cs typeface="Franklin Gothic Book"/>
                        </a:rPr>
                        <a:t>5 / </a:t>
                      </a:r>
                      <a:r>
                        <a:rPr lang="en-US" sz="2100" dirty="0">
                          <a:solidFill>
                            <a:srgbClr val="F26522"/>
                          </a:solidFill>
                          <a:latin typeface="Franklin Gothic Book"/>
                          <a:cs typeface="Franklin Gothic Book"/>
                        </a:rPr>
                        <a:t>5</a:t>
                      </a: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r>
                        <a:rPr lang="en-US" sz="2100" dirty="0">
                          <a:solidFill>
                            <a:srgbClr val="00467F"/>
                          </a:solidFill>
                          <a:latin typeface="Franklin Gothic Book"/>
                          <a:cs typeface="Franklin Gothic Book"/>
                        </a:rPr>
                        <a:t>H = 4</a:t>
                      </a:r>
                    </a:p>
                  </a:txBody>
                  <a:tcPr anchor="ctr"/>
                </a:tc>
                <a:tc>
                  <a:txBody>
                    <a:bodyPr/>
                    <a:lstStyle/>
                    <a:p>
                      <a:pPr algn="ctr"/>
                      <a:r>
                        <a:rPr lang="en-US" sz="2100" dirty="0">
                          <a:solidFill>
                            <a:srgbClr val="00467F"/>
                          </a:solidFill>
                          <a:latin typeface="Franklin Gothic Book"/>
                          <a:cs typeface="Franklin Gothic Book"/>
                        </a:rPr>
                        <a:t>4</a:t>
                      </a:r>
                      <a:r>
                        <a:rPr lang="en-US" sz="2100" baseline="0" dirty="0">
                          <a:solidFill>
                            <a:srgbClr val="00467F"/>
                          </a:solidFill>
                          <a:latin typeface="Franklin Gothic Book"/>
                          <a:cs typeface="Franklin Gothic Book"/>
                        </a:rPr>
                        <a:t> / </a:t>
                      </a:r>
                      <a:r>
                        <a:rPr lang="en-US" sz="2100" baseline="0" dirty="0">
                          <a:solidFill>
                            <a:srgbClr val="F26522"/>
                          </a:solidFill>
                          <a:latin typeface="Franklin Gothic Book"/>
                          <a:cs typeface="Franklin Gothic Book"/>
                        </a:rPr>
                        <a:t>16</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a:t>
                      </a:r>
                      <a:r>
                        <a:rPr lang="en-US" sz="2100" baseline="0" dirty="0">
                          <a:solidFill>
                            <a:srgbClr val="00467F"/>
                          </a:solidFill>
                          <a:latin typeface="Franklin Gothic Book"/>
                          <a:cs typeface="Franklin Gothic Book"/>
                        </a:rPr>
                        <a:t> / </a:t>
                      </a:r>
                      <a:r>
                        <a:rPr lang="en-US" sz="2100" baseline="0" dirty="0">
                          <a:solidFill>
                            <a:srgbClr val="F26522"/>
                          </a:solidFill>
                          <a:latin typeface="Franklin Gothic Book"/>
                          <a:cs typeface="Franklin Gothic Book"/>
                        </a:rPr>
                        <a:t>8</a:t>
                      </a:r>
                      <a:endParaRPr lang="en-US" sz="2100" dirty="0">
                        <a:solidFill>
                          <a:srgbClr val="F26522"/>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 </a:t>
                      </a:r>
                      <a:r>
                        <a:rPr lang="en-US" sz="2100" dirty="0">
                          <a:solidFill>
                            <a:srgbClr val="F26522"/>
                          </a:solidFill>
                          <a:latin typeface="Franklin Gothic Book"/>
                          <a:cs typeface="Franklin Gothic Book"/>
                        </a:rPr>
                        <a:t>40</a:t>
                      </a: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r>
                        <a:rPr lang="en-US" sz="2100" dirty="0">
                          <a:solidFill>
                            <a:srgbClr val="00467F"/>
                          </a:solidFill>
                          <a:latin typeface="Franklin Gothic Book"/>
                          <a:cs typeface="Franklin Gothic Book"/>
                        </a:rPr>
                        <a:t>M = 2</a:t>
                      </a:r>
                    </a:p>
                  </a:txBody>
                  <a:tcPr anchor="ctr"/>
                </a:tc>
                <a:tc>
                  <a:txBody>
                    <a:bodyPr/>
                    <a:lstStyle/>
                    <a:p>
                      <a:pPr algn="ctr"/>
                      <a:r>
                        <a:rPr lang="en-US" sz="2100" dirty="0">
                          <a:solidFill>
                            <a:srgbClr val="00467F"/>
                          </a:solidFill>
                          <a:latin typeface="Franklin Gothic Book"/>
                          <a:cs typeface="Franklin Gothic Book"/>
                        </a:rPr>
                        <a:t>3 / </a:t>
                      </a:r>
                      <a:r>
                        <a:rPr lang="en-US" sz="2100" dirty="0">
                          <a:solidFill>
                            <a:srgbClr val="F26522"/>
                          </a:solidFill>
                          <a:latin typeface="Franklin Gothic Book"/>
                          <a:cs typeface="Franklin Gothic Book"/>
                        </a:rPr>
                        <a:t>6</a:t>
                      </a:r>
                    </a:p>
                  </a:txBody>
                  <a:tcPr anchor="ctr"/>
                </a:tc>
                <a:tc>
                  <a:txBody>
                    <a:bodyPr/>
                    <a:lstStyle/>
                    <a:p>
                      <a:pPr algn="ctr"/>
                      <a:r>
                        <a:rPr lang="en-US" sz="2100" dirty="0">
                          <a:solidFill>
                            <a:srgbClr val="00467F"/>
                          </a:solidFill>
                          <a:latin typeface="Franklin Gothic Book"/>
                          <a:cs typeface="Franklin Gothic Book"/>
                        </a:rPr>
                        <a:t>5 / </a:t>
                      </a:r>
                      <a:r>
                        <a:rPr lang="en-US" sz="2100" dirty="0">
                          <a:solidFill>
                            <a:srgbClr val="F26522"/>
                          </a:solidFill>
                          <a:latin typeface="Franklin Gothic Book"/>
                          <a:cs typeface="Franklin Gothic Book"/>
                        </a:rPr>
                        <a:t>10</a:t>
                      </a: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 </a:t>
                      </a:r>
                      <a:r>
                        <a:rPr lang="en-US" sz="2100" baseline="0" dirty="0">
                          <a:solidFill>
                            <a:srgbClr val="F26522"/>
                          </a:solidFill>
                          <a:latin typeface="Franklin Gothic Book"/>
                          <a:cs typeface="Franklin Gothic Book"/>
                        </a:rPr>
                        <a:t>20</a:t>
                      </a:r>
                      <a:endParaRPr lang="en-US" sz="2100" dirty="0">
                        <a:solidFill>
                          <a:srgbClr val="F26522"/>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tc>
                  <a:txBody>
                    <a:bodyPr/>
                    <a:lstStyle/>
                    <a:p>
                      <a:pPr algn="ct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5"/>
                  </a:ext>
                </a:extLst>
              </a:tr>
            </a:tbl>
          </a:graphicData>
        </a:graphic>
      </p:graphicFrame>
      <p:sp>
        <p:nvSpPr>
          <p:cNvPr id="6" name="TextBox 5"/>
          <p:cNvSpPr txBox="1"/>
          <p:nvPr/>
        </p:nvSpPr>
        <p:spPr>
          <a:xfrm>
            <a:off x="10945812" y="5882267"/>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 </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44</a:t>
            </a:fld>
            <a:endParaRPr lang="en-US" dirty="0"/>
          </a:p>
        </p:txBody>
      </p:sp>
      <p:sp>
        <p:nvSpPr>
          <p:cNvPr id="77" name="Content Placeholder 2"/>
          <p:cNvSpPr>
            <a:spLocks noGrp="1"/>
          </p:cNvSpPr>
          <p:nvPr>
            <p:ph type="body" sz="quarter" idx="13"/>
          </p:nvPr>
        </p:nvSpPr>
        <p:spPr/>
        <p:txBody>
          <a:bodyPr>
            <a:normAutofit/>
          </a:bodyPr>
          <a:lstStyle/>
          <a:p>
            <a:r>
              <a:rPr lang="en-US" sz="2400" dirty="0"/>
              <a:t>Sum the weighted scores for an alternative to get its total weighted score.</a:t>
            </a:r>
          </a:p>
          <a:p>
            <a:r>
              <a:rPr lang="en-US" sz="2400" dirty="0"/>
              <a:t>Note: the weighted score is input, not a decision!</a:t>
            </a:r>
          </a:p>
        </p:txBody>
      </p:sp>
      <p:sp>
        <p:nvSpPr>
          <p:cNvPr id="3" name="Footer Placeholder 2">
            <a:extLst>
              <a:ext uri="{FF2B5EF4-FFF2-40B4-BE49-F238E27FC236}">
                <a16:creationId xmlns:a16="http://schemas.microsoft.com/office/drawing/2014/main" id="{EDBAE1DB-A756-4ED1-A17A-08EE1AE34338}"/>
              </a:ext>
            </a:extLst>
          </p:cNvPr>
          <p:cNvSpPr>
            <a:spLocks noGrp="1"/>
          </p:cNvSpPr>
          <p:nvPr>
            <p:ph type="ftr" sz="quarter" idx="11"/>
          </p:nvPr>
        </p:nvSpPr>
        <p:spPr/>
        <p:txBody>
          <a:bodyPr/>
          <a:lstStyle/>
          <a:p>
            <a:r>
              <a:rPr lang="en-US"/>
              <a:t>Copyright 1992-2015, Leadership Strategies, Inc. V15.02 </a:t>
            </a:r>
          </a:p>
        </p:txBody>
      </p:sp>
      <p:graphicFrame>
        <p:nvGraphicFramePr>
          <p:cNvPr id="79" name="Content Placeholder 5"/>
          <p:cNvGraphicFramePr>
            <a:graphicFrameLocks/>
          </p:cNvGraphicFramePr>
          <p:nvPr/>
        </p:nvGraphicFramePr>
        <p:xfrm>
          <a:off x="2666308" y="2881944"/>
          <a:ext cx="7302749" cy="3251783"/>
        </p:xfrm>
        <a:graphic>
          <a:graphicData uri="http://schemas.openxmlformats.org/drawingml/2006/table">
            <a:tbl>
              <a:tblPr firstRow="1" bandRow="1">
                <a:tableStyleId>{5C22544A-7EE6-4342-B048-85BDC9FD1C3A}</a:tableStyleId>
              </a:tblPr>
              <a:tblGrid>
                <a:gridCol w="2247901">
                  <a:extLst>
                    <a:ext uri="{9D8B030D-6E8A-4147-A177-3AD203B41FA5}">
                      <a16:colId xmlns:a16="http://schemas.microsoft.com/office/drawing/2014/main" val="20000"/>
                    </a:ext>
                  </a:extLst>
                </a:gridCol>
                <a:gridCol w="1263712">
                  <a:extLst>
                    <a:ext uri="{9D8B030D-6E8A-4147-A177-3AD203B41FA5}">
                      <a16:colId xmlns:a16="http://schemas.microsoft.com/office/drawing/2014/main" val="20001"/>
                    </a:ext>
                  </a:extLst>
                </a:gridCol>
                <a:gridCol w="1263712">
                  <a:extLst>
                    <a:ext uri="{9D8B030D-6E8A-4147-A177-3AD203B41FA5}">
                      <a16:colId xmlns:a16="http://schemas.microsoft.com/office/drawing/2014/main" val="20002"/>
                    </a:ext>
                  </a:extLst>
                </a:gridCol>
                <a:gridCol w="1263712">
                  <a:extLst>
                    <a:ext uri="{9D8B030D-6E8A-4147-A177-3AD203B41FA5}">
                      <a16:colId xmlns:a16="http://schemas.microsoft.com/office/drawing/2014/main" val="20003"/>
                    </a:ext>
                  </a:extLst>
                </a:gridCol>
                <a:gridCol w="1263712">
                  <a:extLst>
                    <a:ext uri="{9D8B030D-6E8A-4147-A177-3AD203B41FA5}">
                      <a16:colId xmlns:a16="http://schemas.microsoft.com/office/drawing/2014/main" val="20004"/>
                    </a:ext>
                  </a:extLst>
                </a:gridCol>
              </a:tblGrid>
              <a:tr h="641733">
                <a:tc>
                  <a:txBody>
                    <a:bodyPr/>
                    <a:lstStyle/>
                    <a:p>
                      <a:pPr algn="l"/>
                      <a:r>
                        <a:rPr lang="en-US" sz="2000" dirty="0">
                          <a:latin typeface="Franklin Gothic Medium"/>
                          <a:cs typeface="Franklin Gothic Medium"/>
                        </a:rPr>
                        <a:t>Evaluation</a:t>
                      </a:r>
                      <a:r>
                        <a:rPr lang="en-US" sz="2000" baseline="0" dirty="0">
                          <a:latin typeface="Franklin Gothic Medium"/>
                          <a:cs typeface="Franklin Gothic Medium"/>
                        </a:rPr>
                        <a:t> Criteria</a:t>
                      </a:r>
                      <a:endParaRPr lang="en-US" sz="2000" dirty="0">
                        <a:latin typeface="Franklin Gothic Medium"/>
                        <a:cs typeface="Franklin Gothic Medium"/>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Weight</a:t>
                      </a:r>
                    </a:p>
                  </a:txBody>
                  <a:tcPr anchor="ctr"/>
                </a:tc>
                <a:tc>
                  <a:txBody>
                    <a:bodyPr/>
                    <a:lstStyle/>
                    <a:p>
                      <a:pPr algn="ctr"/>
                      <a:r>
                        <a:rPr lang="en-US" sz="2000" dirty="0">
                          <a:latin typeface="Franklin Gothic Medium"/>
                          <a:cs typeface="Franklin Gothic Medium"/>
                        </a:rPr>
                        <a:t>Alt. #1</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#2</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Alt. #3</a:t>
                      </a:r>
                    </a:p>
                  </a:txBody>
                  <a:tcPr anchor="ctr"/>
                </a:tc>
                <a:extLst>
                  <a:ext uri="{0D108BD9-81ED-4DB2-BD59-A6C34878D82A}">
                    <a16:rowId xmlns:a16="http://schemas.microsoft.com/office/drawing/2014/main" val="10000"/>
                  </a:ext>
                </a:extLst>
              </a:tr>
              <a:tr h="522010">
                <a:tc>
                  <a:txBody>
                    <a:bodyPr/>
                    <a:lstStyle/>
                    <a:p>
                      <a:r>
                        <a:rPr lang="en-US" sz="2100" dirty="0">
                          <a:solidFill>
                            <a:srgbClr val="00467F"/>
                          </a:solidFill>
                          <a:latin typeface="Franklin Gothic Book"/>
                          <a:cs typeface="Franklin Gothic Book"/>
                        </a:rPr>
                        <a:t>Cost</a:t>
                      </a:r>
                    </a:p>
                  </a:txBody>
                  <a:tcPr anchor="ctr"/>
                </a:tc>
                <a:tc>
                  <a:txBody>
                    <a:bodyPr/>
                    <a:lstStyle/>
                    <a:p>
                      <a:pPr algn="ctr"/>
                      <a:r>
                        <a:rPr lang="en-US" sz="2100" dirty="0">
                          <a:solidFill>
                            <a:srgbClr val="00467F"/>
                          </a:solidFill>
                          <a:latin typeface="Franklin Gothic Book"/>
                          <a:cs typeface="Franklin Gothic Book"/>
                        </a:rPr>
                        <a:t>M = 2</a:t>
                      </a:r>
                    </a:p>
                  </a:txBody>
                  <a:tcPr anchor="ctr"/>
                </a:tc>
                <a:tc>
                  <a:txBody>
                    <a:bodyPr/>
                    <a:lstStyle/>
                    <a:p>
                      <a:pPr algn="ctr"/>
                      <a:r>
                        <a:rPr lang="en-US" sz="2100" dirty="0">
                          <a:solidFill>
                            <a:srgbClr val="00467F"/>
                          </a:solidFill>
                          <a:latin typeface="Franklin Gothic Book"/>
                          <a:cs typeface="Franklin Gothic Book"/>
                        </a:rPr>
                        <a:t>5 / 10</a:t>
                      </a:r>
                    </a:p>
                  </a:txBody>
                  <a:tcPr anchor="ctr"/>
                </a:tc>
                <a:tc>
                  <a:txBody>
                    <a:bodyPr/>
                    <a:lstStyle/>
                    <a:p>
                      <a:pPr algn="ctr"/>
                      <a:r>
                        <a:rPr lang="en-US" sz="2100" dirty="0">
                          <a:solidFill>
                            <a:srgbClr val="00467F"/>
                          </a:solidFill>
                          <a:latin typeface="Franklin Gothic Book"/>
                          <a:cs typeface="Franklin Gothic Book"/>
                        </a:rPr>
                        <a:t>10 / 20</a:t>
                      </a:r>
                    </a:p>
                  </a:txBody>
                  <a:tcPr anchor="ctr"/>
                </a:tc>
                <a:tc>
                  <a:txBody>
                    <a:bodyPr/>
                    <a:lstStyle/>
                    <a:p>
                      <a:pPr algn="ctr"/>
                      <a:r>
                        <a:rPr lang="en-US" sz="2100" dirty="0">
                          <a:solidFill>
                            <a:srgbClr val="00467F"/>
                          </a:solidFill>
                          <a:latin typeface="Franklin Gothic Book"/>
                          <a:cs typeface="Franklin Gothic Book"/>
                        </a:rPr>
                        <a:t>2 /</a:t>
                      </a:r>
                      <a:r>
                        <a:rPr lang="en-US" sz="2100" baseline="0" dirty="0">
                          <a:solidFill>
                            <a:srgbClr val="00467F"/>
                          </a:solidFill>
                          <a:latin typeface="Franklin Gothic Book"/>
                          <a:cs typeface="Franklin Gothic Book"/>
                        </a:rPr>
                        <a:t> 4</a:t>
                      </a: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1"/>
                  </a:ext>
                </a:extLst>
              </a:tr>
              <a:tr h="522010">
                <a:tc>
                  <a:txBody>
                    <a:bodyPr/>
                    <a:lstStyle/>
                    <a:p>
                      <a:r>
                        <a:rPr lang="en-US" sz="2100" dirty="0">
                          <a:solidFill>
                            <a:srgbClr val="00467F"/>
                          </a:solidFill>
                          <a:latin typeface="Franklin Gothic Book"/>
                          <a:cs typeface="Franklin Gothic Book"/>
                        </a:rPr>
                        <a:t>Time</a:t>
                      </a:r>
                    </a:p>
                  </a:txBody>
                  <a:tcPr anchor="ctr"/>
                </a:tc>
                <a:tc>
                  <a:txBody>
                    <a:bodyPr/>
                    <a:lstStyle/>
                    <a:p>
                      <a:pPr algn="ctr"/>
                      <a:r>
                        <a:rPr lang="en-US" sz="2100" dirty="0">
                          <a:solidFill>
                            <a:srgbClr val="00467F"/>
                          </a:solidFill>
                          <a:latin typeface="Franklin Gothic Book"/>
                          <a:cs typeface="Franklin Gothic Book"/>
                        </a:rPr>
                        <a:t>L =</a:t>
                      </a:r>
                      <a:r>
                        <a:rPr lang="en-US" sz="2100" baseline="0" dirty="0">
                          <a:solidFill>
                            <a:srgbClr val="00467F"/>
                          </a:solidFill>
                          <a:latin typeface="Franklin Gothic Book"/>
                          <a:cs typeface="Franklin Gothic Book"/>
                        </a:rPr>
                        <a:t> 1</a:t>
                      </a:r>
                      <a:endParaRPr lang="en-US" sz="2100" dirty="0">
                        <a:solidFill>
                          <a:srgbClr val="00467F"/>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 10</a:t>
                      </a:r>
                      <a:endParaRPr lang="en-US" sz="2100" dirty="0">
                        <a:solidFill>
                          <a:srgbClr val="00467F"/>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8 / 8</a:t>
                      </a:r>
                    </a:p>
                  </a:txBody>
                  <a:tcPr anchor="ctr"/>
                </a:tc>
                <a:tc>
                  <a:txBody>
                    <a:bodyPr/>
                    <a:lstStyle/>
                    <a:p>
                      <a:pPr algn="ctr"/>
                      <a:r>
                        <a:rPr lang="en-US" sz="2100" dirty="0">
                          <a:solidFill>
                            <a:srgbClr val="00467F"/>
                          </a:solidFill>
                          <a:latin typeface="Franklin Gothic Book"/>
                          <a:cs typeface="Franklin Gothic Book"/>
                        </a:rPr>
                        <a:t>5 / 5</a:t>
                      </a:r>
                    </a:p>
                  </a:txBody>
                  <a:tcPr anchor="ctr"/>
                </a:tc>
                <a:extLst>
                  <a:ext uri="{0D108BD9-81ED-4DB2-BD59-A6C34878D82A}">
                    <a16:rowId xmlns:a16="http://schemas.microsoft.com/office/drawing/2014/main" val="10002"/>
                  </a:ext>
                </a:extLst>
              </a:tr>
              <a:tr h="522010">
                <a:tc>
                  <a:txBody>
                    <a:bodyPr/>
                    <a:lstStyle/>
                    <a:p>
                      <a:r>
                        <a:rPr lang="en-US" sz="2100" dirty="0">
                          <a:solidFill>
                            <a:srgbClr val="00467F"/>
                          </a:solidFill>
                          <a:latin typeface="Franklin Gothic Book"/>
                          <a:cs typeface="Franklin Gothic Book"/>
                        </a:rPr>
                        <a:t>Impact</a:t>
                      </a:r>
                    </a:p>
                  </a:txBody>
                  <a:tcPr anchor="ctr"/>
                </a:tc>
                <a:tc>
                  <a:txBody>
                    <a:bodyPr/>
                    <a:lstStyle/>
                    <a:p>
                      <a:pPr algn="ctr"/>
                      <a:r>
                        <a:rPr lang="en-US" sz="2100" dirty="0">
                          <a:solidFill>
                            <a:srgbClr val="00467F"/>
                          </a:solidFill>
                          <a:latin typeface="Franklin Gothic Book"/>
                          <a:cs typeface="Franklin Gothic Book"/>
                        </a:rPr>
                        <a:t>H = 4</a:t>
                      </a:r>
                    </a:p>
                  </a:txBody>
                  <a:tcPr anchor="ctr"/>
                </a:tc>
                <a:tc>
                  <a:txBody>
                    <a:bodyPr/>
                    <a:lstStyle/>
                    <a:p>
                      <a:pPr algn="ctr"/>
                      <a:r>
                        <a:rPr lang="en-US" sz="2100" dirty="0">
                          <a:solidFill>
                            <a:srgbClr val="00467F"/>
                          </a:solidFill>
                          <a:latin typeface="Franklin Gothic Book"/>
                          <a:cs typeface="Franklin Gothic Book"/>
                        </a:rPr>
                        <a:t>4</a:t>
                      </a:r>
                      <a:r>
                        <a:rPr lang="en-US" sz="2100" baseline="0" dirty="0">
                          <a:solidFill>
                            <a:srgbClr val="00467F"/>
                          </a:solidFill>
                          <a:latin typeface="Franklin Gothic Book"/>
                          <a:cs typeface="Franklin Gothic Book"/>
                        </a:rPr>
                        <a:t> / 16</a:t>
                      </a:r>
                      <a:endParaRPr lang="en-US" sz="2100" dirty="0">
                        <a:solidFill>
                          <a:srgbClr val="00467F"/>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2</a:t>
                      </a:r>
                      <a:r>
                        <a:rPr lang="en-US" sz="2100" baseline="0" dirty="0">
                          <a:solidFill>
                            <a:srgbClr val="00467F"/>
                          </a:solidFill>
                          <a:latin typeface="Franklin Gothic Book"/>
                          <a:cs typeface="Franklin Gothic Book"/>
                        </a:rPr>
                        <a:t> / 8</a:t>
                      </a:r>
                      <a:endParaRPr lang="en-US" sz="2100" dirty="0">
                        <a:solidFill>
                          <a:srgbClr val="00467F"/>
                        </a:solidFill>
                        <a:latin typeface="Franklin Gothic Book"/>
                        <a:cs typeface="Franklin Gothic Book"/>
                      </a:endParaRPr>
                    </a:p>
                  </a:txBody>
                  <a:tcPr anchor="ctr"/>
                </a:tc>
                <a:tc>
                  <a:txBody>
                    <a:bodyPr/>
                    <a:lstStyle/>
                    <a:p>
                      <a:pPr algn="ctr"/>
                      <a:r>
                        <a:rPr lang="en-US" sz="2100" dirty="0">
                          <a:solidFill>
                            <a:srgbClr val="00467F"/>
                          </a:solidFill>
                          <a:latin typeface="Franklin Gothic Book"/>
                          <a:cs typeface="Franklin Gothic Book"/>
                        </a:rPr>
                        <a:t>10 / 40</a:t>
                      </a:r>
                    </a:p>
                  </a:txBody>
                  <a:tcPr anchor="ctr"/>
                </a:tc>
                <a:extLst>
                  <a:ext uri="{0D108BD9-81ED-4DB2-BD59-A6C34878D82A}">
                    <a16:rowId xmlns:a16="http://schemas.microsoft.com/office/drawing/2014/main" val="10003"/>
                  </a:ext>
                </a:extLst>
              </a:tr>
              <a:tr h="522010">
                <a:tc>
                  <a:txBody>
                    <a:bodyPr/>
                    <a:lstStyle/>
                    <a:p>
                      <a:r>
                        <a:rPr lang="en-US" sz="2100" dirty="0">
                          <a:solidFill>
                            <a:srgbClr val="00467F"/>
                          </a:solidFill>
                          <a:latin typeface="Franklin Gothic Book"/>
                          <a:cs typeface="Franklin Gothic Book"/>
                        </a:rPr>
                        <a:t>Risk</a:t>
                      </a:r>
                    </a:p>
                  </a:txBody>
                  <a:tcPr anchor="ctr"/>
                </a:tc>
                <a:tc>
                  <a:txBody>
                    <a:bodyPr/>
                    <a:lstStyle/>
                    <a:p>
                      <a:pPr algn="ctr"/>
                      <a:r>
                        <a:rPr lang="en-US" sz="2100" dirty="0">
                          <a:solidFill>
                            <a:srgbClr val="00467F"/>
                          </a:solidFill>
                          <a:latin typeface="Franklin Gothic Book"/>
                          <a:cs typeface="Franklin Gothic Book"/>
                        </a:rPr>
                        <a:t>M = 2</a:t>
                      </a:r>
                    </a:p>
                  </a:txBody>
                  <a:tcPr anchor="ctr"/>
                </a:tc>
                <a:tc>
                  <a:txBody>
                    <a:bodyPr/>
                    <a:lstStyle/>
                    <a:p>
                      <a:pPr algn="ctr"/>
                      <a:r>
                        <a:rPr lang="en-US" sz="2100" dirty="0">
                          <a:solidFill>
                            <a:srgbClr val="00467F"/>
                          </a:solidFill>
                          <a:latin typeface="Franklin Gothic Book"/>
                          <a:cs typeface="Franklin Gothic Book"/>
                        </a:rPr>
                        <a:t>3 / 6</a:t>
                      </a:r>
                    </a:p>
                  </a:txBody>
                  <a:tcPr anchor="ctr"/>
                </a:tc>
                <a:tc>
                  <a:txBody>
                    <a:bodyPr/>
                    <a:lstStyle/>
                    <a:p>
                      <a:pPr algn="ctr"/>
                      <a:r>
                        <a:rPr lang="en-US" sz="2100" dirty="0">
                          <a:solidFill>
                            <a:srgbClr val="00467F"/>
                          </a:solidFill>
                          <a:latin typeface="Franklin Gothic Book"/>
                          <a:cs typeface="Franklin Gothic Book"/>
                        </a:rPr>
                        <a:t>5 / 10</a:t>
                      </a:r>
                    </a:p>
                  </a:txBody>
                  <a:tcPr anchor="ctr"/>
                </a:tc>
                <a:tc>
                  <a:txBody>
                    <a:bodyPr/>
                    <a:lstStyle/>
                    <a:p>
                      <a:pPr algn="ctr"/>
                      <a:r>
                        <a:rPr lang="en-US" sz="2100" dirty="0">
                          <a:solidFill>
                            <a:srgbClr val="00467F"/>
                          </a:solidFill>
                          <a:latin typeface="Franklin Gothic Book"/>
                          <a:cs typeface="Franklin Gothic Book"/>
                        </a:rPr>
                        <a:t>10</a:t>
                      </a:r>
                      <a:r>
                        <a:rPr lang="en-US" sz="2100" baseline="0" dirty="0">
                          <a:solidFill>
                            <a:srgbClr val="00467F"/>
                          </a:solidFill>
                          <a:latin typeface="Franklin Gothic Book"/>
                          <a:cs typeface="Franklin Gothic Book"/>
                        </a:rPr>
                        <a:t> / 20</a:t>
                      </a:r>
                      <a:endParaRPr lang="en-US" sz="2100" dirty="0">
                        <a:solidFill>
                          <a:srgbClr val="00467F"/>
                        </a:solidFill>
                        <a:latin typeface="Franklin Gothic Book"/>
                        <a:cs typeface="Franklin Gothic Book"/>
                      </a:endParaRPr>
                    </a:p>
                  </a:txBody>
                  <a:tcPr anchor="ctr"/>
                </a:tc>
                <a:extLst>
                  <a:ext uri="{0D108BD9-81ED-4DB2-BD59-A6C34878D82A}">
                    <a16:rowId xmlns:a16="http://schemas.microsoft.com/office/drawing/2014/main" val="10004"/>
                  </a:ext>
                </a:extLst>
              </a:tr>
              <a:tr h="522010">
                <a:tc>
                  <a:txBody>
                    <a:bodyPr/>
                    <a:lstStyle/>
                    <a:p>
                      <a:r>
                        <a:rPr lang="en-US" sz="2100" cap="all" dirty="0">
                          <a:solidFill>
                            <a:srgbClr val="00467F"/>
                          </a:solidFill>
                          <a:latin typeface="Franklin Gothic Medium"/>
                          <a:cs typeface="Franklin Gothic Medium"/>
                        </a:rPr>
                        <a:t>TOTAL</a:t>
                      </a:r>
                    </a:p>
                  </a:txBody>
                  <a:tcPr anchor="ctr"/>
                </a:tc>
                <a:tc>
                  <a:txBody>
                    <a:bodyPr/>
                    <a:lstStyle/>
                    <a:p>
                      <a:pPr algn="ctr"/>
                      <a:endParaRPr lang="en-US" sz="2100" dirty="0">
                        <a:solidFill>
                          <a:srgbClr val="00467F"/>
                        </a:solidFill>
                        <a:latin typeface="Franklin Gothic Medium"/>
                        <a:cs typeface="Franklin Gothic Medium"/>
                      </a:endParaRPr>
                    </a:p>
                  </a:txBody>
                  <a:tcPr anchor="ctr"/>
                </a:tc>
                <a:tc>
                  <a:txBody>
                    <a:bodyPr/>
                    <a:lstStyle/>
                    <a:p>
                      <a:pPr algn="ctr"/>
                      <a:r>
                        <a:rPr lang="en-US" sz="2100" dirty="0">
                          <a:solidFill>
                            <a:srgbClr val="F26522"/>
                          </a:solidFill>
                          <a:latin typeface="Franklin Gothic Medium"/>
                          <a:cs typeface="Franklin Gothic Medium"/>
                        </a:rPr>
                        <a:t>42</a:t>
                      </a:r>
                    </a:p>
                  </a:txBody>
                  <a:tcPr anchor="ctr"/>
                </a:tc>
                <a:tc>
                  <a:txBody>
                    <a:bodyPr/>
                    <a:lstStyle/>
                    <a:p>
                      <a:pPr algn="ctr"/>
                      <a:r>
                        <a:rPr lang="en-US" sz="2100" dirty="0">
                          <a:solidFill>
                            <a:srgbClr val="F26522"/>
                          </a:solidFill>
                          <a:latin typeface="Franklin Gothic Medium"/>
                          <a:cs typeface="Franklin Gothic Medium"/>
                        </a:rPr>
                        <a:t>46</a:t>
                      </a:r>
                    </a:p>
                  </a:txBody>
                  <a:tcPr anchor="ctr"/>
                </a:tc>
                <a:tc>
                  <a:txBody>
                    <a:bodyPr/>
                    <a:lstStyle/>
                    <a:p>
                      <a:pPr algn="ctr"/>
                      <a:r>
                        <a:rPr lang="en-US" sz="2100" dirty="0">
                          <a:solidFill>
                            <a:srgbClr val="F26522"/>
                          </a:solidFill>
                          <a:latin typeface="Franklin Gothic Medium"/>
                          <a:cs typeface="Franklin Gothic Medium"/>
                        </a:rPr>
                        <a:t>59</a:t>
                      </a:r>
                    </a:p>
                  </a:txBody>
                  <a:tcPr anchor="ctr"/>
                </a:tc>
                <a:extLst>
                  <a:ext uri="{0D108BD9-81ED-4DB2-BD59-A6C34878D82A}">
                    <a16:rowId xmlns:a16="http://schemas.microsoft.com/office/drawing/2014/main" val="10005"/>
                  </a:ext>
                </a:extLst>
              </a:tr>
            </a:tbl>
          </a:graphicData>
        </a:graphic>
      </p:graphicFrame>
      <p:sp>
        <p:nvSpPr>
          <p:cNvPr id="6" name="TextBox 5"/>
          <p:cNvSpPr txBox="1"/>
          <p:nvPr/>
        </p:nvSpPr>
        <p:spPr>
          <a:xfrm>
            <a:off x="10945812"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I. Use Ranking Techniques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45</a:t>
            </a:fld>
            <a:endParaRPr lang="en-US" dirty="0"/>
          </a:p>
        </p:txBody>
      </p:sp>
      <p:sp>
        <p:nvSpPr>
          <p:cNvPr id="3" name="Footer Placeholder 2">
            <a:extLst>
              <a:ext uri="{FF2B5EF4-FFF2-40B4-BE49-F238E27FC236}">
                <a16:creationId xmlns:a16="http://schemas.microsoft.com/office/drawing/2014/main" id="{94088EAB-2579-42DC-AE85-B81384B3BD7C}"/>
              </a:ext>
            </a:extLst>
          </p:cNvPr>
          <p:cNvSpPr>
            <a:spLocks noGrp="1"/>
          </p:cNvSpPr>
          <p:nvPr>
            <p:ph type="ftr" sz="quarter" idx="11"/>
          </p:nvPr>
        </p:nvSpPr>
        <p:spPr/>
        <p:txBody>
          <a:bodyPr/>
          <a:lstStyle/>
          <a:p>
            <a:r>
              <a:rPr lang="en-US"/>
              <a:t>Copyright 1992-2015, Leadership Strategies, Inc. V15.02 </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4077413457"/>
              </p:ext>
            </p:extLst>
          </p:nvPr>
        </p:nvGraphicFramePr>
        <p:xfrm>
          <a:off x="2059782" y="1655721"/>
          <a:ext cx="8072436" cy="4219578"/>
        </p:xfrm>
        <a:graphic>
          <a:graphicData uri="http://schemas.openxmlformats.org/drawingml/2006/table">
            <a:tbl>
              <a:tblPr firstRow="1" bandRow="1">
                <a:tableStyleId>{5C22544A-7EE6-4342-B048-85BDC9FD1C3A}</a:tableStyleId>
              </a:tblPr>
              <a:tblGrid>
                <a:gridCol w="2690812">
                  <a:extLst>
                    <a:ext uri="{9D8B030D-6E8A-4147-A177-3AD203B41FA5}">
                      <a16:colId xmlns:a16="http://schemas.microsoft.com/office/drawing/2014/main" val="20000"/>
                    </a:ext>
                  </a:extLst>
                </a:gridCol>
                <a:gridCol w="2690812">
                  <a:extLst>
                    <a:ext uri="{9D8B030D-6E8A-4147-A177-3AD203B41FA5}">
                      <a16:colId xmlns:a16="http://schemas.microsoft.com/office/drawing/2014/main" val="20001"/>
                    </a:ext>
                  </a:extLst>
                </a:gridCol>
                <a:gridCol w="2690812">
                  <a:extLst>
                    <a:ext uri="{9D8B030D-6E8A-4147-A177-3AD203B41FA5}">
                      <a16:colId xmlns:a16="http://schemas.microsoft.com/office/drawing/2014/main" val="20002"/>
                    </a:ext>
                  </a:extLst>
                </a:gridCol>
              </a:tblGrid>
              <a:tr h="991966">
                <a:tc>
                  <a:txBody>
                    <a:bodyPr/>
                    <a:lstStyle/>
                    <a:p>
                      <a:pPr algn="ctr"/>
                      <a:r>
                        <a:rPr lang="en-US" sz="2000" dirty="0">
                          <a:latin typeface="Franklin Gothic Medium"/>
                          <a:cs typeface="Franklin Gothic Medium"/>
                        </a:rPr>
                        <a:t>Ranking Technique</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a:latin typeface="Franklin Gothic Medium"/>
                          <a:cs typeface="Franklin Gothic Medium"/>
                        </a:rPr>
                        <a:t>Typical Evaluation </a:t>
                      </a:r>
                      <a:br>
                        <a:rPr lang="en-US" sz="2000" dirty="0">
                          <a:latin typeface="Franklin Gothic Medium"/>
                          <a:cs typeface="Franklin Gothic Medium"/>
                        </a:rPr>
                      </a:br>
                      <a:r>
                        <a:rPr lang="en-US" sz="2000" dirty="0">
                          <a:latin typeface="Franklin Gothic Medium"/>
                          <a:cs typeface="Franklin Gothic Medium"/>
                        </a:rPr>
                        <a:t>Criteria</a:t>
                      </a:r>
                    </a:p>
                  </a:txBody>
                  <a:tcPr anchor="ctr"/>
                </a:tc>
                <a:tc>
                  <a:txBody>
                    <a:bodyPr/>
                    <a:lstStyle/>
                    <a:p>
                      <a:pPr algn="ctr"/>
                      <a:r>
                        <a:rPr lang="en-US" sz="2000" dirty="0">
                          <a:latin typeface="Franklin Gothic Medium"/>
                          <a:cs typeface="Franklin Gothic Medium"/>
                        </a:rPr>
                        <a:t>Scoring</a:t>
                      </a:r>
                    </a:p>
                  </a:txBody>
                  <a:tcPr anchor="ctr"/>
                </a:tc>
                <a:extLst>
                  <a:ext uri="{0D108BD9-81ED-4DB2-BD59-A6C34878D82A}">
                    <a16:rowId xmlns:a16="http://schemas.microsoft.com/office/drawing/2014/main" val="10000"/>
                  </a:ext>
                </a:extLst>
              </a:tr>
              <a:tr h="806903">
                <a:tc>
                  <a:txBody>
                    <a:bodyPr/>
                    <a:lstStyle/>
                    <a:p>
                      <a:r>
                        <a:rPr lang="en-US" sz="2100" dirty="0">
                          <a:solidFill>
                            <a:srgbClr val="00467F"/>
                          </a:solidFill>
                          <a:latin typeface="Franklin Gothic Book"/>
                          <a:cs typeface="Franklin Gothic Book"/>
                        </a:rPr>
                        <a:t>Weighted Score</a:t>
                      </a:r>
                    </a:p>
                  </a:txBody>
                  <a:tcPr anchor="ctr"/>
                </a:tc>
                <a:tc>
                  <a:txBody>
                    <a:bodyPr/>
                    <a:lstStyle/>
                    <a:p>
                      <a:r>
                        <a:rPr lang="en-US" sz="2100" dirty="0">
                          <a:solidFill>
                            <a:srgbClr val="00467F"/>
                          </a:solidFill>
                          <a:latin typeface="Franklin Gothic Book"/>
                          <a:cs typeface="Franklin Gothic Book"/>
                        </a:rPr>
                        <a:t>Multiple Criteria</a:t>
                      </a:r>
                    </a:p>
                  </a:txBody>
                  <a:tcPr anchor="ctr"/>
                </a:tc>
                <a:tc>
                  <a:txBody>
                    <a:bodyPr/>
                    <a:lstStyle/>
                    <a:p>
                      <a:r>
                        <a:rPr lang="en-US" sz="2100" dirty="0">
                          <a:solidFill>
                            <a:srgbClr val="00467F"/>
                          </a:solidFill>
                          <a:latin typeface="Franklin Gothic Book"/>
                          <a:cs typeface="Franklin Gothic Book"/>
                        </a:rPr>
                        <a:t>Numeric Score</a:t>
                      </a:r>
                    </a:p>
                  </a:txBody>
                  <a:tcPr anchor="ctr"/>
                </a:tc>
                <a:extLst>
                  <a:ext uri="{0D108BD9-81ED-4DB2-BD59-A6C34878D82A}">
                    <a16:rowId xmlns:a16="http://schemas.microsoft.com/office/drawing/2014/main" val="10001"/>
                  </a:ext>
                </a:extLst>
              </a:tr>
              <a:tr h="806903">
                <a:tc>
                  <a:txBody>
                    <a:bodyPr/>
                    <a:lstStyle/>
                    <a:p>
                      <a:r>
                        <a:rPr lang="en-US" sz="2100" dirty="0">
                          <a:solidFill>
                            <a:srgbClr val="00467F"/>
                          </a:solidFill>
                          <a:latin typeface="Franklin Gothic Book"/>
                          <a:cs typeface="Franklin Gothic Book"/>
                        </a:rPr>
                        <a:t>Grading</a:t>
                      </a:r>
                    </a:p>
                  </a:txBody>
                  <a:tcPr anchor="ctr"/>
                </a:tc>
                <a:tc>
                  <a:txBody>
                    <a:bodyPr/>
                    <a:lstStyle/>
                    <a:p>
                      <a:r>
                        <a:rPr lang="en-US" sz="2100" dirty="0">
                          <a:solidFill>
                            <a:srgbClr val="00467F"/>
                          </a:solidFill>
                          <a:latin typeface="Franklin Gothic Book"/>
                          <a:cs typeface="Franklin Gothic Book"/>
                        </a:rPr>
                        <a:t>Performance</a:t>
                      </a:r>
                    </a:p>
                  </a:txBody>
                  <a:tcPr anchor="ctr"/>
                </a:tc>
                <a:tc>
                  <a:txBody>
                    <a:bodyPr/>
                    <a:lstStyle/>
                    <a:p>
                      <a:r>
                        <a:rPr lang="en-US" sz="2100" dirty="0">
                          <a:solidFill>
                            <a:srgbClr val="00467F"/>
                          </a:solidFill>
                          <a:latin typeface="Franklin Gothic Book"/>
                          <a:cs typeface="Franklin Gothic Book"/>
                        </a:rPr>
                        <a:t>A, B, C, D, F</a:t>
                      </a:r>
                    </a:p>
                  </a:txBody>
                  <a:tcPr anchor="ctr"/>
                </a:tc>
                <a:extLst>
                  <a:ext uri="{0D108BD9-81ED-4DB2-BD59-A6C34878D82A}">
                    <a16:rowId xmlns:a16="http://schemas.microsoft.com/office/drawing/2014/main" val="10002"/>
                  </a:ext>
                </a:extLst>
              </a:tr>
              <a:tr h="806903">
                <a:tc>
                  <a:txBody>
                    <a:bodyPr/>
                    <a:lstStyle/>
                    <a:p>
                      <a:r>
                        <a:rPr lang="en-US" sz="2100" dirty="0">
                          <a:solidFill>
                            <a:srgbClr val="00467F"/>
                          </a:solidFill>
                          <a:latin typeface="Franklin Gothic Book"/>
                          <a:cs typeface="Franklin Gothic Book"/>
                        </a:rPr>
                        <a:t>High-Medium-Low</a:t>
                      </a:r>
                    </a:p>
                  </a:txBody>
                  <a:tcPr anchor="ctr"/>
                </a:tc>
                <a:tc>
                  <a:txBody>
                    <a:bodyPr/>
                    <a:lstStyle/>
                    <a:p>
                      <a:r>
                        <a:rPr lang="en-US" sz="2100" dirty="0">
                          <a:solidFill>
                            <a:srgbClr val="00467F"/>
                          </a:solidFill>
                          <a:latin typeface="Franklin Gothic Book"/>
                          <a:cs typeface="Franklin Gothic Book"/>
                        </a:rPr>
                        <a:t>Potential Benefit</a:t>
                      </a:r>
                    </a:p>
                  </a:txBody>
                  <a:tcPr anchor="ctr"/>
                </a:tc>
                <a:tc>
                  <a:txBody>
                    <a:bodyPr/>
                    <a:lstStyle/>
                    <a:p>
                      <a:r>
                        <a:rPr lang="en-US" sz="2100" dirty="0">
                          <a:solidFill>
                            <a:srgbClr val="00467F"/>
                          </a:solidFill>
                          <a:latin typeface="Franklin Gothic Book"/>
                          <a:cs typeface="Franklin Gothic Book"/>
                        </a:rPr>
                        <a:t>High, Medium, Low</a:t>
                      </a:r>
                    </a:p>
                  </a:txBody>
                  <a:tcPr anchor="ctr"/>
                </a:tc>
                <a:extLst>
                  <a:ext uri="{0D108BD9-81ED-4DB2-BD59-A6C34878D82A}">
                    <a16:rowId xmlns:a16="http://schemas.microsoft.com/office/drawing/2014/main" val="10003"/>
                  </a:ext>
                </a:extLst>
              </a:tr>
              <a:tr h="806903">
                <a:tc>
                  <a:txBody>
                    <a:bodyPr/>
                    <a:lstStyle/>
                    <a:p>
                      <a:r>
                        <a:rPr lang="en-US" sz="2100" dirty="0">
                          <a:solidFill>
                            <a:srgbClr val="00467F"/>
                          </a:solidFill>
                          <a:latin typeface="Franklin Gothic Book"/>
                          <a:cs typeface="Franklin Gothic Book"/>
                        </a:rPr>
                        <a:t>Cost/Benefit</a:t>
                      </a:r>
                    </a:p>
                  </a:txBody>
                  <a:tcPr anchor="ctr"/>
                </a:tc>
                <a:tc>
                  <a:txBody>
                    <a:bodyPr/>
                    <a:lstStyle/>
                    <a:p>
                      <a:r>
                        <a:rPr lang="en-US" sz="2100" dirty="0">
                          <a:solidFill>
                            <a:srgbClr val="00467F"/>
                          </a:solidFill>
                          <a:latin typeface="Franklin Gothic Book"/>
                          <a:cs typeface="Franklin Gothic Book"/>
                        </a:rPr>
                        <a:t>Cost $, Benefit $, Intangibles</a:t>
                      </a:r>
                    </a:p>
                  </a:txBody>
                  <a:tcPr anchor="ctr"/>
                </a:tc>
                <a:tc>
                  <a:txBody>
                    <a:bodyPr/>
                    <a:lstStyle/>
                    <a:p>
                      <a:r>
                        <a:rPr lang="en-US" sz="2100" dirty="0">
                          <a:solidFill>
                            <a:srgbClr val="00467F"/>
                          </a:solidFill>
                          <a:latin typeface="Franklin Gothic Book"/>
                          <a:cs typeface="Franklin Gothic Book"/>
                        </a:rPr>
                        <a:t>(Benefit $ - Cost $), Present Value</a:t>
                      </a:r>
                    </a:p>
                  </a:txBody>
                  <a:tcPr anchor="ctr"/>
                </a:tc>
                <a:extLst>
                  <a:ext uri="{0D108BD9-81ED-4DB2-BD59-A6C34878D82A}">
                    <a16:rowId xmlns:a16="http://schemas.microsoft.com/office/drawing/2014/main" val="10004"/>
                  </a:ext>
                </a:extLst>
              </a:tr>
            </a:tbl>
          </a:graphicData>
        </a:graphic>
      </p:graphicFrame>
      <p:sp>
        <p:nvSpPr>
          <p:cNvPr id="5" name="TextBox 4"/>
          <p:cNvSpPr txBox="1"/>
          <p:nvPr/>
        </p:nvSpPr>
        <p:spPr>
          <a:xfrm>
            <a:off x="11109475" y="5878284"/>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7-13</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a:srcRect l="-1" r="-1"/>
          <a:stretch/>
        </p:blipFill>
        <p:spPr>
          <a:xfrm>
            <a:off x="0" y="-1"/>
            <a:ext cx="12192000" cy="6858002"/>
          </a:xfrm>
          <a:prstGeom prst="rect">
            <a:avLst/>
          </a:prstGeom>
        </p:spPr>
      </p:pic>
      <p:sp>
        <p:nvSpPr>
          <p:cNvPr id="15" name="Rectangle 14"/>
          <p:cNvSpPr/>
          <p:nvPr/>
        </p:nvSpPr>
        <p:spPr>
          <a:xfrm>
            <a:off x="2581701" y="136525"/>
            <a:ext cx="7028597" cy="855148"/>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j. Converge on a solution</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46</a:t>
            </a:fld>
            <a:endParaRPr lang="en-US" dirty="0"/>
          </a:p>
        </p:txBody>
      </p:sp>
      <p:sp>
        <p:nvSpPr>
          <p:cNvPr id="17" name="Footer Placeholder 1">
            <a:extLst>
              <a:ext uri="{FF2B5EF4-FFF2-40B4-BE49-F238E27FC236}">
                <a16:creationId xmlns:a16="http://schemas.microsoft.com/office/drawing/2014/main" id="{D088C59E-FE06-421B-B951-41B49334FB63}"/>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672F731B-90D8-4E0B-B6CD-A6F55140AEEB}"/>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J. Converge on a Solution</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47</a:t>
            </a:fld>
            <a:endParaRPr lang="en-US" dirty="0"/>
          </a:p>
        </p:txBody>
      </p:sp>
      <p:sp>
        <p:nvSpPr>
          <p:cNvPr id="3" name="Content Placeholder 2"/>
          <p:cNvSpPr>
            <a:spLocks noGrp="1"/>
          </p:cNvSpPr>
          <p:nvPr>
            <p:ph type="body" sz="quarter" idx="13"/>
          </p:nvPr>
        </p:nvSpPr>
        <p:spPr/>
        <p:txBody>
          <a:bodyPr>
            <a:normAutofit/>
          </a:bodyPr>
          <a:lstStyle/>
          <a:p>
            <a:pPr>
              <a:spcAft>
                <a:spcPts val="600"/>
              </a:spcAft>
            </a:pPr>
            <a:r>
              <a:rPr lang="en-US" sz="2400" dirty="0"/>
              <a:t>Make one last attempt to achieve consensus</a:t>
            </a:r>
          </a:p>
          <a:p>
            <a:pPr lvl="1">
              <a:spcAft>
                <a:spcPts val="600"/>
              </a:spcAft>
              <a:buClr>
                <a:srgbClr val="009383"/>
              </a:buClr>
              <a:buFont typeface="Arial" panose="020B0604020202020204" pitchFamily="34" charset="0"/>
              <a:buChar char="–"/>
            </a:pPr>
            <a:r>
              <a:rPr lang="en-US" dirty="0">
                <a:solidFill>
                  <a:srgbClr val="F26522"/>
                </a:solidFill>
              </a:rPr>
              <a:t>Remind participants of the definition</a:t>
            </a:r>
          </a:p>
          <a:p>
            <a:pPr lvl="1">
              <a:spcAft>
                <a:spcPts val="600"/>
              </a:spcAft>
              <a:buClr>
                <a:srgbClr val="009383"/>
              </a:buClr>
              <a:buFont typeface="Arial" panose="020B0604020202020204" pitchFamily="34" charset="0"/>
              <a:buChar char="–"/>
            </a:pPr>
            <a:r>
              <a:rPr lang="en-US" dirty="0">
                <a:solidFill>
                  <a:srgbClr val="F26522"/>
                </a:solidFill>
              </a:rPr>
              <a:t>Ask a series of questions</a:t>
            </a:r>
          </a:p>
        </p:txBody>
      </p:sp>
      <p:sp>
        <p:nvSpPr>
          <p:cNvPr id="7" name="Footer Placeholder 6">
            <a:extLst>
              <a:ext uri="{FF2B5EF4-FFF2-40B4-BE49-F238E27FC236}">
                <a16:creationId xmlns:a16="http://schemas.microsoft.com/office/drawing/2014/main" id="{9115810F-B3EC-4EDA-9369-80EDF48B3729}"/>
              </a:ext>
            </a:extLst>
          </p:cNvPr>
          <p:cNvSpPr>
            <a:spLocks noGrp="1"/>
          </p:cNvSpPr>
          <p:nvPr>
            <p:ph type="ftr" sz="quarter" idx="11"/>
          </p:nvPr>
        </p:nvSpPr>
        <p:spPr/>
        <p:txBody>
          <a:bodyPr/>
          <a:lstStyle/>
          <a:p>
            <a:r>
              <a:rPr lang="en-US"/>
              <a:t>Copyright 1992-2015, Leadership Strategies, Inc. V15.02 </a:t>
            </a:r>
          </a:p>
        </p:txBody>
      </p:sp>
      <p:sp>
        <p:nvSpPr>
          <p:cNvPr id="5" name="TextBox 4"/>
          <p:cNvSpPr txBox="1"/>
          <p:nvPr/>
        </p:nvSpPr>
        <p:spPr>
          <a:xfrm>
            <a:off x="10945812" y="584952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7-14</a:t>
            </a:r>
          </a:p>
        </p:txBody>
      </p:sp>
      <p:sp>
        <p:nvSpPr>
          <p:cNvPr id="6" name="TextBox 5"/>
          <p:cNvSpPr txBox="1"/>
          <p:nvPr/>
        </p:nvSpPr>
        <p:spPr>
          <a:xfrm>
            <a:off x="10898862" y="2318466"/>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peech Bubble: Oval 8">
            <a:extLst>
              <a:ext uri="{FF2B5EF4-FFF2-40B4-BE49-F238E27FC236}">
                <a16:creationId xmlns:a16="http://schemas.microsoft.com/office/drawing/2014/main" id="{1C260859-8971-4121-97C2-5559FDEBB6A5}"/>
              </a:ext>
            </a:extLst>
          </p:cNvPr>
          <p:cNvSpPr/>
          <p:nvPr/>
        </p:nvSpPr>
        <p:spPr>
          <a:xfrm>
            <a:off x="6096000" y="3301856"/>
            <a:ext cx="4420238" cy="2506730"/>
          </a:xfrm>
          <a:prstGeom prst="wedgeEllipseCallout">
            <a:avLst>
              <a:gd name="adj1" fmla="val 51308"/>
              <a:gd name="adj2" fmla="val 75543"/>
            </a:avLst>
          </a:prstGeom>
          <a:solidFill>
            <a:srgbClr val="0046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peech Bubble: Oval 4">
            <a:extLst>
              <a:ext uri="{FF2B5EF4-FFF2-40B4-BE49-F238E27FC236}">
                <a16:creationId xmlns:a16="http://schemas.microsoft.com/office/drawing/2014/main" id="{21767E0C-2DF9-466D-AEE3-DDBB70C2C378}"/>
              </a:ext>
            </a:extLst>
          </p:cNvPr>
          <p:cNvSpPr/>
          <p:nvPr/>
        </p:nvSpPr>
        <p:spPr>
          <a:xfrm>
            <a:off x="2098853" y="1577662"/>
            <a:ext cx="4546243" cy="2506730"/>
          </a:xfrm>
          <a:prstGeom prst="wedgeEllipseCallout">
            <a:avLst>
              <a:gd name="adj1" fmla="val -41288"/>
              <a:gd name="adj2" fmla="val 84944"/>
            </a:avLst>
          </a:prstGeom>
          <a:solidFill>
            <a:srgbClr val="0093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b="0" dirty="0"/>
              <a:t>J. Converge on a Solution</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48</a:t>
            </a:fld>
            <a:endParaRPr lang="en-US" dirty="0"/>
          </a:p>
        </p:txBody>
      </p:sp>
      <p:sp>
        <p:nvSpPr>
          <p:cNvPr id="3" name="Footer Placeholder 2">
            <a:extLst>
              <a:ext uri="{FF2B5EF4-FFF2-40B4-BE49-F238E27FC236}">
                <a16:creationId xmlns:a16="http://schemas.microsoft.com/office/drawing/2014/main" id="{0C339140-1C0C-435B-85C9-C255EC28F66B}"/>
              </a:ext>
            </a:extLst>
          </p:cNvPr>
          <p:cNvSpPr>
            <a:spLocks noGrp="1"/>
          </p:cNvSpPr>
          <p:nvPr>
            <p:ph type="ftr" sz="quarter" idx="11"/>
          </p:nvPr>
        </p:nvSpPr>
        <p:spPr/>
        <p:txBody>
          <a:bodyPr/>
          <a:lstStyle/>
          <a:p>
            <a:r>
              <a:rPr lang="en-US"/>
              <a:t>Copyright 1992-2015, Leadership Strategies, Inc. V15.02 </a:t>
            </a:r>
          </a:p>
        </p:txBody>
      </p:sp>
      <p:sp>
        <p:nvSpPr>
          <p:cNvPr id="10" name="TextBox 9"/>
          <p:cNvSpPr txBox="1"/>
          <p:nvPr/>
        </p:nvSpPr>
        <p:spPr>
          <a:xfrm>
            <a:off x="3001697" y="1989130"/>
            <a:ext cx="3317168" cy="1754326"/>
          </a:xfrm>
          <a:prstGeom prst="rect">
            <a:avLst/>
          </a:prstGeom>
          <a:noFill/>
        </p:spPr>
        <p:txBody>
          <a:bodyPr wrap="square" rtlCol="0">
            <a:spAutoFit/>
          </a:bodyPr>
          <a:lstStyle/>
          <a:p>
            <a:pPr eaLnBrk="0" hangingPunct="0">
              <a:lnSpc>
                <a:spcPct val="90000"/>
              </a:lnSpc>
              <a:spcBef>
                <a:spcPts val="300"/>
              </a:spcBef>
              <a:buClr>
                <a:schemeClr val="hlink"/>
              </a:buClr>
            </a:pPr>
            <a:r>
              <a:rPr lang="en-US" sz="2400" dirty="0">
                <a:solidFill>
                  <a:schemeClr val="bg1"/>
                </a:solidFill>
                <a:latin typeface="Arial" panose="020B0604020202020204" pitchFamily="34" charset="0"/>
                <a:cs typeface="Arial" panose="020B0604020202020204" pitchFamily="34" charset="0"/>
              </a:rPr>
              <a:t>"I am sure we don't have consensus yet, so let's try something.  Who has a problem with this Alternative?</a:t>
            </a:r>
          </a:p>
        </p:txBody>
      </p:sp>
      <p:sp>
        <p:nvSpPr>
          <p:cNvPr id="11" name="TextBox 10"/>
          <p:cNvSpPr txBox="1"/>
          <p:nvPr/>
        </p:nvSpPr>
        <p:spPr>
          <a:xfrm>
            <a:off x="6538882" y="3668106"/>
            <a:ext cx="3296922" cy="1754326"/>
          </a:xfrm>
          <a:prstGeom prst="rect">
            <a:avLst/>
          </a:prstGeom>
          <a:noFill/>
        </p:spPr>
        <p:txBody>
          <a:bodyPr wrap="square" rtlCol="0">
            <a:spAutoFit/>
          </a:bodyPr>
          <a:lstStyle/>
          <a:p>
            <a:pPr algn="r" eaLnBrk="0" hangingPunct="0">
              <a:lnSpc>
                <a:spcPct val="90000"/>
              </a:lnSpc>
              <a:spcBef>
                <a:spcPts val="300"/>
              </a:spcBef>
              <a:buClr>
                <a:schemeClr val="hlink"/>
              </a:buClr>
            </a:pPr>
            <a:r>
              <a:rPr lang="en-US" sz="2400" dirty="0">
                <a:solidFill>
                  <a:schemeClr val="bg1"/>
                </a:solidFill>
                <a:latin typeface="Arial" panose="020B0604020202020204" pitchFamily="34" charset="0"/>
                <a:cs typeface="Arial" panose="020B0604020202020204" pitchFamily="34" charset="0"/>
              </a:rPr>
              <a:t>“What is the least amount of change we can make to this alternative to have it be acceptable to you?</a:t>
            </a:r>
          </a:p>
        </p:txBody>
      </p:sp>
      <p:sp>
        <p:nvSpPr>
          <p:cNvPr id="8" name="TextBox 7"/>
          <p:cNvSpPr txBox="1"/>
          <p:nvPr/>
        </p:nvSpPr>
        <p:spPr>
          <a:xfrm>
            <a:off x="11013940" y="580858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7-14</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peech Bubble: Oval 12">
            <a:extLst>
              <a:ext uri="{FF2B5EF4-FFF2-40B4-BE49-F238E27FC236}">
                <a16:creationId xmlns:a16="http://schemas.microsoft.com/office/drawing/2014/main" id="{08B56E8A-6AF6-4510-AFE0-72BE266A1F5A}"/>
              </a:ext>
            </a:extLst>
          </p:cNvPr>
          <p:cNvSpPr/>
          <p:nvPr/>
        </p:nvSpPr>
        <p:spPr>
          <a:xfrm>
            <a:off x="6011651" y="3157114"/>
            <a:ext cx="4420238" cy="2264893"/>
          </a:xfrm>
          <a:prstGeom prst="wedgeEllipseCallout">
            <a:avLst>
              <a:gd name="adj1" fmla="val 51308"/>
              <a:gd name="adj2" fmla="val 75543"/>
            </a:avLst>
          </a:prstGeom>
          <a:solidFill>
            <a:srgbClr val="0046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peech Bubble: Oval 11">
            <a:extLst>
              <a:ext uri="{FF2B5EF4-FFF2-40B4-BE49-F238E27FC236}">
                <a16:creationId xmlns:a16="http://schemas.microsoft.com/office/drawing/2014/main" id="{70FAD4F8-D1F1-4FB9-BAED-05E16ACE47DC}"/>
              </a:ext>
            </a:extLst>
          </p:cNvPr>
          <p:cNvSpPr/>
          <p:nvPr/>
        </p:nvSpPr>
        <p:spPr>
          <a:xfrm>
            <a:off x="2086377" y="1688920"/>
            <a:ext cx="4546243" cy="2264893"/>
          </a:xfrm>
          <a:prstGeom prst="wedgeEllipseCallout">
            <a:avLst>
              <a:gd name="adj1" fmla="val -41288"/>
              <a:gd name="adj2" fmla="val 84944"/>
            </a:avLst>
          </a:prstGeom>
          <a:solidFill>
            <a:srgbClr val="0093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sz="3600" b="0" dirty="0"/>
              <a:t>J. Converge on a Solution</a:t>
            </a:r>
          </a:p>
        </p:txBody>
      </p:sp>
      <p:sp>
        <p:nvSpPr>
          <p:cNvPr id="4" name="Slide Number Placeholder 3"/>
          <p:cNvSpPr>
            <a:spLocks noGrp="1"/>
          </p:cNvSpPr>
          <p:nvPr>
            <p:ph type="sldNum" sz="quarter" idx="12"/>
          </p:nvPr>
        </p:nvSpPr>
        <p:spPr/>
        <p:txBody>
          <a:bodyPr/>
          <a:lstStyle/>
          <a:p>
            <a:fld id="{F29FD61F-2294-5D42-A9D7-9928D42B3773}" type="slidenum">
              <a:rPr lang="en-US" smtClean="0"/>
              <a:pPr/>
              <a:t>49</a:t>
            </a:fld>
            <a:endParaRPr lang="en-US" dirty="0"/>
          </a:p>
        </p:txBody>
      </p:sp>
      <p:sp>
        <p:nvSpPr>
          <p:cNvPr id="3" name="Footer Placeholder 2">
            <a:extLst>
              <a:ext uri="{FF2B5EF4-FFF2-40B4-BE49-F238E27FC236}">
                <a16:creationId xmlns:a16="http://schemas.microsoft.com/office/drawing/2014/main" id="{4FDAE49B-05FE-4196-80A8-00F7CD8F28EC}"/>
              </a:ext>
            </a:extLst>
          </p:cNvPr>
          <p:cNvSpPr>
            <a:spLocks noGrp="1"/>
          </p:cNvSpPr>
          <p:nvPr>
            <p:ph type="ftr" sz="quarter" idx="11"/>
          </p:nvPr>
        </p:nvSpPr>
        <p:spPr/>
        <p:txBody>
          <a:bodyPr/>
          <a:lstStyle/>
          <a:p>
            <a:r>
              <a:rPr lang="en-US"/>
              <a:t>Copyright 1992-2015, Leadership Strategies, Inc. V15.02 </a:t>
            </a:r>
          </a:p>
        </p:txBody>
      </p:sp>
      <p:sp>
        <p:nvSpPr>
          <p:cNvPr id="10" name="TextBox 9"/>
          <p:cNvSpPr txBox="1"/>
          <p:nvPr/>
        </p:nvSpPr>
        <p:spPr>
          <a:xfrm>
            <a:off x="2818964" y="2286001"/>
            <a:ext cx="3317168" cy="1089529"/>
          </a:xfrm>
          <a:prstGeom prst="rect">
            <a:avLst/>
          </a:prstGeom>
          <a:noFill/>
        </p:spPr>
        <p:txBody>
          <a:bodyPr wrap="square" rtlCol="0">
            <a:spAutoFit/>
          </a:bodyPr>
          <a:lstStyle/>
          <a:p>
            <a:pPr eaLnBrk="0" hangingPunct="0">
              <a:lnSpc>
                <a:spcPct val="90000"/>
              </a:lnSpc>
              <a:spcBef>
                <a:spcPts val="300"/>
              </a:spcBef>
              <a:buClr>
                <a:schemeClr val="hlink"/>
              </a:buClr>
            </a:pPr>
            <a:r>
              <a:rPr lang="en-US" sz="2400" dirty="0">
                <a:solidFill>
                  <a:schemeClr val="bg1"/>
                </a:solidFill>
                <a:latin typeface="Arial" panose="020B0604020202020204" pitchFamily="34" charset="0"/>
                <a:cs typeface="Arial" panose="020B0604020202020204" pitchFamily="34" charset="0"/>
              </a:rPr>
              <a:t>“Are these changes acceptable to everyone?”</a:t>
            </a:r>
          </a:p>
        </p:txBody>
      </p:sp>
      <p:sp>
        <p:nvSpPr>
          <p:cNvPr id="11" name="TextBox 10"/>
          <p:cNvSpPr txBox="1"/>
          <p:nvPr/>
        </p:nvSpPr>
        <p:spPr>
          <a:xfrm>
            <a:off x="6363714" y="3416627"/>
            <a:ext cx="3296922" cy="1760482"/>
          </a:xfrm>
          <a:prstGeom prst="rect">
            <a:avLst/>
          </a:prstGeom>
          <a:noFill/>
        </p:spPr>
        <p:txBody>
          <a:bodyPr wrap="square" rtlCol="0">
            <a:spAutoFit/>
          </a:bodyPr>
          <a:lstStyle/>
          <a:p>
            <a:pPr algn="r" eaLnBrk="0" hangingPunct="0">
              <a:lnSpc>
                <a:spcPct val="90000"/>
              </a:lnSpc>
              <a:spcBef>
                <a:spcPts val="300"/>
              </a:spcBef>
              <a:buClr>
                <a:schemeClr val="hlink"/>
              </a:buClr>
            </a:pPr>
            <a:r>
              <a:rPr lang="en-US" sz="2400" dirty="0">
                <a:solidFill>
                  <a:schemeClr val="bg1"/>
                </a:solidFill>
                <a:latin typeface="Arial" panose="020B0604020202020204" pitchFamily="34" charset="0"/>
                <a:cs typeface="Arial" panose="020B0604020202020204" pitchFamily="34" charset="0"/>
              </a:rPr>
              <a:t>“What is the least amount of change we can make to the changes to have it be acceptable to you?</a:t>
            </a:r>
          </a:p>
        </p:txBody>
      </p:sp>
      <p:sp>
        <p:nvSpPr>
          <p:cNvPr id="8" name="TextBox 7"/>
          <p:cNvSpPr txBox="1"/>
          <p:nvPr/>
        </p:nvSpPr>
        <p:spPr>
          <a:xfrm>
            <a:off x="11054883" y="5808586"/>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7-14</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b="0" dirty="0"/>
              <a:t>The Mountains &amp; Beaches Model</a:t>
            </a:r>
          </a:p>
        </p:txBody>
      </p:sp>
      <p:sp>
        <p:nvSpPr>
          <p:cNvPr id="2" name="Slide Number Placeholder 1"/>
          <p:cNvSpPr>
            <a:spLocks noGrp="1"/>
          </p:cNvSpPr>
          <p:nvPr>
            <p:ph type="sldNum" sz="quarter" idx="12"/>
          </p:nvPr>
        </p:nvSpPr>
        <p:spPr/>
        <p:txBody>
          <a:bodyPr/>
          <a:lstStyle/>
          <a:p>
            <a:fld id="{F29FD61F-2294-5D42-A9D7-9928D42B3773}" type="slidenum">
              <a:rPr lang="en-US" smtClean="0"/>
              <a:pPr/>
              <a:t>5</a:t>
            </a:fld>
            <a:endParaRPr lang="en-US" dirty="0"/>
          </a:p>
        </p:txBody>
      </p:sp>
      <p:sp>
        <p:nvSpPr>
          <p:cNvPr id="3" name="Footer Placeholder 2">
            <a:extLst>
              <a:ext uri="{FF2B5EF4-FFF2-40B4-BE49-F238E27FC236}">
                <a16:creationId xmlns:a16="http://schemas.microsoft.com/office/drawing/2014/main" id="{A12EACC2-6F03-436C-84D7-BBD085EA2B1C}"/>
              </a:ext>
            </a:extLst>
          </p:cNvPr>
          <p:cNvSpPr>
            <a:spLocks noGrp="1"/>
          </p:cNvSpPr>
          <p:nvPr>
            <p:ph type="ftr" sz="quarter" idx="11"/>
          </p:nvPr>
        </p:nvSpPr>
        <p:spPr/>
        <p:txBody>
          <a:bodyPr/>
          <a:lstStyle/>
          <a:p>
            <a:r>
              <a:rPr lang="en-US"/>
              <a:t>Copyright 1992-2015, Leadership Strategies, Inc. V15.02 </a:t>
            </a:r>
          </a:p>
        </p:txBody>
      </p:sp>
      <p:pic>
        <p:nvPicPr>
          <p:cNvPr id="6" name="Picture 5"/>
          <p:cNvPicPr>
            <a:picLocks noChangeAspect="1"/>
          </p:cNvPicPr>
          <p:nvPr/>
        </p:nvPicPr>
        <p:blipFill>
          <a:blip r:embed="rId3"/>
          <a:stretch>
            <a:fillRect/>
          </a:stretch>
        </p:blipFill>
        <p:spPr>
          <a:xfrm>
            <a:off x="3684835" y="1513149"/>
            <a:ext cx="1981200" cy="863600"/>
          </a:xfrm>
          <a:prstGeom prst="rect">
            <a:avLst/>
          </a:prstGeom>
        </p:spPr>
      </p:pic>
      <p:pic>
        <p:nvPicPr>
          <p:cNvPr id="8" name="Picture 7"/>
          <p:cNvPicPr>
            <a:picLocks noChangeAspect="1"/>
          </p:cNvPicPr>
          <p:nvPr/>
        </p:nvPicPr>
        <p:blipFill>
          <a:blip r:embed="rId4"/>
          <a:stretch>
            <a:fillRect/>
          </a:stretch>
        </p:blipFill>
        <p:spPr>
          <a:xfrm>
            <a:off x="6705600" y="1513149"/>
            <a:ext cx="1828800" cy="787400"/>
          </a:xfrm>
          <a:prstGeom prst="rect">
            <a:avLst/>
          </a:prstGeom>
        </p:spPr>
      </p:pic>
      <p:cxnSp>
        <p:nvCxnSpPr>
          <p:cNvPr id="10" name="Straight Connector 9"/>
          <p:cNvCxnSpPr/>
          <p:nvPr/>
        </p:nvCxnSpPr>
        <p:spPr>
          <a:xfrm rot="5400000">
            <a:off x="3901288" y="3759109"/>
            <a:ext cx="4493507"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0800000">
            <a:off x="3202037" y="2908490"/>
            <a:ext cx="5890719" cy="1588"/>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4062151" y="2416766"/>
            <a:ext cx="1226568" cy="369332"/>
          </a:xfrm>
          <a:prstGeom prst="rect">
            <a:avLst/>
          </a:prstGeom>
          <a:noFill/>
        </p:spPr>
        <p:txBody>
          <a:bodyPr wrap="none" rtlCol="0">
            <a:spAutoFit/>
          </a:bodyPr>
          <a:lstStyle/>
          <a:p>
            <a:pPr algn="ctr"/>
            <a:r>
              <a:rPr lang="en-US" dirty="0">
                <a:solidFill>
                  <a:schemeClr val="bg1">
                    <a:lumMod val="50000"/>
                  </a:schemeClr>
                </a:solidFill>
                <a:latin typeface="Franklin Gothic Medium"/>
                <a:cs typeface="Franklin Gothic Medium"/>
              </a:rPr>
              <a:t>Mountains</a:t>
            </a:r>
          </a:p>
        </p:txBody>
      </p:sp>
      <p:sp>
        <p:nvSpPr>
          <p:cNvPr id="19" name="TextBox 18"/>
          <p:cNvSpPr txBox="1"/>
          <p:nvPr/>
        </p:nvSpPr>
        <p:spPr>
          <a:xfrm>
            <a:off x="7104831" y="2416766"/>
            <a:ext cx="1030338" cy="369332"/>
          </a:xfrm>
          <a:prstGeom prst="rect">
            <a:avLst/>
          </a:prstGeom>
          <a:noFill/>
        </p:spPr>
        <p:txBody>
          <a:bodyPr wrap="none" rtlCol="0">
            <a:spAutoFit/>
          </a:bodyPr>
          <a:lstStyle/>
          <a:p>
            <a:pPr algn="ctr"/>
            <a:r>
              <a:rPr lang="en-US" dirty="0">
                <a:solidFill>
                  <a:schemeClr val="bg1">
                    <a:lumMod val="50000"/>
                  </a:schemeClr>
                </a:solidFill>
                <a:latin typeface="Franklin Gothic Medium"/>
                <a:cs typeface="Franklin Gothic Medium"/>
              </a:rPr>
              <a:t>Beaches</a:t>
            </a:r>
          </a:p>
        </p:txBody>
      </p:sp>
      <p:sp>
        <p:nvSpPr>
          <p:cNvPr id="11" name="TextBox 10"/>
          <p:cNvSpPr txBox="1"/>
          <p:nvPr/>
        </p:nvSpPr>
        <p:spPr>
          <a:xfrm>
            <a:off x="10959350" y="5853430"/>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7-2</a:t>
            </a:r>
          </a:p>
        </p:txBody>
      </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ultiple-choice-test.jpg"/>
          <p:cNvPicPr>
            <a:picLocks noChangeAspect="1"/>
          </p:cNvPicPr>
          <p:nvPr/>
        </p:nvPicPr>
        <p:blipFill rotWithShape="1">
          <a:blip r:embed="rId3"/>
          <a:srcRect l="-1" r="-1"/>
          <a:stretch/>
        </p:blipFill>
        <p:spPr>
          <a:xfrm>
            <a:off x="0" y="0"/>
            <a:ext cx="12192000" cy="6858000"/>
          </a:xfrm>
          <a:prstGeom prst="rect">
            <a:avLst/>
          </a:prstGeom>
        </p:spPr>
      </p:pic>
      <p:sp>
        <p:nvSpPr>
          <p:cNvPr id="17" name="Rectangle 16"/>
          <p:cNvSpPr/>
          <p:nvPr/>
        </p:nvSpPr>
        <p:spPr>
          <a:xfrm>
            <a:off x="3132161" y="300251"/>
            <a:ext cx="5927678" cy="781574"/>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k. A decision process</a:t>
            </a:r>
          </a:p>
        </p:txBody>
      </p:sp>
      <p:sp>
        <p:nvSpPr>
          <p:cNvPr id="22" name="Slide Number Placeholder 3"/>
          <p:cNvSpPr>
            <a:spLocks noGrp="1"/>
          </p:cNvSpPr>
          <p:nvPr>
            <p:ph type="sldNum" sz="quarter" idx="12"/>
          </p:nvPr>
        </p:nvSpPr>
        <p:spPr/>
        <p:txBody>
          <a:bodyPr/>
          <a:lstStyle/>
          <a:p>
            <a:fld id="{F29FD61F-2294-5D42-A9D7-9928D42B3773}" type="slidenum">
              <a:rPr lang="en-US" smtClean="0">
                <a:solidFill>
                  <a:srgbClr val="00C7B1"/>
                </a:solidFill>
              </a:rPr>
              <a:pPr/>
              <a:t>50</a:t>
            </a:fld>
            <a:endParaRPr lang="en-US" dirty="0">
              <a:solidFill>
                <a:srgbClr val="00C7B1"/>
              </a:solidFill>
            </a:endParaRPr>
          </a:p>
        </p:txBody>
      </p:sp>
      <p:sp>
        <p:nvSpPr>
          <p:cNvPr id="14" name="Footer Placeholder 1">
            <a:extLst>
              <a:ext uri="{FF2B5EF4-FFF2-40B4-BE49-F238E27FC236}">
                <a16:creationId xmlns:a16="http://schemas.microsoft.com/office/drawing/2014/main" id="{8EC796A7-8C58-494C-A671-E01478DDAA0A}"/>
              </a:ext>
            </a:extLst>
          </p:cNvPr>
          <p:cNvSpPr>
            <a:spLocks noGrp="1"/>
          </p:cNvSpPr>
          <p:nvPr>
            <p:ph type="ftr" sz="quarter" idx="11"/>
          </p:nvPr>
        </p:nvSpPr>
        <p:spPr>
          <a:xfrm>
            <a:off x="3307749" y="6378122"/>
            <a:ext cx="6179918" cy="365125"/>
          </a:xfrm>
        </p:spPr>
        <p:txBody>
          <a:bodyPr/>
          <a:lstStyle/>
          <a:p>
            <a:r>
              <a:rPr lang="en-US" dirty="0">
                <a:solidFill>
                  <a:schemeClr val="bg1">
                    <a:lumMod val="50000"/>
                  </a:schemeClr>
                </a:solidFill>
              </a:rPr>
              <a:t>Copyright 1992-2015, Leadership Strategies, Inc. V15.02 </a:t>
            </a:r>
          </a:p>
        </p:txBody>
      </p:sp>
      <p:sp>
        <p:nvSpPr>
          <p:cNvPr id="15" name="Footer Placeholder 4">
            <a:extLst>
              <a:ext uri="{FF2B5EF4-FFF2-40B4-BE49-F238E27FC236}">
                <a16:creationId xmlns:a16="http://schemas.microsoft.com/office/drawing/2014/main" id="{6FD94261-B294-4926-8546-C8F60B3AF325}"/>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lumMod val="50000"/>
                  </a:schemeClr>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0" dirty="0"/>
              <a:t>K. A Decision Process</a:t>
            </a:r>
          </a:p>
        </p:txBody>
      </p:sp>
      <p:sp>
        <p:nvSpPr>
          <p:cNvPr id="4" name="Slide Number Placeholder 3"/>
          <p:cNvSpPr>
            <a:spLocks noGrp="1"/>
          </p:cNvSpPr>
          <p:nvPr>
            <p:ph type="sldNum" sz="quarter" idx="12"/>
          </p:nvPr>
        </p:nvSpPr>
        <p:spPr/>
        <p:txBody>
          <a:bodyPr/>
          <a:lstStyle/>
          <a:p>
            <a:fld id="{F29FD61F-2294-5D42-A9D7-9928D42B3773}" type="slidenum">
              <a:rPr lang="en-US" smtClean="0"/>
              <a:pPr/>
              <a:t>51</a:t>
            </a:fld>
            <a:endParaRPr lang="en-US" dirty="0"/>
          </a:p>
        </p:txBody>
      </p:sp>
      <p:sp>
        <p:nvSpPr>
          <p:cNvPr id="6" name="Content Placeholder 2"/>
          <p:cNvSpPr>
            <a:spLocks noGrp="1"/>
          </p:cNvSpPr>
          <p:nvPr>
            <p:ph type="body" sz="quarter" idx="13"/>
          </p:nvPr>
        </p:nvSpPr>
        <p:spPr>
          <a:xfrm>
            <a:off x="560388" y="2180674"/>
            <a:ext cx="11426825" cy="4004608"/>
          </a:xfrm>
        </p:spPr>
        <p:txBody>
          <a:bodyPr>
            <a:normAutofit/>
          </a:bodyPr>
          <a:lstStyle/>
          <a:p>
            <a:pPr>
              <a:spcAft>
                <a:spcPts val="1800"/>
              </a:spcAft>
            </a:pPr>
            <a:r>
              <a:rPr lang="en-US" sz="2400" dirty="0"/>
              <a:t>5 – Strongly agree</a:t>
            </a:r>
          </a:p>
          <a:p>
            <a:pPr>
              <a:spcAft>
                <a:spcPts val="1800"/>
              </a:spcAft>
            </a:pPr>
            <a:r>
              <a:rPr lang="en-US" sz="2400" dirty="0"/>
              <a:t>4 – Agree</a:t>
            </a:r>
          </a:p>
          <a:p>
            <a:pPr>
              <a:spcAft>
                <a:spcPts val="1800"/>
              </a:spcAft>
            </a:pPr>
            <a:r>
              <a:rPr lang="en-US" sz="2400" dirty="0"/>
              <a:t>3 – Will go with group’s decision</a:t>
            </a:r>
          </a:p>
          <a:p>
            <a:pPr>
              <a:spcAft>
                <a:spcPts val="1800"/>
              </a:spcAft>
            </a:pPr>
            <a:r>
              <a:rPr lang="en-US" sz="2400" dirty="0"/>
              <a:t>2 – Disagree</a:t>
            </a:r>
          </a:p>
          <a:p>
            <a:pPr>
              <a:spcAft>
                <a:spcPts val="1800"/>
              </a:spcAft>
            </a:pPr>
            <a:r>
              <a:rPr lang="en-US" sz="2400" dirty="0"/>
              <a:t>1 – Strongly disagree and can’t support</a:t>
            </a:r>
          </a:p>
        </p:txBody>
      </p:sp>
      <p:sp>
        <p:nvSpPr>
          <p:cNvPr id="3" name="Footer Placeholder 2">
            <a:extLst>
              <a:ext uri="{FF2B5EF4-FFF2-40B4-BE49-F238E27FC236}">
                <a16:creationId xmlns:a16="http://schemas.microsoft.com/office/drawing/2014/main" id="{61544015-917E-4588-A9E1-ABCCE18C66E7}"/>
              </a:ext>
            </a:extLst>
          </p:cNvPr>
          <p:cNvSpPr>
            <a:spLocks noGrp="1"/>
          </p:cNvSpPr>
          <p:nvPr>
            <p:ph type="ftr" sz="quarter" idx="11"/>
          </p:nvPr>
        </p:nvSpPr>
        <p:spPr/>
        <p:txBody>
          <a:bodyPr/>
          <a:lstStyle/>
          <a:p>
            <a:r>
              <a:rPr lang="en-US"/>
              <a:t>Copyright 1992-2015, Leadership Strategies, Inc. V15.02 </a:t>
            </a:r>
          </a:p>
        </p:txBody>
      </p:sp>
      <p:sp>
        <p:nvSpPr>
          <p:cNvPr id="7" name="Title 4"/>
          <p:cNvSpPr txBox="1">
            <a:spLocks/>
          </p:cNvSpPr>
          <p:nvPr/>
        </p:nvSpPr>
        <p:spPr>
          <a:xfrm>
            <a:off x="657225" y="1491937"/>
            <a:ext cx="8071290" cy="559436"/>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5 Finger Consensus:</a:t>
            </a:r>
          </a:p>
        </p:txBody>
      </p:sp>
      <p:sp>
        <p:nvSpPr>
          <p:cNvPr id="8" name="Rounded Rectangle 7"/>
          <p:cNvSpPr/>
          <p:nvPr/>
        </p:nvSpPr>
        <p:spPr>
          <a:xfrm>
            <a:off x="5340823" y="3688711"/>
            <a:ext cx="1165286" cy="467092"/>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cap="all" dirty="0">
                <a:latin typeface="Franklin Gothic Book"/>
                <a:cs typeface="Franklin Gothic Book"/>
              </a:rPr>
              <a:t>1</a:t>
            </a:r>
            <a:r>
              <a:rPr lang="en-US" sz="1700" cap="all" baseline="30000" dirty="0">
                <a:latin typeface="Franklin Gothic Book"/>
                <a:cs typeface="Franklin Gothic Book"/>
              </a:rPr>
              <a:t>st</a:t>
            </a:r>
            <a:r>
              <a:rPr lang="en-US" sz="1700" cap="all" dirty="0">
                <a:latin typeface="Franklin Gothic Book"/>
                <a:cs typeface="Franklin Gothic Book"/>
              </a:rPr>
              <a:t> vote</a:t>
            </a:r>
          </a:p>
        </p:txBody>
      </p:sp>
      <p:sp>
        <p:nvSpPr>
          <p:cNvPr id="9" name="Rounded Rectangle 8"/>
          <p:cNvSpPr/>
          <p:nvPr/>
        </p:nvSpPr>
        <p:spPr>
          <a:xfrm>
            <a:off x="5346823" y="4469904"/>
            <a:ext cx="1165286" cy="467092"/>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cap="all" dirty="0">
                <a:latin typeface="Franklin Gothic Book"/>
                <a:cs typeface="Franklin Gothic Book"/>
              </a:rPr>
              <a:t>2</a:t>
            </a:r>
            <a:r>
              <a:rPr lang="en-US" sz="1700" cap="all" baseline="30000" dirty="0">
                <a:latin typeface="Franklin Gothic Book"/>
                <a:cs typeface="Franklin Gothic Book"/>
              </a:rPr>
              <a:t>nd</a:t>
            </a:r>
            <a:r>
              <a:rPr lang="en-US" sz="1700" cap="all" dirty="0">
                <a:latin typeface="Franklin Gothic Book"/>
                <a:cs typeface="Franklin Gothic Book"/>
              </a:rPr>
              <a:t> vote</a:t>
            </a:r>
          </a:p>
        </p:txBody>
      </p:sp>
      <p:sp>
        <p:nvSpPr>
          <p:cNvPr id="10" name="Rounded Rectangle 9"/>
          <p:cNvSpPr/>
          <p:nvPr/>
        </p:nvSpPr>
        <p:spPr>
          <a:xfrm>
            <a:off x="7177632" y="1558252"/>
            <a:ext cx="2724585" cy="467092"/>
          </a:xfrm>
          <a:prstGeom prst="roundRect">
            <a:avLst/>
          </a:prstGeom>
          <a:gradFill>
            <a:gsLst>
              <a:gs pos="0">
                <a:srgbClr val="C9401B"/>
              </a:gs>
              <a:gs pos="100000">
                <a:srgbClr val="FF5223"/>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700" cap="all" dirty="0">
                <a:latin typeface="Franklin Gothic Book"/>
                <a:cs typeface="Franklin Gothic Book"/>
              </a:rPr>
              <a:t>3</a:t>
            </a:r>
            <a:r>
              <a:rPr lang="en-US" sz="1700" cap="all" baseline="30000" dirty="0">
                <a:latin typeface="Franklin Gothic Book"/>
                <a:cs typeface="Franklin Gothic Book"/>
              </a:rPr>
              <a:t>rd</a:t>
            </a:r>
            <a:r>
              <a:rPr lang="en-US" sz="1700" cap="all" dirty="0">
                <a:latin typeface="Franklin Gothic Book"/>
                <a:cs typeface="Franklin Gothic Book"/>
              </a:rPr>
              <a:t> vote majority rules</a:t>
            </a:r>
          </a:p>
        </p:txBody>
      </p:sp>
      <p:sp>
        <p:nvSpPr>
          <p:cNvPr id="11" name="TextBox 10"/>
          <p:cNvSpPr txBox="1"/>
          <p:nvPr/>
        </p:nvSpPr>
        <p:spPr>
          <a:xfrm>
            <a:off x="10945812" y="5933822"/>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7-15</a:t>
            </a:r>
          </a:p>
        </p:txBody>
      </p:sp>
      <p:sp>
        <p:nvSpPr>
          <p:cNvPr id="12" name="TextBox 11"/>
          <p:cNvSpPr txBox="1"/>
          <p:nvPr/>
        </p:nvSpPr>
        <p:spPr>
          <a:xfrm>
            <a:off x="10577402" y="1349677"/>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animBg="1"/>
      <p:bldP spid="9" grpId="0" animBg="1"/>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Running-Man.jpg"/>
          <p:cNvPicPr>
            <a:picLocks noChangeAspect="1"/>
          </p:cNvPicPr>
          <p:nvPr/>
        </p:nvPicPr>
        <p:blipFill rotWithShape="1">
          <a:blip r:embed="rId3"/>
          <a:srcRect l="1" r="1"/>
          <a:stretch/>
        </p:blipFill>
        <p:spPr>
          <a:xfrm>
            <a:off x="0" y="0"/>
            <a:ext cx="12192000" cy="6858000"/>
          </a:xfrm>
          <a:prstGeom prst="rect">
            <a:avLst/>
          </a:prstGeom>
        </p:spPr>
      </p:pic>
      <p:sp>
        <p:nvSpPr>
          <p:cNvPr id="15" name="Rectangle 14"/>
          <p:cNvSpPr/>
          <p:nvPr/>
        </p:nvSpPr>
        <p:spPr>
          <a:xfrm>
            <a:off x="2288130" y="272955"/>
            <a:ext cx="7615740" cy="873265"/>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nchorCtr="0"/>
          <a:lstStyle/>
          <a:p>
            <a:pPr algn="ctr">
              <a:spcBef>
                <a:spcPct val="0"/>
              </a:spcBef>
              <a:defRPr/>
            </a:pPr>
            <a:r>
              <a:rPr lang="en-US" sz="3600" cap="all" dirty="0">
                <a:solidFill>
                  <a:schemeClr val="bg1"/>
                </a:solidFill>
                <a:latin typeface="Arial" panose="020B0604020202020204" pitchFamily="34" charset="0"/>
                <a:cs typeface="Arial" panose="020B0604020202020204" pitchFamily="34" charset="0"/>
              </a:rPr>
              <a:t>l. If all else fails, Move on!</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52</a:t>
            </a:fld>
            <a:endParaRPr lang="en-US" dirty="0"/>
          </a:p>
        </p:txBody>
      </p:sp>
      <p:sp>
        <p:nvSpPr>
          <p:cNvPr id="17" name="Footer Placeholder 1">
            <a:extLst>
              <a:ext uri="{FF2B5EF4-FFF2-40B4-BE49-F238E27FC236}">
                <a16:creationId xmlns:a16="http://schemas.microsoft.com/office/drawing/2014/main" id="{22D4560E-648A-4FC7-920B-986579ADA691}"/>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18" name="Footer Placeholder 4">
            <a:extLst>
              <a:ext uri="{FF2B5EF4-FFF2-40B4-BE49-F238E27FC236}">
                <a16:creationId xmlns:a16="http://schemas.microsoft.com/office/drawing/2014/main" id="{401CDFDC-1622-4CE5-A67B-23F765764451}"/>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0" dirty="0"/>
              <a:t>L. If All Else Fails, Move On!</a:t>
            </a:r>
          </a:p>
        </p:txBody>
      </p:sp>
      <p:sp>
        <p:nvSpPr>
          <p:cNvPr id="4" name="Slide Number Placeholder 3"/>
          <p:cNvSpPr>
            <a:spLocks noGrp="1"/>
          </p:cNvSpPr>
          <p:nvPr>
            <p:ph type="sldNum" sz="quarter" idx="12"/>
          </p:nvPr>
        </p:nvSpPr>
        <p:spPr/>
        <p:txBody>
          <a:bodyPr/>
          <a:lstStyle/>
          <a:p>
            <a:fld id="{F29FD61F-2294-5D42-A9D7-9928D42B3773}" type="slidenum">
              <a:rPr lang="en-US" smtClean="0"/>
              <a:pPr/>
              <a:t>53</a:t>
            </a:fld>
            <a:endParaRPr lang="en-US" dirty="0"/>
          </a:p>
        </p:txBody>
      </p:sp>
      <p:sp>
        <p:nvSpPr>
          <p:cNvPr id="3" name="Content Placeholder 2"/>
          <p:cNvSpPr>
            <a:spLocks noGrp="1"/>
          </p:cNvSpPr>
          <p:nvPr>
            <p:ph type="body" sz="quarter" idx="13"/>
          </p:nvPr>
        </p:nvSpPr>
        <p:spPr>
          <a:xfrm>
            <a:off x="1296895" y="1630598"/>
            <a:ext cx="5529261" cy="4602544"/>
          </a:xfrm>
        </p:spPr>
        <p:txBody>
          <a:bodyPr>
            <a:normAutofit/>
          </a:bodyPr>
          <a:lstStyle/>
          <a:p>
            <a:pPr>
              <a:spcAft>
                <a:spcPts val="1200"/>
              </a:spcAft>
            </a:pPr>
            <a:r>
              <a:rPr lang="en-US" sz="2400" dirty="0"/>
              <a:t>If consensus continues to be a problem, allow time to pass.</a:t>
            </a:r>
          </a:p>
          <a:p>
            <a:pPr>
              <a:spcAft>
                <a:spcPts val="1200"/>
              </a:spcAft>
            </a:pPr>
            <a:r>
              <a:rPr lang="en-US" sz="2400" dirty="0"/>
              <a:t>A fresh look often yields better understanding and greater willingness to </a:t>
            </a:r>
            <a:r>
              <a:rPr lang="en-US" sz="2400" dirty="0">
                <a:solidFill>
                  <a:srgbClr val="F26522"/>
                </a:solidFill>
              </a:rPr>
              <a:t>"live with" </a:t>
            </a:r>
            <a:r>
              <a:rPr lang="en-US" sz="2400" dirty="0"/>
              <a:t>an alternative.</a:t>
            </a:r>
          </a:p>
        </p:txBody>
      </p:sp>
      <p:sp>
        <p:nvSpPr>
          <p:cNvPr id="5" name="Footer Placeholder 4">
            <a:extLst>
              <a:ext uri="{FF2B5EF4-FFF2-40B4-BE49-F238E27FC236}">
                <a16:creationId xmlns:a16="http://schemas.microsoft.com/office/drawing/2014/main" id="{A11BB0FB-9AB6-4FE4-8C7F-A42744D34CB3}"/>
              </a:ext>
            </a:extLst>
          </p:cNvPr>
          <p:cNvSpPr>
            <a:spLocks noGrp="1"/>
          </p:cNvSpPr>
          <p:nvPr>
            <p:ph type="ftr" sz="quarter" idx="11"/>
          </p:nvPr>
        </p:nvSpPr>
        <p:spPr/>
        <p:txBody>
          <a:bodyPr/>
          <a:lstStyle/>
          <a:p>
            <a:r>
              <a:rPr lang="en-US"/>
              <a:t>Copyright 1992-2015, Leadership Strategies, Inc. V15.02 </a:t>
            </a:r>
          </a:p>
        </p:txBody>
      </p:sp>
      <p:sp>
        <p:nvSpPr>
          <p:cNvPr id="15" name="Rounded Rectangle 14"/>
          <p:cNvSpPr/>
          <p:nvPr/>
        </p:nvSpPr>
        <p:spPr>
          <a:xfrm>
            <a:off x="6506926" y="3047470"/>
            <a:ext cx="2902760" cy="1345225"/>
          </a:xfrm>
          <a:prstGeom prst="roundRect">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dirty="0">
                <a:latin typeface="Franklin Gothic Medium"/>
                <a:cs typeface="Franklin Gothic Medium"/>
              </a:rPr>
              <a:t>Move on and return to the </a:t>
            </a:r>
            <a:br>
              <a:rPr lang="en-US" sz="2600" dirty="0">
                <a:latin typeface="Franklin Gothic Medium"/>
                <a:cs typeface="Franklin Gothic Medium"/>
              </a:rPr>
            </a:br>
            <a:r>
              <a:rPr lang="en-US" sz="2600" dirty="0">
                <a:latin typeface="Franklin Gothic Medium"/>
                <a:cs typeface="Franklin Gothic Medium"/>
              </a:rPr>
              <a:t>topic later</a:t>
            </a:r>
          </a:p>
        </p:txBody>
      </p:sp>
      <p:sp>
        <p:nvSpPr>
          <p:cNvPr id="16" name="Rounded Rectangle 15"/>
          <p:cNvSpPr/>
          <p:nvPr/>
        </p:nvSpPr>
        <p:spPr>
          <a:xfrm>
            <a:off x="6506926" y="1657097"/>
            <a:ext cx="2902760" cy="825042"/>
          </a:xfrm>
          <a:prstGeom prst="roundRect">
            <a:avLst/>
          </a:prstGeom>
          <a:solidFill>
            <a:srgbClr val="A0DB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600" dirty="0">
                <a:latin typeface="Franklin Gothic Medium"/>
                <a:cs typeface="Franklin Gothic Medium"/>
              </a:rPr>
              <a:t>Take a short break</a:t>
            </a:r>
          </a:p>
        </p:txBody>
      </p:sp>
      <p:cxnSp>
        <p:nvCxnSpPr>
          <p:cNvPr id="18" name="Straight Arrow Connector 17"/>
          <p:cNvCxnSpPr/>
          <p:nvPr/>
        </p:nvCxnSpPr>
        <p:spPr>
          <a:xfrm rot="5400000">
            <a:off x="7814283" y="2795338"/>
            <a:ext cx="288046" cy="1588"/>
          </a:xfrm>
          <a:prstGeom prst="straightConnector1">
            <a:avLst/>
          </a:prstGeom>
          <a:ln>
            <a:solidFill>
              <a:srgbClr val="009383"/>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5965206" y="2070412"/>
            <a:ext cx="454136" cy="1588"/>
          </a:xfrm>
          <a:prstGeom prst="straightConnector1">
            <a:avLst/>
          </a:prstGeom>
          <a:ln>
            <a:solidFill>
              <a:srgbClr val="009383"/>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10895105" y="5835881"/>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7-15</a:t>
            </a:r>
          </a:p>
        </p:txBody>
      </p:sp>
      <p:sp>
        <p:nvSpPr>
          <p:cNvPr id="11" name="TextBox 10"/>
          <p:cNvSpPr txBox="1"/>
          <p:nvPr/>
        </p:nvSpPr>
        <p:spPr>
          <a:xfrm>
            <a:off x="11043080" y="3214430"/>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5" grpId="0" animBg="1"/>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54</a:t>
            </a:fld>
            <a:endParaRPr lang="en-US" dirty="0"/>
          </a:p>
        </p:txBody>
      </p:sp>
      <p:sp>
        <p:nvSpPr>
          <p:cNvPr id="6" name="Title 5"/>
          <p:cNvSpPr>
            <a:spLocks noGrp="1"/>
          </p:cNvSpPr>
          <p:nvPr>
            <p:ph type="title"/>
          </p:nvPr>
        </p:nvSpPr>
        <p:spPr/>
        <p:txBody>
          <a:bodyPr anchor="ctr">
            <a:noAutofit/>
          </a:bodyPr>
          <a:lstStyle/>
          <a:p>
            <a:r>
              <a:rPr lang="en-US" sz="5000" dirty="0">
                <a:latin typeface="Arial" panose="020B0604020202020204" pitchFamily="34" charset="0"/>
                <a:cs typeface="Arial" panose="020B0604020202020204" pitchFamily="34" charset="0"/>
              </a:rPr>
              <a:t>FULL PRINCIPLE REVIEW</a:t>
            </a:r>
          </a:p>
        </p:txBody>
      </p:sp>
      <p:sp>
        <p:nvSpPr>
          <p:cNvPr id="8" name="Footer Placeholder 1">
            <a:extLst>
              <a:ext uri="{FF2B5EF4-FFF2-40B4-BE49-F238E27FC236}">
                <a16:creationId xmlns:a16="http://schemas.microsoft.com/office/drawing/2014/main" id="{ADB3E980-0C34-4B50-85E6-A29698524E5C}"/>
              </a:ext>
            </a:extLst>
          </p:cNvPr>
          <p:cNvSpPr>
            <a:spLocks noGrp="1"/>
          </p:cNvSpPr>
          <p:nvPr>
            <p:ph type="ftr" sz="quarter" idx="11"/>
          </p:nvPr>
        </p:nvSpPr>
        <p:spPr/>
        <p:txBody>
          <a:bodyPr/>
          <a:lstStyle/>
          <a:p>
            <a:r>
              <a:rPr lang="en-US" dirty="0"/>
              <a:t>Copyright 1992-2015, Leadership Strategies, Inc. V15.02 </a:t>
            </a:r>
          </a:p>
        </p:txBody>
      </p:sp>
      <p:pic>
        <p:nvPicPr>
          <p:cNvPr id="7" name="Picture 6"/>
          <p:cNvPicPr>
            <a:picLocks noChangeAspect="1"/>
          </p:cNvPicPr>
          <p:nvPr/>
        </p:nvPicPr>
        <p:blipFill>
          <a:blip r:embed="rId3"/>
          <a:stretch>
            <a:fillRect/>
          </a:stretch>
        </p:blipFill>
        <p:spPr>
          <a:xfrm>
            <a:off x="7924800" y="2454478"/>
            <a:ext cx="2453881" cy="2102460"/>
          </a:xfrm>
          <a:prstGeom prst="rect">
            <a:avLst/>
          </a:prstGeom>
        </p:spPr>
      </p:pic>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55</a:t>
            </a:fld>
            <a:endParaRPr lang="en-US" dirty="0"/>
          </a:p>
        </p:txBody>
      </p:sp>
      <p:sp>
        <p:nvSpPr>
          <p:cNvPr id="27" name="Content Placeholder 26"/>
          <p:cNvSpPr>
            <a:spLocks noGrp="1"/>
          </p:cNvSpPr>
          <p:nvPr>
            <p:ph type="body" sz="quarter" idx="13"/>
          </p:nvPr>
        </p:nvSpPr>
        <p:spPr>
          <a:xfrm>
            <a:off x="560388" y="2282008"/>
            <a:ext cx="11426825" cy="3903274"/>
          </a:xfrm>
        </p:spPr>
        <p:txBody>
          <a:bodyPr>
            <a:normAutofit/>
          </a:bodyPr>
          <a:lstStyle/>
          <a:p>
            <a:pPr>
              <a:spcAft>
                <a:spcPts val="1200"/>
              </a:spcAft>
            </a:pPr>
            <a:r>
              <a:rPr lang="en-US" sz="2400" dirty="0"/>
              <a:t>Level 1 – they do not hear or understand</a:t>
            </a:r>
          </a:p>
          <a:p>
            <a:pPr>
              <a:spcAft>
                <a:spcPts val="1200"/>
              </a:spcAft>
            </a:pPr>
            <a:r>
              <a:rPr lang="en-US" sz="2400" dirty="0"/>
              <a:t>Level 2 – different experience or values</a:t>
            </a:r>
          </a:p>
          <a:p>
            <a:pPr>
              <a:spcAft>
                <a:spcPts val="1200"/>
              </a:spcAft>
            </a:pPr>
            <a:r>
              <a:rPr lang="en-US" sz="2400" dirty="0"/>
              <a:t>Level 3 – past history or personality differences</a:t>
            </a:r>
          </a:p>
        </p:txBody>
      </p:sp>
      <p:sp>
        <p:nvSpPr>
          <p:cNvPr id="2" name="Footer Placeholder 1">
            <a:extLst>
              <a:ext uri="{FF2B5EF4-FFF2-40B4-BE49-F238E27FC236}">
                <a16:creationId xmlns:a16="http://schemas.microsoft.com/office/drawing/2014/main" id="{33F0D7DF-C35E-4AF2-8BE9-18FD3EAB8D8A}"/>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5" y="1516696"/>
            <a:ext cx="8071290" cy="461251"/>
          </a:xfrm>
          <a:prstGeom prst="rect">
            <a:avLst/>
          </a:prstGeom>
        </p:spPr>
        <p:txBody>
          <a:bodyPr vert="horz" lIns="91440" tIns="45720" rIns="91440" bIns="45720" rtlCol="0" anchor="ctr">
            <a:normAutofit fontScale="92500" lnSpcReduction="10000"/>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are the three reasons people disagree?</a:t>
            </a:r>
          </a:p>
        </p:txBody>
      </p:sp>
      <p:sp>
        <p:nvSpPr>
          <p:cNvPr id="6" name="TextBox 5"/>
          <p:cNvSpPr txBox="1"/>
          <p:nvPr/>
        </p:nvSpPr>
        <p:spPr>
          <a:xfrm>
            <a:off x="10852495" y="3508773"/>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56</a:t>
            </a:fld>
            <a:endParaRPr lang="en-US" dirty="0"/>
          </a:p>
        </p:txBody>
      </p:sp>
      <p:sp>
        <p:nvSpPr>
          <p:cNvPr id="27" name="Content Placeholder 26"/>
          <p:cNvSpPr>
            <a:spLocks noGrp="1"/>
          </p:cNvSpPr>
          <p:nvPr>
            <p:ph type="body" sz="quarter" idx="13"/>
          </p:nvPr>
        </p:nvSpPr>
        <p:spPr>
          <a:xfrm>
            <a:off x="560388" y="2177996"/>
            <a:ext cx="11426825" cy="4027164"/>
          </a:xfrm>
        </p:spPr>
        <p:txBody>
          <a:bodyPr>
            <a:normAutofit/>
          </a:bodyPr>
          <a:lstStyle/>
          <a:p>
            <a:pPr>
              <a:spcAft>
                <a:spcPts val="1200"/>
              </a:spcAft>
            </a:pPr>
            <a:r>
              <a:rPr lang="en-US" sz="2400" dirty="0"/>
              <a:t>Ground rules</a:t>
            </a:r>
          </a:p>
          <a:p>
            <a:pPr>
              <a:spcAft>
                <a:spcPts val="1200"/>
              </a:spcAft>
            </a:pPr>
            <a:r>
              <a:rPr lang="en-US" sz="2400" dirty="0"/>
              <a:t>Establish a definition of “consensus”</a:t>
            </a:r>
          </a:p>
          <a:p>
            <a:pPr>
              <a:spcAft>
                <a:spcPts val="1200"/>
              </a:spcAft>
            </a:pPr>
            <a:r>
              <a:rPr lang="en-US" sz="2400" dirty="0"/>
              <a:t>Take consensus checks</a:t>
            </a:r>
          </a:p>
        </p:txBody>
      </p:sp>
      <p:sp>
        <p:nvSpPr>
          <p:cNvPr id="2" name="Footer Placeholder 1">
            <a:extLst>
              <a:ext uri="{FF2B5EF4-FFF2-40B4-BE49-F238E27FC236}">
                <a16:creationId xmlns:a16="http://schemas.microsoft.com/office/drawing/2014/main" id="{4E2E856B-A758-4B31-BAAE-5D399FA75A5D}"/>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5" y="1443287"/>
            <a:ext cx="11066202" cy="523936"/>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are the three ways to generate a consensus focused process?</a:t>
            </a:r>
          </a:p>
        </p:txBody>
      </p:sp>
      <p:sp>
        <p:nvSpPr>
          <p:cNvPr id="6" name="TextBox 5"/>
          <p:cNvSpPr txBox="1"/>
          <p:nvPr/>
        </p:nvSpPr>
        <p:spPr>
          <a:xfrm>
            <a:off x="10183755" y="3478170"/>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57</a:t>
            </a:fld>
            <a:endParaRPr lang="en-US" dirty="0"/>
          </a:p>
        </p:txBody>
      </p:sp>
      <p:sp>
        <p:nvSpPr>
          <p:cNvPr id="27" name="Content Placeholder 26"/>
          <p:cNvSpPr>
            <a:spLocks noGrp="1"/>
          </p:cNvSpPr>
          <p:nvPr>
            <p:ph type="body" sz="quarter" idx="13"/>
          </p:nvPr>
        </p:nvSpPr>
        <p:spPr>
          <a:xfrm>
            <a:off x="560388" y="2161041"/>
            <a:ext cx="11426825" cy="4063997"/>
          </a:xfrm>
        </p:spPr>
        <p:txBody>
          <a:bodyPr>
            <a:normAutofit/>
          </a:bodyPr>
          <a:lstStyle/>
          <a:p>
            <a:pPr>
              <a:spcAft>
                <a:spcPts val="1200"/>
              </a:spcAft>
            </a:pPr>
            <a:r>
              <a:rPr lang="en-US" sz="2400" dirty="0"/>
              <a:t>How much?</a:t>
            </a:r>
          </a:p>
          <a:p>
            <a:pPr>
              <a:spcAft>
                <a:spcPts val="1200"/>
              </a:spcAft>
            </a:pPr>
            <a:r>
              <a:rPr lang="en-US" sz="2400" dirty="0"/>
              <a:t>How long?</a:t>
            </a:r>
          </a:p>
          <a:p>
            <a:pPr>
              <a:spcAft>
                <a:spcPts val="1200"/>
              </a:spcAft>
            </a:pPr>
            <a:r>
              <a:rPr lang="en-US" sz="2400" dirty="0"/>
              <a:t>Who is involved?</a:t>
            </a:r>
          </a:p>
          <a:p>
            <a:pPr>
              <a:spcAft>
                <a:spcPts val="1200"/>
              </a:spcAft>
            </a:pPr>
            <a:r>
              <a:rPr lang="en-US" sz="2400" dirty="0"/>
              <a:t>What is involved?</a:t>
            </a:r>
          </a:p>
        </p:txBody>
      </p:sp>
      <p:sp>
        <p:nvSpPr>
          <p:cNvPr id="2" name="Footer Placeholder 1">
            <a:extLst>
              <a:ext uri="{FF2B5EF4-FFF2-40B4-BE49-F238E27FC236}">
                <a16:creationId xmlns:a16="http://schemas.microsoft.com/office/drawing/2014/main" id="{68F30877-C800-4C8F-8622-B9D3BF58E04A}"/>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560388" y="1445232"/>
            <a:ext cx="10574882" cy="522969"/>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are the four key questions to answer as part of delineation?</a:t>
            </a:r>
          </a:p>
        </p:txBody>
      </p:sp>
      <p:sp>
        <p:nvSpPr>
          <p:cNvPr id="6" name="TextBox 5"/>
          <p:cNvSpPr txBox="1"/>
          <p:nvPr/>
        </p:nvSpPr>
        <p:spPr>
          <a:xfrm>
            <a:off x="10183755" y="3927213"/>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fade">
                                      <p:cBhvr>
                                        <p:cTn id="22"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58</a:t>
            </a:fld>
            <a:endParaRPr lang="en-US" dirty="0"/>
          </a:p>
        </p:txBody>
      </p:sp>
      <p:sp>
        <p:nvSpPr>
          <p:cNvPr id="27" name="Content Placeholder 26"/>
          <p:cNvSpPr>
            <a:spLocks noGrp="1"/>
          </p:cNvSpPr>
          <p:nvPr>
            <p:ph type="body" sz="quarter" idx="13"/>
          </p:nvPr>
        </p:nvSpPr>
        <p:spPr>
          <a:xfrm>
            <a:off x="560388" y="2249552"/>
            <a:ext cx="11426825" cy="3935730"/>
          </a:xfrm>
        </p:spPr>
        <p:txBody>
          <a:bodyPr>
            <a:normAutofit/>
          </a:bodyPr>
          <a:lstStyle/>
          <a:p>
            <a:r>
              <a:rPr lang="en-US" sz="2400" dirty="0"/>
              <a:t>Strengths and strengths (the strengths of each alternative)</a:t>
            </a:r>
          </a:p>
          <a:p>
            <a:r>
              <a:rPr lang="en-US" sz="2400" dirty="0"/>
              <a:t>Weaknesses and weaknesses (the weaknesses of each alternative)</a:t>
            </a:r>
          </a:p>
        </p:txBody>
      </p:sp>
      <p:sp>
        <p:nvSpPr>
          <p:cNvPr id="2" name="Footer Placeholder 1">
            <a:extLst>
              <a:ext uri="{FF2B5EF4-FFF2-40B4-BE49-F238E27FC236}">
                <a16:creationId xmlns:a16="http://schemas.microsoft.com/office/drawing/2014/main" id="{32DE21FC-6919-4945-BBE9-3F3BA13064F1}"/>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4" y="1455966"/>
            <a:ext cx="11229975" cy="550255"/>
          </a:xfrm>
          <a:prstGeom prst="rect">
            <a:avLst/>
          </a:prstGeom>
        </p:spPr>
        <p:txBody>
          <a:bodyPr vert="horz" lIns="91440" tIns="45720" rIns="91440" bIns="45720" rtlCol="0" anchor="t">
            <a:noAutofit/>
          </a:bodyPr>
          <a:lstStyle/>
          <a:p>
            <a:pPr lvl="0">
              <a:spcBef>
                <a:spcPct val="0"/>
              </a:spcBef>
              <a:defRPr/>
            </a:pPr>
            <a:r>
              <a:rPr lang="en-US" sz="2800" dirty="0">
                <a:solidFill>
                  <a:srgbClr val="009383"/>
                </a:solidFill>
                <a:latin typeface="Arial" panose="020B0604020202020204" pitchFamily="34" charset="0"/>
                <a:cs typeface="Arial" panose="020B0604020202020204" pitchFamily="34" charset="0"/>
              </a:rPr>
              <a:t>When listing strengths and weaknesses, what is the preferred order?</a:t>
            </a:r>
          </a:p>
        </p:txBody>
      </p:sp>
      <p:sp>
        <p:nvSpPr>
          <p:cNvPr id="6" name="TextBox 5"/>
          <p:cNvSpPr txBox="1"/>
          <p:nvPr/>
        </p:nvSpPr>
        <p:spPr>
          <a:xfrm>
            <a:off x="10827698" y="2598003"/>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59</a:t>
            </a:fld>
            <a:endParaRPr lang="en-US" dirty="0"/>
          </a:p>
        </p:txBody>
      </p:sp>
      <p:sp>
        <p:nvSpPr>
          <p:cNvPr id="27" name="Content Placeholder 26"/>
          <p:cNvSpPr>
            <a:spLocks noGrp="1"/>
          </p:cNvSpPr>
          <p:nvPr>
            <p:ph type="body" sz="quarter" idx="13"/>
          </p:nvPr>
        </p:nvSpPr>
        <p:spPr>
          <a:xfrm>
            <a:off x="560388" y="2210759"/>
            <a:ext cx="11426825" cy="4014279"/>
          </a:xfrm>
        </p:spPr>
        <p:txBody>
          <a:bodyPr>
            <a:normAutofit/>
          </a:bodyPr>
          <a:lstStyle/>
          <a:p>
            <a:pPr>
              <a:spcAft>
                <a:spcPts val="1200"/>
              </a:spcAft>
            </a:pPr>
            <a:r>
              <a:rPr lang="en-US" sz="2400" dirty="0"/>
              <a:t>What is/are the key strength(s) of each of the existing alternatives?</a:t>
            </a:r>
          </a:p>
        </p:txBody>
      </p:sp>
      <p:sp>
        <p:nvSpPr>
          <p:cNvPr id="2" name="Footer Placeholder 1">
            <a:extLst>
              <a:ext uri="{FF2B5EF4-FFF2-40B4-BE49-F238E27FC236}">
                <a16:creationId xmlns:a16="http://schemas.microsoft.com/office/drawing/2014/main" id="{719CD9F8-9640-4BC5-B85B-915F5ACBB367}"/>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4" y="1450366"/>
            <a:ext cx="10438405" cy="562419"/>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is the key question when merging alternatives?</a:t>
            </a:r>
          </a:p>
        </p:txBody>
      </p:sp>
      <p:sp>
        <p:nvSpPr>
          <p:cNvPr id="6" name="TextBox 5"/>
          <p:cNvSpPr txBox="1"/>
          <p:nvPr/>
        </p:nvSpPr>
        <p:spPr>
          <a:xfrm>
            <a:off x="10183755" y="1925538"/>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rotWithShape="1">
          <a:blip r:embed="rId3"/>
          <a:srcRect/>
          <a:stretch/>
        </p:blipFill>
        <p:spPr>
          <a:xfrm>
            <a:off x="0" y="1549"/>
            <a:ext cx="12192000" cy="6854902"/>
          </a:xfrm>
          <a:prstGeom prst="rect">
            <a:avLst/>
          </a:prstGeom>
        </p:spPr>
      </p:pic>
      <p:sp>
        <p:nvSpPr>
          <p:cNvPr id="15" name="Rectangle 14"/>
          <p:cNvSpPr/>
          <p:nvPr/>
        </p:nvSpPr>
        <p:spPr>
          <a:xfrm>
            <a:off x="2170868" y="137540"/>
            <a:ext cx="7850263" cy="828373"/>
          </a:xfrm>
          <a:prstGeom prst="rect">
            <a:avLst/>
          </a:prstGeom>
          <a:solidFill>
            <a:srgbClr val="00C7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cap="all" dirty="0">
                <a:solidFill>
                  <a:schemeClr val="bg1"/>
                </a:solidFill>
                <a:latin typeface="Arial" panose="020B0604020202020204" pitchFamily="34" charset="0"/>
                <a:cs typeface="Arial" panose="020B0604020202020204" pitchFamily="34" charset="0"/>
              </a:rPr>
              <a:t>a. Understand disagreement</a:t>
            </a:r>
          </a:p>
        </p:txBody>
      </p:sp>
      <p:sp>
        <p:nvSpPr>
          <p:cNvPr id="26" name="Slide Number Placeholder 3"/>
          <p:cNvSpPr>
            <a:spLocks noGrp="1"/>
          </p:cNvSpPr>
          <p:nvPr>
            <p:ph type="sldNum" sz="quarter" idx="12"/>
          </p:nvPr>
        </p:nvSpPr>
        <p:spPr/>
        <p:txBody>
          <a:bodyPr/>
          <a:lstStyle/>
          <a:p>
            <a:fld id="{F29FD61F-2294-5D42-A9D7-9928D42B3773}" type="slidenum">
              <a:rPr lang="en-US" smtClean="0"/>
              <a:pPr/>
              <a:t>6</a:t>
            </a:fld>
            <a:endParaRPr lang="en-US" dirty="0"/>
          </a:p>
        </p:txBody>
      </p:sp>
      <p:sp>
        <p:nvSpPr>
          <p:cNvPr id="2" name="Footer Placeholder 1">
            <a:extLst>
              <a:ext uri="{FF2B5EF4-FFF2-40B4-BE49-F238E27FC236}">
                <a16:creationId xmlns:a16="http://schemas.microsoft.com/office/drawing/2014/main" id="{683D7B0B-72A7-4165-9942-203ACE9CAA13}"/>
              </a:ext>
            </a:extLst>
          </p:cNvPr>
          <p:cNvSpPr>
            <a:spLocks noGrp="1"/>
          </p:cNvSpPr>
          <p:nvPr>
            <p:ph type="ftr" sz="quarter" idx="11"/>
          </p:nvPr>
        </p:nvSpPr>
        <p:spPr/>
        <p:txBody>
          <a:bodyPr/>
          <a:lstStyle/>
          <a:p>
            <a:r>
              <a:rPr lang="en-US"/>
              <a:t>Copyright 1992-2015, Leadership Strategies, Inc. V15.02 </a:t>
            </a:r>
          </a:p>
        </p:txBody>
      </p:sp>
      <p:sp>
        <p:nvSpPr>
          <p:cNvPr id="17" name="Footer Placeholder 4">
            <a:extLst>
              <a:ext uri="{FF2B5EF4-FFF2-40B4-BE49-F238E27FC236}">
                <a16:creationId xmlns:a16="http://schemas.microsoft.com/office/drawing/2014/main" id="{7820A6B3-FD30-49A3-BC7B-55072A0CBBEC}"/>
              </a:ext>
            </a:extLst>
          </p:cNvPr>
          <p:cNvSpPr txBox="1">
            <a:spLocks/>
          </p:cNvSpPr>
          <p:nvPr/>
        </p:nvSpPr>
        <p:spPr>
          <a:xfrm>
            <a:off x="9753600" y="6378122"/>
            <a:ext cx="2178248" cy="368127"/>
          </a:xfrm>
          <a:prstGeom prst="rect">
            <a:avLst/>
          </a:prstGeom>
        </p:spPr>
        <p:txBody>
          <a:bodyPr vert="horz" lIns="91440" tIns="45720" rIns="91440" bIns="45720" rtlCol="0" anchor="ctr"/>
          <a:lstStyle>
            <a:lvl1pPr algn="l">
              <a:defRPr sz="1200">
                <a:solidFill>
                  <a:schemeClr val="tx1">
                    <a:tint val="75000"/>
                  </a:schemeClr>
                </a:solidFill>
              </a:defRPr>
            </a:lvl1pPr>
          </a:lstStyle>
          <a:p>
            <a:pPr algn="r" defTabSz="457200" fontAlgn="auto">
              <a:spcBef>
                <a:spcPts val="0"/>
              </a:spcBef>
              <a:spcAft>
                <a:spcPts val="0"/>
              </a:spcAft>
              <a:defRPr/>
            </a:pPr>
            <a:r>
              <a:rPr lang="en-US" sz="800" b="0" dirty="0">
                <a:solidFill>
                  <a:schemeClr val="bg1"/>
                </a:solidFill>
                <a:latin typeface="Arial" panose="020B0604020202020204" pitchFamily="34" charset="0"/>
                <a:cs typeface="Arial" panose="020B0604020202020204" pitchFamily="34" charset="0"/>
              </a:rPr>
              <a:t>Duplication prohibited without consent.</a:t>
            </a:r>
          </a:p>
        </p:txBody>
      </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60</a:t>
            </a:fld>
            <a:endParaRPr lang="en-US" dirty="0"/>
          </a:p>
        </p:txBody>
      </p:sp>
      <p:sp>
        <p:nvSpPr>
          <p:cNvPr id="27" name="Content Placeholder 26"/>
          <p:cNvSpPr>
            <a:spLocks noGrp="1"/>
          </p:cNvSpPr>
          <p:nvPr>
            <p:ph type="body" sz="quarter" idx="13"/>
          </p:nvPr>
        </p:nvSpPr>
        <p:spPr>
          <a:xfrm>
            <a:off x="382587" y="1961653"/>
            <a:ext cx="11426825" cy="1051280"/>
          </a:xfrm>
        </p:spPr>
        <p:txBody>
          <a:bodyPr>
            <a:normAutofit/>
          </a:bodyPr>
          <a:lstStyle/>
          <a:p>
            <a:pPr>
              <a:spcAft>
                <a:spcPts val="1200"/>
              </a:spcAft>
            </a:pPr>
            <a:r>
              <a:rPr lang="en-US" sz="2400" dirty="0"/>
              <a:t>What is the least amount of change we need to make to this alternative to make it acceptable to you?</a:t>
            </a:r>
          </a:p>
        </p:txBody>
      </p:sp>
      <p:sp>
        <p:nvSpPr>
          <p:cNvPr id="2" name="Footer Placeholder 1">
            <a:extLst>
              <a:ext uri="{FF2B5EF4-FFF2-40B4-BE49-F238E27FC236}">
                <a16:creationId xmlns:a16="http://schemas.microsoft.com/office/drawing/2014/main" id="{E43A77C7-A7F2-4ED2-9D90-13A6EDF8F854}"/>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7225" y="1415348"/>
            <a:ext cx="8071290" cy="528179"/>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is the key question for converging?</a:t>
            </a:r>
          </a:p>
        </p:txBody>
      </p:sp>
      <p:sp>
        <p:nvSpPr>
          <p:cNvPr id="6" name="Content Placeholder 26"/>
          <p:cNvSpPr txBox="1">
            <a:spLocks/>
          </p:cNvSpPr>
          <p:nvPr/>
        </p:nvSpPr>
        <p:spPr>
          <a:xfrm>
            <a:off x="336330" y="3236835"/>
            <a:ext cx="8071290" cy="543354"/>
          </a:xfrm>
          <a:prstGeom prst="rect">
            <a:avLst/>
          </a:prstGeom>
        </p:spPr>
        <p:txBody>
          <a:bodyPr vert="horz" lIns="91440" tIns="45720" rIns="91440" bIns="45720" rtlCol="0">
            <a:normAutofit/>
          </a:bodyPr>
          <a:lstStyle/>
          <a:p>
            <a:pPr marL="342900" indent="-342900">
              <a:spcBef>
                <a:spcPct val="20000"/>
              </a:spcBef>
              <a:spcAft>
                <a:spcPts val="1200"/>
              </a:spcAft>
              <a:buClr>
                <a:srgbClr val="009383"/>
              </a:buClr>
              <a:buFont typeface="Arial"/>
              <a:buChar char="•"/>
              <a:defRPr/>
            </a:pPr>
            <a:r>
              <a:rPr lang="en-US" sz="2400" dirty="0">
                <a:latin typeface="Arial" panose="020B0604020202020204" pitchFamily="34" charset="0"/>
                <a:cs typeface="Arial" panose="020B0604020202020204" pitchFamily="34" charset="0"/>
              </a:rPr>
              <a:t>Those in the minority</a:t>
            </a:r>
          </a:p>
        </p:txBody>
      </p:sp>
      <p:sp>
        <p:nvSpPr>
          <p:cNvPr id="7" name="Title 4"/>
          <p:cNvSpPr txBox="1">
            <a:spLocks/>
          </p:cNvSpPr>
          <p:nvPr/>
        </p:nvSpPr>
        <p:spPr>
          <a:xfrm>
            <a:off x="657225" y="2751794"/>
            <a:ext cx="8071290" cy="543354"/>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To whom is this question addressed? </a:t>
            </a:r>
          </a:p>
        </p:txBody>
      </p:sp>
      <p:sp>
        <p:nvSpPr>
          <p:cNvPr id="8" name="TextBox 7"/>
          <p:cNvSpPr txBox="1"/>
          <p:nvPr/>
        </p:nvSpPr>
        <p:spPr>
          <a:xfrm>
            <a:off x="10573605" y="2951547"/>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P spid="6" grpId="0" build="p"/>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title"/>
          </p:nvPr>
        </p:nvSpPr>
        <p:spPr/>
        <p:txBody>
          <a:bodyPr>
            <a:normAutofit/>
          </a:bodyPr>
          <a:lstStyle/>
          <a:p>
            <a:r>
              <a:rPr lang="en-US" sz="3600" b="0" dirty="0"/>
              <a:t>Review</a:t>
            </a:r>
          </a:p>
        </p:txBody>
      </p:sp>
      <p:sp>
        <p:nvSpPr>
          <p:cNvPr id="5" name="Slide Number Placeholder 4"/>
          <p:cNvSpPr>
            <a:spLocks noGrp="1"/>
          </p:cNvSpPr>
          <p:nvPr>
            <p:ph type="sldNum" sz="quarter" idx="12"/>
          </p:nvPr>
        </p:nvSpPr>
        <p:spPr/>
        <p:txBody>
          <a:bodyPr/>
          <a:lstStyle/>
          <a:p>
            <a:fld id="{F29FD61F-2294-5D42-A9D7-9928D42B3773}" type="slidenum">
              <a:rPr lang="en-US" smtClean="0"/>
              <a:pPr/>
              <a:t>61</a:t>
            </a:fld>
            <a:endParaRPr lang="en-US" dirty="0"/>
          </a:p>
        </p:txBody>
      </p:sp>
      <p:sp>
        <p:nvSpPr>
          <p:cNvPr id="27" name="Content Placeholder 26"/>
          <p:cNvSpPr>
            <a:spLocks noGrp="1"/>
          </p:cNvSpPr>
          <p:nvPr>
            <p:ph type="body" sz="quarter" idx="13"/>
          </p:nvPr>
        </p:nvSpPr>
        <p:spPr>
          <a:xfrm>
            <a:off x="560388" y="2162940"/>
            <a:ext cx="11426825" cy="4062098"/>
          </a:xfrm>
        </p:spPr>
        <p:txBody>
          <a:bodyPr>
            <a:normAutofit/>
          </a:bodyPr>
          <a:lstStyle/>
          <a:p>
            <a:pPr>
              <a:lnSpc>
                <a:spcPct val="100000"/>
              </a:lnSpc>
              <a:spcAft>
                <a:spcPts val="1200"/>
              </a:spcAft>
            </a:pPr>
            <a:r>
              <a:rPr lang="en-US" sz="2400" dirty="0"/>
              <a:t>Criteria</a:t>
            </a:r>
          </a:p>
          <a:p>
            <a:pPr>
              <a:lnSpc>
                <a:spcPct val="100000"/>
              </a:lnSpc>
              <a:spcAft>
                <a:spcPts val="1200"/>
              </a:spcAft>
            </a:pPr>
            <a:r>
              <a:rPr lang="en-US" sz="2400" dirty="0"/>
              <a:t>Importance</a:t>
            </a:r>
          </a:p>
          <a:p>
            <a:pPr>
              <a:lnSpc>
                <a:spcPct val="100000"/>
              </a:lnSpc>
            </a:pPr>
            <a:r>
              <a:rPr lang="en-US" sz="2400" dirty="0"/>
              <a:t>Score each alternative by criteria</a:t>
            </a:r>
          </a:p>
          <a:p>
            <a:pPr lvl="1">
              <a:lnSpc>
                <a:spcPct val="100000"/>
              </a:lnSpc>
              <a:buClr>
                <a:srgbClr val="009383"/>
              </a:buClr>
              <a:buFont typeface="Arial" panose="020B0604020202020204" pitchFamily="34" charset="0"/>
              <a:buChar char="–"/>
            </a:pPr>
            <a:r>
              <a:rPr lang="en-US" dirty="0">
                <a:solidFill>
                  <a:srgbClr val="F26522"/>
                </a:solidFill>
              </a:rPr>
              <a:t>Start with High and work down (across rows)</a:t>
            </a:r>
          </a:p>
        </p:txBody>
      </p:sp>
      <p:sp>
        <p:nvSpPr>
          <p:cNvPr id="2" name="Footer Placeholder 1">
            <a:extLst>
              <a:ext uri="{FF2B5EF4-FFF2-40B4-BE49-F238E27FC236}">
                <a16:creationId xmlns:a16="http://schemas.microsoft.com/office/drawing/2014/main" id="{3BE0367C-B827-43A2-8A83-08CEAA4AD1C0}"/>
              </a:ext>
            </a:extLst>
          </p:cNvPr>
          <p:cNvSpPr>
            <a:spLocks noGrp="1"/>
          </p:cNvSpPr>
          <p:nvPr>
            <p:ph type="ftr" sz="quarter" idx="11"/>
          </p:nvPr>
        </p:nvSpPr>
        <p:spPr/>
        <p:txBody>
          <a:bodyPr/>
          <a:lstStyle/>
          <a:p>
            <a:r>
              <a:rPr lang="en-US"/>
              <a:t>Copyright 1992-2015, Leadership Strategies, Inc. V15.02 </a:t>
            </a:r>
          </a:p>
        </p:txBody>
      </p:sp>
      <p:sp>
        <p:nvSpPr>
          <p:cNvPr id="23" name="Title 4"/>
          <p:cNvSpPr txBox="1">
            <a:spLocks/>
          </p:cNvSpPr>
          <p:nvPr/>
        </p:nvSpPr>
        <p:spPr>
          <a:xfrm>
            <a:off x="658484" y="1445233"/>
            <a:ext cx="8829183" cy="524865"/>
          </a:xfrm>
          <a:prstGeom prst="rect">
            <a:avLst/>
          </a:prstGeom>
        </p:spPr>
        <p:txBody>
          <a:bodyPr vert="horz" lIns="91440" tIns="45720" rIns="91440" bIns="45720" rtlCol="0" anchor="ctr">
            <a:normAutofit/>
          </a:bodyPr>
          <a:lstStyle/>
          <a:p>
            <a:pPr>
              <a:spcBef>
                <a:spcPct val="0"/>
              </a:spcBef>
              <a:defRPr/>
            </a:pPr>
            <a:r>
              <a:rPr lang="en-US" sz="2800" dirty="0">
                <a:solidFill>
                  <a:srgbClr val="009383"/>
                </a:solidFill>
                <a:latin typeface="Arial" panose="020B0604020202020204" pitchFamily="34" charset="0"/>
                <a:ea typeface="+mj-ea"/>
                <a:cs typeface="Arial" panose="020B0604020202020204" pitchFamily="34" charset="0"/>
              </a:rPr>
              <a:t>What is the order in building a weighted score card?</a:t>
            </a:r>
          </a:p>
        </p:txBody>
      </p:sp>
      <p:sp>
        <p:nvSpPr>
          <p:cNvPr id="6" name="TextBox 5"/>
          <p:cNvSpPr txBox="1"/>
          <p:nvPr/>
        </p:nvSpPr>
        <p:spPr>
          <a:xfrm>
            <a:off x="10560776" y="3547944"/>
            <a:ext cx="389850" cy="830997"/>
          </a:xfrm>
          <a:prstGeom prst="rect">
            <a:avLst/>
          </a:prstGeom>
          <a:noFill/>
        </p:spPr>
        <p:txBody>
          <a:bodyPr wrap="none" rtlCol="0">
            <a:spAutoFit/>
          </a:bodyPr>
          <a:lstStyle/>
          <a:p>
            <a:r>
              <a:rPr lang="en-US" sz="4800" b="1" dirty="0">
                <a:solidFill>
                  <a:schemeClr val="bg1">
                    <a:lumMod val="95000"/>
                  </a:schemeClr>
                </a:solidFill>
                <a:latin typeface="Arial Black" pitchFamily="34" charset="0"/>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fade">
                                      <p:cBhvr>
                                        <p:cTn id="7" dur="5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fade">
                                      <p:cBhvr>
                                        <p:cTn id="12" dur="5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fade">
                                      <p:cBhvr>
                                        <p:cTn id="17" dur="500"/>
                                        <p:tgtEl>
                                          <p:spTgt spid="27">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7">
                                            <p:txEl>
                                              <p:pRg st="3" end="3"/>
                                            </p:txEl>
                                          </p:spTgt>
                                        </p:tgtEl>
                                        <p:attrNameLst>
                                          <p:attrName>style.visibility</p:attrName>
                                        </p:attrNameLst>
                                      </p:cBhvr>
                                      <p:to>
                                        <p:strVal val="visible"/>
                                      </p:to>
                                    </p:set>
                                    <p:animEffect transition="in" filter="fade">
                                      <p:cBhvr>
                                        <p:cTn id="20"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600" b="0" dirty="0"/>
              <a:t>Principle 7</a:t>
            </a:r>
          </a:p>
        </p:txBody>
      </p:sp>
      <p:sp>
        <p:nvSpPr>
          <p:cNvPr id="4" name="Slide Number Placeholder 3"/>
          <p:cNvSpPr>
            <a:spLocks noGrp="1"/>
          </p:cNvSpPr>
          <p:nvPr>
            <p:ph type="sldNum" sz="quarter" idx="12"/>
          </p:nvPr>
        </p:nvSpPr>
        <p:spPr/>
        <p:txBody>
          <a:bodyPr/>
          <a:lstStyle/>
          <a:p>
            <a:fld id="{F29FD61F-2294-5D42-A9D7-9928D42B3773}" type="slidenum">
              <a:rPr lang="en-US" smtClean="0"/>
              <a:pPr/>
              <a:t>62</a:t>
            </a:fld>
            <a:endParaRPr lang="en-US" dirty="0"/>
          </a:p>
        </p:txBody>
      </p:sp>
      <p:sp>
        <p:nvSpPr>
          <p:cNvPr id="6" name="Content Placeholder 5"/>
          <p:cNvSpPr>
            <a:spLocks noGrp="1"/>
          </p:cNvSpPr>
          <p:nvPr>
            <p:ph type="body" sz="quarter" idx="13"/>
          </p:nvPr>
        </p:nvSpPr>
        <p:spPr>
          <a:xfrm>
            <a:off x="657225" y="2438271"/>
            <a:ext cx="5198967" cy="3956431"/>
          </a:xfrm>
        </p:spPr>
        <p:txBody>
          <a:bodyPr>
            <a:noAutofit/>
          </a:bodyPr>
          <a:lstStyle/>
          <a:p>
            <a:pPr marL="514350" indent="-514350">
              <a:spcAft>
                <a:spcPts val="600"/>
              </a:spcAft>
              <a:buFont typeface="+mj-lt"/>
              <a:buAutoNum type="alphaUcPeriod"/>
            </a:pPr>
            <a:r>
              <a:rPr lang="en-US" sz="2400" dirty="0"/>
              <a:t>Understand Disagreement</a:t>
            </a:r>
          </a:p>
          <a:p>
            <a:pPr marL="514350" indent="-514350">
              <a:spcAft>
                <a:spcPts val="600"/>
              </a:spcAft>
              <a:buFont typeface="+mj-lt"/>
              <a:buAutoNum type="alphaUcPeriod"/>
            </a:pPr>
            <a:r>
              <a:rPr lang="en-US" sz="2400" dirty="0"/>
              <a:t>Start with Consensus</a:t>
            </a:r>
          </a:p>
          <a:p>
            <a:pPr marL="514350" indent="-514350">
              <a:spcAft>
                <a:spcPts val="600"/>
              </a:spcAft>
              <a:buFont typeface="+mj-lt"/>
              <a:buAutoNum type="alphaUcPeriod"/>
            </a:pPr>
            <a:r>
              <a:rPr lang="en-US" sz="2400" dirty="0"/>
              <a:t>Decide if Agreement is Necessary</a:t>
            </a:r>
          </a:p>
          <a:p>
            <a:pPr marL="514350" indent="-514350">
              <a:spcAft>
                <a:spcPts val="600"/>
              </a:spcAft>
              <a:buFont typeface="+mj-lt"/>
              <a:buAutoNum type="alphaUcPeriod"/>
            </a:pPr>
            <a:r>
              <a:rPr lang="en-US" sz="2400" dirty="0"/>
              <a:t>Let Participants Seek Agreement</a:t>
            </a:r>
          </a:p>
          <a:p>
            <a:pPr marL="514350" indent="-514350">
              <a:spcAft>
                <a:spcPts val="600"/>
              </a:spcAft>
              <a:buFont typeface="+mj-lt"/>
              <a:buAutoNum type="alphaUcPeriod"/>
            </a:pPr>
            <a:r>
              <a:rPr lang="en-US" sz="2400" dirty="0"/>
              <a:t>Take Control As Necessary</a:t>
            </a:r>
          </a:p>
        </p:txBody>
      </p:sp>
      <p:sp>
        <p:nvSpPr>
          <p:cNvPr id="7" name="Content Placeholder 6"/>
          <p:cNvSpPr>
            <a:spLocks noGrp="1"/>
          </p:cNvSpPr>
          <p:nvPr>
            <p:ph idx="4294967295"/>
          </p:nvPr>
        </p:nvSpPr>
        <p:spPr>
          <a:xfrm>
            <a:off x="6663177" y="2348118"/>
            <a:ext cx="5101193" cy="4083050"/>
          </a:xfrm>
        </p:spPr>
        <p:txBody>
          <a:bodyPr>
            <a:normAutofit/>
          </a:bodyPr>
          <a:lstStyle/>
          <a:p>
            <a:pPr marL="514350" indent="-514350">
              <a:spcAft>
                <a:spcPts val="600"/>
              </a:spcAft>
              <a:buClr>
                <a:srgbClr val="009383"/>
              </a:buClr>
              <a:buFont typeface="+mj-lt"/>
              <a:buAutoNum type="alphaUcPeriod" startAt="6"/>
            </a:pPr>
            <a:r>
              <a:rPr lang="en-US" sz="2400" b="0" dirty="0">
                <a:solidFill>
                  <a:schemeClr val="tx1"/>
                </a:solidFill>
              </a:rPr>
              <a:t>Delineate Alternatives</a:t>
            </a:r>
          </a:p>
          <a:p>
            <a:pPr marL="514350" indent="-514350">
              <a:spcAft>
                <a:spcPts val="600"/>
              </a:spcAft>
              <a:buClr>
                <a:srgbClr val="009383"/>
              </a:buClr>
              <a:buFont typeface="+mj-lt"/>
              <a:buAutoNum type="alphaUcPeriod" startAt="6"/>
            </a:pPr>
            <a:r>
              <a:rPr lang="en-US" sz="2400" b="0" dirty="0">
                <a:solidFill>
                  <a:schemeClr val="tx1"/>
                </a:solidFill>
              </a:rPr>
              <a:t>Identify Strengths and Weaknesses</a:t>
            </a:r>
          </a:p>
          <a:p>
            <a:pPr marL="514350" indent="-514350">
              <a:spcAft>
                <a:spcPts val="600"/>
              </a:spcAft>
              <a:buClr>
                <a:srgbClr val="009383"/>
              </a:buClr>
              <a:buFont typeface="+mj-lt"/>
              <a:buAutoNum type="alphaUcPeriod" startAt="6"/>
            </a:pPr>
            <a:r>
              <a:rPr lang="en-US" sz="2400" b="0" dirty="0">
                <a:solidFill>
                  <a:schemeClr val="tx1"/>
                </a:solidFill>
              </a:rPr>
              <a:t>Merge Alternatives</a:t>
            </a:r>
          </a:p>
          <a:p>
            <a:pPr marL="514350" indent="-514350">
              <a:spcAft>
                <a:spcPts val="600"/>
              </a:spcAft>
              <a:buClr>
                <a:srgbClr val="009383"/>
              </a:buClr>
              <a:buFont typeface="+mj-lt"/>
              <a:buAutoNum type="alphaUcPeriod" startAt="6"/>
            </a:pPr>
            <a:r>
              <a:rPr lang="en-US" sz="2400" b="0" dirty="0">
                <a:solidFill>
                  <a:schemeClr val="tx1"/>
                </a:solidFill>
              </a:rPr>
              <a:t>Use Ranking Techniques</a:t>
            </a:r>
          </a:p>
          <a:p>
            <a:pPr marL="514350" indent="-514350">
              <a:spcAft>
                <a:spcPts val="600"/>
              </a:spcAft>
              <a:buClr>
                <a:srgbClr val="009383"/>
              </a:buClr>
              <a:buFont typeface="+mj-lt"/>
              <a:buAutoNum type="alphaUcPeriod" startAt="6"/>
            </a:pPr>
            <a:r>
              <a:rPr lang="en-US" sz="2400" b="0" dirty="0">
                <a:solidFill>
                  <a:schemeClr val="tx1"/>
                </a:solidFill>
              </a:rPr>
              <a:t>Converge on a Solution </a:t>
            </a:r>
          </a:p>
          <a:p>
            <a:pPr marL="514350" indent="-514350">
              <a:spcAft>
                <a:spcPts val="600"/>
              </a:spcAft>
              <a:buClr>
                <a:srgbClr val="009383"/>
              </a:buClr>
              <a:buFont typeface="+mj-lt"/>
              <a:buAutoNum type="alphaUcPeriod" startAt="6"/>
            </a:pPr>
            <a:r>
              <a:rPr lang="en-US" sz="2400" b="0" dirty="0">
                <a:solidFill>
                  <a:schemeClr val="tx1"/>
                </a:solidFill>
              </a:rPr>
              <a:t>A Decision Process</a:t>
            </a:r>
          </a:p>
          <a:p>
            <a:pPr marL="514350" indent="-514350">
              <a:spcAft>
                <a:spcPts val="600"/>
              </a:spcAft>
              <a:buClr>
                <a:srgbClr val="009383"/>
              </a:buClr>
              <a:buFont typeface="+mj-lt"/>
              <a:buAutoNum type="alphaUcPeriod" startAt="6"/>
            </a:pPr>
            <a:r>
              <a:rPr lang="en-US" sz="2400" b="0" dirty="0">
                <a:solidFill>
                  <a:schemeClr val="tx1"/>
                </a:solidFill>
              </a:rPr>
              <a:t>If All Else Fails, Move On</a:t>
            </a:r>
          </a:p>
        </p:txBody>
      </p:sp>
      <p:sp>
        <p:nvSpPr>
          <p:cNvPr id="8" name="Title 4"/>
          <p:cNvSpPr txBox="1">
            <a:spLocks/>
          </p:cNvSpPr>
          <p:nvPr/>
        </p:nvSpPr>
        <p:spPr>
          <a:xfrm>
            <a:off x="657225" y="1436429"/>
            <a:ext cx="8071290" cy="480798"/>
          </a:xfrm>
          <a:prstGeom prst="rect">
            <a:avLst/>
          </a:prstGeom>
        </p:spPr>
        <p:txBody>
          <a:bodyPr vert="horz" lIns="91440" tIns="45720" rIns="91440" bIns="45720" rtlCol="0" anchor="ctr">
            <a:noAutofit/>
          </a:bodyPr>
          <a:lstStyle/>
          <a:p>
            <a:pPr>
              <a:spcBef>
                <a:spcPct val="0"/>
              </a:spcBef>
              <a:defRPr/>
            </a:pPr>
            <a:r>
              <a:rPr lang="en-US" sz="2800" cap="all" dirty="0">
                <a:solidFill>
                  <a:srgbClr val="009383"/>
                </a:solidFill>
                <a:latin typeface="Arial" panose="020B0604020202020204" pitchFamily="34" charset="0"/>
                <a:ea typeface="+mj-ea"/>
                <a:cs typeface="Arial" panose="020B0604020202020204" pitchFamily="34" charset="0"/>
              </a:rPr>
              <a:t>Consensus building</a:t>
            </a:r>
          </a:p>
        </p:txBody>
      </p:sp>
      <p:sp>
        <p:nvSpPr>
          <p:cNvPr id="9" name="TextBox 8"/>
          <p:cNvSpPr txBox="1"/>
          <p:nvPr/>
        </p:nvSpPr>
        <p:spPr>
          <a:xfrm>
            <a:off x="657225" y="1881538"/>
            <a:ext cx="5833648" cy="461665"/>
          </a:xfrm>
          <a:prstGeom prst="rect">
            <a:avLst/>
          </a:prstGeom>
          <a:noFill/>
        </p:spPr>
        <p:txBody>
          <a:bodyPr wrap="none" rtlCol="0">
            <a:spAutoFit/>
          </a:bodyPr>
          <a:lstStyle/>
          <a:p>
            <a:r>
              <a:rPr lang="en-US" sz="2400" i="1" dirty="0">
                <a:solidFill>
                  <a:srgbClr val="F26522"/>
                </a:solidFill>
                <a:latin typeface="Arial" panose="020B0604020202020204" pitchFamily="34" charset="0"/>
                <a:cs typeface="Arial" panose="020B0604020202020204" pitchFamily="34" charset="0"/>
              </a:rPr>
              <a:t>Generate a Consensus-Focused Process</a:t>
            </a:r>
          </a:p>
        </p:txBody>
      </p:sp>
      <p:sp>
        <p:nvSpPr>
          <p:cNvPr id="10" name="Footer Placeholder 2">
            <a:extLst>
              <a:ext uri="{FF2B5EF4-FFF2-40B4-BE49-F238E27FC236}">
                <a16:creationId xmlns:a16="http://schemas.microsoft.com/office/drawing/2014/main" id="{47D0EC2C-739D-4A41-B7A4-3455DBF65C62}"/>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Tree>
    <p:extLst>
      <p:ext uri="{BB962C8B-B14F-4D97-AF65-F5344CB8AC3E}">
        <p14:creationId xmlns:p14="http://schemas.microsoft.com/office/powerpoint/2010/main" val="3199798013"/>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153A035F-7B8A-4CA6-8616-586B042C9D20}"/>
              </a:ext>
            </a:extLst>
          </p:cNvPr>
          <p:cNvSpPr/>
          <p:nvPr/>
        </p:nvSpPr>
        <p:spPr>
          <a:xfrm>
            <a:off x="5906030" y="15589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3.</a:t>
            </a:r>
          </a:p>
          <a:p>
            <a:pPr algn="ctr"/>
            <a:r>
              <a:rPr lang="en-US" sz="1600" dirty="0">
                <a:solidFill>
                  <a:schemeClr val="bg1"/>
                </a:solidFill>
                <a:latin typeface="Arial" panose="020B0604020202020204" pitchFamily="34" charset="0"/>
                <a:cs typeface="Arial" panose="020B0604020202020204" pitchFamily="34" charset="0"/>
              </a:rPr>
              <a:t>Focusing</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the Group</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28FE3CB3-7C95-4FE8-A293-B7AB86BE94F4}"/>
              </a:ext>
            </a:extLst>
          </p:cNvPr>
          <p:cNvSpPr/>
          <p:nvPr/>
        </p:nvSpPr>
        <p:spPr>
          <a:xfrm>
            <a:off x="4108147"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2.</a:t>
            </a:r>
          </a:p>
          <a:p>
            <a:pPr algn="ctr"/>
            <a:r>
              <a:rPr lang="en-US" sz="1600" dirty="0">
                <a:solidFill>
                  <a:schemeClr val="bg1"/>
                </a:solidFill>
                <a:latin typeface="Arial" panose="020B0604020202020204" pitchFamily="34" charset="0"/>
                <a:cs typeface="Arial" panose="020B0604020202020204" pitchFamily="34" charset="0"/>
              </a:rPr>
              <a:t>Getting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the Session</a:t>
            </a:r>
          </a:p>
          <a:p>
            <a:pPr algn="ctr"/>
            <a:r>
              <a:rPr lang="en-US" sz="1600" dirty="0">
                <a:solidFill>
                  <a:schemeClr val="bg1"/>
                </a:solidFill>
                <a:latin typeface="Arial" panose="020B0604020202020204" pitchFamily="34" charset="0"/>
                <a:cs typeface="Arial" panose="020B0604020202020204" pitchFamily="34" charset="0"/>
              </a:rPr>
              <a:t>Started</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36" name="Title 1">
            <a:extLst>
              <a:ext uri="{FF2B5EF4-FFF2-40B4-BE49-F238E27FC236}">
                <a16:creationId xmlns:a16="http://schemas.microsoft.com/office/drawing/2014/main" id="{899F1014-1C8D-446B-BD6C-8541D06E0C91}"/>
              </a:ext>
            </a:extLst>
          </p:cNvPr>
          <p:cNvSpPr>
            <a:spLocks noGrp="1"/>
          </p:cNvSpPr>
          <p:nvPr>
            <p:ph type="title"/>
          </p:nvPr>
        </p:nvSpPr>
        <p:spPr>
          <a:xfrm>
            <a:off x="657225" y="522072"/>
            <a:ext cx="7429500" cy="690564"/>
          </a:xfrm>
        </p:spPr>
        <p:txBody>
          <a:bodyPr>
            <a:normAutofit/>
          </a:bodyPr>
          <a:lstStyle/>
          <a:p>
            <a:r>
              <a:rPr lang="en-US" sz="3600" b="0" dirty="0"/>
              <a:t>Checkpoint</a:t>
            </a:r>
          </a:p>
        </p:txBody>
      </p:sp>
      <p:sp>
        <p:nvSpPr>
          <p:cNvPr id="37" name="Slide Number Placeholder 3">
            <a:extLst>
              <a:ext uri="{FF2B5EF4-FFF2-40B4-BE49-F238E27FC236}">
                <a16:creationId xmlns:a16="http://schemas.microsoft.com/office/drawing/2014/main" id="{7117E627-A877-44F5-83B7-FC12C0788E4B}"/>
              </a:ext>
            </a:extLst>
          </p:cNvPr>
          <p:cNvSpPr>
            <a:spLocks noGrp="1"/>
          </p:cNvSpPr>
          <p:nvPr>
            <p:ph type="sldNum" sz="quarter" idx="12"/>
          </p:nvPr>
        </p:nvSpPr>
        <p:spPr>
          <a:xfrm>
            <a:off x="197069" y="6356350"/>
            <a:ext cx="2743200" cy="365125"/>
          </a:xfrm>
        </p:spPr>
        <p:txBody>
          <a:bodyPr/>
          <a:lstStyle/>
          <a:p>
            <a:fld id="{F29FD61F-2294-5D42-A9D7-9928D42B3773}" type="slidenum">
              <a:rPr lang="en-US" smtClean="0"/>
              <a:pPr/>
              <a:t>63</a:t>
            </a:fld>
            <a:endParaRPr lang="en-US" dirty="0"/>
          </a:p>
        </p:txBody>
      </p:sp>
      <p:sp>
        <p:nvSpPr>
          <p:cNvPr id="39" name="Footer Placeholder 2">
            <a:extLst>
              <a:ext uri="{FF2B5EF4-FFF2-40B4-BE49-F238E27FC236}">
                <a16:creationId xmlns:a16="http://schemas.microsoft.com/office/drawing/2014/main" id="{B1BD409D-970C-4F9B-83F5-B4F02E586BEC}"/>
              </a:ext>
            </a:extLst>
          </p:cNvPr>
          <p:cNvSpPr>
            <a:spLocks noGrp="1"/>
          </p:cNvSpPr>
          <p:nvPr>
            <p:ph type="ftr" sz="quarter" idx="11"/>
          </p:nvPr>
        </p:nvSpPr>
        <p:spPr>
          <a:xfrm>
            <a:off x="3307749" y="6378122"/>
            <a:ext cx="6179918" cy="365125"/>
          </a:xfrm>
        </p:spPr>
        <p:txBody>
          <a:bodyPr/>
          <a:lstStyle/>
          <a:p>
            <a:r>
              <a:rPr lang="en-US" dirty="0"/>
              <a:t>Copyright 1992-2015, Leadership Strategies, Inc. V15.02 </a:t>
            </a:r>
          </a:p>
        </p:txBody>
      </p:sp>
      <p:sp>
        <p:nvSpPr>
          <p:cNvPr id="40" name="Oval 39">
            <a:extLst>
              <a:ext uri="{FF2B5EF4-FFF2-40B4-BE49-F238E27FC236}">
                <a16:creationId xmlns:a16="http://schemas.microsoft.com/office/drawing/2014/main" id="{C7EFED69-3E2D-4D46-8046-8584235F80E4}"/>
              </a:ext>
            </a:extLst>
          </p:cNvPr>
          <p:cNvSpPr/>
          <p:nvPr/>
        </p:nvSpPr>
        <p:spPr>
          <a:xfrm>
            <a:off x="2310264"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1.</a:t>
            </a:r>
          </a:p>
          <a:p>
            <a:pPr algn="ctr"/>
            <a:r>
              <a:rPr lang="en-US" sz="1600" dirty="0">
                <a:solidFill>
                  <a:schemeClr val="bg1"/>
                </a:solidFill>
                <a:latin typeface="Arial" panose="020B0604020202020204" pitchFamily="34" charset="0"/>
                <a:cs typeface="Arial" panose="020B0604020202020204" pitchFamily="34" charset="0"/>
              </a:rPr>
              <a:t>Preparing </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for Success</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117CDCB7-E5F4-4907-BDD4-52632448FADF}"/>
              </a:ext>
            </a:extLst>
          </p:cNvPr>
          <p:cNvSpPr/>
          <p:nvPr/>
        </p:nvSpPr>
        <p:spPr>
          <a:xfrm>
            <a:off x="9148322" y="1552824"/>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9.</a:t>
            </a:r>
          </a:p>
          <a:p>
            <a:pPr algn="ctr"/>
            <a:r>
              <a:rPr lang="en-US" sz="1600" dirty="0">
                <a:solidFill>
                  <a:schemeClr val="bg1"/>
                </a:solidFill>
                <a:latin typeface="Arial" panose="020B0604020202020204" pitchFamily="34" charset="0"/>
                <a:cs typeface="Arial" panose="020B0604020202020204" pitchFamily="34" charset="0"/>
              </a:rPr>
              <a:t>Closing the</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Session</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B81BB205-6AF5-443B-9582-B9E381EF5FF2}"/>
              </a:ext>
            </a:extLst>
          </p:cNvPr>
          <p:cNvSpPr/>
          <p:nvPr/>
        </p:nvSpPr>
        <p:spPr>
          <a:xfrm>
            <a:off x="7379230" y="6064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4.</a:t>
            </a:r>
          </a:p>
          <a:p>
            <a:pPr algn="ctr"/>
            <a:r>
              <a:rPr lang="en-US" sz="1600" dirty="0">
                <a:solidFill>
                  <a:schemeClr val="bg1"/>
                </a:solidFill>
                <a:latin typeface="Arial" panose="020B0604020202020204" pitchFamily="34" charset="0"/>
                <a:cs typeface="Arial" panose="020B0604020202020204" pitchFamily="34" charset="0"/>
              </a:rPr>
              <a:t>The Power</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of the Pen</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46" name="Oval 45">
            <a:extLst>
              <a:ext uri="{FF2B5EF4-FFF2-40B4-BE49-F238E27FC236}">
                <a16:creationId xmlns:a16="http://schemas.microsoft.com/office/drawing/2014/main" id="{7DA93F2C-546E-40DF-A58E-A87B235E57EA}"/>
              </a:ext>
            </a:extLst>
          </p:cNvPr>
          <p:cNvSpPr/>
          <p:nvPr/>
        </p:nvSpPr>
        <p:spPr>
          <a:xfrm>
            <a:off x="7379230" y="2511438"/>
            <a:ext cx="1416652" cy="1416652"/>
          </a:xfrm>
          <a:prstGeom prst="ellipse">
            <a:avLst/>
          </a:prstGeom>
          <a:solidFill>
            <a:srgbClr val="00467F"/>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5.</a:t>
            </a:r>
          </a:p>
          <a:p>
            <a:pPr algn="ctr"/>
            <a:r>
              <a:rPr lang="en-US" sz="1600" dirty="0">
                <a:solidFill>
                  <a:schemeClr val="bg1"/>
                </a:solidFill>
                <a:latin typeface="Arial" panose="020B0604020202020204" pitchFamily="34" charset="0"/>
                <a:cs typeface="Arial" panose="020B0604020202020204" pitchFamily="34" charset="0"/>
              </a:rPr>
              <a:t>Information</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Gathering</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D732717B-7866-4A53-A3DE-8FA0202B370F}"/>
              </a:ext>
            </a:extLst>
          </p:cNvPr>
          <p:cNvSpPr/>
          <p:nvPr/>
        </p:nvSpPr>
        <p:spPr>
          <a:xfrm>
            <a:off x="6777755" y="4335395"/>
            <a:ext cx="1416652" cy="1416652"/>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7.</a:t>
            </a:r>
          </a:p>
          <a:p>
            <a:pPr algn="ctr"/>
            <a:r>
              <a:rPr lang="en-US" sz="1600" dirty="0">
                <a:solidFill>
                  <a:srgbClr val="FFFFFF"/>
                </a:solidFill>
                <a:latin typeface="Arial" panose="020B0604020202020204" pitchFamily="34" charset="0"/>
                <a:cs typeface="Arial" panose="020B0604020202020204" pitchFamily="34" charset="0"/>
              </a:rPr>
              <a:t>Consensus</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Building</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
        <p:nvSpPr>
          <p:cNvPr id="48" name="Oval 47">
            <a:extLst>
              <a:ext uri="{FF2B5EF4-FFF2-40B4-BE49-F238E27FC236}">
                <a16:creationId xmlns:a16="http://schemas.microsoft.com/office/drawing/2014/main" id="{9034D1A4-B2CA-4DBC-80A9-563BD6475948}"/>
              </a:ext>
            </a:extLst>
          </p:cNvPr>
          <p:cNvSpPr/>
          <p:nvPr/>
        </p:nvSpPr>
        <p:spPr>
          <a:xfrm>
            <a:off x="8386080" y="4335395"/>
            <a:ext cx="1416652" cy="1416652"/>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8.</a:t>
            </a:r>
          </a:p>
          <a:p>
            <a:pPr algn="ctr"/>
            <a:r>
              <a:rPr lang="en-US" sz="1600" dirty="0">
                <a:solidFill>
                  <a:srgbClr val="FFFFFF"/>
                </a:solidFill>
                <a:latin typeface="Arial" panose="020B0604020202020204" pitchFamily="34" charset="0"/>
                <a:cs typeface="Arial" panose="020B0604020202020204" pitchFamily="34" charset="0"/>
              </a:rPr>
              <a:t>Keeping the</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Energy High</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8D47C09C-96E8-4A37-B4EF-166427F33423}"/>
              </a:ext>
            </a:extLst>
          </p:cNvPr>
          <p:cNvSpPr/>
          <p:nvPr/>
        </p:nvSpPr>
        <p:spPr>
          <a:xfrm>
            <a:off x="5169430" y="4335395"/>
            <a:ext cx="1416652" cy="1416652"/>
          </a:xfrm>
          <a:prstGeom prst="ellipse">
            <a:avLst/>
          </a:prstGeom>
          <a:solidFill>
            <a:srgbClr val="009383"/>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6.</a:t>
            </a:r>
          </a:p>
          <a:p>
            <a:pPr algn="ctr"/>
            <a:r>
              <a:rPr lang="en-US" sz="1600" dirty="0">
                <a:solidFill>
                  <a:srgbClr val="FFFFFF"/>
                </a:solidFill>
                <a:latin typeface="Arial" panose="020B0604020202020204" pitchFamily="34" charset="0"/>
                <a:cs typeface="Arial" panose="020B0604020202020204" pitchFamily="34" charset="0"/>
              </a:rPr>
              <a:t>Managing</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Dysfunction</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pic>
        <p:nvPicPr>
          <p:cNvPr id="50" name="Picture 49">
            <a:extLst>
              <a:ext uri="{FF2B5EF4-FFF2-40B4-BE49-F238E27FC236}">
                <a16:creationId xmlns:a16="http://schemas.microsoft.com/office/drawing/2014/main" id="{CA46DAC2-098D-4911-912A-4D549572613A}"/>
              </a:ext>
            </a:extLst>
          </p:cNvPr>
          <p:cNvPicPr>
            <a:picLocks noChangeAspect="1"/>
          </p:cNvPicPr>
          <p:nvPr/>
        </p:nvPicPr>
        <p:blipFill>
          <a:blip r:embed="rId3"/>
          <a:stretch>
            <a:fillRect/>
          </a:stretch>
        </p:blipFill>
        <p:spPr>
          <a:xfrm>
            <a:off x="7001637" y="3136333"/>
            <a:ext cx="210312" cy="245364"/>
          </a:xfrm>
          <a:prstGeom prst="rect">
            <a:avLst/>
          </a:prstGeom>
        </p:spPr>
      </p:pic>
      <p:pic>
        <p:nvPicPr>
          <p:cNvPr id="51" name="Picture 50">
            <a:extLst>
              <a:ext uri="{FF2B5EF4-FFF2-40B4-BE49-F238E27FC236}">
                <a16:creationId xmlns:a16="http://schemas.microsoft.com/office/drawing/2014/main" id="{AFE26A9F-AD4F-47CA-998F-1659EC8B7FF5}"/>
              </a:ext>
            </a:extLst>
          </p:cNvPr>
          <p:cNvPicPr>
            <a:picLocks noChangeAspect="1"/>
          </p:cNvPicPr>
          <p:nvPr/>
        </p:nvPicPr>
        <p:blipFill>
          <a:blip r:embed="rId4"/>
          <a:stretch>
            <a:fillRect/>
          </a:stretch>
        </p:blipFill>
        <p:spPr>
          <a:xfrm>
            <a:off x="7010401" y="1299191"/>
            <a:ext cx="201549" cy="254127"/>
          </a:xfrm>
          <a:prstGeom prst="rect">
            <a:avLst/>
          </a:prstGeom>
        </p:spPr>
      </p:pic>
      <p:pic>
        <p:nvPicPr>
          <p:cNvPr id="52" name="Picture 51">
            <a:extLst>
              <a:ext uri="{FF2B5EF4-FFF2-40B4-BE49-F238E27FC236}">
                <a16:creationId xmlns:a16="http://schemas.microsoft.com/office/drawing/2014/main" id="{18F3188A-95E2-446A-9F32-77782D3F7C90}"/>
              </a:ext>
            </a:extLst>
          </p:cNvPr>
          <p:cNvPicPr>
            <a:picLocks noChangeAspect="1"/>
          </p:cNvPicPr>
          <p:nvPr/>
        </p:nvPicPr>
        <p:blipFill>
          <a:blip r:embed="rId5"/>
          <a:stretch>
            <a:fillRect/>
          </a:stretch>
        </p:blipFill>
        <p:spPr>
          <a:xfrm>
            <a:off x="8034978" y="2118293"/>
            <a:ext cx="105156" cy="297942"/>
          </a:xfrm>
          <a:prstGeom prst="rect">
            <a:avLst/>
          </a:prstGeom>
        </p:spPr>
      </p:pic>
      <p:sp>
        <p:nvSpPr>
          <p:cNvPr id="53" name="TextBox 52">
            <a:extLst>
              <a:ext uri="{FF2B5EF4-FFF2-40B4-BE49-F238E27FC236}">
                <a16:creationId xmlns:a16="http://schemas.microsoft.com/office/drawing/2014/main" id="{9313F9B5-B30C-4BC7-9FE5-64E44355D167}"/>
              </a:ext>
            </a:extLst>
          </p:cNvPr>
          <p:cNvSpPr txBox="1"/>
          <p:nvPr/>
        </p:nvSpPr>
        <p:spPr>
          <a:xfrm>
            <a:off x="3971082" y="4720557"/>
            <a:ext cx="1197764" cy="646331"/>
          </a:xfrm>
          <a:prstGeom prst="rect">
            <a:avLst/>
          </a:prstGeom>
          <a:noFill/>
        </p:spPr>
        <p:txBody>
          <a:bodyPr wrap="none" rtlCol="0">
            <a:spAutoFit/>
          </a:bodyPr>
          <a:lstStyle/>
          <a:p>
            <a:r>
              <a:rPr lang="en-US" dirty="0">
                <a:solidFill>
                  <a:srgbClr val="009383"/>
                </a:solidFill>
                <a:latin typeface="Arial" panose="020B0604020202020204" pitchFamily="34" charset="0"/>
                <a:cs typeface="Arial" panose="020B0604020202020204" pitchFamily="34" charset="0"/>
              </a:rPr>
              <a:t>Group</a:t>
            </a:r>
          </a:p>
          <a:p>
            <a:r>
              <a:rPr lang="en-US" dirty="0">
                <a:solidFill>
                  <a:srgbClr val="009383"/>
                </a:solidFill>
                <a:latin typeface="Arial" panose="020B0604020202020204" pitchFamily="34" charset="0"/>
                <a:cs typeface="Arial" panose="020B0604020202020204" pitchFamily="34" charset="0"/>
              </a:rPr>
              <a:t>Dynamics</a:t>
            </a:r>
          </a:p>
        </p:txBody>
      </p:sp>
      <p:sp>
        <p:nvSpPr>
          <p:cNvPr id="54" name="Rectangle 53">
            <a:extLst>
              <a:ext uri="{FF2B5EF4-FFF2-40B4-BE49-F238E27FC236}">
                <a16:creationId xmlns:a16="http://schemas.microsoft.com/office/drawing/2014/main" id="{A6F23F72-163A-4472-A911-83747151622C}"/>
              </a:ext>
            </a:extLst>
          </p:cNvPr>
          <p:cNvSpPr/>
          <p:nvPr/>
        </p:nvSpPr>
        <p:spPr>
          <a:xfrm>
            <a:off x="3903522" y="4226675"/>
            <a:ext cx="6186854" cy="1634092"/>
          </a:xfrm>
          <a:prstGeom prst="rect">
            <a:avLst/>
          </a:prstGeom>
          <a:noFill/>
          <a:ln>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55" name="TextBox 54">
            <a:extLst>
              <a:ext uri="{FF2B5EF4-FFF2-40B4-BE49-F238E27FC236}">
                <a16:creationId xmlns:a16="http://schemas.microsoft.com/office/drawing/2014/main" id="{2CC48624-CA96-471D-A8A8-A4CC1519CE6D}"/>
              </a:ext>
            </a:extLst>
          </p:cNvPr>
          <p:cNvSpPr txBox="1"/>
          <p:nvPr/>
        </p:nvSpPr>
        <p:spPr>
          <a:xfrm>
            <a:off x="5877757" y="184666"/>
            <a:ext cx="2683157" cy="369332"/>
          </a:xfrm>
          <a:prstGeom prst="rect">
            <a:avLst/>
          </a:prstGeom>
          <a:noFill/>
        </p:spPr>
        <p:txBody>
          <a:bodyPr wrap="square" rtlCol="0">
            <a:spAutoFit/>
          </a:bodyPr>
          <a:lstStyle/>
          <a:p>
            <a:pPr algn="ctr"/>
            <a:r>
              <a:rPr lang="en-US" u="sng" dirty="0">
                <a:solidFill>
                  <a:srgbClr val="00467F"/>
                </a:solidFill>
                <a:latin typeface="Arial" panose="020B0604020202020204" pitchFamily="34" charset="0"/>
                <a:cs typeface="Arial" panose="020B0604020202020204" pitchFamily="34" charset="0"/>
              </a:rPr>
              <a:t>The Facilitation Cycle</a:t>
            </a:r>
          </a:p>
        </p:txBody>
      </p:sp>
      <p:cxnSp>
        <p:nvCxnSpPr>
          <p:cNvPr id="56" name="Straight Arrow Connector 55">
            <a:extLst>
              <a:ext uri="{FF2B5EF4-FFF2-40B4-BE49-F238E27FC236}">
                <a16:creationId xmlns:a16="http://schemas.microsoft.com/office/drawing/2014/main" id="{7AAE0556-3DB3-48CC-BD0C-FF1CC829631F}"/>
              </a:ext>
            </a:extLst>
          </p:cNvPr>
          <p:cNvCxnSpPr/>
          <p:nvPr/>
        </p:nvCxnSpPr>
        <p:spPr>
          <a:xfrm rot="16200000" flipV="1">
            <a:off x="645472" y="4456811"/>
            <a:ext cx="2974672" cy="2"/>
          </a:xfrm>
          <a:prstGeom prst="straightConnector1">
            <a:avLst/>
          </a:prstGeom>
          <a:ln w="19050">
            <a:solidFill>
              <a:schemeClr val="accent5">
                <a:lumMod val="50000"/>
                <a:lumOff val="50000"/>
              </a:schemeClr>
            </a:solidFill>
            <a:tailEnd type="arrow" w="med" len="med"/>
          </a:ln>
          <a:effectLst/>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61CEA825-FC30-4B2B-9577-3CEA85518212}"/>
              </a:ext>
            </a:extLst>
          </p:cNvPr>
          <p:cNvCxnSpPr/>
          <p:nvPr/>
        </p:nvCxnSpPr>
        <p:spPr>
          <a:xfrm>
            <a:off x="2134394" y="5940970"/>
            <a:ext cx="8362822" cy="1588"/>
          </a:xfrm>
          <a:prstGeom prst="straightConnector1">
            <a:avLst/>
          </a:prstGeom>
          <a:ln w="19050">
            <a:solidFill>
              <a:schemeClr val="accent5">
                <a:lumMod val="50000"/>
                <a:lumOff val="50000"/>
              </a:schemeClr>
            </a:solidFill>
            <a:tailEnd type="none"/>
          </a:ln>
          <a:effectLst/>
        </p:spPr>
        <p:style>
          <a:lnRef idx="2">
            <a:schemeClr val="accent1"/>
          </a:lnRef>
          <a:fillRef idx="0">
            <a:schemeClr val="accent1"/>
          </a:fillRef>
          <a:effectRef idx="1">
            <a:schemeClr val="accent1"/>
          </a:effectRef>
          <a:fontRef idx="minor">
            <a:schemeClr val="tx1"/>
          </a:fontRef>
        </p:style>
      </p:cxnSp>
      <p:sp>
        <p:nvSpPr>
          <p:cNvPr id="58" name="Oval 57">
            <a:extLst>
              <a:ext uri="{FF2B5EF4-FFF2-40B4-BE49-F238E27FC236}">
                <a16:creationId xmlns:a16="http://schemas.microsoft.com/office/drawing/2014/main" id="{923F6C0D-5B08-4055-9F4D-5B1EF4761602}"/>
              </a:ext>
            </a:extLst>
          </p:cNvPr>
          <p:cNvSpPr/>
          <p:nvPr/>
        </p:nvSpPr>
        <p:spPr>
          <a:xfrm>
            <a:off x="2310264" y="5029200"/>
            <a:ext cx="1416652" cy="1416652"/>
          </a:xfrm>
          <a:prstGeom prst="ellipse">
            <a:avLst/>
          </a:prstGeom>
          <a:solidFill>
            <a:srgbClr val="F1B434"/>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chemeClr val="bg1"/>
                </a:solidFill>
                <a:latin typeface="Arial" panose="020B0604020202020204" pitchFamily="34" charset="0"/>
                <a:cs typeface="Arial" panose="020B0604020202020204" pitchFamily="34" charset="0"/>
              </a:rPr>
              <a:t>10.</a:t>
            </a:r>
          </a:p>
          <a:p>
            <a:pPr algn="ctr"/>
            <a:r>
              <a:rPr lang="en-US" sz="1600" dirty="0">
                <a:solidFill>
                  <a:schemeClr val="bg1"/>
                </a:solidFill>
                <a:latin typeface="Arial" panose="020B0604020202020204" pitchFamily="34" charset="0"/>
                <a:cs typeface="Arial" panose="020B0604020202020204" pitchFamily="34" charset="0"/>
              </a:rPr>
              <a:t>Agenda</a:t>
            </a:r>
            <a:br>
              <a:rPr lang="en-US" sz="1600" dirty="0">
                <a:solidFill>
                  <a:schemeClr val="bg1"/>
                </a:solidFill>
                <a:latin typeface="Arial" panose="020B0604020202020204" pitchFamily="34" charset="0"/>
                <a:cs typeface="Arial" panose="020B0604020202020204" pitchFamily="34" charset="0"/>
              </a:rPr>
            </a:br>
            <a:r>
              <a:rPr lang="en-US" sz="1600" dirty="0">
                <a:solidFill>
                  <a:schemeClr val="bg1"/>
                </a:solidFill>
                <a:latin typeface="Arial" panose="020B0604020202020204" pitchFamily="34" charset="0"/>
                <a:cs typeface="Arial" panose="020B0604020202020204" pitchFamily="34" charset="0"/>
              </a:rPr>
              <a:t>Setting</a:t>
            </a:r>
            <a:br>
              <a:rPr lang="en-US" sz="1600" dirty="0">
                <a:solidFill>
                  <a:schemeClr val="bg1"/>
                </a:solidFill>
                <a:latin typeface="Arial" panose="020B0604020202020204" pitchFamily="34" charset="0"/>
                <a:cs typeface="Arial" panose="020B0604020202020204" pitchFamily="34" charset="0"/>
              </a:rPr>
            </a:br>
            <a:endParaRPr lang="en-US" sz="1600" dirty="0">
              <a:solidFill>
                <a:schemeClr val="bg1"/>
              </a:solidFill>
              <a:latin typeface="Arial" panose="020B0604020202020204" pitchFamily="34" charset="0"/>
              <a:cs typeface="Arial" panose="020B0604020202020204" pitchFamily="34" charset="0"/>
            </a:endParaRPr>
          </a:p>
        </p:txBody>
      </p:sp>
      <p:cxnSp>
        <p:nvCxnSpPr>
          <p:cNvPr id="59" name="Straight Arrow Connector 58">
            <a:extLst>
              <a:ext uri="{FF2B5EF4-FFF2-40B4-BE49-F238E27FC236}">
                <a16:creationId xmlns:a16="http://schemas.microsoft.com/office/drawing/2014/main" id="{252B2D88-753C-4A5E-B0C1-504E1AC4C77F}"/>
              </a:ext>
            </a:extLst>
          </p:cNvPr>
          <p:cNvCxnSpPr/>
          <p:nvPr/>
        </p:nvCxnSpPr>
        <p:spPr>
          <a:xfrm rot="5400000" flipH="1" flipV="1">
            <a:off x="9008291" y="4456812"/>
            <a:ext cx="2974674" cy="1588"/>
          </a:xfrm>
          <a:prstGeom prst="straightConnector1">
            <a:avLst/>
          </a:prstGeom>
          <a:ln w="19050">
            <a:solidFill>
              <a:schemeClr val="accent5">
                <a:lumMod val="50000"/>
                <a:lumOff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60" name="Rectangle 59">
            <a:extLst>
              <a:ext uri="{FF2B5EF4-FFF2-40B4-BE49-F238E27FC236}">
                <a16:creationId xmlns:a16="http://schemas.microsoft.com/office/drawing/2014/main" id="{3EA7B75D-886A-4506-95C3-9B128F5CFB85}"/>
              </a:ext>
            </a:extLst>
          </p:cNvPr>
          <p:cNvSpPr/>
          <p:nvPr/>
        </p:nvSpPr>
        <p:spPr>
          <a:xfrm>
            <a:off x="5825384" y="199748"/>
            <a:ext cx="3040862" cy="3795892"/>
          </a:xfrm>
          <a:prstGeom prst="rect">
            <a:avLst/>
          </a:prstGeom>
          <a:noFill/>
          <a:ln>
            <a:solidFill>
              <a:schemeClr val="accent5">
                <a:lumMod val="50000"/>
                <a:lumOff val="50000"/>
              </a:schemeClr>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1" name="Isosceles Triangle 60">
            <a:extLst>
              <a:ext uri="{FF2B5EF4-FFF2-40B4-BE49-F238E27FC236}">
                <a16:creationId xmlns:a16="http://schemas.microsoft.com/office/drawing/2014/main" id="{83629DED-99B8-4871-ACE5-15D097A77651}"/>
              </a:ext>
            </a:extLst>
          </p:cNvPr>
          <p:cNvSpPr/>
          <p:nvPr/>
        </p:nvSpPr>
        <p:spPr>
          <a:xfrm rot="5400000">
            <a:off x="5597749"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2" name="Isosceles Triangle 61">
            <a:extLst>
              <a:ext uri="{FF2B5EF4-FFF2-40B4-BE49-F238E27FC236}">
                <a16:creationId xmlns:a16="http://schemas.microsoft.com/office/drawing/2014/main" id="{7AED452C-F1A8-456F-BAFF-3F2DF22C8715}"/>
              </a:ext>
            </a:extLst>
          </p:cNvPr>
          <p:cNvSpPr/>
          <p:nvPr/>
        </p:nvSpPr>
        <p:spPr>
          <a:xfrm rot="5400000">
            <a:off x="3840188"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3" name="Isosceles Triangle 62">
            <a:extLst>
              <a:ext uri="{FF2B5EF4-FFF2-40B4-BE49-F238E27FC236}">
                <a16:creationId xmlns:a16="http://schemas.microsoft.com/office/drawing/2014/main" id="{F9539B9C-BDFC-4256-80E6-DF3CB36A5601}"/>
              </a:ext>
            </a:extLst>
          </p:cNvPr>
          <p:cNvSpPr/>
          <p:nvPr/>
        </p:nvSpPr>
        <p:spPr>
          <a:xfrm rot="5400000">
            <a:off x="8948499" y="2193681"/>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4" name="Isosceles Triangle 63">
            <a:extLst>
              <a:ext uri="{FF2B5EF4-FFF2-40B4-BE49-F238E27FC236}">
                <a16:creationId xmlns:a16="http://schemas.microsoft.com/office/drawing/2014/main" id="{D38A6B30-67CB-4934-9F8F-BDF11A7659D1}"/>
              </a:ext>
            </a:extLst>
          </p:cNvPr>
          <p:cNvSpPr/>
          <p:nvPr/>
        </p:nvSpPr>
        <p:spPr>
          <a:xfrm>
            <a:off x="7379230" y="4037728"/>
            <a:ext cx="154686" cy="133350"/>
          </a:xfrm>
          <a:prstGeom prst="triangle">
            <a:avLst/>
          </a:prstGeom>
          <a:solidFill>
            <a:schemeClr val="accent5">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A4400B23-3AD7-4A1B-BBC7-A556E513D7FF}"/>
              </a:ext>
            </a:extLst>
          </p:cNvPr>
          <p:cNvSpPr/>
          <p:nvPr/>
        </p:nvSpPr>
        <p:spPr>
          <a:xfrm>
            <a:off x="6777755" y="4335395"/>
            <a:ext cx="1416652" cy="1416652"/>
          </a:xfrm>
          <a:prstGeom prst="ellipse">
            <a:avLst/>
          </a:prstGeom>
          <a:solidFill>
            <a:srgbClr val="F2652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r>
              <a:rPr lang="en-US" sz="2200" dirty="0">
                <a:solidFill>
                  <a:srgbClr val="FFFFFF"/>
                </a:solidFill>
                <a:latin typeface="Arial" panose="020B0604020202020204" pitchFamily="34" charset="0"/>
                <a:cs typeface="Arial" panose="020B0604020202020204" pitchFamily="34" charset="0"/>
              </a:rPr>
              <a:t>7.</a:t>
            </a:r>
          </a:p>
          <a:p>
            <a:pPr algn="ctr"/>
            <a:r>
              <a:rPr lang="en-US" sz="1600" dirty="0">
                <a:solidFill>
                  <a:srgbClr val="FFFFFF"/>
                </a:solidFill>
                <a:latin typeface="Arial" panose="020B0604020202020204" pitchFamily="34" charset="0"/>
                <a:cs typeface="Arial" panose="020B0604020202020204" pitchFamily="34" charset="0"/>
              </a:rPr>
              <a:t>Consensus</a:t>
            </a:r>
            <a:br>
              <a:rPr lang="en-US" sz="1600" dirty="0">
                <a:solidFill>
                  <a:srgbClr val="FFFFFF"/>
                </a:solidFill>
                <a:latin typeface="Arial" panose="020B0604020202020204" pitchFamily="34" charset="0"/>
                <a:cs typeface="Arial" panose="020B0604020202020204" pitchFamily="34" charset="0"/>
              </a:rPr>
            </a:br>
            <a:r>
              <a:rPr lang="en-US" sz="1600" dirty="0">
                <a:solidFill>
                  <a:srgbClr val="FFFFFF"/>
                </a:solidFill>
                <a:latin typeface="Arial" panose="020B0604020202020204" pitchFamily="34" charset="0"/>
                <a:cs typeface="Arial" panose="020B0604020202020204" pitchFamily="34" charset="0"/>
              </a:rPr>
              <a:t>Building</a:t>
            </a:r>
            <a:br>
              <a:rPr lang="en-US" sz="1600" dirty="0">
                <a:solidFill>
                  <a:srgbClr val="FFFFFF"/>
                </a:solidFill>
                <a:latin typeface="Arial" panose="020B0604020202020204" pitchFamily="34" charset="0"/>
                <a:cs typeface="Arial" panose="020B0604020202020204" pitchFamily="34" charset="0"/>
              </a:rPr>
            </a:br>
            <a:endParaRPr lang="en-US" sz="1600" dirty="0">
              <a:solidFill>
                <a:srgbClr val="FFFFFF"/>
              </a:solidFill>
              <a:latin typeface="Arial" panose="020B0604020202020204" pitchFamily="34" charset="0"/>
              <a:cs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par>
                                <p:cTn id="8" presetID="10" presetClass="exit" presetSubtype="0" fill="hold" grpId="0" nodeType="withEffect">
                                  <p:stCondLst>
                                    <p:cond delay="0"/>
                                  </p:stCondLst>
                                  <p:childTnLst>
                                    <p:animEffect transition="out" filter="fade">
                                      <p:cBhvr>
                                        <p:cTn id="9" dur="500"/>
                                        <p:tgtEl>
                                          <p:spTgt spid="47"/>
                                        </p:tgtEl>
                                      </p:cBhvr>
                                    </p:animEffect>
                                    <p:set>
                                      <p:cBhvr>
                                        <p:cTn id="10"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669983" y="799762"/>
            <a:ext cx="5520610" cy="1311129"/>
          </a:xfrm>
        </p:spPr>
        <p:txBody>
          <a:bodyPr>
            <a:normAutofit/>
          </a:bodyPr>
          <a:lstStyle/>
          <a:p>
            <a:r>
              <a:rPr lang="en-US" dirty="0"/>
              <a:t>THE EFFECTIVE FACILITATOR</a:t>
            </a:r>
          </a:p>
        </p:txBody>
      </p:sp>
      <p:sp>
        <p:nvSpPr>
          <p:cNvPr id="6" name="Content Placeholder 5"/>
          <p:cNvSpPr>
            <a:spLocks noGrp="1"/>
          </p:cNvSpPr>
          <p:nvPr>
            <p:ph type="subTitle" idx="1"/>
          </p:nvPr>
        </p:nvSpPr>
        <p:spPr>
          <a:xfrm>
            <a:off x="669983" y="2202966"/>
            <a:ext cx="5045016" cy="757130"/>
          </a:xfrm>
        </p:spPr>
        <p:txBody>
          <a:bodyPr/>
          <a:lstStyle/>
          <a:p>
            <a:r>
              <a:rPr lang="en-US" dirty="0"/>
              <a:t>PRINCIPLE 7</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7</a:t>
            </a:fld>
            <a:endParaRPr lang="en-US" dirty="0"/>
          </a:p>
        </p:txBody>
      </p:sp>
      <p:sp>
        <p:nvSpPr>
          <p:cNvPr id="5" name="Title 4"/>
          <p:cNvSpPr>
            <a:spLocks noGrp="1"/>
          </p:cNvSpPr>
          <p:nvPr>
            <p:ph type="title"/>
          </p:nvPr>
        </p:nvSpPr>
        <p:spPr/>
        <p:txBody>
          <a:bodyPr anchor="t">
            <a:normAutofit fontScale="90000"/>
          </a:bodyPr>
          <a:lstStyle/>
          <a:p>
            <a:pPr lvl="0">
              <a:lnSpc>
                <a:spcPct val="150000"/>
              </a:lnSpc>
              <a:spcBef>
                <a:spcPts val="600"/>
              </a:spcBef>
              <a:spcAft>
                <a:spcPts val="600"/>
              </a:spcAft>
            </a:pPr>
            <a:r>
              <a:rPr lang="en-US" sz="5000" cap="all" dirty="0">
                <a:latin typeface="Arial" panose="020B0604020202020204" pitchFamily="34" charset="0"/>
                <a:cs typeface="Arial" panose="020B0604020202020204" pitchFamily="34" charset="0"/>
              </a:rPr>
              <a:t>Level 1: information </a:t>
            </a:r>
            <a:br>
              <a:rPr lang="en-US" sz="3800" cap="all" dirty="0">
                <a:latin typeface="Franklin Gothic Medium"/>
                <a:cs typeface="Franklin Gothic Medium"/>
              </a:rPr>
            </a:br>
            <a:r>
              <a:rPr lang="en-US" sz="2800" u="sng" dirty="0">
                <a:latin typeface="Arial" panose="020B0604020202020204" pitchFamily="34" charset="0"/>
                <a:cs typeface="Arial" panose="020B0604020202020204" pitchFamily="34" charset="0"/>
              </a:rPr>
              <a:t>Each has not clearly heard</a:t>
            </a:r>
            <a:r>
              <a:rPr lang="en-US" sz="2800" dirty="0">
                <a:latin typeface="Arial" panose="020B0604020202020204" pitchFamily="34" charset="0"/>
                <a:cs typeface="Arial" panose="020B0604020202020204" pitchFamily="34" charset="0"/>
              </a:rPr>
              <a:t> and understood the other’s alternative and/or their reasons for supporting the alternative</a:t>
            </a:r>
          </a:p>
        </p:txBody>
      </p:sp>
      <p:sp>
        <p:nvSpPr>
          <p:cNvPr id="7" name="Footer Placeholder 1">
            <a:extLst>
              <a:ext uri="{FF2B5EF4-FFF2-40B4-BE49-F238E27FC236}">
                <a16:creationId xmlns:a16="http://schemas.microsoft.com/office/drawing/2014/main" id="{A25CC537-5719-491F-9646-CCC26C76F991}"/>
              </a:ext>
            </a:extLst>
          </p:cNvPr>
          <p:cNvSpPr>
            <a:spLocks noGrp="1"/>
          </p:cNvSpPr>
          <p:nvPr>
            <p:ph type="ftr" sz="quarter" idx="11"/>
          </p:nvPr>
        </p:nvSpPr>
        <p:spPr/>
        <p:txBody>
          <a:bodyPr/>
          <a:lstStyle/>
          <a:p>
            <a:r>
              <a:rPr lang="en-US" dirty="0"/>
              <a:t>Copyright 1992-2015, Leadership Strategies, Inc. V15.02 </a:t>
            </a:r>
          </a:p>
        </p:txBody>
      </p:sp>
      <p:sp>
        <p:nvSpPr>
          <p:cNvPr id="6" name="TextBox 5"/>
          <p:cNvSpPr txBox="1"/>
          <p:nvPr/>
        </p:nvSpPr>
        <p:spPr>
          <a:xfrm>
            <a:off x="11000293" y="5706589"/>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7-3</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8</a:t>
            </a:fld>
            <a:endParaRPr lang="en-US" dirty="0"/>
          </a:p>
        </p:txBody>
      </p:sp>
      <p:sp>
        <p:nvSpPr>
          <p:cNvPr id="5" name="Title 4"/>
          <p:cNvSpPr>
            <a:spLocks noGrp="1"/>
          </p:cNvSpPr>
          <p:nvPr>
            <p:ph type="title"/>
          </p:nvPr>
        </p:nvSpPr>
        <p:spPr/>
        <p:txBody>
          <a:bodyPr anchor="t">
            <a:normAutofit fontScale="90000"/>
          </a:bodyPr>
          <a:lstStyle/>
          <a:p>
            <a:pPr>
              <a:lnSpc>
                <a:spcPct val="150000"/>
              </a:lnSpc>
              <a:spcBef>
                <a:spcPts val="600"/>
              </a:spcBef>
              <a:spcAft>
                <a:spcPts val="600"/>
              </a:spcAft>
            </a:pPr>
            <a:r>
              <a:rPr lang="en-US" sz="5000" cap="all" dirty="0">
                <a:latin typeface="Arial" panose="020B0604020202020204" pitchFamily="34" charset="0"/>
                <a:cs typeface="Arial" panose="020B0604020202020204" pitchFamily="34" charset="0"/>
              </a:rPr>
              <a:t>Level 2: values</a:t>
            </a:r>
            <a:br>
              <a:rPr lang="en-US" sz="3800" cap="all"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Each has heard and understood the alternative or supporting reasons, but has </a:t>
            </a:r>
            <a:r>
              <a:rPr lang="en-US" sz="2800" u="sng" dirty="0">
                <a:latin typeface="Arial" panose="020B0604020202020204" pitchFamily="34" charset="0"/>
                <a:cs typeface="Arial" panose="020B0604020202020204" pitchFamily="34" charset="0"/>
              </a:rPr>
              <a:t>had different experiences or hold different values</a:t>
            </a:r>
            <a:r>
              <a:rPr lang="en-US" sz="2800" dirty="0">
                <a:latin typeface="Arial" panose="020B0604020202020204" pitchFamily="34" charset="0"/>
                <a:cs typeface="Arial" panose="020B0604020202020204" pitchFamily="34" charset="0"/>
              </a:rPr>
              <a:t> that result in a different preference</a:t>
            </a:r>
            <a:br>
              <a:rPr lang="en-US" sz="4000" dirty="0">
                <a:latin typeface="Arial" panose="020B0604020202020204" pitchFamily="34" charset="0"/>
                <a:cs typeface="Arial" panose="020B0604020202020204" pitchFamily="34" charset="0"/>
              </a:rPr>
            </a:br>
            <a:endParaRPr lang="en-US" sz="3800" dirty="0">
              <a:latin typeface="Arial" panose="020B0604020202020204" pitchFamily="34" charset="0"/>
              <a:cs typeface="Arial" panose="020B0604020202020204" pitchFamily="34" charset="0"/>
            </a:endParaRPr>
          </a:p>
        </p:txBody>
      </p:sp>
      <p:sp>
        <p:nvSpPr>
          <p:cNvPr id="7" name="Footer Placeholder 1">
            <a:extLst>
              <a:ext uri="{FF2B5EF4-FFF2-40B4-BE49-F238E27FC236}">
                <a16:creationId xmlns:a16="http://schemas.microsoft.com/office/drawing/2014/main" id="{7460234E-7E09-4E61-ABC3-9CA3509D6490}"/>
              </a:ext>
            </a:extLst>
          </p:cNvPr>
          <p:cNvSpPr>
            <a:spLocks noGrp="1"/>
          </p:cNvSpPr>
          <p:nvPr>
            <p:ph type="ftr" sz="quarter" idx="11"/>
          </p:nvPr>
        </p:nvSpPr>
        <p:spPr/>
        <p:txBody>
          <a:bodyPr/>
          <a:lstStyle/>
          <a:p>
            <a:r>
              <a:rPr lang="en-US" dirty="0"/>
              <a:t>Copyright 1992-2015, Leadership Strategies, Inc. V15.02 </a:t>
            </a:r>
          </a:p>
        </p:txBody>
      </p:sp>
      <p:sp>
        <p:nvSpPr>
          <p:cNvPr id="6" name="TextBox 5"/>
          <p:cNvSpPr txBox="1"/>
          <p:nvPr/>
        </p:nvSpPr>
        <p:spPr>
          <a:xfrm>
            <a:off x="11069417" y="5853428"/>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7-3</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29FD61F-2294-5D42-A9D7-9928D42B3773}" type="slidenum">
              <a:rPr lang="en-US" smtClean="0"/>
              <a:pPr/>
              <a:t>9</a:t>
            </a:fld>
            <a:endParaRPr lang="en-US" dirty="0"/>
          </a:p>
        </p:txBody>
      </p:sp>
      <p:sp>
        <p:nvSpPr>
          <p:cNvPr id="5" name="Title 4"/>
          <p:cNvSpPr>
            <a:spLocks noGrp="1"/>
          </p:cNvSpPr>
          <p:nvPr>
            <p:ph type="title"/>
          </p:nvPr>
        </p:nvSpPr>
        <p:spPr>
          <a:xfrm>
            <a:off x="685800" y="689771"/>
            <a:ext cx="8018813" cy="1243007"/>
          </a:xfrm>
        </p:spPr>
        <p:txBody>
          <a:bodyPr anchor="t">
            <a:normAutofit fontScale="90000"/>
          </a:bodyPr>
          <a:lstStyle/>
          <a:p>
            <a:pPr>
              <a:lnSpc>
                <a:spcPct val="150000"/>
              </a:lnSpc>
              <a:spcBef>
                <a:spcPts val="600"/>
              </a:spcBef>
              <a:spcAft>
                <a:spcPts val="600"/>
              </a:spcAft>
            </a:pPr>
            <a:r>
              <a:rPr lang="en-US" sz="5000" cap="all" dirty="0">
                <a:latin typeface="Arial" panose="020B0604020202020204" pitchFamily="34" charset="0"/>
                <a:cs typeface="Arial" panose="020B0604020202020204" pitchFamily="34" charset="0"/>
              </a:rPr>
              <a:t>Level 3: outside factor</a:t>
            </a:r>
            <a:br>
              <a:rPr lang="en-US" sz="3800" cap="all" dirty="0">
                <a:latin typeface="Franklin Gothic Medium"/>
                <a:cs typeface="Franklin Gothic Medium"/>
              </a:rPr>
            </a:br>
            <a:r>
              <a:rPr lang="en-US" sz="2800" dirty="0">
                <a:latin typeface="Arial" panose="020B0604020202020204" pitchFamily="34" charset="0"/>
                <a:cs typeface="Arial" panose="020B0604020202020204" pitchFamily="34" charset="0"/>
              </a:rPr>
              <a:t>Disagreement is based on </a:t>
            </a:r>
            <a:r>
              <a:rPr lang="en-US" sz="2800" u="sng" dirty="0">
                <a:latin typeface="Arial" panose="020B0604020202020204" pitchFamily="34" charset="0"/>
                <a:cs typeface="Arial" panose="020B0604020202020204" pitchFamily="34" charset="0"/>
              </a:rPr>
              <a:t>personality, past history with one another, or other factors</a:t>
            </a:r>
            <a:r>
              <a:rPr lang="en-US" sz="2800" dirty="0">
                <a:latin typeface="Arial" panose="020B0604020202020204" pitchFamily="34" charset="0"/>
                <a:cs typeface="Arial" panose="020B0604020202020204" pitchFamily="34" charset="0"/>
              </a:rPr>
              <a:t> that have nothing to do with the alternatives being discussed</a:t>
            </a:r>
            <a:br>
              <a:rPr lang="en-US" sz="3800" dirty="0"/>
            </a:br>
            <a:endParaRPr lang="en-US" sz="3800" dirty="0"/>
          </a:p>
        </p:txBody>
      </p:sp>
      <p:sp>
        <p:nvSpPr>
          <p:cNvPr id="7" name="Footer Placeholder 1">
            <a:extLst>
              <a:ext uri="{FF2B5EF4-FFF2-40B4-BE49-F238E27FC236}">
                <a16:creationId xmlns:a16="http://schemas.microsoft.com/office/drawing/2014/main" id="{DBF48D8E-88BF-4FBF-B747-08CD2A93C4F4}"/>
              </a:ext>
            </a:extLst>
          </p:cNvPr>
          <p:cNvSpPr>
            <a:spLocks noGrp="1"/>
          </p:cNvSpPr>
          <p:nvPr>
            <p:ph type="ftr" sz="quarter" idx="11"/>
          </p:nvPr>
        </p:nvSpPr>
        <p:spPr/>
        <p:txBody>
          <a:bodyPr/>
          <a:lstStyle/>
          <a:p>
            <a:r>
              <a:rPr lang="en-US" dirty="0"/>
              <a:t>Copyright 1992-2015, Leadership Strategies, Inc. V15.02 </a:t>
            </a:r>
          </a:p>
        </p:txBody>
      </p:sp>
      <p:sp>
        <p:nvSpPr>
          <p:cNvPr id="6" name="TextBox 5"/>
          <p:cNvSpPr txBox="1"/>
          <p:nvPr/>
        </p:nvSpPr>
        <p:spPr>
          <a:xfrm>
            <a:off x="10858500" y="5816712"/>
            <a:ext cx="685800" cy="502920"/>
          </a:xfrm>
          <a:prstGeom prst="roundRect">
            <a:avLst>
              <a:gd name="adj" fmla="val 50000"/>
            </a:avLst>
          </a:prstGeom>
          <a:solidFill>
            <a:schemeClr val="bg1"/>
          </a:solidFill>
          <a:ln>
            <a:solidFill>
              <a:schemeClr val="tx1"/>
            </a:solidFill>
          </a:ln>
        </p:spPr>
        <p:txBody>
          <a:bodyPr wrap="none" rtlCol="0" anchor="ctr" anchorCtr="0">
            <a:noAutofit/>
          </a:bodyPr>
          <a:lstStyle/>
          <a:p>
            <a:pPr algn="ctr"/>
            <a:r>
              <a:rPr lang="en-US" sz="1000" dirty="0">
                <a:solidFill>
                  <a:srgbClr val="009383"/>
                </a:solidFill>
                <a:latin typeface="Arial Black" pitchFamily="34" charset="0"/>
              </a:rPr>
              <a:t>Manual</a:t>
            </a:r>
            <a:br>
              <a:rPr lang="en-US" sz="1400" dirty="0">
                <a:solidFill>
                  <a:srgbClr val="009383"/>
                </a:solidFill>
                <a:latin typeface="Arial Black" pitchFamily="34" charset="0"/>
              </a:rPr>
            </a:br>
            <a:r>
              <a:rPr lang="en-US" sz="1400" dirty="0">
                <a:solidFill>
                  <a:srgbClr val="009383"/>
                </a:solidFill>
                <a:latin typeface="Arial Black" pitchFamily="34" charset="0"/>
              </a:rPr>
              <a:t>7-3</a:t>
            </a:r>
          </a:p>
        </p:txBody>
      </p:sp>
    </p:spTree>
  </p:cSld>
  <p:clrMapOvr>
    <a:masterClrMapping/>
  </p:clrMapOvr>
  <p:transition>
    <p:fade/>
  </p:transition>
</p:sld>
</file>

<file path=ppt/theme/theme1.xml><?xml version="1.0" encoding="utf-8"?>
<a:theme xmlns:a="http://schemas.openxmlformats.org/drawingml/2006/main" name="Level U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 Up" id="{D5D7889E-8E87-4F36-AE0B-C94035630E77}" vid="{453A6C8F-903A-407F-A54E-B7BF28328BE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LeadStrat Level Up Theme</Template>
  <TotalTime>15302</TotalTime>
  <Words>7080</Words>
  <Application>Microsoft Office PowerPoint</Application>
  <PresentationFormat>Widescreen</PresentationFormat>
  <Paragraphs>920</Paragraphs>
  <Slides>64</Slides>
  <Notes>64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Arial</vt:lpstr>
      <vt:lpstr>Arial Black</vt:lpstr>
      <vt:lpstr>Calibri</vt:lpstr>
      <vt:lpstr>Calibri Light</vt:lpstr>
      <vt:lpstr>Franklin Gothic Book</vt:lpstr>
      <vt:lpstr>Franklin Gothic Medium</vt:lpstr>
      <vt:lpstr>Times New Roman</vt:lpstr>
      <vt:lpstr>Wingdings</vt:lpstr>
      <vt:lpstr>Level Up</vt:lpstr>
      <vt:lpstr>Custom Design</vt:lpstr>
      <vt:lpstr>THE EFFECTIVE FACILITATOR</vt:lpstr>
      <vt:lpstr>Checkpoint</vt:lpstr>
      <vt:lpstr>PowerPoint Presentation</vt:lpstr>
      <vt:lpstr>Principle 7</vt:lpstr>
      <vt:lpstr>The Mountains &amp; Beaches Model</vt:lpstr>
      <vt:lpstr>PowerPoint Presentation</vt:lpstr>
      <vt:lpstr>Level 1: information  Each has not clearly heard and understood the other’s alternative and/or their reasons for supporting the alternative</vt:lpstr>
      <vt:lpstr>Level 2: values Each has heard and understood the alternative or supporting reasons, but has had different experiences or hold different values that result in a different preference </vt:lpstr>
      <vt:lpstr>Level 3: outside factor Disagreement is based on personality, past history with one another, or other factors that have nothing to do with the alternatives being discussed </vt:lpstr>
      <vt:lpstr>Level 3 Disagreements</vt:lpstr>
      <vt:lpstr>Level 3 Disagreements</vt:lpstr>
      <vt:lpstr>PowerPoint Presentation</vt:lpstr>
      <vt:lpstr>Technique #1:  Ground Rules</vt:lpstr>
      <vt:lpstr>Technique #2:  Establish the definition of “consensus”</vt:lpstr>
      <vt:lpstr>consensus:  “I can live with that and support it.”</vt:lpstr>
      <vt:lpstr>Technique #3:  Consensus check</vt:lpstr>
      <vt:lpstr>PowerPoint Presentation</vt:lpstr>
      <vt:lpstr>PowerPoint Presentation</vt:lpstr>
      <vt:lpstr>C. Decide if Agreement is Necessary</vt:lpstr>
      <vt:lpstr>PowerPoint Presentation</vt:lpstr>
      <vt:lpstr>D. Let Them Seek Agreement</vt:lpstr>
      <vt:lpstr>PowerPoint Presentation</vt:lpstr>
      <vt:lpstr>E. Take Control if Necessary</vt:lpstr>
      <vt:lpstr>E. Take Control if Necessary</vt:lpstr>
      <vt:lpstr>E. Take Control if Necessary</vt:lpstr>
      <vt:lpstr>REVIEW</vt:lpstr>
      <vt:lpstr>Review</vt:lpstr>
      <vt:lpstr>Review</vt:lpstr>
      <vt:lpstr>Role play:  Training Disagreement! - Justin and Avery</vt:lpstr>
      <vt:lpstr>PowerPoint Presentation</vt:lpstr>
      <vt:lpstr>F. Delineate Alternatives</vt:lpstr>
      <vt:lpstr>F. Delineate Alternatives</vt:lpstr>
      <vt:lpstr>PowerPoint Presentation</vt:lpstr>
      <vt:lpstr>G. Strengths and Weaknesses</vt:lpstr>
      <vt:lpstr>PowerPoint Presentation</vt:lpstr>
      <vt:lpstr>H. Merge Alternatives</vt:lpstr>
      <vt:lpstr>PowerPoint Presentation</vt:lpstr>
      <vt:lpstr>I. Use Ranking Techniques</vt:lpstr>
      <vt:lpstr>I. Use Ranking Techniques </vt:lpstr>
      <vt:lpstr>I. Use Ranking Techniques </vt:lpstr>
      <vt:lpstr>I. Use Ranking Techniques </vt:lpstr>
      <vt:lpstr>I. Use Ranking Techniques </vt:lpstr>
      <vt:lpstr>I. Use Ranking Techniques </vt:lpstr>
      <vt:lpstr>I. Use Ranking Techniques </vt:lpstr>
      <vt:lpstr>I. Use Ranking Techniques</vt:lpstr>
      <vt:lpstr>PowerPoint Presentation</vt:lpstr>
      <vt:lpstr>J. Converge on a Solution</vt:lpstr>
      <vt:lpstr>J. Converge on a Solution</vt:lpstr>
      <vt:lpstr>J. Converge on a Solution</vt:lpstr>
      <vt:lpstr>PowerPoint Presentation</vt:lpstr>
      <vt:lpstr>K. A Decision Process</vt:lpstr>
      <vt:lpstr>PowerPoint Presentation</vt:lpstr>
      <vt:lpstr>L. If All Else Fails, Move On!</vt:lpstr>
      <vt:lpstr>FULL PRINCIPLE REVIEW</vt:lpstr>
      <vt:lpstr>Review</vt:lpstr>
      <vt:lpstr>Review</vt:lpstr>
      <vt:lpstr>Review</vt:lpstr>
      <vt:lpstr>Review</vt:lpstr>
      <vt:lpstr>Review</vt:lpstr>
      <vt:lpstr>Review</vt:lpstr>
      <vt:lpstr>Review</vt:lpstr>
      <vt:lpstr>Principle 7</vt:lpstr>
      <vt:lpstr>Checkpoint</vt:lpstr>
      <vt:lpstr>THE EFFECTIVE FACILITATOR</vt:lpstr>
    </vt:vector>
  </TitlesOfParts>
  <Company>Story Worldwide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Thomas</dc:creator>
  <cp:lastModifiedBy>Dave Adelman</cp:lastModifiedBy>
  <cp:revision>178</cp:revision>
  <dcterms:created xsi:type="dcterms:W3CDTF">2013-02-26T03:20:20Z</dcterms:created>
  <dcterms:modified xsi:type="dcterms:W3CDTF">2020-04-16T20:55:13Z</dcterms:modified>
</cp:coreProperties>
</file>